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Lst>
  <p:sldSz cy="6858000" cx="12192000"/>
  <p:notesSz cx="6858000" cy="9144000"/>
  <p:embeddedFontLst>
    <p:embeddedFont>
      <p:font typeface="Roboto"/>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2" roundtripDataSignature="AMtx7mj+5O0D9VgCWFdsrHl7xU2Rkx/M4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slide" Target="slides/slide80.xml"/><Relationship Id="rId83" Type="http://schemas.openxmlformats.org/officeDocument/2006/relationships/slide" Target="slides/slide79.xml"/><Relationship Id="rId42" Type="http://schemas.openxmlformats.org/officeDocument/2006/relationships/slide" Target="slides/slide38.xml"/><Relationship Id="rId86" Type="http://schemas.openxmlformats.org/officeDocument/2006/relationships/slide" Target="slides/slide82.xml"/><Relationship Id="rId41" Type="http://schemas.openxmlformats.org/officeDocument/2006/relationships/slide" Target="slides/slide37.xml"/><Relationship Id="rId85" Type="http://schemas.openxmlformats.org/officeDocument/2006/relationships/slide" Target="slides/slide81.xml"/><Relationship Id="rId44" Type="http://schemas.openxmlformats.org/officeDocument/2006/relationships/slide" Target="slides/slide40.xml"/><Relationship Id="rId88" Type="http://schemas.openxmlformats.org/officeDocument/2006/relationships/font" Target="fonts/Roboto-regular.fntdata"/><Relationship Id="rId43" Type="http://schemas.openxmlformats.org/officeDocument/2006/relationships/slide" Target="slides/slide39.xml"/><Relationship Id="rId87" Type="http://schemas.openxmlformats.org/officeDocument/2006/relationships/slide" Target="slides/slide83.xml"/><Relationship Id="rId46" Type="http://schemas.openxmlformats.org/officeDocument/2006/relationships/slide" Target="slides/slide42.xml"/><Relationship Id="rId45" Type="http://schemas.openxmlformats.org/officeDocument/2006/relationships/slide" Target="slides/slide41.xml"/><Relationship Id="rId89" Type="http://schemas.openxmlformats.org/officeDocument/2006/relationships/font" Target="fonts/Roboto-bold.fntdata"/><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91" Type="http://schemas.openxmlformats.org/officeDocument/2006/relationships/font" Target="fonts/Roboto-boldItalic.fntdata"/><Relationship Id="rId90" Type="http://schemas.openxmlformats.org/officeDocument/2006/relationships/font" Target="fonts/Roboto-italic.fntdata"/><Relationship Id="rId92" Type="http://customschemas.google.com/relationships/presentationmetadata" Target="metadata"/><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b671035021_0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 name="Google Shape;61;g2b671035021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685a3cf432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685a3cf432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2685a3cf432_0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685a3cf432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685a3cf432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g2685a3cf432_0_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b671035021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b671035021_0_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g2b671035021_0_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b70ff7c133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b70ff7c133_0_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g2b70ff7c133_0_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b70ff7c133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b70ff7c133_0_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2b70ff7c133_0_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b2f50b8224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b2f50b8224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g2b2f50b8224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685a3cf432_5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685a3cf432_5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2685a3cf432_5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684e9d1be6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684e9d1be6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2684e9d1be6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b671035021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b671035021_0_1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g2b671035021_0_1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678f359c1e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678f359c1e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g2678f359c1e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685a3cf432_5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 name="Google Shape;71;g2685a3cf432_5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 name="Google Shape;72;g2685a3cf432_5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678ceca1e3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678ceca1e3_0_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g2678ceca1e3_0_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678f359c1e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678f359c1e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g2678f359c1e_0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678f359c1e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678f359c1e_0_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g2678f359c1e_0_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b671035021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b671035021_0_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g2b671035021_0_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678ceca1e3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678ceca1e3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g2678ceca1e3_0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b2f50b8224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b2f50b8224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g2b2f50b8224_0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685a3cf432_2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685a3cf432_2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g2685a3cf432_2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685a3cf432_2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685a3cf432_2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g2685a3cf432_2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678ceca1e3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678ceca1e3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g2678ceca1e3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b671035021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b671035021_0_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g2b671035021_0_9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b2f50b8224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 name="Google Shape;80;g2b2f50b8224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g2b2f50b8224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b2f50b8224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b2f50b8224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next paper introduces Parti, which stands for Pathways Autoregressive Text-to-Image model, unlike previous models that are mentioned, Parti is not a diffusion model. Parti represents a research effort by Google done in parallel with Imagen to explore two families of generative models, which are autoregressive and diffusion models. The autoregressive approach by Parti hinges on </a:t>
            </a:r>
            <a:r>
              <a:rPr lang="en-US"/>
              <a:t>the principle of using previous predictions as input to generate subsequent ones, which is a method synonymous with the likes of language translation in NLP. Specifically in Parti, it treats text-to-image generation as </a:t>
            </a:r>
            <a:r>
              <a:rPr lang="en-US">
                <a:solidFill>
                  <a:srgbClr val="0D0D0D"/>
                </a:solidFill>
              </a:rPr>
              <a:t> a sequence-to-sequence modeling problem, where image tokens are predicted in a series that corresponds to the sequence of descriptive text tokens. The motivation for this </a:t>
            </a:r>
            <a:r>
              <a:rPr lang="en-US">
                <a:solidFill>
                  <a:srgbClr val="0D0D0D"/>
                </a:solidFill>
              </a:rPr>
              <a:t>research</a:t>
            </a:r>
            <a:r>
              <a:rPr lang="en-US">
                <a:solidFill>
                  <a:srgbClr val="0D0D0D"/>
                </a:solidFill>
              </a:rPr>
              <a:t> is to demonstrative the ability of autoregressive models to generate high-fidelity, photorealistic images that reflect the content density and complexity proposed by the textual description. </a:t>
            </a:r>
            <a:endParaRPr/>
          </a:p>
        </p:txBody>
      </p:sp>
      <p:sp>
        <p:nvSpPr>
          <p:cNvPr id="526" name="Google Shape;526;g2b2f50b8224_0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b6877b2ac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b6877b2ac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Here are the main contributions of this paper. </a:t>
            </a:r>
            <a:r>
              <a:rPr lang="en-US">
                <a:solidFill>
                  <a:srgbClr val="0D0D0D"/>
                </a:solidFill>
              </a:rPr>
              <a:t>First, it highlights the model's state-of-the-art (SOTA) performance in autoregressive modeling for text-to-image generation, setting a new benchmark in the field. Second, it marks the consistency of improvements that Parti has demonstrated across 4 different scales of its architecture, from 350 million to 20 billion parameters, emphasizing the scalability of the system. Third, this research introduces the PartiPrompts (P2) benchmark, a development that provides a comprehensive framework for evaluating text-to-image models. Last, the paper also acknowledges the importance of transparency in research by identifying the limitations of the Parti model and detailing these alongside observed error types.</a:t>
            </a:r>
            <a:endParaRPr/>
          </a:p>
        </p:txBody>
      </p:sp>
      <p:sp>
        <p:nvSpPr>
          <p:cNvPr id="536" name="Google Shape;536;g2b6877b2ac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b6877b2ac8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b6877b2ac8_0_1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Parti is presented as a two stage model which has an image tokenizer/detokenizer alongside an autoregressive model. To dissect its structure, let’s revisit the text-to-image structure.</a:t>
            </a:r>
            <a:endParaRPr/>
          </a:p>
          <a:p>
            <a:pPr indent="0" lvl="0" marL="0" rtl="0" algn="l">
              <a:spcBef>
                <a:spcPts val="0"/>
              </a:spcBef>
              <a:spcAft>
                <a:spcPts val="0"/>
              </a:spcAft>
              <a:buNone/>
            </a:pPr>
            <a:r>
              <a:rPr lang="en-US"/>
              <a:t>A text-to-image model begins with a text prompt, which is passed to </a:t>
            </a:r>
            <a:r>
              <a:rPr lang="en-US">
                <a:solidFill>
                  <a:srgbClr val="0D0D0D"/>
                </a:solidFill>
              </a:rPr>
              <a:t>a text encoder that translates the input into a series of discrete text tokens. These tokens are then fed into the generation model, which interacts with an input latent space, then a model generates intermediate latents. Finally, a  latent decoder interprets these intermediate representations, constructing the output as a detailed, photorealistic image that corresponds to the original text prompt.</a:t>
            </a:r>
            <a:endParaRPr/>
          </a:p>
        </p:txBody>
      </p:sp>
      <p:sp>
        <p:nvSpPr>
          <p:cNvPr id="546" name="Google Shape;546;g2b6877b2ac8_0_1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b6877b2ac8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b6877b2ac8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the context of the training process in Parti, both images and text are converted to tokens. First, </a:t>
            </a:r>
            <a:r>
              <a:rPr lang="en-US">
                <a:solidFill>
                  <a:srgbClr val="0D0D0D"/>
                </a:solidFill>
              </a:rPr>
              <a:t>an image tokenizer breaks down an input image into corresponding image tokens, which are essentially the visual syllables of the picture. These tokens are then processed by an autoregressive model, particularly the decoder part of a Transformer network. The output is a series of new image tokens. Finally, an image detokenizer reassembles these tokens into a coherent generated image that visually represents the initial text prompt.</a:t>
            </a:r>
            <a:endParaRPr/>
          </a:p>
        </p:txBody>
      </p:sp>
      <p:sp>
        <p:nvSpPr>
          <p:cNvPr id="613" name="Google Shape;613;g2b6877b2ac8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b6877b2ac8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2b6877b2ac8_0_3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Here is a schematic of the structure as presented in the paper. It follows a two stage </a:t>
            </a:r>
            <a:r>
              <a:rPr lang="en-US"/>
              <a:t>structure</a:t>
            </a:r>
            <a:r>
              <a:rPr lang="en-US"/>
              <a:t>, the image tokenizer and detokenizer stage in green and the autoregressive stage in orange and blue for predicting the next image token given text tokens and previous tokens. Each of these components is essentially a transformer, so Parti is effectively a Transformer based sequence to sequence model. Let’s first talk about the image tokenizer and detokenizer stage in green.</a:t>
            </a:r>
            <a:endParaRPr/>
          </a:p>
        </p:txBody>
      </p:sp>
      <p:sp>
        <p:nvSpPr>
          <p:cNvPr id="661" name="Google Shape;661;g2b6877b2ac8_0_3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b6877b2ac8_0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2b6877b2ac8_0_3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first stage involves t</a:t>
            </a:r>
            <a:r>
              <a:rPr lang="en-US"/>
              <a:t>raining a tokenizer that converts an image into a sequence of discrete visual tokens during training, and training a detokenizer that reconstructs the image from tokens during inference.</a:t>
            </a:r>
            <a:endParaRPr/>
          </a:p>
          <a:p>
            <a:pPr indent="0" lvl="0" marL="0" rtl="0" algn="l">
              <a:spcBef>
                <a:spcPts val="0"/>
              </a:spcBef>
              <a:spcAft>
                <a:spcPts val="0"/>
              </a:spcAft>
              <a:buNone/>
            </a:pPr>
            <a:r>
              <a:rPr lang="en-US"/>
              <a:t>However, there is a significant challenge, which is how to linearize 2D images into 1D sequences of patch representations. </a:t>
            </a:r>
            <a:r>
              <a:rPr lang="en-US">
                <a:solidFill>
                  <a:srgbClr val="0D0D0D"/>
                </a:solidFill>
              </a:rPr>
              <a:t>The problem lies in the complexity of images, where even a standard 256x256 pixel image with three color channels (RGB) results in 196 thousand rasterized values. Previous methods tackled this by learning quantized representations of image </a:t>
            </a:r>
            <a:r>
              <a:rPr b="1" lang="en-US">
                <a:solidFill>
                  <a:srgbClr val="0D0D0D"/>
                </a:solidFill>
              </a:rPr>
              <a:t>patches</a:t>
            </a:r>
            <a:r>
              <a:rPr lang="en-US">
                <a:solidFill>
                  <a:srgbClr val="0D0D0D"/>
                </a:solidFill>
              </a:rPr>
              <a:t>. However, the Parti model introduces a more refined solution. It utilizes a tokenizer to learn patch embeddings and then maps these embeddings to a visual codebook. Each entry in this codebook corresponds to an indexable location in the latent space, thereby reducing the complexity of the image data. This is achieved using the Vision Transformer (ViT) combined with Vector Quantized Generative Adversarial Networks (VQGAN), known as ViT-VQGAN. This approach not only streamlines the image data into a manageable sequence but also maintains the richness of the image's information. Let’s now talk about ViT-VQGAN in detail.</a:t>
            </a:r>
            <a:endParaRPr/>
          </a:p>
        </p:txBody>
      </p:sp>
      <p:sp>
        <p:nvSpPr>
          <p:cNvPr id="680" name="Google Shape;680;g2b6877b2ac8_0_3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b6877b2ac8_0_4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b6877b2ac8_0_4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To understand ViT-VQGAN, let’s start with VQVAE. </a:t>
            </a:r>
            <a:endParaRPr/>
          </a:p>
          <a:p>
            <a:pPr indent="0" lvl="0" marL="0" rtl="0" algn="l">
              <a:spcBef>
                <a:spcPts val="0"/>
              </a:spcBef>
              <a:spcAft>
                <a:spcPts val="0"/>
              </a:spcAft>
              <a:buNone/>
            </a:pPr>
            <a:r>
              <a:rPr lang="en-US">
                <a:solidFill>
                  <a:srgbClr val="0D0D0D"/>
                </a:solidFill>
              </a:rPr>
              <a:t>A VAE typically learns a continuous latent representation, mapping input data into a continuous distribution. On the other hand, the VQ-VAE, which stands for Vector Quantized-Variational AutoEncoder, learns a discrete latent representation. This shift from continuous to discrete encoding is crucial because it can help address issues like the "posterior collapse" in VAEs, where the model ignores the latent variables because the decoder is too capable. Discrete codes, as shown in the encoder part of the slide, represent the input image as a series of integers (56, 73, 67, 23, 81, 19, ...), which correspond to specific vectors in a predefined embedding space. The decoder then translates these discrete codes back into a reconstructed image. </a:t>
            </a:r>
            <a:endParaRPr/>
          </a:p>
        </p:txBody>
      </p:sp>
      <p:sp>
        <p:nvSpPr>
          <p:cNvPr id="690" name="Google Shape;690;g2b6877b2ac8_0_4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b70ff7c133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b70ff7c133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solidFill>
                  <a:srgbClr val="0D0D0D"/>
                </a:solidFill>
              </a:rPr>
              <a:t>This is a more detailed description of the VQ-VAE architecture, </a:t>
            </a:r>
            <a:r>
              <a:rPr lang="en-US"/>
              <a:t>t</a:t>
            </a:r>
            <a:r>
              <a:rPr lang="en-US"/>
              <a:t>he encoder, represented by a CNN, transforms the input image into a set of latent variables, ze(x). These variables are then mapped to a discrete latent space using a codebook that consists of a list of K vectors, each with dimension D. This codebook acts as a lookup table where each embedding vector e_i is associated with an index from 1 to K. </a:t>
            </a:r>
            <a:endParaRPr/>
          </a:p>
          <a:p>
            <a:pPr indent="0" lvl="0" marL="0" rtl="0" algn="l">
              <a:spcBef>
                <a:spcPts val="0"/>
              </a:spcBef>
              <a:spcAft>
                <a:spcPts val="0"/>
              </a:spcAft>
              <a:buNone/>
            </a:pPr>
            <a:r>
              <a:t/>
            </a:r>
            <a:endParaRPr/>
          </a:p>
        </p:txBody>
      </p:sp>
      <p:sp>
        <p:nvSpPr>
          <p:cNvPr id="701" name="Google Shape;701;g2b70ff7c133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b70ff7c133_2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2b70ff7c133_2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t>The mapping from the continuous latent space to the discrete codebook is performed by a nearest neighbor search in the shared embedding space, which is the codebook, and produces the discrete latent variables z.</a:t>
            </a:r>
            <a:endParaRPr/>
          </a:p>
          <a:p>
            <a:pPr indent="0" lvl="0" marL="0" rtl="0" algn="l">
              <a:lnSpc>
                <a:spcPct val="115000"/>
              </a:lnSpc>
              <a:spcBef>
                <a:spcPts val="0"/>
              </a:spcBef>
              <a:spcAft>
                <a:spcPts val="0"/>
              </a:spcAft>
              <a:buNone/>
            </a:pPr>
            <a:r>
              <a:rPr lang="en-US"/>
              <a:t>The posterior distribution q(z|x) is defined as one hot where it is = 1 if the embedding vector is the nearest neighbour of ze (x) and 0 otherwise.</a:t>
            </a:r>
            <a:endParaRPr/>
          </a:p>
        </p:txBody>
      </p:sp>
      <p:sp>
        <p:nvSpPr>
          <p:cNvPr id="716" name="Google Shape;716;g2b70ff7c133_2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b70ff7c133_2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b70ff7c133_2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The input to the decoder zq(x)  is then the corresponding embedding vector e</a:t>
            </a:r>
            <a:r>
              <a:rPr baseline="-25000" lang="en-US"/>
              <a:t>k</a:t>
            </a:r>
            <a:r>
              <a:rPr lang="en-US"/>
              <a:t> where k is the index of the nearest neighbour embedding vector</a:t>
            </a:r>
            <a:endParaRPr/>
          </a:p>
          <a:p>
            <a:pPr indent="0" lvl="0" marL="0" rtl="0" algn="l">
              <a:spcBef>
                <a:spcPts val="0"/>
              </a:spcBef>
              <a:spcAft>
                <a:spcPts val="0"/>
              </a:spcAft>
              <a:buNone/>
            </a:pPr>
            <a:r>
              <a:t/>
            </a:r>
            <a:endParaRPr/>
          </a:p>
        </p:txBody>
      </p:sp>
      <p:sp>
        <p:nvSpPr>
          <p:cNvPr id="732" name="Google Shape;732;g2b70ff7c133_2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6b868a6acd_3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1" name="Google Shape;91;g26b868a6acd_3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g26b868a6acd_3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b70ff7c133_2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2b70ff7c133_2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000">
                <a:latin typeface="Arial"/>
                <a:ea typeface="Arial"/>
                <a:cs typeface="Arial"/>
                <a:sym typeface="Arial"/>
              </a:rPr>
              <a:t>The training involves copying gradients from the decoder input zq(x) to the encoder output ze(x), this allows for gradient flow despite the non-differentiability of the discrete latent space. </a:t>
            </a:r>
            <a:endParaRPr sz="10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000">
                <a:latin typeface="Arial"/>
                <a:ea typeface="Arial"/>
                <a:cs typeface="Arial"/>
                <a:sym typeface="Arial"/>
              </a:rPr>
              <a:t>The loss function used to train the network consists of three parts:</a:t>
            </a:r>
            <a:endParaRPr sz="1000">
              <a:latin typeface="Arial"/>
              <a:ea typeface="Arial"/>
              <a:cs typeface="Arial"/>
              <a:sym typeface="Arial"/>
            </a:endParaRPr>
          </a:p>
          <a:p>
            <a:pPr indent="0" lvl="0" marL="0" rtl="0" algn="l">
              <a:lnSpc>
                <a:spcPct val="115000"/>
              </a:lnSpc>
              <a:spcBef>
                <a:spcPts val="0"/>
              </a:spcBef>
              <a:spcAft>
                <a:spcPts val="0"/>
              </a:spcAft>
              <a:buNone/>
            </a:pPr>
            <a:r>
              <a:rPr lang="en-US" sz="1000">
                <a:latin typeface="Arial"/>
                <a:ea typeface="Arial"/>
                <a:cs typeface="Arial"/>
                <a:sym typeface="Arial"/>
              </a:rPr>
              <a:t>1. Reconstruction Loss: which measures the difference between the original image and the reconstructed image</a:t>
            </a:r>
            <a:endParaRPr sz="10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000">
                <a:latin typeface="Arial"/>
                <a:ea typeface="Arial"/>
                <a:cs typeface="Arial"/>
                <a:sym typeface="Arial"/>
              </a:rPr>
              <a:t>2. Codebook Loss: which pulls the codebook vectors e towards the encoder outputs ze(x), with sg denoting the stop gradient operation that prevents gradients from flowing into the encoder outputs.</a:t>
            </a:r>
            <a:endParaRPr sz="1000">
              <a:latin typeface="Arial"/>
              <a:ea typeface="Arial"/>
              <a:cs typeface="Arial"/>
              <a:sym typeface="Arial"/>
            </a:endParaRPr>
          </a:p>
          <a:p>
            <a:pPr indent="0" lvl="0" marL="0" rtl="0" algn="l">
              <a:lnSpc>
                <a:spcPct val="115000"/>
              </a:lnSpc>
              <a:spcBef>
                <a:spcPts val="0"/>
              </a:spcBef>
              <a:spcAft>
                <a:spcPts val="0"/>
              </a:spcAft>
              <a:buNone/>
            </a:pPr>
            <a:r>
              <a:rPr lang="en-US" sz="1000">
                <a:latin typeface="Arial"/>
                <a:ea typeface="Arial"/>
                <a:cs typeface="Arial"/>
                <a:sym typeface="Arial"/>
              </a:rPr>
              <a:t>3. Commitment Loss: which penalizes the encoder output ze(x) for deviating from the chosen codebook embeddings e, ensuring that the encoder commits to the codebook assignment.</a:t>
            </a:r>
            <a:endParaRPr sz="10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000">
                <a:latin typeface="Arial"/>
                <a:ea typeface="Arial"/>
                <a:cs typeface="Arial"/>
                <a:sym typeface="Arial"/>
              </a:rPr>
              <a:t>Beta is a hyperparameter balancing term.</a:t>
            </a:r>
            <a:endParaRPr sz="1000">
              <a:latin typeface="Arial"/>
              <a:ea typeface="Arial"/>
              <a:cs typeface="Arial"/>
              <a:sym typeface="Arial"/>
            </a:endParaRPr>
          </a:p>
          <a:p>
            <a:pPr indent="0" lvl="0" marL="0" rtl="0" algn="l">
              <a:lnSpc>
                <a:spcPct val="115000"/>
              </a:lnSpc>
              <a:spcBef>
                <a:spcPts val="0"/>
              </a:spcBef>
              <a:spcAft>
                <a:spcPts val="0"/>
              </a:spcAft>
              <a:buNone/>
            </a:pPr>
            <a:r>
              <a:rPr lang="en-US" sz="1000">
                <a:latin typeface="Arial"/>
                <a:ea typeface="Arial"/>
                <a:cs typeface="Arial"/>
                <a:sym typeface="Arial"/>
              </a:rPr>
              <a:t>This loss function collectively ensures that the encoder representations are close to the codebook embeddings while still allowing for efficient reconstruction, and it maintains the integrity of the codebook by having embeddings that are representative of the encoder outputs. </a:t>
            </a:r>
            <a:endParaRPr/>
          </a:p>
        </p:txBody>
      </p:sp>
      <p:sp>
        <p:nvSpPr>
          <p:cNvPr id="748" name="Google Shape;748;g2b70ff7c133_2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b70ff7c133_2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2b70ff7c133_2_1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VQGAN builds upon the VQVAE structure with several </a:t>
            </a:r>
            <a:r>
              <a:rPr lang="en-US"/>
              <a:t>differences.</a:t>
            </a:r>
            <a:endParaRPr/>
          </a:p>
          <a:p>
            <a:pPr indent="0" lvl="0" marL="0" rtl="0" algn="l">
              <a:lnSpc>
                <a:spcPct val="115000"/>
              </a:lnSpc>
              <a:spcBef>
                <a:spcPts val="0"/>
              </a:spcBef>
              <a:spcAft>
                <a:spcPts val="0"/>
              </a:spcAft>
              <a:buNone/>
            </a:pPr>
            <a:r>
              <a:rPr lang="en-US" sz="1000">
                <a:latin typeface="Arial"/>
                <a:ea typeface="Arial"/>
                <a:cs typeface="Arial"/>
                <a:sym typeface="Arial"/>
              </a:rPr>
              <a:t>In training, VQVAE uses L2 loss, which is a standard reconstruction loss focusing on pixel-wise accuracy. VQGAN, however, opts for a perceptual loss, specifically the Learned Perceptual Image Patch Similarity (LPIPS) metric. Perceptual loss differs from L2 loss by measuring the perceptual similarity between image patches.</a:t>
            </a:r>
            <a:endParaRPr sz="1000">
              <a:latin typeface="Arial"/>
              <a:ea typeface="Arial"/>
              <a:cs typeface="Arial"/>
              <a:sym typeface="Arial"/>
            </a:endParaRPr>
          </a:p>
          <a:p>
            <a:pPr indent="0" lvl="0" marL="0" rtl="0" algn="l">
              <a:lnSpc>
                <a:spcPct val="115000"/>
              </a:lnSpc>
              <a:spcBef>
                <a:spcPts val="0"/>
              </a:spcBef>
              <a:spcAft>
                <a:spcPts val="0"/>
              </a:spcAft>
              <a:buNone/>
            </a:pPr>
            <a:r>
              <a:rPr lang="en-US" sz="1000">
                <a:latin typeface="Arial"/>
                <a:ea typeface="Arial"/>
                <a:cs typeface="Arial"/>
                <a:sym typeface="Arial"/>
              </a:rPr>
              <a:t>Additionally, VQGAN incorporates a discriminator, which is trained to differentiate between real and reconstructed image patches</a:t>
            </a:r>
            <a:endParaRPr sz="1000">
              <a:latin typeface="Arial"/>
              <a:ea typeface="Arial"/>
              <a:cs typeface="Arial"/>
              <a:sym typeface="Arial"/>
            </a:endParaRPr>
          </a:p>
          <a:p>
            <a:pPr indent="0" lvl="0" marL="0" rtl="0" algn="l">
              <a:lnSpc>
                <a:spcPct val="115000"/>
              </a:lnSpc>
              <a:spcBef>
                <a:spcPts val="0"/>
              </a:spcBef>
              <a:spcAft>
                <a:spcPts val="0"/>
              </a:spcAft>
              <a:buNone/>
            </a:pPr>
            <a:r>
              <a:t/>
            </a:r>
            <a:endParaRPr sz="1000">
              <a:latin typeface="Arial"/>
              <a:ea typeface="Arial"/>
              <a:cs typeface="Arial"/>
              <a:sym typeface="Arial"/>
            </a:endParaRPr>
          </a:p>
          <a:p>
            <a:pPr indent="0" lvl="0" marL="0" rtl="0" algn="l">
              <a:lnSpc>
                <a:spcPct val="115000"/>
              </a:lnSpc>
              <a:spcBef>
                <a:spcPts val="0"/>
              </a:spcBef>
              <a:spcAft>
                <a:spcPts val="0"/>
              </a:spcAft>
              <a:buNone/>
            </a:pPr>
            <a:r>
              <a:rPr lang="en-US" sz="1000">
                <a:latin typeface="Arial"/>
                <a:ea typeface="Arial"/>
                <a:cs typeface="Arial"/>
                <a:sym typeface="Arial"/>
              </a:rPr>
              <a:t>During sampling, VQVAE learns a categorical prior over the latent codes in the codebook from training images, often employing an autoregressive model like PixelCNN to model the distribution of the latent codes. VQGAN enhances this approach by predicting the next codebook index using an autoregressive transformer model trained with latent codes in training images, likely improving the coherence and quality of the synthesized images by leveraging the transformer's ability to capture long-range dependencies.</a:t>
            </a:r>
            <a:endParaRPr/>
          </a:p>
        </p:txBody>
      </p:sp>
      <p:sp>
        <p:nvSpPr>
          <p:cNvPr id="770" name="Google Shape;770;g2b70ff7c133_2_1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b70ff7c133_2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2b70ff7c133_2_1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first stage involves training the encoder E, decoder G, and discriminator D</a:t>
            </a:r>
            <a:endParaRPr/>
          </a:p>
        </p:txBody>
      </p:sp>
      <p:sp>
        <p:nvSpPr>
          <p:cNvPr id="780" name="Google Shape;780;g2b70ff7c133_2_1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2b70ff7c133_2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2b70ff7c133_2_1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Using similar losses as VQVAE, with the addition of a GAN loss and a modification from L2 to perceptual loss.</a:t>
            </a:r>
            <a:endParaRPr/>
          </a:p>
        </p:txBody>
      </p:sp>
      <p:sp>
        <p:nvSpPr>
          <p:cNvPr id="793" name="Google Shape;793;g2b70ff7c133_2_1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2b70ff7c133_2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2b70ff7c133_2_1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stage 2, VQGAN trains a transformer to learn relationships between codebook entries </a:t>
            </a:r>
            <a:endParaRPr/>
          </a:p>
        </p:txBody>
      </p:sp>
      <p:sp>
        <p:nvSpPr>
          <p:cNvPr id="806" name="Google Shape;806;g2b70ff7c133_2_17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2684bc9361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2684bc9361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ViT-VQGAN further improves upon VQGAN with the </a:t>
            </a:r>
            <a:r>
              <a:rPr lang="en-US"/>
              <a:t>following</a:t>
            </a:r>
            <a:r>
              <a:rPr lang="en-US"/>
              <a:t> modifications:</a:t>
            </a:r>
            <a:endParaRPr/>
          </a:p>
          <a:p>
            <a:pPr indent="0" lvl="0" marL="0" rtl="0" algn="l">
              <a:spcBef>
                <a:spcPts val="0"/>
              </a:spcBef>
              <a:spcAft>
                <a:spcPts val="0"/>
              </a:spcAft>
              <a:buNone/>
            </a:pPr>
            <a:r>
              <a:rPr lang="en-US"/>
              <a:t>It replaces both the CNN encoder and decoder with ViTs, then it also introduced codebook optimization to improve codebook usage:</a:t>
            </a:r>
            <a:endParaRPr/>
          </a:p>
          <a:p>
            <a:pPr indent="0" lvl="0" marL="0" rtl="0" algn="l">
              <a:spcBef>
                <a:spcPts val="0"/>
              </a:spcBef>
              <a:spcAft>
                <a:spcPts val="0"/>
              </a:spcAft>
              <a:buNone/>
            </a:pPr>
            <a:r>
              <a:rPr lang="en-US"/>
              <a:t>First, it uses factorized codes, which applies a linear projection from encoder output to a low </a:t>
            </a:r>
            <a:r>
              <a:rPr lang="en-US"/>
              <a:t>dimension latent space for code index lookup, which decouples code embedding and lookup.</a:t>
            </a:r>
            <a:endParaRPr/>
          </a:p>
          <a:p>
            <a:pPr indent="0" lvl="0" marL="0" rtl="0" algn="l">
              <a:spcBef>
                <a:spcPts val="0"/>
              </a:spcBef>
              <a:spcAft>
                <a:spcPts val="0"/>
              </a:spcAft>
              <a:buNone/>
            </a:pPr>
            <a:r>
              <a:rPr lang="en-US"/>
              <a:t>Second, it applied L2-normalization on the encoder output latent variables ze(x) and codebook latent variables e, so the resulting Euclidean distance is effectively the cosine similarity.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addition, it also modified the loss functions to be a combination of several losses introduced in VQVAE and VQGAN.</a:t>
            </a:r>
            <a:endParaRPr/>
          </a:p>
        </p:txBody>
      </p:sp>
      <p:sp>
        <p:nvSpPr>
          <p:cNvPr id="819" name="Google Shape;819;g2684bc93611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684e9d1be6_1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2684e9d1be6_1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portion on the right depicts the codebook optimization part of ViT-VQGAN that includes a linear projection.</a:t>
            </a:r>
            <a:endParaRPr/>
          </a:p>
        </p:txBody>
      </p:sp>
      <p:sp>
        <p:nvSpPr>
          <p:cNvPr id="831" name="Google Shape;831;g2684e9d1be6_1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684e9d1be6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2684e9d1be6_1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is the overall schematic in the ViT-VQGAN paper. It is similar to VQGAN, but replacing CNNs with </a:t>
            </a:r>
            <a:r>
              <a:rPr lang="en-US"/>
              <a:t>transformer</a:t>
            </a:r>
            <a:r>
              <a:rPr lang="en-US"/>
              <a:t> encoder and decoders.</a:t>
            </a:r>
            <a:endParaRPr/>
          </a:p>
        </p:txBody>
      </p:sp>
      <p:sp>
        <p:nvSpPr>
          <p:cNvPr id="842" name="Google Shape;842;g2684e9d1be6_1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684e9d1be6_1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2684e9d1be6_1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Back to Parti stage I, this is the overall schematic of the image tokenizer and detokenizer training with ViT-VQGAN,</a:t>
            </a:r>
            <a:endParaRPr/>
          </a:p>
          <a:p>
            <a:pPr indent="0" lvl="0" marL="0" rtl="0" algn="l">
              <a:spcBef>
                <a:spcPts val="0"/>
              </a:spcBef>
              <a:spcAft>
                <a:spcPts val="0"/>
              </a:spcAft>
              <a:buNone/>
            </a:pPr>
            <a:r>
              <a:rPr lang="en-US"/>
              <a:t>In Parti, it also uses a super-resolution upsampler to upsample the output image</a:t>
            </a:r>
            <a:endParaRPr/>
          </a:p>
        </p:txBody>
      </p:sp>
      <p:sp>
        <p:nvSpPr>
          <p:cNvPr id="852" name="Google Shape;852;g2684e9d1be6_1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684e9d1be6_1_3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15" name="Google Shape;915;g2684e9d1be6_1_3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Parti stage II involves the autoregressive model, which is essentially an encoder-decoder transformer</a:t>
            </a:r>
            <a:endParaRPr/>
          </a:p>
        </p:txBody>
      </p:sp>
      <p:sp>
        <p:nvSpPr>
          <p:cNvPr id="916" name="Google Shape;916;g2684e9d1be6_1_3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67830ffaa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67830ffaa4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g267830ffaa4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2684eac172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34" name="Google Shape;934;g2684eac172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rgbClr val="0D0D0D"/>
                </a:solidFill>
              </a:rPr>
              <a:t>The encoder is designed to process textual input and convert it into text tokens, utilizing a sentence-piece model with a vocabulary size of 16,000 based on a sampled text corpus. It has a maximum token length capacity of 128. Meanwhile, the decoder focuses on predicting the next image token in a sequence, taking as input the image tokens generated from Stage I's image tokenizer. The output from the decoder is structured into a fixed length of 1024 image tokens, which correspond to a grid of 32x32 tokens for a 256x256 input image.</a:t>
            </a:r>
            <a:endParaRPr/>
          </a:p>
        </p:txBody>
      </p:sp>
      <p:sp>
        <p:nvSpPr>
          <p:cNvPr id="935" name="Google Shape;935;g2684eac1726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2684eac1726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2684eac1726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4 size variants of Parti were trained with 350M, 750M, 3B, and 20B total parameters.</a:t>
            </a:r>
            <a:endParaRPr/>
          </a:p>
        </p:txBody>
      </p:sp>
      <p:sp>
        <p:nvSpPr>
          <p:cNvPr id="945" name="Google Shape;945;g2684eac1726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2685a3cf432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2685a3cf432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For further design considerations, the </a:t>
            </a:r>
            <a:r>
              <a:rPr lang="en-US"/>
              <a:t>authors</a:t>
            </a:r>
            <a:r>
              <a:rPr lang="en-US"/>
              <a:t> employed text encoder pretraining with the intention to warm start the model, but found that it very marginally helps since it degrades after full encoder-decoder training.</a:t>
            </a:r>
            <a:endParaRPr/>
          </a:p>
          <a:p>
            <a:pPr indent="0" lvl="0" marL="0" rtl="0" algn="l">
              <a:spcBef>
                <a:spcPts val="0"/>
              </a:spcBef>
              <a:spcAft>
                <a:spcPts val="0"/>
              </a:spcAft>
              <a:buNone/>
            </a:pPr>
            <a:r>
              <a:rPr lang="en-US"/>
              <a:t>They have listed this difference and unification of generic language understanding and visually-grounded language understanding for future research.</a:t>
            </a:r>
            <a:endParaRPr/>
          </a:p>
        </p:txBody>
      </p:sp>
      <p:sp>
        <p:nvSpPr>
          <p:cNvPr id="956" name="Google Shape;956;g2685a3cf432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2685a3cf432_1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2685a3cf432_1_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Here is the training loss graph with and without text </a:t>
            </a:r>
            <a:r>
              <a:rPr lang="en-US"/>
              <a:t>encoder</a:t>
            </a:r>
            <a:r>
              <a:rPr lang="en-US"/>
              <a:t> pretraining. </a:t>
            </a:r>
            <a:endParaRPr/>
          </a:p>
        </p:txBody>
      </p:sp>
      <p:sp>
        <p:nvSpPr>
          <p:cNvPr id="966" name="Google Shape;966;g2685a3cf432_1_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2685a3cf432_1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2685a3cf432_1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authors also applied classifier free guidance in the context of autoregressive models and reranking. </a:t>
            </a:r>
            <a:endParaRPr/>
          </a:p>
        </p:txBody>
      </p:sp>
      <p:sp>
        <p:nvSpPr>
          <p:cNvPr id="976" name="Google Shape;976;g2685a3cf432_1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2685a3cf432_1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2685a3cf432_1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Here’s a summary of Parti’s training pipeline:</a:t>
            </a:r>
            <a:endParaRPr/>
          </a:p>
          <a:p>
            <a:pPr indent="0" lvl="0" marL="0" rtl="0" algn="l">
              <a:lnSpc>
                <a:spcPct val="115000"/>
              </a:lnSpc>
              <a:spcBef>
                <a:spcPts val="0"/>
              </a:spcBef>
              <a:spcAft>
                <a:spcPts val="0"/>
              </a:spcAft>
              <a:buClr>
                <a:schemeClr val="dk1"/>
              </a:buClr>
              <a:buSzPts val="1100"/>
              <a:buFont typeface="Arial"/>
              <a:buNone/>
            </a:pPr>
            <a:r>
              <a:rPr lang="en-US">
                <a:solidFill>
                  <a:srgbClr val="0D0D0D"/>
                </a:solidFill>
              </a:rPr>
              <a:t>Stage I focuses on training the ViT-VQGAN, which consists of a 32 million parameter encoder (tokenizer) and a significantly larger 599 million parameter decoder (detokenizer). This stage also learns a set of 8192 image token classes, which are then used to create a codebook. In addition to learning this visual vocabulary, the discriminator and a super-resolution upsampler are trained to enhance image quality. Once the encoder-decoder framework has been pre-trained, the detokenizer is fine-tuned during the Stage II training while keeping the tokenizer and codebook fixed to ensure consistency in the learned representations. The losses during this phase are the same as those used in ViT-VQGAN.</a:t>
            </a:r>
            <a:endParaRPr>
              <a:solidFill>
                <a:srgbClr val="0D0D0D"/>
              </a:solidFill>
            </a:endParaRPr>
          </a:p>
          <a:p>
            <a:pPr indent="0" lvl="0" marL="0" rtl="0" algn="l">
              <a:lnSpc>
                <a:spcPct val="115000"/>
              </a:lnSpc>
              <a:spcBef>
                <a:spcPts val="1500"/>
              </a:spcBef>
              <a:spcAft>
                <a:spcPts val="0"/>
              </a:spcAft>
              <a:buClr>
                <a:schemeClr val="dk1"/>
              </a:buClr>
              <a:buSzPts val="1100"/>
              <a:buFont typeface="Arial"/>
              <a:buNone/>
            </a:pPr>
            <a:r>
              <a:rPr lang="en-US">
                <a:solidFill>
                  <a:srgbClr val="0D0D0D"/>
                </a:solidFill>
              </a:rPr>
              <a:t>Moving to Stage II, the training of the encoder-decoder autoregressive model. Here, the text encoder is pre-trained. Then, the encoder and decoder are trained together using softmax cross-entropy loss, which ensures that the model learns to predict the next image token effectively, based on the sequence of tokens generated by the tokenizer in Stage I. </a:t>
            </a:r>
            <a:endParaRPr>
              <a:solidFill>
                <a:srgbClr val="0D0D0D"/>
              </a:solidFill>
            </a:endParaRPr>
          </a:p>
          <a:p>
            <a:pPr indent="0" lvl="0" marL="0" rtl="0" algn="l">
              <a:spcBef>
                <a:spcPts val="0"/>
              </a:spcBef>
              <a:spcAft>
                <a:spcPts val="0"/>
              </a:spcAft>
              <a:buNone/>
            </a:pPr>
            <a:r>
              <a:t/>
            </a:r>
            <a:endParaRPr/>
          </a:p>
        </p:txBody>
      </p:sp>
      <p:sp>
        <p:nvSpPr>
          <p:cNvPr id="986" name="Google Shape;986;g2685a3cf432_1_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2685a3cf432_1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2685a3cf432_1_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During </a:t>
            </a:r>
            <a:r>
              <a:rPr lang="en-US"/>
              <a:t>inference, </a:t>
            </a:r>
            <a:r>
              <a:rPr lang="en-US">
                <a:solidFill>
                  <a:srgbClr val="0D0D0D"/>
                </a:solidFill>
              </a:rPr>
              <a:t>a text prompt is passed through a text encoder, which converts the input into text tokens. These tokens are then used by an autoregressive transformer decoder that generates corresponding image tokens, incorporating Classifier-Free (C-F) guidance to enhance alignment between generated image and prompt. The image tokens are subsequently converted from token space to image space by the detokenization process using ViT-VQGAN's decoder. Following detokenization, the generated image may be upsampled to achieve higher resolution. To ensure diversity and select the best outcomes, the model generates 16 images per text prompt. These images are then subject to reranking, </a:t>
            </a:r>
            <a:r>
              <a:rPr lang="en-US"/>
              <a:t>based on alignment score of image and text embedding of a Contrastive Captioners Model (CoCa).</a:t>
            </a:r>
            <a:endParaRPr/>
          </a:p>
          <a:p>
            <a:pPr indent="0" lvl="0" marL="0" rtl="0" algn="l">
              <a:spcBef>
                <a:spcPts val="0"/>
              </a:spcBef>
              <a:spcAft>
                <a:spcPts val="0"/>
              </a:spcAft>
              <a:buNone/>
            </a:pPr>
            <a:r>
              <a:t/>
            </a:r>
            <a:endParaRPr>
              <a:solidFill>
                <a:srgbClr val="0D0D0D"/>
              </a:solidFill>
              <a:highlight>
                <a:srgbClr val="FFFFFF"/>
              </a:highlight>
              <a:latin typeface="Roboto"/>
              <a:ea typeface="Roboto"/>
              <a:cs typeface="Roboto"/>
              <a:sym typeface="Roboto"/>
            </a:endParaRPr>
          </a:p>
        </p:txBody>
      </p:sp>
      <p:sp>
        <p:nvSpPr>
          <p:cNvPr id="996" name="Google Shape;996;g2685a3cf432_1_5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2685a3cf432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05" name="Google Shape;1005;g2685a3cf432_3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datasets used for evaluations are t</a:t>
            </a:r>
            <a:r>
              <a:rPr lang="en-US"/>
              <a:t>he MS-COCO dataset and the COCO subset of the Localized Narratives dataset. The localized narratives dataset has much more detailed prompts.</a:t>
            </a:r>
            <a:endParaRPr/>
          </a:p>
          <a:p>
            <a:pPr indent="0" lvl="0" marL="0" rtl="0" algn="l">
              <a:spcBef>
                <a:spcPts val="0"/>
              </a:spcBef>
              <a:spcAft>
                <a:spcPts val="0"/>
              </a:spcAft>
              <a:buNone/>
            </a:pPr>
            <a:r>
              <a:rPr lang="en-US"/>
              <a:t>Then, the authors also developed PartiPrompts, a set of over 1600 prompts, with each prompt associated with a broad </a:t>
            </a:r>
            <a:r>
              <a:rPr lang="en-US"/>
              <a:t>with a broad category from 12 categories (eg. animals, vehicles, world knowledge, abstract), and a challenge dimension from 11 dimensions (eg. basic, quantity, words &amp; symbols.)</a:t>
            </a:r>
            <a:endParaRPr/>
          </a:p>
          <a:p>
            <a:pPr indent="0" lvl="0" marL="0" rtl="0" algn="l">
              <a:spcBef>
                <a:spcPts val="0"/>
              </a:spcBef>
              <a:spcAft>
                <a:spcPts val="0"/>
              </a:spcAft>
              <a:buNone/>
            </a:pPr>
            <a:r>
              <a:t/>
            </a:r>
            <a:endParaRPr/>
          </a:p>
        </p:txBody>
      </p:sp>
      <p:sp>
        <p:nvSpPr>
          <p:cNvPr id="1006" name="Google Shape;1006;g2685a3cf432_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2685a3cf432_3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2685a3cf432_3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Here are the FID score results on zero-shot and finetuned MS-COCO and LN-COCO datasets, when compared with other SOTA T2I models at the time as well as the retrieval baseline.</a:t>
            </a:r>
            <a:endParaRPr/>
          </a:p>
          <a:p>
            <a:pPr indent="0" lvl="0" marL="0" rtl="0" algn="l">
              <a:spcBef>
                <a:spcPts val="0"/>
              </a:spcBef>
              <a:spcAft>
                <a:spcPts val="0"/>
              </a:spcAft>
              <a:buNone/>
            </a:pPr>
            <a:r>
              <a:rPr lang="en-US"/>
              <a:t>The retrieval images simply retrieves images from the training dataset based on an alignment score between the text prompt embedding and the image embeddings.</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i="1" lang="en-US" sz="750">
                <a:latin typeface="Arial"/>
                <a:ea typeface="Arial"/>
                <a:cs typeface="Arial"/>
                <a:sym typeface="Arial"/>
              </a:rPr>
              <a:t>We implement a retrieval baseline as follows. For every training data example, we compute image embeddings from an</a:t>
            </a:r>
            <a:endParaRPr i="1" sz="75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US" sz="750">
                <a:latin typeface="Arial"/>
                <a:ea typeface="Arial"/>
                <a:cs typeface="Arial"/>
                <a:sym typeface="Arial"/>
              </a:rPr>
              <a:t>EfficientNet-L2 ALIGN-based model. Then, given a text prompt, we identify the nearest training</a:t>
            </a:r>
            <a:endParaRPr i="1" sz="75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US" sz="750">
                <a:latin typeface="Arial"/>
                <a:ea typeface="Arial"/>
                <a:cs typeface="Arial"/>
                <a:sym typeface="Arial"/>
              </a:rPr>
              <a:t>image measured by the alignment between the text prompt embedding from the ALIGN-based model</a:t>
            </a:r>
            <a:endParaRPr i="1" sz="750">
              <a:latin typeface="Arial"/>
              <a:ea typeface="Arial"/>
              <a:cs typeface="Arial"/>
              <a:sym typeface="Arial"/>
            </a:endParaRPr>
          </a:p>
          <a:p>
            <a:pPr indent="0" lvl="0" marL="0" rtl="0" algn="l">
              <a:lnSpc>
                <a:spcPct val="115000"/>
              </a:lnSpc>
              <a:spcBef>
                <a:spcPts val="0"/>
              </a:spcBef>
              <a:spcAft>
                <a:spcPts val="0"/>
              </a:spcAft>
              <a:buNone/>
            </a:pPr>
            <a:r>
              <a:rPr i="1" lang="en-US" sz="750">
                <a:latin typeface="Arial"/>
                <a:ea typeface="Arial"/>
                <a:cs typeface="Arial"/>
                <a:sym typeface="Arial"/>
              </a:rPr>
              <a:t>and the image embeddings. </a:t>
            </a:r>
            <a:r>
              <a:rPr i="1" lang="en-US" sz="750">
                <a:latin typeface="Arial"/>
                <a:ea typeface="Arial"/>
                <a:cs typeface="Arial"/>
                <a:sym typeface="Arial"/>
              </a:rPr>
              <a:t>This can be done at the scale of our data by using efficient similarity</a:t>
            </a:r>
            <a:endParaRPr i="1" sz="75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US" sz="750">
                <a:latin typeface="Arial"/>
                <a:ea typeface="Arial"/>
                <a:cs typeface="Arial"/>
                <a:sym typeface="Arial"/>
              </a:rPr>
              <a:t>search libraries such as ScaNN [51]</a:t>
            </a:r>
            <a:r>
              <a:rPr i="1" lang="en-US" sz="750">
                <a:latin typeface="Arial"/>
                <a:ea typeface="Arial"/>
                <a:cs typeface="Arial"/>
                <a:sym typeface="Arial"/>
              </a:rPr>
              <a:t>. These retrieved examples (from the training set) are then</a:t>
            </a:r>
            <a:endParaRPr i="1" sz="75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US" sz="750">
                <a:latin typeface="Arial"/>
                <a:ea typeface="Arial"/>
                <a:cs typeface="Arial"/>
                <a:sym typeface="Arial"/>
              </a:rPr>
              <a:t>provided as the output of the baseline, to be evaluated by images actually generated by our models.</a:t>
            </a:r>
            <a:endParaRPr i="1" sz="75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US" sz="750">
                <a:latin typeface="Arial"/>
                <a:ea typeface="Arial"/>
                <a:cs typeface="Arial"/>
                <a:sym typeface="Arial"/>
              </a:rPr>
              <a:t>We manually visualize the retrieved images given the text prompts and observe that this retrieval</a:t>
            </a:r>
            <a:endParaRPr i="1" sz="75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US" sz="750">
                <a:latin typeface="Arial"/>
                <a:ea typeface="Arial"/>
                <a:cs typeface="Arial"/>
                <a:sym typeface="Arial"/>
              </a:rPr>
              <a:t>approach represents a high-quality baseline, especially for common text descriptions</a:t>
            </a:r>
            <a:endParaRPr i="1" sz="750">
              <a:latin typeface="Arial"/>
              <a:ea typeface="Arial"/>
              <a:cs typeface="Arial"/>
              <a:sym typeface="Arial"/>
            </a:endParaRPr>
          </a:p>
          <a:p>
            <a:pPr indent="0" lvl="0" marL="0" rtl="0" algn="l">
              <a:spcBef>
                <a:spcPts val="0"/>
              </a:spcBef>
              <a:spcAft>
                <a:spcPts val="0"/>
              </a:spcAft>
              <a:buNone/>
            </a:pPr>
            <a:r>
              <a:t/>
            </a:r>
            <a:endParaRPr/>
          </a:p>
        </p:txBody>
      </p:sp>
      <p:sp>
        <p:nvSpPr>
          <p:cNvPr id="1017" name="Google Shape;1017;g2685a3cf432_3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g2685a3cf432_3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6" name="Google Shape;1026;g2685a3cf432_3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Here are some results based on human evaluations on the MS-COCO dataset when compared with XMC-GAN and the retrieval baseline,</a:t>
            </a:r>
            <a:endParaRPr/>
          </a:p>
          <a:p>
            <a:pPr indent="0" lvl="0" marL="0" rtl="0" algn="l">
              <a:spcBef>
                <a:spcPts val="0"/>
              </a:spcBef>
              <a:spcAft>
                <a:spcPts val="0"/>
              </a:spcAft>
              <a:buNone/>
            </a:pPr>
            <a:r>
              <a:rPr lang="en-US"/>
              <a:t>Showing that Parti outperforms XMC</a:t>
            </a:r>
            <a:r>
              <a:rPr lang="en-US"/>
              <a:t>-GAN in terms of image realism and image text match, and outperforming the retrieval baseline based on image-text match</a:t>
            </a:r>
            <a:endParaRPr/>
          </a:p>
        </p:txBody>
      </p:sp>
      <p:sp>
        <p:nvSpPr>
          <p:cNvPr id="1027" name="Google Shape;1027;g2685a3cf432_3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b2f50b8224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b2f50b8224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g2b2f50b8224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2685a3cf432_3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2685a3cf432_3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On the new PartiPrompts, results show that the larger 20B parti model </a:t>
            </a:r>
            <a:r>
              <a:rPr lang="en-US"/>
              <a:t>performs</a:t>
            </a:r>
            <a:r>
              <a:rPr lang="en-US"/>
              <a:t> better than the 3B model as well as the retrieval baseline.</a:t>
            </a:r>
            <a:endParaRPr/>
          </a:p>
        </p:txBody>
      </p:sp>
      <p:sp>
        <p:nvSpPr>
          <p:cNvPr id="1037" name="Google Shape;1037;g2685a3cf432_3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2b2f50b8224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2b2f50b8224_0_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next paper is PixArt-alpha:</a:t>
            </a:r>
            <a:r>
              <a:rPr lang="en-US"/>
              <a:t> </a:t>
            </a:r>
            <a:r>
              <a:rPr lang="en-US"/>
              <a:t>Fast Training of Diffusion Transformer for Photorealistic Text-to-Image Synthesis</a:t>
            </a:r>
            <a:endParaRPr/>
          </a:p>
          <a:p>
            <a:pPr indent="0" lvl="0" marL="0" rtl="0" algn="l">
              <a:spcBef>
                <a:spcPts val="0"/>
              </a:spcBef>
              <a:spcAft>
                <a:spcPts val="0"/>
              </a:spcAft>
              <a:buNone/>
            </a:pPr>
            <a:r>
              <a:rPr lang="en-US">
                <a:solidFill>
                  <a:srgbClr val="0D0D0D"/>
                </a:solidFill>
              </a:rPr>
              <a:t>This paper aims to harness the capabilities of the Diffusion Transformer (DiT) to train a text-to-image (T2I) model comparable to the SOTA models. The method is motivated by designing a training strategy to independently optimize three critical components: pixel dependency, text-image alignment, and image aesthetic quality. PixArt-alpha also tries support high-resolution image synthesis up to 1024 pixels, achieving this with notably reduced training costs and improved efficiency.</a:t>
            </a:r>
            <a:endParaRPr/>
          </a:p>
        </p:txBody>
      </p:sp>
      <p:sp>
        <p:nvSpPr>
          <p:cNvPr id="1047" name="Google Shape;1047;g2b2f50b8224_0_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g2685df08e5f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56" name="Google Shape;1056;g2685df08e5f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core contributions of the paper are as follows: </a:t>
            </a:r>
            <a:endParaRPr/>
          </a:p>
          <a:p>
            <a:pPr indent="0" lvl="0" marL="0" rtl="0" algn="l">
              <a:spcBef>
                <a:spcPts val="0"/>
              </a:spcBef>
              <a:spcAft>
                <a:spcPts val="0"/>
              </a:spcAft>
              <a:buNone/>
            </a:pPr>
            <a:r>
              <a:rPr lang="en-US"/>
              <a:t>Firstly, </a:t>
            </a:r>
            <a:r>
              <a:rPr lang="en-US">
                <a:solidFill>
                  <a:srgbClr val="0D0D0D"/>
                </a:solidFill>
              </a:rPr>
              <a:t>the</a:t>
            </a:r>
            <a:r>
              <a:rPr lang="en-US">
                <a:solidFill>
                  <a:srgbClr val="0D0D0D"/>
                </a:solidFill>
              </a:rPr>
              <a:t> model's training time is remarkably concise, requiring only 10.8% of the time needed for Stable Diffusion v1.5, while also using less than 1.25% of its training data</a:t>
            </a:r>
            <a:endParaRPr>
              <a:solidFill>
                <a:srgbClr val="0D0D0D"/>
              </a:solidFill>
            </a:endParaRPr>
          </a:p>
          <a:p>
            <a:pPr indent="0" lvl="0" marL="0" rtl="0" algn="l">
              <a:spcBef>
                <a:spcPts val="0"/>
              </a:spcBef>
              <a:spcAft>
                <a:spcPts val="0"/>
              </a:spcAft>
              <a:buNone/>
            </a:pPr>
            <a:r>
              <a:rPr lang="en-US">
                <a:solidFill>
                  <a:srgbClr val="0D0D0D"/>
                </a:solidFill>
              </a:rPr>
              <a:t>Secondly, it i</a:t>
            </a:r>
            <a:r>
              <a:rPr lang="en-US">
                <a:solidFill>
                  <a:srgbClr val="0D0D0D"/>
                </a:solidFill>
              </a:rPr>
              <a:t>ntroduces a 3-stage training strategy, which enhances the process by concentrating on model </a:t>
            </a:r>
            <a:r>
              <a:rPr lang="en-US">
                <a:solidFill>
                  <a:srgbClr val="0D0D0D"/>
                </a:solidFill>
              </a:rPr>
              <a:t>initialization</a:t>
            </a:r>
            <a:r>
              <a:rPr lang="en-US">
                <a:solidFill>
                  <a:srgbClr val="0D0D0D"/>
                </a:solidFill>
              </a:rPr>
              <a:t>, followed by a targeted pretraining phase, and finetuning stage, each stage designed to streamline specific subtasks.</a:t>
            </a:r>
            <a:endParaRPr>
              <a:solidFill>
                <a:srgbClr val="0D0D0D"/>
              </a:solidFill>
            </a:endParaRPr>
          </a:p>
          <a:p>
            <a:pPr indent="0" lvl="0" marL="0" rtl="0" algn="l">
              <a:spcBef>
                <a:spcPts val="0"/>
              </a:spcBef>
              <a:spcAft>
                <a:spcPts val="0"/>
              </a:spcAft>
              <a:buNone/>
            </a:pPr>
            <a:r>
              <a:rPr lang="en-US">
                <a:solidFill>
                  <a:srgbClr val="0D0D0D"/>
                </a:solidFill>
              </a:rPr>
              <a:t>Thirdly, the introduction of cross-attention modules within the Diffusion Transformer (DiT) architecture that improves text condition injection and also refines the entire computation process, particularly in the computation intensive class-condition branch.</a:t>
            </a:r>
            <a:endParaRPr>
              <a:solidFill>
                <a:srgbClr val="0D0D0D"/>
              </a:solidFill>
            </a:endParaRPr>
          </a:p>
          <a:p>
            <a:pPr indent="0" lvl="0" marL="0" rtl="0" algn="l">
              <a:spcBef>
                <a:spcPts val="0"/>
              </a:spcBef>
              <a:spcAft>
                <a:spcPts val="0"/>
              </a:spcAft>
              <a:buNone/>
            </a:pPr>
            <a:r>
              <a:rPr lang="en-US">
                <a:solidFill>
                  <a:srgbClr val="0D0D0D"/>
                </a:solidFill>
              </a:rPr>
              <a:t>And lastly, it leveraged a large vision language model LLaVA to auto-label dense pseudo-captions.</a:t>
            </a:r>
            <a:endParaRPr>
              <a:solidFill>
                <a:srgbClr val="0D0D0D"/>
              </a:solidFill>
            </a:endParaRPr>
          </a:p>
        </p:txBody>
      </p:sp>
      <p:sp>
        <p:nvSpPr>
          <p:cNvPr id="1057" name="Google Shape;1057;g2685df08e5f_0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2685df08e5f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2685df08e5f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first stage of the training strategy is to learn pixel dependency.</a:t>
            </a:r>
            <a:endParaRPr/>
          </a:p>
          <a:p>
            <a:pPr indent="0" lvl="0" marL="0" rtl="0" algn="l">
              <a:spcBef>
                <a:spcPts val="0"/>
              </a:spcBef>
              <a:spcAft>
                <a:spcPts val="0"/>
              </a:spcAft>
              <a:buNone/>
            </a:pPr>
            <a:r>
              <a:rPr lang="en-US">
                <a:solidFill>
                  <a:srgbClr val="0D0D0D"/>
                </a:solidFill>
              </a:rPr>
              <a:t>This stage is dedicated to understanding the pixel distribution of natural images without the interference of text prompts, essentially teaching the model the inherent structure and coherence found within visual data. It does this by employing a class-conditioned Diffusion Transformer (DiT-XL/2) with 28 transformer blocks that have been pre-trained on the ImageNet dataset. This methodology allows PixArt-alpha to capture the essence of visual information. The model is trained on one million ImageNet images over 300,000 training steps.</a:t>
            </a:r>
            <a:endParaRPr/>
          </a:p>
          <a:p>
            <a:pPr indent="0" lvl="0" marL="0" rtl="0" algn="l">
              <a:spcBef>
                <a:spcPts val="0"/>
              </a:spcBef>
              <a:spcAft>
                <a:spcPts val="0"/>
              </a:spcAft>
              <a:buNone/>
            </a:pPr>
            <a:r>
              <a:t/>
            </a:r>
            <a:endParaRPr/>
          </a:p>
        </p:txBody>
      </p:sp>
      <p:sp>
        <p:nvSpPr>
          <p:cNvPr id="1067" name="Google Shape;1067;g2685df08e5f_0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685df08e5f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2685df08e5f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paper leverages the diffusion transformer architecture, which pivots an architectural change </a:t>
            </a:r>
            <a:r>
              <a:rPr lang="en-US">
                <a:solidFill>
                  <a:srgbClr val="0D0D0D"/>
                </a:solidFill>
              </a:rPr>
              <a:t>from the traditional U-Net backbone of LDMs to a transformer-based model. The DiT operates by first converting noise through linear layers and reshaping, followed by normalization and processing through multiple DiT blocks. These blocks are structured with multi-head self-attention and pointwise feedforward layers, interspersed with scaling and normalization.</a:t>
            </a:r>
            <a:endParaRPr>
              <a:solidFill>
                <a:srgbClr val="0D0D0D"/>
              </a:solidFill>
            </a:endParaRPr>
          </a:p>
          <a:p>
            <a:pPr indent="0" lvl="0" marL="0" rtl="0" algn="l">
              <a:spcBef>
                <a:spcPts val="0"/>
              </a:spcBef>
              <a:spcAft>
                <a:spcPts val="0"/>
              </a:spcAft>
              <a:buNone/>
            </a:pPr>
            <a:r>
              <a:rPr lang="en-US">
                <a:solidFill>
                  <a:srgbClr val="0D0D0D"/>
                </a:solidFill>
              </a:rPr>
              <a:t>Crucially, the conditional inputs such as diffusion timesteps and class labels are incorporated into the transformer via a Multilayer Perceptron (MLP). The adaptation of Vision Transformer (ViT) blocks, equipped with adaptive layer norm layers (AdaLN), ensures flexible normalization that caters to the properties of different layers' inputs.</a:t>
            </a:r>
            <a:endParaRPr>
              <a:solidFill>
                <a:srgbClr val="0D0D0D"/>
              </a:solidFill>
            </a:endParaRPr>
          </a:p>
          <a:p>
            <a:pPr indent="0" lvl="0" marL="0" rtl="0" algn="l">
              <a:spcBef>
                <a:spcPts val="0"/>
              </a:spcBef>
              <a:spcAft>
                <a:spcPts val="0"/>
              </a:spcAft>
              <a:buNone/>
            </a:pPr>
            <a:r>
              <a:t/>
            </a:r>
            <a:endParaRPr>
              <a:solidFill>
                <a:srgbClr val="0D0D0D"/>
              </a:solidFill>
            </a:endParaRPr>
          </a:p>
          <a:p>
            <a:pPr indent="0" lvl="0" marL="0" rtl="0" algn="l">
              <a:spcBef>
                <a:spcPts val="0"/>
              </a:spcBef>
              <a:spcAft>
                <a:spcPts val="0"/>
              </a:spcAft>
              <a:buNone/>
            </a:pPr>
            <a:r>
              <a:rPr lang="en-US">
                <a:solidFill>
                  <a:srgbClr val="0D0D0D"/>
                </a:solidFill>
              </a:rPr>
              <a:t>Furthermore, the integration of Pixart-alpha with this architecture utilizes a 256-dimensional frequency embedding, followed by a 2-layer MLP.</a:t>
            </a:r>
            <a:endParaRPr>
              <a:solidFill>
                <a:srgbClr val="0D0D0D"/>
              </a:solidFill>
            </a:endParaRPr>
          </a:p>
        </p:txBody>
      </p:sp>
      <p:sp>
        <p:nvSpPr>
          <p:cNvPr id="1079" name="Google Shape;1079;g2685df08e5f_0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2685df08e5f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92" name="Google Shape;1092;g2685df08e5f_0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rgbClr val="0D0D0D"/>
                </a:solidFill>
              </a:rPr>
              <a:t>Stage II is centered on enhancing text-image alignment learning. The shift from pretrained class-guided image generation to text-to-image (T2I) generation calls  for an accurate alignment between detailed text descriptions and the generated images. A significant challenge in this stage arises from the text captions in datasets, which often lack informative content, are misaligned with their corresponding images, or present a long-tail distribution that makes learning from them difficult. To counter these issues, PixArt–alpha implements a solution that involves creating highly informative text captions with the help of LLaVA, a large vision-language model. By leveraging LLaVA in an auto-labelling pipeline, PixArt-alpha aims to improve the informativeness of the text data, thereby enhancing the training efficiency and alignment accuracy.</a:t>
            </a:r>
            <a:endParaRPr/>
          </a:p>
        </p:txBody>
      </p:sp>
      <p:sp>
        <p:nvSpPr>
          <p:cNvPr id="1093" name="Google Shape;1093;g2685df08e5f_0_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2685df08e5f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02" name="Google Shape;1102;g2685df08e5f_1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Here are some examples of raw captions from the LAION dataset and LLaVA refined captions. As seen, refinements can deal with problems like text-image misalignment, deficient descriptions, and </a:t>
            </a:r>
            <a:r>
              <a:rPr lang="en-US"/>
              <a:t>infrequent</a:t>
            </a:r>
            <a:r>
              <a:rPr lang="en-US"/>
              <a:t> vocabulary causing the long tail characteristics</a:t>
            </a:r>
            <a:endParaRPr/>
          </a:p>
        </p:txBody>
      </p:sp>
      <p:sp>
        <p:nvSpPr>
          <p:cNvPr id="1103" name="Google Shape;1103;g2685df08e5f_1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2685df08e5f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3" name="Google Shape;1113;g2685df08e5f_3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Here is the detailed dataset refinement process: </a:t>
            </a:r>
            <a:r>
              <a:rPr lang="en-US">
                <a:solidFill>
                  <a:srgbClr val="0D0D0D"/>
                </a:solidFill>
              </a:rPr>
              <a:t>using the large vision-language model LLaVA, the dataset undergoes an auto-labelling process with prompts that encourage descriptive richness, particularly asking to "Describe this image and its style in a very detailed manner." Segment anything dataset is used instead of LAION. When combined with LLaVA, SAM leads to a more robust vocabulary as demonstrated by a thorough vocabulary analysis. This analysis shows an increase in the total number of nouns and a better ratio of valid distinct nouns to total distinct nouns, indicating a more descriptive and varied dataset. In this stage, 10M SAM captions are refined. </a:t>
            </a:r>
            <a:endParaRPr/>
          </a:p>
        </p:txBody>
      </p:sp>
      <p:sp>
        <p:nvSpPr>
          <p:cNvPr id="1114" name="Google Shape;1114;g2685df08e5f_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2685df08e5f_3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2685df08e5f_3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solidFill>
                  <a:srgbClr val="0D0D0D"/>
                </a:solidFill>
              </a:rPr>
              <a:t>Stage III of the PixArt-alpha training focuses on generating high-resolution images with a refined aesthetic quality. This stage leverages fine-tuning on datasets that are distinguished by their superior aesthetic quality, specifically combining a 4 million image dataset from JourneyDB with a 10 million image internal dataset. The training in this stage benefits significantly from the foundational work established in the previous stages, resulting in faster convergence. The table suggests that as the resolution increases from 256x256 to 1024x1024, fewer training steps are needed, and w</a:t>
            </a:r>
            <a:r>
              <a:rPr lang="en-US">
                <a:solidFill>
                  <a:srgbClr val="0D0D0D"/>
                </a:solidFill>
              </a:rPr>
              <a:t>ith a decrease in batch size</a:t>
            </a:r>
            <a:r>
              <a:rPr lang="en-US">
                <a:solidFill>
                  <a:srgbClr val="0D0D0D"/>
                </a:solidFill>
              </a:rPr>
              <a:t>, reflecting an optimization of the learning process due to the high quality of the input data and the cumulative knowledge from earlier training stages. </a:t>
            </a:r>
            <a:endParaRPr/>
          </a:p>
        </p:txBody>
      </p:sp>
      <p:sp>
        <p:nvSpPr>
          <p:cNvPr id="1126" name="Google Shape;1126;g2685df08e5f_3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2685df08e5f_5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2685df08e5f_5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Here are some design considerations presented in this paper:</a:t>
            </a:r>
            <a:endParaRPr/>
          </a:p>
          <a:p>
            <a:pPr indent="0" lvl="0" marL="0" rtl="0" algn="l">
              <a:spcBef>
                <a:spcPts val="0"/>
              </a:spcBef>
              <a:spcAft>
                <a:spcPts val="0"/>
              </a:spcAft>
              <a:buNone/>
            </a:pPr>
            <a:r>
              <a:rPr lang="en-US"/>
              <a:t>This paper used the DiT-XL/2 as the base architecture, a 4.3 billion flan T5 model as the text encoder for conditional feature extraction, as a pretrained and frozen VAE encoder from LDM for latent image feature extraction</a:t>
            </a:r>
            <a:endParaRPr/>
          </a:p>
        </p:txBody>
      </p:sp>
      <p:sp>
        <p:nvSpPr>
          <p:cNvPr id="1138" name="Google Shape;1138;g2685df08e5f_5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c253b7d473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c253b7d473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2c253b7d473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2685df08e5f_5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2685df08e5f_5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Within the DiT block, multi-head cross attention is used to facilitate interactions between the model and text embeddings </a:t>
            </a:r>
            <a:r>
              <a:rPr lang="en-US"/>
              <a:t>extracted</a:t>
            </a:r>
            <a:r>
              <a:rPr lang="en-US"/>
              <a:t> from the language model</a:t>
            </a:r>
            <a:endParaRPr/>
          </a:p>
        </p:txBody>
      </p:sp>
      <p:sp>
        <p:nvSpPr>
          <p:cNvPr id="1153" name="Google Shape;1153;g2685df08e5f_5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2685df08e5f_5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5" name="Google Shape;1165;g2685df08e5f_5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authors of pixart-alpha modified the original adaptive layer norm layers in the DiT to make it more efficient. They found that </a:t>
            </a:r>
            <a:r>
              <a:rPr lang="en-US"/>
              <a:t>the linear projections in the adaptive normalization layers module of the DiT account for a substantial proportion (27%) of the parameters. Such a large number of parameters is not useful since the class condition is not employed for T2I model, so they proposed the adaLayer Norm-single, where all N blocks share the same parameters for time conditions. </a:t>
            </a:r>
            <a:r>
              <a:rPr lang="en-US"/>
              <a:t>Global MLP with layer-wise embeddings are used instead of layer-specific MLPs.</a:t>
            </a:r>
            <a:endParaRPr/>
          </a:p>
          <a:p>
            <a:pPr indent="0" lvl="0" marL="0" rtl="0" algn="l">
              <a:spcBef>
                <a:spcPts val="0"/>
              </a:spcBef>
              <a:spcAft>
                <a:spcPts val="0"/>
              </a:spcAft>
              <a:buNone/>
            </a:pPr>
            <a:r>
              <a:t/>
            </a:r>
            <a:endParaRPr/>
          </a:p>
        </p:txBody>
      </p:sp>
      <p:sp>
        <p:nvSpPr>
          <p:cNvPr id="1166" name="Google Shape;1166;g2685df08e5f_5_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2685df08e5f_6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2685df08e5f_6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To </a:t>
            </a:r>
            <a:r>
              <a:rPr lang="en-US"/>
              <a:t>adapt</a:t>
            </a:r>
            <a:r>
              <a:rPr lang="en-US"/>
              <a:t> to this new structure, layer-specific trainable embedding Ei are introduced to adaptively </a:t>
            </a:r>
            <a:r>
              <a:rPr lang="en-US"/>
              <a:t>adjusts the shifts and scales in different blocks without the class condition. This preserves compatibility with pretrained weights when initialized to yield the same scales and shifts as pretrained DiT.</a:t>
            </a:r>
            <a:endParaRPr/>
          </a:p>
          <a:p>
            <a:pPr indent="0" lvl="0" marL="0" rtl="0" algn="l">
              <a:spcBef>
                <a:spcPts val="0"/>
              </a:spcBef>
              <a:spcAft>
                <a:spcPts val="0"/>
              </a:spcAft>
              <a:buNone/>
            </a:pPr>
            <a:r>
              <a:t/>
            </a:r>
            <a:endParaRPr sz="2800"/>
          </a:p>
        </p:txBody>
      </p:sp>
      <p:sp>
        <p:nvSpPr>
          <p:cNvPr id="1178" name="Google Shape;1178;g2685df08e5f_6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2685df08e5f_7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2685df08e5f_7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Here are some experimental results on the MS-COCO dataset, comparing the FID scores with other SOTA models, drawing attention to its low number of parameters, training images, and GPU days.</a:t>
            </a:r>
            <a:endParaRPr/>
          </a:p>
        </p:txBody>
      </p:sp>
      <p:sp>
        <p:nvSpPr>
          <p:cNvPr id="1194" name="Google Shape;1194;g2685df08e5f_7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2685df08e5f_8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2685df08e5f_8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Here are some results on the T2I compbench, a b</a:t>
            </a:r>
            <a:r>
              <a:rPr lang="en-US"/>
              <a:t>enchmark for assessing alignment between text conditions and generated images</a:t>
            </a:r>
            <a:endParaRPr/>
          </a:p>
          <a:p>
            <a:pPr indent="0" lvl="0" marL="0" rtl="0" algn="l">
              <a:lnSpc>
                <a:spcPct val="90000"/>
              </a:lnSpc>
              <a:spcBef>
                <a:spcPts val="1000"/>
              </a:spcBef>
              <a:spcAft>
                <a:spcPts val="0"/>
              </a:spcAft>
              <a:buClr>
                <a:schemeClr val="dk1"/>
              </a:buClr>
              <a:buSzPts val="1100"/>
              <a:buFont typeface="Arial"/>
              <a:buNone/>
            </a:pPr>
            <a:r>
              <a:t/>
            </a:r>
            <a:endParaRPr sz="2800"/>
          </a:p>
          <a:p>
            <a:pPr indent="0" lvl="0" marL="0" rtl="0" algn="l">
              <a:spcBef>
                <a:spcPts val="0"/>
              </a:spcBef>
              <a:spcAft>
                <a:spcPts val="0"/>
              </a:spcAft>
              <a:buNone/>
            </a:pPr>
            <a:r>
              <a:t/>
            </a:r>
            <a:endParaRPr/>
          </a:p>
        </p:txBody>
      </p:sp>
      <p:sp>
        <p:nvSpPr>
          <p:cNvPr id="1204" name="Google Shape;1204;g2685df08e5f_8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g2685df08e5f_8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2685df08e5f_8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And results on human evaluations in terms of perceptual quality and text image </a:t>
            </a:r>
            <a:r>
              <a:rPr lang="en-US"/>
              <a:t>alignment</a:t>
            </a:r>
            <a:r>
              <a:rPr lang="en-US"/>
              <a:t>. </a:t>
            </a:r>
            <a:endParaRPr/>
          </a:p>
        </p:txBody>
      </p:sp>
      <p:sp>
        <p:nvSpPr>
          <p:cNvPr id="1215" name="Google Shape;1215;g2685df08e5f_8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g2685df08e5f_4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27" name="Google Shape;1227;g2685df08e5f_4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8" name="Google Shape;1228;g2685df08e5f_4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2b2f50b8224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38" name="Google Shape;1238;g2b2f50b8224_0_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000">
                <a:latin typeface="Arial"/>
                <a:ea typeface="Arial"/>
                <a:cs typeface="Arial"/>
                <a:sym typeface="Arial"/>
              </a:rPr>
              <a:t> A key feature of ADD is its elimination of classifier-based guidance, which is a common component in other generative models. The highlight of ADD is its capability for single-step image generation, boasting a fast (real-time) generation process. This is a notable improvement from the standard SDXL model that typically requires 50 steps for image synthesis, SDXL Turbo, condenses this process into a single step. The method emphasizes the combination of two major benefits: the superior sample quality of traditional diffusion models (DMs) and the inherent speed of Generative Adversarial Networks (GANs), such that it combines quality and speed in image generation.</a:t>
            </a:r>
            <a:endParaRPr sz="1000">
              <a:latin typeface="Arial"/>
              <a:ea typeface="Arial"/>
              <a:cs typeface="Arial"/>
              <a:sym typeface="Arial"/>
            </a:endParaRPr>
          </a:p>
          <a:p>
            <a:pPr indent="0" lvl="0" marL="0" rtl="0" algn="l">
              <a:spcBef>
                <a:spcPts val="0"/>
              </a:spcBef>
              <a:spcAft>
                <a:spcPts val="0"/>
              </a:spcAft>
              <a:buNone/>
            </a:pPr>
            <a:r>
              <a:t/>
            </a:r>
            <a:endParaRPr/>
          </a:p>
        </p:txBody>
      </p:sp>
      <p:sp>
        <p:nvSpPr>
          <p:cNvPr id="1239" name="Google Shape;1239;g2b2f50b8224_0_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2685df08e5f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50" name="Google Shape;1250;g2685df08e5f_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1" name="Google Shape;1251;g2685df08e5f_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2685a3cf432_5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2685a3cf432_5_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3" name="Google Shape;1263;g2685a3cf432_5_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b70ff7c133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b70ff7c133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2b70ff7c133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2685df08e5f_4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83" name="Google Shape;1283;g2685df08e5f_4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4" name="Google Shape;1284;g2685df08e5f_4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2685df08e5f_4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03" name="Google Shape;1303;g2685df08e5f_4_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4" name="Google Shape;1304;g2685df08e5f_4_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2c253b7d47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12" name="Google Shape;1312;g2c253b7d47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3" name="Google Shape;1313;g2c253b7d47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2678f359c1e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24" name="Google Shape;1324;g2678f359c1e_0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5" name="Google Shape;1325;g2678f359c1e_0_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b671035021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b671035021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2b671035021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
          <p:cNvSpPr txBox="1"/>
          <p:nvPr>
            <p:ph type="ctrTitle"/>
          </p:nvPr>
        </p:nvSpPr>
        <p:spPr>
          <a:xfrm>
            <a:off x="1524000" y="509804"/>
            <a:ext cx="9144000" cy="1478794"/>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
          <p:cNvSpPr txBox="1"/>
          <p:nvPr>
            <p:ph idx="1" type="subTitle"/>
          </p:nvPr>
        </p:nvSpPr>
        <p:spPr>
          <a:xfrm>
            <a:off x="1524000" y="3666478"/>
            <a:ext cx="9144000" cy="665826"/>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Logos | Brand | University of Waterloo" id="21" name="Google Shape;21;p4"/>
          <p:cNvPicPr preferRelativeResize="0"/>
          <p:nvPr/>
        </p:nvPicPr>
        <p:blipFill rotWithShape="1">
          <a:blip r:embed="rId2">
            <a:alphaModFix/>
          </a:blip>
          <a:srcRect b="0" l="0" r="0" t="0"/>
          <a:stretch/>
        </p:blipFill>
        <p:spPr>
          <a:xfrm>
            <a:off x="4038600" y="4495948"/>
            <a:ext cx="3740458" cy="1496183"/>
          </a:xfrm>
          <a:prstGeom prst="rect">
            <a:avLst/>
          </a:prstGeom>
          <a:noFill/>
          <a:ln>
            <a:noFill/>
          </a:ln>
        </p:spPr>
      </p:pic>
      <p:sp>
        <p:nvSpPr>
          <p:cNvPr id="22" name="Google Shape;22;p4"/>
          <p:cNvSpPr txBox="1"/>
          <p:nvPr/>
        </p:nvSpPr>
        <p:spPr>
          <a:xfrm>
            <a:off x="1524000" y="2616115"/>
            <a:ext cx="9144000" cy="665826"/>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rPr b="0" i="0" lang="en-US" sz="2400" u="none" cap="none" strike="noStrike">
                <a:solidFill>
                  <a:schemeClr val="dk1"/>
                </a:solidFill>
                <a:latin typeface="Calibri"/>
                <a:ea typeface="Calibri"/>
                <a:cs typeface="Calibri"/>
                <a:sym typeface="Calibri"/>
              </a:rPr>
              <a:t>CS886: Recent Advances on Foundation Models</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5"/>
          <p:cNvSpPr txBox="1"/>
          <p:nvPr>
            <p:ph type="title"/>
          </p:nvPr>
        </p:nvSpPr>
        <p:spPr>
          <a:xfrm>
            <a:off x="838200" y="136526"/>
            <a:ext cx="10515600" cy="90216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5"/>
          <p:cNvSpPr txBox="1"/>
          <p:nvPr>
            <p:ph idx="1" type="body"/>
          </p:nvPr>
        </p:nvSpPr>
        <p:spPr>
          <a:xfrm>
            <a:off x="838200" y="1260629"/>
            <a:ext cx="10515600" cy="491633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University of Waterloo - Wikipedia" id="29" name="Google Shape;29;p5"/>
          <p:cNvPicPr preferRelativeResize="0"/>
          <p:nvPr/>
        </p:nvPicPr>
        <p:blipFill rotWithShape="1">
          <a:blip r:embed="rId2">
            <a:alphaModFix/>
          </a:blip>
          <a:srcRect b="0" l="0" r="0" t="0"/>
          <a:stretch/>
        </p:blipFill>
        <p:spPr>
          <a:xfrm>
            <a:off x="10371740" y="136525"/>
            <a:ext cx="902162" cy="90216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0" name="Shape 30"/>
        <p:cNvGrpSpPr/>
        <p:nvPr/>
      </p:nvGrpSpPr>
      <p:grpSpPr>
        <a:xfrm>
          <a:off x="0" y="0"/>
          <a:ext cx="0" cy="0"/>
          <a:chOff x="0" y="0"/>
          <a:chExt cx="0" cy="0"/>
        </a:xfrm>
      </p:grpSpPr>
      <p:sp>
        <p:nvSpPr>
          <p:cNvPr id="31" name="Google Shape;31;p6"/>
          <p:cNvSpPr txBox="1"/>
          <p:nvPr>
            <p:ph idx="1" type="body"/>
          </p:nvPr>
        </p:nvSpPr>
        <p:spPr>
          <a:xfrm>
            <a:off x="838200" y="1218075"/>
            <a:ext cx="5181600" cy="49588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
          <p:cNvSpPr txBox="1"/>
          <p:nvPr>
            <p:ph idx="2" type="body"/>
          </p:nvPr>
        </p:nvSpPr>
        <p:spPr>
          <a:xfrm>
            <a:off x="6172200" y="1218075"/>
            <a:ext cx="5181600" cy="49588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6"/>
          <p:cNvSpPr txBox="1"/>
          <p:nvPr>
            <p:ph type="title"/>
          </p:nvPr>
        </p:nvSpPr>
        <p:spPr>
          <a:xfrm>
            <a:off x="838200" y="136526"/>
            <a:ext cx="10515600" cy="90216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University of Waterloo - Wikipedia" id="37" name="Google Shape;37;p6"/>
          <p:cNvPicPr preferRelativeResize="0"/>
          <p:nvPr/>
        </p:nvPicPr>
        <p:blipFill rotWithShape="1">
          <a:blip r:embed="rId2">
            <a:alphaModFix/>
          </a:blip>
          <a:srcRect b="0" l="0" r="0" t="0"/>
          <a:stretch/>
        </p:blipFill>
        <p:spPr>
          <a:xfrm>
            <a:off x="10371740" y="136525"/>
            <a:ext cx="902162" cy="9021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8" name="Shape 38"/>
        <p:cNvGrpSpPr/>
        <p:nvPr/>
      </p:nvGrpSpPr>
      <p:grpSpPr>
        <a:xfrm>
          <a:off x="0" y="0"/>
          <a:ext cx="0" cy="0"/>
          <a:chOff x="0" y="0"/>
          <a:chExt cx="0" cy="0"/>
        </a:xfrm>
      </p:grpSpPr>
      <p:sp>
        <p:nvSpPr>
          <p:cNvPr id="39" name="Google Shape;39;p7"/>
          <p:cNvSpPr txBox="1"/>
          <p:nvPr>
            <p:ph idx="1" type="body"/>
          </p:nvPr>
        </p:nvSpPr>
        <p:spPr>
          <a:xfrm>
            <a:off x="839788" y="1205375"/>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7"/>
          <p:cNvSpPr txBox="1"/>
          <p:nvPr>
            <p:ph idx="2" type="body"/>
          </p:nvPr>
        </p:nvSpPr>
        <p:spPr>
          <a:xfrm>
            <a:off x="839788" y="2121763"/>
            <a:ext cx="5157787" cy="40679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7"/>
          <p:cNvSpPr txBox="1"/>
          <p:nvPr>
            <p:ph idx="3" type="body"/>
          </p:nvPr>
        </p:nvSpPr>
        <p:spPr>
          <a:xfrm>
            <a:off x="6172200" y="1217536"/>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2" name="Google Shape;42;p7"/>
          <p:cNvSpPr txBox="1"/>
          <p:nvPr>
            <p:ph idx="4" type="body"/>
          </p:nvPr>
        </p:nvSpPr>
        <p:spPr>
          <a:xfrm>
            <a:off x="6172200" y="2121763"/>
            <a:ext cx="5183188" cy="40679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6" name="Google Shape;46;p7"/>
          <p:cNvSpPr txBox="1"/>
          <p:nvPr>
            <p:ph type="title"/>
          </p:nvPr>
        </p:nvSpPr>
        <p:spPr>
          <a:xfrm>
            <a:off x="838200" y="136526"/>
            <a:ext cx="10515600" cy="90216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University of Waterloo - Wikipedia" id="47" name="Google Shape;47;p7"/>
          <p:cNvPicPr preferRelativeResize="0"/>
          <p:nvPr/>
        </p:nvPicPr>
        <p:blipFill rotWithShape="1">
          <a:blip r:embed="rId2">
            <a:alphaModFix/>
          </a:blip>
          <a:srcRect b="0" l="0" r="0" t="0"/>
          <a:stretch/>
        </p:blipFill>
        <p:spPr>
          <a:xfrm>
            <a:off x="10371740" y="136525"/>
            <a:ext cx="902162" cy="90216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8" name="Shape 48"/>
        <p:cNvGrpSpPr/>
        <p:nvPr/>
      </p:nvGrpSpPr>
      <p:grpSpPr>
        <a:xfrm>
          <a:off x="0" y="0"/>
          <a:ext cx="0" cy="0"/>
          <a:chOff x="0" y="0"/>
          <a:chExt cx="0" cy="0"/>
        </a:xfrm>
      </p:grpSpPr>
      <p:sp>
        <p:nvSpPr>
          <p:cNvPr id="49" name="Google Shape;49;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2" name="Google Shape;52;p8"/>
          <p:cNvSpPr txBox="1"/>
          <p:nvPr>
            <p:ph type="title"/>
          </p:nvPr>
        </p:nvSpPr>
        <p:spPr>
          <a:xfrm>
            <a:off x="838200" y="136526"/>
            <a:ext cx="10515600" cy="90216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University of Waterloo - Wikipedia" id="53" name="Google Shape;53;p8"/>
          <p:cNvPicPr preferRelativeResize="0"/>
          <p:nvPr/>
        </p:nvPicPr>
        <p:blipFill rotWithShape="1">
          <a:blip r:embed="rId2">
            <a:alphaModFix/>
          </a:blip>
          <a:srcRect b="0" l="0" r="0" t="0"/>
          <a:stretch/>
        </p:blipFill>
        <p:spPr>
          <a:xfrm>
            <a:off x="10371740" y="136525"/>
            <a:ext cx="902162" cy="90216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descr="University of Waterloo - Wikipedia" id="58" name="Google Shape;58;p9"/>
          <p:cNvPicPr preferRelativeResize="0"/>
          <p:nvPr/>
        </p:nvPicPr>
        <p:blipFill rotWithShape="1">
          <a:blip r:embed="rId2">
            <a:alphaModFix/>
          </a:blip>
          <a:srcRect b="0" l="0" r="0" t="0"/>
          <a:stretch/>
        </p:blipFill>
        <p:spPr>
          <a:xfrm>
            <a:off x="10371740" y="136525"/>
            <a:ext cx="902162" cy="90216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5.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3.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3.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7.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8.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8.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8.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8.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8.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1.pn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4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4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5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5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4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3.png"/><Relationship Id="rId4" Type="http://schemas.openxmlformats.org/officeDocument/2006/relationships/image" Target="../media/image4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52.png"/><Relationship Id="rId4" Type="http://schemas.openxmlformats.org/officeDocument/2006/relationships/image" Target="../media/image1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54.png"/><Relationship Id="rId4" Type="http://schemas.openxmlformats.org/officeDocument/2006/relationships/image" Target="../media/image1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58.png"/><Relationship Id="rId4" Type="http://schemas.openxmlformats.org/officeDocument/2006/relationships/image" Target="../media/image13.png"/><Relationship Id="rId5"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58.png"/><Relationship Id="rId4" Type="http://schemas.openxmlformats.org/officeDocument/2006/relationships/image" Target="../media/image1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55.png"/><Relationship Id="rId4" Type="http://schemas.openxmlformats.org/officeDocument/2006/relationships/image" Target="../media/image51.png"/><Relationship Id="rId5" Type="http://schemas.openxmlformats.org/officeDocument/2006/relationships/image" Target="../media/image13.png"/></Relationships>
</file>

<file path=ppt/slides/_rels/slide83.xml.rels><?xml version="1.0" encoding="UTF-8" standalone="yes"?><Relationships xmlns="http://schemas.openxmlformats.org/package/2006/relationships"><Relationship Id="rId20" Type="http://schemas.openxmlformats.org/officeDocument/2006/relationships/hyperlink" Target="https://www.wpeebles.com/DiT.html" TargetMode="External"/><Relationship Id="rId11" Type="http://schemas.openxmlformats.org/officeDocument/2006/relationships/hyperlink" Target="https://mlberkeley.substack.com/p/vq-vae" TargetMode="External"/><Relationship Id="rId10" Type="http://schemas.openxmlformats.org/officeDocument/2006/relationships/hyperlink" Target="https://sites.research.google/parti/" TargetMode="External"/><Relationship Id="rId13" Type="http://schemas.openxmlformats.org/officeDocument/2006/relationships/hyperlink" Target="https://www.youtube.com/watch?v=wcqLFDXaDO8" TargetMode="External"/><Relationship Id="rId12" Type="http://schemas.openxmlformats.org/officeDocument/2006/relationships/hyperlink" Target="https://ameroyer.github.io/portfolio/2019-08-15-VQVAE/" TargetMode="External"/><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hyperlink" Target="https://sander.ai/2022/05/26/guidance.html?ref=assemblyai.com" TargetMode="External"/><Relationship Id="rId4" Type="http://schemas.openxmlformats.org/officeDocument/2006/relationships/hyperlink" Target="https://www.assemblyai.com/blog/how-imagen-actually-works/" TargetMode="External"/><Relationship Id="rId9" Type="http://schemas.openxmlformats.org/officeDocument/2006/relationships/hyperlink" Target="https://jalammar.github.io/illustrated-stable-diffusion/" TargetMode="External"/><Relationship Id="rId15" Type="http://schemas.openxmlformats.org/officeDocument/2006/relationships/hyperlink" Target="https://ljvmiranda921.github.io/notebook/2021/08/08/clip-vqgan/" TargetMode="External"/><Relationship Id="rId14" Type="http://schemas.openxmlformats.org/officeDocument/2006/relationships/hyperlink" Target="https://compvis.github.io/taming-transformers/" TargetMode="External"/><Relationship Id="rId17" Type="http://schemas.openxmlformats.org/officeDocument/2006/relationships/hyperlink" Target="https://pixart-alpha.github.io/" TargetMode="External"/><Relationship Id="rId16" Type="http://schemas.openxmlformats.org/officeDocument/2006/relationships/hyperlink" Target="https://blog.research.google/2022/05/vector-quantized-image-modeling-with.html" TargetMode="External"/><Relationship Id="rId5" Type="http://schemas.openxmlformats.org/officeDocument/2006/relationships/hyperlink" Target="https://vinesmsuic.github.io/paper-ddpm-ext4" TargetMode="External"/><Relationship Id="rId19" Type="http://schemas.openxmlformats.org/officeDocument/2006/relationships/hyperlink" Target="https://github.com/facebookresearch/DiT" TargetMode="External"/><Relationship Id="rId6" Type="http://schemas.openxmlformats.org/officeDocument/2006/relationships/hyperlink" Target="https://medium.com/@onkarmishra/stable-diffusion-explained-1f101284484d" TargetMode="External"/><Relationship Id="rId18" Type="http://schemas.openxmlformats.org/officeDocument/2006/relationships/hyperlink" Target="https://www.youtube.com/watch?v=RDM1yAQna8o" TargetMode="External"/><Relationship Id="rId7" Type="http://schemas.openxmlformats.org/officeDocument/2006/relationships/hyperlink" Target="https://en.wikipedia.org/wiki/Stable_Diffusion" TargetMode="External"/><Relationship Id="rId8" Type="http://schemas.openxmlformats.org/officeDocument/2006/relationships/hyperlink" Target="https://www.youtube.com/watch?v=JbfcAaBT66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g2b671035021_0_76"/>
          <p:cNvSpPr txBox="1"/>
          <p:nvPr>
            <p:ph type="ctrTitle"/>
          </p:nvPr>
        </p:nvSpPr>
        <p:spPr>
          <a:xfrm>
            <a:off x="1524000" y="509804"/>
            <a:ext cx="9144000" cy="14787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Lecture 18: Image Generation</a:t>
            </a:r>
            <a:endParaRPr/>
          </a:p>
        </p:txBody>
      </p:sp>
      <p:sp>
        <p:nvSpPr>
          <p:cNvPr id="64" name="Google Shape;64;g2b671035021_0_76"/>
          <p:cNvSpPr txBox="1"/>
          <p:nvPr>
            <p:ph idx="1" type="subTitle"/>
          </p:nvPr>
        </p:nvSpPr>
        <p:spPr>
          <a:xfrm>
            <a:off x="1524000" y="3666478"/>
            <a:ext cx="9144000" cy="66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en-US"/>
              <a:t>Presenters: Max Ku, Julia Qi</a:t>
            </a:r>
            <a:endParaRPr/>
          </a:p>
        </p:txBody>
      </p:sp>
      <p:sp>
        <p:nvSpPr>
          <p:cNvPr id="65" name="Google Shape;65;g2b671035021_0_7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2023-12-30</a:t>
            </a:r>
            <a:endParaRPr/>
          </a:p>
        </p:txBody>
      </p:sp>
      <p:sp>
        <p:nvSpPr>
          <p:cNvPr id="66" name="Google Shape;66;g2b671035021_0_7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Slides created for CS886 at UWaterloo</a:t>
            </a:r>
            <a:endParaRPr/>
          </a:p>
        </p:txBody>
      </p:sp>
      <p:pic>
        <p:nvPicPr>
          <p:cNvPr id="67" name="Google Shape;67;g2b671035021_0_76"/>
          <p:cNvPicPr preferRelativeResize="0"/>
          <p:nvPr/>
        </p:nvPicPr>
        <p:blipFill>
          <a:blip r:embed="rId3">
            <a:alphaModFix/>
          </a:blip>
          <a:stretch>
            <a:fillRect/>
          </a:stretch>
        </p:blipFill>
        <p:spPr>
          <a:xfrm>
            <a:off x="6044625" y="3161553"/>
            <a:ext cx="534899" cy="534900"/>
          </a:xfrm>
          <a:prstGeom prst="rect">
            <a:avLst/>
          </a:prstGeom>
          <a:noFill/>
          <a:ln>
            <a:noFill/>
          </a:ln>
        </p:spPr>
      </p:pic>
      <p:sp>
        <p:nvSpPr>
          <p:cNvPr id="68" name="Google Shape;68;g2b671035021_0_7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2685a3cf432_0_27"/>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Latent DM (Stable Diffusion)</a:t>
            </a:r>
            <a:endParaRPr/>
          </a:p>
        </p:txBody>
      </p:sp>
      <p:sp>
        <p:nvSpPr>
          <p:cNvPr id="248" name="Google Shape;248;g2685a3cf432_0_2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49" name="Google Shape;249;g2685a3cf432_0_27"/>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https://arxiv.org/abs/2112.10752</a:t>
            </a:r>
            <a:endParaRPr/>
          </a:p>
        </p:txBody>
      </p:sp>
      <p:sp>
        <p:nvSpPr>
          <p:cNvPr id="250" name="Google Shape;250;g2685a3cf432_0_27"/>
          <p:cNvSpPr txBox="1"/>
          <p:nvPr/>
        </p:nvSpPr>
        <p:spPr>
          <a:xfrm>
            <a:off x="85950" y="6177033"/>
            <a:ext cx="6258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High-Resolution Image Synthesis with Latent Diffusion Models</a:t>
            </a:r>
            <a:endParaRPr/>
          </a:p>
        </p:txBody>
      </p:sp>
      <p:pic>
        <p:nvPicPr>
          <p:cNvPr id="251" name="Google Shape;251;g2685a3cf432_0_27"/>
          <p:cNvPicPr preferRelativeResize="0"/>
          <p:nvPr/>
        </p:nvPicPr>
        <p:blipFill>
          <a:blip r:embed="rId3">
            <a:alphaModFix/>
          </a:blip>
          <a:stretch>
            <a:fillRect/>
          </a:stretch>
        </p:blipFill>
        <p:spPr>
          <a:xfrm>
            <a:off x="11657100" y="3"/>
            <a:ext cx="534899" cy="534900"/>
          </a:xfrm>
          <a:prstGeom prst="rect">
            <a:avLst/>
          </a:prstGeom>
          <a:noFill/>
          <a:ln>
            <a:noFill/>
          </a:ln>
        </p:spPr>
      </p:pic>
      <p:sp>
        <p:nvSpPr>
          <p:cNvPr id="252" name="Google Shape;252;g2685a3cf432_0_27"/>
          <p:cNvSpPr txBox="1"/>
          <p:nvPr>
            <p:ph idx="1" type="body"/>
          </p:nvPr>
        </p:nvSpPr>
        <p:spPr>
          <a:xfrm>
            <a:off x="838200" y="970804"/>
            <a:ext cx="10515600" cy="4916400"/>
          </a:xfrm>
          <a:prstGeom prst="rect">
            <a:avLst/>
          </a:prstGeom>
        </p:spPr>
        <p:txBody>
          <a:bodyPr anchorCtr="0" anchor="t" bIns="45700" lIns="91425" spcFirstLastPara="1" rIns="91425" wrap="square" tIns="45700">
            <a:normAutofit/>
          </a:bodyPr>
          <a:lstStyle/>
          <a:p>
            <a:pPr indent="0" lvl="0" marL="0" rtl="0" algn="l">
              <a:lnSpc>
                <a:spcPct val="115000"/>
              </a:lnSpc>
              <a:spcBef>
                <a:spcPts val="1000"/>
              </a:spcBef>
              <a:spcAft>
                <a:spcPts val="0"/>
              </a:spcAft>
              <a:buNone/>
            </a:pPr>
            <a:r>
              <a:rPr lang="en-US"/>
              <a:t>The 3 Core components in Latent Diffusion Model</a:t>
            </a:r>
            <a:endParaRPr/>
          </a:p>
          <a:p>
            <a:pPr indent="-342900" lvl="0" marL="457200" rtl="0" algn="l">
              <a:lnSpc>
                <a:spcPct val="115000"/>
              </a:lnSpc>
              <a:spcBef>
                <a:spcPts val="1000"/>
              </a:spcBef>
              <a:spcAft>
                <a:spcPts val="0"/>
              </a:spcAft>
              <a:buSzPts val="1800"/>
              <a:buChar char="-"/>
            </a:pPr>
            <a:r>
              <a:rPr lang="en-US"/>
              <a:t>Variational AutoEncoder (VAE)</a:t>
            </a:r>
            <a:endParaRPr/>
          </a:p>
          <a:p>
            <a:pPr indent="-342900" lvl="1" marL="914400" rtl="0" algn="l">
              <a:lnSpc>
                <a:spcPct val="115000"/>
              </a:lnSpc>
              <a:spcBef>
                <a:spcPts val="0"/>
              </a:spcBef>
              <a:spcAft>
                <a:spcPts val="0"/>
              </a:spcAft>
              <a:buSzPts val="1800"/>
              <a:buChar char="-"/>
            </a:pPr>
            <a:r>
              <a:rPr lang="en-US"/>
              <a:t>To Encode and Decode Latents</a:t>
            </a:r>
            <a:endParaRPr/>
          </a:p>
          <a:p>
            <a:pPr indent="-342900" lvl="0" marL="457200" rtl="0" algn="l">
              <a:lnSpc>
                <a:spcPct val="115000"/>
              </a:lnSpc>
              <a:spcBef>
                <a:spcPts val="0"/>
              </a:spcBef>
              <a:spcAft>
                <a:spcPts val="0"/>
              </a:spcAft>
              <a:buSzPts val="1800"/>
              <a:buChar char="-"/>
            </a:pPr>
            <a:r>
              <a:rPr lang="en-US"/>
              <a:t>Domain-specific Encoder</a:t>
            </a:r>
            <a:endParaRPr/>
          </a:p>
          <a:p>
            <a:pPr indent="-342900" lvl="1" marL="914400" rtl="0" algn="l">
              <a:lnSpc>
                <a:spcPct val="115000"/>
              </a:lnSpc>
              <a:spcBef>
                <a:spcPts val="0"/>
              </a:spcBef>
              <a:spcAft>
                <a:spcPts val="0"/>
              </a:spcAft>
              <a:buSzPts val="1800"/>
              <a:buChar char="-"/>
            </a:pPr>
            <a:r>
              <a:rPr lang="en-US"/>
              <a:t>Text Encoder (</a:t>
            </a:r>
            <a:r>
              <a:rPr lang="en-US"/>
              <a:t>BERT-Tokenizer</a:t>
            </a:r>
            <a:r>
              <a:rPr lang="en-US"/>
              <a:t>)</a:t>
            </a:r>
            <a:endParaRPr/>
          </a:p>
          <a:p>
            <a:pPr indent="-342900" lvl="0" marL="457200" rtl="0" algn="l">
              <a:lnSpc>
                <a:spcPct val="115000"/>
              </a:lnSpc>
              <a:spcBef>
                <a:spcPts val="0"/>
              </a:spcBef>
              <a:spcAft>
                <a:spcPts val="0"/>
              </a:spcAft>
              <a:buSzPts val="1800"/>
              <a:buChar char="-"/>
            </a:pPr>
            <a:r>
              <a:rPr lang="en-US"/>
              <a:t>UNet</a:t>
            </a:r>
            <a:endParaRPr/>
          </a:p>
          <a:p>
            <a:pPr indent="-342900" lvl="1" marL="914400" rtl="0" algn="l">
              <a:lnSpc>
                <a:spcPct val="115000"/>
              </a:lnSpc>
              <a:spcBef>
                <a:spcPts val="0"/>
              </a:spcBef>
              <a:spcAft>
                <a:spcPts val="0"/>
              </a:spcAft>
              <a:buSzPts val="1800"/>
              <a:buChar char="-"/>
            </a:pPr>
            <a:r>
              <a:rPr lang="en-US"/>
              <a:t>Integrated ResBlock (Residual Block)</a:t>
            </a:r>
            <a:endParaRPr/>
          </a:p>
          <a:p>
            <a:pPr indent="-342900" lvl="1" marL="914400" rtl="0" algn="l">
              <a:lnSpc>
                <a:spcPct val="115000"/>
              </a:lnSpc>
              <a:spcBef>
                <a:spcPts val="0"/>
              </a:spcBef>
              <a:spcAft>
                <a:spcPts val="0"/>
              </a:spcAft>
              <a:buSzPts val="1800"/>
              <a:buChar char="-"/>
            </a:pPr>
            <a:r>
              <a:rPr lang="en-US"/>
              <a:t>Integrated BasicTransformerBlock (Transformer Block) + TimeEmbedding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2685a3cf432_0_5"/>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Latent DM (Stable Diffusion)</a:t>
            </a:r>
            <a:endParaRPr/>
          </a:p>
        </p:txBody>
      </p:sp>
      <p:sp>
        <p:nvSpPr>
          <p:cNvPr id="259" name="Google Shape;259;g2685a3cf432_0_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60" name="Google Shape;260;g2685a3cf432_0_5"/>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https://arxiv.org/abs/2112.10752</a:t>
            </a:r>
            <a:endParaRPr/>
          </a:p>
        </p:txBody>
      </p:sp>
      <p:sp>
        <p:nvSpPr>
          <p:cNvPr id="261" name="Google Shape;261;g2685a3cf432_0_5"/>
          <p:cNvSpPr txBox="1"/>
          <p:nvPr/>
        </p:nvSpPr>
        <p:spPr>
          <a:xfrm>
            <a:off x="85950" y="6177033"/>
            <a:ext cx="6258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High-Resolution Image Synthesis with Latent Diffusion Models</a:t>
            </a:r>
            <a:endParaRPr/>
          </a:p>
        </p:txBody>
      </p:sp>
      <p:pic>
        <p:nvPicPr>
          <p:cNvPr id="262" name="Google Shape;262;g2685a3cf432_0_5"/>
          <p:cNvPicPr preferRelativeResize="0"/>
          <p:nvPr/>
        </p:nvPicPr>
        <p:blipFill>
          <a:blip r:embed="rId3">
            <a:alphaModFix/>
          </a:blip>
          <a:stretch>
            <a:fillRect/>
          </a:stretch>
        </p:blipFill>
        <p:spPr>
          <a:xfrm>
            <a:off x="11657100" y="3"/>
            <a:ext cx="534899" cy="534900"/>
          </a:xfrm>
          <a:prstGeom prst="rect">
            <a:avLst/>
          </a:prstGeom>
          <a:noFill/>
          <a:ln>
            <a:noFill/>
          </a:ln>
        </p:spPr>
      </p:pic>
      <p:sp>
        <p:nvSpPr>
          <p:cNvPr id="263" name="Google Shape;263;g2685a3cf432_0_5"/>
          <p:cNvSpPr txBox="1"/>
          <p:nvPr>
            <p:ph idx="1" type="body"/>
          </p:nvPr>
        </p:nvSpPr>
        <p:spPr>
          <a:xfrm>
            <a:off x="838200" y="970804"/>
            <a:ext cx="10515600" cy="4916400"/>
          </a:xfrm>
          <a:prstGeom prst="rect">
            <a:avLst/>
          </a:prstGeom>
        </p:spPr>
        <p:txBody>
          <a:bodyPr anchorCtr="0" anchor="t" bIns="45700" lIns="91425" spcFirstLastPara="1" rIns="91425" wrap="square" tIns="45700">
            <a:normAutofit/>
          </a:bodyPr>
          <a:lstStyle/>
          <a:p>
            <a:pPr indent="0" lvl="0" marL="0" rtl="0" algn="l">
              <a:lnSpc>
                <a:spcPct val="115000"/>
              </a:lnSpc>
              <a:spcBef>
                <a:spcPts val="1000"/>
              </a:spcBef>
              <a:spcAft>
                <a:spcPts val="0"/>
              </a:spcAft>
              <a:buNone/>
            </a:pPr>
            <a:r>
              <a:rPr lang="en-US"/>
              <a:t>UNet in Stable Diffusion (Figure not in scale)</a:t>
            </a:r>
            <a:endParaRPr/>
          </a:p>
          <a:p>
            <a:pPr indent="0" lvl="0" marL="0" rtl="0" algn="l">
              <a:lnSpc>
                <a:spcPct val="115000"/>
              </a:lnSpc>
              <a:spcBef>
                <a:spcPts val="1000"/>
              </a:spcBef>
              <a:spcAft>
                <a:spcPts val="0"/>
              </a:spcAft>
              <a:buNone/>
            </a:pPr>
            <a:r>
              <a:t/>
            </a:r>
            <a:endParaRPr/>
          </a:p>
        </p:txBody>
      </p:sp>
      <p:pic>
        <p:nvPicPr>
          <p:cNvPr id="264" name="Google Shape;264;g2685a3cf432_0_5"/>
          <p:cNvPicPr preferRelativeResize="0"/>
          <p:nvPr/>
        </p:nvPicPr>
        <p:blipFill>
          <a:blip r:embed="rId4">
            <a:alphaModFix/>
          </a:blip>
          <a:stretch>
            <a:fillRect/>
          </a:stretch>
        </p:blipFill>
        <p:spPr>
          <a:xfrm>
            <a:off x="2155825" y="1462177"/>
            <a:ext cx="8184730" cy="4603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2b671035021_0_46"/>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Latent DM (Stable Diffusion)</a:t>
            </a:r>
            <a:endParaRPr/>
          </a:p>
        </p:txBody>
      </p:sp>
      <p:sp>
        <p:nvSpPr>
          <p:cNvPr id="271" name="Google Shape;271;g2b671035021_0_4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72" name="Google Shape;272;g2b671035021_0_46"/>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https://arxiv.org/abs/2112.10752</a:t>
            </a:r>
            <a:endParaRPr/>
          </a:p>
        </p:txBody>
      </p:sp>
      <p:sp>
        <p:nvSpPr>
          <p:cNvPr id="273" name="Google Shape;273;g2b671035021_0_46"/>
          <p:cNvSpPr txBox="1"/>
          <p:nvPr/>
        </p:nvSpPr>
        <p:spPr>
          <a:xfrm>
            <a:off x="85950" y="6177033"/>
            <a:ext cx="6258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High-Resolution Image Synthesis with Latent Diffusion Models</a:t>
            </a:r>
            <a:endParaRPr/>
          </a:p>
        </p:txBody>
      </p:sp>
      <p:pic>
        <p:nvPicPr>
          <p:cNvPr id="274" name="Google Shape;274;g2b671035021_0_46"/>
          <p:cNvPicPr preferRelativeResize="0"/>
          <p:nvPr/>
        </p:nvPicPr>
        <p:blipFill>
          <a:blip r:embed="rId3">
            <a:alphaModFix/>
          </a:blip>
          <a:stretch>
            <a:fillRect/>
          </a:stretch>
        </p:blipFill>
        <p:spPr>
          <a:xfrm>
            <a:off x="11657100" y="3"/>
            <a:ext cx="534899" cy="534900"/>
          </a:xfrm>
          <a:prstGeom prst="rect">
            <a:avLst/>
          </a:prstGeom>
          <a:noFill/>
          <a:ln>
            <a:noFill/>
          </a:ln>
        </p:spPr>
      </p:pic>
      <p:sp>
        <p:nvSpPr>
          <p:cNvPr id="275" name="Google Shape;275;g2b671035021_0_46"/>
          <p:cNvSpPr txBox="1"/>
          <p:nvPr>
            <p:ph idx="1" type="body"/>
          </p:nvPr>
        </p:nvSpPr>
        <p:spPr>
          <a:xfrm>
            <a:off x="838200" y="970804"/>
            <a:ext cx="10515600" cy="49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Cross Attention allows text control on image generation</a:t>
            </a:r>
            <a:endParaRPr/>
          </a:p>
          <a:p>
            <a:pPr indent="0" lvl="0" marL="0" rtl="0" algn="l">
              <a:spcBef>
                <a:spcPts val="1000"/>
              </a:spcBef>
              <a:spcAft>
                <a:spcPts val="0"/>
              </a:spcAft>
              <a:buNone/>
            </a:pPr>
            <a:r>
              <a:rPr lang="en-US"/>
              <a:t>BasicTransformerBlock in </a:t>
            </a:r>
            <a:r>
              <a:rPr lang="en-US"/>
              <a:t>UNet</a:t>
            </a:r>
            <a:endParaRPr/>
          </a:p>
          <a:p>
            <a:pPr indent="-342900" lvl="0" marL="457200" rtl="0" algn="l">
              <a:spcBef>
                <a:spcPts val="1000"/>
              </a:spcBef>
              <a:spcAft>
                <a:spcPts val="0"/>
              </a:spcAft>
              <a:buSzPts val="1800"/>
              <a:buChar char="-"/>
            </a:pPr>
            <a:r>
              <a:rPr lang="en-US"/>
              <a:t>Self Attention</a:t>
            </a:r>
            <a:endParaRPr/>
          </a:p>
          <a:p>
            <a:pPr indent="-342900" lvl="0" marL="457200" rtl="0" algn="l">
              <a:spcBef>
                <a:spcPts val="0"/>
              </a:spcBef>
              <a:spcAft>
                <a:spcPts val="0"/>
              </a:spcAft>
              <a:buClr>
                <a:srgbClr val="FF0000"/>
              </a:buClr>
              <a:buSzPts val="1800"/>
              <a:buChar char="-"/>
            </a:pPr>
            <a:r>
              <a:rPr lang="en-US">
                <a:solidFill>
                  <a:srgbClr val="FF0000"/>
                </a:solidFill>
              </a:rPr>
              <a:t>Cross Attention</a:t>
            </a:r>
            <a:endParaRPr>
              <a:solidFill>
                <a:srgbClr val="FF0000"/>
              </a:solidFill>
            </a:endParaRPr>
          </a:p>
          <a:p>
            <a:pPr indent="-342900" lvl="0" marL="457200" rtl="0" algn="l">
              <a:spcBef>
                <a:spcPts val="0"/>
              </a:spcBef>
              <a:spcAft>
                <a:spcPts val="0"/>
              </a:spcAft>
              <a:buSzPts val="1800"/>
              <a:buChar char="-"/>
            </a:pPr>
            <a:r>
              <a:rPr lang="en-US"/>
              <a:t>FeedForward</a:t>
            </a:r>
            <a:endParaRPr/>
          </a:p>
        </p:txBody>
      </p:sp>
      <p:pic>
        <p:nvPicPr>
          <p:cNvPr id="276" name="Google Shape;276;g2b671035021_0_46"/>
          <p:cNvPicPr preferRelativeResize="0"/>
          <p:nvPr/>
        </p:nvPicPr>
        <p:blipFill>
          <a:blip r:embed="rId4">
            <a:alphaModFix/>
          </a:blip>
          <a:stretch>
            <a:fillRect/>
          </a:stretch>
        </p:blipFill>
        <p:spPr>
          <a:xfrm>
            <a:off x="3905250" y="2009776"/>
            <a:ext cx="8144833" cy="410366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2b70ff7c133_0_44"/>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Stable Diffusion</a:t>
            </a:r>
            <a:endParaRPr/>
          </a:p>
        </p:txBody>
      </p:sp>
      <p:sp>
        <p:nvSpPr>
          <p:cNvPr id="283" name="Google Shape;283;g2b70ff7c133_0_44"/>
          <p:cNvSpPr txBox="1"/>
          <p:nvPr>
            <p:ph idx="1" type="body"/>
          </p:nvPr>
        </p:nvSpPr>
        <p:spPr>
          <a:xfrm>
            <a:off x="838200" y="1260629"/>
            <a:ext cx="10515600" cy="4916400"/>
          </a:xfrm>
          <a:prstGeom prst="rect">
            <a:avLst/>
          </a:prstGeom>
        </p:spPr>
        <p:txBody>
          <a:bodyPr anchorCtr="0" anchor="t" bIns="45700" lIns="91425" spcFirstLastPara="1" rIns="91425" wrap="square" tIns="45700">
            <a:normAutofit/>
          </a:bodyPr>
          <a:lstStyle/>
          <a:p>
            <a:pPr indent="-342900" lvl="0" marL="457200" rtl="0" algn="l">
              <a:lnSpc>
                <a:spcPct val="150000"/>
              </a:lnSpc>
              <a:spcBef>
                <a:spcPts val="1000"/>
              </a:spcBef>
              <a:spcAft>
                <a:spcPts val="0"/>
              </a:spcAft>
              <a:buSzPts val="1800"/>
              <a:buChar char="-"/>
            </a:pPr>
            <a:r>
              <a:rPr lang="en-US"/>
              <a:t>LDM trained by </a:t>
            </a:r>
            <a:r>
              <a:rPr lang="en-US"/>
              <a:t>Stability AI for Text-to-Image</a:t>
            </a:r>
            <a:endParaRPr/>
          </a:p>
          <a:p>
            <a:pPr indent="-342900" lvl="1" marL="914400" rtl="0" algn="l">
              <a:lnSpc>
                <a:spcPct val="150000"/>
              </a:lnSpc>
              <a:spcBef>
                <a:spcPts val="0"/>
              </a:spcBef>
              <a:spcAft>
                <a:spcPts val="0"/>
              </a:spcAft>
              <a:buSzPts val="1800"/>
              <a:buChar char="-"/>
            </a:pPr>
            <a:r>
              <a:rPr lang="en-US"/>
              <a:t>256 A100 GPUs on AWS for a total of 150k GPU-hours</a:t>
            </a:r>
            <a:endParaRPr/>
          </a:p>
          <a:p>
            <a:pPr indent="-342900" lvl="1" marL="914400" rtl="0" algn="l">
              <a:lnSpc>
                <a:spcPct val="150000"/>
              </a:lnSpc>
              <a:spcBef>
                <a:spcPts val="0"/>
              </a:spcBef>
              <a:spcAft>
                <a:spcPts val="0"/>
              </a:spcAft>
              <a:buSzPts val="1800"/>
              <a:buChar char="-"/>
            </a:pPr>
            <a:r>
              <a:rPr lang="en-US"/>
              <a:t>Spent </a:t>
            </a:r>
            <a:r>
              <a:rPr lang="en-US"/>
              <a:t>$600k USD</a:t>
            </a:r>
            <a:endParaRPr/>
          </a:p>
          <a:p>
            <a:pPr indent="-342900" lvl="0" marL="457200" rtl="0" algn="l">
              <a:lnSpc>
                <a:spcPct val="150000"/>
              </a:lnSpc>
              <a:spcBef>
                <a:spcPts val="0"/>
              </a:spcBef>
              <a:spcAft>
                <a:spcPts val="0"/>
              </a:spcAft>
              <a:buSzPts val="1800"/>
              <a:buChar char="-"/>
            </a:pPr>
            <a:r>
              <a:rPr lang="en-US"/>
              <a:t>Trained on dataset </a:t>
            </a:r>
            <a:r>
              <a:rPr lang="en-US"/>
              <a:t>LAION-5B</a:t>
            </a:r>
            <a:endParaRPr/>
          </a:p>
          <a:p>
            <a:pPr indent="-342900" lvl="1" marL="914400" rtl="0" algn="l">
              <a:lnSpc>
                <a:spcPct val="150000"/>
              </a:lnSpc>
              <a:spcBef>
                <a:spcPts val="0"/>
              </a:spcBef>
              <a:spcAft>
                <a:spcPts val="0"/>
              </a:spcAft>
              <a:buSzPts val="1800"/>
              <a:buChar char="-"/>
            </a:pPr>
            <a:r>
              <a:rPr lang="en-US"/>
              <a:t>5 billion CLIP-filtered image-text pairs</a:t>
            </a:r>
            <a:endParaRPr/>
          </a:p>
          <a:p>
            <a:pPr indent="-342900" lvl="0" marL="457200" rtl="0" algn="l">
              <a:lnSpc>
                <a:spcPct val="150000"/>
              </a:lnSpc>
              <a:spcBef>
                <a:spcPts val="0"/>
              </a:spcBef>
              <a:spcAft>
                <a:spcPts val="0"/>
              </a:spcAft>
              <a:buSzPts val="1800"/>
              <a:buChar char="-"/>
            </a:pPr>
            <a:r>
              <a:rPr lang="en-US"/>
              <a:t>Uses </a:t>
            </a:r>
            <a:r>
              <a:rPr lang="en-US"/>
              <a:t>CLIP Text Encoder</a:t>
            </a:r>
            <a:r>
              <a:rPr lang="en-US"/>
              <a:t> instead of BERT-Tokenizer Encoder in LDM (Why?)</a:t>
            </a:r>
            <a:endParaRPr/>
          </a:p>
        </p:txBody>
      </p:sp>
      <p:sp>
        <p:nvSpPr>
          <p:cNvPr id="284" name="Google Shape;284;g2b70ff7c133_0_4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85" name="Google Shape;285;g2b70ff7c133_0_44"/>
          <p:cNvPicPr preferRelativeResize="0"/>
          <p:nvPr/>
        </p:nvPicPr>
        <p:blipFill>
          <a:blip r:embed="rId3">
            <a:alphaModFix/>
          </a:blip>
          <a:stretch>
            <a:fillRect/>
          </a:stretch>
        </p:blipFill>
        <p:spPr>
          <a:xfrm>
            <a:off x="7937025" y="0"/>
            <a:ext cx="1782325" cy="1782325"/>
          </a:xfrm>
          <a:prstGeom prst="rect">
            <a:avLst/>
          </a:prstGeom>
          <a:noFill/>
          <a:ln>
            <a:noFill/>
          </a:ln>
        </p:spPr>
      </p:pic>
      <p:pic>
        <p:nvPicPr>
          <p:cNvPr id="286" name="Google Shape;286;g2b70ff7c133_0_44"/>
          <p:cNvPicPr preferRelativeResize="0"/>
          <p:nvPr/>
        </p:nvPicPr>
        <p:blipFill>
          <a:blip r:embed="rId4">
            <a:alphaModFix/>
          </a:blip>
          <a:stretch>
            <a:fillRect/>
          </a:stretch>
        </p:blipFill>
        <p:spPr>
          <a:xfrm>
            <a:off x="5669675" y="2907050"/>
            <a:ext cx="705075" cy="725049"/>
          </a:xfrm>
          <a:prstGeom prst="rect">
            <a:avLst/>
          </a:prstGeom>
          <a:noFill/>
          <a:ln>
            <a:noFill/>
          </a:ln>
        </p:spPr>
      </p:pic>
      <p:pic>
        <p:nvPicPr>
          <p:cNvPr id="287" name="Google Shape;287;g2b70ff7c133_0_44"/>
          <p:cNvPicPr preferRelativeResize="0"/>
          <p:nvPr/>
        </p:nvPicPr>
        <p:blipFill>
          <a:blip r:embed="rId5">
            <a:alphaModFix/>
          </a:blip>
          <a:stretch>
            <a:fillRect/>
          </a:stretch>
        </p:blipFill>
        <p:spPr>
          <a:xfrm>
            <a:off x="11657100" y="3"/>
            <a:ext cx="534899" cy="534900"/>
          </a:xfrm>
          <a:prstGeom prst="rect">
            <a:avLst/>
          </a:prstGeom>
          <a:noFill/>
          <a:ln>
            <a:noFill/>
          </a:ln>
        </p:spPr>
      </p:pic>
      <p:sp>
        <p:nvSpPr>
          <p:cNvPr id="288" name="Google Shape;288;g2b70ff7c133_0_44"/>
          <p:cNvSpPr txBox="1"/>
          <p:nvPr/>
        </p:nvSpPr>
        <p:spPr>
          <a:xfrm>
            <a:off x="129900" y="64134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https://arxiv.org/abs/2112.10752</a:t>
            </a:r>
            <a:endParaRPr/>
          </a:p>
        </p:txBody>
      </p:sp>
      <p:sp>
        <p:nvSpPr>
          <p:cNvPr id="289" name="Google Shape;289;g2b70ff7c133_0_44"/>
          <p:cNvSpPr txBox="1"/>
          <p:nvPr/>
        </p:nvSpPr>
        <p:spPr>
          <a:xfrm>
            <a:off x="85950" y="6100833"/>
            <a:ext cx="6258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High-Resolution Image Synthesis with Latent Diffusion Models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2b70ff7c133_0_58"/>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Stable Diffusion 2 and XL 			</a:t>
            </a:r>
            <a:r>
              <a:rPr lang="en-US" sz="1400"/>
              <a:t>We will talk about SDXL Turbo later</a:t>
            </a:r>
            <a:endParaRPr sz="3900"/>
          </a:p>
        </p:txBody>
      </p:sp>
      <p:sp>
        <p:nvSpPr>
          <p:cNvPr id="296" name="Google Shape;296;g2b70ff7c133_0_58"/>
          <p:cNvSpPr txBox="1"/>
          <p:nvPr>
            <p:ph idx="1" type="body"/>
          </p:nvPr>
        </p:nvSpPr>
        <p:spPr>
          <a:xfrm>
            <a:off x="838200" y="1260625"/>
            <a:ext cx="5092800" cy="4916400"/>
          </a:xfrm>
          <a:prstGeom prst="rect">
            <a:avLst/>
          </a:prstGeom>
          <a:solidFill>
            <a:srgbClr val="B5CEA8"/>
          </a:solidFill>
        </p:spPr>
        <p:txBody>
          <a:bodyPr anchorCtr="0" anchor="t" bIns="45700" lIns="91425" spcFirstLastPara="1" rIns="91425" wrap="square" tIns="45700">
            <a:normAutofit/>
          </a:bodyPr>
          <a:lstStyle/>
          <a:p>
            <a:pPr indent="0" lvl="0" marL="0" rtl="0" algn="l">
              <a:spcBef>
                <a:spcPts val="1000"/>
              </a:spcBef>
              <a:spcAft>
                <a:spcPts val="0"/>
              </a:spcAft>
              <a:buNone/>
            </a:pPr>
            <a:r>
              <a:rPr lang="en-US"/>
              <a:t>Stable Diffusion 2</a:t>
            </a:r>
            <a:endParaRPr/>
          </a:p>
          <a:p>
            <a:pPr indent="-342900" lvl="0" marL="457200" rtl="0" algn="l">
              <a:spcBef>
                <a:spcPts val="1000"/>
              </a:spcBef>
              <a:spcAft>
                <a:spcPts val="0"/>
              </a:spcAft>
              <a:buSzPts val="1800"/>
              <a:buChar char="-"/>
            </a:pPr>
            <a:r>
              <a:rPr lang="en-US"/>
              <a:t>Retrained SD from scratch</a:t>
            </a:r>
            <a:endParaRPr/>
          </a:p>
          <a:p>
            <a:pPr indent="-342900" lvl="1" marL="914400" rtl="0" algn="l">
              <a:spcBef>
                <a:spcPts val="0"/>
              </a:spcBef>
              <a:spcAft>
                <a:spcPts val="0"/>
              </a:spcAft>
              <a:buSzPts val="1800"/>
              <a:buChar char="-"/>
            </a:pPr>
            <a:r>
              <a:rPr lang="en-US" sz="2800"/>
              <a:t>filtered LAION-5B</a:t>
            </a:r>
            <a:endParaRPr/>
          </a:p>
          <a:p>
            <a:pPr indent="-342900" lvl="0" marL="457200" rtl="0" algn="l">
              <a:spcBef>
                <a:spcPts val="0"/>
              </a:spcBef>
              <a:spcAft>
                <a:spcPts val="0"/>
              </a:spcAft>
              <a:buSzPts val="1800"/>
              <a:buChar char="-"/>
            </a:pPr>
            <a:r>
              <a:rPr lang="en-US"/>
              <a:t>New Text Encoder</a:t>
            </a:r>
            <a:endParaRPr/>
          </a:p>
          <a:p>
            <a:pPr indent="-368300" lvl="1" marL="914400" rtl="0" algn="l">
              <a:spcBef>
                <a:spcPts val="0"/>
              </a:spcBef>
              <a:spcAft>
                <a:spcPts val="0"/>
              </a:spcAft>
              <a:buSzPts val="2200"/>
              <a:buChar char="-"/>
            </a:pPr>
            <a:r>
              <a:rPr lang="en-US" sz="2800"/>
              <a:t>CLIP -&gt; </a:t>
            </a:r>
            <a:r>
              <a:rPr lang="en-US" sz="2800"/>
              <a:t>OpenCLIP</a:t>
            </a:r>
            <a:endParaRPr sz="2800"/>
          </a:p>
          <a:p>
            <a:pPr indent="-406400" lvl="0" marL="457200" rtl="0" algn="l">
              <a:spcBef>
                <a:spcPts val="0"/>
              </a:spcBef>
              <a:spcAft>
                <a:spcPts val="0"/>
              </a:spcAft>
              <a:buSzPts val="2800"/>
              <a:buFont typeface="Calibri"/>
              <a:buChar char="-"/>
            </a:pPr>
            <a:r>
              <a:rPr lang="en-US"/>
              <a:t>Output size 512x512</a:t>
            </a:r>
            <a:endParaRPr sz="2800"/>
          </a:p>
        </p:txBody>
      </p:sp>
      <p:sp>
        <p:nvSpPr>
          <p:cNvPr id="297" name="Google Shape;297;g2b70ff7c133_0_5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98" name="Google Shape;298;g2b70ff7c133_0_58"/>
          <p:cNvSpPr txBox="1"/>
          <p:nvPr>
            <p:ph idx="1" type="body"/>
          </p:nvPr>
        </p:nvSpPr>
        <p:spPr>
          <a:xfrm>
            <a:off x="5931000" y="1260625"/>
            <a:ext cx="5092800" cy="4916400"/>
          </a:xfrm>
          <a:prstGeom prst="rect">
            <a:avLst/>
          </a:prstGeom>
          <a:solidFill>
            <a:srgbClr val="FFF2CC"/>
          </a:solidFill>
        </p:spPr>
        <p:txBody>
          <a:bodyPr anchorCtr="0" anchor="t" bIns="45700" lIns="91425" spcFirstLastPara="1" rIns="91425" wrap="square" tIns="45700">
            <a:normAutofit/>
          </a:bodyPr>
          <a:lstStyle/>
          <a:p>
            <a:pPr indent="0" lvl="0" marL="0" rtl="0" algn="l">
              <a:spcBef>
                <a:spcPts val="1000"/>
              </a:spcBef>
              <a:spcAft>
                <a:spcPts val="0"/>
              </a:spcAft>
              <a:buNone/>
            </a:pPr>
            <a:r>
              <a:rPr lang="en-US"/>
              <a:t>Stable Diffusion XL</a:t>
            </a:r>
            <a:endParaRPr/>
          </a:p>
          <a:p>
            <a:pPr indent="-342900" lvl="0" marL="457200" rtl="0" algn="l">
              <a:spcBef>
                <a:spcPts val="1000"/>
              </a:spcBef>
              <a:spcAft>
                <a:spcPts val="0"/>
              </a:spcAft>
              <a:buSzPts val="1800"/>
              <a:buChar char="-"/>
            </a:pPr>
            <a:r>
              <a:rPr lang="en-US"/>
              <a:t>Retrained Autoencoder on larger batch size</a:t>
            </a:r>
            <a:endParaRPr/>
          </a:p>
          <a:p>
            <a:pPr indent="-342900" lvl="0" marL="457200" rtl="0" algn="l">
              <a:spcBef>
                <a:spcPts val="0"/>
              </a:spcBef>
              <a:spcAft>
                <a:spcPts val="0"/>
              </a:spcAft>
              <a:buSzPts val="1800"/>
              <a:buChar char="-"/>
            </a:pPr>
            <a:r>
              <a:rPr lang="en-US"/>
              <a:t>A </a:t>
            </a:r>
            <a:r>
              <a:rPr lang="en-US"/>
              <a:t>3.5x larger UNet than SD</a:t>
            </a:r>
            <a:endParaRPr/>
          </a:p>
          <a:p>
            <a:pPr indent="-342900" lvl="0" marL="457200" rtl="0" algn="l">
              <a:spcBef>
                <a:spcPts val="0"/>
              </a:spcBef>
              <a:spcAft>
                <a:spcPts val="0"/>
              </a:spcAft>
              <a:buSzPts val="1800"/>
              <a:buChar char="-"/>
            </a:pPr>
            <a:r>
              <a:rPr lang="en-US"/>
              <a:t>Output size </a:t>
            </a:r>
            <a:r>
              <a:rPr lang="en-US"/>
              <a:t>1024x1024</a:t>
            </a:r>
            <a:endParaRPr/>
          </a:p>
        </p:txBody>
      </p:sp>
      <p:sp>
        <p:nvSpPr>
          <p:cNvPr id="299" name="Google Shape;299;g2b70ff7c133_0_58"/>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https://arxiv.org/abs/2307.01952</a:t>
            </a:r>
            <a:endParaRPr/>
          </a:p>
        </p:txBody>
      </p:sp>
      <p:sp>
        <p:nvSpPr>
          <p:cNvPr id="300" name="Google Shape;300;g2b70ff7c133_0_58"/>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t>SDXL: Improving Latent Diffusion Models for High-Resolution Image Synthesis</a:t>
            </a:r>
            <a:endParaRPr/>
          </a:p>
        </p:txBody>
      </p:sp>
      <p:pic>
        <p:nvPicPr>
          <p:cNvPr id="301" name="Google Shape;301;g2b70ff7c133_0_58"/>
          <p:cNvPicPr preferRelativeResize="0"/>
          <p:nvPr/>
        </p:nvPicPr>
        <p:blipFill>
          <a:blip r:embed="rId3">
            <a:alphaModFix/>
          </a:blip>
          <a:stretch>
            <a:fillRect/>
          </a:stretch>
        </p:blipFill>
        <p:spPr>
          <a:xfrm>
            <a:off x="2423913" y="3950125"/>
            <a:ext cx="1921375" cy="1921375"/>
          </a:xfrm>
          <a:prstGeom prst="rect">
            <a:avLst/>
          </a:prstGeom>
          <a:noFill/>
          <a:ln>
            <a:noFill/>
          </a:ln>
        </p:spPr>
      </p:pic>
      <p:pic>
        <p:nvPicPr>
          <p:cNvPr id="302" name="Google Shape;302;g2b70ff7c133_0_58"/>
          <p:cNvPicPr preferRelativeResize="0"/>
          <p:nvPr/>
        </p:nvPicPr>
        <p:blipFill>
          <a:blip r:embed="rId4">
            <a:alphaModFix/>
          </a:blip>
          <a:stretch>
            <a:fillRect/>
          </a:stretch>
        </p:blipFill>
        <p:spPr>
          <a:xfrm>
            <a:off x="7105805" y="3433800"/>
            <a:ext cx="2743200" cy="2743236"/>
          </a:xfrm>
          <a:prstGeom prst="rect">
            <a:avLst/>
          </a:prstGeom>
          <a:noFill/>
          <a:ln>
            <a:noFill/>
          </a:ln>
        </p:spPr>
      </p:pic>
      <p:pic>
        <p:nvPicPr>
          <p:cNvPr id="303" name="Google Shape;303;g2b70ff7c133_0_58"/>
          <p:cNvPicPr preferRelativeResize="0"/>
          <p:nvPr/>
        </p:nvPicPr>
        <p:blipFill>
          <a:blip r:embed="rId5">
            <a:alphaModFix/>
          </a:blip>
          <a:stretch>
            <a:fillRect/>
          </a:stretch>
        </p:blipFill>
        <p:spPr>
          <a:xfrm>
            <a:off x="11657100" y="3"/>
            <a:ext cx="534899" cy="534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2b2f50b8224_0_28"/>
          <p:cNvSpPr txBox="1"/>
          <p:nvPr>
            <p:ph idx="1" type="body"/>
          </p:nvPr>
        </p:nvSpPr>
        <p:spPr>
          <a:xfrm>
            <a:off x="838200" y="1260625"/>
            <a:ext cx="4560600" cy="49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Keywords</a:t>
            </a:r>
            <a:endParaRPr/>
          </a:p>
          <a:p>
            <a:pPr indent="-342900" lvl="0" marL="457200" rtl="0" algn="l">
              <a:spcBef>
                <a:spcPts val="1000"/>
              </a:spcBef>
              <a:spcAft>
                <a:spcPts val="0"/>
              </a:spcAft>
              <a:buSzPts val="1800"/>
              <a:buChar char="-"/>
            </a:pPr>
            <a:r>
              <a:rPr lang="en-US"/>
              <a:t>Cascaded Model</a:t>
            </a:r>
            <a:endParaRPr/>
          </a:p>
          <a:p>
            <a:pPr indent="-342900" lvl="0" marL="457200" rtl="0" algn="l">
              <a:spcBef>
                <a:spcPts val="0"/>
              </a:spcBef>
              <a:spcAft>
                <a:spcPts val="0"/>
              </a:spcAft>
              <a:buSzPts val="1800"/>
              <a:buChar char="-"/>
            </a:pPr>
            <a:r>
              <a:rPr lang="en-US"/>
              <a:t>Dynamic Thresholding</a:t>
            </a:r>
            <a:endParaRPr/>
          </a:p>
          <a:p>
            <a:pPr indent="0" lvl="0" marL="0" rtl="0" algn="l">
              <a:spcBef>
                <a:spcPts val="1000"/>
              </a:spcBef>
              <a:spcAft>
                <a:spcPts val="0"/>
              </a:spcAft>
              <a:buNone/>
            </a:pPr>
            <a:r>
              <a:t/>
            </a:r>
            <a:endParaRPr/>
          </a:p>
        </p:txBody>
      </p:sp>
      <p:sp>
        <p:nvSpPr>
          <p:cNvPr id="310" name="Google Shape;310;g2b2f50b8224_0_28"/>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Imagen</a:t>
            </a:r>
            <a:endParaRPr/>
          </a:p>
        </p:txBody>
      </p:sp>
      <p:sp>
        <p:nvSpPr>
          <p:cNvPr id="311" name="Google Shape;311;g2b2f50b8224_0_2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12" name="Google Shape;312;g2b2f50b8224_0_28"/>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https://arxiv.org/abs/2205.11487</a:t>
            </a:r>
            <a:endParaRPr/>
          </a:p>
        </p:txBody>
      </p:sp>
      <p:sp>
        <p:nvSpPr>
          <p:cNvPr id="313" name="Google Shape;313;g2b2f50b8224_0_28"/>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Photorealistic Text-to-Image Diffusion Models with Deep Language Understanding</a:t>
            </a:r>
            <a:endParaRPr/>
          </a:p>
        </p:txBody>
      </p:sp>
      <p:pic>
        <p:nvPicPr>
          <p:cNvPr id="314" name="Google Shape;314;g2b2f50b8224_0_28"/>
          <p:cNvPicPr preferRelativeResize="0"/>
          <p:nvPr/>
        </p:nvPicPr>
        <p:blipFill>
          <a:blip r:embed="rId3">
            <a:alphaModFix/>
          </a:blip>
          <a:stretch>
            <a:fillRect/>
          </a:stretch>
        </p:blipFill>
        <p:spPr>
          <a:xfrm>
            <a:off x="5398800" y="61425"/>
            <a:ext cx="6124174" cy="6115599"/>
          </a:xfrm>
          <a:prstGeom prst="rect">
            <a:avLst/>
          </a:prstGeom>
          <a:noFill/>
          <a:ln>
            <a:noFill/>
          </a:ln>
        </p:spPr>
      </p:pic>
      <p:sp>
        <p:nvSpPr>
          <p:cNvPr id="315" name="Google Shape;315;g2b2f50b8224_0_28"/>
          <p:cNvSpPr/>
          <p:nvPr/>
        </p:nvSpPr>
        <p:spPr>
          <a:xfrm>
            <a:off x="5398800" y="2661625"/>
            <a:ext cx="2594100" cy="2744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16" name="Google Shape;316;g2b2f50b8224_0_28"/>
          <p:cNvSpPr txBox="1"/>
          <p:nvPr/>
        </p:nvSpPr>
        <p:spPr>
          <a:xfrm>
            <a:off x="7781025" y="5307575"/>
            <a:ext cx="11538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0000"/>
                </a:solidFill>
                <a:latin typeface="Calibri"/>
                <a:ea typeface="Calibri"/>
                <a:cs typeface="Calibri"/>
                <a:sym typeface="Calibri"/>
              </a:rPr>
              <a:t>Decoder</a:t>
            </a:r>
            <a:endParaRPr sz="2000">
              <a:solidFill>
                <a:srgbClr val="FF0000"/>
              </a:solidFill>
              <a:latin typeface="Calibri"/>
              <a:ea typeface="Calibri"/>
              <a:cs typeface="Calibri"/>
              <a:sym typeface="Calibri"/>
            </a:endParaRPr>
          </a:p>
        </p:txBody>
      </p:sp>
      <p:pic>
        <p:nvPicPr>
          <p:cNvPr id="317" name="Google Shape;317;g2b2f50b8224_0_28"/>
          <p:cNvPicPr preferRelativeResize="0"/>
          <p:nvPr/>
        </p:nvPicPr>
        <p:blipFill>
          <a:blip r:embed="rId4">
            <a:alphaModFix/>
          </a:blip>
          <a:stretch>
            <a:fillRect/>
          </a:stretch>
        </p:blipFill>
        <p:spPr>
          <a:xfrm>
            <a:off x="11657100" y="3"/>
            <a:ext cx="534899" cy="534900"/>
          </a:xfrm>
          <a:prstGeom prst="rect">
            <a:avLst/>
          </a:prstGeom>
          <a:noFill/>
          <a:ln>
            <a:noFill/>
          </a:ln>
        </p:spPr>
      </p:pic>
      <p:sp>
        <p:nvSpPr>
          <p:cNvPr id="318" name="Google Shape;318;g2b2f50b8224_0_28"/>
          <p:cNvSpPr txBox="1"/>
          <p:nvPr/>
        </p:nvSpPr>
        <p:spPr>
          <a:xfrm>
            <a:off x="7217613" y="1820850"/>
            <a:ext cx="22806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0000"/>
                </a:solidFill>
                <a:latin typeface="Calibri"/>
                <a:ea typeface="Calibri"/>
                <a:cs typeface="Calibri"/>
                <a:sym typeface="Calibri"/>
              </a:rPr>
              <a:t>Generation Model</a:t>
            </a:r>
            <a:endParaRPr sz="2000">
              <a:solidFill>
                <a:srgbClr val="FF0000"/>
              </a:solidFill>
              <a:latin typeface="Calibri"/>
              <a:ea typeface="Calibri"/>
              <a:cs typeface="Calibri"/>
              <a:sym typeface="Calibri"/>
            </a:endParaRPr>
          </a:p>
        </p:txBody>
      </p:sp>
      <p:sp>
        <p:nvSpPr>
          <p:cNvPr id="319" name="Google Shape;319;g2b2f50b8224_0_28"/>
          <p:cNvSpPr txBox="1"/>
          <p:nvPr/>
        </p:nvSpPr>
        <p:spPr>
          <a:xfrm>
            <a:off x="7504900" y="344950"/>
            <a:ext cx="11538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0000"/>
                </a:solidFill>
                <a:latin typeface="Calibri"/>
                <a:ea typeface="Calibri"/>
                <a:cs typeface="Calibri"/>
                <a:sym typeface="Calibri"/>
              </a:rPr>
              <a:t>Domain-specific Encoder</a:t>
            </a:r>
            <a:endParaRPr sz="2000">
              <a:solidFill>
                <a:srgbClr val="FF0000"/>
              </a:solidFill>
              <a:latin typeface="Calibri"/>
              <a:ea typeface="Calibri"/>
              <a:cs typeface="Calibri"/>
              <a:sym typeface="Calibri"/>
            </a:endParaRPr>
          </a:p>
        </p:txBody>
      </p:sp>
      <p:sp>
        <p:nvSpPr>
          <p:cNvPr id="320" name="Google Shape;320;g2b2f50b8224_0_28"/>
          <p:cNvSpPr txBox="1"/>
          <p:nvPr/>
        </p:nvSpPr>
        <p:spPr>
          <a:xfrm>
            <a:off x="4019400" y="181663"/>
            <a:ext cx="22806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9900"/>
                </a:solidFill>
                <a:latin typeface="Calibri"/>
                <a:ea typeface="Calibri"/>
                <a:cs typeface="Calibri"/>
                <a:sym typeface="Calibri"/>
              </a:rPr>
              <a:t>Generation Process</a:t>
            </a:r>
            <a:endParaRPr sz="2000">
              <a:solidFill>
                <a:srgbClr val="FF99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2685a3cf432_5_27"/>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Imagen</a:t>
            </a:r>
            <a:endParaRPr/>
          </a:p>
        </p:txBody>
      </p:sp>
      <p:sp>
        <p:nvSpPr>
          <p:cNvPr id="327" name="Google Shape;327;g2685a3cf432_5_2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28" name="Google Shape;328;g2685a3cf432_5_27"/>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https://arxiv.org/abs/2205.11487</a:t>
            </a:r>
            <a:endParaRPr/>
          </a:p>
        </p:txBody>
      </p:sp>
      <p:sp>
        <p:nvSpPr>
          <p:cNvPr id="329" name="Google Shape;329;g2685a3cf432_5_27"/>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Photorealistic Text-to-Image Diffusion Models with Deep Language Understanding</a:t>
            </a:r>
            <a:endParaRPr/>
          </a:p>
        </p:txBody>
      </p:sp>
      <p:pic>
        <p:nvPicPr>
          <p:cNvPr id="330" name="Google Shape;330;g2685a3cf432_5_27"/>
          <p:cNvPicPr preferRelativeResize="0"/>
          <p:nvPr/>
        </p:nvPicPr>
        <p:blipFill>
          <a:blip r:embed="rId3">
            <a:alphaModFix/>
          </a:blip>
          <a:stretch>
            <a:fillRect/>
          </a:stretch>
        </p:blipFill>
        <p:spPr>
          <a:xfrm>
            <a:off x="11657100" y="3"/>
            <a:ext cx="534899" cy="534900"/>
          </a:xfrm>
          <a:prstGeom prst="rect">
            <a:avLst/>
          </a:prstGeom>
          <a:noFill/>
          <a:ln>
            <a:noFill/>
          </a:ln>
        </p:spPr>
      </p:pic>
      <p:sp>
        <p:nvSpPr>
          <p:cNvPr id="331" name="Google Shape;331;g2685a3cf432_5_27"/>
          <p:cNvSpPr txBox="1"/>
          <p:nvPr>
            <p:ph idx="1" type="body"/>
          </p:nvPr>
        </p:nvSpPr>
        <p:spPr>
          <a:xfrm>
            <a:off x="838200" y="970800"/>
            <a:ext cx="6731700" cy="4916400"/>
          </a:xfrm>
          <a:prstGeom prst="rect">
            <a:avLst/>
          </a:prstGeom>
        </p:spPr>
        <p:txBody>
          <a:bodyPr anchorCtr="0" anchor="t" bIns="45700" lIns="91425" spcFirstLastPara="1" rIns="91425" wrap="square" tIns="45700">
            <a:normAutofit/>
          </a:bodyPr>
          <a:lstStyle/>
          <a:p>
            <a:pPr indent="0" lvl="0" marL="0" rtl="0" algn="l">
              <a:lnSpc>
                <a:spcPct val="115000"/>
              </a:lnSpc>
              <a:spcBef>
                <a:spcPts val="1000"/>
              </a:spcBef>
              <a:spcAft>
                <a:spcPts val="0"/>
              </a:spcAft>
              <a:buNone/>
            </a:pPr>
            <a:r>
              <a:rPr lang="en-US"/>
              <a:t>What's the Highlight?</a:t>
            </a:r>
            <a:endParaRPr/>
          </a:p>
          <a:p>
            <a:pPr indent="-342900" lvl="0" marL="457200" rtl="0" algn="l">
              <a:lnSpc>
                <a:spcPct val="115000"/>
              </a:lnSpc>
              <a:spcBef>
                <a:spcPts val="1000"/>
              </a:spcBef>
              <a:spcAft>
                <a:spcPts val="0"/>
              </a:spcAft>
              <a:buSzPts val="1800"/>
              <a:buChar char="-"/>
            </a:pPr>
            <a:r>
              <a:rPr lang="en-US"/>
              <a:t>Simple </a:t>
            </a:r>
            <a:endParaRPr/>
          </a:p>
          <a:p>
            <a:pPr indent="-342900" lvl="1" marL="914400" rtl="0" algn="l">
              <a:lnSpc>
                <a:spcPct val="115000"/>
              </a:lnSpc>
              <a:spcBef>
                <a:spcPts val="0"/>
              </a:spcBef>
              <a:spcAft>
                <a:spcPts val="0"/>
              </a:spcAft>
              <a:buSzPts val="1800"/>
              <a:buChar char="-"/>
            </a:pPr>
            <a:r>
              <a:rPr lang="en-US"/>
              <a:t>Does not involve latent space (Goodbye VAE)</a:t>
            </a:r>
            <a:endParaRPr/>
          </a:p>
          <a:p>
            <a:pPr indent="-342900" lvl="1" marL="914400" rtl="0" algn="l">
              <a:lnSpc>
                <a:spcPct val="115000"/>
              </a:lnSpc>
              <a:spcBef>
                <a:spcPts val="0"/>
              </a:spcBef>
              <a:spcAft>
                <a:spcPts val="0"/>
              </a:spcAft>
              <a:buSzPts val="1800"/>
              <a:buChar char="-"/>
            </a:pPr>
            <a:r>
              <a:rPr lang="en-US"/>
              <a:t>Cascaded Model</a:t>
            </a:r>
            <a:endParaRPr/>
          </a:p>
          <a:p>
            <a:pPr indent="-342900" lvl="0" marL="457200" rtl="0" algn="l">
              <a:lnSpc>
                <a:spcPct val="115000"/>
              </a:lnSpc>
              <a:spcBef>
                <a:spcPts val="0"/>
              </a:spcBef>
              <a:spcAft>
                <a:spcPts val="0"/>
              </a:spcAft>
              <a:buSzPts val="1800"/>
              <a:buChar char="-"/>
            </a:pPr>
            <a:r>
              <a:rPr lang="en-US"/>
              <a:t>High Fidelity and Photorealism</a:t>
            </a:r>
            <a:endParaRPr/>
          </a:p>
          <a:p>
            <a:pPr indent="-342900" lvl="1" marL="914400" rtl="0" algn="l">
              <a:lnSpc>
                <a:spcPct val="115000"/>
              </a:lnSpc>
              <a:spcBef>
                <a:spcPts val="0"/>
              </a:spcBef>
              <a:spcAft>
                <a:spcPts val="0"/>
              </a:spcAft>
              <a:buSzPts val="1800"/>
              <a:buChar char="-"/>
            </a:pPr>
            <a:r>
              <a:rPr lang="en-US"/>
              <a:t>Dynamic Thresholding</a:t>
            </a:r>
            <a:endParaRPr/>
          </a:p>
          <a:p>
            <a:pPr indent="-342900" lvl="0" marL="457200" rtl="0" algn="l">
              <a:lnSpc>
                <a:spcPct val="115000"/>
              </a:lnSpc>
              <a:spcBef>
                <a:spcPts val="0"/>
              </a:spcBef>
              <a:spcAft>
                <a:spcPts val="0"/>
              </a:spcAft>
              <a:buSzPts val="1800"/>
              <a:buChar char="-"/>
            </a:pPr>
            <a:r>
              <a:rPr lang="en-US"/>
              <a:t>Study on the Importance of Text Encoder</a:t>
            </a:r>
            <a:endParaRPr/>
          </a:p>
          <a:p>
            <a:pPr indent="-342900" lvl="1" marL="914400" rtl="0" algn="l">
              <a:lnSpc>
                <a:spcPct val="115000"/>
              </a:lnSpc>
              <a:spcBef>
                <a:spcPts val="0"/>
              </a:spcBef>
              <a:spcAft>
                <a:spcPts val="0"/>
              </a:spcAft>
              <a:buSzPts val="1800"/>
              <a:buChar char="-"/>
            </a:pPr>
            <a:r>
              <a:rPr lang="en-US"/>
              <a:t>Larger Text Encoder -&gt; Performance++++</a:t>
            </a:r>
            <a:endParaRPr/>
          </a:p>
          <a:p>
            <a:pPr indent="-342900" lvl="0" marL="457200" rtl="0" algn="l">
              <a:lnSpc>
                <a:spcPct val="115000"/>
              </a:lnSpc>
              <a:spcBef>
                <a:spcPts val="0"/>
              </a:spcBef>
              <a:spcAft>
                <a:spcPts val="0"/>
              </a:spcAft>
              <a:buSzPts val="1800"/>
              <a:buChar char="-"/>
            </a:pPr>
            <a:r>
              <a:rPr lang="en-US"/>
              <a:t>DrawBench</a:t>
            </a:r>
            <a:endParaRPr/>
          </a:p>
          <a:p>
            <a:pPr indent="-342900" lvl="1" marL="914400" rtl="0" algn="l">
              <a:lnSpc>
                <a:spcPct val="115000"/>
              </a:lnSpc>
              <a:spcBef>
                <a:spcPts val="0"/>
              </a:spcBef>
              <a:spcAft>
                <a:spcPts val="0"/>
              </a:spcAft>
              <a:buSzPts val="1800"/>
              <a:buChar char="-"/>
            </a:pPr>
            <a:r>
              <a:rPr lang="en-US"/>
              <a:t>A challenging set of prompts for evaluation</a:t>
            </a:r>
            <a:endParaRPr/>
          </a:p>
        </p:txBody>
      </p:sp>
      <p:pic>
        <p:nvPicPr>
          <p:cNvPr id="332" name="Google Shape;332;g2685a3cf432_5_27"/>
          <p:cNvPicPr preferRelativeResize="0"/>
          <p:nvPr/>
        </p:nvPicPr>
        <p:blipFill rotWithShape="1">
          <a:blip r:embed="rId4">
            <a:alphaModFix/>
          </a:blip>
          <a:srcRect b="0" l="0" r="59210" t="0"/>
          <a:stretch/>
        </p:blipFill>
        <p:spPr>
          <a:xfrm>
            <a:off x="7793825" y="61425"/>
            <a:ext cx="2498001" cy="61155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2684e9d1be6_0_7"/>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Cascaded Diffusion Models (CDM)</a:t>
            </a:r>
            <a:endParaRPr/>
          </a:p>
        </p:txBody>
      </p:sp>
      <p:sp>
        <p:nvSpPr>
          <p:cNvPr id="339" name="Google Shape;339;g2684e9d1be6_0_7"/>
          <p:cNvSpPr txBox="1"/>
          <p:nvPr>
            <p:ph idx="1" type="body"/>
          </p:nvPr>
        </p:nvSpPr>
        <p:spPr>
          <a:xfrm>
            <a:off x="838200" y="1260629"/>
            <a:ext cx="10515600" cy="49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P</a:t>
            </a:r>
            <a:r>
              <a:rPr lang="en-US"/>
              <a:t>ipelines of DM that generate images of increasing resolution.</a:t>
            </a:r>
            <a:endParaRPr/>
          </a:p>
          <a:p>
            <a:pPr indent="-342900" lvl="0" marL="457200" rtl="0" algn="l">
              <a:spcBef>
                <a:spcPts val="1000"/>
              </a:spcBef>
              <a:spcAft>
                <a:spcPts val="0"/>
              </a:spcAft>
              <a:buSzPts val="1800"/>
              <a:buChar char="-"/>
            </a:pPr>
            <a:r>
              <a:rPr lang="en-US"/>
              <a:t>Noise conditioning augmentation, a data augmentation technique that find critical towards achieving high sample fidelity.</a:t>
            </a:r>
            <a:endParaRPr/>
          </a:p>
        </p:txBody>
      </p:sp>
      <p:sp>
        <p:nvSpPr>
          <p:cNvPr id="340" name="Google Shape;340;g2684e9d1be6_0_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41" name="Google Shape;341;g2684e9d1be6_0_7"/>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https://arxiv.org/abs/2106.15282</a:t>
            </a:r>
            <a:endParaRPr/>
          </a:p>
        </p:txBody>
      </p:sp>
      <p:sp>
        <p:nvSpPr>
          <p:cNvPr id="342" name="Google Shape;342;g2684e9d1be6_0_7"/>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Cascaded Diffusion Models for High Fidelity Image Generation</a:t>
            </a:r>
            <a:endParaRPr/>
          </a:p>
        </p:txBody>
      </p:sp>
      <p:pic>
        <p:nvPicPr>
          <p:cNvPr id="343" name="Google Shape;343;g2684e9d1be6_0_7"/>
          <p:cNvPicPr preferRelativeResize="0"/>
          <p:nvPr/>
        </p:nvPicPr>
        <p:blipFill>
          <a:blip r:embed="rId3">
            <a:alphaModFix/>
          </a:blip>
          <a:stretch>
            <a:fillRect/>
          </a:stretch>
        </p:blipFill>
        <p:spPr>
          <a:xfrm>
            <a:off x="0" y="3108452"/>
            <a:ext cx="12192001" cy="2578596"/>
          </a:xfrm>
          <a:prstGeom prst="rect">
            <a:avLst/>
          </a:prstGeom>
          <a:noFill/>
          <a:ln>
            <a:noFill/>
          </a:ln>
        </p:spPr>
      </p:pic>
      <p:pic>
        <p:nvPicPr>
          <p:cNvPr id="344" name="Google Shape;344;g2684e9d1be6_0_7"/>
          <p:cNvPicPr preferRelativeResize="0"/>
          <p:nvPr/>
        </p:nvPicPr>
        <p:blipFill>
          <a:blip r:embed="rId4">
            <a:alphaModFix/>
          </a:blip>
          <a:stretch>
            <a:fillRect/>
          </a:stretch>
        </p:blipFill>
        <p:spPr>
          <a:xfrm>
            <a:off x="11657100" y="3"/>
            <a:ext cx="534899" cy="534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2b671035021_0_111"/>
          <p:cNvSpPr txBox="1"/>
          <p:nvPr>
            <p:ph idx="1" type="body"/>
          </p:nvPr>
        </p:nvSpPr>
        <p:spPr>
          <a:xfrm>
            <a:off x="838200" y="1260625"/>
            <a:ext cx="6955500" cy="49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Noise conditioning augmentation weakens information from low-res models</a:t>
            </a:r>
            <a:endParaRPr/>
          </a:p>
          <a:p>
            <a:pPr indent="-342900" lvl="0" marL="457200" rtl="0" algn="l">
              <a:spcBef>
                <a:spcPts val="1000"/>
              </a:spcBef>
              <a:spcAft>
                <a:spcPts val="0"/>
              </a:spcAft>
              <a:buSzPts val="1800"/>
              <a:buChar char="-"/>
            </a:pPr>
            <a:r>
              <a:rPr lang="en-US"/>
              <a:t>Found that introduce t</a:t>
            </a:r>
            <a:r>
              <a:rPr lang="en-US"/>
              <a:t>ext conditioning as extra information improve the performance</a:t>
            </a:r>
            <a:endParaRPr/>
          </a:p>
        </p:txBody>
      </p:sp>
      <p:sp>
        <p:nvSpPr>
          <p:cNvPr id="351" name="Google Shape;351;g2b671035021_0_111"/>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Cascaded Model in </a:t>
            </a:r>
            <a:r>
              <a:rPr lang="en-US"/>
              <a:t>Imagen</a:t>
            </a:r>
            <a:endParaRPr/>
          </a:p>
        </p:txBody>
      </p:sp>
      <p:sp>
        <p:nvSpPr>
          <p:cNvPr id="352" name="Google Shape;352;g2b671035021_0_11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53" name="Google Shape;353;g2b671035021_0_111"/>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https://arxiv.org/abs/2205.11487</a:t>
            </a:r>
            <a:endParaRPr/>
          </a:p>
        </p:txBody>
      </p:sp>
      <p:sp>
        <p:nvSpPr>
          <p:cNvPr id="354" name="Google Shape;354;g2b671035021_0_111"/>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Photorealistic Text-to-Image Diffusion Models with Deep Language Understanding</a:t>
            </a:r>
            <a:endParaRPr/>
          </a:p>
        </p:txBody>
      </p:sp>
      <p:pic>
        <p:nvPicPr>
          <p:cNvPr id="355" name="Google Shape;355;g2b671035021_0_111"/>
          <p:cNvPicPr preferRelativeResize="0"/>
          <p:nvPr/>
        </p:nvPicPr>
        <p:blipFill>
          <a:blip r:embed="rId3">
            <a:alphaModFix/>
          </a:blip>
          <a:stretch>
            <a:fillRect/>
          </a:stretch>
        </p:blipFill>
        <p:spPr>
          <a:xfrm>
            <a:off x="11657100" y="3"/>
            <a:ext cx="534899" cy="534900"/>
          </a:xfrm>
          <a:prstGeom prst="rect">
            <a:avLst/>
          </a:prstGeom>
          <a:noFill/>
          <a:ln>
            <a:noFill/>
          </a:ln>
        </p:spPr>
      </p:pic>
      <p:pic>
        <p:nvPicPr>
          <p:cNvPr id="356" name="Google Shape;356;g2b671035021_0_111"/>
          <p:cNvPicPr preferRelativeResize="0"/>
          <p:nvPr/>
        </p:nvPicPr>
        <p:blipFill rotWithShape="1">
          <a:blip r:embed="rId4">
            <a:alphaModFix/>
          </a:blip>
          <a:srcRect b="0" l="0" r="59210" t="0"/>
          <a:stretch/>
        </p:blipFill>
        <p:spPr>
          <a:xfrm>
            <a:off x="7793825" y="61425"/>
            <a:ext cx="2498001" cy="61155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2678f359c1e_0_17"/>
          <p:cNvSpPr txBox="1"/>
          <p:nvPr>
            <p:ph idx="1" type="body"/>
          </p:nvPr>
        </p:nvSpPr>
        <p:spPr>
          <a:xfrm>
            <a:off x="838200" y="1260625"/>
            <a:ext cx="10818900" cy="49164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A</a:t>
            </a:r>
            <a:r>
              <a:rPr lang="en-US"/>
              <a:t>djusts the pixel values of samples at each sampling step to be within a dynamic range computed over the statistics of the current samples</a:t>
            </a:r>
            <a:endParaRPr/>
          </a:p>
          <a:p>
            <a:pPr indent="0" lvl="0" marL="0" rtl="0" algn="l">
              <a:spcBef>
                <a:spcPts val="1000"/>
              </a:spcBef>
              <a:spcAft>
                <a:spcPts val="0"/>
              </a:spcAft>
              <a:buNone/>
            </a:pPr>
            <a:r>
              <a:t/>
            </a:r>
            <a:endParaRPr/>
          </a:p>
        </p:txBody>
      </p:sp>
      <p:sp>
        <p:nvSpPr>
          <p:cNvPr id="363" name="Google Shape;363;g2678f359c1e_0_17"/>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Dynamic Thresholding in </a:t>
            </a:r>
            <a:r>
              <a:rPr lang="en-US"/>
              <a:t>Imagen</a:t>
            </a:r>
            <a:endParaRPr/>
          </a:p>
        </p:txBody>
      </p:sp>
      <p:sp>
        <p:nvSpPr>
          <p:cNvPr id="364" name="Google Shape;364;g2678f359c1e_0_1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65" name="Google Shape;365;g2678f359c1e_0_17"/>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https://arxiv.org/abs/2205.11487</a:t>
            </a:r>
            <a:endParaRPr/>
          </a:p>
        </p:txBody>
      </p:sp>
      <p:sp>
        <p:nvSpPr>
          <p:cNvPr id="366" name="Google Shape;366;g2678f359c1e_0_17"/>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Photorealistic Text-to-Image Diffusion Models with Deep Language Understanding</a:t>
            </a:r>
            <a:endParaRPr/>
          </a:p>
        </p:txBody>
      </p:sp>
      <p:pic>
        <p:nvPicPr>
          <p:cNvPr id="367" name="Google Shape;367;g2678f359c1e_0_17"/>
          <p:cNvPicPr preferRelativeResize="0"/>
          <p:nvPr/>
        </p:nvPicPr>
        <p:blipFill>
          <a:blip r:embed="rId3">
            <a:alphaModFix/>
          </a:blip>
          <a:stretch>
            <a:fillRect/>
          </a:stretch>
        </p:blipFill>
        <p:spPr>
          <a:xfrm>
            <a:off x="11657100" y="3"/>
            <a:ext cx="534899" cy="534900"/>
          </a:xfrm>
          <a:prstGeom prst="rect">
            <a:avLst/>
          </a:prstGeom>
          <a:noFill/>
          <a:ln>
            <a:noFill/>
          </a:ln>
        </p:spPr>
      </p:pic>
      <p:pic>
        <p:nvPicPr>
          <p:cNvPr id="368" name="Google Shape;368;g2678f359c1e_0_17"/>
          <p:cNvPicPr preferRelativeResize="0"/>
          <p:nvPr/>
        </p:nvPicPr>
        <p:blipFill>
          <a:blip r:embed="rId4">
            <a:alphaModFix/>
          </a:blip>
          <a:stretch>
            <a:fillRect/>
          </a:stretch>
        </p:blipFill>
        <p:spPr>
          <a:xfrm>
            <a:off x="1706625" y="2168075"/>
            <a:ext cx="8964175" cy="39158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g2685a3cf432_5_15"/>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Outline</a:t>
            </a:r>
            <a:endParaRPr/>
          </a:p>
        </p:txBody>
      </p:sp>
      <p:sp>
        <p:nvSpPr>
          <p:cNvPr id="75" name="Google Shape;75;g2685a3cf432_5_15"/>
          <p:cNvSpPr txBox="1"/>
          <p:nvPr>
            <p:ph idx="1" type="body"/>
          </p:nvPr>
        </p:nvSpPr>
        <p:spPr>
          <a:xfrm>
            <a:off x="838200" y="1260629"/>
            <a:ext cx="10515600" cy="4916400"/>
          </a:xfrm>
          <a:prstGeom prst="rect">
            <a:avLst/>
          </a:prstGeom>
        </p:spPr>
        <p:txBody>
          <a:bodyPr anchorCtr="0" anchor="t" bIns="45700" lIns="91425" spcFirstLastPara="1" rIns="91425" wrap="square" tIns="45700">
            <a:normAutofit lnSpcReduction="10000"/>
          </a:bodyPr>
          <a:lstStyle/>
          <a:p>
            <a:pPr indent="-342900" lvl="0" marL="457200" rtl="0" algn="l">
              <a:lnSpc>
                <a:spcPct val="150000"/>
              </a:lnSpc>
              <a:spcBef>
                <a:spcPts val="1000"/>
              </a:spcBef>
              <a:spcAft>
                <a:spcPts val="0"/>
              </a:spcAft>
              <a:buSzPts val="1800"/>
              <a:buChar char="-"/>
            </a:pPr>
            <a:r>
              <a:rPr lang="en-US"/>
              <a:t>Task </a:t>
            </a:r>
            <a:r>
              <a:rPr lang="en-US"/>
              <a:t>Definition and Paradigm Method</a:t>
            </a:r>
            <a:endParaRPr/>
          </a:p>
          <a:p>
            <a:pPr indent="-342900" lvl="0" marL="457200" rtl="0" algn="l">
              <a:lnSpc>
                <a:spcPct val="150000"/>
              </a:lnSpc>
              <a:spcBef>
                <a:spcPts val="0"/>
              </a:spcBef>
              <a:spcAft>
                <a:spcPts val="0"/>
              </a:spcAft>
              <a:buSzPts val="1800"/>
              <a:buChar char="-"/>
            </a:pPr>
            <a:r>
              <a:rPr lang="en-US"/>
              <a:t>Latent Diffusion Model / Stable Diffusion</a:t>
            </a:r>
            <a:endParaRPr/>
          </a:p>
          <a:p>
            <a:pPr indent="-342900" lvl="0" marL="457200" rtl="0" algn="l">
              <a:lnSpc>
                <a:spcPct val="150000"/>
              </a:lnSpc>
              <a:spcBef>
                <a:spcPts val="0"/>
              </a:spcBef>
              <a:spcAft>
                <a:spcPts val="0"/>
              </a:spcAft>
              <a:buSzPts val="1800"/>
              <a:buChar char="-"/>
            </a:pPr>
            <a:r>
              <a:rPr lang="en-US"/>
              <a:t>Imagen</a:t>
            </a:r>
            <a:endParaRPr/>
          </a:p>
          <a:p>
            <a:pPr indent="-342900" lvl="0" marL="457200" rtl="0" algn="l">
              <a:lnSpc>
                <a:spcPct val="150000"/>
              </a:lnSpc>
              <a:spcBef>
                <a:spcPts val="0"/>
              </a:spcBef>
              <a:spcAft>
                <a:spcPts val="0"/>
              </a:spcAft>
              <a:buSzPts val="1800"/>
              <a:buChar char="-"/>
            </a:pPr>
            <a:r>
              <a:rPr lang="en-US"/>
              <a:t>unCLIP / Dall-E 2</a:t>
            </a:r>
            <a:endParaRPr/>
          </a:p>
          <a:p>
            <a:pPr indent="-342900" lvl="0" marL="457200" rtl="0" algn="l">
              <a:lnSpc>
                <a:spcPct val="150000"/>
              </a:lnSpc>
              <a:spcBef>
                <a:spcPts val="0"/>
              </a:spcBef>
              <a:spcAft>
                <a:spcPts val="0"/>
              </a:spcAft>
              <a:buSzPts val="1800"/>
              <a:buChar char="-"/>
            </a:pPr>
            <a:r>
              <a:rPr lang="en-US"/>
              <a:t>Parti</a:t>
            </a:r>
            <a:endParaRPr/>
          </a:p>
          <a:p>
            <a:pPr indent="-342900" lvl="0" marL="457200" rtl="0" algn="l">
              <a:lnSpc>
                <a:spcPct val="150000"/>
              </a:lnSpc>
              <a:spcBef>
                <a:spcPts val="0"/>
              </a:spcBef>
              <a:spcAft>
                <a:spcPts val="0"/>
              </a:spcAft>
              <a:buSzPts val="1800"/>
              <a:buChar char="-"/>
            </a:pPr>
            <a:r>
              <a:rPr lang="en-US"/>
              <a:t>PixArt-Alpha</a:t>
            </a:r>
            <a:endParaRPr/>
          </a:p>
          <a:p>
            <a:pPr indent="-342900" lvl="0" marL="457200" rtl="0" algn="l">
              <a:lnSpc>
                <a:spcPct val="150000"/>
              </a:lnSpc>
              <a:spcBef>
                <a:spcPts val="0"/>
              </a:spcBef>
              <a:spcAft>
                <a:spcPts val="0"/>
              </a:spcAft>
              <a:buSzPts val="1800"/>
              <a:buChar char="-"/>
            </a:pPr>
            <a:r>
              <a:rPr lang="en-US"/>
              <a:t>Stable Diffusion XL Turbo</a:t>
            </a:r>
            <a:endParaRPr/>
          </a:p>
          <a:p>
            <a:pPr indent="0" lvl="0" marL="0" rtl="0" algn="l">
              <a:lnSpc>
                <a:spcPct val="150000"/>
              </a:lnSpc>
              <a:spcBef>
                <a:spcPts val="1000"/>
              </a:spcBef>
              <a:spcAft>
                <a:spcPts val="0"/>
              </a:spcAft>
              <a:buNone/>
            </a:pPr>
            <a:r>
              <a:t/>
            </a:r>
            <a:endParaRPr/>
          </a:p>
        </p:txBody>
      </p:sp>
      <p:sp>
        <p:nvSpPr>
          <p:cNvPr id="76" name="Google Shape;76;g2685a3cf432_5_1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77" name="Google Shape;77;g2685a3cf432_5_15"/>
          <p:cNvPicPr preferRelativeResize="0"/>
          <p:nvPr/>
        </p:nvPicPr>
        <p:blipFill>
          <a:blip r:embed="rId3">
            <a:alphaModFix/>
          </a:blip>
          <a:stretch>
            <a:fillRect/>
          </a:stretch>
        </p:blipFill>
        <p:spPr>
          <a:xfrm>
            <a:off x="11657100" y="3"/>
            <a:ext cx="534899" cy="534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g2678ceca1e3_0_56"/>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Revisit Classifier-Free Guidance </a:t>
            </a:r>
            <a:endParaRPr/>
          </a:p>
        </p:txBody>
      </p:sp>
      <p:sp>
        <p:nvSpPr>
          <p:cNvPr id="375" name="Google Shape;375;g2678ceca1e3_0_5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76" name="Google Shape;376;g2678ceca1e3_0_56"/>
          <p:cNvPicPr preferRelativeResize="0"/>
          <p:nvPr/>
        </p:nvPicPr>
        <p:blipFill>
          <a:blip r:embed="rId3">
            <a:alphaModFix/>
          </a:blip>
          <a:stretch>
            <a:fillRect/>
          </a:stretch>
        </p:blipFill>
        <p:spPr>
          <a:xfrm>
            <a:off x="11657100" y="3"/>
            <a:ext cx="534899" cy="534900"/>
          </a:xfrm>
          <a:prstGeom prst="rect">
            <a:avLst/>
          </a:prstGeom>
          <a:noFill/>
          <a:ln>
            <a:noFill/>
          </a:ln>
        </p:spPr>
      </p:pic>
      <p:sp>
        <p:nvSpPr>
          <p:cNvPr id="377" name="Google Shape;377;g2678ceca1e3_0_56"/>
          <p:cNvSpPr txBox="1"/>
          <p:nvPr/>
        </p:nvSpPr>
        <p:spPr>
          <a:xfrm>
            <a:off x="129900" y="59562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https://arxiv.org/abs/2207.12598</a:t>
            </a:r>
            <a:endParaRPr/>
          </a:p>
        </p:txBody>
      </p:sp>
      <p:sp>
        <p:nvSpPr>
          <p:cNvPr id="378" name="Google Shape;378;g2678ceca1e3_0_56"/>
          <p:cNvSpPr txBox="1"/>
          <p:nvPr/>
        </p:nvSpPr>
        <p:spPr>
          <a:xfrm>
            <a:off x="85950" y="56436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t>Classifier-Free Diffusion Guidance</a:t>
            </a:r>
            <a:endParaRPr/>
          </a:p>
        </p:txBody>
      </p:sp>
      <p:sp>
        <p:nvSpPr>
          <p:cNvPr id="379" name="Google Shape;379;g2678ceca1e3_0_56"/>
          <p:cNvSpPr txBox="1"/>
          <p:nvPr>
            <p:ph idx="1" type="body"/>
          </p:nvPr>
        </p:nvSpPr>
        <p:spPr>
          <a:xfrm>
            <a:off x="838200" y="1260625"/>
            <a:ext cx="10515600" cy="49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Instead of training an additional classifier, get an “implicit classifier” by jointly training a conditional and unconditional diffusion model</a:t>
            </a:r>
            <a:endParaRPr/>
          </a:p>
          <a:p>
            <a:pPr indent="-342900" lvl="0" marL="457200" rtl="0" algn="l">
              <a:spcBef>
                <a:spcPts val="1000"/>
              </a:spcBef>
              <a:spcAft>
                <a:spcPts val="0"/>
              </a:spcAft>
              <a:buSzPts val="1800"/>
              <a:buChar char="-"/>
            </a:pPr>
            <a:r>
              <a:rPr lang="en-US"/>
              <a:t>B</a:t>
            </a:r>
            <a:r>
              <a:rPr lang="en-US"/>
              <a:t>arycentric combination of the conditional and the unconditional score function</a:t>
            </a:r>
            <a:endParaRPr/>
          </a:p>
          <a:p>
            <a:pPr indent="-342900" lvl="0" marL="457200" rtl="0" algn="l">
              <a:spcBef>
                <a:spcPts val="0"/>
              </a:spcBef>
              <a:spcAft>
                <a:spcPts val="0"/>
              </a:spcAft>
              <a:buSzPts val="1800"/>
              <a:buChar char="-"/>
            </a:pPr>
            <a:r>
              <a:rPr lang="en-US"/>
              <a:t>Trade-off for sample quality and sample diversity</a:t>
            </a:r>
            <a:endParaRPr/>
          </a:p>
          <a:p>
            <a:pPr indent="0" lvl="0" marL="0" rtl="0" algn="l">
              <a:spcBef>
                <a:spcPts val="1000"/>
              </a:spcBef>
              <a:spcAft>
                <a:spcPts val="0"/>
              </a:spcAft>
              <a:buNone/>
            </a:pPr>
            <a:r>
              <a:t/>
            </a:r>
            <a:endParaRPr/>
          </a:p>
        </p:txBody>
      </p:sp>
      <p:sp>
        <p:nvSpPr>
          <p:cNvPr id="380" name="Google Shape;380;g2678ceca1e3_0_56"/>
          <p:cNvSpPr txBox="1"/>
          <p:nvPr/>
        </p:nvSpPr>
        <p:spPr>
          <a:xfrm>
            <a:off x="92350" y="6227300"/>
            <a:ext cx="8150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t>GLIDE: Towards Photorealistic Image Generation and Editing with Text-Guided Diffusion Models</a:t>
            </a:r>
            <a:endParaRPr/>
          </a:p>
        </p:txBody>
      </p:sp>
      <p:sp>
        <p:nvSpPr>
          <p:cNvPr id="381" name="Google Shape;381;g2678ceca1e3_0_56"/>
          <p:cNvSpPr txBox="1"/>
          <p:nvPr/>
        </p:nvSpPr>
        <p:spPr>
          <a:xfrm>
            <a:off x="136300" y="64898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https://arxiv.org/abs/2112.10741</a:t>
            </a:r>
            <a:endParaRPr/>
          </a:p>
        </p:txBody>
      </p:sp>
      <p:pic>
        <p:nvPicPr>
          <p:cNvPr id="382" name="Google Shape;382;g2678ceca1e3_0_56"/>
          <p:cNvPicPr preferRelativeResize="0"/>
          <p:nvPr/>
        </p:nvPicPr>
        <p:blipFill>
          <a:blip r:embed="rId4">
            <a:alphaModFix/>
          </a:blip>
          <a:stretch>
            <a:fillRect/>
          </a:stretch>
        </p:blipFill>
        <p:spPr>
          <a:xfrm>
            <a:off x="7019075" y="3600050"/>
            <a:ext cx="4949799" cy="2576975"/>
          </a:xfrm>
          <a:prstGeom prst="rect">
            <a:avLst/>
          </a:prstGeom>
          <a:noFill/>
          <a:ln>
            <a:noFill/>
          </a:ln>
        </p:spPr>
      </p:pic>
      <p:sp>
        <p:nvSpPr>
          <p:cNvPr id="383" name="Google Shape;383;g2678ceca1e3_0_56"/>
          <p:cNvSpPr txBox="1"/>
          <p:nvPr/>
        </p:nvSpPr>
        <p:spPr>
          <a:xfrm>
            <a:off x="10010175" y="33531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Classifier-Free</a:t>
            </a:r>
            <a:endParaRPr/>
          </a:p>
        </p:txBody>
      </p:sp>
      <p:sp>
        <p:nvSpPr>
          <p:cNvPr id="384" name="Google Shape;384;g2678ceca1e3_0_56"/>
          <p:cNvSpPr txBox="1"/>
          <p:nvPr/>
        </p:nvSpPr>
        <p:spPr>
          <a:xfrm>
            <a:off x="7548575" y="33531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Only Conditional</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2678f359c1e_0_45"/>
          <p:cNvSpPr txBox="1"/>
          <p:nvPr>
            <p:ph idx="1" type="body"/>
          </p:nvPr>
        </p:nvSpPr>
        <p:spPr>
          <a:xfrm>
            <a:off x="838200" y="1260625"/>
            <a:ext cx="10515600" cy="4916400"/>
          </a:xfrm>
          <a:prstGeom prst="rect">
            <a:avLst/>
          </a:prstGeom>
        </p:spPr>
        <p:txBody>
          <a:bodyPr anchorCtr="0" anchor="t" bIns="45700" lIns="91425" spcFirstLastPara="1" rIns="91425" wrap="square" tIns="45700">
            <a:normAutofit/>
          </a:bodyPr>
          <a:lstStyle/>
          <a:p>
            <a:pPr indent="0" lvl="0" marL="0" rtl="0" algn="l">
              <a:lnSpc>
                <a:spcPct val="150000"/>
              </a:lnSpc>
              <a:spcBef>
                <a:spcPts val="1000"/>
              </a:spcBef>
              <a:spcAft>
                <a:spcPts val="0"/>
              </a:spcAft>
              <a:buNone/>
            </a:pPr>
            <a:r>
              <a:rPr lang="en-US" sz="2400"/>
              <a:t>At each sampling step the output is clipped into same bounds of training data</a:t>
            </a:r>
            <a:endParaRPr sz="2400"/>
          </a:p>
          <a:p>
            <a:pPr indent="-381000" lvl="0" marL="457200" rtl="0" algn="l">
              <a:lnSpc>
                <a:spcPct val="150000"/>
              </a:lnSpc>
              <a:spcBef>
                <a:spcPts val="1000"/>
              </a:spcBef>
              <a:spcAft>
                <a:spcPts val="0"/>
              </a:spcAft>
              <a:buSzPts val="2400"/>
              <a:buChar char="-"/>
            </a:pPr>
            <a:r>
              <a:rPr lang="en-US" sz="2400"/>
              <a:t>Static thresholding (Standard Practice)</a:t>
            </a:r>
            <a:endParaRPr sz="2400"/>
          </a:p>
          <a:p>
            <a:pPr indent="-381000" lvl="1" marL="914400" rtl="0" algn="l">
              <a:lnSpc>
                <a:spcPct val="150000"/>
              </a:lnSpc>
              <a:spcBef>
                <a:spcPts val="0"/>
              </a:spcBef>
              <a:spcAft>
                <a:spcPts val="0"/>
              </a:spcAft>
              <a:buSzPts val="2400"/>
              <a:buChar char="-"/>
            </a:pPr>
            <a:r>
              <a:rPr lang="en-US"/>
              <a:t>Clipping to [-1, 1] </a:t>
            </a:r>
            <a:endParaRPr/>
          </a:p>
          <a:p>
            <a:pPr indent="-381000" lvl="1" marL="914400" rtl="0" algn="l">
              <a:lnSpc>
                <a:spcPct val="150000"/>
              </a:lnSpc>
              <a:spcBef>
                <a:spcPts val="0"/>
              </a:spcBef>
              <a:spcAft>
                <a:spcPts val="0"/>
              </a:spcAft>
              <a:buSzPts val="2400"/>
              <a:buChar char="-"/>
            </a:pPr>
            <a:r>
              <a:rPr lang="en-US"/>
              <a:t>=&gt; image look saturated</a:t>
            </a:r>
            <a:endParaRPr/>
          </a:p>
          <a:p>
            <a:pPr indent="-381000" lvl="0" marL="457200" rtl="0" algn="l">
              <a:lnSpc>
                <a:spcPct val="150000"/>
              </a:lnSpc>
              <a:spcBef>
                <a:spcPts val="0"/>
              </a:spcBef>
              <a:spcAft>
                <a:spcPts val="0"/>
              </a:spcAft>
              <a:buSzPts val="2400"/>
              <a:buChar char="-"/>
            </a:pPr>
            <a:r>
              <a:rPr lang="en-US" sz="2400"/>
              <a:t>Dynamic thresholding </a:t>
            </a:r>
            <a:endParaRPr sz="2400"/>
          </a:p>
          <a:p>
            <a:pPr indent="-381000" lvl="1" marL="914400" rtl="0" algn="l">
              <a:lnSpc>
                <a:spcPct val="150000"/>
              </a:lnSpc>
              <a:spcBef>
                <a:spcPts val="0"/>
              </a:spcBef>
              <a:spcAft>
                <a:spcPts val="0"/>
              </a:spcAft>
              <a:buSzPts val="2400"/>
              <a:buChar char="-"/>
            </a:pPr>
            <a:r>
              <a:rPr lang="en-US"/>
              <a:t>Threshold to [-s, s] and then divide by s</a:t>
            </a:r>
            <a:endParaRPr/>
          </a:p>
          <a:p>
            <a:pPr indent="-342900" lvl="2" marL="1371600" rtl="0" algn="l">
              <a:lnSpc>
                <a:spcPct val="150000"/>
              </a:lnSpc>
              <a:spcBef>
                <a:spcPts val="0"/>
              </a:spcBef>
              <a:spcAft>
                <a:spcPts val="0"/>
              </a:spcAft>
              <a:buSzPts val="1800"/>
              <a:buChar char="-"/>
            </a:pPr>
            <a:r>
              <a:rPr lang="en-US"/>
              <a:t>s is a certain percentile absolute pixel value in the output at each sampling step</a:t>
            </a:r>
            <a:endParaRPr/>
          </a:p>
          <a:p>
            <a:pPr indent="-381000" lvl="1" marL="914400" rtl="0" algn="l">
              <a:lnSpc>
                <a:spcPct val="150000"/>
              </a:lnSpc>
              <a:spcBef>
                <a:spcPts val="0"/>
              </a:spcBef>
              <a:spcAft>
                <a:spcPts val="0"/>
              </a:spcAft>
              <a:buSzPts val="2400"/>
              <a:buChar char="-"/>
            </a:pPr>
            <a:r>
              <a:rPr lang="en-US"/>
              <a:t>=&gt; preventing pixels from saturation and image look more realistic</a:t>
            </a:r>
            <a:endParaRPr/>
          </a:p>
        </p:txBody>
      </p:sp>
      <p:sp>
        <p:nvSpPr>
          <p:cNvPr id="391" name="Google Shape;391;g2678f359c1e_0_45"/>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Dynamic Thresholding in Imagen</a:t>
            </a:r>
            <a:endParaRPr/>
          </a:p>
        </p:txBody>
      </p:sp>
      <p:sp>
        <p:nvSpPr>
          <p:cNvPr id="392" name="Google Shape;392;g2678f359c1e_0_4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93" name="Google Shape;393;g2678f359c1e_0_45"/>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https://arxiv.org/abs/2205.11487</a:t>
            </a:r>
            <a:endParaRPr/>
          </a:p>
        </p:txBody>
      </p:sp>
      <p:sp>
        <p:nvSpPr>
          <p:cNvPr id="394" name="Google Shape;394;g2678f359c1e_0_45"/>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Photorealistic Text-to-Image Diffusion Models with Deep Language Understanding</a:t>
            </a:r>
            <a:endParaRPr/>
          </a:p>
        </p:txBody>
      </p:sp>
      <p:pic>
        <p:nvPicPr>
          <p:cNvPr id="395" name="Google Shape;395;g2678f359c1e_0_45"/>
          <p:cNvPicPr preferRelativeResize="0"/>
          <p:nvPr/>
        </p:nvPicPr>
        <p:blipFill>
          <a:blip r:embed="rId3">
            <a:alphaModFix/>
          </a:blip>
          <a:stretch>
            <a:fillRect/>
          </a:stretch>
        </p:blipFill>
        <p:spPr>
          <a:xfrm>
            <a:off x="11657100" y="3"/>
            <a:ext cx="534899" cy="534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g2678f359c1e_0_85"/>
          <p:cNvSpPr txBox="1"/>
          <p:nvPr>
            <p:ph idx="1" type="body"/>
          </p:nvPr>
        </p:nvSpPr>
        <p:spPr>
          <a:xfrm>
            <a:off x="838200" y="1260625"/>
            <a:ext cx="10818900" cy="49164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Imagen used </a:t>
            </a:r>
            <a:r>
              <a:rPr lang="en-US"/>
              <a:t>T5-XXL as Text Encoder</a:t>
            </a:r>
            <a:endParaRPr/>
          </a:p>
          <a:p>
            <a:pPr indent="0" lvl="0" marL="0" rtl="0" algn="l">
              <a:spcBef>
                <a:spcPts val="1000"/>
              </a:spcBef>
              <a:spcAft>
                <a:spcPts val="0"/>
              </a:spcAft>
              <a:buNone/>
            </a:pPr>
            <a:r>
              <a:t/>
            </a:r>
            <a:endParaRPr/>
          </a:p>
        </p:txBody>
      </p:sp>
      <p:sp>
        <p:nvSpPr>
          <p:cNvPr id="402" name="Google Shape;402;g2678f359c1e_0_85"/>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Powerful Text Encoders are necessary</a:t>
            </a:r>
            <a:endParaRPr/>
          </a:p>
        </p:txBody>
      </p:sp>
      <p:sp>
        <p:nvSpPr>
          <p:cNvPr id="403" name="Google Shape;403;g2678f359c1e_0_8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04" name="Google Shape;404;g2678f359c1e_0_85"/>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https://arxiv.org/abs/2205.11487</a:t>
            </a:r>
            <a:endParaRPr/>
          </a:p>
        </p:txBody>
      </p:sp>
      <p:sp>
        <p:nvSpPr>
          <p:cNvPr id="405" name="Google Shape;405;g2678f359c1e_0_85"/>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Photorealistic Text-to-Image Diffusion Models with Deep Language Understanding</a:t>
            </a:r>
            <a:endParaRPr/>
          </a:p>
        </p:txBody>
      </p:sp>
      <p:pic>
        <p:nvPicPr>
          <p:cNvPr id="406" name="Google Shape;406;g2678f359c1e_0_85"/>
          <p:cNvPicPr preferRelativeResize="0"/>
          <p:nvPr/>
        </p:nvPicPr>
        <p:blipFill>
          <a:blip r:embed="rId3">
            <a:alphaModFix/>
          </a:blip>
          <a:stretch>
            <a:fillRect/>
          </a:stretch>
        </p:blipFill>
        <p:spPr>
          <a:xfrm>
            <a:off x="11657100" y="3"/>
            <a:ext cx="534899" cy="534900"/>
          </a:xfrm>
          <a:prstGeom prst="rect">
            <a:avLst/>
          </a:prstGeom>
          <a:noFill/>
          <a:ln>
            <a:noFill/>
          </a:ln>
        </p:spPr>
      </p:pic>
      <p:pic>
        <p:nvPicPr>
          <p:cNvPr id="407" name="Google Shape;407;g2678f359c1e_0_85"/>
          <p:cNvPicPr preferRelativeResize="0"/>
          <p:nvPr/>
        </p:nvPicPr>
        <p:blipFill>
          <a:blip r:embed="rId4">
            <a:alphaModFix/>
          </a:blip>
          <a:stretch>
            <a:fillRect/>
          </a:stretch>
        </p:blipFill>
        <p:spPr>
          <a:xfrm>
            <a:off x="696150" y="1720249"/>
            <a:ext cx="10657648" cy="43523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2b671035021_0_56"/>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Revisit FID</a:t>
            </a:r>
            <a:endParaRPr/>
          </a:p>
        </p:txBody>
      </p:sp>
      <p:sp>
        <p:nvSpPr>
          <p:cNvPr id="414" name="Google Shape;414;g2b671035021_0_56"/>
          <p:cNvSpPr txBox="1"/>
          <p:nvPr>
            <p:ph idx="1" type="body"/>
          </p:nvPr>
        </p:nvSpPr>
        <p:spPr>
          <a:xfrm>
            <a:off x="838200" y="1260625"/>
            <a:ext cx="4884900" cy="49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Fréchet inception distance (FID)</a:t>
            </a:r>
            <a:endParaRPr/>
          </a:p>
          <a:p>
            <a:pPr indent="0" lvl="0" marL="0" rtl="0" algn="l">
              <a:spcBef>
                <a:spcPts val="1000"/>
              </a:spcBef>
              <a:spcAft>
                <a:spcPts val="0"/>
              </a:spcAft>
              <a:buNone/>
            </a:pPr>
            <a:r>
              <a:rPr lang="en-US"/>
              <a:t>Measures image fidelity</a:t>
            </a:r>
            <a:endParaRPr/>
          </a:p>
          <a:p>
            <a:pPr indent="-342900" lvl="0" marL="457200" rtl="0" algn="l">
              <a:spcBef>
                <a:spcPts val="1000"/>
              </a:spcBef>
              <a:spcAft>
                <a:spcPts val="0"/>
              </a:spcAft>
              <a:buSzPts val="1800"/>
              <a:buChar char="-"/>
            </a:pPr>
            <a:r>
              <a:rPr lang="en-US"/>
              <a:t>Compute Fréchet distance between real and generated data points</a:t>
            </a:r>
            <a:endParaRPr/>
          </a:p>
          <a:p>
            <a:pPr indent="-342900" lvl="0" marL="457200" rtl="0" algn="l">
              <a:spcBef>
                <a:spcPts val="0"/>
              </a:spcBef>
              <a:spcAft>
                <a:spcPts val="0"/>
              </a:spcAft>
              <a:buSzPts val="1800"/>
              <a:buChar char="-"/>
            </a:pPr>
            <a:r>
              <a:rPr lang="en-US"/>
              <a:t>Number ranged from 0 to inf</a:t>
            </a:r>
            <a:endParaRPr/>
          </a:p>
          <a:p>
            <a:pPr indent="-342900" lvl="0" marL="457200" rtl="0" algn="l">
              <a:spcBef>
                <a:spcPts val="0"/>
              </a:spcBef>
              <a:spcAft>
                <a:spcPts val="0"/>
              </a:spcAft>
              <a:buSzPts val="1800"/>
              <a:buChar char="-"/>
            </a:pPr>
            <a:r>
              <a:rPr lang="en-US"/>
              <a:t>A lot of samples needed (&gt;10K)</a:t>
            </a:r>
            <a:endParaRPr/>
          </a:p>
        </p:txBody>
      </p:sp>
      <p:sp>
        <p:nvSpPr>
          <p:cNvPr id="415" name="Google Shape;415;g2b671035021_0_5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16" name="Google Shape;416;g2b671035021_0_56"/>
          <p:cNvSpPr txBox="1"/>
          <p:nvPr/>
        </p:nvSpPr>
        <p:spPr>
          <a:xfrm>
            <a:off x="129900" y="59562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https://arxiv.org/abs/1706.08500</a:t>
            </a:r>
            <a:endParaRPr/>
          </a:p>
        </p:txBody>
      </p:sp>
      <p:sp>
        <p:nvSpPr>
          <p:cNvPr id="417" name="Google Shape;417;g2b671035021_0_56"/>
          <p:cNvSpPr txBox="1"/>
          <p:nvPr/>
        </p:nvSpPr>
        <p:spPr>
          <a:xfrm>
            <a:off x="85950" y="56436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GANs Trained by a Two Time-Scale Update Rule Converge to a Local Nash Equilibrium</a:t>
            </a:r>
            <a:endParaRPr/>
          </a:p>
        </p:txBody>
      </p:sp>
      <p:pic>
        <p:nvPicPr>
          <p:cNvPr id="418" name="Google Shape;418;g2b671035021_0_56"/>
          <p:cNvPicPr preferRelativeResize="0"/>
          <p:nvPr/>
        </p:nvPicPr>
        <p:blipFill>
          <a:blip r:embed="rId3">
            <a:alphaModFix/>
          </a:blip>
          <a:stretch>
            <a:fillRect/>
          </a:stretch>
        </p:blipFill>
        <p:spPr>
          <a:xfrm>
            <a:off x="11657100" y="3"/>
            <a:ext cx="534899" cy="534900"/>
          </a:xfrm>
          <a:prstGeom prst="rect">
            <a:avLst/>
          </a:prstGeom>
          <a:noFill/>
          <a:ln>
            <a:noFill/>
          </a:ln>
        </p:spPr>
      </p:pic>
      <p:pic>
        <p:nvPicPr>
          <p:cNvPr id="419" name="Google Shape;419;g2b671035021_0_56"/>
          <p:cNvPicPr preferRelativeResize="0"/>
          <p:nvPr/>
        </p:nvPicPr>
        <p:blipFill rotWithShape="1">
          <a:blip r:embed="rId4">
            <a:alphaModFix/>
          </a:blip>
          <a:srcRect b="0" l="65469" r="0" t="0"/>
          <a:stretch/>
        </p:blipFill>
        <p:spPr>
          <a:xfrm>
            <a:off x="5723198" y="206150"/>
            <a:ext cx="4410101" cy="5355800"/>
          </a:xfrm>
          <a:prstGeom prst="rect">
            <a:avLst/>
          </a:prstGeom>
          <a:noFill/>
          <a:ln>
            <a:noFill/>
          </a:ln>
        </p:spPr>
      </p:pic>
      <p:sp>
        <p:nvSpPr>
          <p:cNvPr id="420" name="Google Shape;420;g2b671035021_0_56"/>
          <p:cNvSpPr txBox="1"/>
          <p:nvPr/>
        </p:nvSpPr>
        <p:spPr>
          <a:xfrm>
            <a:off x="129900" y="6480553"/>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https://arxiv.org/abs/2104.11222</a:t>
            </a:r>
            <a:endParaRPr/>
          </a:p>
        </p:txBody>
      </p:sp>
      <p:sp>
        <p:nvSpPr>
          <p:cNvPr id="421" name="Google Shape;421;g2b671035021_0_56"/>
          <p:cNvSpPr txBox="1"/>
          <p:nvPr/>
        </p:nvSpPr>
        <p:spPr>
          <a:xfrm>
            <a:off x="85950" y="6244150"/>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On Aliased Resizing and Surprising Subtleties in GAN Evaluation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2678ceca1e3_0_23"/>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Revisit CLIP, CLIPScore</a:t>
            </a:r>
            <a:endParaRPr/>
          </a:p>
        </p:txBody>
      </p:sp>
      <p:sp>
        <p:nvSpPr>
          <p:cNvPr id="428" name="Google Shape;428;g2678ceca1e3_0_23"/>
          <p:cNvSpPr txBox="1"/>
          <p:nvPr>
            <p:ph idx="1" type="body"/>
          </p:nvPr>
        </p:nvSpPr>
        <p:spPr>
          <a:xfrm>
            <a:off x="838200" y="839379"/>
            <a:ext cx="10515600" cy="49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2200"/>
              <a:t>Contrastive Language-Image Pre-training (CLIP)</a:t>
            </a:r>
            <a:endParaRPr sz="2200"/>
          </a:p>
          <a:p>
            <a:pPr indent="-304800" lvl="0" marL="457200" rtl="0" algn="l">
              <a:spcBef>
                <a:spcPts val="1000"/>
              </a:spcBef>
              <a:spcAft>
                <a:spcPts val="0"/>
              </a:spcAft>
              <a:buSzPts val="1200"/>
              <a:buChar char="-"/>
            </a:pPr>
            <a:r>
              <a:rPr lang="en-US" sz="2200"/>
              <a:t>Trained with 400M image-text pairs</a:t>
            </a:r>
            <a:endParaRPr sz="2200"/>
          </a:p>
          <a:p>
            <a:pPr indent="0" lvl="0" marL="0" rtl="0" algn="l">
              <a:spcBef>
                <a:spcPts val="1000"/>
              </a:spcBef>
              <a:spcAft>
                <a:spcPts val="0"/>
              </a:spcAft>
              <a:buNone/>
            </a:pPr>
            <a:r>
              <a:rPr lang="en-US" sz="2200"/>
              <a:t>CLIPScore: Measures image-text alignment</a:t>
            </a:r>
            <a:endParaRPr sz="2200"/>
          </a:p>
          <a:p>
            <a:pPr indent="-368300" lvl="0" marL="457200" rtl="0" algn="l">
              <a:spcBef>
                <a:spcPts val="1000"/>
              </a:spcBef>
              <a:spcAft>
                <a:spcPts val="0"/>
              </a:spcAft>
              <a:buSzPts val="2200"/>
              <a:buChar char="-"/>
            </a:pPr>
            <a:r>
              <a:rPr lang="en-US" sz="2200"/>
              <a:t>Cosine similarity between text and image vector</a:t>
            </a:r>
            <a:endParaRPr sz="2200"/>
          </a:p>
        </p:txBody>
      </p:sp>
      <p:sp>
        <p:nvSpPr>
          <p:cNvPr id="429" name="Google Shape;429;g2678ceca1e3_0_2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30" name="Google Shape;430;g2678ceca1e3_0_23"/>
          <p:cNvSpPr txBox="1"/>
          <p:nvPr/>
        </p:nvSpPr>
        <p:spPr>
          <a:xfrm>
            <a:off x="136300" y="6013731"/>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https://arxiv.org/abs/2103.00020</a:t>
            </a:r>
            <a:endParaRPr/>
          </a:p>
        </p:txBody>
      </p:sp>
      <p:sp>
        <p:nvSpPr>
          <p:cNvPr id="431" name="Google Shape;431;g2678ceca1e3_0_23"/>
          <p:cNvSpPr txBox="1"/>
          <p:nvPr/>
        </p:nvSpPr>
        <p:spPr>
          <a:xfrm>
            <a:off x="92350" y="5736350"/>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t>Learning Transferable Visual Models From Natural Language Supervision</a:t>
            </a:r>
            <a:endParaRPr/>
          </a:p>
        </p:txBody>
      </p:sp>
      <p:pic>
        <p:nvPicPr>
          <p:cNvPr id="432" name="Google Shape;432;g2678ceca1e3_0_23"/>
          <p:cNvPicPr preferRelativeResize="0"/>
          <p:nvPr/>
        </p:nvPicPr>
        <p:blipFill>
          <a:blip r:embed="rId3">
            <a:alphaModFix/>
          </a:blip>
          <a:stretch>
            <a:fillRect/>
          </a:stretch>
        </p:blipFill>
        <p:spPr>
          <a:xfrm>
            <a:off x="1048325" y="3723867"/>
            <a:ext cx="1958450" cy="1958449"/>
          </a:xfrm>
          <a:prstGeom prst="rect">
            <a:avLst/>
          </a:prstGeom>
          <a:noFill/>
          <a:ln>
            <a:noFill/>
          </a:ln>
        </p:spPr>
      </p:pic>
      <p:sp>
        <p:nvSpPr>
          <p:cNvPr id="433" name="Google Shape;433;g2678ceca1e3_0_23"/>
          <p:cNvSpPr/>
          <p:nvPr/>
        </p:nvSpPr>
        <p:spPr>
          <a:xfrm rot="5400000">
            <a:off x="6726400" y="2242000"/>
            <a:ext cx="251400" cy="17229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34" name="Google Shape;434;g2678ceca1e3_0_23"/>
          <p:cNvSpPr txBox="1"/>
          <p:nvPr/>
        </p:nvSpPr>
        <p:spPr>
          <a:xfrm>
            <a:off x="6062350" y="2333575"/>
            <a:ext cx="15795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chemeClr val="dk1"/>
                </a:solidFill>
                <a:latin typeface="Calibri"/>
                <a:ea typeface="Calibri"/>
                <a:cs typeface="Calibri"/>
                <a:sym typeface="Calibri"/>
              </a:rPr>
              <a:t>Text Vector</a:t>
            </a:r>
            <a:endParaRPr sz="2000">
              <a:solidFill>
                <a:schemeClr val="dk1"/>
              </a:solidFill>
              <a:latin typeface="Calibri"/>
              <a:ea typeface="Calibri"/>
              <a:cs typeface="Calibri"/>
              <a:sym typeface="Calibri"/>
            </a:endParaRPr>
          </a:p>
        </p:txBody>
      </p:sp>
      <p:sp>
        <p:nvSpPr>
          <p:cNvPr id="435" name="Google Shape;435;g2678ceca1e3_0_23"/>
          <p:cNvSpPr/>
          <p:nvPr/>
        </p:nvSpPr>
        <p:spPr>
          <a:xfrm>
            <a:off x="3797013" y="2652388"/>
            <a:ext cx="1414500" cy="902100"/>
          </a:xfrm>
          <a:prstGeom prst="roundRect">
            <a:avLst>
              <a:gd fmla="val 16667"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Text</a:t>
            </a:r>
            <a:endParaRPr sz="2000">
              <a:latin typeface="Calibri"/>
              <a:ea typeface="Calibri"/>
              <a:cs typeface="Calibri"/>
              <a:sym typeface="Calibri"/>
            </a:endParaRPr>
          </a:p>
          <a:p>
            <a:pPr indent="0" lvl="0" marL="0" rtl="0" algn="ctr">
              <a:spcBef>
                <a:spcPts val="0"/>
              </a:spcBef>
              <a:spcAft>
                <a:spcPts val="0"/>
              </a:spcAft>
              <a:buNone/>
            </a:pPr>
            <a:r>
              <a:rPr b="1" lang="en-US" sz="2000">
                <a:latin typeface="Calibri"/>
                <a:ea typeface="Calibri"/>
                <a:cs typeface="Calibri"/>
                <a:sym typeface="Calibri"/>
              </a:rPr>
              <a:t>Encoder</a:t>
            </a:r>
            <a:endParaRPr b="1" sz="2000">
              <a:latin typeface="Calibri"/>
              <a:ea typeface="Calibri"/>
              <a:cs typeface="Calibri"/>
              <a:sym typeface="Calibri"/>
            </a:endParaRPr>
          </a:p>
        </p:txBody>
      </p:sp>
      <p:sp>
        <p:nvSpPr>
          <p:cNvPr id="436" name="Google Shape;436;g2678ceca1e3_0_23"/>
          <p:cNvSpPr/>
          <p:nvPr/>
        </p:nvSpPr>
        <p:spPr>
          <a:xfrm>
            <a:off x="3797013" y="4241850"/>
            <a:ext cx="1414500" cy="902100"/>
          </a:xfrm>
          <a:prstGeom prst="roundRect">
            <a:avLst>
              <a:gd fmla="val 16667"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Image</a:t>
            </a:r>
            <a:endParaRPr sz="2000">
              <a:latin typeface="Calibri"/>
              <a:ea typeface="Calibri"/>
              <a:cs typeface="Calibri"/>
              <a:sym typeface="Calibri"/>
            </a:endParaRPr>
          </a:p>
          <a:p>
            <a:pPr indent="0" lvl="0" marL="0" rtl="0" algn="ctr">
              <a:spcBef>
                <a:spcPts val="0"/>
              </a:spcBef>
              <a:spcAft>
                <a:spcPts val="0"/>
              </a:spcAft>
              <a:buNone/>
            </a:pPr>
            <a:r>
              <a:rPr b="1" lang="en-US" sz="2000">
                <a:latin typeface="Calibri"/>
                <a:ea typeface="Calibri"/>
                <a:cs typeface="Calibri"/>
                <a:sym typeface="Calibri"/>
              </a:rPr>
              <a:t>Encoder</a:t>
            </a:r>
            <a:endParaRPr b="1" sz="2000">
              <a:latin typeface="Calibri"/>
              <a:ea typeface="Calibri"/>
              <a:cs typeface="Calibri"/>
              <a:sym typeface="Calibri"/>
            </a:endParaRPr>
          </a:p>
        </p:txBody>
      </p:sp>
      <p:sp>
        <p:nvSpPr>
          <p:cNvPr id="437" name="Google Shape;437;g2678ceca1e3_0_23"/>
          <p:cNvSpPr txBox="1"/>
          <p:nvPr/>
        </p:nvSpPr>
        <p:spPr>
          <a:xfrm>
            <a:off x="1048325" y="2695450"/>
            <a:ext cx="2178000" cy="822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sz="2300">
                <a:solidFill>
                  <a:schemeClr val="dk1"/>
                </a:solidFill>
                <a:latin typeface="Calibri"/>
                <a:ea typeface="Calibri"/>
                <a:cs typeface="Calibri"/>
                <a:sym typeface="Calibri"/>
              </a:rPr>
              <a:t>“A tiger with mouth opened”</a:t>
            </a:r>
            <a:endParaRPr sz="2300">
              <a:solidFill>
                <a:schemeClr val="dk1"/>
              </a:solidFill>
              <a:latin typeface="Calibri"/>
              <a:ea typeface="Calibri"/>
              <a:cs typeface="Calibri"/>
              <a:sym typeface="Calibri"/>
            </a:endParaRPr>
          </a:p>
        </p:txBody>
      </p:sp>
      <p:sp>
        <p:nvSpPr>
          <p:cNvPr id="438" name="Google Shape;438;g2678ceca1e3_0_23"/>
          <p:cNvSpPr/>
          <p:nvPr/>
        </p:nvSpPr>
        <p:spPr>
          <a:xfrm rot="5400000">
            <a:off x="6744875" y="3822750"/>
            <a:ext cx="254100" cy="1740300"/>
          </a:xfrm>
          <a:prstGeom prst="rect">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39" name="Google Shape;439;g2678ceca1e3_0_23"/>
          <p:cNvSpPr txBox="1"/>
          <p:nvPr/>
        </p:nvSpPr>
        <p:spPr>
          <a:xfrm>
            <a:off x="6082175" y="4970500"/>
            <a:ext cx="15795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chemeClr val="dk1"/>
                </a:solidFill>
                <a:latin typeface="Calibri"/>
                <a:ea typeface="Calibri"/>
                <a:cs typeface="Calibri"/>
                <a:sym typeface="Calibri"/>
              </a:rPr>
              <a:t>Image Vector</a:t>
            </a:r>
            <a:endParaRPr sz="2000">
              <a:solidFill>
                <a:schemeClr val="dk1"/>
              </a:solidFill>
              <a:latin typeface="Calibri"/>
              <a:ea typeface="Calibri"/>
              <a:cs typeface="Calibri"/>
              <a:sym typeface="Calibri"/>
            </a:endParaRPr>
          </a:p>
        </p:txBody>
      </p:sp>
      <p:sp>
        <p:nvSpPr>
          <p:cNvPr id="440" name="Google Shape;440;g2678ceca1e3_0_23"/>
          <p:cNvSpPr/>
          <p:nvPr/>
        </p:nvSpPr>
        <p:spPr>
          <a:xfrm>
            <a:off x="5362875" y="2977750"/>
            <a:ext cx="476400" cy="251400"/>
          </a:xfrm>
          <a:prstGeom prst="rightArrow">
            <a:avLst>
              <a:gd fmla="val 50000" name="adj1"/>
              <a:gd fmla="val 50000" name="adj2"/>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41" name="Google Shape;441;g2678ceca1e3_0_23"/>
          <p:cNvSpPr/>
          <p:nvPr/>
        </p:nvSpPr>
        <p:spPr>
          <a:xfrm>
            <a:off x="5362875" y="4577388"/>
            <a:ext cx="476400" cy="251400"/>
          </a:xfrm>
          <a:prstGeom prst="rightArrow">
            <a:avLst>
              <a:gd fmla="val 50000" name="adj1"/>
              <a:gd fmla="val 50000" name="adj2"/>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42" name="Google Shape;442;g2678ceca1e3_0_23"/>
          <p:cNvSpPr/>
          <p:nvPr/>
        </p:nvSpPr>
        <p:spPr>
          <a:xfrm>
            <a:off x="3169275" y="2939200"/>
            <a:ext cx="476400" cy="251400"/>
          </a:xfrm>
          <a:prstGeom prst="rightArrow">
            <a:avLst>
              <a:gd fmla="val 50000" name="adj1"/>
              <a:gd fmla="val 50000" name="adj2"/>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43" name="Google Shape;443;g2678ceca1e3_0_23"/>
          <p:cNvSpPr/>
          <p:nvPr/>
        </p:nvSpPr>
        <p:spPr>
          <a:xfrm>
            <a:off x="3163700" y="4558113"/>
            <a:ext cx="476400" cy="251400"/>
          </a:xfrm>
          <a:prstGeom prst="rightArrow">
            <a:avLst>
              <a:gd fmla="val 50000" name="adj1"/>
              <a:gd fmla="val 50000" name="adj2"/>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444" name="Google Shape;444;g2678ceca1e3_0_23"/>
          <p:cNvCxnSpPr>
            <a:endCxn id="438" idx="0"/>
          </p:cNvCxnSpPr>
          <p:nvPr/>
        </p:nvCxnSpPr>
        <p:spPr>
          <a:xfrm flipH="1">
            <a:off x="7742075" y="3952200"/>
            <a:ext cx="1680000" cy="740700"/>
          </a:xfrm>
          <a:prstGeom prst="straightConnector1">
            <a:avLst/>
          </a:prstGeom>
          <a:noFill/>
          <a:ln cap="flat" cmpd="sng" w="38100">
            <a:solidFill>
              <a:schemeClr val="dk2"/>
            </a:solidFill>
            <a:prstDash val="dot"/>
            <a:round/>
            <a:headEnd len="med" w="med" type="none"/>
            <a:tailEnd len="med" w="med" type="none"/>
          </a:ln>
        </p:spPr>
      </p:cxnSp>
      <p:cxnSp>
        <p:nvCxnSpPr>
          <p:cNvPr id="445" name="Google Shape;445;g2678ceca1e3_0_23"/>
          <p:cNvCxnSpPr>
            <a:endCxn id="433" idx="0"/>
          </p:cNvCxnSpPr>
          <p:nvPr/>
        </p:nvCxnSpPr>
        <p:spPr>
          <a:xfrm rot="10800000">
            <a:off x="7713550" y="3103450"/>
            <a:ext cx="1738800" cy="818400"/>
          </a:xfrm>
          <a:prstGeom prst="straightConnector1">
            <a:avLst/>
          </a:prstGeom>
          <a:noFill/>
          <a:ln cap="flat" cmpd="sng" w="38100">
            <a:solidFill>
              <a:schemeClr val="dk2"/>
            </a:solidFill>
            <a:prstDash val="dot"/>
            <a:round/>
            <a:headEnd len="med" w="med" type="none"/>
            <a:tailEnd len="med" w="med" type="none"/>
          </a:ln>
        </p:spPr>
      </p:cxnSp>
      <p:sp>
        <p:nvSpPr>
          <p:cNvPr id="446" name="Google Shape;446;g2678ceca1e3_0_23"/>
          <p:cNvSpPr txBox="1"/>
          <p:nvPr/>
        </p:nvSpPr>
        <p:spPr>
          <a:xfrm>
            <a:off x="9422075" y="3445525"/>
            <a:ext cx="2178000" cy="950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sz="2300">
                <a:solidFill>
                  <a:schemeClr val="dk1"/>
                </a:solidFill>
                <a:latin typeface="Calibri"/>
                <a:ea typeface="Calibri"/>
                <a:cs typeface="Calibri"/>
                <a:sym typeface="Calibri"/>
              </a:rPr>
              <a:t>Close or Far?</a:t>
            </a:r>
            <a:endParaRPr sz="2300">
              <a:solidFill>
                <a:schemeClr val="dk1"/>
              </a:solidFill>
              <a:latin typeface="Calibri"/>
              <a:ea typeface="Calibri"/>
              <a:cs typeface="Calibri"/>
              <a:sym typeface="Calibri"/>
            </a:endParaRPr>
          </a:p>
          <a:p>
            <a:pPr indent="0" lvl="0" marL="0" rtl="0" algn="l">
              <a:lnSpc>
                <a:spcPct val="90000"/>
              </a:lnSpc>
              <a:spcBef>
                <a:spcPts val="1000"/>
              </a:spcBef>
              <a:spcAft>
                <a:spcPts val="0"/>
              </a:spcAft>
              <a:buNone/>
            </a:pPr>
            <a:r>
              <a:rPr i="1" lang="en-US" sz="2300">
                <a:solidFill>
                  <a:schemeClr val="dk1"/>
                </a:solidFill>
                <a:latin typeface="Calibri"/>
                <a:ea typeface="Calibri"/>
                <a:cs typeface="Calibri"/>
                <a:sym typeface="Calibri"/>
              </a:rPr>
              <a:t>CLIPScore: 0.45</a:t>
            </a:r>
            <a:endParaRPr i="1" sz="2300">
              <a:solidFill>
                <a:schemeClr val="dk1"/>
              </a:solidFill>
              <a:latin typeface="Calibri"/>
              <a:ea typeface="Calibri"/>
              <a:cs typeface="Calibri"/>
              <a:sym typeface="Calibri"/>
            </a:endParaRPr>
          </a:p>
        </p:txBody>
      </p:sp>
      <p:pic>
        <p:nvPicPr>
          <p:cNvPr id="447" name="Google Shape;447;g2678ceca1e3_0_23"/>
          <p:cNvPicPr preferRelativeResize="0"/>
          <p:nvPr/>
        </p:nvPicPr>
        <p:blipFill>
          <a:blip r:embed="rId4">
            <a:alphaModFix/>
          </a:blip>
          <a:stretch>
            <a:fillRect/>
          </a:stretch>
        </p:blipFill>
        <p:spPr>
          <a:xfrm>
            <a:off x="11657100" y="3"/>
            <a:ext cx="534899" cy="534900"/>
          </a:xfrm>
          <a:prstGeom prst="rect">
            <a:avLst/>
          </a:prstGeom>
          <a:noFill/>
          <a:ln>
            <a:noFill/>
          </a:ln>
        </p:spPr>
      </p:pic>
      <p:sp>
        <p:nvSpPr>
          <p:cNvPr id="448" name="Google Shape;448;g2678ceca1e3_0_23"/>
          <p:cNvSpPr txBox="1"/>
          <p:nvPr/>
        </p:nvSpPr>
        <p:spPr>
          <a:xfrm>
            <a:off x="92350" y="6227300"/>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t>CLIPScore: A Reference-free Evaluation Metric for Image Captioning</a:t>
            </a:r>
            <a:endParaRPr/>
          </a:p>
        </p:txBody>
      </p:sp>
      <p:sp>
        <p:nvSpPr>
          <p:cNvPr id="449" name="Google Shape;449;g2678ceca1e3_0_23"/>
          <p:cNvSpPr txBox="1"/>
          <p:nvPr/>
        </p:nvSpPr>
        <p:spPr>
          <a:xfrm>
            <a:off x="136300" y="64898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https://arxiv.org/abs/2104.08718</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2b2f50b8224_0_35"/>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unCLIP (</a:t>
            </a:r>
            <a:r>
              <a:rPr lang="en-US"/>
              <a:t>Dall-E 2)</a:t>
            </a:r>
            <a:endParaRPr/>
          </a:p>
        </p:txBody>
      </p:sp>
      <p:sp>
        <p:nvSpPr>
          <p:cNvPr id="456" name="Google Shape;456;g2b2f50b8224_0_3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57" name="Google Shape;457;g2b2f50b8224_0_35"/>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https://arxiv.org/abs/2204.06125</a:t>
            </a:r>
            <a:endParaRPr/>
          </a:p>
        </p:txBody>
      </p:sp>
      <p:sp>
        <p:nvSpPr>
          <p:cNvPr id="458" name="Google Shape;458;g2b2f50b8224_0_35"/>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t>Hierarchical Text-Conditional Image Generation with CLIP Latents</a:t>
            </a:r>
            <a:endParaRPr/>
          </a:p>
        </p:txBody>
      </p:sp>
      <p:pic>
        <p:nvPicPr>
          <p:cNvPr id="459" name="Google Shape;459;g2b2f50b8224_0_35"/>
          <p:cNvPicPr preferRelativeResize="0"/>
          <p:nvPr/>
        </p:nvPicPr>
        <p:blipFill>
          <a:blip r:embed="rId3">
            <a:alphaModFix/>
          </a:blip>
          <a:stretch>
            <a:fillRect/>
          </a:stretch>
        </p:blipFill>
        <p:spPr>
          <a:xfrm>
            <a:off x="1187925" y="1289588"/>
            <a:ext cx="9816150" cy="4278825"/>
          </a:xfrm>
          <a:prstGeom prst="rect">
            <a:avLst/>
          </a:prstGeom>
          <a:noFill/>
          <a:ln>
            <a:noFill/>
          </a:ln>
        </p:spPr>
      </p:pic>
      <p:sp>
        <p:nvSpPr>
          <p:cNvPr id="460" name="Google Shape;460;g2b2f50b8224_0_35"/>
          <p:cNvSpPr txBox="1"/>
          <p:nvPr/>
        </p:nvSpPr>
        <p:spPr>
          <a:xfrm>
            <a:off x="6034750" y="5331150"/>
            <a:ext cx="22806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0000"/>
                </a:solidFill>
                <a:latin typeface="Calibri"/>
                <a:ea typeface="Calibri"/>
                <a:cs typeface="Calibri"/>
                <a:sym typeface="Calibri"/>
              </a:rPr>
              <a:t>Model</a:t>
            </a:r>
            <a:endParaRPr sz="2000">
              <a:solidFill>
                <a:srgbClr val="FF0000"/>
              </a:solidFill>
              <a:latin typeface="Calibri"/>
              <a:ea typeface="Calibri"/>
              <a:cs typeface="Calibri"/>
              <a:sym typeface="Calibri"/>
            </a:endParaRPr>
          </a:p>
        </p:txBody>
      </p:sp>
      <p:pic>
        <p:nvPicPr>
          <p:cNvPr id="461" name="Google Shape;461;g2b2f50b8224_0_35"/>
          <p:cNvPicPr preferRelativeResize="0"/>
          <p:nvPr/>
        </p:nvPicPr>
        <p:blipFill>
          <a:blip r:embed="rId4">
            <a:alphaModFix/>
          </a:blip>
          <a:stretch>
            <a:fillRect/>
          </a:stretch>
        </p:blipFill>
        <p:spPr>
          <a:xfrm>
            <a:off x="11657100" y="3"/>
            <a:ext cx="534899" cy="534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2685a3cf432_2_13"/>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unCLIP (Dall-E 2)</a:t>
            </a:r>
            <a:endParaRPr/>
          </a:p>
        </p:txBody>
      </p:sp>
      <p:sp>
        <p:nvSpPr>
          <p:cNvPr id="468" name="Google Shape;468;g2685a3cf432_2_1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69" name="Google Shape;469;g2685a3cf432_2_13"/>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https://arxiv.org/abs/2204.06125</a:t>
            </a:r>
            <a:endParaRPr/>
          </a:p>
        </p:txBody>
      </p:sp>
      <p:sp>
        <p:nvSpPr>
          <p:cNvPr id="470" name="Google Shape;470;g2685a3cf432_2_13"/>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t>Hierarchical Text-Conditional Image Generation with CLIP Latents</a:t>
            </a:r>
            <a:endParaRPr/>
          </a:p>
        </p:txBody>
      </p:sp>
      <p:pic>
        <p:nvPicPr>
          <p:cNvPr id="471" name="Google Shape;471;g2685a3cf432_2_13"/>
          <p:cNvPicPr preferRelativeResize="0"/>
          <p:nvPr/>
        </p:nvPicPr>
        <p:blipFill>
          <a:blip r:embed="rId3">
            <a:alphaModFix/>
          </a:blip>
          <a:stretch>
            <a:fillRect/>
          </a:stretch>
        </p:blipFill>
        <p:spPr>
          <a:xfrm>
            <a:off x="1187925" y="1289588"/>
            <a:ext cx="9816150" cy="4278825"/>
          </a:xfrm>
          <a:prstGeom prst="rect">
            <a:avLst/>
          </a:prstGeom>
          <a:noFill/>
          <a:ln>
            <a:noFill/>
          </a:ln>
        </p:spPr>
      </p:pic>
      <p:sp>
        <p:nvSpPr>
          <p:cNvPr id="472" name="Google Shape;472;g2685a3cf432_2_13"/>
          <p:cNvSpPr txBox="1"/>
          <p:nvPr/>
        </p:nvSpPr>
        <p:spPr>
          <a:xfrm>
            <a:off x="6034750" y="5331150"/>
            <a:ext cx="22806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0000"/>
                </a:solidFill>
                <a:latin typeface="Calibri"/>
                <a:ea typeface="Calibri"/>
                <a:cs typeface="Calibri"/>
                <a:sym typeface="Calibri"/>
              </a:rPr>
              <a:t>Model</a:t>
            </a:r>
            <a:endParaRPr sz="2000">
              <a:solidFill>
                <a:srgbClr val="FF0000"/>
              </a:solidFill>
              <a:latin typeface="Calibri"/>
              <a:ea typeface="Calibri"/>
              <a:cs typeface="Calibri"/>
              <a:sym typeface="Calibri"/>
            </a:endParaRPr>
          </a:p>
        </p:txBody>
      </p:sp>
      <p:pic>
        <p:nvPicPr>
          <p:cNvPr id="473" name="Google Shape;473;g2685a3cf432_2_13"/>
          <p:cNvPicPr preferRelativeResize="0"/>
          <p:nvPr/>
        </p:nvPicPr>
        <p:blipFill>
          <a:blip r:embed="rId4">
            <a:alphaModFix/>
          </a:blip>
          <a:stretch>
            <a:fillRect/>
          </a:stretch>
        </p:blipFill>
        <p:spPr>
          <a:xfrm>
            <a:off x="11657100" y="3"/>
            <a:ext cx="534899" cy="534900"/>
          </a:xfrm>
          <a:prstGeom prst="rect">
            <a:avLst/>
          </a:prstGeom>
          <a:noFill/>
          <a:ln>
            <a:noFill/>
          </a:ln>
        </p:spPr>
      </p:pic>
      <p:sp>
        <p:nvSpPr>
          <p:cNvPr id="474" name="Google Shape;474;g2685a3cf432_2_13"/>
          <p:cNvSpPr/>
          <p:nvPr/>
        </p:nvSpPr>
        <p:spPr>
          <a:xfrm>
            <a:off x="4552575" y="3316075"/>
            <a:ext cx="7223400" cy="2502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75" name="Google Shape;475;g2685a3cf432_2_13"/>
          <p:cNvSpPr txBox="1"/>
          <p:nvPr/>
        </p:nvSpPr>
        <p:spPr>
          <a:xfrm>
            <a:off x="4336750" y="1192213"/>
            <a:ext cx="16980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Text Vector</a:t>
            </a:r>
            <a:endParaRPr sz="1600">
              <a:solidFill>
                <a:schemeClr val="dk1"/>
              </a:solidFill>
              <a:latin typeface="Calibri"/>
              <a:ea typeface="Calibri"/>
              <a:cs typeface="Calibri"/>
              <a:sym typeface="Calibri"/>
            </a:endParaRPr>
          </a:p>
        </p:txBody>
      </p:sp>
      <p:sp>
        <p:nvSpPr>
          <p:cNvPr id="476" name="Google Shape;476;g2685a3cf432_2_13"/>
          <p:cNvSpPr txBox="1"/>
          <p:nvPr/>
        </p:nvSpPr>
        <p:spPr>
          <a:xfrm>
            <a:off x="7116825" y="1192213"/>
            <a:ext cx="16980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Image</a:t>
            </a:r>
            <a:r>
              <a:rPr lang="en-US" sz="1600">
                <a:solidFill>
                  <a:schemeClr val="dk1"/>
                </a:solidFill>
                <a:latin typeface="Calibri"/>
                <a:ea typeface="Calibri"/>
                <a:cs typeface="Calibri"/>
                <a:sym typeface="Calibri"/>
              </a:rPr>
              <a:t> Vector</a:t>
            </a:r>
            <a:endParaRPr sz="1600">
              <a:solidFill>
                <a:schemeClr val="dk1"/>
              </a:solidFill>
              <a:latin typeface="Calibri"/>
              <a:ea typeface="Calibri"/>
              <a:cs typeface="Calibri"/>
              <a:sym typeface="Calibri"/>
            </a:endParaRPr>
          </a:p>
        </p:txBody>
      </p:sp>
      <p:sp>
        <p:nvSpPr>
          <p:cNvPr id="477" name="Google Shape;477;g2685a3cf432_2_13"/>
          <p:cNvSpPr txBox="1"/>
          <p:nvPr/>
        </p:nvSpPr>
        <p:spPr>
          <a:xfrm>
            <a:off x="5056575" y="3122700"/>
            <a:ext cx="59475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0000"/>
                </a:solidFill>
                <a:latin typeface="Calibri"/>
                <a:ea typeface="Calibri"/>
                <a:cs typeface="Calibri"/>
                <a:sym typeface="Calibri"/>
              </a:rPr>
              <a:t>Learn a join representation space for text and images</a:t>
            </a:r>
            <a:endParaRPr sz="2000">
              <a:solidFill>
                <a:srgbClr val="FF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2685a3cf432_2_27"/>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unCLIP (Dall-E 2)</a:t>
            </a:r>
            <a:endParaRPr/>
          </a:p>
        </p:txBody>
      </p:sp>
      <p:sp>
        <p:nvSpPr>
          <p:cNvPr id="484" name="Google Shape;484;g2685a3cf432_2_2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85" name="Google Shape;485;g2685a3cf432_2_27"/>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https://arxiv.org/abs/2204.06125</a:t>
            </a:r>
            <a:endParaRPr/>
          </a:p>
        </p:txBody>
      </p:sp>
      <p:sp>
        <p:nvSpPr>
          <p:cNvPr id="486" name="Google Shape;486;g2685a3cf432_2_27"/>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t>Hierarchical Text-Conditional Image Generation with CLIP Latents</a:t>
            </a:r>
            <a:endParaRPr/>
          </a:p>
        </p:txBody>
      </p:sp>
      <p:pic>
        <p:nvPicPr>
          <p:cNvPr id="487" name="Google Shape;487;g2685a3cf432_2_27"/>
          <p:cNvPicPr preferRelativeResize="0"/>
          <p:nvPr/>
        </p:nvPicPr>
        <p:blipFill>
          <a:blip r:embed="rId3">
            <a:alphaModFix/>
          </a:blip>
          <a:stretch>
            <a:fillRect/>
          </a:stretch>
        </p:blipFill>
        <p:spPr>
          <a:xfrm>
            <a:off x="11657100" y="3"/>
            <a:ext cx="534899" cy="534900"/>
          </a:xfrm>
          <a:prstGeom prst="rect">
            <a:avLst/>
          </a:prstGeom>
          <a:noFill/>
          <a:ln>
            <a:noFill/>
          </a:ln>
        </p:spPr>
      </p:pic>
      <p:pic>
        <p:nvPicPr>
          <p:cNvPr id="488" name="Google Shape;488;g2685a3cf432_2_27"/>
          <p:cNvPicPr preferRelativeResize="0"/>
          <p:nvPr/>
        </p:nvPicPr>
        <p:blipFill>
          <a:blip r:embed="rId4">
            <a:alphaModFix/>
          </a:blip>
          <a:stretch>
            <a:fillRect/>
          </a:stretch>
        </p:blipFill>
        <p:spPr>
          <a:xfrm>
            <a:off x="746700" y="1595500"/>
            <a:ext cx="10607100" cy="3274942"/>
          </a:xfrm>
          <a:prstGeom prst="rect">
            <a:avLst/>
          </a:prstGeom>
          <a:noFill/>
          <a:ln>
            <a:noFill/>
          </a:ln>
        </p:spPr>
      </p:pic>
      <p:sp>
        <p:nvSpPr>
          <p:cNvPr id="489" name="Google Shape;489;g2685a3cf432_2_27"/>
          <p:cNvSpPr txBox="1"/>
          <p:nvPr/>
        </p:nvSpPr>
        <p:spPr>
          <a:xfrm>
            <a:off x="3269075" y="2086713"/>
            <a:ext cx="16980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Text Vector</a:t>
            </a:r>
            <a:endParaRPr sz="1600">
              <a:solidFill>
                <a:schemeClr val="dk1"/>
              </a:solidFill>
              <a:latin typeface="Calibri"/>
              <a:ea typeface="Calibri"/>
              <a:cs typeface="Calibri"/>
              <a:sym typeface="Calibri"/>
            </a:endParaRPr>
          </a:p>
        </p:txBody>
      </p:sp>
      <p:sp>
        <p:nvSpPr>
          <p:cNvPr id="490" name="Google Shape;490;g2685a3cf432_2_27"/>
          <p:cNvSpPr txBox="1"/>
          <p:nvPr/>
        </p:nvSpPr>
        <p:spPr>
          <a:xfrm>
            <a:off x="6654100" y="2086713"/>
            <a:ext cx="16980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Image Vector</a:t>
            </a:r>
            <a:endParaRPr sz="1600">
              <a:solidFill>
                <a:schemeClr val="dk1"/>
              </a:solidFill>
              <a:latin typeface="Calibri"/>
              <a:ea typeface="Calibri"/>
              <a:cs typeface="Calibri"/>
              <a:sym typeface="Calibri"/>
            </a:endParaRPr>
          </a:p>
        </p:txBody>
      </p:sp>
      <p:sp>
        <p:nvSpPr>
          <p:cNvPr id="491" name="Google Shape;491;g2685a3cf432_2_27"/>
          <p:cNvSpPr txBox="1"/>
          <p:nvPr/>
        </p:nvSpPr>
        <p:spPr>
          <a:xfrm>
            <a:off x="4890125" y="2354538"/>
            <a:ext cx="16980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Diffusion Model</a:t>
            </a:r>
            <a:endParaRPr sz="1600">
              <a:solidFill>
                <a:schemeClr val="dk1"/>
              </a:solidFill>
              <a:latin typeface="Calibri"/>
              <a:ea typeface="Calibri"/>
              <a:cs typeface="Calibri"/>
              <a:sym typeface="Calibri"/>
            </a:endParaRPr>
          </a:p>
        </p:txBody>
      </p:sp>
      <p:sp>
        <p:nvSpPr>
          <p:cNvPr id="492" name="Google Shape;492;g2685a3cf432_2_27"/>
          <p:cNvSpPr txBox="1"/>
          <p:nvPr/>
        </p:nvSpPr>
        <p:spPr>
          <a:xfrm>
            <a:off x="4890125" y="3709878"/>
            <a:ext cx="1698000" cy="129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rgbClr val="FF0000"/>
                </a:solidFill>
                <a:latin typeface="Calibri"/>
                <a:ea typeface="Calibri"/>
                <a:cs typeface="Calibri"/>
                <a:sym typeface="Calibri"/>
              </a:rPr>
              <a:t>Generation Model</a:t>
            </a:r>
            <a:endParaRPr sz="2000">
              <a:solidFill>
                <a:srgbClr val="FF0000"/>
              </a:solidFill>
              <a:latin typeface="Calibri"/>
              <a:ea typeface="Calibri"/>
              <a:cs typeface="Calibri"/>
              <a:sym typeface="Calibri"/>
            </a:endParaRPr>
          </a:p>
          <a:p>
            <a:pPr indent="0" lvl="0" marL="0" rtl="0" algn="ctr">
              <a:spcBef>
                <a:spcPts val="0"/>
              </a:spcBef>
              <a:spcAft>
                <a:spcPts val="0"/>
              </a:spcAft>
              <a:buNone/>
            </a:pPr>
            <a:r>
              <a:rPr lang="en-US" sz="1900">
                <a:solidFill>
                  <a:srgbClr val="FF0000"/>
                </a:solidFill>
                <a:latin typeface="Calibri"/>
                <a:ea typeface="Calibri"/>
                <a:cs typeface="Calibri"/>
                <a:sym typeface="Calibri"/>
              </a:rPr>
              <a:t>(Transformer Decoder)</a:t>
            </a:r>
            <a:endParaRPr sz="1900">
              <a:solidFill>
                <a:srgbClr val="FF0000"/>
              </a:solidFill>
              <a:latin typeface="Calibri"/>
              <a:ea typeface="Calibri"/>
              <a:cs typeface="Calibri"/>
              <a:sym typeface="Calibri"/>
            </a:endParaRPr>
          </a:p>
          <a:p>
            <a:pPr indent="0" lvl="0" marL="0" rtl="0" algn="ctr">
              <a:spcBef>
                <a:spcPts val="0"/>
              </a:spcBef>
              <a:spcAft>
                <a:spcPts val="0"/>
              </a:spcAft>
              <a:buNone/>
            </a:pPr>
            <a:r>
              <a:t/>
            </a:r>
            <a:endParaRPr sz="1900">
              <a:solidFill>
                <a:srgbClr val="FF0000"/>
              </a:solidFill>
              <a:latin typeface="Calibri"/>
              <a:ea typeface="Calibri"/>
              <a:cs typeface="Calibri"/>
              <a:sym typeface="Calibri"/>
            </a:endParaRPr>
          </a:p>
          <a:p>
            <a:pPr indent="0" lvl="0" marL="0" rtl="0" algn="ctr">
              <a:spcBef>
                <a:spcPts val="0"/>
              </a:spcBef>
              <a:spcAft>
                <a:spcPts val="0"/>
              </a:spcAft>
              <a:buNone/>
            </a:pPr>
            <a:r>
              <a:t/>
            </a:r>
            <a:endParaRPr sz="1900">
              <a:solidFill>
                <a:srgbClr val="FF0000"/>
              </a:solidFill>
              <a:latin typeface="Calibri"/>
              <a:ea typeface="Calibri"/>
              <a:cs typeface="Calibri"/>
              <a:sym typeface="Calibri"/>
            </a:endParaRPr>
          </a:p>
        </p:txBody>
      </p:sp>
      <p:sp>
        <p:nvSpPr>
          <p:cNvPr id="493" name="Google Shape;493;g2685a3cf432_2_27"/>
          <p:cNvSpPr txBox="1"/>
          <p:nvPr/>
        </p:nvSpPr>
        <p:spPr>
          <a:xfrm>
            <a:off x="7890375" y="4119925"/>
            <a:ext cx="39699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0000"/>
                </a:solidFill>
                <a:latin typeface="Calibri"/>
                <a:ea typeface="Calibri"/>
                <a:cs typeface="Calibri"/>
                <a:sym typeface="Calibri"/>
              </a:rPr>
              <a:t>Decoder</a:t>
            </a:r>
            <a:endParaRPr sz="2000">
              <a:solidFill>
                <a:srgbClr val="FF0000"/>
              </a:solidFill>
              <a:latin typeface="Calibri"/>
              <a:ea typeface="Calibri"/>
              <a:cs typeface="Calibri"/>
              <a:sym typeface="Calibri"/>
            </a:endParaRPr>
          </a:p>
          <a:p>
            <a:pPr indent="0" lvl="0" marL="0" rtl="0" algn="l">
              <a:spcBef>
                <a:spcPts val="0"/>
              </a:spcBef>
              <a:spcAft>
                <a:spcPts val="0"/>
              </a:spcAft>
              <a:buNone/>
            </a:pPr>
            <a:r>
              <a:rPr lang="en-US" sz="2000">
                <a:solidFill>
                  <a:srgbClr val="FF0000"/>
                </a:solidFill>
                <a:latin typeface="Calibri"/>
                <a:ea typeface="Calibri"/>
                <a:cs typeface="Calibri"/>
                <a:sym typeface="Calibri"/>
              </a:rPr>
              <a:t>(Cascaded Diffusion Model)</a:t>
            </a:r>
            <a:endParaRPr sz="2000">
              <a:solidFill>
                <a:srgbClr val="FF0000"/>
              </a:solidFill>
              <a:latin typeface="Calibri"/>
              <a:ea typeface="Calibri"/>
              <a:cs typeface="Calibri"/>
              <a:sym typeface="Calibri"/>
            </a:endParaRPr>
          </a:p>
        </p:txBody>
      </p:sp>
      <p:sp>
        <p:nvSpPr>
          <p:cNvPr id="494" name="Google Shape;494;g2685a3cf432_2_27"/>
          <p:cNvSpPr txBox="1"/>
          <p:nvPr/>
        </p:nvSpPr>
        <p:spPr>
          <a:xfrm>
            <a:off x="2532075" y="4266213"/>
            <a:ext cx="16980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rgbClr val="FF0000"/>
                </a:solidFill>
                <a:latin typeface="Calibri"/>
                <a:ea typeface="Calibri"/>
                <a:cs typeface="Calibri"/>
                <a:sym typeface="Calibri"/>
              </a:rPr>
              <a:t>Encoder</a:t>
            </a:r>
            <a:endParaRPr sz="2000">
              <a:solidFill>
                <a:srgbClr val="FF0000"/>
              </a:solidFill>
              <a:latin typeface="Calibri"/>
              <a:ea typeface="Calibri"/>
              <a:cs typeface="Calibri"/>
              <a:sym typeface="Calibri"/>
            </a:endParaRPr>
          </a:p>
        </p:txBody>
      </p:sp>
      <p:sp>
        <p:nvSpPr>
          <p:cNvPr id="495" name="Google Shape;495;g2685a3cf432_2_27"/>
          <p:cNvSpPr txBox="1"/>
          <p:nvPr/>
        </p:nvSpPr>
        <p:spPr>
          <a:xfrm>
            <a:off x="2686475" y="1702725"/>
            <a:ext cx="22806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0000"/>
                </a:solidFill>
                <a:latin typeface="Calibri"/>
                <a:ea typeface="Calibri"/>
                <a:cs typeface="Calibri"/>
                <a:sym typeface="Calibri"/>
              </a:rPr>
              <a:t>Frozen</a:t>
            </a:r>
            <a:endParaRPr sz="2000">
              <a:solidFill>
                <a:srgbClr val="FF0000"/>
              </a:solidFill>
              <a:latin typeface="Calibri"/>
              <a:ea typeface="Calibri"/>
              <a:cs typeface="Calibri"/>
              <a:sym typeface="Calibri"/>
            </a:endParaRPr>
          </a:p>
        </p:txBody>
      </p:sp>
      <p:sp>
        <p:nvSpPr>
          <p:cNvPr id="496" name="Google Shape;496;g2685a3cf432_2_27"/>
          <p:cNvSpPr txBox="1"/>
          <p:nvPr/>
        </p:nvSpPr>
        <p:spPr>
          <a:xfrm>
            <a:off x="4393775" y="5000475"/>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produces CLIP image embeddings conditioned on the input caption</a:t>
            </a:r>
            <a:endParaRPr/>
          </a:p>
        </p:txBody>
      </p:sp>
      <p:sp>
        <p:nvSpPr>
          <p:cNvPr id="497" name="Google Shape;497;g2685a3cf432_2_27"/>
          <p:cNvSpPr txBox="1"/>
          <p:nvPr/>
        </p:nvSpPr>
        <p:spPr>
          <a:xfrm>
            <a:off x="7890375" y="487045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produce image conditioned on the CLIP image embedding and text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g2678ceca1e3_0_2"/>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Which Model to use for Prior?</a:t>
            </a:r>
            <a:endParaRPr/>
          </a:p>
        </p:txBody>
      </p:sp>
      <p:sp>
        <p:nvSpPr>
          <p:cNvPr id="504" name="Google Shape;504;g2678ceca1e3_0_2"/>
          <p:cNvSpPr txBox="1"/>
          <p:nvPr>
            <p:ph idx="1" type="body"/>
          </p:nvPr>
        </p:nvSpPr>
        <p:spPr>
          <a:xfrm>
            <a:off x="838200" y="1260625"/>
            <a:ext cx="5056500" cy="49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Prior model produces CLIP image embeddings conditioned on the input caption</a:t>
            </a:r>
            <a:endParaRPr/>
          </a:p>
          <a:p>
            <a:pPr indent="-342900" lvl="0" marL="457200" rtl="0" algn="l">
              <a:spcBef>
                <a:spcPts val="1000"/>
              </a:spcBef>
              <a:spcAft>
                <a:spcPts val="0"/>
              </a:spcAft>
              <a:buSzPts val="1800"/>
              <a:buChar char="-"/>
            </a:pPr>
            <a:r>
              <a:rPr lang="en-US"/>
              <a:t>Autoregressive</a:t>
            </a:r>
            <a:endParaRPr/>
          </a:p>
          <a:p>
            <a:pPr indent="-342900" lvl="1" marL="914400" rtl="0" algn="l">
              <a:spcBef>
                <a:spcPts val="0"/>
              </a:spcBef>
              <a:spcAft>
                <a:spcPts val="0"/>
              </a:spcAft>
              <a:buSzPts val="1800"/>
              <a:buChar char="-"/>
            </a:pPr>
            <a:r>
              <a:rPr lang="en-US"/>
              <a:t>quantize image embedding to a sequence of discrete codes and predict them autoregressively</a:t>
            </a:r>
            <a:endParaRPr/>
          </a:p>
          <a:p>
            <a:pPr indent="-342900" lvl="0" marL="457200" rtl="0" algn="l">
              <a:spcBef>
                <a:spcPts val="0"/>
              </a:spcBef>
              <a:spcAft>
                <a:spcPts val="0"/>
              </a:spcAft>
              <a:buSzPts val="1800"/>
              <a:buChar char="-"/>
            </a:pPr>
            <a:r>
              <a:rPr b="1" lang="en-US"/>
              <a:t>Diffusion Prior</a:t>
            </a:r>
            <a:endParaRPr b="1"/>
          </a:p>
          <a:p>
            <a:pPr indent="-342900" lvl="1" marL="914400" rtl="0" algn="l">
              <a:spcBef>
                <a:spcPts val="0"/>
              </a:spcBef>
              <a:spcAft>
                <a:spcPts val="0"/>
              </a:spcAft>
              <a:buSzPts val="1800"/>
              <a:buChar char="-"/>
            </a:pPr>
            <a:r>
              <a:rPr lang="en-US"/>
              <a:t>model the continuous image embedding by diffusion models conditioned on caption</a:t>
            </a:r>
            <a:endParaRPr/>
          </a:p>
          <a:p>
            <a:pPr indent="-342900" lvl="1" marL="914400" rtl="0" algn="l">
              <a:spcBef>
                <a:spcPts val="0"/>
              </a:spcBef>
              <a:spcAft>
                <a:spcPts val="0"/>
              </a:spcAft>
              <a:buSzPts val="1800"/>
              <a:buChar char="-"/>
            </a:pPr>
            <a:r>
              <a:rPr lang="en-US"/>
              <a:t>A decoder-only Transformer</a:t>
            </a:r>
            <a:endParaRPr/>
          </a:p>
        </p:txBody>
      </p:sp>
      <p:sp>
        <p:nvSpPr>
          <p:cNvPr id="505" name="Google Shape;505;g2678ceca1e3_0_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06" name="Google Shape;506;g2678ceca1e3_0_2"/>
          <p:cNvPicPr preferRelativeResize="0"/>
          <p:nvPr/>
        </p:nvPicPr>
        <p:blipFill>
          <a:blip r:embed="rId3">
            <a:alphaModFix/>
          </a:blip>
          <a:stretch>
            <a:fillRect/>
          </a:stretch>
        </p:blipFill>
        <p:spPr>
          <a:xfrm>
            <a:off x="6160674" y="1185624"/>
            <a:ext cx="5056452" cy="5023725"/>
          </a:xfrm>
          <a:prstGeom prst="rect">
            <a:avLst/>
          </a:prstGeom>
          <a:noFill/>
          <a:ln>
            <a:noFill/>
          </a:ln>
        </p:spPr>
      </p:pic>
      <p:sp>
        <p:nvSpPr>
          <p:cNvPr id="507" name="Google Shape;507;g2678ceca1e3_0_2"/>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https://arxiv.org/abs/2204.06125</a:t>
            </a:r>
            <a:endParaRPr/>
          </a:p>
        </p:txBody>
      </p:sp>
      <p:sp>
        <p:nvSpPr>
          <p:cNvPr id="508" name="Google Shape;508;g2678ceca1e3_0_2"/>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t>Hierarchical Text-Conditional Image Generation with CLIP Latents</a:t>
            </a:r>
            <a:endParaRPr/>
          </a:p>
        </p:txBody>
      </p:sp>
      <p:pic>
        <p:nvPicPr>
          <p:cNvPr id="509" name="Google Shape;509;g2678ceca1e3_0_2"/>
          <p:cNvPicPr preferRelativeResize="0"/>
          <p:nvPr/>
        </p:nvPicPr>
        <p:blipFill>
          <a:blip r:embed="rId4">
            <a:alphaModFix/>
          </a:blip>
          <a:stretch>
            <a:fillRect/>
          </a:stretch>
        </p:blipFill>
        <p:spPr>
          <a:xfrm>
            <a:off x="11657100" y="3"/>
            <a:ext cx="534899" cy="534900"/>
          </a:xfrm>
          <a:prstGeom prst="rect">
            <a:avLst/>
          </a:prstGeom>
          <a:noFill/>
          <a:ln>
            <a:noFill/>
          </a:ln>
        </p:spPr>
      </p:pic>
      <p:sp>
        <p:nvSpPr>
          <p:cNvPr id="510" name="Google Shape;510;g2678ceca1e3_0_2"/>
          <p:cNvSpPr txBox="1"/>
          <p:nvPr/>
        </p:nvSpPr>
        <p:spPr>
          <a:xfrm>
            <a:off x="7647150" y="1349475"/>
            <a:ext cx="20835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chemeClr val="dk1"/>
                </a:solidFill>
                <a:latin typeface="Calibri"/>
                <a:ea typeface="Calibri"/>
                <a:cs typeface="Calibri"/>
                <a:sym typeface="Calibri"/>
              </a:rPr>
              <a:t>Autoregressive</a:t>
            </a:r>
            <a:endParaRPr sz="2000">
              <a:solidFill>
                <a:schemeClr val="dk1"/>
              </a:solidFill>
              <a:latin typeface="Calibri"/>
              <a:ea typeface="Calibri"/>
              <a:cs typeface="Calibri"/>
              <a:sym typeface="Calibri"/>
            </a:endParaRPr>
          </a:p>
        </p:txBody>
      </p:sp>
      <p:sp>
        <p:nvSpPr>
          <p:cNvPr id="511" name="Google Shape;511;g2678ceca1e3_0_2"/>
          <p:cNvSpPr txBox="1"/>
          <p:nvPr/>
        </p:nvSpPr>
        <p:spPr>
          <a:xfrm>
            <a:off x="7647150" y="3462725"/>
            <a:ext cx="20835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chemeClr val="dk1"/>
                </a:solidFill>
                <a:latin typeface="Calibri"/>
                <a:ea typeface="Calibri"/>
                <a:cs typeface="Calibri"/>
                <a:sym typeface="Calibri"/>
              </a:rPr>
              <a:t>Diffusion</a:t>
            </a:r>
            <a:endParaRPr sz="20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2b671035021_0_93"/>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Dall-E 2 </a:t>
            </a:r>
            <a:r>
              <a:rPr lang="en-US"/>
              <a:t>Decoder</a:t>
            </a:r>
            <a:endParaRPr/>
          </a:p>
        </p:txBody>
      </p:sp>
      <p:sp>
        <p:nvSpPr>
          <p:cNvPr id="518" name="Google Shape;518;g2b671035021_0_93"/>
          <p:cNvSpPr txBox="1"/>
          <p:nvPr>
            <p:ph idx="1" type="body"/>
          </p:nvPr>
        </p:nvSpPr>
        <p:spPr>
          <a:xfrm>
            <a:off x="838200" y="1260629"/>
            <a:ext cx="10515600" cy="49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Decoder conditioned on </a:t>
            </a:r>
            <a:r>
              <a:rPr lang="en-US"/>
              <a:t>CLIP image embedding and Text</a:t>
            </a:r>
            <a:endParaRPr/>
          </a:p>
          <a:p>
            <a:pPr indent="-342900" lvl="0" marL="457200" rtl="0" algn="l">
              <a:spcBef>
                <a:spcPts val="1000"/>
              </a:spcBef>
              <a:spcAft>
                <a:spcPts val="0"/>
              </a:spcAft>
              <a:buSzPts val="1800"/>
              <a:buChar char="-"/>
            </a:pPr>
            <a:r>
              <a:rPr lang="en-US"/>
              <a:t>CLIP Image embeddings capture high-level semantic meaning</a:t>
            </a:r>
            <a:endParaRPr/>
          </a:p>
          <a:p>
            <a:pPr indent="-342900" lvl="0" marL="457200" rtl="0" algn="l">
              <a:spcBef>
                <a:spcPts val="0"/>
              </a:spcBef>
              <a:spcAft>
                <a:spcPts val="0"/>
              </a:spcAft>
              <a:buSzPts val="1800"/>
              <a:buChar char="-"/>
            </a:pPr>
            <a:r>
              <a:rPr lang="en-US"/>
              <a:t>Latents in the decoder model take care of the low-level details</a:t>
            </a:r>
            <a:endParaRPr/>
          </a:p>
          <a:p>
            <a:pPr indent="0" lvl="0" marL="0" rtl="0" algn="l">
              <a:spcBef>
                <a:spcPts val="1000"/>
              </a:spcBef>
              <a:spcAft>
                <a:spcPts val="0"/>
              </a:spcAft>
              <a:buNone/>
            </a:pPr>
            <a:r>
              <a:rPr lang="en-US"/>
              <a:t>Decoder is a Cascaded Diffusion Model</a:t>
            </a:r>
            <a:endParaRPr/>
          </a:p>
          <a:p>
            <a:pPr indent="-342900" lvl="0" marL="457200" rtl="0" algn="l">
              <a:spcBef>
                <a:spcPts val="1000"/>
              </a:spcBef>
              <a:spcAft>
                <a:spcPts val="0"/>
              </a:spcAft>
              <a:buSzPts val="1800"/>
              <a:buChar char="-"/>
            </a:pPr>
            <a:r>
              <a:rPr lang="en-US"/>
              <a:t>1 base model (64x64)</a:t>
            </a:r>
            <a:endParaRPr/>
          </a:p>
          <a:p>
            <a:pPr indent="-342900" lvl="0" marL="457200" rtl="0" algn="l">
              <a:spcBef>
                <a:spcPts val="0"/>
              </a:spcBef>
              <a:spcAft>
                <a:spcPts val="0"/>
              </a:spcAft>
              <a:buSzPts val="1800"/>
              <a:buChar char="-"/>
            </a:pPr>
            <a:r>
              <a:rPr lang="en-US"/>
              <a:t>2 super-resolution models (64x64 -&gt; 256x256,256x256-&gt;1024x1024)</a:t>
            </a:r>
            <a:endParaRPr/>
          </a:p>
          <a:p>
            <a:pPr indent="-342900" lvl="0" marL="457200" rtl="0" algn="l">
              <a:spcBef>
                <a:spcPts val="0"/>
              </a:spcBef>
              <a:spcAft>
                <a:spcPts val="0"/>
              </a:spcAft>
              <a:buSzPts val="1800"/>
              <a:buChar char="-"/>
            </a:pPr>
            <a:r>
              <a:rPr lang="en-US"/>
              <a:t>Similar to Imagen!</a:t>
            </a:r>
            <a:endParaRPr/>
          </a:p>
        </p:txBody>
      </p:sp>
      <p:sp>
        <p:nvSpPr>
          <p:cNvPr id="519" name="Google Shape;519;g2b671035021_0_9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520" name="Google Shape;520;g2b671035021_0_93"/>
          <p:cNvPicPr preferRelativeResize="0"/>
          <p:nvPr/>
        </p:nvPicPr>
        <p:blipFill>
          <a:blip r:embed="rId3">
            <a:alphaModFix/>
          </a:blip>
          <a:stretch>
            <a:fillRect/>
          </a:stretch>
        </p:blipFill>
        <p:spPr>
          <a:xfrm>
            <a:off x="11657100" y="3"/>
            <a:ext cx="534899" cy="534900"/>
          </a:xfrm>
          <a:prstGeom prst="rect">
            <a:avLst/>
          </a:prstGeom>
          <a:noFill/>
          <a:ln>
            <a:noFill/>
          </a:ln>
        </p:spPr>
      </p:pic>
      <p:sp>
        <p:nvSpPr>
          <p:cNvPr id="521" name="Google Shape;521;g2b671035021_0_93"/>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https://arxiv.org/abs/2204.06125</a:t>
            </a:r>
            <a:endParaRPr/>
          </a:p>
        </p:txBody>
      </p:sp>
      <p:sp>
        <p:nvSpPr>
          <p:cNvPr id="522" name="Google Shape;522;g2b671035021_0_93"/>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t>Hierarchical Text-Conditional Image Generation with CLIP Latents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g2b2f50b8224_0_1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4" name="Google Shape;84;g2b2f50b8224_0_12"/>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What was</a:t>
            </a:r>
            <a:r>
              <a:rPr lang="en-US"/>
              <a:t> Image Generation</a:t>
            </a:r>
            <a:endParaRPr/>
          </a:p>
        </p:txBody>
      </p:sp>
      <p:sp>
        <p:nvSpPr>
          <p:cNvPr id="85" name="Google Shape;85;g2b2f50b8224_0_12"/>
          <p:cNvSpPr txBox="1"/>
          <p:nvPr>
            <p:ph idx="1" type="body"/>
          </p:nvPr>
        </p:nvSpPr>
        <p:spPr>
          <a:xfrm>
            <a:off x="838200" y="970795"/>
            <a:ext cx="10515600" cy="1140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In c</a:t>
            </a:r>
            <a:r>
              <a:rPr lang="en-US"/>
              <a:t>ontext of year 2015</a:t>
            </a:r>
            <a:r>
              <a:rPr lang="en-US"/>
              <a:t>:</a:t>
            </a:r>
            <a:endParaRPr/>
          </a:p>
          <a:p>
            <a:pPr indent="-342900" lvl="0" marL="457200" rtl="0" algn="l">
              <a:spcBef>
                <a:spcPts val="1000"/>
              </a:spcBef>
              <a:spcAft>
                <a:spcPts val="0"/>
              </a:spcAft>
              <a:buSzPts val="1800"/>
              <a:buChar char="-"/>
            </a:pPr>
            <a:r>
              <a:rPr lang="en-US"/>
              <a:t>Unconditional Image Generation, lack of </a:t>
            </a:r>
            <a:r>
              <a:rPr lang="en-US"/>
              <a:t>controllability</a:t>
            </a:r>
            <a:endParaRPr/>
          </a:p>
        </p:txBody>
      </p:sp>
      <p:pic>
        <p:nvPicPr>
          <p:cNvPr id="86" name="Google Shape;86;g2b2f50b8224_0_12"/>
          <p:cNvPicPr preferRelativeResize="0"/>
          <p:nvPr/>
        </p:nvPicPr>
        <p:blipFill>
          <a:blip r:embed="rId3">
            <a:alphaModFix/>
          </a:blip>
          <a:stretch>
            <a:fillRect/>
          </a:stretch>
        </p:blipFill>
        <p:spPr>
          <a:xfrm>
            <a:off x="11657100" y="3"/>
            <a:ext cx="534899" cy="534900"/>
          </a:xfrm>
          <a:prstGeom prst="rect">
            <a:avLst/>
          </a:prstGeom>
          <a:noFill/>
          <a:ln>
            <a:noFill/>
          </a:ln>
        </p:spPr>
      </p:pic>
      <p:pic>
        <p:nvPicPr>
          <p:cNvPr id="87" name="Google Shape;87;g2b2f50b8224_0_12"/>
          <p:cNvPicPr preferRelativeResize="0"/>
          <p:nvPr/>
        </p:nvPicPr>
        <p:blipFill>
          <a:blip r:embed="rId4">
            <a:alphaModFix/>
          </a:blip>
          <a:stretch>
            <a:fillRect/>
          </a:stretch>
        </p:blipFill>
        <p:spPr>
          <a:xfrm>
            <a:off x="1671301" y="2110800"/>
            <a:ext cx="9533865" cy="4245549"/>
          </a:xfrm>
          <a:prstGeom prst="rect">
            <a:avLst/>
          </a:prstGeom>
          <a:noFill/>
          <a:ln>
            <a:noFill/>
          </a:ln>
        </p:spPr>
      </p:pic>
      <p:sp>
        <p:nvSpPr>
          <p:cNvPr id="88" name="Google Shape;88;g2b2f50b8224_0_12"/>
          <p:cNvSpPr txBox="1"/>
          <p:nvPr/>
        </p:nvSpPr>
        <p:spPr>
          <a:xfrm>
            <a:off x="0" y="6457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https://thispersondoesnotexist.com/</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2b2f50b8224_0_42"/>
          <p:cNvSpPr txBox="1"/>
          <p:nvPr>
            <p:ph type="title"/>
          </p:nvPr>
        </p:nvSpPr>
        <p:spPr>
          <a:xfrm>
            <a:off x="838200" y="136526"/>
            <a:ext cx="10515600" cy="9021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sz="3733"/>
              <a:t>Parti (Pathways Autoregressive Text-to-Image Model)</a:t>
            </a:r>
            <a:endParaRPr sz="3733"/>
          </a:p>
          <a:p>
            <a:pPr indent="0" lvl="0" marL="0" rtl="0" algn="l">
              <a:spcBef>
                <a:spcPts val="0"/>
              </a:spcBef>
              <a:spcAft>
                <a:spcPts val="0"/>
              </a:spcAft>
              <a:buNone/>
            </a:pPr>
            <a:r>
              <a:rPr lang="en-US" sz="2822"/>
              <a:t>Motivation</a:t>
            </a:r>
            <a:endParaRPr sz="2822"/>
          </a:p>
        </p:txBody>
      </p:sp>
      <p:sp>
        <p:nvSpPr>
          <p:cNvPr id="529" name="Google Shape;529;g2b2f50b8224_0_42"/>
          <p:cNvSpPr txBox="1"/>
          <p:nvPr>
            <p:ph idx="1" type="body"/>
          </p:nvPr>
        </p:nvSpPr>
        <p:spPr>
          <a:xfrm>
            <a:off x="838200" y="1260629"/>
            <a:ext cx="10515600" cy="4916400"/>
          </a:xfrm>
          <a:prstGeom prst="rect">
            <a:avLst/>
          </a:prstGeom>
        </p:spPr>
        <p:txBody>
          <a:bodyPr anchorCtr="0" anchor="t" bIns="45700" lIns="91425" spcFirstLastPara="1" rIns="91425" wrap="square" tIns="45700">
            <a:normAutofit lnSpcReduction="20000"/>
          </a:bodyPr>
          <a:lstStyle/>
          <a:p>
            <a:pPr indent="-342900" lvl="0" marL="457200" rtl="0" algn="l">
              <a:spcBef>
                <a:spcPts val="1000"/>
              </a:spcBef>
              <a:spcAft>
                <a:spcPts val="0"/>
              </a:spcAft>
              <a:buSzPts val="1800"/>
              <a:buChar char="-"/>
            </a:pPr>
            <a:r>
              <a:rPr lang="en-US"/>
              <a:t>Research by Google in parallel with Imagen to explore two families of generative models - </a:t>
            </a:r>
            <a:r>
              <a:rPr b="1" i="1" lang="en-US"/>
              <a:t>autoregressive and diffusion</a:t>
            </a:r>
            <a:endParaRPr b="1" i="1"/>
          </a:p>
          <a:p>
            <a:pPr indent="0" lvl="0" marL="457200" rtl="0" algn="l">
              <a:spcBef>
                <a:spcPts val="1000"/>
              </a:spcBef>
              <a:spcAft>
                <a:spcPts val="0"/>
              </a:spcAft>
              <a:buNone/>
            </a:pPr>
            <a:r>
              <a:t/>
            </a:r>
            <a:endParaRPr b="1" i="1"/>
          </a:p>
          <a:p>
            <a:pPr indent="-342900" lvl="0" marL="457200" rtl="0" algn="l">
              <a:spcBef>
                <a:spcPts val="1000"/>
              </a:spcBef>
              <a:spcAft>
                <a:spcPts val="0"/>
              </a:spcAft>
              <a:buSzPts val="1800"/>
              <a:buChar char="-"/>
            </a:pPr>
            <a:r>
              <a:rPr b="1" i="1" lang="en-US"/>
              <a:t>Autoregressive models</a:t>
            </a:r>
            <a:r>
              <a:rPr b="1" lang="en-US"/>
              <a:t>:</a:t>
            </a:r>
            <a:r>
              <a:rPr lang="en-US"/>
              <a:t> t</a:t>
            </a:r>
            <a:r>
              <a:rPr lang="en-US"/>
              <a:t>aking previous prediction as input to generate a new prediction</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Treating text-to-image generation as a </a:t>
            </a:r>
            <a:r>
              <a:rPr b="1" i="1" lang="en-US"/>
              <a:t>sequence-to-sequence </a:t>
            </a:r>
            <a:r>
              <a:rPr lang="en-US"/>
              <a:t>modeling problem: image tokens as target outputs</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To </a:t>
            </a:r>
            <a:r>
              <a:rPr lang="en-US"/>
              <a:t>demonstrate</a:t>
            </a:r>
            <a:r>
              <a:rPr lang="en-US"/>
              <a:t> the capability of autoregressive models to </a:t>
            </a:r>
            <a:r>
              <a:rPr b="1" i="1" lang="en-US"/>
              <a:t>generate high-fidelity, photorealistic images</a:t>
            </a:r>
            <a:r>
              <a:rPr lang="en-US"/>
              <a:t>, and to </a:t>
            </a:r>
            <a:r>
              <a:rPr lang="en-US"/>
              <a:t>support </a:t>
            </a:r>
            <a:r>
              <a:rPr b="1" i="1" lang="en-US"/>
              <a:t>content-rich synthesis</a:t>
            </a:r>
            <a:endParaRPr b="1" i="1"/>
          </a:p>
        </p:txBody>
      </p:sp>
      <p:sp>
        <p:nvSpPr>
          <p:cNvPr id="530" name="Google Shape;530;g2b2f50b8224_0_4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31" name="Google Shape;531;g2b2f50b8224_0_42"/>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532" name="Google Shape;532;g2b2f50b8224_0_42"/>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2b6877b2ac8_0_0"/>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US" sz="3733"/>
              <a:t>Contributions</a:t>
            </a:r>
            <a:endParaRPr/>
          </a:p>
        </p:txBody>
      </p:sp>
      <p:sp>
        <p:nvSpPr>
          <p:cNvPr id="539" name="Google Shape;539;g2b6877b2ac8_0_0"/>
          <p:cNvSpPr txBox="1"/>
          <p:nvPr>
            <p:ph idx="1" type="body"/>
          </p:nvPr>
        </p:nvSpPr>
        <p:spPr>
          <a:xfrm>
            <a:off x="838200" y="1260629"/>
            <a:ext cx="10515600" cy="4916400"/>
          </a:xfrm>
          <a:prstGeom prst="rect">
            <a:avLst/>
          </a:prstGeom>
        </p:spPr>
        <p:txBody>
          <a:bodyPr anchorCtr="0" anchor="t" bIns="45700" lIns="91425" spcFirstLastPara="1" rIns="91425" wrap="square" tIns="45700">
            <a:normAutofit lnSpcReduction="10000"/>
          </a:bodyPr>
          <a:lstStyle/>
          <a:p>
            <a:pPr indent="-342900" lvl="0" marL="457200" rtl="0" algn="l">
              <a:lnSpc>
                <a:spcPct val="115000"/>
              </a:lnSpc>
              <a:spcBef>
                <a:spcPts val="0"/>
              </a:spcBef>
              <a:spcAft>
                <a:spcPts val="0"/>
              </a:spcAft>
              <a:buSzPts val="1800"/>
              <a:buAutoNum type="arabicPeriod"/>
            </a:pPr>
            <a:r>
              <a:rPr lang="en-US"/>
              <a:t>Demonstrated </a:t>
            </a:r>
            <a:r>
              <a:rPr lang="en-US"/>
              <a:t>autoregressive models achieving SOTA performance</a:t>
            </a:r>
            <a:endParaRPr/>
          </a:p>
          <a:p>
            <a:pPr indent="0" lvl="0" marL="457200" rtl="0" algn="l">
              <a:lnSpc>
                <a:spcPct val="115000"/>
              </a:lnSpc>
              <a:spcBef>
                <a:spcPts val="0"/>
              </a:spcBef>
              <a:spcAft>
                <a:spcPts val="0"/>
              </a:spcAft>
              <a:buNone/>
            </a:pPr>
            <a:r>
              <a:t/>
            </a:r>
            <a:endParaRPr/>
          </a:p>
          <a:p>
            <a:pPr indent="-342900" lvl="0" marL="457200" rtl="0" algn="l">
              <a:lnSpc>
                <a:spcPct val="115000"/>
              </a:lnSpc>
              <a:spcBef>
                <a:spcPts val="0"/>
              </a:spcBef>
              <a:spcAft>
                <a:spcPts val="0"/>
              </a:spcAft>
              <a:buSzPts val="1800"/>
              <a:buAutoNum type="arabicPeriod"/>
            </a:pPr>
            <a:r>
              <a:rPr lang="en-US"/>
              <a:t>Demonstrated consistent improvements over 4 scales of the model (350M, 750M, 3B, and 20B)</a:t>
            </a:r>
            <a:endParaRPr/>
          </a:p>
          <a:p>
            <a:pPr indent="0" lvl="0" marL="457200" rtl="0" algn="l">
              <a:lnSpc>
                <a:spcPct val="115000"/>
              </a:lnSpc>
              <a:spcBef>
                <a:spcPts val="0"/>
              </a:spcBef>
              <a:spcAft>
                <a:spcPts val="0"/>
              </a:spcAft>
              <a:buNone/>
            </a:pPr>
            <a:r>
              <a:t/>
            </a:r>
            <a:endParaRPr/>
          </a:p>
          <a:p>
            <a:pPr indent="-342900" lvl="0" marL="457200" rtl="0" algn="l">
              <a:lnSpc>
                <a:spcPct val="115000"/>
              </a:lnSpc>
              <a:spcBef>
                <a:spcPts val="0"/>
              </a:spcBef>
              <a:spcAft>
                <a:spcPts val="0"/>
              </a:spcAft>
              <a:buSzPts val="1800"/>
              <a:buAutoNum type="arabicPeriod"/>
            </a:pPr>
            <a:r>
              <a:rPr lang="en-US"/>
              <a:t>Developed PartiPrompts (P2) benchmark</a:t>
            </a:r>
            <a:endParaRPr/>
          </a:p>
          <a:p>
            <a:pPr indent="0" lvl="0" marL="457200" rtl="0" algn="l">
              <a:lnSpc>
                <a:spcPct val="115000"/>
              </a:lnSpc>
              <a:spcBef>
                <a:spcPts val="0"/>
              </a:spcBef>
              <a:spcAft>
                <a:spcPts val="0"/>
              </a:spcAft>
              <a:buNone/>
            </a:pPr>
            <a:r>
              <a:t/>
            </a:r>
            <a:endParaRPr/>
          </a:p>
          <a:p>
            <a:pPr indent="-342900" lvl="0" marL="457200" rtl="0" algn="l">
              <a:lnSpc>
                <a:spcPct val="115000"/>
              </a:lnSpc>
              <a:spcBef>
                <a:spcPts val="0"/>
              </a:spcBef>
              <a:spcAft>
                <a:spcPts val="0"/>
              </a:spcAft>
              <a:buSzPts val="1800"/>
              <a:buAutoNum type="arabicPeriod"/>
            </a:pPr>
            <a:r>
              <a:rPr lang="en-US"/>
              <a:t>Identified limitations and provided a detailed breakdown with exemplars for observed error types</a:t>
            </a:r>
            <a:endParaRPr/>
          </a:p>
          <a:p>
            <a:pPr indent="0" lvl="0" marL="457200" rtl="0" algn="l">
              <a:spcBef>
                <a:spcPts val="1000"/>
              </a:spcBef>
              <a:spcAft>
                <a:spcPts val="0"/>
              </a:spcAft>
              <a:buNone/>
            </a:pPr>
            <a:r>
              <a:t/>
            </a:r>
            <a:endParaRPr/>
          </a:p>
        </p:txBody>
      </p:sp>
      <p:sp>
        <p:nvSpPr>
          <p:cNvPr id="540" name="Google Shape;540;g2b6877b2ac8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41" name="Google Shape;541;g2b6877b2ac8_0_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542" name="Google Shape;542;g2b6877b2ac8_0_0"/>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g2b6877b2ac8_0_114"/>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59"/>
              <a:t>Parti: Image (De/)Tokenizer +</a:t>
            </a:r>
            <a:r>
              <a:rPr lang="en-US" sz="3359"/>
              <a:t> Autoregressive Model</a:t>
            </a:r>
            <a:endParaRPr sz="3359"/>
          </a:p>
          <a:p>
            <a:pPr indent="0" lvl="0" marL="0" rtl="0" algn="l">
              <a:spcBef>
                <a:spcPts val="0"/>
              </a:spcBef>
              <a:spcAft>
                <a:spcPts val="0"/>
              </a:spcAft>
              <a:buSzPts val="990"/>
              <a:buNone/>
            </a:pPr>
            <a:r>
              <a:rPr lang="en-US" sz="2500"/>
              <a:t>Revisit T2I structure</a:t>
            </a:r>
            <a:endParaRPr sz="2500"/>
          </a:p>
        </p:txBody>
      </p:sp>
      <p:sp>
        <p:nvSpPr>
          <p:cNvPr id="549" name="Google Shape;549;g2b6877b2ac8_0_114"/>
          <p:cNvSpPr txBox="1"/>
          <p:nvPr>
            <p:ph idx="12" type="sldNum"/>
          </p:nvPr>
        </p:nvSpPr>
        <p:spPr>
          <a:xfrm>
            <a:off x="916825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550" name="Google Shape;550;g2b6877b2ac8_0_114"/>
          <p:cNvSpPr/>
          <p:nvPr/>
        </p:nvSpPr>
        <p:spPr>
          <a:xfrm>
            <a:off x="4102475" y="1295688"/>
            <a:ext cx="1414500" cy="902100"/>
          </a:xfrm>
          <a:prstGeom prst="roundRect">
            <a:avLst>
              <a:gd fmla="val 16667"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Text</a:t>
            </a:r>
            <a:endParaRPr sz="2000">
              <a:latin typeface="Calibri"/>
              <a:ea typeface="Calibri"/>
              <a:cs typeface="Calibri"/>
              <a:sym typeface="Calibri"/>
            </a:endParaRPr>
          </a:p>
          <a:p>
            <a:pPr indent="0" lvl="0" marL="0" rtl="0" algn="ctr">
              <a:spcBef>
                <a:spcPts val="0"/>
              </a:spcBef>
              <a:spcAft>
                <a:spcPts val="0"/>
              </a:spcAft>
              <a:buNone/>
            </a:pPr>
            <a:r>
              <a:rPr b="1" lang="en-US" sz="2000">
                <a:latin typeface="Calibri"/>
                <a:ea typeface="Calibri"/>
                <a:cs typeface="Calibri"/>
                <a:sym typeface="Calibri"/>
              </a:rPr>
              <a:t>Encoder</a:t>
            </a:r>
            <a:endParaRPr b="1" sz="2000">
              <a:latin typeface="Calibri"/>
              <a:ea typeface="Calibri"/>
              <a:cs typeface="Calibri"/>
              <a:sym typeface="Calibri"/>
            </a:endParaRPr>
          </a:p>
        </p:txBody>
      </p:sp>
      <p:sp>
        <p:nvSpPr>
          <p:cNvPr id="551" name="Google Shape;551;g2b6877b2ac8_0_114"/>
          <p:cNvSpPr/>
          <p:nvPr/>
        </p:nvSpPr>
        <p:spPr>
          <a:xfrm>
            <a:off x="5637250" y="3215075"/>
            <a:ext cx="1698000" cy="9021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Generation </a:t>
            </a:r>
            <a:r>
              <a:rPr b="1" lang="en-US" sz="2000">
                <a:latin typeface="Calibri"/>
                <a:ea typeface="Calibri"/>
                <a:cs typeface="Calibri"/>
                <a:sym typeface="Calibri"/>
              </a:rPr>
              <a:t>Model</a:t>
            </a:r>
            <a:endParaRPr b="1" sz="2000">
              <a:latin typeface="Calibri"/>
              <a:ea typeface="Calibri"/>
              <a:cs typeface="Calibri"/>
              <a:sym typeface="Calibri"/>
            </a:endParaRPr>
          </a:p>
        </p:txBody>
      </p:sp>
      <p:grpSp>
        <p:nvGrpSpPr>
          <p:cNvPr id="552" name="Google Shape;552;g2b6877b2ac8_0_114"/>
          <p:cNvGrpSpPr/>
          <p:nvPr/>
        </p:nvGrpSpPr>
        <p:grpSpPr>
          <a:xfrm>
            <a:off x="2139450" y="1370688"/>
            <a:ext cx="1414500" cy="1145150"/>
            <a:chOff x="1075825" y="1530325"/>
            <a:chExt cx="1414500" cy="1145150"/>
          </a:xfrm>
        </p:grpSpPr>
        <p:sp>
          <p:nvSpPr>
            <p:cNvPr id="553" name="Google Shape;553;g2b6877b2ac8_0_114"/>
            <p:cNvSpPr/>
            <p:nvPr/>
          </p:nvSpPr>
          <p:spPr>
            <a:xfrm>
              <a:off x="1075825" y="1530325"/>
              <a:ext cx="1414500" cy="6975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solidFill>
                    <a:schemeClr val="dk1"/>
                  </a:solidFill>
                </a:rPr>
                <a:t>“A tiger in a lab coat”</a:t>
              </a:r>
              <a:endParaRPr>
                <a:latin typeface="Calibri"/>
                <a:ea typeface="Calibri"/>
                <a:cs typeface="Calibri"/>
                <a:sym typeface="Calibri"/>
              </a:endParaRPr>
            </a:p>
          </p:txBody>
        </p:sp>
        <p:sp>
          <p:nvSpPr>
            <p:cNvPr id="554" name="Google Shape;554;g2b6877b2ac8_0_114"/>
            <p:cNvSpPr txBox="1"/>
            <p:nvPr/>
          </p:nvSpPr>
          <p:spPr>
            <a:xfrm>
              <a:off x="1075825" y="2205975"/>
              <a:ext cx="14145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Text Prompt</a:t>
              </a:r>
              <a:endParaRPr sz="1600">
                <a:solidFill>
                  <a:schemeClr val="dk1"/>
                </a:solidFill>
                <a:latin typeface="Calibri"/>
                <a:ea typeface="Calibri"/>
                <a:cs typeface="Calibri"/>
                <a:sym typeface="Calibri"/>
              </a:endParaRPr>
            </a:p>
          </p:txBody>
        </p:sp>
      </p:grpSp>
      <p:grpSp>
        <p:nvGrpSpPr>
          <p:cNvPr id="555" name="Google Shape;555;g2b6877b2ac8_0_114"/>
          <p:cNvGrpSpPr/>
          <p:nvPr/>
        </p:nvGrpSpPr>
        <p:grpSpPr>
          <a:xfrm>
            <a:off x="5637250" y="1038613"/>
            <a:ext cx="1698000" cy="1609825"/>
            <a:chOff x="934075" y="4416375"/>
            <a:chExt cx="1698000" cy="1609825"/>
          </a:xfrm>
        </p:grpSpPr>
        <p:grpSp>
          <p:nvGrpSpPr>
            <p:cNvPr id="556" name="Google Shape;556;g2b6877b2ac8_0_114"/>
            <p:cNvGrpSpPr/>
            <p:nvPr/>
          </p:nvGrpSpPr>
          <p:grpSpPr>
            <a:xfrm>
              <a:off x="1326475" y="4416375"/>
              <a:ext cx="913200" cy="1194000"/>
              <a:chOff x="1326475" y="4416375"/>
              <a:chExt cx="913200" cy="1194000"/>
            </a:xfrm>
          </p:grpSpPr>
          <p:sp>
            <p:nvSpPr>
              <p:cNvPr id="557" name="Google Shape;557;g2b6877b2ac8_0_114"/>
              <p:cNvSpPr/>
              <p:nvPr/>
            </p:nvSpPr>
            <p:spPr>
              <a:xfrm>
                <a:off x="1326475" y="4416375"/>
                <a:ext cx="174300" cy="11940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58" name="Google Shape;558;g2b6877b2ac8_0_114"/>
              <p:cNvSpPr/>
              <p:nvPr/>
            </p:nvSpPr>
            <p:spPr>
              <a:xfrm>
                <a:off x="1572775" y="4416375"/>
                <a:ext cx="174300" cy="1194000"/>
              </a:xfrm>
              <a:prstGeom prst="rect">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59" name="Google Shape;559;g2b6877b2ac8_0_114"/>
              <p:cNvSpPr/>
              <p:nvPr/>
            </p:nvSpPr>
            <p:spPr>
              <a:xfrm>
                <a:off x="1819075" y="4416375"/>
                <a:ext cx="174300" cy="11940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60" name="Google Shape;560;g2b6877b2ac8_0_114"/>
              <p:cNvSpPr/>
              <p:nvPr/>
            </p:nvSpPr>
            <p:spPr>
              <a:xfrm>
                <a:off x="2065375" y="4416375"/>
                <a:ext cx="174300" cy="1194000"/>
              </a:xfrm>
              <a:prstGeom prst="rect">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561" name="Google Shape;561;g2b6877b2ac8_0_114"/>
            <p:cNvSpPr txBox="1"/>
            <p:nvPr/>
          </p:nvSpPr>
          <p:spPr>
            <a:xfrm>
              <a:off x="934075" y="5556700"/>
              <a:ext cx="16980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Text Tokens</a:t>
              </a:r>
              <a:endParaRPr sz="1600">
                <a:solidFill>
                  <a:schemeClr val="dk1"/>
                </a:solidFill>
                <a:latin typeface="Calibri"/>
                <a:ea typeface="Calibri"/>
                <a:cs typeface="Calibri"/>
                <a:sym typeface="Calibri"/>
              </a:endParaRPr>
            </a:p>
          </p:txBody>
        </p:sp>
      </p:grpSp>
      <p:sp>
        <p:nvSpPr>
          <p:cNvPr id="562" name="Google Shape;562;g2b6877b2ac8_0_114"/>
          <p:cNvSpPr txBox="1"/>
          <p:nvPr/>
        </p:nvSpPr>
        <p:spPr>
          <a:xfrm>
            <a:off x="9111700" y="5914875"/>
            <a:ext cx="22920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Generated Image</a:t>
            </a:r>
            <a:endParaRPr sz="1600">
              <a:solidFill>
                <a:schemeClr val="dk1"/>
              </a:solidFill>
              <a:latin typeface="Calibri"/>
              <a:ea typeface="Calibri"/>
              <a:cs typeface="Calibri"/>
              <a:sym typeface="Calibri"/>
            </a:endParaRPr>
          </a:p>
        </p:txBody>
      </p:sp>
      <p:sp>
        <p:nvSpPr>
          <p:cNvPr id="563" name="Google Shape;563;g2b6877b2ac8_0_114"/>
          <p:cNvSpPr/>
          <p:nvPr/>
        </p:nvSpPr>
        <p:spPr>
          <a:xfrm>
            <a:off x="3672213" y="1639350"/>
            <a:ext cx="312000" cy="214800"/>
          </a:xfrm>
          <a:prstGeom prst="right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64" name="Google Shape;564;g2b6877b2ac8_0_114"/>
          <p:cNvSpPr/>
          <p:nvPr/>
        </p:nvSpPr>
        <p:spPr>
          <a:xfrm>
            <a:off x="5635213" y="1639350"/>
            <a:ext cx="312000" cy="214800"/>
          </a:xfrm>
          <a:prstGeom prst="right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65" name="Google Shape;565;g2b6877b2ac8_0_114"/>
          <p:cNvSpPr/>
          <p:nvPr/>
        </p:nvSpPr>
        <p:spPr>
          <a:xfrm>
            <a:off x="5046363" y="3558725"/>
            <a:ext cx="312000" cy="214800"/>
          </a:xfrm>
          <a:prstGeom prst="rightArrow">
            <a:avLst>
              <a:gd fmla="val 50000" name="adj1"/>
              <a:gd fmla="val 5000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66" name="Google Shape;566;g2b6877b2ac8_0_114"/>
          <p:cNvSpPr/>
          <p:nvPr/>
        </p:nvSpPr>
        <p:spPr>
          <a:xfrm>
            <a:off x="6376000" y="2726338"/>
            <a:ext cx="220500" cy="321900"/>
          </a:xfrm>
          <a:prstGeom prst="downArrow">
            <a:avLst>
              <a:gd fmla="val 50000" name="adj1"/>
              <a:gd fmla="val 5000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67" name="Google Shape;567;g2b6877b2ac8_0_114"/>
          <p:cNvSpPr/>
          <p:nvPr/>
        </p:nvSpPr>
        <p:spPr>
          <a:xfrm>
            <a:off x="6376000" y="4284000"/>
            <a:ext cx="220500" cy="321900"/>
          </a:xfrm>
          <a:prstGeom prst="downArrow">
            <a:avLst>
              <a:gd fmla="val 50000" name="adj1"/>
              <a:gd fmla="val 5000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68" name="Google Shape;568;g2b6877b2ac8_0_114"/>
          <p:cNvPicPr preferRelativeResize="0"/>
          <p:nvPr/>
        </p:nvPicPr>
        <p:blipFill>
          <a:blip r:embed="rId3">
            <a:alphaModFix/>
          </a:blip>
          <a:stretch>
            <a:fillRect/>
          </a:stretch>
        </p:blipFill>
        <p:spPr>
          <a:xfrm>
            <a:off x="9650375" y="4847425"/>
            <a:ext cx="1067451" cy="1067451"/>
          </a:xfrm>
          <a:prstGeom prst="rect">
            <a:avLst/>
          </a:prstGeom>
          <a:noFill/>
          <a:ln>
            <a:noFill/>
          </a:ln>
        </p:spPr>
      </p:pic>
      <p:grpSp>
        <p:nvGrpSpPr>
          <p:cNvPr id="569" name="Google Shape;569;g2b6877b2ac8_0_114"/>
          <p:cNvGrpSpPr/>
          <p:nvPr/>
        </p:nvGrpSpPr>
        <p:grpSpPr>
          <a:xfrm>
            <a:off x="3408563" y="3048250"/>
            <a:ext cx="1698000" cy="1470850"/>
            <a:chOff x="3568325" y="1348675"/>
            <a:chExt cx="1698000" cy="1470850"/>
          </a:xfrm>
        </p:grpSpPr>
        <p:grpSp>
          <p:nvGrpSpPr>
            <p:cNvPr id="570" name="Google Shape;570;g2b6877b2ac8_0_114"/>
            <p:cNvGrpSpPr/>
            <p:nvPr/>
          </p:nvGrpSpPr>
          <p:grpSpPr>
            <a:xfrm>
              <a:off x="3904925" y="1348675"/>
              <a:ext cx="1024800" cy="1060788"/>
              <a:chOff x="3904925" y="1348675"/>
              <a:chExt cx="1024800" cy="1060788"/>
            </a:xfrm>
          </p:grpSpPr>
          <p:sp>
            <p:nvSpPr>
              <p:cNvPr id="571" name="Google Shape;571;g2b6877b2ac8_0_114"/>
              <p:cNvSpPr/>
              <p:nvPr/>
            </p:nvSpPr>
            <p:spPr>
              <a:xfrm>
                <a:off x="3904925" y="1348675"/>
                <a:ext cx="256200" cy="265200"/>
              </a:xfrm>
              <a:prstGeom prst="rect">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72" name="Google Shape;572;g2b6877b2ac8_0_114"/>
              <p:cNvSpPr/>
              <p:nvPr/>
            </p:nvSpPr>
            <p:spPr>
              <a:xfrm>
                <a:off x="3904925" y="1613875"/>
                <a:ext cx="256200" cy="2652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73" name="Google Shape;573;g2b6877b2ac8_0_114"/>
              <p:cNvSpPr/>
              <p:nvPr/>
            </p:nvSpPr>
            <p:spPr>
              <a:xfrm>
                <a:off x="3904925" y="1879063"/>
                <a:ext cx="256200" cy="265200"/>
              </a:xfrm>
              <a:prstGeom prst="rect">
                <a:avLst/>
              </a:prstGeom>
              <a:solidFill>
                <a:srgbClr val="45818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74" name="Google Shape;574;g2b6877b2ac8_0_114"/>
              <p:cNvSpPr/>
              <p:nvPr/>
            </p:nvSpPr>
            <p:spPr>
              <a:xfrm>
                <a:off x="3904925" y="2144263"/>
                <a:ext cx="256200" cy="2652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75" name="Google Shape;575;g2b6877b2ac8_0_114"/>
              <p:cNvSpPr/>
              <p:nvPr/>
            </p:nvSpPr>
            <p:spPr>
              <a:xfrm>
                <a:off x="4161125" y="1348675"/>
                <a:ext cx="256200" cy="2652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76" name="Google Shape;576;g2b6877b2ac8_0_114"/>
              <p:cNvSpPr/>
              <p:nvPr/>
            </p:nvSpPr>
            <p:spPr>
              <a:xfrm>
                <a:off x="4161125" y="1613875"/>
                <a:ext cx="256200" cy="2652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77" name="Google Shape;577;g2b6877b2ac8_0_114"/>
              <p:cNvSpPr/>
              <p:nvPr/>
            </p:nvSpPr>
            <p:spPr>
              <a:xfrm>
                <a:off x="4161125" y="1879063"/>
                <a:ext cx="256200" cy="265200"/>
              </a:xfrm>
              <a:prstGeom prst="rect">
                <a:avLst/>
              </a:prstGeom>
              <a:solidFill>
                <a:srgbClr val="E0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78" name="Google Shape;578;g2b6877b2ac8_0_114"/>
              <p:cNvSpPr/>
              <p:nvPr/>
            </p:nvSpPr>
            <p:spPr>
              <a:xfrm>
                <a:off x="4161125" y="2144263"/>
                <a:ext cx="256200" cy="2652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79" name="Google Shape;579;g2b6877b2ac8_0_114"/>
              <p:cNvSpPr/>
              <p:nvPr/>
            </p:nvSpPr>
            <p:spPr>
              <a:xfrm>
                <a:off x="4417325" y="1348675"/>
                <a:ext cx="256200" cy="265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80" name="Google Shape;580;g2b6877b2ac8_0_114"/>
              <p:cNvSpPr/>
              <p:nvPr/>
            </p:nvSpPr>
            <p:spPr>
              <a:xfrm>
                <a:off x="4417325" y="1613875"/>
                <a:ext cx="256200" cy="2652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81" name="Google Shape;581;g2b6877b2ac8_0_114"/>
              <p:cNvSpPr/>
              <p:nvPr/>
            </p:nvSpPr>
            <p:spPr>
              <a:xfrm>
                <a:off x="4417325" y="1879063"/>
                <a:ext cx="256200" cy="2652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82" name="Google Shape;582;g2b6877b2ac8_0_114"/>
              <p:cNvSpPr/>
              <p:nvPr/>
            </p:nvSpPr>
            <p:spPr>
              <a:xfrm>
                <a:off x="4417325" y="2144263"/>
                <a:ext cx="256200" cy="2652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83" name="Google Shape;583;g2b6877b2ac8_0_114"/>
              <p:cNvSpPr/>
              <p:nvPr/>
            </p:nvSpPr>
            <p:spPr>
              <a:xfrm>
                <a:off x="4673525" y="1348675"/>
                <a:ext cx="256200" cy="265200"/>
              </a:xfrm>
              <a:prstGeom prst="rect">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84" name="Google Shape;584;g2b6877b2ac8_0_114"/>
              <p:cNvSpPr/>
              <p:nvPr/>
            </p:nvSpPr>
            <p:spPr>
              <a:xfrm>
                <a:off x="4673525" y="1613875"/>
                <a:ext cx="256200" cy="265200"/>
              </a:xfrm>
              <a:prstGeom prst="rect">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85" name="Google Shape;585;g2b6877b2ac8_0_114"/>
              <p:cNvSpPr/>
              <p:nvPr/>
            </p:nvSpPr>
            <p:spPr>
              <a:xfrm>
                <a:off x="4673525" y="1879063"/>
                <a:ext cx="256200" cy="2652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86" name="Google Shape;586;g2b6877b2ac8_0_114"/>
              <p:cNvSpPr/>
              <p:nvPr/>
            </p:nvSpPr>
            <p:spPr>
              <a:xfrm>
                <a:off x="4673525" y="2144263"/>
                <a:ext cx="256200" cy="265200"/>
              </a:xfrm>
              <a:prstGeom prst="rect">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587" name="Google Shape;587;g2b6877b2ac8_0_114"/>
            <p:cNvSpPr txBox="1"/>
            <p:nvPr/>
          </p:nvSpPr>
          <p:spPr>
            <a:xfrm>
              <a:off x="3568325" y="2350025"/>
              <a:ext cx="16980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Input Latent</a:t>
              </a:r>
              <a:endParaRPr sz="1600">
                <a:solidFill>
                  <a:schemeClr val="dk1"/>
                </a:solidFill>
                <a:latin typeface="Calibri"/>
                <a:ea typeface="Calibri"/>
                <a:cs typeface="Calibri"/>
                <a:sym typeface="Calibri"/>
              </a:endParaRPr>
            </a:p>
          </p:txBody>
        </p:sp>
      </p:grpSp>
      <p:sp>
        <p:nvSpPr>
          <p:cNvPr id="588" name="Google Shape;588;g2b6877b2ac8_0_114"/>
          <p:cNvSpPr/>
          <p:nvPr/>
        </p:nvSpPr>
        <p:spPr>
          <a:xfrm>
            <a:off x="7697211" y="4877125"/>
            <a:ext cx="1414500" cy="902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Latent</a:t>
            </a:r>
            <a:endParaRPr sz="2000">
              <a:latin typeface="Calibri"/>
              <a:ea typeface="Calibri"/>
              <a:cs typeface="Calibri"/>
              <a:sym typeface="Calibri"/>
            </a:endParaRPr>
          </a:p>
          <a:p>
            <a:pPr indent="0" lvl="0" marL="0" rtl="0" algn="ctr">
              <a:spcBef>
                <a:spcPts val="0"/>
              </a:spcBef>
              <a:spcAft>
                <a:spcPts val="0"/>
              </a:spcAft>
              <a:buNone/>
            </a:pPr>
            <a:r>
              <a:rPr b="1" lang="en-US" sz="2000">
                <a:latin typeface="Calibri"/>
                <a:ea typeface="Calibri"/>
                <a:cs typeface="Calibri"/>
                <a:sym typeface="Calibri"/>
              </a:rPr>
              <a:t>Decoder</a:t>
            </a:r>
            <a:endParaRPr b="1" sz="2000">
              <a:latin typeface="Calibri"/>
              <a:ea typeface="Calibri"/>
              <a:cs typeface="Calibri"/>
              <a:sym typeface="Calibri"/>
            </a:endParaRPr>
          </a:p>
        </p:txBody>
      </p:sp>
      <p:grpSp>
        <p:nvGrpSpPr>
          <p:cNvPr id="589" name="Google Shape;589;g2b6877b2ac8_0_114"/>
          <p:cNvGrpSpPr/>
          <p:nvPr/>
        </p:nvGrpSpPr>
        <p:grpSpPr>
          <a:xfrm>
            <a:off x="5808750" y="4772713"/>
            <a:ext cx="1414500" cy="1694313"/>
            <a:chOff x="3710050" y="5169838"/>
            <a:chExt cx="1414500" cy="1694313"/>
          </a:xfrm>
        </p:grpSpPr>
        <p:grpSp>
          <p:nvGrpSpPr>
            <p:cNvPr id="590" name="Google Shape;590;g2b6877b2ac8_0_114"/>
            <p:cNvGrpSpPr/>
            <p:nvPr/>
          </p:nvGrpSpPr>
          <p:grpSpPr>
            <a:xfrm>
              <a:off x="3904925" y="5169838"/>
              <a:ext cx="1024800" cy="1060788"/>
              <a:chOff x="3904925" y="4448525"/>
              <a:chExt cx="1024800" cy="1060788"/>
            </a:xfrm>
          </p:grpSpPr>
          <p:sp>
            <p:nvSpPr>
              <p:cNvPr id="591" name="Google Shape;591;g2b6877b2ac8_0_114"/>
              <p:cNvSpPr/>
              <p:nvPr/>
            </p:nvSpPr>
            <p:spPr>
              <a:xfrm>
                <a:off x="3904925" y="4448525"/>
                <a:ext cx="256200" cy="265200"/>
              </a:xfrm>
              <a:prstGeom prst="rect">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92" name="Google Shape;592;g2b6877b2ac8_0_114"/>
              <p:cNvSpPr/>
              <p:nvPr/>
            </p:nvSpPr>
            <p:spPr>
              <a:xfrm>
                <a:off x="3904925" y="4713725"/>
                <a:ext cx="256200" cy="2652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93" name="Google Shape;593;g2b6877b2ac8_0_114"/>
              <p:cNvSpPr/>
              <p:nvPr/>
            </p:nvSpPr>
            <p:spPr>
              <a:xfrm>
                <a:off x="3904925" y="4978913"/>
                <a:ext cx="256200" cy="2652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94" name="Google Shape;594;g2b6877b2ac8_0_114"/>
              <p:cNvSpPr/>
              <p:nvPr/>
            </p:nvSpPr>
            <p:spPr>
              <a:xfrm>
                <a:off x="3904925" y="5244113"/>
                <a:ext cx="256200" cy="2652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95" name="Google Shape;595;g2b6877b2ac8_0_114"/>
              <p:cNvSpPr/>
              <p:nvPr/>
            </p:nvSpPr>
            <p:spPr>
              <a:xfrm>
                <a:off x="4161125" y="4448525"/>
                <a:ext cx="256200" cy="2652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96" name="Google Shape;596;g2b6877b2ac8_0_114"/>
              <p:cNvSpPr/>
              <p:nvPr/>
            </p:nvSpPr>
            <p:spPr>
              <a:xfrm>
                <a:off x="4161125" y="4713725"/>
                <a:ext cx="256200" cy="2652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97" name="Google Shape;597;g2b6877b2ac8_0_114"/>
              <p:cNvSpPr/>
              <p:nvPr/>
            </p:nvSpPr>
            <p:spPr>
              <a:xfrm>
                <a:off x="4161125" y="4978913"/>
                <a:ext cx="256200" cy="265200"/>
              </a:xfrm>
              <a:prstGeom prst="rect">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98" name="Google Shape;598;g2b6877b2ac8_0_114"/>
              <p:cNvSpPr/>
              <p:nvPr/>
            </p:nvSpPr>
            <p:spPr>
              <a:xfrm>
                <a:off x="4161125" y="5244113"/>
                <a:ext cx="256200" cy="265200"/>
              </a:xfrm>
              <a:prstGeom prst="rect">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99" name="Google Shape;599;g2b6877b2ac8_0_114"/>
              <p:cNvSpPr/>
              <p:nvPr/>
            </p:nvSpPr>
            <p:spPr>
              <a:xfrm>
                <a:off x="4417325" y="4448525"/>
                <a:ext cx="256200" cy="265200"/>
              </a:xfrm>
              <a:prstGeom prst="rect">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00" name="Google Shape;600;g2b6877b2ac8_0_114"/>
              <p:cNvSpPr/>
              <p:nvPr/>
            </p:nvSpPr>
            <p:spPr>
              <a:xfrm>
                <a:off x="4417325" y="4713725"/>
                <a:ext cx="256200" cy="2652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01" name="Google Shape;601;g2b6877b2ac8_0_114"/>
              <p:cNvSpPr/>
              <p:nvPr/>
            </p:nvSpPr>
            <p:spPr>
              <a:xfrm>
                <a:off x="4417325" y="4978913"/>
                <a:ext cx="256200" cy="2652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02" name="Google Shape;602;g2b6877b2ac8_0_114"/>
              <p:cNvSpPr/>
              <p:nvPr/>
            </p:nvSpPr>
            <p:spPr>
              <a:xfrm>
                <a:off x="4417325" y="5244113"/>
                <a:ext cx="256200" cy="2652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03" name="Google Shape;603;g2b6877b2ac8_0_114"/>
              <p:cNvSpPr/>
              <p:nvPr/>
            </p:nvSpPr>
            <p:spPr>
              <a:xfrm>
                <a:off x="4673525" y="4448525"/>
                <a:ext cx="256200" cy="26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04" name="Google Shape;604;g2b6877b2ac8_0_114"/>
              <p:cNvSpPr/>
              <p:nvPr/>
            </p:nvSpPr>
            <p:spPr>
              <a:xfrm>
                <a:off x="4673525" y="4713725"/>
                <a:ext cx="256200" cy="265200"/>
              </a:xfrm>
              <a:prstGeom prst="rect">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05" name="Google Shape;605;g2b6877b2ac8_0_114"/>
              <p:cNvSpPr/>
              <p:nvPr/>
            </p:nvSpPr>
            <p:spPr>
              <a:xfrm>
                <a:off x="4673525" y="4978913"/>
                <a:ext cx="256200" cy="26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06" name="Google Shape;606;g2b6877b2ac8_0_114"/>
              <p:cNvSpPr/>
              <p:nvPr/>
            </p:nvSpPr>
            <p:spPr>
              <a:xfrm>
                <a:off x="4673525" y="5244113"/>
                <a:ext cx="256200" cy="2652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607" name="Google Shape;607;g2b6877b2ac8_0_114"/>
            <p:cNvSpPr txBox="1"/>
            <p:nvPr/>
          </p:nvSpPr>
          <p:spPr>
            <a:xfrm>
              <a:off x="3710050" y="6166650"/>
              <a:ext cx="1414500" cy="69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Intermediate</a:t>
              </a:r>
              <a:endParaRPr sz="1600">
                <a:solidFill>
                  <a:schemeClr val="dk1"/>
                </a:solidFill>
                <a:latin typeface="Calibri"/>
                <a:ea typeface="Calibri"/>
                <a:cs typeface="Calibri"/>
                <a:sym typeface="Calibri"/>
              </a:endParaRPr>
            </a:p>
            <a:p>
              <a:pPr indent="0" lvl="0" marL="0" rtl="0" algn="ctr">
                <a:spcBef>
                  <a:spcPts val="0"/>
                </a:spcBef>
                <a:spcAft>
                  <a:spcPts val="0"/>
                </a:spcAft>
                <a:buNone/>
              </a:pPr>
              <a:r>
                <a:rPr lang="en-US" sz="1600">
                  <a:solidFill>
                    <a:schemeClr val="dk1"/>
                  </a:solidFill>
                  <a:latin typeface="Calibri"/>
                  <a:ea typeface="Calibri"/>
                  <a:cs typeface="Calibri"/>
                  <a:sym typeface="Calibri"/>
                </a:rPr>
                <a:t>Latent</a:t>
              </a:r>
              <a:endParaRPr sz="1600">
                <a:solidFill>
                  <a:schemeClr val="dk1"/>
                </a:solidFill>
                <a:latin typeface="Calibri"/>
                <a:ea typeface="Calibri"/>
                <a:cs typeface="Calibri"/>
                <a:sym typeface="Calibri"/>
              </a:endParaRPr>
            </a:p>
          </p:txBody>
        </p:sp>
      </p:grpSp>
      <p:sp>
        <p:nvSpPr>
          <p:cNvPr id="608" name="Google Shape;608;g2b6877b2ac8_0_114"/>
          <p:cNvSpPr/>
          <p:nvPr/>
        </p:nvSpPr>
        <p:spPr>
          <a:xfrm>
            <a:off x="7223238" y="5220775"/>
            <a:ext cx="312000" cy="214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09" name="Google Shape;609;g2b6877b2ac8_0_114"/>
          <p:cNvSpPr/>
          <p:nvPr/>
        </p:nvSpPr>
        <p:spPr>
          <a:xfrm>
            <a:off x="9273663" y="5220775"/>
            <a:ext cx="312000" cy="214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2b6877b2ac8_0_20"/>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59"/>
              <a:t>Parti: Image (De/)Tokenizer + </a:t>
            </a:r>
            <a:r>
              <a:rPr lang="en-US" sz="3359"/>
              <a:t>Autoregressive Model</a:t>
            </a:r>
            <a:endParaRPr sz="3359"/>
          </a:p>
          <a:p>
            <a:pPr indent="0" lvl="0" marL="0" rtl="0" algn="l">
              <a:spcBef>
                <a:spcPts val="0"/>
              </a:spcBef>
              <a:spcAft>
                <a:spcPts val="0"/>
              </a:spcAft>
              <a:buSzPts val="990"/>
              <a:buNone/>
            </a:pPr>
            <a:r>
              <a:rPr lang="en-US" sz="2500"/>
              <a:t>A two-stage model</a:t>
            </a:r>
            <a:endParaRPr sz="2500"/>
          </a:p>
        </p:txBody>
      </p:sp>
      <p:sp>
        <p:nvSpPr>
          <p:cNvPr id="616" name="Google Shape;616;g2b6877b2ac8_0_20"/>
          <p:cNvSpPr txBox="1"/>
          <p:nvPr>
            <p:ph idx="12" type="sldNum"/>
          </p:nvPr>
        </p:nvSpPr>
        <p:spPr>
          <a:xfrm>
            <a:off x="9058975"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617" name="Google Shape;617;g2b6877b2ac8_0_20"/>
          <p:cNvSpPr/>
          <p:nvPr/>
        </p:nvSpPr>
        <p:spPr>
          <a:xfrm>
            <a:off x="4102475" y="1295688"/>
            <a:ext cx="1414500" cy="902100"/>
          </a:xfrm>
          <a:prstGeom prst="roundRect">
            <a:avLst>
              <a:gd fmla="val 16667"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Text</a:t>
            </a:r>
            <a:endParaRPr sz="2000">
              <a:latin typeface="Calibri"/>
              <a:ea typeface="Calibri"/>
              <a:cs typeface="Calibri"/>
              <a:sym typeface="Calibri"/>
            </a:endParaRPr>
          </a:p>
          <a:p>
            <a:pPr indent="0" lvl="0" marL="0" rtl="0" algn="ctr">
              <a:spcBef>
                <a:spcPts val="0"/>
              </a:spcBef>
              <a:spcAft>
                <a:spcPts val="0"/>
              </a:spcAft>
              <a:buNone/>
            </a:pPr>
            <a:r>
              <a:rPr b="1" lang="en-US" sz="2000">
                <a:latin typeface="Calibri"/>
                <a:ea typeface="Calibri"/>
                <a:cs typeface="Calibri"/>
                <a:sym typeface="Calibri"/>
              </a:rPr>
              <a:t>Encoder</a:t>
            </a:r>
            <a:endParaRPr b="1" sz="2000">
              <a:latin typeface="Calibri"/>
              <a:ea typeface="Calibri"/>
              <a:cs typeface="Calibri"/>
              <a:sym typeface="Calibri"/>
            </a:endParaRPr>
          </a:p>
        </p:txBody>
      </p:sp>
      <p:sp>
        <p:nvSpPr>
          <p:cNvPr id="618" name="Google Shape;618;g2b6877b2ac8_0_20"/>
          <p:cNvSpPr/>
          <p:nvPr/>
        </p:nvSpPr>
        <p:spPr>
          <a:xfrm>
            <a:off x="5708050" y="3215075"/>
            <a:ext cx="2131200" cy="9021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Autoregressive </a:t>
            </a:r>
            <a:endParaRPr sz="2000">
              <a:latin typeface="Calibri"/>
              <a:ea typeface="Calibri"/>
              <a:cs typeface="Calibri"/>
              <a:sym typeface="Calibri"/>
            </a:endParaRPr>
          </a:p>
          <a:p>
            <a:pPr indent="0" lvl="0" marL="0" rtl="0" algn="ctr">
              <a:spcBef>
                <a:spcPts val="0"/>
              </a:spcBef>
              <a:spcAft>
                <a:spcPts val="0"/>
              </a:spcAft>
              <a:buNone/>
            </a:pPr>
            <a:r>
              <a:rPr lang="en-US" sz="2000">
                <a:latin typeface="Calibri"/>
                <a:ea typeface="Calibri"/>
                <a:cs typeface="Calibri"/>
                <a:sym typeface="Calibri"/>
              </a:rPr>
              <a:t>Model</a:t>
            </a:r>
            <a:endParaRPr sz="2000">
              <a:latin typeface="Calibri"/>
              <a:ea typeface="Calibri"/>
              <a:cs typeface="Calibri"/>
              <a:sym typeface="Calibri"/>
            </a:endParaRPr>
          </a:p>
          <a:p>
            <a:pPr indent="0" lvl="0" marL="0" rtl="0" algn="ctr">
              <a:spcBef>
                <a:spcPts val="0"/>
              </a:spcBef>
              <a:spcAft>
                <a:spcPts val="0"/>
              </a:spcAft>
              <a:buNone/>
            </a:pPr>
            <a:r>
              <a:rPr b="1" lang="en-US" sz="2000">
                <a:latin typeface="Calibri"/>
                <a:ea typeface="Calibri"/>
                <a:cs typeface="Calibri"/>
                <a:sym typeface="Calibri"/>
              </a:rPr>
              <a:t>(Decoder)</a:t>
            </a:r>
            <a:endParaRPr b="1" sz="2000">
              <a:latin typeface="Calibri"/>
              <a:ea typeface="Calibri"/>
              <a:cs typeface="Calibri"/>
              <a:sym typeface="Calibri"/>
            </a:endParaRPr>
          </a:p>
        </p:txBody>
      </p:sp>
      <p:grpSp>
        <p:nvGrpSpPr>
          <p:cNvPr id="619" name="Google Shape;619;g2b6877b2ac8_0_20"/>
          <p:cNvGrpSpPr/>
          <p:nvPr/>
        </p:nvGrpSpPr>
        <p:grpSpPr>
          <a:xfrm>
            <a:off x="2139450" y="1370688"/>
            <a:ext cx="1414500" cy="1145150"/>
            <a:chOff x="1075825" y="1530325"/>
            <a:chExt cx="1414500" cy="1145150"/>
          </a:xfrm>
        </p:grpSpPr>
        <p:sp>
          <p:nvSpPr>
            <p:cNvPr id="620" name="Google Shape;620;g2b6877b2ac8_0_20"/>
            <p:cNvSpPr/>
            <p:nvPr/>
          </p:nvSpPr>
          <p:spPr>
            <a:xfrm>
              <a:off x="1075825" y="1530325"/>
              <a:ext cx="1414500" cy="6975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solidFill>
                    <a:schemeClr val="dk1"/>
                  </a:solidFill>
                </a:rPr>
                <a:t>“A tiger in a lab coat”</a:t>
              </a:r>
              <a:endParaRPr>
                <a:latin typeface="Calibri"/>
                <a:ea typeface="Calibri"/>
                <a:cs typeface="Calibri"/>
                <a:sym typeface="Calibri"/>
              </a:endParaRPr>
            </a:p>
          </p:txBody>
        </p:sp>
        <p:sp>
          <p:nvSpPr>
            <p:cNvPr id="621" name="Google Shape;621;g2b6877b2ac8_0_20"/>
            <p:cNvSpPr txBox="1"/>
            <p:nvPr/>
          </p:nvSpPr>
          <p:spPr>
            <a:xfrm>
              <a:off x="1075825" y="2205975"/>
              <a:ext cx="14145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Text Prompt</a:t>
              </a:r>
              <a:endParaRPr sz="1600">
                <a:solidFill>
                  <a:schemeClr val="dk1"/>
                </a:solidFill>
                <a:latin typeface="Calibri"/>
                <a:ea typeface="Calibri"/>
                <a:cs typeface="Calibri"/>
                <a:sym typeface="Calibri"/>
              </a:endParaRPr>
            </a:p>
          </p:txBody>
        </p:sp>
      </p:grpSp>
      <p:grpSp>
        <p:nvGrpSpPr>
          <p:cNvPr id="622" name="Google Shape;622;g2b6877b2ac8_0_20"/>
          <p:cNvGrpSpPr/>
          <p:nvPr/>
        </p:nvGrpSpPr>
        <p:grpSpPr>
          <a:xfrm>
            <a:off x="5637250" y="1038613"/>
            <a:ext cx="1698000" cy="1609825"/>
            <a:chOff x="934075" y="4416375"/>
            <a:chExt cx="1698000" cy="1609825"/>
          </a:xfrm>
        </p:grpSpPr>
        <p:grpSp>
          <p:nvGrpSpPr>
            <p:cNvPr id="623" name="Google Shape;623;g2b6877b2ac8_0_20"/>
            <p:cNvGrpSpPr/>
            <p:nvPr/>
          </p:nvGrpSpPr>
          <p:grpSpPr>
            <a:xfrm>
              <a:off x="1326475" y="4416375"/>
              <a:ext cx="913200" cy="1194000"/>
              <a:chOff x="1326475" y="4416375"/>
              <a:chExt cx="913200" cy="1194000"/>
            </a:xfrm>
          </p:grpSpPr>
          <p:sp>
            <p:nvSpPr>
              <p:cNvPr id="624" name="Google Shape;624;g2b6877b2ac8_0_20"/>
              <p:cNvSpPr/>
              <p:nvPr/>
            </p:nvSpPr>
            <p:spPr>
              <a:xfrm>
                <a:off x="1326475" y="4416375"/>
                <a:ext cx="174300" cy="11940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25" name="Google Shape;625;g2b6877b2ac8_0_20"/>
              <p:cNvSpPr/>
              <p:nvPr/>
            </p:nvSpPr>
            <p:spPr>
              <a:xfrm>
                <a:off x="1572775" y="4416375"/>
                <a:ext cx="174300" cy="1194000"/>
              </a:xfrm>
              <a:prstGeom prst="rect">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26" name="Google Shape;626;g2b6877b2ac8_0_20"/>
              <p:cNvSpPr/>
              <p:nvPr/>
            </p:nvSpPr>
            <p:spPr>
              <a:xfrm>
                <a:off x="1819075" y="4416375"/>
                <a:ext cx="174300" cy="11940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27" name="Google Shape;627;g2b6877b2ac8_0_20"/>
              <p:cNvSpPr/>
              <p:nvPr/>
            </p:nvSpPr>
            <p:spPr>
              <a:xfrm>
                <a:off x="2065375" y="4416375"/>
                <a:ext cx="174300" cy="1194000"/>
              </a:xfrm>
              <a:prstGeom prst="rect">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628" name="Google Shape;628;g2b6877b2ac8_0_20"/>
            <p:cNvSpPr txBox="1"/>
            <p:nvPr/>
          </p:nvSpPr>
          <p:spPr>
            <a:xfrm>
              <a:off x="934075" y="5556700"/>
              <a:ext cx="16980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Text Tokens</a:t>
              </a:r>
              <a:endParaRPr sz="1600">
                <a:solidFill>
                  <a:schemeClr val="dk1"/>
                </a:solidFill>
                <a:latin typeface="Calibri"/>
                <a:ea typeface="Calibri"/>
                <a:cs typeface="Calibri"/>
                <a:sym typeface="Calibri"/>
              </a:endParaRPr>
            </a:p>
          </p:txBody>
        </p:sp>
      </p:grpSp>
      <p:sp>
        <p:nvSpPr>
          <p:cNvPr id="629" name="Google Shape;629;g2b6877b2ac8_0_20"/>
          <p:cNvSpPr txBox="1"/>
          <p:nvPr/>
        </p:nvSpPr>
        <p:spPr>
          <a:xfrm>
            <a:off x="9198675" y="5983900"/>
            <a:ext cx="22920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Generated Image</a:t>
            </a:r>
            <a:endParaRPr sz="1600">
              <a:solidFill>
                <a:schemeClr val="dk1"/>
              </a:solidFill>
              <a:latin typeface="Calibri"/>
              <a:ea typeface="Calibri"/>
              <a:cs typeface="Calibri"/>
              <a:sym typeface="Calibri"/>
            </a:endParaRPr>
          </a:p>
        </p:txBody>
      </p:sp>
      <p:sp>
        <p:nvSpPr>
          <p:cNvPr id="630" name="Google Shape;630;g2b6877b2ac8_0_20"/>
          <p:cNvSpPr/>
          <p:nvPr/>
        </p:nvSpPr>
        <p:spPr>
          <a:xfrm>
            <a:off x="3672213" y="1639350"/>
            <a:ext cx="312000" cy="214800"/>
          </a:xfrm>
          <a:prstGeom prst="right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31" name="Google Shape;631;g2b6877b2ac8_0_20"/>
          <p:cNvSpPr/>
          <p:nvPr/>
        </p:nvSpPr>
        <p:spPr>
          <a:xfrm>
            <a:off x="5635213" y="1639350"/>
            <a:ext cx="312000" cy="214800"/>
          </a:xfrm>
          <a:prstGeom prst="right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32" name="Google Shape;632;g2b6877b2ac8_0_20"/>
          <p:cNvSpPr/>
          <p:nvPr/>
        </p:nvSpPr>
        <p:spPr>
          <a:xfrm>
            <a:off x="5182988" y="3558725"/>
            <a:ext cx="312000" cy="214800"/>
          </a:xfrm>
          <a:prstGeom prst="rightArrow">
            <a:avLst>
              <a:gd fmla="val 50000" name="adj1"/>
              <a:gd fmla="val 5000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33" name="Google Shape;633;g2b6877b2ac8_0_20"/>
          <p:cNvSpPr/>
          <p:nvPr/>
        </p:nvSpPr>
        <p:spPr>
          <a:xfrm>
            <a:off x="6376000" y="2726338"/>
            <a:ext cx="220500" cy="321900"/>
          </a:xfrm>
          <a:prstGeom prst="downArrow">
            <a:avLst>
              <a:gd fmla="val 50000" name="adj1"/>
              <a:gd fmla="val 5000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34" name="Google Shape;634;g2b6877b2ac8_0_20"/>
          <p:cNvSpPr/>
          <p:nvPr/>
        </p:nvSpPr>
        <p:spPr>
          <a:xfrm>
            <a:off x="6376000" y="4284000"/>
            <a:ext cx="220500" cy="321900"/>
          </a:xfrm>
          <a:prstGeom prst="downArrow">
            <a:avLst>
              <a:gd fmla="val 50000" name="adj1"/>
              <a:gd fmla="val 5000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635" name="Google Shape;635;g2b6877b2ac8_0_20"/>
          <p:cNvPicPr preferRelativeResize="0"/>
          <p:nvPr/>
        </p:nvPicPr>
        <p:blipFill>
          <a:blip r:embed="rId3">
            <a:alphaModFix/>
          </a:blip>
          <a:stretch>
            <a:fillRect/>
          </a:stretch>
        </p:blipFill>
        <p:spPr>
          <a:xfrm>
            <a:off x="612275" y="3132400"/>
            <a:ext cx="1067451" cy="1067451"/>
          </a:xfrm>
          <a:prstGeom prst="rect">
            <a:avLst/>
          </a:prstGeom>
          <a:noFill/>
          <a:ln>
            <a:noFill/>
          </a:ln>
        </p:spPr>
      </p:pic>
      <p:sp>
        <p:nvSpPr>
          <p:cNvPr id="636" name="Google Shape;636;g2b6877b2ac8_0_20"/>
          <p:cNvSpPr txBox="1"/>
          <p:nvPr/>
        </p:nvSpPr>
        <p:spPr>
          <a:xfrm>
            <a:off x="0" y="4210200"/>
            <a:ext cx="22920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Input </a:t>
            </a:r>
            <a:r>
              <a:rPr lang="en-US" sz="1600">
                <a:solidFill>
                  <a:schemeClr val="dk1"/>
                </a:solidFill>
                <a:latin typeface="Calibri"/>
                <a:ea typeface="Calibri"/>
                <a:cs typeface="Calibri"/>
                <a:sym typeface="Calibri"/>
              </a:rPr>
              <a:t>Image</a:t>
            </a:r>
            <a:endParaRPr sz="1600">
              <a:solidFill>
                <a:schemeClr val="dk1"/>
              </a:solidFill>
              <a:latin typeface="Calibri"/>
              <a:ea typeface="Calibri"/>
              <a:cs typeface="Calibri"/>
              <a:sym typeface="Calibri"/>
            </a:endParaRPr>
          </a:p>
        </p:txBody>
      </p:sp>
      <p:pic>
        <p:nvPicPr>
          <p:cNvPr id="637" name="Google Shape;637;g2b6877b2ac8_0_20"/>
          <p:cNvPicPr preferRelativeResize="0"/>
          <p:nvPr/>
        </p:nvPicPr>
        <p:blipFill>
          <a:blip r:embed="rId3">
            <a:alphaModFix/>
          </a:blip>
          <a:stretch>
            <a:fillRect/>
          </a:stretch>
        </p:blipFill>
        <p:spPr>
          <a:xfrm>
            <a:off x="9790175" y="4847425"/>
            <a:ext cx="1067451" cy="1067451"/>
          </a:xfrm>
          <a:prstGeom prst="rect">
            <a:avLst/>
          </a:prstGeom>
          <a:noFill/>
          <a:ln>
            <a:noFill/>
          </a:ln>
        </p:spPr>
      </p:pic>
      <p:grpSp>
        <p:nvGrpSpPr>
          <p:cNvPr id="638" name="Google Shape;638;g2b6877b2ac8_0_20"/>
          <p:cNvGrpSpPr/>
          <p:nvPr/>
        </p:nvGrpSpPr>
        <p:grpSpPr>
          <a:xfrm>
            <a:off x="3672213" y="3048238"/>
            <a:ext cx="1698000" cy="1609825"/>
            <a:chOff x="934075" y="4416375"/>
            <a:chExt cx="1698000" cy="1609825"/>
          </a:xfrm>
        </p:grpSpPr>
        <p:grpSp>
          <p:nvGrpSpPr>
            <p:cNvPr id="639" name="Google Shape;639;g2b6877b2ac8_0_20"/>
            <p:cNvGrpSpPr/>
            <p:nvPr/>
          </p:nvGrpSpPr>
          <p:grpSpPr>
            <a:xfrm>
              <a:off x="1326475" y="4416375"/>
              <a:ext cx="913200" cy="1194000"/>
              <a:chOff x="1326475" y="4416375"/>
              <a:chExt cx="913200" cy="1194000"/>
            </a:xfrm>
          </p:grpSpPr>
          <p:sp>
            <p:nvSpPr>
              <p:cNvPr id="640" name="Google Shape;640;g2b6877b2ac8_0_20"/>
              <p:cNvSpPr/>
              <p:nvPr/>
            </p:nvSpPr>
            <p:spPr>
              <a:xfrm>
                <a:off x="1326475" y="4416375"/>
                <a:ext cx="174300" cy="11940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41" name="Google Shape;641;g2b6877b2ac8_0_20"/>
              <p:cNvSpPr/>
              <p:nvPr/>
            </p:nvSpPr>
            <p:spPr>
              <a:xfrm>
                <a:off x="1572775" y="4416375"/>
                <a:ext cx="174300" cy="1194000"/>
              </a:xfrm>
              <a:prstGeom prst="rect">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42" name="Google Shape;642;g2b6877b2ac8_0_20"/>
              <p:cNvSpPr/>
              <p:nvPr/>
            </p:nvSpPr>
            <p:spPr>
              <a:xfrm>
                <a:off x="1819075" y="4416375"/>
                <a:ext cx="174300" cy="11940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43" name="Google Shape;643;g2b6877b2ac8_0_20"/>
              <p:cNvSpPr/>
              <p:nvPr/>
            </p:nvSpPr>
            <p:spPr>
              <a:xfrm>
                <a:off x="2065375" y="4416375"/>
                <a:ext cx="174300" cy="1194000"/>
              </a:xfrm>
              <a:prstGeom prst="rect">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644" name="Google Shape;644;g2b6877b2ac8_0_20"/>
            <p:cNvSpPr txBox="1"/>
            <p:nvPr/>
          </p:nvSpPr>
          <p:spPr>
            <a:xfrm>
              <a:off x="934075" y="5556700"/>
              <a:ext cx="16980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Input Image</a:t>
              </a:r>
              <a:r>
                <a:rPr lang="en-US" sz="1600">
                  <a:solidFill>
                    <a:schemeClr val="dk1"/>
                  </a:solidFill>
                  <a:latin typeface="Calibri"/>
                  <a:ea typeface="Calibri"/>
                  <a:cs typeface="Calibri"/>
                  <a:sym typeface="Calibri"/>
                </a:rPr>
                <a:t> Tokens</a:t>
              </a:r>
              <a:endParaRPr sz="1600">
                <a:solidFill>
                  <a:schemeClr val="dk1"/>
                </a:solidFill>
                <a:latin typeface="Calibri"/>
                <a:ea typeface="Calibri"/>
                <a:cs typeface="Calibri"/>
                <a:sym typeface="Calibri"/>
              </a:endParaRPr>
            </a:p>
          </p:txBody>
        </p:sp>
      </p:grpSp>
      <p:grpSp>
        <p:nvGrpSpPr>
          <p:cNvPr id="645" name="Google Shape;645;g2b6877b2ac8_0_20"/>
          <p:cNvGrpSpPr/>
          <p:nvPr/>
        </p:nvGrpSpPr>
        <p:grpSpPr>
          <a:xfrm>
            <a:off x="5637238" y="4772713"/>
            <a:ext cx="1698000" cy="1609825"/>
            <a:chOff x="934075" y="4416375"/>
            <a:chExt cx="1698000" cy="1609825"/>
          </a:xfrm>
        </p:grpSpPr>
        <p:grpSp>
          <p:nvGrpSpPr>
            <p:cNvPr id="646" name="Google Shape;646;g2b6877b2ac8_0_20"/>
            <p:cNvGrpSpPr/>
            <p:nvPr/>
          </p:nvGrpSpPr>
          <p:grpSpPr>
            <a:xfrm>
              <a:off x="1326475" y="4416375"/>
              <a:ext cx="913200" cy="1194000"/>
              <a:chOff x="1326475" y="4416375"/>
              <a:chExt cx="913200" cy="1194000"/>
            </a:xfrm>
          </p:grpSpPr>
          <p:sp>
            <p:nvSpPr>
              <p:cNvPr id="647" name="Google Shape;647;g2b6877b2ac8_0_20"/>
              <p:cNvSpPr/>
              <p:nvPr/>
            </p:nvSpPr>
            <p:spPr>
              <a:xfrm>
                <a:off x="1326475" y="4416375"/>
                <a:ext cx="174300" cy="11940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48" name="Google Shape;648;g2b6877b2ac8_0_20"/>
              <p:cNvSpPr/>
              <p:nvPr/>
            </p:nvSpPr>
            <p:spPr>
              <a:xfrm>
                <a:off x="1572775" y="4416375"/>
                <a:ext cx="174300" cy="1194000"/>
              </a:xfrm>
              <a:prstGeom prst="rect">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49" name="Google Shape;649;g2b6877b2ac8_0_20"/>
              <p:cNvSpPr/>
              <p:nvPr/>
            </p:nvSpPr>
            <p:spPr>
              <a:xfrm>
                <a:off x="1819075" y="4416375"/>
                <a:ext cx="174300" cy="11940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50" name="Google Shape;650;g2b6877b2ac8_0_20"/>
              <p:cNvSpPr/>
              <p:nvPr/>
            </p:nvSpPr>
            <p:spPr>
              <a:xfrm>
                <a:off x="2065375" y="4416375"/>
                <a:ext cx="174300" cy="1194000"/>
              </a:xfrm>
              <a:prstGeom prst="rect">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651" name="Google Shape;651;g2b6877b2ac8_0_20"/>
            <p:cNvSpPr txBox="1"/>
            <p:nvPr/>
          </p:nvSpPr>
          <p:spPr>
            <a:xfrm>
              <a:off x="934075" y="5556700"/>
              <a:ext cx="16980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Output</a:t>
              </a:r>
              <a:r>
                <a:rPr lang="en-US" sz="1600">
                  <a:solidFill>
                    <a:schemeClr val="dk1"/>
                  </a:solidFill>
                  <a:latin typeface="Calibri"/>
                  <a:ea typeface="Calibri"/>
                  <a:cs typeface="Calibri"/>
                  <a:sym typeface="Calibri"/>
                </a:rPr>
                <a:t> Image Tokens</a:t>
              </a:r>
              <a:endParaRPr sz="1600">
                <a:solidFill>
                  <a:schemeClr val="dk1"/>
                </a:solidFill>
                <a:latin typeface="Calibri"/>
                <a:ea typeface="Calibri"/>
                <a:cs typeface="Calibri"/>
                <a:sym typeface="Calibri"/>
              </a:endParaRPr>
            </a:p>
          </p:txBody>
        </p:sp>
      </p:grpSp>
      <p:sp>
        <p:nvSpPr>
          <p:cNvPr id="652" name="Google Shape;652;g2b6877b2ac8_0_20"/>
          <p:cNvSpPr/>
          <p:nvPr/>
        </p:nvSpPr>
        <p:spPr>
          <a:xfrm>
            <a:off x="7644475" y="4930100"/>
            <a:ext cx="1554300" cy="902100"/>
          </a:xfrm>
          <a:prstGeom prst="roundRect">
            <a:avLst>
              <a:gd fmla="val 16667"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Image</a:t>
            </a:r>
            <a:endParaRPr sz="2000">
              <a:latin typeface="Calibri"/>
              <a:ea typeface="Calibri"/>
              <a:cs typeface="Calibri"/>
              <a:sym typeface="Calibri"/>
            </a:endParaRPr>
          </a:p>
          <a:p>
            <a:pPr indent="0" lvl="0" marL="0" rtl="0" algn="ctr">
              <a:spcBef>
                <a:spcPts val="0"/>
              </a:spcBef>
              <a:spcAft>
                <a:spcPts val="0"/>
              </a:spcAft>
              <a:buNone/>
            </a:pPr>
            <a:r>
              <a:rPr b="1" lang="en-US" sz="2000">
                <a:latin typeface="Calibri"/>
                <a:ea typeface="Calibri"/>
                <a:cs typeface="Calibri"/>
                <a:sym typeface="Calibri"/>
              </a:rPr>
              <a:t>Detokenizer</a:t>
            </a:r>
            <a:endParaRPr b="1" sz="2000">
              <a:latin typeface="Calibri"/>
              <a:ea typeface="Calibri"/>
              <a:cs typeface="Calibri"/>
              <a:sym typeface="Calibri"/>
            </a:endParaRPr>
          </a:p>
        </p:txBody>
      </p:sp>
      <p:sp>
        <p:nvSpPr>
          <p:cNvPr id="653" name="Google Shape;653;g2b6877b2ac8_0_20"/>
          <p:cNvSpPr/>
          <p:nvPr/>
        </p:nvSpPr>
        <p:spPr>
          <a:xfrm>
            <a:off x="1761763" y="3558725"/>
            <a:ext cx="312000" cy="214800"/>
          </a:xfrm>
          <a:prstGeom prst="right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54" name="Google Shape;654;g2b6877b2ac8_0_20"/>
          <p:cNvSpPr/>
          <p:nvPr/>
        </p:nvSpPr>
        <p:spPr>
          <a:xfrm>
            <a:off x="3652363" y="3558725"/>
            <a:ext cx="312000" cy="214800"/>
          </a:xfrm>
          <a:prstGeom prst="right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55" name="Google Shape;655;g2b6877b2ac8_0_20"/>
          <p:cNvSpPr/>
          <p:nvPr/>
        </p:nvSpPr>
        <p:spPr>
          <a:xfrm>
            <a:off x="2155825" y="3215063"/>
            <a:ext cx="1414500" cy="902100"/>
          </a:xfrm>
          <a:prstGeom prst="roundRect">
            <a:avLst>
              <a:gd fmla="val 16667"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Image</a:t>
            </a:r>
            <a:endParaRPr sz="2000">
              <a:latin typeface="Calibri"/>
              <a:ea typeface="Calibri"/>
              <a:cs typeface="Calibri"/>
              <a:sym typeface="Calibri"/>
            </a:endParaRPr>
          </a:p>
          <a:p>
            <a:pPr indent="0" lvl="0" marL="0" rtl="0" algn="ctr">
              <a:spcBef>
                <a:spcPts val="0"/>
              </a:spcBef>
              <a:spcAft>
                <a:spcPts val="0"/>
              </a:spcAft>
              <a:buNone/>
            </a:pPr>
            <a:r>
              <a:rPr b="1" lang="en-US" sz="2000">
                <a:latin typeface="Calibri"/>
                <a:ea typeface="Calibri"/>
                <a:cs typeface="Calibri"/>
                <a:sym typeface="Calibri"/>
              </a:rPr>
              <a:t>Tokenizer</a:t>
            </a:r>
            <a:endParaRPr b="1" sz="2000">
              <a:latin typeface="Calibri"/>
              <a:ea typeface="Calibri"/>
              <a:cs typeface="Calibri"/>
              <a:sym typeface="Calibri"/>
            </a:endParaRPr>
          </a:p>
        </p:txBody>
      </p:sp>
      <p:sp>
        <p:nvSpPr>
          <p:cNvPr id="656" name="Google Shape;656;g2b6877b2ac8_0_20"/>
          <p:cNvSpPr/>
          <p:nvPr/>
        </p:nvSpPr>
        <p:spPr>
          <a:xfrm>
            <a:off x="7192763" y="5273750"/>
            <a:ext cx="312000" cy="214800"/>
          </a:xfrm>
          <a:prstGeom prst="right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57" name="Google Shape;657;g2b6877b2ac8_0_20"/>
          <p:cNvSpPr/>
          <p:nvPr/>
        </p:nvSpPr>
        <p:spPr>
          <a:xfrm>
            <a:off x="9338463" y="5273750"/>
            <a:ext cx="312000" cy="214800"/>
          </a:xfrm>
          <a:prstGeom prst="right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g2b6877b2ac8_0_384"/>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59"/>
              <a:t>Parti: Image (De/)Tokenizer + </a:t>
            </a:r>
            <a:r>
              <a:rPr lang="en-US" sz="3359"/>
              <a:t>Autoregressive Model</a:t>
            </a:r>
            <a:endParaRPr sz="3359"/>
          </a:p>
          <a:p>
            <a:pPr indent="0" lvl="0" marL="0" rtl="0" algn="l">
              <a:spcBef>
                <a:spcPts val="0"/>
              </a:spcBef>
              <a:spcAft>
                <a:spcPts val="0"/>
              </a:spcAft>
              <a:buSzPts val="990"/>
              <a:buNone/>
            </a:pPr>
            <a:r>
              <a:rPr lang="en-US" sz="2500"/>
              <a:t>A two-stage model cont’d</a:t>
            </a:r>
            <a:endParaRPr sz="2500"/>
          </a:p>
        </p:txBody>
      </p:sp>
      <p:pic>
        <p:nvPicPr>
          <p:cNvPr id="664" name="Google Shape;664;g2b6877b2ac8_0_384"/>
          <p:cNvPicPr preferRelativeResize="0"/>
          <p:nvPr/>
        </p:nvPicPr>
        <p:blipFill>
          <a:blip r:embed="rId3">
            <a:alphaModFix/>
          </a:blip>
          <a:stretch>
            <a:fillRect/>
          </a:stretch>
        </p:blipFill>
        <p:spPr>
          <a:xfrm>
            <a:off x="1177000" y="1038626"/>
            <a:ext cx="9234545" cy="5514574"/>
          </a:xfrm>
          <a:prstGeom prst="rect">
            <a:avLst/>
          </a:prstGeom>
          <a:noFill/>
          <a:ln>
            <a:noFill/>
          </a:ln>
        </p:spPr>
      </p:pic>
      <p:sp>
        <p:nvSpPr>
          <p:cNvPr id="665" name="Google Shape;665;g2b6877b2ac8_0_384"/>
          <p:cNvSpPr txBox="1"/>
          <p:nvPr/>
        </p:nvSpPr>
        <p:spPr>
          <a:xfrm>
            <a:off x="3208500" y="2657750"/>
            <a:ext cx="716700" cy="6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Text Tokens</a:t>
            </a:r>
            <a:endParaRPr>
              <a:solidFill>
                <a:schemeClr val="dk1"/>
              </a:solidFill>
              <a:latin typeface="Calibri"/>
              <a:ea typeface="Calibri"/>
              <a:cs typeface="Calibri"/>
              <a:sym typeface="Calibri"/>
            </a:endParaRPr>
          </a:p>
        </p:txBody>
      </p:sp>
      <p:sp>
        <p:nvSpPr>
          <p:cNvPr id="666" name="Google Shape;666;g2b6877b2ac8_0_384"/>
          <p:cNvSpPr/>
          <p:nvPr/>
        </p:nvSpPr>
        <p:spPr>
          <a:xfrm>
            <a:off x="4195525" y="2131775"/>
            <a:ext cx="623675" cy="3288514"/>
          </a:xfrm>
          <a:custGeom>
            <a:rect b="b" l="l" r="r" t="t"/>
            <a:pathLst>
              <a:path extrusionOk="0" h="137150" w="24947">
                <a:moveTo>
                  <a:pt x="0" y="3272"/>
                </a:moveTo>
                <a:cubicBezTo>
                  <a:pt x="1739" y="4708"/>
                  <a:pt x="7938" y="-9278"/>
                  <a:pt x="10433" y="11889"/>
                </a:cubicBezTo>
                <a:cubicBezTo>
                  <a:pt x="12928" y="33056"/>
                  <a:pt x="12549" y="111827"/>
                  <a:pt x="14968" y="130272"/>
                </a:cubicBezTo>
                <a:cubicBezTo>
                  <a:pt x="17387" y="148717"/>
                  <a:pt x="23284" y="123846"/>
                  <a:pt x="24947" y="122561"/>
                </a:cubicBezTo>
              </a:path>
            </a:pathLst>
          </a:custGeom>
          <a:noFill/>
          <a:ln cap="flat" cmpd="sng" w="9525">
            <a:solidFill>
              <a:schemeClr val="dk2"/>
            </a:solidFill>
            <a:prstDash val="solid"/>
            <a:round/>
            <a:headEnd len="med" w="med" type="none"/>
            <a:tailEnd len="med" w="med" type="none"/>
          </a:ln>
        </p:spPr>
      </p:sp>
      <p:sp>
        <p:nvSpPr>
          <p:cNvPr id="667" name="Google Shape;667;g2b6877b2ac8_0_384"/>
          <p:cNvSpPr/>
          <p:nvPr/>
        </p:nvSpPr>
        <p:spPr>
          <a:xfrm>
            <a:off x="4819200" y="2131775"/>
            <a:ext cx="623675" cy="3288514"/>
          </a:xfrm>
          <a:custGeom>
            <a:rect b="b" l="l" r="r" t="t"/>
            <a:pathLst>
              <a:path extrusionOk="0" h="137150" w="24947">
                <a:moveTo>
                  <a:pt x="0" y="3272"/>
                </a:moveTo>
                <a:cubicBezTo>
                  <a:pt x="1739" y="4708"/>
                  <a:pt x="7938" y="-9278"/>
                  <a:pt x="10433" y="11889"/>
                </a:cubicBezTo>
                <a:cubicBezTo>
                  <a:pt x="12928" y="33056"/>
                  <a:pt x="12549" y="111827"/>
                  <a:pt x="14968" y="130272"/>
                </a:cubicBezTo>
                <a:cubicBezTo>
                  <a:pt x="17387" y="148717"/>
                  <a:pt x="23284" y="123846"/>
                  <a:pt x="24947" y="122561"/>
                </a:cubicBezTo>
              </a:path>
            </a:pathLst>
          </a:custGeom>
          <a:noFill/>
          <a:ln cap="flat" cmpd="sng" w="9525">
            <a:solidFill>
              <a:schemeClr val="dk2"/>
            </a:solidFill>
            <a:prstDash val="solid"/>
            <a:round/>
            <a:headEnd len="med" w="med" type="none"/>
            <a:tailEnd len="med" w="med" type="none"/>
          </a:ln>
        </p:spPr>
      </p:sp>
      <p:sp>
        <p:nvSpPr>
          <p:cNvPr id="668" name="Google Shape;668;g2b6877b2ac8_0_384"/>
          <p:cNvSpPr/>
          <p:nvPr/>
        </p:nvSpPr>
        <p:spPr>
          <a:xfrm>
            <a:off x="5442875" y="2085050"/>
            <a:ext cx="623675" cy="3288514"/>
          </a:xfrm>
          <a:custGeom>
            <a:rect b="b" l="l" r="r" t="t"/>
            <a:pathLst>
              <a:path extrusionOk="0" h="137150" w="24947">
                <a:moveTo>
                  <a:pt x="0" y="3272"/>
                </a:moveTo>
                <a:cubicBezTo>
                  <a:pt x="1739" y="4708"/>
                  <a:pt x="7938" y="-9278"/>
                  <a:pt x="10433" y="11889"/>
                </a:cubicBezTo>
                <a:cubicBezTo>
                  <a:pt x="12928" y="33056"/>
                  <a:pt x="12549" y="111827"/>
                  <a:pt x="14968" y="130272"/>
                </a:cubicBezTo>
                <a:cubicBezTo>
                  <a:pt x="17387" y="148717"/>
                  <a:pt x="23284" y="123846"/>
                  <a:pt x="24947" y="122561"/>
                </a:cubicBezTo>
              </a:path>
            </a:pathLst>
          </a:custGeom>
          <a:noFill/>
          <a:ln cap="flat" cmpd="sng" w="9525">
            <a:solidFill>
              <a:schemeClr val="dk2"/>
            </a:solidFill>
            <a:prstDash val="solid"/>
            <a:round/>
            <a:headEnd len="med" w="med" type="none"/>
            <a:tailEnd len="med" w="med" type="none"/>
          </a:ln>
        </p:spPr>
      </p:sp>
      <p:sp>
        <p:nvSpPr>
          <p:cNvPr id="669" name="Google Shape;669;g2b6877b2ac8_0_384"/>
          <p:cNvSpPr/>
          <p:nvPr/>
        </p:nvSpPr>
        <p:spPr>
          <a:xfrm>
            <a:off x="5945400" y="2085050"/>
            <a:ext cx="623675" cy="3288514"/>
          </a:xfrm>
          <a:custGeom>
            <a:rect b="b" l="l" r="r" t="t"/>
            <a:pathLst>
              <a:path extrusionOk="0" h="137150" w="24947">
                <a:moveTo>
                  <a:pt x="0" y="3272"/>
                </a:moveTo>
                <a:cubicBezTo>
                  <a:pt x="1739" y="4708"/>
                  <a:pt x="7938" y="-9278"/>
                  <a:pt x="10433" y="11889"/>
                </a:cubicBezTo>
                <a:cubicBezTo>
                  <a:pt x="12928" y="33056"/>
                  <a:pt x="12549" y="111827"/>
                  <a:pt x="14968" y="130272"/>
                </a:cubicBezTo>
                <a:cubicBezTo>
                  <a:pt x="17387" y="148717"/>
                  <a:pt x="23284" y="123846"/>
                  <a:pt x="24947" y="122561"/>
                </a:cubicBezTo>
              </a:path>
            </a:pathLst>
          </a:custGeom>
          <a:noFill/>
          <a:ln cap="flat" cmpd="sng" w="9525">
            <a:solidFill>
              <a:schemeClr val="dk2"/>
            </a:solidFill>
            <a:prstDash val="solid"/>
            <a:round/>
            <a:headEnd len="med" w="med" type="none"/>
            <a:tailEnd len="med" w="med" type="none"/>
          </a:ln>
        </p:spPr>
      </p:sp>
      <p:sp>
        <p:nvSpPr>
          <p:cNvPr id="670" name="Google Shape;670;g2b6877b2ac8_0_384"/>
          <p:cNvSpPr txBox="1"/>
          <p:nvPr/>
        </p:nvSpPr>
        <p:spPr>
          <a:xfrm>
            <a:off x="4772709" y="5529400"/>
            <a:ext cx="1293900" cy="6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Predicting Next Token</a:t>
            </a:r>
            <a:endParaRPr>
              <a:solidFill>
                <a:schemeClr val="dk1"/>
              </a:solidFill>
              <a:latin typeface="Calibri"/>
              <a:ea typeface="Calibri"/>
              <a:cs typeface="Calibri"/>
              <a:sym typeface="Calibri"/>
            </a:endParaRPr>
          </a:p>
        </p:txBody>
      </p:sp>
      <p:sp>
        <p:nvSpPr>
          <p:cNvPr id="671" name="Google Shape;671;g2b6877b2ac8_0_384"/>
          <p:cNvSpPr txBox="1"/>
          <p:nvPr/>
        </p:nvSpPr>
        <p:spPr>
          <a:xfrm>
            <a:off x="9825850" y="5529400"/>
            <a:ext cx="1373700" cy="6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Input (Training)</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US">
                <a:solidFill>
                  <a:schemeClr val="dk1"/>
                </a:solidFill>
                <a:latin typeface="Calibri"/>
                <a:ea typeface="Calibri"/>
                <a:cs typeface="Calibri"/>
                <a:sym typeface="Calibri"/>
              </a:rPr>
              <a:t>Image</a:t>
            </a:r>
            <a:endParaRPr>
              <a:solidFill>
                <a:schemeClr val="dk1"/>
              </a:solidFill>
              <a:latin typeface="Calibri"/>
              <a:ea typeface="Calibri"/>
              <a:cs typeface="Calibri"/>
              <a:sym typeface="Calibri"/>
            </a:endParaRPr>
          </a:p>
        </p:txBody>
      </p:sp>
      <p:sp>
        <p:nvSpPr>
          <p:cNvPr id="672" name="Google Shape;672;g2b6877b2ac8_0_384"/>
          <p:cNvSpPr txBox="1"/>
          <p:nvPr/>
        </p:nvSpPr>
        <p:spPr>
          <a:xfrm>
            <a:off x="9825850" y="1779625"/>
            <a:ext cx="1666800" cy="6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Output (Generated)</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US">
                <a:solidFill>
                  <a:schemeClr val="dk1"/>
                </a:solidFill>
                <a:latin typeface="Calibri"/>
                <a:ea typeface="Calibri"/>
                <a:cs typeface="Calibri"/>
                <a:sym typeface="Calibri"/>
              </a:rPr>
              <a:t>Image</a:t>
            </a:r>
            <a:endParaRPr>
              <a:solidFill>
                <a:schemeClr val="dk1"/>
              </a:solidFill>
              <a:latin typeface="Calibri"/>
              <a:ea typeface="Calibri"/>
              <a:cs typeface="Calibri"/>
              <a:sym typeface="Calibri"/>
            </a:endParaRPr>
          </a:p>
        </p:txBody>
      </p:sp>
      <p:sp>
        <p:nvSpPr>
          <p:cNvPr id="673" name="Google Shape;673;g2b6877b2ac8_0_384"/>
          <p:cNvSpPr/>
          <p:nvPr/>
        </p:nvSpPr>
        <p:spPr>
          <a:xfrm>
            <a:off x="7695275" y="2765325"/>
            <a:ext cx="2714700" cy="1954800"/>
          </a:xfrm>
          <a:prstGeom prst="rect">
            <a:avLst/>
          </a:prstGeom>
          <a:noFill/>
          <a:ln cap="flat" cmpd="sng" w="76200">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74" name="Google Shape;674;g2b6877b2ac8_0_384"/>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675" name="Google Shape;675;g2b6877b2ac8_0_384"/>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sp>
        <p:nvSpPr>
          <p:cNvPr id="676" name="Google Shape;676;g2b6877b2ac8_0_38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g2b6877b2ac8_0_310"/>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59"/>
              <a:t>Stage I: </a:t>
            </a:r>
            <a:r>
              <a:rPr lang="en-US" sz="3359"/>
              <a:t>Image (De/)Tokenizer</a:t>
            </a:r>
            <a:endParaRPr sz="3359"/>
          </a:p>
          <a:p>
            <a:pPr indent="0" lvl="0" marL="0" rtl="0" algn="l">
              <a:spcBef>
                <a:spcPts val="0"/>
              </a:spcBef>
              <a:spcAft>
                <a:spcPts val="0"/>
              </a:spcAft>
              <a:buSzPts val="990"/>
              <a:buNone/>
            </a:pPr>
            <a:r>
              <a:rPr lang="en-US" sz="2500"/>
              <a:t>Methodology</a:t>
            </a:r>
            <a:endParaRPr sz="2500"/>
          </a:p>
        </p:txBody>
      </p:sp>
      <p:sp>
        <p:nvSpPr>
          <p:cNvPr id="683" name="Google Shape;683;g2b6877b2ac8_0_310"/>
          <p:cNvSpPr txBox="1"/>
          <p:nvPr>
            <p:ph idx="1" type="body"/>
          </p:nvPr>
        </p:nvSpPr>
        <p:spPr>
          <a:xfrm>
            <a:off x="838200" y="1260629"/>
            <a:ext cx="10515600" cy="4916400"/>
          </a:xfrm>
          <a:prstGeom prst="rect">
            <a:avLst/>
          </a:prstGeom>
        </p:spPr>
        <p:txBody>
          <a:bodyPr anchorCtr="0" anchor="t" bIns="45700" lIns="91425" spcFirstLastPara="1" rIns="91425" wrap="square" tIns="45700">
            <a:normAutofit fontScale="85000" lnSpcReduction="20000"/>
          </a:bodyPr>
          <a:lstStyle/>
          <a:p>
            <a:pPr indent="0" lvl="0" marL="0" rtl="0" algn="l">
              <a:lnSpc>
                <a:spcPct val="115000"/>
              </a:lnSpc>
              <a:spcBef>
                <a:spcPts val="0"/>
              </a:spcBef>
              <a:spcAft>
                <a:spcPts val="0"/>
              </a:spcAft>
              <a:buNone/>
            </a:pPr>
            <a:r>
              <a:rPr lang="en-US"/>
              <a:t>T</a:t>
            </a:r>
            <a:r>
              <a:rPr lang="en-US"/>
              <a:t>raining a tokenizer that converts an image into a sequence of </a:t>
            </a:r>
            <a:r>
              <a:rPr b="1" i="1" lang="en-US"/>
              <a:t>discrete visual tokens</a:t>
            </a:r>
            <a:r>
              <a:rPr lang="en-US"/>
              <a:t> during </a:t>
            </a:r>
            <a:r>
              <a:rPr b="1" i="1" lang="en-US"/>
              <a:t>training</a:t>
            </a:r>
            <a:r>
              <a:rPr lang="en-US"/>
              <a:t>, and a detokenizer that </a:t>
            </a:r>
            <a:r>
              <a:rPr b="1" i="1" lang="en-US"/>
              <a:t>reconstructs</a:t>
            </a:r>
            <a:r>
              <a:rPr lang="en-US"/>
              <a:t> the image from tokens during </a:t>
            </a:r>
            <a:r>
              <a:rPr b="1" i="1" lang="en-US"/>
              <a:t>inference</a:t>
            </a:r>
            <a:endParaRPr b="1" i="1"/>
          </a:p>
          <a:p>
            <a:pPr indent="0" lvl="0" marL="0" rtl="0" algn="l">
              <a:lnSpc>
                <a:spcPct val="115000"/>
              </a:lnSpc>
              <a:spcBef>
                <a:spcPts val="0"/>
              </a:spcBef>
              <a:spcAft>
                <a:spcPts val="0"/>
              </a:spcAft>
              <a:buNone/>
            </a:pPr>
            <a:r>
              <a:t/>
            </a:r>
            <a:endParaRPr b="1" i="1"/>
          </a:p>
          <a:p>
            <a:pPr indent="-325755" lvl="0" marL="457200" rtl="0" algn="l">
              <a:lnSpc>
                <a:spcPct val="115000"/>
              </a:lnSpc>
              <a:spcBef>
                <a:spcPts val="0"/>
              </a:spcBef>
              <a:spcAft>
                <a:spcPts val="0"/>
              </a:spcAft>
              <a:buSzPct val="64285"/>
              <a:buChar char="-"/>
            </a:pPr>
            <a:r>
              <a:rPr b="1" lang="en-US"/>
              <a:t>The problem: </a:t>
            </a:r>
            <a:r>
              <a:rPr lang="en-US"/>
              <a:t>must linearize 2D images into 1D sequences of patch representations → long sequences! (</a:t>
            </a:r>
            <a:r>
              <a:rPr lang="en-US"/>
              <a:t>256×256×3RGB Image → 196,608 rasterized values)</a:t>
            </a:r>
            <a:endParaRPr/>
          </a:p>
          <a:p>
            <a:pPr indent="0" lvl="0" marL="457200" rtl="0" algn="l">
              <a:lnSpc>
                <a:spcPct val="115000"/>
              </a:lnSpc>
              <a:spcBef>
                <a:spcPts val="0"/>
              </a:spcBef>
              <a:spcAft>
                <a:spcPts val="0"/>
              </a:spcAft>
              <a:buNone/>
            </a:pPr>
            <a:r>
              <a:t/>
            </a:r>
            <a:endParaRPr/>
          </a:p>
          <a:p>
            <a:pPr indent="-325755" lvl="0" marL="457200" rtl="0" algn="l">
              <a:lnSpc>
                <a:spcPct val="115000"/>
              </a:lnSpc>
              <a:spcBef>
                <a:spcPts val="0"/>
              </a:spcBef>
              <a:spcAft>
                <a:spcPts val="0"/>
              </a:spcAft>
              <a:buSzPct val="64285"/>
              <a:buChar char="-"/>
            </a:pPr>
            <a:r>
              <a:rPr b="1" lang="en-US"/>
              <a:t>Previous work: </a:t>
            </a:r>
            <a:r>
              <a:rPr lang="en-US"/>
              <a:t>learn quantized representations of image patches</a:t>
            </a:r>
            <a:endParaRPr/>
          </a:p>
          <a:p>
            <a:pPr indent="0" lvl="0" marL="457200" rtl="0" algn="l">
              <a:lnSpc>
                <a:spcPct val="115000"/>
              </a:lnSpc>
              <a:spcBef>
                <a:spcPts val="0"/>
              </a:spcBef>
              <a:spcAft>
                <a:spcPts val="0"/>
              </a:spcAft>
              <a:buNone/>
            </a:pPr>
            <a:r>
              <a:t/>
            </a:r>
            <a:endParaRPr/>
          </a:p>
          <a:p>
            <a:pPr indent="-325755" lvl="0" marL="457200" rtl="0" algn="l">
              <a:lnSpc>
                <a:spcPct val="115000"/>
              </a:lnSpc>
              <a:spcBef>
                <a:spcPts val="0"/>
              </a:spcBef>
              <a:spcAft>
                <a:spcPts val="0"/>
              </a:spcAft>
              <a:buSzPct val="64285"/>
              <a:buChar char="-"/>
            </a:pPr>
            <a:r>
              <a:rPr b="1" lang="en-US"/>
              <a:t>Proposed solution:</a:t>
            </a:r>
            <a:r>
              <a:rPr lang="en-US"/>
              <a:t> learn patch embeddings, learn a visual codebook, map embedding to nearest codebook entry (each codebook entry is a learned and indexable location in the latent space) → </a:t>
            </a:r>
            <a:r>
              <a:rPr b="1" lang="en-US" u="sng"/>
              <a:t>ViT-VQGAN</a:t>
            </a:r>
            <a:endParaRPr b="1" u="sng"/>
          </a:p>
        </p:txBody>
      </p:sp>
      <p:sp>
        <p:nvSpPr>
          <p:cNvPr id="684" name="Google Shape;684;g2b6877b2ac8_0_31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685" name="Google Shape;685;g2b6877b2ac8_0_310"/>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sp>
        <p:nvSpPr>
          <p:cNvPr id="686" name="Google Shape;686;g2b6877b2ac8_0_31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g2b6877b2ac8_0_407"/>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b="1" i="1" lang="en-US" sz="3359" u="sng"/>
              <a:t>VQVAE</a:t>
            </a:r>
            <a:r>
              <a:rPr lang="en-US" sz="3359"/>
              <a:t> → VQGAN → ViT-VQGAN</a:t>
            </a:r>
            <a:endParaRPr sz="3359"/>
          </a:p>
          <a:p>
            <a:pPr indent="0" lvl="0" marL="0" rtl="0" algn="l">
              <a:spcBef>
                <a:spcPts val="0"/>
              </a:spcBef>
              <a:spcAft>
                <a:spcPts val="0"/>
              </a:spcAft>
              <a:buSzPts val="990"/>
              <a:buNone/>
            </a:pPr>
            <a:r>
              <a:rPr lang="en-US" sz="2500"/>
              <a:t>Methodology</a:t>
            </a:r>
            <a:endParaRPr sz="2500"/>
          </a:p>
        </p:txBody>
      </p:sp>
      <p:sp>
        <p:nvSpPr>
          <p:cNvPr id="693" name="Google Shape;693;g2b6877b2ac8_0_407"/>
          <p:cNvSpPr txBox="1"/>
          <p:nvPr>
            <p:ph idx="1" type="body"/>
          </p:nvPr>
        </p:nvSpPr>
        <p:spPr>
          <a:xfrm>
            <a:off x="838200" y="1260629"/>
            <a:ext cx="10515600" cy="4916400"/>
          </a:xfrm>
          <a:prstGeom prst="rect">
            <a:avLst/>
          </a:prstGeom>
        </p:spPr>
        <p:txBody>
          <a:bodyPr anchorCtr="0" anchor="t" bIns="45700" lIns="91425" spcFirstLastPara="1" rIns="91425" wrap="square" tIns="45700">
            <a:normAutofit/>
          </a:bodyPr>
          <a:lstStyle/>
          <a:p>
            <a:pPr indent="-342900" lvl="0" marL="457200" rtl="0" algn="l">
              <a:lnSpc>
                <a:spcPct val="115000"/>
              </a:lnSpc>
              <a:spcBef>
                <a:spcPts val="0"/>
              </a:spcBef>
              <a:spcAft>
                <a:spcPts val="0"/>
              </a:spcAft>
              <a:buSzPts val="1800"/>
              <a:buChar char="-"/>
            </a:pPr>
            <a:r>
              <a:rPr lang="en-US"/>
              <a:t>VAE: learns a continuous latent representation</a:t>
            </a:r>
            <a:endParaRPr/>
          </a:p>
          <a:p>
            <a:pPr indent="-342900" lvl="0" marL="457200" rtl="0" algn="l">
              <a:lnSpc>
                <a:spcPct val="115000"/>
              </a:lnSpc>
              <a:spcBef>
                <a:spcPts val="0"/>
              </a:spcBef>
              <a:spcAft>
                <a:spcPts val="0"/>
              </a:spcAft>
              <a:buSzPts val="1800"/>
              <a:buChar char="-"/>
            </a:pPr>
            <a:r>
              <a:rPr lang="en-US"/>
              <a:t>Vector Quantized-VAE: learns a discrete latent representation</a:t>
            </a:r>
            <a:endParaRPr/>
          </a:p>
        </p:txBody>
      </p:sp>
      <p:sp>
        <p:nvSpPr>
          <p:cNvPr id="694" name="Google Shape;694;g2b6877b2ac8_0_407"/>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latin typeface="Georgia"/>
                <a:ea typeface="Georgia"/>
                <a:cs typeface="Georgia"/>
                <a:sym typeface="Georgia"/>
              </a:rPr>
              <a:t>https://arxiv.org/abs/1711.00937</a:t>
            </a:r>
            <a:endParaRPr/>
          </a:p>
        </p:txBody>
      </p:sp>
      <p:pic>
        <p:nvPicPr>
          <p:cNvPr id="695" name="Google Shape;695;g2b6877b2ac8_0_407"/>
          <p:cNvPicPr preferRelativeResize="0"/>
          <p:nvPr/>
        </p:nvPicPr>
        <p:blipFill>
          <a:blip r:embed="rId3">
            <a:alphaModFix/>
          </a:blip>
          <a:stretch>
            <a:fillRect/>
          </a:stretch>
        </p:blipFill>
        <p:spPr>
          <a:xfrm>
            <a:off x="2338250" y="2226575"/>
            <a:ext cx="7515501" cy="3945651"/>
          </a:xfrm>
          <a:prstGeom prst="rect">
            <a:avLst/>
          </a:prstGeom>
          <a:noFill/>
          <a:ln>
            <a:noFill/>
          </a:ln>
        </p:spPr>
      </p:pic>
      <p:sp>
        <p:nvSpPr>
          <p:cNvPr id="696" name="Google Shape;696;g2b6877b2ac8_0_407"/>
          <p:cNvSpPr txBox="1"/>
          <p:nvPr/>
        </p:nvSpPr>
        <p:spPr>
          <a:xfrm>
            <a:off x="85950" y="6177025"/>
            <a:ext cx="70989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latin typeface="Georgia"/>
                <a:ea typeface="Georgia"/>
                <a:cs typeface="Georgia"/>
                <a:sym typeface="Georgia"/>
              </a:rPr>
              <a:t>Neural Discrete Representation Learning</a:t>
            </a:r>
            <a:endParaRPr sz="1500"/>
          </a:p>
        </p:txBody>
      </p:sp>
      <p:sp>
        <p:nvSpPr>
          <p:cNvPr id="697" name="Google Shape;697;g2b6877b2ac8_0_40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g2b70ff7c133_2_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latin typeface="Georgia"/>
                <a:ea typeface="Georgia"/>
                <a:cs typeface="Georgia"/>
                <a:sym typeface="Georgia"/>
              </a:rPr>
              <a:t>https://arxiv.org/abs/1711.00937</a:t>
            </a:r>
            <a:endParaRPr sz="1500"/>
          </a:p>
        </p:txBody>
      </p:sp>
      <p:sp>
        <p:nvSpPr>
          <p:cNvPr id="704" name="Google Shape;704;g2b70ff7c133_2_0"/>
          <p:cNvSpPr txBox="1"/>
          <p:nvPr/>
        </p:nvSpPr>
        <p:spPr>
          <a:xfrm>
            <a:off x="85950" y="6177025"/>
            <a:ext cx="70989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latin typeface="Georgia"/>
                <a:ea typeface="Georgia"/>
                <a:cs typeface="Georgia"/>
                <a:sym typeface="Georgia"/>
              </a:rPr>
              <a:t>Neural Discrete Representation Learning</a:t>
            </a:r>
            <a:endParaRPr sz="1500"/>
          </a:p>
        </p:txBody>
      </p:sp>
      <p:pic>
        <p:nvPicPr>
          <p:cNvPr id="705" name="Google Shape;705;g2b70ff7c133_2_0"/>
          <p:cNvPicPr preferRelativeResize="0"/>
          <p:nvPr/>
        </p:nvPicPr>
        <p:blipFill>
          <a:blip r:embed="rId3">
            <a:alphaModFix/>
          </a:blip>
          <a:stretch>
            <a:fillRect/>
          </a:stretch>
        </p:blipFill>
        <p:spPr>
          <a:xfrm>
            <a:off x="152400" y="1191026"/>
            <a:ext cx="11887204" cy="3604019"/>
          </a:xfrm>
          <a:prstGeom prst="rect">
            <a:avLst/>
          </a:prstGeom>
          <a:noFill/>
          <a:ln>
            <a:noFill/>
          </a:ln>
        </p:spPr>
      </p:pic>
      <p:sp>
        <p:nvSpPr>
          <p:cNvPr id="706" name="Google Shape;706;g2b70ff7c133_2_0"/>
          <p:cNvSpPr txBox="1"/>
          <p:nvPr/>
        </p:nvSpPr>
        <p:spPr>
          <a:xfrm>
            <a:off x="3502450" y="899600"/>
            <a:ext cx="140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Codebook</a:t>
            </a:r>
            <a:endParaRPr sz="1700">
              <a:solidFill>
                <a:schemeClr val="dk1"/>
              </a:solidFill>
              <a:latin typeface="Calibri"/>
              <a:ea typeface="Calibri"/>
              <a:cs typeface="Calibri"/>
              <a:sym typeface="Calibri"/>
            </a:endParaRPr>
          </a:p>
        </p:txBody>
      </p:sp>
      <p:sp>
        <p:nvSpPr>
          <p:cNvPr id="707" name="Google Shape;707;g2b70ff7c133_2_0"/>
          <p:cNvSpPr txBox="1"/>
          <p:nvPr>
            <p:ph idx="1" type="body"/>
          </p:nvPr>
        </p:nvSpPr>
        <p:spPr>
          <a:xfrm>
            <a:off x="3954700" y="5053867"/>
            <a:ext cx="7399200" cy="1123200"/>
          </a:xfrm>
          <a:prstGeom prst="rect">
            <a:avLst/>
          </a:prstGeom>
        </p:spPr>
        <p:txBody>
          <a:bodyPr anchorCtr="0" anchor="t" bIns="45700" lIns="91425" spcFirstLastPara="1" rIns="91425" wrap="square" tIns="45700">
            <a:noAutofit/>
          </a:bodyPr>
          <a:lstStyle/>
          <a:p>
            <a:pPr indent="-450850" lvl="0" marL="609600" rtl="0" algn="l">
              <a:lnSpc>
                <a:spcPct val="95000"/>
              </a:lnSpc>
              <a:spcBef>
                <a:spcPts val="0"/>
              </a:spcBef>
              <a:spcAft>
                <a:spcPts val="0"/>
              </a:spcAft>
              <a:buSzPts val="2300"/>
              <a:buChar char="-"/>
            </a:pPr>
            <a:r>
              <a:rPr lang="en-US" sz="2300"/>
              <a:t>Codebook: list of K vectors with dimension D associated with index 1,2,...K</a:t>
            </a:r>
            <a:endParaRPr sz="2300"/>
          </a:p>
          <a:p>
            <a:pPr indent="-450850" lvl="0" marL="609600" rtl="0" algn="l">
              <a:lnSpc>
                <a:spcPct val="95000"/>
              </a:lnSpc>
              <a:spcBef>
                <a:spcPts val="0"/>
              </a:spcBef>
              <a:spcAft>
                <a:spcPts val="0"/>
              </a:spcAft>
              <a:buSzPts val="2300"/>
              <a:buChar char="-"/>
            </a:pPr>
            <a:r>
              <a:rPr lang="en-US" sz="2300"/>
              <a:t>Latent embedding vector: e</a:t>
            </a:r>
            <a:r>
              <a:rPr baseline="-25000" lang="en-US" sz="2300"/>
              <a:t>i</a:t>
            </a:r>
            <a:r>
              <a:rPr lang="en-US" sz="2300"/>
              <a:t>∈ R</a:t>
            </a:r>
            <a:r>
              <a:rPr baseline="30000" lang="en-US" sz="2300"/>
              <a:t>D</a:t>
            </a:r>
            <a:r>
              <a:rPr lang="en-US" sz="2300"/>
              <a:t>, i ∈ 1, 2, …, K</a:t>
            </a:r>
            <a:endParaRPr sz="2300"/>
          </a:p>
        </p:txBody>
      </p:sp>
      <p:sp>
        <p:nvSpPr>
          <p:cNvPr id="708" name="Google Shape;708;g2b70ff7c133_2_0"/>
          <p:cNvSpPr txBox="1"/>
          <p:nvPr/>
        </p:nvSpPr>
        <p:spPr>
          <a:xfrm>
            <a:off x="2433917" y="3285550"/>
            <a:ext cx="140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H</a:t>
            </a:r>
            <a:endParaRPr sz="1700">
              <a:solidFill>
                <a:schemeClr val="dk1"/>
              </a:solidFill>
              <a:latin typeface="Calibri"/>
              <a:ea typeface="Calibri"/>
              <a:cs typeface="Calibri"/>
              <a:sym typeface="Calibri"/>
            </a:endParaRPr>
          </a:p>
        </p:txBody>
      </p:sp>
      <p:sp>
        <p:nvSpPr>
          <p:cNvPr id="709" name="Google Shape;709;g2b70ff7c133_2_0"/>
          <p:cNvSpPr txBox="1"/>
          <p:nvPr/>
        </p:nvSpPr>
        <p:spPr>
          <a:xfrm>
            <a:off x="2101250" y="3538300"/>
            <a:ext cx="140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W</a:t>
            </a:r>
            <a:endParaRPr sz="1700">
              <a:solidFill>
                <a:schemeClr val="dk1"/>
              </a:solidFill>
              <a:latin typeface="Calibri"/>
              <a:ea typeface="Calibri"/>
              <a:cs typeface="Calibri"/>
              <a:sym typeface="Calibri"/>
            </a:endParaRPr>
          </a:p>
        </p:txBody>
      </p:sp>
      <p:sp>
        <p:nvSpPr>
          <p:cNvPr id="710" name="Google Shape;710;g2b70ff7c133_2_0"/>
          <p:cNvSpPr/>
          <p:nvPr/>
        </p:nvSpPr>
        <p:spPr>
          <a:xfrm>
            <a:off x="3010775" y="986125"/>
            <a:ext cx="4069800" cy="1591800"/>
          </a:xfrm>
          <a:prstGeom prst="rect">
            <a:avLst/>
          </a:prstGeom>
          <a:noFill/>
          <a:ln cap="flat" cmpd="sng" w="76200">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11" name="Google Shape;711;g2b70ff7c133_2_0"/>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b="1" i="1" lang="en-US" sz="3359" u="sng"/>
              <a:t>VQVAE</a:t>
            </a:r>
            <a:r>
              <a:rPr lang="en-US" sz="3359"/>
              <a:t> → VQGAN → ViT-VQGAN</a:t>
            </a:r>
            <a:endParaRPr sz="3359"/>
          </a:p>
          <a:p>
            <a:pPr indent="0" lvl="0" marL="0" rtl="0" algn="l">
              <a:spcBef>
                <a:spcPts val="0"/>
              </a:spcBef>
              <a:spcAft>
                <a:spcPts val="0"/>
              </a:spcAft>
              <a:buSzPts val="990"/>
              <a:buNone/>
            </a:pPr>
            <a:r>
              <a:rPr lang="en-US" sz="2500"/>
              <a:t>Methodology</a:t>
            </a:r>
            <a:endParaRPr sz="2500"/>
          </a:p>
        </p:txBody>
      </p:sp>
      <p:sp>
        <p:nvSpPr>
          <p:cNvPr id="712" name="Google Shape;712;g2b70ff7c133_2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g2b70ff7c133_2_12"/>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latin typeface="Georgia"/>
                <a:ea typeface="Georgia"/>
                <a:cs typeface="Georgia"/>
                <a:sym typeface="Georgia"/>
              </a:rPr>
              <a:t>https://arxiv.org/abs/1711.00937</a:t>
            </a:r>
            <a:endParaRPr sz="1500"/>
          </a:p>
        </p:txBody>
      </p:sp>
      <p:sp>
        <p:nvSpPr>
          <p:cNvPr id="719" name="Google Shape;719;g2b70ff7c133_2_12"/>
          <p:cNvSpPr txBox="1"/>
          <p:nvPr/>
        </p:nvSpPr>
        <p:spPr>
          <a:xfrm>
            <a:off x="85950" y="6177025"/>
            <a:ext cx="70989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latin typeface="Georgia"/>
                <a:ea typeface="Georgia"/>
                <a:cs typeface="Georgia"/>
                <a:sym typeface="Georgia"/>
              </a:rPr>
              <a:t>Neural Discrete Representation Learning</a:t>
            </a:r>
            <a:endParaRPr sz="1500"/>
          </a:p>
        </p:txBody>
      </p:sp>
      <p:pic>
        <p:nvPicPr>
          <p:cNvPr id="720" name="Google Shape;720;g2b70ff7c133_2_12"/>
          <p:cNvPicPr preferRelativeResize="0"/>
          <p:nvPr/>
        </p:nvPicPr>
        <p:blipFill>
          <a:blip r:embed="rId3">
            <a:alphaModFix/>
          </a:blip>
          <a:stretch>
            <a:fillRect/>
          </a:stretch>
        </p:blipFill>
        <p:spPr>
          <a:xfrm>
            <a:off x="152400" y="1191026"/>
            <a:ext cx="11887204" cy="3604019"/>
          </a:xfrm>
          <a:prstGeom prst="rect">
            <a:avLst/>
          </a:prstGeom>
          <a:noFill/>
          <a:ln>
            <a:noFill/>
          </a:ln>
        </p:spPr>
      </p:pic>
      <p:sp>
        <p:nvSpPr>
          <p:cNvPr id="721" name="Google Shape;721;g2b70ff7c133_2_12"/>
          <p:cNvSpPr txBox="1"/>
          <p:nvPr/>
        </p:nvSpPr>
        <p:spPr>
          <a:xfrm>
            <a:off x="3502450" y="899600"/>
            <a:ext cx="140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Codebook</a:t>
            </a:r>
            <a:endParaRPr sz="1700">
              <a:solidFill>
                <a:schemeClr val="dk1"/>
              </a:solidFill>
              <a:latin typeface="Calibri"/>
              <a:ea typeface="Calibri"/>
              <a:cs typeface="Calibri"/>
              <a:sym typeface="Calibri"/>
            </a:endParaRPr>
          </a:p>
        </p:txBody>
      </p:sp>
      <p:sp>
        <p:nvSpPr>
          <p:cNvPr id="722" name="Google Shape;722;g2b70ff7c133_2_12"/>
          <p:cNvSpPr txBox="1"/>
          <p:nvPr>
            <p:ph idx="1" type="body"/>
          </p:nvPr>
        </p:nvSpPr>
        <p:spPr>
          <a:xfrm>
            <a:off x="152400" y="4795033"/>
            <a:ext cx="11727600" cy="1123200"/>
          </a:xfrm>
          <a:prstGeom prst="rect">
            <a:avLst/>
          </a:prstGeom>
        </p:spPr>
        <p:txBody>
          <a:bodyPr anchorCtr="0" anchor="t" bIns="45700" lIns="91425" spcFirstLastPara="1" rIns="91425" wrap="square" tIns="45700">
            <a:noAutofit/>
          </a:bodyPr>
          <a:lstStyle/>
          <a:p>
            <a:pPr indent="-450850" lvl="0" marL="609600" rtl="0" algn="l">
              <a:lnSpc>
                <a:spcPct val="115000"/>
              </a:lnSpc>
              <a:spcBef>
                <a:spcPts val="0"/>
              </a:spcBef>
              <a:spcAft>
                <a:spcPts val="0"/>
              </a:spcAft>
              <a:buSzPts val="2300"/>
              <a:buChar char="-"/>
            </a:pPr>
            <a:r>
              <a:rPr lang="en-US" sz="2300"/>
              <a:t>Discrete latent variables z are calculated by a nearest neighbour look-up using the shared embedding space (codebook)</a:t>
            </a:r>
            <a:endParaRPr sz="2300"/>
          </a:p>
          <a:p>
            <a:pPr indent="-450850" lvl="0" marL="609600" rtl="0" algn="l">
              <a:lnSpc>
                <a:spcPct val="115000"/>
              </a:lnSpc>
              <a:spcBef>
                <a:spcPts val="0"/>
              </a:spcBef>
              <a:spcAft>
                <a:spcPts val="0"/>
              </a:spcAft>
              <a:buSzPts val="2300"/>
              <a:buChar char="-"/>
            </a:pPr>
            <a:r>
              <a:rPr lang="en-US" sz="2300"/>
              <a:t>Posterior distribution</a:t>
            </a:r>
            <a:r>
              <a:rPr b="1" i="1" lang="en-US" sz="2300"/>
              <a:t> q(z|x) </a:t>
            </a:r>
            <a:r>
              <a:rPr lang="en-US" sz="2300"/>
              <a:t>probabilities defined as one hot:</a:t>
            </a:r>
            <a:endParaRPr sz="2300"/>
          </a:p>
        </p:txBody>
      </p:sp>
      <p:sp>
        <p:nvSpPr>
          <p:cNvPr id="723" name="Google Shape;723;g2b70ff7c133_2_12"/>
          <p:cNvSpPr txBox="1"/>
          <p:nvPr/>
        </p:nvSpPr>
        <p:spPr>
          <a:xfrm>
            <a:off x="2433917" y="3285550"/>
            <a:ext cx="140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H</a:t>
            </a:r>
            <a:endParaRPr sz="1700">
              <a:solidFill>
                <a:schemeClr val="dk1"/>
              </a:solidFill>
              <a:latin typeface="Calibri"/>
              <a:ea typeface="Calibri"/>
              <a:cs typeface="Calibri"/>
              <a:sym typeface="Calibri"/>
            </a:endParaRPr>
          </a:p>
        </p:txBody>
      </p:sp>
      <p:sp>
        <p:nvSpPr>
          <p:cNvPr id="724" name="Google Shape;724;g2b70ff7c133_2_12"/>
          <p:cNvSpPr txBox="1"/>
          <p:nvPr/>
        </p:nvSpPr>
        <p:spPr>
          <a:xfrm>
            <a:off x="2101250" y="3538300"/>
            <a:ext cx="140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W</a:t>
            </a:r>
            <a:endParaRPr sz="1700">
              <a:solidFill>
                <a:schemeClr val="dk1"/>
              </a:solidFill>
              <a:latin typeface="Calibri"/>
              <a:ea typeface="Calibri"/>
              <a:cs typeface="Calibri"/>
              <a:sym typeface="Calibri"/>
            </a:endParaRPr>
          </a:p>
        </p:txBody>
      </p:sp>
      <p:pic>
        <p:nvPicPr>
          <p:cNvPr id="725" name="Google Shape;725;g2b70ff7c133_2_12"/>
          <p:cNvPicPr preferRelativeResize="0"/>
          <p:nvPr/>
        </p:nvPicPr>
        <p:blipFill>
          <a:blip r:embed="rId4">
            <a:alphaModFix/>
          </a:blip>
          <a:stretch>
            <a:fillRect/>
          </a:stretch>
        </p:blipFill>
        <p:spPr>
          <a:xfrm>
            <a:off x="5915933" y="5994200"/>
            <a:ext cx="5874167" cy="772633"/>
          </a:xfrm>
          <a:prstGeom prst="rect">
            <a:avLst/>
          </a:prstGeom>
          <a:noFill/>
          <a:ln>
            <a:noFill/>
          </a:ln>
        </p:spPr>
      </p:pic>
      <p:sp>
        <p:nvSpPr>
          <p:cNvPr id="726" name="Google Shape;726;g2b70ff7c133_2_12"/>
          <p:cNvSpPr/>
          <p:nvPr/>
        </p:nvSpPr>
        <p:spPr>
          <a:xfrm>
            <a:off x="3986875" y="3374925"/>
            <a:ext cx="1248000" cy="1202700"/>
          </a:xfrm>
          <a:prstGeom prst="rect">
            <a:avLst/>
          </a:prstGeom>
          <a:noFill/>
          <a:ln cap="flat" cmpd="sng" w="76200">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27" name="Google Shape;727;g2b70ff7c133_2_12"/>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b="1" i="1" lang="en-US" sz="3359" u="sng"/>
              <a:t>VQVAE</a:t>
            </a:r>
            <a:r>
              <a:rPr lang="en-US" sz="3359"/>
              <a:t> → VQGAN → ViT-VQGAN</a:t>
            </a:r>
            <a:endParaRPr sz="3359"/>
          </a:p>
          <a:p>
            <a:pPr indent="0" lvl="0" marL="0" rtl="0" algn="l">
              <a:spcBef>
                <a:spcPts val="0"/>
              </a:spcBef>
              <a:spcAft>
                <a:spcPts val="0"/>
              </a:spcAft>
              <a:buSzPts val="990"/>
              <a:buNone/>
            </a:pPr>
            <a:r>
              <a:rPr lang="en-US" sz="2500"/>
              <a:t>Methodology</a:t>
            </a:r>
            <a:endParaRPr sz="2500"/>
          </a:p>
        </p:txBody>
      </p:sp>
      <p:sp>
        <p:nvSpPr>
          <p:cNvPr id="728" name="Google Shape;728;g2b70ff7c133_2_1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g2b70ff7c133_2_25"/>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latin typeface="Georgia"/>
                <a:ea typeface="Georgia"/>
                <a:cs typeface="Georgia"/>
                <a:sym typeface="Georgia"/>
              </a:rPr>
              <a:t>https://arxiv.org/abs/1711.00937</a:t>
            </a:r>
            <a:endParaRPr sz="1500"/>
          </a:p>
        </p:txBody>
      </p:sp>
      <p:sp>
        <p:nvSpPr>
          <p:cNvPr id="735" name="Google Shape;735;g2b70ff7c133_2_25"/>
          <p:cNvSpPr txBox="1"/>
          <p:nvPr/>
        </p:nvSpPr>
        <p:spPr>
          <a:xfrm>
            <a:off x="85950" y="6177025"/>
            <a:ext cx="70989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latin typeface="Georgia"/>
                <a:ea typeface="Georgia"/>
                <a:cs typeface="Georgia"/>
                <a:sym typeface="Georgia"/>
              </a:rPr>
              <a:t>Neural Discrete Representation Learning</a:t>
            </a:r>
            <a:endParaRPr sz="1500"/>
          </a:p>
        </p:txBody>
      </p:sp>
      <p:pic>
        <p:nvPicPr>
          <p:cNvPr id="736" name="Google Shape;736;g2b70ff7c133_2_25"/>
          <p:cNvPicPr preferRelativeResize="0"/>
          <p:nvPr/>
        </p:nvPicPr>
        <p:blipFill>
          <a:blip r:embed="rId3">
            <a:alphaModFix/>
          </a:blip>
          <a:stretch>
            <a:fillRect/>
          </a:stretch>
        </p:blipFill>
        <p:spPr>
          <a:xfrm>
            <a:off x="152400" y="1191026"/>
            <a:ext cx="11887204" cy="3604019"/>
          </a:xfrm>
          <a:prstGeom prst="rect">
            <a:avLst/>
          </a:prstGeom>
          <a:noFill/>
          <a:ln>
            <a:noFill/>
          </a:ln>
        </p:spPr>
      </p:pic>
      <p:sp>
        <p:nvSpPr>
          <p:cNvPr id="737" name="Google Shape;737;g2b70ff7c133_2_25"/>
          <p:cNvSpPr txBox="1"/>
          <p:nvPr/>
        </p:nvSpPr>
        <p:spPr>
          <a:xfrm>
            <a:off x="3502450" y="899600"/>
            <a:ext cx="140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Codebook</a:t>
            </a:r>
            <a:endParaRPr sz="1700">
              <a:solidFill>
                <a:schemeClr val="dk1"/>
              </a:solidFill>
              <a:latin typeface="Calibri"/>
              <a:ea typeface="Calibri"/>
              <a:cs typeface="Calibri"/>
              <a:sym typeface="Calibri"/>
            </a:endParaRPr>
          </a:p>
        </p:txBody>
      </p:sp>
      <p:sp>
        <p:nvSpPr>
          <p:cNvPr id="738" name="Google Shape;738;g2b70ff7c133_2_25"/>
          <p:cNvSpPr txBox="1"/>
          <p:nvPr>
            <p:ph idx="1" type="body"/>
          </p:nvPr>
        </p:nvSpPr>
        <p:spPr>
          <a:xfrm>
            <a:off x="152400" y="4795033"/>
            <a:ext cx="11727600" cy="11232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2300"/>
              <a:t>The input to the decoder is the corresponding embedding vector e</a:t>
            </a:r>
            <a:r>
              <a:rPr baseline="-25000" lang="en-US" sz="2300"/>
              <a:t>k</a:t>
            </a:r>
            <a:r>
              <a:rPr lang="en-US" sz="2300"/>
              <a:t>:</a:t>
            </a:r>
            <a:endParaRPr sz="2300"/>
          </a:p>
          <a:p>
            <a:pPr indent="0" lvl="0" marL="0" rtl="0" algn="l">
              <a:lnSpc>
                <a:spcPct val="115000"/>
              </a:lnSpc>
              <a:spcBef>
                <a:spcPts val="0"/>
              </a:spcBef>
              <a:spcAft>
                <a:spcPts val="0"/>
              </a:spcAft>
              <a:buNone/>
            </a:pPr>
            <a:r>
              <a:t/>
            </a:r>
            <a:endParaRPr sz="2300"/>
          </a:p>
        </p:txBody>
      </p:sp>
      <p:sp>
        <p:nvSpPr>
          <p:cNvPr id="739" name="Google Shape;739;g2b70ff7c133_2_25"/>
          <p:cNvSpPr txBox="1"/>
          <p:nvPr/>
        </p:nvSpPr>
        <p:spPr>
          <a:xfrm>
            <a:off x="2433917" y="3285550"/>
            <a:ext cx="140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H</a:t>
            </a:r>
            <a:endParaRPr sz="1700">
              <a:solidFill>
                <a:schemeClr val="dk1"/>
              </a:solidFill>
              <a:latin typeface="Calibri"/>
              <a:ea typeface="Calibri"/>
              <a:cs typeface="Calibri"/>
              <a:sym typeface="Calibri"/>
            </a:endParaRPr>
          </a:p>
        </p:txBody>
      </p:sp>
      <p:sp>
        <p:nvSpPr>
          <p:cNvPr id="740" name="Google Shape;740;g2b70ff7c133_2_25"/>
          <p:cNvSpPr txBox="1"/>
          <p:nvPr/>
        </p:nvSpPr>
        <p:spPr>
          <a:xfrm>
            <a:off x="2101250" y="3538300"/>
            <a:ext cx="140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W</a:t>
            </a:r>
            <a:endParaRPr sz="1700">
              <a:solidFill>
                <a:schemeClr val="dk1"/>
              </a:solidFill>
              <a:latin typeface="Calibri"/>
              <a:ea typeface="Calibri"/>
              <a:cs typeface="Calibri"/>
              <a:sym typeface="Calibri"/>
            </a:endParaRPr>
          </a:p>
        </p:txBody>
      </p:sp>
      <p:pic>
        <p:nvPicPr>
          <p:cNvPr id="741" name="Google Shape;741;g2b70ff7c133_2_25"/>
          <p:cNvPicPr preferRelativeResize="0"/>
          <p:nvPr/>
        </p:nvPicPr>
        <p:blipFill>
          <a:blip r:embed="rId4">
            <a:alphaModFix/>
          </a:blip>
          <a:stretch>
            <a:fillRect/>
          </a:stretch>
        </p:blipFill>
        <p:spPr>
          <a:xfrm>
            <a:off x="3073733" y="5368272"/>
            <a:ext cx="6353233" cy="548126"/>
          </a:xfrm>
          <a:prstGeom prst="rect">
            <a:avLst/>
          </a:prstGeom>
          <a:noFill/>
          <a:ln>
            <a:noFill/>
          </a:ln>
        </p:spPr>
      </p:pic>
      <p:sp>
        <p:nvSpPr>
          <p:cNvPr id="742" name="Google Shape;742;g2b70ff7c133_2_25"/>
          <p:cNvSpPr/>
          <p:nvPr/>
        </p:nvSpPr>
        <p:spPr>
          <a:xfrm>
            <a:off x="6222075" y="2531350"/>
            <a:ext cx="1518900" cy="1672800"/>
          </a:xfrm>
          <a:prstGeom prst="rect">
            <a:avLst/>
          </a:prstGeom>
          <a:noFill/>
          <a:ln cap="flat" cmpd="sng" w="76200">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43" name="Google Shape;743;g2b70ff7c133_2_25"/>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b="1" i="1" lang="en-US" sz="3359" u="sng"/>
              <a:t>VQVAE</a:t>
            </a:r>
            <a:r>
              <a:rPr lang="en-US" sz="3359"/>
              <a:t> → VQGAN → ViT-VQGAN</a:t>
            </a:r>
            <a:endParaRPr sz="3359"/>
          </a:p>
          <a:p>
            <a:pPr indent="0" lvl="0" marL="0" rtl="0" algn="l">
              <a:spcBef>
                <a:spcPts val="0"/>
              </a:spcBef>
              <a:spcAft>
                <a:spcPts val="0"/>
              </a:spcAft>
              <a:buSzPts val="990"/>
              <a:buNone/>
            </a:pPr>
            <a:r>
              <a:rPr lang="en-US" sz="2500"/>
              <a:t>Methodology</a:t>
            </a:r>
            <a:endParaRPr sz="2500"/>
          </a:p>
        </p:txBody>
      </p:sp>
      <p:sp>
        <p:nvSpPr>
          <p:cNvPr id="744" name="Google Shape;744;g2b70ff7c133_2_2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g26b868a6acd_3_2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5" name="Google Shape;95;g26b868a6acd_3_25"/>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What is Image Generation</a:t>
            </a:r>
            <a:endParaRPr/>
          </a:p>
        </p:txBody>
      </p:sp>
      <p:pic>
        <p:nvPicPr>
          <p:cNvPr id="96" name="Google Shape;96;g26b868a6acd_3_25"/>
          <p:cNvPicPr preferRelativeResize="0"/>
          <p:nvPr/>
        </p:nvPicPr>
        <p:blipFill>
          <a:blip r:embed="rId3">
            <a:alphaModFix/>
          </a:blip>
          <a:stretch>
            <a:fillRect/>
          </a:stretch>
        </p:blipFill>
        <p:spPr>
          <a:xfrm>
            <a:off x="7304825" y="1984550"/>
            <a:ext cx="3639800" cy="3639800"/>
          </a:xfrm>
          <a:prstGeom prst="rect">
            <a:avLst/>
          </a:prstGeom>
          <a:noFill/>
          <a:ln>
            <a:noFill/>
          </a:ln>
        </p:spPr>
      </p:pic>
      <p:sp>
        <p:nvSpPr>
          <p:cNvPr id="97" name="Google Shape;97;g26b868a6acd_3_25"/>
          <p:cNvSpPr txBox="1"/>
          <p:nvPr/>
        </p:nvSpPr>
        <p:spPr>
          <a:xfrm>
            <a:off x="684575" y="3490500"/>
            <a:ext cx="3720900" cy="627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lang="en-US" sz="3200">
                <a:solidFill>
                  <a:schemeClr val="dk1"/>
                </a:solidFill>
                <a:latin typeface="Calibri"/>
                <a:ea typeface="Calibri"/>
                <a:cs typeface="Calibri"/>
                <a:sym typeface="Calibri"/>
              </a:rPr>
              <a:t>“A tiger in a lab coat”</a:t>
            </a:r>
            <a:endParaRPr sz="3200">
              <a:solidFill>
                <a:schemeClr val="dk1"/>
              </a:solidFill>
              <a:latin typeface="Calibri"/>
              <a:ea typeface="Calibri"/>
              <a:cs typeface="Calibri"/>
              <a:sym typeface="Calibri"/>
            </a:endParaRPr>
          </a:p>
        </p:txBody>
      </p:sp>
      <p:sp>
        <p:nvSpPr>
          <p:cNvPr id="98" name="Google Shape;98;g26b868a6acd_3_25"/>
          <p:cNvSpPr/>
          <p:nvPr/>
        </p:nvSpPr>
        <p:spPr>
          <a:xfrm>
            <a:off x="4750225" y="3467400"/>
            <a:ext cx="2104800" cy="674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9" name="Google Shape;99;g26b868a6acd_3_25"/>
          <p:cNvSpPr txBox="1"/>
          <p:nvPr>
            <p:ph idx="1" type="body"/>
          </p:nvPr>
        </p:nvSpPr>
        <p:spPr>
          <a:xfrm>
            <a:off x="838200" y="970795"/>
            <a:ext cx="10515600" cy="1140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In context of year 2024:</a:t>
            </a:r>
            <a:endParaRPr/>
          </a:p>
          <a:p>
            <a:pPr indent="-342900" lvl="0" marL="457200" rtl="0" algn="l">
              <a:spcBef>
                <a:spcPts val="1000"/>
              </a:spcBef>
              <a:spcAft>
                <a:spcPts val="0"/>
              </a:spcAft>
              <a:buSzPts val="1800"/>
              <a:buChar char="-"/>
            </a:pPr>
            <a:r>
              <a:rPr lang="en-US"/>
              <a:t>Often referred to Text-To-Image (T2I) Synthesis</a:t>
            </a:r>
            <a:endParaRPr/>
          </a:p>
        </p:txBody>
      </p:sp>
      <p:sp>
        <p:nvSpPr>
          <p:cNvPr id="100" name="Google Shape;100;g26b868a6acd_3_25"/>
          <p:cNvSpPr txBox="1"/>
          <p:nvPr>
            <p:ph idx="1" type="body"/>
          </p:nvPr>
        </p:nvSpPr>
        <p:spPr>
          <a:xfrm>
            <a:off x="838200" y="5749754"/>
            <a:ext cx="10515600" cy="48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i="1" lang="en-US"/>
              <a:t>How is it done?</a:t>
            </a:r>
            <a:endParaRPr i="1"/>
          </a:p>
        </p:txBody>
      </p:sp>
      <p:pic>
        <p:nvPicPr>
          <p:cNvPr id="101" name="Google Shape;101;g26b868a6acd_3_25"/>
          <p:cNvPicPr preferRelativeResize="0"/>
          <p:nvPr/>
        </p:nvPicPr>
        <p:blipFill>
          <a:blip r:embed="rId4">
            <a:alphaModFix/>
          </a:blip>
          <a:stretch>
            <a:fillRect/>
          </a:stretch>
        </p:blipFill>
        <p:spPr>
          <a:xfrm>
            <a:off x="11657100" y="3"/>
            <a:ext cx="534899" cy="5349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g2b70ff7c133_2_38"/>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latin typeface="Georgia"/>
                <a:ea typeface="Georgia"/>
                <a:cs typeface="Georgia"/>
                <a:sym typeface="Georgia"/>
              </a:rPr>
              <a:t>https://arxiv.org/abs/1711.00937</a:t>
            </a:r>
            <a:endParaRPr sz="1500"/>
          </a:p>
        </p:txBody>
      </p:sp>
      <p:sp>
        <p:nvSpPr>
          <p:cNvPr id="751" name="Google Shape;751;g2b70ff7c133_2_38"/>
          <p:cNvSpPr txBox="1"/>
          <p:nvPr/>
        </p:nvSpPr>
        <p:spPr>
          <a:xfrm>
            <a:off x="85950" y="6177025"/>
            <a:ext cx="70989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latin typeface="Georgia"/>
                <a:ea typeface="Georgia"/>
                <a:cs typeface="Georgia"/>
                <a:sym typeface="Georgia"/>
              </a:rPr>
              <a:t>Neural Discrete Representation Learning</a:t>
            </a:r>
            <a:endParaRPr sz="1500"/>
          </a:p>
        </p:txBody>
      </p:sp>
      <p:pic>
        <p:nvPicPr>
          <p:cNvPr id="752" name="Google Shape;752;g2b70ff7c133_2_38"/>
          <p:cNvPicPr preferRelativeResize="0"/>
          <p:nvPr/>
        </p:nvPicPr>
        <p:blipFill>
          <a:blip r:embed="rId3">
            <a:alphaModFix/>
          </a:blip>
          <a:stretch>
            <a:fillRect/>
          </a:stretch>
        </p:blipFill>
        <p:spPr>
          <a:xfrm>
            <a:off x="152400" y="1191026"/>
            <a:ext cx="11887204" cy="3604019"/>
          </a:xfrm>
          <a:prstGeom prst="rect">
            <a:avLst/>
          </a:prstGeom>
          <a:noFill/>
          <a:ln>
            <a:noFill/>
          </a:ln>
        </p:spPr>
      </p:pic>
      <p:sp>
        <p:nvSpPr>
          <p:cNvPr id="753" name="Google Shape;753;g2b70ff7c133_2_38"/>
          <p:cNvSpPr txBox="1"/>
          <p:nvPr/>
        </p:nvSpPr>
        <p:spPr>
          <a:xfrm>
            <a:off x="3502450" y="899600"/>
            <a:ext cx="140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Codebook</a:t>
            </a:r>
            <a:endParaRPr sz="1700">
              <a:solidFill>
                <a:schemeClr val="dk1"/>
              </a:solidFill>
              <a:latin typeface="Calibri"/>
              <a:ea typeface="Calibri"/>
              <a:cs typeface="Calibri"/>
              <a:sym typeface="Calibri"/>
            </a:endParaRPr>
          </a:p>
        </p:txBody>
      </p:sp>
      <p:sp>
        <p:nvSpPr>
          <p:cNvPr id="754" name="Google Shape;754;g2b70ff7c133_2_38"/>
          <p:cNvSpPr txBox="1"/>
          <p:nvPr>
            <p:ph idx="1" type="body"/>
          </p:nvPr>
        </p:nvSpPr>
        <p:spPr>
          <a:xfrm>
            <a:off x="152400" y="4795033"/>
            <a:ext cx="11727600" cy="1123200"/>
          </a:xfrm>
          <a:prstGeom prst="rect">
            <a:avLst/>
          </a:prstGeom>
        </p:spPr>
        <p:txBody>
          <a:bodyPr anchorCtr="0" anchor="t" bIns="45700" lIns="91425" spcFirstLastPara="1" rIns="91425" wrap="square" tIns="45700">
            <a:noAutofit/>
          </a:bodyPr>
          <a:lstStyle/>
          <a:p>
            <a:pPr indent="-450850" lvl="0" marL="609600" rtl="0" algn="l">
              <a:lnSpc>
                <a:spcPct val="115000"/>
              </a:lnSpc>
              <a:spcBef>
                <a:spcPts val="0"/>
              </a:spcBef>
              <a:spcAft>
                <a:spcPts val="0"/>
              </a:spcAft>
              <a:buSzPts val="2300"/>
              <a:buChar char="-"/>
            </a:pPr>
            <a:r>
              <a:rPr lang="en-US" sz="2300"/>
              <a:t>Copy gradients </a:t>
            </a:r>
            <a:r>
              <a:rPr b="1" i="1" lang="en-US" sz="2300"/>
              <a:t>∇</a:t>
            </a:r>
            <a:r>
              <a:rPr b="1" baseline="-25000" i="1" lang="en-US" sz="2300"/>
              <a:t>z</a:t>
            </a:r>
            <a:r>
              <a:rPr b="1" i="1" lang="en-US" sz="2300"/>
              <a:t>L </a:t>
            </a:r>
            <a:r>
              <a:rPr lang="en-US" sz="2300"/>
              <a:t>from decoder input </a:t>
            </a:r>
            <a:r>
              <a:rPr b="1" i="1" lang="en-US" sz="2300"/>
              <a:t>z</a:t>
            </a:r>
            <a:r>
              <a:rPr b="1" baseline="-25000" i="1" lang="en-US" sz="2300"/>
              <a:t>q</a:t>
            </a:r>
            <a:r>
              <a:rPr b="1" i="1" lang="en-US" sz="2300"/>
              <a:t>(x)</a:t>
            </a:r>
            <a:r>
              <a:rPr lang="en-US" sz="2300"/>
              <a:t> to encoder output </a:t>
            </a:r>
            <a:r>
              <a:rPr b="1" i="1" lang="en-US" sz="2300"/>
              <a:t>z</a:t>
            </a:r>
            <a:r>
              <a:rPr b="1" baseline="-25000" i="1" lang="en-US" sz="2300"/>
              <a:t>e</a:t>
            </a:r>
            <a:r>
              <a:rPr b="1" i="1" lang="en-US" sz="2300"/>
              <a:t>(x)</a:t>
            </a:r>
            <a:endParaRPr b="1" i="1" sz="2300"/>
          </a:p>
          <a:p>
            <a:pPr indent="-450850" lvl="0" marL="609600" rtl="0" algn="l">
              <a:lnSpc>
                <a:spcPct val="115000"/>
              </a:lnSpc>
              <a:spcBef>
                <a:spcPts val="0"/>
              </a:spcBef>
              <a:spcAft>
                <a:spcPts val="0"/>
              </a:spcAft>
              <a:buSzPts val="2300"/>
              <a:buChar char="-"/>
            </a:pPr>
            <a:r>
              <a:rPr lang="en-US" sz="2300"/>
              <a:t>Train the network with loss:</a:t>
            </a:r>
            <a:endParaRPr sz="2300"/>
          </a:p>
          <a:p>
            <a:pPr indent="0" lvl="0" marL="609600" rtl="0" algn="l">
              <a:lnSpc>
                <a:spcPct val="115000"/>
              </a:lnSpc>
              <a:spcBef>
                <a:spcPts val="0"/>
              </a:spcBef>
              <a:spcAft>
                <a:spcPts val="0"/>
              </a:spcAft>
              <a:buNone/>
            </a:pPr>
            <a:r>
              <a:t/>
            </a:r>
            <a:endParaRPr b="1" i="1" sz="2300"/>
          </a:p>
          <a:p>
            <a:pPr indent="0" lvl="0" marL="0" rtl="0" algn="l">
              <a:lnSpc>
                <a:spcPct val="115000"/>
              </a:lnSpc>
              <a:spcBef>
                <a:spcPts val="0"/>
              </a:spcBef>
              <a:spcAft>
                <a:spcPts val="0"/>
              </a:spcAft>
              <a:buNone/>
            </a:pPr>
            <a:r>
              <a:t/>
            </a:r>
            <a:endParaRPr sz="2300"/>
          </a:p>
          <a:p>
            <a:pPr indent="0" lvl="0" marL="0" rtl="0" algn="l">
              <a:lnSpc>
                <a:spcPct val="115000"/>
              </a:lnSpc>
              <a:spcBef>
                <a:spcPts val="0"/>
              </a:spcBef>
              <a:spcAft>
                <a:spcPts val="0"/>
              </a:spcAft>
              <a:buNone/>
            </a:pPr>
            <a:r>
              <a:t/>
            </a:r>
            <a:endParaRPr sz="2300"/>
          </a:p>
        </p:txBody>
      </p:sp>
      <p:sp>
        <p:nvSpPr>
          <p:cNvPr id="755" name="Google Shape;755;g2b70ff7c133_2_38"/>
          <p:cNvSpPr txBox="1"/>
          <p:nvPr/>
        </p:nvSpPr>
        <p:spPr>
          <a:xfrm>
            <a:off x="2433917" y="3285550"/>
            <a:ext cx="140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H</a:t>
            </a:r>
            <a:endParaRPr sz="1700">
              <a:solidFill>
                <a:schemeClr val="dk1"/>
              </a:solidFill>
              <a:latin typeface="Calibri"/>
              <a:ea typeface="Calibri"/>
              <a:cs typeface="Calibri"/>
              <a:sym typeface="Calibri"/>
            </a:endParaRPr>
          </a:p>
        </p:txBody>
      </p:sp>
      <p:sp>
        <p:nvSpPr>
          <p:cNvPr id="756" name="Google Shape;756;g2b70ff7c133_2_38"/>
          <p:cNvSpPr txBox="1"/>
          <p:nvPr/>
        </p:nvSpPr>
        <p:spPr>
          <a:xfrm>
            <a:off x="2101250" y="3538300"/>
            <a:ext cx="1401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W</a:t>
            </a:r>
            <a:endParaRPr sz="1700">
              <a:solidFill>
                <a:schemeClr val="dk1"/>
              </a:solidFill>
              <a:latin typeface="Calibri"/>
              <a:ea typeface="Calibri"/>
              <a:cs typeface="Calibri"/>
              <a:sym typeface="Calibri"/>
            </a:endParaRPr>
          </a:p>
        </p:txBody>
      </p:sp>
      <p:pic>
        <p:nvPicPr>
          <p:cNvPr id="757" name="Google Shape;757;g2b70ff7c133_2_38"/>
          <p:cNvPicPr preferRelativeResize="0"/>
          <p:nvPr/>
        </p:nvPicPr>
        <p:blipFill>
          <a:blip r:embed="rId4">
            <a:alphaModFix/>
          </a:blip>
          <a:stretch>
            <a:fillRect/>
          </a:stretch>
        </p:blipFill>
        <p:spPr>
          <a:xfrm>
            <a:off x="1562100" y="5608100"/>
            <a:ext cx="7772319" cy="451600"/>
          </a:xfrm>
          <a:prstGeom prst="rect">
            <a:avLst/>
          </a:prstGeom>
          <a:noFill/>
          <a:ln>
            <a:noFill/>
          </a:ln>
        </p:spPr>
      </p:pic>
      <p:cxnSp>
        <p:nvCxnSpPr>
          <p:cNvPr id="758" name="Google Shape;758;g2b70ff7c133_2_38"/>
          <p:cNvCxnSpPr/>
          <p:nvPr/>
        </p:nvCxnSpPr>
        <p:spPr>
          <a:xfrm>
            <a:off x="2254267" y="6064267"/>
            <a:ext cx="1809600" cy="15900"/>
          </a:xfrm>
          <a:prstGeom prst="straightConnector1">
            <a:avLst/>
          </a:prstGeom>
          <a:noFill/>
          <a:ln cap="flat" cmpd="sng" w="28575">
            <a:solidFill>
              <a:srgbClr val="569CD6"/>
            </a:solidFill>
            <a:prstDash val="solid"/>
            <a:round/>
            <a:headEnd len="med" w="med" type="none"/>
            <a:tailEnd len="med" w="med" type="none"/>
          </a:ln>
        </p:spPr>
      </p:cxnSp>
      <p:sp>
        <p:nvSpPr>
          <p:cNvPr id="759" name="Google Shape;759;g2b70ff7c133_2_38"/>
          <p:cNvSpPr txBox="1"/>
          <p:nvPr/>
        </p:nvSpPr>
        <p:spPr>
          <a:xfrm>
            <a:off x="3635400" y="6020633"/>
            <a:ext cx="1555500" cy="630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500">
                <a:solidFill>
                  <a:srgbClr val="569CD6"/>
                </a:solidFill>
                <a:latin typeface="Calibri"/>
                <a:ea typeface="Calibri"/>
                <a:cs typeface="Calibri"/>
                <a:sym typeface="Calibri"/>
              </a:rPr>
              <a:t>Reconstruction loss</a:t>
            </a:r>
            <a:endParaRPr sz="1500">
              <a:solidFill>
                <a:srgbClr val="569CD6"/>
              </a:solidFill>
              <a:latin typeface="Calibri"/>
              <a:ea typeface="Calibri"/>
              <a:cs typeface="Calibri"/>
              <a:sym typeface="Calibri"/>
            </a:endParaRPr>
          </a:p>
        </p:txBody>
      </p:sp>
      <p:cxnSp>
        <p:nvCxnSpPr>
          <p:cNvPr id="760" name="Google Shape;760;g2b70ff7c133_2_38"/>
          <p:cNvCxnSpPr/>
          <p:nvPr/>
        </p:nvCxnSpPr>
        <p:spPr>
          <a:xfrm>
            <a:off x="4490300" y="6109567"/>
            <a:ext cx="2113500" cy="17700"/>
          </a:xfrm>
          <a:prstGeom prst="straightConnector1">
            <a:avLst/>
          </a:prstGeom>
          <a:noFill/>
          <a:ln cap="flat" cmpd="sng" w="28575">
            <a:solidFill>
              <a:srgbClr val="B5CEA8"/>
            </a:solidFill>
            <a:prstDash val="solid"/>
            <a:round/>
            <a:headEnd len="med" w="med" type="none"/>
            <a:tailEnd len="med" w="med" type="none"/>
          </a:ln>
        </p:spPr>
      </p:cxnSp>
      <p:cxnSp>
        <p:nvCxnSpPr>
          <p:cNvPr id="761" name="Google Shape;761;g2b70ff7c133_2_38"/>
          <p:cNvCxnSpPr/>
          <p:nvPr/>
        </p:nvCxnSpPr>
        <p:spPr>
          <a:xfrm>
            <a:off x="7011233" y="6109567"/>
            <a:ext cx="2228100" cy="33900"/>
          </a:xfrm>
          <a:prstGeom prst="straightConnector1">
            <a:avLst/>
          </a:prstGeom>
          <a:noFill/>
          <a:ln cap="flat" cmpd="sng" w="28575">
            <a:solidFill>
              <a:srgbClr val="888888"/>
            </a:solidFill>
            <a:prstDash val="solid"/>
            <a:round/>
            <a:headEnd len="med" w="med" type="none"/>
            <a:tailEnd len="med" w="med" type="none"/>
          </a:ln>
        </p:spPr>
      </p:cxnSp>
      <p:sp>
        <p:nvSpPr>
          <p:cNvPr id="762" name="Google Shape;762;g2b70ff7c133_2_38"/>
          <p:cNvSpPr txBox="1"/>
          <p:nvPr/>
        </p:nvSpPr>
        <p:spPr>
          <a:xfrm>
            <a:off x="5378883" y="6020633"/>
            <a:ext cx="1555500" cy="630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500">
                <a:solidFill>
                  <a:srgbClr val="B5CEA8"/>
                </a:solidFill>
                <a:latin typeface="Calibri"/>
                <a:ea typeface="Calibri"/>
                <a:cs typeface="Calibri"/>
                <a:sym typeface="Calibri"/>
              </a:rPr>
              <a:t>Codebook loss</a:t>
            </a:r>
            <a:endParaRPr sz="1500">
              <a:solidFill>
                <a:srgbClr val="B5CEA8"/>
              </a:solidFill>
              <a:latin typeface="Calibri"/>
              <a:ea typeface="Calibri"/>
              <a:cs typeface="Calibri"/>
              <a:sym typeface="Calibri"/>
            </a:endParaRPr>
          </a:p>
        </p:txBody>
      </p:sp>
      <p:sp>
        <p:nvSpPr>
          <p:cNvPr id="763" name="Google Shape;763;g2b70ff7c133_2_38"/>
          <p:cNvSpPr txBox="1"/>
          <p:nvPr/>
        </p:nvSpPr>
        <p:spPr>
          <a:xfrm>
            <a:off x="7347436" y="6020633"/>
            <a:ext cx="1809600" cy="630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500">
                <a:solidFill>
                  <a:srgbClr val="888888"/>
                </a:solidFill>
                <a:latin typeface="Calibri"/>
                <a:ea typeface="Calibri"/>
                <a:cs typeface="Calibri"/>
                <a:sym typeface="Calibri"/>
              </a:rPr>
              <a:t>Commitment loss</a:t>
            </a:r>
            <a:endParaRPr sz="1500">
              <a:solidFill>
                <a:srgbClr val="888888"/>
              </a:solidFill>
              <a:latin typeface="Calibri"/>
              <a:ea typeface="Calibri"/>
              <a:cs typeface="Calibri"/>
              <a:sym typeface="Calibri"/>
            </a:endParaRPr>
          </a:p>
        </p:txBody>
      </p:sp>
      <p:sp>
        <p:nvSpPr>
          <p:cNvPr id="764" name="Google Shape;764;g2b70ff7c133_2_38"/>
          <p:cNvSpPr/>
          <p:nvPr/>
        </p:nvSpPr>
        <p:spPr>
          <a:xfrm>
            <a:off x="4296525" y="2854574"/>
            <a:ext cx="718200" cy="446400"/>
          </a:xfrm>
          <a:prstGeom prst="rect">
            <a:avLst/>
          </a:prstGeom>
          <a:noFill/>
          <a:ln cap="flat" cmpd="sng" w="76200">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65" name="Google Shape;765;g2b70ff7c133_2_38"/>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b="1" i="1" lang="en-US" sz="3359" u="sng"/>
              <a:t>VQVAE</a:t>
            </a:r>
            <a:r>
              <a:rPr lang="en-US" sz="3359"/>
              <a:t> → VQGAN → ViT-VQGAN</a:t>
            </a:r>
            <a:endParaRPr sz="3359"/>
          </a:p>
          <a:p>
            <a:pPr indent="0" lvl="0" marL="0" rtl="0" algn="l">
              <a:spcBef>
                <a:spcPts val="0"/>
              </a:spcBef>
              <a:spcAft>
                <a:spcPts val="0"/>
              </a:spcAft>
              <a:buSzPts val="990"/>
              <a:buNone/>
            </a:pPr>
            <a:r>
              <a:rPr lang="en-US" sz="2500"/>
              <a:t>Methodology</a:t>
            </a:r>
            <a:endParaRPr sz="2500"/>
          </a:p>
        </p:txBody>
      </p:sp>
      <p:sp>
        <p:nvSpPr>
          <p:cNvPr id="766" name="Google Shape;766;g2b70ff7c133_2_3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g2b70ff7c133_2_116"/>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latin typeface="Georgia"/>
                <a:ea typeface="Georgia"/>
                <a:cs typeface="Georgia"/>
                <a:sym typeface="Georgia"/>
              </a:rPr>
              <a:t>https://arxiv.org/abs/2012.09841</a:t>
            </a:r>
            <a:endParaRPr sz="1200">
              <a:latin typeface="Georgia"/>
              <a:ea typeface="Georgia"/>
              <a:cs typeface="Georgia"/>
              <a:sym typeface="Georgia"/>
            </a:endParaRPr>
          </a:p>
        </p:txBody>
      </p:sp>
      <p:sp>
        <p:nvSpPr>
          <p:cNvPr id="773" name="Google Shape;773;g2b70ff7c133_2_116"/>
          <p:cNvSpPr txBox="1"/>
          <p:nvPr/>
        </p:nvSpPr>
        <p:spPr>
          <a:xfrm>
            <a:off x="85950" y="6177025"/>
            <a:ext cx="70707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latin typeface="Georgia"/>
                <a:ea typeface="Georgia"/>
                <a:cs typeface="Georgia"/>
                <a:sym typeface="Georgia"/>
              </a:rPr>
              <a:t>Taming Transformers for High-Resolution Image Synthesis</a:t>
            </a:r>
            <a:endParaRPr sz="1500">
              <a:latin typeface="Georgia"/>
              <a:ea typeface="Georgia"/>
              <a:cs typeface="Georgia"/>
              <a:sym typeface="Georgia"/>
            </a:endParaRPr>
          </a:p>
        </p:txBody>
      </p:sp>
      <p:sp>
        <p:nvSpPr>
          <p:cNvPr id="774" name="Google Shape;774;g2b70ff7c133_2_116"/>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59"/>
              <a:t>VQVAE </a:t>
            </a:r>
            <a:r>
              <a:rPr lang="en-US" sz="3359"/>
              <a:t>→ </a:t>
            </a:r>
            <a:r>
              <a:rPr b="1" i="1" lang="en-US" sz="3359" u="sng"/>
              <a:t>VQGAN</a:t>
            </a:r>
            <a:r>
              <a:rPr lang="en-US" sz="3359"/>
              <a:t> → ViT-VQGAN</a:t>
            </a:r>
            <a:endParaRPr sz="3359"/>
          </a:p>
          <a:p>
            <a:pPr indent="0" lvl="0" marL="0" rtl="0" algn="l">
              <a:spcBef>
                <a:spcPts val="0"/>
              </a:spcBef>
              <a:spcAft>
                <a:spcPts val="0"/>
              </a:spcAft>
              <a:buSzPts val="990"/>
              <a:buNone/>
            </a:pPr>
            <a:r>
              <a:rPr lang="en-US" sz="2500"/>
              <a:t>Methodology</a:t>
            </a:r>
            <a:endParaRPr sz="2500"/>
          </a:p>
        </p:txBody>
      </p:sp>
      <p:sp>
        <p:nvSpPr>
          <p:cNvPr id="775" name="Google Shape;775;g2b70ff7c133_2_116"/>
          <p:cNvSpPr txBox="1"/>
          <p:nvPr>
            <p:ph idx="1" type="body"/>
          </p:nvPr>
        </p:nvSpPr>
        <p:spPr>
          <a:xfrm>
            <a:off x="838200" y="1149629"/>
            <a:ext cx="10515600" cy="4916400"/>
          </a:xfrm>
          <a:prstGeom prst="rect">
            <a:avLst/>
          </a:prstGeom>
        </p:spPr>
        <p:txBody>
          <a:bodyPr anchorCtr="0" anchor="t" bIns="45700" lIns="91425" spcFirstLastPara="1" rIns="91425" wrap="square" tIns="45700">
            <a:normAutofit lnSpcReduction="10000"/>
          </a:bodyPr>
          <a:lstStyle/>
          <a:p>
            <a:pPr indent="0" lvl="0" marL="0" rtl="0" algn="l">
              <a:lnSpc>
                <a:spcPct val="115000"/>
              </a:lnSpc>
              <a:spcBef>
                <a:spcPts val="0"/>
              </a:spcBef>
              <a:spcAft>
                <a:spcPts val="0"/>
              </a:spcAft>
              <a:buNone/>
            </a:pPr>
            <a:r>
              <a:rPr lang="en-US"/>
              <a:t>Differences from VQVAE:</a:t>
            </a:r>
            <a:endParaRPr/>
          </a:p>
          <a:p>
            <a:pPr indent="-342900" lvl="0" marL="457200" rtl="0" algn="l">
              <a:lnSpc>
                <a:spcPct val="115000"/>
              </a:lnSpc>
              <a:spcBef>
                <a:spcPts val="0"/>
              </a:spcBef>
              <a:spcAft>
                <a:spcPts val="0"/>
              </a:spcAft>
              <a:buSzPts val="1800"/>
              <a:buAutoNum type="arabicPeriod"/>
            </a:pPr>
            <a:r>
              <a:rPr lang="en-US"/>
              <a:t>Training</a:t>
            </a:r>
            <a:endParaRPr/>
          </a:p>
          <a:p>
            <a:pPr indent="-342900" lvl="1" marL="914400" rtl="0" algn="l">
              <a:lnSpc>
                <a:spcPct val="115000"/>
              </a:lnSpc>
              <a:spcBef>
                <a:spcPts val="0"/>
              </a:spcBef>
              <a:spcAft>
                <a:spcPts val="0"/>
              </a:spcAft>
              <a:buSzPts val="1800"/>
              <a:buAutoNum type="alphaLcPeriod"/>
            </a:pPr>
            <a:r>
              <a:rPr b="1" i="1" lang="en-US"/>
              <a:t>VQVAE:</a:t>
            </a:r>
            <a:r>
              <a:rPr lang="en-US"/>
              <a:t> </a:t>
            </a:r>
            <a:r>
              <a:rPr b="1" i="1" lang="en-US"/>
              <a:t>L</a:t>
            </a:r>
            <a:r>
              <a:rPr b="1" baseline="-25000" i="1" lang="en-US"/>
              <a:t>2</a:t>
            </a:r>
            <a:r>
              <a:rPr b="1" i="1" lang="en-US"/>
              <a:t> loss</a:t>
            </a:r>
            <a:r>
              <a:rPr lang="en-US"/>
              <a:t> as reconstruction loss</a:t>
            </a:r>
            <a:endParaRPr/>
          </a:p>
          <a:p>
            <a:pPr indent="-342900" lvl="1" marL="914400" rtl="0" algn="l">
              <a:lnSpc>
                <a:spcPct val="115000"/>
              </a:lnSpc>
              <a:spcBef>
                <a:spcPts val="0"/>
              </a:spcBef>
              <a:spcAft>
                <a:spcPts val="0"/>
              </a:spcAft>
              <a:buSzPts val="1800"/>
              <a:buAutoNum type="alphaLcPeriod"/>
            </a:pPr>
            <a:r>
              <a:rPr b="1" i="1" lang="en-US"/>
              <a:t>VQGAN: percept</a:t>
            </a:r>
            <a:r>
              <a:rPr b="1" i="1" lang="en-US"/>
              <a:t>ual loss</a:t>
            </a:r>
            <a:r>
              <a:rPr lang="en-US"/>
              <a:t> as reconstruction loss (Learned Perceptual Image Patch Similarity Metric - LPIPS)</a:t>
            </a:r>
            <a:endParaRPr/>
          </a:p>
          <a:p>
            <a:pPr indent="-342900" lvl="1" marL="914400" rtl="0" algn="l">
              <a:lnSpc>
                <a:spcPct val="115000"/>
              </a:lnSpc>
              <a:spcBef>
                <a:spcPts val="0"/>
              </a:spcBef>
              <a:spcAft>
                <a:spcPts val="0"/>
              </a:spcAft>
              <a:buSzPts val="1800"/>
              <a:buAutoNum type="alphaLcPeriod"/>
            </a:pPr>
            <a:r>
              <a:rPr b="1" i="1" lang="en-US"/>
              <a:t>VQGAN</a:t>
            </a:r>
            <a:r>
              <a:rPr lang="en-US"/>
              <a:t> introduces a </a:t>
            </a:r>
            <a:r>
              <a:rPr b="1" i="1" lang="en-US"/>
              <a:t>discriminator</a:t>
            </a:r>
            <a:r>
              <a:rPr lang="en-US"/>
              <a:t> to distinguish reconstructed vs. real training image patches</a:t>
            </a:r>
            <a:endParaRPr/>
          </a:p>
          <a:p>
            <a:pPr indent="-342900" lvl="0" marL="457200" rtl="0" algn="l">
              <a:lnSpc>
                <a:spcPct val="115000"/>
              </a:lnSpc>
              <a:spcBef>
                <a:spcPts val="0"/>
              </a:spcBef>
              <a:spcAft>
                <a:spcPts val="0"/>
              </a:spcAft>
              <a:buSzPts val="1800"/>
              <a:buAutoNum type="arabicPeriod"/>
            </a:pPr>
            <a:r>
              <a:rPr lang="en-US"/>
              <a:t>Sampling</a:t>
            </a:r>
            <a:endParaRPr/>
          </a:p>
          <a:p>
            <a:pPr indent="-342900" lvl="1" marL="914400" rtl="0" algn="l">
              <a:lnSpc>
                <a:spcPct val="115000"/>
              </a:lnSpc>
              <a:spcBef>
                <a:spcPts val="0"/>
              </a:spcBef>
              <a:spcAft>
                <a:spcPts val="0"/>
              </a:spcAft>
              <a:buSzPts val="1800"/>
              <a:buAutoNum type="alphaLcPeriod"/>
            </a:pPr>
            <a:r>
              <a:rPr b="1" i="1" lang="en-US"/>
              <a:t>VQVAE:</a:t>
            </a:r>
            <a:r>
              <a:rPr lang="en-US"/>
              <a:t> learn a categorical prior p(z) over latent codes in codebook from training images, VQVAE paper used autoregressive </a:t>
            </a:r>
            <a:r>
              <a:rPr b="1" i="1" lang="en-US"/>
              <a:t>PixelCNN</a:t>
            </a:r>
            <a:r>
              <a:rPr i="1" lang="en-US"/>
              <a:t> </a:t>
            </a:r>
            <a:r>
              <a:rPr lang="en-US"/>
              <a:t>model</a:t>
            </a:r>
            <a:endParaRPr/>
          </a:p>
          <a:p>
            <a:pPr indent="-342900" lvl="1" marL="914400" rtl="0" algn="l">
              <a:lnSpc>
                <a:spcPct val="115000"/>
              </a:lnSpc>
              <a:spcBef>
                <a:spcPts val="0"/>
              </a:spcBef>
              <a:spcAft>
                <a:spcPts val="0"/>
              </a:spcAft>
              <a:buSzPts val="1800"/>
              <a:buAutoNum type="alphaLcPeriod"/>
            </a:pPr>
            <a:r>
              <a:rPr b="1" i="1" lang="en-US"/>
              <a:t>VQGAN:</a:t>
            </a:r>
            <a:r>
              <a:rPr b="1" lang="en-US"/>
              <a:t> </a:t>
            </a:r>
            <a:r>
              <a:rPr lang="en-US"/>
              <a:t>predicting next codebook index using autoregressive </a:t>
            </a:r>
            <a:r>
              <a:rPr b="1" i="1" lang="en-US"/>
              <a:t>transformer </a:t>
            </a:r>
            <a:r>
              <a:rPr lang="en-US"/>
              <a:t>model trained with latent codes in training images</a:t>
            </a:r>
            <a:endParaRPr/>
          </a:p>
        </p:txBody>
      </p:sp>
      <p:sp>
        <p:nvSpPr>
          <p:cNvPr id="776" name="Google Shape;776;g2b70ff7c133_2_11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g2b70ff7c133_2_14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latin typeface="Georgia"/>
                <a:ea typeface="Georgia"/>
                <a:cs typeface="Georgia"/>
                <a:sym typeface="Georgia"/>
              </a:rPr>
              <a:t>https://arxiv.org/abs/2012.09841</a:t>
            </a:r>
            <a:endParaRPr sz="1200">
              <a:latin typeface="Georgia"/>
              <a:ea typeface="Georgia"/>
              <a:cs typeface="Georgia"/>
              <a:sym typeface="Georgia"/>
            </a:endParaRPr>
          </a:p>
        </p:txBody>
      </p:sp>
      <p:sp>
        <p:nvSpPr>
          <p:cNvPr id="783" name="Google Shape;783;g2b70ff7c133_2_140"/>
          <p:cNvSpPr txBox="1"/>
          <p:nvPr/>
        </p:nvSpPr>
        <p:spPr>
          <a:xfrm>
            <a:off x="85950" y="6177025"/>
            <a:ext cx="70707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latin typeface="Georgia"/>
                <a:ea typeface="Georgia"/>
                <a:cs typeface="Georgia"/>
                <a:sym typeface="Georgia"/>
              </a:rPr>
              <a:t>Taming Transformers for High-Resolution Image Synthesis</a:t>
            </a:r>
            <a:endParaRPr sz="1500">
              <a:latin typeface="Georgia"/>
              <a:ea typeface="Georgia"/>
              <a:cs typeface="Georgia"/>
              <a:sym typeface="Georgia"/>
            </a:endParaRPr>
          </a:p>
        </p:txBody>
      </p:sp>
      <p:sp>
        <p:nvSpPr>
          <p:cNvPr id="784" name="Google Shape;784;g2b70ff7c133_2_140"/>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59"/>
              <a:t>VQVAE → </a:t>
            </a:r>
            <a:r>
              <a:rPr b="1" i="1" lang="en-US" sz="3359" u="sng"/>
              <a:t>VQGAN</a:t>
            </a:r>
            <a:r>
              <a:rPr lang="en-US" sz="3359"/>
              <a:t> → ViT-VQGAN</a:t>
            </a:r>
            <a:endParaRPr sz="3359"/>
          </a:p>
          <a:p>
            <a:pPr indent="0" lvl="0" marL="0" rtl="0" algn="l">
              <a:spcBef>
                <a:spcPts val="0"/>
              </a:spcBef>
              <a:spcAft>
                <a:spcPts val="0"/>
              </a:spcAft>
              <a:buSzPts val="990"/>
              <a:buNone/>
            </a:pPr>
            <a:r>
              <a:rPr lang="en-US" sz="2500"/>
              <a:t>Methodology</a:t>
            </a:r>
            <a:endParaRPr sz="2500"/>
          </a:p>
        </p:txBody>
      </p:sp>
      <p:pic>
        <p:nvPicPr>
          <p:cNvPr id="785" name="Google Shape;785;g2b70ff7c133_2_140"/>
          <p:cNvPicPr preferRelativeResize="0"/>
          <p:nvPr/>
        </p:nvPicPr>
        <p:blipFill>
          <a:blip r:embed="rId3">
            <a:alphaModFix/>
          </a:blip>
          <a:stretch>
            <a:fillRect/>
          </a:stretch>
        </p:blipFill>
        <p:spPr>
          <a:xfrm>
            <a:off x="736025" y="1163400"/>
            <a:ext cx="10234750" cy="3992024"/>
          </a:xfrm>
          <a:prstGeom prst="rect">
            <a:avLst/>
          </a:prstGeom>
          <a:noFill/>
          <a:ln>
            <a:noFill/>
          </a:ln>
        </p:spPr>
      </p:pic>
      <p:sp>
        <p:nvSpPr>
          <p:cNvPr id="786" name="Google Shape;786;g2b70ff7c133_2_140"/>
          <p:cNvSpPr/>
          <p:nvPr/>
        </p:nvSpPr>
        <p:spPr>
          <a:xfrm>
            <a:off x="489200" y="1038625"/>
            <a:ext cx="10680688" cy="4235307"/>
          </a:xfrm>
          <a:custGeom>
            <a:rect b="b" l="l" r="r" t="t"/>
            <a:pathLst>
              <a:path extrusionOk="0" h="197796" w="474223">
                <a:moveTo>
                  <a:pt x="4053" y="8917"/>
                </a:moveTo>
                <a:lnTo>
                  <a:pt x="201849" y="5674"/>
                </a:lnTo>
                <a:lnTo>
                  <a:pt x="201038" y="87549"/>
                </a:lnTo>
                <a:lnTo>
                  <a:pt x="385053" y="94845"/>
                </a:lnTo>
                <a:lnTo>
                  <a:pt x="392349" y="0"/>
                </a:lnTo>
                <a:lnTo>
                  <a:pt x="470981" y="2432"/>
                </a:lnTo>
                <a:lnTo>
                  <a:pt x="474223" y="197796"/>
                </a:lnTo>
                <a:lnTo>
                  <a:pt x="0" y="196174"/>
                </a:lnTo>
                <a:close/>
              </a:path>
            </a:pathLst>
          </a:custGeom>
          <a:noFill/>
          <a:ln cap="flat" cmpd="sng" w="28575">
            <a:solidFill>
              <a:srgbClr val="B45F06"/>
            </a:solidFill>
            <a:prstDash val="dash"/>
            <a:round/>
            <a:headEnd len="med" w="med" type="none"/>
            <a:tailEnd len="med" w="med" type="none"/>
          </a:ln>
        </p:spPr>
      </p:sp>
      <p:sp>
        <p:nvSpPr>
          <p:cNvPr id="787" name="Google Shape;787;g2b70ff7c133_2_140"/>
          <p:cNvSpPr txBox="1"/>
          <p:nvPr>
            <p:ph idx="1" type="body"/>
          </p:nvPr>
        </p:nvSpPr>
        <p:spPr>
          <a:xfrm>
            <a:off x="314525" y="5320183"/>
            <a:ext cx="11727600" cy="11232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2300"/>
              <a:t>Stage 1: Training encoder E, decoder G, discriminator D</a:t>
            </a:r>
            <a:endParaRPr sz="2300"/>
          </a:p>
          <a:p>
            <a:pPr indent="0" lvl="0" marL="609600" rtl="0" algn="l">
              <a:lnSpc>
                <a:spcPct val="115000"/>
              </a:lnSpc>
              <a:spcBef>
                <a:spcPts val="0"/>
              </a:spcBef>
              <a:spcAft>
                <a:spcPts val="0"/>
              </a:spcAft>
              <a:buNone/>
            </a:pPr>
            <a:r>
              <a:t/>
            </a:r>
            <a:endParaRPr b="1" i="1" sz="2300"/>
          </a:p>
          <a:p>
            <a:pPr indent="0" lvl="0" marL="0" rtl="0" algn="l">
              <a:lnSpc>
                <a:spcPct val="115000"/>
              </a:lnSpc>
              <a:spcBef>
                <a:spcPts val="0"/>
              </a:spcBef>
              <a:spcAft>
                <a:spcPts val="0"/>
              </a:spcAft>
              <a:buNone/>
            </a:pPr>
            <a:r>
              <a:t/>
            </a:r>
            <a:endParaRPr sz="2300"/>
          </a:p>
          <a:p>
            <a:pPr indent="0" lvl="0" marL="0" rtl="0" algn="l">
              <a:lnSpc>
                <a:spcPct val="115000"/>
              </a:lnSpc>
              <a:spcBef>
                <a:spcPts val="0"/>
              </a:spcBef>
              <a:spcAft>
                <a:spcPts val="0"/>
              </a:spcAft>
              <a:buNone/>
            </a:pPr>
            <a:r>
              <a:t/>
            </a:r>
            <a:endParaRPr sz="2300"/>
          </a:p>
        </p:txBody>
      </p:sp>
      <p:pic>
        <p:nvPicPr>
          <p:cNvPr id="788" name="Google Shape;788;g2b70ff7c133_2_140"/>
          <p:cNvPicPr preferRelativeResize="0"/>
          <p:nvPr/>
        </p:nvPicPr>
        <p:blipFill>
          <a:blip r:embed="rId4">
            <a:alphaModFix/>
          </a:blip>
          <a:stretch>
            <a:fillRect/>
          </a:stretch>
        </p:blipFill>
        <p:spPr>
          <a:xfrm>
            <a:off x="7047700" y="5475450"/>
            <a:ext cx="4842711" cy="1123200"/>
          </a:xfrm>
          <a:prstGeom prst="rect">
            <a:avLst/>
          </a:prstGeom>
          <a:noFill/>
          <a:ln>
            <a:noFill/>
          </a:ln>
        </p:spPr>
      </p:pic>
      <p:sp>
        <p:nvSpPr>
          <p:cNvPr id="789" name="Google Shape;789;g2b70ff7c133_2_14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g2b70ff7c133_2_157"/>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latin typeface="Georgia"/>
                <a:ea typeface="Georgia"/>
                <a:cs typeface="Georgia"/>
                <a:sym typeface="Georgia"/>
              </a:rPr>
              <a:t>https://arxiv.org/abs/2012.09841</a:t>
            </a:r>
            <a:endParaRPr sz="1200">
              <a:latin typeface="Georgia"/>
              <a:ea typeface="Georgia"/>
              <a:cs typeface="Georgia"/>
              <a:sym typeface="Georgia"/>
            </a:endParaRPr>
          </a:p>
        </p:txBody>
      </p:sp>
      <p:sp>
        <p:nvSpPr>
          <p:cNvPr id="796" name="Google Shape;796;g2b70ff7c133_2_157"/>
          <p:cNvSpPr txBox="1"/>
          <p:nvPr/>
        </p:nvSpPr>
        <p:spPr>
          <a:xfrm>
            <a:off x="85950" y="6177025"/>
            <a:ext cx="70707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latin typeface="Georgia"/>
                <a:ea typeface="Georgia"/>
                <a:cs typeface="Georgia"/>
                <a:sym typeface="Georgia"/>
              </a:rPr>
              <a:t>Taming Transformers for High-Resolution Image Synthesis</a:t>
            </a:r>
            <a:endParaRPr sz="1500">
              <a:latin typeface="Georgia"/>
              <a:ea typeface="Georgia"/>
              <a:cs typeface="Georgia"/>
              <a:sym typeface="Georgia"/>
            </a:endParaRPr>
          </a:p>
        </p:txBody>
      </p:sp>
      <p:sp>
        <p:nvSpPr>
          <p:cNvPr id="797" name="Google Shape;797;g2b70ff7c133_2_157"/>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59"/>
              <a:t>VQVAE → </a:t>
            </a:r>
            <a:r>
              <a:rPr b="1" i="1" lang="en-US" sz="3359" u="sng"/>
              <a:t>VQGAN</a:t>
            </a:r>
            <a:r>
              <a:rPr lang="en-US" sz="3359"/>
              <a:t> → ViT-VQGAN</a:t>
            </a:r>
            <a:endParaRPr sz="3359"/>
          </a:p>
          <a:p>
            <a:pPr indent="0" lvl="0" marL="0" rtl="0" algn="l">
              <a:spcBef>
                <a:spcPts val="0"/>
              </a:spcBef>
              <a:spcAft>
                <a:spcPts val="0"/>
              </a:spcAft>
              <a:buSzPts val="990"/>
              <a:buNone/>
            </a:pPr>
            <a:r>
              <a:rPr lang="en-US" sz="2500"/>
              <a:t>Methodology</a:t>
            </a:r>
            <a:endParaRPr sz="2500"/>
          </a:p>
        </p:txBody>
      </p:sp>
      <p:pic>
        <p:nvPicPr>
          <p:cNvPr id="798" name="Google Shape;798;g2b70ff7c133_2_157"/>
          <p:cNvPicPr preferRelativeResize="0"/>
          <p:nvPr/>
        </p:nvPicPr>
        <p:blipFill>
          <a:blip r:embed="rId3">
            <a:alphaModFix/>
          </a:blip>
          <a:stretch>
            <a:fillRect/>
          </a:stretch>
        </p:blipFill>
        <p:spPr>
          <a:xfrm>
            <a:off x="736025" y="1163400"/>
            <a:ext cx="10234750" cy="3992024"/>
          </a:xfrm>
          <a:prstGeom prst="rect">
            <a:avLst/>
          </a:prstGeom>
          <a:noFill/>
          <a:ln>
            <a:noFill/>
          </a:ln>
        </p:spPr>
      </p:pic>
      <p:sp>
        <p:nvSpPr>
          <p:cNvPr id="799" name="Google Shape;799;g2b70ff7c133_2_157"/>
          <p:cNvSpPr/>
          <p:nvPr/>
        </p:nvSpPr>
        <p:spPr>
          <a:xfrm>
            <a:off x="489200" y="1038625"/>
            <a:ext cx="10680688" cy="4235307"/>
          </a:xfrm>
          <a:custGeom>
            <a:rect b="b" l="l" r="r" t="t"/>
            <a:pathLst>
              <a:path extrusionOk="0" h="197796" w="474223">
                <a:moveTo>
                  <a:pt x="4053" y="8917"/>
                </a:moveTo>
                <a:lnTo>
                  <a:pt x="201849" y="5674"/>
                </a:lnTo>
                <a:lnTo>
                  <a:pt x="201038" y="87549"/>
                </a:lnTo>
                <a:lnTo>
                  <a:pt x="385053" y="94845"/>
                </a:lnTo>
                <a:lnTo>
                  <a:pt x="392349" y="0"/>
                </a:lnTo>
                <a:lnTo>
                  <a:pt x="470981" y="2432"/>
                </a:lnTo>
                <a:lnTo>
                  <a:pt x="474223" y="197796"/>
                </a:lnTo>
                <a:lnTo>
                  <a:pt x="0" y="196174"/>
                </a:lnTo>
                <a:close/>
              </a:path>
            </a:pathLst>
          </a:custGeom>
          <a:noFill/>
          <a:ln cap="flat" cmpd="sng" w="28575">
            <a:solidFill>
              <a:srgbClr val="B45F06"/>
            </a:solidFill>
            <a:prstDash val="dash"/>
            <a:round/>
            <a:headEnd len="med" w="med" type="none"/>
            <a:tailEnd len="med" w="med" type="none"/>
          </a:ln>
        </p:spPr>
      </p:sp>
      <p:pic>
        <p:nvPicPr>
          <p:cNvPr id="800" name="Google Shape;800;g2b70ff7c133_2_157"/>
          <p:cNvPicPr preferRelativeResize="0"/>
          <p:nvPr/>
        </p:nvPicPr>
        <p:blipFill>
          <a:blip r:embed="rId4">
            <a:alphaModFix/>
          </a:blip>
          <a:stretch>
            <a:fillRect/>
          </a:stretch>
        </p:blipFill>
        <p:spPr>
          <a:xfrm>
            <a:off x="489200" y="5322025"/>
            <a:ext cx="4947732" cy="806900"/>
          </a:xfrm>
          <a:prstGeom prst="rect">
            <a:avLst/>
          </a:prstGeom>
          <a:noFill/>
          <a:ln>
            <a:noFill/>
          </a:ln>
        </p:spPr>
      </p:pic>
      <p:pic>
        <p:nvPicPr>
          <p:cNvPr id="801" name="Google Shape;801;g2b70ff7c133_2_157"/>
          <p:cNvPicPr preferRelativeResize="0"/>
          <p:nvPr/>
        </p:nvPicPr>
        <p:blipFill>
          <a:blip r:embed="rId5">
            <a:alphaModFix/>
          </a:blip>
          <a:stretch>
            <a:fillRect/>
          </a:stretch>
        </p:blipFill>
        <p:spPr>
          <a:xfrm>
            <a:off x="5833456" y="5401028"/>
            <a:ext cx="5336443" cy="323100"/>
          </a:xfrm>
          <a:prstGeom prst="rect">
            <a:avLst/>
          </a:prstGeom>
          <a:noFill/>
          <a:ln>
            <a:noFill/>
          </a:ln>
        </p:spPr>
      </p:pic>
      <p:sp>
        <p:nvSpPr>
          <p:cNvPr id="802" name="Google Shape;802;g2b70ff7c133_2_15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g2b70ff7c133_2_171"/>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latin typeface="Georgia"/>
                <a:ea typeface="Georgia"/>
                <a:cs typeface="Georgia"/>
                <a:sym typeface="Georgia"/>
              </a:rPr>
              <a:t>https://arxiv.org/abs/2012.09841</a:t>
            </a:r>
            <a:endParaRPr sz="1200">
              <a:latin typeface="Georgia"/>
              <a:ea typeface="Georgia"/>
              <a:cs typeface="Georgia"/>
              <a:sym typeface="Georgia"/>
            </a:endParaRPr>
          </a:p>
        </p:txBody>
      </p:sp>
      <p:sp>
        <p:nvSpPr>
          <p:cNvPr id="809" name="Google Shape;809;g2b70ff7c133_2_171"/>
          <p:cNvSpPr txBox="1"/>
          <p:nvPr/>
        </p:nvSpPr>
        <p:spPr>
          <a:xfrm>
            <a:off x="85950" y="6177025"/>
            <a:ext cx="70707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latin typeface="Georgia"/>
                <a:ea typeface="Georgia"/>
                <a:cs typeface="Georgia"/>
                <a:sym typeface="Georgia"/>
              </a:rPr>
              <a:t>Taming Transformers for High-Resolution Image Synthesis</a:t>
            </a:r>
            <a:endParaRPr sz="1500">
              <a:latin typeface="Georgia"/>
              <a:ea typeface="Georgia"/>
              <a:cs typeface="Georgia"/>
              <a:sym typeface="Georgia"/>
            </a:endParaRPr>
          </a:p>
        </p:txBody>
      </p:sp>
      <p:sp>
        <p:nvSpPr>
          <p:cNvPr id="810" name="Google Shape;810;g2b70ff7c133_2_171"/>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59"/>
              <a:t>VQVAE → </a:t>
            </a:r>
            <a:r>
              <a:rPr b="1" i="1" lang="en-US" sz="3359" u="sng"/>
              <a:t>VQGAN</a:t>
            </a:r>
            <a:r>
              <a:rPr lang="en-US" sz="3359"/>
              <a:t> → ViT-VQGAN</a:t>
            </a:r>
            <a:endParaRPr sz="3359"/>
          </a:p>
          <a:p>
            <a:pPr indent="0" lvl="0" marL="0" rtl="0" algn="l">
              <a:spcBef>
                <a:spcPts val="0"/>
              </a:spcBef>
              <a:spcAft>
                <a:spcPts val="0"/>
              </a:spcAft>
              <a:buSzPts val="990"/>
              <a:buNone/>
            </a:pPr>
            <a:r>
              <a:rPr lang="en-US" sz="2500"/>
              <a:t>Methodology</a:t>
            </a:r>
            <a:endParaRPr sz="2500"/>
          </a:p>
        </p:txBody>
      </p:sp>
      <p:pic>
        <p:nvPicPr>
          <p:cNvPr id="811" name="Google Shape;811;g2b70ff7c133_2_171"/>
          <p:cNvPicPr preferRelativeResize="0"/>
          <p:nvPr/>
        </p:nvPicPr>
        <p:blipFill>
          <a:blip r:embed="rId3">
            <a:alphaModFix/>
          </a:blip>
          <a:stretch>
            <a:fillRect/>
          </a:stretch>
        </p:blipFill>
        <p:spPr>
          <a:xfrm>
            <a:off x="736025" y="1163400"/>
            <a:ext cx="10234750" cy="3992024"/>
          </a:xfrm>
          <a:prstGeom prst="rect">
            <a:avLst/>
          </a:prstGeom>
          <a:noFill/>
          <a:ln>
            <a:noFill/>
          </a:ln>
        </p:spPr>
      </p:pic>
      <p:sp>
        <p:nvSpPr>
          <p:cNvPr id="812" name="Google Shape;812;g2b70ff7c133_2_171"/>
          <p:cNvSpPr txBox="1"/>
          <p:nvPr>
            <p:ph idx="1" type="body"/>
          </p:nvPr>
        </p:nvSpPr>
        <p:spPr>
          <a:xfrm>
            <a:off x="299650" y="5260933"/>
            <a:ext cx="11727600" cy="11232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2300"/>
              <a:t>Stage 2: Training the transformer to learn relationships between codebook entries</a:t>
            </a:r>
            <a:endParaRPr sz="2300"/>
          </a:p>
          <a:p>
            <a:pPr indent="0" lvl="0" marL="609600" rtl="0" algn="l">
              <a:lnSpc>
                <a:spcPct val="115000"/>
              </a:lnSpc>
              <a:spcBef>
                <a:spcPts val="0"/>
              </a:spcBef>
              <a:spcAft>
                <a:spcPts val="0"/>
              </a:spcAft>
              <a:buNone/>
            </a:pPr>
            <a:r>
              <a:t/>
            </a:r>
            <a:endParaRPr b="1" i="1" sz="2300"/>
          </a:p>
          <a:p>
            <a:pPr indent="0" lvl="0" marL="0" rtl="0" algn="l">
              <a:lnSpc>
                <a:spcPct val="115000"/>
              </a:lnSpc>
              <a:spcBef>
                <a:spcPts val="0"/>
              </a:spcBef>
              <a:spcAft>
                <a:spcPts val="0"/>
              </a:spcAft>
              <a:buNone/>
            </a:pPr>
            <a:r>
              <a:t/>
            </a:r>
            <a:endParaRPr sz="2300"/>
          </a:p>
          <a:p>
            <a:pPr indent="0" lvl="0" marL="0" rtl="0" algn="l">
              <a:lnSpc>
                <a:spcPct val="115000"/>
              </a:lnSpc>
              <a:spcBef>
                <a:spcPts val="0"/>
              </a:spcBef>
              <a:spcAft>
                <a:spcPts val="0"/>
              </a:spcAft>
              <a:buNone/>
            </a:pPr>
            <a:r>
              <a:t/>
            </a:r>
            <a:endParaRPr sz="2300"/>
          </a:p>
        </p:txBody>
      </p:sp>
      <p:pic>
        <p:nvPicPr>
          <p:cNvPr id="813" name="Google Shape;813;g2b70ff7c133_2_171"/>
          <p:cNvPicPr preferRelativeResize="0"/>
          <p:nvPr/>
        </p:nvPicPr>
        <p:blipFill>
          <a:blip r:embed="rId4">
            <a:alphaModFix/>
          </a:blip>
          <a:stretch>
            <a:fillRect/>
          </a:stretch>
        </p:blipFill>
        <p:spPr>
          <a:xfrm>
            <a:off x="5263425" y="5675375"/>
            <a:ext cx="5414275" cy="501650"/>
          </a:xfrm>
          <a:prstGeom prst="rect">
            <a:avLst/>
          </a:prstGeom>
          <a:noFill/>
          <a:ln>
            <a:noFill/>
          </a:ln>
        </p:spPr>
      </p:pic>
      <p:sp>
        <p:nvSpPr>
          <p:cNvPr id="814" name="Google Shape;814;g2b70ff7c133_2_171"/>
          <p:cNvSpPr/>
          <p:nvPr/>
        </p:nvSpPr>
        <p:spPr>
          <a:xfrm>
            <a:off x="5442625" y="975050"/>
            <a:ext cx="3718500" cy="2033100"/>
          </a:xfrm>
          <a:prstGeom prst="rect">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15" name="Google Shape;815;g2b70ff7c133_2_17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g2684bc93611_0_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latin typeface="Georgia"/>
                <a:ea typeface="Georgia"/>
                <a:cs typeface="Georgia"/>
                <a:sym typeface="Georgia"/>
              </a:rPr>
              <a:t>https://arxiv.org/abs/2110.04627</a:t>
            </a:r>
            <a:endParaRPr sz="1200">
              <a:latin typeface="Georgia"/>
              <a:ea typeface="Georgia"/>
              <a:cs typeface="Georgia"/>
              <a:sym typeface="Georgia"/>
            </a:endParaRPr>
          </a:p>
        </p:txBody>
      </p:sp>
      <p:sp>
        <p:nvSpPr>
          <p:cNvPr id="822" name="Google Shape;822;g2684bc93611_0_0"/>
          <p:cNvSpPr txBox="1"/>
          <p:nvPr/>
        </p:nvSpPr>
        <p:spPr>
          <a:xfrm>
            <a:off x="85950" y="6177025"/>
            <a:ext cx="7070700" cy="55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latin typeface="Georgia"/>
                <a:ea typeface="Georgia"/>
                <a:cs typeface="Georgia"/>
                <a:sym typeface="Georgia"/>
              </a:rPr>
              <a:t>Vector-quantized Image Modeling with Improved VQGAN</a:t>
            </a:r>
            <a:endParaRPr b="1" sz="4150">
              <a:solidFill>
                <a:schemeClr val="dk1"/>
              </a:solidFill>
            </a:endParaRPr>
          </a:p>
          <a:p>
            <a:pPr indent="0" lvl="0" marL="0" marR="0" rtl="0" algn="l">
              <a:spcBef>
                <a:spcPts val="0"/>
              </a:spcBef>
              <a:spcAft>
                <a:spcPts val="0"/>
              </a:spcAft>
              <a:buNone/>
            </a:pPr>
            <a:r>
              <a:t/>
            </a:r>
            <a:endParaRPr sz="1500">
              <a:latin typeface="Georgia"/>
              <a:ea typeface="Georgia"/>
              <a:cs typeface="Georgia"/>
              <a:sym typeface="Georgia"/>
            </a:endParaRPr>
          </a:p>
        </p:txBody>
      </p:sp>
      <p:sp>
        <p:nvSpPr>
          <p:cNvPr id="823" name="Google Shape;823;g2684bc93611_0_0"/>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59"/>
              <a:t>VQVAE → </a:t>
            </a:r>
            <a:r>
              <a:rPr lang="en-US" sz="3359"/>
              <a:t>VQGAN</a:t>
            </a:r>
            <a:r>
              <a:rPr lang="en-US" sz="3359"/>
              <a:t> → </a:t>
            </a:r>
            <a:r>
              <a:rPr b="1" i="1" lang="en-US" sz="3359" u="sng"/>
              <a:t>ViT-VQGAN</a:t>
            </a:r>
            <a:endParaRPr b="1" i="1" sz="3359" u="sng"/>
          </a:p>
          <a:p>
            <a:pPr indent="0" lvl="0" marL="0" rtl="0" algn="l">
              <a:spcBef>
                <a:spcPts val="0"/>
              </a:spcBef>
              <a:spcAft>
                <a:spcPts val="0"/>
              </a:spcAft>
              <a:buSzPts val="990"/>
              <a:buNone/>
            </a:pPr>
            <a:r>
              <a:rPr lang="en-US" sz="2500"/>
              <a:t>Methodology</a:t>
            </a:r>
            <a:endParaRPr sz="2500"/>
          </a:p>
        </p:txBody>
      </p:sp>
      <p:sp>
        <p:nvSpPr>
          <p:cNvPr id="824" name="Google Shape;824;g2684bc93611_0_0"/>
          <p:cNvSpPr txBox="1"/>
          <p:nvPr>
            <p:ph idx="1" type="body"/>
          </p:nvPr>
        </p:nvSpPr>
        <p:spPr>
          <a:xfrm>
            <a:off x="838200" y="1149629"/>
            <a:ext cx="10515600" cy="4916400"/>
          </a:xfrm>
          <a:prstGeom prst="rect">
            <a:avLst/>
          </a:prstGeom>
        </p:spPr>
        <p:txBody>
          <a:bodyPr anchorCtr="0" anchor="t" bIns="45700" lIns="91425" spcFirstLastPara="1" rIns="91425" wrap="square" tIns="45700">
            <a:normAutofit/>
          </a:bodyPr>
          <a:lstStyle/>
          <a:p>
            <a:pPr indent="0" lvl="0" marL="0" rtl="0" algn="l">
              <a:lnSpc>
                <a:spcPct val="115000"/>
              </a:lnSpc>
              <a:spcBef>
                <a:spcPts val="0"/>
              </a:spcBef>
              <a:spcAft>
                <a:spcPts val="0"/>
              </a:spcAft>
              <a:buNone/>
            </a:pPr>
            <a:r>
              <a:rPr lang="en-US"/>
              <a:t>Differences from VQGAN:</a:t>
            </a:r>
            <a:endParaRPr/>
          </a:p>
          <a:p>
            <a:pPr indent="-342900" lvl="0" marL="457200" rtl="0" algn="l">
              <a:lnSpc>
                <a:spcPct val="115000"/>
              </a:lnSpc>
              <a:spcBef>
                <a:spcPts val="0"/>
              </a:spcBef>
              <a:spcAft>
                <a:spcPts val="0"/>
              </a:spcAft>
              <a:buSzPts val="1800"/>
              <a:buAutoNum type="arabicPeriod"/>
            </a:pPr>
            <a:r>
              <a:rPr lang="en-US"/>
              <a:t>Replacing CNN encoder/decoder with </a:t>
            </a:r>
            <a:r>
              <a:rPr b="1" i="1" lang="en-US"/>
              <a:t>ViTs</a:t>
            </a:r>
            <a:endParaRPr b="1" i="1"/>
          </a:p>
          <a:p>
            <a:pPr indent="-342900" lvl="0" marL="457200" rtl="0" algn="l">
              <a:lnSpc>
                <a:spcPct val="115000"/>
              </a:lnSpc>
              <a:spcBef>
                <a:spcPts val="0"/>
              </a:spcBef>
              <a:spcAft>
                <a:spcPts val="0"/>
              </a:spcAft>
              <a:buSzPts val="1800"/>
              <a:buAutoNum type="arabicPeriod"/>
            </a:pPr>
            <a:r>
              <a:rPr lang="en-US"/>
              <a:t>Codebook optimization to improve codebook usage </a:t>
            </a:r>
            <a:endParaRPr/>
          </a:p>
          <a:p>
            <a:pPr indent="-342900" lvl="1" marL="914400" rtl="0" algn="l">
              <a:lnSpc>
                <a:spcPct val="115000"/>
              </a:lnSpc>
              <a:spcBef>
                <a:spcPts val="0"/>
              </a:spcBef>
              <a:spcAft>
                <a:spcPts val="0"/>
              </a:spcAft>
              <a:buSzPts val="1800"/>
              <a:buAutoNum type="alphaLcPeriod"/>
            </a:pPr>
            <a:r>
              <a:rPr b="1" i="1" lang="en-US"/>
              <a:t>Factorized codes:</a:t>
            </a:r>
            <a:r>
              <a:rPr lang="en-US"/>
              <a:t> linear projection from encoder output to low dimension latent space for code index lookup, decouple code embedding and lookup</a:t>
            </a:r>
            <a:endParaRPr/>
          </a:p>
          <a:p>
            <a:pPr indent="-342900" lvl="1" marL="914400" rtl="0" algn="l">
              <a:lnSpc>
                <a:spcPct val="115000"/>
              </a:lnSpc>
              <a:spcBef>
                <a:spcPts val="0"/>
              </a:spcBef>
              <a:spcAft>
                <a:spcPts val="0"/>
              </a:spcAft>
              <a:buSzPts val="1800"/>
              <a:buAutoNum type="alphaLcPeriod"/>
            </a:pPr>
            <a:r>
              <a:rPr b="1" i="1" lang="en-US"/>
              <a:t>L</a:t>
            </a:r>
            <a:r>
              <a:rPr b="1" baseline="-25000" i="1" lang="en-US"/>
              <a:t>2</a:t>
            </a:r>
            <a:r>
              <a:rPr b="1" i="1" lang="en-US"/>
              <a:t>-normalized codes: </a:t>
            </a:r>
            <a:r>
              <a:rPr lang="en-US"/>
              <a:t>apply normalization on encoder output latent variables </a:t>
            </a:r>
            <a:r>
              <a:rPr b="1" i="1" lang="en-US"/>
              <a:t>z</a:t>
            </a:r>
            <a:r>
              <a:rPr b="1" baseline="-25000" i="1" lang="en-US"/>
              <a:t>e</a:t>
            </a:r>
            <a:r>
              <a:rPr b="1" i="1" lang="en-US"/>
              <a:t>(x)</a:t>
            </a:r>
            <a:r>
              <a:rPr lang="en-US"/>
              <a:t> and codebook latent variables </a:t>
            </a:r>
            <a:r>
              <a:rPr b="1" i="1" lang="en-US"/>
              <a:t>e</a:t>
            </a:r>
            <a:r>
              <a:rPr lang="en-US"/>
              <a:t>, Euclidean distance 								    effectively the cosine similarity of </a:t>
            </a:r>
            <a:r>
              <a:rPr i="1" lang="en-US"/>
              <a:t>z</a:t>
            </a:r>
            <a:r>
              <a:rPr baseline="-25000" i="1" lang="en-US"/>
              <a:t>e</a:t>
            </a:r>
            <a:r>
              <a:rPr i="1" lang="en-US"/>
              <a:t>(x)</a:t>
            </a:r>
            <a:r>
              <a:rPr b="1" i="1" lang="en-US"/>
              <a:t> </a:t>
            </a:r>
            <a:r>
              <a:rPr lang="en-US"/>
              <a:t>and </a:t>
            </a:r>
            <a:r>
              <a:rPr i="1" lang="en-US"/>
              <a:t>e</a:t>
            </a:r>
            <a:endParaRPr i="1"/>
          </a:p>
          <a:p>
            <a:pPr indent="-342900" lvl="0" marL="457200" rtl="0" algn="l">
              <a:lnSpc>
                <a:spcPct val="115000"/>
              </a:lnSpc>
              <a:spcBef>
                <a:spcPts val="0"/>
              </a:spcBef>
              <a:spcAft>
                <a:spcPts val="0"/>
              </a:spcAft>
              <a:buSzPts val="1800"/>
              <a:buAutoNum type="arabicPeriod"/>
            </a:pPr>
            <a:r>
              <a:rPr lang="en-US"/>
              <a:t>Loss functions</a:t>
            </a:r>
            <a:endParaRPr/>
          </a:p>
        </p:txBody>
      </p:sp>
      <p:pic>
        <p:nvPicPr>
          <p:cNvPr id="825" name="Google Shape;825;g2684bc93611_0_0"/>
          <p:cNvPicPr preferRelativeResize="0"/>
          <p:nvPr/>
        </p:nvPicPr>
        <p:blipFill>
          <a:blip r:embed="rId3">
            <a:alphaModFix/>
          </a:blip>
          <a:stretch>
            <a:fillRect/>
          </a:stretch>
        </p:blipFill>
        <p:spPr>
          <a:xfrm>
            <a:off x="1929650" y="4355876"/>
            <a:ext cx="2875402" cy="373975"/>
          </a:xfrm>
          <a:prstGeom prst="rect">
            <a:avLst/>
          </a:prstGeom>
          <a:noFill/>
          <a:ln>
            <a:noFill/>
          </a:ln>
        </p:spPr>
      </p:pic>
      <p:pic>
        <p:nvPicPr>
          <p:cNvPr id="826" name="Google Shape;826;g2684bc93611_0_0"/>
          <p:cNvPicPr preferRelativeResize="0"/>
          <p:nvPr/>
        </p:nvPicPr>
        <p:blipFill>
          <a:blip r:embed="rId4">
            <a:alphaModFix/>
          </a:blip>
          <a:stretch>
            <a:fillRect/>
          </a:stretch>
        </p:blipFill>
        <p:spPr>
          <a:xfrm>
            <a:off x="1402077" y="5266452"/>
            <a:ext cx="7977943" cy="373975"/>
          </a:xfrm>
          <a:prstGeom prst="rect">
            <a:avLst/>
          </a:prstGeom>
          <a:noFill/>
          <a:ln>
            <a:noFill/>
          </a:ln>
        </p:spPr>
      </p:pic>
      <p:sp>
        <p:nvSpPr>
          <p:cNvPr id="827" name="Google Shape;827;g2684bc93611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g2684e9d1be6_1_4"/>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latin typeface="Georgia"/>
                <a:ea typeface="Georgia"/>
                <a:cs typeface="Georgia"/>
                <a:sym typeface="Georgia"/>
              </a:rPr>
              <a:t>https://arxiv.org/abs/2110.04627</a:t>
            </a:r>
            <a:endParaRPr sz="1200">
              <a:latin typeface="Georgia"/>
              <a:ea typeface="Georgia"/>
              <a:cs typeface="Georgia"/>
              <a:sym typeface="Georgia"/>
            </a:endParaRPr>
          </a:p>
        </p:txBody>
      </p:sp>
      <p:sp>
        <p:nvSpPr>
          <p:cNvPr id="834" name="Google Shape;834;g2684e9d1be6_1_4"/>
          <p:cNvSpPr txBox="1"/>
          <p:nvPr/>
        </p:nvSpPr>
        <p:spPr>
          <a:xfrm>
            <a:off x="85950" y="6177025"/>
            <a:ext cx="7070700" cy="55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latin typeface="Georgia"/>
                <a:ea typeface="Georgia"/>
                <a:cs typeface="Georgia"/>
                <a:sym typeface="Georgia"/>
              </a:rPr>
              <a:t>Vector-quantized Image Modeling with Improved VQGAN</a:t>
            </a:r>
            <a:endParaRPr b="1" sz="4150">
              <a:solidFill>
                <a:schemeClr val="dk1"/>
              </a:solidFill>
            </a:endParaRPr>
          </a:p>
          <a:p>
            <a:pPr indent="0" lvl="0" marL="0" marR="0" rtl="0" algn="l">
              <a:spcBef>
                <a:spcPts val="0"/>
              </a:spcBef>
              <a:spcAft>
                <a:spcPts val="0"/>
              </a:spcAft>
              <a:buNone/>
            </a:pPr>
            <a:r>
              <a:t/>
            </a:r>
            <a:endParaRPr sz="1500">
              <a:latin typeface="Georgia"/>
              <a:ea typeface="Georgia"/>
              <a:cs typeface="Georgia"/>
              <a:sym typeface="Georgia"/>
            </a:endParaRPr>
          </a:p>
        </p:txBody>
      </p:sp>
      <p:sp>
        <p:nvSpPr>
          <p:cNvPr id="835" name="Google Shape;835;g2684e9d1be6_1_4"/>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59"/>
              <a:t>VQVAE → VQGAN → </a:t>
            </a:r>
            <a:r>
              <a:rPr b="1" i="1" lang="en-US" sz="3359" u="sng"/>
              <a:t>ViT-VQGAN</a:t>
            </a:r>
            <a:endParaRPr b="1" i="1" sz="3359" u="sng"/>
          </a:p>
          <a:p>
            <a:pPr indent="0" lvl="0" marL="0" rtl="0" algn="l">
              <a:spcBef>
                <a:spcPts val="0"/>
              </a:spcBef>
              <a:spcAft>
                <a:spcPts val="0"/>
              </a:spcAft>
              <a:buSzPts val="990"/>
              <a:buNone/>
            </a:pPr>
            <a:r>
              <a:rPr lang="en-US" sz="2500"/>
              <a:t>Methodology</a:t>
            </a:r>
            <a:endParaRPr sz="2500"/>
          </a:p>
        </p:txBody>
      </p:sp>
      <p:pic>
        <p:nvPicPr>
          <p:cNvPr id="836" name="Google Shape;836;g2684e9d1be6_1_4"/>
          <p:cNvPicPr preferRelativeResize="0"/>
          <p:nvPr/>
        </p:nvPicPr>
        <p:blipFill>
          <a:blip r:embed="rId3">
            <a:alphaModFix/>
          </a:blip>
          <a:stretch>
            <a:fillRect/>
          </a:stretch>
        </p:blipFill>
        <p:spPr>
          <a:xfrm>
            <a:off x="306988" y="1347326"/>
            <a:ext cx="11578025" cy="4833599"/>
          </a:xfrm>
          <a:prstGeom prst="rect">
            <a:avLst/>
          </a:prstGeom>
          <a:noFill/>
          <a:ln>
            <a:noFill/>
          </a:ln>
        </p:spPr>
      </p:pic>
      <p:sp>
        <p:nvSpPr>
          <p:cNvPr id="837" name="Google Shape;837;g2684e9d1be6_1_4"/>
          <p:cNvSpPr/>
          <p:nvPr/>
        </p:nvSpPr>
        <p:spPr>
          <a:xfrm>
            <a:off x="6506850" y="1761550"/>
            <a:ext cx="5515800" cy="3017700"/>
          </a:xfrm>
          <a:prstGeom prst="rect">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38" name="Google Shape;838;g2684e9d1be6_1_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sp>
        <p:nvSpPr>
          <p:cNvPr id="844" name="Google Shape;844;g2684e9d1be6_1_17"/>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latin typeface="Georgia"/>
                <a:ea typeface="Georgia"/>
                <a:cs typeface="Georgia"/>
                <a:sym typeface="Georgia"/>
              </a:rPr>
              <a:t>https://arxiv.org/abs/2110.04627</a:t>
            </a:r>
            <a:endParaRPr sz="1200">
              <a:latin typeface="Georgia"/>
              <a:ea typeface="Georgia"/>
              <a:cs typeface="Georgia"/>
              <a:sym typeface="Georgia"/>
            </a:endParaRPr>
          </a:p>
        </p:txBody>
      </p:sp>
      <p:sp>
        <p:nvSpPr>
          <p:cNvPr id="845" name="Google Shape;845;g2684e9d1be6_1_17"/>
          <p:cNvSpPr txBox="1"/>
          <p:nvPr/>
        </p:nvSpPr>
        <p:spPr>
          <a:xfrm>
            <a:off x="85950" y="6177025"/>
            <a:ext cx="7070700" cy="55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500">
                <a:latin typeface="Georgia"/>
                <a:ea typeface="Georgia"/>
                <a:cs typeface="Georgia"/>
                <a:sym typeface="Georgia"/>
              </a:rPr>
              <a:t>Vector-quantized Image Modeling with Improved VQGAN</a:t>
            </a:r>
            <a:endParaRPr b="1" sz="4150">
              <a:solidFill>
                <a:schemeClr val="dk1"/>
              </a:solidFill>
            </a:endParaRPr>
          </a:p>
          <a:p>
            <a:pPr indent="0" lvl="0" marL="0" marR="0" rtl="0" algn="l">
              <a:spcBef>
                <a:spcPts val="0"/>
              </a:spcBef>
              <a:spcAft>
                <a:spcPts val="0"/>
              </a:spcAft>
              <a:buNone/>
            </a:pPr>
            <a:r>
              <a:t/>
            </a:r>
            <a:endParaRPr sz="1500">
              <a:latin typeface="Georgia"/>
              <a:ea typeface="Georgia"/>
              <a:cs typeface="Georgia"/>
              <a:sym typeface="Georgia"/>
            </a:endParaRPr>
          </a:p>
        </p:txBody>
      </p:sp>
      <p:sp>
        <p:nvSpPr>
          <p:cNvPr id="846" name="Google Shape;846;g2684e9d1be6_1_17"/>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59"/>
              <a:t>VQVAE → VQGAN → </a:t>
            </a:r>
            <a:r>
              <a:rPr b="1" i="1" lang="en-US" sz="3359" u="sng"/>
              <a:t>ViT-VQGAN</a:t>
            </a:r>
            <a:endParaRPr b="1" i="1" sz="3359" u="sng"/>
          </a:p>
          <a:p>
            <a:pPr indent="0" lvl="0" marL="0" rtl="0" algn="l">
              <a:spcBef>
                <a:spcPts val="0"/>
              </a:spcBef>
              <a:spcAft>
                <a:spcPts val="0"/>
              </a:spcAft>
              <a:buSzPts val="990"/>
              <a:buNone/>
            </a:pPr>
            <a:r>
              <a:rPr lang="en-US" sz="2500"/>
              <a:t>Methodology</a:t>
            </a:r>
            <a:endParaRPr sz="2500"/>
          </a:p>
        </p:txBody>
      </p:sp>
      <p:pic>
        <p:nvPicPr>
          <p:cNvPr id="847" name="Google Shape;847;g2684e9d1be6_1_17"/>
          <p:cNvPicPr preferRelativeResize="0"/>
          <p:nvPr/>
        </p:nvPicPr>
        <p:blipFill>
          <a:blip r:embed="rId3">
            <a:alphaModFix/>
          </a:blip>
          <a:stretch>
            <a:fillRect/>
          </a:stretch>
        </p:blipFill>
        <p:spPr>
          <a:xfrm>
            <a:off x="354000" y="1191026"/>
            <a:ext cx="11484001" cy="4833598"/>
          </a:xfrm>
          <a:prstGeom prst="rect">
            <a:avLst/>
          </a:prstGeom>
          <a:noFill/>
          <a:ln>
            <a:noFill/>
          </a:ln>
        </p:spPr>
      </p:pic>
      <p:sp>
        <p:nvSpPr>
          <p:cNvPr id="848" name="Google Shape;848;g2684e9d1be6_1_1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g2684e9d1be6_1_28"/>
          <p:cNvSpPr/>
          <p:nvPr/>
        </p:nvSpPr>
        <p:spPr>
          <a:xfrm>
            <a:off x="7232775" y="1119325"/>
            <a:ext cx="4847400" cy="5453400"/>
          </a:xfrm>
          <a:prstGeom prst="rect">
            <a:avLst/>
          </a:prstGeom>
          <a:noFill/>
          <a:ln cap="flat" cmpd="sng" w="28575">
            <a:solidFill>
              <a:srgbClr val="351C75"/>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55" name="Google Shape;855;g2684e9d1be6_1_28"/>
          <p:cNvSpPr txBox="1"/>
          <p:nvPr>
            <p:ph idx="1" type="body"/>
          </p:nvPr>
        </p:nvSpPr>
        <p:spPr>
          <a:xfrm>
            <a:off x="4756275" y="5461100"/>
            <a:ext cx="2441700" cy="902100"/>
          </a:xfrm>
          <a:prstGeom prst="rect">
            <a:avLst/>
          </a:prstGeom>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2300">
                <a:solidFill>
                  <a:srgbClr val="351C75"/>
                </a:solidFill>
              </a:rPr>
              <a:t>Image Detokenizer</a:t>
            </a:r>
            <a:endParaRPr sz="2300">
              <a:solidFill>
                <a:srgbClr val="351C75"/>
              </a:solidFill>
            </a:endParaRPr>
          </a:p>
          <a:p>
            <a:pPr indent="0" lvl="0" marL="0" rtl="0" algn="l">
              <a:lnSpc>
                <a:spcPct val="115000"/>
              </a:lnSpc>
              <a:spcBef>
                <a:spcPts val="0"/>
              </a:spcBef>
              <a:spcAft>
                <a:spcPts val="0"/>
              </a:spcAft>
              <a:buNone/>
            </a:pPr>
            <a:r>
              <a:t/>
            </a:r>
            <a:endParaRPr sz="2300">
              <a:solidFill>
                <a:srgbClr val="351C75"/>
              </a:solidFill>
            </a:endParaRPr>
          </a:p>
          <a:p>
            <a:pPr indent="0" lvl="0" marL="0" rtl="0" algn="l">
              <a:lnSpc>
                <a:spcPct val="115000"/>
              </a:lnSpc>
              <a:spcBef>
                <a:spcPts val="0"/>
              </a:spcBef>
              <a:spcAft>
                <a:spcPts val="0"/>
              </a:spcAft>
              <a:buNone/>
            </a:pPr>
            <a:r>
              <a:t/>
            </a:r>
            <a:endParaRPr sz="2300">
              <a:solidFill>
                <a:srgbClr val="B45F06"/>
              </a:solidFill>
            </a:endParaRPr>
          </a:p>
          <a:p>
            <a:pPr indent="0" lvl="0" marL="0" rtl="0" algn="l">
              <a:lnSpc>
                <a:spcPct val="115000"/>
              </a:lnSpc>
              <a:spcBef>
                <a:spcPts val="0"/>
              </a:spcBef>
              <a:spcAft>
                <a:spcPts val="0"/>
              </a:spcAft>
              <a:buNone/>
            </a:pPr>
            <a:r>
              <a:t/>
            </a:r>
            <a:endParaRPr sz="2300">
              <a:solidFill>
                <a:srgbClr val="B45F06"/>
              </a:solidFill>
            </a:endParaRPr>
          </a:p>
        </p:txBody>
      </p:sp>
      <p:sp>
        <p:nvSpPr>
          <p:cNvPr id="856" name="Google Shape;856;g2684e9d1be6_1_28"/>
          <p:cNvSpPr/>
          <p:nvPr/>
        </p:nvSpPr>
        <p:spPr>
          <a:xfrm>
            <a:off x="833775" y="1281375"/>
            <a:ext cx="6737100" cy="4053300"/>
          </a:xfrm>
          <a:prstGeom prst="rect">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57" name="Google Shape;857;g2684e9d1be6_1_28"/>
          <p:cNvSpPr txBox="1"/>
          <p:nvPr>
            <p:ph idx="1" type="body"/>
          </p:nvPr>
        </p:nvSpPr>
        <p:spPr>
          <a:xfrm>
            <a:off x="833775" y="5357675"/>
            <a:ext cx="2441700" cy="902100"/>
          </a:xfrm>
          <a:prstGeom prst="rect">
            <a:avLst/>
          </a:prstGeom>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2300">
                <a:solidFill>
                  <a:srgbClr val="B45F06"/>
                </a:solidFill>
              </a:rPr>
              <a:t>Image Tokenizer</a:t>
            </a:r>
            <a:endParaRPr sz="2300">
              <a:solidFill>
                <a:srgbClr val="B45F06"/>
              </a:solidFill>
            </a:endParaRPr>
          </a:p>
          <a:p>
            <a:pPr indent="0" lvl="0" marL="609600" rtl="0" algn="l">
              <a:lnSpc>
                <a:spcPct val="115000"/>
              </a:lnSpc>
              <a:spcBef>
                <a:spcPts val="0"/>
              </a:spcBef>
              <a:spcAft>
                <a:spcPts val="0"/>
              </a:spcAft>
              <a:buNone/>
            </a:pPr>
            <a:r>
              <a:t/>
            </a:r>
            <a:endParaRPr b="1" i="1" sz="2300">
              <a:solidFill>
                <a:srgbClr val="B45F06"/>
              </a:solidFill>
            </a:endParaRPr>
          </a:p>
          <a:p>
            <a:pPr indent="0" lvl="0" marL="0" rtl="0" algn="l">
              <a:lnSpc>
                <a:spcPct val="115000"/>
              </a:lnSpc>
              <a:spcBef>
                <a:spcPts val="0"/>
              </a:spcBef>
              <a:spcAft>
                <a:spcPts val="0"/>
              </a:spcAft>
              <a:buNone/>
            </a:pPr>
            <a:r>
              <a:t/>
            </a:r>
            <a:endParaRPr sz="2300">
              <a:solidFill>
                <a:srgbClr val="B45F06"/>
              </a:solidFill>
            </a:endParaRPr>
          </a:p>
          <a:p>
            <a:pPr indent="0" lvl="0" marL="0" rtl="0" algn="l">
              <a:lnSpc>
                <a:spcPct val="115000"/>
              </a:lnSpc>
              <a:spcBef>
                <a:spcPts val="0"/>
              </a:spcBef>
              <a:spcAft>
                <a:spcPts val="0"/>
              </a:spcAft>
              <a:buNone/>
            </a:pPr>
            <a:r>
              <a:t/>
            </a:r>
            <a:endParaRPr sz="2300">
              <a:solidFill>
                <a:srgbClr val="B45F06"/>
              </a:solidFill>
            </a:endParaRPr>
          </a:p>
        </p:txBody>
      </p:sp>
      <p:sp>
        <p:nvSpPr>
          <p:cNvPr id="858" name="Google Shape;858;g2684e9d1be6_1_28"/>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2860"/>
              <a:t>Back to Parti </a:t>
            </a:r>
            <a:r>
              <a:rPr lang="en-US" sz="2860"/>
              <a:t>Stage I: Using ViT-VQGAN as Image (De/)Tokenizer</a:t>
            </a:r>
            <a:endParaRPr sz="2860"/>
          </a:p>
          <a:p>
            <a:pPr indent="0" lvl="0" marL="0" rtl="0" algn="l">
              <a:spcBef>
                <a:spcPts val="0"/>
              </a:spcBef>
              <a:spcAft>
                <a:spcPts val="0"/>
              </a:spcAft>
              <a:buSzPts val="990"/>
              <a:buNone/>
            </a:pPr>
            <a:r>
              <a:rPr lang="en-US" sz="2500"/>
              <a:t>Methodology</a:t>
            </a:r>
            <a:endParaRPr sz="2500"/>
          </a:p>
        </p:txBody>
      </p:sp>
      <p:sp>
        <p:nvSpPr>
          <p:cNvPr id="859" name="Google Shape;859;g2684e9d1be6_1_28"/>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860" name="Google Shape;860;g2684e9d1be6_1_28"/>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pic>
        <p:nvPicPr>
          <p:cNvPr id="861" name="Google Shape;861;g2684e9d1be6_1_28"/>
          <p:cNvPicPr preferRelativeResize="0"/>
          <p:nvPr/>
        </p:nvPicPr>
        <p:blipFill>
          <a:blip r:embed="rId3">
            <a:alphaModFix/>
          </a:blip>
          <a:stretch>
            <a:fillRect/>
          </a:stretch>
        </p:blipFill>
        <p:spPr>
          <a:xfrm>
            <a:off x="1341195" y="2821912"/>
            <a:ext cx="1579159" cy="1593800"/>
          </a:xfrm>
          <a:prstGeom prst="rect">
            <a:avLst/>
          </a:prstGeom>
          <a:noFill/>
          <a:ln>
            <a:noFill/>
          </a:ln>
        </p:spPr>
      </p:pic>
      <p:sp>
        <p:nvSpPr>
          <p:cNvPr id="862" name="Google Shape;862;g2684e9d1be6_1_28"/>
          <p:cNvSpPr txBox="1"/>
          <p:nvPr/>
        </p:nvSpPr>
        <p:spPr>
          <a:xfrm>
            <a:off x="961225" y="4415720"/>
            <a:ext cx="2339100" cy="48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Input Image</a:t>
            </a:r>
            <a:endParaRPr sz="1600">
              <a:solidFill>
                <a:schemeClr val="dk1"/>
              </a:solidFill>
              <a:latin typeface="Calibri"/>
              <a:ea typeface="Calibri"/>
              <a:cs typeface="Calibri"/>
              <a:sym typeface="Calibri"/>
            </a:endParaRPr>
          </a:p>
          <a:p>
            <a:pPr indent="0" lvl="0" marL="0" rtl="0" algn="ctr">
              <a:spcBef>
                <a:spcPts val="0"/>
              </a:spcBef>
              <a:spcAft>
                <a:spcPts val="0"/>
              </a:spcAft>
              <a:buNone/>
            </a:pPr>
            <a:r>
              <a:rPr lang="en-US" sz="1600">
                <a:solidFill>
                  <a:schemeClr val="dk1"/>
                </a:solidFill>
                <a:latin typeface="Calibri"/>
                <a:ea typeface="Calibri"/>
                <a:cs typeface="Calibri"/>
                <a:sym typeface="Calibri"/>
              </a:rPr>
              <a:t>256x256</a:t>
            </a:r>
            <a:endParaRPr sz="1600">
              <a:solidFill>
                <a:schemeClr val="dk1"/>
              </a:solidFill>
              <a:latin typeface="Calibri"/>
              <a:ea typeface="Calibri"/>
              <a:cs typeface="Calibri"/>
              <a:sym typeface="Calibri"/>
            </a:endParaRPr>
          </a:p>
        </p:txBody>
      </p:sp>
      <p:sp>
        <p:nvSpPr>
          <p:cNvPr id="863" name="Google Shape;863;g2684e9d1be6_1_28"/>
          <p:cNvSpPr/>
          <p:nvPr/>
        </p:nvSpPr>
        <p:spPr>
          <a:xfrm>
            <a:off x="2487225" y="3126713"/>
            <a:ext cx="254100" cy="276900"/>
          </a:xfrm>
          <a:prstGeom prst="rect">
            <a:avLst/>
          </a:prstGeom>
          <a:noFill/>
          <a:ln cap="flat" cmpd="sng" w="28575">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64" name="Google Shape;864;g2684e9d1be6_1_28"/>
          <p:cNvSpPr/>
          <p:nvPr/>
        </p:nvSpPr>
        <p:spPr>
          <a:xfrm flipH="1" rot="5400000">
            <a:off x="3164700" y="3009213"/>
            <a:ext cx="1235700" cy="1219200"/>
          </a:xfrm>
          <a:prstGeom prst="trapezoid">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865" name="Google Shape;865;g2684e9d1be6_1_28"/>
          <p:cNvSpPr txBox="1"/>
          <p:nvPr/>
        </p:nvSpPr>
        <p:spPr>
          <a:xfrm>
            <a:off x="3147450" y="3280263"/>
            <a:ext cx="1219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dk1"/>
                </a:solidFill>
                <a:latin typeface="Calibri"/>
                <a:ea typeface="Calibri"/>
                <a:cs typeface="Calibri"/>
                <a:sym typeface="Calibri"/>
              </a:rPr>
              <a:t>ViT</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US" sz="1600">
                <a:solidFill>
                  <a:schemeClr val="dk1"/>
                </a:solidFill>
                <a:latin typeface="Calibri"/>
                <a:ea typeface="Calibri"/>
                <a:cs typeface="Calibri"/>
                <a:sym typeface="Calibri"/>
              </a:rPr>
              <a:t> Encoder</a:t>
            </a:r>
            <a:endParaRPr sz="1600">
              <a:solidFill>
                <a:schemeClr val="dk1"/>
              </a:solidFill>
              <a:latin typeface="Calibri"/>
              <a:ea typeface="Calibri"/>
              <a:cs typeface="Calibri"/>
              <a:sym typeface="Calibri"/>
            </a:endParaRPr>
          </a:p>
        </p:txBody>
      </p:sp>
      <p:cxnSp>
        <p:nvCxnSpPr>
          <p:cNvPr id="866" name="Google Shape;866;g2684e9d1be6_1_28"/>
          <p:cNvCxnSpPr>
            <a:stCxn id="861" idx="3"/>
            <a:endCxn id="864" idx="2"/>
          </p:cNvCxnSpPr>
          <p:nvPr/>
        </p:nvCxnSpPr>
        <p:spPr>
          <a:xfrm>
            <a:off x="2920354" y="3618812"/>
            <a:ext cx="252600" cy="0"/>
          </a:xfrm>
          <a:prstGeom prst="straightConnector1">
            <a:avLst/>
          </a:prstGeom>
          <a:noFill/>
          <a:ln cap="flat" cmpd="sng" w="9525">
            <a:solidFill>
              <a:schemeClr val="dk2"/>
            </a:solidFill>
            <a:prstDash val="solid"/>
            <a:round/>
            <a:headEnd len="med" w="med" type="none"/>
            <a:tailEnd len="med" w="med" type="none"/>
          </a:ln>
        </p:spPr>
      </p:cxnSp>
      <p:sp>
        <p:nvSpPr>
          <p:cNvPr id="867" name="Google Shape;867;g2684e9d1be6_1_28"/>
          <p:cNvSpPr/>
          <p:nvPr/>
        </p:nvSpPr>
        <p:spPr>
          <a:xfrm>
            <a:off x="4644750" y="2949963"/>
            <a:ext cx="111600" cy="1337700"/>
          </a:xfrm>
          <a:prstGeom prst="rect">
            <a:avLst/>
          </a:prstGeom>
          <a:solidFill>
            <a:srgbClr val="B5CE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868" name="Google Shape;868;g2684e9d1be6_1_28"/>
          <p:cNvCxnSpPr>
            <a:stCxn id="867" idx="1"/>
            <a:endCxn id="865" idx="3"/>
          </p:cNvCxnSpPr>
          <p:nvPr/>
        </p:nvCxnSpPr>
        <p:spPr>
          <a:xfrm rot="10800000">
            <a:off x="4366650" y="3618813"/>
            <a:ext cx="278100" cy="0"/>
          </a:xfrm>
          <a:prstGeom prst="straightConnector1">
            <a:avLst/>
          </a:prstGeom>
          <a:noFill/>
          <a:ln cap="flat" cmpd="sng" w="9525">
            <a:solidFill>
              <a:schemeClr val="dk2"/>
            </a:solidFill>
            <a:prstDash val="solid"/>
            <a:round/>
            <a:headEnd len="med" w="med" type="none"/>
            <a:tailEnd len="med" w="med" type="none"/>
          </a:ln>
        </p:spPr>
      </p:cxnSp>
      <p:sp>
        <p:nvSpPr>
          <p:cNvPr id="869" name="Google Shape;869;g2684e9d1be6_1_28"/>
          <p:cNvSpPr/>
          <p:nvPr/>
        </p:nvSpPr>
        <p:spPr>
          <a:xfrm>
            <a:off x="4924275" y="3280263"/>
            <a:ext cx="111600" cy="677100"/>
          </a:xfrm>
          <a:prstGeom prst="rect">
            <a:avLst/>
          </a:prstGeom>
          <a:solidFill>
            <a:srgbClr val="B5CE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870" name="Google Shape;870;g2684e9d1be6_1_28"/>
          <p:cNvCxnSpPr>
            <a:stCxn id="863" idx="3"/>
            <a:endCxn id="865" idx="1"/>
          </p:cNvCxnSpPr>
          <p:nvPr/>
        </p:nvCxnSpPr>
        <p:spPr>
          <a:xfrm>
            <a:off x="2741325" y="3265163"/>
            <a:ext cx="406200" cy="353700"/>
          </a:xfrm>
          <a:prstGeom prst="straightConnector1">
            <a:avLst/>
          </a:prstGeom>
          <a:noFill/>
          <a:ln cap="flat" cmpd="sng" w="9525">
            <a:solidFill>
              <a:srgbClr val="FF0000"/>
            </a:solidFill>
            <a:prstDash val="solid"/>
            <a:round/>
            <a:headEnd len="med" w="med" type="none"/>
            <a:tailEnd len="med" w="med" type="none"/>
          </a:ln>
        </p:spPr>
      </p:cxnSp>
      <p:cxnSp>
        <p:nvCxnSpPr>
          <p:cNvPr id="871" name="Google Shape;871;g2684e9d1be6_1_28"/>
          <p:cNvCxnSpPr>
            <a:stCxn id="863" idx="2"/>
            <a:endCxn id="865" idx="1"/>
          </p:cNvCxnSpPr>
          <p:nvPr/>
        </p:nvCxnSpPr>
        <p:spPr>
          <a:xfrm>
            <a:off x="2614275" y="3403613"/>
            <a:ext cx="533100" cy="215100"/>
          </a:xfrm>
          <a:prstGeom prst="straightConnector1">
            <a:avLst/>
          </a:prstGeom>
          <a:noFill/>
          <a:ln cap="flat" cmpd="sng" w="9525">
            <a:solidFill>
              <a:srgbClr val="FF0000"/>
            </a:solidFill>
            <a:prstDash val="solid"/>
            <a:round/>
            <a:headEnd len="med" w="med" type="none"/>
            <a:tailEnd len="med" w="med" type="none"/>
          </a:ln>
        </p:spPr>
      </p:cxnSp>
      <p:cxnSp>
        <p:nvCxnSpPr>
          <p:cNvPr id="872" name="Google Shape;872;g2684e9d1be6_1_28"/>
          <p:cNvCxnSpPr>
            <a:stCxn id="869" idx="1"/>
            <a:endCxn id="867" idx="3"/>
          </p:cNvCxnSpPr>
          <p:nvPr/>
        </p:nvCxnSpPr>
        <p:spPr>
          <a:xfrm rot="10800000">
            <a:off x="4756275" y="3618813"/>
            <a:ext cx="168000" cy="0"/>
          </a:xfrm>
          <a:prstGeom prst="straightConnector1">
            <a:avLst/>
          </a:prstGeom>
          <a:noFill/>
          <a:ln cap="flat" cmpd="sng" w="9525">
            <a:solidFill>
              <a:schemeClr val="dk2"/>
            </a:solidFill>
            <a:prstDash val="solid"/>
            <a:round/>
            <a:headEnd len="med" w="med" type="none"/>
            <a:tailEnd len="med" w="med" type="none"/>
          </a:ln>
        </p:spPr>
      </p:cxnSp>
      <p:sp>
        <p:nvSpPr>
          <p:cNvPr id="873" name="Google Shape;873;g2684e9d1be6_1_28"/>
          <p:cNvSpPr txBox="1"/>
          <p:nvPr/>
        </p:nvSpPr>
        <p:spPr>
          <a:xfrm>
            <a:off x="4644750" y="4415713"/>
            <a:ext cx="1320900" cy="48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dk1"/>
                </a:solidFill>
                <a:latin typeface="Calibri"/>
                <a:ea typeface="Calibri"/>
                <a:cs typeface="Calibri"/>
                <a:sym typeface="Calibri"/>
              </a:rPr>
              <a:t>Linear Project</a:t>
            </a:r>
            <a:endParaRPr sz="1600">
              <a:solidFill>
                <a:schemeClr val="dk1"/>
              </a:solidFill>
              <a:latin typeface="Calibri"/>
              <a:ea typeface="Calibri"/>
              <a:cs typeface="Calibri"/>
              <a:sym typeface="Calibri"/>
            </a:endParaRPr>
          </a:p>
        </p:txBody>
      </p:sp>
      <p:sp>
        <p:nvSpPr>
          <p:cNvPr id="874" name="Google Shape;874;g2684e9d1be6_1_28"/>
          <p:cNvSpPr/>
          <p:nvPr/>
        </p:nvSpPr>
        <p:spPr>
          <a:xfrm>
            <a:off x="4850455" y="3973388"/>
            <a:ext cx="75175" cy="541850"/>
          </a:xfrm>
          <a:custGeom>
            <a:rect b="b" l="l" r="r" t="t"/>
            <a:pathLst>
              <a:path extrusionOk="0" h="21674" w="3007">
                <a:moveTo>
                  <a:pt x="975" y="0"/>
                </a:moveTo>
                <a:cubicBezTo>
                  <a:pt x="975" y="7256"/>
                  <a:pt x="-2124" y="16543"/>
                  <a:pt x="3007" y="21674"/>
                </a:cubicBezTo>
              </a:path>
            </a:pathLst>
          </a:custGeom>
          <a:noFill/>
          <a:ln cap="flat" cmpd="sng" w="9525">
            <a:solidFill>
              <a:schemeClr val="dk2"/>
            </a:solidFill>
            <a:prstDash val="solid"/>
            <a:round/>
            <a:headEnd len="med" w="med" type="none"/>
            <a:tailEnd len="med" w="med" type="none"/>
          </a:ln>
        </p:spPr>
      </p:sp>
      <p:grpSp>
        <p:nvGrpSpPr>
          <p:cNvPr id="875" name="Google Shape;875;g2684e9d1be6_1_28"/>
          <p:cNvGrpSpPr/>
          <p:nvPr/>
        </p:nvGrpSpPr>
        <p:grpSpPr>
          <a:xfrm>
            <a:off x="5235075" y="1621338"/>
            <a:ext cx="1644000" cy="1075563"/>
            <a:chOff x="3909650" y="1377125"/>
            <a:chExt cx="1644000" cy="1075563"/>
          </a:xfrm>
        </p:grpSpPr>
        <p:sp>
          <p:nvSpPr>
            <p:cNvPr id="876" name="Google Shape;876;g2684e9d1be6_1_28"/>
            <p:cNvSpPr/>
            <p:nvPr/>
          </p:nvSpPr>
          <p:spPr>
            <a:xfrm>
              <a:off x="3912650" y="1377125"/>
              <a:ext cx="1641000" cy="276900"/>
            </a:xfrm>
            <a:prstGeom prst="rect">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1</a:t>
              </a:r>
              <a:endParaRPr>
                <a:latin typeface="Calibri"/>
                <a:ea typeface="Calibri"/>
                <a:cs typeface="Calibri"/>
                <a:sym typeface="Calibri"/>
              </a:endParaRPr>
            </a:p>
          </p:txBody>
        </p:sp>
        <p:sp>
          <p:nvSpPr>
            <p:cNvPr id="877" name="Google Shape;877;g2684e9d1be6_1_28"/>
            <p:cNvSpPr/>
            <p:nvPr/>
          </p:nvSpPr>
          <p:spPr>
            <a:xfrm>
              <a:off x="3912650" y="1654025"/>
              <a:ext cx="1641000" cy="276900"/>
            </a:xfrm>
            <a:prstGeom prst="rect">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2</a:t>
              </a:r>
              <a:endParaRPr>
                <a:latin typeface="Calibri"/>
                <a:ea typeface="Calibri"/>
                <a:cs typeface="Calibri"/>
                <a:sym typeface="Calibri"/>
              </a:endParaRPr>
            </a:p>
          </p:txBody>
        </p:sp>
        <p:sp>
          <p:nvSpPr>
            <p:cNvPr id="878" name="Google Shape;878;g2684e9d1be6_1_28"/>
            <p:cNvSpPr/>
            <p:nvPr/>
          </p:nvSpPr>
          <p:spPr>
            <a:xfrm>
              <a:off x="3912650" y="1930925"/>
              <a:ext cx="1641000" cy="276900"/>
            </a:xfrm>
            <a:prstGeom prst="rect">
              <a:avLst/>
            </a:prstGeom>
            <a:solidFill>
              <a:srgbClr val="76A5A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a:t>
              </a:r>
              <a:endParaRPr>
                <a:latin typeface="Calibri"/>
                <a:ea typeface="Calibri"/>
                <a:cs typeface="Calibri"/>
                <a:sym typeface="Calibri"/>
              </a:endParaRPr>
            </a:p>
          </p:txBody>
        </p:sp>
        <p:sp>
          <p:nvSpPr>
            <p:cNvPr id="879" name="Google Shape;879;g2684e9d1be6_1_28"/>
            <p:cNvSpPr/>
            <p:nvPr/>
          </p:nvSpPr>
          <p:spPr>
            <a:xfrm>
              <a:off x="3912650" y="2175788"/>
              <a:ext cx="1641000" cy="2769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8192</a:t>
              </a:r>
              <a:endParaRPr>
                <a:latin typeface="Calibri"/>
                <a:ea typeface="Calibri"/>
                <a:cs typeface="Calibri"/>
                <a:sym typeface="Calibri"/>
              </a:endParaRPr>
            </a:p>
          </p:txBody>
        </p:sp>
        <p:sp>
          <p:nvSpPr>
            <p:cNvPr id="880" name="Google Shape;880;g2684e9d1be6_1_28"/>
            <p:cNvSpPr/>
            <p:nvPr/>
          </p:nvSpPr>
          <p:spPr>
            <a:xfrm>
              <a:off x="3909650" y="1377163"/>
              <a:ext cx="533100" cy="1075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881" name="Google Shape;881;g2684e9d1be6_1_28"/>
          <p:cNvSpPr txBox="1"/>
          <p:nvPr/>
        </p:nvSpPr>
        <p:spPr>
          <a:xfrm>
            <a:off x="4893463" y="2746795"/>
            <a:ext cx="2339100" cy="48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Codebook Lookup</a:t>
            </a:r>
            <a:endParaRPr sz="1600">
              <a:solidFill>
                <a:schemeClr val="dk1"/>
              </a:solidFill>
              <a:latin typeface="Calibri"/>
              <a:ea typeface="Calibri"/>
              <a:cs typeface="Calibri"/>
              <a:sym typeface="Calibri"/>
            </a:endParaRPr>
          </a:p>
          <a:p>
            <a:pPr indent="0" lvl="0" marL="0" rtl="0" algn="ctr">
              <a:spcBef>
                <a:spcPts val="0"/>
              </a:spcBef>
              <a:spcAft>
                <a:spcPts val="0"/>
              </a:spcAft>
              <a:buNone/>
            </a:pPr>
            <a:r>
              <a:rPr lang="en-US" sz="1600">
                <a:solidFill>
                  <a:schemeClr val="dk1"/>
                </a:solidFill>
                <a:latin typeface="Calibri"/>
                <a:ea typeface="Calibri"/>
                <a:cs typeface="Calibri"/>
                <a:sym typeface="Calibri"/>
              </a:rPr>
              <a:t>(Quantization)</a:t>
            </a:r>
            <a:endParaRPr sz="1600">
              <a:solidFill>
                <a:schemeClr val="dk1"/>
              </a:solidFill>
              <a:latin typeface="Calibri"/>
              <a:ea typeface="Calibri"/>
              <a:cs typeface="Calibri"/>
              <a:sym typeface="Calibri"/>
            </a:endParaRPr>
          </a:p>
        </p:txBody>
      </p:sp>
      <p:sp>
        <p:nvSpPr>
          <p:cNvPr id="882" name="Google Shape;882;g2684e9d1be6_1_28"/>
          <p:cNvSpPr/>
          <p:nvPr/>
        </p:nvSpPr>
        <p:spPr>
          <a:xfrm>
            <a:off x="7081325" y="3280263"/>
            <a:ext cx="111600" cy="677100"/>
          </a:xfrm>
          <a:prstGeom prst="rect">
            <a:avLst/>
          </a:prstGeom>
          <a:gradFill>
            <a:gsLst>
              <a:gs pos="0">
                <a:srgbClr val="FDECDB"/>
              </a:gs>
              <a:gs pos="100000">
                <a:srgbClr val="F0A96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883" name="Google Shape;883;g2684e9d1be6_1_28"/>
          <p:cNvCxnSpPr>
            <a:stCxn id="882" idx="1"/>
            <a:endCxn id="882" idx="3"/>
          </p:cNvCxnSpPr>
          <p:nvPr/>
        </p:nvCxnSpPr>
        <p:spPr>
          <a:xfrm>
            <a:off x="7081325" y="3618813"/>
            <a:ext cx="111600" cy="0"/>
          </a:xfrm>
          <a:prstGeom prst="straightConnector1">
            <a:avLst/>
          </a:prstGeom>
          <a:noFill/>
          <a:ln cap="flat" cmpd="sng" w="9525">
            <a:solidFill>
              <a:schemeClr val="dk2"/>
            </a:solidFill>
            <a:prstDash val="solid"/>
            <a:round/>
            <a:headEnd len="med" w="med" type="none"/>
            <a:tailEnd len="med" w="med" type="none"/>
          </a:ln>
        </p:spPr>
      </p:cxnSp>
      <p:cxnSp>
        <p:nvCxnSpPr>
          <p:cNvPr id="884" name="Google Shape;884;g2684e9d1be6_1_28"/>
          <p:cNvCxnSpPr/>
          <p:nvPr/>
        </p:nvCxnSpPr>
        <p:spPr>
          <a:xfrm rot="10800000">
            <a:off x="7077738" y="3457488"/>
            <a:ext cx="110700" cy="0"/>
          </a:xfrm>
          <a:prstGeom prst="straightConnector1">
            <a:avLst/>
          </a:prstGeom>
          <a:noFill/>
          <a:ln cap="flat" cmpd="sng" w="9525">
            <a:solidFill>
              <a:schemeClr val="dk2"/>
            </a:solidFill>
            <a:prstDash val="solid"/>
            <a:round/>
            <a:headEnd len="med" w="med" type="none"/>
            <a:tailEnd len="med" w="med" type="none"/>
          </a:ln>
        </p:spPr>
      </p:cxnSp>
      <p:cxnSp>
        <p:nvCxnSpPr>
          <p:cNvPr id="885" name="Google Shape;885;g2684e9d1be6_1_28"/>
          <p:cNvCxnSpPr/>
          <p:nvPr/>
        </p:nvCxnSpPr>
        <p:spPr>
          <a:xfrm rot="10800000">
            <a:off x="7084038" y="3807763"/>
            <a:ext cx="104400" cy="0"/>
          </a:xfrm>
          <a:prstGeom prst="straightConnector1">
            <a:avLst/>
          </a:prstGeom>
          <a:noFill/>
          <a:ln cap="flat" cmpd="sng" w="9525">
            <a:solidFill>
              <a:schemeClr val="dk2"/>
            </a:solidFill>
            <a:prstDash val="solid"/>
            <a:round/>
            <a:headEnd len="med" w="med" type="none"/>
            <a:tailEnd len="med" w="med" type="none"/>
          </a:ln>
        </p:spPr>
      </p:cxnSp>
      <p:cxnSp>
        <p:nvCxnSpPr>
          <p:cNvPr id="886" name="Google Shape;886;g2684e9d1be6_1_28"/>
          <p:cNvCxnSpPr>
            <a:stCxn id="869" idx="3"/>
            <a:endCxn id="882" idx="1"/>
          </p:cNvCxnSpPr>
          <p:nvPr/>
        </p:nvCxnSpPr>
        <p:spPr>
          <a:xfrm>
            <a:off x="5035875" y="3618813"/>
            <a:ext cx="2045400" cy="0"/>
          </a:xfrm>
          <a:prstGeom prst="straightConnector1">
            <a:avLst/>
          </a:prstGeom>
          <a:noFill/>
          <a:ln cap="flat" cmpd="sng" w="9525">
            <a:solidFill>
              <a:schemeClr val="dk2"/>
            </a:solidFill>
            <a:prstDash val="solid"/>
            <a:round/>
            <a:headEnd len="med" w="med" type="none"/>
            <a:tailEnd len="med" w="med" type="none"/>
          </a:ln>
        </p:spPr>
      </p:cxnSp>
      <p:sp>
        <p:nvSpPr>
          <p:cNvPr id="887" name="Google Shape;887;g2684e9d1be6_1_28"/>
          <p:cNvSpPr/>
          <p:nvPr/>
        </p:nvSpPr>
        <p:spPr>
          <a:xfrm>
            <a:off x="7369700" y="2949963"/>
            <a:ext cx="111600" cy="1337700"/>
          </a:xfrm>
          <a:prstGeom prst="rect">
            <a:avLst/>
          </a:prstGeom>
          <a:gradFill>
            <a:gsLst>
              <a:gs pos="0">
                <a:srgbClr val="FDECDB"/>
              </a:gs>
              <a:gs pos="100000">
                <a:srgbClr val="F0A96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cxnSp>
        <p:nvCxnSpPr>
          <p:cNvPr id="888" name="Google Shape;888;g2684e9d1be6_1_28"/>
          <p:cNvCxnSpPr>
            <a:stCxn id="887" idx="1"/>
            <a:endCxn id="882" idx="3"/>
          </p:cNvCxnSpPr>
          <p:nvPr/>
        </p:nvCxnSpPr>
        <p:spPr>
          <a:xfrm rot="10800000">
            <a:off x="7193000" y="3618813"/>
            <a:ext cx="176700" cy="0"/>
          </a:xfrm>
          <a:prstGeom prst="straightConnector1">
            <a:avLst/>
          </a:prstGeom>
          <a:noFill/>
          <a:ln cap="flat" cmpd="sng" w="9525">
            <a:solidFill>
              <a:schemeClr val="dk2"/>
            </a:solidFill>
            <a:prstDash val="solid"/>
            <a:round/>
            <a:headEnd len="med" w="med" type="none"/>
            <a:tailEnd len="med" w="med" type="none"/>
          </a:ln>
        </p:spPr>
      </p:cxnSp>
      <p:sp>
        <p:nvSpPr>
          <p:cNvPr id="889" name="Google Shape;889;g2684e9d1be6_1_28"/>
          <p:cNvSpPr txBox="1"/>
          <p:nvPr/>
        </p:nvSpPr>
        <p:spPr>
          <a:xfrm>
            <a:off x="7570750" y="4415713"/>
            <a:ext cx="1320900" cy="48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dk1"/>
                </a:solidFill>
                <a:latin typeface="Calibri"/>
                <a:ea typeface="Calibri"/>
                <a:cs typeface="Calibri"/>
                <a:sym typeface="Calibri"/>
              </a:rPr>
              <a:t>Linear Project</a:t>
            </a:r>
            <a:endParaRPr sz="1600">
              <a:solidFill>
                <a:schemeClr val="dk1"/>
              </a:solidFill>
              <a:latin typeface="Calibri"/>
              <a:ea typeface="Calibri"/>
              <a:cs typeface="Calibri"/>
              <a:sym typeface="Calibri"/>
            </a:endParaRPr>
          </a:p>
        </p:txBody>
      </p:sp>
      <p:cxnSp>
        <p:nvCxnSpPr>
          <p:cNvPr id="890" name="Google Shape;890;g2684e9d1be6_1_28"/>
          <p:cNvCxnSpPr>
            <a:stCxn id="887" idx="1"/>
            <a:endCxn id="887" idx="3"/>
          </p:cNvCxnSpPr>
          <p:nvPr/>
        </p:nvCxnSpPr>
        <p:spPr>
          <a:xfrm>
            <a:off x="7369700" y="3618813"/>
            <a:ext cx="111600" cy="0"/>
          </a:xfrm>
          <a:prstGeom prst="straightConnector1">
            <a:avLst/>
          </a:prstGeom>
          <a:noFill/>
          <a:ln cap="flat" cmpd="sng" w="9525">
            <a:solidFill>
              <a:schemeClr val="dk2"/>
            </a:solidFill>
            <a:prstDash val="solid"/>
            <a:round/>
            <a:headEnd len="med" w="med" type="none"/>
            <a:tailEnd len="med" w="med" type="none"/>
          </a:ln>
        </p:spPr>
      </p:cxnSp>
      <p:cxnSp>
        <p:nvCxnSpPr>
          <p:cNvPr id="891" name="Google Shape;891;g2684e9d1be6_1_28"/>
          <p:cNvCxnSpPr/>
          <p:nvPr/>
        </p:nvCxnSpPr>
        <p:spPr>
          <a:xfrm>
            <a:off x="7369300" y="3318038"/>
            <a:ext cx="117600" cy="1200"/>
          </a:xfrm>
          <a:prstGeom prst="straightConnector1">
            <a:avLst/>
          </a:prstGeom>
          <a:noFill/>
          <a:ln cap="flat" cmpd="sng" w="9525">
            <a:solidFill>
              <a:schemeClr val="dk2"/>
            </a:solidFill>
            <a:prstDash val="solid"/>
            <a:round/>
            <a:headEnd len="med" w="med" type="none"/>
            <a:tailEnd len="med" w="med" type="none"/>
          </a:ln>
        </p:spPr>
      </p:cxnSp>
      <p:cxnSp>
        <p:nvCxnSpPr>
          <p:cNvPr id="892" name="Google Shape;892;g2684e9d1be6_1_28"/>
          <p:cNvCxnSpPr/>
          <p:nvPr/>
        </p:nvCxnSpPr>
        <p:spPr>
          <a:xfrm>
            <a:off x="7372725" y="3990688"/>
            <a:ext cx="114300" cy="0"/>
          </a:xfrm>
          <a:prstGeom prst="straightConnector1">
            <a:avLst/>
          </a:prstGeom>
          <a:noFill/>
          <a:ln cap="flat" cmpd="sng" w="9525">
            <a:solidFill>
              <a:schemeClr val="dk2"/>
            </a:solidFill>
            <a:prstDash val="solid"/>
            <a:round/>
            <a:headEnd len="med" w="med" type="none"/>
            <a:tailEnd len="med" w="med" type="none"/>
          </a:ln>
        </p:spPr>
      </p:cxnSp>
      <p:sp>
        <p:nvSpPr>
          <p:cNvPr id="893" name="Google Shape;893;g2684e9d1be6_1_28"/>
          <p:cNvSpPr/>
          <p:nvPr/>
        </p:nvSpPr>
        <p:spPr>
          <a:xfrm>
            <a:off x="5994850" y="3360613"/>
            <a:ext cx="217225" cy="133675"/>
          </a:xfrm>
          <a:custGeom>
            <a:rect b="b" l="l" r="r" t="t"/>
            <a:pathLst>
              <a:path extrusionOk="0" h="5347" w="8689">
                <a:moveTo>
                  <a:pt x="0" y="5347"/>
                </a:moveTo>
                <a:cubicBezTo>
                  <a:pt x="3158" y="4084"/>
                  <a:pt x="6284" y="2405"/>
                  <a:pt x="8689" y="0"/>
                </a:cubicBezTo>
              </a:path>
            </a:pathLst>
          </a:custGeom>
          <a:noFill/>
          <a:ln cap="flat" cmpd="sng" w="9525">
            <a:solidFill>
              <a:schemeClr val="dk2"/>
            </a:solidFill>
            <a:prstDash val="solid"/>
            <a:round/>
            <a:headEnd len="med" w="med" type="none"/>
            <a:tailEnd len="med" w="med" type="none"/>
          </a:ln>
        </p:spPr>
      </p:sp>
      <p:sp>
        <p:nvSpPr>
          <p:cNvPr id="894" name="Google Shape;894;g2684e9d1be6_1_28"/>
          <p:cNvSpPr/>
          <p:nvPr/>
        </p:nvSpPr>
        <p:spPr>
          <a:xfrm flipH="1" rot="-5400000">
            <a:off x="7761475" y="3009213"/>
            <a:ext cx="1235700" cy="1219200"/>
          </a:xfrm>
          <a:prstGeom prst="trapezoid">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895" name="Google Shape;895;g2684e9d1be6_1_28"/>
          <p:cNvSpPr txBox="1"/>
          <p:nvPr/>
        </p:nvSpPr>
        <p:spPr>
          <a:xfrm>
            <a:off x="7814775" y="3280275"/>
            <a:ext cx="1219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dk1"/>
                </a:solidFill>
                <a:latin typeface="Calibri"/>
                <a:ea typeface="Calibri"/>
                <a:cs typeface="Calibri"/>
                <a:sym typeface="Calibri"/>
              </a:rPr>
              <a:t>ViT</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US" sz="1600">
                <a:solidFill>
                  <a:schemeClr val="dk1"/>
                </a:solidFill>
                <a:latin typeface="Calibri"/>
                <a:ea typeface="Calibri"/>
                <a:cs typeface="Calibri"/>
                <a:sym typeface="Calibri"/>
              </a:rPr>
              <a:t> Decoder</a:t>
            </a:r>
            <a:endParaRPr sz="1600">
              <a:solidFill>
                <a:schemeClr val="dk1"/>
              </a:solidFill>
              <a:latin typeface="Calibri"/>
              <a:ea typeface="Calibri"/>
              <a:cs typeface="Calibri"/>
              <a:sym typeface="Calibri"/>
            </a:endParaRPr>
          </a:p>
        </p:txBody>
      </p:sp>
      <p:pic>
        <p:nvPicPr>
          <p:cNvPr id="896" name="Google Shape;896;g2684e9d1be6_1_28"/>
          <p:cNvPicPr preferRelativeResize="0"/>
          <p:nvPr/>
        </p:nvPicPr>
        <p:blipFill>
          <a:blip r:embed="rId3">
            <a:alphaModFix/>
          </a:blip>
          <a:stretch>
            <a:fillRect/>
          </a:stretch>
        </p:blipFill>
        <p:spPr>
          <a:xfrm>
            <a:off x="9271620" y="2821912"/>
            <a:ext cx="1579159" cy="1593800"/>
          </a:xfrm>
          <a:prstGeom prst="rect">
            <a:avLst/>
          </a:prstGeom>
          <a:noFill/>
          <a:ln>
            <a:noFill/>
          </a:ln>
        </p:spPr>
      </p:pic>
      <p:sp>
        <p:nvSpPr>
          <p:cNvPr id="897" name="Google Shape;897;g2684e9d1be6_1_28"/>
          <p:cNvSpPr txBox="1"/>
          <p:nvPr/>
        </p:nvSpPr>
        <p:spPr>
          <a:xfrm>
            <a:off x="8910250" y="4369945"/>
            <a:ext cx="2339100" cy="48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Output (Reconstructed)</a:t>
            </a:r>
            <a:r>
              <a:rPr lang="en-US" sz="1600">
                <a:solidFill>
                  <a:schemeClr val="dk1"/>
                </a:solidFill>
                <a:latin typeface="Calibri"/>
                <a:ea typeface="Calibri"/>
                <a:cs typeface="Calibri"/>
                <a:sym typeface="Calibri"/>
              </a:rPr>
              <a:t> Image </a:t>
            </a:r>
            <a:r>
              <a:rPr lang="en-US" sz="1600">
                <a:solidFill>
                  <a:schemeClr val="dk1"/>
                </a:solidFill>
                <a:latin typeface="Calibri"/>
                <a:ea typeface="Calibri"/>
                <a:cs typeface="Calibri"/>
                <a:sym typeface="Calibri"/>
              </a:rPr>
              <a:t>256x256</a:t>
            </a:r>
            <a:endParaRPr sz="1600">
              <a:solidFill>
                <a:schemeClr val="dk1"/>
              </a:solidFill>
              <a:latin typeface="Calibri"/>
              <a:ea typeface="Calibri"/>
              <a:cs typeface="Calibri"/>
              <a:sym typeface="Calibri"/>
            </a:endParaRPr>
          </a:p>
          <a:p>
            <a:pPr indent="0" lvl="0" marL="0" rtl="0" algn="ctr">
              <a:spcBef>
                <a:spcPts val="0"/>
              </a:spcBef>
              <a:spcAft>
                <a:spcPts val="0"/>
              </a:spcAft>
              <a:buNone/>
            </a:pPr>
            <a:r>
              <a:t/>
            </a:r>
            <a:endParaRPr sz="1600">
              <a:solidFill>
                <a:schemeClr val="dk1"/>
              </a:solidFill>
              <a:latin typeface="Calibri"/>
              <a:ea typeface="Calibri"/>
              <a:cs typeface="Calibri"/>
              <a:sym typeface="Calibri"/>
            </a:endParaRPr>
          </a:p>
        </p:txBody>
      </p:sp>
      <p:cxnSp>
        <p:nvCxnSpPr>
          <p:cNvPr id="898" name="Google Shape;898;g2684e9d1be6_1_28"/>
          <p:cNvCxnSpPr>
            <a:stCxn id="895" idx="1"/>
            <a:endCxn id="887" idx="3"/>
          </p:cNvCxnSpPr>
          <p:nvPr/>
        </p:nvCxnSpPr>
        <p:spPr>
          <a:xfrm rot="10800000">
            <a:off x="7481175" y="3618825"/>
            <a:ext cx="333600" cy="0"/>
          </a:xfrm>
          <a:prstGeom prst="straightConnector1">
            <a:avLst/>
          </a:prstGeom>
          <a:noFill/>
          <a:ln cap="flat" cmpd="sng" w="9525">
            <a:solidFill>
              <a:schemeClr val="dk2"/>
            </a:solidFill>
            <a:prstDash val="solid"/>
            <a:round/>
            <a:headEnd len="med" w="med" type="none"/>
            <a:tailEnd len="med" w="med" type="none"/>
          </a:ln>
        </p:spPr>
      </p:cxnSp>
      <p:cxnSp>
        <p:nvCxnSpPr>
          <p:cNvPr id="899" name="Google Shape;899;g2684e9d1be6_1_28"/>
          <p:cNvCxnSpPr>
            <a:stCxn id="896" idx="1"/>
            <a:endCxn id="894" idx="2"/>
          </p:cNvCxnSpPr>
          <p:nvPr/>
        </p:nvCxnSpPr>
        <p:spPr>
          <a:xfrm rot="10800000">
            <a:off x="8989020" y="3618812"/>
            <a:ext cx="282600" cy="0"/>
          </a:xfrm>
          <a:prstGeom prst="straightConnector1">
            <a:avLst/>
          </a:prstGeom>
          <a:noFill/>
          <a:ln cap="flat" cmpd="sng" w="9525">
            <a:solidFill>
              <a:schemeClr val="dk2"/>
            </a:solidFill>
            <a:prstDash val="solid"/>
            <a:round/>
            <a:headEnd len="med" w="med" type="none"/>
            <a:tailEnd len="med" w="med" type="none"/>
          </a:ln>
        </p:spPr>
      </p:cxnSp>
      <p:sp>
        <p:nvSpPr>
          <p:cNvPr id="900" name="Google Shape;900;g2684e9d1be6_1_28"/>
          <p:cNvSpPr/>
          <p:nvPr/>
        </p:nvSpPr>
        <p:spPr>
          <a:xfrm flipH="1" rot="-5400000">
            <a:off x="9704800" y="1696273"/>
            <a:ext cx="712800" cy="468000"/>
          </a:xfrm>
          <a:prstGeom prst="trapezoid">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901" name="Google Shape;901;g2684e9d1be6_1_28"/>
          <p:cNvSpPr txBox="1"/>
          <p:nvPr/>
        </p:nvSpPr>
        <p:spPr>
          <a:xfrm>
            <a:off x="9400750" y="2164275"/>
            <a:ext cx="1320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dk1"/>
                </a:solidFill>
                <a:latin typeface="Calibri"/>
                <a:ea typeface="Calibri"/>
                <a:cs typeface="Calibri"/>
                <a:sym typeface="Calibri"/>
              </a:rPr>
              <a:t>StyleGAN</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US" sz="1600">
                <a:solidFill>
                  <a:schemeClr val="dk1"/>
                </a:solidFill>
                <a:latin typeface="Calibri"/>
                <a:ea typeface="Calibri"/>
                <a:cs typeface="Calibri"/>
                <a:sym typeface="Calibri"/>
              </a:rPr>
              <a:t>Discriminator</a:t>
            </a:r>
            <a:endParaRPr sz="1600">
              <a:solidFill>
                <a:schemeClr val="dk1"/>
              </a:solidFill>
              <a:latin typeface="Calibri"/>
              <a:ea typeface="Calibri"/>
              <a:cs typeface="Calibri"/>
              <a:sym typeface="Calibri"/>
            </a:endParaRPr>
          </a:p>
        </p:txBody>
      </p:sp>
      <p:cxnSp>
        <p:nvCxnSpPr>
          <p:cNvPr id="902" name="Google Shape;902;g2684e9d1be6_1_28"/>
          <p:cNvCxnSpPr>
            <a:stCxn id="900" idx="0"/>
            <a:endCxn id="900" idx="0"/>
          </p:cNvCxnSpPr>
          <p:nvPr/>
        </p:nvCxnSpPr>
        <p:spPr>
          <a:xfrm>
            <a:off x="9827200" y="1930273"/>
            <a:ext cx="0" cy="0"/>
          </a:xfrm>
          <a:prstGeom prst="straightConnector1">
            <a:avLst/>
          </a:prstGeom>
          <a:noFill/>
          <a:ln cap="flat" cmpd="sng" w="9525">
            <a:solidFill>
              <a:schemeClr val="dk2"/>
            </a:solidFill>
            <a:prstDash val="solid"/>
            <a:round/>
            <a:headEnd len="med" w="med" type="none"/>
            <a:tailEnd len="med" w="med" type="none"/>
          </a:ln>
        </p:spPr>
      </p:cxnSp>
      <p:cxnSp>
        <p:nvCxnSpPr>
          <p:cNvPr id="903" name="Google Shape;903;g2684e9d1be6_1_28"/>
          <p:cNvCxnSpPr>
            <a:stCxn id="900" idx="0"/>
          </p:cNvCxnSpPr>
          <p:nvPr/>
        </p:nvCxnSpPr>
        <p:spPr>
          <a:xfrm flipH="1">
            <a:off x="9063700" y="1930273"/>
            <a:ext cx="763500" cy="600"/>
          </a:xfrm>
          <a:prstGeom prst="bentConnector3">
            <a:avLst>
              <a:gd fmla="val 50000" name="adj1"/>
            </a:avLst>
          </a:prstGeom>
          <a:noFill/>
          <a:ln cap="flat" cmpd="sng" w="9525">
            <a:solidFill>
              <a:schemeClr val="dk2"/>
            </a:solidFill>
            <a:prstDash val="solid"/>
            <a:round/>
            <a:headEnd len="med" w="med" type="none"/>
            <a:tailEnd len="med" w="med" type="none"/>
          </a:ln>
        </p:spPr>
      </p:cxnSp>
      <p:sp>
        <p:nvSpPr>
          <p:cNvPr id="904" name="Google Shape;904;g2684e9d1be6_1_28"/>
          <p:cNvSpPr txBox="1"/>
          <p:nvPr/>
        </p:nvSpPr>
        <p:spPr>
          <a:xfrm>
            <a:off x="8989025" y="1447550"/>
            <a:ext cx="6207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dk1"/>
                </a:solidFill>
                <a:latin typeface="Calibri"/>
                <a:ea typeface="Calibri"/>
                <a:cs typeface="Calibri"/>
                <a:sym typeface="Calibri"/>
              </a:rPr>
              <a:t>L</a:t>
            </a:r>
            <a:r>
              <a:rPr baseline="-25000" lang="en-US" sz="1600">
                <a:solidFill>
                  <a:schemeClr val="dk1"/>
                </a:solidFill>
                <a:latin typeface="Calibri"/>
                <a:ea typeface="Calibri"/>
                <a:cs typeface="Calibri"/>
                <a:sym typeface="Calibri"/>
              </a:rPr>
              <a:t>ADV</a:t>
            </a:r>
            <a:endParaRPr baseline="-25000" sz="1600">
              <a:solidFill>
                <a:schemeClr val="dk1"/>
              </a:solidFill>
              <a:latin typeface="Calibri"/>
              <a:ea typeface="Calibri"/>
              <a:cs typeface="Calibri"/>
              <a:sym typeface="Calibri"/>
            </a:endParaRPr>
          </a:p>
        </p:txBody>
      </p:sp>
      <p:cxnSp>
        <p:nvCxnSpPr>
          <p:cNvPr id="905" name="Google Shape;905;g2684e9d1be6_1_28"/>
          <p:cNvCxnSpPr>
            <a:stCxn id="900" idx="2"/>
            <a:endCxn id="896" idx="3"/>
          </p:cNvCxnSpPr>
          <p:nvPr/>
        </p:nvCxnSpPr>
        <p:spPr>
          <a:xfrm>
            <a:off x="10295200" y="1930273"/>
            <a:ext cx="555600" cy="1688400"/>
          </a:xfrm>
          <a:prstGeom prst="bentConnector3">
            <a:avLst>
              <a:gd fmla="val 142855" name="adj1"/>
            </a:avLst>
          </a:prstGeom>
          <a:noFill/>
          <a:ln cap="flat" cmpd="sng" w="9525">
            <a:solidFill>
              <a:schemeClr val="dk2"/>
            </a:solidFill>
            <a:prstDash val="solid"/>
            <a:round/>
            <a:headEnd len="med" w="med" type="none"/>
            <a:tailEnd len="med" w="med" type="none"/>
          </a:ln>
        </p:spPr>
      </p:cxnSp>
      <p:sp>
        <p:nvSpPr>
          <p:cNvPr id="906" name="Google Shape;906;g2684e9d1be6_1_28"/>
          <p:cNvSpPr/>
          <p:nvPr/>
        </p:nvSpPr>
        <p:spPr>
          <a:xfrm>
            <a:off x="7232772" y="4078075"/>
            <a:ext cx="410350" cy="648525"/>
          </a:xfrm>
          <a:custGeom>
            <a:rect b="b" l="l" r="r" t="t"/>
            <a:pathLst>
              <a:path extrusionOk="0" h="25941" w="16414">
                <a:moveTo>
                  <a:pt x="201" y="0"/>
                </a:moveTo>
                <a:cubicBezTo>
                  <a:pt x="201" y="5431"/>
                  <a:pt x="-604" y="11354"/>
                  <a:pt x="1823" y="16213"/>
                </a:cubicBezTo>
                <a:cubicBezTo>
                  <a:pt x="4435" y="21443"/>
                  <a:pt x="10568" y="25941"/>
                  <a:pt x="16414" y="25941"/>
                </a:cubicBezTo>
              </a:path>
            </a:pathLst>
          </a:custGeom>
          <a:noFill/>
          <a:ln cap="flat" cmpd="sng" w="9525">
            <a:solidFill>
              <a:schemeClr val="dk2"/>
            </a:solidFill>
            <a:prstDash val="solid"/>
            <a:round/>
            <a:headEnd len="med" w="med" type="none"/>
            <a:tailEnd len="med" w="med" type="none"/>
          </a:ln>
        </p:spPr>
      </p:sp>
      <p:sp>
        <p:nvSpPr>
          <p:cNvPr id="907" name="Google Shape;907;g2684e9d1be6_1_28"/>
          <p:cNvSpPr/>
          <p:nvPr/>
        </p:nvSpPr>
        <p:spPr>
          <a:xfrm flipH="1">
            <a:off x="9723400" y="5479273"/>
            <a:ext cx="712800" cy="468000"/>
          </a:xfrm>
          <a:prstGeom prst="trapezoid">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908" name="Google Shape;908;g2684e9d1be6_1_28"/>
          <p:cNvSpPr txBox="1"/>
          <p:nvPr/>
        </p:nvSpPr>
        <p:spPr>
          <a:xfrm>
            <a:off x="10436200" y="5347025"/>
            <a:ext cx="1644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chemeClr val="dk1"/>
                </a:solidFill>
                <a:latin typeface="Calibri"/>
                <a:ea typeface="Calibri"/>
                <a:cs typeface="Calibri"/>
                <a:sym typeface="Calibri"/>
              </a:rPr>
              <a:t>Super-Resolution Upsampler</a:t>
            </a:r>
            <a:endParaRPr sz="1600">
              <a:solidFill>
                <a:schemeClr val="dk1"/>
              </a:solidFill>
              <a:latin typeface="Calibri"/>
              <a:ea typeface="Calibri"/>
              <a:cs typeface="Calibri"/>
              <a:sym typeface="Calibri"/>
            </a:endParaRPr>
          </a:p>
        </p:txBody>
      </p:sp>
      <p:sp>
        <p:nvSpPr>
          <p:cNvPr id="909" name="Google Shape;909;g2684e9d1be6_1_28"/>
          <p:cNvSpPr txBox="1"/>
          <p:nvPr/>
        </p:nvSpPr>
        <p:spPr>
          <a:xfrm>
            <a:off x="8910250" y="6089133"/>
            <a:ext cx="2339100" cy="48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Output Image 1024</a:t>
            </a:r>
            <a:r>
              <a:rPr lang="en-US" sz="1600">
                <a:solidFill>
                  <a:schemeClr val="dk1"/>
                </a:solidFill>
                <a:latin typeface="Calibri"/>
                <a:ea typeface="Calibri"/>
                <a:cs typeface="Calibri"/>
                <a:sym typeface="Calibri"/>
              </a:rPr>
              <a:t>x1024</a:t>
            </a:r>
            <a:endParaRPr sz="1600">
              <a:solidFill>
                <a:schemeClr val="dk1"/>
              </a:solidFill>
              <a:latin typeface="Calibri"/>
              <a:ea typeface="Calibri"/>
              <a:cs typeface="Calibri"/>
              <a:sym typeface="Calibri"/>
            </a:endParaRPr>
          </a:p>
          <a:p>
            <a:pPr indent="0" lvl="0" marL="0" rtl="0" algn="ctr">
              <a:spcBef>
                <a:spcPts val="0"/>
              </a:spcBef>
              <a:spcAft>
                <a:spcPts val="0"/>
              </a:spcAft>
              <a:buNone/>
            </a:pPr>
            <a:r>
              <a:t/>
            </a:r>
            <a:endParaRPr sz="1600">
              <a:solidFill>
                <a:schemeClr val="dk1"/>
              </a:solidFill>
              <a:latin typeface="Calibri"/>
              <a:ea typeface="Calibri"/>
              <a:cs typeface="Calibri"/>
              <a:sym typeface="Calibri"/>
            </a:endParaRPr>
          </a:p>
        </p:txBody>
      </p:sp>
      <p:cxnSp>
        <p:nvCxnSpPr>
          <p:cNvPr id="910" name="Google Shape;910;g2684e9d1be6_1_28"/>
          <p:cNvCxnSpPr>
            <a:stCxn id="897" idx="2"/>
            <a:endCxn id="907" idx="0"/>
          </p:cNvCxnSpPr>
          <p:nvPr/>
        </p:nvCxnSpPr>
        <p:spPr>
          <a:xfrm>
            <a:off x="10079800" y="4853545"/>
            <a:ext cx="0" cy="625800"/>
          </a:xfrm>
          <a:prstGeom prst="straightConnector1">
            <a:avLst/>
          </a:prstGeom>
          <a:noFill/>
          <a:ln cap="flat" cmpd="sng" w="9525">
            <a:solidFill>
              <a:schemeClr val="dk2"/>
            </a:solidFill>
            <a:prstDash val="solid"/>
            <a:round/>
            <a:headEnd len="med" w="med" type="none"/>
            <a:tailEnd len="med" w="med" type="none"/>
          </a:ln>
        </p:spPr>
      </p:cxnSp>
      <p:cxnSp>
        <p:nvCxnSpPr>
          <p:cNvPr id="911" name="Google Shape;911;g2684e9d1be6_1_28"/>
          <p:cNvCxnSpPr>
            <a:stCxn id="909" idx="0"/>
            <a:endCxn id="907" idx="2"/>
          </p:cNvCxnSpPr>
          <p:nvPr/>
        </p:nvCxnSpPr>
        <p:spPr>
          <a:xfrm rot="10800000">
            <a:off x="10079800" y="5947233"/>
            <a:ext cx="0" cy="141900"/>
          </a:xfrm>
          <a:prstGeom prst="straightConnector1">
            <a:avLst/>
          </a:prstGeom>
          <a:noFill/>
          <a:ln cap="flat" cmpd="sng" w="9525">
            <a:solidFill>
              <a:schemeClr val="dk2"/>
            </a:solidFill>
            <a:prstDash val="solid"/>
            <a:round/>
            <a:headEnd len="med" w="med" type="none"/>
            <a:tailEnd len="med" w="med" type="none"/>
          </a:ln>
        </p:spPr>
      </p:cxnSp>
      <p:sp>
        <p:nvSpPr>
          <p:cNvPr id="912" name="Google Shape;912;g2684e9d1be6_1_2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pic>
        <p:nvPicPr>
          <p:cNvPr id="918" name="Google Shape;918;g2684e9d1be6_1_350"/>
          <p:cNvPicPr preferRelativeResize="0"/>
          <p:nvPr/>
        </p:nvPicPr>
        <p:blipFill>
          <a:blip r:embed="rId3">
            <a:alphaModFix/>
          </a:blip>
          <a:stretch>
            <a:fillRect/>
          </a:stretch>
        </p:blipFill>
        <p:spPr>
          <a:xfrm>
            <a:off x="1177000" y="1038626"/>
            <a:ext cx="9234545" cy="5514574"/>
          </a:xfrm>
          <a:prstGeom prst="rect">
            <a:avLst/>
          </a:prstGeom>
          <a:noFill/>
          <a:ln>
            <a:noFill/>
          </a:ln>
        </p:spPr>
      </p:pic>
      <p:sp>
        <p:nvSpPr>
          <p:cNvPr id="919" name="Google Shape;919;g2684e9d1be6_1_350"/>
          <p:cNvSpPr txBox="1"/>
          <p:nvPr/>
        </p:nvSpPr>
        <p:spPr>
          <a:xfrm>
            <a:off x="3208500" y="2657750"/>
            <a:ext cx="716700" cy="6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Text Tokens</a:t>
            </a:r>
            <a:endParaRPr>
              <a:solidFill>
                <a:schemeClr val="dk1"/>
              </a:solidFill>
              <a:latin typeface="Calibri"/>
              <a:ea typeface="Calibri"/>
              <a:cs typeface="Calibri"/>
              <a:sym typeface="Calibri"/>
            </a:endParaRPr>
          </a:p>
        </p:txBody>
      </p:sp>
      <p:sp>
        <p:nvSpPr>
          <p:cNvPr id="920" name="Google Shape;920;g2684e9d1be6_1_350"/>
          <p:cNvSpPr/>
          <p:nvPr/>
        </p:nvSpPr>
        <p:spPr>
          <a:xfrm>
            <a:off x="4195525" y="2131775"/>
            <a:ext cx="623675" cy="3288514"/>
          </a:xfrm>
          <a:custGeom>
            <a:rect b="b" l="l" r="r" t="t"/>
            <a:pathLst>
              <a:path extrusionOk="0" h="137150" w="24947">
                <a:moveTo>
                  <a:pt x="0" y="3272"/>
                </a:moveTo>
                <a:cubicBezTo>
                  <a:pt x="1739" y="4708"/>
                  <a:pt x="7938" y="-9278"/>
                  <a:pt x="10433" y="11889"/>
                </a:cubicBezTo>
                <a:cubicBezTo>
                  <a:pt x="12928" y="33056"/>
                  <a:pt x="12549" y="111827"/>
                  <a:pt x="14968" y="130272"/>
                </a:cubicBezTo>
                <a:cubicBezTo>
                  <a:pt x="17387" y="148717"/>
                  <a:pt x="23284" y="123846"/>
                  <a:pt x="24947" y="122561"/>
                </a:cubicBezTo>
              </a:path>
            </a:pathLst>
          </a:custGeom>
          <a:noFill/>
          <a:ln cap="flat" cmpd="sng" w="9525">
            <a:solidFill>
              <a:schemeClr val="dk2"/>
            </a:solidFill>
            <a:prstDash val="solid"/>
            <a:round/>
            <a:headEnd len="med" w="med" type="none"/>
            <a:tailEnd len="med" w="med" type="none"/>
          </a:ln>
        </p:spPr>
      </p:sp>
      <p:sp>
        <p:nvSpPr>
          <p:cNvPr id="921" name="Google Shape;921;g2684e9d1be6_1_350"/>
          <p:cNvSpPr/>
          <p:nvPr/>
        </p:nvSpPr>
        <p:spPr>
          <a:xfrm>
            <a:off x="4819200" y="2131775"/>
            <a:ext cx="623675" cy="3288514"/>
          </a:xfrm>
          <a:custGeom>
            <a:rect b="b" l="l" r="r" t="t"/>
            <a:pathLst>
              <a:path extrusionOk="0" h="137150" w="24947">
                <a:moveTo>
                  <a:pt x="0" y="3272"/>
                </a:moveTo>
                <a:cubicBezTo>
                  <a:pt x="1739" y="4708"/>
                  <a:pt x="7938" y="-9278"/>
                  <a:pt x="10433" y="11889"/>
                </a:cubicBezTo>
                <a:cubicBezTo>
                  <a:pt x="12928" y="33056"/>
                  <a:pt x="12549" y="111827"/>
                  <a:pt x="14968" y="130272"/>
                </a:cubicBezTo>
                <a:cubicBezTo>
                  <a:pt x="17387" y="148717"/>
                  <a:pt x="23284" y="123846"/>
                  <a:pt x="24947" y="122561"/>
                </a:cubicBezTo>
              </a:path>
            </a:pathLst>
          </a:custGeom>
          <a:noFill/>
          <a:ln cap="flat" cmpd="sng" w="9525">
            <a:solidFill>
              <a:schemeClr val="dk2"/>
            </a:solidFill>
            <a:prstDash val="solid"/>
            <a:round/>
            <a:headEnd len="med" w="med" type="none"/>
            <a:tailEnd len="med" w="med" type="none"/>
          </a:ln>
        </p:spPr>
      </p:sp>
      <p:sp>
        <p:nvSpPr>
          <p:cNvPr id="922" name="Google Shape;922;g2684e9d1be6_1_350"/>
          <p:cNvSpPr/>
          <p:nvPr/>
        </p:nvSpPr>
        <p:spPr>
          <a:xfrm>
            <a:off x="5442875" y="2085050"/>
            <a:ext cx="623675" cy="3288514"/>
          </a:xfrm>
          <a:custGeom>
            <a:rect b="b" l="l" r="r" t="t"/>
            <a:pathLst>
              <a:path extrusionOk="0" h="137150" w="24947">
                <a:moveTo>
                  <a:pt x="0" y="3272"/>
                </a:moveTo>
                <a:cubicBezTo>
                  <a:pt x="1739" y="4708"/>
                  <a:pt x="7938" y="-9278"/>
                  <a:pt x="10433" y="11889"/>
                </a:cubicBezTo>
                <a:cubicBezTo>
                  <a:pt x="12928" y="33056"/>
                  <a:pt x="12549" y="111827"/>
                  <a:pt x="14968" y="130272"/>
                </a:cubicBezTo>
                <a:cubicBezTo>
                  <a:pt x="17387" y="148717"/>
                  <a:pt x="23284" y="123846"/>
                  <a:pt x="24947" y="122561"/>
                </a:cubicBezTo>
              </a:path>
            </a:pathLst>
          </a:custGeom>
          <a:noFill/>
          <a:ln cap="flat" cmpd="sng" w="9525">
            <a:solidFill>
              <a:schemeClr val="dk2"/>
            </a:solidFill>
            <a:prstDash val="solid"/>
            <a:round/>
            <a:headEnd len="med" w="med" type="none"/>
            <a:tailEnd len="med" w="med" type="none"/>
          </a:ln>
        </p:spPr>
      </p:sp>
      <p:sp>
        <p:nvSpPr>
          <p:cNvPr id="923" name="Google Shape;923;g2684e9d1be6_1_350"/>
          <p:cNvSpPr/>
          <p:nvPr/>
        </p:nvSpPr>
        <p:spPr>
          <a:xfrm>
            <a:off x="5945400" y="2085050"/>
            <a:ext cx="623675" cy="3288514"/>
          </a:xfrm>
          <a:custGeom>
            <a:rect b="b" l="l" r="r" t="t"/>
            <a:pathLst>
              <a:path extrusionOk="0" h="137150" w="24947">
                <a:moveTo>
                  <a:pt x="0" y="3272"/>
                </a:moveTo>
                <a:cubicBezTo>
                  <a:pt x="1739" y="4708"/>
                  <a:pt x="7938" y="-9278"/>
                  <a:pt x="10433" y="11889"/>
                </a:cubicBezTo>
                <a:cubicBezTo>
                  <a:pt x="12928" y="33056"/>
                  <a:pt x="12549" y="111827"/>
                  <a:pt x="14968" y="130272"/>
                </a:cubicBezTo>
                <a:cubicBezTo>
                  <a:pt x="17387" y="148717"/>
                  <a:pt x="23284" y="123846"/>
                  <a:pt x="24947" y="122561"/>
                </a:cubicBezTo>
              </a:path>
            </a:pathLst>
          </a:custGeom>
          <a:noFill/>
          <a:ln cap="flat" cmpd="sng" w="9525">
            <a:solidFill>
              <a:schemeClr val="dk2"/>
            </a:solidFill>
            <a:prstDash val="solid"/>
            <a:round/>
            <a:headEnd len="med" w="med" type="none"/>
            <a:tailEnd len="med" w="med" type="none"/>
          </a:ln>
        </p:spPr>
      </p:sp>
      <p:sp>
        <p:nvSpPr>
          <p:cNvPr id="924" name="Google Shape;924;g2684e9d1be6_1_350"/>
          <p:cNvSpPr txBox="1"/>
          <p:nvPr/>
        </p:nvSpPr>
        <p:spPr>
          <a:xfrm>
            <a:off x="4772709" y="5529400"/>
            <a:ext cx="1293900" cy="6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Predicting Next Token</a:t>
            </a:r>
            <a:endParaRPr>
              <a:solidFill>
                <a:schemeClr val="dk1"/>
              </a:solidFill>
              <a:latin typeface="Calibri"/>
              <a:ea typeface="Calibri"/>
              <a:cs typeface="Calibri"/>
              <a:sym typeface="Calibri"/>
            </a:endParaRPr>
          </a:p>
        </p:txBody>
      </p:sp>
      <p:sp>
        <p:nvSpPr>
          <p:cNvPr id="925" name="Google Shape;925;g2684e9d1be6_1_350"/>
          <p:cNvSpPr txBox="1"/>
          <p:nvPr/>
        </p:nvSpPr>
        <p:spPr>
          <a:xfrm>
            <a:off x="9825850" y="5529400"/>
            <a:ext cx="1373700" cy="6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Input (Training)</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US">
                <a:solidFill>
                  <a:schemeClr val="dk1"/>
                </a:solidFill>
                <a:latin typeface="Calibri"/>
                <a:ea typeface="Calibri"/>
                <a:cs typeface="Calibri"/>
                <a:sym typeface="Calibri"/>
              </a:rPr>
              <a:t>Image</a:t>
            </a:r>
            <a:endParaRPr>
              <a:solidFill>
                <a:schemeClr val="dk1"/>
              </a:solidFill>
              <a:latin typeface="Calibri"/>
              <a:ea typeface="Calibri"/>
              <a:cs typeface="Calibri"/>
              <a:sym typeface="Calibri"/>
            </a:endParaRPr>
          </a:p>
        </p:txBody>
      </p:sp>
      <p:sp>
        <p:nvSpPr>
          <p:cNvPr id="926" name="Google Shape;926;g2684e9d1be6_1_350"/>
          <p:cNvSpPr txBox="1"/>
          <p:nvPr/>
        </p:nvSpPr>
        <p:spPr>
          <a:xfrm>
            <a:off x="9825850" y="1779625"/>
            <a:ext cx="1666800" cy="64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latin typeface="Calibri"/>
                <a:ea typeface="Calibri"/>
                <a:cs typeface="Calibri"/>
                <a:sym typeface="Calibri"/>
              </a:rPr>
              <a:t>Output (Generated)</a:t>
            </a:r>
            <a:endParaRPr>
              <a:solidFill>
                <a:schemeClr val="dk1"/>
              </a:solidFill>
              <a:latin typeface="Calibri"/>
              <a:ea typeface="Calibri"/>
              <a:cs typeface="Calibri"/>
              <a:sym typeface="Calibri"/>
            </a:endParaRPr>
          </a:p>
          <a:p>
            <a:pPr indent="0" lvl="0" marL="0" rtl="0" algn="l">
              <a:spcBef>
                <a:spcPts val="0"/>
              </a:spcBef>
              <a:spcAft>
                <a:spcPts val="0"/>
              </a:spcAft>
              <a:buNone/>
            </a:pPr>
            <a:r>
              <a:rPr lang="en-US">
                <a:solidFill>
                  <a:schemeClr val="dk1"/>
                </a:solidFill>
                <a:latin typeface="Calibri"/>
                <a:ea typeface="Calibri"/>
                <a:cs typeface="Calibri"/>
                <a:sym typeface="Calibri"/>
              </a:rPr>
              <a:t>Image</a:t>
            </a:r>
            <a:endParaRPr>
              <a:solidFill>
                <a:schemeClr val="dk1"/>
              </a:solidFill>
              <a:latin typeface="Calibri"/>
              <a:ea typeface="Calibri"/>
              <a:cs typeface="Calibri"/>
              <a:sym typeface="Calibri"/>
            </a:endParaRPr>
          </a:p>
        </p:txBody>
      </p:sp>
      <p:sp>
        <p:nvSpPr>
          <p:cNvPr id="927" name="Google Shape;927;g2684e9d1be6_1_350"/>
          <p:cNvSpPr/>
          <p:nvPr/>
        </p:nvSpPr>
        <p:spPr>
          <a:xfrm>
            <a:off x="975625" y="1767300"/>
            <a:ext cx="6687900" cy="4407300"/>
          </a:xfrm>
          <a:prstGeom prst="rect">
            <a:avLst/>
          </a:prstGeom>
          <a:noFill/>
          <a:ln cap="flat" cmpd="sng" w="76200">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28" name="Google Shape;928;g2684e9d1be6_1_35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929" name="Google Shape;929;g2684e9d1be6_1_350"/>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sp>
        <p:nvSpPr>
          <p:cNvPr id="930" name="Google Shape;930;g2684e9d1be6_1_350"/>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259"/>
              <a:t>Stage II: Encoder-Decoder Transformer (Autoregressive)</a:t>
            </a:r>
            <a:endParaRPr sz="3259"/>
          </a:p>
          <a:p>
            <a:pPr indent="0" lvl="0" marL="0" rtl="0" algn="l">
              <a:spcBef>
                <a:spcPts val="0"/>
              </a:spcBef>
              <a:spcAft>
                <a:spcPts val="0"/>
              </a:spcAft>
              <a:buSzPts val="990"/>
              <a:buNone/>
            </a:pPr>
            <a:r>
              <a:rPr lang="en-US" sz="2500"/>
              <a:t>Methodology</a:t>
            </a:r>
            <a:endParaRPr sz="2500"/>
          </a:p>
        </p:txBody>
      </p:sp>
      <p:sp>
        <p:nvSpPr>
          <p:cNvPr id="931" name="Google Shape;931;g2684e9d1be6_1_35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g267830ffaa4_0_0"/>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SOTA </a:t>
            </a:r>
            <a:r>
              <a:rPr lang="en-US"/>
              <a:t>Image Generation Methods</a:t>
            </a:r>
            <a:endParaRPr/>
          </a:p>
        </p:txBody>
      </p:sp>
      <p:sp>
        <p:nvSpPr>
          <p:cNvPr id="108" name="Google Shape;108;g267830ffaa4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09" name="Google Shape;109;g267830ffaa4_0_0"/>
          <p:cNvPicPr preferRelativeResize="0"/>
          <p:nvPr/>
        </p:nvPicPr>
        <p:blipFill>
          <a:blip r:embed="rId3">
            <a:alphaModFix/>
          </a:blip>
          <a:stretch>
            <a:fillRect/>
          </a:stretch>
        </p:blipFill>
        <p:spPr>
          <a:xfrm>
            <a:off x="7781075" y="2380150"/>
            <a:ext cx="3639800" cy="3639800"/>
          </a:xfrm>
          <a:prstGeom prst="rect">
            <a:avLst/>
          </a:prstGeom>
          <a:noFill/>
          <a:ln>
            <a:noFill/>
          </a:ln>
        </p:spPr>
      </p:pic>
      <p:sp>
        <p:nvSpPr>
          <p:cNvPr id="110" name="Google Shape;110;g267830ffaa4_0_0"/>
          <p:cNvSpPr/>
          <p:nvPr/>
        </p:nvSpPr>
        <p:spPr>
          <a:xfrm>
            <a:off x="2219650" y="1295688"/>
            <a:ext cx="1414500" cy="902100"/>
          </a:xfrm>
          <a:prstGeom prst="roundRect">
            <a:avLst>
              <a:gd fmla="val 16667" name="adj"/>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Text</a:t>
            </a:r>
            <a:endParaRPr sz="2000">
              <a:latin typeface="Calibri"/>
              <a:ea typeface="Calibri"/>
              <a:cs typeface="Calibri"/>
              <a:sym typeface="Calibri"/>
            </a:endParaRPr>
          </a:p>
          <a:p>
            <a:pPr indent="0" lvl="0" marL="0" rtl="0" algn="ctr">
              <a:spcBef>
                <a:spcPts val="0"/>
              </a:spcBef>
              <a:spcAft>
                <a:spcPts val="0"/>
              </a:spcAft>
              <a:buNone/>
            </a:pPr>
            <a:r>
              <a:rPr b="1" lang="en-US" sz="2000">
                <a:latin typeface="Calibri"/>
                <a:ea typeface="Calibri"/>
                <a:cs typeface="Calibri"/>
                <a:sym typeface="Calibri"/>
              </a:rPr>
              <a:t>Encoder</a:t>
            </a:r>
            <a:endParaRPr b="1" sz="2000">
              <a:latin typeface="Calibri"/>
              <a:ea typeface="Calibri"/>
              <a:cs typeface="Calibri"/>
              <a:sym typeface="Calibri"/>
            </a:endParaRPr>
          </a:p>
        </p:txBody>
      </p:sp>
      <p:sp>
        <p:nvSpPr>
          <p:cNvPr id="111" name="Google Shape;111;g267830ffaa4_0_0"/>
          <p:cNvSpPr/>
          <p:nvPr/>
        </p:nvSpPr>
        <p:spPr>
          <a:xfrm>
            <a:off x="3825213" y="3215075"/>
            <a:ext cx="1556400" cy="902100"/>
          </a:xfrm>
          <a:prstGeom prst="roundRect">
            <a:avLst>
              <a:gd fmla="val 16667" name="adj"/>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Generation</a:t>
            </a:r>
            <a:endParaRPr sz="2000">
              <a:latin typeface="Calibri"/>
              <a:ea typeface="Calibri"/>
              <a:cs typeface="Calibri"/>
              <a:sym typeface="Calibri"/>
            </a:endParaRPr>
          </a:p>
          <a:p>
            <a:pPr indent="0" lvl="0" marL="0" rtl="0" algn="ctr">
              <a:spcBef>
                <a:spcPts val="0"/>
              </a:spcBef>
              <a:spcAft>
                <a:spcPts val="0"/>
              </a:spcAft>
              <a:buNone/>
            </a:pPr>
            <a:r>
              <a:rPr b="1" lang="en-US" sz="2000">
                <a:latin typeface="Calibri"/>
                <a:ea typeface="Calibri"/>
                <a:cs typeface="Calibri"/>
                <a:sym typeface="Calibri"/>
              </a:rPr>
              <a:t>Model</a:t>
            </a:r>
            <a:endParaRPr b="1" sz="2000">
              <a:latin typeface="Calibri"/>
              <a:ea typeface="Calibri"/>
              <a:cs typeface="Calibri"/>
              <a:sym typeface="Calibri"/>
            </a:endParaRPr>
          </a:p>
        </p:txBody>
      </p:sp>
      <p:sp>
        <p:nvSpPr>
          <p:cNvPr id="112" name="Google Shape;112;g267830ffaa4_0_0"/>
          <p:cNvSpPr/>
          <p:nvPr/>
        </p:nvSpPr>
        <p:spPr>
          <a:xfrm>
            <a:off x="5784636" y="4877150"/>
            <a:ext cx="1414500" cy="9021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Calibri"/>
                <a:ea typeface="Calibri"/>
                <a:cs typeface="Calibri"/>
                <a:sym typeface="Calibri"/>
              </a:rPr>
              <a:t>Latent</a:t>
            </a:r>
            <a:endParaRPr sz="2000">
              <a:latin typeface="Calibri"/>
              <a:ea typeface="Calibri"/>
              <a:cs typeface="Calibri"/>
              <a:sym typeface="Calibri"/>
            </a:endParaRPr>
          </a:p>
          <a:p>
            <a:pPr indent="0" lvl="0" marL="0" rtl="0" algn="ctr">
              <a:spcBef>
                <a:spcPts val="0"/>
              </a:spcBef>
              <a:spcAft>
                <a:spcPts val="0"/>
              </a:spcAft>
              <a:buNone/>
            </a:pPr>
            <a:r>
              <a:rPr b="1" lang="en-US" sz="2000">
                <a:latin typeface="Calibri"/>
                <a:ea typeface="Calibri"/>
                <a:cs typeface="Calibri"/>
                <a:sym typeface="Calibri"/>
              </a:rPr>
              <a:t>Decoder</a:t>
            </a:r>
            <a:endParaRPr b="1" sz="2000">
              <a:latin typeface="Calibri"/>
              <a:ea typeface="Calibri"/>
              <a:cs typeface="Calibri"/>
              <a:sym typeface="Calibri"/>
            </a:endParaRPr>
          </a:p>
        </p:txBody>
      </p:sp>
      <p:grpSp>
        <p:nvGrpSpPr>
          <p:cNvPr id="113" name="Google Shape;113;g267830ffaa4_0_0"/>
          <p:cNvGrpSpPr/>
          <p:nvPr/>
        </p:nvGrpSpPr>
        <p:grpSpPr>
          <a:xfrm>
            <a:off x="256625" y="1370688"/>
            <a:ext cx="1414500" cy="1145150"/>
            <a:chOff x="1075825" y="1530325"/>
            <a:chExt cx="1414500" cy="1145150"/>
          </a:xfrm>
        </p:grpSpPr>
        <p:sp>
          <p:nvSpPr>
            <p:cNvPr id="114" name="Google Shape;114;g267830ffaa4_0_0"/>
            <p:cNvSpPr/>
            <p:nvPr/>
          </p:nvSpPr>
          <p:spPr>
            <a:xfrm>
              <a:off x="1075825" y="1530325"/>
              <a:ext cx="1414500" cy="6975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solidFill>
                    <a:schemeClr val="dk1"/>
                  </a:solidFill>
                </a:rPr>
                <a:t>“</a:t>
              </a:r>
              <a:r>
                <a:rPr lang="en-US" sz="1600">
                  <a:solidFill>
                    <a:schemeClr val="dk1"/>
                  </a:solidFill>
                </a:rPr>
                <a:t>A tiger in a lab coat”</a:t>
              </a:r>
              <a:endParaRPr>
                <a:latin typeface="Calibri"/>
                <a:ea typeface="Calibri"/>
                <a:cs typeface="Calibri"/>
                <a:sym typeface="Calibri"/>
              </a:endParaRPr>
            </a:p>
          </p:txBody>
        </p:sp>
        <p:sp>
          <p:nvSpPr>
            <p:cNvPr id="115" name="Google Shape;115;g267830ffaa4_0_0"/>
            <p:cNvSpPr txBox="1"/>
            <p:nvPr/>
          </p:nvSpPr>
          <p:spPr>
            <a:xfrm>
              <a:off x="1075825" y="2205975"/>
              <a:ext cx="14145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Text Prompt</a:t>
              </a:r>
              <a:endParaRPr sz="1600">
                <a:solidFill>
                  <a:schemeClr val="dk1"/>
                </a:solidFill>
                <a:latin typeface="Calibri"/>
                <a:ea typeface="Calibri"/>
                <a:cs typeface="Calibri"/>
                <a:sym typeface="Calibri"/>
              </a:endParaRPr>
            </a:p>
          </p:txBody>
        </p:sp>
      </p:grpSp>
      <p:grpSp>
        <p:nvGrpSpPr>
          <p:cNvPr id="116" name="Google Shape;116;g267830ffaa4_0_0"/>
          <p:cNvGrpSpPr/>
          <p:nvPr/>
        </p:nvGrpSpPr>
        <p:grpSpPr>
          <a:xfrm>
            <a:off x="3896175" y="4772738"/>
            <a:ext cx="1414500" cy="1694313"/>
            <a:chOff x="3710050" y="5169838"/>
            <a:chExt cx="1414500" cy="1694313"/>
          </a:xfrm>
        </p:grpSpPr>
        <p:grpSp>
          <p:nvGrpSpPr>
            <p:cNvPr id="117" name="Google Shape;117;g267830ffaa4_0_0"/>
            <p:cNvGrpSpPr/>
            <p:nvPr/>
          </p:nvGrpSpPr>
          <p:grpSpPr>
            <a:xfrm>
              <a:off x="3904925" y="5169838"/>
              <a:ext cx="1024800" cy="1060788"/>
              <a:chOff x="3904925" y="4448525"/>
              <a:chExt cx="1024800" cy="1060788"/>
            </a:xfrm>
          </p:grpSpPr>
          <p:sp>
            <p:nvSpPr>
              <p:cNvPr id="118" name="Google Shape;118;g267830ffaa4_0_0"/>
              <p:cNvSpPr/>
              <p:nvPr/>
            </p:nvSpPr>
            <p:spPr>
              <a:xfrm>
                <a:off x="3904925" y="4448525"/>
                <a:ext cx="256200" cy="265200"/>
              </a:xfrm>
              <a:prstGeom prst="rect">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9" name="Google Shape;119;g267830ffaa4_0_0"/>
              <p:cNvSpPr/>
              <p:nvPr/>
            </p:nvSpPr>
            <p:spPr>
              <a:xfrm>
                <a:off x="3904925" y="4713725"/>
                <a:ext cx="256200" cy="2652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0" name="Google Shape;120;g267830ffaa4_0_0"/>
              <p:cNvSpPr/>
              <p:nvPr/>
            </p:nvSpPr>
            <p:spPr>
              <a:xfrm>
                <a:off x="3904925" y="4978913"/>
                <a:ext cx="256200" cy="2652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1" name="Google Shape;121;g267830ffaa4_0_0"/>
              <p:cNvSpPr/>
              <p:nvPr/>
            </p:nvSpPr>
            <p:spPr>
              <a:xfrm>
                <a:off x="3904925" y="5244113"/>
                <a:ext cx="256200" cy="2652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2" name="Google Shape;122;g267830ffaa4_0_0"/>
              <p:cNvSpPr/>
              <p:nvPr/>
            </p:nvSpPr>
            <p:spPr>
              <a:xfrm>
                <a:off x="4161125" y="4448525"/>
                <a:ext cx="256200" cy="2652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3" name="Google Shape;123;g267830ffaa4_0_0"/>
              <p:cNvSpPr/>
              <p:nvPr/>
            </p:nvSpPr>
            <p:spPr>
              <a:xfrm>
                <a:off x="4161125" y="4713725"/>
                <a:ext cx="256200" cy="2652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4" name="Google Shape;124;g267830ffaa4_0_0"/>
              <p:cNvSpPr/>
              <p:nvPr/>
            </p:nvSpPr>
            <p:spPr>
              <a:xfrm>
                <a:off x="4161125" y="4978913"/>
                <a:ext cx="256200" cy="265200"/>
              </a:xfrm>
              <a:prstGeom prst="rect">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5" name="Google Shape;125;g267830ffaa4_0_0"/>
              <p:cNvSpPr/>
              <p:nvPr/>
            </p:nvSpPr>
            <p:spPr>
              <a:xfrm>
                <a:off x="4161125" y="5244113"/>
                <a:ext cx="256200" cy="265200"/>
              </a:xfrm>
              <a:prstGeom prst="rect">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6" name="Google Shape;126;g267830ffaa4_0_0"/>
              <p:cNvSpPr/>
              <p:nvPr/>
            </p:nvSpPr>
            <p:spPr>
              <a:xfrm>
                <a:off x="4417325" y="4448525"/>
                <a:ext cx="256200" cy="265200"/>
              </a:xfrm>
              <a:prstGeom prst="rect">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7" name="Google Shape;127;g267830ffaa4_0_0"/>
              <p:cNvSpPr/>
              <p:nvPr/>
            </p:nvSpPr>
            <p:spPr>
              <a:xfrm>
                <a:off x="4417325" y="4713725"/>
                <a:ext cx="256200" cy="2652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8" name="Google Shape;128;g267830ffaa4_0_0"/>
              <p:cNvSpPr/>
              <p:nvPr/>
            </p:nvSpPr>
            <p:spPr>
              <a:xfrm>
                <a:off x="4417325" y="4978913"/>
                <a:ext cx="256200" cy="2652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9" name="Google Shape;129;g267830ffaa4_0_0"/>
              <p:cNvSpPr/>
              <p:nvPr/>
            </p:nvSpPr>
            <p:spPr>
              <a:xfrm>
                <a:off x="4417325" y="5244113"/>
                <a:ext cx="256200" cy="2652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0" name="Google Shape;130;g267830ffaa4_0_0"/>
              <p:cNvSpPr/>
              <p:nvPr/>
            </p:nvSpPr>
            <p:spPr>
              <a:xfrm>
                <a:off x="4673525" y="4448525"/>
                <a:ext cx="256200" cy="26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1" name="Google Shape;131;g267830ffaa4_0_0"/>
              <p:cNvSpPr/>
              <p:nvPr/>
            </p:nvSpPr>
            <p:spPr>
              <a:xfrm>
                <a:off x="4673525" y="4713725"/>
                <a:ext cx="256200" cy="265200"/>
              </a:xfrm>
              <a:prstGeom prst="rect">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2" name="Google Shape;132;g267830ffaa4_0_0"/>
              <p:cNvSpPr/>
              <p:nvPr/>
            </p:nvSpPr>
            <p:spPr>
              <a:xfrm>
                <a:off x="4673525" y="4978913"/>
                <a:ext cx="256200" cy="2652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3" name="Google Shape;133;g267830ffaa4_0_0"/>
              <p:cNvSpPr/>
              <p:nvPr/>
            </p:nvSpPr>
            <p:spPr>
              <a:xfrm>
                <a:off x="4673525" y="5244113"/>
                <a:ext cx="256200" cy="2652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134" name="Google Shape;134;g267830ffaa4_0_0"/>
            <p:cNvSpPr txBox="1"/>
            <p:nvPr/>
          </p:nvSpPr>
          <p:spPr>
            <a:xfrm>
              <a:off x="3710050" y="6166650"/>
              <a:ext cx="1414500" cy="69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Intermediate</a:t>
              </a:r>
              <a:endParaRPr sz="1600">
                <a:solidFill>
                  <a:schemeClr val="dk1"/>
                </a:solidFill>
                <a:latin typeface="Calibri"/>
                <a:ea typeface="Calibri"/>
                <a:cs typeface="Calibri"/>
                <a:sym typeface="Calibri"/>
              </a:endParaRPr>
            </a:p>
            <a:p>
              <a:pPr indent="0" lvl="0" marL="0" rtl="0" algn="ctr">
                <a:spcBef>
                  <a:spcPts val="0"/>
                </a:spcBef>
                <a:spcAft>
                  <a:spcPts val="0"/>
                </a:spcAft>
                <a:buNone/>
              </a:pPr>
              <a:r>
                <a:rPr lang="en-US" sz="1600">
                  <a:solidFill>
                    <a:schemeClr val="dk1"/>
                  </a:solidFill>
                  <a:latin typeface="Calibri"/>
                  <a:ea typeface="Calibri"/>
                  <a:cs typeface="Calibri"/>
                  <a:sym typeface="Calibri"/>
                </a:rPr>
                <a:t>Latent</a:t>
              </a:r>
              <a:endParaRPr sz="1600">
                <a:solidFill>
                  <a:schemeClr val="dk1"/>
                </a:solidFill>
                <a:latin typeface="Calibri"/>
                <a:ea typeface="Calibri"/>
                <a:cs typeface="Calibri"/>
                <a:sym typeface="Calibri"/>
              </a:endParaRPr>
            </a:p>
          </p:txBody>
        </p:sp>
      </p:grpSp>
      <p:grpSp>
        <p:nvGrpSpPr>
          <p:cNvPr id="135" name="Google Shape;135;g267830ffaa4_0_0"/>
          <p:cNvGrpSpPr/>
          <p:nvPr/>
        </p:nvGrpSpPr>
        <p:grpSpPr>
          <a:xfrm>
            <a:off x="1936138" y="3134875"/>
            <a:ext cx="1698000" cy="1470850"/>
            <a:chOff x="3568325" y="1348675"/>
            <a:chExt cx="1698000" cy="1470850"/>
          </a:xfrm>
        </p:grpSpPr>
        <p:grpSp>
          <p:nvGrpSpPr>
            <p:cNvPr id="136" name="Google Shape;136;g267830ffaa4_0_0"/>
            <p:cNvGrpSpPr/>
            <p:nvPr/>
          </p:nvGrpSpPr>
          <p:grpSpPr>
            <a:xfrm>
              <a:off x="3904925" y="1348675"/>
              <a:ext cx="1024800" cy="1060788"/>
              <a:chOff x="3904925" y="1348675"/>
              <a:chExt cx="1024800" cy="1060788"/>
            </a:xfrm>
          </p:grpSpPr>
          <p:sp>
            <p:nvSpPr>
              <p:cNvPr id="137" name="Google Shape;137;g267830ffaa4_0_0"/>
              <p:cNvSpPr/>
              <p:nvPr/>
            </p:nvSpPr>
            <p:spPr>
              <a:xfrm>
                <a:off x="3904925" y="1348675"/>
                <a:ext cx="256200" cy="265200"/>
              </a:xfrm>
              <a:prstGeom prst="rect">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8" name="Google Shape;138;g267830ffaa4_0_0"/>
              <p:cNvSpPr/>
              <p:nvPr/>
            </p:nvSpPr>
            <p:spPr>
              <a:xfrm>
                <a:off x="3904925" y="1613875"/>
                <a:ext cx="256200" cy="265200"/>
              </a:xfrm>
              <a:prstGeom prst="rect">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9" name="Google Shape;139;g267830ffaa4_0_0"/>
              <p:cNvSpPr/>
              <p:nvPr/>
            </p:nvSpPr>
            <p:spPr>
              <a:xfrm>
                <a:off x="3904925" y="1879063"/>
                <a:ext cx="256200" cy="265200"/>
              </a:xfrm>
              <a:prstGeom prst="rect">
                <a:avLst/>
              </a:prstGeom>
              <a:solidFill>
                <a:srgbClr val="45818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0" name="Google Shape;140;g267830ffaa4_0_0"/>
              <p:cNvSpPr/>
              <p:nvPr/>
            </p:nvSpPr>
            <p:spPr>
              <a:xfrm>
                <a:off x="3904925" y="2144263"/>
                <a:ext cx="256200" cy="2652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1" name="Google Shape;141;g267830ffaa4_0_0"/>
              <p:cNvSpPr/>
              <p:nvPr/>
            </p:nvSpPr>
            <p:spPr>
              <a:xfrm>
                <a:off x="4161125" y="1348675"/>
                <a:ext cx="256200" cy="2652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2" name="Google Shape;142;g267830ffaa4_0_0"/>
              <p:cNvSpPr/>
              <p:nvPr/>
            </p:nvSpPr>
            <p:spPr>
              <a:xfrm>
                <a:off x="4161125" y="1613875"/>
                <a:ext cx="256200" cy="265200"/>
              </a:xfrm>
              <a:prstGeom prst="rect">
                <a:avLst/>
              </a:prstGeom>
              <a:solidFill>
                <a:srgbClr val="A2C4C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3" name="Google Shape;143;g267830ffaa4_0_0"/>
              <p:cNvSpPr/>
              <p:nvPr/>
            </p:nvSpPr>
            <p:spPr>
              <a:xfrm>
                <a:off x="4161125" y="1879063"/>
                <a:ext cx="256200" cy="265200"/>
              </a:xfrm>
              <a:prstGeom prst="rect">
                <a:avLst/>
              </a:prstGeom>
              <a:solidFill>
                <a:srgbClr val="E0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4" name="Google Shape;144;g267830ffaa4_0_0"/>
              <p:cNvSpPr/>
              <p:nvPr/>
            </p:nvSpPr>
            <p:spPr>
              <a:xfrm>
                <a:off x="4161125" y="2144263"/>
                <a:ext cx="256200" cy="2652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5" name="Google Shape;145;g267830ffaa4_0_0"/>
              <p:cNvSpPr/>
              <p:nvPr/>
            </p:nvSpPr>
            <p:spPr>
              <a:xfrm>
                <a:off x="4417325" y="1348675"/>
                <a:ext cx="256200" cy="265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6" name="Google Shape;146;g267830ffaa4_0_0"/>
              <p:cNvSpPr/>
              <p:nvPr/>
            </p:nvSpPr>
            <p:spPr>
              <a:xfrm>
                <a:off x="4417325" y="1613875"/>
                <a:ext cx="256200" cy="2652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7" name="Google Shape;147;g267830ffaa4_0_0"/>
              <p:cNvSpPr/>
              <p:nvPr/>
            </p:nvSpPr>
            <p:spPr>
              <a:xfrm>
                <a:off x="4417325" y="1879063"/>
                <a:ext cx="256200" cy="2652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8" name="Google Shape;148;g267830ffaa4_0_0"/>
              <p:cNvSpPr/>
              <p:nvPr/>
            </p:nvSpPr>
            <p:spPr>
              <a:xfrm>
                <a:off x="4417325" y="2144263"/>
                <a:ext cx="256200" cy="265200"/>
              </a:xfrm>
              <a:prstGeom prst="rect">
                <a:avLst/>
              </a:prstGeom>
              <a:solidFill>
                <a:srgbClr val="F6B2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9" name="Google Shape;149;g267830ffaa4_0_0"/>
              <p:cNvSpPr/>
              <p:nvPr/>
            </p:nvSpPr>
            <p:spPr>
              <a:xfrm>
                <a:off x="4673525" y="1348675"/>
                <a:ext cx="256200" cy="265200"/>
              </a:xfrm>
              <a:prstGeom prst="rect">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0" name="Google Shape;150;g267830ffaa4_0_0"/>
              <p:cNvSpPr/>
              <p:nvPr/>
            </p:nvSpPr>
            <p:spPr>
              <a:xfrm>
                <a:off x="4673525" y="1613875"/>
                <a:ext cx="256200" cy="265200"/>
              </a:xfrm>
              <a:prstGeom prst="rect">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1" name="Google Shape;151;g267830ffaa4_0_0"/>
              <p:cNvSpPr/>
              <p:nvPr/>
            </p:nvSpPr>
            <p:spPr>
              <a:xfrm>
                <a:off x="4673525" y="1879063"/>
                <a:ext cx="256200" cy="2652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2" name="Google Shape;152;g267830ffaa4_0_0"/>
              <p:cNvSpPr/>
              <p:nvPr/>
            </p:nvSpPr>
            <p:spPr>
              <a:xfrm>
                <a:off x="4673525" y="2144263"/>
                <a:ext cx="256200" cy="265200"/>
              </a:xfrm>
              <a:prstGeom prst="rect">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153" name="Google Shape;153;g267830ffaa4_0_0"/>
            <p:cNvSpPr txBox="1"/>
            <p:nvPr/>
          </p:nvSpPr>
          <p:spPr>
            <a:xfrm>
              <a:off x="3568325" y="2350025"/>
              <a:ext cx="16980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Input Latent</a:t>
              </a:r>
              <a:endParaRPr sz="1600">
                <a:solidFill>
                  <a:schemeClr val="dk1"/>
                </a:solidFill>
                <a:latin typeface="Calibri"/>
                <a:ea typeface="Calibri"/>
                <a:cs typeface="Calibri"/>
                <a:sym typeface="Calibri"/>
              </a:endParaRPr>
            </a:p>
          </p:txBody>
        </p:sp>
      </p:grpSp>
      <p:grpSp>
        <p:nvGrpSpPr>
          <p:cNvPr id="154" name="Google Shape;154;g267830ffaa4_0_0"/>
          <p:cNvGrpSpPr/>
          <p:nvPr/>
        </p:nvGrpSpPr>
        <p:grpSpPr>
          <a:xfrm>
            <a:off x="3754425" y="1038613"/>
            <a:ext cx="1698000" cy="1609825"/>
            <a:chOff x="934075" y="4416375"/>
            <a:chExt cx="1698000" cy="1609825"/>
          </a:xfrm>
        </p:grpSpPr>
        <p:grpSp>
          <p:nvGrpSpPr>
            <p:cNvPr id="155" name="Google Shape;155;g267830ffaa4_0_0"/>
            <p:cNvGrpSpPr/>
            <p:nvPr/>
          </p:nvGrpSpPr>
          <p:grpSpPr>
            <a:xfrm>
              <a:off x="1326475" y="4416375"/>
              <a:ext cx="913200" cy="1194000"/>
              <a:chOff x="1326475" y="4416375"/>
              <a:chExt cx="913200" cy="1194000"/>
            </a:xfrm>
          </p:grpSpPr>
          <p:sp>
            <p:nvSpPr>
              <p:cNvPr id="156" name="Google Shape;156;g267830ffaa4_0_0"/>
              <p:cNvSpPr/>
              <p:nvPr/>
            </p:nvSpPr>
            <p:spPr>
              <a:xfrm>
                <a:off x="1326475" y="4416375"/>
                <a:ext cx="174300" cy="11940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7" name="Google Shape;157;g267830ffaa4_0_0"/>
              <p:cNvSpPr/>
              <p:nvPr/>
            </p:nvSpPr>
            <p:spPr>
              <a:xfrm>
                <a:off x="1572775" y="4416375"/>
                <a:ext cx="174300" cy="1194000"/>
              </a:xfrm>
              <a:prstGeom prst="rect">
                <a:avLst/>
              </a:prstGeom>
              <a:solidFill>
                <a:srgbClr val="6FA8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8" name="Google Shape;158;g267830ffaa4_0_0"/>
              <p:cNvSpPr/>
              <p:nvPr/>
            </p:nvSpPr>
            <p:spPr>
              <a:xfrm>
                <a:off x="1819075" y="4416375"/>
                <a:ext cx="174300" cy="11940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9" name="Google Shape;159;g267830ffaa4_0_0"/>
              <p:cNvSpPr/>
              <p:nvPr/>
            </p:nvSpPr>
            <p:spPr>
              <a:xfrm>
                <a:off x="2065375" y="4416375"/>
                <a:ext cx="174300" cy="1194000"/>
              </a:xfrm>
              <a:prstGeom prst="rect">
                <a:avLst/>
              </a:prstGeom>
              <a:solidFill>
                <a:srgbClr val="3C78D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
          <p:nvSpPr>
            <p:cNvPr id="160" name="Google Shape;160;g267830ffaa4_0_0"/>
            <p:cNvSpPr txBox="1"/>
            <p:nvPr/>
          </p:nvSpPr>
          <p:spPr>
            <a:xfrm>
              <a:off x="934075" y="5556700"/>
              <a:ext cx="16980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Text Vector</a:t>
              </a:r>
              <a:endParaRPr sz="1600">
                <a:solidFill>
                  <a:schemeClr val="dk1"/>
                </a:solidFill>
                <a:latin typeface="Calibri"/>
                <a:ea typeface="Calibri"/>
                <a:cs typeface="Calibri"/>
                <a:sym typeface="Calibri"/>
              </a:endParaRPr>
            </a:p>
          </p:txBody>
        </p:sp>
      </p:grpSp>
      <p:sp>
        <p:nvSpPr>
          <p:cNvPr id="161" name="Google Shape;161;g267830ffaa4_0_0"/>
          <p:cNvSpPr txBox="1"/>
          <p:nvPr/>
        </p:nvSpPr>
        <p:spPr>
          <a:xfrm>
            <a:off x="8454975" y="5997550"/>
            <a:ext cx="2292000" cy="4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chemeClr val="dk1"/>
                </a:solidFill>
                <a:latin typeface="Calibri"/>
                <a:ea typeface="Calibri"/>
                <a:cs typeface="Calibri"/>
                <a:sym typeface="Calibri"/>
              </a:rPr>
              <a:t>Generated Image</a:t>
            </a:r>
            <a:endParaRPr sz="1600">
              <a:solidFill>
                <a:schemeClr val="dk1"/>
              </a:solidFill>
              <a:latin typeface="Calibri"/>
              <a:ea typeface="Calibri"/>
              <a:cs typeface="Calibri"/>
              <a:sym typeface="Calibri"/>
            </a:endParaRPr>
          </a:p>
        </p:txBody>
      </p:sp>
      <p:sp>
        <p:nvSpPr>
          <p:cNvPr id="162" name="Google Shape;162;g267830ffaa4_0_0"/>
          <p:cNvSpPr/>
          <p:nvPr/>
        </p:nvSpPr>
        <p:spPr>
          <a:xfrm>
            <a:off x="1789388" y="1639350"/>
            <a:ext cx="312000" cy="214800"/>
          </a:xfrm>
          <a:prstGeom prst="right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3" name="Google Shape;163;g267830ffaa4_0_0"/>
          <p:cNvSpPr/>
          <p:nvPr/>
        </p:nvSpPr>
        <p:spPr>
          <a:xfrm>
            <a:off x="3752388" y="1639350"/>
            <a:ext cx="312000" cy="214800"/>
          </a:xfrm>
          <a:prstGeom prst="right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4" name="Google Shape;164;g267830ffaa4_0_0"/>
          <p:cNvSpPr/>
          <p:nvPr/>
        </p:nvSpPr>
        <p:spPr>
          <a:xfrm>
            <a:off x="3442413" y="3558725"/>
            <a:ext cx="312000" cy="214800"/>
          </a:xfrm>
          <a:prstGeom prst="rightArrow">
            <a:avLst>
              <a:gd fmla="val 50000" name="adj1"/>
              <a:gd fmla="val 5000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5" name="Google Shape;165;g267830ffaa4_0_0"/>
          <p:cNvSpPr/>
          <p:nvPr/>
        </p:nvSpPr>
        <p:spPr>
          <a:xfrm>
            <a:off x="4493175" y="2726338"/>
            <a:ext cx="220500" cy="321900"/>
          </a:xfrm>
          <a:prstGeom prst="downArrow">
            <a:avLst>
              <a:gd fmla="val 50000" name="adj1"/>
              <a:gd fmla="val 5000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6" name="Google Shape;166;g267830ffaa4_0_0"/>
          <p:cNvSpPr/>
          <p:nvPr/>
        </p:nvSpPr>
        <p:spPr>
          <a:xfrm>
            <a:off x="4493175" y="4284000"/>
            <a:ext cx="220500" cy="321900"/>
          </a:xfrm>
          <a:prstGeom prst="downArrow">
            <a:avLst>
              <a:gd fmla="val 50000" name="adj1"/>
              <a:gd fmla="val 5000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7" name="Google Shape;167;g267830ffaa4_0_0"/>
          <p:cNvSpPr/>
          <p:nvPr/>
        </p:nvSpPr>
        <p:spPr>
          <a:xfrm>
            <a:off x="5310663" y="5220800"/>
            <a:ext cx="312000" cy="214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8" name="Google Shape;168;g267830ffaa4_0_0"/>
          <p:cNvSpPr/>
          <p:nvPr/>
        </p:nvSpPr>
        <p:spPr>
          <a:xfrm>
            <a:off x="7361088" y="5220800"/>
            <a:ext cx="312000" cy="214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69" name="Google Shape;169;g267830ffaa4_0_0"/>
          <p:cNvPicPr preferRelativeResize="0"/>
          <p:nvPr/>
        </p:nvPicPr>
        <p:blipFill>
          <a:blip r:embed="rId4">
            <a:alphaModFix/>
          </a:blip>
          <a:stretch>
            <a:fillRect/>
          </a:stretch>
        </p:blipFill>
        <p:spPr>
          <a:xfrm>
            <a:off x="11657100" y="3"/>
            <a:ext cx="534899" cy="5349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g2684eac1726_0_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938" name="Google Shape;938;g2684eac1726_0_0"/>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sp>
        <p:nvSpPr>
          <p:cNvPr id="939" name="Google Shape;939;g2684eac1726_0_0"/>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259"/>
              <a:t>Stage II: Encoder-Decoder Transformer (Autoregressive)</a:t>
            </a:r>
            <a:endParaRPr sz="3259"/>
          </a:p>
          <a:p>
            <a:pPr indent="0" lvl="0" marL="0" rtl="0" algn="l">
              <a:spcBef>
                <a:spcPts val="0"/>
              </a:spcBef>
              <a:spcAft>
                <a:spcPts val="0"/>
              </a:spcAft>
              <a:buSzPts val="990"/>
              <a:buNone/>
            </a:pPr>
            <a:r>
              <a:rPr lang="en-US" sz="2500"/>
              <a:t>Methodology</a:t>
            </a:r>
            <a:endParaRPr sz="2500"/>
          </a:p>
        </p:txBody>
      </p:sp>
      <p:sp>
        <p:nvSpPr>
          <p:cNvPr id="940" name="Google Shape;940;g2684eac1726_0_0"/>
          <p:cNvSpPr txBox="1"/>
          <p:nvPr>
            <p:ph idx="1" type="body"/>
          </p:nvPr>
        </p:nvSpPr>
        <p:spPr>
          <a:xfrm>
            <a:off x="838200" y="1260629"/>
            <a:ext cx="10515600" cy="4916400"/>
          </a:xfrm>
          <a:prstGeom prst="rect">
            <a:avLst/>
          </a:prstGeom>
        </p:spPr>
        <p:txBody>
          <a:bodyPr anchorCtr="0" anchor="t" bIns="45700" lIns="91425" spcFirstLastPara="1" rIns="91425" wrap="square" tIns="45700">
            <a:normAutofit/>
          </a:bodyPr>
          <a:lstStyle/>
          <a:p>
            <a:pPr indent="0" lvl="0" marL="0" rtl="0" algn="l">
              <a:lnSpc>
                <a:spcPct val="115000"/>
              </a:lnSpc>
              <a:spcBef>
                <a:spcPts val="0"/>
              </a:spcBef>
              <a:spcAft>
                <a:spcPts val="0"/>
              </a:spcAft>
              <a:buNone/>
            </a:pPr>
            <a:r>
              <a:rPr lang="en-US"/>
              <a:t>Training an </a:t>
            </a:r>
            <a:r>
              <a:rPr b="1" i="1" lang="en-US"/>
              <a:t>encoder</a:t>
            </a:r>
            <a:r>
              <a:rPr lang="en-US"/>
              <a:t> that takes text as input and outputs </a:t>
            </a:r>
            <a:r>
              <a:rPr b="1" i="1" lang="en-US"/>
              <a:t>text tokens</a:t>
            </a:r>
            <a:r>
              <a:rPr lang="en-US"/>
              <a:t>, and a </a:t>
            </a:r>
            <a:r>
              <a:rPr b="1" i="1" lang="en-US"/>
              <a:t>decoder</a:t>
            </a:r>
            <a:r>
              <a:rPr lang="en-US"/>
              <a:t> that autoregressively predicts the next image token with tokens generated from Stage I’s image tokenizer</a:t>
            </a:r>
            <a:endParaRPr/>
          </a:p>
          <a:p>
            <a:pPr indent="0" lvl="0" marL="0" rtl="0" algn="l">
              <a:lnSpc>
                <a:spcPct val="115000"/>
              </a:lnSpc>
              <a:spcBef>
                <a:spcPts val="0"/>
              </a:spcBef>
              <a:spcAft>
                <a:spcPts val="0"/>
              </a:spcAft>
              <a:buNone/>
            </a:pPr>
            <a:r>
              <a:t/>
            </a:r>
            <a:endParaRPr/>
          </a:p>
          <a:p>
            <a:pPr indent="-342900" lvl="0" marL="457200" rtl="0" algn="l">
              <a:lnSpc>
                <a:spcPct val="115000"/>
              </a:lnSpc>
              <a:spcBef>
                <a:spcPts val="0"/>
              </a:spcBef>
              <a:spcAft>
                <a:spcPts val="0"/>
              </a:spcAft>
              <a:buSzPts val="1800"/>
              <a:buChar char="-"/>
            </a:pPr>
            <a:r>
              <a:rPr b="1" lang="en-US"/>
              <a:t>Encoder</a:t>
            </a:r>
            <a:r>
              <a:rPr b="1" lang="en-US"/>
              <a:t>: </a:t>
            </a:r>
            <a:r>
              <a:rPr lang="en-US"/>
              <a:t>sentence-piece model of vocabulary size 16,000 on a sampled text corpus from training data, max token length = 128</a:t>
            </a:r>
            <a:endParaRPr/>
          </a:p>
          <a:p>
            <a:pPr indent="0" lvl="0" marL="457200" rtl="0" algn="l">
              <a:lnSpc>
                <a:spcPct val="115000"/>
              </a:lnSpc>
              <a:spcBef>
                <a:spcPts val="0"/>
              </a:spcBef>
              <a:spcAft>
                <a:spcPts val="0"/>
              </a:spcAft>
              <a:buNone/>
            </a:pPr>
            <a:r>
              <a:t/>
            </a:r>
            <a:endParaRPr/>
          </a:p>
          <a:p>
            <a:pPr indent="-342900" lvl="0" marL="457200" rtl="0" algn="l">
              <a:lnSpc>
                <a:spcPct val="115000"/>
              </a:lnSpc>
              <a:spcBef>
                <a:spcPts val="0"/>
              </a:spcBef>
              <a:spcAft>
                <a:spcPts val="0"/>
              </a:spcAft>
              <a:buSzPts val="1800"/>
              <a:buChar char="-"/>
            </a:pPr>
            <a:r>
              <a:rPr b="1" lang="en-US"/>
              <a:t>Decoder</a:t>
            </a:r>
            <a:r>
              <a:rPr b="1" lang="en-US"/>
              <a:t>:</a:t>
            </a:r>
            <a:r>
              <a:rPr lang="en-US"/>
              <a:t> fixed output image token length = 1024 (32x32 tokens from a 256x256 input image)</a:t>
            </a:r>
            <a:endParaRPr u="sng"/>
          </a:p>
        </p:txBody>
      </p:sp>
      <p:sp>
        <p:nvSpPr>
          <p:cNvPr id="941" name="Google Shape;941;g2684eac1726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g2684eac1726_0_18"/>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948" name="Google Shape;948;g2684eac1726_0_18"/>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sp>
        <p:nvSpPr>
          <p:cNvPr id="949" name="Google Shape;949;g2684eac1726_0_18"/>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259"/>
              <a:t>Parti Training</a:t>
            </a:r>
            <a:endParaRPr sz="3259"/>
          </a:p>
          <a:p>
            <a:pPr indent="0" lvl="0" marL="0" rtl="0" algn="l">
              <a:spcBef>
                <a:spcPts val="0"/>
              </a:spcBef>
              <a:spcAft>
                <a:spcPts val="0"/>
              </a:spcAft>
              <a:buSzPts val="990"/>
              <a:buNone/>
            </a:pPr>
            <a:r>
              <a:rPr lang="en-US" sz="2500"/>
              <a:t>Design Considerations</a:t>
            </a:r>
            <a:endParaRPr sz="2500"/>
          </a:p>
        </p:txBody>
      </p:sp>
      <p:sp>
        <p:nvSpPr>
          <p:cNvPr id="950" name="Google Shape;950;g2684eac1726_0_18"/>
          <p:cNvSpPr txBox="1"/>
          <p:nvPr>
            <p:ph idx="1" type="body"/>
          </p:nvPr>
        </p:nvSpPr>
        <p:spPr>
          <a:xfrm>
            <a:off x="838200" y="3814002"/>
            <a:ext cx="10515600" cy="2058300"/>
          </a:xfrm>
          <a:prstGeom prst="rect">
            <a:avLst/>
          </a:prstGeom>
        </p:spPr>
        <p:txBody>
          <a:bodyPr anchorCtr="0" anchor="t" bIns="45700" lIns="91425" spcFirstLastPara="1" rIns="91425" wrap="square" tIns="45700">
            <a:normAutofit/>
          </a:bodyPr>
          <a:lstStyle/>
          <a:p>
            <a:pPr indent="-342900" lvl="0" marL="457200" rtl="0" algn="l">
              <a:lnSpc>
                <a:spcPct val="115000"/>
              </a:lnSpc>
              <a:spcBef>
                <a:spcPts val="0"/>
              </a:spcBef>
              <a:spcAft>
                <a:spcPts val="0"/>
              </a:spcAft>
              <a:buSzPts val="1800"/>
              <a:buChar char="-"/>
            </a:pPr>
            <a:r>
              <a:rPr lang="en-US"/>
              <a:t>Trained 4 size variants of Parti</a:t>
            </a:r>
            <a:endParaRPr/>
          </a:p>
          <a:p>
            <a:pPr indent="-342900" lvl="0" marL="457200" rtl="0" algn="l">
              <a:lnSpc>
                <a:spcPct val="115000"/>
              </a:lnSpc>
              <a:spcBef>
                <a:spcPts val="0"/>
              </a:spcBef>
              <a:spcAft>
                <a:spcPts val="0"/>
              </a:spcAft>
              <a:buSzPts val="1800"/>
              <a:buChar char="-"/>
            </a:pPr>
            <a:r>
              <a:rPr lang="en-US"/>
              <a:t>Encoder and Decoder based on standard Transformers</a:t>
            </a:r>
            <a:endParaRPr/>
          </a:p>
          <a:p>
            <a:pPr indent="-342900" lvl="0" marL="457200" rtl="0" algn="l">
              <a:lnSpc>
                <a:spcPct val="115000"/>
              </a:lnSpc>
              <a:spcBef>
                <a:spcPts val="0"/>
              </a:spcBef>
              <a:spcAft>
                <a:spcPts val="0"/>
              </a:spcAft>
              <a:buSzPts val="1800"/>
              <a:buChar char="-"/>
            </a:pPr>
            <a:r>
              <a:rPr lang="en-US"/>
              <a:t>Configuration prefers a larger decoder for generating image tokens, decoder has more layers</a:t>
            </a:r>
            <a:endParaRPr/>
          </a:p>
        </p:txBody>
      </p:sp>
      <p:pic>
        <p:nvPicPr>
          <p:cNvPr id="951" name="Google Shape;951;g2684eac1726_0_18"/>
          <p:cNvPicPr preferRelativeResize="0"/>
          <p:nvPr/>
        </p:nvPicPr>
        <p:blipFill>
          <a:blip r:embed="rId3">
            <a:alphaModFix/>
          </a:blip>
          <a:stretch>
            <a:fillRect/>
          </a:stretch>
        </p:blipFill>
        <p:spPr>
          <a:xfrm>
            <a:off x="152400" y="1715976"/>
            <a:ext cx="11887201" cy="1961853"/>
          </a:xfrm>
          <a:prstGeom prst="rect">
            <a:avLst/>
          </a:prstGeom>
          <a:noFill/>
          <a:ln>
            <a:noFill/>
          </a:ln>
        </p:spPr>
      </p:pic>
      <p:sp>
        <p:nvSpPr>
          <p:cNvPr id="952" name="Google Shape;952;g2684eac1726_0_1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g2685a3cf432_1_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959" name="Google Shape;959;g2685a3cf432_1_0"/>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sp>
        <p:nvSpPr>
          <p:cNvPr id="960" name="Google Shape;960;g2685a3cf432_1_0"/>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259"/>
              <a:t>Parti Training</a:t>
            </a:r>
            <a:endParaRPr sz="3259"/>
          </a:p>
          <a:p>
            <a:pPr indent="0" lvl="0" marL="0" rtl="0" algn="l">
              <a:spcBef>
                <a:spcPts val="0"/>
              </a:spcBef>
              <a:spcAft>
                <a:spcPts val="0"/>
              </a:spcAft>
              <a:buSzPts val="990"/>
              <a:buNone/>
            </a:pPr>
            <a:r>
              <a:rPr lang="en-US" sz="2500"/>
              <a:t>Design Considerations</a:t>
            </a:r>
            <a:endParaRPr sz="2500"/>
          </a:p>
        </p:txBody>
      </p:sp>
      <p:sp>
        <p:nvSpPr>
          <p:cNvPr id="961" name="Google Shape;961;g2685a3cf432_1_0"/>
          <p:cNvSpPr txBox="1"/>
          <p:nvPr>
            <p:ph idx="1" type="body"/>
          </p:nvPr>
        </p:nvSpPr>
        <p:spPr>
          <a:xfrm>
            <a:off x="838200" y="1126047"/>
            <a:ext cx="10515600" cy="4605900"/>
          </a:xfrm>
          <a:prstGeom prst="rect">
            <a:avLst/>
          </a:prstGeom>
        </p:spPr>
        <p:txBody>
          <a:bodyPr anchorCtr="0" anchor="t" bIns="45700" lIns="91425" spcFirstLastPara="1" rIns="91425" wrap="square" tIns="45700">
            <a:normAutofit lnSpcReduction="10000"/>
          </a:bodyPr>
          <a:lstStyle/>
          <a:p>
            <a:pPr indent="0" lvl="0" marL="0" rtl="0" algn="l">
              <a:lnSpc>
                <a:spcPct val="115000"/>
              </a:lnSpc>
              <a:spcBef>
                <a:spcPts val="0"/>
              </a:spcBef>
              <a:spcAft>
                <a:spcPts val="0"/>
              </a:spcAft>
              <a:buNone/>
            </a:pPr>
            <a:r>
              <a:rPr b="1" i="1" lang="en-US"/>
              <a:t>Text Encoder Pretraining</a:t>
            </a:r>
            <a:endParaRPr b="1" i="1"/>
          </a:p>
          <a:p>
            <a:pPr indent="-342900" lvl="0" marL="457200" rtl="0" algn="l">
              <a:lnSpc>
                <a:spcPct val="115000"/>
              </a:lnSpc>
              <a:spcBef>
                <a:spcPts val="0"/>
              </a:spcBef>
              <a:spcAft>
                <a:spcPts val="0"/>
              </a:spcAft>
              <a:buSzPts val="1800"/>
              <a:buChar char="-"/>
            </a:pPr>
            <a:r>
              <a:rPr lang="en-US"/>
              <a:t>Intend to warm-start the model with a pretrained text encoder</a:t>
            </a:r>
            <a:endParaRPr/>
          </a:p>
          <a:p>
            <a:pPr indent="-342900" lvl="0" marL="457200" rtl="0" algn="l">
              <a:lnSpc>
                <a:spcPct val="115000"/>
              </a:lnSpc>
              <a:spcBef>
                <a:spcPts val="0"/>
              </a:spcBef>
              <a:spcAft>
                <a:spcPts val="0"/>
              </a:spcAft>
              <a:buSzPts val="1800"/>
              <a:buChar char="-"/>
            </a:pPr>
            <a:r>
              <a:rPr lang="en-US"/>
              <a:t>Very </a:t>
            </a:r>
            <a:r>
              <a:rPr b="1" lang="en-US"/>
              <a:t>marginally</a:t>
            </a:r>
            <a:r>
              <a:rPr lang="en-US"/>
              <a:t> helps with T2I generation softmax cross entropy loss with 3B Parti model</a:t>
            </a:r>
            <a:endParaRPr/>
          </a:p>
          <a:p>
            <a:pPr indent="-342900" lvl="0" marL="457200" rtl="0" algn="l">
              <a:lnSpc>
                <a:spcPct val="115000"/>
              </a:lnSpc>
              <a:spcBef>
                <a:spcPts val="0"/>
              </a:spcBef>
              <a:spcAft>
                <a:spcPts val="0"/>
              </a:spcAft>
              <a:buSzPts val="1800"/>
              <a:buChar char="-"/>
            </a:pPr>
            <a:r>
              <a:rPr lang="en-US"/>
              <a:t>Pretrained on 2 </a:t>
            </a:r>
            <a:r>
              <a:rPr lang="en-US"/>
              <a:t>da</a:t>
            </a:r>
            <a:r>
              <a:rPr lang="en-US"/>
              <a:t>tasets: the Colossal Clean Crawled Corpus (C4), image-text data</a:t>
            </a:r>
            <a:endParaRPr/>
          </a:p>
          <a:p>
            <a:pPr indent="-342900" lvl="0" marL="457200" rtl="0" algn="l">
              <a:lnSpc>
                <a:spcPct val="115000"/>
              </a:lnSpc>
              <a:spcBef>
                <a:spcPts val="0"/>
              </a:spcBef>
              <a:spcAft>
                <a:spcPts val="0"/>
              </a:spcAft>
              <a:buSzPts val="1800"/>
              <a:buChar char="-"/>
            </a:pPr>
            <a:r>
              <a:rPr lang="en-US"/>
              <a:t>Performs comparably to BERT on GLUE after pretraining, but </a:t>
            </a:r>
            <a:r>
              <a:rPr b="1" lang="en-US"/>
              <a:t>degrades</a:t>
            </a:r>
            <a:r>
              <a:rPr lang="en-US"/>
              <a:t> after full encoder-decoder training</a:t>
            </a:r>
            <a:endParaRPr/>
          </a:p>
          <a:p>
            <a:pPr indent="-342900" lvl="0" marL="457200" rtl="0" algn="l">
              <a:lnSpc>
                <a:spcPct val="115000"/>
              </a:lnSpc>
              <a:spcBef>
                <a:spcPts val="0"/>
              </a:spcBef>
              <a:spcAft>
                <a:spcPts val="0"/>
              </a:spcAft>
              <a:buSzPts val="1800"/>
              <a:buChar char="-"/>
            </a:pPr>
            <a:r>
              <a:rPr b="1" lang="en-US"/>
              <a:t>For future research:</a:t>
            </a:r>
            <a:r>
              <a:rPr lang="en-US"/>
              <a:t> difference and unification of generic language understanding and visually-grounded language understanding</a:t>
            </a:r>
            <a:endParaRPr/>
          </a:p>
        </p:txBody>
      </p:sp>
      <p:sp>
        <p:nvSpPr>
          <p:cNvPr id="962" name="Google Shape;962;g2685a3cf432_1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sp>
        <p:nvSpPr>
          <p:cNvPr id="968" name="Google Shape;968;g2685a3cf432_1_32"/>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969" name="Google Shape;969;g2685a3cf432_1_32"/>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sp>
        <p:nvSpPr>
          <p:cNvPr id="970" name="Google Shape;970;g2685a3cf432_1_32"/>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259"/>
              <a:t>Parti Training</a:t>
            </a:r>
            <a:endParaRPr sz="3259"/>
          </a:p>
          <a:p>
            <a:pPr indent="0" lvl="0" marL="0" rtl="0" algn="l">
              <a:spcBef>
                <a:spcPts val="0"/>
              </a:spcBef>
              <a:spcAft>
                <a:spcPts val="0"/>
              </a:spcAft>
              <a:buSzPts val="990"/>
              <a:buNone/>
            </a:pPr>
            <a:r>
              <a:rPr lang="en-US" sz="2500"/>
              <a:t>Design Considerations</a:t>
            </a:r>
            <a:endParaRPr sz="2500"/>
          </a:p>
        </p:txBody>
      </p:sp>
      <p:pic>
        <p:nvPicPr>
          <p:cNvPr id="971" name="Google Shape;971;g2685a3cf432_1_32"/>
          <p:cNvPicPr preferRelativeResize="0"/>
          <p:nvPr/>
        </p:nvPicPr>
        <p:blipFill>
          <a:blip r:embed="rId3">
            <a:alphaModFix/>
          </a:blip>
          <a:stretch>
            <a:fillRect/>
          </a:stretch>
        </p:blipFill>
        <p:spPr>
          <a:xfrm>
            <a:off x="400250" y="1191026"/>
            <a:ext cx="11391498" cy="4833600"/>
          </a:xfrm>
          <a:prstGeom prst="rect">
            <a:avLst/>
          </a:prstGeom>
          <a:noFill/>
          <a:ln>
            <a:noFill/>
          </a:ln>
        </p:spPr>
      </p:pic>
      <p:sp>
        <p:nvSpPr>
          <p:cNvPr id="972" name="Google Shape;972;g2685a3cf432_1_3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g2685a3cf432_1_41"/>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979" name="Google Shape;979;g2685a3cf432_1_41"/>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sp>
        <p:nvSpPr>
          <p:cNvPr id="980" name="Google Shape;980;g2685a3cf432_1_41"/>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259"/>
              <a:t>Parti Sampling</a:t>
            </a:r>
            <a:endParaRPr sz="3259"/>
          </a:p>
          <a:p>
            <a:pPr indent="0" lvl="0" marL="0" rtl="0" algn="l">
              <a:spcBef>
                <a:spcPts val="0"/>
              </a:spcBef>
              <a:spcAft>
                <a:spcPts val="0"/>
              </a:spcAft>
              <a:buSzPts val="990"/>
              <a:buNone/>
            </a:pPr>
            <a:r>
              <a:rPr lang="en-US" sz="2500"/>
              <a:t>Design Considerations</a:t>
            </a:r>
            <a:endParaRPr sz="2500"/>
          </a:p>
        </p:txBody>
      </p:sp>
      <p:sp>
        <p:nvSpPr>
          <p:cNvPr id="981" name="Google Shape;981;g2685a3cf432_1_41"/>
          <p:cNvSpPr txBox="1"/>
          <p:nvPr>
            <p:ph idx="1" type="body"/>
          </p:nvPr>
        </p:nvSpPr>
        <p:spPr>
          <a:xfrm>
            <a:off x="838200" y="1126050"/>
            <a:ext cx="10515600" cy="4618500"/>
          </a:xfrm>
          <a:prstGeom prst="rect">
            <a:avLst/>
          </a:prstGeom>
        </p:spPr>
        <p:txBody>
          <a:bodyPr anchorCtr="0" anchor="t" bIns="45700" lIns="91425" spcFirstLastPara="1" rIns="91425" wrap="square" tIns="45700">
            <a:normAutofit/>
          </a:bodyPr>
          <a:lstStyle/>
          <a:p>
            <a:pPr indent="0" lvl="0" marL="0" rtl="0" algn="l">
              <a:lnSpc>
                <a:spcPct val="115000"/>
              </a:lnSpc>
              <a:spcBef>
                <a:spcPts val="0"/>
              </a:spcBef>
              <a:spcAft>
                <a:spcPts val="0"/>
              </a:spcAft>
              <a:buNone/>
            </a:pPr>
            <a:r>
              <a:rPr b="1" i="1" lang="en-US"/>
              <a:t>Classifier-Free Guidance</a:t>
            </a:r>
            <a:endParaRPr b="1" i="1"/>
          </a:p>
          <a:p>
            <a:pPr indent="-342900" lvl="0" marL="457200" rtl="0" algn="l">
              <a:lnSpc>
                <a:spcPct val="115000"/>
              </a:lnSpc>
              <a:spcBef>
                <a:spcPts val="0"/>
              </a:spcBef>
              <a:spcAft>
                <a:spcPts val="0"/>
              </a:spcAft>
              <a:buSzPts val="1800"/>
              <a:buChar char="-"/>
            </a:pPr>
            <a:r>
              <a:rPr lang="en-US"/>
              <a:t>Applied in the context of autoregressive models</a:t>
            </a:r>
            <a:endParaRPr/>
          </a:p>
          <a:p>
            <a:pPr indent="-342900" lvl="0" marL="457200" rtl="0" algn="l">
              <a:lnSpc>
                <a:spcPct val="115000"/>
              </a:lnSpc>
              <a:spcBef>
                <a:spcPts val="0"/>
              </a:spcBef>
              <a:spcAft>
                <a:spcPts val="0"/>
              </a:spcAft>
              <a:buSzPts val="1800"/>
              <a:buChar char="-"/>
            </a:pPr>
            <a:r>
              <a:rPr lang="en-US"/>
              <a:t>Encourages alignment between generated sample and text prompt (similar to Make-A-Scene)</a:t>
            </a:r>
            <a:endParaRPr/>
          </a:p>
          <a:p>
            <a:pPr indent="0" lvl="0" marL="45720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b="1" i="1" lang="en-US"/>
              <a:t>Reranking</a:t>
            </a:r>
            <a:endParaRPr b="1" i="1"/>
          </a:p>
          <a:p>
            <a:pPr indent="-342900" lvl="0" marL="457200" rtl="0" algn="l">
              <a:lnSpc>
                <a:spcPct val="115000"/>
              </a:lnSpc>
              <a:spcBef>
                <a:spcPts val="0"/>
              </a:spcBef>
              <a:spcAft>
                <a:spcPts val="0"/>
              </a:spcAft>
              <a:buSzPts val="1800"/>
              <a:buChar char="-"/>
            </a:pPr>
            <a:r>
              <a:rPr lang="en-US"/>
              <a:t>Batch-sample images per text prompt (similar to DALL-E)</a:t>
            </a:r>
            <a:endParaRPr/>
          </a:p>
          <a:p>
            <a:pPr indent="-342900" lvl="0" marL="457200" rtl="0" algn="l">
              <a:lnSpc>
                <a:spcPct val="115000"/>
              </a:lnSpc>
              <a:spcBef>
                <a:spcPts val="0"/>
              </a:spcBef>
              <a:spcAft>
                <a:spcPts val="0"/>
              </a:spcAft>
              <a:buSzPts val="1800"/>
              <a:buChar char="-"/>
            </a:pPr>
            <a:r>
              <a:rPr lang="en-US"/>
              <a:t>Rerank outputs based on alignment score of image and text embedding of a Contrastive Captioners Model (CoCa)</a:t>
            </a:r>
            <a:endParaRPr/>
          </a:p>
        </p:txBody>
      </p:sp>
      <p:sp>
        <p:nvSpPr>
          <p:cNvPr id="982" name="Google Shape;982;g2685a3cf432_1_4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g2685a3cf432_1_5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989" name="Google Shape;989;g2685a3cf432_1_50"/>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sp>
        <p:nvSpPr>
          <p:cNvPr id="990" name="Google Shape;990;g2685a3cf432_1_50"/>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259"/>
              <a:t>Parti Training</a:t>
            </a:r>
            <a:endParaRPr sz="3259"/>
          </a:p>
          <a:p>
            <a:pPr indent="0" lvl="0" marL="0" rtl="0" algn="l">
              <a:spcBef>
                <a:spcPts val="0"/>
              </a:spcBef>
              <a:spcAft>
                <a:spcPts val="0"/>
              </a:spcAft>
              <a:buSzPts val="990"/>
              <a:buNone/>
            </a:pPr>
            <a:r>
              <a:rPr lang="en-US" sz="2500"/>
              <a:t>Pipeline</a:t>
            </a:r>
            <a:endParaRPr sz="2500"/>
          </a:p>
        </p:txBody>
      </p:sp>
      <p:sp>
        <p:nvSpPr>
          <p:cNvPr id="991" name="Google Shape;991;g2685a3cf432_1_50"/>
          <p:cNvSpPr txBox="1"/>
          <p:nvPr>
            <p:ph idx="1" type="body"/>
          </p:nvPr>
        </p:nvSpPr>
        <p:spPr>
          <a:xfrm>
            <a:off x="838200" y="1126050"/>
            <a:ext cx="10515600" cy="4935000"/>
          </a:xfrm>
          <a:prstGeom prst="rect">
            <a:avLst/>
          </a:prstGeom>
        </p:spPr>
        <p:txBody>
          <a:bodyPr anchorCtr="0" anchor="t" bIns="45700" lIns="91425" spcFirstLastPara="1" rIns="91425" wrap="square" tIns="45700">
            <a:normAutofit fontScale="85000" lnSpcReduction="20000"/>
          </a:bodyPr>
          <a:lstStyle/>
          <a:p>
            <a:pPr indent="0" lvl="0" marL="0" rtl="0" algn="l">
              <a:lnSpc>
                <a:spcPct val="115000"/>
              </a:lnSpc>
              <a:spcBef>
                <a:spcPts val="0"/>
              </a:spcBef>
              <a:spcAft>
                <a:spcPts val="0"/>
              </a:spcAft>
              <a:buNone/>
            </a:pPr>
            <a:r>
              <a:rPr b="1" i="1" lang="en-US"/>
              <a:t>Stage I: Training of ViT-VQGAN</a:t>
            </a:r>
            <a:endParaRPr b="1" i="1"/>
          </a:p>
          <a:p>
            <a:pPr indent="-325755" lvl="0" marL="457200" rtl="0" algn="l">
              <a:lnSpc>
                <a:spcPct val="115000"/>
              </a:lnSpc>
              <a:spcBef>
                <a:spcPts val="0"/>
              </a:spcBef>
              <a:spcAft>
                <a:spcPts val="0"/>
              </a:spcAft>
              <a:buSzPct val="64285"/>
              <a:buChar char="-"/>
            </a:pPr>
            <a:r>
              <a:rPr lang="en-US"/>
              <a:t>Train a 32M param encoder (tokenizer) and a 599M param decoder (detokenizer)</a:t>
            </a:r>
            <a:endParaRPr/>
          </a:p>
          <a:p>
            <a:pPr indent="-325755" lvl="0" marL="457200" rtl="0" algn="l">
              <a:lnSpc>
                <a:spcPct val="115000"/>
              </a:lnSpc>
              <a:spcBef>
                <a:spcPts val="0"/>
              </a:spcBef>
              <a:spcAft>
                <a:spcPts val="0"/>
              </a:spcAft>
              <a:buSzPct val="64285"/>
              <a:buChar char="-"/>
            </a:pPr>
            <a:r>
              <a:rPr lang="en-US"/>
              <a:t>Learn 8192 image token classes for codebook</a:t>
            </a:r>
            <a:endParaRPr/>
          </a:p>
          <a:p>
            <a:pPr indent="-325755" lvl="0" marL="457200" rtl="0" algn="l">
              <a:lnSpc>
                <a:spcPct val="115000"/>
              </a:lnSpc>
              <a:spcBef>
                <a:spcPts val="0"/>
              </a:spcBef>
              <a:spcAft>
                <a:spcPts val="0"/>
              </a:spcAft>
              <a:buSzPct val="64285"/>
              <a:buChar char="-"/>
            </a:pPr>
            <a:r>
              <a:rPr lang="en-US"/>
              <a:t>Train the discriminator and super-resolution upsampler</a:t>
            </a:r>
            <a:endParaRPr/>
          </a:p>
          <a:p>
            <a:pPr indent="-325755" lvl="0" marL="457200" rtl="0" algn="l">
              <a:lnSpc>
                <a:spcPct val="115000"/>
              </a:lnSpc>
              <a:spcBef>
                <a:spcPts val="0"/>
              </a:spcBef>
              <a:spcAft>
                <a:spcPts val="0"/>
              </a:spcAft>
              <a:buSzPct val="64285"/>
              <a:buChar char="-"/>
            </a:pPr>
            <a:r>
              <a:rPr lang="en-US"/>
              <a:t>Finetune the detokenizer after Stage II training while freezing tokenizer and codebook</a:t>
            </a:r>
            <a:endParaRPr/>
          </a:p>
          <a:p>
            <a:pPr indent="-325755" lvl="0" marL="457200" rtl="0" algn="l">
              <a:lnSpc>
                <a:spcPct val="115000"/>
              </a:lnSpc>
              <a:spcBef>
                <a:spcPts val="0"/>
              </a:spcBef>
              <a:spcAft>
                <a:spcPts val="0"/>
              </a:spcAft>
              <a:buSzPct val="64285"/>
              <a:buChar char="-"/>
            </a:pPr>
            <a:r>
              <a:rPr lang="en-US"/>
              <a:t>Losses the same as ViT-VQGAN</a:t>
            </a:r>
            <a:endParaRPr/>
          </a:p>
          <a:p>
            <a:pPr indent="0" lvl="0" marL="45720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b="1" i="1" lang="en-US"/>
              <a:t>Stage II: Training of encoder-decoder autoregressive model</a:t>
            </a:r>
            <a:endParaRPr b="1" i="1"/>
          </a:p>
          <a:p>
            <a:pPr indent="-325755" lvl="0" marL="457200" rtl="0" algn="l">
              <a:lnSpc>
                <a:spcPct val="115000"/>
              </a:lnSpc>
              <a:spcBef>
                <a:spcPts val="0"/>
              </a:spcBef>
              <a:spcAft>
                <a:spcPts val="0"/>
              </a:spcAft>
              <a:buSzPct val="64285"/>
              <a:buChar char="-"/>
            </a:pPr>
            <a:r>
              <a:rPr lang="en-US"/>
              <a:t>Pretrain the text encoder</a:t>
            </a:r>
            <a:endParaRPr/>
          </a:p>
          <a:p>
            <a:pPr indent="-325755" lvl="0" marL="457200" rtl="0" algn="l">
              <a:lnSpc>
                <a:spcPct val="115000"/>
              </a:lnSpc>
              <a:spcBef>
                <a:spcPts val="0"/>
              </a:spcBef>
              <a:spcAft>
                <a:spcPts val="0"/>
              </a:spcAft>
              <a:buSzPct val="64285"/>
              <a:buChar char="-"/>
            </a:pPr>
            <a:r>
              <a:rPr lang="en-US"/>
              <a:t>Train the encoder and decoder with softmax cross-entropy loss with image tokens produced from Stage I’s tokenizer</a:t>
            </a:r>
            <a:endParaRPr/>
          </a:p>
        </p:txBody>
      </p:sp>
      <p:sp>
        <p:nvSpPr>
          <p:cNvPr id="992" name="Google Shape;992;g2685a3cf432_1_5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g2685a3cf432_1_58"/>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999" name="Google Shape;999;g2685a3cf432_1_58"/>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sp>
        <p:nvSpPr>
          <p:cNvPr id="1000" name="Google Shape;1000;g2685a3cf432_1_58"/>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259"/>
              <a:t>Parti Inference</a:t>
            </a:r>
            <a:endParaRPr sz="3259"/>
          </a:p>
          <a:p>
            <a:pPr indent="0" lvl="0" marL="0" rtl="0" algn="l">
              <a:spcBef>
                <a:spcPts val="0"/>
              </a:spcBef>
              <a:spcAft>
                <a:spcPts val="0"/>
              </a:spcAft>
              <a:buSzPts val="990"/>
              <a:buNone/>
            </a:pPr>
            <a:r>
              <a:rPr lang="en-US" sz="2500"/>
              <a:t>Pipeline</a:t>
            </a:r>
            <a:endParaRPr sz="2500"/>
          </a:p>
        </p:txBody>
      </p:sp>
      <p:sp>
        <p:nvSpPr>
          <p:cNvPr id="1001" name="Google Shape;1001;g2685a3cf432_1_58"/>
          <p:cNvSpPr txBox="1"/>
          <p:nvPr>
            <p:ph idx="1" type="body"/>
          </p:nvPr>
        </p:nvSpPr>
        <p:spPr>
          <a:xfrm>
            <a:off x="838200" y="1126050"/>
            <a:ext cx="10515600" cy="4618500"/>
          </a:xfrm>
          <a:prstGeom prst="rect">
            <a:avLst/>
          </a:prstGeom>
        </p:spPr>
        <p:txBody>
          <a:bodyPr anchorCtr="0" anchor="t" bIns="45700" lIns="91425" spcFirstLastPara="1" rIns="91425" wrap="square" tIns="45700">
            <a:normAutofit/>
          </a:bodyPr>
          <a:lstStyle/>
          <a:p>
            <a:pPr indent="-342900" lvl="0" marL="457200" rtl="0" algn="l">
              <a:lnSpc>
                <a:spcPct val="115000"/>
              </a:lnSpc>
              <a:spcBef>
                <a:spcPts val="0"/>
              </a:spcBef>
              <a:spcAft>
                <a:spcPts val="0"/>
              </a:spcAft>
              <a:buSzPts val="1800"/>
              <a:buChar char="-"/>
            </a:pPr>
            <a:r>
              <a:rPr lang="en-US"/>
              <a:t>Pass text prompt through text encoder to output text tokens</a:t>
            </a:r>
            <a:endParaRPr/>
          </a:p>
          <a:p>
            <a:pPr indent="-342900" lvl="0" marL="457200" rtl="0" algn="l">
              <a:lnSpc>
                <a:spcPct val="115000"/>
              </a:lnSpc>
              <a:spcBef>
                <a:spcPts val="0"/>
              </a:spcBef>
              <a:spcAft>
                <a:spcPts val="0"/>
              </a:spcAft>
              <a:buSzPts val="1800"/>
              <a:buChar char="-"/>
            </a:pPr>
            <a:r>
              <a:rPr lang="en-US"/>
              <a:t>Autoregressively generate image tokens with the transformer decoder, incorporating C-F guidance</a:t>
            </a:r>
            <a:endParaRPr/>
          </a:p>
          <a:p>
            <a:pPr indent="-342900" lvl="0" marL="457200" rtl="0" algn="l">
              <a:lnSpc>
                <a:spcPct val="115000"/>
              </a:lnSpc>
              <a:spcBef>
                <a:spcPts val="0"/>
              </a:spcBef>
              <a:spcAft>
                <a:spcPts val="0"/>
              </a:spcAft>
              <a:buSzPts val="1800"/>
              <a:buChar char="-"/>
            </a:pPr>
            <a:r>
              <a:rPr lang="en-US"/>
              <a:t>Token space to image space: detokenize with ViT-VQGAN’s decoder to produce generated image</a:t>
            </a:r>
            <a:endParaRPr/>
          </a:p>
          <a:p>
            <a:pPr indent="-342900" lvl="0" marL="457200" rtl="0" algn="l">
              <a:lnSpc>
                <a:spcPct val="115000"/>
              </a:lnSpc>
              <a:spcBef>
                <a:spcPts val="0"/>
              </a:spcBef>
              <a:spcAft>
                <a:spcPts val="0"/>
              </a:spcAft>
              <a:buSzPts val="1800"/>
              <a:buChar char="-"/>
            </a:pPr>
            <a:r>
              <a:rPr lang="en-US"/>
              <a:t>Upsample image</a:t>
            </a:r>
            <a:endParaRPr/>
          </a:p>
          <a:p>
            <a:pPr indent="-342900" lvl="0" marL="457200" rtl="0" algn="l">
              <a:lnSpc>
                <a:spcPct val="115000"/>
              </a:lnSpc>
              <a:spcBef>
                <a:spcPts val="0"/>
              </a:spcBef>
              <a:spcAft>
                <a:spcPts val="0"/>
              </a:spcAft>
              <a:buSzPts val="1800"/>
              <a:buChar char="-"/>
            </a:pPr>
            <a:r>
              <a:rPr lang="en-US"/>
              <a:t>Generate 16 images per text prompt and conduct reranking</a:t>
            </a:r>
            <a:endParaRPr/>
          </a:p>
        </p:txBody>
      </p:sp>
      <p:sp>
        <p:nvSpPr>
          <p:cNvPr id="1002" name="Google Shape;1002;g2685a3cf432_1_5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g2685a3cf432_3_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1009" name="Google Shape;1009;g2685a3cf432_3_0"/>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sp>
        <p:nvSpPr>
          <p:cNvPr id="1010" name="Google Shape;1010;g2685a3cf432_3_0"/>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259"/>
              <a:t>Parti Datasets</a:t>
            </a:r>
            <a:endParaRPr sz="3259"/>
          </a:p>
          <a:p>
            <a:pPr indent="0" lvl="0" marL="0" rtl="0" algn="l">
              <a:spcBef>
                <a:spcPts val="0"/>
              </a:spcBef>
              <a:spcAft>
                <a:spcPts val="0"/>
              </a:spcAft>
              <a:buSzPts val="990"/>
              <a:buNone/>
            </a:pPr>
            <a:r>
              <a:rPr lang="en-US" sz="2500"/>
              <a:t>Experiments</a:t>
            </a:r>
            <a:endParaRPr sz="2500"/>
          </a:p>
        </p:txBody>
      </p:sp>
      <p:sp>
        <p:nvSpPr>
          <p:cNvPr id="1011" name="Google Shape;1011;g2685a3cf432_3_0"/>
          <p:cNvSpPr txBox="1"/>
          <p:nvPr>
            <p:ph idx="1" type="body"/>
          </p:nvPr>
        </p:nvSpPr>
        <p:spPr>
          <a:xfrm>
            <a:off x="838200" y="4842575"/>
            <a:ext cx="10515600" cy="1263300"/>
          </a:xfrm>
          <a:prstGeom prst="rect">
            <a:avLst/>
          </a:prstGeom>
        </p:spPr>
        <p:txBody>
          <a:bodyPr anchorCtr="0" anchor="t" bIns="45700" lIns="91425" spcFirstLastPara="1" rIns="91425" wrap="square" tIns="45700">
            <a:normAutofit fontScale="70000" lnSpcReduction="20000"/>
          </a:bodyPr>
          <a:lstStyle/>
          <a:p>
            <a:pPr indent="-308610" lvl="0" marL="457200" rtl="0" algn="l">
              <a:lnSpc>
                <a:spcPct val="115000"/>
              </a:lnSpc>
              <a:spcBef>
                <a:spcPts val="0"/>
              </a:spcBef>
              <a:spcAft>
                <a:spcPts val="0"/>
              </a:spcAft>
              <a:buSzPct val="64285"/>
              <a:buChar char="-"/>
            </a:pPr>
            <a:r>
              <a:rPr lang="en-US"/>
              <a:t>MS-COCO, Localized Narratives (COCO subset)</a:t>
            </a:r>
            <a:endParaRPr/>
          </a:p>
          <a:p>
            <a:pPr indent="-308610" lvl="0" marL="457200" rtl="0" algn="l">
              <a:lnSpc>
                <a:spcPct val="115000"/>
              </a:lnSpc>
              <a:spcBef>
                <a:spcPts val="0"/>
              </a:spcBef>
              <a:spcAft>
                <a:spcPts val="0"/>
              </a:spcAft>
              <a:buSzPct val="64285"/>
              <a:buChar char="-"/>
            </a:pPr>
            <a:r>
              <a:rPr lang="en-US"/>
              <a:t>PartiPrompts: over 1600 prompts, each associated with a broad category from 12 categories (eg. animals, vehicles, world knowledge, abstract), and a challenge dimension from 11 dimensions (eg. basic, quantity, words &amp; symbols.)</a:t>
            </a:r>
            <a:endParaRPr/>
          </a:p>
        </p:txBody>
      </p:sp>
      <p:pic>
        <p:nvPicPr>
          <p:cNvPr id="1012" name="Google Shape;1012;g2685a3cf432_3_0"/>
          <p:cNvPicPr preferRelativeResize="0"/>
          <p:nvPr/>
        </p:nvPicPr>
        <p:blipFill>
          <a:blip r:embed="rId3">
            <a:alphaModFix/>
          </a:blip>
          <a:stretch>
            <a:fillRect/>
          </a:stretch>
        </p:blipFill>
        <p:spPr>
          <a:xfrm>
            <a:off x="638050" y="1191025"/>
            <a:ext cx="11065277" cy="3619975"/>
          </a:xfrm>
          <a:prstGeom prst="rect">
            <a:avLst/>
          </a:prstGeom>
          <a:noFill/>
          <a:ln>
            <a:noFill/>
          </a:ln>
        </p:spPr>
      </p:pic>
      <p:sp>
        <p:nvSpPr>
          <p:cNvPr id="1013" name="Google Shape;1013;g2685a3cf432_3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g2685a3cf432_3_9"/>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1020" name="Google Shape;1020;g2685a3cf432_3_9"/>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sp>
        <p:nvSpPr>
          <p:cNvPr id="1021" name="Google Shape;1021;g2685a3cf432_3_9"/>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259"/>
              <a:t>Parti Results (FID)</a:t>
            </a:r>
            <a:endParaRPr sz="3259"/>
          </a:p>
          <a:p>
            <a:pPr indent="0" lvl="0" marL="0" rtl="0" algn="l">
              <a:spcBef>
                <a:spcPts val="0"/>
              </a:spcBef>
              <a:spcAft>
                <a:spcPts val="0"/>
              </a:spcAft>
              <a:buSzPts val="990"/>
              <a:buNone/>
            </a:pPr>
            <a:r>
              <a:rPr lang="en-US" sz="2500"/>
              <a:t>Experiments</a:t>
            </a:r>
            <a:endParaRPr sz="2500"/>
          </a:p>
        </p:txBody>
      </p:sp>
      <p:pic>
        <p:nvPicPr>
          <p:cNvPr id="1022" name="Google Shape;1022;g2685a3cf432_3_9"/>
          <p:cNvPicPr preferRelativeResize="0"/>
          <p:nvPr/>
        </p:nvPicPr>
        <p:blipFill>
          <a:blip r:embed="rId3">
            <a:alphaModFix/>
          </a:blip>
          <a:stretch>
            <a:fillRect/>
          </a:stretch>
        </p:blipFill>
        <p:spPr>
          <a:xfrm>
            <a:off x="1334350" y="1013312"/>
            <a:ext cx="9523287" cy="4831386"/>
          </a:xfrm>
          <a:prstGeom prst="rect">
            <a:avLst/>
          </a:prstGeom>
          <a:noFill/>
          <a:ln>
            <a:noFill/>
          </a:ln>
        </p:spPr>
      </p:pic>
      <p:sp>
        <p:nvSpPr>
          <p:cNvPr id="1023" name="Google Shape;1023;g2685a3cf432_3_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g2685a3cf432_3_19"/>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1030" name="Google Shape;1030;g2685a3cf432_3_19"/>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sp>
        <p:nvSpPr>
          <p:cNvPr id="1031" name="Google Shape;1031;g2685a3cf432_3_19"/>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259"/>
              <a:t>Parti Results (Human Evaluations on MS-COCO)</a:t>
            </a:r>
            <a:endParaRPr sz="3259"/>
          </a:p>
          <a:p>
            <a:pPr indent="0" lvl="0" marL="0" rtl="0" algn="l">
              <a:spcBef>
                <a:spcPts val="0"/>
              </a:spcBef>
              <a:spcAft>
                <a:spcPts val="0"/>
              </a:spcAft>
              <a:buSzPts val="990"/>
              <a:buNone/>
            </a:pPr>
            <a:r>
              <a:rPr lang="en-US" sz="2500"/>
              <a:t>Experiments</a:t>
            </a:r>
            <a:endParaRPr sz="2500"/>
          </a:p>
        </p:txBody>
      </p:sp>
      <p:pic>
        <p:nvPicPr>
          <p:cNvPr id="1032" name="Google Shape;1032;g2685a3cf432_3_19"/>
          <p:cNvPicPr preferRelativeResize="0"/>
          <p:nvPr/>
        </p:nvPicPr>
        <p:blipFill>
          <a:blip r:embed="rId3">
            <a:alphaModFix/>
          </a:blip>
          <a:stretch>
            <a:fillRect/>
          </a:stretch>
        </p:blipFill>
        <p:spPr>
          <a:xfrm>
            <a:off x="152400" y="1191026"/>
            <a:ext cx="11887201" cy="4655047"/>
          </a:xfrm>
          <a:prstGeom prst="rect">
            <a:avLst/>
          </a:prstGeom>
          <a:noFill/>
          <a:ln>
            <a:noFill/>
          </a:ln>
        </p:spPr>
      </p:pic>
      <p:sp>
        <p:nvSpPr>
          <p:cNvPr id="1033" name="Google Shape;1033;g2685a3cf432_3_1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2b2f50b8224_0_21"/>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Latent DM (Stable Diffusion)</a:t>
            </a:r>
            <a:endParaRPr/>
          </a:p>
        </p:txBody>
      </p:sp>
      <p:sp>
        <p:nvSpPr>
          <p:cNvPr id="176" name="Google Shape;176;g2b2f50b8224_0_21"/>
          <p:cNvSpPr txBox="1"/>
          <p:nvPr>
            <p:ph idx="1" type="body"/>
          </p:nvPr>
        </p:nvSpPr>
        <p:spPr>
          <a:xfrm>
            <a:off x="838200" y="970804"/>
            <a:ext cx="10515600" cy="49164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Denoise in the Latent space instead of Data space</a:t>
            </a:r>
            <a:endParaRPr/>
          </a:p>
        </p:txBody>
      </p:sp>
      <p:sp>
        <p:nvSpPr>
          <p:cNvPr id="177" name="Google Shape;177;g2b2f50b8224_0_2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78" name="Google Shape;178;g2b2f50b8224_0_21"/>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https://arxiv.org/abs/2112.10752</a:t>
            </a:r>
            <a:endParaRPr/>
          </a:p>
        </p:txBody>
      </p:sp>
      <p:sp>
        <p:nvSpPr>
          <p:cNvPr id="179" name="Google Shape;179;g2b2f50b8224_0_21"/>
          <p:cNvSpPr txBox="1"/>
          <p:nvPr/>
        </p:nvSpPr>
        <p:spPr>
          <a:xfrm>
            <a:off x="85950" y="6177033"/>
            <a:ext cx="6258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High-Resolution Image Synthesis with Latent Diffusion Models</a:t>
            </a:r>
            <a:endParaRPr/>
          </a:p>
        </p:txBody>
      </p:sp>
      <p:pic>
        <p:nvPicPr>
          <p:cNvPr id="180" name="Google Shape;180;g2b2f50b8224_0_21"/>
          <p:cNvPicPr preferRelativeResize="0"/>
          <p:nvPr/>
        </p:nvPicPr>
        <p:blipFill>
          <a:blip r:embed="rId3">
            <a:alphaModFix/>
          </a:blip>
          <a:stretch>
            <a:fillRect/>
          </a:stretch>
        </p:blipFill>
        <p:spPr>
          <a:xfrm>
            <a:off x="1735950" y="1754975"/>
            <a:ext cx="8720100" cy="4248050"/>
          </a:xfrm>
          <a:prstGeom prst="rect">
            <a:avLst/>
          </a:prstGeom>
          <a:noFill/>
          <a:ln>
            <a:noFill/>
          </a:ln>
        </p:spPr>
      </p:pic>
      <p:sp>
        <p:nvSpPr>
          <p:cNvPr id="181" name="Google Shape;181;g2b2f50b8224_0_21"/>
          <p:cNvSpPr txBox="1"/>
          <p:nvPr/>
        </p:nvSpPr>
        <p:spPr>
          <a:xfrm>
            <a:off x="1966800" y="3977150"/>
            <a:ext cx="15672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rgbClr val="FF0000"/>
                </a:solidFill>
                <a:latin typeface="Calibri"/>
                <a:ea typeface="Calibri"/>
                <a:cs typeface="Calibri"/>
                <a:sym typeface="Calibri"/>
              </a:rPr>
              <a:t>VAE</a:t>
            </a:r>
            <a:endParaRPr sz="2000">
              <a:solidFill>
                <a:srgbClr val="FF0000"/>
              </a:solidFill>
              <a:latin typeface="Calibri"/>
              <a:ea typeface="Calibri"/>
              <a:cs typeface="Calibri"/>
              <a:sym typeface="Calibri"/>
            </a:endParaRPr>
          </a:p>
          <a:p>
            <a:pPr indent="0" lvl="0" marL="0" rtl="0" algn="ctr">
              <a:spcBef>
                <a:spcPts val="0"/>
              </a:spcBef>
              <a:spcAft>
                <a:spcPts val="0"/>
              </a:spcAft>
              <a:buNone/>
            </a:pPr>
            <a:r>
              <a:rPr lang="en-US" sz="2000">
                <a:solidFill>
                  <a:srgbClr val="FF0000"/>
                </a:solidFill>
                <a:latin typeface="Calibri"/>
                <a:ea typeface="Calibri"/>
                <a:cs typeface="Calibri"/>
                <a:sym typeface="Calibri"/>
              </a:rPr>
              <a:t>Decoder</a:t>
            </a:r>
            <a:endParaRPr sz="2000">
              <a:solidFill>
                <a:srgbClr val="FF0000"/>
              </a:solidFill>
              <a:latin typeface="Calibri"/>
              <a:ea typeface="Calibri"/>
              <a:cs typeface="Calibri"/>
              <a:sym typeface="Calibri"/>
            </a:endParaRPr>
          </a:p>
        </p:txBody>
      </p:sp>
      <p:sp>
        <p:nvSpPr>
          <p:cNvPr id="182" name="Google Shape;182;g2b2f50b8224_0_21"/>
          <p:cNvSpPr txBox="1"/>
          <p:nvPr/>
        </p:nvSpPr>
        <p:spPr>
          <a:xfrm>
            <a:off x="9073200" y="5734225"/>
            <a:ext cx="2743200" cy="7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0000"/>
                </a:solidFill>
                <a:latin typeface="Calibri"/>
                <a:ea typeface="Calibri"/>
                <a:cs typeface="Calibri"/>
                <a:sym typeface="Calibri"/>
              </a:rPr>
              <a:t>Domain-specific Encoder</a:t>
            </a:r>
            <a:endParaRPr sz="2000">
              <a:solidFill>
                <a:srgbClr val="FF0000"/>
              </a:solidFill>
              <a:latin typeface="Calibri"/>
              <a:ea typeface="Calibri"/>
              <a:cs typeface="Calibri"/>
              <a:sym typeface="Calibri"/>
            </a:endParaRPr>
          </a:p>
        </p:txBody>
      </p:sp>
      <p:sp>
        <p:nvSpPr>
          <p:cNvPr id="183" name="Google Shape;183;g2b2f50b8224_0_21"/>
          <p:cNvSpPr txBox="1"/>
          <p:nvPr/>
        </p:nvSpPr>
        <p:spPr>
          <a:xfrm>
            <a:off x="8035900" y="5057850"/>
            <a:ext cx="1263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chemeClr val="dk1"/>
                </a:solidFill>
              </a:rPr>
              <a:t>77x768</a:t>
            </a:r>
            <a:endParaRPr sz="1000"/>
          </a:p>
        </p:txBody>
      </p:sp>
      <p:sp>
        <p:nvSpPr>
          <p:cNvPr id="184" name="Google Shape;184;g2b2f50b8224_0_21"/>
          <p:cNvSpPr txBox="1"/>
          <p:nvPr/>
        </p:nvSpPr>
        <p:spPr>
          <a:xfrm>
            <a:off x="7996875" y="4509400"/>
            <a:ext cx="1263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chemeClr val="dk1"/>
                </a:solidFill>
              </a:rPr>
              <a:t>64x64</a:t>
            </a:r>
            <a:endParaRPr sz="1000"/>
          </a:p>
        </p:txBody>
      </p:sp>
      <p:sp>
        <p:nvSpPr>
          <p:cNvPr id="185" name="Google Shape;185;g2b2f50b8224_0_21"/>
          <p:cNvSpPr txBox="1"/>
          <p:nvPr/>
        </p:nvSpPr>
        <p:spPr>
          <a:xfrm>
            <a:off x="663750" y="3797625"/>
            <a:ext cx="1263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chemeClr val="dk1"/>
                </a:solidFill>
              </a:rPr>
              <a:t>512x512</a:t>
            </a:r>
            <a:endParaRPr sz="1000"/>
          </a:p>
        </p:txBody>
      </p:sp>
      <p:pic>
        <p:nvPicPr>
          <p:cNvPr id="186" name="Google Shape;186;g2b2f50b8224_0_21"/>
          <p:cNvPicPr preferRelativeResize="0"/>
          <p:nvPr/>
        </p:nvPicPr>
        <p:blipFill>
          <a:blip r:embed="rId4">
            <a:alphaModFix/>
          </a:blip>
          <a:stretch>
            <a:fillRect/>
          </a:stretch>
        </p:blipFill>
        <p:spPr>
          <a:xfrm>
            <a:off x="11657100" y="3"/>
            <a:ext cx="534899" cy="534900"/>
          </a:xfrm>
          <a:prstGeom prst="rect">
            <a:avLst/>
          </a:prstGeom>
          <a:noFill/>
          <a:ln>
            <a:noFill/>
          </a:ln>
        </p:spPr>
      </p:pic>
      <p:sp>
        <p:nvSpPr>
          <p:cNvPr id="187" name="Google Shape;187;g2b2f50b8224_0_21"/>
          <p:cNvSpPr txBox="1"/>
          <p:nvPr/>
        </p:nvSpPr>
        <p:spPr>
          <a:xfrm>
            <a:off x="2859075" y="4440600"/>
            <a:ext cx="1263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chemeClr val="dk1"/>
                </a:solidFill>
              </a:rPr>
              <a:t>64x64</a:t>
            </a:r>
            <a:endParaRPr sz="1000"/>
          </a:p>
        </p:txBody>
      </p:sp>
      <p:sp>
        <p:nvSpPr>
          <p:cNvPr id="188" name="Google Shape;188;g2b2f50b8224_0_21"/>
          <p:cNvSpPr txBox="1"/>
          <p:nvPr/>
        </p:nvSpPr>
        <p:spPr>
          <a:xfrm>
            <a:off x="663750" y="1447200"/>
            <a:ext cx="22806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9900"/>
                </a:solidFill>
                <a:latin typeface="Calibri"/>
                <a:ea typeface="Calibri"/>
                <a:cs typeface="Calibri"/>
                <a:sym typeface="Calibri"/>
              </a:rPr>
              <a:t>Training Process</a:t>
            </a:r>
            <a:endParaRPr sz="2000">
              <a:solidFill>
                <a:srgbClr val="FF9900"/>
              </a:solidFill>
              <a:latin typeface="Calibri"/>
              <a:ea typeface="Calibri"/>
              <a:cs typeface="Calibri"/>
              <a:sym typeface="Calibri"/>
            </a:endParaRPr>
          </a:p>
        </p:txBody>
      </p:sp>
      <p:sp>
        <p:nvSpPr>
          <p:cNvPr id="189" name="Google Shape;189;g2b2f50b8224_0_21"/>
          <p:cNvSpPr txBox="1"/>
          <p:nvPr/>
        </p:nvSpPr>
        <p:spPr>
          <a:xfrm>
            <a:off x="1966800" y="2371775"/>
            <a:ext cx="15672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000">
                <a:solidFill>
                  <a:srgbClr val="FF0000"/>
                </a:solidFill>
                <a:latin typeface="Calibri"/>
                <a:ea typeface="Calibri"/>
                <a:cs typeface="Calibri"/>
                <a:sym typeface="Calibri"/>
              </a:rPr>
              <a:t>VAE</a:t>
            </a:r>
            <a:endParaRPr sz="2000">
              <a:solidFill>
                <a:srgbClr val="FF0000"/>
              </a:solidFill>
              <a:latin typeface="Calibri"/>
              <a:ea typeface="Calibri"/>
              <a:cs typeface="Calibri"/>
              <a:sym typeface="Calibri"/>
            </a:endParaRPr>
          </a:p>
          <a:p>
            <a:pPr indent="0" lvl="0" marL="0" rtl="0" algn="ctr">
              <a:spcBef>
                <a:spcPts val="0"/>
              </a:spcBef>
              <a:spcAft>
                <a:spcPts val="0"/>
              </a:spcAft>
              <a:buNone/>
            </a:pPr>
            <a:r>
              <a:rPr lang="en-US" sz="2000">
                <a:solidFill>
                  <a:srgbClr val="FF0000"/>
                </a:solidFill>
                <a:latin typeface="Calibri"/>
                <a:ea typeface="Calibri"/>
                <a:cs typeface="Calibri"/>
                <a:sym typeface="Calibri"/>
              </a:rPr>
              <a:t>Encoder</a:t>
            </a:r>
            <a:endParaRPr sz="2000">
              <a:solidFill>
                <a:srgbClr val="FF0000"/>
              </a:solidFill>
              <a:latin typeface="Calibri"/>
              <a:ea typeface="Calibri"/>
              <a:cs typeface="Calibri"/>
              <a:sym typeface="Calibri"/>
            </a:endParaRPr>
          </a:p>
        </p:txBody>
      </p:sp>
      <p:pic>
        <p:nvPicPr>
          <p:cNvPr id="190" name="Google Shape;190;g2b2f50b8224_0_21"/>
          <p:cNvPicPr preferRelativeResize="0"/>
          <p:nvPr/>
        </p:nvPicPr>
        <p:blipFill>
          <a:blip r:embed="rId5">
            <a:alphaModFix/>
          </a:blip>
          <a:stretch>
            <a:fillRect/>
          </a:stretch>
        </p:blipFill>
        <p:spPr>
          <a:xfrm>
            <a:off x="5242596" y="6087400"/>
            <a:ext cx="5727304" cy="7506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g2685a3cf432_3_28"/>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https://arxiv.org/abs/2206.10789</a:t>
            </a:r>
            <a:endParaRPr/>
          </a:p>
        </p:txBody>
      </p:sp>
      <p:sp>
        <p:nvSpPr>
          <p:cNvPr id="1040" name="Google Shape;1040;g2685a3cf432_3_28"/>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Scaling Autoregressive Models for Content-Rich Text-to-Image Generation</a:t>
            </a:r>
            <a:endParaRPr/>
          </a:p>
        </p:txBody>
      </p:sp>
      <p:sp>
        <p:nvSpPr>
          <p:cNvPr id="1041" name="Google Shape;1041;g2685a3cf432_3_28"/>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259"/>
              <a:t>Parti Results (Human Evaluations on PartiPrompts)</a:t>
            </a:r>
            <a:endParaRPr sz="3259"/>
          </a:p>
          <a:p>
            <a:pPr indent="0" lvl="0" marL="0" rtl="0" algn="l">
              <a:spcBef>
                <a:spcPts val="0"/>
              </a:spcBef>
              <a:spcAft>
                <a:spcPts val="0"/>
              </a:spcAft>
              <a:buSzPts val="990"/>
              <a:buNone/>
            </a:pPr>
            <a:r>
              <a:rPr lang="en-US" sz="2500"/>
              <a:t>Experiments</a:t>
            </a:r>
            <a:endParaRPr sz="2500"/>
          </a:p>
        </p:txBody>
      </p:sp>
      <p:pic>
        <p:nvPicPr>
          <p:cNvPr id="1042" name="Google Shape;1042;g2685a3cf432_3_28"/>
          <p:cNvPicPr preferRelativeResize="0"/>
          <p:nvPr/>
        </p:nvPicPr>
        <p:blipFill>
          <a:blip r:embed="rId3">
            <a:alphaModFix/>
          </a:blip>
          <a:stretch>
            <a:fillRect/>
          </a:stretch>
        </p:blipFill>
        <p:spPr>
          <a:xfrm>
            <a:off x="152400" y="1191026"/>
            <a:ext cx="11887201" cy="4550569"/>
          </a:xfrm>
          <a:prstGeom prst="rect">
            <a:avLst/>
          </a:prstGeom>
          <a:noFill/>
          <a:ln>
            <a:noFill/>
          </a:ln>
        </p:spPr>
      </p:pic>
      <p:sp>
        <p:nvSpPr>
          <p:cNvPr id="1043" name="Google Shape;1043;g2685a3cf432_3_2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g2b2f50b8224_0_63"/>
          <p:cNvSpPr txBox="1"/>
          <p:nvPr>
            <p:ph type="title"/>
          </p:nvPr>
        </p:nvSpPr>
        <p:spPr>
          <a:xfrm>
            <a:off x="838200" y="627625"/>
            <a:ext cx="9391800" cy="9021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sz="3600"/>
              <a:t>PixArt-α: Fast Training of Diffusion Transformer for Photorealistic Text-to-Image Synthesis</a:t>
            </a:r>
            <a:endParaRPr sz="3600"/>
          </a:p>
          <a:p>
            <a:pPr indent="0" lvl="0" marL="0" rtl="0" algn="l">
              <a:spcBef>
                <a:spcPts val="0"/>
              </a:spcBef>
              <a:spcAft>
                <a:spcPts val="0"/>
              </a:spcAft>
              <a:buNone/>
            </a:pPr>
            <a:r>
              <a:rPr lang="en-US" sz="2733"/>
              <a:t>Motivation</a:t>
            </a:r>
            <a:endParaRPr sz="2733"/>
          </a:p>
          <a:p>
            <a:pPr indent="0" lvl="0" marL="0" rtl="0" algn="l">
              <a:spcBef>
                <a:spcPts val="0"/>
              </a:spcBef>
              <a:spcAft>
                <a:spcPts val="0"/>
              </a:spcAft>
              <a:buNone/>
            </a:pPr>
            <a:r>
              <a:t/>
            </a:r>
            <a:endParaRPr/>
          </a:p>
        </p:txBody>
      </p:sp>
      <p:sp>
        <p:nvSpPr>
          <p:cNvPr id="1050" name="Google Shape;1050;g2b2f50b8224_0_63"/>
          <p:cNvSpPr txBox="1"/>
          <p:nvPr>
            <p:ph idx="1" type="body"/>
          </p:nvPr>
        </p:nvSpPr>
        <p:spPr>
          <a:xfrm>
            <a:off x="838200" y="1529725"/>
            <a:ext cx="10515600" cy="46473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To leverage </a:t>
            </a:r>
            <a:r>
              <a:rPr b="1" i="1" lang="en-US"/>
              <a:t>Diffusion Transformer (DiT) </a:t>
            </a:r>
            <a:r>
              <a:rPr lang="en-US"/>
              <a:t>to train a T2I model comparable to SOTA</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To develop</a:t>
            </a:r>
            <a:r>
              <a:rPr lang="en-US"/>
              <a:t> a training strategy that optimizes</a:t>
            </a:r>
            <a:r>
              <a:rPr b="1" i="1" lang="en-US"/>
              <a:t> pixel dependency</a:t>
            </a:r>
            <a:r>
              <a:rPr lang="en-US"/>
              <a:t>, </a:t>
            </a:r>
            <a:r>
              <a:rPr b="1" i="1" lang="en-US"/>
              <a:t>text image alignment</a:t>
            </a:r>
            <a:r>
              <a:rPr lang="en-US"/>
              <a:t>, and </a:t>
            </a:r>
            <a:r>
              <a:rPr b="1" i="1" lang="en-US"/>
              <a:t>image aesthetic quality </a:t>
            </a:r>
            <a:r>
              <a:rPr b="1" i="1" lang="en-US" u="sng"/>
              <a:t>independently</a:t>
            </a:r>
            <a:endParaRPr b="1" i="1" u="sng"/>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To support </a:t>
            </a:r>
            <a:r>
              <a:rPr b="1" i="1" lang="en-US"/>
              <a:t>high-resolution image synthesis </a:t>
            </a:r>
            <a:r>
              <a:rPr lang="en-US"/>
              <a:t>(up to 1024px) with </a:t>
            </a:r>
            <a:r>
              <a:rPr b="1" i="1" lang="en-US"/>
              <a:t>reduced training costs </a:t>
            </a:r>
            <a:r>
              <a:rPr lang="en-US"/>
              <a:t>and </a:t>
            </a:r>
            <a:r>
              <a:rPr b="1" i="1" lang="en-US"/>
              <a:t>improved efficiency</a:t>
            </a:r>
            <a:endParaRPr/>
          </a:p>
        </p:txBody>
      </p:sp>
      <p:sp>
        <p:nvSpPr>
          <p:cNvPr id="1051" name="Google Shape;1051;g2b2f50b8224_0_6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052" name="Google Shape;1052;g2b2f50b8224_0_63"/>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https://arxiv.org/abs/2310.00426</a:t>
            </a:r>
            <a:endParaRPr/>
          </a:p>
        </p:txBody>
      </p:sp>
      <p:sp>
        <p:nvSpPr>
          <p:cNvPr id="1053" name="Google Shape;1053;g2b2f50b8224_0_63"/>
          <p:cNvSpPr txBox="1"/>
          <p:nvPr/>
        </p:nvSpPr>
        <p:spPr>
          <a:xfrm>
            <a:off x="85950" y="6177025"/>
            <a:ext cx="8007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PixArt-α: Fast Training of Diffusion Transformer for Photorealistic Text-to-Image Synthesis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g2685df08e5f_0_2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060" name="Google Shape;1060;g2685df08e5f_0_27"/>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https://arxiv.org/abs/2310.00426</a:t>
            </a:r>
            <a:endParaRPr/>
          </a:p>
        </p:txBody>
      </p:sp>
      <p:sp>
        <p:nvSpPr>
          <p:cNvPr id="1061" name="Google Shape;1061;g2685df08e5f_0_27"/>
          <p:cNvSpPr txBox="1"/>
          <p:nvPr/>
        </p:nvSpPr>
        <p:spPr>
          <a:xfrm>
            <a:off x="85950" y="6177025"/>
            <a:ext cx="8007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PixArt-α: Fast Training of Diffusion Transformer for Photorealistic Text-to-Image Synthesis</a:t>
            </a:r>
            <a:endParaRPr/>
          </a:p>
        </p:txBody>
      </p:sp>
      <p:sp>
        <p:nvSpPr>
          <p:cNvPr id="1062" name="Google Shape;1062;g2685df08e5f_0_27"/>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US" sz="3733"/>
              <a:t>Contributions</a:t>
            </a:r>
            <a:endParaRPr/>
          </a:p>
        </p:txBody>
      </p:sp>
      <p:sp>
        <p:nvSpPr>
          <p:cNvPr id="1063" name="Google Shape;1063;g2685df08e5f_0_27"/>
          <p:cNvSpPr txBox="1"/>
          <p:nvPr>
            <p:ph idx="1" type="body"/>
          </p:nvPr>
        </p:nvSpPr>
        <p:spPr>
          <a:xfrm>
            <a:off x="838200" y="970804"/>
            <a:ext cx="10515600" cy="4916400"/>
          </a:xfrm>
          <a:prstGeom prst="rect">
            <a:avLst/>
          </a:prstGeom>
        </p:spPr>
        <p:txBody>
          <a:bodyPr anchorCtr="0" anchor="t" bIns="45700" lIns="91425" spcFirstLastPara="1" rIns="91425" wrap="square" tIns="45700">
            <a:normAutofit fontScale="92500" lnSpcReduction="10000"/>
          </a:bodyPr>
          <a:lstStyle/>
          <a:p>
            <a:pPr indent="-334327" lvl="0" marL="457200" rtl="0" algn="l">
              <a:lnSpc>
                <a:spcPct val="115000"/>
              </a:lnSpc>
              <a:spcBef>
                <a:spcPts val="0"/>
              </a:spcBef>
              <a:spcAft>
                <a:spcPts val="0"/>
              </a:spcAft>
              <a:buSzPct val="64285"/>
              <a:buAutoNum type="arabicPeriod"/>
            </a:pPr>
            <a:r>
              <a:rPr lang="en-US"/>
              <a:t>Developed a</a:t>
            </a:r>
            <a:r>
              <a:rPr lang="en-US"/>
              <a:t> model </a:t>
            </a:r>
            <a:r>
              <a:rPr lang="en-US"/>
              <a:t>whose training time is only 10.8% of Stable Diffusion v1.5’s training time with less than 1.25% of SD v1.5’s training data</a:t>
            </a:r>
            <a:endParaRPr/>
          </a:p>
          <a:p>
            <a:pPr indent="0" lvl="0" marL="457200" rtl="0" algn="l">
              <a:lnSpc>
                <a:spcPct val="115000"/>
              </a:lnSpc>
              <a:spcBef>
                <a:spcPts val="0"/>
              </a:spcBef>
              <a:spcAft>
                <a:spcPts val="0"/>
              </a:spcAft>
              <a:buNone/>
            </a:pPr>
            <a:r>
              <a:rPr lang="en-US"/>
              <a:t> </a:t>
            </a:r>
            <a:endParaRPr/>
          </a:p>
          <a:p>
            <a:pPr indent="-334327" lvl="0" marL="457200" rtl="0" algn="l">
              <a:lnSpc>
                <a:spcPct val="115000"/>
              </a:lnSpc>
              <a:spcBef>
                <a:spcPts val="0"/>
              </a:spcBef>
              <a:spcAft>
                <a:spcPts val="0"/>
              </a:spcAft>
              <a:buSzPct val="64285"/>
              <a:buAutoNum type="arabicPeriod"/>
            </a:pPr>
            <a:r>
              <a:rPr lang="en-US"/>
              <a:t>Developed a 3-stage training strategy that focuses on streamlining subtasks with model initialization, pretraining, and finetuning</a:t>
            </a:r>
            <a:endParaRPr/>
          </a:p>
          <a:p>
            <a:pPr indent="0" lvl="0" marL="457200" rtl="0" algn="l">
              <a:lnSpc>
                <a:spcPct val="115000"/>
              </a:lnSpc>
              <a:spcBef>
                <a:spcPts val="0"/>
              </a:spcBef>
              <a:spcAft>
                <a:spcPts val="0"/>
              </a:spcAft>
              <a:buNone/>
            </a:pPr>
            <a:r>
              <a:t/>
            </a:r>
            <a:endParaRPr/>
          </a:p>
          <a:p>
            <a:pPr indent="-334327" lvl="0" marL="457200" rtl="0" algn="l">
              <a:lnSpc>
                <a:spcPct val="115000"/>
              </a:lnSpc>
              <a:spcBef>
                <a:spcPts val="0"/>
              </a:spcBef>
              <a:spcAft>
                <a:spcPts val="0"/>
              </a:spcAft>
              <a:buSzPct val="64285"/>
              <a:buAutoNum type="arabicPeriod"/>
            </a:pPr>
            <a:r>
              <a:rPr lang="en-US"/>
              <a:t>Incorporated cross-attention modules into DiT to inject text conditions and streamline the computation-intensive class-condition branch</a:t>
            </a:r>
            <a:endParaRPr/>
          </a:p>
          <a:p>
            <a:pPr indent="0" lvl="0" marL="457200" rtl="0" algn="l">
              <a:lnSpc>
                <a:spcPct val="115000"/>
              </a:lnSpc>
              <a:spcBef>
                <a:spcPts val="0"/>
              </a:spcBef>
              <a:spcAft>
                <a:spcPts val="0"/>
              </a:spcAft>
              <a:buNone/>
            </a:pPr>
            <a:r>
              <a:t/>
            </a:r>
            <a:endParaRPr/>
          </a:p>
          <a:p>
            <a:pPr indent="-334327" lvl="0" marL="457200" rtl="0" algn="l">
              <a:lnSpc>
                <a:spcPct val="115000"/>
              </a:lnSpc>
              <a:spcBef>
                <a:spcPts val="0"/>
              </a:spcBef>
              <a:spcAft>
                <a:spcPts val="0"/>
              </a:spcAft>
              <a:buSzPct val="64285"/>
              <a:buAutoNum type="arabicPeriod"/>
            </a:pPr>
            <a:r>
              <a:rPr lang="en-US"/>
              <a:t>Leveraged a large vision-language model LLaVA to auto-label dense pseudo-captions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g2685df08e5f_0_4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070" name="Google Shape;1070;g2685df08e5f_0_4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https://arxiv.org/abs/2310.00426</a:t>
            </a:r>
            <a:endParaRPr/>
          </a:p>
        </p:txBody>
      </p:sp>
      <p:sp>
        <p:nvSpPr>
          <p:cNvPr id="1071" name="Google Shape;1071;g2685df08e5f_0_40"/>
          <p:cNvSpPr txBox="1"/>
          <p:nvPr/>
        </p:nvSpPr>
        <p:spPr>
          <a:xfrm>
            <a:off x="85950" y="6177025"/>
            <a:ext cx="8007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PixArt-α: Fast Training of Diffusion Transformer for Photorealistic Text-to-Image Synthesis</a:t>
            </a:r>
            <a:endParaRPr/>
          </a:p>
        </p:txBody>
      </p:sp>
      <p:sp>
        <p:nvSpPr>
          <p:cNvPr id="1072" name="Google Shape;1072;g2685df08e5f_0_40"/>
          <p:cNvSpPr txBox="1"/>
          <p:nvPr>
            <p:ph idx="1" type="body"/>
          </p:nvPr>
        </p:nvSpPr>
        <p:spPr>
          <a:xfrm>
            <a:off x="838200" y="970804"/>
            <a:ext cx="10515600" cy="4916400"/>
          </a:xfrm>
          <a:prstGeom prst="rect">
            <a:avLst/>
          </a:prstGeom>
        </p:spPr>
        <p:txBody>
          <a:bodyPr anchorCtr="0" anchor="t" bIns="45700" lIns="91425" spcFirstLastPara="1" rIns="91425" wrap="square" tIns="45700">
            <a:normAutofit/>
          </a:bodyPr>
          <a:lstStyle/>
          <a:p>
            <a:pPr indent="-342900" lvl="0" marL="457200" rtl="0" algn="l">
              <a:lnSpc>
                <a:spcPct val="115000"/>
              </a:lnSpc>
              <a:spcBef>
                <a:spcPts val="0"/>
              </a:spcBef>
              <a:spcAft>
                <a:spcPts val="0"/>
              </a:spcAft>
              <a:buSzPts val="1800"/>
              <a:buChar char="-"/>
            </a:pPr>
            <a:r>
              <a:rPr lang="en-US"/>
              <a:t>Learning the </a:t>
            </a:r>
            <a:r>
              <a:rPr b="1" i="1" lang="en-US"/>
              <a:t>pixel distribution</a:t>
            </a:r>
            <a:r>
              <a:rPr lang="en-US"/>
              <a:t> of natural images without the text prompt (class-guided)</a:t>
            </a:r>
            <a:endParaRPr/>
          </a:p>
          <a:p>
            <a:pPr indent="-342900" lvl="0" marL="457200" rtl="0" algn="l">
              <a:lnSpc>
                <a:spcPct val="115000"/>
              </a:lnSpc>
              <a:spcBef>
                <a:spcPts val="0"/>
              </a:spcBef>
              <a:spcAft>
                <a:spcPts val="0"/>
              </a:spcAft>
              <a:buSzPts val="1800"/>
              <a:buChar char="-"/>
            </a:pPr>
            <a:r>
              <a:rPr lang="en-US"/>
              <a:t>Initializing the model with a class-condition </a:t>
            </a:r>
            <a:r>
              <a:rPr b="1" i="1" lang="en-US"/>
              <a:t>DiT-XL/2 </a:t>
            </a:r>
            <a:r>
              <a:rPr lang="en-US"/>
              <a:t>with 28 transformer blocks trained on</a:t>
            </a:r>
            <a:r>
              <a:rPr b="1" i="1" lang="en-US"/>
              <a:t> ImageNet</a:t>
            </a:r>
            <a:endParaRPr b="1" i="1"/>
          </a:p>
        </p:txBody>
      </p:sp>
      <p:sp>
        <p:nvSpPr>
          <p:cNvPr id="1073" name="Google Shape;1073;g2685df08e5f_0_40"/>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59"/>
              <a:t>Stage I: Learning Pixel Dependency</a:t>
            </a:r>
            <a:endParaRPr sz="3359"/>
          </a:p>
          <a:p>
            <a:pPr indent="0" lvl="0" marL="0" rtl="0" algn="l">
              <a:spcBef>
                <a:spcPts val="0"/>
              </a:spcBef>
              <a:spcAft>
                <a:spcPts val="0"/>
              </a:spcAft>
              <a:buSzPts val="990"/>
              <a:buNone/>
            </a:pPr>
            <a:r>
              <a:rPr lang="en-US" sz="2500"/>
              <a:t>Methodology</a:t>
            </a:r>
            <a:endParaRPr sz="2500"/>
          </a:p>
        </p:txBody>
      </p:sp>
      <p:pic>
        <p:nvPicPr>
          <p:cNvPr id="1074" name="Google Shape;1074;g2685df08e5f_0_40"/>
          <p:cNvPicPr preferRelativeResize="0"/>
          <p:nvPr/>
        </p:nvPicPr>
        <p:blipFill>
          <a:blip r:embed="rId3">
            <a:alphaModFix/>
          </a:blip>
          <a:stretch>
            <a:fillRect/>
          </a:stretch>
        </p:blipFill>
        <p:spPr>
          <a:xfrm>
            <a:off x="371338" y="3253000"/>
            <a:ext cx="11449324" cy="1939925"/>
          </a:xfrm>
          <a:prstGeom prst="rect">
            <a:avLst/>
          </a:prstGeom>
          <a:noFill/>
          <a:ln>
            <a:noFill/>
          </a:ln>
        </p:spPr>
      </p:pic>
      <p:sp>
        <p:nvSpPr>
          <p:cNvPr id="1075" name="Google Shape;1075;g2685df08e5f_0_40"/>
          <p:cNvSpPr/>
          <p:nvPr/>
        </p:nvSpPr>
        <p:spPr>
          <a:xfrm>
            <a:off x="465700" y="3686975"/>
            <a:ext cx="11136000" cy="276900"/>
          </a:xfrm>
          <a:prstGeom prst="rect">
            <a:avLst/>
          </a:prstGeom>
          <a:noFill/>
          <a:ln cap="flat" cmpd="sng" w="19050">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g2685df08e5f_0_5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082" name="Google Shape;1082;g2685df08e5f_0_52"/>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https://arxiv.org/abs/2212.09748</a:t>
            </a:r>
            <a:endParaRPr sz="1200" u="sng">
              <a:latin typeface="Georgia"/>
              <a:ea typeface="Georgia"/>
              <a:cs typeface="Georgia"/>
              <a:sym typeface="Georgia"/>
            </a:endParaRPr>
          </a:p>
        </p:txBody>
      </p:sp>
      <p:sp>
        <p:nvSpPr>
          <p:cNvPr id="1083" name="Google Shape;1083;g2685df08e5f_0_52"/>
          <p:cNvSpPr txBox="1"/>
          <p:nvPr/>
        </p:nvSpPr>
        <p:spPr>
          <a:xfrm>
            <a:off x="85950" y="6177025"/>
            <a:ext cx="8007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Scalable Diffusion Models with Transformers</a:t>
            </a:r>
            <a:endParaRPr/>
          </a:p>
        </p:txBody>
      </p:sp>
      <p:sp>
        <p:nvSpPr>
          <p:cNvPr id="1084" name="Google Shape;1084;g2685df08e5f_0_52"/>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59"/>
              <a:t>DiT</a:t>
            </a:r>
            <a:endParaRPr sz="3359"/>
          </a:p>
          <a:p>
            <a:pPr indent="0" lvl="0" marL="0" rtl="0" algn="l">
              <a:spcBef>
                <a:spcPts val="0"/>
              </a:spcBef>
              <a:spcAft>
                <a:spcPts val="0"/>
              </a:spcAft>
              <a:buSzPts val="990"/>
              <a:buNone/>
            </a:pPr>
            <a:r>
              <a:rPr lang="en-US" sz="2500"/>
              <a:t>Methodology</a:t>
            </a:r>
            <a:endParaRPr sz="2500"/>
          </a:p>
        </p:txBody>
      </p:sp>
      <p:pic>
        <p:nvPicPr>
          <p:cNvPr id="1085" name="Google Shape;1085;g2685df08e5f_0_52"/>
          <p:cNvPicPr preferRelativeResize="0"/>
          <p:nvPr/>
        </p:nvPicPr>
        <p:blipFill>
          <a:blip r:embed="rId3">
            <a:alphaModFix/>
          </a:blip>
          <a:stretch>
            <a:fillRect/>
          </a:stretch>
        </p:blipFill>
        <p:spPr>
          <a:xfrm>
            <a:off x="475100" y="1012201"/>
            <a:ext cx="5824908" cy="4833598"/>
          </a:xfrm>
          <a:prstGeom prst="rect">
            <a:avLst/>
          </a:prstGeom>
          <a:noFill/>
          <a:ln>
            <a:noFill/>
          </a:ln>
        </p:spPr>
      </p:pic>
      <p:sp>
        <p:nvSpPr>
          <p:cNvPr id="1086" name="Google Shape;1086;g2685df08e5f_0_52"/>
          <p:cNvSpPr txBox="1"/>
          <p:nvPr>
            <p:ph idx="1" type="body"/>
          </p:nvPr>
        </p:nvSpPr>
        <p:spPr>
          <a:xfrm>
            <a:off x="6369375" y="1038625"/>
            <a:ext cx="4764300" cy="4916400"/>
          </a:xfrm>
          <a:prstGeom prst="rect">
            <a:avLst/>
          </a:prstGeom>
        </p:spPr>
        <p:txBody>
          <a:bodyPr anchorCtr="0" anchor="t" bIns="45700" lIns="91425" spcFirstLastPara="1" rIns="91425" wrap="square" tIns="45700">
            <a:normAutofit fontScale="85000" lnSpcReduction="20000"/>
          </a:bodyPr>
          <a:lstStyle/>
          <a:p>
            <a:pPr indent="-325755" lvl="0" marL="457200" marR="0" rtl="0" algn="l">
              <a:lnSpc>
                <a:spcPct val="115000"/>
              </a:lnSpc>
              <a:spcBef>
                <a:spcPts val="0"/>
              </a:spcBef>
              <a:spcAft>
                <a:spcPts val="0"/>
              </a:spcAft>
              <a:buSzPct val="64285"/>
              <a:buChar char="-"/>
            </a:pPr>
            <a:r>
              <a:rPr lang="en-US"/>
              <a:t>Replacing U-Net backbone </a:t>
            </a:r>
            <a:r>
              <a:rPr lang="en-US"/>
              <a:t>in LDMs with a</a:t>
            </a:r>
            <a:r>
              <a:rPr b="1" lang="en-US"/>
              <a:t> </a:t>
            </a:r>
            <a:r>
              <a:rPr b="1" i="1" lang="en-US"/>
              <a:t>transformer</a:t>
            </a:r>
            <a:endParaRPr b="1" i="1"/>
          </a:p>
          <a:p>
            <a:pPr indent="0" lvl="0" marL="0" marR="0" rtl="0" algn="l">
              <a:lnSpc>
                <a:spcPct val="115000"/>
              </a:lnSpc>
              <a:spcBef>
                <a:spcPts val="0"/>
              </a:spcBef>
              <a:spcAft>
                <a:spcPts val="0"/>
              </a:spcAft>
              <a:buNone/>
            </a:pPr>
            <a:r>
              <a:t/>
            </a:r>
            <a:endParaRPr/>
          </a:p>
          <a:p>
            <a:pPr indent="-325755" lvl="0" marL="457200" marR="0" rtl="0" algn="l">
              <a:lnSpc>
                <a:spcPct val="115000"/>
              </a:lnSpc>
              <a:spcBef>
                <a:spcPts val="0"/>
              </a:spcBef>
              <a:spcAft>
                <a:spcPts val="0"/>
              </a:spcAft>
              <a:buSzPct val="64285"/>
              <a:buChar char="-"/>
            </a:pPr>
            <a:r>
              <a:rPr b="1" i="1" lang="en-US"/>
              <a:t>Conditional inputs </a:t>
            </a:r>
            <a:r>
              <a:rPr lang="en-US"/>
              <a:t>(diffusion timesteps and class labels) fed into transformer via MLP</a:t>
            </a:r>
            <a:endParaRPr/>
          </a:p>
          <a:p>
            <a:pPr indent="0" lvl="0" marL="457200" marR="0" rtl="0" algn="l">
              <a:lnSpc>
                <a:spcPct val="115000"/>
              </a:lnSpc>
              <a:spcBef>
                <a:spcPts val="0"/>
              </a:spcBef>
              <a:spcAft>
                <a:spcPts val="0"/>
              </a:spcAft>
              <a:buNone/>
            </a:pPr>
            <a:r>
              <a:t/>
            </a:r>
            <a:endParaRPr/>
          </a:p>
          <a:p>
            <a:pPr indent="-325755" lvl="0" marL="457200" marR="0" rtl="0" algn="l">
              <a:lnSpc>
                <a:spcPct val="115000"/>
              </a:lnSpc>
              <a:spcBef>
                <a:spcPts val="0"/>
              </a:spcBef>
              <a:spcAft>
                <a:spcPts val="0"/>
              </a:spcAft>
              <a:buSzPct val="64285"/>
              <a:buChar char="-"/>
            </a:pPr>
            <a:r>
              <a:rPr b="1" i="1" lang="en-US"/>
              <a:t>AdaLN:</a:t>
            </a:r>
            <a:r>
              <a:rPr lang="en-US"/>
              <a:t> ViT block with adaptive layer norm layers</a:t>
            </a:r>
            <a:endParaRPr/>
          </a:p>
          <a:p>
            <a:pPr indent="0" lvl="0" marL="457200" marR="0" rtl="0" algn="l">
              <a:lnSpc>
                <a:spcPct val="115000"/>
              </a:lnSpc>
              <a:spcBef>
                <a:spcPts val="0"/>
              </a:spcBef>
              <a:spcAft>
                <a:spcPts val="0"/>
              </a:spcAft>
              <a:buNone/>
            </a:pPr>
            <a:r>
              <a:t/>
            </a:r>
            <a:endParaRPr/>
          </a:p>
          <a:p>
            <a:pPr indent="-325755" lvl="0" marL="457200" marR="0" rtl="0" algn="l">
              <a:lnSpc>
                <a:spcPct val="115000"/>
              </a:lnSpc>
              <a:spcBef>
                <a:spcPts val="0"/>
              </a:spcBef>
              <a:spcAft>
                <a:spcPts val="0"/>
              </a:spcAft>
              <a:buSzPct val="64285"/>
              <a:buChar char="-"/>
            </a:pPr>
            <a:r>
              <a:rPr b="1" i="1" lang="en-US"/>
              <a:t>PixArt-α: </a:t>
            </a:r>
            <a:r>
              <a:rPr lang="en-US"/>
              <a:t>256-d frequency embedding, followed by 2-layer MLP, and SiLU activations</a:t>
            </a:r>
            <a:endParaRPr/>
          </a:p>
        </p:txBody>
      </p:sp>
      <p:sp>
        <p:nvSpPr>
          <p:cNvPr id="1087" name="Google Shape;1087;g2685df08e5f_0_52"/>
          <p:cNvSpPr/>
          <p:nvPr/>
        </p:nvSpPr>
        <p:spPr>
          <a:xfrm>
            <a:off x="1983600" y="4067975"/>
            <a:ext cx="1016100" cy="1354800"/>
          </a:xfrm>
          <a:prstGeom prst="rect">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88" name="Google Shape;1088;g2685df08e5f_0_52"/>
          <p:cNvSpPr/>
          <p:nvPr/>
        </p:nvSpPr>
        <p:spPr>
          <a:xfrm>
            <a:off x="4980900" y="5053650"/>
            <a:ext cx="1168500" cy="474000"/>
          </a:xfrm>
          <a:prstGeom prst="rect">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89" name="Google Shape;1089;g2685df08e5f_0_52"/>
          <p:cNvSpPr/>
          <p:nvPr/>
        </p:nvSpPr>
        <p:spPr>
          <a:xfrm>
            <a:off x="2999700" y="5151750"/>
            <a:ext cx="1981200" cy="375900"/>
          </a:xfrm>
          <a:custGeom>
            <a:rect b="b" l="l" r="r" t="t"/>
            <a:pathLst>
              <a:path extrusionOk="0" h="15036" w="79248">
                <a:moveTo>
                  <a:pt x="0" y="0"/>
                </a:moveTo>
                <a:cubicBezTo>
                  <a:pt x="22836" y="13704"/>
                  <a:pt x="54521" y="20052"/>
                  <a:pt x="79248" y="10160"/>
                </a:cubicBezTo>
              </a:path>
            </a:pathLst>
          </a:custGeom>
          <a:noFill/>
          <a:ln cap="flat" cmpd="sng" w="19050">
            <a:solidFill>
              <a:schemeClr val="dk2"/>
            </a:solidFill>
            <a:prstDash val="solid"/>
            <a:round/>
            <a:headEnd len="med" w="med" type="none"/>
            <a:tailEnd len="med" w="med" type="none"/>
          </a:ln>
        </p:spPr>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g2685df08e5f_0_7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096" name="Google Shape;1096;g2685df08e5f_0_7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https://arxiv.org/abs/2310.00426</a:t>
            </a:r>
            <a:endParaRPr/>
          </a:p>
        </p:txBody>
      </p:sp>
      <p:sp>
        <p:nvSpPr>
          <p:cNvPr id="1097" name="Google Shape;1097;g2685df08e5f_0_70"/>
          <p:cNvSpPr txBox="1"/>
          <p:nvPr/>
        </p:nvSpPr>
        <p:spPr>
          <a:xfrm>
            <a:off x="85950" y="6177025"/>
            <a:ext cx="8007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PixArt-α: Fast Training of Diffusion Transformer for Photorealistic Text-to-Image Synthesis</a:t>
            </a:r>
            <a:endParaRPr/>
          </a:p>
        </p:txBody>
      </p:sp>
      <p:sp>
        <p:nvSpPr>
          <p:cNvPr id="1098" name="Google Shape;1098;g2685df08e5f_0_70"/>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59"/>
              <a:t>Stage II: Text-Image Alignment Learning</a:t>
            </a:r>
            <a:endParaRPr sz="3359"/>
          </a:p>
          <a:p>
            <a:pPr indent="0" lvl="0" marL="0" rtl="0" algn="l">
              <a:spcBef>
                <a:spcPts val="0"/>
              </a:spcBef>
              <a:spcAft>
                <a:spcPts val="0"/>
              </a:spcAft>
              <a:buSzPts val="990"/>
              <a:buNone/>
            </a:pPr>
            <a:r>
              <a:rPr lang="en-US" sz="2500"/>
              <a:t>Methodology</a:t>
            </a:r>
            <a:endParaRPr sz="2500"/>
          </a:p>
        </p:txBody>
      </p:sp>
      <p:sp>
        <p:nvSpPr>
          <p:cNvPr id="1099" name="Google Shape;1099;g2685df08e5f_0_70"/>
          <p:cNvSpPr txBox="1"/>
          <p:nvPr>
            <p:ph idx="1" type="body"/>
          </p:nvPr>
        </p:nvSpPr>
        <p:spPr>
          <a:xfrm>
            <a:off x="838200" y="1284175"/>
            <a:ext cx="10515600" cy="46977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From pretrained class-guided image generation to T2I: need accurate </a:t>
            </a:r>
            <a:r>
              <a:rPr b="1" i="1" lang="en-US"/>
              <a:t>alignment</a:t>
            </a:r>
            <a:r>
              <a:rPr lang="en-US"/>
              <a:t> between detailed text descriptions and images</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b="1" i="1" lang="en-US"/>
              <a:t>Challenge</a:t>
            </a:r>
            <a:r>
              <a:rPr lang="en-US"/>
              <a:t>: text captions in datasets lack informative content, are misaligned, or exhibit long-tail characteristics</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b="1" i="1" lang="en-US"/>
              <a:t>Solution</a:t>
            </a:r>
            <a:r>
              <a:rPr lang="en-US"/>
              <a:t>: create highly informative text captions with LLaVA using an auto-labelling pipeline, boosting training efficiency and accuracy</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g2685df08e5f_1_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06" name="Google Shape;1106;g2685df08e5f_1_3"/>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https://arxiv.org/abs/2310.00426</a:t>
            </a:r>
            <a:endParaRPr/>
          </a:p>
        </p:txBody>
      </p:sp>
      <p:sp>
        <p:nvSpPr>
          <p:cNvPr id="1107" name="Google Shape;1107;g2685df08e5f_1_3"/>
          <p:cNvSpPr txBox="1"/>
          <p:nvPr/>
        </p:nvSpPr>
        <p:spPr>
          <a:xfrm>
            <a:off x="85950" y="6177025"/>
            <a:ext cx="8007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PixArt-α: Fast Training of Diffusion Transformer for Photorealistic Text-to-Image Synthesis</a:t>
            </a:r>
            <a:endParaRPr/>
          </a:p>
        </p:txBody>
      </p:sp>
      <p:sp>
        <p:nvSpPr>
          <p:cNvPr id="1108" name="Google Shape;1108;g2685df08e5f_1_3"/>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59"/>
              <a:t>Stage II: Text-Image Alignment Learning</a:t>
            </a:r>
            <a:endParaRPr sz="3359"/>
          </a:p>
          <a:p>
            <a:pPr indent="0" lvl="0" marL="0" rtl="0" algn="l">
              <a:spcBef>
                <a:spcPts val="0"/>
              </a:spcBef>
              <a:spcAft>
                <a:spcPts val="0"/>
              </a:spcAft>
              <a:buSzPts val="990"/>
              <a:buNone/>
            </a:pPr>
            <a:r>
              <a:rPr lang="en-US" sz="2500"/>
              <a:t>Methodology</a:t>
            </a:r>
            <a:endParaRPr sz="2500"/>
          </a:p>
        </p:txBody>
      </p:sp>
      <p:pic>
        <p:nvPicPr>
          <p:cNvPr id="1109" name="Google Shape;1109;g2685df08e5f_1_3"/>
          <p:cNvPicPr preferRelativeResize="0"/>
          <p:nvPr/>
        </p:nvPicPr>
        <p:blipFill>
          <a:blip r:embed="rId3">
            <a:alphaModFix/>
          </a:blip>
          <a:stretch>
            <a:fillRect/>
          </a:stretch>
        </p:blipFill>
        <p:spPr>
          <a:xfrm>
            <a:off x="152400" y="1428101"/>
            <a:ext cx="11887201" cy="3854054"/>
          </a:xfrm>
          <a:prstGeom prst="rect">
            <a:avLst/>
          </a:prstGeom>
          <a:noFill/>
          <a:ln>
            <a:noFill/>
          </a:ln>
        </p:spPr>
      </p:pic>
      <p:sp>
        <p:nvSpPr>
          <p:cNvPr id="1110" name="Google Shape;1110;g2685df08e5f_1_3"/>
          <p:cNvSpPr txBox="1"/>
          <p:nvPr>
            <p:ph idx="1" type="body"/>
          </p:nvPr>
        </p:nvSpPr>
        <p:spPr>
          <a:xfrm>
            <a:off x="838200" y="5483850"/>
            <a:ext cx="10515600" cy="498000"/>
          </a:xfrm>
          <a:prstGeom prst="rect">
            <a:avLst/>
          </a:prstGeom>
        </p:spPr>
        <p:txBody>
          <a:bodyPr anchorCtr="0" anchor="t" bIns="45700" lIns="91425" spcFirstLastPara="1" rIns="91425" wrap="square" tIns="45700">
            <a:normAutofit/>
          </a:bodyPr>
          <a:lstStyle/>
          <a:p>
            <a:pPr indent="0" lvl="0" marL="457200" rtl="0" algn="l">
              <a:spcBef>
                <a:spcPts val="1000"/>
              </a:spcBef>
              <a:spcAft>
                <a:spcPts val="0"/>
              </a:spcAft>
              <a:buNone/>
            </a:pPr>
            <a:r>
              <a:rPr lang="en-US"/>
              <a:t>LAION Raw Captions vs. LLaVA Refined Captions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g2685df08e5f_3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17" name="Google Shape;1117;g2685df08e5f_3_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https://arxiv.org/abs/2310.00426</a:t>
            </a:r>
            <a:endParaRPr/>
          </a:p>
        </p:txBody>
      </p:sp>
      <p:sp>
        <p:nvSpPr>
          <p:cNvPr id="1118" name="Google Shape;1118;g2685df08e5f_3_0"/>
          <p:cNvSpPr txBox="1"/>
          <p:nvPr/>
        </p:nvSpPr>
        <p:spPr>
          <a:xfrm>
            <a:off x="85950" y="6177025"/>
            <a:ext cx="8007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PixArt-α: Fast Training of Diffusion Transformer for Photorealistic Text-to-Image Synthesis</a:t>
            </a:r>
            <a:endParaRPr/>
          </a:p>
        </p:txBody>
      </p:sp>
      <p:sp>
        <p:nvSpPr>
          <p:cNvPr id="1119" name="Google Shape;1119;g2685df08e5f_3_0"/>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59"/>
              <a:t>Stage II: Text-Image Alignment Learning</a:t>
            </a:r>
            <a:endParaRPr sz="3359"/>
          </a:p>
          <a:p>
            <a:pPr indent="0" lvl="0" marL="0" rtl="0" algn="l">
              <a:spcBef>
                <a:spcPts val="0"/>
              </a:spcBef>
              <a:spcAft>
                <a:spcPts val="0"/>
              </a:spcAft>
              <a:buSzPts val="990"/>
              <a:buNone/>
            </a:pPr>
            <a:r>
              <a:rPr lang="en-US" sz="2500"/>
              <a:t>Methodology</a:t>
            </a:r>
            <a:endParaRPr sz="2500"/>
          </a:p>
        </p:txBody>
      </p:sp>
      <p:sp>
        <p:nvSpPr>
          <p:cNvPr id="1120" name="Google Shape;1120;g2685df08e5f_3_0"/>
          <p:cNvSpPr txBox="1"/>
          <p:nvPr>
            <p:ph idx="1" type="body"/>
          </p:nvPr>
        </p:nvSpPr>
        <p:spPr>
          <a:xfrm>
            <a:off x="838200" y="1164200"/>
            <a:ext cx="10515600" cy="29835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rPr b="1" i="1" lang="en-US"/>
              <a:t>Dataset Refinement Process</a:t>
            </a:r>
            <a:endParaRPr b="1" i="1"/>
          </a:p>
          <a:p>
            <a:pPr indent="-336550" lvl="0" marL="457200" rtl="0" algn="l">
              <a:spcBef>
                <a:spcPts val="1000"/>
              </a:spcBef>
              <a:spcAft>
                <a:spcPts val="0"/>
              </a:spcAft>
              <a:buSzPts val="1700"/>
              <a:buChar char="-"/>
            </a:pPr>
            <a:r>
              <a:rPr lang="en-US" sz="2700"/>
              <a:t>Auto-labelling with vision-language model </a:t>
            </a:r>
            <a:r>
              <a:rPr b="1" i="1" lang="en-US" sz="2700"/>
              <a:t>L</a:t>
            </a:r>
            <a:r>
              <a:rPr b="1" i="1" lang="en-US" sz="2700"/>
              <a:t>LaVA</a:t>
            </a:r>
            <a:endParaRPr b="1" i="1" sz="2700"/>
          </a:p>
          <a:p>
            <a:pPr indent="-336550" lvl="0" marL="457200" rtl="0" algn="l">
              <a:spcBef>
                <a:spcPts val="1000"/>
              </a:spcBef>
              <a:spcAft>
                <a:spcPts val="0"/>
              </a:spcAft>
              <a:buSzPts val="1700"/>
              <a:buChar char="-"/>
            </a:pPr>
            <a:r>
              <a:rPr b="1" i="1" lang="en-US" sz="2700"/>
              <a:t>Prompt</a:t>
            </a:r>
            <a:r>
              <a:rPr lang="en-US" sz="2700"/>
              <a:t>: </a:t>
            </a:r>
            <a:r>
              <a:rPr i="1" lang="en-US" sz="2700"/>
              <a:t>“Describe this image and its style in a very detailed manner”</a:t>
            </a:r>
            <a:endParaRPr i="1" sz="2700"/>
          </a:p>
          <a:p>
            <a:pPr indent="-336550" lvl="0" marL="457200" rtl="0" algn="l">
              <a:spcBef>
                <a:spcPts val="1000"/>
              </a:spcBef>
              <a:spcAft>
                <a:spcPts val="0"/>
              </a:spcAft>
              <a:buSzPts val="1700"/>
              <a:buChar char="-"/>
            </a:pPr>
            <a:r>
              <a:rPr lang="en-US" sz="2700"/>
              <a:t>Used the </a:t>
            </a:r>
            <a:r>
              <a:rPr b="1" i="1" lang="en-US" sz="2700"/>
              <a:t>SAM</a:t>
            </a:r>
            <a:r>
              <a:rPr lang="en-US" sz="2700"/>
              <a:t> dataset instead of LAION</a:t>
            </a:r>
            <a:endParaRPr sz="2700"/>
          </a:p>
          <a:p>
            <a:pPr indent="-336550" lvl="0" marL="457200" rtl="0" algn="l">
              <a:spcBef>
                <a:spcPts val="1000"/>
              </a:spcBef>
              <a:spcAft>
                <a:spcPts val="1000"/>
              </a:spcAft>
              <a:buSzPts val="1700"/>
              <a:buChar char="-"/>
            </a:pPr>
            <a:r>
              <a:rPr b="1" i="1" lang="en-US" sz="2700"/>
              <a:t>Vocabulary analysis</a:t>
            </a:r>
            <a:r>
              <a:rPr lang="en-US" sz="2700"/>
              <a:t> shows LLaVA refined SAM and LAION datasets </a:t>
            </a:r>
            <a:r>
              <a:rPr lang="en-US" sz="2700"/>
              <a:t>increased</a:t>
            </a:r>
            <a:r>
              <a:rPr lang="en-US" sz="2700"/>
              <a:t> in total noun number and valid distinct noun/total distinct noun ratio, with SAM-LLaVA outperforming LAION-LLaVA</a:t>
            </a:r>
            <a:endParaRPr sz="2700"/>
          </a:p>
        </p:txBody>
      </p:sp>
      <p:pic>
        <p:nvPicPr>
          <p:cNvPr id="1121" name="Google Shape;1121;g2685df08e5f_3_0"/>
          <p:cNvPicPr preferRelativeResize="0"/>
          <p:nvPr/>
        </p:nvPicPr>
        <p:blipFill>
          <a:blip r:embed="rId3">
            <a:alphaModFix/>
          </a:blip>
          <a:stretch>
            <a:fillRect/>
          </a:stretch>
        </p:blipFill>
        <p:spPr>
          <a:xfrm>
            <a:off x="371338" y="4130700"/>
            <a:ext cx="11449324" cy="1939925"/>
          </a:xfrm>
          <a:prstGeom prst="rect">
            <a:avLst/>
          </a:prstGeom>
          <a:noFill/>
          <a:ln>
            <a:noFill/>
          </a:ln>
        </p:spPr>
      </p:pic>
      <p:sp>
        <p:nvSpPr>
          <p:cNvPr id="1122" name="Google Shape;1122;g2685df08e5f_3_0"/>
          <p:cNvSpPr/>
          <p:nvPr/>
        </p:nvSpPr>
        <p:spPr>
          <a:xfrm>
            <a:off x="465700" y="4818675"/>
            <a:ext cx="11136000" cy="276900"/>
          </a:xfrm>
          <a:prstGeom prst="rect">
            <a:avLst/>
          </a:prstGeom>
          <a:noFill/>
          <a:ln cap="flat" cmpd="sng" w="19050">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g2685df08e5f_3_1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29" name="Google Shape;1129;g2685df08e5f_3_11"/>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https://arxiv.org/abs/2310.00426</a:t>
            </a:r>
            <a:endParaRPr/>
          </a:p>
        </p:txBody>
      </p:sp>
      <p:sp>
        <p:nvSpPr>
          <p:cNvPr id="1130" name="Google Shape;1130;g2685df08e5f_3_11"/>
          <p:cNvSpPr txBox="1"/>
          <p:nvPr/>
        </p:nvSpPr>
        <p:spPr>
          <a:xfrm>
            <a:off x="85950" y="6177025"/>
            <a:ext cx="8007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PixArt-α: Fast Training of Diffusion Transformer for Photorealistic Text-to-Image Synthesis</a:t>
            </a:r>
            <a:endParaRPr/>
          </a:p>
        </p:txBody>
      </p:sp>
      <p:sp>
        <p:nvSpPr>
          <p:cNvPr id="1131" name="Google Shape;1131;g2685df08e5f_3_11"/>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060"/>
              <a:t>Stage III: High-Resolution and Aesthetic Image Generation</a:t>
            </a:r>
            <a:endParaRPr sz="3060"/>
          </a:p>
          <a:p>
            <a:pPr indent="0" lvl="0" marL="0" rtl="0" algn="l">
              <a:spcBef>
                <a:spcPts val="0"/>
              </a:spcBef>
              <a:spcAft>
                <a:spcPts val="0"/>
              </a:spcAft>
              <a:buSzPts val="990"/>
              <a:buNone/>
            </a:pPr>
            <a:r>
              <a:rPr lang="en-US" sz="2500"/>
              <a:t>Methodology</a:t>
            </a:r>
            <a:endParaRPr sz="2500"/>
          </a:p>
        </p:txBody>
      </p:sp>
      <p:sp>
        <p:nvSpPr>
          <p:cNvPr id="1132" name="Google Shape;1132;g2685df08e5f_3_11"/>
          <p:cNvSpPr txBox="1"/>
          <p:nvPr>
            <p:ph idx="1" type="body"/>
          </p:nvPr>
        </p:nvSpPr>
        <p:spPr>
          <a:xfrm>
            <a:off x="838200" y="1284175"/>
            <a:ext cx="10515600" cy="2563800"/>
          </a:xfrm>
          <a:prstGeom prst="rect">
            <a:avLst/>
          </a:prstGeom>
        </p:spPr>
        <p:txBody>
          <a:bodyPr anchorCtr="0" anchor="t" bIns="45700" lIns="91425" spcFirstLastPara="1" rIns="91425" wrap="square" tIns="45700">
            <a:normAutofit lnSpcReduction="10000"/>
          </a:bodyPr>
          <a:lstStyle/>
          <a:p>
            <a:pPr indent="-342900" lvl="0" marL="457200" rtl="0" algn="l">
              <a:spcBef>
                <a:spcPts val="1000"/>
              </a:spcBef>
              <a:spcAft>
                <a:spcPts val="0"/>
              </a:spcAft>
              <a:buSzPts val="1800"/>
              <a:buChar char="-"/>
            </a:pPr>
            <a:r>
              <a:rPr lang="en-US"/>
              <a:t>Finetuning on data with superior aesthetic quality: a 4M JourneyDB dataset and a 10M internal dataset combined</a:t>
            </a:r>
            <a:endParaRPr/>
          </a:p>
          <a:p>
            <a:pPr indent="0" lvl="0" marL="914400" rtl="0" algn="l">
              <a:spcBef>
                <a:spcPts val="1000"/>
              </a:spcBef>
              <a:spcAft>
                <a:spcPts val="0"/>
              </a:spcAft>
              <a:buNone/>
            </a:pPr>
            <a:r>
              <a:t/>
            </a:r>
            <a:endParaRPr/>
          </a:p>
          <a:p>
            <a:pPr indent="-342900" lvl="0" marL="457200" rtl="0" algn="l">
              <a:spcBef>
                <a:spcPts val="1000"/>
              </a:spcBef>
              <a:spcAft>
                <a:spcPts val="0"/>
              </a:spcAft>
              <a:buSzPts val="1800"/>
              <a:buChar char="-"/>
            </a:pPr>
            <a:r>
              <a:rPr lang="en-US"/>
              <a:t>Converges significantly faster in this stage, owing to prior knowledge established in previous stages</a:t>
            </a:r>
            <a:endParaRPr/>
          </a:p>
          <a:p>
            <a:pPr indent="0" lvl="0" marL="0" rtl="0" algn="l">
              <a:spcBef>
                <a:spcPts val="1000"/>
              </a:spcBef>
              <a:spcAft>
                <a:spcPts val="0"/>
              </a:spcAft>
              <a:buNone/>
            </a:pPr>
            <a:r>
              <a:t/>
            </a:r>
            <a:endParaRPr/>
          </a:p>
        </p:txBody>
      </p:sp>
      <p:pic>
        <p:nvPicPr>
          <p:cNvPr id="1133" name="Google Shape;1133;g2685df08e5f_3_11"/>
          <p:cNvPicPr preferRelativeResize="0"/>
          <p:nvPr/>
        </p:nvPicPr>
        <p:blipFill>
          <a:blip r:embed="rId3">
            <a:alphaModFix/>
          </a:blip>
          <a:stretch>
            <a:fillRect/>
          </a:stretch>
        </p:blipFill>
        <p:spPr>
          <a:xfrm>
            <a:off x="371338" y="3676325"/>
            <a:ext cx="11449324" cy="1939925"/>
          </a:xfrm>
          <a:prstGeom prst="rect">
            <a:avLst/>
          </a:prstGeom>
          <a:noFill/>
          <a:ln>
            <a:noFill/>
          </a:ln>
        </p:spPr>
      </p:pic>
      <p:sp>
        <p:nvSpPr>
          <p:cNvPr id="1134" name="Google Shape;1134;g2685df08e5f_3_11"/>
          <p:cNvSpPr/>
          <p:nvPr/>
        </p:nvSpPr>
        <p:spPr>
          <a:xfrm>
            <a:off x="528000" y="4635225"/>
            <a:ext cx="11136000" cy="902100"/>
          </a:xfrm>
          <a:prstGeom prst="rect">
            <a:avLst/>
          </a:prstGeom>
          <a:noFill/>
          <a:ln cap="flat" cmpd="sng" w="19050">
            <a:solidFill>
              <a:srgbClr val="B45F0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g2685df08e5f_5_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41" name="Google Shape;1141;g2685df08e5f_5_4"/>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https://arxiv.org/abs/2310.00426</a:t>
            </a:r>
            <a:endParaRPr/>
          </a:p>
        </p:txBody>
      </p:sp>
      <p:sp>
        <p:nvSpPr>
          <p:cNvPr id="1142" name="Google Shape;1142;g2685df08e5f_5_4"/>
          <p:cNvSpPr txBox="1"/>
          <p:nvPr/>
        </p:nvSpPr>
        <p:spPr>
          <a:xfrm>
            <a:off x="85950" y="6177025"/>
            <a:ext cx="8007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PixArt-α: Fast Training of Diffusion Transformer for Photorealistic Text-to-Image Synthesis</a:t>
            </a:r>
            <a:endParaRPr/>
          </a:p>
        </p:txBody>
      </p:sp>
      <p:sp>
        <p:nvSpPr>
          <p:cNvPr id="1143" name="Google Shape;1143;g2685df08e5f_5_4"/>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3600"/>
              <a:t>PixArt-α Training</a:t>
            </a:r>
            <a:endParaRPr sz="3060"/>
          </a:p>
          <a:p>
            <a:pPr indent="0" lvl="0" marL="0" rtl="0" algn="l">
              <a:spcBef>
                <a:spcPts val="0"/>
              </a:spcBef>
              <a:spcAft>
                <a:spcPts val="0"/>
              </a:spcAft>
              <a:buSzPts val="990"/>
              <a:buNone/>
            </a:pPr>
            <a:r>
              <a:rPr lang="en-US" sz="2500"/>
              <a:t>Design Considerations</a:t>
            </a:r>
            <a:endParaRPr sz="2500"/>
          </a:p>
        </p:txBody>
      </p:sp>
      <p:sp>
        <p:nvSpPr>
          <p:cNvPr id="1144" name="Google Shape;1144;g2685df08e5f_5_4"/>
          <p:cNvSpPr txBox="1"/>
          <p:nvPr>
            <p:ph idx="1" type="body"/>
          </p:nvPr>
        </p:nvSpPr>
        <p:spPr>
          <a:xfrm>
            <a:off x="838200" y="1556313"/>
            <a:ext cx="4501200" cy="4421100"/>
          </a:xfrm>
          <a:prstGeom prst="rect">
            <a:avLst/>
          </a:prstGeom>
        </p:spPr>
        <p:txBody>
          <a:bodyPr anchorCtr="0" anchor="t" bIns="45700" lIns="91425" spcFirstLastPara="1" rIns="91425" wrap="square" tIns="45700">
            <a:normAutofit lnSpcReduction="20000"/>
          </a:bodyPr>
          <a:lstStyle/>
          <a:p>
            <a:pPr indent="-342900" lvl="0" marL="457200" rtl="0" algn="l">
              <a:spcBef>
                <a:spcPts val="1000"/>
              </a:spcBef>
              <a:spcAft>
                <a:spcPts val="0"/>
              </a:spcAft>
              <a:buSzPts val="1800"/>
              <a:buChar char="-"/>
            </a:pPr>
            <a:r>
              <a:rPr lang="en-US"/>
              <a:t>4.3B Flan-T5-XXL as </a:t>
            </a:r>
            <a:r>
              <a:rPr b="1" i="1" lang="en-US"/>
              <a:t>text encoder</a:t>
            </a:r>
            <a:r>
              <a:rPr lang="en-US"/>
              <a:t> for conditional feature extraction, fixed 120 text tokens</a:t>
            </a:r>
            <a:endParaRPr/>
          </a:p>
          <a:p>
            <a:pPr indent="0" lvl="0" marL="914400" rtl="0" algn="l">
              <a:spcBef>
                <a:spcPts val="1000"/>
              </a:spcBef>
              <a:spcAft>
                <a:spcPts val="0"/>
              </a:spcAft>
              <a:buNone/>
            </a:pPr>
            <a:r>
              <a:t/>
            </a:r>
            <a:endParaRPr/>
          </a:p>
          <a:p>
            <a:pPr indent="-342900" lvl="0" marL="457200" rtl="0" algn="l">
              <a:spcBef>
                <a:spcPts val="1000"/>
              </a:spcBef>
              <a:spcAft>
                <a:spcPts val="0"/>
              </a:spcAft>
              <a:buSzPts val="1800"/>
              <a:buChar char="-"/>
            </a:pPr>
            <a:r>
              <a:rPr lang="en-US"/>
              <a:t>Pretrained and frozen VAE encoder from LDM for latent feature extraction</a:t>
            </a:r>
            <a:endParaRPr/>
          </a:p>
          <a:p>
            <a:pPr indent="0" lvl="0" marL="914400" rtl="0" algn="l">
              <a:spcBef>
                <a:spcPts val="1000"/>
              </a:spcBef>
              <a:spcAft>
                <a:spcPts val="0"/>
              </a:spcAft>
              <a:buNone/>
            </a:pPr>
            <a:r>
              <a:t/>
            </a:r>
            <a:endParaRPr/>
          </a:p>
          <a:p>
            <a:pPr indent="-342900" lvl="0" marL="457200" rtl="0" algn="l">
              <a:spcBef>
                <a:spcPts val="1000"/>
              </a:spcBef>
              <a:spcAft>
                <a:spcPts val="0"/>
              </a:spcAft>
              <a:buSzPts val="1800"/>
              <a:buChar char="-"/>
            </a:pPr>
            <a:r>
              <a:rPr b="1" i="1" lang="en-US"/>
              <a:t>DiT-XL/2</a:t>
            </a:r>
            <a:r>
              <a:rPr lang="en-US"/>
              <a:t> as base architecture</a:t>
            </a:r>
            <a:endParaRPr/>
          </a:p>
          <a:p>
            <a:pPr indent="0" lvl="0" marL="0" rtl="0" algn="l">
              <a:spcBef>
                <a:spcPts val="1000"/>
              </a:spcBef>
              <a:spcAft>
                <a:spcPts val="0"/>
              </a:spcAft>
              <a:buNone/>
            </a:pPr>
            <a:r>
              <a:t/>
            </a:r>
            <a:endParaRPr/>
          </a:p>
        </p:txBody>
      </p:sp>
      <p:pic>
        <p:nvPicPr>
          <p:cNvPr id="1145" name="Google Shape;1145;g2685df08e5f_5_4"/>
          <p:cNvPicPr preferRelativeResize="0"/>
          <p:nvPr/>
        </p:nvPicPr>
        <p:blipFill>
          <a:blip r:embed="rId3">
            <a:alphaModFix/>
          </a:blip>
          <a:stretch>
            <a:fillRect/>
          </a:stretch>
        </p:blipFill>
        <p:spPr>
          <a:xfrm>
            <a:off x="5742802" y="208875"/>
            <a:ext cx="4501076" cy="5868051"/>
          </a:xfrm>
          <a:prstGeom prst="rect">
            <a:avLst/>
          </a:prstGeom>
          <a:noFill/>
          <a:ln>
            <a:noFill/>
          </a:ln>
        </p:spPr>
      </p:pic>
      <p:sp>
        <p:nvSpPr>
          <p:cNvPr id="1146" name="Google Shape;1146;g2685df08e5f_5_4"/>
          <p:cNvSpPr/>
          <p:nvPr/>
        </p:nvSpPr>
        <p:spPr>
          <a:xfrm>
            <a:off x="5793600" y="1765075"/>
            <a:ext cx="1439400" cy="778800"/>
          </a:xfrm>
          <a:prstGeom prst="rect">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47" name="Google Shape;1147;g2685df08e5f_5_4"/>
          <p:cNvSpPr/>
          <p:nvPr/>
        </p:nvSpPr>
        <p:spPr>
          <a:xfrm>
            <a:off x="5793600" y="4559075"/>
            <a:ext cx="1439400" cy="778800"/>
          </a:xfrm>
          <a:prstGeom prst="rect">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48" name="Google Shape;1148;g2685df08e5f_5_4"/>
          <p:cNvSpPr/>
          <p:nvPr/>
        </p:nvSpPr>
        <p:spPr>
          <a:xfrm>
            <a:off x="4946925" y="4389725"/>
            <a:ext cx="812800" cy="524950"/>
          </a:xfrm>
          <a:custGeom>
            <a:rect b="b" l="l" r="r" t="t"/>
            <a:pathLst>
              <a:path extrusionOk="0" h="20998" w="32512">
                <a:moveTo>
                  <a:pt x="0" y="0"/>
                </a:moveTo>
                <a:cubicBezTo>
                  <a:pt x="4081" y="12239"/>
                  <a:pt x="19611" y="20998"/>
                  <a:pt x="32512" y="20998"/>
                </a:cubicBezTo>
              </a:path>
            </a:pathLst>
          </a:custGeom>
          <a:noFill/>
          <a:ln cap="flat" cmpd="sng" w="38100">
            <a:solidFill>
              <a:schemeClr val="dk2"/>
            </a:solidFill>
            <a:prstDash val="solid"/>
            <a:round/>
            <a:headEnd len="med" w="med" type="none"/>
            <a:tailEnd len="med" w="med" type="none"/>
          </a:ln>
        </p:spPr>
      </p:sp>
      <p:sp>
        <p:nvSpPr>
          <p:cNvPr id="1149" name="Google Shape;1149;g2685df08e5f_5_4"/>
          <p:cNvSpPr/>
          <p:nvPr/>
        </p:nvSpPr>
        <p:spPr>
          <a:xfrm>
            <a:off x="4879200" y="1765075"/>
            <a:ext cx="914400" cy="372525"/>
          </a:xfrm>
          <a:custGeom>
            <a:rect b="b" l="l" r="r" t="t"/>
            <a:pathLst>
              <a:path extrusionOk="0" h="14901" w="36576">
                <a:moveTo>
                  <a:pt x="36576" y="14901"/>
                </a:moveTo>
                <a:cubicBezTo>
                  <a:pt x="24086" y="10740"/>
                  <a:pt x="13165" y="0"/>
                  <a:pt x="0" y="0"/>
                </a:cubicBezTo>
              </a:path>
            </a:pathLst>
          </a:custGeom>
          <a:noFill/>
          <a:ln cap="flat" cmpd="sng" w="38100">
            <a:solidFill>
              <a:schemeClr val="dk2"/>
            </a:solidFill>
            <a:prstDash val="solid"/>
            <a:round/>
            <a:headEnd len="med" w="med" type="none"/>
            <a:tailEnd len="med" w="med" type="none"/>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2c253b7d473_0_13"/>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Latent DM (Stable Diffusion)</a:t>
            </a:r>
            <a:endParaRPr/>
          </a:p>
        </p:txBody>
      </p:sp>
      <p:sp>
        <p:nvSpPr>
          <p:cNvPr id="197" name="Google Shape;197;g2c253b7d473_0_1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98" name="Google Shape;198;g2c253b7d473_0_13"/>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https://arxiv.org/abs/2112.10752</a:t>
            </a:r>
            <a:endParaRPr/>
          </a:p>
        </p:txBody>
      </p:sp>
      <p:sp>
        <p:nvSpPr>
          <p:cNvPr id="199" name="Google Shape;199;g2c253b7d473_0_13"/>
          <p:cNvSpPr txBox="1"/>
          <p:nvPr/>
        </p:nvSpPr>
        <p:spPr>
          <a:xfrm>
            <a:off x="85950" y="6177033"/>
            <a:ext cx="6258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High-Resolution Image Synthesis with Latent Diffusion Models</a:t>
            </a:r>
            <a:endParaRPr/>
          </a:p>
        </p:txBody>
      </p:sp>
      <p:pic>
        <p:nvPicPr>
          <p:cNvPr id="200" name="Google Shape;200;g2c253b7d473_0_13"/>
          <p:cNvPicPr preferRelativeResize="0"/>
          <p:nvPr/>
        </p:nvPicPr>
        <p:blipFill>
          <a:blip r:embed="rId3">
            <a:alphaModFix/>
          </a:blip>
          <a:stretch>
            <a:fillRect/>
          </a:stretch>
        </p:blipFill>
        <p:spPr>
          <a:xfrm>
            <a:off x="11657100" y="3"/>
            <a:ext cx="534899" cy="534900"/>
          </a:xfrm>
          <a:prstGeom prst="rect">
            <a:avLst/>
          </a:prstGeom>
          <a:noFill/>
          <a:ln>
            <a:noFill/>
          </a:ln>
        </p:spPr>
      </p:pic>
      <p:pic>
        <p:nvPicPr>
          <p:cNvPr id="201" name="Google Shape;201;g2c253b7d473_0_13"/>
          <p:cNvPicPr preferRelativeResize="0"/>
          <p:nvPr/>
        </p:nvPicPr>
        <p:blipFill>
          <a:blip r:embed="rId4">
            <a:alphaModFix/>
          </a:blip>
          <a:stretch>
            <a:fillRect/>
          </a:stretch>
        </p:blipFill>
        <p:spPr>
          <a:xfrm>
            <a:off x="152400" y="2380558"/>
            <a:ext cx="11887201" cy="3791673"/>
          </a:xfrm>
          <a:prstGeom prst="rect">
            <a:avLst/>
          </a:prstGeom>
          <a:noFill/>
          <a:ln>
            <a:noFill/>
          </a:ln>
        </p:spPr>
      </p:pic>
      <p:sp>
        <p:nvSpPr>
          <p:cNvPr id="202" name="Google Shape;202;g2c253b7d473_0_13"/>
          <p:cNvSpPr txBox="1"/>
          <p:nvPr>
            <p:ph idx="1" type="body"/>
          </p:nvPr>
        </p:nvSpPr>
        <p:spPr>
          <a:xfrm>
            <a:off x="838200" y="970804"/>
            <a:ext cx="10515600" cy="4916400"/>
          </a:xfrm>
          <a:prstGeom prst="rect">
            <a:avLst/>
          </a:prstGeom>
        </p:spPr>
        <p:txBody>
          <a:bodyPr anchorCtr="0" anchor="t" bIns="45700" lIns="91425" spcFirstLastPara="1" rIns="91425" wrap="square" tIns="45700">
            <a:normAutofit/>
          </a:bodyPr>
          <a:lstStyle/>
          <a:p>
            <a:pPr indent="0" lvl="0" marL="0" rtl="0" algn="l">
              <a:lnSpc>
                <a:spcPct val="115000"/>
              </a:lnSpc>
              <a:spcBef>
                <a:spcPts val="1000"/>
              </a:spcBef>
              <a:spcAft>
                <a:spcPts val="0"/>
              </a:spcAft>
              <a:buNone/>
            </a:pPr>
            <a:r>
              <a:rPr lang="en-US" sz="2300"/>
              <a:t>Downsampling Factor 8 on the latent is the best (512//8 = 64) </a:t>
            </a:r>
            <a:endParaRPr sz="2300"/>
          </a:p>
          <a:p>
            <a:pPr indent="-374650" lvl="0" marL="457200" rtl="0" algn="l">
              <a:lnSpc>
                <a:spcPct val="115000"/>
              </a:lnSpc>
              <a:spcBef>
                <a:spcPts val="1000"/>
              </a:spcBef>
              <a:spcAft>
                <a:spcPts val="0"/>
              </a:spcAft>
              <a:buSzPts val="2300"/>
              <a:buChar char="-"/>
            </a:pPr>
            <a:r>
              <a:rPr lang="en-US" sz="2300"/>
              <a:t>Pixel-based LDM-1 requires substantially larger train times </a:t>
            </a:r>
            <a:endParaRPr sz="2300"/>
          </a:p>
          <a:p>
            <a:pPr indent="-374650" lvl="0" marL="457200" rtl="0" algn="l">
              <a:lnSpc>
                <a:spcPct val="115000"/>
              </a:lnSpc>
              <a:spcBef>
                <a:spcPts val="0"/>
              </a:spcBef>
              <a:spcAft>
                <a:spcPts val="0"/>
              </a:spcAft>
              <a:buSzPts val="2300"/>
              <a:buChar char="-"/>
            </a:pPr>
            <a:r>
              <a:rPr lang="en-US" sz="2300"/>
              <a:t>Too much perceptual compression as in LDM-32 limits the overall sample quality</a:t>
            </a:r>
            <a:endParaRPr sz="23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g2685df08e5f_5_2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56" name="Google Shape;1156;g2685df08e5f_5_23"/>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https://arxiv.org/abs/2310.00426</a:t>
            </a:r>
            <a:endParaRPr/>
          </a:p>
        </p:txBody>
      </p:sp>
      <p:sp>
        <p:nvSpPr>
          <p:cNvPr id="1157" name="Google Shape;1157;g2685df08e5f_5_23"/>
          <p:cNvSpPr txBox="1"/>
          <p:nvPr/>
        </p:nvSpPr>
        <p:spPr>
          <a:xfrm>
            <a:off x="85950" y="6177025"/>
            <a:ext cx="8007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PixArt-α: Fast Training of Diffusion Transformer for Photorealistic Text-to-Image Synthesis</a:t>
            </a:r>
            <a:endParaRPr/>
          </a:p>
        </p:txBody>
      </p:sp>
      <p:sp>
        <p:nvSpPr>
          <p:cNvPr id="1158" name="Google Shape;1158;g2685df08e5f_5_23"/>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1100"/>
              <a:buNone/>
            </a:pPr>
            <a:r>
              <a:rPr lang="en-US" sz="3600"/>
              <a:t>PixArt-α Training</a:t>
            </a:r>
            <a:endParaRPr sz="3060"/>
          </a:p>
          <a:p>
            <a:pPr indent="0" lvl="0" marL="0" rtl="0" algn="l">
              <a:spcBef>
                <a:spcPts val="0"/>
              </a:spcBef>
              <a:spcAft>
                <a:spcPts val="0"/>
              </a:spcAft>
              <a:buSzPts val="990"/>
              <a:buNone/>
            </a:pPr>
            <a:r>
              <a:rPr lang="en-US" sz="2500"/>
              <a:t>Design Considerations</a:t>
            </a:r>
            <a:endParaRPr sz="2500"/>
          </a:p>
        </p:txBody>
      </p:sp>
      <p:sp>
        <p:nvSpPr>
          <p:cNvPr id="1159" name="Google Shape;1159;g2685df08e5f_5_23"/>
          <p:cNvSpPr txBox="1"/>
          <p:nvPr>
            <p:ph idx="1" type="body"/>
          </p:nvPr>
        </p:nvSpPr>
        <p:spPr>
          <a:xfrm>
            <a:off x="838200" y="1205314"/>
            <a:ext cx="4501200" cy="47721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i="1" lang="en-US"/>
              <a:t>Multi-Head Cross Attention</a:t>
            </a:r>
            <a:endParaRPr/>
          </a:p>
          <a:p>
            <a:pPr indent="-342900" lvl="0" marL="457200" rtl="0" algn="l">
              <a:spcBef>
                <a:spcPts val="1000"/>
              </a:spcBef>
              <a:spcAft>
                <a:spcPts val="0"/>
              </a:spcAft>
              <a:buSzPts val="1800"/>
              <a:buChar char="-"/>
            </a:pPr>
            <a:r>
              <a:rPr lang="en-US"/>
              <a:t>facilitate interactions between the model and text embeddings extracted from the language model</a:t>
            </a:r>
            <a:endParaRPr b="1" i="1"/>
          </a:p>
        </p:txBody>
      </p:sp>
      <p:pic>
        <p:nvPicPr>
          <p:cNvPr id="1160" name="Google Shape;1160;g2685df08e5f_5_23"/>
          <p:cNvPicPr preferRelativeResize="0"/>
          <p:nvPr/>
        </p:nvPicPr>
        <p:blipFill>
          <a:blip r:embed="rId3">
            <a:alphaModFix/>
          </a:blip>
          <a:stretch>
            <a:fillRect/>
          </a:stretch>
        </p:blipFill>
        <p:spPr>
          <a:xfrm>
            <a:off x="5742802" y="208875"/>
            <a:ext cx="4501076" cy="5868051"/>
          </a:xfrm>
          <a:prstGeom prst="rect">
            <a:avLst/>
          </a:prstGeom>
          <a:noFill/>
          <a:ln>
            <a:noFill/>
          </a:ln>
        </p:spPr>
      </p:pic>
      <p:sp>
        <p:nvSpPr>
          <p:cNvPr id="1161" name="Google Shape;1161;g2685df08e5f_5_23"/>
          <p:cNvSpPr/>
          <p:nvPr/>
        </p:nvSpPr>
        <p:spPr>
          <a:xfrm>
            <a:off x="7622400" y="2753500"/>
            <a:ext cx="1439400" cy="525000"/>
          </a:xfrm>
          <a:prstGeom prst="rect">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62" name="Google Shape;1162;g2685df08e5f_5_23"/>
          <p:cNvSpPr/>
          <p:nvPr/>
        </p:nvSpPr>
        <p:spPr>
          <a:xfrm>
            <a:off x="4946925" y="1595725"/>
            <a:ext cx="2619650" cy="1643450"/>
          </a:xfrm>
          <a:custGeom>
            <a:rect b="b" l="l" r="r" t="t"/>
            <a:pathLst>
              <a:path extrusionOk="0" h="65738" w="104786">
                <a:moveTo>
                  <a:pt x="0" y="0"/>
                </a:moveTo>
                <a:cubicBezTo>
                  <a:pt x="5665" y="28340"/>
                  <a:pt x="35254" y="50136"/>
                  <a:pt x="62315" y="60283"/>
                </a:cubicBezTo>
                <a:cubicBezTo>
                  <a:pt x="72331" y="64039"/>
                  <a:pt x="84000" y="67728"/>
                  <a:pt x="94149" y="64347"/>
                </a:cubicBezTo>
                <a:cubicBezTo>
                  <a:pt x="96124" y="63689"/>
                  <a:pt x="98270" y="63651"/>
                  <a:pt x="100245" y="62992"/>
                </a:cubicBezTo>
                <a:cubicBezTo>
                  <a:pt x="101398" y="62607"/>
                  <a:pt x="104786" y="61254"/>
                  <a:pt x="103632" y="61638"/>
                </a:cubicBezTo>
                <a:cubicBezTo>
                  <a:pt x="101902" y="62214"/>
                  <a:pt x="101939" y="62315"/>
                  <a:pt x="100245" y="62992"/>
                </a:cubicBezTo>
              </a:path>
            </a:pathLst>
          </a:custGeom>
          <a:noFill/>
          <a:ln cap="flat" cmpd="sng" w="38100">
            <a:solidFill>
              <a:schemeClr val="dk2"/>
            </a:solidFill>
            <a:prstDash val="solid"/>
            <a:round/>
            <a:headEnd len="med" w="med" type="none"/>
            <a:tailEnd len="med" w="med" type="none"/>
          </a:ln>
        </p:spPr>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g2685df08e5f_5_3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69" name="Google Shape;1169;g2685df08e5f_5_39"/>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https://arxiv.org/abs/2310.00426</a:t>
            </a:r>
            <a:endParaRPr/>
          </a:p>
        </p:txBody>
      </p:sp>
      <p:sp>
        <p:nvSpPr>
          <p:cNvPr id="1170" name="Google Shape;1170;g2685df08e5f_5_39"/>
          <p:cNvSpPr txBox="1"/>
          <p:nvPr/>
        </p:nvSpPr>
        <p:spPr>
          <a:xfrm>
            <a:off x="85950" y="6177025"/>
            <a:ext cx="8007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PixArt-α: Fast Training of Diffusion Transformer for Photorealistic Text-to-Image Synthesis</a:t>
            </a:r>
            <a:endParaRPr/>
          </a:p>
        </p:txBody>
      </p:sp>
      <p:sp>
        <p:nvSpPr>
          <p:cNvPr id="1171" name="Google Shape;1171;g2685df08e5f_5_39"/>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1100"/>
              <a:buNone/>
            </a:pPr>
            <a:r>
              <a:rPr lang="en-US" sz="3600"/>
              <a:t>PixArt-α Training</a:t>
            </a:r>
            <a:endParaRPr sz="3060"/>
          </a:p>
          <a:p>
            <a:pPr indent="0" lvl="0" marL="0" rtl="0" algn="l">
              <a:spcBef>
                <a:spcPts val="0"/>
              </a:spcBef>
              <a:spcAft>
                <a:spcPts val="0"/>
              </a:spcAft>
              <a:buSzPts val="990"/>
              <a:buNone/>
            </a:pPr>
            <a:r>
              <a:rPr lang="en-US" sz="2500"/>
              <a:t>Design Considerations</a:t>
            </a:r>
            <a:endParaRPr sz="2500"/>
          </a:p>
        </p:txBody>
      </p:sp>
      <p:sp>
        <p:nvSpPr>
          <p:cNvPr id="1172" name="Google Shape;1172;g2685df08e5f_5_39"/>
          <p:cNvSpPr txBox="1"/>
          <p:nvPr>
            <p:ph idx="1" type="body"/>
          </p:nvPr>
        </p:nvSpPr>
        <p:spPr>
          <a:xfrm>
            <a:off x="838200" y="1205314"/>
            <a:ext cx="4501200" cy="4772100"/>
          </a:xfrm>
          <a:prstGeom prst="rect">
            <a:avLst/>
          </a:prstGeom>
        </p:spPr>
        <p:txBody>
          <a:bodyPr anchorCtr="0" anchor="t" bIns="45700" lIns="91425" spcFirstLastPara="1" rIns="91425" wrap="square" tIns="45700">
            <a:normAutofit fontScale="92500" lnSpcReduction="20000"/>
          </a:bodyPr>
          <a:lstStyle/>
          <a:p>
            <a:pPr indent="0" lvl="0" marL="0" rtl="0" algn="l">
              <a:spcBef>
                <a:spcPts val="1000"/>
              </a:spcBef>
              <a:spcAft>
                <a:spcPts val="0"/>
              </a:spcAft>
              <a:buNone/>
            </a:pPr>
            <a:r>
              <a:rPr b="1" i="1" lang="en-US"/>
              <a:t>AdaLN-</a:t>
            </a:r>
            <a:r>
              <a:rPr b="1" i="1" lang="en-US"/>
              <a:t>si</a:t>
            </a:r>
            <a:r>
              <a:rPr b="1" i="1" lang="en-US"/>
              <a:t>ngle</a:t>
            </a:r>
            <a:endParaRPr/>
          </a:p>
          <a:p>
            <a:pPr indent="-315753" lvl="0" marL="457200" rtl="0" algn="l">
              <a:lnSpc>
                <a:spcPct val="115000"/>
              </a:lnSpc>
              <a:spcBef>
                <a:spcPts val="1000"/>
              </a:spcBef>
              <a:spcAft>
                <a:spcPts val="0"/>
              </a:spcAft>
              <a:buSzPct val="59738"/>
              <a:buChar char="-"/>
            </a:pPr>
            <a:r>
              <a:rPr lang="en-US" sz="2483"/>
              <a:t>Linear projections in the adaLN module of DiT account for 27% of parameters</a:t>
            </a:r>
            <a:endParaRPr sz="2483"/>
          </a:p>
          <a:p>
            <a:pPr indent="-315753" lvl="0" marL="457200" rtl="0" algn="l">
              <a:lnSpc>
                <a:spcPct val="115000"/>
              </a:lnSpc>
              <a:spcBef>
                <a:spcPts val="1000"/>
              </a:spcBef>
              <a:spcAft>
                <a:spcPts val="0"/>
              </a:spcAft>
              <a:buSzPct val="59738"/>
              <a:buChar char="-"/>
            </a:pPr>
            <a:r>
              <a:rPr lang="en-US" sz="2483"/>
              <a:t>Not useful since class condition is not employed in T2I</a:t>
            </a:r>
            <a:endParaRPr sz="2483"/>
          </a:p>
          <a:p>
            <a:pPr indent="-315753" lvl="0" marL="457200" rtl="0" algn="l">
              <a:lnSpc>
                <a:spcPct val="115000"/>
              </a:lnSpc>
              <a:spcBef>
                <a:spcPts val="1000"/>
              </a:spcBef>
              <a:spcAft>
                <a:spcPts val="0"/>
              </a:spcAft>
              <a:buSzPct val="59738"/>
              <a:buChar char="-"/>
            </a:pPr>
            <a:r>
              <a:rPr lang="en-US" sz="2483"/>
              <a:t>Proposed adaLN-single: all N blocks share the same parameters for time conditions</a:t>
            </a:r>
            <a:endParaRPr sz="2483"/>
          </a:p>
          <a:p>
            <a:pPr indent="-315753" lvl="0" marL="457200" rtl="0" algn="l">
              <a:lnSpc>
                <a:spcPct val="115000"/>
              </a:lnSpc>
              <a:spcBef>
                <a:spcPts val="1000"/>
              </a:spcBef>
              <a:spcAft>
                <a:spcPts val="1000"/>
              </a:spcAft>
              <a:buSzPct val="59738"/>
              <a:buChar char="-"/>
            </a:pPr>
            <a:r>
              <a:rPr lang="en-US" sz="2483"/>
              <a:t>Global MLP with layer-wise embeddings instead of layer-specific MLPs</a:t>
            </a:r>
            <a:endParaRPr sz="2483"/>
          </a:p>
        </p:txBody>
      </p:sp>
      <p:pic>
        <p:nvPicPr>
          <p:cNvPr id="1173" name="Google Shape;1173;g2685df08e5f_5_39"/>
          <p:cNvPicPr preferRelativeResize="0"/>
          <p:nvPr/>
        </p:nvPicPr>
        <p:blipFill>
          <a:blip r:embed="rId3">
            <a:alphaModFix/>
          </a:blip>
          <a:stretch>
            <a:fillRect/>
          </a:stretch>
        </p:blipFill>
        <p:spPr>
          <a:xfrm>
            <a:off x="5742802" y="208875"/>
            <a:ext cx="4501076" cy="5868051"/>
          </a:xfrm>
          <a:prstGeom prst="rect">
            <a:avLst/>
          </a:prstGeom>
          <a:noFill/>
          <a:ln>
            <a:noFill/>
          </a:ln>
        </p:spPr>
      </p:pic>
      <p:sp>
        <p:nvSpPr>
          <p:cNvPr id="1174" name="Google Shape;1174;g2685df08e5f_5_39"/>
          <p:cNvSpPr/>
          <p:nvPr/>
        </p:nvSpPr>
        <p:spPr>
          <a:xfrm>
            <a:off x="9400400" y="1866675"/>
            <a:ext cx="843600" cy="1676400"/>
          </a:xfrm>
          <a:prstGeom prst="rect">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g2685df08e5f_6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81" name="Google Shape;1181;g2685df08e5f_6_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https://arxiv.org/abs/2310.00426</a:t>
            </a:r>
            <a:endParaRPr/>
          </a:p>
        </p:txBody>
      </p:sp>
      <p:sp>
        <p:nvSpPr>
          <p:cNvPr id="1182" name="Google Shape;1182;g2685df08e5f_6_0"/>
          <p:cNvSpPr txBox="1"/>
          <p:nvPr/>
        </p:nvSpPr>
        <p:spPr>
          <a:xfrm>
            <a:off x="85950" y="6177025"/>
            <a:ext cx="8007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PixArt-α: Fast Training of Diffusion Transformer for Photorealistic Text-to-Image Synthesis</a:t>
            </a:r>
            <a:endParaRPr/>
          </a:p>
        </p:txBody>
      </p:sp>
      <p:sp>
        <p:nvSpPr>
          <p:cNvPr id="1183" name="Google Shape;1183;g2685df08e5f_6_0"/>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1100"/>
              <a:buNone/>
            </a:pPr>
            <a:r>
              <a:rPr lang="en-US" sz="3600"/>
              <a:t>PixArt-α Training</a:t>
            </a:r>
            <a:endParaRPr sz="3060"/>
          </a:p>
          <a:p>
            <a:pPr indent="0" lvl="0" marL="0" rtl="0" algn="l">
              <a:spcBef>
                <a:spcPts val="0"/>
              </a:spcBef>
              <a:spcAft>
                <a:spcPts val="0"/>
              </a:spcAft>
              <a:buSzPts val="990"/>
              <a:buNone/>
            </a:pPr>
            <a:r>
              <a:rPr lang="en-US" sz="2500"/>
              <a:t>Design Considerations</a:t>
            </a:r>
            <a:endParaRPr sz="2500"/>
          </a:p>
        </p:txBody>
      </p:sp>
      <p:sp>
        <p:nvSpPr>
          <p:cNvPr id="1184" name="Google Shape;1184;g2685df08e5f_6_0"/>
          <p:cNvSpPr txBox="1"/>
          <p:nvPr>
            <p:ph idx="1" type="body"/>
          </p:nvPr>
        </p:nvSpPr>
        <p:spPr>
          <a:xfrm>
            <a:off x="838200" y="1205314"/>
            <a:ext cx="4501200" cy="4772100"/>
          </a:xfrm>
          <a:prstGeom prst="rect">
            <a:avLst/>
          </a:prstGeom>
        </p:spPr>
        <p:txBody>
          <a:bodyPr anchorCtr="0" anchor="t" bIns="45700" lIns="91425" spcFirstLastPara="1" rIns="91425" wrap="square" tIns="45700">
            <a:normAutofit fontScale="92500" lnSpcReduction="20000"/>
          </a:bodyPr>
          <a:lstStyle/>
          <a:p>
            <a:pPr indent="0" lvl="0" marL="0" rtl="0" algn="l">
              <a:spcBef>
                <a:spcPts val="1000"/>
              </a:spcBef>
              <a:spcAft>
                <a:spcPts val="0"/>
              </a:spcAft>
              <a:buNone/>
            </a:pPr>
            <a:r>
              <a:rPr b="1" i="1" lang="en-US"/>
              <a:t>Re-parametrization</a:t>
            </a:r>
            <a:endParaRPr/>
          </a:p>
          <a:p>
            <a:pPr indent="-334327" lvl="0" marL="457200" rtl="0" algn="l">
              <a:lnSpc>
                <a:spcPct val="115000"/>
              </a:lnSpc>
              <a:spcBef>
                <a:spcPts val="1000"/>
              </a:spcBef>
              <a:spcAft>
                <a:spcPts val="0"/>
              </a:spcAft>
              <a:buSzPct val="64285"/>
              <a:buChar char="-"/>
            </a:pPr>
            <a:r>
              <a:rPr lang="en-US"/>
              <a:t>Introduction of layer-specific trainable embedding </a:t>
            </a:r>
            <a:r>
              <a:rPr b="1" i="1" lang="en-US"/>
              <a:t>E</a:t>
            </a:r>
            <a:r>
              <a:rPr b="1" baseline="-25000" i="1" lang="en-US"/>
              <a:t>i</a:t>
            </a:r>
            <a:r>
              <a:rPr b="1" baseline="-25000" lang="en-US"/>
              <a:t> </a:t>
            </a:r>
            <a:r>
              <a:rPr lang="en-US"/>
              <a:t> that adaptively adjusts the shifts and scales in different blocks without the class condition</a:t>
            </a:r>
            <a:endParaRPr/>
          </a:p>
          <a:p>
            <a:pPr indent="-334327" lvl="0" marL="457200" rtl="0" algn="l">
              <a:lnSpc>
                <a:spcPct val="115000"/>
              </a:lnSpc>
              <a:spcBef>
                <a:spcPts val="1000"/>
              </a:spcBef>
              <a:spcAft>
                <a:spcPts val="1000"/>
              </a:spcAft>
              <a:buSzPct val="64285"/>
              <a:buChar char="-"/>
            </a:pPr>
            <a:r>
              <a:rPr lang="en-US"/>
              <a:t>Preserves compatibility with pretrained weights when initialized to yield the same scales and shifts as pretrained DiT</a:t>
            </a:r>
            <a:endParaRPr/>
          </a:p>
        </p:txBody>
      </p:sp>
      <p:pic>
        <p:nvPicPr>
          <p:cNvPr id="1185" name="Google Shape;1185;g2685df08e5f_6_0"/>
          <p:cNvPicPr preferRelativeResize="0"/>
          <p:nvPr/>
        </p:nvPicPr>
        <p:blipFill>
          <a:blip r:embed="rId3">
            <a:alphaModFix/>
          </a:blip>
          <a:stretch>
            <a:fillRect/>
          </a:stretch>
        </p:blipFill>
        <p:spPr>
          <a:xfrm>
            <a:off x="5742802" y="208875"/>
            <a:ext cx="4501076" cy="5868051"/>
          </a:xfrm>
          <a:prstGeom prst="rect">
            <a:avLst/>
          </a:prstGeom>
          <a:noFill/>
          <a:ln>
            <a:noFill/>
          </a:ln>
        </p:spPr>
      </p:pic>
      <p:sp>
        <p:nvSpPr>
          <p:cNvPr id="1186" name="Google Shape;1186;g2685df08e5f_6_0"/>
          <p:cNvSpPr/>
          <p:nvPr/>
        </p:nvSpPr>
        <p:spPr>
          <a:xfrm>
            <a:off x="9400400" y="1866675"/>
            <a:ext cx="843600" cy="1676400"/>
          </a:xfrm>
          <a:prstGeom prst="rect">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87" name="Google Shape;1187;g2685df08e5f_6_0"/>
          <p:cNvSpPr/>
          <p:nvPr/>
        </p:nvSpPr>
        <p:spPr>
          <a:xfrm>
            <a:off x="7767000" y="816825"/>
            <a:ext cx="1176300" cy="491100"/>
          </a:xfrm>
          <a:prstGeom prst="rect">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88" name="Google Shape;1188;g2685df08e5f_6_0"/>
          <p:cNvSpPr/>
          <p:nvPr/>
        </p:nvSpPr>
        <p:spPr>
          <a:xfrm>
            <a:off x="7767000" y="1866675"/>
            <a:ext cx="1176300" cy="491100"/>
          </a:xfrm>
          <a:prstGeom prst="rect">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89" name="Google Shape;1189;g2685df08e5f_6_0"/>
          <p:cNvSpPr/>
          <p:nvPr/>
        </p:nvSpPr>
        <p:spPr>
          <a:xfrm>
            <a:off x="7767000" y="3661625"/>
            <a:ext cx="1176300" cy="491100"/>
          </a:xfrm>
          <a:prstGeom prst="rect">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90" name="Google Shape;1190;g2685df08e5f_6_0"/>
          <p:cNvSpPr/>
          <p:nvPr/>
        </p:nvSpPr>
        <p:spPr>
          <a:xfrm>
            <a:off x="7767000" y="4660675"/>
            <a:ext cx="1176300" cy="491100"/>
          </a:xfrm>
          <a:prstGeom prst="rect">
            <a:avLst/>
          </a:prstGeom>
          <a:noFill/>
          <a:ln cap="flat" cmpd="sng" w="28575">
            <a:solidFill>
              <a:srgbClr val="B45F06"/>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g2685df08e5f_7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197" name="Google Shape;1197;g2685df08e5f_7_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https://arxiv.org/abs/2310.00426</a:t>
            </a:r>
            <a:endParaRPr/>
          </a:p>
        </p:txBody>
      </p:sp>
      <p:sp>
        <p:nvSpPr>
          <p:cNvPr id="1198" name="Google Shape;1198;g2685df08e5f_7_0"/>
          <p:cNvSpPr txBox="1"/>
          <p:nvPr/>
        </p:nvSpPr>
        <p:spPr>
          <a:xfrm>
            <a:off x="85950" y="6177025"/>
            <a:ext cx="8007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PixArt-α: Fast Training of Diffusion Transformer for Photorealistic Text-to-Image Synthesis</a:t>
            </a:r>
            <a:endParaRPr/>
          </a:p>
        </p:txBody>
      </p:sp>
      <p:sp>
        <p:nvSpPr>
          <p:cNvPr id="1199" name="Google Shape;1199;g2685df08e5f_7_0"/>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1100"/>
              <a:buNone/>
            </a:pPr>
            <a:r>
              <a:rPr lang="en-US" sz="3600"/>
              <a:t>PixArt-α Results (FID on MS-COCO)</a:t>
            </a:r>
            <a:endParaRPr sz="3060"/>
          </a:p>
          <a:p>
            <a:pPr indent="0" lvl="0" marL="0" rtl="0" algn="l">
              <a:spcBef>
                <a:spcPts val="0"/>
              </a:spcBef>
              <a:spcAft>
                <a:spcPts val="0"/>
              </a:spcAft>
              <a:buSzPts val="990"/>
              <a:buNone/>
            </a:pPr>
            <a:r>
              <a:rPr lang="en-US" sz="2500"/>
              <a:t>Experiments</a:t>
            </a:r>
            <a:endParaRPr sz="2500"/>
          </a:p>
        </p:txBody>
      </p:sp>
      <p:pic>
        <p:nvPicPr>
          <p:cNvPr id="1200" name="Google Shape;1200;g2685df08e5f_7_0"/>
          <p:cNvPicPr preferRelativeResize="0"/>
          <p:nvPr/>
        </p:nvPicPr>
        <p:blipFill>
          <a:blip r:embed="rId3">
            <a:alphaModFix/>
          </a:blip>
          <a:stretch>
            <a:fillRect/>
          </a:stretch>
        </p:blipFill>
        <p:spPr>
          <a:xfrm>
            <a:off x="495300" y="1309500"/>
            <a:ext cx="11201402" cy="459663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g2685df08e5f_8_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207" name="Google Shape;1207;g2685df08e5f_8_1"/>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https://arxiv.org/abs/2310.00426</a:t>
            </a:r>
            <a:endParaRPr/>
          </a:p>
        </p:txBody>
      </p:sp>
      <p:sp>
        <p:nvSpPr>
          <p:cNvPr id="1208" name="Google Shape;1208;g2685df08e5f_8_1"/>
          <p:cNvSpPr txBox="1"/>
          <p:nvPr/>
        </p:nvSpPr>
        <p:spPr>
          <a:xfrm>
            <a:off x="85950" y="6177025"/>
            <a:ext cx="8007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PixArt-α: Fast Training of Diffusion Transformer for Photorealistic Text-to-Image Synthesis</a:t>
            </a:r>
            <a:endParaRPr/>
          </a:p>
        </p:txBody>
      </p:sp>
      <p:sp>
        <p:nvSpPr>
          <p:cNvPr id="1209" name="Google Shape;1209;g2685df08e5f_8_1"/>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1100"/>
              <a:buNone/>
            </a:pPr>
            <a:r>
              <a:rPr lang="en-US" sz="3600"/>
              <a:t>PixArt-α Results (T2I-Compbench)</a:t>
            </a:r>
            <a:endParaRPr sz="3060"/>
          </a:p>
          <a:p>
            <a:pPr indent="0" lvl="0" marL="0" rtl="0" algn="l">
              <a:spcBef>
                <a:spcPts val="0"/>
              </a:spcBef>
              <a:spcAft>
                <a:spcPts val="0"/>
              </a:spcAft>
              <a:buSzPts val="990"/>
              <a:buNone/>
            </a:pPr>
            <a:r>
              <a:rPr lang="en-US" sz="2500"/>
              <a:t>Experiments</a:t>
            </a:r>
            <a:endParaRPr sz="2500"/>
          </a:p>
        </p:txBody>
      </p:sp>
      <p:sp>
        <p:nvSpPr>
          <p:cNvPr id="1210" name="Google Shape;1210;g2685df08e5f_8_1"/>
          <p:cNvSpPr txBox="1"/>
          <p:nvPr>
            <p:ph idx="1" type="body"/>
          </p:nvPr>
        </p:nvSpPr>
        <p:spPr>
          <a:xfrm>
            <a:off x="838200" y="1284175"/>
            <a:ext cx="10515600" cy="2563800"/>
          </a:xfrm>
          <a:prstGeom prst="rect">
            <a:avLst/>
          </a:prstGeom>
        </p:spPr>
        <p:txBody>
          <a:bodyPr anchorCtr="0" anchor="t" bIns="45700" lIns="91425" spcFirstLastPara="1" rIns="91425" wrap="square" tIns="45700">
            <a:normAutofit/>
          </a:bodyPr>
          <a:lstStyle/>
          <a:p>
            <a:pPr indent="-330200" lvl="0" marL="457200" rtl="0" algn="l">
              <a:spcBef>
                <a:spcPts val="1000"/>
              </a:spcBef>
              <a:spcAft>
                <a:spcPts val="0"/>
              </a:spcAft>
              <a:buSzPts val="1600"/>
              <a:buChar char="-"/>
            </a:pPr>
            <a:r>
              <a:rPr lang="en-US" sz="2600"/>
              <a:t>Benchmark for assessing alignment between text conditions and generated images</a:t>
            </a:r>
            <a:endParaRPr sz="2600"/>
          </a:p>
          <a:p>
            <a:pPr indent="0" lvl="0" marL="0" rtl="0" algn="l">
              <a:spcBef>
                <a:spcPts val="1000"/>
              </a:spcBef>
              <a:spcAft>
                <a:spcPts val="0"/>
              </a:spcAft>
              <a:buNone/>
            </a:pPr>
            <a:r>
              <a:t/>
            </a:r>
            <a:endParaRPr/>
          </a:p>
        </p:txBody>
      </p:sp>
      <p:pic>
        <p:nvPicPr>
          <p:cNvPr id="1211" name="Google Shape;1211;g2685df08e5f_8_1"/>
          <p:cNvPicPr preferRelativeResize="0"/>
          <p:nvPr/>
        </p:nvPicPr>
        <p:blipFill>
          <a:blip r:embed="rId3">
            <a:alphaModFix/>
          </a:blip>
          <a:stretch>
            <a:fillRect/>
          </a:stretch>
        </p:blipFill>
        <p:spPr>
          <a:xfrm>
            <a:off x="709913" y="2053300"/>
            <a:ext cx="10772163" cy="412372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pic>
        <p:nvPicPr>
          <p:cNvPr id="1217" name="Google Shape;1217;g2685df08e5f_8_13"/>
          <p:cNvPicPr preferRelativeResize="0"/>
          <p:nvPr/>
        </p:nvPicPr>
        <p:blipFill>
          <a:blip r:embed="rId3">
            <a:alphaModFix/>
          </a:blip>
          <a:stretch>
            <a:fillRect/>
          </a:stretch>
        </p:blipFill>
        <p:spPr>
          <a:xfrm>
            <a:off x="136300" y="2173100"/>
            <a:ext cx="11919375" cy="3468724"/>
          </a:xfrm>
          <a:prstGeom prst="rect">
            <a:avLst/>
          </a:prstGeom>
          <a:noFill/>
          <a:ln>
            <a:noFill/>
          </a:ln>
        </p:spPr>
      </p:pic>
      <p:sp>
        <p:nvSpPr>
          <p:cNvPr id="1218" name="Google Shape;1218;g2685df08e5f_8_1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219" name="Google Shape;1219;g2685df08e5f_8_13"/>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https://arxiv.org/abs/2310.00426</a:t>
            </a:r>
            <a:endParaRPr/>
          </a:p>
        </p:txBody>
      </p:sp>
      <p:sp>
        <p:nvSpPr>
          <p:cNvPr id="1220" name="Google Shape;1220;g2685df08e5f_8_13"/>
          <p:cNvSpPr txBox="1"/>
          <p:nvPr/>
        </p:nvSpPr>
        <p:spPr>
          <a:xfrm>
            <a:off x="85950" y="6177025"/>
            <a:ext cx="8007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PixArt-α: Fast Training of Diffusion Transformer for Photorealistic Text-to-Image Synthesis</a:t>
            </a:r>
            <a:endParaRPr/>
          </a:p>
        </p:txBody>
      </p:sp>
      <p:sp>
        <p:nvSpPr>
          <p:cNvPr id="1221" name="Google Shape;1221;g2685df08e5f_8_13"/>
          <p:cNvSpPr txBox="1"/>
          <p:nvPr>
            <p:ph type="title"/>
          </p:nvPr>
        </p:nvSpPr>
        <p:spPr>
          <a:xfrm>
            <a:off x="838200" y="136526"/>
            <a:ext cx="10515600" cy="902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1100"/>
              <a:buNone/>
            </a:pPr>
            <a:r>
              <a:rPr lang="en-US" sz="3600"/>
              <a:t>PixArt-α Results (Human Evaluations)</a:t>
            </a:r>
            <a:endParaRPr sz="3060"/>
          </a:p>
          <a:p>
            <a:pPr indent="0" lvl="0" marL="0" rtl="0" algn="l">
              <a:spcBef>
                <a:spcPts val="0"/>
              </a:spcBef>
              <a:spcAft>
                <a:spcPts val="0"/>
              </a:spcAft>
              <a:buSzPts val="990"/>
              <a:buNone/>
            </a:pPr>
            <a:r>
              <a:rPr lang="en-US" sz="2500"/>
              <a:t>Experiments</a:t>
            </a:r>
            <a:endParaRPr sz="2500"/>
          </a:p>
        </p:txBody>
      </p:sp>
      <p:sp>
        <p:nvSpPr>
          <p:cNvPr id="1222" name="Google Shape;1222;g2685df08e5f_8_13"/>
          <p:cNvSpPr txBox="1"/>
          <p:nvPr>
            <p:ph idx="1" type="body"/>
          </p:nvPr>
        </p:nvSpPr>
        <p:spPr>
          <a:xfrm>
            <a:off x="838200" y="1038625"/>
            <a:ext cx="10515600" cy="2563800"/>
          </a:xfrm>
          <a:prstGeom prst="rect">
            <a:avLst/>
          </a:prstGeom>
        </p:spPr>
        <p:txBody>
          <a:bodyPr anchorCtr="0" anchor="t" bIns="45700" lIns="91425" spcFirstLastPara="1" rIns="91425" wrap="square" tIns="45700">
            <a:normAutofit/>
          </a:bodyPr>
          <a:lstStyle/>
          <a:p>
            <a:pPr indent="-330200" lvl="0" marL="457200" rtl="0" algn="l">
              <a:spcBef>
                <a:spcPts val="1000"/>
              </a:spcBef>
              <a:spcAft>
                <a:spcPts val="0"/>
              </a:spcAft>
              <a:buSzPts val="1600"/>
              <a:buChar char="-"/>
            </a:pPr>
            <a:r>
              <a:rPr lang="en-US" sz="2600"/>
              <a:t>Employed 300 prompts from Feng et. al (2023)</a:t>
            </a:r>
            <a:endParaRPr sz="2600"/>
          </a:p>
          <a:p>
            <a:pPr indent="-330200" lvl="0" marL="457200" rtl="0" algn="l">
              <a:spcBef>
                <a:spcPts val="0"/>
              </a:spcBef>
              <a:spcAft>
                <a:spcPts val="0"/>
              </a:spcAft>
              <a:buSzPts val="1600"/>
              <a:buChar char="-"/>
            </a:pPr>
            <a:r>
              <a:rPr lang="en-US" sz="2600"/>
              <a:t>50 participants ranked models based on perceptual quality and text image alignment</a:t>
            </a:r>
            <a:endParaRPr/>
          </a:p>
        </p:txBody>
      </p:sp>
      <p:sp>
        <p:nvSpPr>
          <p:cNvPr id="1223" name="Google Shape;1223;g2685df08e5f_8_13"/>
          <p:cNvSpPr txBox="1"/>
          <p:nvPr/>
        </p:nvSpPr>
        <p:spPr>
          <a:xfrm>
            <a:off x="85950" y="5641825"/>
            <a:ext cx="11268000" cy="738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ERNIE-ViLG 2.0: Improving Text-to-Image Diffusion Model with Knowledge-Enhanced Mixture-of-Denoising-Experts</a:t>
            </a:r>
            <a:endParaRPr>
              <a:latin typeface="Georgia"/>
              <a:ea typeface="Georgia"/>
              <a:cs typeface="Georgia"/>
              <a:sym typeface="Georgia"/>
            </a:endParaRPr>
          </a:p>
          <a:p>
            <a:pPr indent="0" lvl="0" marL="0" marR="0" rtl="0" algn="l">
              <a:spcBef>
                <a:spcPts val="0"/>
              </a:spcBef>
              <a:spcAft>
                <a:spcPts val="0"/>
              </a:spcAft>
              <a:buNone/>
            </a:pPr>
            <a:r>
              <a:t/>
            </a:r>
            <a:endParaRPr>
              <a:latin typeface="Georgia"/>
              <a:ea typeface="Georgia"/>
              <a:cs typeface="Georgia"/>
              <a:sym typeface="Georgia"/>
            </a:endParaRPr>
          </a:p>
          <a:p>
            <a:pPr indent="0" lvl="0" marL="0" marR="0" rtl="0" algn="l">
              <a:spcBef>
                <a:spcPts val="0"/>
              </a:spcBef>
              <a:spcAft>
                <a:spcPts val="0"/>
              </a:spcAft>
              <a:buNone/>
            </a:pPr>
            <a:r>
              <a:t/>
            </a:r>
            <a:endParaRPr>
              <a:latin typeface="Georgia"/>
              <a:ea typeface="Georgia"/>
              <a:cs typeface="Georgia"/>
              <a:sym typeface="Georgia"/>
            </a:endParaRPr>
          </a:p>
        </p:txBody>
      </p:sp>
      <p:sp>
        <p:nvSpPr>
          <p:cNvPr id="1224" name="Google Shape;1224;g2685df08e5f_8_13"/>
          <p:cNvSpPr txBox="1"/>
          <p:nvPr/>
        </p:nvSpPr>
        <p:spPr>
          <a:xfrm>
            <a:off x="129900" y="5889328"/>
            <a:ext cx="61701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https://arxiv.org/abs/2210.15257</a:t>
            </a:r>
            <a:endParaRPr sz="1200" u="sng">
              <a:latin typeface="Georgia"/>
              <a:ea typeface="Georgia"/>
              <a:cs typeface="Georgia"/>
              <a:sym typeface="Georgia"/>
            </a:endParaRPr>
          </a:p>
          <a:p>
            <a:pPr indent="0" lvl="0" marL="0" marR="0" rtl="0" algn="l">
              <a:spcBef>
                <a:spcPts val="0"/>
              </a:spcBef>
              <a:spcAft>
                <a:spcPts val="0"/>
              </a:spcAft>
              <a:buNone/>
            </a:pPr>
            <a:r>
              <a:t/>
            </a:r>
            <a:endParaRPr sz="1200" u="sng">
              <a:latin typeface="Georgia"/>
              <a:ea typeface="Georgia"/>
              <a:cs typeface="Georgia"/>
              <a:sym typeface="Georgia"/>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g2685df08e5f_4_20"/>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What makes a Good Generative Model?</a:t>
            </a:r>
            <a:endParaRPr/>
          </a:p>
        </p:txBody>
      </p:sp>
      <p:sp>
        <p:nvSpPr>
          <p:cNvPr id="1231" name="Google Shape;1231;g2685df08e5f_4_20"/>
          <p:cNvSpPr txBox="1"/>
          <p:nvPr>
            <p:ph idx="1" type="body"/>
          </p:nvPr>
        </p:nvSpPr>
        <p:spPr>
          <a:xfrm>
            <a:off x="838200" y="1260629"/>
            <a:ext cx="10515600" cy="4916400"/>
          </a:xfrm>
          <a:prstGeom prst="rect">
            <a:avLst/>
          </a:prstGeom>
        </p:spPr>
        <p:txBody>
          <a:bodyPr anchorCtr="0" anchor="t" bIns="45700" lIns="91425" spcFirstLastPara="1" rIns="91425" wrap="square" tIns="45700">
            <a:normAutofit/>
          </a:bodyPr>
          <a:lstStyle/>
          <a:p>
            <a:pPr indent="0" lvl="0" marL="0" rtl="0" algn="l">
              <a:lnSpc>
                <a:spcPct val="150000"/>
              </a:lnSpc>
              <a:spcBef>
                <a:spcPts val="1000"/>
              </a:spcBef>
              <a:spcAft>
                <a:spcPts val="0"/>
              </a:spcAft>
              <a:buNone/>
            </a:pPr>
            <a:r>
              <a:t/>
            </a:r>
            <a:endParaRPr/>
          </a:p>
          <a:p>
            <a:pPr indent="-342900" lvl="0" marL="457200" rtl="0" algn="l">
              <a:lnSpc>
                <a:spcPct val="150000"/>
              </a:lnSpc>
              <a:spcBef>
                <a:spcPts val="1000"/>
              </a:spcBef>
              <a:spcAft>
                <a:spcPts val="0"/>
              </a:spcAft>
              <a:buSzPts val="1800"/>
              <a:buChar char="-"/>
            </a:pPr>
            <a:r>
              <a:rPr lang="en-US"/>
              <a:t>Fast sampling</a:t>
            </a:r>
            <a:endParaRPr/>
          </a:p>
          <a:p>
            <a:pPr indent="-342900" lvl="0" marL="457200" rtl="0" algn="l">
              <a:lnSpc>
                <a:spcPct val="150000"/>
              </a:lnSpc>
              <a:spcBef>
                <a:spcPts val="0"/>
              </a:spcBef>
              <a:spcAft>
                <a:spcPts val="0"/>
              </a:spcAft>
              <a:buSzPts val="1800"/>
              <a:buChar char="-"/>
            </a:pPr>
            <a:r>
              <a:rPr lang="en-US"/>
              <a:t>Model coverage/ diversity</a:t>
            </a:r>
            <a:endParaRPr/>
          </a:p>
          <a:p>
            <a:pPr indent="-342900" lvl="0" marL="457200" rtl="0" algn="l">
              <a:lnSpc>
                <a:spcPct val="150000"/>
              </a:lnSpc>
              <a:spcBef>
                <a:spcPts val="0"/>
              </a:spcBef>
              <a:spcAft>
                <a:spcPts val="0"/>
              </a:spcAft>
              <a:buSzPts val="1800"/>
              <a:buChar char="-"/>
            </a:pPr>
            <a:r>
              <a:rPr lang="en-US"/>
              <a:t>High quality / high fidelity</a:t>
            </a:r>
            <a:endParaRPr/>
          </a:p>
        </p:txBody>
      </p:sp>
      <p:sp>
        <p:nvSpPr>
          <p:cNvPr id="1232" name="Google Shape;1232;g2685df08e5f_4_2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233" name="Google Shape;1233;g2685df08e5f_4_20"/>
          <p:cNvPicPr preferRelativeResize="0"/>
          <p:nvPr/>
        </p:nvPicPr>
        <p:blipFill>
          <a:blip r:embed="rId3">
            <a:alphaModFix/>
          </a:blip>
          <a:stretch>
            <a:fillRect/>
          </a:stretch>
        </p:blipFill>
        <p:spPr>
          <a:xfrm>
            <a:off x="11657100" y="3"/>
            <a:ext cx="534899" cy="534900"/>
          </a:xfrm>
          <a:prstGeom prst="rect">
            <a:avLst/>
          </a:prstGeom>
          <a:noFill/>
          <a:ln>
            <a:noFill/>
          </a:ln>
        </p:spPr>
      </p:pic>
      <p:sp>
        <p:nvSpPr>
          <p:cNvPr id="1234" name="Google Shape;1234;g2685df08e5f_4_20"/>
          <p:cNvSpPr txBox="1"/>
          <p:nvPr>
            <p:ph idx="1" type="body"/>
          </p:nvPr>
        </p:nvSpPr>
        <p:spPr>
          <a:xfrm>
            <a:off x="838200" y="5749754"/>
            <a:ext cx="10515600" cy="48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i="1" lang="en-US"/>
              <a:t>Any SOTA methods that have diffusion models with fast sampling? </a:t>
            </a:r>
            <a:endParaRPr i="1"/>
          </a:p>
        </p:txBody>
      </p:sp>
      <p:pic>
        <p:nvPicPr>
          <p:cNvPr id="1235" name="Google Shape;1235;g2685df08e5f_4_20"/>
          <p:cNvPicPr preferRelativeResize="0"/>
          <p:nvPr/>
        </p:nvPicPr>
        <p:blipFill>
          <a:blip r:embed="rId4">
            <a:alphaModFix/>
          </a:blip>
          <a:stretch>
            <a:fillRect/>
          </a:stretch>
        </p:blipFill>
        <p:spPr>
          <a:xfrm>
            <a:off x="5336075" y="1336825"/>
            <a:ext cx="3051276" cy="25802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g2b2f50b8224_0_49"/>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SDXL Turbo</a:t>
            </a:r>
            <a:endParaRPr/>
          </a:p>
        </p:txBody>
      </p:sp>
      <p:sp>
        <p:nvSpPr>
          <p:cNvPr id="1242" name="Google Shape;1242;g2b2f50b8224_0_49"/>
          <p:cNvSpPr txBox="1"/>
          <p:nvPr>
            <p:ph idx="1" type="body"/>
          </p:nvPr>
        </p:nvSpPr>
        <p:spPr>
          <a:xfrm>
            <a:off x="838200" y="1260625"/>
            <a:ext cx="6262800" cy="49164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Keywords</a:t>
            </a:r>
            <a:endParaRPr/>
          </a:p>
          <a:p>
            <a:pPr indent="-342900" lvl="0" marL="457200" rtl="0" algn="l">
              <a:spcBef>
                <a:spcPts val="1000"/>
              </a:spcBef>
              <a:spcAft>
                <a:spcPts val="0"/>
              </a:spcAft>
              <a:buSzPts val="1800"/>
              <a:buChar char="-"/>
            </a:pPr>
            <a:r>
              <a:rPr lang="en-US"/>
              <a:t>Adversarial Diffusion Distillation (ADD)</a:t>
            </a:r>
            <a:endParaRPr/>
          </a:p>
          <a:p>
            <a:pPr indent="-342900" lvl="1" marL="914400" rtl="0" algn="l">
              <a:spcBef>
                <a:spcPts val="0"/>
              </a:spcBef>
              <a:spcAft>
                <a:spcPts val="0"/>
              </a:spcAft>
              <a:buSzPts val="1800"/>
              <a:buChar char="-"/>
            </a:pPr>
            <a:r>
              <a:rPr lang="en-US"/>
              <a:t>a new distillation technique for text-to-image models</a:t>
            </a:r>
            <a:endParaRPr/>
          </a:p>
          <a:p>
            <a:pPr indent="-342900" lvl="0" marL="457200" rtl="0" algn="l">
              <a:spcBef>
                <a:spcPts val="0"/>
              </a:spcBef>
              <a:spcAft>
                <a:spcPts val="0"/>
              </a:spcAft>
              <a:buSzPts val="1800"/>
              <a:buChar char="-"/>
            </a:pPr>
            <a:r>
              <a:rPr lang="en-US"/>
              <a:t>Classifier-free guidance not used</a:t>
            </a:r>
            <a:endParaRPr/>
          </a:p>
          <a:p>
            <a:pPr indent="0" lvl="0" marL="0" rtl="0" algn="l">
              <a:spcBef>
                <a:spcPts val="1000"/>
              </a:spcBef>
              <a:spcAft>
                <a:spcPts val="0"/>
              </a:spcAft>
              <a:buNone/>
            </a:pPr>
            <a:r>
              <a:rPr lang="en-US"/>
              <a:t>Highlights</a:t>
            </a:r>
            <a:endParaRPr/>
          </a:p>
          <a:p>
            <a:pPr indent="-342900" lvl="0" marL="457200" rtl="0" algn="l">
              <a:spcBef>
                <a:spcPts val="1000"/>
              </a:spcBef>
              <a:spcAft>
                <a:spcPts val="0"/>
              </a:spcAft>
              <a:buSzPts val="1800"/>
              <a:buChar char="-"/>
            </a:pPr>
            <a:r>
              <a:rPr lang="en-US"/>
              <a:t>Single-step image generation</a:t>
            </a:r>
            <a:endParaRPr/>
          </a:p>
          <a:p>
            <a:pPr indent="-342900" lvl="1" marL="914400" rtl="0" algn="l">
              <a:spcBef>
                <a:spcPts val="0"/>
              </a:spcBef>
              <a:spcAft>
                <a:spcPts val="0"/>
              </a:spcAft>
              <a:buSzPts val="1800"/>
              <a:buChar char="-"/>
            </a:pPr>
            <a:r>
              <a:rPr lang="en-US"/>
              <a:t>Extremely Fast (Real-time)</a:t>
            </a:r>
            <a:endParaRPr/>
          </a:p>
          <a:p>
            <a:pPr indent="-342900" lvl="1" marL="914400" rtl="0" algn="l">
              <a:spcBef>
                <a:spcPts val="0"/>
              </a:spcBef>
              <a:spcAft>
                <a:spcPts val="0"/>
              </a:spcAft>
              <a:buSzPts val="1800"/>
              <a:buChar char="-"/>
            </a:pPr>
            <a:r>
              <a:rPr lang="en-US"/>
              <a:t>SDXL 50steps -&gt; SDXLTurbo 1steps</a:t>
            </a:r>
            <a:endParaRPr/>
          </a:p>
          <a:p>
            <a:pPr indent="-342900" lvl="0" marL="457200" rtl="0" algn="l">
              <a:spcBef>
                <a:spcPts val="0"/>
              </a:spcBef>
              <a:spcAft>
                <a:spcPts val="0"/>
              </a:spcAft>
              <a:buSzPts val="1800"/>
              <a:buChar char="-"/>
            </a:pPr>
            <a:r>
              <a:rPr lang="en-US"/>
              <a:t>Combining</a:t>
            </a:r>
            <a:endParaRPr/>
          </a:p>
          <a:p>
            <a:pPr indent="-342900" lvl="1" marL="914400" rtl="0" algn="l">
              <a:spcBef>
                <a:spcPts val="0"/>
              </a:spcBef>
              <a:spcAft>
                <a:spcPts val="0"/>
              </a:spcAft>
              <a:buSzPts val="1800"/>
              <a:buChar char="-"/>
            </a:pPr>
            <a:r>
              <a:rPr lang="en-US"/>
              <a:t>Superior sample quality of DMs</a:t>
            </a:r>
            <a:endParaRPr/>
          </a:p>
          <a:p>
            <a:pPr indent="-342900" lvl="1" marL="914400" rtl="0" algn="l">
              <a:spcBef>
                <a:spcPts val="0"/>
              </a:spcBef>
              <a:spcAft>
                <a:spcPts val="0"/>
              </a:spcAft>
              <a:buSzPts val="1800"/>
              <a:buChar char="-"/>
            </a:pPr>
            <a:r>
              <a:rPr lang="en-US"/>
              <a:t>Inherent speed of GANs</a:t>
            </a:r>
            <a:endParaRPr/>
          </a:p>
        </p:txBody>
      </p:sp>
      <p:sp>
        <p:nvSpPr>
          <p:cNvPr id="1243" name="Google Shape;1243;g2b2f50b8224_0_4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244" name="Google Shape;1244;g2b2f50b8224_0_49"/>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https://arxiv.org/abs/2311.17042</a:t>
            </a:r>
            <a:endParaRPr/>
          </a:p>
        </p:txBody>
      </p:sp>
      <p:sp>
        <p:nvSpPr>
          <p:cNvPr id="1245" name="Google Shape;1245;g2b2f50b8224_0_49"/>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Adversarial Diffusion Distillation</a:t>
            </a:r>
            <a:endParaRPr/>
          </a:p>
        </p:txBody>
      </p:sp>
      <p:pic>
        <p:nvPicPr>
          <p:cNvPr id="1246" name="Google Shape;1246;g2b2f50b8224_0_49"/>
          <p:cNvPicPr preferRelativeResize="0"/>
          <p:nvPr/>
        </p:nvPicPr>
        <p:blipFill>
          <a:blip r:embed="rId3">
            <a:alphaModFix/>
          </a:blip>
          <a:stretch>
            <a:fillRect/>
          </a:stretch>
        </p:blipFill>
        <p:spPr>
          <a:xfrm>
            <a:off x="7101025" y="1479550"/>
            <a:ext cx="4876800" cy="4876800"/>
          </a:xfrm>
          <a:prstGeom prst="rect">
            <a:avLst/>
          </a:prstGeom>
          <a:noFill/>
          <a:ln>
            <a:noFill/>
          </a:ln>
        </p:spPr>
      </p:pic>
      <p:pic>
        <p:nvPicPr>
          <p:cNvPr id="1247" name="Google Shape;1247;g2b2f50b8224_0_49"/>
          <p:cNvPicPr preferRelativeResize="0"/>
          <p:nvPr/>
        </p:nvPicPr>
        <p:blipFill>
          <a:blip r:embed="rId4">
            <a:alphaModFix/>
          </a:blip>
          <a:stretch>
            <a:fillRect/>
          </a:stretch>
        </p:blipFill>
        <p:spPr>
          <a:xfrm>
            <a:off x="11657100" y="3"/>
            <a:ext cx="534899" cy="5349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g2685df08e5f_4_0"/>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Revisit A</a:t>
            </a:r>
            <a:r>
              <a:rPr lang="en-US"/>
              <a:t>dversarial Models (GANs)</a:t>
            </a:r>
            <a:endParaRPr/>
          </a:p>
        </p:txBody>
      </p:sp>
      <p:sp>
        <p:nvSpPr>
          <p:cNvPr id="1254" name="Google Shape;1254;g2685df08e5f_4_0"/>
          <p:cNvSpPr txBox="1"/>
          <p:nvPr>
            <p:ph idx="1" type="body"/>
          </p:nvPr>
        </p:nvSpPr>
        <p:spPr>
          <a:xfrm>
            <a:off x="838200" y="1260629"/>
            <a:ext cx="10515600" cy="4916400"/>
          </a:xfrm>
          <a:prstGeom prst="rect">
            <a:avLst/>
          </a:prstGeom>
        </p:spPr>
        <p:txBody>
          <a:bodyPr anchorCtr="0" anchor="t" bIns="45700" lIns="91425" spcFirstLastPara="1" rIns="91425" wrap="square" tIns="45700">
            <a:normAutofit/>
          </a:bodyPr>
          <a:lstStyle/>
          <a:p>
            <a:pPr indent="-342900" lvl="0" marL="457200" rtl="0" algn="l">
              <a:lnSpc>
                <a:spcPct val="115000"/>
              </a:lnSpc>
              <a:spcBef>
                <a:spcPts val="1000"/>
              </a:spcBef>
              <a:spcAft>
                <a:spcPts val="0"/>
              </a:spcAft>
              <a:buSzPts val="1800"/>
              <a:buChar char="-"/>
            </a:pPr>
            <a:r>
              <a:rPr lang="en-US"/>
              <a:t>Generator</a:t>
            </a:r>
            <a:endParaRPr/>
          </a:p>
          <a:p>
            <a:pPr indent="-342900" lvl="1" marL="914400" rtl="0" algn="l">
              <a:lnSpc>
                <a:spcPct val="115000"/>
              </a:lnSpc>
              <a:spcBef>
                <a:spcPts val="0"/>
              </a:spcBef>
              <a:spcAft>
                <a:spcPts val="0"/>
              </a:spcAft>
              <a:buSzPts val="1800"/>
              <a:buChar char="-"/>
            </a:pPr>
            <a:r>
              <a:rPr lang="en-US"/>
              <a:t>optimize to synthesize samples that capture distribution of training data</a:t>
            </a:r>
            <a:endParaRPr/>
          </a:p>
          <a:p>
            <a:pPr indent="-342900" lvl="0" marL="457200" rtl="0" algn="l">
              <a:lnSpc>
                <a:spcPct val="115000"/>
              </a:lnSpc>
              <a:spcBef>
                <a:spcPts val="0"/>
              </a:spcBef>
              <a:spcAft>
                <a:spcPts val="0"/>
              </a:spcAft>
              <a:buSzPts val="1800"/>
              <a:buChar char="-"/>
            </a:pPr>
            <a:r>
              <a:rPr lang="en-US"/>
              <a:t>Discriminator</a:t>
            </a:r>
            <a:endParaRPr/>
          </a:p>
          <a:p>
            <a:pPr indent="-342900" lvl="1" marL="914400" rtl="0" algn="l">
              <a:lnSpc>
                <a:spcPct val="115000"/>
              </a:lnSpc>
              <a:spcBef>
                <a:spcPts val="0"/>
              </a:spcBef>
              <a:spcAft>
                <a:spcPts val="0"/>
              </a:spcAft>
              <a:buSzPts val="1800"/>
              <a:buChar char="-"/>
            </a:pPr>
            <a:r>
              <a:rPr lang="en-US"/>
              <a:t>optimize to classify real and fake data</a:t>
            </a:r>
            <a:endParaRPr/>
          </a:p>
          <a:p>
            <a:pPr indent="-342900" lvl="0" marL="457200" rtl="0" algn="l">
              <a:lnSpc>
                <a:spcPct val="115000"/>
              </a:lnSpc>
              <a:spcBef>
                <a:spcPts val="0"/>
              </a:spcBef>
              <a:spcAft>
                <a:spcPts val="0"/>
              </a:spcAft>
              <a:buSzPts val="1800"/>
              <a:buChar char="-"/>
            </a:pPr>
            <a:r>
              <a:rPr lang="en-US"/>
              <a:t>Both get better in each epoch during training</a:t>
            </a:r>
            <a:endParaRPr/>
          </a:p>
          <a:p>
            <a:pPr indent="-342900" lvl="1" marL="914400" rtl="0" algn="l">
              <a:lnSpc>
                <a:spcPct val="115000"/>
              </a:lnSpc>
              <a:spcBef>
                <a:spcPts val="0"/>
              </a:spcBef>
              <a:spcAft>
                <a:spcPts val="0"/>
              </a:spcAft>
              <a:buSzPts val="1800"/>
              <a:buChar char="-"/>
            </a:pPr>
            <a:r>
              <a:rPr lang="en-US"/>
              <a:t>must be in a fair fight</a:t>
            </a:r>
            <a:endParaRPr/>
          </a:p>
        </p:txBody>
      </p:sp>
      <p:sp>
        <p:nvSpPr>
          <p:cNvPr id="1255" name="Google Shape;1255;g2685df08e5f_4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256" name="Google Shape;1256;g2685df08e5f_4_0"/>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Generative Adversarial Networks</a:t>
            </a:r>
            <a:endParaRPr/>
          </a:p>
        </p:txBody>
      </p:sp>
      <p:sp>
        <p:nvSpPr>
          <p:cNvPr id="1257" name="Google Shape;1257;g2685df08e5f_4_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https://arxiv.org/abs/1406.2661</a:t>
            </a:r>
            <a:endParaRPr/>
          </a:p>
        </p:txBody>
      </p:sp>
      <p:pic>
        <p:nvPicPr>
          <p:cNvPr id="1258" name="Google Shape;1258;g2685df08e5f_4_0"/>
          <p:cNvPicPr preferRelativeResize="0"/>
          <p:nvPr/>
        </p:nvPicPr>
        <p:blipFill>
          <a:blip r:embed="rId3">
            <a:alphaModFix/>
          </a:blip>
          <a:stretch>
            <a:fillRect/>
          </a:stretch>
        </p:blipFill>
        <p:spPr>
          <a:xfrm>
            <a:off x="5752275" y="3664025"/>
            <a:ext cx="5770701" cy="2692324"/>
          </a:xfrm>
          <a:prstGeom prst="rect">
            <a:avLst/>
          </a:prstGeom>
          <a:noFill/>
          <a:ln>
            <a:noFill/>
          </a:ln>
        </p:spPr>
      </p:pic>
      <p:pic>
        <p:nvPicPr>
          <p:cNvPr id="1259" name="Google Shape;1259;g2685df08e5f_4_0"/>
          <p:cNvPicPr preferRelativeResize="0"/>
          <p:nvPr/>
        </p:nvPicPr>
        <p:blipFill>
          <a:blip r:embed="rId4">
            <a:alphaModFix/>
          </a:blip>
          <a:stretch>
            <a:fillRect/>
          </a:stretch>
        </p:blipFill>
        <p:spPr>
          <a:xfrm>
            <a:off x="11657100" y="3"/>
            <a:ext cx="534899" cy="5349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g2685a3cf432_5_60"/>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SDXL Turbo</a:t>
            </a:r>
            <a:endParaRPr/>
          </a:p>
        </p:txBody>
      </p:sp>
      <p:sp>
        <p:nvSpPr>
          <p:cNvPr id="1266" name="Google Shape;1266;g2685a3cf432_5_6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267" name="Google Shape;1267;g2685a3cf432_5_60"/>
          <p:cNvPicPr preferRelativeResize="0"/>
          <p:nvPr/>
        </p:nvPicPr>
        <p:blipFill rotWithShape="1">
          <a:blip r:embed="rId3">
            <a:alphaModFix/>
          </a:blip>
          <a:srcRect b="35441" l="0" r="28520" t="33477"/>
          <a:stretch/>
        </p:blipFill>
        <p:spPr>
          <a:xfrm>
            <a:off x="6453900" y="1670600"/>
            <a:ext cx="5455226" cy="1999300"/>
          </a:xfrm>
          <a:prstGeom prst="rect">
            <a:avLst/>
          </a:prstGeom>
          <a:noFill/>
          <a:ln>
            <a:noFill/>
          </a:ln>
        </p:spPr>
      </p:pic>
      <p:sp>
        <p:nvSpPr>
          <p:cNvPr id="1268" name="Google Shape;1268;g2685a3cf432_5_60"/>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Adversarial Diffusion Distillation</a:t>
            </a:r>
            <a:endParaRPr/>
          </a:p>
        </p:txBody>
      </p:sp>
      <p:sp>
        <p:nvSpPr>
          <p:cNvPr id="1269" name="Google Shape;1269;g2685a3cf432_5_6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https://arxiv.org/abs/2311.17042</a:t>
            </a:r>
            <a:endParaRPr/>
          </a:p>
        </p:txBody>
      </p:sp>
      <p:sp>
        <p:nvSpPr>
          <p:cNvPr id="1270" name="Google Shape;1270;g2685a3cf432_5_60"/>
          <p:cNvSpPr txBox="1"/>
          <p:nvPr/>
        </p:nvSpPr>
        <p:spPr>
          <a:xfrm>
            <a:off x="6578900" y="1184425"/>
            <a:ext cx="22806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9900"/>
                </a:solidFill>
                <a:latin typeface="Calibri"/>
                <a:ea typeface="Calibri"/>
                <a:cs typeface="Calibri"/>
                <a:sym typeface="Calibri"/>
              </a:rPr>
              <a:t>Generation</a:t>
            </a:r>
            <a:r>
              <a:rPr lang="en-US" sz="2000">
                <a:solidFill>
                  <a:srgbClr val="FF9900"/>
                </a:solidFill>
                <a:latin typeface="Calibri"/>
                <a:ea typeface="Calibri"/>
                <a:cs typeface="Calibri"/>
                <a:sym typeface="Calibri"/>
              </a:rPr>
              <a:t> Process</a:t>
            </a:r>
            <a:endParaRPr sz="2000">
              <a:solidFill>
                <a:srgbClr val="FF9900"/>
              </a:solidFill>
              <a:latin typeface="Calibri"/>
              <a:ea typeface="Calibri"/>
              <a:cs typeface="Calibri"/>
              <a:sym typeface="Calibri"/>
            </a:endParaRPr>
          </a:p>
        </p:txBody>
      </p:sp>
      <p:pic>
        <p:nvPicPr>
          <p:cNvPr id="1271" name="Google Shape;1271;g2685a3cf432_5_60"/>
          <p:cNvPicPr preferRelativeResize="0"/>
          <p:nvPr/>
        </p:nvPicPr>
        <p:blipFill>
          <a:blip r:embed="rId4">
            <a:alphaModFix/>
          </a:blip>
          <a:stretch>
            <a:fillRect/>
          </a:stretch>
        </p:blipFill>
        <p:spPr>
          <a:xfrm>
            <a:off x="11657100" y="3"/>
            <a:ext cx="534899" cy="534900"/>
          </a:xfrm>
          <a:prstGeom prst="rect">
            <a:avLst/>
          </a:prstGeom>
          <a:noFill/>
          <a:ln>
            <a:noFill/>
          </a:ln>
        </p:spPr>
      </p:pic>
      <p:pic>
        <p:nvPicPr>
          <p:cNvPr id="1272" name="Google Shape;1272;g2685a3cf432_5_60"/>
          <p:cNvPicPr preferRelativeResize="0"/>
          <p:nvPr/>
        </p:nvPicPr>
        <p:blipFill>
          <a:blip r:embed="rId3">
            <a:alphaModFix/>
          </a:blip>
          <a:stretch>
            <a:fillRect/>
          </a:stretch>
        </p:blipFill>
        <p:spPr>
          <a:xfrm>
            <a:off x="442775" y="1520700"/>
            <a:ext cx="5544350" cy="4673100"/>
          </a:xfrm>
          <a:prstGeom prst="rect">
            <a:avLst/>
          </a:prstGeom>
          <a:noFill/>
          <a:ln>
            <a:noFill/>
          </a:ln>
        </p:spPr>
      </p:pic>
      <p:sp>
        <p:nvSpPr>
          <p:cNvPr id="1273" name="Google Shape;1273;g2685a3cf432_5_60"/>
          <p:cNvSpPr txBox="1"/>
          <p:nvPr/>
        </p:nvSpPr>
        <p:spPr>
          <a:xfrm>
            <a:off x="490850" y="1201200"/>
            <a:ext cx="22806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9900"/>
                </a:solidFill>
                <a:latin typeface="Calibri"/>
                <a:ea typeface="Calibri"/>
                <a:cs typeface="Calibri"/>
                <a:sym typeface="Calibri"/>
              </a:rPr>
              <a:t>Training Process</a:t>
            </a:r>
            <a:endParaRPr sz="2000">
              <a:solidFill>
                <a:srgbClr val="FF9900"/>
              </a:solidFill>
              <a:latin typeface="Calibri"/>
              <a:ea typeface="Calibri"/>
              <a:cs typeface="Calibri"/>
              <a:sym typeface="Calibri"/>
            </a:endParaRPr>
          </a:p>
        </p:txBody>
      </p:sp>
      <p:sp>
        <p:nvSpPr>
          <p:cNvPr id="1274" name="Google Shape;1274;g2685a3cf432_5_60"/>
          <p:cNvSpPr txBox="1"/>
          <p:nvPr/>
        </p:nvSpPr>
        <p:spPr>
          <a:xfrm>
            <a:off x="2021900" y="3016825"/>
            <a:ext cx="10752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500">
                <a:solidFill>
                  <a:schemeClr val="dk1"/>
                </a:solidFill>
                <a:latin typeface="Calibri"/>
                <a:ea typeface="Calibri"/>
                <a:cs typeface="Calibri"/>
                <a:sym typeface="Calibri"/>
              </a:rPr>
              <a:t>Generator</a:t>
            </a:r>
            <a:endParaRPr sz="1500">
              <a:solidFill>
                <a:schemeClr val="dk1"/>
              </a:solidFill>
              <a:latin typeface="Calibri"/>
              <a:ea typeface="Calibri"/>
              <a:cs typeface="Calibri"/>
              <a:sym typeface="Calibri"/>
            </a:endParaRPr>
          </a:p>
        </p:txBody>
      </p:sp>
      <p:pic>
        <p:nvPicPr>
          <p:cNvPr id="1275" name="Google Shape;1275;g2685a3cf432_5_60"/>
          <p:cNvPicPr preferRelativeResize="0"/>
          <p:nvPr/>
        </p:nvPicPr>
        <p:blipFill>
          <a:blip r:embed="rId5">
            <a:alphaModFix/>
          </a:blip>
          <a:stretch>
            <a:fillRect/>
          </a:stretch>
        </p:blipFill>
        <p:spPr>
          <a:xfrm>
            <a:off x="6750225" y="1783175"/>
            <a:ext cx="1493201" cy="1496750"/>
          </a:xfrm>
          <a:prstGeom prst="rect">
            <a:avLst/>
          </a:prstGeom>
          <a:noFill/>
          <a:ln>
            <a:noFill/>
          </a:ln>
        </p:spPr>
      </p:pic>
      <p:sp>
        <p:nvSpPr>
          <p:cNvPr id="1276" name="Google Shape;1276;g2685a3cf432_5_60"/>
          <p:cNvSpPr/>
          <p:nvPr/>
        </p:nvSpPr>
        <p:spPr>
          <a:xfrm>
            <a:off x="6672350" y="1520700"/>
            <a:ext cx="2093700" cy="26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77" name="Google Shape;1277;g2685a3cf432_5_60"/>
          <p:cNvSpPr/>
          <p:nvPr/>
        </p:nvSpPr>
        <p:spPr>
          <a:xfrm>
            <a:off x="11830775" y="1961650"/>
            <a:ext cx="361200" cy="1362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78" name="Google Shape;1278;g2685a3cf432_5_60"/>
          <p:cNvSpPr/>
          <p:nvPr/>
        </p:nvSpPr>
        <p:spPr>
          <a:xfrm>
            <a:off x="6449975" y="3324625"/>
            <a:ext cx="2093700" cy="262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79" name="Google Shape;1279;g2685a3cf432_5_60"/>
          <p:cNvSpPr/>
          <p:nvPr/>
        </p:nvSpPr>
        <p:spPr>
          <a:xfrm>
            <a:off x="10098275" y="3314375"/>
            <a:ext cx="2093700" cy="475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80" name="Google Shape;1280;g2685a3cf432_5_60"/>
          <p:cNvSpPr txBox="1"/>
          <p:nvPr/>
        </p:nvSpPr>
        <p:spPr>
          <a:xfrm>
            <a:off x="8820675" y="1726450"/>
            <a:ext cx="10752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500">
                <a:solidFill>
                  <a:schemeClr val="dk1"/>
                </a:solidFill>
                <a:latin typeface="Calibri"/>
                <a:ea typeface="Calibri"/>
                <a:cs typeface="Calibri"/>
                <a:sym typeface="Calibri"/>
              </a:rPr>
              <a:t>Generator</a:t>
            </a:r>
            <a:endParaRPr sz="15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g2b70ff7c133_0_11"/>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Latent DM (Stable Diffusion)</a:t>
            </a:r>
            <a:endParaRPr/>
          </a:p>
        </p:txBody>
      </p:sp>
      <p:sp>
        <p:nvSpPr>
          <p:cNvPr id="209" name="Google Shape;209;g2b70ff7c133_0_11"/>
          <p:cNvSpPr txBox="1"/>
          <p:nvPr>
            <p:ph idx="1" type="body"/>
          </p:nvPr>
        </p:nvSpPr>
        <p:spPr>
          <a:xfrm>
            <a:off x="838200" y="970804"/>
            <a:ext cx="10515600" cy="49164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Only required a 64x64 random noise for generation</a:t>
            </a:r>
            <a:endParaRPr/>
          </a:p>
        </p:txBody>
      </p:sp>
      <p:sp>
        <p:nvSpPr>
          <p:cNvPr id="210" name="Google Shape;210;g2b70ff7c133_0_1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11" name="Google Shape;211;g2b70ff7c133_0_11"/>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https://arxiv.org/abs/2112.10752</a:t>
            </a:r>
            <a:endParaRPr/>
          </a:p>
        </p:txBody>
      </p:sp>
      <p:sp>
        <p:nvSpPr>
          <p:cNvPr id="212" name="Google Shape;212;g2b70ff7c133_0_11"/>
          <p:cNvSpPr txBox="1"/>
          <p:nvPr/>
        </p:nvSpPr>
        <p:spPr>
          <a:xfrm>
            <a:off x="85950" y="6177033"/>
            <a:ext cx="6258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High-Resolution Image Synthesis with Latent Diffusion Models</a:t>
            </a:r>
            <a:endParaRPr/>
          </a:p>
        </p:txBody>
      </p:sp>
      <p:pic>
        <p:nvPicPr>
          <p:cNvPr id="213" name="Google Shape;213;g2b70ff7c133_0_11"/>
          <p:cNvPicPr preferRelativeResize="0"/>
          <p:nvPr/>
        </p:nvPicPr>
        <p:blipFill>
          <a:blip r:embed="rId3">
            <a:alphaModFix/>
          </a:blip>
          <a:stretch>
            <a:fillRect/>
          </a:stretch>
        </p:blipFill>
        <p:spPr>
          <a:xfrm>
            <a:off x="1735950" y="1754975"/>
            <a:ext cx="8720100" cy="4248050"/>
          </a:xfrm>
          <a:prstGeom prst="rect">
            <a:avLst/>
          </a:prstGeom>
          <a:noFill/>
          <a:ln>
            <a:noFill/>
          </a:ln>
        </p:spPr>
      </p:pic>
      <p:sp>
        <p:nvSpPr>
          <p:cNvPr id="214" name="Google Shape;214;g2b70ff7c133_0_11"/>
          <p:cNvSpPr txBox="1"/>
          <p:nvPr/>
        </p:nvSpPr>
        <p:spPr>
          <a:xfrm>
            <a:off x="2149200" y="4227225"/>
            <a:ext cx="11538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0000"/>
                </a:solidFill>
                <a:latin typeface="Calibri"/>
                <a:ea typeface="Calibri"/>
                <a:cs typeface="Calibri"/>
                <a:sym typeface="Calibri"/>
              </a:rPr>
              <a:t>Decoder</a:t>
            </a:r>
            <a:endParaRPr sz="2000">
              <a:solidFill>
                <a:srgbClr val="FF0000"/>
              </a:solidFill>
              <a:latin typeface="Calibri"/>
              <a:ea typeface="Calibri"/>
              <a:cs typeface="Calibri"/>
              <a:sym typeface="Calibri"/>
            </a:endParaRPr>
          </a:p>
        </p:txBody>
      </p:sp>
      <p:sp>
        <p:nvSpPr>
          <p:cNvPr id="215" name="Google Shape;215;g2b70ff7c133_0_11"/>
          <p:cNvSpPr txBox="1"/>
          <p:nvPr/>
        </p:nvSpPr>
        <p:spPr>
          <a:xfrm>
            <a:off x="9073200" y="5734225"/>
            <a:ext cx="2743200" cy="7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0000"/>
                </a:solidFill>
                <a:latin typeface="Calibri"/>
                <a:ea typeface="Calibri"/>
                <a:cs typeface="Calibri"/>
                <a:sym typeface="Calibri"/>
              </a:rPr>
              <a:t>Domain-specific Encoder (</a:t>
            </a:r>
            <a:r>
              <a:rPr lang="en-US" sz="2000">
                <a:solidFill>
                  <a:srgbClr val="FF0000"/>
                </a:solidFill>
                <a:latin typeface="Calibri"/>
                <a:ea typeface="Calibri"/>
                <a:cs typeface="Calibri"/>
                <a:sym typeface="Calibri"/>
              </a:rPr>
              <a:t>BERT-Tokenizer</a:t>
            </a:r>
            <a:r>
              <a:rPr lang="en-US" sz="2000">
                <a:solidFill>
                  <a:srgbClr val="FF0000"/>
                </a:solidFill>
                <a:latin typeface="Calibri"/>
                <a:ea typeface="Calibri"/>
                <a:cs typeface="Calibri"/>
                <a:sym typeface="Calibri"/>
              </a:rPr>
              <a:t>)</a:t>
            </a:r>
            <a:endParaRPr sz="2000">
              <a:solidFill>
                <a:srgbClr val="FF0000"/>
              </a:solidFill>
              <a:latin typeface="Calibri"/>
              <a:ea typeface="Calibri"/>
              <a:cs typeface="Calibri"/>
              <a:sym typeface="Calibri"/>
            </a:endParaRPr>
          </a:p>
        </p:txBody>
      </p:sp>
      <p:pic>
        <p:nvPicPr>
          <p:cNvPr id="216" name="Google Shape;216;g2b70ff7c133_0_11"/>
          <p:cNvPicPr preferRelativeResize="0"/>
          <p:nvPr/>
        </p:nvPicPr>
        <p:blipFill>
          <a:blip r:embed="rId4">
            <a:alphaModFix/>
          </a:blip>
          <a:stretch>
            <a:fillRect/>
          </a:stretch>
        </p:blipFill>
        <p:spPr>
          <a:xfrm>
            <a:off x="85950" y="3534200"/>
            <a:ext cx="1649999" cy="1649999"/>
          </a:xfrm>
          <a:prstGeom prst="rect">
            <a:avLst/>
          </a:prstGeom>
          <a:noFill/>
          <a:ln>
            <a:noFill/>
          </a:ln>
        </p:spPr>
      </p:pic>
      <p:cxnSp>
        <p:nvCxnSpPr>
          <p:cNvPr id="217" name="Google Shape;217;g2b70ff7c133_0_11"/>
          <p:cNvCxnSpPr/>
          <p:nvPr/>
        </p:nvCxnSpPr>
        <p:spPr>
          <a:xfrm rot="10800000">
            <a:off x="1746925" y="3546800"/>
            <a:ext cx="581400" cy="226800"/>
          </a:xfrm>
          <a:prstGeom prst="straightConnector1">
            <a:avLst/>
          </a:prstGeom>
          <a:noFill/>
          <a:ln cap="flat" cmpd="sng" w="9525">
            <a:solidFill>
              <a:schemeClr val="dk2"/>
            </a:solidFill>
            <a:prstDash val="solid"/>
            <a:round/>
            <a:headEnd len="med" w="med" type="none"/>
            <a:tailEnd len="med" w="med" type="none"/>
          </a:ln>
        </p:spPr>
      </p:cxnSp>
      <p:cxnSp>
        <p:nvCxnSpPr>
          <p:cNvPr id="218" name="Google Shape;218;g2b70ff7c133_0_11"/>
          <p:cNvCxnSpPr/>
          <p:nvPr/>
        </p:nvCxnSpPr>
        <p:spPr>
          <a:xfrm flipH="1" rot="10800000">
            <a:off x="1733275" y="4190950"/>
            <a:ext cx="590400" cy="1006200"/>
          </a:xfrm>
          <a:prstGeom prst="straightConnector1">
            <a:avLst/>
          </a:prstGeom>
          <a:noFill/>
          <a:ln cap="flat" cmpd="sng" w="9525">
            <a:solidFill>
              <a:schemeClr val="dk2"/>
            </a:solidFill>
            <a:prstDash val="solid"/>
            <a:round/>
            <a:headEnd len="med" w="med" type="none"/>
            <a:tailEnd len="med" w="med" type="none"/>
          </a:ln>
        </p:spPr>
      </p:cxnSp>
      <p:cxnSp>
        <p:nvCxnSpPr>
          <p:cNvPr id="219" name="Google Shape;219;g2b70ff7c133_0_11"/>
          <p:cNvCxnSpPr/>
          <p:nvPr/>
        </p:nvCxnSpPr>
        <p:spPr>
          <a:xfrm rot="10800000">
            <a:off x="1748400" y="3737900"/>
            <a:ext cx="156600" cy="35700"/>
          </a:xfrm>
          <a:prstGeom prst="straightConnector1">
            <a:avLst/>
          </a:prstGeom>
          <a:noFill/>
          <a:ln cap="flat" cmpd="sng" w="9525">
            <a:solidFill>
              <a:schemeClr val="dk2"/>
            </a:solidFill>
            <a:prstDash val="solid"/>
            <a:round/>
            <a:headEnd len="med" w="med" type="none"/>
            <a:tailEnd len="med" w="med" type="none"/>
          </a:ln>
        </p:spPr>
      </p:cxnSp>
      <p:cxnSp>
        <p:nvCxnSpPr>
          <p:cNvPr id="220" name="Google Shape;220;g2b70ff7c133_0_11"/>
          <p:cNvCxnSpPr/>
          <p:nvPr/>
        </p:nvCxnSpPr>
        <p:spPr>
          <a:xfrm flipH="1">
            <a:off x="1738049" y="4190900"/>
            <a:ext cx="189600" cy="97800"/>
          </a:xfrm>
          <a:prstGeom prst="straightConnector1">
            <a:avLst/>
          </a:prstGeom>
          <a:noFill/>
          <a:ln cap="flat" cmpd="sng" w="9525">
            <a:solidFill>
              <a:schemeClr val="dk2"/>
            </a:solidFill>
            <a:prstDash val="solid"/>
            <a:round/>
            <a:headEnd len="med" w="med" type="none"/>
            <a:tailEnd len="med" w="med" type="none"/>
          </a:ln>
        </p:spPr>
      </p:cxnSp>
      <p:sp>
        <p:nvSpPr>
          <p:cNvPr id="221" name="Google Shape;221;g2b70ff7c133_0_11"/>
          <p:cNvSpPr txBox="1"/>
          <p:nvPr/>
        </p:nvSpPr>
        <p:spPr>
          <a:xfrm>
            <a:off x="10378125" y="2534000"/>
            <a:ext cx="12639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chemeClr val="dk1"/>
                </a:solidFill>
              </a:rPr>
              <a:t>“A tiger in a lab coat”</a:t>
            </a:r>
            <a:endParaRPr/>
          </a:p>
        </p:txBody>
      </p:sp>
      <p:sp>
        <p:nvSpPr>
          <p:cNvPr id="222" name="Google Shape;222;g2b70ff7c133_0_11"/>
          <p:cNvSpPr txBox="1"/>
          <p:nvPr/>
        </p:nvSpPr>
        <p:spPr>
          <a:xfrm>
            <a:off x="8035900" y="5057850"/>
            <a:ext cx="1263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chemeClr val="dk1"/>
                </a:solidFill>
              </a:rPr>
              <a:t>77x768</a:t>
            </a:r>
            <a:endParaRPr sz="1000"/>
          </a:p>
        </p:txBody>
      </p:sp>
      <p:sp>
        <p:nvSpPr>
          <p:cNvPr id="223" name="Google Shape;223;g2b70ff7c133_0_11"/>
          <p:cNvSpPr txBox="1"/>
          <p:nvPr/>
        </p:nvSpPr>
        <p:spPr>
          <a:xfrm>
            <a:off x="7996875" y="4509400"/>
            <a:ext cx="1263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chemeClr val="dk1"/>
                </a:solidFill>
              </a:rPr>
              <a:t>64x64</a:t>
            </a:r>
            <a:endParaRPr sz="1000"/>
          </a:p>
        </p:txBody>
      </p:sp>
      <p:sp>
        <p:nvSpPr>
          <p:cNvPr id="224" name="Google Shape;224;g2b70ff7c133_0_11"/>
          <p:cNvSpPr txBox="1"/>
          <p:nvPr/>
        </p:nvSpPr>
        <p:spPr>
          <a:xfrm>
            <a:off x="279000" y="5138050"/>
            <a:ext cx="1263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chemeClr val="dk1"/>
                </a:solidFill>
              </a:rPr>
              <a:t>512x512</a:t>
            </a:r>
            <a:endParaRPr sz="1000"/>
          </a:p>
        </p:txBody>
      </p:sp>
      <p:pic>
        <p:nvPicPr>
          <p:cNvPr id="225" name="Google Shape;225;g2b70ff7c133_0_11"/>
          <p:cNvPicPr preferRelativeResize="0"/>
          <p:nvPr/>
        </p:nvPicPr>
        <p:blipFill>
          <a:blip r:embed="rId5">
            <a:alphaModFix/>
          </a:blip>
          <a:stretch>
            <a:fillRect/>
          </a:stretch>
        </p:blipFill>
        <p:spPr>
          <a:xfrm>
            <a:off x="11657100" y="3"/>
            <a:ext cx="534899" cy="534900"/>
          </a:xfrm>
          <a:prstGeom prst="rect">
            <a:avLst/>
          </a:prstGeom>
          <a:noFill/>
          <a:ln>
            <a:noFill/>
          </a:ln>
        </p:spPr>
      </p:pic>
      <p:sp>
        <p:nvSpPr>
          <p:cNvPr id="226" name="Google Shape;226;g2b70ff7c133_0_11"/>
          <p:cNvSpPr txBox="1"/>
          <p:nvPr/>
        </p:nvSpPr>
        <p:spPr>
          <a:xfrm>
            <a:off x="2859075" y="4440600"/>
            <a:ext cx="1263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chemeClr val="dk1"/>
                </a:solidFill>
              </a:rPr>
              <a:t>64x64</a:t>
            </a:r>
            <a:endParaRPr sz="1000"/>
          </a:p>
        </p:txBody>
      </p:sp>
      <p:sp>
        <p:nvSpPr>
          <p:cNvPr id="227" name="Google Shape;227;g2b70ff7c133_0_11"/>
          <p:cNvSpPr/>
          <p:nvPr/>
        </p:nvSpPr>
        <p:spPr>
          <a:xfrm>
            <a:off x="1692850" y="1692850"/>
            <a:ext cx="7223400" cy="1383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8" name="Google Shape;228;g2b70ff7c133_0_11"/>
          <p:cNvSpPr txBox="1"/>
          <p:nvPr/>
        </p:nvSpPr>
        <p:spPr>
          <a:xfrm>
            <a:off x="195875" y="1528263"/>
            <a:ext cx="22806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9900"/>
                </a:solidFill>
                <a:latin typeface="Calibri"/>
                <a:ea typeface="Calibri"/>
                <a:cs typeface="Calibri"/>
                <a:sym typeface="Calibri"/>
              </a:rPr>
              <a:t>Generation Process</a:t>
            </a:r>
            <a:endParaRPr sz="2000">
              <a:solidFill>
                <a:srgbClr val="FF9900"/>
              </a:solidFill>
              <a:latin typeface="Calibri"/>
              <a:ea typeface="Calibri"/>
              <a:cs typeface="Calibri"/>
              <a:sym typeface="Calibri"/>
            </a:endParaRPr>
          </a:p>
        </p:txBody>
      </p:sp>
      <p:sp>
        <p:nvSpPr>
          <p:cNvPr id="229" name="Google Shape;229;g2b70ff7c133_0_11"/>
          <p:cNvSpPr txBox="1"/>
          <p:nvPr/>
        </p:nvSpPr>
        <p:spPr>
          <a:xfrm>
            <a:off x="4955700" y="2042075"/>
            <a:ext cx="22806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0000"/>
                </a:solidFill>
                <a:latin typeface="Calibri"/>
                <a:ea typeface="Calibri"/>
                <a:cs typeface="Calibri"/>
                <a:sym typeface="Calibri"/>
              </a:rPr>
              <a:t>Generation Model</a:t>
            </a:r>
            <a:endParaRPr sz="2000">
              <a:solidFill>
                <a:srgbClr val="FF0000"/>
              </a:solidFill>
              <a:latin typeface="Calibri"/>
              <a:ea typeface="Calibri"/>
              <a:cs typeface="Calibri"/>
              <a:sym typeface="Calibri"/>
            </a:endParaRPr>
          </a:p>
        </p:txBody>
      </p:sp>
      <p:sp>
        <p:nvSpPr>
          <p:cNvPr id="230" name="Google Shape;230;g2b70ff7c133_0_11"/>
          <p:cNvSpPr txBox="1"/>
          <p:nvPr/>
        </p:nvSpPr>
        <p:spPr>
          <a:xfrm>
            <a:off x="5109475" y="2718650"/>
            <a:ext cx="22806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chemeClr val="dk1"/>
                </a:solidFill>
                <a:latin typeface="Calibri"/>
                <a:ea typeface="Calibri"/>
                <a:cs typeface="Calibri"/>
                <a:sym typeface="Calibri"/>
              </a:rPr>
              <a:t>Latent Space</a:t>
            </a:r>
            <a:endParaRPr b="1" sz="2000">
              <a:solidFill>
                <a:schemeClr val="dk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g2685df08e5f_4_41"/>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SDXL Turbo</a:t>
            </a:r>
            <a:endParaRPr/>
          </a:p>
        </p:txBody>
      </p:sp>
      <p:sp>
        <p:nvSpPr>
          <p:cNvPr id="1287" name="Google Shape;1287;g2685df08e5f_4_41"/>
          <p:cNvSpPr txBox="1"/>
          <p:nvPr>
            <p:ph idx="1" type="body"/>
          </p:nvPr>
        </p:nvSpPr>
        <p:spPr>
          <a:xfrm>
            <a:off x="838200" y="1184425"/>
            <a:ext cx="6173700" cy="4916400"/>
          </a:xfrm>
          <a:prstGeom prst="rect">
            <a:avLst/>
          </a:prstGeom>
        </p:spPr>
        <p:txBody>
          <a:bodyPr anchorCtr="0" anchor="t" bIns="45700" lIns="91425" spcFirstLastPara="1" rIns="91425" wrap="square" tIns="45700">
            <a:normAutofit lnSpcReduction="20000"/>
          </a:bodyPr>
          <a:lstStyle/>
          <a:p>
            <a:pPr indent="0" lvl="0" marL="0" rtl="0" algn="l">
              <a:lnSpc>
                <a:spcPct val="115000"/>
              </a:lnSpc>
              <a:spcBef>
                <a:spcPts val="1000"/>
              </a:spcBef>
              <a:spcAft>
                <a:spcPts val="0"/>
              </a:spcAft>
              <a:buNone/>
            </a:pPr>
            <a:r>
              <a:rPr lang="en-US"/>
              <a:t>Adversarial Diffusion Distillation (ADD)</a:t>
            </a:r>
            <a:endParaRPr/>
          </a:p>
          <a:p>
            <a:pPr indent="-342900" lvl="0" marL="457200" rtl="0" algn="l">
              <a:lnSpc>
                <a:spcPct val="115000"/>
              </a:lnSpc>
              <a:spcBef>
                <a:spcPts val="1000"/>
              </a:spcBef>
              <a:spcAft>
                <a:spcPts val="0"/>
              </a:spcAft>
              <a:buSzPts val="1800"/>
              <a:buChar char="-"/>
            </a:pPr>
            <a:r>
              <a:rPr lang="en-US"/>
              <a:t>U-Net (pixel space) as Gen</a:t>
            </a:r>
            <a:endParaRPr/>
          </a:p>
          <a:p>
            <a:pPr indent="-342900" lvl="0" marL="457200" rtl="0" algn="l">
              <a:lnSpc>
                <a:spcPct val="115000"/>
              </a:lnSpc>
              <a:spcBef>
                <a:spcPts val="0"/>
              </a:spcBef>
              <a:spcAft>
                <a:spcPts val="0"/>
              </a:spcAft>
              <a:buSzPts val="1800"/>
              <a:buChar char="-"/>
            </a:pPr>
            <a:r>
              <a:rPr lang="en-US"/>
              <a:t>ViT with DINO objective as Disc</a:t>
            </a:r>
            <a:endParaRPr/>
          </a:p>
          <a:p>
            <a:pPr indent="-342900" lvl="0" marL="457200" rtl="0" algn="l">
              <a:lnSpc>
                <a:spcPct val="115000"/>
              </a:lnSpc>
              <a:spcBef>
                <a:spcPts val="0"/>
              </a:spcBef>
              <a:spcAft>
                <a:spcPts val="0"/>
              </a:spcAft>
              <a:buSzPts val="1800"/>
              <a:buChar char="-"/>
            </a:pPr>
            <a:r>
              <a:rPr lang="en-US"/>
              <a:t>SDXL/SD2.1 as Teacher model</a:t>
            </a:r>
            <a:endParaRPr/>
          </a:p>
          <a:p>
            <a:pPr indent="0" lvl="0" marL="0" rtl="0" algn="l">
              <a:lnSpc>
                <a:spcPct val="115000"/>
              </a:lnSpc>
              <a:spcBef>
                <a:spcPts val="1000"/>
              </a:spcBef>
              <a:spcAft>
                <a:spcPts val="0"/>
              </a:spcAft>
              <a:buNone/>
            </a:pPr>
            <a:r>
              <a:t/>
            </a:r>
            <a:endParaRPr/>
          </a:p>
          <a:p>
            <a:pPr indent="0" lvl="0" marL="0" rtl="0" algn="l">
              <a:lnSpc>
                <a:spcPct val="115000"/>
              </a:lnSpc>
              <a:spcBef>
                <a:spcPts val="1000"/>
              </a:spcBef>
              <a:spcAft>
                <a:spcPts val="0"/>
              </a:spcAft>
              <a:buNone/>
            </a:pPr>
            <a:r>
              <a:rPr lang="en-US"/>
              <a:t>Training Objective</a:t>
            </a:r>
            <a:endParaRPr/>
          </a:p>
          <a:p>
            <a:pPr indent="-342900" lvl="0" marL="457200" rtl="0" algn="l">
              <a:lnSpc>
                <a:spcPct val="115000"/>
              </a:lnSpc>
              <a:spcBef>
                <a:spcPts val="1000"/>
              </a:spcBef>
              <a:spcAft>
                <a:spcPts val="0"/>
              </a:spcAft>
              <a:buSzPts val="1800"/>
              <a:buChar char="-"/>
            </a:pPr>
            <a:r>
              <a:rPr lang="en-US"/>
              <a:t>Adversarial Loss</a:t>
            </a:r>
            <a:endParaRPr/>
          </a:p>
          <a:p>
            <a:pPr indent="-342900" lvl="1" marL="914400" rtl="0" algn="l">
              <a:lnSpc>
                <a:spcPct val="115000"/>
              </a:lnSpc>
              <a:spcBef>
                <a:spcPts val="0"/>
              </a:spcBef>
              <a:spcAft>
                <a:spcPts val="0"/>
              </a:spcAft>
              <a:buSzPts val="1800"/>
              <a:buChar char="-"/>
            </a:pPr>
            <a:r>
              <a:rPr lang="en-US"/>
              <a:t>hinge loss with gradient penalty</a:t>
            </a:r>
            <a:endParaRPr/>
          </a:p>
          <a:p>
            <a:pPr indent="-342900" lvl="0" marL="457200" rtl="0" algn="l">
              <a:lnSpc>
                <a:spcPct val="115000"/>
              </a:lnSpc>
              <a:spcBef>
                <a:spcPts val="0"/>
              </a:spcBef>
              <a:spcAft>
                <a:spcPts val="0"/>
              </a:spcAft>
              <a:buSzPts val="1800"/>
              <a:buChar char="-"/>
            </a:pPr>
            <a:r>
              <a:rPr lang="en-US"/>
              <a:t>Distillation Loss</a:t>
            </a:r>
            <a:endParaRPr/>
          </a:p>
          <a:p>
            <a:pPr indent="-342900" lvl="0" marL="914400" rtl="0" algn="l">
              <a:lnSpc>
                <a:spcPct val="115000"/>
              </a:lnSpc>
              <a:spcBef>
                <a:spcPts val="0"/>
              </a:spcBef>
              <a:spcAft>
                <a:spcPts val="0"/>
              </a:spcAft>
              <a:buSzPts val="1800"/>
              <a:buChar char="-"/>
            </a:pPr>
            <a:r>
              <a:rPr lang="en-US"/>
              <a:t>weighted L2 loss</a:t>
            </a:r>
            <a:endParaRPr/>
          </a:p>
        </p:txBody>
      </p:sp>
      <p:sp>
        <p:nvSpPr>
          <p:cNvPr id="1288" name="Google Shape;1288;g2685df08e5f_4_4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289" name="Google Shape;1289;g2685df08e5f_4_41"/>
          <p:cNvPicPr preferRelativeResize="0"/>
          <p:nvPr/>
        </p:nvPicPr>
        <p:blipFill>
          <a:blip r:embed="rId3">
            <a:alphaModFix/>
          </a:blip>
          <a:stretch>
            <a:fillRect/>
          </a:stretch>
        </p:blipFill>
        <p:spPr>
          <a:xfrm>
            <a:off x="6530825" y="1503925"/>
            <a:ext cx="5544350" cy="4673100"/>
          </a:xfrm>
          <a:prstGeom prst="rect">
            <a:avLst/>
          </a:prstGeom>
          <a:noFill/>
          <a:ln>
            <a:noFill/>
          </a:ln>
        </p:spPr>
      </p:pic>
      <p:sp>
        <p:nvSpPr>
          <p:cNvPr id="1290" name="Google Shape;1290;g2685df08e5f_4_41"/>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Adversarial Diffusion Distillation</a:t>
            </a:r>
            <a:endParaRPr/>
          </a:p>
        </p:txBody>
      </p:sp>
      <p:sp>
        <p:nvSpPr>
          <p:cNvPr id="1291" name="Google Shape;1291;g2685df08e5f_4_41"/>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https://arxiv.org/abs/2311.17042</a:t>
            </a:r>
            <a:endParaRPr/>
          </a:p>
        </p:txBody>
      </p:sp>
      <p:sp>
        <p:nvSpPr>
          <p:cNvPr id="1292" name="Google Shape;1292;g2685df08e5f_4_41"/>
          <p:cNvSpPr txBox="1"/>
          <p:nvPr/>
        </p:nvSpPr>
        <p:spPr>
          <a:xfrm>
            <a:off x="8296625" y="3594300"/>
            <a:ext cx="8691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FF0000"/>
                </a:solidFill>
                <a:latin typeface="Calibri"/>
                <a:ea typeface="Calibri"/>
                <a:cs typeface="Calibri"/>
                <a:sym typeface="Calibri"/>
              </a:rPr>
              <a:t>U-Net</a:t>
            </a:r>
            <a:endParaRPr sz="1600">
              <a:solidFill>
                <a:srgbClr val="FF0000"/>
              </a:solidFill>
              <a:latin typeface="Calibri"/>
              <a:ea typeface="Calibri"/>
              <a:cs typeface="Calibri"/>
              <a:sym typeface="Calibri"/>
            </a:endParaRPr>
          </a:p>
        </p:txBody>
      </p:sp>
      <p:sp>
        <p:nvSpPr>
          <p:cNvPr id="1293" name="Google Shape;1293;g2685df08e5f_4_41"/>
          <p:cNvSpPr txBox="1"/>
          <p:nvPr/>
        </p:nvSpPr>
        <p:spPr>
          <a:xfrm>
            <a:off x="6578900" y="1184425"/>
            <a:ext cx="22806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9900"/>
                </a:solidFill>
                <a:latin typeface="Calibri"/>
                <a:ea typeface="Calibri"/>
                <a:cs typeface="Calibri"/>
                <a:sym typeface="Calibri"/>
              </a:rPr>
              <a:t>Training Process</a:t>
            </a:r>
            <a:endParaRPr sz="2000">
              <a:solidFill>
                <a:srgbClr val="FF9900"/>
              </a:solidFill>
              <a:latin typeface="Calibri"/>
              <a:ea typeface="Calibri"/>
              <a:cs typeface="Calibri"/>
              <a:sym typeface="Calibri"/>
            </a:endParaRPr>
          </a:p>
        </p:txBody>
      </p:sp>
      <p:pic>
        <p:nvPicPr>
          <p:cNvPr id="1294" name="Google Shape;1294;g2685df08e5f_4_41"/>
          <p:cNvPicPr preferRelativeResize="0"/>
          <p:nvPr/>
        </p:nvPicPr>
        <p:blipFill>
          <a:blip r:embed="rId4">
            <a:alphaModFix/>
          </a:blip>
          <a:stretch>
            <a:fillRect/>
          </a:stretch>
        </p:blipFill>
        <p:spPr>
          <a:xfrm>
            <a:off x="11657100" y="3"/>
            <a:ext cx="534899" cy="534900"/>
          </a:xfrm>
          <a:prstGeom prst="rect">
            <a:avLst/>
          </a:prstGeom>
          <a:noFill/>
          <a:ln>
            <a:noFill/>
          </a:ln>
        </p:spPr>
      </p:pic>
      <p:sp>
        <p:nvSpPr>
          <p:cNvPr id="1295" name="Google Shape;1295;g2685df08e5f_4_41"/>
          <p:cNvSpPr txBox="1"/>
          <p:nvPr/>
        </p:nvSpPr>
        <p:spPr>
          <a:xfrm>
            <a:off x="9215100" y="5869225"/>
            <a:ext cx="19863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FF0000"/>
                </a:solidFill>
                <a:latin typeface="Calibri"/>
                <a:ea typeface="Calibri"/>
                <a:cs typeface="Calibri"/>
                <a:sym typeface="Calibri"/>
              </a:rPr>
              <a:t>Reconstruction</a:t>
            </a:r>
            <a:endParaRPr sz="1600">
              <a:solidFill>
                <a:srgbClr val="FF0000"/>
              </a:solidFill>
              <a:latin typeface="Calibri"/>
              <a:ea typeface="Calibri"/>
              <a:cs typeface="Calibri"/>
              <a:sym typeface="Calibri"/>
            </a:endParaRPr>
          </a:p>
        </p:txBody>
      </p:sp>
      <p:sp>
        <p:nvSpPr>
          <p:cNvPr id="1296" name="Google Shape;1296;g2685df08e5f_4_41"/>
          <p:cNvSpPr txBox="1"/>
          <p:nvPr/>
        </p:nvSpPr>
        <p:spPr>
          <a:xfrm>
            <a:off x="11401900" y="4521100"/>
            <a:ext cx="19863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FF0000"/>
                </a:solidFill>
                <a:latin typeface="Calibri"/>
                <a:ea typeface="Calibri"/>
                <a:cs typeface="Calibri"/>
                <a:sym typeface="Calibri"/>
              </a:rPr>
              <a:t>L2</a:t>
            </a:r>
            <a:endParaRPr sz="1600">
              <a:solidFill>
                <a:srgbClr val="FF0000"/>
              </a:solidFill>
              <a:latin typeface="Calibri"/>
              <a:ea typeface="Calibri"/>
              <a:cs typeface="Calibri"/>
              <a:sym typeface="Calibri"/>
            </a:endParaRPr>
          </a:p>
        </p:txBody>
      </p:sp>
      <p:sp>
        <p:nvSpPr>
          <p:cNvPr id="1297" name="Google Shape;1297;g2685df08e5f_4_41"/>
          <p:cNvSpPr txBox="1"/>
          <p:nvPr/>
        </p:nvSpPr>
        <p:spPr>
          <a:xfrm>
            <a:off x="10319725" y="3543588"/>
            <a:ext cx="19863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FF0000"/>
                </a:solidFill>
                <a:latin typeface="Calibri"/>
                <a:ea typeface="Calibri"/>
                <a:cs typeface="Calibri"/>
                <a:sym typeface="Calibri"/>
              </a:rPr>
              <a:t>ViT-S with DINO obj</a:t>
            </a:r>
            <a:endParaRPr sz="1600">
              <a:solidFill>
                <a:srgbClr val="FF0000"/>
              </a:solidFill>
              <a:latin typeface="Calibri"/>
              <a:ea typeface="Calibri"/>
              <a:cs typeface="Calibri"/>
              <a:sym typeface="Calibri"/>
            </a:endParaRPr>
          </a:p>
        </p:txBody>
      </p:sp>
      <p:sp>
        <p:nvSpPr>
          <p:cNvPr id="1298" name="Google Shape;1298;g2685df08e5f_4_41"/>
          <p:cNvSpPr txBox="1"/>
          <p:nvPr/>
        </p:nvSpPr>
        <p:spPr>
          <a:xfrm>
            <a:off x="10626600" y="1885350"/>
            <a:ext cx="19863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rgbClr val="FF0000"/>
                </a:solidFill>
                <a:latin typeface="Calibri"/>
                <a:ea typeface="Calibri"/>
                <a:cs typeface="Calibri"/>
                <a:sym typeface="Calibri"/>
              </a:rPr>
              <a:t>Hinge Loss</a:t>
            </a:r>
            <a:endParaRPr sz="1600">
              <a:solidFill>
                <a:srgbClr val="FF0000"/>
              </a:solidFill>
              <a:latin typeface="Calibri"/>
              <a:ea typeface="Calibri"/>
              <a:cs typeface="Calibri"/>
              <a:sym typeface="Calibri"/>
            </a:endParaRPr>
          </a:p>
        </p:txBody>
      </p:sp>
      <p:sp>
        <p:nvSpPr>
          <p:cNvPr id="1299" name="Google Shape;1299;g2685df08e5f_4_41"/>
          <p:cNvSpPr txBox="1"/>
          <p:nvPr/>
        </p:nvSpPr>
        <p:spPr>
          <a:xfrm>
            <a:off x="10873700" y="4521100"/>
            <a:ext cx="19863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FF0000"/>
                </a:solidFill>
                <a:latin typeface="Calibri"/>
                <a:ea typeface="Calibri"/>
                <a:cs typeface="Calibri"/>
                <a:sym typeface="Calibri"/>
              </a:rPr>
              <a:t>alpha_t</a:t>
            </a:r>
            <a:endParaRPr sz="1100">
              <a:solidFill>
                <a:srgbClr val="FF0000"/>
              </a:solidFill>
              <a:latin typeface="Calibri"/>
              <a:ea typeface="Calibri"/>
              <a:cs typeface="Calibri"/>
              <a:sym typeface="Calibri"/>
            </a:endParaRPr>
          </a:p>
        </p:txBody>
      </p:sp>
      <p:sp>
        <p:nvSpPr>
          <p:cNvPr id="1300" name="Google Shape;1300;g2685df08e5f_4_41"/>
          <p:cNvSpPr txBox="1"/>
          <p:nvPr/>
        </p:nvSpPr>
        <p:spPr>
          <a:xfrm>
            <a:off x="8090525" y="3055300"/>
            <a:ext cx="10752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500">
                <a:solidFill>
                  <a:schemeClr val="dk1"/>
                </a:solidFill>
                <a:latin typeface="Calibri"/>
                <a:ea typeface="Calibri"/>
                <a:cs typeface="Calibri"/>
                <a:sym typeface="Calibri"/>
              </a:rPr>
              <a:t>Generator</a:t>
            </a:r>
            <a:endParaRPr sz="1500">
              <a:solidFill>
                <a:schemeClr val="dk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g2685df08e5f_4_72"/>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Summary</a:t>
            </a:r>
            <a:endParaRPr/>
          </a:p>
        </p:txBody>
      </p:sp>
      <p:sp>
        <p:nvSpPr>
          <p:cNvPr id="1307" name="Google Shape;1307;g2685df08e5f_4_7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308" name="Google Shape;1308;g2685df08e5f_4_72"/>
          <p:cNvPicPr preferRelativeResize="0"/>
          <p:nvPr/>
        </p:nvPicPr>
        <p:blipFill>
          <a:blip r:embed="rId3">
            <a:alphaModFix/>
          </a:blip>
          <a:stretch>
            <a:fillRect/>
          </a:stretch>
        </p:blipFill>
        <p:spPr>
          <a:xfrm>
            <a:off x="11657100" y="3"/>
            <a:ext cx="534899" cy="534900"/>
          </a:xfrm>
          <a:prstGeom prst="rect">
            <a:avLst/>
          </a:prstGeom>
          <a:noFill/>
          <a:ln>
            <a:noFill/>
          </a:ln>
        </p:spPr>
      </p:pic>
      <p:sp>
        <p:nvSpPr>
          <p:cNvPr id="1309" name="Google Shape;1309;g2685df08e5f_4_72"/>
          <p:cNvSpPr txBox="1"/>
          <p:nvPr>
            <p:ph idx="1" type="body"/>
          </p:nvPr>
        </p:nvSpPr>
        <p:spPr>
          <a:xfrm>
            <a:off x="838200" y="1260629"/>
            <a:ext cx="10515600" cy="4916400"/>
          </a:xfrm>
          <a:prstGeom prst="rect">
            <a:avLst/>
          </a:prstGeom>
        </p:spPr>
        <p:txBody>
          <a:bodyPr anchorCtr="0" anchor="t" bIns="45700" lIns="91425" spcFirstLastPara="1" rIns="91425" wrap="square" tIns="45700">
            <a:noAutofit/>
          </a:bodyPr>
          <a:lstStyle/>
          <a:p>
            <a:pPr indent="0" lvl="0" marL="0" rtl="0" algn="l">
              <a:lnSpc>
                <a:spcPct val="130000"/>
              </a:lnSpc>
              <a:spcBef>
                <a:spcPts val="1000"/>
              </a:spcBef>
              <a:spcAft>
                <a:spcPts val="0"/>
              </a:spcAft>
              <a:buSzPts val="852"/>
              <a:buNone/>
            </a:pPr>
            <a:r>
              <a:rPr lang="en-US" sz="2500"/>
              <a:t>Pivotal </a:t>
            </a:r>
            <a:r>
              <a:rPr lang="en-US" sz="2500"/>
              <a:t>Text-To-Image</a:t>
            </a:r>
            <a:r>
              <a:rPr lang="en-US" sz="2500"/>
              <a:t> Models:</a:t>
            </a:r>
            <a:endParaRPr sz="2500"/>
          </a:p>
          <a:p>
            <a:pPr indent="-387350" lvl="0" marL="457200" rtl="0" algn="l">
              <a:lnSpc>
                <a:spcPct val="130000"/>
              </a:lnSpc>
              <a:spcBef>
                <a:spcPts val="1000"/>
              </a:spcBef>
              <a:spcAft>
                <a:spcPts val="0"/>
              </a:spcAft>
              <a:buSzPts val="2500"/>
              <a:buChar char="-"/>
            </a:pPr>
            <a:r>
              <a:rPr lang="en-US" sz="2500"/>
              <a:t>LDM: First work to use Latent + Cross Attention</a:t>
            </a:r>
            <a:endParaRPr sz="2500"/>
          </a:p>
          <a:p>
            <a:pPr indent="-387350" lvl="0" marL="457200" rtl="0" algn="l">
              <a:lnSpc>
                <a:spcPct val="130000"/>
              </a:lnSpc>
              <a:spcBef>
                <a:spcPts val="0"/>
              </a:spcBef>
              <a:spcAft>
                <a:spcPts val="0"/>
              </a:spcAft>
              <a:buSzPts val="2500"/>
              <a:buChar char="-"/>
            </a:pPr>
            <a:r>
              <a:rPr lang="en-US" sz="2500"/>
              <a:t>Imagen: </a:t>
            </a:r>
            <a:r>
              <a:rPr lang="en-US" sz="2500"/>
              <a:t>Cascaded Diffusion Model</a:t>
            </a:r>
            <a:endParaRPr sz="2500"/>
          </a:p>
          <a:p>
            <a:pPr indent="-387350" lvl="0" marL="457200" rtl="0" algn="l">
              <a:lnSpc>
                <a:spcPct val="130000"/>
              </a:lnSpc>
              <a:spcBef>
                <a:spcPts val="0"/>
              </a:spcBef>
              <a:spcAft>
                <a:spcPts val="0"/>
              </a:spcAft>
              <a:buSzPts val="2500"/>
              <a:buChar char="-"/>
            </a:pPr>
            <a:r>
              <a:rPr lang="en-US" sz="2500"/>
              <a:t>Dall-E 2</a:t>
            </a:r>
            <a:r>
              <a:rPr lang="en-US" sz="2500"/>
              <a:t>: CLIP Embedding + Latent</a:t>
            </a:r>
            <a:endParaRPr sz="2500"/>
          </a:p>
          <a:p>
            <a:pPr indent="-387350" lvl="0" marL="457200" rtl="0" algn="l">
              <a:lnSpc>
                <a:spcPct val="130000"/>
              </a:lnSpc>
              <a:spcBef>
                <a:spcPts val="0"/>
              </a:spcBef>
              <a:spcAft>
                <a:spcPts val="0"/>
              </a:spcAft>
              <a:buSzPts val="2500"/>
              <a:buChar char="-"/>
            </a:pPr>
            <a:r>
              <a:rPr lang="en-US" sz="2500"/>
              <a:t>Parti: Transformer Based Autoregressive Model</a:t>
            </a:r>
            <a:endParaRPr sz="2500"/>
          </a:p>
          <a:p>
            <a:pPr indent="-387350" lvl="0" marL="457200" rtl="0" algn="l">
              <a:lnSpc>
                <a:spcPct val="130000"/>
              </a:lnSpc>
              <a:spcBef>
                <a:spcPts val="0"/>
              </a:spcBef>
              <a:spcAft>
                <a:spcPts val="0"/>
              </a:spcAft>
              <a:buSzPts val="2500"/>
              <a:buChar char="-"/>
            </a:pPr>
            <a:r>
              <a:rPr lang="en-US" sz="2500"/>
              <a:t>PixArt-Alpha: Diffusion Transformer</a:t>
            </a:r>
            <a:endParaRPr sz="2500"/>
          </a:p>
          <a:p>
            <a:pPr indent="-387350" lvl="0" marL="457200" rtl="0" algn="l">
              <a:lnSpc>
                <a:spcPct val="130000"/>
              </a:lnSpc>
              <a:spcBef>
                <a:spcPts val="0"/>
              </a:spcBef>
              <a:spcAft>
                <a:spcPts val="0"/>
              </a:spcAft>
              <a:buSzPts val="2500"/>
              <a:buChar char="-"/>
            </a:pPr>
            <a:r>
              <a:rPr lang="en-US" sz="2500"/>
              <a:t>SDXL Turbo: </a:t>
            </a:r>
            <a:r>
              <a:rPr lang="en-US" sz="2500"/>
              <a:t>Adversarial Distillation model from SDXL</a:t>
            </a:r>
            <a:endParaRPr sz="2500"/>
          </a:p>
          <a:p>
            <a:pPr indent="0" lvl="0" marL="0" rtl="0" algn="l">
              <a:lnSpc>
                <a:spcPct val="130000"/>
              </a:lnSpc>
              <a:spcBef>
                <a:spcPts val="1000"/>
              </a:spcBef>
              <a:spcAft>
                <a:spcPts val="0"/>
              </a:spcAft>
              <a:buSzPts val="852"/>
              <a:buNone/>
            </a:pPr>
            <a:r>
              <a:rPr lang="en-US" sz="2500"/>
              <a:t>Common metrics For Text-To-Image models:</a:t>
            </a:r>
            <a:endParaRPr sz="2500"/>
          </a:p>
          <a:p>
            <a:pPr indent="-387350" lvl="0" marL="457200" rtl="0" algn="l">
              <a:lnSpc>
                <a:spcPct val="130000"/>
              </a:lnSpc>
              <a:spcBef>
                <a:spcPts val="1000"/>
              </a:spcBef>
              <a:spcAft>
                <a:spcPts val="0"/>
              </a:spcAft>
              <a:buSzPts val="2500"/>
              <a:buChar char="-"/>
            </a:pPr>
            <a:r>
              <a:rPr lang="en-US" sz="2500"/>
              <a:t>FID: Measure Image Fidelity</a:t>
            </a:r>
            <a:endParaRPr sz="2500"/>
          </a:p>
          <a:p>
            <a:pPr indent="-387350" lvl="0" marL="457200" rtl="0" algn="l">
              <a:lnSpc>
                <a:spcPct val="130000"/>
              </a:lnSpc>
              <a:spcBef>
                <a:spcPts val="0"/>
              </a:spcBef>
              <a:spcAft>
                <a:spcPts val="0"/>
              </a:spcAft>
              <a:buSzPts val="2500"/>
              <a:buChar char="-"/>
            </a:pPr>
            <a:r>
              <a:rPr lang="en-US" sz="2500"/>
              <a:t>CLIPScore: Measure Image-Text alignment</a:t>
            </a:r>
            <a:endParaRPr sz="25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g2c253b7d473_0_0"/>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There are more T2I models to explore…</a:t>
            </a:r>
            <a:endParaRPr/>
          </a:p>
        </p:txBody>
      </p:sp>
      <p:sp>
        <p:nvSpPr>
          <p:cNvPr id="1316" name="Google Shape;1316;g2c253b7d473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317" name="Google Shape;1317;g2c253b7d473_0_0"/>
          <p:cNvPicPr preferRelativeResize="0"/>
          <p:nvPr/>
        </p:nvPicPr>
        <p:blipFill>
          <a:blip r:embed="rId3">
            <a:alphaModFix/>
          </a:blip>
          <a:stretch>
            <a:fillRect/>
          </a:stretch>
        </p:blipFill>
        <p:spPr>
          <a:xfrm>
            <a:off x="838200" y="1274525"/>
            <a:ext cx="10515599" cy="1956275"/>
          </a:xfrm>
          <a:prstGeom prst="rect">
            <a:avLst/>
          </a:prstGeom>
          <a:noFill/>
          <a:ln>
            <a:noFill/>
          </a:ln>
        </p:spPr>
      </p:pic>
      <p:pic>
        <p:nvPicPr>
          <p:cNvPr id="1318" name="Google Shape;1318;g2c253b7d473_0_0"/>
          <p:cNvPicPr preferRelativeResize="0"/>
          <p:nvPr/>
        </p:nvPicPr>
        <p:blipFill>
          <a:blip r:embed="rId4">
            <a:alphaModFix/>
          </a:blip>
          <a:stretch>
            <a:fillRect/>
          </a:stretch>
        </p:blipFill>
        <p:spPr>
          <a:xfrm>
            <a:off x="838200" y="3464200"/>
            <a:ext cx="10515599" cy="1946013"/>
          </a:xfrm>
          <a:prstGeom prst="rect">
            <a:avLst/>
          </a:prstGeom>
          <a:noFill/>
          <a:ln>
            <a:noFill/>
          </a:ln>
        </p:spPr>
      </p:pic>
      <p:sp>
        <p:nvSpPr>
          <p:cNvPr id="1319" name="Google Shape;1319;g2c253b7d473_0_0"/>
          <p:cNvSpPr txBox="1"/>
          <p:nvPr/>
        </p:nvSpPr>
        <p:spPr>
          <a:xfrm>
            <a:off x="85950" y="6177025"/>
            <a:ext cx="709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ImagenHub: Standardizing the evaluation of conditional image generation models</a:t>
            </a:r>
            <a:endParaRPr/>
          </a:p>
        </p:txBody>
      </p:sp>
      <p:sp>
        <p:nvSpPr>
          <p:cNvPr id="1320" name="Google Shape;1320;g2c253b7d473_0_0"/>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https://arxiv.org/abs/2310.01596</a:t>
            </a:r>
            <a:endParaRPr/>
          </a:p>
        </p:txBody>
      </p:sp>
      <p:pic>
        <p:nvPicPr>
          <p:cNvPr id="1321" name="Google Shape;1321;g2c253b7d473_0_0"/>
          <p:cNvPicPr preferRelativeResize="0"/>
          <p:nvPr/>
        </p:nvPicPr>
        <p:blipFill>
          <a:blip r:embed="rId5">
            <a:alphaModFix/>
          </a:blip>
          <a:stretch>
            <a:fillRect/>
          </a:stretch>
        </p:blipFill>
        <p:spPr>
          <a:xfrm>
            <a:off x="11657100" y="3"/>
            <a:ext cx="534899" cy="5349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26" name="Shape 1326"/>
        <p:cNvGrpSpPr/>
        <p:nvPr/>
      </p:nvGrpSpPr>
      <p:grpSpPr>
        <a:xfrm>
          <a:off x="0" y="0"/>
          <a:ext cx="0" cy="0"/>
          <a:chOff x="0" y="0"/>
          <a:chExt cx="0" cy="0"/>
        </a:xfrm>
      </p:grpSpPr>
      <p:sp>
        <p:nvSpPr>
          <p:cNvPr id="1327" name="Google Shape;1327;g2678f359c1e_0_98"/>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Reference</a:t>
            </a:r>
            <a:endParaRPr/>
          </a:p>
        </p:txBody>
      </p:sp>
      <p:sp>
        <p:nvSpPr>
          <p:cNvPr id="1328" name="Google Shape;1328;g2678f359c1e_0_98"/>
          <p:cNvSpPr txBox="1"/>
          <p:nvPr>
            <p:ph idx="1" type="body"/>
          </p:nvPr>
        </p:nvSpPr>
        <p:spPr>
          <a:xfrm>
            <a:off x="838200" y="1260629"/>
            <a:ext cx="10515600" cy="4916400"/>
          </a:xfrm>
          <a:prstGeom prst="rect">
            <a:avLst/>
          </a:prstGeom>
        </p:spPr>
        <p:txBody>
          <a:bodyPr anchorCtr="0" anchor="t" bIns="45700" lIns="91425" spcFirstLastPara="1" rIns="91425" wrap="square" tIns="45700">
            <a:normAutofit fontScale="70000" lnSpcReduction="20000"/>
          </a:bodyPr>
          <a:lstStyle/>
          <a:p>
            <a:pPr indent="0" lvl="0" marL="0" rtl="0" algn="l">
              <a:spcBef>
                <a:spcPts val="1000"/>
              </a:spcBef>
              <a:spcAft>
                <a:spcPts val="0"/>
              </a:spcAft>
              <a:buNone/>
            </a:pPr>
            <a:r>
              <a:rPr lang="en-US" sz="1600" u="sng">
                <a:solidFill>
                  <a:schemeClr val="hlink"/>
                </a:solidFill>
                <a:hlinkClick r:id="rId3"/>
              </a:rPr>
              <a:t>https://sander.ai/2022/05/26/guidance.html</a:t>
            </a:r>
            <a:endParaRPr sz="1600"/>
          </a:p>
          <a:p>
            <a:pPr indent="0" lvl="0" marL="0" rtl="0" algn="l">
              <a:spcBef>
                <a:spcPts val="1000"/>
              </a:spcBef>
              <a:spcAft>
                <a:spcPts val="0"/>
              </a:spcAft>
              <a:buNone/>
            </a:pPr>
            <a:r>
              <a:rPr lang="en-US" sz="1600" u="sng">
                <a:solidFill>
                  <a:schemeClr val="hlink"/>
                </a:solidFill>
                <a:hlinkClick r:id="rId4"/>
              </a:rPr>
              <a:t>https://www.assemblyai.com/blog/how-imagen-actually-works/</a:t>
            </a:r>
            <a:endParaRPr sz="1600" u="sng">
              <a:solidFill>
                <a:schemeClr val="hlink"/>
              </a:solidFill>
            </a:endParaRPr>
          </a:p>
          <a:p>
            <a:pPr indent="0" lvl="0" marL="0" rtl="0" algn="l">
              <a:spcBef>
                <a:spcPts val="1000"/>
              </a:spcBef>
              <a:spcAft>
                <a:spcPts val="0"/>
              </a:spcAft>
              <a:buClr>
                <a:schemeClr val="dk1"/>
              </a:buClr>
              <a:buSzPct val="68750"/>
              <a:buFont typeface="Arial"/>
              <a:buNone/>
            </a:pPr>
            <a:r>
              <a:rPr lang="en-US" sz="1600" u="sng">
                <a:solidFill>
                  <a:schemeClr val="hlink"/>
                </a:solidFill>
              </a:rPr>
              <a:t>https://vinesmsuic.github.io/paper-ddpm-ext3</a:t>
            </a:r>
            <a:endParaRPr sz="1600" u="sng">
              <a:solidFill>
                <a:schemeClr val="hlink"/>
              </a:solidFill>
            </a:endParaRPr>
          </a:p>
          <a:p>
            <a:pPr indent="0" lvl="0" marL="0" rtl="0" algn="l">
              <a:spcBef>
                <a:spcPts val="1000"/>
              </a:spcBef>
              <a:spcAft>
                <a:spcPts val="0"/>
              </a:spcAft>
              <a:buNone/>
            </a:pPr>
            <a:r>
              <a:rPr lang="en-US" sz="1600" u="sng">
                <a:solidFill>
                  <a:schemeClr val="hlink"/>
                </a:solidFill>
                <a:hlinkClick r:id="rId5"/>
              </a:rPr>
              <a:t>https://vinesmsuic.github.io/paper-ddpm-ext4</a:t>
            </a:r>
            <a:endParaRPr sz="1600" u="sng">
              <a:solidFill>
                <a:schemeClr val="hlink"/>
              </a:solidFill>
            </a:endParaRPr>
          </a:p>
          <a:p>
            <a:pPr indent="0" lvl="0" marL="0" rtl="0" algn="l">
              <a:spcBef>
                <a:spcPts val="1000"/>
              </a:spcBef>
              <a:spcAft>
                <a:spcPts val="0"/>
              </a:spcAft>
              <a:buNone/>
            </a:pPr>
            <a:r>
              <a:rPr lang="en-US" sz="1600" u="sng">
                <a:solidFill>
                  <a:schemeClr val="hlink"/>
                </a:solidFill>
                <a:hlinkClick r:id="rId6"/>
              </a:rPr>
              <a:t>https://medium.com/@onkarmishra/stable-diffusion-explained-1f101284484d</a:t>
            </a:r>
            <a:endParaRPr sz="1600" u="sng">
              <a:solidFill>
                <a:schemeClr val="hlink"/>
              </a:solidFill>
            </a:endParaRPr>
          </a:p>
          <a:p>
            <a:pPr indent="0" lvl="0" marL="0" rtl="0" algn="l">
              <a:spcBef>
                <a:spcPts val="1000"/>
              </a:spcBef>
              <a:spcAft>
                <a:spcPts val="0"/>
              </a:spcAft>
              <a:buNone/>
            </a:pPr>
            <a:r>
              <a:rPr lang="en-US" sz="1600" u="sng">
                <a:solidFill>
                  <a:schemeClr val="hlink"/>
                </a:solidFill>
                <a:hlinkClick r:id="rId7"/>
              </a:rPr>
              <a:t>https://en.wikipedia.org/wiki/Stable_Diffusion</a:t>
            </a:r>
            <a:endParaRPr sz="1600" u="sng">
              <a:solidFill>
                <a:schemeClr val="hlink"/>
              </a:solidFill>
            </a:endParaRPr>
          </a:p>
          <a:p>
            <a:pPr indent="0" lvl="0" marL="0" rtl="0" algn="l">
              <a:spcBef>
                <a:spcPts val="1000"/>
              </a:spcBef>
              <a:spcAft>
                <a:spcPts val="0"/>
              </a:spcAft>
              <a:buNone/>
            </a:pPr>
            <a:r>
              <a:rPr lang="en-US" sz="1600" u="sng">
                <a:solidFill>
                  <a:schemeClr val="hlink"/>
                </a:solidFill>
                <a:hlinkClick r:id="rId8"/>
              </a:rPr>
              <a:t>https://www.youtube.com/watch?v=JbfcAaBT66U</a:t>
            </a:r>
            <a:endParaRPr sz="1600" u="sng">
              <a:solidFill>
                <a:schemeClr val="hlink"/>
              </a:solidFill>
            </a:endParaRPr>
          </a:p>
          <a:p>
            <a:pPr indent="0" lvl="0" marL="0" rtl="0" algn="l">
              <a:spcBef>
                <a:spcPts val="1000"/>
              </a:spcBef>
              <a:spcAft>
                <a:spcPts val="0"/>
              </a:spcAft>
              <a:buNone/>
            </a:pPr>
            <a:r>
              <a:rPr lang="en-US" sz="1600" u="sng">
                <a:solidFill>
                  <a:schemeClr val="hlink"/>
                </a:solidFill>
                <a:hlinkClick r:id="rId9"/>
              </a:rPr>
              <a:t>https://jalammar.github.io/illustrated-stable-diffusion/</a:t>
            </a:r>
            <a:endParaRPr sz="1600" u="sng">
              <a:solidFill>
                <a:schemeClr val="hlink"/>
              </a:solidFill>
            </a:endParaRPr>
          </a:p>
          <a:p>
            <a:pPr indent="0" lvl="0" marL="0" rtl="0" algn="l">
              <a:spcBef>
                <a:spcPts val="1000"/>
              </a:spcBef>
              <a:spcAft>
                <a:spcPts val="0"/>
              </a:spcAft>
              <a:buNone/>
            </a:pPr>
            <a:r>
              <a:t/>
            </a:r>
            <a:endParaRPr sz="1600" u="sng">
              <a:solidFill>
                <a:schemeClr val="hlink"/>
              </a:solidFill>
            </a:endParaRPr>
          </a:p>
          <a:p>
            <a:pPr indent="0" lvl="0" marL="0" rtl="0" algn="l">
              <a:spcBef>
                <a:spcPts val="1000"/>
              </a:spcBef>
              <a:spcAft>
                <a:spcPts val="0"/>
              </a:spcAft>
              <a:buNone/>
            </a:pPr>
            <a:r>
              <a:rPr lang="en-US" sz="1600" u="sng">
                <a:solidFill>
                  <a:schemeClr val="hlink"/>
                </a:solidFill>
                <a:hlinkClick r:id="rId10"/>
              </a:rPr>
              <a:t>https://sites.research.google/parti/</a:t>
            </a:r>
            <a:endParaRPr sz="1600" u="sng">
              <a:solidFill>
                <a:schemeClr val="hlink"/>
              </a:solidFill>
            </a:endParaRPr>
          </a:p>
          <a:p>
            <a:pPr indent="0" lvl="0" marL="0" rtl="0" algn="l">
              <a:spcBef>
                <a:spcPts val="1000"/>
              </a:spcBef>
              <a:spcAft>
                <a:spcPts val="0"/>
              </a:spcAft>
              <a:buNone/>
            </a:pPr>
            <a:r>
              <a:rPr lang="en-US" sz="1600" u="sng">
                <a:solidFill>
                  <a:schemeClr val="hlink"/>
                </a:solidFill>
                <a:hlinkClick r:id="rId11"/>
              </a:rPr>
              <a:t>https://mlberkeley.substack.com/p/vq-vae</a:t>
            </a:r>
            <a:endParaRPr sz="1600" u="sng">
              <a:solidFill>
                <a:schemeClr val="hlink"/>
              </a:solidFill>
            </a:endParaRPr>
          </a:p>
          <a:p>
            <a:pPr indent="0" lvl="0" marL="0" rtl="0" algn="l">
              <a:spcBef>
                <a:spcPts val="1000"/>
              </a:spcBef>
              <a:spcAft>
                <a:spcPts val="0"/>
              </a:spcAft>
              <a:buNone/>
            </a:pPr>
            <a:r>
              <a:rPr lang="en-US" sz="1600" u="sng">
                <a:solidFill>
                  <a:schemeClr val="hlink"/>
                </a:solidFill>
                <a:hlinkClick r:id="rId12"/>
              </a:rPr>
              <a:t>https://ameroyer.github.io/portfolio/2019-08-15-VQVAE/</a:t>
            </a:r>
            <a:endParaRPr sz="1600" u="sng">
              <a:solidFill>
                <a:schemeClr val="hlink"/>
              </a:solidFill>
            </a:endParaRPr>
          </a:p>
          <a:p>
            <a:pPr indent="0" lvl="0" marL="0" rtl="0" algn="l">
              <a:spcBef>
                <a:spcPts val="1000"/>
              </a:spcBef>
              <a:spcAft>
                <a:spcPts val="0"/>
              </a:spcAft>
              <a:buNone/>
            </a:pPr>
            <a:r>
              <a:rPr lang="en-US" sz="1600" u="sng">
                <a:solidFill>
                  <a:schemeClr val="hlink"/>
                </a:solidFill>
                <a:hlinkClick r:id="rId13"/>
              </a:rPr>
              <a:t>https://www.youtube.com/watch?v=wcqLFDXaDO8</a:t>
            </a:r>
            <a:endParaRPr sz="1600" u="sng">
              <a:solidFill>
                <a:schemeClr val="hlink"/>
              </a:solidFill>
            </a:endParaRPr>
          </a:p>
          <a:p>
            <a:pPr indent="0" lvl="0" marL="0" rtl="0" algn="l">
              <a:spcBef>
                <a:spcPts val="1000"/>
              </a:spcBef>
              <a:spcAft>
                <a:spcPts val="0"/>
              </a:spcAft>
              <a:buNone/>
            </a:pPr>
            <a:r>
              <a:rPr lang="en-US" sz="1600" u="sng">
                <a:solidFill>
                  <a:schemeClr val="hlink"/>
                </a:solidFill>
                <a:hlinkClick r:id="rId14"/>
              </a:rPr>
              <a:t>https://compvis.github.io/taming-transformers/</a:t>
            </a:r>
            <a:endParaRPr sz="1600" u="sng">
              <a:solidFill>
                <a:schemeClr val="hlink"/>
              </a:solidFill>
            </a:endParaRPr>
          </a:p>
          <a:p>
            <a:pPr indent="0" lvl="0" marL="0" rtl="0" algn="l">
              <a:spcBef>
                <a:spcPts val="1000"/>
              </a:spcBef>
              <a:spcAft>
                <a:spcPts val="0"/>
              </a:spcAft>
              <a:buNone/>
            </a:pPr>
            <a:r>
              <a:rPr lang="en-US" sz="1600" u="sng">
                <a:solidFill>
                  <a:schemeClr val="hlink"/>
                </a:solidFill>
                <a:hlinkClick r:id="rId15"/>
              </a:rPr>
              <a:t>https://ljvmiranda921.github.io/notebook/2021/08/08/clip-vqgan/</a:t>
            </a:r>
            <a:endParaRPr/>
          </a:p>
          <a:p>
            <a:pPr indent="0" lvl="0" marL="0" rtl="0" algn="l">
              <a:spcBef>
                <a:spcPts val="1000"/>
              </a:spcBef>
              <a:spcAft>
                <a:spcPts val="0"/>
              </a:spcAft>
              <a:buNone/>
            </a:pPr>
            <a:r>
              <a:rPr lang="en-US" sz="1600" u="sng">
                <a:solidFill>
                  <a:schemeClr val="hlink"/>
                </a:solidFill>
                <a:hlinkClick r:id="rId16"/>
              </a:rPr>
              <a:t>https://blog.research.google/2022/05/vector-quantized-image-modeling-with.html</a:t>
            </a:r>
            <a:endParaRPr sz="1600" u="sng">
              <a:solidFill>
                <a:schemeClr val="hlink"/>
              </a:solidFill>
            </a:endParaRPr>
          </a:p>
          <a:p>
            <a:pPr indent="0" lvl="0" marL="0" rtl="0" algn="l">
              <a:spcBef>
                <a:spcPts val="1000"/>
              </a:spcBef>
              <a:spcAft>
                <a:spcPts val="0"/>
              </a:spcAft>
              <a:buNone/>
            </a:pPr>
            <a:r>
              <a:rPr lang="en-US" sz="1600" u="sng">
                <a:solidFill>
                  <a:schemeClr val="hlink"/>
                </a:solidFill>
                <a:hlinkClick r:id="rId17"/>
              </a:rPr>
              <a:t>https://pixart-alpha.github.io/</a:t>
            </a:r>
            <a:endParaRPr sz="1600" u="sng">
              <a:solidFill>
                <a:schemeClr val="hlink"/>
              </a:solidFill>
            </a:endParaRPr>
          </a:p>
          <a:p>
            <a:pPr indent="0" lvl="0" marL="0" rtl="0" algn="l">
              <a:spcBef>
                <a:spcPts val="1000"/>
              </a:spcBef>
              <a:spcAft>
                <a:spcPts val="0"/>
              </a:spcAft>
              <a:buNone/>
            </a:pPr>
            <a:r>
              <a:rPr lang="en-US" sz="1600" u="sng">
                <a:solidFill>
                  <a:schemeClr val="hlink"/>
                </a:solidFill>
                <a:hlinkClick r:id="rId18"/>
              </a:rPr>
              <a:t>https://www.youtube.com/watch?v=RDM1yAQna8o</a:t>
            </a:r>
            <a:endParaRPr sz="1600" u="sng">
              <a:solidFill>
                <a:schemeClr val="hlink"/>
              </a:solidFill>
            </a:endParaRPr>
          </a:p>
          <a:p>
            <a:pPr indent="0" lvl="0" marL="0" rtl="0" algn="l">
              <a:spcBef>
                <a:spcPts val="1000"/>
              </a:spcBef>
              <a:spcAft>
                <a:spcPts val="0"/>
              </a:spcAft>
              <a:buNone/>
            </a:pPr>
            <a:r>
              <a:rPr lang="en-US" sz="1600" u="sng">
                <a:solidFill>
                  <a:schemeClr val="hlink"/>
                </a:solidFill>
                <a:hlinkClick r:id="rId19"/>
              </a:rPr>
              <a:t>https://github.com/facebookresearch/DiT</a:t>
            </a:r>
            <a:endParaRPr sz="1600" u="sng">
              <a:solidFill>
                <a:schemeClr val="hlink"/>
              </a:solidFill>
            </a:endParaRPr>
          </a:p>
          <a:p>
            <a:pPr indent="0" lvl="0" marL="0" rtl="0" algn="l">
              <a:spcBef>
                <a:spcPts val="1000"/>
              </a:spcBef>
              <a:spcAft>
                <a:spcPts val="0"/>
              </a:spcAft>
              <a:buNone/>
            </a:pPr>
            <a:r>
              <a:rPr lang="en-US" sz="1600" u="sng">
                <a:solidFill>
                  <a:schemeClr val="hlink"/>
                </a:solidFill>
                <a:hlinkClick r:id="rId20"/>
              </a:rPr>
              <a:t>https://www.wpeebles.com/DiT.html</a:t>
            </a:r>
            <a:endParaRPr sz="1600" u="sng">
              <a:solidFill>
                <a:schemeClr val="hlink"/>
              </a:solidFill>
            </a:endParaRPr>
          </a:p>
        </p:txBody>
      </p:sp>
      <p:sp>
        <p:nvSpPr>
          <p:cNvPr id="1329" name="Google Shape;1329;g2678f359c1e_0_9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2b671035021_0_21"/>
          <p:cNvSpPr txBox="1"/>
          <p:nvPr>
            <p:ph type="title"/>
          </p:nvPr>
        </p:nvSpPr>
        <p:spPr>
          <a:xfrm>
            <a:off x="838200" y="136526"/>
            <a:ext cx="10515600" cy="9021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Latent DM (Stable Diffusion)</a:t>
            </a:r>
            <a:endParaRPr/>
          </a:p>
        </p:txBody>
      </p:sp>
      <p:sp>
        <p:nvSpPr>
          <p:cNvPr id="237" name="Google Shape;237;g2b671035021_0_2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38" name="Google Shape;238;g2b671035021_0_21"/>
          <p:cNvSpPr txBox="1"/>
          <p:nvPr/>
        </p:nvSpPr>
        <p:spPr>
          <a:xfrm>
            <a:off x="129900" y="6489628"/>
            <a:ext cx="6170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u="sng">
                <a:latin typeface="Georgia"/>
                <a:ea typeface="Georgia"/>
                <a:cs typeface="Georgia"/>
                <a:sym typeface="Georgia"/>
              </a:rPr>
              <a:t>https://arxiv.org/abs/2112.10752</a:t>
            </a:r>
            <a:endParaRPr/>
          </a:p>
        </p:txBody>
      </p:sp>
      <p:sp>
        <p:nvSpPr>
          <p:cNvPr id="239" name="Google Shape;239;g2b671035021_0_21"/>
          <p:cNvSpPr txBox="1"/>
          <p:nvPr/>
        </p:nvSpPr>
        <p:spPr>
          <a:xfrm>
            <a:off x="85950" y="6177033"/>
            <a:ext cx="6258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a:latin typeface="Georgia"/>
                <a:ea typeface="Georgia"/>
                <a:cs typeface="Georgia"/>
                <a:sym typeface="Georgia"/>
              </a:rPr>
              <a:t>High-Resolution Image Synthesis with Latent Diffusion Models</a:t>
            </a:r>
            <a:endParaRPr/>
          </a:p>
        </p:txBody>
      </p:sp>
      <p:pic>
        <p:nvPicPr>
          <p:cNvPr id="240" name="Google Shape;240;g2b671035021_0_21"/>
          <p:cNvPicPr preferRelativeResize="0"/>
          <p:nvPr/>
        </p:nvPicPr>
        <p:blipFill>
          <a:blip r:embed="rId3">
            <a:alphaModFix/>
          </a:blip>
          <a:stretch>
            <a:fillRect/>
          </a:stretch>
        </p:blipFill>
        <p:spPr>
          <a:xfrm>
            <a:off x="11657100" y="3"/>
            <a:ext cx="534899" cy="534900"/>
          </a:xfrm>
          <a:prstGeom prst="rect">
            <a:avLst/>
          </a:prstGeom>
          <a:noFill/>
          <a:ln>
            <a:noFill/>
          </a:ln>
        </p:spPr>
      </p:pic>
      <p:sp>
        <p:nvSpPr>
          <p:cNvPr id="241" name="Google Shape;241;g2b671035021_0_21"/>
          <p:cNvSpPr txBox="1"/>
          <p:nvPr>
            <p:ph idx="1" type="body"/>
          </p:nvPr>
        </p:nvSpPr>
        <p:spPr>
          <a:xfrm>
            <a:off x="838200" y="970804"/>
            <a:ext cx="10515600" cy="4916400"/>
          </a:xfrm>
          <a:prstGeom prst="rect">
            <a:avLst/>
          </a:prstGeom>
        </p:spPr>
        <p:txBody>
          <a:bodyPr anchorCtr="0" anchor="t" bIns="45700" lIns="91425" spcFirstLastPara="1" rIns="91425" wrap="square" tIns="45700">
            <a:normAutofit/>
          </a:bodyPr>
          <a:lstStyle/>
          <a:p>
            <a:pPr indent="0" lvl="0" marL="0" rtl="0" algn="l">
              <a:lnSpc>
                <a:spcPct val="115000"/>
              </a:lnSpc>
              <a:spcBef>
                <a:spcPts val="1000"/>
              </a:spcBef>
              <a:spcAft>
                <a:spcPts val="0"/>
              </a:spcAft>
              <a:buNone/>
            </a:pPr>
            <a:r>
              <a:rPr lang="en-US"/>
              <a:t>What's</a:t>
            </a:r>
            <a:r>
              <a:rPr lang="en-US"/>
              <a:t> the </a:t>
            </a:r>
            <a:r>
              <a:rPr lang="en-US"/>
              <a:t>Advantage?</a:t>
            </a:r>
            <a:endParaRPr/>
          </a:p>
          <a:p>
            <a:pPr indent="-342900" lvl="0" marL="457200" rtl="0" algn="l">
              <a:lnSpc>
                <a:spcPct val="115000"/>
              </a:lnSpc>
              <a:spcBef>
                <a:spcPts val="1000"/>
              </a:spcBef>
              <a:spcAft>
                <a:spcPts val="0"/>
              </a:spcAft>
              <a:buSzPts val="1800"/>
              <a:buChar char="-"/>
            </a:pPr>
            <a:r>
              <a:rPr lang="en-US"/>
              <a:t>Fast training</a:t>
            </a:r>
            <a:endParaRPr/>
          </a:p>
          <a:p>
            <a:pPr indent="-342900" lvl="1" marL="914400" rtl="0" algn="l">
              <a:lnSpc>
                <a:spcPct val="115000"/>
              </a:lnSpc>
              <a:spcBef>
                <a:spcPts val="0"/>
              </a:spcBef>
              <a:spcAft>
                <a:spcPts val="0"/>
              </a:spcAft>
              <a:buSzPts val="1800"/>
              <a:buChar char="-"/>
            </a:pPr>
            <a:r>
              <a:rPr lang="en-US"/>
              <a:t>start from lower dimension</a:t>
            </a:r>
            <a:endParaRPr/>
          </a:p>
          <a:p>
            <a:pPr indent="-342900" lvl="0" marL="457200" rtl="0" algn="l">
              <a:lnSpc>
                <a:spcPct val="115000"/>
              </a:lnSpc>
              <a:spcBef>
                <a:spcPts val="0"/>
              </a:spcBef>
              <a:spcAft>
                <a:spcPts val="0"/>
              </a:spcAft>
              <a:buSzPts val="1800"/>
              <a:buChar char="-"/>
            </a:pPr>
            <a:r>
              <a:rPr lang="en-US"/>
              <a:t>Simple denoising</a:t>
            </a:r>
            <a:endParaRPr/>
          </a:p>
          <a:p>
            <a:pPr indent="-342900" lvl="1" marL="914400" rtl="0" algn="l">
              <a:lnSpc>
                <a:spcPct val="115000"/>
              </a:lnSpc>
              <a:spcBef>
                <a:spcPts val="0"/>
              </a:spcBef>
              <a:spcAft>
                <a:spcPts val="0"/>
              </a:spcAft>
              <a:buSzPts val="1800"/>
              <a:buChar char="-"/>
            </a:pPr>
            <a:r>
              <a:rPr lang="en-US"/>
              <a:t>The distribution of latent embeddings close to Normal distribution</a:t>
            </a:r>
            <a:endParaRPr/>
          </a:p>
          <a:p>
            <a:pPr indent="-342900" lvl="0" marL="457200" rtl="0" algn="l">
              <a:lnSpc>
                <a:spcPct val="115000"/>
              </a:lnSpc>
              <a:spcBef>
                <a:spcPts val="0"/>
              </a:spcBef>
              <a:spcAft>
                <a:spcPts val="0"/>
              </a:spcAft>
              <a:buSzPts val="1800"/>
              <a:buChar char="-"/>
            </a:pPr>
            <a:r>
              <a:rPr lang="en-US"/>
              <a:t>Tailored Autoencoders</a:t>
            </a:r>
            <a:endParaRPr/>
          </a:p>
          <a:p>
            <a:pPr indent="-342900" lvl="1" marL="914400" rtl="0" algn="l">
              <a:lnSpc>
                <a:spcPct val="115000"/>
              </a:lnSpc>
              <a:spcBef>
                <a:spcPts val="0"/>
              </a:spcBef>
              <a:spcAft>
                <a:spcPts val="0"/>
              </a:spcAft>
              <a:buSzPts val="1800"/>
              <a:buChar char="-"/>
            </a:pPr>
            <a:r>
              <a:rPr lang="en-US"/>
              <a:t>Application to any data type (e.g. graphs, text, 3d data etc.)</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2023-12-29T23:00:40Z</dcterms:created>
  <dc:creator>Wenhu Chen</dc:creator>
</cp:coreProperties>
</file>