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86"/>
  </p:notesMasterIdLst>
  <p:sldIdLst>
    <p:sldId id="256" r:id="rId2"/>
    <p:sldId id="258" r:id="rId3"/>
    <p:sldId id="280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0" r:id="rId14"/>
    <p:sldId id="271" r:id="rId15"/>
    <p:sldId id="261" r:id="rId16"/>
    <p:sldId id="273" r:id="rId17"/>
    <p:sldId id="274" r:id="rId18"/>
    <p:sldId id="276" r:id="rId19"/>
    <p:sldId id="275" r:id="rId20"/>
    <p:sldId id="277" r:id="rId21"/>
    <p:sldId id="279" r:id="rId22"/>
    <p:sldId id="288" r:id="rId23"/>
    <p:sldId id="289" r:id="rId24"/>
    <p:sldId id="293" r:id="rId25"/>
    <p:sldId id="294" r:id="rId26"/>
    <p:sldId id="291" r:id="rId27"/>
    <p:sldId id="295" r:id="rId28"/>
    <p:sldId id="296" r:id="rId29"/>
    <p:sldId id="297" r:id="rId30"/>
    <p:sldId id="298" r:id="rId31"/>
    <p:sldId id="285" r:id="rId32"/>
    <p:sldId id="300" r:id="rId33"/>
    <p:sldId id="301" r:id="rId34"/>
    <p:sldId id="302" r:id="rId35"/>
    <p:sldId id="312" r:id="rId36"/>
    <p:sldId id="305" r:id="rId37"/>
    <p:sldId id="307" r:id="rId38"/>
    <p:sldId id="311" r:id="rId39"/>
    <p:sldId id="299" r:id="rId40"/>
    <p:sldId id="309" r:id="rId41"/>
    <p:sldId id="310" r:id="rId42"/>
    <p:sldId id="286" r:id="rId43"/>
    <p:sldId id="287" r:id="rId44"/>
    <p:sldId id="314" r:id="rId45"/>
    <p:sldId id="315" r:id="rId46"/>
    <p:sldId id="318" r:id="rId47"/>
    <p:sldId id="316" r:id="rId48"/>
    <p:sldId id="320" r:id="rId49"/>
    <p:sldId id="317" r:id="rId50"/>
    <p:sldId id="321" r:id="rId51"/>
    <p:sldId id="319" r:id="rId52"/>
    <p:sldId id="322" r:id="rId53"/>
    <p:sldId id="325" r:id="rId54"/>
    <p:sldId id="323" r:id="rId55"/>
    <p:sldId id="324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1" r:id="rId71"/>
    <p:sldId id="342" r:id="rId72"/>
    <p:sldId id="340" r:id="rId73"/>
    <p:sldId id="343" r:id="rId74"/>
    <p:sldId id="344" r:id="rId75"/>
    <p:sldId id="348" r:id="rId76"/>
    <p:sldId id="346" r:id="rId77"/>
    <p:sldId id="349" r:id="rId78"/>
    <p:sldId id="350" r:id="rId79"/>
    <p:sldId id="351" r:id="rId80"/>
    <p:sldId id="345" r:id="rId81"/>
    <p:sldId id="347" r:id="rId82"/>
    <p:sldId id="353" r:id="rId83"/>
    <p:sldId id="354" r:id="rId84"/>
    <p:sldId id="352" r:id="rId85"/>
  </p:sldIdLst>
  <p:sldSz cx="12192000" cy="6858000"/>
  <p:notesSz cx="6858000" cy="9144000"/>
  <p:embeddedFontLst>
    <p:embeddedFont>
      <p:font typeface="Bodoni 72 Book" pitchFamily="2" charset="0"/>
      <p:regular r:id="rId87"/>
      <p:italic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mbria Math" panose="02040503050406030204" pitchFamily="18" charset="0"/>
      <p:regular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BD4"/>
    <a:srgbClr val="C980B3"/>
    <a:srgbClr val="EADB88"/>
    <a:srgbClr val="FFE0E1"/>
    <a:srgbClr val="0179BA"/>
    <a:srgbClr val="FFD19C"/>
    <a:srgbClr val="E6E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373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04:18:48.1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 16383,'48'0'0,"-6"0"0,-19 0 0,14 0 0,-10 0 0,12 0 0,-15 0 0,-2 0 0,-1 0 0,-5 0 0,-2 0 0,1 0 0,1 0 0,1 0 0,0 0 0,-2 0 0,1 0 0,1 0 0,-3 0 0,2 0 0,-2-2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04:18:51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16383,'47'0'0,"-6"0"0,-18 0 0,-2 0 0,0 0 0,0 0 0,0 0 0,-2 0 0,-1 0 0,0 0 0,0 0 0,-1 0 0,-1 0 0,-2 0 0,5 0 0,-4 0 0,3 0 0,-3 0 0,-1 0 0,8 0 0,-6 0 0,4 0 0,-4 0 0,-4 0 0,6 0 0,-4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04:18:55.5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16383,'65'0'0,"-3"0"0,-17 0 0,-1 0 0,-4 0 0,-6 0 0,-6 0 0,0 0 0,-2 0 0,0 0 0,-2 0 0,-4 0 0,-4 0 0,-3 0 0,5 0 0,-6 0 0,7 0 0,-5 0 0,0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04:18:58.9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16383,'65'0'0,"-3"0"0,-23 0 0,-3 0 0,-4 0 0,-6 0 0,-7 0 0,-4 0 0,2 0 0,-1 0 0,1 0 0,1 0 0,-4 0 0,1 0 0,2 2 0,2-1 0,-5 0 0,4 0 0,-5-1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3b81d12f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3b81d12fb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168" name="Google Shape;168;g2b3b81d12fb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3b81d12f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b3b81d12fb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g2b3b81d12fb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3b81d12f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b3b81d12fb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g2b3b81d12fb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60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3b81d12f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3b81d12fb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g2b3b81d12fb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3b81d12f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b3b81d12fb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g2b3b81d12fb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3e3638e0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3e3638e0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g2b3e3638e00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</a:t>
            </a:r>
            <a:r>
              <a:rPr lang="en-US" dirty="0" err="1"/>
              <a:t>arxiv.org</a:t>
            </a:r>
            <a:r>
              <a:rPr lang="en-US" dirty="0"/>
              <a:t>/pdf/2010.11929v2.pdf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35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56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70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38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66859e5b2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66859e5b2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g266859e5b2f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749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330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</a:t>
            </a:r>
            <a:r>
              <a:rPr lang="en-US" dirty="0" err="1"/>
              <a:t>aiguys</a:t>
            </a:r>
            <a:r>
              <a:rPr lang="en-US" dirty="0"/>
              <a:t>/deit-training-data-efficient-image-transformer-distillation-through-attention-facebook-ai-9b60aea3da07</a:t>
            </a:r>
          </a:p>
          <a:p>
            <a:r>
              <a:rPr lang="en-US" dirty="0"/>
              <a:t>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</a:t>
            </a:r>
            <a:r>
              <a:rPr lang="en-US" dirty="0" err="1"/>
              <a:t>arxiv.org</a:t>
            </a:r>
            <a:r>
              <a:rPr lang="en-US" dirty="0"/>
              <a:t>/pdf/2012.12877.pdf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492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916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72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063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081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419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263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35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394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76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=qUSPbHE3OeU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=ORWdELQ1h9M</a:t>
            </a:r>
          </a:p>
          <a:p>
            <a:r>
              <a:rPr lang="en-US" dirty="0"/>
              <a:t>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</a:t>
            </a:r>
            <a:r>
              <a:rPr lang="en-US" dirty="0" err="1"/>
              <a:t>arxiv.org</a:t>
            </a:r>
            <a:r>
              <a:rPr lang="en-US" dirty="0"/>
              <a:t>/pdf/2103.14030.pdf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682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014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961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422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288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858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264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9742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05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3b81d12f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3b81d12fb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96" name="Google Shape;96;g2b3b81d12fb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225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146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an example of a pair of views (</a:t>
            </a:r>
            <a:r>
              <a:rPr lang="en-US" i="1"/>
              <a:t>x1, x2</a:t>
            </a:r>
            <a:r>
              <a:rPr lang="en-US"/>
              <a:t>)</a:t>
            </a:r>
          </a:p>
          <a:p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Architecture is the same for both, but weights are different</a:t>
            </a:r>
          </a:p>
          <a:p>
            <a:r>
              <a:rPr lang="en-US"/>
              <a:t>We pass </a:t>
            </a:r>
          </a:p>
          <a:p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Ema – </a:t>
            </a:r>
            <a:r>
              <a:rPr lang="en-US" err="1"/>
              <a:t>expontential</a:t>
            </a:r>
            <a:r>
              <a:rPr lang="en-US"/>
              <a:t> moving average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Sg is stop gradient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3158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Formally is extension to the loss function used in knowledge distillation. </a:t>
            </a:r>
          </a:p>
          <a:p>
            <a:endParaRPr lang="en-US"/>
          </a:p>
          <a:p>
            <a:r>
              <a:rPr lang="en-US"/>
              <a:t>Also each of the views given as input have had random distorted views, crops, etc....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7797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Lamda follows a cosine schedule from 0.996-1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243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there is no BN due to </a:t>
            </a:r>
            <a:r>
              <a:rPr lang="en-US" err="1"/>
              <a:t>ViT</a:t>
            </a:r>
            <a:r>
              <a:rPr lang="en-US"/>
              <a:t> not using this </a:t>
            </a:r>
          </a:p>
          <a:p>
            <a:r>
              <a:rPr lang="en-US"/>
              <a:t>MLP has 2048 hidden dimensions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090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number of multiply-accumulate (MAC) operations of convolutional neural networks in our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925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 is a query, k is a key and v is a value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060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Pooling is just summation symbol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23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3b81d12f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3b81d12fb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chrome-extension://</a:t>
            </a:r>
            <a:r>
              <a:rPr lang="en-CA" dirty="0" err="1"/>
              <a:t>efaidnbmnnnibpcajpcglclefindmkaj</a:t>
            </a:r>
            <a:r>
              <a:rPr lang="en-CA" dirty="0"/>
              <a:t>/https://</a:t>
            </a:r>
            <a:r>
              <a:rPr lang="en-CA" dirty="0" err="1"/>
              <a:t>cdn.openai.com</a:t>
            </a:r>
            <a:r>
              <a:rPr lang="en-CA" dirty="0"/>
              <a:t>/papers/Generative_Pretraining_from_Pixels_V2.pdf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/>
              <a:t>https://</a:t>
            </a:r>
            <a:r>
              <a:rPr lang="en-CA" sz="1200" dirty="0" err="1"/>
              <a:t>www.youtube.com</a:t>
            </a:r>
            <a:r>
              <a:rPr lang="en-CA" sz="1200" dirty="0"/>
              <a:t>/</a:t>
            </a:r>
            <a:r>
              <a:rPr lang="en-CA" sz="1200" dirty="0" err="1"/>
              <a:t>watch?v</a:t>
            </a:r>
            <a:r>
              <a:rPr lang="en-CA" sz="1200" dirty="0"/>
              <a:t>=YBlNQK0Ao6g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/>
              <a:t>https://</a:t>
            </a:r>
            <a:r>
              <a:rPr lang="en-CA" sz="1200" dirty="0" err="1"/>
              <a:t>www.youtube.com</a:t>
            </a:r>
            <a:r>
              <a:rPr lang="en-CA" sz="1200" dirty="0"/>
              <a:t>/</a:t>
            </a:r>
            <a:r>
              <a:rPr lang="en-CA" sz="1200" dirty="0" err="1"/>
              <a:t>watch?v</a:t>
            </a:r>
            <a:r>
              <a:rPr lang="en-CA" sz="1200" dirty="0"/>
              <a:t>=H5vpBCLo74U</a:t>
            </a:r>
          </a:p>
        </p:txBody>
      </p:sp>
      <p:sp>
        <p:nvSpPr>
          <p:cNvPr id="115" name="Google Shape;115;g2b3b81d12fb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3b81d12f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3b81d12fb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2b3b81d12fb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3b81d12f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3b81d12fb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b3b81d12fb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3b81d12f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3b81d12fb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52" name="Google Shape;152;g2b3b81d12fb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3b81d12f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3b81d12fb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160" name="Google Shape;160;g2b3b81d12fb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509804"/>
            <a:ext cx="9144000" cy="147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66478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 descr="Logos | Brand | University of Waterlo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8600" y="4495948"/>
            <a:ext cx="3740458" cy="149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1524000" y="2616115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CS886: Recent Advances on Foundation Models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CA"/>
              <a:t>Date</a:t>
            </a: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Slides created for CS886 at </a:t>
            </a:r>
            <a:r>
              <a:rPr lang="en-US" err="1"/>
              <a:t>UWaterloo</a:t>
            </a:r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3" descr="University of Waterloo - Wikipedi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openai.com/research/image-gp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1524000" y="509804"/>
            <a:ext cx="9144000" cy="147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Lecture 16:Vision Transformer</a:t>
            </a: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1524000" y="3666478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Presenters: Niousha Sadjadi and Anthony Boyko</a:t>
            </a: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2023-12-30</a:t>
            </a: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 (Pre-training) 4</a:t>
            </a: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Uses GPT-2 architecture with one of the following objectives</a:t>
            </a:r>
          </a:p>
          <a:p>
            <a:pPr indent="-457200"/>
            <a:r>
              <a:rPr lang="en-US"/>
              <a:t>Unsupervised training</a:t>
            </a: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l="24756" r="54908"/>
          <a:stretch/>
        </p:blipFill>
        <p:spPr>
          <a:xfrm>
            <a:off x="1924493" y="2478430"/>
            <a:ext cx="2923953" cy="345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3;p19">
            <a:extLst>
              <a:ext uri="{FF2B5EF4-FFF2-40B4-BE49-F238E27FC236}">
                <a16:creationId xmlns:a16="http://schemas.microsoft.com/office/drawing/2014/main" id="{B037C52E-AC68-AE26-8D21-B4803C7FB0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6275" r="33389"/>
          <a:stretch/>
        </p:blipFill>
        <p:spPr>
          <a:xfrm>
            <a:off x="6978502" y="2478430"/>
            <a:ext cx="2923953" cy="3454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55D44D-EDD4-D077-E9E4-E1D2F6DEB3AC}"/>
              </a:ext>
            </a:extLst>
          </p:cNvPr>
          <p:cNvSpPr/>
          <p:nvPr/>
        </p:nvSpPr>
        <p:spPr>
          <a:xfrm>
            <a:off x="2100532" y="5220584"/>
            <a:ext cx="2193172" cy="38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5927E04-7D40-0402-83E6-34FC5EBBE5EE}"/>
              </a:ext>
            </a:extLst>
          </p:cNvPr>
          <p:cNvSpPr/>
          <p:nvPr/>
        </p:nvSpPr>
        <p:spPr>
          <a:xfrm>
            <a:off x="4138263" y="5096732"/>
            <a:ext cx="310881" cy="512175"/>
          </a:xfrm>
          <a:prstGeom prst="arc">
            <a:avLst>
              <a:gd name="adj1" fmla="val 13312363"/>
              <a:gd name="adj2" fmla="val 19426098"/>
            </a:avLst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68DF433-CBA8-904C-7AEF-E978D8CEDA3C}"/>
              </a:ext>
            </a:extLst>
          </p:cNvPr>
          <p:cNvSpPr/>
          <p:nvPr/>
        </p:nvSpPr>
        <p:spPr>
          <a:xfrm>
            <a:off x="8842375" y="3819449"/>
            <a:ext cx="581025" cy="254000"/>
          </a:xfrm>
          <a:custGeom>
            <a:avLst/>
            <a:gdLst>
              <a:gd name="connsiteX0" fmla="*/ 0 w 581025"/>
              <a:gd name="connsiteY0" fmla="*/ 254000 h 254000"/>
              <a:gd name="connsiteX1" fmla="*/ 152400 w 581025"/>
              <a:gd name="connsiteY1" fmla="*/ 130175 h 254000"/>
              <a:gd name="connsiteX2" fmla="*/ 581025 w 581025"/>
              <a:gd name="connsiteY2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025" h="254000">
                <a:moveTo>
                  <a:pt x="0" y="254000"/>
                </a:moveTo>
                <a:cubicBezTo>
                  <a:pt x="27781" y="213254"/>
                  <a:pt x="55563" y="172508"/>
                  <a:pt x="152400" y="130175"/>
                </a:cubicBezTo>
                <a:cubicBezTo>
                  <a:pt x="249237" y="87842"/>
                  <a:pt x="415131" y="43921"/>
                  <a:pt x="581025" y="0"/>
                </a:cubicBezTo>
              </a:path>
            </a:pathLst>
          </a:cu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53C71F1-8161-33F3-138D-EEF86A273B81}"/>
              </a:ext>
            </a:extLst>
          </p:cNvPr>
          <p:cNvSpPr/>
          <p:nvPr/>
        </p:nvSpPr>
        <p:spPr>
          <a:xfrm>
            <a:off x="7219950" y="3825799"/>
            <a:ext cx="1625600" cy="244475"/>
          </a:xfrm>
          <a:custGeom>
            <a:avLst/>
            <a:gdLst>
              <a:gd name="connsiteX0" fmla="*/ 1625600 w 1625600"/>
              <a:gd name="connsiteY0" fmla="*/ 244475 h 244475"/>
              <a:gd name="connsiteX1" fmla="*/ 1225550 w 1625600"/>
              <a:gd name="connsiteY1" fmla="*/ 98425 h 244475"/>
              <a:gd name="connsiteX2" fmla="*/ 0 w 1625600"/>
              <a:gd name="connsiteY2" fmla="*/ 0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244475">
                <a:moveTo>
                  <a:pt x="1625600" y="244475"/>
                </a:moveTo>
                <a:cubicBezTo>
                  <a:pt x="1561041" y="191823"/>
                  <a:pt x="1496483" y="139171"/>
                  <a:pt x="1225550" y="98425"/>
                </a:cubicBezTo>
                <a:cubicBezTo>
                  <a:pt x="954617" y="57679"/>
                  <a:pt x="477308" y="28839"/>
                  <a:pt x="0" y="0"/>
                </a:cubicBezTo>
              </a:path>
            </a:pathLst>
          </a:cu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3A9A2C-634B-B349-28FD-6CEA864AECF3}"/>
              </a:ext>
            </a:extLst>
          </p:cNvPr>
          <p:cNvSpPr txBox="1"/>
          <p:nvPr/>
        </p:nvSpPr>
        <p:spPr>
          <a:xfrm>
            <a:off x="9862732" y="5198930"/>
            <a:ext cx="169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Independently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D4B88FC-304E-F360-5DEB-0446A4252D82}"/>
              </a:ext>
            </a:extLst>
          </p:cNvPr>
          <p:cNvSpPr/>
          <p:nvPr/>
        </p:nvSpPr>
        <p:spPr>
          <a:xfrm>
            <a:off x="9091293" y="5185249"/>
            <a:ext cx="964433" cy="798454"/>
          </a:xfrm>
          <a:prstGeom prst="arc">
            <a:avLst>
              <a:gd name="adj1" fmla="val 13541631"/>
              <a:gd name="adj2" fmla="val 19652454"/>
            </a:avLst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27A068B-320F-ED34-58EC-5B97FF16002B}"/>
              </a:ext>
            </a:extLst>
          </p:cNvPr>
          <p:cNvSpPr/>
          <p:nvPr/>
        </p:nvSpPr>
        <p:spPr>
          <a:xfrm>
            <a:off x="8105494" y="5064279"/>
            <a:ext cx="1928867" cy="900652"/>
          </a:xfrm>
          <a:prstGeom prst="arc">
            <a:avLst>
              <a:gd name="adj1" fmla="val 11515438"/>
              <a:gd name="adj2" fmla="val 20921755"/>
            </a:avLst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84FA40-2084-CF09-D426-E4865F5A1C96}"/>
              </a:ext>
            </a:extLst>
          </p:cNvPr>
          <p:cNvSpPr txBox="1"/>
          <p:nvPr/>
        </p:nvSpPr>
        <p:spPr>
          <a:xfrm>
            <a:off x="4776267" y="4054911"/>
            <a:ext cx="1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Hidden states</a:t>
            </a:r>
          </a:p>
        </p:txBody>
      </p:sp>
      <p:sp>
        <p:nvSpPr>
          <p:cNvPr id="35" name="Double Brace 34">
            <a:extLst>
              <a:ext uri="{FF2B5EF4-FFF2-40B4-BE49-F238E27FC236}">
                <a16:creationId xmlns:a16="http://schemas.microsoft.com/office/drawing/2014/main" id="{70632E20-0D46-9545-0AAC-500D39AE849D}"/>
              </a:ext>
            </a:extLst>
          </p:cNvPr>
          <p:cNvSpPr/>
          <p:nvPr/>
        </p:nvSpPr>
        <p:spPr>
          <a:xfrm>
            <a:off x="1896396" y="3613771"/>
            <a:ext cx="2923953" cy="1282390"/>
          </a:xfrm>
          <a:prstGeom prst="brace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893EA-9F21-A507-C63A-BCFF5C99FAFC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3" grpId="0" animBg="1"/>
      <p:bldP spid="29" grpId="0" animBg="1"/>
      <p:bldP spid="30" grpId="0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Image GPT (Evaluation)</a:t>
            </a:r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Add a classification head on top of the representation (hidden states of transformer)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1. </a:t>
            </a:r>
            <a:r>
              <a:rPr lang="en-US" b="1"/>
              <a:t>Fine tuning: </a:t>
            </a:r>
            <a:r>
              <a:rPr lang="en-US"/>
              <a:t>Train whole model (transformer + classification head)</a:t>
            </a:r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08F21361-5F89-77E1-6406-1C76F7961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8" r="35237"/>
          <a:stretch/>
        </p:blipFill>
        <p:spPr>
          <a:xfrm>
            <a:off x="1304692" y="2404125"/>
            <a:ext cx="4293219" cy="26294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CE18B3-9FA0-FAA2-1A07-B9ED0D741071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5597911" y="3718828"/>
            <a:ext cx="13451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B36E99-B7B8-4B4A-7D84-9E142CF3739D}"/>
              </a:ext>
            </a:extLst>
          </p:cNvPr>
          <p:cNvGrpSpPr/>
          <p:nvPr/>
        </p:nvGrpSpPr>
        <p:grpSpPr>
          <a:xfrm>
            <a:off x="6943022" y="3166842"/>
            <a:ext cx="2183084" cy="1662519"/>
            <a:chOff x="6943022" y="3166842"/>
            <a:chExt cx="2183084" cy="1662519"/>
          </a:xfrm>
        </p:grpSpPr>
        <p:sp>
          <p:nvSpPr>
            <p:cNvPr id="184" name="Google Shape;184;p20"/>
            <p:cNvSpPr/>
            <p:nvPr/>
          </p:nvSpPr>
          <p:spPr>
            <a:xfrm>
              <a:off x="7031995" y="4473304"/>
              <a:ext cx="1900592" cy="356057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>
                  <a:latin typeface="Calibri"/>
                  <a:ea typeface="Calibri"/>
                  <a:cs typeface="Calibri"/>
                  <a:sym typeface="Calibri"/>
                </a:rPr>
                <a:t>Classifier</a:t>
              </a:r>
            </a:p>
          </p:txBody>
        </p:sp>
        <p:pic>
          <p:nvPicPr>
            <p:cNvPr id="4" name="Picture 3" descr="A close-up of a chart&#10;&#10;Description automatically generated">
              <a:extLst>
                <a:ext uri="{FF2B5EF4-FFF2-40B4-BE49-F238E27FC236}">
                  <a16:creationId xmlns:a16="http://schemas.microsoft.com/office/drawing/2014/main" id="{12180AFE-25B4-7446-F1A4-2BA739939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00" t="29153" r="33859" b="28862"/>
            <a:stretch/>
          </p:blipFill>
          <p:spPr>
            <a:xfrm>
              <a:off x="6943022" y="3166842"/>
              <a:ext cx="2183084" cy="1103971"/>
            </a:xfrm>
            <a:prstGeom prst="rect">
              <a:avLst/>
            </a:prstGeom>
          </p:spPr>
        </p:pic>
        <p:sp>
          <p:nvSpPr>
            <p:cNvPr id="15" name="Google Shape;184;p20">
              <a:extLst>
                <a:ext uri="{FF2B5EF4-FFF2-40B4-BE49-F238E27FC236}">
                  <a16:creationId xmlns:a16="http://schemas.microsoft.com/office/drawing/2014/main" id="{167F7D15-3525-2B15-EA36-89D836BB8B65}"/>
                </a:ext>
              </a:extLst>
            </p:cNvPr>
            <p:cNvSpPr/>
            <p:nvPr/>
          </p:nvSpPr>
          <p:spPr>
            <a:xfrm>
              <a:off x="7031995" y="3413425"/>
              <a:ext cx="1900592" cy="20637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4;p20">
              <a:extLst>
                <a:ext uri="{FF2B5EF4-FFF2-40B4-BE49-F238E27FC236}">
                  <a16:creationId xmlns:a16="http://schemas.microsoft.com/office/drawing/2014/main" id="{2C303552-8AA9-48B8-CA33-16D6C379E7D7}"/>
                </a:ext>
              </a:extLst>
            </p:cNvPr>
            <p:cNvSpPr/>
            <p:nvPr/>
          </p:nvSpPr>
          <p:spPr>
            <a:xfrm>
              <a:off x="7031995" y="3822291"/>
              <a:ext cx="1900592" cy="20637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35A768-FDEE-4368-0449-CE76899556FA}"/>
                  </a:ext>
                </a:extLst>
              </p:cNvPr>
              <p:cNvSpPr txBox="1"/>
              <p:nvPr/>
            </p:nvSpPr>
            <p:spPr>
              <a:xfrm>
                <a:off x="9126106" y="3732541"/>
                <a:ext cx="23586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𝐺𝐸𝑁</m:t>
                          </m:r>
                        </m:sub>
                      </m:sSub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𝐴𝑅</m:t>
                              </m:r>
                            </m:sub>
                          </m:s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𝐵𝐸𝑅𝑇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CA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𝐺𝐸𝑁</m:t>
                          </m:r>
                        </m:sub>
                      </m:sSub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𝐶𝐿𝐹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35A768-FDEE-4368-0449-CE7689955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106" y="3732541"/>
                <a:ext cx="2358633" cy="1015663"/>
              </a:xfrm>
              <a:prstGeom prst="rect">
                <a:avLst/>
              </a:prstGeom>
              <a:blipFill>
                <a:blip r:embed="rId4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01A51F6-ADD1-FB1C-0F96-A82EADEB488D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Image GPT (Evaluation) 2</a:t>
            </a:r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Add a classification head on top of the representation (hidden state of transformer)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2. </a:t>
            </a:r>
            <a:r>
              <a:rPr lang="en-US" b="1"/>
              <a:t>Linear probe: </a:t>
            </a:r>
            <a:r>
              <a:rPr lang="en-US"/>
              <a:t>Train classification head (Freeze transformer)</a:t>
            </a:r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08F21361-5F89-77E1-6406-1C76F7961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8" r="35237"/>
          <a:stretch/>
        </p:blipFill>
        <p:spPr>
          <a:xfrm>
            <a:off x="1304692" y="2404125"/>
            <a:ext cx="4293219" cy="26294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CE18B3-9FA0-FAA2-1A07-B9ED0D741071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5597911" y="3718828"/>
            <a:ext cx="13451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DB476-2026-0D8B-EC93-D1AC2FA7CA52}"/>
              </a:ext>
            </a:extLst>
          </p:cNvPr>
          <p:cNvGrpSpPr/>
          <p:nvPr/>
        </p:nvGrpSpPr>
        <p:grpSpPr>
          <a:xfrm>
            <a:off x="6943022" y="3166842"/>
            <a:ext cx="4247227" cy="1158746"/>
            <a:chOff x="6943022" y="3166842"/>
            <a:chExt cx="4247227" cy="1158746"/>
          </a:xfrm>
        </p:grpSpPr>
        <p:sp>
          <p:nvSpPr>
            <p:cNvPr id="184" name="Google Shape;184;p20"/>
            <p:cNvSpPr/>
            <p:nvPr/>
          </p:nvSpPr>
          <p:spPr>
            <a:xfrm>
              <a:off x="9289657" y="3540798"/>
              <a:ext cx="1900592" cy="356057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>
                  <a:latin typeface="Calibri"/>
                  <a:ea typeface="Calibri"/>
                  <a:cs typeface="Calibri"/>
                  <a:sym typeface="Calibri"/>
                </a:rPr>
                <a:t>Classifier</a:t>
              </a:r>
            </a:p>
          </p:txBody>
        </p:sp>
        <p:pic>
          <p:nvPicPr>
            <p:cNvPr id="4" name="Picture 3" descr="A close-up of a chart&#10;&#10;Description automatically generated">
              <a:extLst>
                <a:ext uri="{FF2B5EF4-FFF2-40B4-BE49-F238E27FC236}">
                  <a16:creationId xmlns:a16="http://schemas.microsoft.com/office/drawing/2014/main" id="{12180AFE-25B4-7446-F1A4-2BA739939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00" t="29153" r="33859" b="28862"/>
            <a:stretch/>
          </p:blipFill>
          <p:spPr>
            <a:xfrm>
              <a:off x="6943022" y="3166842"/>
              <a:ext cx="2183084" cy="1103971"/>
            </a:xfrm>
            <a:prstGeom prst="rect">
              <a:avLst/>
            </a:prstGeom>
          </p:spPr>
        </p:pic>
        <p:sp>
          <p:nvSpPr>
            <p:cNvPr id="15" name="Google Shape;184;p20">
              <a:extLst>
                <a:ext uri="{FF2B5EF4-FFF2-40B4-BE49-F238E27FC236}">
                  <a16:creationId xmlns:a16="http://schemas.microsoft.com/office/drawing/2014/main" id="{167F7D15-3525-2B15-EA36-89D836BB8B65}"/>
                </a:ext>
              </a:extLst>
            </p:cNvPr>
            <p:cNvSpPr/>
            <p:nvPr/>
          </p:nvSpPr>
          <p:spPr>
            <a:xfrm>
              <a:off x="7031995" y="3413425"/>
              <a:ext cx="1900592" cy="20637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4;p20">
              <a:extLst>
                <a:ext uri="{FF2B5EF4-FFF2-40B4-BE49-F238E27FC236}">
                  <a16:creationId xmlns:a16="http://schemas.microsoft.com/office/drawing/2014/main" id="{2C303552-8AA9-48B8-CA33-16D6C379E7D7}"/>
                </a:ext>
              </a:extLst>
            </p:cNvPr>
            <p:cNvSpPr/>
            <p:nvPr/>
          </p:nvSpPr>
          <p:spPr>
            <a:xfrm>
              <a:off x="7031995" y="3822291"/>
              <a:ext cx="1900592" cy="20637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D91974-5284-B7EC-4E92-175E40830462}"/>
                </a:ext>
              </a:extLst>
            </p:cNvPr>
            <p:cNvSpPr/>
            <p:nvPr/>
          </p:nvSpPr>
          <p:spPr>
            <a:xfrm>
              <a:off x="6943022" y="3166842"/>
              <a:ext cx="2064344" cy="1103971"/>
            </a:xfrm>
            <a:prstGeom prst="rect">
              <a:avLst/>
            </a:prstGeom>
            <a:solidFill>
              <a:schemeClr val="tx2">
                <a:alpha val="585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349DE-6C5A-3265-C236-6E49C5DE0862}"/>
                </a:ext>
              </a:extLst>
            </p:cNvPr>
            <p:cNvSpPr/>
            <p:nvPr/>
          </p:nvSpPr>
          <p:spPr>
            <a:xfrm>
              <a:off x="7031995" y="3540798"/>
              <a:ext cx="1900592" cy="356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88A6FB-1FAF-3B9A-578F-FF18B62AFE95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8932587" y="3718826"/>
              <a:ext cx="357070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2A91C06-25A4-59BF-4867-AFF32F22F6DC}"/>
                    </a:ext>
                  </a:extLst>
                </p:cNvPr>
                <p:cNvSpPr txBox="1"/>
                <p:nvPr/>
              </p:nvSpPr>
              <p:spPr>
                <a:xfrm>
                  <a:off x="9444253" y="3925478"/>
                  <a:ext cx="159139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𝐶𝐿𝐹</m:t>
                            </m:r>
                          </m:sub>
                        </m:sSub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2A91C06-25A4-59BF-4867-AFF32F22F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4253" y="3925478"/>
                  <a:ext cx="1591399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520340-19CF-EE67-B2B1-4420DC1BA9FF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  <p:extLst>
      <p:ext uri="{BB962C8B-B14F-4D97-AF65-F5344CB8AC3E}">
        <p14:creationId xmlns:p14="http://schemas.microsoft.com/office/powerpoint/2010/main" val="86826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Image GPT (Results)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Autoregressive pre-trained on ImageNet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A75B9C8-A47E-C2F8-7C2E-FAB74C1C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57" y="2269659"/>
            <a:ext cx="5364642" cy="2784255"/>
          </a:xfrm>
          <a:prstGeom prst="rect">
            <a:avLst/>
          </a:prstGeom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7961950-A2BA-1631-B0F9-01D7BAD8B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372" y="2583628"/>
            <a:ext cx="5105702" cy="3095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5CC1-2367-E5C5-B51B-A6F935E6CEBD}"/>
              </a:ext>
            </a:extLst>
          </p:cNvPr>
          <p:cNvSpPr txBox="1"/>
          <p:nvPr/>
        </p:nvSpPr>
        <p:spPr>
          <a:xfrm>
            <a:off x="1932326" y="5233897"/>
            <a:ext cx="402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Linear probe on different layers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AFE39-B73B-E3F6-D544-7C3731027EC6}"/>
              </a:ext>
            </a:extLst>
          </p:cNvPr>
          <p:cNvSpPr txBox="1"/>
          <p:nvPr/>
        </p:nvSpPr>
        <p:spPr>
          <a:xfrm>
            <a:off x="6770071" y="2191895"/>
            <a:ext cx="402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Fine tuning Evaluation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5EFE5-3A8A-E926-C986-4A5BA9088297}"/>
              </a:ext>
            </a:extLst>
          </p:cNvPr>
          <p:cNvSpPr/>
          <p:nvPr/>
        </p:nvSpPr>
        <p:spPr>
          <a:xfrm>
            <a:off x="6363730" y="3941805"/>
            <a:ext cx="1964724" cy="259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9B4143-F0A7-0BA8-423E-AED9ED0E1F58}"/>
              </a:ext>
            </a:extLst>
          </p:cNvPr>
          <p:cNvSpPr/>
          <p:nvPr/>
        </p:nvSpPr>
        <p:spPr>
          <a:xfrm>
            <a:off x="6363730" y="4617744"/>
            <a:ext cx="1964724" cy="259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60C22-57DA-A2C5-4A10-064735A5CD0B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 (Results) 2</a:t>
            </a:r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Train the model with AR and BERT objective individually </a:t>
            </a:r>
          </a:p>
          <a:p>
            <a:pPr indent="-457200"/>
            <a:r>
              <a:rPr lang="en-US"/>
              <a:t>Blue bars: linear probe accuracy</a:t>
            </a:r>
          </a:p>
          <a:p>
            <a:pPr indent="-457200"/>
            <a:r>
              <a:rPr lang="en-US"/>
              <a:t>Orange bars: Fine tuning accuracy</a:t>
            </a:r>
          </a:p>
        </p:txBody>
      </p:sp>
      <p:sp>
        <p:nvSpPr>
          <p:cNvPr id="212" name="Google Shape;21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" name="Picture 2" descr="A graph of numbers and a bar of accuracy&#10;&#10;Description automatically generated with medium confidence">
            <a:extLst>
              <a:ext uri="{FF2B5EF4-FFF2-40B4-BE49-F238E27FC236}">
                <a16:creationId xmlns:a16="http://schemas.microsoft.com/office/drawing/2014/main" id="{C8CC9DFD-71EB-EC7B-1B92-9965AD3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895" y="2934227"/>
            <a:ext cx="4671962" cy="2985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BF3AF-B33F-E78B-09B1-0B0DA340FEC7}"/>
              </a:ext>
            </a:extLst>
          </p:cNvPr>
          <p:cNvSpPr txBox="1"/>
          <p:nvPr/>
        </p:nvSpPr>
        <p:spPr>
          <a:xfrm>
            <a:off x="7418892" y="3372211"/>
            <a:ext cx="306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Pre-trained on ImageNet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74AAC-4B39-266B-9F47-95A17D362A93}"/>
              </a:ext>
            </a:extLst>
          </p:cNvPr>
          <p:cNvSpPr txBox="1"/>
          <p:nvPr/>
        </p:nvSpPr>
        <p:spPr>
          <a:xfrm>
            <a:off x="7418892" y="4966003"/>
            <a:ext cx="32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Pre-trained on web images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D6350-59A2-61E8-DB99-EE54644FEF9E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D568E2-EB6E-3624-19BB-9CC5EC0B9748}"/>
              </a:ext>
            </a:extLst>
          </p:cNvPr>
          <p:cNvSpPr/>
          <p:nvPr/>
        </p:nvSpPr>
        <p:spPr>
          <a:xfrm>
            <a:off x="6096000" y="4704623"/>
            <a:ext cx="493264" cy="4467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F50C-48ED-6D38-5074-42797057DFDF}"/>
              </a:ext>
            </a:extLst>
          </p:cNvPr>
          <p:cNvSpPr txBox="1"/>
          <p:nvPr/>
        </p:nvSpPr>
        <p:spPr>
          <a:xfrm>
            <a:off x="7122159" y="4262099"/>
            <a:ext cx="28783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/>
              <a:t>Sample multiple independent masks, and take average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2F7F572-5873-5386-D25B-FB0056B74CCD}"/>
              </a:ext>
            </a:extLst>
          </p:cNvPr>
          <p:cNvCxnSpPr>
            <a:cxnSpLocks/>
            <a:stCxn id="5" idx="0"/>
            <a:endCxn id="7" idx="1"/>
          </p:cNvCxnSpPr>
          <p:nvPr/>
        </p:nvCxnSpPr>
        <p:spPr>
          <a:xfrm rot="5400000" flipH="1" flipV="1">
            <a:off x="6657327" y="4239792"/>
            <a:ext cx="150136" cy="77952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 (Results) 3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954E97-42E7-06E0-195C-E58C3CE466C8}"/>
              </a:ext>
            </a:extLst>
          </p:cNvPr>
          <p:cNvGrpSpPr/>
          <p:nvPr/>
        </p:nvGrpSpPr>
        <p:grpSpPr>
          <a:xfrm>
            <a:off x="1592288" y="1212150"/>
            <a:ext cx="9117796" cy="5144200"/>
            <a:chOff x="1592288" y="1212150"/>
            <a:chExt cx="9117796" cy="5144200"/>
          </a:xfrm>
        </p:grpSpPr>
        <p:pic>
          <p:nvPicPr>
            <p:cNvPr id="108" name="Google Shape;108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92325" y="1212150"/>
              <a:ext cx="9117727" cy="128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92288" y="2498200"/>
              <a:ext cx="9117796" cy="128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92325" y="3784250"/>
              <a:ext cx="9117735" cy="128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92325" y="5070300"/>
              <a:ext cx="9117727" cy="1286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2E7C9-B619-6563-8E32-A631B5B08273}"/>
              </a:ext>
            </a:extLst>
          </p:cNvPr>
          <p:cNvSpPr txBox="1"/>
          <p:nvPr/>
        </p:nvSpPr>
        <p:spPr>
          <a:xfrm>
            <a:off x="1531376" y="6346169"/>
            <a:ext cx="4436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hlinkClick r:id="rId7"/>
              </a:rPr>
              <a:t>https://openai.com/research/image-gpt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B870-83CB-0C35-ECFE-15071F62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Transformer (</a:t>
            </a:r>
            <a:r>
              <a:rPr lang="en-US" err="1"/>
              <a:t>ViT</a:t>
            </a:r>
            <a:r>
              <a:rPr lang="en-US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A10D-8F0E-38E3-63B7-B7B0240D8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/>
              <a:t>Image GPT lose many details from the image</a:t>
            </a:r>
          </a:p>
          <a:p>
            <a:r>
              <a:rPr lang="en-US"/>
              <a:t>Resize them to 32*32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 err="1"/>
              <a:t>ViT</a:t>
            </a:r>
            <a:r>
              <a:rPr lang="en-US"/>
              <a:t> solved this problem by creating sequence from patches</a:t>
            </a:r>
          </a:p>
          <a:p>
            <a:r>
              <a:rPr lang="en-US"/>
              <a:t>Paper is </a:t>
            </a:r>
            <a:r>
              <a:rPr lang="en-US" sz="2400"/>
              <a:t>“</a:t>
            </a:r>
            <a:r>
              <a:rPr lang="en-US" sz="2400" i="1"/>
              <a:t>AN IMAGE IS WORTH 16X16 WORDS: TRANSFORMERS FOR IMAGE RECOGNITION AT SCALE </a:t>
            </a:r>
            <a:r>
              <a:rPr lang="en-US" sz="2400"/>
              <a:t>”</a:t>
            </a:r>
          </a:p>
          <a:p>
            <a:r>
              <a:rPr lang="en-US"/>
              <a:t>Very successful</a:t>
            </a:r>
          </a:p>
          <a:p>
            <a:r>
              <a:rPr lang="en-US"/>
              <a:t>Many other papers use this idea as their backbone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B25F0-78DF-81B4-3C3A-1E7DB4BBE5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49C7-C0C2-943F-45D1-146E5039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B5FBB-34AE-D1B6-1276-CA758A36C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diagram of a transformer&#10;&#10;Description automatically generated">
            <a:extLst>
              <a:ext uri="{FF2B5EF4-FFF2-40B4-BE49-F238E27FC236}">
                <a16:creationId xmlns:a16="http://schemas.microsoft.com/office/drawing/2014/main" id="{DE6D4CDC-F0E8-7EDA-8FE5-C9FF8358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08" y="1297363"/>
            <a:ext cx="8562584" cy="4484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09C370-7DA9-D2DB-9F85-9C644069C307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Dosovitskiy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A., Beyer, L., Kolesnikov, A.,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Weissenborn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D.,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Zhai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X.,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Unterthiner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T.,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Dehghani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Minderer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Heigold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G.,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Gelly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S.,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Uszkoreit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J., &amp;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Houlsby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N. (2020). An Image is Worth 16x16 Words: Transformers for Image Recognition at Scale. 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ArXiv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abs/2010.11929.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49C7-C0C2-943F-45D1-146E5039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Architecture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B5FBB-34AE-D1B6-1276-CA758A36C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diagram of a transformer&#10;&#10;Description automatically generated">
            <a:extLst>
              <a:ext uri="{FF2B5EF4-FFF2-40B4-BE49-F238E27FC236}">
                <a16:creationId xmlns:a16="http://schemas.microsoft.com/office/drawing/2014/main" id="{DE6D4CDC-F0E8-7EDA-8FE5-C9FF8358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" t="72417" r="87232" b="5420"/>
          <a:stretch/>
        </p:blipFill>
        <p:spPr>
          <a:xfrm>
            <a:off x="2478979" y="4727266"/>
            <a:ext cx="1332793" cy="1336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61595A-5E50-5ED8-089B-FD96EBC97028}"/>
              </a:ext>
            </a:extLst>
          </p:cNvPr>
          <p:cNvSpPr txBox="1"/>
          <p:nvPr/>
        </p:nvSpPr>
        <p:spPr>
          <a:xfrm>
            <a:off x="2561952" y="482221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Picture 2" descr="A diagram of a transformer&#10;&#10;Description automatically generated">
            <a:extLst>
              <a:ext uri="{FF2B5EF4-FFF2-40B4-BE49-F238E27FC236}">
                <a16:creationId xmlns:a16="http://schemas.microsoft.com/office/drawing/2014/main" id="{41C0D27A-A0A8-0438-B28B-98369080D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6" t="77863" r="33935" b="12530"/>
          <a:stretch/>
        </p:blipFill>
        <p:spPr>
          <a:xfrm>
            <a:off x="5258827" y="5083821"/>
            <a:ext cx="5290762" cy="611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3D8DD-CBE2-EAB9-EC5A-CB667FDB2ACA}"/>
              </a:ext>
            </a:extLst>
          </p:cNvPr>
          <p:cNvSpPr txBox="1"/>
          <p:nvPr/>
        </p:nvSpPr>
        <p:spPr>
          <a:xfrm>
            <a:off x="2986486" y="482221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748E8-CD01-621F-965E-D68E80F20169}"/>
              </a:ext>
            </a:extLst>
          </p:cNvPr>
          <p:cNvSpPr txBox="1"/>
          <p:nvPr/>
        </p:nvSpPr>
        <p:spPr>
          <a:xfrm>
            <a:off x="3415437" y="482840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F8387-F1C9-C49E-7EC6-B4488D790C1F}"/>
              </a:ext>
            </a:extLst>
          </p:cNvPr>
          <p:cNvSpPr txBox="1"/>
          <p:nvPr/>
        </p:nvSpPr>
        <p:spPr>
          <a:xfrm>
            <a:off x="2561952" y="523554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9AA4F-DE3A-2E71-B9F5-AC3EEE6B7CB1}"/>
              </a:ext>
            </a:extLst>
          </p:cNvPr>
          <p:cNvSpPr txBox="1"/>
          <p:nvPr/>
        </p:nvSpPr>
        <p:spPr>
          <a:xfrm>
            <a:off x="2986486" y="523554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ED01AD-6C0A-B3F5-B682-9CD453F42E7E}"/>
              </a:ext>
            </a:extLst>
          </p:cNvPr>
          <p:cNvSpPr txBox="1"/>
          <p:nvPr/>
        </p:nvSpPr>
        <p:spPr>
          <a:xfrm>
            <a:off x="3411020" y="523724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D4E7E8-81DD-4908-EB08-C8FD25B650B1}"/>
              </a:ext>
            </a:extLst>
          </p:cNvPr>
          <p:cNvSpPr txBox="1"/>
          <p:nvPr/>
        </p:nvSpPr>
        <p:spPr>
          <a:xfrm>
            <a:off x="2561952" y="5648876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0B887E-BA47-2E75-0537-F0D7E32F6772}"/>
              </a:ext>
            </a:extLst>
          </p:cNvPr>
          <p:cNvSpPr txBox="1"/>
          <p:nvPr/>
        </p:nvSpPr>
        <p:spPr>
          <a:xfrm>
            <a:off x="2986486" y="565057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6B9C7-C0F6-2090-A597-C11817E9D606}"/>
              </a:ext>
            </a:extLst>
          </p:cNvPr>
          <p:cNvSpPr txBox="1"/>
          <p:nvPr/>
        </p:nvSpPr>
        <p:spPr>
          <a:xfrm>
            <a:off x="3418625" y="565499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2291DB-F78A-DC16-BE70-079A2CD4C09F}"/>
              </a:ext>
            </a:extLst>
          </p:cNvPr>
          <p:cNvSpPr txBox="1"/>
          <p:nvPr/>
        </p:nvSpPr>
        <p:spPr>
          <a:xfrm>
            <a:off x="5382033" y="5648875"/>
            <a:ext cx="33130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955240-44A5-6A5A-04CF-6D0645E164C6}"/>
              </a:ext>
            </a:extLst>
          </p:cNvPr>
          <p:cNvSpPr txBox="1"/>
          <p:nvPr/>
        </p:nvSpPr>
        <p:spPr>
          <a:xfrm>
            <a:off x="5988521" y="5652497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F8D089-673C-E605-98F5-76C2B86726E1}"/>
              </a:ext>
            </a:extLst>
          </p:cNvPr>
          <p:cNvSpPr txBox="1"/>
          <p:nvPr/>
        </p:nvSpPr>
        <p:spPr>
          <a:xfrm>
            <a:off x="6579757" y="5643353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6024BC-E05B-FCB5-866E-A052B3B1701D}"/>
              </a:ext>
            </a:extLst>
          </p:cNvPr>
          <p:cNvSpPr txBox="1"/>
          <p:nvPr/>
        </p:nvSpPr>
        <p:spPr>
          <a:xfrm>
            <a:off x="7170993" y="5650573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96760C-38DB-C1DB-B821-642250618A97}"/>
              </a:ext>
            </a:extLst>
          </p:cNvPr>
          <p:cNvSpPr txBox="1"/>
          <p:nvPr/>
        </p:nvSpPr>
        <p:spPr>
          <a:xfrm>
            <a:off x="7762229" y="564335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E75DFB-D661-EB41-7671-8E71D4B03B08}"/>
              </a:ext>
            </a:extLst>
          </p:cNvPr>
          <p:cNvSpPr txBox="1"/>
          <p:nvPr/>
        </p:nvSpPr>
        <p:spPr>
          <a:xfrm>
            <a:off x="8347997" y="565057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5B926-AE5D-FC07-9699-52EBA4855248}"/>
              </a:ext>
            </a:extLst>
          </p:cNvPr>
          <p:cNvSpPr txBox="1"/>
          <p:nvPr/>
        </p:nvSpPr>
        <p:spPr>
          <a:xfrm>
            <a:off x="8933765" y="5667296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AB76C2-A225-1FCD-BE54-98BCE7F3ED2F}"/>
              </a:ext>
            </a:extLst>
          </p:cNvPr>
          <p:cNvSpPr txBox="1"/>
          <p:nvPr/>
        </p:nvSpPr>
        <p:spPr>
          <a:xfrm>
            <a:off x="9519533" y="5647107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299AF8-E3E9-D7CF-ED64-28D38ACDB55C}"/>
              </a:ext>
            </a:extLst>
          </p:cNvPr>
          <p:cNvSpPr txBox="1"/>
          <p:nvPr/>
        </p:nvSpPr>
        <p:spPr>
          <a:xfrm>
            <a:off x="10105301" y="565057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FA5D1D-00BC-D58D-32A4-FD601F57223E}"/>
              </a:ext>
            </a:extLst>
          </p:cNvPr>
          <p:cNvSpPr/>
          <p:nvPr/>
        </p:nvSpPr>
        <p:spPr>
          <a:xfrm>
            <a:off x="5246685" y="4976100"/>
            <a:ext cx="5350250" cy="153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F6067-1E21-9B66-B24D-C0208164BA23}"/>
              </a:ext>
            </a:extLst>
          </p:cNvPr>
          <p:cNvSpPr/>
          <p:nvPr/>
        </p:nvSpPr>
        <p:spPr>
          <a:xfrm>
            <a:off x="4501704" y="4680796"/>
            <a:ext cx="2144589" cy="1804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3D2AE4-C559-C0DF-0E1C-C9717D3B6C9A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573998" y="4861217"/>
            <a:ext cx="1" cy="284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5174C91-2C97-B8B8-DFAA-8E01E6301F44}"/>
              </a:ext>
            </a:extLst>
          </p:cNvPr>
          <p:cNvSpPr txBox="1"/>
          <p:nvPr/>
        </p:nvSpPr>
        <p:spPr>
          <a:xfrm>
            <a:off x="5573999" y="483771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Flatten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472509D-B70E-0852-2711-0B35B28435DE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5573999" y="4320730"/>
            <a:ext cx="0" cy="360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4261621-6216-AEC5-670F-184941891891}"/>
              </a:ext>
            </a:extLst>
          </p:cNvPr>
          <p:cNvSpPr/>
          <p:nvPr/>
        </p:nvSpPr>
        <p:spPr>
          <a:xfrm>
            <a:off x="4961561" y="3801616"/>
            <a:ext cx="1236540" cy="519933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Linear Projection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7D2FCCB-AF52-6CF9-E6B0-389070F22FA2}"/>
              </a:ext>
            </a:extLst>
          </p:cNvPr>
          <p:cNvSpPr/>
          <p:nvPr/>
        </p:nvSpPr>
        <p:spPr>
          <a:xfrm rot="16200000">
            <a:off x="4630127" y="2924980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3D253645-82D2-F854-C365-CCDCF540CD3D}"/>
              </a:ext>
            </a:extLst>
          </p:cNvPr>
          <p:cNvCxnSpPr>
            <a:cxnSpLocks/>
            <a:stCxn id="26" idx="1"/>
            <a:endCxn id="62" idx="2"/>
          </p:cNvCxnSpPr>
          <p:nvPr/>
        </p:nvCxnSpPr>
        <p:spPr>
          <a:xfrm rot="10800000">
            <a:off x="4036895" y="4319658"/>
            <a:ext cx="1345138" cy="14831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EDA7468-961E-6D6F-15AA-C16BCD246964}"/>
              </a:ext>
            </a:extLst>
          </p:cNvPr>
          <p:cNvSpPr/>
          <p:nvPr/>
        </p:nvSpPr>
        <p:spPr>
          <a:xfrm>
            <a:off x="3418625" y="3799725"/>
            <a:ext cx="1236540" cy="519933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Position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Embedding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4FB2BA-4FF3-1534-61F2-EC0B70ACB2C8}"/>
              </a:ext>
            </a:extLst>
          </p:cNvPr>
          <p:cNvSpPr/>
          <p:nvPr/>
        </p:nvSpPr>
        <p:spPr>
          <a:xfrm rot="16200000">
            <a:off x="4449705" y="2924980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7F3749F6-DAE9-6CF9-1F20-6A4B2FF9041C}"/>
              </a:ext>
            </a:extLst>
          </p:cNvPr>
          <p:cNvCxnSpPr>
            <a:cxnSpLocks/>
            <a:stCxn id="62" idx="0"/>
            <a:endCxn id="74" idx="1"/>
          </p:cNvCxnSpPr>
          <p:nvPr/>
        </p:nvCxnSpPr>
        <p:spPr>
          <a:xfrm rot="5400000" flipH="1" flipV="1">
            <a:off x="4050659" y="3201053"/>
            <a:ext cx="584909" cy="6124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91DFDF10-5D2E-698B-5DB0-CF5874935CB7}"/>
              </a:ext>
            </a:extLst>
          </p:cNvPr>
          <p:cNvCxnSpPr>
            <a:cxnSpLocks/>
            <a:stCxn id="47" idx="0"/>
            <a:endCxn id="49" idx="1"/>
          </p:cNvCxnSpPr>
          <p:nvPr/>
        </p:nvCxnSpPr>
        <p:spPr>
          <a:xfrm rot="16200000" flipV="1">
            <a:off x="4911392" y="3133177"/>
            <a:ext cx="586800" cy="7500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719C82F-CA79-93CB-45C0-39EAF0697615}"/>
              </a:ext>
            </a:extLst>
          </p:cNvPr>
          <p:cNvCxnSpPr>
            <a:cxnSpLocks/>
          </p:cNvCxnSpPr>
          <p:nvPr/>
        </p:nvCxnSpPr>
        <p:spPr>
          <a:xfrm flipV="1">
            <a:off x="4829752" y="2417817"/>
            <a:ext cx="0" cy="40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8A1F01BE-3203-DB6C-3967-44A97782F13E}"/>
              </a:ext>
            </a:extLst>
          </p:cNvPr>
          <p:cNvSpPr/>
          <p:nvPr/>
        </p:nvSpPr>
        <p:spPr>
          <a:xfrm rot="16200000">
            <a:off x="10086097" y="2928347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A9DA861-7F84-83C2-A2E9-ACF867F7B34C}"/>
              </a:ext>
            </a:extLst>
          </p:cNvPr>
          <p:cNvSpPr/>
          <p:nvPr/>
        </p:nvSpPr>
        <p:spPr>
          <a:xfrm rot="16200000">
            <a:off x="9905675" y="2928347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61846D2-17A7-D2C8-3084-12413AECA60A}"/>
              </a:ext>
            </a:extLst>
          </p:cNvPr>
          <p:cNvCxnSpPr>
            <a:cxnSpLocks/>
          </p:cNvCxnSpPr>
          <p:nvPr/>
        </p:nvCxnSpPr>
        <p:spPr>
          <a:xfrm flipV="1">
            <a:off x="10195511" y="3214816"/>
            <a:ext cx="0" cy="584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1CACB55-1442-5E0B-F896-37D8EC313171}"/>
              </a:ext>
            </a:extLst>
          </p:cNvPr>
          <p:cNvCxnSpPr>
            <a:cxnSpLocks/>
          </p:cNvCxnSpPr>
          <p:nvPr/>
        </p:nvCxnSpPr>
        <p:spPr>
          <a:xfrm flipV="1">
            <a:off x="10195511" y="4500763"/>
            <a:ext cx="0" cy="644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4872B6FC-B89D-4BE0-8962-B5C63926EC39}"/>
              </a:ext>
            </a:extLst>
          </p:cNvPr>
          <p:cNvSpPr txBox="1"/>
          <p:nvPr/>
        </p:nvSpPr>
        <p:spPr>
          <a:xfrm>
            <a:off x="9942563" y="3879491"/>
            <a:ext cx="400110" cy="515067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/>
              <a:t>….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B8A2ED-0C44-C8FC-CDAA-7D653A6EA3D3}"/>
              </a:ext>
            </a:extLst>
          </p:cNvPr>
          <p:cNvSpPr txBox="1"/>
          <p:nvPr/>
        </p:nvSpPr>
        <p:spPr>
          <a:xfrm>
            <a:off x="5382033" y="2716649"/>
            <a:ext cx="369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. . . . . . . . .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93A6AA9-A564-43A3-582F-80A4D92E055C}"/>
              </a:ext>
            </a:extLst>
          </p:cNvPr>
          <p:cNvCxnSpPr>
            <a:cxnSpLocks/>
          </p:cNvCxnSpPr>
          <p:nvPr/>
        </p:nvCxnSpPr>
        <p:spPr>
          <a:xfrm flipH="1" flipV="1">
            <a:off x="10285722" y="2425613"/>
            <a:ext cx="1" cy="407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3E733D57-0A66-4CE9-D652-6324FDE98A35}"/>
              </a:ext>
            </a:extLst>
          </p:cNvPr>
          <p:cNvSpPr/>
          <p:nvPr/>
        </p:nvSpPr>
        <p:spPr>
          <a:xfrm>
            <a:off x="3145336" y="1527142"/>
            <a:ext cx="7593772" cy="884291"/>
          </a:xfrm>
          <a:prstGeom prst="roundRect">
            <a:avLst/>
          </a:prstGeom>
          <a:solidFill>
            <a:srgbClr val="E6E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Transformer Encoder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8589771-F726-4F98-5033-C1C97CE2E496}"/>
              </a:ext>
            </a:extLst>
          </p:cNvPr>
          <p:cNvSpPr txBox="1"/>
          <p:nvPr/>
        </p:nvSpPr>
        <p:spPr>
          <a:xfrm>
            <a:off x="6200162" y="3790130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Linear transform </a:t>
            </a:r>
          </a:p>
          <a:p>
            <a:r>
              <a:rPr lang="en-US"/>
              <a:t>from P*P*C to D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4370129-5149-B9B6-A553-C3E9D5FF6828}"/>
              </a:ext>
            </a:extLst>
          </p:cNvPr>
          <p:cNvSpPr txBox="1"/>
          <p:nvPr/>
        </p:nvSpPr>
        <p:spPr>
          <a:xfrm>
            <a:off x="1030824" y="5161422"/>
            <a:ext cx="154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Split the image to 16*16 Patches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C611AD-EAAB-9CA1-E563-8941A3522C23}"/>
              </a:ext>
            </a:extLst>
          </p:cNvPr>
          <p:cNvSpPr txBox="1"/>
          <p:nvPr/>
        </p:nvSpPr>
        <p:spPr>
          <a:xfrm>
            <a:off x="1731781" y="3790130"/>
            <a:ext cx="174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Convert integer to D-dimension vector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359D0FF-C81B-7501-CC3B-CE36C58EB338}"/>
              </a:ext>
            </a:extLst>
          </p:cNvPr>
          <p:cNvSpPr/>
          <p:nvPr/>
        </p:nvSpPr>
        <p:spPr>
          <a:xfrm rot="16200000">
            <a:off x="3469384" y="2924980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D9964A6-7AC2-6EC1-3756-058D2D7C7CA3}"/>
              </a:ext>
            </a:extLst>
          </p:cNvPr>
          <p:cNvSpPr/>
          <p:nvPr/>
        </p:nvSpPr>
        <p:spPr>
          <a:xfrm rot="16200000">
            <a:off x="3288962" y="2924980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AE6B74D-8B70-9557-7759-B89A9DC1EE86}"/>
              </a:ext>
            </a:extLst>
          </p:cNvPr>
          <p:cNvCxnSpPr>
            <a:cxnSpLocks/>
          </p:cNvCxnSpPr>
          <p:nvPr/>
        </p:nvCxnSpPr>
        <p:spPr>
          <a:xfrm flipV="1">
            <a:off x="3669009" y="2417817"/>
            <a:ext cx="0" cy="40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56575E0-8DC1-2781-E476-B7202F123A5A}"/>
              </a:ext>
            </a:extLst>
          </p:cNvPr>
          <p:cNvSpPr txBox="1"/>
          <p:nvPr/>
        </p:nvSpPr>
        <p:spPr>
          <a:xfrm>
            <a:off x="1822462" y="2718318"/>
            <a:ext cx="152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Trainable Vector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[CLS token]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7661307-CD19-4847-578A-964D26A9740D}"/>
                  </a:ext>
                </a:extLst>
              </p:cNvPr>
              <p:cNvSpPr txBox="1"/>
              <p:nvPr/>
            </p:nvSpPr>
            <p:spPr>
              <a:xfrm>
                <a:off x="5620272" y="2507275"/>
                <a:ext cx="3299860" cy="3181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𝐶𝑙𝑎𝑠𝑠</m:t>
                              </m:r>
                            </m:sub>
                          </m:s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;…;</m:t>
                          </m:r>
                          <m:sSubSup>
                            <m:sSub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𝑝𝑜𝑠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7661307-CD19-4847-578A-964D26A97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272" y="2507275"/>
                <a:ext cx="3299860" cy="318164"/>
              </a:xfrm>
              <a:prstGeom prst="rect">
                <a:avLst/>
              </a:prstGeom>
              <a:blipFill>
                <a:blip r:embed="rId4"/>
                <a:stretch>
                  <a:fillRect l="-1109" r="-924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133184A-BC3D-34FD-408F-2750583F2B38}"/>
                  </a:ext>
                </a:extLst>
              </p:cNvPr>
              <p:cNvSpPr txBox="1"/>
              <p:nvPr/>
            </p:nvSpPr>
            <p:spPr>
              <a:xfrm>
                <a:off x="7108032" y="899650"/>
                <a:ext cx="2842732" cy="625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𝑀𝑆𝐴</m:t>
                      </m:r>
                      <m:d>
                        <m:d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𝐿𝑁</m:t>
                          </m:r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CA" sz="18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𝑀𝐿𝑃</m:t>
                      </m:r>
                      <m:d>
                        <m:d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𝐿𝑁</m:t>
                          </m:r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CA" sz="1400" b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133184A-BC3D-34FD-408F-2750583F2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032" y="899650"/>
                <a:ext cx="2842732" cy="625299"/>
              </a:xfrm>
              <a:prstGeom prst="rect">
                <a:avLst/>
              </a:prstGeom>
              <a:blipFill>
                <a:blip r:embed="rId5"/>
                <a:stretch>
                  <a:fillRect l="-321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748BA777-460E-EBCA-ECD4-6C880B5F2653}"/>
              </a:ext>
            </a:extLst>
          </p:cNvPr>
          <p:cNvSpPr/>
          <p:nvPr/>
        </p:nvSpPr>
        <p:spPr>
          <a:xfrm>
            <a:off x="1909689" y="1619255"/>
            <a:ext cx="872671" cy="700064"/>
          </a:xfrm>
          <a:prstGeom prst="rect">
            <a:avLst/>
          </a:prstGeom>
          <a:solidFill>
            <a:srgbClr val="FFD1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MLP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Head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170BB4D-F69D-3BD7-A241-67CEF3BCA01A}"/>
              </a:ext>
            </a:extLst>
          </p:cNvPr>
          <p:cNvCxnSpPr>
            <a:stCxn id="95" idx="1"/>
            <a:endCxn id="118" idx="3"/>
          </p:cNvCxnSpPr>
          <p:nvPr/>
        </p:nvCxnSpPr>
        <p:spPr>
          <a:xfrm flipH="1" flipV="1">
            <a:off x="2782360" y="1969287"/>
            <a:ext cx="362976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1B2260E-E26D-9B1E-733C-3576B780B960}"/>
                  </a:ext>
                </a:extLst>
              </p:cNvPr>
              <p:cNvSpPr txBox="1"/>
              <p:nvPr/>
            </p:nvSpPr>
            <p:spPr>
              <a:xfrm>
                <a:off x="666231" y="1745471"/>
                <a:ext cx="1243458" cy="282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𝐿𝑁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b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1B2260E-E26D-9B1E-733C-3576B780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31" y="1745471"/>
                <a:ext cx="1243458" cy="282578"/>
              </a:xfrm>
              <a:prstGeom prst="rect">
                <a:avLst/>
              </a:prstGeom>
              <a:blipFill>
                <a:blip r:embed="rId6"/>
                <a:stretch>
                  <a:fillRect l="-6863" r="-1471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2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10" grpId="0"/>
      <p:bldP spid="20" grpId="0"/>
      <p:bldP spid="21" grpId="0"/>
      <p:bldP spid="22" grpId="0"/>
      <p:bldP spid="23" grpId="0"/>
      <p:bldP spid="24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 animBg="1"/>
      <p:bldP spid="41" grpId="0"/>
      <p:bldP spid="47" grpId="0" animBg="1"/>
      <p:bldP spid="49" grpId="0" animBg="1"/>
      <p:bldP spid="62" grpId="0" animBg="1"/>
      <p:bldP spid="74" grpId="0" animBg="1"/>
      <p:bldP spid="85" grpId="0" animBg="1"/>
      <p:bldP spid="86" grpId="0" animBg="1"/>
      <p:bldP spid="91" grpId="0"/>
      <p:bldP spid="92" grpId="0"/>
      <p:bldP spid="104" grpId="0"/>
      <p:bldP spid="108" grpId="0"/>
      <p:bldP spid="109" grpId="0" animBg="1"/>
      <p:bldP spid="110" grpId="0" animBg="1"/>
      <p:bldP spid="114" grpId="0"/>
      <p:bldP spid="116" grpId="0"/>
      <p:bldP spid="117" grpId="0"/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4FE7-D36C-1F49-6B73-5689E291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3A6D-9A44-97BF-5919-D1601E568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err="1"/>
              <a:t>ViT</a:t>
            </a:r>
            <a:r>
              <a:rPr lang="en-US"/>
              <a:t> outperforms CNN-based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8E98C-465A-A8AD-8BA4-87562141E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917BB7-1C7F-A8A4-3252-0D1C8CA279A9}"/>
              </a:ext>
            </a:extLst>
          </p:cNvPr>
          <p:cNvGrpSpPr/>
          <p:nvPr/>
        </p:nvGrpSpPr>
        <p:grpSpPr>
          <a:xfrm>
            <a:off x="3334453" y="1968638"/>
            <a:ext cx="7146154" cy="2213622"/>
            <a:chOff x="2522923" y="1968638"/>
            <a:chExt cx="7146154" cy="2213622"/>
          </a:xfrm>
        </p:grpSpPr>
        <p:pic>
          <p:nvPicPr>
            <p:cNvPr id="8" name="Picture 7" descr="A table with numbers and a number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CCE525EC-FD6F-89F4-01C2-6F6363B93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2923" y="1968638"/>
              <a:ext cx="7146154" cy="221362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6AD873-1D4F-3BF9-9D2F-D0C03ACE8420}"/>
                </a:ext>
              </a:extLst>
            </p:cNvPr>
            <p:cNvSpPr/>
            <p:nvPr/>
          </p:nvSpPr>
          <p:spPr>
            <a:xfrm>
              <a:off x="4640107" y="2097028"/>
              <a:ext cx="307278" cy="1793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3E3DC7DF-CC45-F447-FF73-236C1ECF1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20" y="4281531"/>
            <a:ext cx="7772400" cy="1743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23CD59-BA5A-98AE-AC65-2228334316D0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Dosovitskiy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A., Beyer, L., Kolesnikov, A.,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Weissenborn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D.,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Zhai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X.,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Unterthiner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T.,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Dehghani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Minderer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Heigold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G.,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Gelly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S.,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Uszkoreit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J., &amp;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Houlsby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N. (2020). An Image is Worth 16x16 Words: Transformers for Image Recognition at Scale. 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ArXiv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abs/2010.11929.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16FC6D-BB84-BA6E-8760-3CD5DC893DA8}"/>
              </a:ext>
            </a:extLst>
          </p:cNvPr>
          <p:cNvSpPr txBox="1"/>
          <p:nvPr/>
        </p:nvSpPr>
        <p:spPr>
          <a:xfrm>
            <a:off x="1711393" y="3862783"/>
            <a:ext cx="152798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Faster than CNN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FA39E-2B1C-F6B6-E352-B8075B285B77}"/>
              </a:ext>
            </a:extLst>
          </p:cNvPr>
          <p:cNvSpPr txBox="1"/>
          <p:nvPr/>
        </p:nvSpPr>
        <p:spPr>
          <a:xfrm>
            <a:off x="838201" y="2067317"/>
            <a:ext cx="2496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JFT: contains 300M data for training, not publicly available</a:t>
            </a:r>
          </a:p>
        </p:txBody>
      </p:sp>
    </p:spTree>
    <p:extLst>
      <p:ext uri="{BB962C8B-B14F-4D97-AF65-F5344CB8AC3E}">
        <p14:creationId xmlns:p14="http://schemas.microsoft.com/office/powerpoint/2010/main" val="374302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Outline</a:t>
            </a: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-CA" sz="2600"/>
              <a:t>Review of Transformers</a:t>
            </a:r>
          </a:p>
          <a:p>
            <a:pPr marL="457200" lvl="0" indent="-393700" algn="l" rtl="0">
              <a:spcBef>
                <a:spcPts val="1000"/>
              </a:spcBef>
              <a:spcAft>
                <a:spcPts val="600"/>
              </a:spcAft>
              <a:buSzPts val="2600"/>
              <a:buChar char="•"/>
            </a:pPr>
            <a:r>
              <a:rPr lang="en-CA" sz="2600"/>
              <a:t>Series of methods</a:t>
            </a:r>
            <a:endParaRPr sz="2600"/>
          </a:p>
          <a:p>
            <a:pPr lvl="1" indent="-393700">
              <a:spcBef>
                <a:spcPts val="600"/>
              </a:spcBef>
              <a:buSzPts val="2600"/>
            </a:pPr>
            <a:r>
              <a:rPr lang="en-US">
                <a:solidFill>
                  <a:schemeClr val="tx1"/>
                </a:solidFill>
              </a:rPr>
              <a:t>Image GPT </a:t>
            </a:r>
          </a:p>
          <a:p>
            <a:pPr lvl="1" indent="-393700">
              <a:spcBef>
                <a:spcPts val="600"/>
              </a:spcBef>
              <a:buSzPts val="2600"/>
            </a:pPr>
            <a:r>
              <a:rPr lang="en-US"/>
              <a:t>Vision Transformer (</a:t>
            </a:r>
            <a:r>
              <a:rPr lang="en-US" err="1"/>
              <a:t>ViT</a:t>
            </a:r>
            <a:r>
              <a:rPr lang="en-US"/>
              <a:t>)</a:t>
            </a:r>
          </a:p>
          <a:p>
            <a:pPr lvl="1" indent="-393700">
              <a:spcBef>
                <a:spcPts val="600"/>
              </a:spcBef>
              <a:buSzPts val="2600"/>
            </a:pPr>
            <a:r>
              <a:rPr lang="en-US" err="1"/>
              <a:t>DeiT</a:t>
            </a:r>
            <a:endParaRPr lang="en-US"/>
          </a:p>
          <a:p>
            <a:pPr lvl="1" indent="-393700">
              <a:spcBef>
                <a:spcPts val="600"/>
              </a:spcBef>
              <a:buSzPts val="2600"/>
            </a:pPr>
            <a:r>
              <a:rPr lang="en-US" err="1"/>
              <a:t>Swin</a:t>
            </a:r>
            <a:r>
              <a:rPr lang="en-US"/>
              <a:t> Transformer</a:t>
            </a:r>
          </a:p>
          <a:p>
            <a:pPr lvl="1" indent="-393700">
              <a:spcBef>
                <a:spcPts val="600"/>
              </a:spcBef>
              <a:buSzPts val="2600"/>
            </a:pPr>
            <a:r>
              <a:rPr lang="en-US"/>
              <a:t>DINO</a:t>
            </a:r>
          </a:p>
          <a:p>
            <a:pPr lvl="1" indent="-393700">
              <a:spcBef>
                <a:spcPts val="600"/>
              </a:spcBef>
              <a:buSzPts val="2600"/>
            </a:pPr>
            <a:r>
              <a:rPr lang="en-US"/>
              <a:t>Masked Autoencoders </a:t>
            </a:r>
          </a:p>
          <a:p>
            <a:pPr lvl="1" indent="-393700">
              <a:spcBef>
                <a:spcPts val="600"/>
              </a:spcBef>
              <a:buSzPts val="2600"/>
            </a:pPr>
            <a:r>
              <a:rPr lang="en-US" err="1"/>
              <a:t>MetaFormer</a:t>
            </a:r>
            <a:endParaRPr lang="en-US"/>
          </a:p>
          <a:p>
            <a:pPr lvl="1" indent="-393700">
              <a:spcBef>
                <a:spcPts val="600"/>
              </a:spcBef>
              <a:buSzPts val="2600"/>
            </a:pPr>
            <a:r>
              <a:rPr lang="en-US" err="1"/>
              <a:t>SwiftFormer</a:t>
            </a:r>
            <a:endParaRPr lang="en-US"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DEE2-85FC-2129-E532-3977C871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Results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8AADC-8288-1270-8F4E-162AF934B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Feature extraction is similar to CNN</a:t>
            </a:r>
          </a:p>
          <a:p>
            <a:r>
              <a:rPr lang="en-US"/>
              <a:t>Effectiveness of positional embedding</a:t>
            </a:r>
          </a:p>
          <a:p>
            <a:r>
              <a:rPr lang="en-US"/>
              <a:t>Size of attended area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9043E-C040-4B8A-E4C1-1592A0F6A9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2D864CE-A086-D31F-0C90-7774EC67D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02" y="3045572"/>
            <a:ext cx="10199998" cy="3013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D1D89A-6619-69D9-D0C4-BEDAD5A93C61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Dosovitskiy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A., Beyer, L., Kolesnikov, A.,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Weissenborn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D.,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Zhai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X.,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Unterthiner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T.,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Dehghani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Minderer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Heigold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G.,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Gelly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S.,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Uszkoreit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J., &amp;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Houlsby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N. (2020). An Image is Worth 16x16 Words: Transformers for Image Recognition at Scale. 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ArXiv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abs/2010.11929.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2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DEE2-85FC-2129-E532-3977C871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Results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9043E-C040-4B8A-E4C1-1592A0F6A9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2D864CE-A086-D31F-0C90-7774EC67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36" t="8032"/>
          <a:stretch/>
        </p:blipFill>
        <p:spPr>
          <a:xfrm>
            <a:off x="5855666" y="1294297"/>
            <a:ext cx="4937760" cy="47629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ED5A3E-52C9-707E-4E50-B563C85F7A83}"/>
              </a:ext>
            </a:extLst>
          </p:cNvPr>
          <p:cNvGrpSpPr/>
          <p:nvPr/>
        </p:nvGrpSpPr>
        <p:grpSpPr>
          <a:xfrm>
            <a:off x="1324165" y="1260629"/>
            <a:ext cx="4045536" cy="4273872"/>
            <a:chOff x="1324165" y="1260629"/>
            <a:chExt cx="4045536" cy="4273872"/>
          </a:xfrm>
        </p:grpSpPr>
        <p:pic>
          <p:nvPicPr>
            <p:cNvPr id="7" name="Picture 6" descr="A black and white pixelated image&#10;&#10;Description automatically generated">
              <a:extLst>
                <a:ext uri="{FF2B5EF4-FFF2-40B4-BE49-F238E27FC236}">
                  <a16:creationId xmlns:a16="http://schemas.microsoft.com/office/drawing/2014/main" id="{C00025F6-713F-95EA-BCBF-95AC5FCD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4192" y="1821181"/>
              <a:ext cx="3459480" cy="37133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9CB1A1C-3F98-18B2-E6D1-8D5B45E2E504}"/>
                    </a:ext>
                  </a:extLst>
                </p:cNvPr>
                <p:cNvSpPr txBox="1"/>
                <p:nvPr/>
              </p:nvSpPr>
              <p:spPr>
                <a:xfrm>
                  <a:off x="1824539" y="1457824"/>
                  <a:ext cx="4135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9CB1A1C-3F98-18B2-E6D1-8D5B45E2E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539" y="1457824"/>
                  <a:ext cx="41351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AC1DEA1-C62A-6B75-D027-A36861E27DF2}"/>
                    </a:ext>
                  </a:extLst>
                </p:cNvPr>
                <p:cNvSpPr txBox="1"/>
                <p:nvPr/>
              </p:nvSpPr>
              <p:spPr>
                <a:xfrm>
                  <a:off x="1473692" y="1770197"/>
                  <a:ext cx="4205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AC1DEA1-C62A-6B75-D027-A36861E27D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692" y="1770197"/>
                  <a:ext cx="420500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ADF4C5C-F32B-E32D-FEF9-BB1F5DAD8696}"/>
                    </a:ext>
                  </a:extLst>
                </p:cNvPr>
                <p:cNvSpPr txBox="1"/>
                <p:nvPr/>
              </p:nvSpPr>
              <p:spPr>
                <a:xfrm>
                  <a:off x="1451232" y="5136517"/>
                  <a:ext cx="4365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ADF4C5C-F32B-E32D-FEF9-BB1F5DAD8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232" y="5136517"/>
                  <a:ext cx="436530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561E71-3401-FC15-904A-23F67B1FE9C1}"/>
                    </a:ext>
                  </a:extLst>
                </p:cNvPr>
                <p:cNvSpPr txBox="1"/>
                <p:nvPr/>
              </p:nvSpPr>
              <p:spPr>
                <a:xfrm>
                  <a:off x="1467861" y="2007393"/>
                  <a:ext cx="424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561E71-3401-FC15-904A-23F67B1FE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7861" y="2007393"/>
                  <a:ext cx="424668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0B51EE-3BBE-C4DD-AE19-EEA4797B50CA}"/>
                    </a:ext>
                  </a:extLst>
                </p:cNvPr>
                <p:cNvSpPr txBox="1"/>
                <p:nvPr/>
              </p:nvSpPr>
              <p:spPr>
                <a:xfrm>
                  <a:off x="1478119" y="2248945"/>
                  <a:ext cx="424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0B51EE-3BBE-C4DD-AE19-EEA4797B5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119" y="2248945"/>
                  <a:ext cx="42466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5B2666-BB9F-CD93-7869-4995F3B7EC87}"/>
                </a:ext>
              </a:extLst>
            </p:cNvPr>
            <p:cNvSpPr txBox="1"/>
            <p:nvPr/>
          </p:nvSpPr>
          <p:spPr>
            <a:xfrm>
              <a:off x="1324165" y="3116018"/>
              <a:ext cx="553998" cy="14587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400"/>
                <a:t>. . . . . . .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5721126-29E8-EB10-D8A0-A0AD23059963}"/>
                    </a:ext>
                  </a:extLst>
                </p:cNvPr>
                <p:cNvSpPr txBox="1"/>
                <p:nvPr/>
              </p:nvSpPr>
              <p:spPr>
                <a:xfrm>
                  <a:off x="4940161" y="1454808"/>
                  <a:ext cx="4295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5721126-29E8-EB10-D8A0-A0AD23059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61" y="1454808"/>
                  <a:ext cx="42954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1921E9F-8624-065F-B171-3698AF0215CB}"/>
                    </a:ext>
                  </a:extLst>
                </p:cNvPr>
                <p:cNvSpPr txBox="1"/>
                <p:nvPr/>
              </p:nvSpPr>
              <p:spPr>
                <a:xfrm>
                  <a:off x="2114868" y="1454807"/>
                  <a:ext cx="4176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1921E9F-8624-065F-B171-3698AF021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4868" y="1454807"/>
                  <a:ext cx="417678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41462E9-BF3D-D231-9B43-539DF5A8D81C}"/>
                    </a:ext>
                  </a:extLst>
                </p:cNvPr>
                <p:cNvSpPr txBox="1"/>
                <p:nvPr/>
              </p:nvSpPr>
              <p:spPr>
                <a:xfrm>
                  <a:off x="2386640" y="1461361"/>
                  <a:ext cx="4176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41462E9-BF3D-D231-9B43-539DF5A8D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6640" y="1461361"/>
                  <a:ext cx="417678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249F7E-92F7-52BA-6F36-353E3CF9F914}"/>
                </a:ext>
              </a:extLst>
            </p:cNvPr>
            <p:cNvSpPr txBox="1"/>
            <p:nvPr/>
          </p:nvSpPr>
          <p:spPr>
            <a:xfrm rot="5400000">
              <a:off x="3593158" y="808233"/>
              <a:ext cx="553998" cy="14587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400"/>
                <a:t>. . . . . . . 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D6EC66-8CD8-B6C7-D3CD-19513348A50A}"/>
                  </a:ext>
                </a:extLst>
              </p:cNvPr>
              <p:cNvSpPr txBox="1"/>
              <p:nvPr/>
            </p:nvSpPr>
            <p:spPr>
              <a:xfrm>
                <a:off x="3004563" y="5475255"/>
                <a:ext cx="1238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For layer </a:t>
                </a:r>
                <a14:m>
                  <m:oMath xmlns:m="http://schemas.openxmlformats.org/officeDocument/2006/math">
                    <m:r>
                      <a:rPr lang="en-CA" sz="18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D6EC66-8CD8-B6C7-D3CD-19513348A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563" y="5475255"/>
                <a:ext cx="1238737" cy="369332"/>
              </a:xfrm>
              <a:prstGeom prst="rect">
                <a:avLst/>
              </a:prstGeom>
              <a:blipFill>
                <a:blip r:embed="rId13"/>
                <a:stretch>
                  <a:fillRect l="-44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19C3BA4-1CAC-219C-DDAF-95D629BB42A7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Dosovitskiy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A., Beyer, L., Kolesnikov, A.,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Weissenborn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D.,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Zhai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X.,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Unterthiner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T.,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Dehghani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Minderer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M.,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Heigold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G.,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Gelly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S.,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Uszkoreit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J., &amp;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Houlsby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N. (2020). An Image is Worth 16x16 Words: Transformers for Image Recognition at Scale. 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ArXiv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abs/2010.11929.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6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93D2-ECC7-4811-6583-A4CFD334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CEE29-537C-A467-DA5B-56A2D1285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err="1"/>
              <a:t>ViT</a:t>
            </a:r>
            <a:r>
              <a:rPr lang="en-US"/>
              <a:t> problems:</a:t>
            </a:r>
          </a:p>
          <a:p>
            <a:r>
              <a:rPr lang="en-US"/>
              <a:t>Use a massive dataset for training </a:t>
            </a:r>
          </a:p>
          <a:p>
            <a:r>
              <a:rPr lang="en-US"/>
              <a:t>The dataset is not publicly available</a:t>
            </a:r>
          </a:p>
          <a:p>
            <a:endParaRPr lang="en-US"/>
          </a:p>
          <a:p>
            <a:pPr marL="114300" indent="0">
              <a:buNone/>
            </a:pPr>
            <a:r>
              <a:rPr lang="en-US" err="1"/>
              <a:t>DeiT</a:t>
            </a:r>
            <a:r>
              <a:rPr lang="en-US"/>
              <a:t> suggested by Facebook</a:t>
            </a:r>
          </a:p>
          <a:p>
            <a:r>
              <a:rPr lang="en-US"/>
              <a:t>Paper is </a:t>
            </a:r>
            <a:r>
              <a:rPr lang="en-US" sz="2400"/>
              <a:t>“</a:t>
            </a:r>
            <a:r>
              <a:rPr lang="en-US" sz="2400" i="1"/>
              <a:t>Training data-efficient image transformers &amp; distillation through attention</a:t>
            </a:r>
            <a:r>
              <a:rPr lang="en-US" sz="2400"/>
              <a:t>”</a:t>
            </a:r>
          </a:p>
          <a:p>
            <a:r>
              <a:rPr lang="en-US"/>
              <a:t>Use ImageNet which is 10 times smaller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3EF29-3E91-E57F-912F-C9DBDE7797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75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231D-B0CD-49FD-DF73-575B3AEE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Distillation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9DB205-63F6-5B87-9F90-7E80D1ED599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/>
                  <a:t>The student network tries to become more like teacher network</a:t>
                </a:r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endParaRPr lang="en-US" sz="2400"/>
              </a:p>
              <a:p>
                <a:pPr marL="114300" indent="0">
                  <a:buNone/>
                </a:pPr>
                <a:endParaRPr lang="en-US" sz="2400"/>
              </a:p>
              <a:p>
                <a:pPr marL="114300" indent="0">
                  <a:buNone/>
                </a:pPr>
                <a:r>
                  <a:rPr lang="en-US" sz="2400"/>
                  <a:t>Soft Distillation:</a:t>
                </a:r>
                <a14:m>
                  <m:oMath xmlns:m="http://schemas.openxmlformats.org/officeDocument/2006/math"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𝐾𝐿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400"/>
              </a:p>
              <a:p>
                <a:pPr marL="114300" indent="0">
                  <a:buNone/>
                </a:pPr>
                <a:endParaRPr lang="en-US" sz="2400"/>
              </a:p>
              <a:p>
                <a:pPr marL="114300" indent="0">
                  <a:buNone/>
                </a:pPr>
                <a:r>
                  <a:rPr lang="en-US" sz="2400"/>
                  <a:t>Hard Distillation:</a:t>
                </a:r>
                <a14:m>
                  <m:oMath xmlns:m="http://schemas.openxmlformats.org/officeDocument/2006/math"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9DB205-63F6-5B87-9F90-7E80D1ED59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3D933-06C6-6B35-C59F-F898C109E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2E94853-4A0F-2111-1AA3-E1F96A7144BF}"/>
              </a:ext>
            </a:extLst>
          </p:cNvPr>
          <p:cNvGrpSpPr/>
          <p:nvPr/>
        </p:nvGrpSpPr>
        <p:grpSpPr>
          <a:xfrm>
            <a:off x="1092118" y="2096290"/>
            <a:ext cx="7959304" cy="1828010"/>
            <a:chOff x="1346117" y="2083590"/>
            <a:chExt cx="8986603" cy="176324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5BA5F2D-DB67-A844-7793-B1567ED25363}"/>
                </a:ext>
              </a:extLst>
            </p:cNvPr>
            <p:cNvSpPr/>
            <p:nvPr/>
          </p:nvSpPr>
          <p:spPr>
            <a:xfrm>
              <a:off x="3861435" y="2083590"/>
              <a:ext cx="4469130" cy="59223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</a:rPr>
                <a:t>Teacher (Pre-trained)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F91AD0D-0E79-F2D9-8655-2C7BE0AFA5CD}"/>
                </a:ext>
              </a:extLst>
            </p:cNvPr>
            <p:cNvSpPr/>
            <p:nvPr/>
          </p:nvSpPr>
          <p:spPr>
            <a:xfrm>
              <a:off x="4775835" y="3254601"/>
              <a:ext cx="2640330" cy="592233"/>
            </a:xfrm>
            <a:prstGeom prst="roundRect">
              <a:avLst/>
            </a:prstGeom>
            <a:solidFill>
              <a:srgbClr val="D6BBD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Student</a:t>
              </a: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" name="Picture 9" descr="A white puppy lying on a log&#10;&#10;Description automatically generated">
              <a:extLst>
                <a:ext uri="{FF2B5EF4-FFF2-40B4-BE49-F238E27FC236}">
                  <a16:creationId xmlns:a16="http://schemas.microsoft.com/office/drawing/2014/main" id="{9508050B-2ADE-6854-A9B0-23720521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65" b="10270"/>
            <a:stretch/>
          </p:blipFill>
          <p:spPr>
            <a:xfrm>
              <a:off x="1346117" y="2393203"/>
              <a:ext cx="1156451" cy="1157515"/>
            </a:xfrm>
            <a:prstGeom prst="rect">
              <a:avLst/>
            </a:prstGeom>
          </p:spPr>
        </p:pic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F1E16DE5-F232-1AFA-0FCE-5B3C4454AAAA}"/>
                </a:ext>
              </a:extLst>
            </p:cNvPr>
            <p:cNvCxnSpPr>
              <a:cxnSpLocks/>
              <a:stCxn id="10" idx="3"/>
              <a:endCxn id="7" idx="1"/>
            </p:cNvCxnSpPr>
            <p:nvPr/>
          </p:nvCxnSpPr>
          <p:spPr>
            <a:xfrm flipV="1">
              <a:off x="2502568" y="2379707"/>
              <a:ext cx="1358867" cy="59225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E1CDF781-3468-9474-D6AD-01208E239E15}"/>
                </a:ext>
              </a:extLst>
            </p:cNvPr>
            <p:cNvCxnSpPr>
              <a:cxnSpLocks/>
              <a:stCxn id="10" idx="3"/>
              <a:endCxn id="8" idx="1"/>
            </p:cNvCxnSpPr>
            <p:nvPr/>
          </p:nvCxnSpPr>
          <p:spPr>
            <a:xfrm>
              <a:off x="2502568" y="2971961"/>
              <a:ext cx="2273267" cy="578757"/>
            </a:xfrm>
            <a:prstGeom prst="bentConnector3">
              <a:avLst>
                <a:gd name="adj1" fmla="val 2985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45130A2-DF57-1E35-0A77-5FCAC9E004EA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8330565" y="2379706"/>
              <a:ext cx="67751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4AC0438-F646-1696-9EBB-B93D5DC0E48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7416165" y="3550718"/>
              <a:ext cx="15919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CBC8E15-FE1D-62FE-E2BB-52EAB73D4069}"/>
                    </a:ext>
                  </a:extLst>
                </p:cNvPr>
                <p:cNvSpPr txBox="1"/>
                <p:nvPr/>
              </p:nvSpPr>
              <p:spPr>
                <a:xfrm>
                  <a:off x="9008076" y="2179651"/>
                  <a:ext cx="13246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CA" sz="2000" b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CBC8E15-FE1D-62FE-E2BB-52EAB73D4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8076" y="2179651"/>
                  <a:ext cx="1324644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C46D5B01-DEE5-134A-EF57-B5F86482FAD5}"/>
                </a:ext>
              </a:extLst>
            </p:cNvPr>
            <p:cNvSpPr/>
            <p:nvPr/>
          </p:nvSpPr>
          <p:spPr>
            <a:xfrm>
              <a:off x="5932286" y="2727079"/>
              <a:ext cx="261963" cy="476265"/>
            </a:xfrm>
            <a:prstGeom prst="downArrow">
              <a:avLst/>
            </a:prstGeom>
            <a:gradFill flip="none" rotWithShape="1">
              <a:gsLst>
                <a:gs pos="0">
                  <a:srgbClr val="D6BBD4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81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A2674D-624B-0F4E-3EAB-0AF8D8A7DDBC}"/>
                </a:ext>
              </a:extLst>
            </p:cNvPr>
            <p:cNvSpPr txBox="1"/>
            <p:nvPr/>
          </p:nvSpPr>
          <p:spPr>
            <a:xfrm>
              <a:off x="6096000" y="2725712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Distilled Knowledge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5E9AEBA-4BB8-AA2F-1FAE-CB2CC1D9F82B}"/>
                    </a:ext>
                  </a:extLst>
                </p:cNvPr>
                <p:cNvSpPr txBox="1"/>
                <p:nvPr/>
              </p:nvSpPr>
              <p:spPr>
                <a:xfrm>
                  <a:off x="9008076" y="3350662"/>
                  <a:ext cx="13246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CA" sz="2000" b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5E9AEBA-4BB8-AA2F-1FAE-CB2CC1D9F8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8076" y="3350662"/>
                  <a:ext cx="132464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75407A9-C826-8E2E-9627-F629D9CABF9F}"/>
                  </a:ext>
                </a:extLst>
              </p:cNvPr>
              <p:cNvSpPr txBox="1"/>
              <p:nvPr/>
            </p:nvSpPr>
            <p:spPr>
              <a:xfrm>
                <a:off x="8779722" y="2347650"/>
                <a:ext cx="2892226" cy="1323439"/>
              </a:xfrm>
              <a:custGeom>
                <a:avLst/>
                <a:gdLst>
                  <a:gd name="connsiteX0" fmla="*/ 0 w 2892226"/>
                  <a:gd name="connsiteY0" fmla="*/ 0 h 1323439"/>
                  <a:gd name="connsiteX1" fmla="*/ 549523 w 2892226"/>
                  <a:gd name="connsiteY1" fmla="*/ 0 h 1323439"/>
                  <a:gd name="connsiteX2" fmla="*/ 1041201 w 2892226"/>
                  <a:gd name="connsiteY2" fmla="*/ 0 h 1323439"/>
                  <a:gd name="connsiteX3" fmla="*/ 1677491 w 2892226"/>
                  <a:gd name="connsiteY3" fmla="*/ 0 h 1323439"/>
                  <a:gd name="connsiteX4" fmla="*/ 2227014 w 2892226"/>
                  <a:gd name="connsiteY4" fmla="*/ 0 h 1323439"/>
                  <a:gd name="connsiteX5" fmla="*/ 2892226 w 2892226"/>
                  <a:gd name="connsiteY5" fmla="*/ 0 h 1323439"/>
                  <a:gd name="connsiteX6" fmla="*/ 2892226 w 2892226"/>
                  <a:gd name="connsiteY6" fmla="*/ 467615 h 1323439"/>
                  <a:gd name="connsiteX7" fmla="*/ 2892226 w 2892226"/>
                  <a:gd name="connsiteY7" fmla="*/ 908761 h 1323439"/>
                  <a:gd name="connsiteX8" fmla="*/ 2892226 w 2892226"/>
                  <a:gd name="connsiteY8" fmla="*/ 1323439 h 1323439"/>
                  <a:gd name="connsiteX9" fmla="*/ 2371625 w 2892226"/>
                  <a:gd name="connsiteY9" fmla="*/ 1323439 h 1323439"/>
                  <a:gd name="connsiteX10" fmla="*/ 1793180 w 2892226"/>
                  <a:gd name="connsiteY10" fmla="*/ 1323439 h 1323439"/>
                  <a:gd name="connsiteX11" fmla="*/ 1214735 w 2892226"/>
                  <a:gd name="connsiteY11" fmla="*/ 1323439 h 1323439"/>
                  <a:gd name="connsiteX12" fmla="*/ 665212 w 2892226"/>
                  <a:gd name="connsiteY12" fmla="*/ 1323439 h 1323439"/>
                  <a:gd name="connsiteX13" fmla="*/ 0 w 2892226"/>
                  <a:gd name="connsiteY13" fmla="*/ 1323439 h 1323439"/>
                  <a:gd name="connsiteX14" fmla="*/ 0 w 2892226"/>
                  <a:gd name="connsiteY14" fmla="*/ 855824 h 1323439"/>
                  <a:gd name="connsiteX15" fmla="*/ 0 w 2892226"/>
                  <a:gd name="connsiteY15" fmla="*/ 388209 h 1323439"/>
                  <a:gd name="connsiteX16" fmla="*/ 0 w 2892226"/>
                  <a:gd name="connsiteY16" fmla="*/ 0 h 132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92226" h="1323439" extrusionOk="0">
                    <a:moveTo>
                      <a:pt x="0" y="0"/>
                    </a:moveTo>
                    <a:cubicBezTo>
                      <a:pt x="213962" y="-29092"/>
                      <a:pt x="375627" y="16407"/>
                      <a:pt x="549523" y="0"/>
                    </a:cubicBezTo>
                    <a:cubicBezTo>
                      <a:pt x="723419" y="-16407"/>
                      <a:pt x="813425" y="12064"/>
                      <a:pt x="1041201" y="0"/>
                    </a:cubicBezTo>
                    <a:cubicBezTo>
                      <a:pt x="1268977" y="-12064"/>
                      <a:pt x="1534762" y="73303"/>
                      <a:pt x="1677491" y="0"/>
                    </a:cubicBezTo>
                    <a:cubicBezTo>
                      <a:pt x="1820220" y="-73303"/>
                      <a:pt x="2052660" y="7086"/>
                      <a:pt x="2227014" y="0"/>
                    </a:cubicBezTo>
                    <a:cubicBezTo>
                      <a:pt x="2401368" y="-7086"/>
                      <a:pt x="2565517" y="12385"/>
                      <a:pt x="2892226" y="0"/>
                    </a:cubicBezTo>
                    <a:cubicBezTo>
                      <a:pt x="2906209" y="195811"/>
                      <a:pt x="2848795" y="372330"/>
                      <a:pt x="2892226" y="467615"/>
                    </a:cubicBezTo>
                    <a:cubicBezTo>
                      <a:pt x="2935657" y="562900"/>
                      <a:pt x="2844415" y="707276"/>
                      <a:pt x="2892226" y="908761"/>
                    </a:cubicBezTo>
                    <a:cubicBezTo>
                      <a:pt x="2940037" y="1110246"/>
                      <a:pt x="2887755" y="1139823"/>
                      <a:pt x="2892226" y="1323439"/>
                    </a:cubicBezTo>
                    <a:cubicBezTo>
                      <a:pt x="2696551" y="1348954"/>
                      <a:pt x="2512409" y="1307098"/>
                      <a:pt x="2371625" y="1323439"/>
                    </a:cubicBezTo>
                    <a:cubicBezTo>
                      <a:pt x="2230841" y="1339780"/>
                      <a:pt x="2012082" y="1298843"/>
                      <a:pt x="1793180" y="1323439"/>
                    </a:cubicBezTo>
                    <a:cubicBezTo>
                      <a:pt x="1574278" y="1348035"/>
                      <a:pt x="1463060" y="1294852"/>
                      <a:pt x="1214735" y="1323439"/>
                    </a:cubicBezTo>
                    <a:cubicBezTo>
                      <a:pt x="966411" y="1352026"/>
                      <a:pt x="877678" y="1289146"/>
                      <a:pt x="665212" y="1323439"/>
                    </a:cubicBezTo>
                    <a:cubicBezTo>
                      <a:pt x="452746" y="1357732"/>
                      <a:pt x="133895" y="1251366"/>
                      <a:pt x="0" y="1323439"/>
                    </a:cubicBezTo>
                    <a:cubicBezTo>
                      <a:pt x="-39774" y="1227107"/>
                      <a:pt x="50175" y="1027091"/>
                      <a:pt x="0" y="855824"/>
                    </a:cubicBezTo>
                    <a:cubicBezTo>
                      <a:pt x="-50175" y="684557"/>
                      <a:pt x="30401" y="527802"/>
                      <a:pt x="0" y="388209"/>
                    </a:cubicBezTo>
                    <a:cubicBezTo>
                      <a:pt x="-30401" y="248617"/>
                      <a:pt x="2987" y="83416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/>
                  <a:t>: Softmax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/>
                  <a:t>: Weight of loss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/>
                  <a:t>: Softmax </a:t>
                </a:r>
                <a:r>
                  <a:rPr lang="en-CA" sz="2000"/>
                  <a:t>temperature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</m:sSub>
                  </m:oMath>
                </a14:m>
                <a:r>
                  <a:rPr lang="en-US" sz="2000"/>
                  <a:t>: Cross-entropy loss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75407A9-C826-8E2E-9627-F629D9C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722" y="2347650"/>
                <a:ext cx="2892226" cy="1323439"/>
              </a:xfrm>
              <a:custGeom>
                <a:avLst/>
                <a:gdLst>
                  <a:gd name="connsiteX0" fmla="*/ 0 w 2892226"/>
                  <a:gd name="connsiteY0" fmla="*/ 0 h 1323439"/>
                  <a:gd name="connsiteX1" fmla="*/ 549523 w 2892226"/>
                  <a:gd name="connsiteY1" fmla="*/ 0 h 1323439"/>
                  <a:gd name="connsiteX2" fmla="*/ 1041201 w 2892226"/>
                  <a:gd name="connsiteY2" fmla="*/ 0 h 1323439"/>
                  <a:gd name="connsiteX3" fmla="*/ 1677491 w 2892226"/>
                  <a:gd name="connsiteY3" fmla="*/ 0 h 1323439"/>
                  <a:gd name="connsiteX4" fmla="*/ 2227014 w 2892226"/>
                  <a:gd name="connsiteY4" fmla="*/ 0 h 1323439"/>
                  <a:gd name="connsiteX5" fmla="*/ 2892226 w 2892226"/>
                  <a:gd name="connsiteY5" fmla="*/ 0 h 1323439"/>
                  <a:gd name="connsiteX6" fmla="*/ 2892226 w 2892226"/>
                  <a:gd name="connsiteY6" fmla="*/ 467615 h 1323439"/>
                  <a:gd name="connsiteX7" fmla="*/ 2892226 w 2892226"/>
                  <a:gd name="connsiteY7" fmla="*/ 908761 h 1323439"/>
                  <a:gd name="connsiteX8" fmla="*/ 2892226 w 2892226"/>
                  <a:gd name="connsiteY8" fmla="*/ 1323439 h 1323439"/>
                  <a:gd name="connsiteX9" fmla="*/ 2371625 w 2892226"/>
                  <a:gd name="connsiteY9" fmla="*/ 1323439 h 1323439"/>
                  <a:gd name="connsiteX10" fmla="*/ 1793180 w 2892226"/>
                  <a:gd name="connsiteY10" fmla="*/ 1323439 h 1323439"/>
                  <a:gd name="connsiteX11" fmla="*/ 1214735 w 2892226"/>
                  <a:gd name="connsiteY11" fmla="*/ 1323439 h 1323439"/>
                  <a:gd name="connsiteX12" fmla="*/ 665212 w 2892226"/>
                  <a:gd name="connsiteY12" fmla="*/ 1323439 h 1323439"/>
                  <a:gd name="connsiteX13" fmla="*/ 0 w 2892226"/>
                  <a:gd name="connsiteY13" fmla="*/ 1323439 h 1323439"/>
                  <a:gd name="connsiteX14" fmla="*/ 0 w 2892226"/>
                  <a:gd name="connsiteY14" fmla="*/ 855824 h 1323439"/>
                  <a:gd name="connsiteX15" fmla="*/ 0 w 2892226"/>
                  <a:gd name="connsiteY15" fmla="*/ 388209 h 1323439"/>
                  <a:gd name="connsiteX16" fmla="*/ 0 w 2892226"/>
                  <a:gd name="connsiteY16" fmla="*/ 0 h 132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92226" h="1323439" extrusionOk="0">
                    <a:moveTo>
                      <a:pt x="0" y="0"/>
                    </a:moveTo>
                    <a:cubicBezTo>
                      <a:pt x="213962" y="-29092"/>
                      <a:pt x="375627" y="16407"/>
                      <a:pt x="549523" y="0"/>
                    </a:cubicBezTo>
                    <a:cubicBezTo>
                      <a:pt x="723419" y="-16407"/>
                      <a:pt x="813425" y="12064"/>
                      <a:pt x="1041201" y="0"/>
                    </a:cubicBezTo>
                    <a:cubicBezTo>
                      <a:pt x="1268977" y="-12064"/>
                      <a:pt x="1534762" y="73303"/>
                      <a:pt x="1677491" y="0"/>
                    </a:cubicBezTo>
                    <a:cubicBezTo>
                      <a:pt x="1820220" y="-73303"/>
                      <a:pt x="2052660" y="7086"/>
                      <a:pt x="2227014" y="0"/>
                    </a:cubicBezTo>
                    <a:cubicBezTo>
                      <a:pt x="2401368" y="-7086"/>
                      <a:pt x="2565517" y="12385"/>
                      <a:pt x="2892226" y="0"/>
                    </a:cubicBezTo>
                    <a:cubicBezTo>
                      <a:pt x="2906209" y="195811"/>
                      <a:pt x="2848795" y="372330"/>
                      <a:pt x="2892226" y="467615"/>
                    </a:cubicBezTo>
                    <a:cubicBezTo>
                      <a:pt x="2935657" y="562900"/>
                      <a:pt x="2844415" y="707276"/>
                      <a:pt x="2892226" y="908761"/>
                    </a:cubicBezTo>
                    <a:cubicBezTo>
                      <a:pt x="2940037" y="1110246"/>
                      <a:pt x="2887755" y="1139823"/>
                      <a:pt x="2892226" y="1323439"/>
                    </a:cubicBezTo>
                    <a:cubicBezTo>
                      <a:pt x="2696551" y="1348954"/>
                      <a:pt x="2512409" y="1307098"/>
                      <a:pt x="2371625" y="1323439"/>
                    </a:cubicBezTo>
                    <a:cubicBezTo>
                      <a:pt x="2230841" y="1339780"/>
                      <a:pt x="2012082" y="1298843"/>
                      <a:pt x="1793180" y="1323439"/>
                    </a:cubicBezTo>
                    <a:cubicBezTo>
                      <a:pt x="1574278" y="1348035"/>
                      <a:pt x="1463060" y="1294852"/>
                      <a:pt x="1214735" y="1323439"/>
                    </a:cubicBezTo>
                    <a:cubicBezTo>
                      <a:pt x="966411" y="1352026"/>
                      <a:pt x="877678" y="1289146"/>
                      <a:pt x="665212" y="1323439"/>
                    </a:cubicBezTo>
                    <a:cubicBezTo>
                      <a:pt x="452746" y="1357732"/>
                      <a:pt x="133895" y="1251366"/>
                      <a:pt x="0" y="1323439"/>
                    </a:cubicBezTo>
                    <a:cubicBezTo>
                      <a:pt x="-39774" y="1227107"/>
                      <a:pt x="50175" y="1027091"/>
                      <a:pt x="0" y="855824"/>
                    </a:cubicBezTo>
                    <a:cubicBezTo>
                      <a:pt x="-50175" y="684557"/>
                      <a:pt x="30401" y="527802"/>
                      <a:pt x="0" y="388209"/>
                    </a:cubicBezTo>
                    <a:cubicBezTo>
                      <a:pt x="-30401" y="248617"/>
                      <a:pt x="2987" y="83416"/>
                      <a:pt x="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b="-6167"/>
                </a:stretch>
              </a:blipFill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FA216482-24BB-CD01-1D02-F093CE7D69A7}"/>
              </a:ext>
            </a:extLst>
          </p:cNvPr>
          <p:cNvSpPr/>
          <p:nvPr/>
        </p:nvSpPr>
        <p:spPr>
          <a:xfrm>
            <a:off x="4683967" y="4258990"/>
            <a:ext cx="1784305" cy="6139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F80D3C1-46B2-F5BA-9A35-1A2BF8D727B2}"/>
              </a:ext>
            </a:extLst>
          </p:cNvPr>
          <p:cNvSpPr/>
          <p:nvPr/>
        </p:nvSpPr>
        <p:spPr>
          <a:xfrm>
            <a:off x="7278142" y="4258990"/>
            <a:ext cx="2892225" cy="6139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CBB04D-46EC-B336-08C2-281DEDEBBB18}"/>
              </a:ext>
            </a:extLst>
          </p:cNvPr>
          <p:cNvSpPr/>
          <p:nvPr/>
        </p:nvSpPr>
        <p:spPr>
          <a:xfrm>
            <a:off x="4028845" y="5235496"/>
            <a:ext cx="1784305" cy="6139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F5427E-380F-AEDA-4A30-6AFF911658BD}"/>
              </a:ext>
            </a:extLst>
          </p:cNvPr>
          <p:cNvSpPr/>
          <p:nvPr/>
        </p:nvSpPr>
        <p:spPr>
          <a:xfrm>
            <a:off x="6353638" y="5235496"/>
            <a:ext cx="1887837" cy="6139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49C7-C0C2-943F-45D1-146E5039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ViT</a:t>
            </a:r>
            <a:r>
              <a:rPr lang="en-US"/>
              <a:t> Architecture Review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B5FBB-34AE-D1B6-1276-CA758A36C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diagram of a transformer&#10;&#10;Description automatically generated">
            <a:extLst>
              <a:ext uri="{FF2B5EF4-FFF2-40B4-BE49-F238E27FC236}">
                <a16:creationId xmlns:a16="http://schemas.microsoft.com/office/drawing/2014/main" id="{DE6D4CDC-F0E8-7EDA-8FE5-C9FF8358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" t="72417" r="87232" b="5420"/>
          <a:stretch/>
        </p:blipFill>
        <p:spPr>
          <a:xfrm>
            <a:off x="2478979" y="4727266"/>
            <a:ext cx="1332793" cy="1336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61595A-5E50-5ED8-089B-FD96EBC97028}"/>
              </a:ext>
            </a:extLst>
          </p:cNvPr>
          <p:cNvSpPr txBox="1"/>
          <p:nvPr/>
        </p:nvSpPr>
        <p:spPr>
          <a:xfrm>
            <a:off x="2561952" y="482221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Picture 2" descr="A diagram of a transformer&#10;&#10;Description automatically generated">
            <a:extLst>
              <a:ext uri="{FF2B5EF4-FFF2-40B4-BE49-F238E27FC236}">
                <a16:creationId xmlns:a16="http://schemas.microsoft.com/office/drawing/2014/main" id="{41C0D27A-A0A8-0438-B28B-98369080D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6" t="77863" r="33935" b="12530"/>
          <a:stretch/>
        </p:blipFill>
        <p:spPr>
          <a:xfrm>
            <a:off x="5258827" y="5083821"/>
            <a:ext cx="5290762" cy="611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3D8DD-CBE2-EAB9-EC5A-CB667FDB2ACA}"/>
              </a:ext>
            </a:extLst>
          </p:cNvPr>
          <p:cNvSpPr txBox="1"/>
          <p:nvPr/>
        </p:nvSpPr>
        <p:spPr>
          <a:xfrm>
            <a:off x="2986486" y="482221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748E8-CD01-621F-965E-D68E80F20169}"/>
              </a:ext>
            </a:extLst>
          </p:cNvPr>
          <p:cNvSpPr txBox="1"/>
          <p:nvPr/>
        </p:nvSpPr>
        <p:spPr>
          <a:xfrm>
            <a:off x="3415437" y="482840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F8387-F1C9-C49E-7EC6-B4488D790C1F}"/>
              </a:ext>
            </a:extLst>
          </p:cNvPr>
          <p:cNvSpPr txBox="1"/>
          <p:nvPr/>
        </p:nvSpPr>
        <p:spPr>
          <a:xfrm>
            <a:off x="2561952" y="523554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9AA4F-DE3A-2E71-B9F5-AC3EEE6B7CB1}"/>
              </a:ext>
            </a:extLst>
          </p:cNvPr>
          <p:cNvSpPr txBox="1"/>
          <p:nvPr/>
        </p:nvSpPr>
        <p:spPr>
          <a:xfrm>
            <a:off x="2986486" y="523554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ED01AD-6C0A-B3F5-B682-9CD453F42E7E}"/>
              </a:ext>
            </a:extLst>
          </p:cNvPr>
          <p:cNvSpPr txBox="1"/>
          <p:nvPr/>
        </p:nvSpPr>
        <p:spPr>
          <a:xfrm>
            <a:off x="3411020" y="523724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D4E7E8-81DD-4908-EB08-C8FD25B650B1}"/>
              </a:ext>
            </a:extLst>
          </p:cNvPr>
          <p:cNvSpPr txBox="1"/>
          <p:nvPr/>
        </p:nvSpPr>
        <p:spPr>
          <a:xfrm>
            <a:off x="2561952" y="5648876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0B887E-BA47-2E75-0537-F0D7E32F6772}"/>
              </a:ext>
            </a:extLst>
          </p:cNvPr>
          <p:cNvSpPr txBox="1"/>
          <p:nvPr/>
        </p:nvSpPr>
        <p:spPr>
          <a:xfrm>
            <a:off x="2986486" y="5650574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6B9C7-C0F6-2090-A597-C11817E9D606}"/>
              </a:ext>
            </a:extLst>
          </p:cNvPr>
          <p:cNvSpPr txBox="1"/>
          <p:nvPr/>
        </p:nvSpPr>
        <p:spPr>
          <a:xfrm>
            <a:off x="3418625" y="565499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2291DB-F78A-DC16-BE70-079A2CD4C09F}"/>
              </a:ext>
            </a:extLst>
          </p:cNvPr>
          <p:cNvSpPr txBox="1"/>
          <p:nvPr/>
        </p:nvSpPr>
        <p:spPr>
          <a:xfrm>
            <a:off x="5382033" y="5648875"/>
            <a:ext cx="33130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955240-44A5-6A5A-04CF-6D0645E164C6}"/>
              </a:ext>
            </a:extLst>
          </p:cNvPr>
          <p:cNvSpPr txBox="1"/>
          <p:nvPr/>
        </p:nvSpPr>
        <p:spPr>
          <a:xfrm>
            <a:off x="5988521" y="5652497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F8D089-673C-E605-98F5-76C2B86726E1}"/>
              </a:ext>
            </a:extLst>
          </p:cNvPr>
          <p:cNvSpPr txBox="1"/>
          <p:nvPr/>
        </p:nvSpPr>
        <p:spPr>
          <a:xfrm>
            <a:off x="6579757" y="5643353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6024BC-E05B-FCB5-866E-A052B3B1701D}"/>
              </a:ext>
            </a:extLst>
          </p:cNvPr>
          <p:cNvSpPr txBox="1"/>
          <p:nvPr/>
        </p:nvSpPr>
        <p:spPr>
          <a:xfrm>
            <a:off x="7170993" y="5650573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96760C-38DB-C1DB-B821-642250618A97}"/>
              </a:ext>
            </a:extLst>
          </p:cNvPr>
          <p:cNvSpPr txBox="1"/>
          <p:nvPr/>
        </p:nvSpPr>
        <p:spPr>
          <a:xfrm>
            <a:off x="7762229" y="564335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E75DFB-D661-EB41-7671-8E71D4B03B08}"/>
              </a:ext>
            </a:extLst>
          </p:cNvPr>
          <p:cNvSpPr txBox="1"/>
          <p:nvPr/>
        </p:nvSpPr>
        <p:spPr>
          <a:xfrm>
            <a:off x="8347997" y="565057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5B926-AE5D-FC07-9699-52EBA4855248}"/>
              </a:ext>
            </a:extLst>
          </p:cNvPr>
          <p:cNvSpPr txBox="1"/>
          <p:nvPr/>
        </p:nvSpPr>
        <p:spPr>
          <a:xfrm>
            <a:off x="8933765" y="5667296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AB76C2-A225-1FCD-BE54-98BCE7F3ED2F}"/>
              </a:ext>
            </a:extLst>
          </p:cNvPr>
          <p:cNvSpPr txBox="1"/>
          <p:nvPr/>
        </p:nvSpPr>
        <p:spPr>
          <a:xfrm>
            <a:off x="9519533" y="5647107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299AF8-E3E9-D7CF-ED64-28D38ACDB55C}"/>
              </a:ext>
            </a:extLst>
          </p:cNvPr>
          <p:cNvSpPr txBox="1"/>
          <p:nvPr/>
        </p:nvSpPr>
        <p:spPr>
          <a:xfrm>
            <a:off x="10105301" y="5650572"/>
            <a:ext cx="3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FA5D1D-00BC-D58D-32A4-FD601F57223E}"/>
              </a:ext>
            </a:extLst>
          </p:cNvPr>
          <p:cNvSpPr/>
          <p:nvPr/>
        </p:nvSpPr>
        <p:spPr>
          <a:xfrm>
            <a:off x="5246685" y="4976100"/>
            <a:ext cx="5350250" cy="153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F6067-1E21-9B66-B24D-C0208164BA23}"/>
              </a:ext>
            </a:extLst>
          </p:cNvPr>
          <p:cNvSpPr/>
          <p:nvPr/>
        </p:nvSpPr>
        <p:spPr>
          <a:xfrm>
            <a:off x="4501704" y="4680796"/>
            <a:ext cx="2144589" cy="1804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3D2AE4-C559-C0DF-0E1C-C9717D3B6C9A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573998" y="4861217"/>
            <a:ext cx="1" cy="284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5174C91-2C97-B8B8-DFAA-8E01E6301F44}"/>
              </a:ext>
            </a:extLst>
          </p:cNvPr>
          <p:cNvSpPr txBox="1"/>
          <p:nvPr/>
        </p:nvSpPr>
        <p:spPr>
          <a:xfrm>
            <a:off x="5573999" y="483771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Flatten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472509D-B70E-0852-2711-0B35B28435DE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5573999" y="4320730"/>
            <a:ext cx="0" cy="360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4261621-6216-AEC5-670F-184941891891}"/>
              </a:ext>
            </a:extLst>
          </p:cNvPr>
          <p:cNvSpPr/>
          <p:nvPr/>
        </p:nvSpPr>
        <p:spPr>
          <a:xfrm>
            <a:off x="4961561" y="3801616"/>
            <a:ext cx="1236540" cy="519933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Linear Projection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7D2FCCB-AF52-6CF9-E6B0-389070F22FA2}"/>
              </a:ext>
            </a:extLst>
          </p:cNvPr>
          <p:cNvSpPr/>
          <p:nvPr/>
        </p:nvSpPr>
        <p:spPr>
          <a:xfrm rot="16200000">
            <a:off x="4630127" y="2924980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3D253645-82D2-F854-C365-CCDCF540CD3D}"/>
              </a:ext>
            </a:extLst>
          </p:cNvPr>
          <p:cNvCxnSpPr>
            <a:cxnSpLocks/>
            <a:stCxn id="26" idx="1"/>
            <a:endCxn id="62" idx="2"/>
          </p:cNvCxnSpPr>
          <p:nvPr/>
        </p:nvCxnSpPr>
        <p:spPr>
          <a:xfrm rot="10800000">
            <a:off x="4036895" y="4319658"/>
            <a:ext cx="1345138" cy="14831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EDA7468-961E-6D6F-15AA-C16BCD246964}"/>
              </a:ext>
            </a:extLst>
          </p:cNvPr>
          <p:cNvSpPr/>
          <p:nvPr/>
        </p:nvSpPr>
        <p:spPr>
          <a:xfrm>
            <a:off x="3418625" y="3799725"/>
            <a:ext cx="1236540" cy="519933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Position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Embedding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4FB2BA-4FF3-1534-61F2-EC0B70ACB2C8}"/>
              </a:ext>
            </a:extLst>
          </p:cNvPr>
          <p:cNvSpPr/>
          <p:nvPr/>
        </p:nvSpPr>
        <p:spPr>
          <a:xfrm rot="16200000">
            <a:off x="4449705" y="2924980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7F3749F6-DAE9-6CF9-1F20-6A4B2FF9041C}"/>
              </a:ext>
            </a:extLst>
          </p:cNvPr>
          <p:cNvCxnSpPr>
            <a:cxnSpLocks/>
            <a:stCxn id="62" idx="0"/>
            <a:endCxn id="74" idx="1"/>
          </p:cNvCxnSpPr>
          <p:nvPr/>
        </p:nvCxnSpPr>
        <p:spPr>
          <a:xfrm rot="5400000" flipH="1" flipV="1">
            <a:off x="4050659" y="3201053"/>
            <a:ext cx="584909" cy="6124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91DFDF10-5D2E-698B-5DB0-CF5874935CB7}"/>
              </a:ext>
            </a:extLst>
          </p:cNvPr>
          <p:cNvCxnSpPr>
            <a:cxnSpLocks/>
            <a:stCxn id="47" idx="0"/>
            <a:endCxn id="49" idx="1"/>
          </p:cNvCxnSpPr>
          <p:nvPr/>
        </p:nvCxnSpPr>
        <p:spPr>
          <a:xfrm rot="16200000" flipV="1">
            <a:off x="4911392" y="3133177"/>
            <a:ext cx="586800" cy="7500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719C82F-CA79-93CB-45C0-39EAF0697615}"/>
              </a:ext>
            </a:extLst>
          </p:cNvPr>
          <p:cNvCxnSpPr>
            <a:cxnSpLocks/>
          </p:cNvCxnSpPr>
          <p:nvPr/>
        </p:nvCxnSpPr>
        <p:spPr>
          <a:xfrm flipV="1">
            <a:off x="4829752" y="2417817"/>
            <a:ext cx="0" cy="40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8A1F01BE-3203-DB6C-3967-44A97782F13E}"/>
              </a:ext>
            </a:extLst>
          </p:cNvPr>
          <p:cNvSpPr/>
          <p:nvPr/>
        </p:nvSpPr>
        <p:spPr>
          <a:xfrm rot="16200000">
            <a:off x="10086097" y="2928347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A9DA861-7F84-83C2-A2E9-ACF867F7B34C}"/>
              </a:ext>
            </a:extLst>
          </p:cNvPr>
          <p:cNvSpPr/>
          <p:nvPr/>
        </p:nvSpPr>
        <p:spPr>
          <a:xfrm rot="16200000">
            <a:off x="9905675" y="2928347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61846D2-17A7-D2C8-3084-12413AECA60A}"/>
              </a:ext>
            </a:extLst>
          </p:cNvPr>
          <p:cNvCxnSpPr>
            <a:cxnSpLocks/>
          </p:cNvCxnSpPr>
          <p:nvPr/>
        </p:nvCxnSpPr>
        <p:spPr>
          <a:xfrm flipV="1">
            <a:off x="10195511" y="3214816"/>
            <a:ext cx="0" cy="584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1CACB55-1442-5E0B-F896-37D8EC313171}"/>
              </a:ext>
            </a:extLst>
          </p:cNvPr>
          <p:cNvCxnSpPr>
            <a:cxnSpLocks/>
          </p:cNvCxnSpPr>
          <p:nvPr/>
        </p:nvCxnSpPr>
        <p:spPr>
          <a:xfrm flipV="1">
            <a:off x="10195511" y="4500763"/>
            <a:ext cx="0" cy="644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4872B6FC-B89D-4BE0-8962-B5C63926EC39}"/>
              </a:ext>
            </a:extLst>
          </p:cNvPr>
          <p:cNvSpPr txBox="1"/>
          <p:nvPr/>
        </p:nvSpPr>
        <p:spPr>
          <a:xfrm>
            <a:off x="9942563" y="3879491"/>
            <a:ext cx="400110" cy="515067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/>
              <a:t>….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B8A2ED-0C44-C8FC-CDAA-7D653A6EA3D3}"/>
              </a:ext>
            </a:extLst>
          </p:cNvPr>
          <p:cNvSpPr txBox="1"/>
          <p:nvPr/>
        </p:nvSpPr>
        <p:spPr>
          <a:xfrm>
            <a:off x="5382033" y="2716649"/>
            <a:ext cx="369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. . . . . . . . .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93A6AA9-A564-43A3-582F-80A4D92E055C}"/>
              </a:ext>
            </a:extLst>
          </p:cNvPr>
          <p:cNvCxnSpPr>
            <a:cxnSpLocks/>
          </p:cNvCxnSpPr>
          <p:nvPr/>
        </p:nvCxnSpPr>
        <p:spPr>
          <a:xfrm flipH="1" flipV="1">
            <a:off x="10285722" y="2425613"/>
            <a:ext cx="1" cy="407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3E733D57-0A66-4CE9-D652-6324FDE98A35}"/>
              </a:ext>
            </a:extLst>
          </p:cNvPr>
          <p:cNvSpPr/>
          <p:nvPr/>
        </p:nvSpPr>
        <p:spPr>
          <a:xfrm>
            <a:off x="3145336" y="1527142"/>
            <a:ext cx="7593772" cy="884291"/>
          </a:xfrm>
          <a:prstGeom prst="roundRect">
            <a:avLst/>
          </a:prstGeom>
          <a:solidFill>
            <a:srgbClr val="E6E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Transformer Encoder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8589771-F726-4F98-5033-C1C97CE2E496}"/>
              </a:ext>
            </a:extLst>
          </p:cNvPr>
          <p:cNvSpPr txBox="1"/>
          <p:nvPr/>
        </p:nvSpPr>
        <p:spPr>
          <a:xfrm>
            <a:off x="6200162" y="3790130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Linear transform </a:t>
            </a:r>
          </a:p>
          <a:p>
            <a:r>
              <a:rPr lang="en-US"/>
              <a:t>from P*P*C to D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4370129-5149-B9B6-A553-C3E9D5FF6828}"/>
              </a:ext>
            </a:extLst>
          </p:cNvPr>
          <p:cNvSpPr txBox="1"/>
          <p:nvPr/>
        </p:nvSpPr>
        <p:spPr>
          <a:xfrm>
            <a:off x="1030824" y="5161422"/>
            <a:ext cx="154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Split the image to 16*16 Patches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C611AD-EAAB-9CA1-E563-8941A3522C23}"/>
              </a:ext>
            </a:extLst>
          </p:cNvPr>
          <p:cNvSpPr txBox="1"/>
          <p:nvPr/>
        </p:nvSpPr>
        <p:spPr>
          <a:xfrm>
            <a:off x="1731781" y="3790130"/>
            <a:ext cx="174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Convert integer to D-dimension vector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359D0FF-C81B-7501-CC3B-CE36C58EB338}"/>
              </a:ext>
            </a:extLst>
          </p:cNvPr>
          <p:cNvSpPr/>
          <p:nvPr/>
        </p:nvSpPr>
        <p:spPr>
          <a:xfrm rot="16200000">
            <a:off x="3469384" y="2924980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D9964A6-7AC2-6EC1-3756-058D2D7C7CA3}"/>
              </a:ext>
            </a:extLst>
          </p:cNvPr>
          <p:cNvSpPr/>
          <p:nvPr/>
        </p:nvSpPr>
        <p:spPr>
          <a:xfrm rot="16200000">
            <a:off x="3288962" y="2924980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AE6B74D-8B70-9557-7759-B89A9DC1EE86}"/>
              </a:ext>
            </a:extLst>
          </p:cNvPr>
          <p:cNvCxnSpPr>
            <a:cxnSpLocks/>
          </p:cNvCxnSpPr>
          <p:nvPr/>
        </p:nvCxnSpPr>
        <p:spPr>
          <a:xfrm flipV="1">
            <a:off x="3669009" y="2417817"/>
            <a:ext cx="0" cy="40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56575E0-8DC1-2781-E476-B7202F123A5A}"/>
              </a:ext>
            </a:extLst>
          </p:cNvPr>
          <p:cNvSpPr txBox="1"/>
          <p:nvPr/>
        </p:nvSpPr>
        <p:spPr>
          <a:xfrm>
            <a:off x="1822462" y="2718318"/>
            <a:ext cx="152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Trainable Vector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[CLS token]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7661307-CD19-4847-578A-964D26A9740D}"/>
                  </a:ext>
                </a:extLst>
              </p:cNvPr>
              <p:cNvSpPr txBox="1"/>
              <p:nvPr/>
            </p:nvSpPr>
            <p:spPr>
              <a:xfrm>
                <a:off x="5620272" y="2507275"/>
                <a:ext cx="3299860" cy="3181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𝐶𝑙𝑎𝑠𝑠</m:t>
                              </m:r>
                            </m:sub>
                          </m:s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;…;</m:t>
                          </m:r>
                          <m:sSubSup>
                            <m:sSub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𝑝𝑜𝑠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7661307-CD19-4847-578A-964D26A97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272" y="2507275"/>
                <a:ext cx="3299860" cy="318164"/>
              </a:xfrm>
              <a:prstGeom prst="rect">
                <a:avLst/>
              </a:prstGeom>
              <a:blipFill>
                <a:blip r:embed="rId4"/>
                <a:stretch>
                  <a:fillRect l="-1109" r="-924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133184A-BC3D-34FD-408F-2750583F2B38}"/>
                  </a:ext>
                </a:extLst>
              </p:cNvPr>
              <p:cNvSpPr txBox="1"/>
              <p:nvPr/>
            </p:nvSpPr>
            <p:spPr>
              <a:xfrm>
                <a:off x="7108032" y="899650"/>
                <a:ext cx="2842732" cy="625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𝑀𝑆𝐴</m:t>
                      </m:r>
                      <m:d>
                        <m:d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𝐿𝑁</m:t>
                          </m:r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CA" sz="18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𝑀𝐿𝑃</m:t>
                      </m:r>
                      <m:d>
                        <m:d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𝐿𝑁</m:t>
                          </m:r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CA" sz="1400" b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133184A-BC3D-34FD-408F-2750583F2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032" y="899650"/>
                <a:ext cx="2842732" cy="625299"/>
              </a:xfrm>
              <a:prstGeom prst="rect">
                <a:avLst/>
              </a:prstGeom>
              <a:blipFill>
                <a:blip r:embed="rId5"/>
                <a:stretch>
                  <a:fillRect l="-321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748BA777-460E-EBCA-ECD4-6C880B5F2653}"/>
              </a:ext>
            </a:extLst>
          </p:cNvPr>
          <p:cNvSpPr/>
          <p:nvPr/>
        </p:nvSpPr>
        <p:spPr>
          <a:xfrm>
            <a:off x="1909689" y="1619255"/>
            <a:ext cx="872671" cy="700064"/>
          </a:xfrm>
          <a:prstGeom prst="rect">
            <a:avLst/>
          </a:prstGeom>
          <a:solidFill>
            <a:srgbClr val="FFD1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MLP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Head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170BB4D-F69D-3BD7-A241-67CEF3BCA01A}"/>
              </a:ext>
            </a:extLst>
          </p:cNvPr>
          <p:cNvCxnSpPr>
            <a:stCxn id="95" idx="1"/>
            <a:endCxn id="118" idx="3"/>
          </p:cNvCxnSpPr>
          <p:nvPr/>
        </p:nvCxnSpPr>
        <p:spPr>
          <a:xfrm flipH="1" flipV="1">
            <a:off x="2782360" y="1969287"/>
            <a:ext cx="362976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1B2260E-E26D-9B1E-733C-3576B780B960}"/>
                  </a:ext>
                </a:extLst>
              </p:cNvPr>
              <p:cNvSpPr txBox="1"/>
              <p:nvPr/>
            </p:nvSpPr>
            <p:spPr>
              <a:xfrm>
                <a:off x="666231" y="1745471"/>
                <a:ext cx="1243458" cy="282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𝐿𝑁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400" b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1B2260E-E26D-9B1E-733C-3576B780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31" y="1745471"/>
                <a:ext cx="1243458" cy="282578"/>
              </a:xfrm>
              <a:prstGeom prst="rect">
                <a:avLst/>
              </a:prstGeom>
              <a:blipFill>
                <a:blip r:embed="rId6"/>
                <a:stretch>
                  <a:fillRect l="-6863" r="-1471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165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49C7-C0C2-943F-45D1-146E5039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B5FBB-34AE-D1B6-1276-CA758A36C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diagram of a transformer&#10;&#10;Description automatically generated">
            <a:extLst>
              <a:ext uri="{FF2B5EF4-FFF2-40B4-BE49-F238E27FC236}">
                <a16:creationId xmlns:a16="http://schemas.microsoft.com/office/drawing/2014/main" id="{DE6D4CDC-F0E8-7EDA-8FE5-C9FF8358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" t="72417" r="87232" b="5420"/>
          <a:stretch/>
        </p:blipFill>
        <p:spPr>
          <a:xfrm>
            <a:off x="624894" y="4909597"/>
            <a:ext cx="1332793" cy="1336780"/>
          </a:xfrm>
          <a:prstGeom prst="rect">
            <a:avLst/>
          </a:prstGeom>
        </p:spPr>
      </p:pic>
      <p:pic>
        <p:nvPicPr>
          <p:cNvPr id="3" name="Picture 2" descr="A diagram of a transformer&#10;&#10;Description automatically generated">
            <a:extLst>
              <a:ext uri="{FF2B5EF4-FFF2-40B4-BE49-F238E27FC236}">
                <a16:creationId xmlns:a16="http://schemas.microsoft.com/office/drawing/2014/main" id="{41C0D27A-A0A8-0438-B28B-98369080D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6" t="77863" r="33935" b="12530"/>
          <a:stretch/>
        </p:blipFill>
        <p:spPr>
          <a:xfrm>
            <a:off x="3188494" y="5272376"/>
            <a:ext cx="5290762" cy="61122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4FA5D1D-00BC-D58D-32A4-FD601F57223E}"/>
              </a:ext>
            </a:extLst>
          </p:cNvPr>
          <p:cNvSpPr/>
          <p:nvPr/>
        </p:nvSpPr>
        <p:spPr>
          <a:xfrm>
            <a:off x="3188494" y="5178923"/>
            <a:ext cx="5350250" cy="153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261621-6216-AEC5-670F-184941891891}"/>
              </a:ext>
            </a:extLst>
          </p:cNvPr>
          <p:cNvSpPr/>
          <p:nvPr/>
        </p:nvSpPr>
        <p:spPr>
          <a:xfrm>
            <a:off x="3323842" y="4570019"/>
            <a:ext cx="4993900" cy="519933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Linear Projection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7D2FCCB-AF52-6CF9-E6B0-389070F22FA2}"/>
              </a:ext>
            </a:extLst>
          </p:cNvPr>
          <p:cNvSpPr/>
          <p:nvPr/>
        </p:nvSpPr>
        <p:spPr>
          <a:xfrm rot="16200000">
            <a:off x="3472448" y="3864133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4FB2BA-4FF3-1534-61F2-EC0B70ACB2C8}"/>
              </a:ext>
            </a:extLst>
          </p:cNvPr>
          <p:cNvSpPr/>
          <p:nvPr/>
        </p:nvSpPr>
        <p:spPr>
          <a:xfrm rot="16200000">
            <a:off x="3292026" y="3864133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A1F01BE-3203-DB6C-3967-44A97782F13E}"/>
              </a:ext>
            </a:extLst>
          </p:cNvPr>
          <p:cNvSpPr/>
          <p:nvPr/>
        </p:nvSpPr>
        <p:spPr>
          <a:xfrm rot="16200000">
            <a:off x="7957287" y="3867532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A9DA861-7F84-83C2-A2E9-ACF867F7B34C}"/>
              </a:ext>
            </a:extLst>
          </p:cNvPr>
          <p:cNvSpPr/>
          <p:nvPr/>
        </p:nvSpPr>
        <p:spPr>
          <a:xfrm rot="16200000">
            <a:off x="7776865" y="3867532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B8A2ED-0C44-C8FC-CDAA-7D653A6EA3D3}"/>
              </a:ext>
            </a:extLst>
          </p:cNvPr>
          <p:cNvSpPr txBox="1"/>
          <p:nvPr/>
        </p:nvSpPr>
        <p:spPr>
          <a:xfrm>
            <a:off x="4013177" y="3631719"/>
            <a:ext cx="369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. . . . . . . . .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3E733D57-0A66-4CE9-D652-6324FDE98A35}"/>
              </a:ext>
            </a:extLst>
          </p:cNvPr>
          <p:cNvSpPr/>
          <p:nvPr/>
        </p:nvSpPr>
        <p:spPr>
          <a:xfrm>
            <a:off x="2076196" y="2507875"/>
            <a:ext cx="7593772" cy="1043447"/>
          </a:xfrm>
          <a:prstGeom prst="roundRect">
            <a:avLst/>
          </a:prstGeom>
          <a:solidFill>
            <a:srgbClr val="E6E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Transformer Encoder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359D0FF-C81B-7501-CC3B-CE36C58EB338}"/>
              </a:ext>
            </a:extLst>
          </p:cNvPr>
          <p:cNvSpPr/>
          <p:nvPr/>
        </p:nvSpPr>
        <p:spPr>
          <a:xfrm rot="16200000">
            <a:off x="2499212" y="3864132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D9964A6-7AC2-6EC1-3756-058D2D7C7CA3}"/>
              </a:ext>
            </a:extLst>
          </p:cNvPr>
          <p:cNvSpPr/>
          <p:nvPr/>
        </p:nvSpPr>
        <p:spPr>
          <a:xfrm rot="16200000">
            <a:off x="2318790" y="3864132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48BA777-460E-EBCA-ECD4-6C880B5F2653}"/>
              </a:ext>
            </a:extLst>
          </p:cNvPr>
          <p:cNvSpPr/>
          <p:nvPr/>
        </p:nvSpPr>
        <p:spPr>
          <a:xfrm>
            <a:off x="919469" y="1896539"/>
            <a:ext cx="872671" cy="307778"/>
          </a:xfrm>
          <a:prstGeom prst="rect">
            <a:avLst/>
          </a:prstGeom>
          <a:solidFill>
            <a:srgbClr val="FFD1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D07882-6C0E-D5D4-1438-CBCAA4B7D06D}"/>
              </a:ext>
            </a:extLst>
          </p:cNvPr>
          <p:cNvCxnSpPr>
            <a:stCxn id="6" idx="3"/>
            <a:endCxn id="3" idx="1"/>
          </p:cNvCxnSpPr>
          <p:nvPr/>
        </p:nvCxnSpPr>
        <p:spPr>
          <a:xfrm>
            <a:off x="1957687" y="5577987"/>
            <a:ext cx="12308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D19C5D-3FC4-7B5D-4044-38B2206410B3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672073" y="4153969"/>
            <a:ext cx="1" cy="41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EE0F21-8C9D-6166-0083-42D7B4AD8AE0}"/>
              </a:ext>
            </a:extLst>
          </p:cNvPr>
          <p:cNvCxnSpPr>
            <a:cxnSpLocks/>
            <a:endCxn id="85" idx="1"/>
          </p:cNvCxnSpPr>
          <p:nvPr/>
        </p:nvCxnSpPr>
        <p:spPr>
          <a:xfrm flipH="1" flipV="1">
            <a:off x="8156913" y="4157368"/>
            <a:ext cx="2192" cy="403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E44A6A6-3851-9F02-C376-3E72827FEB26}"/>
              </a:ext>
            </a:extLst>
          </p:cNvPr>
          <p:cNvSpPr/>
          <p:nvPr/>
        </p:nvSpPr>
        <p:spPr>
          <a:xfrm rot="16200000">
            <a:off x="8836405" y="3858871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F03E45-01BF-1D68-19B0-A63BBD0B49A1}"/>
              </a:ext>
            </a:extLst>
          </p:cNvPr>
          <p:cNvSpPr/>
          <p:nvPr/>
        </p:nvSpPr>
        <p:spPr>
          <a:xfrm rot="16200000">
            <a:off x="8655983" y="3858871"/>
            <a:ext cx="399251" cy="180421"/>
          </a:xfrm>
          <a:prstGeom prst="rect">
            <a:avLst/>
          </a:prstGeom>
          <a:solidFill>
            <a:srgbClr val="D6BB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F39A4F-0F12-9415-917D-AA54B5034C6F}"/>
              </a:ext>
            </a:extLst>
          </p:cNvPr>
          <p:cNvSpPr/>
          <p:nvPr/>
        </p:nvSpPr>
        <p:spPr>
          <a:xfrm>
            <a:off x="1579303" y="4350564"/>
            <a:ext cx="993787" cy="50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CLS Token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62DFF62D-09B9-E79B-2C5B-AF3FF16C6390}"/>
              </a:ext>
            </a:extLst>
          </p:cNvPr>
          <p:cNvCxnSpPr>
            <a:stCxn id="40" idx="6"/>
            <a:endCxn id="109" idx="1"/>
          </p:cNvCxnSpPr>
          <p:nvPr/>
        </p:nvCxnSpPr>
        <p:spPr>
          <a:xfrm flipV="1">
            <a:off x="2573090" y="4153968"/>
            <a:ext cx="125748" cy="4500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50E7BA-7C6B-32F6-6F76-50EC06AD48FC}"/>
              </a:ext>
            </a:extLst>
          </p:cNvPr>
          <p:cNvSpPr/>
          <p:nvPr/>
        </p:nvSpPr>
        <p:spPr>
          <a:xfrm>
            <a:off x="8496715" y="4700412"/>
            <a:ext cx="1440881" cy="50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Distillation Token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AB0B39A6-02A0-7A00-8FE3-90326B4F8FE5}"/>
              </a:ext>
            </a:extLst>
          </p:cNvPr>
          <p:cNvCxnSpPr>
            <a:cxnSpLocks/>
            <a:stCxn id="44" idx="0"/>
            <a:endCxn id="27" idx="1"/>
          </p:cNvCxnSpPr>
          <p:nvPr/>
        </p:nvCxnSpPr>
        <p:spPr>
          <a:xfrm rot="16200000" flipV="1">
            <a:off x="8850742" y="4333997"/>
            <a:ext cx="551705" cy="1811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FCC20B8-5A10-B0B5-7387-ADC9B0F44CC4}"/>
              </a:ext>
            </a:extLst>
          </p:cNvPr>
          <p:cNvCxnSpPr>
            <a:stCxn id="109" idx="3"/>
          </p:cNvCxnSpPr>
          <p:nvPr/>
        </p:nvCxnSpPr>
        <p:spPr>
          <a:xfrm flipH="1" flipV="1">
            <a:off x="2698837" y="3540801"/>
            <a:ext cx="1" cy="21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6C1EEDD-1F6B-6A5F-C122-3BDE00DAF17E}"/>
              </a:ext>
            </a:extLst>
          </p:cNvPr>
          <p:cNvCxnSpPr/>
          <p:nvPr/>
        </p:nvCxnSpPr>
        <p:spPr>
          <a:xfrm flipH="1" flipV="1">
            <a:off x="3672071" y="3540801"/>
            <a:ext cx="1" cy="21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12A65CA-372C-3FD6-D60B-DEB7383F33AB}"/>
              </a:ext>
            </a:extLst>
          </p:cNvPr>
          <p:cNvCxnSpPr/>
          <p:nvPr/>
        </p:nvCxnSpPr>
        <p:spPr>
          <a:xfrm flipH="1" flipV="1">
            <a:off x="8156912" y="3545165"/>
            <a:ext cx="1" cy="21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D2D3205-0933-F3B9-B5F7-7EFA7E4CB308}"/>
              </a:ext>
            </a:extLst>
          </p:cNvPr>
          <p:cNvCxnSpPr/>
          <p:nvPr/>
        </p:nvCxnSpPr>
        <p:spPr>
          <a:xfrm flipH="1" flipV="1">
            <a:off x="9036029" y="3543431"/>
            <a:ext cx="1" cy="21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0A4DEAA-57A5-5FF8-0FBD-8752B3988AE6}"/>
              </a:ext>
            </a:extLst>
          </p:cNvPr>
          <p:cNvSpPr/>
          <p:nvPr/>
        </p:nvSpPr>
        <p:spPr>
          <a:xfrm rot="16200000">
            <a:off x="2499211" y="1958559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F8F2EE2-8E15-3D1E-9B48-5197BB308EAE}"/>
              </a:ext>
            </a:extLst>
          </p:cNvPr>
          <p:cNvSpPr/>
          <p:nvPr/>
        </p:nvSpPr>
        <p:spPr>
          <a:xfrm rot="16200000">
            <a:off x="8836403" y="1951740"/>
            <a:ext cx="399251" cy="180421"/>
          </a:xfrm>
          <a:prstGeom prst="rect">
            <a:avLst/>
          </a:prstGeom>
          <a:solidFill>
            <a:srgbClr val="FFE0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B160A21-A8E7-54BD-7F18-0E3BE27CA78B}"/>
              </a:ext>
            </a:extLst>
          </p:cNvPr>
          <p:cNvCxnSpPr>
            <a:cxnSpLocks/>
            <a:stCxn id="63" idx="0"/>
            <a:endCxn id="118" idx="3"/>
          </p:cNvCxnSpPr>
          <p:nvPr/>
        </p:nvCxnSpPr>
        <p:spPr>
          <a:xfrm flipH="1">
            <a:off x="1792140" y="2048769"/>
            <a:ext cx="816486" cy="1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9FB402C-B003-24AA-1233-F31702EEA67D}"/>
              </a:ext>
            </a:extLst>
          </p:cNvPr>
          <p:cNvSpPr txBox="1"/>
          <p:nvPr/>
        </p:nvSpPr>
        <p:spPr>
          <a:xfrm>
            <a:off x="814041" y="2541835"/>
            <a:ext cx="108352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True Label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631F169-6E34-6930-DD7A-764B846B9B98}"/>
              </a:ext>
            </a:extLst>
          </p:cNvPr>
          <p:cNvCxnSpPr>
            <a:cxnSpLocks/>
            <a:stCxn id="67" idx="0"/>
            <a:endCxn id="118" idx="2"/>
          </p:cNvCxnSpPr>
          <p:nvPr/>
        </p:nvCxnSpPr>
        <p:spPr>
          <a:xfrm flipV="1">
            <a:off x="1355805" y="2204317"/>
            <a:ext cx="0" cy="337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799D8B0-B426-7D16-61C6-C947D90D08A0}"/>
              </a:ext>
            </a:extLst>
          </p:cNvPr>
          <p:cNvSpPr/>
          <p:nvPr/>
        </p:nvSpPr>
        <p:spPr>
          <a:xfrm>
            <a:off x="9942725" y="1896539"/>
            <a:ext cx="872671" cy="307777"/>
          </a:xfrm>
          <a:prstGeom prst="rect">
            <a:avLst/>
          </a:prstGeom>
          <a:solidFill>
            <a:srgbClr val="FFD1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MLP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8981F20-48E3-7A85-5A93-A9F56F71B743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10379060" y="2204316"/>
            <a:ext cx="1" cy="334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6F46A8E-48FF-EB96-DB3E-103489E09744}"/>
              </a:ext>
            </a:extLst>
          </p:cNvPr>
          <p:cNvCxnSpPr>
            <a:cxnSpLocks/>
            <a:stCxn id="64" idx="2"/>
            <a:endCxn id="78" idx="1"/>
          </p:cNvCxnSpPr>
          <p:nvPr/>
        </p:nvCxnSpPr>
        <p:spPr>
          <a:xfrm>
            <a:off x="9126239" y="2041950"/>
            <a:ext cx="816486" cy="8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9623C767-A469-3BB8-E6EB-594AE4A90A08}"/>
              </a:ext>
            </a:extLst>
          </p:cNvPr>
          <p:cNvSpPr/>
          <p:nvPr/>
        </p:nvSpPr>
        <p:spPr>
          <a:xfrm>
            <a:off x="9773037" y="3551321"/>
            <a:ext cx="1877886" cy="9634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Teacher Model</a:t>
            </a:r>
          </a:p>
          <a:p>
            <a:pPr algn="ctr"/>
            <a:r>
              <a:rPr lang="en-CA" b="0" i="0">
                <a:solidFill>
                  <a:schemeClr val="tx1"/>
                </a:solidFill>
                <a:effectLst/>
                <a:latin typeface="source-serif-pro"/>
              </a:rPr>
              <a:t>[convolution-teacher]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F41D324-DF80-2A69-4866-986E182EE21C}"/>
              </a:ext>
            </a:extLst>
          </p:cNvPr>
          <p:cNvSpPr txBox="1"/>
          <p:nvPr/>
        </p:nvSpPr>
        <p:spPr>
          <a:xfrm>
            <a:off x="9839305" y="2538700"/>
            <a:ext cx="108352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Prediction</a:t>
            </a:r>
          </a:p>
        </p:txBody>
      </p: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DB414218-7484-ACF2-87C7-14D754C188F3}"/>
              </a:ext>
            </a:extLst>
          </p:cNvPr>
          <p:cNvCxnSpPr>
            <a:cxnSpLocks/>
            <a:stCxn id="99" idx="0"/>
            <a:endCxn id="100" idx="2"/>
          </p:cNvCxnSpPr>
          <p:nvPr/>
        </p:nvCxnSpPr>
        <p:spPr>
          <a:xfrm rot="16200000" flipV="1">
            <a:off x="10194103" y="3033443"/>
            <a:ext cx="704844" cy="3309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255BCA7-F3C1-47CF-019A-AAD2464FDFDF}"/>
                  </a:ext>
                </a:extLst>
              </p:cNvPr>
              <p:cNvSpPr txBox="1"/>
              <p:nvPr/>
            </p:nvSpPr>
            <p:spPr>
              <a:xfrm>
                <a:off x="1092329" y="1267350"/>
                <a:ext cx="52694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𝐶𝐸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255BCA7-F3C1-47CF-019A-AAD2464FD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329" y="1267350"/>
                <a:ext cx="526949" cy="400110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3AF9597-142F-D3E9-775B-1188362EEB80}"/>
                  </a:ext>
                </a:extLst>
              </p:cNvPr>
              <p:cNvSpPr txBox="1"/>
              <p:nvPr/>
            </p:nvSpPr>
            <p:spPr>
              <a:xfrm>
                <a:off x="9886434" y="1267350"/>
                <a:ext cx="98525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𝑡𝑒𝑎𝑐h𝑒𝑟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3AF9597-142F-D3E9-775B-1188362EE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434" y="1267350"/>
                <a:ext cx="985252" cy="400110"/>
              </a:xfrm>
              <a:prstGeom prst="rect">
                <a:avLst/>
              </a:prstGeom>
              <a:blipFill>
                <a:blip r:embed="rId5"/>
                <a:stretch>
                  <a:fillRect r="-1840" b="-14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7ACA47D-39A3-95FF-4710-A6306FA79D60}"/>
              </a:ext>
            </a:extLst>
          </p:cNvPr>
          <p:cNvCxnSpPr>
            <a:cxnSpLocks/>
            <a:stCxn id="78" idx="0"/>
            <a:endCxn id="126" idx="2"/>
          </p:cNvCxnSpPr>
          <p:nvPr/>
        </p:nvCxnSpPr>
        <p:spPr>
          <a:xfrm flipH="1" flipV="1">
            <a:off x="10379060" y="1667460"/>
            <a:ext cx="1" cy="229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7DB476C-8D86-D3D0-755E-12E77A41F98E}"/>
              </a:ext>
            </a:extLst>
          </p:cNvPr>
          <p:cNvCxnSpPr>
            <a:stCxn id="118" idx="0"/>
            <a:endCxn id="123" idx="2"/>
          </p:cNvCxnSpPr>
          <p:nvPr/>
        </p:nvCxnSpPr>
        <p:spPr>
          <a:xfrm flipH="1" flipV="1">
            <a:off x="1355804" y="1667460"/>
            <a:ext cx="1" cy="229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046D1AF-030E-575B-3D28-DB5FA1072FC1}"/>
              </a:ext>
            </a:extLst>
          </p:cNvPr>
          <p:cNvCxnSpPr/>
          <p:nvPr/>
        </p:nvCxnSpPr>
        <p:spPr>
          <a:xfrm flipV="1">
            <a:off x="3490332" y="5089952"/>
            <a:ext cx="0" cy="24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FC33680-F199-72C2-BD18-D3388CE34705}"/>
              </a:ext>
            </a:extLst>
          </p:cNvPr>
          <p:cNvCxnSpPr/>
          <p:nvPr/>
        </p:nvCxnSpPr>
        <p:spPr>
          <a:xfrm flipV="1">
            <a:off x="8156912" y="5085829"/>
            <a:ext cx="0" cy="24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F66DB796-01CC-F245-DD4F-44447C9E9891}"/>
              </a:ext>
            </a:extLst>
          </p:cNvPr>
          <p:cNvSpPr txBox="1"/>
          <p:nvPr/>
        </p:nvSpPr>
        <p:spPr>
          <a:xfrm>
            <a:off x="3986438" y="4829985"/>
            <a:ext cx="369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. . . . . . . . .</a:t>
            </a:r>
          </a:p>
        </p:txBody>
      </p:sp>
    </p:spTree>
    <p:extLst>
      <p:ext uri="{BB962C8B-B14F-4D97-AF65-F5344CB8AC3E}">
        <p14:creationId xmlns:p14="http://schemas.microsoft.com/office/powerpoint/2010/main" val="385804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4C17-BDC2-3B90-09DA-44CC414E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2307-EA50-5DA9-2225-C20F06C34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Use augmentations such as </a:t>
            </a:r>
            <a:r>
              <a:rPr lang="en-US" err="1"/>
              <a:t>RandAugment</a:t>
            </a:r>
            <a:r>
              <a:rPr lang="en-US"/>
              <a:t>, </a:t>
            </a:r>
            <a:r>
              <a:rPr lang="en-US" err="1"/>
              <a:t>CutMix</a:t>
            </a:r>
            <a:r>
              <a:rPr lang="en-US"/>
              <a:t>.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r>
              <a:rPr lang="en-US"/>
              <a:t>Variant architectures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r>
              <a:rPr lang="en-US"/>
              <a:t>Fine-tuned on same dataset, but 384*384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6B61-9B6B-AE35-1773-9542B832B9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 building with a bell tower&#10;&#10;Description automatically generated">
            <a:extLst>
              <a:ext uri="{FF2B5EF4-FFF2-40B4-BE49-F238E27FC236}">
                <a16:creationId xmlns:a16="http://schemas.microsoft.com/office/drawing/2014/main" id="{B26A11A4-7DD1-52B9-8681-D75B705F8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44" y="1986991"/>
            <a:ext cx="7053197" cy="1329340"/>
          </a:xfrm>
          <a:prstGeom prst="rect">
            <a:avLst/>
          </a:prstGeom>
        </p:spPr>
      </p:pic>
      <p:pic>
        <p:nvPicPr>
          <p:cNvPr id="9" name="Picture 8" descr="A cat and dog on the ground&#10;&#10;Description automatically generated">
            <a:extLst>
              <a:ext uri="{FF2B5EF4-FFF2-40B4-BE49-F238E27FC236}">
                <a16:creationId xmlns:a16="http://schemas.microsoft.com/office/drawing/2014/main" id="{E58FDF1B-AA8A-FB74-C4C3-8CA66F06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598" y="1921575"/>
            <a:ext cx="1485204" cy="1460172"/>
          </a:xfrm>
          <a:prstGeom prst="rect">
            <a:avLst/>
          </a:prstGeom>
        </p:spPr>
      </p:pic>
      <p:pic>
        <p:nvPicPr>
          <p:cNvPr id="11" name="Picture 10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D49F8DD2-378E-FE55-2294-070452742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910497"/>
            <a:ext cx="7772400" cy="1421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0811F9-40F5-EBC7-B504-FB4FC7FA3526}"/>
              </a:ext>
            </a:extLst>
          </p:cNvPr>
          <p:cNvSpPr txBox="1"/>
          <p:nvPr/>
        </p:nvSpPr>
        <p:spPr>
          <a:xfrm>
            <a:off x="838200" y="6031068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Yun, S., Han, D., Oh, S., Chun, S., Choe, J., &amp;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Yoo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Y.J. (2019).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CutMix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: Regularization Strategy to Train Strong Classifiers With Localizable Features. 2019 IEEE/CVF International Conference on Computer Vision (ICCV), 6022-6031.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E. D.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Cubuk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B.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Zoph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, J. 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Shlens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 and Q. V. Le, "</a:t>
            </a:r>
            <a:r>
              <a:rPr lang="en-CA" sz="1100" err="1">
                <a:solidFill>
                  <a:schemeClr val="tx2">
                    <a:lumMod val="50000"/>
                  </a:schemeClr>
                </a:solidFill>
              </a:rPr>
              <a:t>Randaugment</a:t>
            </a:r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: Practical automated data augmentation with a reduced search space," 2020 IEEE/CVF Conference </a:t>
            </a:r>
          </a:p>
          <a:p>
            <a:r>
              <a:rPr lang="en-CA" sz="1100">
                <a:solidFill>
                  <a:schemeClr val="tx2">
                    <a:lumMod val="50000"/>
                  </a:schemeClr>
                </a:solidFill>
              </a:rPr>
              <a:t>on Computer Vision and Pattern Recognition Workshops (CVPRW, pp. 3008-3017.</a:t>
            </a:r>
            <a:endParaRPr lang="en-US" sz="11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0865-EFA4-7B9B-DFAD-06C5CF12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Results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F376-45C1-D82B-8B93-63A874D3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teacher 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6EFD3-E2ED-6AF7-8212-BB5DBA9805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F1F4E57B-48D2-F1F2-CCC1-DBE9E7409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2138819"/>
            <a:ext cx="7327900" cy="3657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526332-832D-31A3-25C6-5A12972BC3CD}"/>
              </a:ext>
            </a:extLst>
          </p:cNvPr>
          <p:cNvSpPr/>
          <p:nvPr/>
        </p:nvSpPr>
        <p:spPr>
          <a:xfrm>
            <a:off x="2432049" y="5148197"/>
            <a:ext cx="7327901" cy="4491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559C-5999-4C8B-B80D-1697B578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Results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8220-C4B8-F1BD-D2AF-F7B549BC0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distillation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1EE3C-5585-AB00-BA3D-FB794FC918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table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6110E28A-A1CF-2460-2774-30EE9AB4D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94" y="2449419"/>
            <a:ext cx="8668011" cy="28833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DA19B3-9C70-ED4B-F22C-0698CD66A311}"/>
              </a:ext>
            </a:extLst>
          </p:cNvPr>
          <p:cNvSpPr/>
          <p:nvPr/>
        </p:nvSpPr>
        <p:spPr>
          <a:xfrm>
            <a:off x="1891430" y="4860099"/>
            <a:ext cx="8342334" cy="313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0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561F0-34C7-38C9-A0C5-C58D0E94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Results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1F662-DFCC-C57C-FDBD-C5DF6DCA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compared to CNN (much faster)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3896C-31F9-050C-F7CF-FD4E3C61F0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table with numbers and a number of objects&#10;&#10;Description automatically generated">
            <a:extLst>
              <a:ext uri="{FF2B5EF4-FFF2-40B4-BE49-F238E27FC236}">
                <a16:creationId xmlns:a16="http://schemas.microsoft.com/office/drawing/2014/main" id="{1325841D-414C-E769-7C26-1973F519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26" y="2161420"/>
            <a:ext cx="5356098" cy="40155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C2C4C0-5A8C-2A19-21FF-669F9E28A7CE}"/>
              </a:ext>
            </a:extLst>
          </p:cNvPr>
          <p:cNvGrpSpPr/>
          <p:nvPr/>
        </p:nvGrpSpPr>
        <p:grpSpPr>
          <a:xfrm>
            <a:off x="1119626" y="2571333"/>
            <a:ext cx="4959440" cy="3605630"/>
            <a:chOff x="838200" y="1455334"/>
            <a:chExt cx="7772400" cy="5158174"/>
          </a:xfrm>
        </p:grpSpPr>
        <p:pic>
          <p:nvPicPr>
            <p:cNvPr id="8" name="Picture 7" descr="A table with numbers and a number of people&#10;&#10;Description automatically generated">
              <a:extLst>
                <a:ext uri="{FF2B5EF4-FFF2-40B4-BE49-F238E27FC236}">
                  <a16:creationId xmlns:a16="http://schemas.microsoft.com/office/drawing/2014/main" id="{836F1AA7-7245-8C98-AAD4-AB208C13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047779"/>
              <a:ext cx="7772400" cy="4565729"/>
            </a:xfrm>
            <a:prstGeom prst="rect">
              <a:avLst/>
            </a:prstGeom>
          </p:spPr>
        </p:pic>
        <p:pic>
          <p:nvPicPr>
            <p:cNvPr id="9" name="Picture 8" descr="A table with numbers and a number of objects&#10;&#10;Description automatically generated">
              <a:extLst>
                <a:ext uri="{FF2B5EF4-FFF2-40B4-BE49-F238E27FC236}">
                  <a16:creationId xmlns:a16="http://schemas.microsoft.com/office/drawing/2014/main" id="{93889D72-1E7C-BF41-0FF7-4291EE1B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8858"/>
            <a:stretch/>
          </p:blipFill>
          <p:spPr>
            <a:xfrm>
              <a:off x="838200" y="1455334"/>
              <a:ext cx="7772400" cy="64926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1942C-B66E-D4D5-54B9-F882D92D5049}"/>
              </a:ext>
            </a:extLst>
          </p:cNvPr>
          <p:cNvSpPr/>
          <p:nvPr/>
        </p:nvSpPr>
        <p:spPr>
          <a:xfrm>
            <a:off x="1119626" y="5844209"/>
            <a:ext cx="4959440" cy="248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26AAA9-6402-48E8-0F6E-6205C6EE6534}"/>
              </a:ext>
            </a:extLst>
          </p:cNvPr>
          <p:cNvSpPr/>
          <p:nvPr/>
        </p:nvSpPr>
        <p:spPr>
          <a:xfrm>
            <a:off x="6215926" y="5908642"/>
            <a:ext cx="5356098" cy="248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E272-8DB9-04B3-9EC8-2D72E57B0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Review of Transformers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D64C8-276C-1310-FF80-6BAEC6CF9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5584371" cy="4916334"/>
          </a:xfrm>
        </p:spPr>
        <p:txBody>
          <a:bodyPr/>
          <a:lstStyle/>
          <a:p>
            <a:r>
              <a:rPr lang="en-US"/>
              <a:t>In vision transformer, we only use the encoder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FE9AF-F20C-6C6E-CD1E-0C36F3F720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diagram of a process&#10;&#10;Description automatically generated">
            <a:extLst>
              <a:ext uri="{FF2B5EF4-FFF2-40B4-BE49-F238E27FC236}">
                <a16:creationId xmlns:a16="http://schemas.microsoft.com/office/drawing/2014/main" id="{13C59958-18F0-9EF0-9017-856063D2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1" y="1038688"/>
            <a:ext cx="3844016" cy="55022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E3FF6A-6CBD-A688-2B20-1FB606B050CB}"/>
              </a:ext>
            </a:extLst>
          </p:cNvPr>
          <p:cNvGrpSpPr/>
          <p:nvPr/>
        </p:nvGrpSpPr>
        <p:grpSpPr>
          <a:xfrm>
            <a:off x="2862942" y="2699657"/>
            <a:ext cx="4376058" cy="3477306"/>
            <a:chOff x="2862942" y="2699657"/>
            <a:chExt cx="4376058" cy="3477306"/>
          </a:xfrm>
        </p:grpSpPr>
        <p:pic>
          <p:nvPicPr>
            <p:cNvPr id="6" name="Picture 5" descr="A diagram of a graph&#10;&#10;Description automatically generated">
              <a:extLst>
                <a:ext uri="{FF2B5EF4-FFF2-40B4-BE49-F238E27FC236}">
                  <a16:creationId xmlns:a16="http://schemas.microsoft.com/office/drawing/2014/main" id="{161486D3-CA94-817A-A75B-B88D585D3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3400" y="2968471"/>
              <a:ext cx="2363631" cy="29736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738961-4459-D905-4194-51121BE195B9}"/>
                </a:ext>
              </a:extLst>
            </p:cNvPr>
            <p:cNvSpPr/>
            <p:nvPr/>
          </p:nvSpPr>
          <p:spPr>
            <a:xfrm>
              <a:off x="2862942" y="2699657"/>
              <a:ext cx="2786743" cy="3477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0028B2B-A265-7694-3239-F4A0BE3EB5D3}"/>
                </a:ext>
              </a:extLst>
            </p:cNvPr>
            <p:cNvCxnSpPr/>
            <p:nvPr/>
          </p:nvCxnSpPr>
          <p:spPr>
            <a:xfrm flipH="1" flipV="1">
              <a:off x="4789714" y="2830286"/>
              <a:ext cx="2449286" cy="14804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2CD509-E4CD-F76A-E193-FF28C9DFA8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9714" y="4648200"/>
              <a:ext cx="2449286" cy="14042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543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26A5-8C1A-D5F7-11B9-D6BAA6FD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DeiT</a:t>
            </a:r>
            <a:r>
              <a:rPr lang="en-US"/>
              <a:t> Results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E2B60-C4F2-0C50-CEC9-F820B472D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4756285" cy="4916334"/>
          </a:xfrm>
        </p:spPr>
        <p:txBody>
          <a:bodyPr/>
          <a:lstStyle/>
          <a:p>
            <a:r>
              <a:rPr lang="en-US" err="1"/>
              <a:t>DeiT</a:t>
            </a:r>
            <a:r>
              <a:rPr lang="en-US"/>
              <a:t> with distillation outperforms </a:t>
            </a:r>
            <a:r>
              <a:rPr lang="en-CA" b="0" i="0" err="1">
                <a:solidFill>
                  <a:srgbClr val="242424"/>
                </a:solidFill>
                <a:effectLst/>
                <a:latin typeface="source-serif-pro"/>
              </a:rPr>
              <a:t>EfficientNets</a:t>
            </a:r>
            <a:endParaRPr lang="en-US"/>
          </a:p>
          <a:p>
            <a:endParaRPr lang="en-US"/>
          </a:p>
          <a:p>
            <a:r>
              <a:rPr lang="en-US" err="1"/>
              <a:t>DeiT</a:t>
            </a:r>
            <a:r>
              <a:rPr lang="en-US"/>
              <a:t> has the same architecture as </a:t>
            </a:r>
            <a:r>
              <a:rPr lang="en-US" err="1"/>
              <a:t>ViT</a:t>
            </a:r>
            <a:r>
              <a:rPr lang="en-US"/>
              <a:t> but trained in a data-starving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827A-6CF9-819C-952D-B8B0C44B0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8D4BDC5-AB53-C266-EA8F-11DF55F2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85" y="1266379"/>
            <a:ext cx="5249224" cy="50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9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C9F2-857F-86C6-18E9-BD9206C6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Transformer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928DA-1B4D-29C3-008E-A7FDCC08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err="1"/>
              <a:t>Swin</a:t>
            </a:r>
            <a:r>
              <a:rPr lang="en-US"/>
              <a:t> Transformer suggested by Microsoft</a:t>
            </a:r>
          </a:p>
          <a:p>
            <a:r>
              <a:rPr lang="en-US"/>
              <a:t>Paper is “</a:t>
            </a:r>
            <a:r>
              <a:rPr lang="en-CA" i="1" err="1"/>
              <a:t>Swin</a:t>
            </a:r>
            <a:r>
              <a:rPr lang="en-CA" i="1"/>
              <a:t> Transformer: Hierarchical Vision Transformer using </a:t>
            </a:r>
            <a:r>
              <a:rPr lang="en-CA" b="1" i="1"/>
              <a:t>S</a:t>
            </a:r>
            <a:r>
              <a:rPr lang="en-CA" i="1"/>
              <a:t>hifted </a:t>
            </a:r>
            <a:r>
              <a:rPr lang="en-CA" b="1" i="1"/>
              <a:t>Win</a:t>
            </a:r>
            <a:r>
              <a:rPr lang="en-CA" i="1"/>
              <a:t>dows</a:t>
            </a:r>
            <a:r>
              <a:rPr lang="en-US"/>
              <a:t>”</a:t>
            </a:r>
          </a:p>
          <a:p>
            <a:r>
              <a:rPr lang="en-US" err="1"/>
              <a:t>ViT’s</a:t>
            </a:r>
            <a:r>
              <a:rPr lang="en-US"/>
              <a:t> computational complexity is </a:t>
            </a:r>
            <a:r>
              <a:rPr lang="en-US" u="sng"/>
              <a:t>quadratic</a:t>
            </a:r>
            <a:r>
              <a:rPr lang="en-US"/>
              <a:t> to the image size</a:t>
            </a:r>
          </a:p>
          <a:p>
            <a:r>
              <a:rPr lang="en-CA" b="0" i="0" err="1">
                <a:solidFill>
                  <a:srgbClr val="242424"/>
                </a:solidFill>
                <a:effectLst/>
                <a:latin typeface="source-serif-pro"/>
              </a:rPr>
              <a:t>Swin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 Transformer addresses this issue by introducing two blocks: </a:t>
            </a:r>
          </a:p>
          <a:p>
            <a:pPr lvl="1"/>
            <a:r>
              <a:rPr lang="en-CA" sz="2800" i="0">
                <a:solidFill>
                  <a:srgbClr val="242424"/>
                </a:solidFill>
                <a:effectLst/>
                <a:latin typeface="source-serif-pro"/>
              </a:rPr>
              <a:t>Patch merging</a:t>
            </a:r>
          </a:p>
          <a:p>
            <a:pPr lvl="1"/>
            <a:r>
              <a:rPr lang="en-CA" sz="2800" err="1">
                <a:solidFill>
                  <a:srgbClr val="242424"/>
                </a:solidFill>
                <a:latin typeface="source-serif-pro"/>
              </a:rPr>
              <a:t>Swin</a:t>
            </a:r>
            <a:r>
              <a:rPr lang="en-CA" sz="2800">
                <a:solidFill>
                  <a:srgbClr val="242424"/>
                </a:solidFill>
                <a:latin typeface="source-serif-pro"/>
              </a:rPr>
              <a:t> transformer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BD5E-44D5-8BB7-79A6-DB587E4E3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03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8A8F-A071-BC73-F454-F843A389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AC04-8EBA-A990-AB7F-62C4D51552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diagram of a block diagram&#10;&#10;Description automatically generated">
            <a:extLst>
              <a:ext uri="{FF2B5EF4-FFF2-40B4-BE49-F238E27FC236}">
                <a16:creationId xmlns:a16="http://schemas.microsoft.com/office/drawing/2014/main" id="{D6C00A27-3A81-F5BD-00E6-7AD6BB67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36" y="1202573"/>
            <a:ext cx="9181727" cy="28353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44B9C4-01CE-E94C-E24F-81068745771A}"/>
              </a:ext>
            </a:extLst>
          </p:cNvPr>
          <p:cNvSpPr/>
          <p:nvPr/>
        </p:nvSpPr>
        <p:spPr>
          <a:xfrm>
            <a:off x="2438869" y="1747299"/>
            <a:ext cx="487797" cy="229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009E702-2E79-9C31-7A5D-5E7D49F32673}"/>
              </a:ext>
            </a:extLst>
          </p:cNvPr>
          <p:cNvGrpSpPr/>
          <p:nvPr/>
        </p:nvGrpSpPr>
        <p:grpSpPr>
          <a:xfrm>
            <a:off x="1688053" y="4129546"/>
            <a:ext cx="2254045" cy="2184428"/>
            <a:chOff x="1688053" y="4129546"/>
            <a:chExt cx="2254045" cy="21844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26DEDA-EB3A-D66E-68EF-CDEE3661E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03727" y="4390145"/>
              <a:ext cx="1938371" cy="1923829"/>
              <a:chOff x="-13275" y="0"/>
              <a:chExt cx="2322164" cy="230474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620808F-57BF-325E-3A9B-F7A92A8328F6}"/>
                  </a:ext>
                </a:extLst>
              </p:cNvPr>
              <p:cNvGrpSpPr/>
              <p:nvPr/>
            </p:nvGrpSpPr>
            <p:grpSpPr>
              <a:xfrm>
                <a:off x="-13041" y="0"/>
                <a:ext cx="2304000" cy="2304744"/>
                <a:chOff x="-13041" y="0"/>
                <a:chExt cx="2304000" cy="230474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8866A9D-57F3-AA8C-1659-73D171516E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3041" y="0"/>
                  <a:ext cx="2304000" cy="23033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2CEC1F66-5A7C-8315-D98E-BE1AF4383876}"/>
                    </a:ext>
                  </a:extLst>
                </p:cNvPr>
                <p:cNvCxnSpPr>
                  <a:cxnSpLocks/>
                  <a:stCxn id="8" idx="0"/>
                  <a:endCxn id="8" idx="2"/>
                </p:cNvCxnSpPr>
                <p:nvPr/>
              </p:nvCxnSpPr>
              <p:spPr>
                <a:xfrm>
                  <a:off x="1138960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905E7AEE-360C-9800-7F51-D42B26BCBE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81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1DB97AA-6A14-DA71-C851-963B76BC7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0632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9A9FC14F-4DDC-6D51-8AE2-6A8BFE48EF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129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0E4E2A8-365B-E4AC-14E4-C8071AA615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021" y="1354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F2BFBDDE-B82C-5C8B-D9AD-EC20F1C06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2948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77D331C-A926-331E-0B33-2EA8B614B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587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BD5C81B-74AE-DA1E-00A5-57A7ECEA3C0F}"/>
                  </a:ext>
                </a:extLst>
              </p:cNvPr>
              <p:cNvCxnSpPr>
                <a:cxnSpLocks/>
                <a:stCxn id="8" idx="1"/>
                <a:endCxn id="8" idx="3"/>
              </p:cNvCxnSpPr>
              <p:nvPr/>
            </p:nvCxnSpPr>
            <p:spPr>
              <a:xfrm>
                <a:off x="-13041" y="1151696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CD2B2DD-5CC1-2FBE-5603-BAD3E836D4B1}"/>
                  </a:ext>
                </a:extLst>
              </p:cNvPr>
              <p:cNvCxnSpPr/>
              <p:nvPr/>
            </p:nvCxnSpPr>
            <p:spPr>
              <a:xfrm>
                <a:off x="-13275" y="57293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72D0B1E-FF8D-86EC-3DCD-DC9CED1B984D}"/>
                  </a:ext>
                </a:extLst>
              </p:cNvPr>
              <p:cNvCxnSpPr/>
              <p:nvPr/>
            </p:nvCxnSpPr>
            <p:spPr>
              <a:xfrm>
                <a:off x="0" y="1727754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5DA8BC3-09C8-A9CE-2F9F-DACEA0696564}"/>
                  </a:ext>
                </a:extLst>
              </p:cNvPr>
              <p:cNvCxnSpPr/>
              <p:nvPr/>
            </p:nvCxnSpPr>
            <p:spPr>
              <a:xfrm>
                <a:off x="0" y="28606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A06A892-AA6B-2A42-DACB-60AD45F14652}"/>
                  </a:ext>
                </a:extLst>
              </p:cNvPr>
              <p:cNvCxnSpPr/>
              <p:nvPr/>
            </p:nvCxnSpPr>
            <p:spPr>
              <a:xfrm>
                <a:off x="0" y="863883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9C39236-251C-A3B7-551A-8337B2E7974B}"/>
                  </a:ext>
                </a:extLst>
              </p:cNvPr>
              <p:cNvCxnSpPr/>
              <p:nvPr/>
            </p:nvCxnSpPr>
            <p:spPr>
              <a:xfrm>
                <a:off x="4889" y="1441699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D218D3A-AA37-D81D-F30E-074C18D40070}"/>
                  </a:ext>
                </a:extLst>
              </p:cNvPr>
              <p:cNvCxnSpPr/>
              <p:nvPr/>
            </p:nvCxnSpPr>
            <p:spPr>
              <a:xfrm>
                <a:off x="0" y="2014625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16E8F7-BD2C-C031-F07C-C67299E6D005}"/>
                </a:ext>
              </a:extLst>
            </p:cNvPr>
            <p:cNvSpPr txBox="1"/>
            <p:nvPr/>
          </p:nvSpPr>
          <p:spPr>
            <a:xfrm>
              <a:off x="2787070" y="4129546"/>
              <a:ext cx="354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6366174-14A2-5067-06F3-774BD779EEC1}"/>
                </a:ext>
              </a:extLst>
            </p:cNvPr>
            <p:cNvSpPr txBox="1"/>
            <p:nvPr/>
          </p:nvSpPr>
          <p:spPr>
            <a:xfrm>
              <a:off x="1688053" y="517724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7E1F6FF0-BC16-2637-23DF-9552346CE49C}"/>
              </a:ext>
            </a:extLst>
          </p:cNvPr>
          <p:cNvSpPr txBox="1"/>
          <p:nvPr/>
        </p:nvSpPr>
        <p:spPr>
          <a:xfrm>
            <a:off x="4234145" y="4608567"/>
            <a:ext cx="1186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4*4*3 = 48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618B1C15-EA3B-E05C-27D8-F6DB3694768E}"/>
              </a:ext>
            </a:extLst>
          </p:cNvPr>
          <p:cNvSpPr/>
          <p:nvPr/>
        </p:nvSpPr>
        <p:spPr>
          <a:xfrm>
            <a:off x="5692636" y="4246485"/>
            <a:ext cx="763793" cy="22122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Linear Embedding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3DA4943-B77B-DFCC-A679-300A5A11F6D6}"/>
              </a:ext>
            </a:extLst>
          </p:cNvPr>
          <p:cNvCxnSpPr>
            <a:cxnSpLocks/>
            <a:stCxn id="8" idx="3"/>
            <a:endCxn id="87" idx="1"/>
          </p:cNvCxnSpPr>
          <p:nvPr/>
        </p:nvCxnSpPr>
        <p:spPr>
          <a:xfrm>
            <a:off x="3927131" y="5351495"/>
            <a:ext cx="1765505" cy="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F2540B-C237-EDF4-93B7-248E1713A093}"/>
                  </a:ext>
                </a:extLst>
              </p:cNvPr>
              <p:cNvSpPr txBox="1"/>
              <p:nvPr/>
            </p:nvSpPr>
            <p:spPr>
              <a:xfrm>
                <a:off x="2037072" y="6356350"/>
                <a:ext cx="1780039" cy="440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# of patch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CA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160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F2540B-C237-EDF4-93B7-248E1713A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072" y="6356350"/>
                <a:ext cx="1780039" cy="440633"/>
              </a:xfrm>
              <a:prstGeom prst="rect">
                <a:avLst/>
              </a:prstGeom>
              <a:blipFill>
                <a:blip r:embed="rId5"/>
                <a:stretch>
                  <a:fillRect l="-171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B423158-AC68-0A0F-F0DE-4417AC0ABDD7}"/>
              </a:ext>
            </a:extLst>
          </p:cNvPr>
          <p:cNvGrpSpPr>
            <a:grpSpLocks noChangeAspect="1"/>
          </p:cNvGrpSpPr>
          <p:nvPr/>
        </p:nvGrpSpPr>
        <p:grpSpPr>
          <a:xfrm>
            <a:off x="7301903" y="4390711"/>
            <a:ext cx="1935453" cy="1923829"/>
            <a:chOff x="0" y="0"/>
            <a:chExt cx="2318669" cy="230474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E60C5AE-ED13-501C-3832-8B5DEE5A339E}"/>
                </a:ext>
              </a:extLst>
            </p:cNvPr>
            <p:cNvGrpSpPr/>
            <p:nvPr/>
          </p:nvGrpSpPr>
          <p:grpSpPr>
            <a:xfrm>
              <a:off x="0" y="0"/>
              <a:ext cx="2304000" cy="2304744"/>
              <a:chOff x="0" y="0"/>
              <a:chExt cx="2304000" cy="2304744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CE9E24-AE18-8CAB-9462-3930271F72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EBF4C08-347E-FCDC-0FA4-87B6A6EC4F48}"/>
                  </a:ext>
                </a:extLst>
              </p:cNvPr>
              <p:cNvCxnSpPr>
                <a:cxnSpLocks/>
                <a:stCxn id="106" idx="0"/>
                <a:endCxn id="106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6375D4F-6A08-B0A2-2566-72CAE3177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C2D006E-A3E7-29CE-7B31-0DB0443F8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99A23CD-64DE-7985-C3B9-4C3505F01A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BDF279C-BD67-3F83-DEA6-393691936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9B223FC-1EF7-267F-6584-5DA7870A1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ED50C83-4260-E68C-1937-384982F8E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3FA1C3D-D7D4-ADDF-45C0-7232A40F6A30}"/>
                </a:ext>
              </a:extLst>
            </p:cNvPr>
            <p:cNvCxnSpPr>
              <a:stCxn id="106" idx="1"/>
              <a:endCxn id="106" idx="3"/>
            </p:cNvCxnSpPr>
            <p:nvPr/>
          </p:nvCxnSpPr>
          <p:spPr>
            <a:xfrm>
              <a:off x="0" y="115169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9B77BC7-625A-4416-072A-103C33CF3A87}"/>
                </a:ext>
              </a:extLst>
            </p:cNvPr>
            <p:cNvCxnSpPr/>
            <p:nvPr/>
          </p:nvCxnSpPr>
          <p:spPr>
            <a:xfrm>
              <a:off x="14669" y="57293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91B6D89-C58C-8FC1-A402-EB6F46DE9103}"/>
                </a:ext>
              </a:extLst>
            </p:cNvPr>
            <p:cNvCxnSpPr/>
            <p:nvPr/>
          </p:nvCxnSpPr>
          <p:spPr>
            <a:xfrm>
              <a:off x="0" y="1727754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B7B153F-FB77-A5CC-0E71-A14CD4312B2A}"/>
                </a:ext>
              </a:extLst>
            </p:cNvPr>
            <p:cNvCxnSpPr/>
            <p:nvPr/>
          </p:nvCxnSpPr>
          <p:spPr>
            <a:xfrm>
              <a:off x="0" y="28606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171B35F-A8EB-28D2-DAF3-4B3349761A3B}"/>
                </a:ext>
              </a:extLst>
            </p:cNvPr>
            <p:cNvCxnSpPr/>
            <p:nvPr/>
          </p:nvCxnSpPr>
          <p:spPr>
            <a:xfrm>
              <a:off x="0" y="863883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B4A9981-A4FF-55CC-8E8C-5B2E6B862A37}"/>
                </a:ext>
              </a:extLst>
            </p:cNvPr>
            <p:cNvCxnSpPr/>
            <p:nvPr/>
          </p:nvCxnSpPr>
          <p:spPr>
            <a:xfrm>
              <a:off x="4889" y="1441699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C8EB3F0-A7C2-FF0D-93CE-B34B7E9A87C3}"/>
                </a:ext>
              </a:extLst>
            </p:cNvPr>
            <p:cNvCxnSpPr/>
            <p:nvPr/>
          </p:nvCxnSpPr>
          <p:spPr>
            <a:xfrm>
              <a:off x="0" y="201462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4B5F8AE-91A8-F9EF-8B8A-DCB9FDC505F7}"/>
              </a:ext>
            </a:extLst>
          </p:cNvPr>
          <p:cNvCxnSpPr>
            <a:cxnSpLocks/>
            <a:stCxn id="87" idx="3"/>
            <a:endCxn id="106" idx="1"/>
          </p:cNvCxnSpPr>
          <p:nvPr/>
        </p:nvCxnSpPr>
        <p:spPr>
          <a:xfrm flipV="1">
            <a:off x="6456429" y="5352061"/>
            <a:ext cx="845474" cy="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EA60C226-2A6F-A143-0561-32E86B3AD638}"/>
              </a:ext>
            </a:extLst>
          </p:cNvPr>
          <p:cNvSpPr/>
          <p:nvPr/>
        </p:nvSpPr>
        <p:spPr>
          <a:xfrm>
            <a:off x="8888959" y="4279088"/>
            <a:ext cx="450313" cy="477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D19DC29-BA5A-967A-57F1-E2C2E732D707}"/>
              </a:ext>
            </a:extLst>
          </p:cNvPr>
          <p:cNvSpPr>
            <a:spLocks noChangeAspect="1"/>
          </p:cNvSpPr>
          <p:nvPr/>
        </p:nvSpPr>
        <p:spPr>
          <a:xfrm>
            <a:off x="9709243" y="4389053"/>
            <a:ext cx="240509" cy="240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D06995B-AAFB-9757-2038-ED57320D9897}"/>
              </a:ext>
            </a:extLst>
          </p:cNvPr>
          <p:cNvSpPr txBox="1"/>
          <p:nvPr/>
        </p:nvSpPr>
        <p:spPr>
          <a:xfrm>
            <a:off x="9630995" y="4629498"/>
            <a:ext cx="397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C32D61-D70C-005F-CF7E-55638BD918C1}"/>
                  </a:ext>
                </a:extLst>
              </p:cNvPr>
              <p:cNvSpPr txBox="1"/>
              <p:nvPr/>
            </p:nvSpPr>
            <p:spPr>
              <a:xfrm>
                <a:off x="7380421" y="6353062"/>
                <a:ext cx="1780039" cy="440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# of patch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CA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CA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160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C32D61-D70C-005F-CF7E-55638BD91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21" y="6353062"/>
                <a:ext cx="1780039" cy="440633"/>
              </a:xfrm>
              <a:prstGeom prst="rect">
                <a:avLst/>
              </a:prstGeom>
              <a:blipFill>
                <a:blip r:embed="rId6"/>
                <a:stretch>
                  <a:fillRect l="-205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Oval 124">
            <a:extLst>
              <a:ext uri="{FF2B5EF4-FFF2-40B4-BE49-F238E27FC236}">
                <a16:creationId xmlns:a16="http://schemas.microsoft.com/office/drawing/2014/main" id="{C484E01D-FDF1-4DE3-BA89-EB25D4142A5E}"/>
              </a:ext>
            </a:extLst>
          </p:cNvPr>
          <p:cNvSpPr/>
          <p:nvPr/>
        </p:nvSpPr>
        <p:spPr>
          <a:xfrm>
            <a:off x="3117153" y="1749757"/>
            <a:ext cx="487797" cy="229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A1FEB1E-CE7A-CF6B-2389-944667B728A2}"/>
              </a:ext>
            </a:extLst>
          </p:cNvPr>
          <p:cNvSpPr/>
          <p:nvPr/>
        </p:nvSpPr>
        <p:spPr>
          <a:xfrm>
            <a:off x="3645460" y="1747299"/>
            <a:ext cx="1186447" cy="229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A58418E-C0F6-A302-2E33-4C39C7FEAAE2}"/>
              </a:ext>
            </a:extLst>
          </p:cNvPr>
          <p:cNvSpPr/>
          <p:nvPr/>
        </p:nvSpPr>
        <p:spPr>
          <a:xfrm>
            <a:off x="3591955" y="4244010"/>
            <a:ext cx="450313" cy="477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9C146357-A9A2-52B9-F677-D748EE350ABC}"/>
              </a:ext>
            </a:extLst>
          </p:cNvPr>
          <p:cNvSpPr>
            <a:spLocks noChangeAspect="1"/>
          </p:cNvSpPr>
          <p:nvPr/>
        </p:nvSpPr>
        <p:spPr>
          <a:xfrm>
            <a:off x="4469770" y="4389053"/>
            <a:ext cx="227210" cy="235386"/>
          </a:xfrm>
          <a:prstGeom prst="rect">
            <a:avLst/>
          </a:prstGeom>
          <a:blipFill>
            <a:blip r:embed="rId4"/>
            <a:stretch>
              <a:fillRect l="-746446" t="-1" b="-716827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5" grpId="0"/>
      <p:bldP spid="87" grpId="0" animBg="1"/>
      <p:bldP spid="96" grpId="0"/>
      <p:bldP spid="117" grpId="0" animBg="1"/>
      <p:bldP spid="118" grpId="0" animBg="1"/>
      <p:bldP spid="119" grpId="0"/>
      <p:bldP spid="124" grpId="0"/>
      <p:bldP spid="125" grpId="0" animBg="1"/>
      <p:bldP spid="126" grpId="0" animBg="1"/>
      <p:bldP spid="53" grpId="0" animBg="1"/>
      <p:bldP spid="1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8A8F-A071-BC73-F454-F843A389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AC04-8EBA-A990-AB7F-62C4D51552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A diagram of a block diagram&#10;&#10;Description automatically generated">
            <a:extLst>
              <a:ext uri="{FF2B5EF4-FFF2-40B4-BE49-F238E27FC236}">
                <a16:creationId xmlns:a16="http://schemas.microsoft.com/office/drawing/2014/main" id="{29D057C3-DD5C-0EDB-F401-966035B1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74" y="1141270"/>
            <a:ext cx="4568026" cy="511249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7D8189-1209-E968-E88B-9346EBA8D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5532927" cy="4916334"/>
          </a:xfrm>
        </p:spPr>
        <p:txBody>
          <a:bodyPr/>
          <a:lstStyle/>
          <a:p>
            <a:pPr marL="114300" indent="0">
              <a:buNone/>
            </a:pPr>
            <a:r>
              <a:rPr lang="en-CA" err="1">
                <a:solidFill>
                  <a:srgbClr val="242424"/>
                </a:solidFill>
                <a:effectLst/>
                <a:latin typeface="source-serif-pro"/>
              </a:rPr>
              <a:t>Swin</a:t>
            </a:r>
            <a:r>
              <a:rPr lang="en-CA">
                <a:solidFill>
                  <a:srgbClr val="242424"/>
                </a:solidFill>
                <a:effectLst/>
                <a:latin typeface="source-serif-pro"/>
              </a:rPr>
              <a:t> Transformer contains two  sub-units</a:t>
            </a:r>
          </a:p>
          <a:p>
            <a:pPr marL="114300" indent="0">
              <a:buNone/>
            </a:pPr>
            <a:endParaRPr lang="en-CA">
              <a:solidFill>
                <a:srgbClr val="242424"/>
              </a:solidFill>
              <a:effectLst/>
              <a:latin typeface="source-serif-pro"/>
            </a:endParaRPr>
          </a:p>
          <a:p>
            <a:pPr marL="114300" indent="0">
              <a:buNone/>
            </a:pPr>
            <a:r>
              <a:rPr lang="en-CA">
                <a:solidFill>
                  <a:srgbClr val="242424"/>
                </a:solidFill>
                <a:effectLst/>
                <a:latin typeface="source-serif-pro"/>
              </a:rPr>
              <a:t>Identical to Transformer but replaced the standard 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multi-head self-attention (MSA) with:</a:t>
            </a:r>
          </a:p>
          <a:p>
            <a:r>
              <a:rPr lang="en-CA" b="1" i="1">
                <a:solidFill>
                  <a:srgbClr val="242424"/>
                </a:solidFill>
                <a:effectLst/>
                <a:latin typeface="source-serif-pro"/>
              </a:rPr>
              <a:t>Window MSA (W-MSA)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 </a:t>
            </a:r>
          </a:p>
          <a:p>
            <a:r>
              <a:rPr lang="en-CA" b="1" i="1">
                <a:solidFill>
                  <a:srgbClr val="242424"/>
                </a:solidFill>
                <a:latin typeface="source-serif-pro"/>
              </a:rPr>
              <a:t>S</a:t>
            </a:r>
            <a:r>
              <a:rPr lang="en-CA" b="1" i="1">
                <a:solidFill>
                  <a:srgbClr val="242424"/>
                </a:solidFill>
                <a:effectLst/>
                <a:latin typeface="source-serif-pro"/>
              </a:rPr>
              <a:t>hifted Window MSA (SW-MSA)</a:t>
            </a:r>
          </a:p>
          <a:p>
            <a:endParaRPr lang="en-CA" b="1" i="1">
              <a:solidFill>
                <a:srgbClr val="242424"/>
              </a:solidFill>
              <a:latin typeface="source-serif-pro"/>
            </a:endParaRPr>
          </a:p>
          <a:p>
            <a:pPr marL="1143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83E-59EB-E23D-4EAE-58A18DA2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467"/>
            <a:ext cx="10515600" cy="902162"/>
          </a:xfrm>
        </p:spPr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FCABE-42CF-891F-813F-7BE7EBD24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700" y="1260629"/>
            <a:ext cx="5241089" cy="4916334"/>
          </a:xfrm>
        </p:spPr>
        <p:txBody>
          <a:bodyPr/>
          <a:lstStyle/>
          <a:p>
            <a:pPr marL="114300" indent="0">
              <a:buNone/>
            </a:pPr>
            <a:r>
              <a:rPr lang="en-CA">
                <a:solidFill>
                  <a:srgbClr val="242424"/>
                </a:solidFill>
                <a:effectLst/>
                <a:latin typeface="source-serif-pro"/>
              </a:rPr>
              <a:t>Window MSA (W-MSA)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C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omputes attention only within each window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W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indow size is fixed, so the complexity is </a:t>
            </a:r>
            <a:r>
              <a:rPr lang="en-CA" b="0" i="0" u="sng">
                <a:solidFill>
                  <a:srgbClr val="242424"/>
                </a:solidFill>
                <a:effectLst/>
                <a:latin typeface="source-serif-pro"/>
              </a:rPr>
              <a:t>linear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 with respect to the number of patches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However, lack of attention between different windows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EF39-E086-F935-50F8-8CEE00016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C123D64-8E43-C377-BBC7-098FB7251CF8}"/>
              </a:ext>
            </a:extLst>
          </p:cNvPr>
          <p:cNvGrpSpPr/>
          <p:nvPr/>
        </p:nvGrpSpPr>
        <p:grpSpPr>
          <a:xfrm>
            <a:off x="5755316" y="2906876"/>
            <a:ext cx="2208810" cy="2208810"/>
            <a:chOff x="5420779" y="2906876"/>
            <a:chExt cx="2208810" cy="22088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DF29FD-FF9A-7B3B-5B1E-82B59565F3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51369" y="3063061"/>
              <a:ext cx="1935453" cy="1923829"/>
              <a:chOff x="0" y="0"/>
              <a:chExt cx="2318669" cy="230474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9159DD2-49BE-ADA1-AB56-D244221A8AA5}"/>
                  </a:ext>
                </a:extLst>
              </p:cNvPr>
              <p:cNvGrpSpPr/>
              <p:nvPr/>
            </p:nvGrpSpPr>
            <p:grpSpPr>
              <a:xfrm>
                <a:off x="0" y="0"/>
                <a:ext cx="2304000" cy="2304744"/>
                <a:chOff x="0" y="0"/>
                <a:chExt cx="2304000" cy="230474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692CEFE-9074-064A-3AF7-8F483BE9E3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0" y="0"/>
                  <a:ext cx="2304000" cy="2303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C092A93-59B5-3692-ABCC-74AB8C0732E1}"/>
                    </a:ext>
                  </a:extLst>
                </p:cNvPr>
                <p:cNvCxnSpPr>
                  <a:cxnSpLocks/>
                  <a:stCxn id="14" idx="0"/>
                  <a:endCxn id="14" idx="2"/>
                </p:cNvCxnSpPr>
                <p:nvPr/>
              </p:nvCxnSpPr>
              <p:spPr>
                <a:xfrm>
                  <a:off x="1152000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5317F9D5-D55B-57C8-6992-46102D4D1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81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CEA48F3-ED95-70F9-5958-1900E30340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0632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E86F3D8-BCE0-672B-EEC1-29E4E2CA3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129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C8BB55F-216A-BA46-F8EB-56EBF8151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021" y="1354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9A3F272-17A6-D59B-EBAB-1B1849F023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2948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138A0DE-4C08-FADE-8B92-F5E0B03268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587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9096C3E-9F29-334E-25F6-CB83C8D5F198}"/>
                  </a:ext>
                </a:extLst>
              </p:cNvPr>
              <p:cNvCxnSpPr>
                <a:stCxn id="14" idx="1"/>
                <a:endCxn id="14" idx="3"/>
              </p:cNvCxnSpPr>
              <p:nvPr/>
            </p:nvCxnSpPr>
            <p:spPr>
              <a:xfrm>
                <a:off x="0" y="1151695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D9BAC66-F9A8-82F8-547F-DF858096B1F2}"/>
                  </a:ext>
                </a:extLst>
              </p:cNvPr>
              <p:cNvCxnSpPr/>
              <p:nvPr/>
            </p:nvCxnSpPr>
            <p:spPr>
              <a:xfrm>
                <a:off x="14669" y="57293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4296427-98C3-4E9B-7194-2BF2D4ED012F}"/>
                  </a:ext>
                </a:extLst>
              </p:cNvPr>
              <p:cNvCxnSpPr/>
              <p:nvPr/>
            </p:nvCxnSpPr>
            <p:spPr>
              <a:xfrm>
                <a:off x="0" y="1727754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88E8997-85ED-CAF0-3631-9C9CA5FC7817}"/>
                  </a:ext>
                </a:extLst>
              </p:cNvPr>
              <p:cNvCxnSpPr/>
              <p:nvPr/>
            </p:nvCxnSpPr>
            <p:spPr>
              <a:xfrm>
                <a:off x="0" y="28606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026C832-2261-3D79-6EF3-B60DB7D6D0AF}"/>
                  </a:ext>
                </a:extLst>
              </p:cNvPr>
              <p:cNvCxnSpPr/>
              <p:nvPr/>
            </p:nvCxnSpPr>
            <p:spPr>
              <a:xfrm>
                <a:off x="0" y="863883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44347F-8496-A0F7-3457-D92645D35D1B}"/>
                  </a:ext>
                </a:extLst>
              </p:cNvPr>
              <p:cNvCxnSpPr/>
              <p:nvPr/>
            </p:nvCxnSpPr>
            <p:spPr>
              <a:xfrm>
                <a:off x="4889" y="1441699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5EE966B-FC3D-A7E0-4783-9A81EB103A6A}"/>
                  </a:ext>
                </a:extLst>
              </p:cNvPr>
              <p:cNvCxnSpPr/>
              <p:nvPr/>
            </p:nvCxnSpPr>
            <p:spPr>
              <a:xfrm>
                <a:off x="0" y="2014625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F26565-01F2-78D1-20C4-38F32200E806}"/>
                </a:ext>
              </a:extLst>
            </p:cNvPr>
            <p:cNvSpPr/>
            <p:nvPr/>
          </p:nvSpPr>
          <p:spPr>
            <a:xfrm>
              <a:off x="5420779" y="2906876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5DFD66-4D58-F9AE-EB37-F2BF45C03A37}"/>
              </a:ext>
            </a:extLst>
          </p:cNvPr>
          <p:cNvCxnSpPr>
            <a:stCxn id="22" idx="1"/>
            <a:endCxn id="22" idx="3"/>
          </p:cNvCxnSpPr>
          <p:nvPr/>
        </p:nvCxnSpPr>
        <p:spPr>
          <a:xfrm>
            <a:off x="5755316" y="4011281"/>
            <a:ext cx="2208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160899-C971-C388-A7B5-B09679D62F16}"/>
              </a:ext>
            </a:extLst>
          </p:cNvPr>
          <p:cNvCxnSpPr>
            <a:stCxn id="22" idx="0"/>
            <a:endCxn id="22" idx="2"/>
          </p:cNvCxnSpPr>
          <p:nvPr/>
        </p:nvCxnSpPr>
        <p:spPr>
          <a:xfrm>
            <a:off x="6859721" y="2906876"/>
            <a:ext cx="0" cy="2208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B5F4637-BDF7-462C-1667-DE7674C76DCD}"/>
              </a:ext>
            </a:extLst>
          </p:cNvPr>
          <p:cNvGrpSpPr/>
          <p:nvPr/>
        </p:nvGrpSpPr>
        <p:grpSpPr>
          <a:xfrm>
            <a:off x="8201568" y="2273873"/>
            <a:ext cx="961507" cy="961253"/>
            <a:chOff x="5788568" y="2273873"/>
            <a:chExt cx="961507" cy="96125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2F86C6-C73D-27A5-0920-121A9310F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8568" y="2273874"/>
              <a:ext cx="961507" cy="961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6F55350-729B-74FA-851B-DFF651B98990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6269215" y="2273873"/>
              <a:ext cx="107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B07B85-B5CB-4285-C42A-A4A146A296C4}"/>
                </a:ext>
              </a:extLst>
            </p:cNvPr>
            <p:cNvCxnSpPr>
              <a:cxnSpLocks/>
            </p:cNvCxnSpPr>
            <p:nvPr/>
          </p:nvCxnSpPr>
          <p:spPr>
            <a:xfrm>
              <a:off x="6029077" y="2273873"/>
              <a:ext cx="0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87A9DD-12EB-3718-4B68-84179CDA68F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797" y="2275003"/>
              <a:ext cx="0" cy="9601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7DBCA1-A6B9-9851-CEF2-E97090227795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>
              <a:off x="5800813" y="2752118"/>
              <a:ext cx="949262" cy="2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E977B0-A5C1-762D-B1F2-0779149A4720}"/>
                </a:ext>
              </a:extLst>
            </p:cNvPr>
            <p:cNvCxnSpPr>
              <a:cxnSpLocks/>
            </p:cNvCxnSpPr>
            <p:nvPr/>
          </p:nvCxnSpPr>
          <p:spPr>
            <a:xfrm>
              <a:off x="5788568" y="2512660"/>
              <a:ext cx="9615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0F0D87-CA44-3A43-A263-0CD1EE1CE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8568" y="2984205"/>
              <a:ext cx="961507" cy="10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D6DEB773-1D9F-1100-9ED5-8027789ADC7C}"/>
              </a:ext>
            </a:extLst>
          </p:cNvPr>
          <p:cNvSpPr>
            <a:spLocks noChangeAspect="1"/>
          </p:cNvSpPr>
          <p:nvPr/>
        </p:nvSpPr>
        <p:spPr>
          <a:xfrm>
            <a:off x="9620546" y="2644609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5E7AD1-D54A-CEAA-E8C9-D7E84982D1E7}"/>
              </a:ext>
            </a:extLst>
          </p:cNvPr>
          <p:cNvSpPr>
            <a:spLocks noChangeAspect="1"/>
          </p:cNvSpPr>
          <p:nvPr/>
        </p:nvSpPr>
        <p:spPr>
          <a:xfrm>
            <a:off x="10294036" y="1898375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98DD7A-7949-EDD8-9D68-08ADF1F76835}"/>
              </a:ext>
            </a:extLst>
          </p:cNvPr>
          <p:cNvSpPr>
            <a:spLocks noChangeAspect="1"/>
          </p:cNvSpPr>
          <p:nvPr/>
        </p:nvSpPr>
        <p:spPr>
          <a:xfrm>
            <a:off x="10294036" y="2271492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7E91012-01D9-5D69-141F-1C01CC98EC7A}"/>
              </a:ext>
            </a:extLst>
          </p:cNvPr>
          <p:cNvSpPr>
            <a:spLocks noChangeAspect="1"/>
          </p:cNvSpPr>
          <p:nvPr/>
        </p:nvSpPr>
        <p:spPr>
          <a:xfrm>
            <a:off x="10294036" y="3301506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AF10993-8636-70E2-F2DB-377689077471}"/>
              </a:ext>
            </a:extLst>
          </p:cNvPr>
          <p:cNvCxnSpPr>
            <a:cxnSpLocks/>
            <a:stCxn id="72" idx="3"/>
            <a:endCxn id="83" idx="1"/>
          </p:cNvCxnSpPr>
          <p:nvPr/>
        </p:nvCxnSpPr>
        <p:spPr>
          <a:xfrm flipV="1">
            <a:off x="9867332" y="2021736"/>
            <a:ext cx="426704" cy="7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DBA5A3C-0098-82C1-125E-290D782B6588}"/>
              </a:ext>
            </a:extLst>
          </p:cNvPr>
          <p:cNvCxnSpPr>
            <a:stCxn id="72" idx="3"/>
            <a:endCxn id="84" idx="1"/>
          </p:cNvCxnSpPr>
          <p:nvPr/>
        </p:nvCxnSpPr>
        <p:spPr>
          <a:xfrm flipV="1">
            <a:off x="9867332" y="2394853"/>
            <a:ext cx="426704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6929954-93E9-B5F0-9728-28ACD0B9BF91}"/>
              </a:ext>
            </a:extLst>
          </p:cNvPr>
          <p:cNvCxnSpPr>
            <a:stCxn id="72" idx="3"/>
            <a:endCxn id="86" idx="1"/>
          </p:cNvCxnSpPr>
          <p:nvPr/>
        </p:nvCxnSpPr>
        <p:spPr>
          <a:xfrm>
            <a:off x="9867332" y="2767970"/>
            <a:ext cx="426704" cy="656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B5F4CD2-469C-0A4A-2F8C-C030C575ADB8}"/>
              </a:ext>
            </a:extLst>
          </p:cNvPr>
          <p:cNvSpPr txBox="1"/>
          <p:nvPr/>
        </p:nvSpPr>
        <p:spPr>
          <a:xfrm>
            <a:off x="10245429" y="2697556"/>
            <a:ext cx="55399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/>
              <a:t>…</a:t>
            </a:r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0FB6BFE-24A5-9309-9DC0-5BB7B7ECB636}"/>
              </a:ext>
            </a:extLst>
          </p:cNvPr>
          <p:cNvSpPr/>
          <p:nvPr/>
        </p:nvSpPr>
        <p:spPr>
          <a:xfrm>
            <a:off x="8090204" y="2184564"/>
            <a:ext cx="418796" cy="396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BB27A24E-6C17-411A-AE27-6E70B4FB2BA2}"/>
              </a:ext>
            </a:extLst>
          </p:cNvPr>
          <p:cNvCxnSpPr>
            <a:stCxn id="94" idx="0"/>
            <a:endCxn id="72" idx="0"/>
          </p:cNvCxnSpPr>
          <p:nvPr/>
        </p:nvCxnSpPr>
        <p:spPr>
          <a:xfrm rot="16200000" flipH="1">
            <a:off x="8791747" y="1692418"/>
            <a:ext cx="460045" cy="1444337"/>
          </a:xfrm>
          <a:prstGeom prst="bentConnector3">
            <a:avLst>
              <a:gd name="adj1" fmla="val -496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58F93BE-629E-393D-69F1-1678B0993C5F}"/>
              </a:ext>
            </a:extLst>
          </p:cNvPr>
          <p:cNvGrpSpPr/>
          <p:nvPr/>
        </p:nvGrpSpPr>
        <p:grpSpPr>
          <a:xfrm>
            <a:off x="8201461" y="4809506"/>
            <a:ext cx="961507" cy="961253"/>
            <a:chOff x="5788568" y="2273873"/>
            <a:chExt cx="961507" cy="96125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C3AADB6-DCC9-C2E9-B869-41BD160F4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8568" y="2273874"/>
              <a:ext cx="961507" cy="961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40D8548-739E-A6D7-1454-A783E0F7E0F5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>
              <a:off x="6269215" y="2273873"/>
              <a:ext cx="107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FE3A8-C2D6-BF94-9201-BBC8F81AF5E9}"/>
                </a:ext>
              </a:extLst>
            </p:cNvPr>
            <p:cNvCxnSpPr>
              <a:cxnSpLocks/>
            </p:cNvCxnSpPr>
            <p:nvPr/>
          </p:nvCxnSpPr>
          <p:spPr>
            <a:xfrm>
              <a:off x="6029077" y="2273873"/>
              <a:ext cx="0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8D9A8FE-2F56-64A7-4A1D-84124D14D48B}"/>
                </a:ext>
              </a:extLst>
            </p:cNvPr>
            <p:cNvCxnSpPr>
              <a:cxnSpLocks/>
            </p:cNvCxnSpPr>
            <p:nvPr/>
          </p:nvCxnSpPr>
          <p:spPr>
            <a:xfrm>
              <a:off x="6514797" y="2275003"/>
              <a:ext cx="0" cy="9601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8B2BF9A-605B-E0CB-BC9D-97BA2430C796}"/>
                </a:ext>
              </a:extLst>
            </p:cNvPr>
            <p:cNvCxnSpPr>
              <a:cxnSpLocks/>
              <a:endCxn id="103" idx="3"/>
            </p:cNvCxnSpPr>
            <p:nvPr/>
          </p:nvCxnSpPr>
          <p:spPr>
            <a:xfrm>
              <a:off x="5800813" y="2752118"/>
              <a:ext cx="949262" cy="2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8AC89FF-E3CF-7609-EAB7-1864A7EBA468}"/>
                </a:ext>
              </a:extLst>
            </p:cNvPr>
            <p:cNvCxnSpPr>
              <a:cxnSpLocks/>
            </p:cNvCxnSpPr>
            <p:nvPr/>
          </p:nvCxnSpPr>
          <p:spPr>
            <a:xfrm>
              <a:off x="5788568" y="2512660"/>
              <a:ext cx="9615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0D086AC-45E5-70A6-DEEE-BC11FC6B5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8568" y="2984205"/>
              <a:ext cx="961507" cy="10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2DB6A13-0D64-8144-44AC-32464F83467C}"/>
              </a:ext>
            </a:extLst>
          </p:cNvPr>
          <p:cNvSpPr>
            <a:spLocks noChangeAspect="1"/>
          </p:cNvSpPr>
          <p:nvPr/>
        </p:nvSpPr>
        <p:spPr>
          <a:xfrm>
            <a:off x="9620439" y="5180242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1A46D20-E995-6DB0-0A6D-8AD5F65B4323}"/>
              </a:ext>
            </a:extLst>
          </p:cNvPr>
          <p:cNvSpPr>
            <a:spLocks noChangeAspect="1"/>
          </p:cNvSpPr>
          <p:nvPr/>
        </p:nvSpPr>
        <p:spPr>
          <a:xfrm>
            <a:off x="10293929" y="4434008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2EAF428-A129-24E9-DE82-70EA4E5C135B}"/>
              </a:ext>
            </a:extLst>
          </p:cNvPr>
          <p:cNvSpPr>
            <a:spLocks noChangeAspect="1"/>
          </p:cNvSpPr>
          <p:nvPr/>
        </p:nvSpPr>
        <p:spPr>
          <a:xfrm>
            <a:off x="10293929" y="4807125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99942AF-CA1A-6EC2-D7D6-FE78312CEEE2}"/>
              </a:ext>
            </a:extLst>
          </p:cNvPr>
          <p:cNvSpPr>
            <a:spLocks noChangeAspect="1"/>
          </p:cNvSpPr>
          <p:nvPr/>
        </p:nvSpPr>
        <p:spPr>
          <a:xfrm>
            <a:off x="10293929" y="5837139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DB5B0E1-9441-6BF0-CCE7-2AA8107230B1}"/>
              </a:ext>
            </a:extLst>
          </p:cNvPr>
          <p:cNvCxnSpPr>
            <a:cxnSpLocks/>
            <a:stCxn id="110" idx="3"/>
            <a:endCxn id="111" idx="1"/>
          </p:cNvCxnSpPr>
          <p:nvPr/>
        </p:nvCxnSpPr>
        <p:spPr>
          <a:xfrm flipV="1">
            <a:off x="9867225" y="4557369"/>
            <a:ext cx="426704" cy="7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900E92-2EAA-15E4-554A-21D093584F4D}"/>
              </a:ext>
            </a:extLst>
          </p:cNvPr>
          <p:cNvCxnSpPr>
            <a:stCxn id="110" idx="3"/>
            <a:endCxn id="112" idx="1"/>
          </p:cNvCxnSpPr>
          <p:nvPr/>
        </p:nvCxnSpPr>
        <p:spPr>
          <a:xfrm flipV="1">
            <a:off x="9867225" y="4930486"/>
            <a:ext cx="426704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7C1495F-8FCE-4F59-9B57-6B5948A40F71}"/>
              </a:ext>
            </a:extLst>
          </p:cNvPr>
          <p:cNvCxnSpPr>
            <a:stCxn id="110" idx="3"/>
            <a:endCxn id="113" idx="1"/>
          </p:cNvCxnSpPr>
          <p:nvPr/>
        </p:nvCxnSpPr>
        <p:spPr>
          <a:xfrm>
            <a:off x="9867225" y="5303603"/>
            <a:ext cx="426704" cy="656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CCE80DCE-AA8B-2A2F-F041-4D08600A11D9}"/>
              </a:ext>
            </a:extLst>
          </p:cNvPr>
          <p:cNvSpPr txBox="1"/>
          <p:nvPr/>
        </p:nvSpPr>
        <p:spPr>
          <a:xfrm>
            <a:off x="10245322" y="5233189"/>
            <a:ext cx="55399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/>
              <a:t>…</a:t>
            </a:r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35F42D0-9C84-DE8B-DE8F-615E25983D64}"/>
              </a:ext>
            </a:extLst>
          </p:cNvPr>
          <p:cNvSpPr/>
          <p:nvPr/>
        </p:nvSpPr>
        <p:spPr>
          <a:xfrm>
            <a:off x="8090097" y="4720197"/>
            <a:ext cx="418796" cy="396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399EFC16-17C2-832D-60A6-8665A1137C4D}"/>
              </a:ext>
            </a:extLst>
          </p:cNvPr>
          <p:cNvCxnSpPr>
            <a:stCxn id="118" idx="0"/>
            <a:endCxn id="110" idx="0"/>
          </p:cNvCxnSpPr>
          <p:nvPr/>
        </p:nvCxnSpPr>
        <p:spPr>
          <a:xfrm rot="16200000" flipH="1">
            <a:off x="8791640" y="4228051"/>
            <a:ext cx="460045" cy="1444337"/>
          </a:xfrm>
          <a:prstGeom prst="bentConnector3">
            <a:avLst>
              <a:gd name="adj1" fmla="val -496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487A3C7-083A-C346-95A5-3DF7A1A26D66}"/>
              </a:ext>
            </a:extLst>
          </p:cNvPr>
          <p:cNvSpPr txBox="1"/>
          <p:nvPr/>
        </p:nvSpPr>
        <p:spPr>
          <a:xfrm>
            <a:off x="8441970" y="3681225"/>
            <a:ext cx="67710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3200"/>
              <a:t>…</a:t>
            </a:r>
            <a:endParaRPr lang="en-US" sz="1800"/>
          </a:p>
        </p:txBody>
      </p:sp>
      <p:cxnSp>
        <p:nvCxnSpPr>
          <p:cNvPr id="139" name="Elbow Connector 138">
            <a:extLst>
              <a:ext uri="{FF2B5EF4-FFF2-40B4-BE49-F238E27FC236}">
                <a16:creationId xmlns:a16="http://schemas.microsoft.com/office/drawing/2014/main" id="{CFEADC87-3A92-CC22-8013-3364FC6DE20E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6366553" y="2754500"/>
            <a:ext cx="1835015" cy="144554"/>
          </a:xfrm>
          <a:prstGeom prst="bentConnector3">
            <a:avLst>
              <a:gd name="adj1" fmla="val -104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074F7213-4DAD-9BCE-98B9-8EA37EDFFCE9}"/>
              </a:ext>
            </a:extLst>
          </p:cNvPr>
          <p:cNvCxnSpPr>
            <a:cxnSpLocks/>
            <a:endCxn id="103" idx="1"/>
          </p:cNvCxnSpPr>
          <p:nvPr/>
        </p:nvCxnSpPr>
        <p:spPr>
          <a:xfrm>
            <a:off x="6995972" y="5128814"/>
            <a:ext cx="1205489" cy="161319"/>
          </a:xfrm>
          <a:prstGeom prst="bentConnector3">
            <a:avLst>
              <a:gd name="adj1" fmla="val 2836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366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83E-59EB-E23D-4EAE-58A18DA2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467"/>
            <a:ext cx="10515600" cy="902162"/>
          </a:xfrm>
        </p:spPr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FCABE-42CF-891F-813F-7BE7EBD24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700" y="1260629"/>
            <a:ext cx="5241089" cy="4916334"/>
          </a:xfrm>
        </p:spPr>
        <p:txBody>
          <a:bodyPr/>
          <a:lstStyle/>
          <a:p>
            <a:pPr marL="114300" indent="0">
              <a:buNone/>
            </a:pPr>
            <a:r>
              <a:rPr lang="en-CA">
                <a:solidFill>
                  <a:srgbClr val="242424"/>
                </a:solidFill>
                <a:effectLst/>
                <a:latin typeface="source-serif-pro"/>
              </a:rPr>
              <a:t>Window MSA (W-MSA)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C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omputes attention only within each window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W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indow size is fixed, so the complexity is </a:t>
            </a:r>
            <a:r>
              <a:rPr lang="en-CA" b="0" i="0" u="sng">
                <a:solidFill>
                  <a:srgbClr val="242424"/>
                </a:solidFill>
                <a:effectLst/>
                <a:latin typeface="source-serif-pro"/>
              </a:rPr>
              <a:t>linear</a:t>
            </a:r>
            <a:r>
              <a:rPr lang="en-CA" b="0" i="0">
                <a:solidFill>
                  <a:srgbClr val="242424"/>
                </a:solidFill>
                <a:effectLst/>
                <a:latin typeface="source-serif-pro"/>
              </a:rPr>
              <a:t> with respect to the number of patches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However, lack of attention between different windows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EF39-E086-F935-50F8-8CEE00016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DF29FD-FF9A-7B3B-5B1E-82B59565F3C5}"/>
              </a:ext>
            </a:extLst>
          </p:cNvPr>
          <p:cNvGrpSpPr>
            <a:grpSpLocks noChangeAspect="1"/>
          </p:cNvGrpSpPr>
          <p:nvPr/>
        </p:nvGrpSpPr>
        <p:grpSpPr>
          <a:xfrm>
            <a:off x="5885906" y="3063061"/>
            <a:ext cx="1935453" cy="1923829"/>
            <a:chOff x="0" y="0"/>
            <a:chExt cx="2318669" cy="2304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159DD2-49BE-ADA1-AB56-D244221A8AA5}"/>
                </a:ext>
              </a:extLst>
            </p:cNvPr>
            <p:cNvGrpSpPr/>
            <p:nvPr/>
          </p:nvGrpSpPr>
          <p:grpSpPr>
            <a:xfrm>
              <a:off x="0" y="0"/>
              <a:ext cx="2304000" cy="2304744"/>
              <a:chOff x="0" y="0"/>
              <a:chExt cx="2304000" cy="230474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92CEFE-9074-064A-3AF7-8F483BE9E3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C092A93-59B5-3692-ABCC-74AB8C0732E1}"/>
                  </a:ext>
                </a:extLst>
              </p:cNvPr>
              <p:cNvCxnSpPr>
                <a:cxnSpLocks/>
                <a:stCxn id="14" idx="0"/>
                <a:endCxn id="14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317F9D5-D55B-57C8-6992-46102D4D18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CEA48F3-ED95-70F9-5958-1900E3034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E86F3D8-BCE0-672B-EEC1-29E4E2CA3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C8BB55F-216A-BA46-F8EB-56EBF8151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9A3F272-17A6-D59B-EBAB-1B1849F02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138A0DE-4C08-FADE-8B92-F5E0B0326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096C3E-9F29-334E-25F6-CB83C8D5F198}"/>
                </a:ext>
              </a:extLst>
            </p:cNvPr>
            <p:cNvCxnSpPr>
              <a:stCxn id="14" idx="1"/>
              <a:endCxn id="14" idx="3"/>
            </p:cNvCxnSpPr>
            <p:nvPr/>
          </p:nvCxnSpPr>
          <p:spPr>
            <a:xfrm>
              <a:off x="0" y="115169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D9BAC66-F9A8-82F8-547F-DF858096B1F2}"/>
                </a:ext>
              </a:extLst>
            </p:cNvPr>
            <p:cNvCxnSpPr/>
            <p:nvPr/>
          </p:nvCxnSpPr>
          <p:spPr>
            <a:xfrm>
              <a:off x="14669" y="57293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296427-98C3-4E9B-7194-2BF2D4ED012F}"/>
                </a:ext>
              </a:extLst>
            </p:cNvPr>
            <p:cNvCxnSpPr/>
            <p:nvPr/>
          </p:nvCxnSpPr>
          <p:spPr>
            <a:xfrm>
              <a:off x="0" y="1727754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8E8997-85ED-CAF0-3631-9C9CA5FC7817}"/>
                </a:ext>
              </a:extLst>
            </p:cNvPr>
            <p:cNvCxnSpPr/>
            <p:nvPr/>
          </p:nvCxnSpPr>
          <p:spPr>
            <a:xfrm>
              <a:off x="0" y="28606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026C832-2261-3D79-6EF3-B60DB7D6D0AF}"/>
                </a:ext>
              </a:extLst>
            </p:cNvPr>
            <p:cNvCxnSpPr/>
            <p:nvPr/>
          </p:nvCxnSpPr>
          <p:spPr>
            <a:xfrm>
              <a:off x="0" y="863883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44347F-8496-A0F7-3457-D92645D35D1B}"/>
                </a:ext>
              </a:extLst>
            </p:cNvPr>
            <p:cNvCxnSpPr/>
            <p:nvPr/>
          </p:nvCxnSpPr>
          <p:spPr>
            <a:xfrm>
              <a:off x="4889" y="1441699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EE966B-FC3D-A7E0-4783-9A81EB103A6A}"/>
                </a:ext>
              </a:extLst>
            </p:cNvPr>
            <p:cNvCxnSpPr/>
            <p:nvPr/>
          </p:nvCxnSpPr>
          <p:spPr>
            <a:xfrm>
              <a:off x="0" y="201462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B5F4637-BDF7-462C-1667-DE7674C76DCD}"/>
              </a:ext>
            </a:extLst>
          </p:cNvPr>
          <p:cNvGrpSpPr/>
          <p:nvPr/>
        </p:nvGrpSpPr>
        <p:grpSpPr>
          <a:xfrm>
            <a:off x="8201568" y="2273873"/>
            <a:ext cx="961507" cy="961253"/>
            <a:chOff x="5788568" y="2273873"/>
            <a:chExt cx="961507" cy="96125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2F86C6-C73D-27A5-0920-121A9310F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8568" y="2273874"/>
              <a:ext cx="961507" cy="961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6F55350-729B-74FA-851B-DFF651B98990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6269215" y="2273873"/>
              <a:ext cx="107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B07B85-B5CB-4285-C42A-A4A146A296C4}"/>
                </a:ext>
              </a:extLst>
            </p:cNvPr>
            <p:cNvCxnSpPr>
              <a:cxnSpLocks/>
            </p:cNvCxnSpPr>
            <p:nvPr/>
          </p:nvCxnSpPr>
          <p:spPr>
            <a:xfrm>
              <a:off x="6029077" y="2273873"/>
              <a:ext cx="0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87A9DD-12EB-3718-4B68-84179CDA68F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797" y="2275003"/>
              <a:ext cx="0" cy="9601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7DBCA1-A6B9-9851-CEF2-E97090227795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>
              <a:off x="5800813" y="2752118"/>
              <a:ext cx="949262" cy="2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EE977B0-A5C1-762D-B1F2-0779149A4720}"/>
                </a:ext>
              </a:extLst>
            </p:cNvPr>
            <p:cNvCxnSpPr>
              <a:cxnSpLocks/>
            </p:cNvCxnSpPr>
            <p:nvPr/>
          </p:nvCxnSpPr>
          <p:spPr>
            <a:xfrm>
              <a:off x="5788568" y="2512660"/>
              <a:ext cx="9615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0F0D87-CA44-3A43-A263-0CD1EE1CE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8568" y="2984205"/>
              <a:ext cx="961507" cy="10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D6DEB773-1D9F-1100-9ED5-8027789ADC7C}"/>
              </a:ext>
            </a:extLst>
          </p:cNvPr>
          <p:cNvSpPr>
            <a:spLocks noChangeAspect="1"/>
          </p:cNvSpPr>
          <p:nvPr/>
        </p:nvSpPr>
        <p:spPr>
          <a:xfrm>
            <a:off x="9620546" y="2644609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5E7AD1-D54A-CEAA-E8C9-D7E84982D1E7}"/>
              </a:ext>
            </a:extLst>
          </p:cNvPr>
          <p:cNvSpPr>
            <a:spLocks noChangeAspect="1"/>
          </p:cNvSpPr>
          <p:nvPr/>
        </p:nvSpPr>
        <p:spPr>
          <a:xfrm>
            <a:off x="10294036" y="1898375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98DD7A-7949-EDD8-9D68-08ADF1F76835}"/>
              </a:ext>
            </a:extLst>
          </p:cNvPr>
          <p:cNvSpPr>
            <a:spLocks noChangeAspect="1"/>
          </p:cNvSpPr>
          <p:nvPr/>
        </p:nvSpPr>
        <p:spPr>
          <a:xfrm>
            <a:off x="10294036" y="2271492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7E91012-01D9-5D69-141F-1C01CC98EC7A}"/>
              </a:ext>
            </a:extLst>
          </p:cNvPr>
          <p:cNvSpPr>
            <a:spLocks noChangeAspect="1"/>
          </p:cNvSpPr>
          <p:nvPr/>
        </p:nvSpPr>
        <p:spPr>
          <a:xfrm>
            <a:off x="10294036" y="3301506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AF10993-8636-70E2-F2DB-377689077471}"/>
              </a:ext>
            </a:extLst>
          </p:cNvPr>
          <p:cNvCxnSpPr>
            <a:cxnSpLocks/>
            <a:stCxn id="72" idx="3"/>
            <a:endCxn id="83" idx="1"/>
          </p:cNvCxnSpPr>
          <p:nvPr/>
        </p:nvCxnSpPr>
        <p:spPr>
          <a:xfrm flipV="1">
            <a:off x="9867332" y="2021736"/>
            <a:ext cx="426704" cy="7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DBA5A3C-0098-82C1-125E-290D782B6588}"/>
              </a:ext>
            </a:extLst>
          </p:cNvPr>
          <p:cNvCxnSpPr>
            <a:stCxn id="72" idx="3"/>
            <a:endCxn id="84" idx="1"/>
          </p:cNvCxnSpPr>
          <p:nvPr/>
        </p:nvCxnSpPr>
        <p:spPr>
          <a:xfrm flipV="1">
            <a:off x="9867332" y="2394853"/>
            <a:ext cx="426704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6929954-93E9-B5F0-9728-28ACD0B9BF91}"/>
              </a:ext>
            </a:extLst>
          </p:cNvPr>
          <p:cNvCxnSpPr>
            <a:stCxn id="72" idx="3"/>
            <a:endCxn id="86" idx="1"/>
          </p:cNvCxnSpPr>
          <p:nvPr/>
        </p:nvCxnSpPr>
        <p:spPr>
          <a:xfrm>
            <a:off x="9867332" y="2767970"/>
            <a:ext cx="426704" cy="656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B5F4CD2-469C-0A4A-2F8C-C030C575ADB8}"/>
              </a:ext>
            </a:extLst>
          </p:cNvPr>
          <p:cNvSpPr txBox="1"/>
          <p:nvPr/>
        </p:nvSpPr>
        <p:spPr>
          <a:xfrm>
            <a:off x="10245429" y="2697556"/>
            <a:ext cx="55399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/>
              <a:t>…</a:t>
            </a:r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0FB6BFE-24A5-9309-9DC0-5BB7B7ECB636}"/>
              </a:ext>
            </a:extLst>
          </p:cNvPr>
          <p:cNvSpPr/>
          <p:nvPr/>
        </p:nvSpPr>
        <p:spPr>
          <a:xfrm>
            <a:off x="8090204" y="2184564"/>
            <a:ext cx="418796" cy="396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BB27A24E-6C17-411A-AE27-6E70B4FB2BA2}"/>
              </a:ext>
            </a:extLst>
          </p:cNvPr>
          <p:cNvCxnSpPr>
            <a:stCxn id="94" idx="0"/>
            <a:endCxn id="72" idx="0"/>
          </p:cNvCxnSpPr>
          <p:nvPr/>
        </p:nvCxnSpPr>
        <p:spPr>
          <a:xfrm rot="16200000" flipH="1">
            <a:off x="8791747" y="1692418"/>
            <a:ext cx="460045" cy="1444337"/>
          </a:xfrm>
          <a:prstGeom prst="bentConnector3">
            <a:avLst>
              <a:gd name="adj1" fmla="val -496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58F93BE-629E-393D-69F1-1678B0993C5F}"/>
              </a:ext>
            </a:extLst>
          </p:cNvPr>
          <p:cNvGrpSpPr/>
          <p:nvPr/>
        </p:nvGrpSpPr>
        <p:grpSpPr>
          <a:xfrm>
            <a:off x="8201461" y="4809506"/>
            <a:ext cx="961507" cy="961253"/>
            <a:chOff x="5788568" y="2273873"/>
            <a:chExt cx="961507" cy="96125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C3AADB6-DCC9-C2E9-B869-41BD160F4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8568" y="2273874"/>
              <a:ext cx="961507" cy="961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40D8548-739E-A6D7-1454-A783E0F7E0F5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>
              <a:off x="6269215" y="2273873"/>
              <a:ext cx="107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FFE3A8-C2D6-BF94-9201-BBC8F81AF5E9}"/>
                </a:ext>
              </a:extLst>
            </p:cNvPr>
            <p:cNvCxnSpPr>
              <a:cxnSpLocks/>
            </p:cNvCxnSpPr>
            <p:nvPr/>
          </p:nvCxnSpPr>
          <p:spPr>
            <a:xfrm>
              <a:off x="6029077" y="2273873"/>
              <a:ext cx="0" cy="9612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8D9A8FE-2F56-64A7-4A1D-84124D14D48B}"/>
                </a:ext>
              </a:extLst>
            </p:cNvPr>
            <p:cNvCxnSpPr>
              <a:cxnSpLocks/>
            </p:cNvCxnSpPr>
            <p:nvPr/>
          </p:nvCxnSpPr>
          <p:spPr>
            <a:xfrm>
              <a:off x="6514797" y="2275003"/>
              <a:ext cx="0" cy="9601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8B2BF9A-605B-E0CB-BC9D-97BA2430C796}"/>
                </a:ext>
              </a:extLst>
            </p:cNvPr>
            <p:cNvCxnSpPr>
              <a:cxnSpLocks/>
              <a:endCxn id="103" idx="3"/>
            </p:cNvCxnSpPr>
            <p:nvPr/>
          </p:nvCxnSpPr>
          <p:spPr>
            <a:xfrm>
              <a:off x="5800813" y="2752118"/>
              <a:ext cx="949262" cy="23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8AC89FF-E3CF-7609-EAB7-1864A7EBA468}"/>
                </a:ext>
              </a:extLst>
            </p:cNvPr>
            <p:cNvCxnSpPr>
              <a:cxnSpLocks/>
            </p:cNvCxnSpPr>
            <p:nvPr/>
          </p:nvCxnSpPr>
          <p:spPr>
            <a:xfrm>
              <a:off x="5788568" y="2512660"/>
              <a:ext cx="9615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0D086AC-45E5-70A6-DEEE-BC11FC6B5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8568" y="2984205"/>
              <a:ext cx="961507" cy="10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2DB6A13-0D64-8144-44AC-32464F83467C}"/>
              </a:ext>
            </a:extLst>
          </p:cNvPr>
          <p:cNvSpPr>
            <a:spLocks noChangeAspect="1"/>
          </p:cNvSpPr>
          <p:nvPr/>
        </p:nvSpPr>
        <p:spPr>
          <a:xfrm>
            <a:off x="9620439" y="5180242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1A46D20-E995-6DB0-0A6D-8AD5F65B4323}"/>
              </a:ext>
            </a:extLst>
          </p:cNvPr>
          <p:cNvSpPr>
            <a:spLocks noChangeAspect="1"/>
          </p:cNvSpPr>
          <p:nvPr/>
        </p:nvSpPr>
        <p:spPr>
          <a:xfrm>
            <a:off x="10293929" y="4434008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2EAF428-A129-24E9-DE82-70EA4E5C135B}"/>
              </a:ext>
            </a:extLst>
          </p:cNvPr>
          <p:cNvSpPr>
            <a:spLocks noChangeAspect="1"/>
          </p:cNvSpPr>
          <p:nvPr/>
        </p:nvSpPr>
        <p:spPr>
          <a:xfrm>
            <a:off x="10293929" y="4807125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99942AF-CA1A-6EC2-D7D6-FE78312CEEE2}"/>
              </a:ext>
            </a:extLst>
          </p:cNvPr>
          <p:cNvSpPr>
            <a:spLocks noChangeAspect="1"/>
          </p:cNvSpPr>
          <p:nvPr/>
        </p:nvSpPr>
        <p:spPr>
          <a:xfrm>
            <a:off x="10293929" y="5837139"/>
            <a:ext cx="246786" cy="246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DB5B0E1-9441-6BF0-CCE7-2AA8107230B1}"/>
              </a:ext>
            </a:extLst>
          </p:cNvPr>
          <p:cNvCxnSpPr>
            <a:cxnSpLocks/>
            <a:stCxn id="110" idx="3"/>
            <a:endCxn id="111" idx="1"/>
          </p:cNvCxnSpPr>
          <p:nvPr/>
        </p:nvCxnSpPr>
        <p:spPr>
          <a:xfrm flipV="1">
            <a:off x="9867225" y="4557369"/>
            <a:ext cx="426704" cy="7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900E92-2EAA-15E4-554A-21D093584F4D}"/>
              </a:ext>
            </a:extLst>
          </p:cNvPr>
          <p:cNvCxnSpPr>
            <a:stCxn id="110" idx="3"/>
            <a:endCxn id="112" idx="1"/>
          </p:cNvCxnSpPr>
          <p:nvPr/>
        </p:nvCxnSpPr>
        <p:spPr>
          <a:xfrm flipV="1">
            <a:off x="9867225" y="4930486"/>
            <a:ext cx="426704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7C1495F-8FCE-4F59-9B57-6B5948A40F71}"/>
              </a:ext>
            </a:extLst>
          </p:cNvPr>
          <p:cNvCxnSpPr>
            <a:stCxn id="110" idx="3"/>
            <a:endCxn id="113" idx="1"/>
          </p:cNvCxnSpPr>
          <p:nvPr/>
        </p:nvCxnSpPr>
        <p:spPr>
          <a:xfrm>
            <a:off x="9867225" y="5303603"/>
            <a:ext cx="426704" cy="656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CCE80DCE-AA8B-2A2F-F041-4D08600A11D9}"/>
              </a:ext>
            </a:extLst>
          </p:cNvPr>
          <p:cNvSpPr txBox="1"/>
          <p:nvPr/>
        </p:nvSpPr>
        <p:spPr>
          <a:xfrm>
            <a:off x="10245322" y="5233189"/>
            <a:ext cx="55399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/>
              <a:t>…</a:t>
            </a:r>
            <a:endParaRPr lang="en-US"/>
          </a:p>
        </p:txBody>
      </p: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399EFC16-17C2-832D-60A6-8665A1137C4D}"/>
              </a:ext>
            </a:extLst>
          </p:cNvPr>
          <p:cNvCxnSpPr>
            <a:stCxn id="118" idx="0"/>
            <a:endCxn id="110" idx="0"/>
          </p:cNvCxnSpPr>
          <p:nvPr/>
        </p:nvCxnSpPr>
        <p:spPr>
          <a:xfrm rot="16200000" flipH="1">
            <a:off x="8791640" y="4228051"/>
            <a:ext cx="460045" cy="1444337"/>
          </a:xfrm>
          <a:prstGeom prst="bentConnector3">
            <a:avLst>
              <a:gd name="adj1" fmla="val -496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487A3C7-083A-C346-95A5-3DF7A1A26D66}"/>
              </a:ext>
            </a:extLst>
          </p:cNvPr>
          <p:cNvSpPr txBox="1"/>
          <p:nvPr/>
        </p:nvSpPr>
        <p:spPr>
          <a:xfrm>
            <a:off x="8441970" y="3681225"/>
            <a:ext cx="67710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3200"/>
              <a:t>…</a:t>
            </a:r>
            <a:endParaRPr lang="en-US" sz="1800"/>
          </a:p>
        </p:txBody>
      </p:sp>
      <p:cxnSp>
        <p:nvCxnSpPr>
          <p:cNvPr id="139" name="Elbow Connector 138">
            <a:extLst>
              <a:ext uri="{FF2B5EF4-FFF2-40B4-BE49-F238E27FC236}">
                <a16:creationId xmlns:a16="http://schemas.microsoft.com/office/drawing/2014/main" id="{CFEADC87-3A92-CC22-8013-3364FC6DE20E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6366553" y="2754500"/>
            <a:ext cx="1835015" cy="144554"/>
          </a:xfrm>
          <a:prstGeom prst="bentConnector3">
            <a:avLst>
              <a:gd name="adj1" fmla="val -104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074F7213-4DAD-9BCE-98B9-8EA37EDFFCE9}"/>
              </a:ext>
            </a:extLst>
          </p:cNvPr>
          <p:cNvCxnSpPr>
            <a:cxnSpLocks/>
            <a:endCxn id="103" idx="1"/>
          </p:cNvCxnSpPr>
          <p:nvPr/>
        </p:nvCxnSpPr>
        <p:spPr>
          <a:xfrm>
            <a:off x="6995972" y="5128814"/>
            <a:ext cx="1205489" cy="161319"/>
          </a:xfrm>
          <a:prstGeom prst="bentConnector3">
            <a:avLst>
              <a:gd name="adj1" fmla="val 2836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og Transparent Images - Free Download on Freepik">
            <a:extLst>
              <a:ext uri="{FF2B5EF4-FFF2-40B4-BE49-F238E27FC236}">
                <a16:creationId xmlns:a16="http://schemas.microsoft.com/office/drawing/2014/main" id="{0494FF1B-53C5-B703-EA59-E937693F3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3" t="8408" r="19943" b="5971"/>
          <a:stretch/>
        </p:blipFill>
        <p:spPr bwMode="auto">
          <a:xfrm>
            <a:off x="6332921" y="3468364"/>
            <a:ext cx="1063660" cy="12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F26565-01F2-78D1-20C4-38F32200E806}"/>
              </a:ext>
            </a:extLst>
          </p:cNvPr>
          <p:cNvSpPr/>
          <p:nvPr/>
        </p:nvSpPr>
        <p:spPr>
          <a:xfrm>
            <a:off x="5755316" y="2906876"/>
            <a:ext cx="2208810" cy="2208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5DFD66-4D58-F9AE-EB37-F2BF45C03A37}"/>
              </a:ext>
            </a:extLst>
          </p:cNvPr>
          <p:cNvCxnSpPr>
            <a:stCxn id="22" idx="1"/>
            <a:endCxn id="22" idx="3"/>
          </p:cNvCxnSpPr>
          <p:nvPr/>
        </p:nvCxnSpPr>
        <p:spPr>
          <a:xfrm>
            <a:off x="5755316" y="4011281"/>
            <a:ext cx="2208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160899-C971-C388-A7B5-B09679D62F16}"/>
              </a:ext>
            </a:extLst>
          </p:cNvPr>
          <p:cNvCxnSpPr>
            <a:stCxn id="22" idx="0"/>
            <a:endCxn id="22" idx="2"/>
          </p:cNvCxnSpPr>
          <p:nvPr/>
        </p:nvCxnSpPr>
        <p:spPr>
          <a:xfrm>
            <a:off x="6859721" y="2906876"/>
            <a:ext cx="0" cy="2208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Dog Transparent Images - Free Download on Freepik">
            <a:extLst>
              <a:ext uri="{FF2B5EF4-FFF2-40B4-BE49-F238E27FC236}">
                <a16:creationId xmlns:a16="http://schemas.microsoft.com/office/drawing/2014/main" id="{61BD8116-1DD9-CCFA-CB41-F8C32C426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3" t="8407" r="58867" b="52034"/>
          <a:stretch/>
        </p:blipFill>
        <p:spPr bwMode="auto">
          <a:xfrm>
            <a:off x="8648660" y="2681940"/>
            <a:ext cx="514306" cy="5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g Transparent Images - Free Download on Freepik">
            <a:extLst>
              <a:ext uri="{FF2B5EF4-FFF2-40B4-BE49-F238E27FC236}">
                <a16:creationId xmlns:a16="http://schemas.microsoft.com/office/drawing/2014/main" id="{91E19056-52DD-F288-7930-B6EE24EC1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74" t="49570" r="19943" b="5971"/>
          <a:stretch/>
        </p:blipFill>
        <p:spPr bwMode="auto">
          <a:xfrm>
            <a:off x="8194776" y="4804385"/>
            <a:ext cx="555834" cy="62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035F42D0-9C84-DE8B-DE8F-615E25983D64}"/>
              </a:ext>
            </a:extLst>
          </p:cNvPr>
          <p:cNvSpPr/>
          <p:nvPr/>
        </p:nvSpPr>
        <p:spPr>
          <a:xfrm>
            <a:off x="8090097" y="4720197"/>
            <a:ext cx="418796" cy="396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Dog Transparent Images - Free Download on Freepik">
            <a:extLst>
              <a:ext uri="{FF2B5EF4-FFF2-40B4-BE49-F238E27FC236}">
                <a16:creationId xmlns:a16="http://schemas.microsoft.com/office/drawing/2014/main" id="{BC8335AB-C8E2-8B45-FAED-78250EBA8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74" t="49570" r="41855" b="32948"/>
          <a:stretch/>
        </p:blipFill>
        <p:spPr bwMode="auto">
          <a:xfrm>
            <a:off x="9620030" y="5180242"/>
            <a:ext cx="246572" cy="2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g Transparent Images - Free Download on Freepik">
            <a:extLst>
              <a:ext uri="{FF2B5EF4-FFF2-40B4-BE49-F238E27FC236}">
                <a16:creationId xmlns:a16="http://schemas.microsoft.com/office/drawing/2014/main" id="{9B005E4D-A5B6-0E56-D6C3-0A6408BC5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30484" r="58867" b="52034"/>
          <a:stretch/>
        </p:blipFill>
        <p:spPr bwMode="auto">
          <a:xfrm>
            <a:off x="10293927" y="3301505"/>
            <a:ext cx="246787" cy="2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g Transparent Images - Free Download on Freepik">
            <a:extLst>
              <a:ext uri="{FF2B5EF4-FFF2-40B4-BE49-F238E27FC236}">
                <a16:creationId xmlns:a16="http://schemas.microsoft.com/office/drawing/2014/main" id="{88005710-AD9D-C270-40C4-87AAD290F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60" t="49570" r="19943" b="32974"/>
          <a:stretch/>
        </p:blipFill>
        <p:spPr bwMode="auto">
          <a:xfrm>
            <a:off x="10293927" y="4437406"/>
            <a:ext cx="309049" cy="24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12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9BEE-378A-F17E-A476-B7E4FE05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7F5717-6390-3488-5928-5ACDEABB3AE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en-CA">
                    <a:solidFill>
                      <a:srgbClr val="242424"/>
                    </a:solidFill>
                    <a:latin typeface="source-serif-pro"/>
                  </a:rPr>
                  <a:t>S</a:t>
                </a:r>
                <a:r>
                  <a:rPr lang="en-CA">
                    <a:solidFill>
                      <a:srgbClr val="242424"/>
                    </a:solidFill>
                    <a:effectLst/>
                    <a:latin typeface="source-serif-pro"/>
                  </a:rPr>
                  <a:t>hifted Window MSA (SW-MSA)</a:t>
                </a:r>
              </a:p>
              <a:p>
                <a:r>
                  <a:rPr lang="en-CA">
                    <a:solidFill>
                      <a:srgbClr val="242424"/>
                    </a:solidFill>
                    <a:latin typeface="source-serif-pro"/>
                  </a:rPr>
                  <a:t>To Solve the limitation, let’s shift the window by half the size of the window: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CA" i="1" smtClean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CA" b="0" i="1" smtClean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CA">
                  <a:solidFill>
                    <a:srgbClr val="242424"/>
                  </a:solidFill>
                  <a:latin typeface="source-serif-pro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7F5717-6390-3488-5928-5ACDEABB3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6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52D20-FE76-413E-F24E-2A289849FE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A836D2-31FB-B2F4-8C6D-C7F5B6BA24EE}"/>
              </a:ext>
            </a:extLst>
          </p:cNvPr>
          <p:cNvGrpSpPr>
            <a:grpSpLocks noChangeAspect="1"/>
          </p:cNvGrpSpPr>
          <p:nvPr/>
        </p:nvGrpSpPr>
        <p:grpSpPr>
          <a:xfrm>
            <a:off x="1322269" y="3585185"/>
            <a:ext cx="1935453" cy="1923829"/>
            <a:chOff x="0" y="0"/>
            <a:chExt cx="2318669" cy="2304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CE9AD74-B3D6-EB18-929F-5784D9988191}"/>
                </a:ext>
              </a:extLst>
            </p:cNvPr>
            <p:cNvGrpSpPr/>
            <p:nvPr/>
          </p:nvGrpSpPr>
          <p:grpSpPr>
            <a:xfrm>
              <a:off x="0" y="0"/>
              <a:ext cx="2304000" cy="2304744"/>
              <a:chOff x="0" y="0"/>
              <a:chExt cx="2304000" cy="230474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12A711E-B290-3DC8-D536-B4D78E083E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17C0F63-A24C-1A4F-53EA-629F9E9D6935}"/>
                  </a:ext>
                </a:extLst>
              </p:cNvPr>
              <p:cNvCxnSpPr>
                <a:cxnSpLocks/>
                <a:stCxn id="14" idx="0"/>
                <a:endCxn id="14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E9C074-B51E-B1B9-AFD7-B083A42DE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27A51F0-6519-F3E4-8497-FE0DC133D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DE60FB6-F466-FF06-FFBB-976D9CD97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F8B9D6C-1C06-1469-3ED2-7A92007256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D7E140F-E7CB-4ACC-87D9-23C56D761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4DC146-CA5D-F9AC-1837-B2FFB31519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E0CA3-85EA-F605-1F97-1DADB8AE165A}"/>
                </a:ext>
              </a:extLst>
            </p:cNvPr>
            <p:cNvCxnSpPr>
              <a:stCxn id="14" idx="1"/>
              <a:endCxn id="14" idx="3"/>
            </p:cNvCxnSpPr>
            <p:nvPr/>
          </p:nvCxnSpPr>
          <p:spPr>
            <a:xfrm>
              <a:off x="0" y="115169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3B5FEA8-CD67-981D-0097-C1E42F7D3082}"/>
                </a:ext>
              </a:extLst>
            </p:cNvPr>
            <p:cNvCxnSpPr/>
            <p:nvPr/>
          </p:nvCxnSpPr>
          <p:spPr>
            <a:xfrm>
              <a:off x="14669" y="57293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75B51E-50F1-1033-BEF2-D083CCF9C0DB}"/>
                </a:ext>
              </a:extLst>
            </p:cNvPr>
            <p:cNvCxnSpPr/>
            <p:nvPr/>
          </p:nvCxnSpPr>
          <p:spPr>
            <a:xfrm>
              <a:off x="0" y="1727754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4C8B01C-BD06-F9CE-0252-66339476D79F}"/>
                </a:ext>
              </a:extLst>
            </p:cNvPr>
            <p:cNvCxnSpPr/>
            <p:nvPr/>
          </p:nvCxnSpPr>
          <p:spPr>
            <a:xfrm>
              <a:off x="0" y="28606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423D25-4BB1-A64A-788F-2BA66F2CEDB2}"/>
                </a:ext>
              </a:extLst>
            </p:cNvPr>
            <p:cNvCxnSpPr/>
            <p:nvPr/>
          </p:nvCxnSpPr>
          <p:spPr>
            <a:xfrm>
              <a:off x="0" y="863883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8AC22C-B180-5883-214B-FECD8DE9B1FB}"/>
                </a:ext>
              </a:extLst>
            </p:cNvPr>
            <p:cNvCxnSpPr/>
            <p:nvPr/>
          </p:nvCxnSpPr>
          <p:spPr>
            <a:xfrm>
              <a:off x="4889" y="1441699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FAC9BC-5778-E98C-12CE-E16ACA4739B1}"/>
                </a:ext>
              </a:extLst>
            </p:cNvPr>
            <p:cNvCxnSpPr/>
            <p:nvPr/>
          </p:nvCxnSpPr>
          <p:spPr>
            <a:xfrm>
              <a:off x="0" y="201462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EF72C6-A957-5C52-C3DB-B42F0AE2452C}"/>
              </a:ext>
            </a:extLst>
          </p:cNvPr>
          <p:cNvGrpSpPr>
            <a:grpSpLocks noChangeAspect="1"/>
          </p:cNvGrpSpPr>
          <p:nvPr/>
        </p:nvGrpSpPr>
        <p:grpSpPr>
          <a:xfrm>
            <a:off x="5128273" y="3571490"/>
            <a:ext cx="1935453" cy="1923829"/>
            <a:chOff x="0" y="0"/>
            <a:chExt cx="2318669" cy="23047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F2437B8-7033-A8BD-A1AE-F72E673BFF17}"/>
                </a:ext>
              </a:extLst>
            </p:cNvPr>
            <p:cNvGrpSpPr/>
            <p:nvPr/>
          </p:nvGrpSpPr>
          <p:grpSpPr>
            <a:xfrm>
              <a:off x="0" y="0"/>
              <a:ext cx="2304000" cy="2304744"/>
              <a:chOff x="0" y="0"/>
              <a:chExt cx="2304000" cy="230474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CFC61F-AB91-C2BD-95A2-A595BF1397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D3ADDA-DC2C-B175-C3A4-A2DBA2207F86}"/>
                  </a:ext>
                </a:extLst>
              </p:cNvPr>
              <p:cNvCxnSpPr>
                <a:cxnSpLocks/>
                <a:stCxn id="37" idx="0"/>
                <a:endCxn id="37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01CF68E-1936-3247-1A11-7C9470AA70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47EEE9C-ECFD-17CA-BA43-C68970F9E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51D94CC-A51A-50C6-ED16-0312D1554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7BE3EED-0BBE-C049-979C-712E05A06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96CA3B4-45CD-3A30-1C0E-948FE03AAB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CB52E7D-4A56-3D8E-6211-F8B3847D9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A6102DC-5ED6-12F3-1370-B181107B77C2}"/>
                </a:ext>
              </a:extLst>
            </p:cNvPr>
            <p:cNvCxnSpPr>
              <a:stCxn id="37" idx="1"/>
              <a:endCxn id="37" idx="3"/>
            </p:cNvCxnSpPr>
            <p:nvPr/>
          </p:nvCxnSpPr>
          <p:spPr>
            <a:xfrm>
              <a:off x="0" y="115169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5C1D22-EE1C-56D6-698B-330012723E87}"/>
                </a:ext>
              </a:extLst>
            </p:cNvPr>
            <p:cNvCxnSpPr/>
            <p:nvPr/>
          </p:nvCxnSpPr>
          <p:spPr>
            <a:xfrm>
              <a:off x="14669" y="57293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3F4834-51B7-392A-A608-6F3193E39AA0}"/>
                </a:ext>
              </a:extLst>
            </p:cNvPr>
            <p:cNvCxnSpPr/>
            <p:nvPr/>
          </p:nvCxnSpPr>
          <p:spPr>
            <a:xfrm>
              <a:off x="0" y="1727754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F9C342-1C2E-E1D0-6F13-08623981D971}"/>
                </a:ext>
              </a:extLst>
            </p:cNvPr>
            <p:cNvCxnSpPr/>
            <p:nvPr/>
          </p:nvCxnSpPr>
          <p:spPr>
            <a:xfrm>
              <a:off x="0" y="28606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508643-1CC0-2D73-B1DA-5E070CC6C321}"/>
                </a:ext>
              </a:extLst>
            </p:cNvPr>
            <p:cNvCxnSpPr/>
            <p:nvPr/>
          </p:nvCxnSpPr>
          <p:spPr>
            <a:xfrm>
              <a:off x="0" y="863883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6A5A6D-DA88-65E8-E6A4-39EB37CEC5E4}"/>
                </a:ext>
              </a:extLst>
            </p:cNvPr>
            <p:cNvCxnSpPr/>
            <p:nvPr/>
          </p:nvCxnSpPr>
          <p:spPr>
            <a:xfrm>
              <a:off x="4889" y="1441699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B80B50-C429-94AC-4D26-FCEDAD78F918}"/>
                </a:ext>
              </a:extLst>
            </p:cNvPr>
            <p:cNvCxnSpPr/>
            <p:nvPr/>
          </p:nvCxnSpPr>
          <p:spPr>
            <a:xfrm>
              <a:off x="0" y="201462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2416F4-AEF6-9679-3C2B-150D2F559A52}"/>
              </a:ext>
            </a:extLst>
          </p:cNvPr>
          <p:cNvGrpSpPr/>
          <p:nvPr/>
        </p:nvGrpSpPr>
        <p:grpSpPr>
          <a:xfrm>
            <a:off x="5623082" y="3085703"/>
            <a:ext cx="1935453" cy="1936392"/>
            <a:chOff x="1191679" y="2953442"/>
            <a:chExt cx="2208810" cy="220881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BE229A8-A283-4A17-F312-C71EDC44450A}"/>
                </a:ext>
              </a:extLst>
            </p:cNvPr>
            <p:cNvSpPr/>
            <p:nvPr/>
          </p:nvSpPr>
          <p:spPr>
            <a:xfrm>
              <a:off x="1191679" y="2953442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0F43AD3-7546-FCB9-1704-80527D078B09}"/>
                </a:ext>
              </a:extLst>
            </p:cNvPr>
            <p:cNvCxnSpPr>
              <a:stCxn id="56" idx="1"/>
              <a:endCxn id="56" idx="3"/>
            </p:cNvCxnSpPr>
            <p:nvPr/>
          </p:nvCxnSpPr>
          <p:spPr>
            <a:xfrm>
              <a:off x="1191679" y="4057847"/>
              <a:ext cx="22088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E71EDBC-CFB3-B211-290B-C01D90FA9C9A}"/>
                </a:ext>
              </a:extLst>
            </p:cNvPr>
            <p:cNvCxnSpPr>
              <a:stCxn id="56" idx="0"/>
              <a:endCxn id="56" idx="2"/>
            </p:cNvCxnSpPr>
            <p:nvPr/>
          </p:nvCxnSpPr>
          <p:spPr>
            <a:xfrm>
              <a:off x="2296084" y="2953442"/>
              <a:ext cx="0" cy="2208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C65B435-23C7-014F-9A6A-FDC8C4786645}"/>
              </a:ext>
            </a:extLst>
          </p:cNvPr>
          <p:cNvSpPr txBox="1"/>
          <p:nvPr/>
        </p:nvSpPr>
        <p:spPr>
          <a:xfrm>
            <a:off x="8279083" y="3932674"/>
            <a:ext cx="2433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Problems: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9 windows!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Add padding?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95D7076-BF02-CA8F-AD1D-4677115DD968}"/>
              </a:ext>
            </a:extLst>
          </p:cNvPr>
          <p:cNvGrpSpPr/>
          <p:nvPr/>
        </p:nvGrpSpPr>
        <p:grpSpPr>
          <a:xfrm>
            <a:off x="4643896" y="4069510"/>
            <a:ext cx="1935453" cy="1936392"/>
            <a:chOff x="1191679" y="2953442"/>
            <a:chExt cx="2208810" cy="220881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42C0FA-0E13-AA60-7D1D-AEDA77E79E3E}"/>
                </a:ext>
              </a:extLst>
            </p:cNvPr>
            <p:cNvSpPr/>
            <p:nvPr/>
          </p:nvSpPr>
          <p:spPr>
            <a:xfrm>
              <a:off x="1191679" y="2953442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9F1BB2A-CA41-9781-7E4F-E7A35F5DEE95}"/>
                </a:ext>
              </a:extLst>
            </p:cNvPr>
            <p:cNvCxnSpPr>
              <a:stCxn id="60" idx="1"/>
              <a:endCxn id="60" idx="3"/>
            </p:cNvCxnSpPr>
            <p:nvPr/>
          </p:nvCxnSpPr>
          <p:spPr>
            <a:xfrm>
              <a:off x="1191679" y="4057847"/>
              <a:ext cx="22088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FB86D5-6A65-E0B0-57DC-36BE89A874C3}"/>
                </a:ext>
              </a:extLst>
            </p:cNvPr>
            <p:cNvCxnSpPr>
              <a:stCxn id="60" idx="0"/>
              <a:endCxn id="60" idx="2"/>
            </p:cNvCxnSpPr>
            <p:nvPr/>
          </p:nvCxnSpPr>
          <p:spPr>
            <a:xfrm>
              <a:off x="2296084" y="2953442"/>
              <a:ext cx="0" cy="2208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5BF2B6-3ACA-9B8C-0DF5-D29B5F6775A2}"/>
              </a:ext>
            </a:extLst>
          </p:cNvPr>
          <p:cNvGrpSpPr/>
          <p:nvPr/>
        </p:nvGrpSpPr>
        <p:grpSpPr>
          <a:xfrm>
            <a:off x="5630399" y="4061705"/>
            <a:ext cx="1935453" cy="1936392"/>
            <a:chOff x="1191679" y="2953442"/>
            <a:chExt cx="2208810" cy="220881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BC8ACC7-F290-4E27-8D39-8DA659413D23}"/>
                </a:ext>
              </a:extLst>
            </p:cNvPr>
            <p:cNvSpPr/>
            <p:nvPr/>
          </p:nvSpPr>
          <p:spPr>
            <a:xfrm>
              <a:off x="1191679" y="2953442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168D39C-B2EB-CED2-83BB-3E8C9A842D31}"/>
                </a:ext>
              </a:extLst>
            </p:cNvPr>
            <p:cNvCxnSpPr>
              <a:stCxn id="64" idx="1"/>
              <a:endCxn id="64" idx="3"/>
            </p:cNvCxnSpPr>
            <p:nvPr/>
          </p:nvCxnSpPr>
          <p:spPr>
            <a:xfrm>
              <a:off x="1191679" y="4057847"/>
              <a:ext cx="22088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3C6AE35-959D-68A3-9C07-9092E8BAB33A}"/>
                </a:ext>
              </a:extLst>
            </p:cNvPr>
            <p:cNvCxnSpPr>
              <a:stCxn id="64" idx="0"/>
              <a:endCxn id="64" idx="2"/>
            </p:cNvCxnSpPr>
            <p:nvPr/>
          </p:nvCxnSpPr>
          <p:spPr>
            <a:xfrm>
              <a:off x="2296084" y="2953442"/>
              <a:ext cx="0" cy="2208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DFBFB2-5728-BAA3-D536-7BCE37415EF2}"/>
              </a:ext>
            </a:extLst>
          </p:cNvPr>
          <p:cNvGrpSpPr/>
          <p:nvPr/>
        </p:nvGrpSpPr>
        <p:grpSpPr>
          <a:xfrm>
            <a:off x="4641193" y="3090994"/>
            <a:ext cx="1935453" cy="1936392"/>
            <a:chOff x="1191679" y="2953442"/>
            <a:chExt cx="2208810" cy="220881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1BA169-0667-22D5-3611-EDE95DEE3AF3}"/>
                </a:ext>
              </a:extLst>
            </p:cNvPr>
            <p:cNvSpPr/>
            <p:nvPr/>
          </p:nvSpPr>
          <p:spPr>
            <a:xfrm>
              <a:off x="1191679" y="2953442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8989CA0-49F0-3E79-3460-1B6F96F5BE69}"/>
                </a:ext>
              </a:extLst>
            </p:cNvPr>
            <p:cNvCxnSpPr>
              <a:stCxn id="51" idx="1"/>
              <a:endCxn id="51" idx="3"/>
            </p:cNvCxnSpPr>
            <p:nvPr/>
          </p:nvCxnSpPr>
          <p:spPr>
            <a:xfrm>
              <a:off x="1191679" y="4057847"/>
              <a:ext cx="22088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57A36E-A0C4-8B33-2160-991D7338BDDC}"/>
                </a:ext>
              </a:extLst>
            </p:cNvPr>
            <p:cNvCxnSpPr>
              <a:stCxn id="51" idx="0"/>
              <a:endCxn id="51" idx="2"/>
            </p:cNvCxnSpPr>
            <p:nvPr/>
          </p:nvCxnSpPr>
          <p:spPr>
            <a:xfrm>
              <a:off x="2296084" y="2953442"/>
              <a:ext cx="0" cy="2208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DA99F9-5D63-837F-CA48-8D1A6111DBE5}"/>
              </a:ext>
            </a:extLst>
          </p:cNvPr>
          <p:cNvGrpSpPr/>
          <p:nvPr/>
        </p:nvGrpSpPr>
        <p:grpSpPr>
          <a:xfrm>
            <a:off x="1322269" y="3571490"/>
            <a:ext cx="1935453" cy="1936392"/>
            <a:chOff x="1191679" y="2953442"/>
            <a:chExt cx="2208810" cy="220881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FD2309-920E-BCB8-1A4A-E04AD44E93A8}"/>
                </a:ext>
              </a:extLst>
            </p:cNvPr>
            <p:cNvSpPr/>
            <p:nvPr/>
          </p:nvSpPr>
          <p:spPr>
            <a:xfrm>
              <a:off x="1191679" y="2953442"/>
              <a:ext cx="2208810" cy="22088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32F3B0-9953-A0AE-F030-57B1AEAC0937}"/>
                </a:ext>
              </a:extLst>
            </p:cNvPr>
            <p:cNvCxnSpPr>
              <a:stCxn id="22" idx="0"/>
              <a:endCxn id="22" idx="2"/>
            </p:cNvCxnSpPr>
            <p:nvPr/>
          </p:nvCxnSpPr>
          <p:spPr>
            <a:xfrm>
              <a:off x="2296084" y="2953442"/>
              <a:ext cx="0" cy="2208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400A00-D7FD-5C7B-2843-923BE21C8C9E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1191679" y="4057847"/>
              <a:ext cx="22088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59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1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63D2EEA7-5173-577C-7069-A485B7964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2" t="17669"/>
          <a:stretch/>
        </p:blipFill>
        <p:spPr>
          <a:xfrm>
            <a:off x="4688577" y="3716368"/>
            <a:ext cx="1599873" cy="1575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49BEE-378A-F17E-A476-B7E4FE05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F5717-6390-3488-5928-5ACDEABB3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CA">
                <a:solidFill>
                  <a:srgbClr val="242424"/>
                </a:solidFill>
                <a:latin typeface="source-serif-pro"/>
              </a:rPr>
              <a:t>S</a:t>
            </a:r>
            <a:r>
              <a:rPr lang="en-CA">
                <a:solidFill>
                  <a:srgbClr val="242424"/>
                </a:solidFill>
                <a:effectLst/>
                <a:latin typeface="source-serif-pro"/>
              </a:rPr>
              <a:t>hifted Window MSA (SW-MSA)</a:t>
            </a:r>
          </a:p>
          <a:p>
            <a:r>
              <a:rPr lang="en-CA">
                <a:solidFill>
                  <a:srgbClr val="242424"/>
                </a:solidFill>
                <a:latin typeface="source-serif-pro"/>
              </a:rPr>
              <a:t>Cycle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52D20-FE76-413E-F24E-2A289849FE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F77BF479-01E3-0DD3-2098-D2843A9F528C}"/>
              </a:ext>
            </a:extLst>
          </p:cNvPr>
          <p:cNvGrpSpPr>
            <a:grpSpLocks noChangeAspect="1"/>
          </p:cNvGrpSpPr>
          <p:nvPr/>
        </p:nvGrpSpPr>
        <p:grpSpPr>
          <a:xfrm>
            <a:off x="802959" y="3409077"/>
            <a:ext cx="1484040" cy="1485628"/>
            <a:chOff x="1322269" y="3571490"/>
            <a:chExt cx="1935453" cy="19375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A836D2-31FB-B2F4-8C6D-C7F5B6BA24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269" y="3585185"/>
              <a:ext cx="1935453" cy="1923829"/>
              <a:chOff x="0" y="0"/>
              <a:chExt cx="2318669" cy="230474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E9AD74-B3D6-EB18-929F-5784D9988191}"/>
                  </a:ext>
                </a:extLst>
              </p:cNvPr>
              <p:cNvGrpSpPr/>
              <p:nvPr/>
            </p:nvGrpSpPr>
            <p:grpSpPr>
              <a:xfrm>
                <a:off x="0" y="0"/>
                <a:ext cx="2304000" cy="2304744"/>
                <a:chOff x="0" y="0"/>
                <a:chExt cx="2304000" cy="230474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12A711E-B290-3DC8-D536-B4D78E083E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0" y="0"/>
                  <a:ext cx="2304000" cy="2303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F17C0F63-A24C-1A4F-53EA-629F9E9D6935}"/>
                    </a:ext>
                  </a:extLst>
                </p:cNvPr>
                <p:cNvCxnSpPr>
                  <a:cxnSpLocks/>
                  <a:stCxn id="14" idx="0"/>
                  <a:endCxn id="14" idx="2"/>
                </p:cNvCxnSpPr>
                <p:nvPr/>
              </p:nvCxnSpPr>
              <p:spPr>
                <a:xfrm>
                  <a:off x="1152000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CE9C074-B51E-B1B9-AFD7-B083A42DE4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81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927A51F0-6519-F3E4-8497-FE0DC133D6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0632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DE60FB6-F466-FF06-FFBB-976D9CD971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129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F8B9D6C-1C06-1469-3ED2-7A9200725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021" y="1354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D7E140F-E7CB-4ACC-87D9-23C56D761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2948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74DC146-CA5D-F9AC-1837-B2FFB3151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5874" y="0"/>
                  <a:ext cx="0" cy="230339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E0CA3-85EA-F605-1F97-1DADB8AE165A}"/>
                  </a:ext>
                </a:extLst>
              </p:cNvPr>
              <p:cNvCxnSpPr>
                <a:cxnSpLocks/>
                <a:stCxn id="14" idx="1"/>
                <a:endCxn id="14" idx="3"/>
              </p:cNvCxnSpPr>
              <p:nvPr/>
            </p:nvCxnSpPr>
            <p:spPr>
              <a:xfrm>
                <a:off x="0" y="1151695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3B5FEA8-CD67-981D-0097-C1E42F7D3082}"/>
                  </a:ext>
                </a:extLst>
              </p:cNvPr>
              <p:cNvCxnSpPr/>
              <p:nvPr/>
            </p:nvCxnSpPr>
            <p:spPr>
              <a:xfrm>
                <a:off x="14669" y="57293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A75B51E-50F1-1033-BEF2-D083CCF9C0DB}"/>
                  </a:ext>
                </a:extLst>
              </p:cNvPr>
              <p:cNvCxnSpPr/>
              <p:nvPr/>
            </p:nvCxnSpPr>
            <p:spPr>
              <a:xfrm>
                <a:off x="0" y="1727754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4C8B01C-BD06-F9CE-0252-66339476D79F}"/>
                  </a:ext>
                </a:extLst>
              </p:cNvPr>
              <p:cNvCxnSpPr/>
              <p:nvPr/>
            </p:nvCxnSpPr>
            <p:spPr>
              <a:xfrm>
                <a:off x="0" y="286067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9423D25-4BB1-A64A-788F-2BA66F2CEDB2}"/>
                  </a:ext>
                </a:extLst>
              </p:cNvPr>
              <p:cNvCxnSpPr/>
              <p:nvPr/>
            </p:nvCxnSpPr>
            <p:spPr>
              <a:xfrm>
                <a:off x="0" y="863883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A8AC22C-B180-5883-214B-FECD8DE9B1FB}"/>
                  </a:ext>
                </a:extLst>
              </p:cNvPr>
              <p:cNvCxnSpPr/>
              <p:nvPr/>
            </p:nvCxnSpPr>
            <p:spPr>
              <a:xfrm>
                <a:off x="4889" y="1441699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6FAC9BC-5778-E98C-12CE-E16ACA4739B1}"/>
                  </a:ext>
                </a:extLst>
              </p:cNvPr>
              <p:cNvCxnSpPr/>
              <p:nvPr/>
            </p:nvCxnSpPr>
            <p:spPr>
              <a:xfrm>
                <a:off x="0" y="2014625"/>
                <a:ext cx="2304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DA99F9-5D63-837F-CA48-8D1A6111DBE5}"/>
                </a:ext>
              </a:extLst>
            </p:cNvPr>
            <p:cNvGrpSpPr/>
            <p:nvPr/>
          </p:nvGrpSpPr>
          <p:grpSpPr>
            <a:xfrm>
              <a:off x="1322269" y="3571490"/>
              <a:ext cx="1935453" cy="1936392"/>
              <a:chOff x="1191679" y="2953442"/>
              <a:chExt cx="2208810" cy="220881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FD2309-920E-BCB8-1A4A-E04AD44E93A8}"/>
                  </a:ext>
                </a:extLst>
              </p:cNvPr>
              <p:cNvSpPr/>
              <p:nvPr/>
            </p:nvSpPr>
            <p:spPr>
              <a:xfrm>
                <a:off x="1191679" y="2953442"/>
                <a:ext cx="2208810" cy="22088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B400A00-D7FD-5C7B-2843-923BE21C8C9E}"/>
                  </a:ext>
                </a:extLst>
              </p:cNvPr>
              <p:cNvCxnSpPr>
                <a:cxnSpLocks/>
                <a:stCxn id="22" idx="1"/>
                <a:endCxn id="22" idx="3"/>
              </p:cNvCxnSpPr>
              <p:nvPr/>
            </p:nvCxnSpPr>
            <p:spPr>
              <a:xfrm>
                <a:off x="1191679" y="4057847"/>
                <a:ext cx="220881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D32F3B0-9953-A0AE-F030-57B1AEAC0937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>
                <a:off x="2296084" y="2953442"/>
                <a:ext cx="0" cy="22088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62FAE45-759D-99EF-92E4-5A6838061FB6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00" y="3409077"/>
            <a:ext cx="1840418" cy="1833704"/>
            <a:chOff x="3286349" y="3569568"/>
            <a:chExt cx="2412271" cy="240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22D4FC-063F-83E1-3DD0-682F638CD67D}"/>
                </a:ext>
              </a:extLst>
            </p:cNvPr>
            <p:cNvGrpSpPr/>
            <p:nvPr/>
          </p:nvGrpSpPr>
          <p:grpSpPr>
            <a:xfrm>
              <a:off x="3286349" y="3575918"/>
              <a:ext cx="1923208" cy="1923829"/>
              <a:chOff x="0" y="0"/>
              <a:chExt cx="2304000" cy="230474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B3D6D0E-D4EE-FA8A-9F10-5FADECC1D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46D88A1-DC65-CE5B-AA99-3508CCABA353}"/>
                  </a:ext>
                </a:extLst>
              </p:cNvPr>
              <p:cNvCxnSpPr>
                <a:cxnSpLocks/>
                <a:stCxn id="69" idx="0"/>
                <a:endCxn id="69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02F0FAF-38FB-3376-54C8-3C843BB75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E87AF07-15EB-C110-840E-09DAFF9861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282CD64-4504-6054-7541-A45BCA687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4989729-D854-3DFD-7D45-CD5713D469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8471A7F-2A40-1E63-74B4-72D1771C2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6B8FE7E-0643-89D3-6963-CE2EC24C2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A02AEB6-A7C0-4F67-1E64-7FFFA96EE09E}"/>
                </a:ext>
              </a:extLst>
            </p:cNvPr>
            <p:cNvCxnSpPr>
              <a:cxnSpLocks/>
              <a:stCxn id="69" idx="1"/>
              <a:endCxn id="69" idx="3"/>
            </p:cNvCxnSpPr>
            <p:nvPr/>
          </p:nvCxnSpPr>
          <p:spPr>
            <a:xfrm>
              <a:off x="3286349" y="4537267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8E4011C-EF10-56FE-6AF9-EE0E6B8EE7D4}"/>
                </a:ext>
              </a:extLst>
            </p:cNvPr>
            <p:cNvCxnSpPr/>
            <p:nvPr/>
          </p:nvCxnSpPr>
          <p:spPr>
            <a:xfrm>
              <a:off x="3298594" y="4054163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0A8A364-64BF-8D00-8750-2F77C1A35DAB}"/>
                </a:ext>
              </a:extLst>
            </p:cNvPr>
            <p:cNvCxnSpPr/>
            <p:nvPr/>
          </p:nvCxnSpPr>
          <p:spPr>
            <a:xfrm>
              <a:off x="3286349" y="5018119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259FEDB-A643-DEE7-AAA5-25BC713DB541}"/>
                </a:ext>
              </a:extLst>
            </p:cNvPr>
            <p:cNvCxnSpPr/>
            <p:nvPr/>
          </p:nvCxnSpPr>
          <p:spPr>
            <a:xfrm>
              <a:off x="3286349" y="4297023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FE2B6FC-0E7C-10CB-BB42-D7B0BBCFC577}"/>
                </a:ext>
              </a:extLst>
            </p:cNvPr>
            <p:cNvCxnSpPr/>
            <p:nvPr/>
          </p:nvCxnSpPr>
          <p:spPr>
            <a:xfrm>
              <a:off x="3290430" y="4779341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ACEE753-AEE4-86D6-D316-867EFABA84CF}"/>
                </a:ext>
              </a:extLst>
            </p:cNvPr>
            <p:cNvCxnSpPr/>
            <p:nvPr/>
          </p:nvCxnSpPr>
          <p:spPr>
            <a:xfrm>
              <a:off x="3286349" y="5257577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D708B2-577E-8684-6B2B-5EC0A31BC910}"/>
                </a:ext>
              </a:extLst>
            </p:cNvPr>
            <p:cNvCxnSpPr/>
            <p:nvPr/>
          </p:nvCxnSpPr>
          <p:spPr>
            <a:xfrm>
              <a:off x="3286349" y="3814705"/>
              <a:ext cx="19232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792942F-069B-03F6-091F-5140A4739E27}"/>
                </a:ext>
              </a:extLst>
            </p:cNvPr>
            <p:cNvSpPr/>
            <p:nvPr/>
          </p:nvSpPr>
          <p:spPr>
            <a:xfrm>
              <a:off x="3763167" y="4036647"/>
              <a:ext cx="1935453" cy="19363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DE7F4E3-DF2D-4632-5C09-20C6EDF099BA}"/>
                </a:ext>
              </a:extLst>
            </p:cNvPr>
            <p:cNvCxnSpPr>
              <a:cxnSpLocks/>
              <a:stCxn id="78" idx="1"/>
              <a:endCxn id="78" idx="3"/>
            </p:cNvCxnSpPr>
            <p:nvPr/>
          </p:nvCxnSpPr>
          <p:spPr>
            <a:xfrm>
              <a:off x="3763167" y="5004843"/>
              <a:ext cx="193545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D1605A-1F79-0372-FE0E-F318AB85DA36}"/>
                </a:ext>
              </a:extLst>
            </p:cNvPr>
            <p:cNvCxnSpPr>
              <a:cxnSpLocks/>
              <a:stCxn id="78" idx="0"/>
              <a:endCxn id="78" idx="2"/>
            </p:cNvCxnSpPr>
            <p:nvPr/>
          </p:nvCxnSpPr>
          <p:spPr>
            <a:xfrm>
              <a:off x="4730894" y="4036647"/>
              <a:ext cx="0" cy="19363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AE1AD3B-CB18-9E39-6A0B-4EDECEEB8F6C}"/>
                </a:ext>
              </a:extLst>
            </p:cNvPr>
            <p:cNvSpPr/>
            <p:nvPr/>
          </p:nvSpPr>
          <p:spPr>
            <a:xfrm>
              <a:off x="3763168" y="3575919"/>
              <a:ext cx="1442192" cy="459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F7D2B6A-9742-302F-4CC1-DFFB13EDED5E}"/>
                </a:ext>
              </a:extLst>
            </p:cNvPr>
            <p:cNvCxnSpPr>
              <a:cxnSpLocks/>
              <a:endCxn id="81" idx="3"/>
            </p:cNvCxnSpPr>
            <p:nvPr/>
          </p:nvCxnSpPr>
          <p:spPr>
            <a:xfrm flipV="1">
              <a:off x="3763167" y="3805717"/>
              <a:ext cx="1442193" cy="92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52F6ED4-5138-57C2-CE03-42A39C684CFF}"/>
                </a:ext>
              </a:extLst>
            </p:cNvPr>
            <p:cNvCxnSpPr/>
            <p:nvPr/>
          </p:nvCxnSpPr>
          <p:spPr>
            <a:xfrm flipV="1">
              <a:off x="4012578" y="3575918"/>
              <a:ext cx="0" cy="478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50E57CB-4CE2-B36D-1B6A-3A57DA122AD5}"/>
                </a:ext>
              </a:extLst>
            </p:cNvPr>
            <p:cNvCxnSpPr/>
            <p:nvPr/>
          </p:nvCxnSpPr>
          <p:spPr>
            <a:xfrm flipV="1">
              <a:off x="4249593" y="3575918"/>
              <a:ext cx="0" cy="478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75BEBC-A0EC-BBA2-ADC2-E1DFE368865B}"/>
                </a:ext>
              </a:extLst>
            </p:cNvPr>
            <p:cNvCxnSpPr/>
            <p:nvPr/>
          </p:nvCxnSpPr>
          <p:spPr>
            <a:xfrm flipV="1">
              <a:off x="4490815" y="3577190"/>
              <a:ext cx="0" cy="478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F7E8997-3396-5E4A-9891-68F56C7A3600}"/>
                </a:ext>
              </a:extLst>
            </p:cNvPr>
            <p:cNvCxnSpPr/>
            <p:nvPr/>
          </p:nvCxnSpPr>
          <p:spPr>
            <a:xfrm flipV="1">
              <a:off x="4730894" y="3575918"/>
              <a:ext cx="0" cy="478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DDD5123-FD32-A0A7-EB96-58F903C2E088}"/>
                </a:ext>
              </a:extLst>
            </p:cNvPr>
            <p:cNvCxnSpPr/>
            <p:nvPr/>
          </p:nvCxnSpPr>
          <p:spPr>
            <a:xfrm flipV="1">
              <a:off x="4969051" y="3575918"/>
              <a:ext cx="0" cy="478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539204B-D02E-712A-8E33-75F913A2A260}"/>
                </a:ext>
              </a:extLst>
            </p:cNvPr>
            <p:cNvSpPr/>
            <p:nvPr/>
          </p:nvSpPr>
          <p:spPr>
            <a:xfrm rot="16200000">
              <a:off x="2799133" y="4541304"/>
              <a:ext cx="1444528" cy="470092"/>
            </a:xfrm>
            <a:prstGeom prst="rect">
              <a:avLst/>
            </a:prstGeom>
            <a:solidFill>
              <a:srgbClr val="C980B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BB96B90-1688-FDF8-CC03-FC8A5E032F84}"/>
                </a:ext>
              </a:extLst>
            </p:cNvPr>
            <p:cNvCxnSpPr>
              <a:cxnSpLocks/>
              <a:endCxn id="95" idx="3"/>
            </p:cNvCxnSpPr>
            <p:nvPr/>
          </p:nvCxnSpPr>
          <p:spPr>
            <a:xfrm flipH="1" flipV="1">
              <a:off x="3521397" y="4054086"/>
              <a:ext cx="9497" cy="14508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B22B68A-9BBD-B5CE-ADF1-6B31F05CCF2C}"/>
                </a:ext>
              </a:extLst>
            </p:cNvPr>
            <p:cNvCxnSpPr/>
            <p:nvPr/>
          </p:nvCxnSpPr>
          <p:spPr>
            <a:xfrm rot="16200000" flipV="1">
              <a:off x="3530933" y="5011073"/>
              <a:ext cx="0" cy="489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38F6463-2B40-43B1-C26E-49ADAF723520}"/>
                </a:ext>
              </a:extLst>
            </p:cNvPr>
            <p:cNvCxnSpPr/>
            <p:nvPr/>
          </p:nvCxnSpPr>
          <p:spPr>
            <a:xfrm rot="16200000" flipV="1">
              <a:off x="3530933" y="4774155"/>
              <a:ext cx="0" cy="489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7C12214-E467-E9B7-B798-9CBD59E08058}"/>
                </a:ext>
              </a:extLst>
            </p:cNvPr>
            <p:cNvCxnSpPr/>
            <p:nvPr/>
          </p:nvCxnSpPr>
          <p:spPr>
            <a:xfrm rot="16200000" flipV="1">
              <a:off x="3532234" y="4533032"/>
              <a:ext cx="0" cy="489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7E7FF86-624E-5C8C-7AD8-4C1F593ADCB2}"/>
                </a:ext>
              </a:extLst>
            </p:cNvPr>
            <p:cNvCxnSpPr/>
            <p:nvPr/>
          </p:nvCxnSpPr>
          <p:spPr>
            <a:xfrm rot="16200000" flipV="1">
              <a:off x="3530933" y="4293051"/>
              <a:ext cx="0" cy="489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A5AB5D6-5621-1102-6096-A74D09A567A5}"/>
                </a:ext>
              </a:extLst>
            </p:cNvPr>
            <p:cNvCxnSpPr/>
            <p:nvPr/>
          </p:nvCxnSpPr>
          <p:spPr>
            <a:xfrm rot="16200000" flipV="1">
              <a:off x="3530933" y="4054992"/>
              <a:ext cx="0" cy="489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98D0D49-226F-99CB-3420-FE65C9B19222}"/>
                </a:ext>
              </a:extLst>
            </p:cNvPr>
            <p:cNvSpPr/>
            <p:nvPr/>
          </p:nvSpPr>
          <p:spPr>
            <a:xfrm>
              <a:off x="3286349" y="3575918"/>
              <a:ext cx="480647" cy="478168"/>
            </a:xfrm>
            <a:prstGeom prst="rect">
              <a:avLst/>
            </a:prstGeom>
            <a:solidFill>
              <a:srgbClr val="EADB8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0686B43-E65D-039B-6903-6100CF639F52}"/>
                </a:ext>
              </a:extLst>
            </p:cNvPr>
            <p:cNvCxnSpPr>
              <a:stCxn id="104" idx="3"/>
              <a:endCxn id="104" idx="1"/>
            </p:cNvCxnSpPr>
            <p:nvPr/>
          </p:nvCxnSpPr>
          <p:spPr>
            <a:xfrm flipH="1">
              <a:off x="3286349" y="3815002"/>
              <a:ext cx="4806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37EC2247-FD47-5EC2-5BED-DFFB86F6DD3B}"/>
                </a:ext>
              </a:extLst>
            </p:cNvPr>
            <p:cNvCxnSpPr>
              <a:cxnSpLocks/>
              <a:endCxn id="95" idx="3"/>
            </p:cNvCxnSpPr>
            <p:nvPr/>
          </p:nvCxnSpPr>
          <p:spPr>
            <a:xfrm flipH="1">
              <a:off x="3521397" y="3569568"/>
              <a:ext cx="2234" cy="4845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3" name="Picture 192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13F31F1D-7D3D-E0D6-BDB0-530B21C5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6" t="16502" r="36841" b="40179"/>
          <a:stretch/>
        </p:blipFill>
        <p:spPr>
          <a:xfrm>
            <a:off x="6636137" y="3127709"/>
            <a:ext cx="840538" cy="844788"/>
          </a:xfrm>
          <a:prstGeom prst="rect">
            <a:avLst/>
          </a:prstGeom>
        </p:spPr>
      </p:pic>
      <p:pic>
        <p:nvPicPr>
          <p:cNvPr id="195" name="Picture 194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50F2FD56-AB99-AA69-5D07-40EAB0038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16" t="59343" r="-2229" b="-2662"/>
          <a:stretch/>
        </p:blipFill>
        <p:spPr>
          <a:xfrm>
            <a:off x="6689204" y="4733550"/>
            <a:ext cx="840537" cy="844788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326A8990-FF35-7D1A-BC4D-AED2B654D8DD}"/>
              </a:ext>
            </a:extLst>
          </p:cNvPr>
          <p:cNvSpPr txBox="1"/>
          <p:nvPr/>
        </p:nvSpPr>
        <p:spPr>
          <a:xfrm>
            <a:off x="6860525" y="4111933"/>
            <a:ext cx="553998" cy="4616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/>
              <a:t>…</a:t>
            </a:r>
            <a:endParaRPr lang="en-US"/>
          </a:p>
        </p:txBody>
      </p:sp>
      <p:sp>
        <p:nvSpPr>
          <p:cNvPr id="197" name="Rounded Rectangle 196">
            <a:extLst>
              <a:ext uri="{FF2B5EF4-FFF2-40B4-BE49-F238E27FC236}">
                <a16:creationId xmlns:a16="http://schemas.microsoft.com/office/drawing/2014/main" id="{0A23667D-6B81-E80A-F68A-311F0A14B1C8}"/>
              </a:ext>
            </a:extLst>
          </p:cNvPr>
          <p:cNvSpPr/>
          <p:nvPr/>
        </p:nvSpPr>
        <p:spPr>
          <a:xfrm>
            <a:off x="8095004" y="3214558"/>
            <a:ext cx="1089722" cy="6710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Masked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MSA</a:t>
            </a:r>
          </a:p>
        </p:txBody>
      </p: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DB8C472D-6700-AAD1-4805-023CB88C0227}"/>
              </a:ext>
            </a:extLst>
          </p:cNvPr>
          <p:cNvSpPr/>
          <p:nvPr/>
        </p:nvSpPr>
        <p:spPr>
          <a:xfrm>
            <a:off x="8095004" y="4820401"/>
            <a:ext cx="1089721" cy="6710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Masked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MSA</a:t>
            </a: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E670AB78-05A8-8463-7D11-CD83D4723D5F}"/>
              </a:ext>
            </a:extLst>
          </p:cNvPr>
          <p:cNvCxnSpPr>
            <a:cxnSpLocks/>
            <a:stCxn id="193" idx="3"/>
            <a:endCxn id="197" idx="1"/>
          </p:cNvCxnSpPr>
          <p:nvPr/>
        </p:nvCxnSpPr>
        <p:spPr>
          <a:xfrm>
            <a:off x="7476675" y="3550103"/>
            <a:ext cx="6183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F60C2AF3-B1F7-60DC-9B5B-F98F63C0E414}"/>
              </a:ext>
            </a:extLst>
          </p:cNvPr>
          <p:cNvCxnSpPr>
            <a:cxnSpLocks/>
            <a:endCxn id="198" idx="1"/>
          </p:cNvCxnSpPr>
          <p:nvPr/>
        </p:nvCxnSpPr>
        <p:spPr>
          <a:xfrm>
            <a:off x="7460466" y="5155944"/>
            <a:ext cx="63453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04727FF-0E43-FBB8-5677-6F1427A2A9E8}"/>
              </a:ext>
            </a:extLst>
          </p:cNvPr>
          <p:cNvGrpSpPr/>
          <p:nvPr/>
        </p:nvGrpSpPr>
        <p:grpSpPr>
          <a:xfrm>
            <a:off x="9782511" y="3733164"/>
            <a:ext cx="1479748" cy="1487852"/>
            <a:chOff x="10061413" y="3557361"/>
            <a:chExt cx="1479748" cy="1487852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C04F391-BCE6-266E-BEEC-AA63DAAEC6FD}"/>
                </a:ext>
              </a:extLst>
            </p:cNvPr>
            <p:cNvGrpSpPr/>
            <p:nvPr/>
          </p:nvGrpSpPr>
          <p:grpSpPr>
            <a:xfrm>
              <a:off x="10061413" y="3562206"/>
              <a:ext cx="1467292" cy="1467766"/>
              <a:chOff x="0" y="0"/>
              <a:chExt cx="2304000" cy="2304744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56A2A2D-DD44-35FD-DFF5-57AC59F2E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CEEB86E-00AE-A026-74BE-0A9837DAA210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B76DA9D-6900-7877-C7C1-1706EFD28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719B439-618F-E44E-EE57-92F3206282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DFB79175-F714-6948-4E48-5F490F2E3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38F1B00-4800-7932-73C9-BBF09BAD5C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F513C1E7-B3C9-E124-54F1-6A7ABC109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D3F5E86-1C37-DEBC-14AA-668FFF9CE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F29B554-61CC-7097-F4F4-B123CB256923}"/>
                </a:ext>
              </a:extLst>
            </p:cNvPr>
            <p:cNvCxnSpPr>
              <a:cxnSpLocks/>
              <a:stCxn id="248" idx="1"/>
              <a:endCxn id="248" idx="3"/>
            </p:cNvCxnSpPr>
            <p:nvPr/>
          </p:nvCxnSpPr>
          <p:spPr>
            <a:xfrm>
              <a:off x="10061413" y="4295657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224385B9-A8F5-5A1B-1F1E-062E122156C3}"/>
                </a:ext>
              </a:extLst>
            </p:cNvPr>
            <p:cNvCxnSpPr/>
            <p:nvPr/>
          </p:nvCxnSpPr>
          <p:spPr>
            <a:xfrm>
              <a:off x="10070755" y="3927078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46E8FEA-C3BD-C265-8D5B-FDE0FD60D5ED}"/>
                </a:ext>
              </a:extLst>
            </p:cNvPr>
            <p:cNvCxnSpPr/>
            <p:nvPr/>
          </p:nvCxnSpPr>
          <p:spPr>
            <a:xfrm>
              <a:off x="10061413" y="4662518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A285F56-416F-F04B-6355-3203EFC00AD3}"/>
                </a:ext>
              </a:extLst>
            </p:cNvPr>
            <p:cNvCxnSpPr/>
            <p:nvPr/>
          </p:nvCxnSpPr>
          <p:spPr>
            <a:xfrm>
              <a:off x="10061413" y="4112365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F9A2F7-3182-57CE-EB57-285C75D40966}"/>
                </a:ext>
              </a:extLst>
            </p:cNvPr>
            <p:cNvCxnSpPr/>
            <p:nvPr/>
          </p:nvCxnSpPr>
          <p:spPr>
            <a:xfrm>
              <a:off x="10064527" y="4480345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61D00B3-E443-BA1E-F524-1B895C0843C6}"/>
                </a:ext>
              </a:extLst>
            </p:cNvPr>
            <p:cNvCxnSpPr/>
            <p:nvPr/>
          </p:nvCxnSpPr>
          <p:spPr>
            <a:xfrm>
              <a:off x="10061413" y="4845210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937EA0B-C3AC-BA43-1426-3317AFF7EB65}"/>
                </a:ext>
              </a:extLst>
            </p:cNvPr>
            <p:cNvCxnSpPr/>
            <p:nvPr/>
          </p:nvCxnSpPr>
          <p:spPr>
            <a:xfrm>
              <a:off x="10061413" y="3744386"/>
              <a:ext cx="146729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79D03E7-3A04-08A1-33DB-45FEEB6BB417}"/>
                </a:ext>
              </a:extLst>
            </p:cNvPr>
            <p:cNvSpPr/>
            <p:nvPr/>
          </p:nvSpPr>
          <p:spPr>
            <a:xfrm>
              <a:off x="10425197" y="3562206"/>
              <a:ext cx="1100306" cy="350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987DA7D-7DF2-73D4-5535-D18CFE84B9B5}"/>
                </a:ext>
              </a:extLst>
            </p:cNvPr>
            <p:cNvCxnSpPr>
              <a:cxnSpLocks/>
              <a:endCxn id="231" idx="3"/>
            </p:cNvCxnSpPr>
            <p:nvPr/>
          </p:nvCxnSpPr>
          <p:spPr>
            <a:xfrm flipV="1">
              <a:off x="10425197" y="3737529"/>
              <a:ext cx="1100307" cy="70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0CA6758-8118-035E-C55D-106CABA7121F}"/>
                </a:ext>
              </a:extLst>
            </p:cNvPr>
            <p:cNvCxnSpPr/>
            <p:nvPr/>
          </p:nvCxnSpPr>
          <p:spPr>
            <a:xfrm flipV="1">
              <a:off x="10615482" y="3562206"/>
              <a:ext cx="0" cy="364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7DA698E-0F31-FA8C-E249-57619C8DDD16}"/>
                </a:ext>
              </a:extLst>
            </p:cNvPr>
            <p:cNvCxnSpPr/>
            <p:nvPr/>
          </p:nvCxnSpPr>
          <p:spPr>
            <a:xfrm flipV="1">
              <a:off x="10796310" y="3562206"/>
              <a:ext cx="0" cy="364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4F14ED3-B0C5-047B-AEB4-84518A648277}"/>
                </a:ext>
              </a:extLst>
            </p:cNvPr>
            <p:cNvCxnSpPr/>
            <p:nvPr/>
          </p:nvCxnSpPr>
          <p:spPr>
            <a:xfrm flipV="1">
              <a:off x="10980348" y="3563176"/>
              <a:ext cx="0" cy="364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0C326134-CEE4-A60B-8A1C-00FC6246D698}"/>
                </a:ext>
              </a:extLst>
            </p:cNvPr>
            <p:cNvCxnSpPr/>
            <p:nvPr/>
          </p:nvCxnSpPr>
          <p:spPr>
            <a:xfrm flipV="1">
              <a:off x="11163514" y="3562206"/>
              <a:ext cx="0" cy="364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A640B9E-CC04-CCD6-A17F-92C04024C7D4}"/>
                </a:ext>
              </a:extLst>
            </p:cNvPr>
            <p:cNvCxnSpPr/>
            <p:nvPr/>
          </p:nvCxnSpPr>
          <p:spPr>
            <a:xfrm flipV="1">
              <a:off x="11345214" y="3562206"/>
              <a:ext cx="0" cy="364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F8C968D-38F3-3F4D-8DB1-F1A701C92670}"/>
                </a:ext>
              </a:extLst>
            </p:cNvPr>
            <p:cNvSpPr/>
            <p:nvPr/>
          </p:nvSpPr>
          <p:spPr>
            <a:xfrm rot="16200000">
              <a:off x="9689696" y="4298737"/>
              <a:ext cx="1102088" cy="358652"/>
            </a:xfrm>
            <a:prstGeom prst="rect">
              <a:avLst/>
            </a:prstGeom>
            <a:solidFill>
              <a:srgbClr val="C980B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CC959B2-1E64-FFDE-0397-7C4E0DFFFCFD}"/>
                </a:ext>
              </a:extLst>
            </p:cNvPr>
            <p:cNvCxnSpPr>
              <a:cxnSpLocks/>
              <a:endCxn id="238" idx="3"/>
            </p:cNvCxnSpPr>
            <p:nvPr/>
          </p:nvCxnSpPr>
          <p:spPr>
            <a:xfrm flipH="1" flipV="1">
              <a:off x="10240741" y="3927019"/>
              <a:ext cx="7246" cy="11069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0F42F59-CC29-48E5-1D42-1ED738F353DF}"/>
                </a:ext>
              </a:extLst>
            </p:cNvPr>
            <p:cNvCxnSpPr/>
            <p:nvPr/>
          </p:nvCxnSpPr>
          <p:spPr>
            <a:xfrm rot="16200000" flipV="1">
              <a:off x="10248016" y="4657143"/>
              <a:ext cx="0" cy="3732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A6FF2351-6C9E-14CF-E2B4-18741D46EDB6}"/>
                </a:ext>
              </a:extLst>
            </p:cNvPr>
            <p:cNvCxnSpPr/>
            <p:nvPr/>
          </p:nvCxnSpPr>
          <p:spPr>
            <a:xfrm rot="16200000" flipV="1">
              <a:off x="10248016" y="4476389"/>
              <a:ext cx="0" cy="3732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138329ED-7859-6B6A-5B26-11AE39332D2D}"/>
                </a:ext>
              </a:extLst>
            </p:cNvPr>
            <p:cNvCxnSpPr/>
            <p:nvPr/>
          </p:nvCxnSpPr>
          <p:spPr>
            <a:xfrm rot="16200000" flipV="1">
              <a:off x="10249008" y="4292426"/>
              <a:ext cx="0" cy="3732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06735F6-FB7A-3F18-7A19-FD7096F0000E}"/>
                </a:ext>
              </a:extLst>
            </p:cNvPr>
            <p:cNvCxnSpPr/>
            <p:nvPr/>
          </p:nvCxnSpPr>
          <p:spPr>
            <a:xfrm rot="16200000" flipV="1">
              <a:off x="10248016" y="4109335"/>
              <a:ext cx="0" cy="3732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6748F51-AC7A-5568-693D-59855413D848}"/>
                </a:ext>
              </a:extLst>
            </p:cNvPr>
            <p:cNvCxnSpPr/>
            <p:nvPr/>
          </p:nvCxnSpPr>
          <p:spPr>
            <a:xfrm rot="16200000" flipV="1">
              <a:off x="10248016" y="3927710"/>
              <a:ext cx="0" cy="3732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8F1ADAAF-2411-0C68-C345-0294F81C64F3}"/>
                </a:ext>
              </a:extLst>
            </p:cNvPr>
            <p:cNvSpPr/>
            <p:nvPr/>
          </p:nvSpPr>
          <p:spPr>
            <a:xfrm>
              <a:off x="10061413" y="3562206"/>
              <a:ext cx="366705" cy="364813"/>
            </a:xfrm>
            <a:prstGeom prst="rect">
              <a:avLst/>
            </a:prstGeom>
            <a:solidFill>
              <a:srgbClr val="EADB8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B0CB29F-D665-C032-14BE-40115A4A4C51}"/>
                </a:ext>
              </a:extLst>
            </p:cNvPr>
            <p:cNvCxnSpPr>
              <a:stCxn id="245" idx="3"/>
              <a:endCxn id="245" idx="1"/>
            </p:cNvCxnSpPr>
            <p:nvPr/>
          </p:nvCxnSpPr>
          <p:spPr>
            <a:xfrm flipH="1">
              <a:off x="10061413" y="3744612"/>
              <a:ext cx="36670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95D5676-0235-6372-4F20-C1E5B8FD8CD8}"/>
                </a:ext>
              </a:extLst>
            </p:cNvPr>
            <p:cNvCxnSpPr>
              <a:cxnSpLocks/>
              <a:endCxn id="238" idx="3"/>
            </p:cNvCxnSpPr>
            <p:nvPr/>
          </p:nvCxnSpPr>
          <p:spPr>
            <a:xfrm flipH="1">
              <a:off x="10240741" y="3557361"/>
              <a:ext cx="1704" cy="3696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AB7BEC9A-8707-7871-6D6D-3F0D8D578F1F}"/>
                </a:ext>
              </a:extLst>
            </p:cNvPr>
            <p:cNvSpPr/>
            <p:nvPr/>
          </p:nvSpPr>
          <p:spPr>
            <a:xfrm>
              <a:off x="10064527" y="3567862"/>
              <a:ext cx="1476634" cy="14773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38D41D80-790F-F796-3E60-2F4CC99A9685}"/>
                </a:ext>
              </a:extLst>
            </p:cNvPr>
            <p:cNvCxnSpPr>
              <a:cxnSpLocks/>
              <a:stCxn id="228" idx="0"/>
              <a:endCxn id="228" idx="2"/>
            </p:cNvCxnSpPr>
            <p:nvPr/>
          </p:nvCxnSpPr>
          <p:spPr>
            <a:xfrm>
              <a:off x="10802844" y="3567862"/>
              <a:ext cx="0" cy="14773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A6418EFF-96F4-A2E9-FB28-20BA39708E91}"/>
                </a:ext>
              </a:extLst>
            </p:cNvPr>
            <p:cNvCxnSpPr>
              <a:cxnSpLocks/>
              <a:stCxn id="228" idx="1"/>
              <a:endCxn id="228" idx="3"/>
            </p:cNvCxnSpPr>
            <p:nvPr/>
          </p:nvCxnSpPr>
          <p:spPr>
            <a:xfrm>
              <a:off x="10064527" y="4306538"/>
              <a:ext cx="147663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CD08202C-823C-B539-C322-E2D987C94819}"/>
              </a:ext>
            </a:extLst>
          </p:cNvPr>
          <p:cNvSpPr txBox="1"/>
          <p:nvPr/>
        </p:nvSpPr>
        <p:spPr>
          <a:xfrm>
            <a:off x="9416954" y="325827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Reverse Cycle Shift</a:t>
            </a:r>
          </a:p>
        </p:txBody>
      </p:sp>
      <p:sp>
        <p:nvSpPr>
          <p:cNvPr id="263" name="Left Brace 262">
            <a:extLst>
              <a:ext uri="{FF2B5EF4-FFF2-40B4-BE49-F238E27FC236}">
                <a16:creationId xmlns:a16="http://schemas.microsoft.com/office/drawing/2014/main" id="{997C88A7-C823-E2E6-DA85-A53B912C3EDF}"/>
              </a:ext>
            </a:extLst>
          </p:cNvPr>
          <p:cNvSpPr/>
          <p:nvPr/>
        </p:nvSpPr>
        <p:spPr>
          <a:xfrm>
            <a:off x="6442360" y="3214558"/>
            <a:ext cx="152212" cy="2178976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Brace 263">
            <a:extLst>
              <a:ext uri="{FF2B5EF4-FFF2-40B4-BE49-F238E27FC236}">
                <a16:creationId xmlns:a16="http://schemas.microsoft.com/office/drawing/2014/main" id="{4E47F665-22C7-B2DB-5DD4-B7F14B7FAFBC}"/>
              </a:ext>
            </a:extLst>
          </p:cNvPr>
          <p:cNvSpPr/>
          <p:nvPr/>
        </p:nvSpPr>
        <p:spPr>
          <a:xfrm>
            <a:off x="9307854" y="3214556"/>
            <a:ext cx="156743" cy="217897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98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206">
            <a:extLst>
              <a:ext uri="{FF2B5EF4-FFF2-40B4-BE49-F238E27FC236}">
                <a16:creationId xmlns:a16="http://schemas.microsoft.com/office/drawing/2014/main" id="{E3893151-FDF9-7AC1-2FEF-034089D0F679}"/>
              </a:ext>
            </a:extLst>
          </p:cNvPr>
          <p:cNvSpPr>
            <a:spLocks noChangeAspect="1"/>
          </p:cNvSpPr>
          <p:nvPr/>
        </p:nvSpPr>
        <p:spPr>
          <a:xfrm>
            <a:off x="4774793" y="4201840"/>
            <a:ext cx="206027" cy="205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B9D53BB-B2E3-B9C4-B8B3-9BD4A88FEAA8}"/>
              </a:ext>
            </a:extLst>
          </p:cNvPr>
          <p:cNvGrpSpPr/>
          <p:nvPr/>
        </p:nvGrpSpPr>
        <p:grpSpPr>
          <a:xfrm>
            <a:off x="5774673" y="4545062"/>
            <a:ext cx="893641" cy="894442"/>
            <a:chOff x="4860618" y="4324699"/>
            <a:chExt cx="893641" cy="89444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E1260904-9B9A-83EE-2DC8-2DF0E6D88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0618" y="4324700"/>
              <a:ext cx="893641" cy="8934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D56EF77A-009A-52EA-8C06-5EF87E772885}"/>
                </a:ext>
              </a:extLst>
            </p:cNvPr>
            <p:cNvCxnSpPr>
              <a:cxnSpLocks/>
              <a:stCxn id="155" idx="0"/>
              <a:endCxn id="155" idx="2"/>
            </p:cNvCxnSpPr>
            <p:nvPr/>
          </p:nvCxnSpPr>
          <p:spPr>
            <a:xfrm>
              <a:off x="5307439" y="4324700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3CB5A2F-815F-F183-C248-A08127A2DBB4}"/>
                </a:ext>
              </a:extLst>
            </p:cNvPr>
            <p:cNvCxnSpPr>
              <a:cxnSpLocks/>
            </p:cNvCxnSpPr>
            <p:nvPr/>
          </p:nvCxnSpPr>
          <p:spPr>
            <a:xfrm>
              <a:off x="5081524" y="4324699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250A38B-6C9C-99F3-629A-40F2AEB628A2}"/>
                </a:ext>
              </a:extLst>
            </p:cNvPr>
            <p:cNvCxnSpPr>
              <a:cxnSpLocks/>
            </p:cNvCxnSpPr>
            <p:nvPr/>
          </p:nvCxnSpPr>
          <p:spPr>
            <a:xfrm>
              <a:off x="5527655" y="4325737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CF36BD5B-A08A-34AD-EC43-287BE3BCC38A}"/>
                </a:ext>
              </a:extLst>
            </p:cNvPr>
            <p:cNvCxnSpPr>
              <a:cxnSpLocks/>
              <a:stCxn id="155" idx="1"/>
              <a:endCxn id="155" idx="3"/>
            </p:cNvCxnSpPr>
            <p:nvPr/>
          </p:nvCxnSpPr>
          <p:spPr>
            <a:xfrm>
              <a:off x="4860618" y="4771402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C35BBF3-AE0D-A566-C332-A90BE226875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544024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DED6F00-CFB8-C101-81EF-EB16B9B6D4A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987030"/>
              <a:ext cx="893641" cy="1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0D96D47-FFF7-92FB-9335-A6C816F0B130}"/>
              </a:ext>
            </a:extLst>
          </p:cNvPr>
          <p:cNvGrpSpPr/>
          <p:nvPr/>
        </p:nvGrpSpPr>
        <p:grpSpPr>
          <a:xfrm>
            <a:off x="5701343" y="4605018"/>
            <a:ext cx="893641" cy="894442"/>
            <a:chOff x="4860618" y="4324699"/>
            <a:chExt cx="893641" cy="894442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DF97135-9654-0E2D-8EC9-E769E8832F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0618" y="4324700"/>
              <a:ext cx="893641" cy="8934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C2B818E-02F8-4219-C516-6F1336559AD6}"/>
                </a:ext>
              </a:extLst>
            </p:cNvPr>
            <p:cNvCxnSpPr>
              <a:cxnSpLocks/>
              <a:stCxn id="147" idx="0"/>
              <a:endCxn id="147" idx="2"/>
            </p:cNvCxnSpPr>
            <p:nvPr/>
          </p:nvCxnSpPr>
          <p:spPr>
            <a:xfrm>
              <a:off x="5307439" y="4324700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3D05D99-C3F0-EADF-37C8-0C744FA013D4}"/>
                </a:ext>
              </a:extLst>
            </p:cNvPr>
            <p:cNvCxnSpPr>
              <a:cxnSpLocks/>
            </p:cNvCxnSpPr>
            <p:nvPr/>
          </p:nvCxnSpPr>
          <p:spPr>
            <a:xfrm>
              <a:off x="5081524" y="4324699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38D9654-3AFB-56DF-A8E4-1F6D33747C2C}"/>
                </a:ext>
              </a:extLst>
            </p:cNvPr>
            <p:cNvCxnSpPr>
              <a:cxnSpLocks/>
            </p:cNvCxnSpPr>
            <p:nvPr/>
          </p:nvCxnSpPr>
          <p:spPr>
            <a:xfrm>
              <a:off x="5527655" y="4325737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53FFCB8-1018-5105-6027-90071797C1F7}"/>
                </a:ext>
              </a:extLst>
            </p:cNvPr>
            <p:cNvCxnSpPr>
              <a:cxnSpLocks/>
              <a:stCxn id="147" idx="1"/>
              <a:endCxn id="147" idx="3"/>
            </p:cNvCxnSpPr>
            <p:nvPr/>
          </p:nvCxnSpPr>
          <p:spPr>
            <a:xfrm>
              <a:off x="4860618" y="4771402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49009F6-4194-DE9B-C788-2038F5F0F3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544024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7BBA5EF-499D-8690-287E-862EC072A793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987030"/>
              <a:ext cx="893641" cy="1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E3C69BB-97FC-E0BF-CC36-5F089DC3A6DE}"/>
              </a:ext>
            </a:extLst>
          </p:cNvPr>
          <p:cNvGrpSpPr/>
          <p:nvPr/>
        </p:nvGrpSpPr>
        <p:grpSpPr>
          <a:xfrm>
            <a:off x="5628013" y="4677835"/>
            <a:ext cx="893641" cy="894442"/>
            <a:chOff x="4860618" y="4324699"/>
            <a:chExt cx="893641" cy="894442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227A456-71D2-1FD2-E1D8-7BBB89D2A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0618" y="4324700"/>
              <a:ext cx="893641" cy="8934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9C24460-D22F-69C7-1F00-BB99443BDAA9}"/>
                </a:ext>
              </a:extLst>
            </p:cNvPr>
            <p:cNvCxnSpPr>
              <a:cxnSpLocks/>
              <a:stCxn id="139" idx="0"/>
              <a:endCxn id="139" idx="2"/>
            </p:cNvCxnSpPr>
            <p:nvPr/>
          </p:nvCxnSpPr>
          <p:spPr>
            <a:xfrm>
              <a:off x="5307439" y="4324700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EDAFA33-6858-BC1B-6F58-A014112A2D95}"/>
                </a:ext>
              </a:extLst>
            </p:cNvPr>
            <p:cNvCxnSpPr>
              <a:cxnSpLocks/>
            </p:cNvCxnSpPr>
            <p:nvPr/>
          </p:nvCxnSpPr>
          <p:spPr>
            <a:xfrm>
              <a:off x="5081524" y="4324699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CFC0F75-93CC-DAF0-1717-5C0FC4F2D8E2}"/>
                </a:ext>
              </a:extLst>
            </p:cNvPr>
            <p:cNvCxnSpPr>
              <a:cxnSpLocks/>
            </p:cNvCxnSpPr>
            <p:nvPr/>
          </p:nvCxnSpPr>
          <p:spPr>
            <a:xfrm>
              <a:off x="5527655" y="4325737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2630AF-4540-965F-F0E3-4DF6CEC33266}"/>
                </a:ext>
              </a:extLst>
            </p:cNvPr>
            <p:cNvCxnSpPr>
              <a:cxnSpLocks/>
              <a:stCxn id="139" idx="1"/>
              <a:endCxn id="139" idx="3"/>
            </p:cNvCxnSpPr>
            <p:nvPr/>
          </p:nvCxnSpPr>
          <p:spPr>
            <a:xfrm>
              <a:off x="4860618" y="4771402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2F52398-CB36-F00B-767E-881E0C551461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544024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CC72341-BB47-00B8-2228-3B779C29FF4D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987030"/>
              <a:ext cx="893641" cy="1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B08A8F-A071-BC73-F454-F843A389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Swin</a:t>
            </a:r>
            <a:r>
              <a:rPr lang="en-US"/>
              <a:t> Architecture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AC04-8EBA-A990-AB7F-62C4D51552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diagram of a block diagram&#10;&#10;Description automatically generated">
            <a:extLst>
              <a:ext uri="{FF2B5EF4-FFF2-40B4-BE49-F238E27FC236}">
                <a16:creationId xmlns:a16="http://schemas.microsoft.com/office/drawing/2014/main" id="{D6C00A27-3A81-F5BD-00E6-7AD6BB67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36" y="1202573"/>
            <a:ext cx="9181727" cy="283538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826DEDA-EB3A-D66E-68EF-CDEE3661E1B8}"/>
              </a:ext>
            </a:extLst>
          </p:cNvPr>
          <p:cNvGrpSpPr>
            <a:grpSpLocks noChangeAspect="1"/>
          </p:cNvGrpSpPr>
          <p:nvPr/>
        </p:nvGrpSpPr>
        <p:grpSpPr>
          <a:xfrm>
            <a:off x="2233716" y="4325737"/>
            <a:ext cx="1777702" cy="1767025"/>
            <a:chOff x="0" y="0"/>
            <a:chExt cx="2318669" cy="230474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20808F-57BF-325E-3A9B-F7A92A8328F6}"/>
                </a:ext>
              </a:extLst>
            </p:cNvPr>
            <p:cNvGrpSpPr/>
            <p:nvPr/>
          </p:nvGrpSpPr>
          <p:grpSpPr>
            <a:xfrm>
              <a:off x="0" y="0"/>
              <a:ext cx="2304000" cy="2304744"/>
              <a:chOff x="0" y="0"/>
              <a:chExt cx="2304000" cy="230474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866A9D-57F3-AA8C-1659-73D171516E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2304000" cy="2303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CEC1F66-5A7C-8315-D98E-BE1AF4383876}"/>
                  </a:ext>
                </a:extLst>
              </p:cNvPr>
              <p:cNvCxnSpPr>
                <a:cxnSpLocks/>
                <a:stCxn id="8" idx="0"/>
                <a:endCxn id="8" idx="2"/>
              </p:cNvCxnSpPr>
              <p:nvPr/>
            </p:nvCxnSpPr>
            <p:spPr>
              <a:xfrm>
                <a:off x="1152000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05E7AEE-360C-9800-7F51-D42B26BCB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81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1DB97AA-6A14-DA71-C851-963B76BC7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632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9FC14F-4DDC-6D51-8AE2-6A8BFE48EF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29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0E4E2A8-365B-E4AC-14E4-C8071AA61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021" y="1354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2BFBDDE-B82C-5C8B-D9AD-EC20F1C064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2948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77D331C-A926-331E-0B33-2EA8B614BA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5874" y="0"/>
                <a:ext cx="0" cy="2303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D5C81B-74AE-DA1E-00A5-57A7ECEA3C0F}"/>
                </a:ext>
              </a:extLst>
            </p:cNvPr>
            <p:cNvCxnSpPr>
              <a:stCxn id="8" idx="1"/>
              <a:endCxn id="8" idx="3"/>
            </p:cNvCxnSpPr>
            <p:nvPr/>
          </p:nvCxnSpPr>
          <p:spPr>
            <a:xfrm>
              <a:off x="0" y="115169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D2B2DD-5CC1-2FBE-5603-BAD3E836D4B1}"/>
                </a:ext>
              </a:extLst>
            </p:cNvPr>
            <p:cNvCxnSpPr/>
            <p:nvPr/>
          </p:nvCxnSpPr>
          <p:spPr>
            <a:xfrm>
              <a:off x="14669" y="57293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2D0B1E-FF8D-86EC-3DCD-DC9CED1B984D}"/>
                </a:ext>
              </a:extLst>
            </p:cNvPr>
            <p:cNvCxnSpPr/>
            <p:nvPr/>
          </p:nvCxnSpPr>
          <p:spPr>
            <a:xfrm>
              <a:off x="0" y="1727754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DA8BC3-09C8-A9CE-2F9F-DACEA0696564}"/>
                </a:ext>
              </a:extLst>
            </p:cNvPr>
            <p:cNvCxnSpPr/>
            <p:nvPr/>
          </p:nvCxnSpPr>
          <p:spPr>
            <a:xfrm>
              <a:off x="0" y="286067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06A892-AA6B-2A42-DACB-60AD45F14652}"/>
                </a:ext>
              </a:extLst>
            </p:cNvPr>
            <p:cNvCxnSpPr/>
            <p:nvPr/>
          </p:nvCxnSpPr>
          <p:spPr>
            <a:xfrm>
              <a:off x="0" y="863883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C39236-251C-A3B7-551A-8337B2E7974B}"/>
                </a:ext>
              </a:extLst>
            </p:cNvPr>
            <p:cNvCxnSpPr/>
            <p:nvPr/>
          </p:nvCxnSpPr>
          <p:spPr>
            <a:xfrm>
              <a:off x="4889" y="1441699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218D3A-AA37-D81D-F30E-074C18D40070}"/>
                </a:ext>
              </a:extLst>
            </p:cNvPr>
            <p:cNvCxnSpPr/>
            <p:nvPr/>
          </p:nvCxnSpPr>
          <p:spPr>
            <a:xfrm>
              <a:off x="0" y="2014625"/>
              <a:ext cx="2304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618B1C15-EA3B-E05C-27D8-F6DB3694768E}"/>
              </a:ext>
            </a:extLst>
          </p:cNvPr>
          <p:cNvSpPr/>
          <p:nvPr/>
        </p:nvSpPr>
        <p:spPr>
          <a:xfrm>
            <a:off x="7340103" y="4111442"/>
            <a:ext cx="763793" cy="22122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Linear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F2540B-C237-EDF4-93B7-248E1713A093}"/>
                  </a:ext>
                </a:extLst>
              </p:cNvPr>
              <p:cNvSpPr txBox="1"/>
              <p:nvPr/>
            </p:nvSpPr>
            <p:spPr>
              <a:xfrm>
                <a:off x="2571659" y="6147860"/>
                <a:ext cx="1113062" cy="551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F2540B-C237-EDF4-93B7-248E1713A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659" y="6147860"/>
                <a:ext cx="1113062" cy="5517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Oval 124">
            <a:extLst>
              <a:ext uri="{FF2B5EF4-FFF2-40B4-BE49-F238E27FC236}">
                <a16:creationId xmlns:a16="http://schemas.microsoft.com/office/drawing/2014/main" id="{C484E01D-FDF1-4DE3-BA89-EB25D4142A5E}"/>
              </a:ext>
            </a:extLst>
          </p:cNvPr>
          <p:cNvSpPr/>
          <p:nvPr/>
        </p:nvSpPr>
        <p:spPr>
          <a:xfrm>
            <a:off x="5020100" y="1749757"/>
            <a:ext cx="487797" cy="229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B695E2-87AF-F7C7-9506-B0F1F8EB7C4D}"/>
              </a:ext>
            </a:extLst>
          </p:cNvPr>
          <p:cNvGrpSpPr/>
          <p:nvPr/>
        </p:nvGrpSpPr>
        <p:grpSpPr>
          <a:xfrm>
            <a:off x="2158274" y="4258582"/>
            <a:ext cx="1915227" cy="1889278"/>
            <a:chOff x="1777273" y="4246485"/>
            <a:chExt cx="1915227" cy="18892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D3072B7-1868-8854-3C16-B5EEA3A82AF9}"/>
                </a:ext>
              </a:extLst>
            </p:cNvPr>
            <p:cNvCxnSpPr>
              <a:cxnSpLocks/>
            </p:cNvCxnSpPr>
            <p:nvPr/>
          </p:nvCxnSpPr>
          <p:spPr>
            <a:xfrm>
              <a:off x="2298646" y="4246485"/>
              <a:ext cx="0" cy="18892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193471-A61C-F7B9-3D64-62073A088669}"/>
                </a:ext>
              </a:extLst>
            </p:cNvPr>
            <p:cNvCxnSpPr>
              <a:cxnSpLocks/>
            </p:cNvCxnSpPr>
            <p:nvPr/>
          </p:nvCxnSpPr>
          <p:spPr>
            <a:xfrm>
              <a:off x="2742469" y="4246485"/>
              <a:ext cx="0" cy="18892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3D3536-0705-4FBF-ED7F-AF4B7FCCA968}"/>
                </a:ext>
              </a:extLst>
            </p:cNvPr>
            <p:cNvCxnSpPr>
              <a:cxnSpLocks/>
            </p:cNvCxnSpPr>
            <p:nvPr/>
          </p:nvCxnSpPr>
          <p:spPr>
            <a:xfrm>
              <a:off x="3186455" y="4246485"/>
              <a:ext cx="0" cy="18892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BF3EC47-0F44-F2CB-9C22-5DF7B025D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7273" y="4758679"/>
              <a:ext cx="190006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2D4C96-D7D9-E8AE-8680-362E504BE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438" y="5206006"/>
              <a:ext cx="190006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7626D1E-95F4-12E9-FD0A-DFC1AEEE5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2438" y="5643758"/>
              <a:ext cx="190006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D8A52A34-EBCE-6520-A9E2-D919F43DBBF7}"/>
              </a:ext>
            </a:extLst>
          </p:cNvPr>
          <p:cNvSpPr/>
          <p:nvPr/>
        </p:nvSpPr>
        <p:spPr>
          <a:xfrm>
            <a:off x="3407722" y="4192338"/>
            <a:ext cx="726056" cy="70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F4D81C7-74BA-706A-CF85-D0798EDA39E3}"/>
              </a:ext>
            </a:extLst>
          </p:cNvPr>
          <p:cNvGrpSpPr/>
          <p:nvPr/>
        </p:nvGrpSpPr>
        <p:grpSpPr>
          <a:xfrm>
            <a:off x="5554683" y="4736685"/>
            <a:ext cx="893641" cy="894442"/>
            <a:chOff x="4860618" y="4324699"/>
            <a:chExt cx="893641" cy="89444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7AEA690-98F4-D3D4-8D7F-44D868148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0618" y="4324700"/>
              <a:ext cx="893641" cy="8934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F27C96F-4BD2-CDBB-C218-10832EA06A58}"/>
                </a:ext>
              </a:extLst>
            </p:cNvPr>
            <p:cNvCxnSpPr>
              <a:cxnSpLocks/>
              <a:stCxn id="76" idx="0"/>
              <a:endCxn id="76" idx="2"/>
            </p:cNvCxnSpPr>
            <p:nvPr/>
          </p:nvCxnSpPr>
          <p:spPr>
            <a:xfrm>
              <a:off x="5307439" y="4324700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19D9EB8-9C66-ADAB-6EC5-23BD48C470B5}"/>
                </a:ext>
              </a:extLst>
            </p:cNvPr>
            <p:cNvCxnSpPr>
              <a:cxnSpLocks/>
            </p:cNvCxnSpPr>
            <p:nvPr/>
          </p:nvCxnSpPr>
          <p:spPr>
            <a:xfrm>
              <a:off x="5081524" y="4324699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A4B894D-4FF6-36EC-350B-9742C3D4107D}"/>
                </a:ext>
              </a:extLst>
            </p:cNvPr>
            <p:cNvCxnSpPr>
              <a:cxnSpLocks/>
            </p:cNvCxnSpPr>
            <p:nvPr/>
          </p:nvCxnSpPr>
          <p:spPr>
            <a:xfrm>
              <a:off x="5527655" y="4325737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AE3DC4D-979C-9748-72D6-5111D95981C9}"/>
                </a:ext>
              </a:extLst>
            </p:cNvPr>
            <p:cNvCxnSpPr>
              <a:cxnSpLocks/>
              <a:stCxn id="76" idx="1"/>
              <a:endCxn id="76" idx="3"/>
            </p:cNvCxnSpPr>
            <p:nvPr/>
          </p:nvCxnSpPr>
          <p:spPr>
            <a:xfrm>
              <a:off x="4860618" y="4771402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5C4AC37-714C-5C7E-273C-9637ED26F9C1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544024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F1FC9CF-7FAF-059C-F01F-E605299787E5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987030"/>
              <a:ext cx="893641" cy="1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FD61F7E-99E1-0915-67BB-66C0D855920E}"/>
                  </a:ext>
                </a:extLst>
              </p:cNvPr>
              <p:cNvSpPr txBox="1"/>
              <p:nvPr/>
            </p:nvSpPr>
            <p:spPr>
              <a:xfrm>
                <a:off x="5528756" y="5891663"/>
                <a:ext cx="1260923" cy="551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∗4</m:t>
                      </m:r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FD61F7E-99E1-0915-67BB-66C0D8559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756" y="5891663"/>
                <a:ext cx="1260923" cy="5517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2CDD6E51-200B-F96F-A994-67E3F433903E}"/>
              </a:ext>
            </a:extLst>
          </p:cNvPr>
          <p:cNvCxnSpPr/>
          <p:nvPr/>
        </p:nvCxnSpPr>
        <p:spPr>
          <a:xfrm>
            <a:off x="4335769" y="5209768"/>
            <a:ext cx="1043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FB895EE-AAF2-746C-CCCD-285D8AEB02BA}"/>
              </a:ext>
            </a:extLst>
          </p:cNvPr>
          <p:cNvCxnSpPr>
            <a:cxnSpLocks/>
          </p:cNvCxnSpPr>
          <p:nvPr/>
        </p:nvCxnSpPr>
        <p:spPr>
          <a:xfrm>
            <a:off x="6749138" y="5218103"/>
            <a:ext cx="540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AAF09D4-62AF-B389-0A9B-E8C271EED694}"/>
              </a:ext>
            </a:extLst>
          </p:cNvPr>
          <p:cNvGrpSpPr/>
          <p:nvPr/>
        </p:nvGrpSpPr>
        <p:grpSpPr>
          <a:xfrm>
            <a:off x="8895532" y="4736685"/>
            <a:ext cx="893641" cy="894442"/>
            <a:chOff x="4860618" y="4324699"/>
            <a:chExt cx="893641" cy="89444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849B1C5B-30F2-4418-600E-4528D9C8B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0618" y="4324700"/>
              <a:ext cx="893641" cy="8934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8A65D50-8D8E-D5EF-2172-5B338E7C2806}"/>
                </a:ext>
              </a:extLst>
            </p:cNvPr>
            <p:cNvCxnSpPr>
              <a:cxnSpLocks/>
              <a:stCxn id="188" idx="0"/>
              <a:endCxn id="188" idx="2"/>
            </p:cNvCxnSpPr>
            <p:nvPr/>
          </p:nvCxnSpPr>
          <p:spPr>
            <a:xfrm>
              <a:off x="5307439" y="4324700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16078DB-3B56-8875-4F4A-912BE1D2911F}"/>
                </a:ext>
              </a:extLst>
            </p:cNvPr>
            <p:cNvCxnSpPr>
              <a:cxnSpLocks/>
            </p:cNvCxnSpPr>
            <p:nvPr/>
          </p:nvCxnSpPr>
          <p:spPr>
            <a:xfrm>
              <a:off x="5081524" y="4324699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06AD508-227D-2CBC-4EA9-713AF679351D}"/>
                </a:ext>
              </a:extLst>
            </p:cNvPr>
            <p:cNvCxnSpPr>
              <a:cxnSpLocks/>
            </p:cNvCxnSpPr>
            <p:nvPr/>
          </p:nvCxnSpPr>
          <p:spPr>
            <a:xfrm>
              <a:off x="5527655" y="4325737"/>
              <a:ext cx="0" cy="89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92FDFE8-6503-1B57-64F0-744E9FFF2B1B}"/>
                </a:ext>
              </a:extLst>
            </p:cNvPr>
            <p:cNvCxnSpPr>
              <a:cxnSpLocks/>
              <a:stCxn id="188" idx="1"/>
              <a:endCxn id="188" idx="3"/>
            </p:cNvCxnSpPr>
            <p:nvPr/>
          </p:nvCxnSpPr>
          <p:spPr>
            <a:xfrm>
              <a:off x="4860618" y="4771402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F4BC5429-A4E4-CFF6-5AA6-3459B77D7D34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544024"/>
              <a:ext cx="8936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907549-4AFE-ED30-B287-86A49E24A8F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618" y="4987030"/>
              <a:ext cx="893641" cy="1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4475C6B-C5CE-11D3-8577-EEE63C302BDE}"/>
                  </a:ext>
                </a:extLst>
              </p:cNvPr>
              <p:cNvSpPr txBox="1"/>
              <p:nvPr/>
            </p:nvSpPr>
            <p:spPr>
              <a:xfrm>
                <a:off x="8869605" y="5891663"/>
                <a:ext cx="1226874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4475C6B-C5CE-11D3-8577-EEE63C302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05" y="5891663"/>
                <a:ext cx="1226874" cy="5533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90CEB28E-1C13-493E-8646-D204F1815FBB}"/>
              </a:ext>
            </a:extLst>
          </p:cNvPr>
          <p:cNvCxnSpPr>
            <a:cxnSpLocks/>
          </p:cNvCxnSpPr>
          <p:nvPr/>
        </p:nvCxnSpPr>
        <p:spPr>
          <a:xfrm>
            <a:off x="8219058" y="5207393"/>
            <a:ext cx="540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EF03C32-6869-E001-93D3-7F0D2B53BFDD}"/>
              </a:ext>
            </a:extLst>
          </p:cNvPr>
          <p:cNvSpPr>
            <a:spLocks noChangeAspect="1"/>
          </p:cNvSpPr>
          <p:nvPr/>
        </p:nvSpPr>
        <p:spPr>
          <a:xfrm>
            <a:off x="3570142" y="4332186"/>
            <a:ext cx="205417" cy="205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A8D83E2-44E9-0482-3510-639DACC604A3}"/>
              </a:ext>
            </a:extLst>
          </p:cNvPr>
          <p:cNvSpPr>
            <a:spLocks noChangeAspect="1"/>
          </p:cNvSpPr>
          <p:nvPr/>
        </p:nvSpPr>
        <p:spPr>
          <a:xfrm>
            <a:off x="3786097" y="4328805"/>
            <a:ext cx="206187" cy="206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CA1C774-B57C-BBC7-FC6E-15B7730993B6}"/>
              </a:ext>
            </a:extLst>
          </p:cNvPr>
          <p:cNvSpPr>
            <a:spLocks noChangeAspect="1"/>
          </p:cNvSpPr>
          <p:nvPr/>
        </p:nvSpPr>
        <p:spPr>
          <a:xfrm>
            <a:off x="3572396" y="4545061"/>
            <a:ext cx="205861" cy="207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D52E867C-782B-6F45-2184-056FFCD34A89}"/>
              </a:ext>
            </a:extLst>
          </p:cNvPr>
          <p:cNvSpPr>
            <a:spLocks noChangeAspect="1"/>
          </p:cNvSpPr>
          <p:nvPr/>
        </p:nvSpPr>
        <p:spPr>
          <a:xfrm>
            <a:off x="3781237" y="4539119"/>
            <a:ext cx="205414" cy="211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54602D1-73C0-AAF8-042F-F77B3FE0A44B}"/>
              </a:ext>
            </a:extLst>
          </p:cNvPr>
          <p:cNvSpPr>
            <a:spLocks noChangeAspect="1"/>
          </p:cNvSpPr>
          <p:nvPr/>
        </p:nvSpPr>
        <p:spPr>
          <a:xfrm>
            <a:off x="4662203" y="4322318"/>
            <a:ext cx="206026" cy="205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1E544D3-DA7D-1B6A-8C46-9073867A6258}"/>
              </a:ext>
            </a:extLst>
          </p:cNvPr>
          <p:cNvSpPr>
            <a:spLocks noChangeAspect="1"/>
          </p:cNvSpPr>
          <p:nvPr/>
        </p:nvSpPr>
        <p:spPr>
          <a:xfrm>
            <a:off x="4516828" y="4454481"/>
            <a:ext cx="208855" cy="20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A0235C21-6F11-10A1-2AD3-54643F1EC08F}"/>
              </a:ext>
            </a:extLst>
          </p:cNvPr>
          <p:cNvSpPr>
            <a:spLocks noChangeAspect="1"/>
          </p:cNvSpPr>
          <p:nvPr/>
        </p:nvSpPr>
        <p:spPr>
          <a:xfrm>
            <a:off x="4386106" y="4573803"/>
            <a:ext cx="208855" cy="20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C 0.00013 0.00069 0.00039 0.00764 0.00091 0.00856 C 0.00117 0.00903 0.00143 0.00926 0.00169 0.00995 C 0.00326 0.01366 0.00196 0.0118 0.00352 0.01366 C 0.00352 0.01412 0.00352 0.01458 0.00378 0.01504 C 0.00391 0.01528 0.0043 0.01551 0.00456 0.01597 C 0.00482 0.0162 0.00495 0.0169 0.00534 0.01736 C 0.0056 0.01782 0.00599 0.01805 0.00638 0.01875 C 0.00664 0.01898 0.00677 0.01967 0.00716 0.02014 C 0.00742 0.02037 0.00781 0.0206 0.00821 0.02106 C 0.00847 0.02129 0.0086 0.02199 0.00899 0.02245 C 0.00925 0.02268 0.00964 0.02291 0.01003 0.02338 C 0.01055 0.02384 0.01094 0.02477 0.01159 0.02523 C 0.01341 0.02616 0.01107 0.02477 0.01341 0.02662 C 0.01485 0.02754 0.01341 0.02616 0.01524 0.02754 C 0.01953 0.03032 0.01341 0.02662 0.01706 0.0294 C 0.01732 0.02963 0.01771 0.02963 0.0181 0.02986 C 0.01836 0.02986 0.01862 0.03009 0.01888 0.03032 C 0.01914 0.03055 0.01953 0.03102 0.01992 0.03125 C 0.02136 0.03194 0.02084 0.03125 0.02227 0.03217 C 0.02253 0.03241 0.02292 0.03264 0.02331 0.0331 C 0.02357 0.0331 0.02396 0.03333 0.02435 0.03356 C 0.02474 0.03379 0.02513 0.03426 0.02565 0.03449 C 0.02643 0.03472 0.02735 0.03472 0.02826 0.03541 C 0.02852 0.03541 0.02865 0.03565 0.02904 0.03588 C 0.02982 0.03611 0.03073 0.03611 0.03164 0.0368 C 0.03216 0.03703 0.03281 0.0375 0.03347 0.03773 C 0.03685 0.03866 0.04154 0.03842 0.0444 0.03866 L 0.05196 0.03819 C 0.05495 0.03796 0.05794 0.03796 0.06107 0.03773 C 0.06159 0.0375 0.06198 0.0368 0.06263 0.0368 C 0.06302 0.03657 0.06341 0.03634 0.06393 0.03634 C 0.0655 0.03541 0.0638 0.03565 0.06628 0.03541 C 0.06654 0.03518 0.06693 0.03541 0.06732 0.03541 " pathEditMode="relative" ptsTypes="AAAAAAAAAAAAAAAAAAAAAAAAAAAAAAAAAA">
                                      <p:cBhvr>
                                        <p:cTn id="3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2 C -0.00104 0.00162 -0.00091 0.00439 -0.00052 0.00555 L 0.00104 0.00972 L 0.00156 0.01111 C 0.00169 0.01157 0.00182 0.01203 0.00208 0.0125 L 0.00365 0.01527 L 0.00443 0.01666 C 0.00469 0.01713 0.00482 0.01759 0.00521 0.01805 C 0.00573 0.01851 0.00625 0.01898 0.00677 0.0199 C 0.00729 0.02083 0.00755 0.02152 0.00833 0.02222 C 0.00846 0.02222 0.00885 0.02245 0.00912 0.02268 C 0.00951 0.02291 0.0099 0.02361 0.01042 0.02407 C 0.01081 0.0243 0.0112 0.02453 0.01172 0.025 C 0.01198 0.02523 0.01211 0.02569 0.0125 0.02592 L 0.01484 0.02731 C 0.0151 0.02731 0.01523 0.02754 0.01563 0.02777 C 0.01693 0.02801 0.01745 0.02801 0.01875 0.0287 C 0.0194 0.02893 0.02005 0.02916 0.02083 0.02963 L 0.0224 0.03055 C 0.02943 0.03032 0.03659 0.03032 0.04375 0.03009 C 0.0444 0.02986 0.04505 0.02939 0.04583 0.02916 C 0.05052 0.02731 0.04466 0.02963 0.04792 0.02824 C 0.04831 0.02801 0.0487 0.02777 0.04922 0.02777 C 0.05026 0.02662 0.05052 0.02639 0.05182 0.02592 C 0.05339 0.025 0.05247 0.02546 0.05443 0.02453 C 0.05469 0.0243 0.05495 0.02407 0.05521 0.02407 C 0.05547 0.02361 0.05586 0.02338 0.05625 0.02314 C 0.05638 0.02291 0.05677 0.02268 0.05703 0.02268 C 0.05729 0.02222 0.05742 0.02176 0.05781 0.02176 C 0.05964 0.02014 0.05885 0.02152 0.06016 0.0199 C 0.06016 0.01967 0.06029 0.01944 0.06042 0.01944 " pathEditMode="relative" ptsTypes="AAAAAAAAAAAAAAAAAAAAAAAAAAAAAAA">
                                      <p:cBhvr>
                                        <p:cTn id="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7 C -2.29167E-6 0.00393 0.00456 0.01065 0.00664 0.0125 C 0.00703 0.01273 0.00742 0.01296 0.00795 0.01342 C 0.00938 0.01435 0.01094 0.01574 0.01263 0.0162 C 0.01315 0.0162 0.0138 0.01643 0.01446 0.01666 C 0.02136 0.01875 0.01081 0.01597 0.02305 0.01898 C 0.02969 0.01805 0.03633 0.01759 0.0431 0.0162 C 0.04545 0.01551 0.05248 0.01065 0.05508 0.00879 C 0.0556 0.0081 0.05625 0.00741 0.0569 0.00694 C 0.05716 0.00648 0.05755 0.00625 0.05795 0.00602 C 0.05821 0.00555 0.0586 0.00486 0.05899 0.00463 C 0.05977 0.00347 0.06068 0.00231 0.06159 0.00139 C 0.06224 0.00046 0.06289 -0.0007 0.06367 -0.00139 C 0.0642 -0.00232 0.06485 -0.00278 0.0655 -0.00371 C 0.06576 -0.00417 0.06589 -0.00486 0.06628 -0.00509 C 0.06654 -0.00556 0.06693 -0.00579 0.06732 -0.00602 C 0.07565 -0.0169 0.06771 -0.00695 0.07097 -0.01158 C 0.07175 -0.01297 0.07266 -0.01412 0.07357 -0.01528 C 0.07383 -0.01597 0.07422 -0.01644 0.07461 -0.01667 C 0.07487 -0.01713 0.075 -0.01736 0.07539 -0.01759 C 0.07604 -0.01829 0.07683 -0.01875 0.07748 -0.01945 C 0.07839 -0.02084 0.07917 -0.02269 0.08034 -0.02361 C 0.08073 -0.02408 0.08112 -0.02454 0.08164 -0.025 C 0.08229 -0.02593 0.08295 -0.02709 0.08373 -0.02778 C 0.08412 -0.02824 0.08451 -0.02871 0.08503 -0.02917 C 0.08529 -0.02986 0.08568 -0.03056 0.08607 -0.03102 C 0.08659 -0.03218 0.08685 -0.03218 0.08763 -0.03241 L 0.08893 -0.03195 " pathEditMode="relative" ptsTypes="AAAAAAAAAAAAAAAAAAAAAAAAAAAA">
                                      <p:cBhvr>
                                        <p:cTn id="5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09 L 0.00182 0.00348 C 0.00195 0.00348 0.00221 0.00371 0.0026 0.00394 C 0.00312 0.00394 0.00378 0.00417 0.00443 0.0044 C 0.00573 0.00463 0.0069 0.00579 0.00833 0.00625 L 0.01068 0.00672 C 0.01185 0.00718 0.01302 0.00764 0.01432 0.00811 L 0.01641 0.00857 L 0.02786 0.00811 C 0.02839 0.00787 0.02891 0.00764 0.02943 0.00764 C 0.03021 0.00718 0.03112 0.00695 0.03203 0.00672 L 0.03333 0.00625 C 0.03359 0.00579 0.03398 0.00556 0.03437 0.00533 C 0.03477 0.00486 0.03633 0.0044 0.03672 0.0044 C 0.03698 0.00394 0.03711 0.00348 0.0375 0.00348 C 0.03776 0.00301 0.03815 0.00301 0.03854 0.00301 C 0.0388 0.00278 0.03906 0.00255 0.03932 0.00255 C 0.03958 0.00209 0.03997 0.00186 0.04036 0.00162 C 0.0418 0.00047 0.04036 0.00186 0.04219 0.00023 C 0.04245 -0.00023 0.04258 -0.00046 0.04297 -0.00069 C 0.04362 -0.00139 0.04427 -0.00208 0.04505 -0.00254 C 0.04531 -0.00301 0.0457 -0.00301 0.04609 -0.00347 C 0.04753 -0.00625 0.04596 -0.00393 0.04792 -0.00578 C 0.04818 -0.00625 0.04857 -0.00694 0.04896 -0.00717 C 0.04961 -0.0081 0.05039 -0.00833 0.05104 -0.00902 C 0.05247 -0.01111 0.05169 -0.01018 0.05365 -0.01227 L 0.05443 -0.01319 C 0.05469 -0.01365 0.05482 -0.01389 0.05521 -0.01412 C 0.05547 -0.01458 0.05586 -0.01481 0.05625 -0.01504 C 0.05651 -0.01551 0.05664 -0.0162 0.05703 -0.01643 C 0.05846 -0.01875 0.05703 -0.0162 0.05885 -0.01828 C 0.05911 -0.01875 0.05924 -0.01944 0.05964 -0.01967 C 0.06003 -0.02037 0.06068 -0.02083 0.0612 -0.02152 C 0.06159 -0.02222 0.06198 -0.02291 0.0625 -0.02338 C 0.06289 -0.02407 0.06354 -0.02453 0.06406 -0.02523 C 0.06497 -0.02708 0.06445 -0.02662 0.06589 -0.02708 C 0.06862 -0.03055 0.06432 -0.02546 0.06745 -0.02939 C 0.06784 -0.03009 0.06849 -0.03055 0.06901 -0.03125 C 0.06927 -0.03194 0.06966 -0.03264 0.07005 -0.0331 C 0.0707 -0.03426 0.07135 -0.03495 0.07214 -0.03588 C 0.0724 -0.03634 0.07279 -0.0368 0.07318 -0.03727 C 0.07695 -0.04421 0.07174 -0.03472 0.075 -0.04097 C 0.07799 -0.04699 0.07539 -0.04189 0.07734 -0.04467 C 0.0776 -0.04514 0.07773 -0.04583 0.07812 -0.04606 C 0.07904 -0.04768 0.0793 -0.04768 0.08021 -0.04838 " pathEditMode="relative" ptsTypes="AAAAAAAAAAAAAAAAAAAAAAAAAAAAAAAAAAAAAAAAAAAAA">
                                      <p:cBhvr>
                                        <p:cTn id="5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87" grpId="0" animBg="1"/>
      <p:bldP spid="96" grpId="0"/>
      <p:bldP spid="37" grpId="0" animBg="1"/>
      <p:bldP spid="84" grpId="0"/>
      <p:bldP spid="195" grpId="0"/>
      <p:bldP spid="200" grpId="0" animBg="1"/>
      <p:bldP spid="200" grpId="1" animBg="1"/>
      <p:bldP spid="200" grpId="2" animBg="1"/>
      <p:bldP spid="201" grpId="0" animBg="1"/>
      <p:bldP spid="201" grpId="1" animBg="1"/>
      <p:bldP spid="201" grpId="2" animBg="1"/>
      <p:bldP spid="202" grpId="0" animBg="1"/>
      <p:bldP spid="202" grpId="1" animBg="1"/>
      <p:bldP spid="202" grpId="2" animBg="1"/>
      <p:bldP spid="203" grpId="0" animBg="1"/>
      <p:bldP spid="203" grpId="1" animBg="1"/>
      <p:bldP spid="203" grpId="2" animBg="1"/>
      <p:bldP spid="206" grpId="0" animBg="1"/>
      <p:bldP spid="205" grpId="0" animBg="1"/>
      <p:bldP spid="2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FD37-52F1-09DE-E5EB-BFC19278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Output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63CC1-674C-F69E-C6FB-AED9312D7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Image classification:</a:t>
            </a:r>
            <a:r>
              <a:rPr lang="en-US" dirty="0"/>
              <a:t> Use the last output </a:t>
            </a:r>
          </a:p>
          <a:p>
            <a:r>
              <a:rPr lang="en-US" b="1" dirty="0"/>
              <a:t>Object detection and Image segmentation: </a:t>
            </a:r>
            <a:r>
              <a:rPr lang="en-US" dirty="0"/>
              <a:t>Use the output of all the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531EE-848F-F440-481B-775BCF53C0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A diagram of a block diagram&#10;&#10;Description automatically generated">
            <a:extLst>
              <a:ext uri="{FF2B5EF4-FFF2-40B4-BE49-F238E27FC236}">
                <a16:creationId xmlns:a16="http://schemas.microsoft.com/office/drawing/2014/main" id="{F143E349-5E5C-6C16-0FCC-618A43D02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36" y="1202573"/>
            <a:ext cx="9181727" cy="283538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4B8E1A-6703-B394-C9F1-0654AD7B69A4}"/>
              </a:ext>
            </a:extLst>
          </p:cNvPr>
          <p:cNvCxnSpPr>
            <a:cxnSpLocks/>
          </p:cNvCxnSpPr>
          <p:nvPr/>
        </p:nvCxnSpPr>
        <p:spPr>
          <a:xfrm>
            <a:off x="4869180" y="2880360"/>
            <a:ext cx="0" cy="1382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1F86A7-E1D8-46F8-BF0C-397E27079DCF}"/>
              </a:ext>
            </a:extLst>
          </p:cNvPr>
          <p:cNvCxnSpPr>
            <a:cxnSpLocks/>
          </p:cNvCxnSpPr>
          <p:nvPr/>
        </p:nvCxnSpPr>
        <p:spPr>
          <a:xfrm>
            <a:off x="6781800" y="2880360"/>
            <a:ext cx="0" cy="1382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D6A28B-5C88-72BC-9119-501123789E43}"/>
              </a:ext>
            </a:extLst>
          </p:cNvPr>
          <p:cNvCxnSpPr>
            <a:cxnSpLocks/>
          </p:cNvCxnSpPr>
          <p:nvPr/>
        </p:nvCxnSpPr>
        <p:spPr>
          <a:xfrm>
            <a:off x="8656320" y="2875905"/>
            <a:ext cx="0" cy="1387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A1F83A-13C1-79DB-D84D-566A863B49A7}"/>
              </a:ext>
            </a:extLst>
          </p:cNvPr>
          <p:cNvCxnSpPr>
            <a:cxnSpLocks/>
          </p:cNvCxnSpPr>
          <p:nvPr/>
        </p:nvCxnSpPr>
        <p:spPr>
          <a:xfrm>
            <a:off x="10542270" y="2875905"/>
            <a:ext cx="0" cy="1387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9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Transformers in Computer Vision</a:t>
            </a:r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Transformers are successful in NLP domain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Extend transformers idea to image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Image GPT was suggested by </a:t>
            </a:r>
            <a:r>
              <a:rPr lang="en-US" err="1"/>
              <a:t>OpenAI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Shortly after, Vision Transformer (</a:t>
            </a:r>
            <a:r>
              <a:rPr lang="en-US" err="1"/>
              <a:t>ViT</a:t>
            </a:r>
            <a:r>
              <a:rPr lang="en-US"/>
              <a:t>) was suggested by Google </a:t>
            </a:r>
          </a:p>
          <a:p>
            <a:pPr lvl="1">
              <a:spcBef>
                <a:spcPts val="0"/>
              </a:spcBef>
            </a:pPr>
            <a:r>
              <a:rPr lang="en-US"/>
              <a:t>It is a successful approach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Increase interest in using transforms in vision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Fundamental challenge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How to create a sequence from an image?</a:t>
            </a: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581C-9EC1-D182-5158-89C6FC78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09565-D2E4-466A-468C-C787FB696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 err="1">
                <a:latin typeface="Bodoni 72 Book" pitchFamily="2" charset="0"/>
              </a:rPr>
              <a:t>Swin</a:t>
            </a:r>
            <a:r>
              <a:rPr lang="en-US" dirty="0">
                <a:latin typeface="Bodoni 72 Book" pitchFamily="2" charset="0"/>
              </a:rPr>
              <a:t>-T: </a:t>
            </a:r>
            <a:r>
              <a:rPr lang="en-US" i="1" dirty="0">
                <a:latin typeface="Bodoni 72 Book" pitchFamily="2" charset="0"/>
              </a:rPr>
              <a:t>C = 96, </a:t>
            </a:r>
            <a:r>
              <a:rPr lang="en-US" dirty="0">
                <a:latin typeface="Bodoni 72 Book" pitchFamily="2" charset="0"/>
              </a:rPr>
              <a:t>layer numbers = </a:t>
            </a:r>
            <a:r>
              <a:rPr lang="en-US" i="1" dirty="0">
                <a:latin typeface="Bodoni 72 Book" pitchFamily="2" charset="0"/>
              </a:rPr>
              <a:t>{2, 2, 6, 2}</a:t>
            </a:r>
          </a:p>
          <a:p>
            <a:r>
              <a:rPr lang="en-US" dirty="0" err="1">
                <a:latin typeface="Bodoni 72 Book" pitchFamily="2" charset="0"/>
              </a:rPr>
              <a:t>Swin</a:t>
            </a:r>
            <a:r>
              <a:rPr lang="en-US" dirty="0">
                <a:latin typeface="Bodoni 72 Book" pitchFamily="2" charset="0"/>
              </a:rPr>
              <a:t>-S: </a:t>
            </a:r>
            <a:r>
              <a:rPr lang="en-US" i="1" dirty="0">
                <a:latin typeface="Bodoni 72 Book" pitchFamily="2" charset="0"/>
              </a:rPr>
              <a:t>C = 96, </a:t>
            </a:r>
            <a:r>
              <a:rPr lang="en-US" dirty="0">
                <a:latin typeface="Bodoni 72 Book" pitchFamily="2" charset="0"/>
              </a:rPr>
              <a:t>layer numbers = </a:t>
            </a:r>
            <a:r>
              <a:rPr lang="en-US" i="1" dirty="0">
                <a:latin typeface="Bodoni 72 Book" pitchFamily="2" charset="0"/>
              </a:rPr>
              <a:t>{2, 2, 18, 2}</a:t>
            </a:r>
          </a:p>
          <a:p>
            <a:r>
              <a:rPr lang="en-US" dirty="0" err="1">
                <a:latin typeface="Bodoni 72 Book" pitchFamily="2" charset="0"/>
              </a:rPr>
              <a:t>Swin</a:t>
            </a:r>
            <a:r>
              <a:rPr lang="en-US" dirty="0">
                <a:latin typeface="Bodoni 72 Book" pitchFamily="2" charset="0"/>
              </a:rPr>
              <a:t>-B: </a:t>
            </a:r>
            <a:r>
              <a:rPr lang="en-US" i="1" dirty="0">
                <a:latin typeface="Bodoni 72 Book" pitchFamily="2" charset="0"/>
              </a:rPr>
              <a:t>C = 128, </a:t>
            </a:r>
            <a:r>
              <a:rPr lang="en-US" dirty="0">
                <a:latin typeface="Bodoni 72 Book" pitchFamily="2" charset="0"/>
              </a:rPr>
              <a:t>layer numbers = </a:t>
            </a:r>
            <a:r>
              <a:rPr lang="en-US" i="1" dirty="0">
                <a:latin typeface="Bodoni 72 Book" pitchFamily="2" charset="0"/>
              </a:rPr>
              <a:t>{2, 2, 18, 2}</a:t>
            </a:r>
          </a:p>
          <a:p>
            <a:r>
              <a:rPr lang="en-US" dirty="0" err="1">
                <a:latin typeface="Bodoni 72 Book" pitchFamily="2" charset="0"/>
              </a:rPr>
              <a:t>Swin</a:t>
            </a:r>
            <a:r>
              <a:rPr lang="en-US" dirty="0">
                <a:latin typeface="Bodoni 72 Book" pitchFamily="2" charset="0"/>
              </a:rPr>
              <a:t>-L: </a:t>
            </a:r>
            <a:r>
              <a:rPr lang="en-US" i="1" dirty="0">
                <a:latin typeface="Bodoni 72 Book" pitchFamily="2" charset="0"/>
              </a:rPr>
              <a:t>C = 192, </a:t>
            </a:r>
            <a:r>
              <a:rPr lang="en-US" dirty="0">
                <a:latin typeface="Bodoni 72 Book" pitchFamily="2" charset="0"/>
              </a:rPr>
              <a:t>layer numbers = </a:t>
            </a:r>
            <a:r>
              <a:rPr lang="en-US" i="1" dirty="0">
                <a:latin typeface="Bodoni 72 Book" pitchFamily="2" charset="0"/>
              </a:rPr>
              <a:t>{2, 2, 18, 2}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BD4E8-2F8E-54C0-F4C3-FDA3A2DED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A diagram of a block diagram&#10;&#10;Description automatically generated">
            <a:extLst>
              <a:ext uri="{FF2B5EF4-FFF2-40B4-BE49-F238E27FC236}">
                <a16:creationId xmlns:a16="http://schemas.microsoft.com/office/drawing/2014/main" id="{0DAA26D2-89DF-3ECA-874E-BD8C627F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36" y="1202573"/>
            <a:ext cx="9181727" cy="28353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38B28AA-4425-D857-A5AA-A2E3BF94FF99}"/>
                  </a:ext>
                </a:extLst>
              </p14:cNvPr>
              <p14:cNvContentPartPr/>
              <p14:nvPr/>
            </p14:nvContentPartPr>
            <p14:xfrm>
              <a:off x="4157973" y="3809493"/>
              <a:ext cx="175320" cy="1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38B28AA-4425-D857-A5AA-A2E3BF94FF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3973" y="3723093"/>
                <a:ext cx="282960" cy="17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1C748E-18B8-A3A0-7926-EB35ADFD729D}"/>
                  </a:ext>
                </a:extLst>
              </p14:cNvPr>
              <p14:cNvContentPartPr/>
              <p14:nvPr/>
            </p14:nvContentPartPr>
            <p14:xfrm>
              <a:off x="6056973" y="3807333"/>
              <a:ext cx="1918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1C748E-18B8-A3A0-7926-EB35ADFD72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2973" y="3699333"/>
                <a:ext cx="299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7E358E-D5EA-CE39-5C46-6060E80E64F6}"/>
                  </a:ext>
                </a:extLst>
              </p14:cNvPr>
              <p14:cNvContentPartPr/>
              <p14:nvPr/>
            </p14:nvContentPartPr>
            <p14:xfrm>
              <a:off x="7923427" y="3815613"/>
              <a:ext cx="2030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7E358E-D5EA-CE39-5C46-6060E80E64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9523" y="3707613"/>
                <a:ext cx="310489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58BE886-4EED-0B89-3A63-79CA23613480}"/>
                  </a:ext>
                </a:extLst>
              </p14:cNvPr>
              <p14:cNvContentPartPr/>
              <p14:nvPr/>
            </p14:nvContentPartPr>
            <p14:xfrm>
              <a:off x="9874987" y="3803013"/>
              <a:ext cx="170280" cy="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58BE886-4EED-0B89-3A63-79CA2361348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0987" y="3695013"/>
                <a:ext cx="277920" cy="2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999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A509-9900-5831-AA92-39152F28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7A09F-B480-5639-F3A2-67C2AEAB1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classification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EEDD1-5A16-0307-30EE-2F721AA9C1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 descr="A table of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2EA1B517-518E-77F2-4A14-0D499D077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39"/>
          <a:stretch/>
        </p:blipFill>
        <p:spPr>
          <a:xfrm>
            <a:off x="1257018" y="2678190"/>
            <a:ext cx="4937911" cy="22875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0CC91E-D3F5-D928-5749-A3D565CC61C1}"/>
              </a:ext>
            </a:extLst>
          </p:cNvPr>
          <p:cNvGrpSpPr/>
          <p:nvPr/>
        </p:nvGrpSpPr>
        <p:grpSpPr>
          <a:xfrm>
            <a:off x="6519960" y="1663605"/>
            <a:ext cx="4415022" cy="4110382"/>
            <a:chOff x="6519960" y="1663605"/>
            <a:chExt cx="4415022" cy="4110382"/>
          </a:xfrm>
        </p:grpSpPr>
        <p:pic>
          <p:nvPicPr>
            <p:cNvPr id="6" name="Picture 5" descr="A table of numbers and letters&#10;&#10;Description automatically generated with medium confidence">
              <a:extLst>
                <a:ext uri="{FF2B5EF4-FFF2-40B4-BE49-F238E27FC236}">
                  <a16:creationId xmlns:a16="http://schemas.microsoft.com/office/drawing/2014/main" id="{28C9AABA-9FF1-F0B4-7504-8D2612697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753"/>
            <a:stretch/>
          </p:blipFill>
          <p:spPr>
            <a:xfrm>
              <a:off x="6519960" y="1663605"/>
              <a:ext cx="4415022" cy="41103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FB38E2-8B3C-E146-0240-4FAD0A3430FF}"/>
                </a:ext>
              </a:extLst>
            </p:cNvPr>
            <p:cNvSpPr/>
            <p:nvPr/>
          </p:nvSpPr>
          <p:spPr>
            <a:xfrm>
              <a:off x="6613746" y="3125165"/>
              <a:ext cx="4185433" cy="185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A9B9F8-1CC1-EE78-9E29-71B626AF96F2}"/>
                </a:ext>
              </a:extLst>
            </p:cNvPr>
            <p:cNvSpPr/>
            <p:nvPr/>
          </p:nvSpPr>
          <p:spPr>
            <a:xfrm>
              <a:off x="6613746" y="3919960"/>
              <a:ext cx="4185433" cy="1794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5EB83E-38A0-A99F-0575-2BB541DBCE18}"/>
                </a:ext>
              </a:extLst>
            </p:cNvPr>
            <p:cNvSpPr/>
            <p:nvPr/>
          </p:nvSpPr>
          <p:spPr>
            <a:xfrm>
              <a:off x="6613746" y="4714756"/>
              <a:ext cx="4185434" cy="185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5AFBE-2D06-7D3C-6E1F-C344433A8DE5}"/>
                </a:ext>
              </a:extLst>
            </p:cNvPr>
            <p:cNvSpPr/>
            <p:nvPr/>
          </p:nvSpPr>
          <p:spPr>
            <a:xfrm>
              <a:off x="6613746" y="5515339"/>
              <a:ext cx="4185434" cy="185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2743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C4C9-611D-0947-7516-FC7B9FC9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24103"/>
          </a:xfrm>
        </p:spPr>
        <p:txBody>
          <a:bodyPr>
            <a:noAutofit/>
          </a:bodyPr>
          <a:lstStyle/>
          <a:p>
            <a:r>
              <a:rPr lang="en-US" dirty="0"/>
              <a:t>Emerging Properties in Self-Supervised </a:t>
            </a:r>
            <a:br>
              <a:rPr lang="en-US" dirty="0"/>
            </a:br>
            <a:r>
              <a:rPr lang="en-US" dirty="0"/>
              <a:t>Vision Transformer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308B-55B4-F5AB-D902-B1D2DB6D6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Self-</a:t>
            </a:r>
            <a:r>
              <a:rPr lang="en-US" b="1" dirty="0"/>
              <a:t>di</a:t>
            </a:r>
            <a:r>
              <a:rPr lang="en-US" dirty="0"/>
              <a:t>stillation with </a:t>
            </a:r>
            <a:r>
              <a:rPr lang="en-US" b="1" dirty="0"/>
              <a:t>no</a:t>
            </a:r>
            <a:r>
              <a:rPr lang="en-US" dirty="0"/>
              <a:t> labels (DINO)</a:t>
            </a:r>
          </a:p>
          <a:p>
            <a:r>
              <a:rPr lang="en-US" dirty="0"/>
              <a:t>Self-supervised approach to </a:t>
            </a:r>
            <a:r>
              <a:rPr lang="en-US" dirty="0" err="1"/>
              <a:t>ViT</a:t>
            </a:r>
            <a:endParaRPr lang="en-US" dirty="0"/>
          </a:p>
          <a:p>
            <a:r>
              <a:rPr lang="en-US" dirty="0"/>
              <a:t>Builds upon </a:t>
            </a:r>
            <a:r>
              <a:rPr lang="en-US" dirty="0" err="1"/>
              <a:t>Deit</a:t>
            </a:r>
            <a:r>
              <a:rPr lang="en-US" dirty="0"/>
              <a:t> </a:t>
            </a:r>
          </a:p>
          <a:p>
            <a:r>
              <a:rPr lang="en-US" dirty="0"/>
              <a:t>Highlights the success of k-NN without additional finetuning </a:t>
            </a:r>
          </a:p>
          <a:p>
            <a:pPr lvl="1">
              <a:buFont typeface="Courier New"/>
              <a:buChar char="o"/>
            </a:pPr>
            <a:r>
              <a:rPr lang="en-US" dirty="0"/>
              <a:t>Comes with a few stipulations (needs momentum encoder and multi-crop augmentation).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AB6BA-A6B6-4703-8CE9-7BCC6BFCA5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28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76F9-CDCA-47CC-533C-D0D4950E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Self-Distillation With No Labels 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F7DEB1-4F59-1095-1ECB-D4E88A549B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199" y="1260629"/>
                <a:ext cx="4633605" cy="4916334"/>
              </a:xfrm>
            </p:spPr>
            <p:txBody>
              <a:bodyPr/>
              <a:lstStyle/>
              <a:p>
                <a:r>
                  <a:rPr lang="en-US" dirty="0"/>
                  <a:t>For an input image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Generate a pair of views 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[random transformation on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]</a:t>
                </a:r>
              </a:p>
              <a:p>
                <a:r>
                  <a:rPr lang="en-US" dirty="0"/>
                  <a:t>Input to a network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Process prediction </a:t>
                </a:r>
              </a:p>
              <a:p>
                <a:r>
                  <a:rPr lang="en-US" dirty="0"/>
                  <a:t>Use probabilities to calculate loss </a:t>
                </a:r>
              </a:p>
              <a:p>
                <a:r>
                  <a:rPr lang="en-US" dirty="0"/>
                  <a:t>Update weights 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F7DEB1-4F59-1095-1ECB-D4E88A549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199" y="1260629"/>
                <a:ext cx="4633605" cy="491633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37E0F-8AAC-7F9A-1D0B-0711DE3151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384296-45F6-30F8-BEF1-6D552F2AC9A4}"/>
              </a:ext>
            </a:extLst>
          </p:cNvPr>
          <p:cNvGrpSpPr/>
          <p:nvPr/>
        </p:nvGrpSpPr>
        <p:grpSpPr>
          <a:xfrm>
            <a:off x="6889163" y="1368504"/>
            <a:ext cx="3492819" cy="4322587"/>
            <a:chOff x="6889163" y="1368504"/>
            <a:chExt cx="3492819" cy="432258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7F48CBF-097E-5D2D-AD9B-683B02D26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6230" y="1991257"/>
              <a:ext cx="16328" cy="23031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0357BA4-16B8-10C7-FDC9-7B06F6C52CF4}"/>
                </a:ext>
              </a:extLst>
            </p:cNvPr>
            <p:cNvCxnSpPr/>
            <p:nvPr/>
          </p:nvCxnSpPr>
          <p:spPr>
            <a:xfrm flipV="1">
              <a:off x="7531873" y="1982293"/>
              <a:ext cx="16328" cy="23121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509016-03F6-3224-49C1-3ABC81670813}"/>
                </a:ext>
              </a:extLst>
            </p:cNvPr>
            <p:cNvGrpSpPr/>
            <p:nvPr/>
          </p:nvGrpSpPr>
          <p:grpSpPr>
            <a:xfrm>
              <a:off x="7188627" y="1368504"/>
              <a:ext cx="2839355" cy="625928"/>
              <a:chOff x="6731000" y="1542142"/>
              <a:chExt cx="2839355" cy="62592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1BD5DB0-8C10-FD2C-AFD1-7041FD8DF856}"/>
                  </a:ext>
                </a:extLst>
              </p:cNvPr>
              <p:cNvGrpSpPr/>
              <p:nvPr/>
            </p:nvGrpSpPr>
            <p:grpSpPr>
              <a:xfrm>
                <a:off x="6731000" y="1542143"/>
                <a:ext cx="662213" cy="625927"/>
                <a:chOff x="6622143" y="1542143"/>
                <a:chExt cx="662213" cy="625927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83DCDB65-FB70-5E5A-896F-5E855C806534}"/>
                    </a:ext>
                  </a:extLst>
                </p:cNvPr>
                <p:cNvSpPr/>
                <p:nvPr/>
              </p:nvSpPr>
              <p:spPr>
                <a:xfrm>
                  <a:off x="6622143" y="1542143"/>
                  <a:ext cx="662213" cy="6259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9401A1-8D80-F91A-E3C2-1B537ADFCF4F}"/>
                    </a:ext>
                  </a:extLst>
                </p:cNvPr>
                <p:cNvSpPr txBox="1"/>
                <p:nvPr/>
              </p:nvSpPr>
              <p:spPr>
                <a:xfrm>
                  <a:off x="6725598" y="1700355"/>
                  <a:ext cx="435428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600" dirty="0"/>
                    <a:t> p</a:t>
                  </a:r>
                  <a:r>
                    <a:rPr lang="en-US" sz="1600" baseline="-25000" dirty="0"/>
                    <a:t>1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A50866-6B2D-C835-B302-B41EE024CBAD}"/>
                  </a:ext>
                </a:extLst>
              </p:cNvPr>
              <p:cNvGrpSpPr/>
              <p:nvPr/>
            </p:nvGrpSpPr>
            <p:grpSpPr>
              <a:xfrm>
                <a:off x="8908142" y="1542142"/>
                <a:ext cx="662213" cy="625927"/>
                <a:chOff x="8354785" y="1442356"/>
                <a:chExt cx="662213" cy="625927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9C568CB-3865-5486-8CD5-0EE4DEAE6CCB}"/>
                    </a:ext>
                  </a:extLst>
                </p:cNvPr>
                <p:cNvSpPr/>
                <p:nvPr/>
              </p:nvSpPr>
              <p:spPr>
                <a:xfrm>
                  <a:off x="8354785" y="1442356"/>
                  <a:ext cx="662213" cy="6259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A281D6-C04A-A2BB-1E44-79923AB40D5D}"/>
                    </a:ext>
                  </a:extLst>
                </p:cNvPr>
                <p:cNvSpPr txBox="1"/>
                <p:nvPr/>
              </p:nvSpPr>
              <p:spPr>
                <a:xfrm>
                  <a:off x="8499927" y="1587498"/>
                  <a:ext cx="426356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600"/>
                    <a:t>p</a:t>
                  </a:r>
                  <a:r>
                    <a:rPr lang="en-US" sz="1600" baseline="-25000"/>
                    <a:t>2</a:t>
                  </a:r>
                  <a:endParaRPr lang="en-US" sz="160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BE4D1F-63A2-D782-8916-77561EABD0E2}"/>
                  </a:ext>
                </a:extLst>
              </p:cNvPr>
              <p:cNvSpPr txBox="1"/>
              <p:nvPr/>
            </p:nvSpPr>
            <p:spPr>
              <a:xfrm>
                <a:off x="7438572" y="1596571"/>
                <a:ext cx="1433284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/>
                  <a:t>Loss: </a:t>
                </a:r>
              </a:p>
              <a:p>
                <a:pPr algn="ctr"/>
                <a:r>
                  <a:rPr lang="en-US" dirty="0"/>
                  <a:t>-p</a:t>
                </a:r>
                <a:r>
                  <a:rPr lang="en-US" baseline="-25000" dirty="0"/>
                  <a:t>2</a:t>
                </a:r>
                <a:r>
                  <a:rPr lang="en-US" dirty="0"/>
                  <a:t> log p</a:t>
                </a:r>
                <a:r>
                  <a:rPr lang="en-US" baseline="-25000" dirty="0"/>
                  <a:t>1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6AC457E-3DA2-E6A8-F14C-72FA4756ABB0}"/>
                    </a:ext>
                  </a:extLst>
                </p:cNvPr>
                <p:cNvSpPr/>
                <p:nvPr/>
              </p:nvSpPr>
              <p:spPr>
                <a:xfrm>
                  <a:off x="7195778" y="4285023"/>
                  <a:ext cx="662213" cy="6259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6AC457E-3DA2-E6A8-F14C-72FA4756AB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5778" y="4285023"/>
                  <a:ext cx="662213" cy="625927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C40D265-6EF6-2839-19E0-4210CC46373F}"/>
                    </a:ext>
                  </a:extLst>
                </p:cNvPr>
                <p:cNvSpPr/>
                <p:nvPr/>
              </p:nvSpPr>
              <p:spPr>
                <a:xfrm>
                  <a:off x="9372919" y="4285022"/>
                  <a:ext cx="662213" cy="6259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C40D265-6EF6-2839-19E0-4210CC4637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2919" y="4285022"/>
                  <a:ext cx="662213" cy="62592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398A3AF-6260-0974-DBF6-19BF292CF67C}"/>
                    </a:ext>
                  </a:extLst>
                </p:cNvPr>
                <p:cNvSpPr/>
                <p:nvPr/>
              </p:nvSpPr>
              <p:spPr>
                <a:xfrm>
                  <a:off x="8284347" y="5065164"/>
                  <a:ext cx="662213" cy="6259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398A3AF-6260-0974-DBF6-19BF292CF6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347" y="5065164"/>
                  <a:ext cx="662213" cy="62592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D333683-42E4-0B68-A9E7-5E23D62B923A}"/>
                </a:ext>
              </a:extLst>
            </p:cNvPr>
            <p:cNvCxnSpPr/>
            <p:nvPr/>
          </p:nvCxnSpPr>
          <p:spPr>
            <a:xfrm flipH="1" flipV="1">
              <a:off x="7750040" y="4857427"/>
              <a:ext cx="582388" cy="3283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918ED-8049-28E8-700E-CBD6DD3E2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999" y="4793927"/>
              <a:ext cx="533397" cy="3918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26FDA0E-CF65-B01E-FBA0-565CB17A74CF}"/>
                    </a:ext>
                  </a:extLst>
                </p:cNvPr>
                <p:cNvSpPr/>
                <p:nvPr/>
              </p:nvSpPr>
              <p:spPr>
                <a:xfrm>
                  <a:off x="6889163" y="3588337"/>
                  <a:ext cx="1306285" cy="46264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cs typeface="Arial"/>
                    </a:rPr>
                    <a:t>student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</m:oMath>
                  </a14:m>
                  <a:endParaRPr lang="en-US" baseline="-25000" dirty="0">
                    <a:solidFill>
                      <a:schemeClr val="tx1"/>
                    </a:solidFill>
                    <a:cs typeface="Arial"/>
                  </a:endParaRP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26FDA0E-CF65-B01E-FBA0-565CB17A74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163" y="3588337"/>
                  <a:ext cx="1306285" cy="46264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82C855-F8D4-29A2-F0F7-F5CE68522A00}"/>
                    </a:ext>
                  </a:extLst>
                </p:cNvPr>
                <p:cNvSpPr/>
                <p:nvPr/>
              </p:nvSpPr>
              <p:spPr>
                <a:xfrm>
                  <a:off x="9039091" y="3588336"/>
                  <a:ext cx="1306285" cy="46264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cs typeface="Arial"/>
                    </a:rPr>
                    <a:t>teacher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</m:oMath>
                  </a14:m>
                  <a:endParaRPr lang="en-US" baseline="-25000" dirty="0">
                    <a:solidFill>
                      <a:schemeClr val="tx1"/>
                    </a:solidFill>
                    <a:cs typeface="Arial"/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82C855-F8D4-29A2-F0F7-F5CE68522A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9091" y="3588336"/>
                  <a:ext cx="1306285" cy="46264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321CC8E-1165-D0E9-156B-F510D0D4501D}"/>
                </a:ext>
              </a:extLst>
            </p:cNvPr>
            <p:cNvSpPr/>
            <p:nvPr/>
          </p:nvSpPr>
          <p:spPr>
            <a:xfrm>
              <a:off x="6889163" y="2436265"/>
              <a:ext cx="1306286" cy="244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cs typeface="Arial"/>
                </a:rPr>
                <a:t>Softmax</a:t>
              </a:r>
              <a:endParaRPr lang="en-US" dirty="0">
                <a:cs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14CA49-CF29-1672-0F64-B37FDB061B80}"/>
                </a:ext>
              </a:extLst>
            </p:cNvPr>
            <p:cNvSpPr/>
            <p:nvPr/>
          </p:nvSpPr>
          <p:spPr>
            <a:xfrm>
              <a:off x="9039091" y="2436264"/>
              <a:ext cx="1306286" cy="244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cs typeface="Arial"/>
                </a:rPr>
                <a:t>Softmax</a:t>
              </a:r>
              <a:endParaRPr lang="en-US" dirty="0">
                <a:cs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8313CD-47C5-9F98-8F63-189D3165EC2A}"/>
                </a:ext>
              </a:extLst>
            </p:cNvPr>
            <p:cNvSpPr/>
            <p:nvPr/>
          </p:nvSpPr>
          <p:spPr>
            <a:xfrm>
              <a:off x="9039090" y="2880763"/>
              <a:ext cx="1306286" cy="244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Arial"/>
                </a:rPr>
                <a:t>centering</a:t>
              </a:r>
              <a:endParaRPr lang="en-US" err="1">
                <a:cs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C20AA4-FE47-DE6F-50D8-EA61862536E3}"/>
                </a:ext>
              </a:extLst>
            </p:cNvPr>
            <p:cNvSpPr txBox="1"/>
            <p:nvPr/>
          </p:nvSpPr>
          <p:spPr>
            <a:xfrm>
              <a:off x="8385949" y="3588335"/>
              <a:ext cx="462642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/>
                <a:t>ema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44C61B-CB71-7C74-9F10-4EB02CB0FD16}"/>
                </a:ext>
              </a:extLst>
            </p:cNvPr>
            <p:cNvCxnSpPr/>
            <p:nvPr/>
          </p:nvCxnSpPr>
          <p:spPr>
            <a:xfrm>
              <a:off x="8298409" y="3795113"/>
              <a:ext cx="685598" cy="22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0DE9C0-E324-56A6-CF97-4A1C69B35AF8}"/>
                </a:ext>
              </a:extLst>
            </p:cNvPr>
            <p:cNvCxnSpPr/>
            <p:nvPr/>
          </p:nvCxnSpPr>
          <p:spPr>
            <a:xfrm flipH="1">
              <a:off x="9526121" y="2152649"/>
              <a:ext cx="430306" cy="242048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DBC0F4-5337-CABB-A52A-4B76E2AF9946}"/>
                </a:ext>
              </a:extLst>
            </p:cNvPr>
            <p:cNvSpPr txBox="1"/>
            <p:nvPr/>
          </p:nvSpPr>
          <p:spPr>
            <a:xfrm>
              <a:off x="9986788" y="2088776"/>
              <a:ext cx="395194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/>
                <a:t>sg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277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C818-DB2F-B3BA-6820-8C9C497D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Cost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5F6F44B-9674-20E1-C129-6E5290B29E2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290247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 set of global views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a set of local views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. We wish to minimize the cross-entropy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</m:sSub>
                  </m:oMath>
                </a14:m>
                <a:r>
                  <a:rPr lang="en-US" dirty="0"/>
                  <a:t>. </a:t>
                </a:r>
                <a:endParaRPr lang="en-US" i="1" dirty="0"/>
              </a:p>
              <a:p>
                <a:r>
                  <a:rPr lang="en-US" dirty="0"/>
                  <a:t>This multi-crop component of the architecture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Authors use 2 global views at 224</a:t>
                </a:r>
                <a:r>
                  <a:rPr lang="en-US" baseline="30000" dirty="0"/>
                  <a:t>2</a:t>
                </a:r>
                <a:r>
                  <a:rPr lang="en-US" dirty="0"/>
                  <a:t> and 96</a:t>
                </a:r>
                <a:r>
                  <a:rPr lang="en-US" baseline="30000" dirty="0"/>
                  <a:t>2</a:t>
                </a:r>
                <a:r>
                  <a:rPr lang="en-US" dirty="0"/>
                  <a:t> pixels respectively.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Global views are large parts of the original image (&gt; 50%)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Local views are small patches (&lt; 50%)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5F6F44B-9674-20E1-C129-6E5290B29E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290247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F1F7-8D61-6A75-6E9C-09AA086EF6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A9011-F670-0806-01EA-29360D332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319033"/>
            <a:ext cx="6096000" cy="144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2FFD-324B-AD66-FEAE-C6ED3241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Network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33A28-4260-72B6-7ED2-6E596AC9F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10515600" cy="2473759"/>
          </a:xfrm>
        </p:spPr>
        <p:txBody>
          <a:bodyPr/>
          <a:lstStyle/>
          <a:p>
            <a:r>
              <a:rPr lang="en-US"/>
              <a:t>Unlike knowledge distillation there is no </a:t>
            </a:r>
            <a:r>
              <a:rPr lang="en-US" b="1"/>
              <a:t>priori</a:t>
            </a:r>
            <a:r>
              <a:rPr lang="en-US"/>
              <a:t> for the teacher!</a:t>
            </a:r>
          </a:p>
          <a:p>
            <a:pPr lvl="1">
              <a:buFont typeface="Courier New"/>
              <a:buChar char="o"/>
            </a:pPr>
            <a:r>
              <a:rPr lang="en-US"/>
              <a:t>Solve this by using previous iterations from the students to make one (momentum encoder)</a:t>
            </a:r>
          </a:p>
          <a:p>
            <a:r>
              <a:rPr lang="en-US"/>
              <a:t>Exponential moving average (EMA) on these previous iterations is how the teacher network updates it weights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769-AC65-6B67-2450-B6B9E160C5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68B09-00D1-D46F-F3ED-708745CD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909493"/>
            <a:ext cx="6096000" cy="9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2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4DDA-7ABB-1A1A-073F-35842224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Collapse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02CEC-29C8-8440-1A0F-DE6A62B2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10515600" cy="3381896"/>
          </a:xfrm>
        </p:spPr>
        <p:txBody>
          <a:bodyPr>
            <a:normAutofit fontScale="92500"/>
          </a:bodyPr>
          <a:lstStyle/>
          <a:p>
            <a:r>
              <a:rPr lang="en-US" dirty="0"/>
              <a:t>Collapse in ML is where the model experiences dimension reduction and in turn stops being a useful predictor </a:t>
            </a:r>
          </a:p>
          <a:p>
            <a:r>
              <a:rPr lang="en-US" dirty="0"/>
              <a:t>DINO avoids collapse by using two operations to the teacher network:</a:t>
            </a:r>
          </a:p>
          <a:p>
            <a:pPr marL="1028700" lvl="1" indent="-457200">
              <a:buAutoNum type="arabicPeriod"/>
            </a:pPr>
            <a:r>
              <a:rPr lang="en-US" b="1" dirty="0"/>
              <a:t>Centering: </a:t>
            </a:r>
            <a:r>
              <a:rPr lang="en-US" dirty="0"/>
              <a:t>Centering is just adjusting the update rule for the teacher network to be dependent on the mean of each batch (reduce variance in update rule)</a:t>
            </a:r>
          </a:p>
          <a:p>
            <a:pPr marL="1028700" lvl="1" indent="-457200">
              <a:buAutoNum type="arabicPeriod"/>
            </a:pPr>
            <a:r>
              <a:rPr lang="en-US" b="1" dirty="0"/>
              <a:t>Sharpening: </a:t>
            </a:r>
            <a:r>
              <a:rPr lang="en-US" dirty="0"/>
              <a:t>Sharpening is edge enhancement and has the opposite effect of centering and is accomplished by using a low temperature in the Softmax normalization.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09F01-8B28-CF10-567E-D2622FA8BC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E16BD-78AC-3BE2-8BD3-6307BFDD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32" y="4550681"/>
            <a:ext cx="6096000" cy="1316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0B61F-2954-9D68-8AA8-83D2F9A0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12" y="4820739"/>
            <a:ext cx="3402905" cy="6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58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AA0F-5C38-DDEA-775C-578AB24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F79A7-BEB7-E433-64C0-D3EA077FF9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B057CE-037C-20D3-58D3-5F21ECB6663B}"/>
              </a:ext>
            </a:extLst>
          </p:cNvPr>
          <p:cNvGrpSpPr/>
          <p:nvPr/>
        </p:nvGrpSpPr>
        <p:grpSpPr>
          <a:xfrm>
            <a:off x="835067" y="1398739"/>
            <a:ext cx="10062578" cy="4958220"/>
            <a:chOff x="2432135" y="1440492"/>
            <a:chExt cx="10062578" cy="4958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20481B2-804E-28B0-29FA-508AC8AA63A9}"/>
                </a:ext>
              </a:extLst>
            </p:cNvPr>
            <p:cNvGrpSpPr/>
            <p:nvPr/>
          </p:nvGrpSpPr>
          <p:grpSpPr>
            <a:xfrm>
              <a:off x="2432135" y="1440492"/>
              <a:ext cx="10062578" cy="4958220"/>
              <a:chOff x="490601" y="1440492"/>
              <a:chExt cx="10062578" cy="4958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EB4A7C-D03B-7386-3308-A3B1EF545932}"/>
                  </a:ext>
                </a:extLst>
              </p:cNvPr>
              <p:cNvSpPr/>
              <p:nvPr/>
            </p:nvSpPr>
            <p:spPr>
              <a:xfrm>
                <a:off x="490601" y="1440492"/>
                <a:ext cx="10062578" cy="495822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6F6D823-EBB0-C398-39C6-D240DDE365B0}"/>
                  </a:ext>
                </a:extLst>
              </p:cNvPr>
              <p:cNvSpPr/>
              <p:nvPr/>
            </p:nvSpPr>
            <p:spPr>
              <a:xfrm>
                <a:off x="615863" y="2787041"/>
                <a:ext cx="2432136" cy="226512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F72EC5-F3CF-B75F-D8F6-6986B45B1BAB}"/>
                  </a:ext>
                </a:extLst>
              </p:cNvPr>
              <p:cNvSpPr txBox="1"/>
              <p:nvPr/>
            </p:nvSpPr>
            <p:spPr>
              <a:xfrm>
                <a:off x="615862" y="1576191"/>
                <a:ext cx="149268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/>
                  <a:t>Network 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71157F9-658F-F65D-7F67-11351A74982D}"/>
                  </a:ext>
                </a:extLst>
              </p:cNvPr>
              <p:cNvGrpSpPr/>
              <p:nvPr/>
            </p:nvGrpSpPr>
            <p:grpSpPr>
              <a:xfrm>
                <a:off x="3789123" y="1920656"/>
                <a:ext cx="6482217" cy="3997891"/>
                <a:chOff x="3778685" y="1889341"/>
                <a:chExt cx="6753614" cy="4373671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BD1740A-3DE4-AA8A-758F-DF281A675A52}"/>
                    </a:ext>
                  </a:extLst>
                </p:cNvPr>
                <p:cNvSpPr/>
                <p:nvPr/>
              </p:nvSpPr>
              <p:spPr>
                <a:xfrm>
                  <a:off x="3778685" y="1889341"/>
                  <a:ext cx="6753614" cy="4373671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609A494-9F99-EFE3-DECF-D0206BBCAC56}"/>
                    </a:ext>
                  </a:extLst>
                </p:cNvPr>
                <p:cNvGrpSpPr/>
                <p:nvPr/>
              </p:nvGrpSpPr>
              <p:grpSpPr>
                <a:xfrm>
                  <a:off x="4039643" y="2327752"/>
                  <a:ext cx="2233808" cy="1513560"/>
                  <a:chOff x="4039643" y="2327752"/>
                  <a:chExt cx="2233808" cy="1513560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B44FC207-1AC6-B3C2-DD98-9A573372110E}"/>
                      </a:ext>
                    </a:extLst>
                  </p:cNvPr>
                  <p:cNvSpPr/>
                  <p:nvPr/>
                </p:nvSpPr>
                <p:spPr>
                  <a:xfrm>
                    <a:off x="4039643" y="2327752"/>
                    <a:ext cx="2233808" cy="15135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E0C59E5-0072-3494-5157-406541508C8A}"/>
                      </a:ext>
                    </a:extLst>
                  </p:cNvPr>
                  <p:cNvSpPr txBox="1"/>
                  <p:nvPr/>
                </p:nvSpPr>
                <p:spPr>
                  <a:xfrm>
                    <a:off x="4217095" y="2787040"/>
                    <a:ext cx="1878904" cy="523220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b="1"/>
                      <a:t>3-layer Multi-Layer Perceptron (MLP)</a:t>
                    </a: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38417DC-7292-527F-153A-4476E37162EA}"/>
                    </a:ext>
                  </a:extLst>
                </p:cNvPr>
                <p:cNvGrpSpPr/>
                <p:nvPr/>
              </p:nvGrpSpPr>
              <p:grpSpPr>
                <a:xfrm>
                  <a:off x="8121040" y="4175342"/>
                  <a:ext cx="2160738" cy="1513560"/>
                  <a:chOff x="8121040" y="4175342"/>
                  <a:chExt cx="2160738" cy="1513560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38AFE26-5D8A-B9C0-99AB-1A0430719A9E}"/>
                      </a:ext>
                    </a:extLst>
                  </p:cNvPr>
                  <p:cNvSpPr/>
                  <p:nvPr/>
                </p:nvSpPr>
                <p:spPr>
                  <a:xfrm>
                    <a:off x="8121040" y="4175342"/>
                    <a:ext cx="2160738" cy="15135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A49DA41-AFDF-F1A3-5F3C-6D4A34E35F83}"/>
                      </a:ext>
                    </a:extLst>
                  </p:cNvPr>
                  <p:cNvSpPr txBox="1"/>
                  <p:nvPr/>
                </p:nvSpPr>
                <p:spPr>
                  <a:xfrm>
                    <a:off x="8267177" y="4530245"/>
                    <a:ext cx="1878904" cy="523220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b="1"/>
                      <a:t>Fully Connected Layer</a:t>
                    </a:r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2B24463-E35B-2B43-3AA2-CD63ED938101}"/>
                    </a:ext>
                  </a:extLst>
                </p:cNvPr>
                <p:cNvGrpSpPr/>
                <p:nvPr/>
              </p:nvGrpSpPr>
              <p:grpSpPr>
                <a:xfrm>
                  <a:off x="5281810" y="4175342"/>
                  <a:ext cx="2192051" cy="1547090"/>
                  <a:chOff x="6555289" y="3079315"/>
                  <a:chExt cx="2192051" cy="1547090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A57DBC0-B313-05F1-AD7B-E29086A567A2}"/>
                      </a:ext>
                    </a:extLst>
                  </p:cNvPr>
                  <p:cNvSpPr/>
                  <p:nvPr/>
                </p:nvSpPr>
                <p:spPr>
                  <a:xfrm>
                    <a:off x="6586602" y="3079315"/>
                    <a:ext cx="2160738" cy="15135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134D0E9-9E04-2EA1-B941-F49AB91A52A0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738" y="3162820"/>
                    <a:ext cx="1878904" cy="307777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b="1"/>
                      <a:t>L</a:t>
                    </a:r>
                    <a:r>
                      <a:rPr lang="en-US" b="1" baseline="-25000"/>
                      <a:t>2</a:t>
                    </a:r>
                    <a:r>
                      <a:rPr lang="en-US" b="1"/>
                      <a:t> Norm </a:t>
                    </a:r>
                  </a:p>
                </p:txBody>
              </p:sp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3CFE1D78-750C-6CAB-3B3E-7A6C6DFE76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555289" y="3536388"/>
                    <a:ext cx="2087672" cy="10900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B1EF10F-1CB3-EA49-0E47-B172207E734E}"/>
                    </a:ext>
                  </a:extLst>
                </p:cNvPr>
                <p:cNvSpPr txBox="1"/>
                <p:nvPr/>
              </p:nvSpPr>
              <p:spPr>
                <a:xfrm>
                  <a:off x="6878876" y="2327752"/>
                  <a:ext cx="3141945" cy="400110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b="1"/>
                    <a:t>Projection Head </a:t>
                  </a:r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612332-165A-F93F-8566-227CB81CD733}"/>
                </a:ext>
              </a:extLst>
            </p:cNvPr>
            <p:cNvSpPr txBox="1"/>
            <p:nvPr/>
          </p:nvSpPr>
          <p:spPr>
            <a:xfrm>
              <a:off x="2609587" y="3465533"/>
              <a:ext cx="2327752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err="1"/>
                <a:t>ViT</a:t>
              </a:r>
              <a:r>
                <a:rPr lang="en-US" sz="2000" b="1"/>
                <a:t> or ResNet backbone</a:t>
              </a:r>
              <a:endParaRPr lang="en-US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F96612-BF03-3C47-FEAD-AA0D254A08E8}"/>
              </a:ext>
            </a:extLst>
          </p:cNvPr>
          <p:cNvCxnSpPr/>
          <p:nvPr/>
        </p:nvCxnSpPr>
        <p:spPr>
          <a:xfrm flipV="1">
            <a:off x="7691042" y="4631892"/>
            <a:ext cx="619750" cy="1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9D76CE7-952F-717D-8A7E-AB8D61258A79}"/>
              </a:ext>
            </a:extLst>
          </p:cNvPr>
          <p:cNvCxnSpPr/>
          <p:nvPr/>
        </p:nvCxnSpPr>
        <p:spPr>
          <a:xfrm>
            <a:off x="4798525" y="3663070"/>
            <a:ext cx="786143" cy="92948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ADB173-6C37-2A03-9F2B-8164C29DBCB5}"/>
              </a:ext>
            </a:extLst>
          </p:cNvPr>
          <p:cNvCxnSpPr/>
          <p:nvPr/>
        </p:nvCxnSpPr>
        <p:spPr>
          <a:xfrm>
            <a:off x="3387222" y="3836123"/>
            <a:ext cx="748420" cy="1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36317E-899E-6953-D7C4-A9A88E51B8ED}"/>
              </a:ext>
            </a:extLst>
          </p:cNvPr>
          <p:cNvGrpSpPr/>
          <p:nvPr/>
        </p:nvGrpSpPr>
        <p:grpSpPr>
          <a:xfrm>
            <a:off x="43952" y="3493324"/>
            <a:ext cx="924297" cy="340092"/>
            <a:chOff x="43952" y="3493324"/>
            <a:chExt cx="924297" cy="34009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E1B7BF-9181-415D-244A-B582C1A62A1E}"/>
                </a:ext>
              </a:extLst>
            </p:cNvPr>
            <p:cNvCxnSpPr/>
            <p:nvPr/>
          </p:nvCxnSpPr>
          <p:spPr>
            <a:xfrm>
              <a:off x="43952" y="3829458"/>
              <a:ext cx="924297" cy="39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F86AAB-41BB-E383-8F77-6B7FFA310197}"/>
                </a:ext>
              </a:extLst>
            </p:cNvPr>
            <p:cNvSpPr txBox="1"/>
            <p:nvPr/>
          </p:nvSpPr>
          <p:spPr>
            <a:xfrm>
              <a:off x="89065" y="3493324"/>
              <a:ext cx="64324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Input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91CDE2-B6B4-7F2C-4230-51F986E3EE6C}"/>
              </a:ext>
            </a:extLst>
          </p:cNvPr>
          <p:cNvGrpSpPr/>
          <p:nvPr/>
        </p:nvGrpSpPr>
        <p:grpSpPr>
          <a:xfrm>
            <a:off x="10632783" y="3433947"/>
            <a:ext cx="1270660" cy="399469"/>
            <a:chOff x="10632783" y="3433947"/>
            <a:chExt cx="1270660" cy="39946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90F4A48-21B9-F25B-E0D9-4C22D481C2B5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783" y="3829458"/>
              <a:ext cx="1270660" cy="39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C138C8-8576-B150-6C0A-FB7635E30287}"/>
                </a:ext>
              </a:extLst>
            </p:cNvPr>
            <p:cNvSpPr txBox="1"/>
            <p:nvPr/>
          </p:nvSpPr>
          <p:spPr>
            <a:xfrm>
              <a:off x="10954987" y="3433947"/>
              <a:ext cx="80158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390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6A7A-BFA8-3F86-C9E1-100A8427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Comparison on ImageNet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3C88C-207F-F50B-455E-EBA71D640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81665"/>
            <a:ext cx="4492669" cy="2318190"/>
          </a:xfrm>
        </p:spPr>
        <p:txBody>
          <a:bodyPr/>
          <a:lstStyle/>
          <a:p>
            <a:r>
              <a:rPr lang="en-US"/>
              <a:t>Comparing performance for linear and k-NN evaluation on ImageNet</a:t>
            </a:r>
          </a:p>
          <a:p>
            <a:r>
              <a:rPr lang="en-US"/>
              <a:t>Evaluated on ResNet-50 and </a:t>
            </a:r>
            <a:r>
              <a:rPr lang="en-US" err="1"/>
              <a:t>ViT</a:t>
            </a:r>
            <a:r>
              <a:rPr lang="en-US"/>
              <a:t> architectures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917F3-4409-FA34-9F2A-B25E018BE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  <p:pic>
        <p:nvPicPr>
          <p:cNvPr id="5" name="Picture 4" descr="A table of numbers and letters&#10;&#10;Description automatically generated">
            <a:extLst>
              <a:ext uri="{FF2B5EF4-FFF2-40B4-BE49-F238E27FC236}">
                <a16:creationId xmlns:a16="http://schemas.microsoft.com/office/drawing/2014/main" id="{00E18D06-1127-FD81-F691-1A32DDDA3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115" y="1043836"/>
            <a:ext cx="3959056" cy="51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60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85C5-9540-F2A8-E709-648843B3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24103"/>
          </a:xfrm>
        </p:spPr>
        <p:txBody>
          <a:bodyPr>
            <a:noAutofit/>
          </a:bodyPr>
          <a:lstStyle/>
          <a:p>
            <a:r>
              <a:rPr lang="en-US" dirty="0"/>
              <a:t>Comparison with SSL frameworks on ImageNet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5901B-EF4D-DE51-ED93-FEEF290A0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US" dirty="0"/>
              <a:t>Image Retrieval </a:t>
            </a:r>
            <a:endParaRPr lang="en-US" sz="1400" dirty="0"/>
          </a:p>
          <a:p>
            <a:pPr marL="628650" indent="-514350">
              <a:lnSpc>
                <a:spcPct val="150000"/>
              </a:lnSpc>
              <a:buSzPct val="80000"/>
              <a:buAutoNum type="arabicPeriod"/>
            </a:pPr>
            <a:r>
              <a:rPr lang="en-US" dirty="0"/>
              <a:t>Copy Detection </a:t>
            </a:r>
            <a:endParaRPr lang="en-US" sz="1400" dirty="0"/>
          </a:p>
          <a:p>
            <a:pPr marL="628650" indent="-51435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US" dirty="0"/>
              <a:t>Video Instance Segmentation </a:t>
            </a:r>
            <a:endParaRPr lang="en-US" sz="1400" dirty="0"/>
          </a:p>
          <a:p>
            <a:pPr marL="628650" indent="-514350">
              <a:lnSpc>
                <a:spcPct val="150000"/>
              </a:lnSpc>
              <a:buSzPct val="80000"/>
              <a:buAutoNum type="arabicPeriod"/>
            </a:pPr>
            <a:r>
              <a:rPr lang="en-US" dirty="0"/>
              <a:t>Transfer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4FC9-FA29-7682-9E49-745AC37D34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</a:t>
            </a: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Generative Pretraining from Pixels</a:t>
            </a:r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2187873"/>
            <a:ext cx="11353800" cy="272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630600" y="5041824"/>
            <a:ext cx="1747500" cy="525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Pre-process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4737525" y="5041824"/>
            <a:ext cx="1747500" cy="525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Pre-training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9344992" y="5041824"/>
            <a:ext cx="1747500" cy="525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041A83-E86C-D56E-DBFB-D731D98FB813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2F8C-1B01-324D-31DC-B6AAE9A5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D02B-3755-41F6-6D50-B7970CB2B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5192038" cy="4916334"/>
          </a:xfrm>
        </p:spPr>
        <p:txBody>
          <a:bodyPr/>
          <a:lstStyle/>
          <a:p>
            <a:r>
              <a:rPr lang="en-US"/>
              <a:t>Evaluated on ImageNet and Google Landmarks v2 (GLDv2) dataset</a:t>
            </a:r>
          </a:p>
          <a:p>
            <a:r>
              <a:rPr lang="en-US"/>
              <a:t>Mean Average Precision (</a:t>
            </a:r>
            <a:r>
              <a:rPr lang="en-US" err="1"/>
              <a:t>mAP</a:t>
            </a:r>
            <a:r>
              <a:rPr lang="en-US"/>
              <a:t>) is based on revisited Oxford and Paris </a:t>
            </a:r>
          </a:p>
          <a:p>
            <a:r>
              <a:rPr lang="en-US"/>
              <a:t>(M) and (H) refer to medium and hard splits respectively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4C043-0D37-3C7F-DACB-4A92171513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 lang="en-US"/>
          </a:p>
        </p:txBody>
      </p:sp>
      <p:pic>
        <p:nvPicPr>
          <p:cNvPr id="6" name="Picture 5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B2AFABD8-A53C-BBDC-A8B9-F2418FC8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016" y="2595336"/>
            <a:ext cx="54578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8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1C4B-32B2-E60A-6C68-7405F139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4C098-72D6-10C9-D2CB-0F93680EA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5072744" cy="49163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Evaluation is on the "strong" subset of the INRIA </a:t>
            </a:r>
            <a:r>
              <a:rPr lang="en-US" dirty="0" err="1"/>
              <a:t>Copydays</a:t>
            </a:r>
            <a:r>
              <a:rPr lang="en-US" dirty="0"/>
              <a:t> dataset </a:t>
            </a:r>
          </a:p>
          <a:p>
            <a:r>
              <a:rPr lang="en-US" dirty="0"/>
              <a:t>Goal is detecting images that been distorted </a:t>
            </a:r>
          </a:p>
          <a:p>
            <a:r>
              <a:rPr lang="en-US" dirty="0"/>
              <a:t>10k distractor images are randomly sampled from  YFCC100M dataset</a:t>
            </a:r>
          </a:p>
          <a:p>
            <a:r>
              <a:rPr lang="en-US" dirty="0"/>
              <a:t>Copy detection use cosine similarity on the features </a:t>
            </a:r>
          </a:p>
          <a:p>
            <a:r>
              <a:rPr lang="en-US" dirty="0"/>
              <a:t>20k images were used to learn the features from  YFCC100M 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D4E63-349E-3A36-D9E3-F69468C753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 lang="en-US"/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84ED8CBF-824D-C9E9-A535-2F817CB4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98" y="2803071"/>
            <a:ext cx="53625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2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F1B5-D03F-347F-36CA-AA80E905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Instance Segmentation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9EB000-2BF1-C2A5-BE77-F61AFE462D2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4870622" cy="491633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Tracks features on video files </a:t>
                </a:r>
              </a:p>
              <a:p>
                <a:r>
                  <a:rPr lang="en-US" dirty="0"/>
                  <a:t>Trained on ImageNet </a:t>
                </a:r>
              </a:p>
              <a:p>
                <a:r>
                  <a:rPr lang="en-US" dirty="0"/>
                  <a:t>Two metrics for tracking </a:t>
                </a:r>
              </a:p>
              <a:p>
                <a:pPr lvl="1">
                  <a:buFont typeface="Courier New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𝒥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– mean region similarity </a:t>
                </a:r>
              </a:p>
              <a:p>
                <a:pPr lvl="1">
                  <a:buFont typeface="Courier New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– contour-based accuracy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9EB000-2BF1-C2A5-BE77-F61AFE462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4870622" cy="491633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250FE-A26C-FFFD-17D3-8D4216C8C2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D6C5EE5A-1181-B320-8F75-B0B16B2C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35" y="1566900"/>
            <a:ext cx="5062765" cy="31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96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D9D4-3918-778A-1E9F-890E4C04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Instance Segmentation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C5797-110C-4792-846D-112537C9F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4845051" cy="4916334"/>
          </a:xfrm>
        </p:spPr>
        <p:txBody>
          <a:bodyPr>
            <a:normAutofit/>
          </a:bodyPr>
          <a:lstStyle/>
          <a:p>
            <a:r>
              <a:rPr lang="en-US" dirty="0"/>
              <a:t>Segmentation is a visualization mask obtained through thresholding the self-attention maps</a:t>
            </a:r>
          </a:p>
          <a:p>
            <a:pPr lvl="1">
              <a:buFont typeface="Courier New"/>
              <a:buChar char="o"/>
            </a:pPr>
            <a:r>
              <a:rPr lang="en-US" dirty="0"/>
              <a:t>Threshold is 60% of the mass </a:t>
            </a:r>
          </a:p>
          <a:p>
            <a:r>
              <a:rPr lang="en-US" dirty="0"/>
              <a:t>Comparison is the Jaccard similarity using images from PASCAL VOC12 dataset.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44ACE-FDC4-69A0-DD34-13476A9A0D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 lang="en-US"/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9487D83-5547-3CD7-AE89-02F2793FD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61" y="3871233"/>
            <a:ext cx="4048125" cy="1219200"/>
          </a:xfrm>
          <a:prstGeom prst="rect">
            <a:avLst/>
          </a:prstGeom>
        </p:spPr>
      </p:pic>
      <p:pic>
        <p:nvPicPr>
          <p:cNvPr id="6" name="Picture 5" descr="A collage of images of animals and trains&#10;&#10;Description automatically generated">
            <a:extLst>
              <a:ext uri="{FF2B5EF4-FFF2-40B4-BE49-F238E27FC236}">
                <a16:creationId xmlns:a16="http://schemas.microsoft.com/office/drawing/2014/main" id="{CEDB3237-2367-14CF-6CE9-9CB88D427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1410608"/>
            <a:ext cx="48482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9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7249D-2E07-51D5-9533-3578F238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CE5E2-A849-A566-7CE8-5B2C17F9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60629"/>
            <a:ext cx="4697627" cy="4916334"/>
          </a:xfrm>
        </p:spPr>
        <p:txBody>
          <a:bodyPr/>
          <a:lstStyle/>
          <a:p>
            <a:r>
              <a:rPr lang="en-US" dirty="0"/>
              <a:t>DINO versus Supervised approach when evaluating transfer learning </a:t>
            </a:r>
          </a:p>
          <a:p>
            <a:r>
              <a:rPr lang="en-US" dirty="0"/>
              <a:t>DINO outperforms on almost every dataset for both network architectures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CE8F1-96C6-C7DC-0278-2FF1F288A4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 lang="en-US"/>
          </a:p>
        </p:txBody>
      </p:sp>
      <p:pic>
        <p:nvPicPr>
          <p:cNvPr id="5" name="Picture 4" descr="A table of numbers with black text&#10;&#10;Description automatically generated">
            <a:extLst>
              <a:ext uri="{FF2B5EF4-FFF2-40B4-BE49-F238E27FC236}">
                <a16:creationId xmlns:a16="http://schemas.microsoft.com/office/drawing/2014/main" id="{98C79482-8CC8-69C7-3E9C-CC33B4B1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32" y="2642961"/>
            <a:ext cx="51244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1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DFDB-9A79-BEE7-FE72-5233F37E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 of DINO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8C12-C98A-0BF1-A50B-8CEF8863E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9131" y="1260629"/>
            <a:ext cx="4479994" cy="2004405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Highlighted entries in the columns indicate different setting from the default </a:t>
            </a:r>
          </a:p>
          <a:p>
            <a:r>
              <a:rPr lang="en-US"/>
              <a:t>Sinkhorn-Knopp has minimal effect </a:t>
            </a:r>
          </a:p>
          <a:p>
            <a:r>
              <a:rPr lang="en-US"/>
              <a:t>Switching to MSE has huge performance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A73E5-0E78-A745-DA83-F1B807138D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 lang="en-US"/>
          </a:p>
        </p:txBody>
      </p:sp>
      <p:pic>
        <p:nvPicPr>
          <p:cNvPr id="5" name="Picture 4" descr="A table with a number of ticks and numbers&#10;&#10;Description automatically generated">
            <a:extLst>
              <a:ext uri="{FF2B5EF4-FFF2-40B4-BE49-F238E27FC236}">
                <a16:creationId xmlns:a16="http://schemas.microsoft.com/office/drawing/2014/main" id="{4537379C-6A92-7C8C-E012-48647B366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68902"/>
            <a:ext cx="4481287" cy="2914198"/>
          </a:xfrm>
          <a:prstGeom prst="rect">
            <a:avLst/>
          </a:prstGeom>
        </p:spPr>
      </p:pic>
      <p:pic>
        <p:nvPicPr>
          <p:cNvPr id="6" name="Picture 5" descr="A graph with numbers and triangles&#10;&#10;Description automatically generated">
            <a:extLst>
              <a:ext uri="{FF2B5EF4-FFF2-40B4-BE49-F238E27FC236}">
                <a16:creationId xmlns:a16="http://schemas.microsoft.com/office/drawing/2014/main" id="{65FE9C38-8C02-AE35-D6C9-FB440B877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972" y="3372198"/>
            <a:ext cx="3171825" cy="25527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080EFE-80AE-A6E8-AA00-81B813804F9C}"/>
              </a:ext>
            </a:extLst>
          </p:cNvPr>
          <p:cNvSpPr txBox="1">
            <a:spLocks/>
          </p:cNvSpPr>
          <p:nvPr/>
        </p:nvSpPr>
        <p:spPr>
          <a:xfrm>
            <a:off x="1502079" y="1256454"/>
            <a:ext cx="4479994" cy="200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dirty="0"/>
              <a:t>Smaller patches sizes show better performance </a:t>
            </a:r>
          </a:p>
          <a:p>
            <a:r>
              <a:rPr lang="en-US" sz="2000" dirty="0"/>
              <a:t>Cost is significantly slower performance </a:t>
            </a:r>
          </a:p>
        </p:txBody>
      </p:sp>
    </p:spTree>
    <p:extLst>
      <p:ext uri="{BB962C8B-B14F-4D97-AF65-F5344CB8AC3E}">
        <p14:creationId xmlns:p14="http://schemas.microsoft.com/office/powerpoint/2010/main" val="4258177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23D4-31B8-98FB-E7BB-6EAC20B3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24103"/>
          </a:xfrm>
        </p:spPr>
        <p:txBody>
          <a:bodyPr>
            <a:noAutofit/>
          </a:bodyPr>
          <a:lstStyle/>
          <a:p>
            <a:r>
              <a:rPr lang="en-US" dirty="0"/>
              <a:t>Masked Autoencoders Are Scalable </a:t>
            </a:r>
            <a:br>
              <a:rPr lang="en-US" dirty="0"/>
            </a:br>
            <a:r>
              <a:rPr lang="en-US" dirty="0"/>
              <a:t>Vision Learners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98512-022D-2A1D-C214-11C9454CF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Introduced an asymmetric encoder-decoder architecture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Encoder uses a subset of the data 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2000" dirty="0"/>
              <a:t>Decoder use encoded data plus a learned component to represent the rest of the input image</a:t>
            </a:r>
            <a:endParaRPr lang="en-US" dirty="0"/>
          </a:p>
          <a:p>
            <a:r>
              <a:rPr lang="en-US" dirty="0"/>
              <a:t>Shows masking a high proportion of the input image to be meaningful self-supervisory task</a:t>
            </a:r>
          </a:p>
          <a:p>
            <a:r>
              <a:rPr lang="en-US" dirty="0"/>
              <a:t>Use of MAE increases training speed from 2.8x – 4.1x</a:t>
            </a:r>
          </a:p>
          <a:p>
            <a:pPr marL="11430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92E21-99DC-3A12-27BB-5AC408C65A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5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C524-3126-6FD7-2CAA-6E3D9E4A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Mask?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61F0C-9CFB-C72B-50C7-80C2E69DF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688" y="2886849"/>
            <a:ext cx="5367454" cy="1087749"/>
          </a:xfrm>
        </p:spPr>
        <p:txBody>
          <a:bodyPr/>
          <a:lstStyle/>
          <a:p>
            <a:r>
              <a:rPr lang="en-US"/>
              <a:t>It is a matrix used to determine which parts of the input to use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BA331-A43D-42F6-B1BA-0CA07EB8F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 lang="en-US"/>
          </a:p>
        </p:txBody>
      </p:sp>
      <p:pic>
        <p:nvPicPr>
          <p:cNvPr id="5" name="Picture 4" descr="A blurry image of a cheetah&#10;&#10;Description automatically generated">
            <a:extLst>
              <a:ext uri="{FF2B5EF4-FFF2-40B4-BE49-F238E27FC236}">
                <a16:creationId xmlns:a16="http://schemas.microsoft.com/office/drawing/2014/main" id="{B7AE419A-4AAF-4F0E-A1F8-613ED86E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345" y="2430618"/>
            <a:ext cx="5632993" cy="20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4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983A-6AA0-7552-402B-C32386D2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45F18-6AED-E9DF-EEBE-043A0594E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29848"/>
            <a:ext cx="10506308" cy="2147115"/>
          </a:xfrm>
        </p:spPr>
        <p:txBody>
          <a:bodyPr/>
          <a:lstStyle/>
          <a:p>
            <a:r>
              <a:rPr lang="en-US" dirty="0"/>
              <a:t>Can take different strategies (random, blocks, grid)</a:t>
            </a:r>
          </a:p>
          <a:p>
            <a:r>
              <a:rPr lang="en-US" dirty="0"/>
              <a:t>Can ignore different ratios of the input (50%, 75%, etc.)</a:t>
            </a:r>
          </a:p>
          <a:p>
            <a:r>
              <a:rPr lang="en-US" dirty="0"/>
              <a:t>In this paper random sampling showed the best results  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FD33-BE42-6908-FE66-88D0A4B4D0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 lang="en-US"/>
          </a:p>
        </p:txBody>
      </p:sp>
      <p:pic>
        <p:nvPicPr>
          <p:cNvPr id="5" name="Picture 4" descr="A collage of a fox&#10;&#10;Description automatically generated">
            <a:extLst>
              <a:ext uri="{FF2B5EF4-FFF2-40B4-BE49-F238E27FC236}">
                <a16:creationId xmlns:a16="http://schemas.microsoft.com/office/drawing/2014/main" id="{F3401681-87C5-B67C-3B17-09090CE7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70" y="1394949"/>
            <a:ext cx="10690768" cy="230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8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3DF5-95B3-6174-A106-6FD4CEF5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Masked Autoencoder (MAE)?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25304-C31A-5542-8811-947DF1B12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5255942" cy="4916334"/>
          </a:xfrm>
        </p:spPr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sz="2600" dirty="0"/>
              <a:t>Take an image 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sz="2600" dirty="0"/>
              <a:t>Ignore a portion of the input (masking)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sz="2600" dirty="0"/>
              <a:t>Encode the remaining data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sz="2600" dirty="0"/>
              <a:t>Add some additional features (positional data)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sz="2600" dirty="0"/>
              <a:t>Decode the encode data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sz="2600" dirty="0"/>
              <a:t>Use the decoded data to reconstruct the input 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FCEE8-850D-215B-B613-1BCB17F729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 lang="en-US"/>
          </a:p>
        </p:txBody>
      </p:sp>
      <p:pic>
        <p:nvPicPr>
          <p:cNvPr id="5" name="Picture 4" descr="A diagram of a decoder&#10;&#10;Description automatically generated">
            <a:extLst>
              <a:ext uri="{FF2B5EF4-FFF2-40B4-BE49-F238E27FC236}">
                <a16:creationId xmlns:a16="http://schemas.microsoft.com/office/drawing/2014/main" id="{3F07870C-5E20-AF3E-4211-1A32F381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20" y="1893035"/>
            <a:ext cx="5653204" cy="30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1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 (Pre-process)</a:t>
            </a:r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Convert image to sequence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Reorder pixels to create a sequence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ImageNet size: 224*224*3 (150,528 pixels!!)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Context reduction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Resize to lower resolution: 32*32*3 (3,072 pixels)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Customize color palette to change RGB: 32*32*1 (1,024 pixels)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Create a sequence of pixels</a:t>
            </a:r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 rotWithShape="1">
          <a:blip r:embed="rId3">
            <a:alphaModFix/>
          </a:blip>
          <a:srcRect t="79239" r="81465" b="8295"/>
          <a:stretch/>
        </p:blipFill>
        <p:spPr>
          <a:xfrm>
            <a:off x="8016750" y="5069805"/>
            <a:ext cx="225972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3">
            <a:alphaModFix/>
          </a:blip>
          <a:srcRect l="5258" r="86228" b="65811"/>
          <a:stretch/>
        </p:blipFill>
        <p:spPr>
          <a:xfrm>
            <a:off x="1957550" y="4468900"/>
            <a:ext cx="1550275" cy="1495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5"/>
          <p:cNvCxnSpPr/>
          <p:nvPr/>
        </p:nvCxnSpPr>
        <p:spPr>
          <a:xfrm>
            <a:off x="3888825" y="5255175"/>
            <a:ext cx="82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" name="Google Shape;136;p15"/>
          <p:cNvCxnSpPr/>
          <p:nvPr/>
        </p:nvCxnSpPr>
        <p:spPr>
          <a:xfrm>
            <a:off x="6970975" y="5252350"/>
            <a:ext cx="82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ED806CD-7D1A-9A31-8311-6A79966CB35C}"/>
              </a:ext>
            </a:extLst>
          </p:cNvPr>
          <p:cNvGrpSpPr/>
          <p:nvPr/>
        </p:nvGrpSpPr>
        <p:grpSpPr>
          <a:xfrm>
            <a:off x="5163200" y="4468900"/>
            <a:ext cx="1650463" cy="1566899"/>
            <a:chOff x="5163200" y="4468900"/>
            <a:chExt cx="1650463" cy="1566899"/>
          </a:xfrm>
        </p:grpSpPr>
        <p:pic>
          <p:nvPicPr>
            <p:cNvPr id="133" name="Google Shape;133;p15"/>
            <p:cNvPicPr preferRelativeResize="0"/>
            <p:nvPr/>
          </p:nvPicPr>
          <p:blipFill rotWithShape="1">
            <a:blip r:embed="rId3">
              <a:alphaModFix/>
            </a:blip>
            <a:srcRect l="5646" t="40571" r="85840" b="25786"/>
            <a:stretch/>
          </p:blipFill>
          <p:spPr>
            <a:xfrm>
              <a:off x="5163200" y="4468900"/>
              <a:ext cx="1650463" cy="15668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15"/>
            <p:cNvCxnSpPr/>
            <p:nvPr/>
          </p:nvCxnSpPr>
          <p:spPr>
            <a:xfrm>
              <a:off x="5328725" y="4763825"/>
              <a:ext cx="1108800" cy="5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8" name="Google Shape;138;p15"/>
            <p:cNvCxnSpPr/>
            <p:nvPr/>
          </p:nvCxnSpPr>
          <p:spPr>
            <a:xfrm>
              <a:off x="5328725" y="5249650"/>
              <a:ext cx="1108800" cy="5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9" name="Google Shape;139;p15"/>
            <p:cNvCxnSpPr/>
            <p:nvPr/>
          </p:nvCxnSpPr>
          <p:spPr>
            <a:xfrm>
              <a:off x="5328725" y="5735475"/>
              <a:ext cx="1108800" cy="5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179979-BBA0-543C-2DC9-CB3892628BCA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FA68-6FCF-F870-83C7-CD5FC43A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C8E9F-D9F8-C113-BA17-D9A304C7C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400" b="1" dirty="0"/>
              <a:t>Masking:</a:t>
            </a:r>
            <a:r>
              <a:rPr lang="en-US" sz="2400" dirty="0"/>
              <a:t> 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Divide the input into a series of patches 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Sample a subset of the patches and remove (mask) the rest 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b="1" dirty="0"/>
              <a:t>MAE encoder: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Using a </a:t>
            </a:r>
            <a:r>
              <a:rPr lang="en-US" sz="2000" dirty="0" err="1"/>
              <a:t>ViT</a:t>
            </a:r>
            <a:r>
              <a:rPr lang="en-US" sz="2000" dirty="0"/>
              <a:t> take the unmasked patches as input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Embed the unmasked patches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Process using a series of transformer blocks 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MAE decoder: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Input is both the encoded visible patches and mask tokens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Mask tokens represent a shared, learned feature vector representing the missing patch </a:t>
            </a:r>
            <a:r>
              <a:rPr lang="en-US" sz="1900" dirty="0"/>
              <a:t> 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Reconstruction target: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Decoder’s output is reshaped to form the reconstructed image 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000" dirty="0"/>
              <a:t>Loss function is MSE between predicated and original image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02901-CDE6-244E-A92F-1B9E80BD17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5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A977-6326-DED5-022A-FBCD9E56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99E3E-CE7C-6BB5-AEDD-47D4797C6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43A84-18B1-C1F8-81A3-0DA713F6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49" y="1521137"/>
            <a:ext cx="11817102" cy="38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7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C50D-6B57-3C30-E188-B07A549D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9874405" cy="902162"/>
          </a:xfrm>
        </p:spPr>
        <p:txBody>
          <a:bodyPr>
            <a:normAutofit/>
          </a:bodyPr>
          <a:lstStyle/>
          <a:p>
            <a:r>
              <a:rPr lang="en-US" dirty="0"/>
              <a:t>Compared With Previous on </a:t>
            </a:r>
            <a:r>
              <a:rPr lang="en-US" sz="4000" dirty="0"/>
              <a:t>ImageNet-1K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3668C-95C5-AC7C-1905-BE4EA11DD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C9C97-E1B7-32CD-1124-EC6DD77B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8" y="1811028"/>
            <a:ext cx="5242932" cy="389572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8E6C50C-7BCA-DA1D-F710-2290A29E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70" y="2258470"/>
            <a:ext cx="5426695" cy="29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3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1C1C-7C52-F820-CF99-B9399607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Fine-tuning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7818D-FC46-E96D-4AB6-5FD93C658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0824"/>
            <a:ext cx="5255942" cy="4656139"/>
          </a:xfrm>
        </p:spPr>
        <p:txBody>
          <a:bodyPr/>
          <a:lstStyle/>
          <a:p>
            <a:r>
              <a:rPr lang="en-US" sz="2600" dirty="0"/>
              <a:t>As opposed to linear probing or full fine-tuning </a:t>
            </a:r>
            <a:endParaRPr lang="en-US" dirty="0"/>
          </a:p>
          <a:p>
            <a:r>
              <a:rPr lang="en-US" sz="2600" dirty="0"/>
              <a:t>Linear probing does not capture strong but non-linear features (something deep learning does do however)</a:t>
            </a:r>
            <a:endParaRPr lang="en-US" dirty="0"/>
          </a:p>
          <a:p>
            <a:r>
              <a:rPr lang="en-US" sz="2600" dirty="0"/>
              <a:t>Partially fine tuning is applying fine-tuning to transformer block level 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340C6-B4F2-5BC9-2173-474158BE20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 lang="en-US"/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51BD255-6C90-23D7-561A-2B4249A8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29" y="1516101"/>
            <a:ext cx="5450856" cy="3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00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9A8D-ACBB-0A35-98B6-A4EE010E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2725F-120C-C8A2-D746-A9073875CA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F37357D-D5E3-DB7C-7D23-8610443A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74" y="1591333"/>
            <a:ext cx="5163248" cy="2103632"/>
          </a:xfrm>
          <a:prstGeom prst="rect">
            <a:avLst/>
          </a:prstGeom>
        </p:spPr>
      </p:pic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94A6265-E117-20B3-24CD-A4337E42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56" y="1588775"/>
            <a:ext cx="6161979" cy="2108744"/>
          </a:xfrm>
          <a:prstGeom prst="rect">
            <a:avLst/>
          </a:prstGeom>
        </p:spPr>
      </p:pic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6C4ED9F-2572-E482-AAF0-5CE1AB71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96" y="3862115"/>
            <a:ext cx="6952321" cy="28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5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21A0-666B-D531-B76E-44F5B8EF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24103"/>
          </a:xfr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 err="1"/>
              <a:t>MetaFormer</a:t>
            </a:r>
            <a:r>
              <a:rPr lang="en-US" dirty="0"/>
              <a:t> is Actually What You Need </a:t>
            </a:r>
            <a:br>
              <a:rPr lang="en-US" dirty="0"/>
            </a:br>
            <a:r>
              <a:rPr lang="en-US" dirty="0"/>
              <a:t>for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B1A6B-A18D-CE5A-DAC6-42E08810B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Proposes a generalized architecture for transformers that </a:t>
            </a:r>
            <a:r>
              <a:rPr lang="en-US" b="1" dirty="0"/>
              <a:t>DON'T </a:t>
            </a:r>
            <a:r>
              <a:rPr lang="en-US" dirty="0"/>
              <a:t>use attention </a:t>
            </a:r>
          </a:p>
          <a:p>
            <a:r>
              <a:rPr lang="en-US" dirty="0"/>
              <a:t>Demonstrates that even a simple token mixer such as pooling can produce competitive results in computer vision tasks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C8D29-858A-4F80-4A20-6867D9C00D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58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819E-1DA5-B0DD-4892-660C1E8D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MetaFormer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4C89E-A675-9F1D-FEDE-600A7810C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0629"/>
            <a:ext cx="2913962" cy="4916334"/>
          </a:xfrm>
        </p:spPr>
        <p:txBody>
          <a:bodyPr>
            <a:normAutofit fontScale="92500" lnSpcReduction="10000"/>
          </a:bodyPr>
          <a:lstStyle/>
          <a:p>
            <a:r>
              <a:rPr lang="en-US" err="1"/>
              <a:t>MetaFormer</a:t>
            </a:r>
            <a:r>
              <a:rPr lang="en-US"/>
              <a:t> is an abstracted architecture </a:t>
            </a:r>
          </a:p>
          <a:p>
            <a:pPr lvl="1">
              <a:buFont typeface="Courier New"/>
              <a:buChar char="o"/>
            </a:pPr>
            <a:r>
              <a:rPr lang="en-US"/>
              <a:t>Derived from transformers </a:t>
            </a:r>
          </a:p>
          <a:p>
            <a:r>
              <a:rPr lang="en-US"/>
              <a:t>Removes attention from transformers </a:t>
            </a:r>
          </a:p>
          <a:p>
            <a:pPr lvl="1">
              <a:buFont typeface="Courier New"/>
              <a:buChar char="o"/>
            </a:pPr>
            <a:r>
              <a:rPr lang="en-US"/>
              <a:t>Replaces it with an abstracted token mixer</a:t>
            </a:r>
          </a:p>
          <a:p>
            <a:r>
              <a:rPr lang="en-US" err="1"/>
              <a:t>PoolFormer</a:t>
            </a:r>
            <a:r>
              <a:rPr lang="en-US"/>
              <a:t> uses pooling instead of attention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2B58D-27D4-5EB1-2DDD-D880A350E1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E3FD44-DEFC-250F-8E1E-69F0D5A2CD41}"/>
              </a:ext>
            </a:extLst>
          </p:cNvPr>
          <p:cNvGrpSpPr/>
          <p:nvPr/>
        </p:nvGrpSpPr>
        <p:grpSpPr>
          <a:xfrm>
            <a:off x="4385975" y="641386"/>
            <a:ext cx="1380363" cy="5102364"/>
            <a:chOff x="4385975" y="641386"/>
            <a:chExt cx="1380363" cy="510236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70D61E-976D-21F9-7F22-179994952726}"/>
                </a:ext>
              </a:extLst>
            </p:cNvPr>
            <p:cNvCxnSpPr/>
            <p:nvPr/>
          </p:nvCxnSpPr>
          <p:spPr>
            <a:xfrm flipV="1">
              <a:off x="5175748" y="641386"/>
              <a:ext cx="23868" cy="4538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58DDA41-0EA2-9620-98C7-8AE168E6CD2A}"/>
                </a:ext>
              </a:extLst>
            </p:cNvPr>
            <p:cNvGrpSpPr/>
            <p:nvPr/>
          </p:nvGrpSpPr>
          <p:grpSpPr>
            <a:xfrm>
              <a:off x="5002407" y="804883"/>
              <a:ext cx="344035" cy="461665"/>
              <a:chOff x="8142214" y="1778040"/>
              <a:chExt cx="344035" cy="46166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0DC4108-5BA0-D7B9-E4BC-76AC1E9A4AA2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B39D25-D751-D85B-5640-649C1A812B09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41DDC9-3525-AA28-1EC9-C6B5BD21BA52}"/>
                </a:ext>
              </a:extLst>
            </p:cNvPr>
            <p:cNvSpPr/>
            <p:nvPr/>
          </p:nvSpPr>
          <p:spPr>
            <a:xfrm>
              <a:off x="4582025" y="1346184"/>
              <a:ext cx="1184313" cy="5783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Channel MLP</a:t>
              </a:r>
              <a:endParaRPr lang="en-US" err="1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D61839A-A426-705D-27B2-EBA293FC48E1}"/>
                </a:ext>
              </a:extLst>
            </p:cNvPr>
            <p:cNvSpPr/>
            <p:nvPr/>
          </p:nvSpPr>
          <p:spPr>
            <a:xfrm>
              <a:off x="4582025" y="3512835"/>
              <a:ext cx="1184313" cy="5967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Token Mixer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2BBCE09-D411-BDEC-9AE2-46F1BDF045D0}"/>
                </a:ext>
              </a:extLst>
            </p:cNvPr>
            <p:cNvSpPr/>
            <p:nvPr/>
          </p:nvSpPr>
          <p:spPr>
            <a:xfrm>
              <a:off x="4582024" y="4421726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E3C5E8B-5381-EE1D-71B7-FFAB614552F9}"/>
                </a:ext>
              </a:extLst>
            </p:cNvPr>
            <p:cNvSpPr/>
            <p:nvPr/>
          </p:nvSpPr>
          <p:spPr>
            <a:xfrm>
              <a:off x="4582025" y="5183727"/>
              <a:ext cx="1184313" cy="56002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Input </a:t>
              </a:r>
              <a:r>
                <a:rPr lang="en-US" sz="1800" err="1">
                  <a:solidFill>
                    <a:schemeClr val="tx1"/>
                  </a:solidFill>
                  <a:cs typeface="Arial"/>
                </a:rPr>
                <a:t>Emb</a:t>
              </a:r>
              <a:r>
                <a:rPr lang="en-US" sz="1800">
                  <a:solidFill>
                    <a:schemeClr val="tx1"/>
                  </a:solidFill>
                  <a:cs typeface="Arial"/>
                </a:rPr>
                <a:t>.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9EF7B2B-B76D-CED9-023F-E1AB0E9CA8D4}"/>
                </a:ext>
              </a:extLst>
            </p:cNvPr>
            <p:cNvSpPr/>
            <p:nvPr/>
          </p:nvSpPr>
          <p:spPr>
            <a:xfrm>
              <a:off x="4582023" y="2154087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DE5530-EFB4-4D39-560F-861578CCB3BE}"/>
                </a:ext>
              </a:extLst>
            </p:cNvPr>
            <p:cNvGrpSpPr/>
            <p:nvPr/>
          </p:nvGrpSpPr>
          <p:grpSpPr>
            <a:xfrm>
              <a:off x="5002406" y="2861364"/>
              <a:ext cx="344035" cy="461665"/>
              <a:chOff x="8142214" y="1778040"/>
              <a:chExt cx="344035" cy="46166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59DC5E1-F18B-E029-6587-6B37F77414F1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B7AA47-4BC6-246E-686E-E611FA8F4300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3D79EF5-863D-8622-43E1-5369A64DD5AD}"/>
                </a:ext>
              </a:extLst>
            </p:cNvPr>
            <p:cNvGrpSpPr/>
            <p:nvPr/>
          </p:nvGrpSpPr>
          <p:grpSpPr>
            <a:xfrm>
              <a:off x="4385975" y="3053854"/>
              <a:ext cx="797575" cy="1997722"/>
              <a:chOff x="4385975" y="3053854"/>
              <a:chExt cx="797575" cy="1997722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1D2F57E-AD81-A275-281B-6701CE17CE87}"/>
                  </a:ext>
                </a:extLst>
              </p:cNvPr>
              <p:cNvCxnSpPr/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3728071-1134-DF0D-D6EF-33708B24836D}"/>
                  </a:ext>
                </a:extLst>
              </p:cNvPr>
              <p:cNvCxnSpPr/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10691EE-0593-898F-DF89-A32BAA3EAD9A}"/>
                  </a:ext>
                </a:extLst>
              </p:cNvPr>
              <p:cNvCxnSpPr/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8E0851A-0DEC-63D3-6F3F-8A316508A49E}"/>
                </a:ext>
              </a:extLst>
            </p:cNvPr>
            <p:cNvGrpSpPr/>
            <p:nvPr/>
          </p:nvGrpSpPr>
          <p:grpSpPr>
            <a:xfrm>
              <a:off x="4395156" y="1034093"/>
              <a:ext cx="788395" cy="1713120"/>
              <a:chOff x="4385975" y="3053854"/>
              <a:chExt cx="797575" cy="199772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4B4ED5E-5B63-2B46-65C8-C2CB65DBEB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A993235-E90A-AE61-9880-E1100EF710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3056CA0-011C-82B9-6DB2-F9A5C45870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20A7F6-FA28-CBC0-8739-2BD8672F815A}"/>
              </a:ext>
            </a:extLst>
          </p:cNvPr>
          <p:cNvGrpSpPr/>
          <p:nvPr/>
        </p:nvGrpSpPr>
        <p:grpSpPr>
          <a:xfrm>
            <a:off x="6424095" y="641385"/>
            <a:ext cx="1380363" cy="5102364"/>
            <a:chOff x="4385975" y="641386"/>
            <a:chExt cx="1380363" cy="510236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1191B49-6F17-5185-2F26-DAF52E69C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5748" y="641386"/>
              <a:ext cx="23868" cy="4538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28AE51C-58EA-3ECC-F67D-10ACE5E7E8B5}"/>
                </a:ext>
              </a:extLst>
            </p:cNvPr>
            <p:cNvGrpSpPr/>
            <p:nvPr/>
          </p:nvGrpSpPr>
          <p:grpSpPr>
            <a:xfrm>
              <a:off x="5002407" y="804883"/>
              <a:ext cx="344035" cy="461665"/>
              <a:chOff x="8142214" y="1778040"/>
              <a:chExt cx="344035" cy="461665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500D166-5064-E137-A59B-BC44808983DB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8CD16A1-926B-FF9B-F124-31DFED195EF8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E574106-7FE9-363C-A791-3B97E3E67C59}"/>
                </a:ext>
              </a:extLst>
            </p:cNvPr>
            <p:cNvSpPr/>
            <p:nvPr/>
          </p:nvSpPr>
          <p:spPr>
            <a:xfrm>
              <a:off x="4582025" y="1346184"/>
              <a:ext cx="1184313" cy="5783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Channel MLP</a:t>
              </a:r>
              <a:endParaRPr lang="en-US" err="1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3975AD7-50CF-E0AC-5635-9F00B659538F}"/>
                </a:ext>
              </a:extLst>
            </p:cNvPr>
            <p:cNvSpPr/>
            <p:nvPr/>
          </p:nvSpPr>
          <p:spPr>
            <a:xfrm>
              <a:off x="4582025" y="3512835"/>
              <a:ext cx="1184313" cy="59674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Attention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5442D66-F8B0-91E5-EB77-643726C0B3CD}"/>
                </a:ext>
              </a:extLst>
            </p:cNvPr>
            <p:cNvSpPr/>
            <p:nvPr/>
          </p:nvSpPr>
          <p:spPr>
            <a:xfrm>
              <a:off x="4582024" y="4421726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9751931-0342-EC7F-B227-B90A66267876}"/>
                </a:ext>
              </a:extLst>
            </p:cNvPr>
            <p:cNvSpPr/>
            <p:nvPr/>
          </p:nvSpPr>
          <p:spPr>
            <a:xfrm>
              <a:off x="4582025" y="5183727"/>
              <a:ext cx="1184313" cy="56002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Input </a:t>
              </a:r>
              <a:r>
                <a:rPr lang="en-US" sz="1800" err="1">
                  <a:solidFill>
                    <a:schemeClr val="tx1"/>
                  </a:solidFill>
                  <a:cs typeface="Arial"/>
                </a:rPr>
                <a:t>Emb</a:t>
              </a:r>
              <a:r>
                <a:rPr lang="en-US" sz="1800">
                  <a:solidFill>
                    <a:schemeClr val="tx1"/>
                  </a:solidFill>
                  <a:cs typeface="Arial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34B4788-54E9-BD66-8A38-2EC19AF498AC}"/>
                </a:ext>
              </a:extLst>
            </p:cNvPr>
            <p:cNvSpPr/>
            <p:nvPr/>
          </p:nvSpPr>
          <p:spPr>
            <a:xfrm>
              <a:off x="4582023" y="2154087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343445A-DFEC-BB6E-A981-0C3F250EAD9C}"/>
                </a:ext>
              </a:extLst>
            </p:cNvPr>
            <p:cNvGrpSpPr/>
            <p:nvPr/>
          </p:nvGrpSpPr>
          <p:grpSpPr>
            <a:xfrm>
              <a:off x="5002406" y="2861364"/>
              <a:ext cx="344035" cy="461665"/>
              <a:chOff x="8142214" y="1778040"/>
              <a:chExt cx="344035" cy="46166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8AA9AC3-8F8F-6149-7FCA-2798FFBD2A3B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3EEA243-F57A-9A82-C10F-9B52509E68B3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8696359-5651-C09B-C0D9-01DEE4D50AC7}"/>
                </a:ext>
              </a:extLst>
            </p:cNvPr>
            <p:cNvGrpSpPr/>
            <p:nvPr/>
          </p:nvGrpSpPr>
          <p:grpSpPr>
            <a:xfrm>
              <a:off x="4385975" y="3053854"/>
              <a:ext cx="797575" cy="1997722"/>
              <a:chOff x="4385975" y="3053854"/>
              <a:chExt cx="797575" cy="1997722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FAC2344-8DEC-B6A5-878D-54DBDEA7F2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8F7E6A6-2DC1-D488-BED3-3B82ECC9F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BEE2394-1110-7E3A-C7CA-48BBD5781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7375E1-3295-2DC6-CE19-7693F9EEDAB9}"/>
                </a:ext>
              </a:extLst>
            </p:cNvPr>
            <p:cNvGrpSpPr/>
            <p:nvPr/>
          </p:nvGrpSpPr>
          <p:grpSpPr>
            <a:xfrm>
              <a:off x="4395156" y="1034316"/>
              <a:ext cx="788395" cy="1713266"/>
              <a:chOff x="4385975" y="3053854"/>
              <a:chExt cx="797575" cy="1997722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D0DA3983-1576-5E7E-6BDD-63235FA99D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CAE952D-7413-38F5-8294-A92161E8C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02694EB-BB10-C3DE-C171-AC70959605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FF5C6F-2073-8C24-EDAA-489BE3A4DCFB}"/>
              </a:ext>
            </a:extLst>
          </p:cNvPr>
          <p:cNvGrpSpPr/>
          <p:nvPr/>
        </p:nvGrpSpPr>
        <p:grpSpPr>
          <a:xfrm>
            <a:off x="8370409" y="641386"/>
            <a:ext cx="1380363" cy="5102364"/>
            <a:chOff x="4385975" y="641386"/>
            <a:chExt cx="1380363" cy="5102364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3676B6E-9F5A-FBDC-66DB-166554F14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5748" y="641386"/>
              <a:ext cx="23868" cy="4538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F648DE2-A11B-BA6A-1953-628C446464E3}"/>
                </a:ext>
              </a:extLst>
            </p:cNvPr>
            <p:cNvGrpSpPr/>
            <p:nvPr/>
          </p:nvGrpSpPr>
          <p:grpSpPr>
            <a:xfrm>
              <a:off x="5002407" y="804883"/>
              <a:ext cx="344035" cy="461665"/>
              <a:chOff x="8142214" y="1778040"/>
              <a:chExt cx="344035" cy="461665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B14ACFF-7B9C-1503-6907-DA776A9586B2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FE39591-F854-3870-D78F-553309D3BEFA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F3F537-8FDE-8904-21CA-2A4081C256A8}"/>
                </a:ext>
              </a:extLst>
            </p:cNvPr>
            <p:cNvSpPr/>
            <p:nvPr/>
          </p:nvSpPr>
          <p:spPr>
            <a:xfrm>
              <a:off x="4582025" y="1346184"/>
              <a:ext cx="1184313" cy="5783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Channel MLP</a:t>
              </a:r>
              <a:endParaRPr lang="en-US" err="1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43632A-1FB6-504E-AF65-12DDFCB100CF}"/>
                </a:ext>
              </a:extLst>
            </p:cNvPr>
            <p:cNvSpPr/>
            <p:nvPr/>
          </p:nvSpPr>
          <p:spPr>
            <a:xfrm>
              <a:off x="4582025" y="3512835"/>
              <a:ext cx="1184313" cy="596746"/>
            </a:xfrm>
            <a:prstGeom prst="roundRect">
              <a:avLst/>
            </a:prstGeom>
            <a:solidFill>
              <a:srgbClr val="C980B3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Pooling</a:t>
              </a:r>
              <a:endParaRPr lang="en-U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CECA65E-81F9-042A-C4CD-601968B18C82}"/>
                </a:ext>
              </a:extLst>
            </p:cNvPr>
            <p:cNvSpPr/>
            <p:nvPr/>
          </p:nvSpPr>
          <p:spPr>
            <a:xfrm>
              <a:off x="4582024" y="4421726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C3C9FC6-D622-E303-533F-7547D0DE202A}"/>
                </a:ext>
              </a:extLst>
            </p:cNvPr>
            <p:cNvSpPr/>
            <p:nvPr/>
          </p:nvSpPr>
          <p:spPr>
            <a:xfrm>
              <a:off x="4582025" y="5183727"/>
              <a:ext cx="1184313" cy="56002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Input </a:t>
              </a:r>
              <a:r>
                <a:rPr lang="en-US" sz="1800" err="1">
                  <a:solidFill>
                    <a:schemeClr val="tx1"/>
                  </a:solidFill>
                  <a:cs typeface="Arial"/>
                </a:rPr>
                <a:t>Emb</a:t>
              </a:r>
              <a:r>
                <a:rPr lang="en-US" sz="1800">
                  <a:solidFill>
                    <a:schemeClr val="tx1"/>
                  </a:solidFill>
                  <a:cs typeface="Arial"/>
                </a:rPr>
                <a:t>.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9276C22-8E4F-EFCD-602A-A27C57933FAC}"/>
                </a:ext>
              </a:extLst>
            </p:cNvPr>
            <p:cNvSpPr/>
            <p:nvPr/>
          </p:nvSpPr>
          <p:spPr>
            <a:xfrm>
              <a:off x="4582023" y="2154087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27E2075-8BF8-66B9-01A7-B34B38031159}"/>
                </a:ext>
              </a:extLst>
            </p:cNvPr>
            <p:cNvGrpSpPr/>
            <p:nvPr/>
          </p:nvGrpSpPr>
          <p:grpSpPr>
            <a:xfrm>
              <a:off x="5002406" y="2861364"/>
              <a:ext cx="344035" cy="461665"/>
              <a:chOff x="8142214" y="1778040"/>
              <a:chExt cx="344035" cy="461665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3863CB5-B130-7014-DA21-341535279F28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DBE43F3-A6E4-9EC9-B10B-5B04E4F9D61E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B0FDF1C-7026-6638-60DE-4327280785C9}"/>
                </a:ext>
              </a:extLst>
            </p:cNvPr>
            <p:cNvGrpSpPr/>
            <p:nvPr/>
          </p:nvGrpSpPr>
          <p:grpSpPr>
            <a:xfrm>
              <a:off x="4385975" y="3053854"/>
              <a:ext cx="797575" cy="1997722"/>
              <a:chOff x="4385975" y="3053854"/>
              <a:chExt cx="797575" cy="1997722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7C4B88C-D770-77EE-554C-089D43B834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89C87C46-AA30-A936-33DE-EF895EBDCD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C5EF7F0-5EEE-180C-5BB5-AE18F260F6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D01CAC5-0FA6-EB20-A6A4-12031A46647C}"/>
                </a:ext>
              </a:extLst>
            </p:cNvPr>
            <p:cNvGrpSpPr/>
            <p:nvPr/>
          </p:nvGrpSpPr>
          <p:grpSpPr>
            <a:xfrm>
              <a:off x="4395156" y="1034316"/>
              <a:ext cx="788395" cy="1713266"/>
              <a:chOff x="4385975" y="3053854"/>
              <a:chExt cx="797575" cy="1997722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937FDBAD-92BD-2E23-743B-AA2770644F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4FA41CE-8FC9-17F3-2B76-74E06F958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8A3B386-B310-693C-0ABC-DE67FF2DE7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D69E72F-E0D4-AA1D-44C2-33637AC64197}"/>
              </a:ext>
            </a:extLst>
          </p:cNvPr>
          <p:cNvSpPr txBox="1"/>
          <p:nvPr/>
        </p:nvSpPr>
        <p:spPr>
          <a:xfrm>
            <a:off x="4111817" y="5899570"/>
            <a:ext cx="192938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MetaFormer</a:t>
            </a:r>
            <a:endParaRPr lang="en-US" sz="1800" b="1"/>
          </a:p>
          <a:p>
            <a:pPr algn="ctr"/>
            <a:r>
              <a:rPr lang="en-US" sz="1800"/>
              <a:t>(General Arch.)</a:t>
            </a:r>
            <a:endParaRPr lang="en-US" sz="1800" b="1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834F7F-79D4-24A5-D97D-D3189E8B7563}"/>
              </a:ext>
            </a:extLst>
          </p:cNvPr>
          <p:cNvSpPr txBox="1"/>
          <p:nvPr/>
        </p:nvSpPr>
        <p:spPr>
          <a:xfrm>
            <a:off x="6149937" y="5899569"/>
            <a:ext cx="192938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/>
              <a:t>Transformer</a:t>
            </a:r>
          </a:p>
          <a:p>
            <a:pPr algn="ctr"/>
            <a:r>
              <a:rPr lang="en-US" sz="1800"/>
              <a:t>(e.g. </a:t>
            </a:r>
            <a:r>
              <a:rPr lang="en-US" sz="1800" err="1"/>
              <a:t>Deit</a:t>
            </a:r>
            <a:r>
              <a:rPr lang="en-US" sz="1800"/>
              <a:t>)</a:t>
            </a:r>
            <a:endParaRPr lang="en-US" sz="1800" b="1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472638-2FE2-555A-4D81-B2A317557EB6}"/>
              </a:ext>
            </a:extLst>
          </p:cNvPr>
          <p:cNvSpPr txBox="1"/>
          <p:nvPr/>
        </p:nvSpPr>
        <p:spPr>
          <a:xfrm>
            <a:off x="8096251" y="5899570"/>
            <a:ext cx="192938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PoolFormer</a:t>
            </a:r>
            <a:endParaRPr lang="en-US" err="1"/>
          </a:p>
          <a:p>
            <a:pPr algn="ctr"/>
            <a:r>
              <a:rPr lang="en-US" sz="1800"/>
              <a:t>(proposed)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6460545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B101C11-0363-AF98-5445-05B3BB01730F}"/>
              </a:ext>
            </a:extLst>
          </p:cNvPr>
          <p:cNvCxnSpPr/>
          <p:nvPr/>
        </p:nvCxnSpPr>
        <p:spPr>
          <a:xfrm flipV="1">
            <a:off x="1600430" y="3465033"/>
            <a:ext cx="8213073" cy="128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E4BA4F-714B-472F-CA81-884E550D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PoolFormer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AAEAA-4FFA-AB1E-EF8B-38C7293D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02412"/>
            <a:ext cx="8762082" cy="1574551"/>
          </a:xfrm>
        </p:spPr>
        <p:txBody>
          <a:bodyPr/>
          <a:lstStyle/>
          <a:p>
            <a:pPr marL="114300" indent="0" algn="ctr">
              <a:buNone/>
            </a:pPr>
            <a:r>
              <a:rPr lang="en-US" dirty="0"/>
              <a:t>Framework of </a:t>
            </a:r>
            <a:r>
              <a:rPr lang="en-US" dirty="0" err="1"/>
              <a:t>PoolFormer</a:t>
            </a:r>
            <a:r>
              <a:rPr lang="en-US" dirty="0"/>
              <a:t> with </a:t>
            </a:r>
            <a:r>
              <a:rPr lang="en-US" b="1" dirty="0"/>
              <a:t>L </a:t>
            </a:r>
            <a:r>
              <a:rPr lang="en-US" dirty="0" err="1"/>
              <a:t>PoolFormer</a:t>
            </a:r>
            <a:r>
              <a:rPr lang="en-US" dirty="0"/>
              <a:t>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9AEC6-BF95-E696-FFDC-8204212B48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F60AD0-B4F4-EA7B-DB3A-8452A0BF5A0C}"/>
              </a:ext>
            </a:extLst>
          </p:cNvPr>
          <p:cNvGrpSpPr/>
          <p:nvPr/>
        </p:nvGrpSpPr>
        <p:grpSpPr>
          <a:xfrm>
            <a:off x="9977035" y="1339122"/>
            <a:ext cx="1380363" cy="4538949"/>
            <a:chOff x="9977035" y="1385025"/>
            <a:chExt cx="1380363" cy="453894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B9A0FB6-60E3-183D-FDF9-4DE1EF14A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66808" y="1385025"/>
              <a:ext cx="23868" cy="4538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2BA5AF-71BE-B1EA-6C76-A7F816A7C8A2}"/>
                </a:ext>
              </a:extLst>
            </p:cNvPr>
            <p:cNvGrpSpPr/>
            <p:nvPr/>
          </p:nvGrpSpPr>
          <p:grpSpPr>
            <a:xfrm>
              <a:off x="10593467" y="1548522"/>
              <a:ext cx="344035" cy="461665"/>
              <a:chOff x="8142214" y="1778040"/>
              <a:chExt cx="344035" cy="46166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1DE9A81-7178-93C8-8283-4A62761BA039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F47C4D-D60F-0E05-1B98-9E51D98FEF2F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202342-DE08-3CE8-77A8-B08C3233B7C7}"/>
                </a:ext>
              </a:extLst>
            </p:cNvPr>
            <p:cNvSpPr/>
            <p:nvPr/>
          </p:nvSpPr>
          <p:spPr>
            <a:xfrm>
              <a:off x="10173085" y="2089823"/>
              <a:ext cx="1184313" cy="5783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cs typeface="Arial"/>
                </a:rPr>
                <a:t>Channel MLP</a:t>
              </a:r>
              <a:endParaRPr lang="en-US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7CF381-B6A6-36D9-6D03-E2240A5463F9}"/>
                </a:ext>
              </a:extLst>
            </p:cNvPr>
            <p:cNvSpPr/>
            <p:nvPr/>
          </p:nvSpPr>
          <p:spPr>
            <a:xfrm>
              <a:off x="10173085" y="4256474"/>
              <a:ext cx="1184313" cy="596746"/>
            </a:xfrm>
            <a:prstGeom prst="roundRect">
              <a:avLst/>
            </a:prstGeom>
            <a:solidFill>
              <a:srgbClr val="C980B3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Pooling</a:t>
              </a:r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6E1614-2871-F32F-4153-89E5AC3A19B6}"/>
                </a:ext>
              </a:extLst>
            </p:cNvPr>
            <p:cNvSpPr/>
            <p:nvPr/>
          </p:nvSpPr>
          <p:spPr>
            <a:xfrm>
              <a:off x="10173084" y="5165365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1F9DE1D-C8AB-3D3B-F016-0DC59F1A533C}"/>
                </a:ext>
              </a:extLst>
            </p:cNvPr>
            <p:cNvSpPr/>
            <p:nvPr/>
          </p:nvSpPr>
          <p:spPr>
            <a:xfrm>
              <a:off x="10173083" y="2897726"/>
              <a:ext cx="1184313" cy="4406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cs typeface="Arial"/>
                </a:rPr>
                <a:t>Norm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446B3D-1C71-DE75-2760-50DFB917EF0E}"/>
                </a:ext>
              </a:extLst>
            </p:cNvPr>
            <p:cNvGrpSpPr/>
            <p:nvPr/>
          </p:nvGrpSpPr>
          <p:grpSpPr>
            <a:xfrm>
              <a:off x="10593466" y="3605003"/>
              <a:ext cx="344035" cy="461665"/>
              <a:chOff x="8142214" y="1778040"/>
              <a:chExt cx="344035" cy="46166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9A6526B-55A3-E9D3-3DC2-31D7BE86C4F1}"/>
                  </a:ext>
                </a:extLst>
              </p:cNvPr>
              <p:cNvSpPr/>
              <p:nvPr/>
            </p:nvSpPr>
            <p:spPr>
              <a:xfrm>
                <a:off x="8146321" y="1843875"/>
                <a:ext cx="339686" cy="3305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4E1CB9-99BA-3632-D390-6F2FBE52E83E}"/>
                  </a:ext>
                </a:extLst>
              </p:cNvPr>
              <p:cNvSpPr txBox="1"/>
              <p:nvPr/>
            </p:nvSpPr>
            <p:spPr>
              <a:xfrm>
                <a:off x="8142214" y="1778040"/>
                <a:ext cx="34403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/>
                  <a:t>+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E898FB-591A-C7F7-9654-B63D8DBFD908}"/>
                </a:ext>
              </a:extLst>
            </p:cNvPr>
            <p:cNvGrpSpPr/>
            <p:nvPr/>
          </p:nvGrpSpPr>
          <p:grpSpPr>
            <a:xfrm>
              <a:off x="9977035" y="3797493"/>
              <a:ext cx="797575" cy="1997722"/>
              <a:chOff x="4385975" y="3053854"/>
              <a:chExt cx="797575" cy="1997722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8FC40FC-DA0D-0B6C-3CC6-26FC75071E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DB23E13-F4C2-CC2F-F0C6-771B6466D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E0CDE2B-8EB9-4345-CD7A-26DF677975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743F68-987C-DA06-5D01-83931661F871}"/>
                </a:ext>
              </a:extLst>
            </p:cNvPr>
            <p:cNvGrpSpPr/>
            <p:nvPr/>
          </p:nvGrpSpPr>
          <p:grpSpPr>
            <a:xfrm>
              <a:off x="9986216" y="1777955"/>
              <a:ext cx="788395" cy="1713266"/>
              <a:chOff x="4385975" y="3053854"/>
              <a:chExt cx="797575" cy="199772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DFAC066-B4FB-F83B-E603-478E0060D8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500" y="5041247"/>
                <a:ext cx="795050" cy="3673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424C6DD-D42B-3319-BB69-6705F25A2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2845" y="3057869"/>
                <a:ext cx="602255" cy="14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8812ACF-608A-8DA0-F94F-BBD024BE34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5975" y="3053854"/>
                <a:ext cx="22034" cy="1997722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A840DFB-EE60-FB2E-3051-1C3F674E5E3A}"/>
              </a:ext>
            </a:extLst>
          </p:cNvPr>
          <p:cNvCxnSpPr/>
          <p:nvPr/>
        </p:nvCxnSpPr>
        <p:spPr>
          <a:xfrm flipH="1">
            <a:off x="9610380" y="1300907"/>
            <a:ext cx="31215" cy="4852929"/>
          </a:xfrm>
          <a:prstGeom prst="straightConnector1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91EAC53-E5BA-5DA6-1F36-E24732CCC468}"/>
              </a:ext>
            </a:extLst>
          </p:cNvPr>
          <p:cNvSpPr txBox="1"/>
          <p:nvPr/>
        </p:nvSpPr>
        <p:spPr>
          <a:xfrm>
            <a:off x="9672254" y="5954907"/>
            <a:ext cx="19852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/>
              <a:t>PoolFormer</a:t>
            </a:r>
            <a:r>
              <a:rPr lang="en-US"/>
              <a:t> Block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E5E3CB6-8A54-ECEF-579E-5C3654E7334E}"/>
              </a:ext>
            </a:extLst>
          </p:cNvPr>
          <p:cNvGrpSpPr/>
          <p:nvPr/>
        </p:nvGrpSpPr>
        <p:grpSpPr>
          <a:xfrm>
            <a:off x="457769" y="1678861"/>
            <a:ext cx="9017700" cy="2346039"/>
            <a:chOff x="457769" y="1678861"/>
            <a:chExt cx="9017700" cy="2346039"/>
          </a:xfrm>
        </p:grpSpPr>
        <p:pic>
          <p:nvPicPr>
            <p:cNvPr id="28" name="Picture 27" descr="Cat Images – Browse 4,409,184 Stock Photos, Vectors, and ...">
              <a:extLst>
                <a:ext uri="{FF2B5EF4-FFF2-40B4-BE49-F238E27FC236}">
                  <a16:creationId xmlns:a16="http://schemas.microsoft.com/office/drawing/2014/main" id="{1BBD0953-5580-E7E7-CAE4-2BFAF589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769" y="2880360"/>
              <a:ext cx="1655064" cy="109728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C1C1391-BC89-FBD7-62B5-C1B902A5464C}"/>
                </a:ext>
              </a:extLst>
            </p:cNvPr>
            <p:cNvGrpSpPr/>
            <p:nvPr/>
          </p:nvGrpSpPr>
          <p:grpSpPr>
            <a:xfrm>
              <a:off x="1876612" y="2831404"/>
              <a:ext cx="7584724" cy="1193496"/>
              <a:chOff x="1876612" y="2831404"/>
              <a:chExt cx="7584724" cy="119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44AF9FB-464A-BDA5-F480-76DA794BDF32}"/>
                  </a:ext>
                </a:extLst>
              </p:cNvPr>
              <p:cNvGrpSpPr/>
              <p:nvPr/>
            </p:nvGrpSpPr>
            <p:grpSpPr>
              <a:xfrm>
                <a:off x="1876612" y="2840586"/>
                <a:ext cx="1773329" cy="1184314"/>
                <a:chOff x="1904154" y="2656972"/>
                <a:chExt cx="2314991" cy="1468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BE52CCF-F5B7-EE6E-FCF8-06283DF29F06}"/>
                    </a:ext>
                  </a:extLst>
                </p:cNvPr>
                <p:cNvSpPr/>
                <p:nvPr/>
              </p:nvSpPr>
              <p:spPr>
                <a:xfrm>
                  <a:off x="1904154" y="3159134"/>
                  <a:ext cx="1009879" cy="5416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Patch Embedding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3C477877-AE92-D088-39C3-AAA4756D3319}"/>
                    </a:ext>
                  </a:extLst>
                </p:cNvPr>
                <p:cNvSpPr/>
                <p:nvPr/>
              </p:nvSpPr>
              <p:spPr>
                <a:xfrm>
                  <a:off x="3080737" y="2656972"/>
                  <a:ext cx="1138408" cy="146891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cs typeface="Arial"/>
                    </a:rPr>
                    <a:t>L/6</a:t>
                  </a:r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 </a:t>
                  </a:r>
                  <a:r>
                    <a:rPr lang="en-US" sz="900" err="1">
                      <a:solidFill>
                        <a:schemeClr val="tx1"/>
                      </a:solidFill>
                      <a:cs typeface="Arial"/>
                    </a:rPr>
                    <a:t>PoolFormer</a:t>
                  </a:r>
                  <a:endParaRPr lang="en-US" sz="900">
                    <a:solidFill>
                      <a:schemeClr val="tx1"/>
                    </a:solidFill>
                    <a:cs typeface="Arial"/>
                  </a:endParaRPr>
                </a:p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Blocks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ECDDCCB-6C80-9E0D-C164-9C53F39A1357}"/>
                  </a:ext>
                </a:extLst>
              </p:cNvPr>
              <p:cNvGrpSpPr/>
              <p:nvPr/>
            </p:nvGrpSpPr>
            <p:grpSpPr>
              <a:xfrm>
                <a:off x="3777020" y="2831405"/>
                <a:ext cx="1773328" cy="1184314"/>
                <a:chOff x="1904154" y="2656972"/>
                <a:chExt cx="2314991" cy="146891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5C5F73B-DF90-EEAA-E9CD-8FC349DF0313}"/>
                    </a:ext>
                  </a:extLst>
                </p:cNvPr>
                <p:cNvSpPr/>
                <p:nvPr/>
              </p:nvSpPr>
              <p:spPr>
                <a:xfrm>
                  <a:off x="1904154" y="3159134"/>
                  <a:ext cx="1009879" cy="5416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Patch Embedding</a:t>
                  </a: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FD14404-4588-04CB-6F1D-DEEE0E1222BC}"/>
                    </a:ext>
                  </a:extLst>
                </p:cNvPr>
                <p:cNvSpPr/>
                <p:nvPr/>
              </p:nvSpPr>
              <p:spPr>
                <a:xfrm>
                  <a:off x="3080737" y="2656972"/>
                  <a:ext cx="1138408" cy="146891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cs typeface="Arial"/>
                    </a:rPr>
                    <a:t>L/6</a:t>
                  </a:r>
                  <a:endParaRPr lang="en-US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sz="900" err="1">
                      <a:solidFill>
                        <a:schemeClr val="tx1"/>
                      </a:solidFill>
                      <a:cs typeface="Arial"/>
                    </a:rPr>
                    <a:t>PoolFormer</a:t>
                  </a:r>
                  <a:endParaRPr lang="en-US" err="1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Blocks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7A255D1-5715-7D89-6AFE-99B074F0837C}"/>
                  </a:ext>
                </a:extLst>
              </p:cNvPr>
              <p:cNvGrpSpPr/>
              <p:nvPr/>
            </p:nvGrpSpPr>
            <p:grpSpPr>
              <a:xfrm>
                <a:off x="5714153" y="2831405"/>
                <a:ext cx="1773328" cy="1184314"/>
                <a:chOff x="1904154" y="2656972"/>
                <a:chExt cx="2314991" cy="146891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B8A7D43-4259-5E7E-DC51-2C6E37511D25}"/>
                    </a:ext>
                  </a:extLst>
                </p:cNvPr>
                <p:cNvSpPr/>
                <p:nvPr/>
              </p:nvSpPr>
              <p:spPr>
                <a:xfrm>
                  <a:off x="1904154" y="3159134"/>
                  <a:ext cx="1009879" cy="5416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Patch Embedding</a:t>
                  </a: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9FDB3B80-E7B3-20E2-AD8A-14204348FF2D}"/>
                    </a:ext>
                  </a:extLst>
                </p:cNvPr>
                <p:cNvSpPr/>
                <p:nvPr/>
              </p:nvSpPr>
              <p:spPr>
                <a:xfrm>
                  <a:off x="3080737" y="2656972"/>
                  <a:ext cx="1138408" cy="146891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cs typeface="Arial"/>
                    </a:rPr>
                    <a:t>L/2</a:t>
                  </a:r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 </a:t>
                  </a:r>
                  <a:r>
                    <a:rPr lang="en-US" sz="900" err="1">
                      <a:solidFill>
                        <a:schemeClr val="tx1"/>
                      </a:solidFill>
                      <a:cs typeface="Arial"/>
                    </a:rPr>
                    <a:t>PoolFormer</a:t>
                  </a:r>
                  <a:endParaRPr lang="en-US" sz="900">
                    <a:solidFill>
                      <a:schemeClr val="tx1"/>
                    </a:solidFill>
                    <a:cs typeface="Arial"/>
                  </a:endParaRPr>
                </a:p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Blocks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DA04261-090D-1376-F67D-7D1EA6F047FA}"/>
                  </a:ext>
                </a:extLst>
              </p:cNvPr>
              <p:cNvGrpSpPr/>
              <p:nvPr/>
            </p:nvGrpSpPr>
            <p:grpSpPr>
              <a:xfrm>
                <a:off x="7688008" y="2831404"/>
                <a:ext cx="1773328" cy="1184314"/>
                <a:chOff x="1904154" y="2656972"/>
                <a:chExt cx="2314991" cy="146891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F20F80E-7C56-0A0E-A6E4-9AE1B79D7F62}"/>
                    </a:ext>
                  </a:extLst>
                </p:cNvPr>
                <p:cNvSpPr/>
                <p:nvPr/>
              </p:nvSpPr>
              <p:spPr>
                <a:xfrm>
                  <a:off x="1904154" y="3159134"/>
                  <a:ext cx="1009879" cy="5416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Patch Embedding</a:t>
                  </a: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7C1FF0B8-D778-3A30-496B-C7FEE8BF83F7}"/>
                    </a:ext>
                  </a:extLst>
                </p:cNvPr>
                <p:cNvSpPr/>
                <p:nvPr/>
              </p:nvSpPr>
              <p:spPr>
                <a:xfrm>
                  <a:off x="3080737" y="2656972"/>
                  <a:ext cx="1138408" cy="146891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cs typeface="Arial"/>
                    </a:rPr>
                    <a:t>L/6</a:t>
                  </a:r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 </a:t>
                  </a:r>
                  <a:r>
                    <a:rPr lang="en-US" sz="900" err="1">
                      <a:solidFill>
                        <a:schemeClr val="tx1"/>
                      </a:solidFill>
                      <a:cs typeface="Arial"/>
                    </a:rPr>
                    <a:t>PoolFormer</a:t>
                  </a:r>
                  <a:endParaRPr lang="en-US" sz="900">
                    <a:solidFill>
                      <a:schemeClr val="tx1"/>
                    </a:solidFill>
                    <a:cs typeface="Arial"/>
                  </a:endParaRPr>
                </a:p>
                <a:p>
                  <a:pPr algn="ctr"/>
                  <a:r>
                    <a:rPr lang="en-US" sz="900">
                      <a:solidFill>
                        <a:schemeClr val="tx1"/>
                      </a:solidFill>
                      <a:cs typeface="Arial"/>
                    </a:rPr>
                    <a:t>Blocks</a:t>
                  </a: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5C29F4-3A82-D0D1-5E45-F5906FEAA806}"/>
                </a:ext>
              </a:extLst>
            </p:cNvPr>
            <p:cNvSpPr txBox="1"/>
            <p:nvPr/>
          </p:nvSpPr>
          <p:spPr>
            <a:xfrm>
              <a:off x="739531" y="1678864"/>
              <a:ext cx="1097578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  <a:p>
              <a:pPr algn="ctr"/>
              <a:endParaRPr lang="en-US" dirty="0"/>
            </a:p>
            <a:p>
              <a:r>
                <a:rPr lang="en-US" dirty="0"/>
                <a:t>D</a:t>
              </a:r>
              <a:r>
                <a:rPr lang="en-US" baseline="-25000" dirty="0"/>
                <a:t>0</a:t>
              </a:r>
              <a:r>
                <a:rPr lang="en-US" dirty="0"/>
                <a:t> : </a:t>
              </a:r>
            </a:p>
            <a:p>
              <a:pPr algn="ctr"/>
              <a:r>
                <a:rPr lang="en-US" dirty="0"/>
                <a:t>3 x H x W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749B79-AC53-D0E5-BD72-4E210B1D8146}"/>
                </a:ext>
              </a:extLst>
            </p:cNvPr>
            <p:cNvSpPr txBox="1"/>
            <p:nvPr/>
          </p:nvSpPr>
          <p:spPr>
            <a:xfrm>
              <a:off x="2171725" y="1678863"/>
              <a:ext cx="1483167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Stage 1</a:t>
              </a:r>
            </a:p>
            <a:p>
              <a:pPr algn="ctr"/>
              <a:endParaRPr lang="en-US"/>
            </a:p>
            <a:p>
              <a:r>
                <a:rPr lang="en-US"/>
                <a:t>D</a:t>
              </a:r>
              <a:r>
                <a:rPr lang="en-US" baseline="-25000"/>
                <a:t>1</a:t>
              </a:r>
              <a:r>
                <a:rPr lang="en-US"/>
                <a:t> : </a:t>
              </a:r>
            </a:p>
            <a:p>
              <a:pPr algn="ctr"/>
              <a:r>
                <a:rPr lang="en-US"/>
                <a:t>C</a:t>
              </a:r>
              <a:r>
                <a:rPr lang="en-US" baseline="-25000"/>
                <a:t>1 </a:t>
              </a:r>
              <a:r>
                <a:rPr lang="en-US"/>
                <a:t>x H/4 x W/4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A1427A-1A94-7A48-990F-B85D160836C4}"/>
                </a:ext>
              </a:extLst>
            </p:cNvPr>
            <p:cNvSpPr txBox="1"/>
            <p:nvPr/>
          </p:nvSpPr>
          <p:spPr>
            <a:xfrm>
              <a:off x="4099676" y="1678862"/>
              <a:ext cx="1483167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Stage 2</a:t>
              </a:r>
            </a:p>
            <a:p>
              <a:pPr algn="ctr"/>
              <a:endParaRPr lang="en-US" dirty="0"/>
            </a:p>
            <a:p>
              <a:r>
                <a:rPr lang="en-US" dirty="0"/>
                <a:t>D</a:t>
              </a:r>
              <a:r>
                <a:rPr lang="en-US" baseline="-25000" dirty="0"/>
                <a:t>2</a:t>
              </a:r>
              <a:r>
                <a:rPr lang="en-US" dirty="0"/>
                <a:t> : </a:t>
              </a:r>
            </a:p>
            <a:p>
              <a:pPr algn="ctr"/>
              <a:r>
                <a:rPr lang="en-US" dirty="0"/>
                <a:t>C</a:t>
              </a:r>
              <a:r>
                <a:rPr lang="en-US" baseline="-25000" dirty="0"/>
                <a:t>2 </a:t>
              </a:r>
              <a:r>
                <a:rPr lang="en-US" dirty="0"/>
                <a:t>x H/8 x W/8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7F9D91-AB15-F55A-AC1F-00561C5D1E3F}"/>
                </a:ext>
              </a:extLst>
            </p:cNvPr>
            <p:cNvSpPr txBox="1"/>
            <p:nvPr/>
          </p:nvSpPr>
          <p:spPr>
            <a:xfrm>
              <a:off x="5917459" y="1678861"/>
              <a:ext cx="1584154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Stage 3</a:t>
              </a:r>
            </a:p>
            <a:p>
              <a:pPr algn="ctr"/>
              <a:endParaRPr lang="en-US"/>
            </a:p>
            <a:p>
              <a:r>
                <a:rPr lang="en-US"/>
                <a:t>D</a:t>
              </a:r>
              <a:r>
                <a:rPr lang="en-US" baseline="-25000"/>
                <a:t>3</a:t>
              </a:r>
              <a:r>
                <a:rPr lang="en-US"/>
                <a:t> : </a:t>
              </a:r>
            </a:p>
            <a:p>
              <a:pPr algn="ctr"/>
              <a:r>
                <a:rPr lang="en-US"/>
                <a:t>C</a:t>
              </a:r>
              <a:r>
                <a:rPr lang="en-US" baseline="-25000"/>
                <a:t>3 </a:t>
              </a:r>
              <a:r>
                <a:rPr lang="en-US"/>
                <a:t>x H/16 x W/16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DC0539-B622-1212-4BE7-4C9B71AC387D}"/>
                </a:ext>
              </a:extLst>
            </p:cNvPr>
            <p:cNvSpPr txBox="1"/>
            <p:nvPr/>
          </p:nvSpPr>
          <p:spPr>
            <a:xfrm>
              <a:off x="7891315" y="1678862"/>
              <a:ext cx="1584154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Stage 4</a:t>
              </a:r>
            </a:p>
            <a:p>
              <a:pPr algn="ctr"/>
              <a:endParaRPr lang="en-US"/>
            </a:p>
            <a:p>
              <a:r>
                <a:rPr lang="en-US"/>
                <a:t>D</a:t>
              </a:r>
              <a:r>
                <a:rPr lang="en-US" baseline="-25000"/>
                <a:t>4</a:t>
              </a:r>
              <a:r>
                <a:rPr lang="en-US"/>
                <a:t> : </a:t>
              </a:r>
            </a:p>
            <a:p>
              <a:pPr algn="ctr"/>
              <a:r>
                <a:rPr lang="en-US"/>
                <a:t>C</a:t>
              </a:r>
              <a:r>
                <a:rPr lang="en-US" baseline="-25000"/>
                <a:t>4 </a:t>
              </a:r>
              <a:r>
                <a:rPr lang="en-US"/>
                <a:t>x H/32 x W/32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5848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A631-F10E-D71F-D54F-0E5C04FE8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C6EF4-4EB8-DBCE-DDF1-00EF2DBB1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lnSpc>
                <a:spcPct val="150000"/>
              </a:lnSpc>
              <a:buSzPct val="80000"/>
              <a:buAutoNum type="arabicPeriod"/>
            </a:pPr>
            <a:r>
              <a:rPr lang="en-US" dirty="0"/>
              <a:t>Image Classification</a:t>
            </a:r>
          </a:p>
          <a:p>
            <a:pPr marL="628650" indent="-514350">
              <a:lnSpc>
                <a:spcPct val="150000"/>
              </a:lnSpc>
              <a:buSzPct val="80000"/>
              <a:buAutoNum type="arabicPeriod"/>
            </a:pPr>
            <a:r>
              <a:rPr lang="en-US" dirty="0"/>
              <a:t>Object Detection and Instance Segmentation</a:t>
            </a:r>
          </a:p>
          <a:p>
            <a:pPr marL="628650" indent="-514350">
              <a:lnSpc>
                <a:spcPct val="150000"/>
              </a:lnSpc>
              <a:buSzPct val="80000"/>
              <a:buAutoNum type="arabicPeriod"/>
            </a:pPr>
            <a:r>
              <a:rPr lang="en-US" dirty="0"/>
              <a:t>Semantic Segmentation</a:t>
            </a:r>
          </a:p>
          <a:p>
            <a:pPr marL="628650" indent="-514350">
              <a:buAutoNum type="arabicPeriod"/>
            </a:pPr>
            <a:endParaRPr lang="en-US" dirty="0"/>
          </a:p>
          <a:p>
            <a:pPr marL="628650" indent="-514350"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356A-BD71-F433-0DED-E7D5C787A8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07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EDA8-D7E4-7C47-CAE4-72970D85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C3BE8-895B-702C-EAD0-6EE4FFFC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1690" y="4523600"/>
            <a:ext cx="5445931" cy="1528648"/>
          </a:xfrm>
        </p:spPr>
        <p:txBody>
          <a:bodyPr>
            <a:normAutofit/>
          </a:bodyPr>
          <a:lstStyle/>
          <a:p>
            <a:r>
              <a:rPr lang="en-US" sz="2400" dirty="0" err="1"/>
              <a:t>ResNet</a:t>
            </a:r>
            <a:r>
              <a:rPr lang="en-US" sz="2400" dirty="0"/>
              <a:t> is a comparison against CNNs </a:t>
            </a:r>
          </a:p>
          <a:p>
            <a:r>
              <a:rPr lang="en-US" sz="2400" dirty="0" err="1"/>
              <a:t>ViT</a:t>
            </a:r>
            <a:r>
              <a:rPr lang="en-US" sz="2400" dirty="0"/>
              <a:t>, </a:t>
            </a:r>
            <a:r>
              <a:rPr lang="en-US" sz="2400" dirty="0" err="1"/>
              <a:t>DeiT</a:t>
            </a:r>
            <a:r>
              <a:rPr lang="en-US" sz="2400" dirty="0"/>
              <a:t>, PVT for attention</a:t>
            </a:r>
          </a:p>
          <a:p>
            <a:r>
              <a:rPr lang="en-US" sz="2400" dirty="0"/>
              <a:t>MLP, </a:t>
            </a:r>
            <a:r>
              <a:rPr lang="en-US" sz="2400" dirty="0" err="1"/>
              <a:t>Swin</a:t>
            </a:r>
            <a:r>
              <a:rPr lang="en-US" sz="2400" dirty="0"/>
              <a:t>, etc.. For spatial MLP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BD5F-4794-93D7-C802-9A1E4A5879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 lang="en-US"/>
          </a:p>
        </p:txBody>
      </p:sp>
      <p:pic>
        <p:nvPicPr>
          <p:cNvPr id="6" name="Picture 5" descr="A graph with different colored triangles and dots&#10;&#10;Description automatically generated">
            <a:extLst>
              <a:ext uri="{FF2B5EF4-FFF2-40B4-BE49-F238E27FC236}">
                <a16:creationId xmlns:a16="http://schemas.microsoft.com/office/drawing/2014/main" id="{3C42C668-BE87-A5D4-21B0-5BD297C5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583" y="1570076"/>
            <a:ext cx="4138785" cy="2781415"/>
          </a:xfrm>
          <a:prstGeom prst="rect">
            <a:avLst/>
          </a:prstGeom>
        </p:spPr>
      </p:pic>
      <p:pic>
        <p:nvPicPr>
          <p:cNvPr id="8" name="Picture 7" descr="A graph of a model size&#10;&#10;Description automatically generated">
            <a:extLst>
              <a:ext uri="{FF2B5EF4-FFF2-40B4-BE49-F238E27FC236}">
                <a16:creationId xmlns:a16="http://schemas.microsoft.com/office/drawing/2014/main" id="{08986D11-F490-FF07-65DA-53606C0E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32" y="1713639"/>
            <a:ext cx="4860964" cy="25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GPT (Pre-training)</a:t>
            </a: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838200" y="1260629"/>
            <a:ext cx="10515600" cy="49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Uses GPT-2 architecture with one of the following objectives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Autoregressive</a:t>
            </a:r>
            <a:r>
              <a:rPr lang="en-US"/>
              <a:t>: Next pixel prediction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BERT</a:t>
            </a:r>
            <a:r>
              <a:rPr lang="en-US"/>
              <a:t>: Masked pixel prediction</a:t>
            </a: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l="24637" r="34104"/>
          <a:stretch/>
        </p:blipFill>
        <p:spPr>
          <a:xfrm>
            <a:off x="3235944" y="2722981"/>
            <a:ext cx="5720112" cy="330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3632C-CCAE-205E-9F46-AA7EDE1F0918}"/>
              </a:ext>
            </a:extLst>
          </p:cNvPr>
          <p:cNvSpPr txBox="1"/>
          <p:nvPr/>
        </p:nvSpPr>
        <p:spPr>
          <a:xfrm>
            <a:off x="838200" y="6031068"/>
            <a:ext cx="1051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Chen, M., Radford, A., Child, R., Wu, J., Jun, H., Luan, D., &amp; </a:t>
            </a:r>
            <a:r>
              <a:rPr lang="en-US" sz="1100" err="1">
                <a:solidFill>
                  <a:schemeClr val="tx2">
                    <a:lumMod val="50000"/>
                  </a:schemeClr>
                </a:solidFill>
              </a:rPr>
              <a:t>Sutskever</a:t>
            </a:r>
            <a:r>
              <a:rPr lang="en-US" sz="1100">
                <a:solidFill>
                  <a:schemeClr val="tx2">
                    <a:lumMod val="50000"/>
                  </a:schemeClr>
                </a:solidFill>
              </a:rPr>
              <a:t>, I.. “Generative Pretraining From Pixels.” Proceedings of the 37th International Conference on Machine Learning (2020)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EDA8-D7E4-7C47-CAE4-72970D85F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2097" cy="902162"/>
          </a:xfr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000" dirty="0"/>
              <a:t>Object Detection &amp; Instance Segmentation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C3BE8-895B-702C-EAD0-6EE4FFFC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17339"/>
            <a:ext cx="10512097" cy="23596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 detection with backbone of Mask R-CNN and </a:t>
            </a:r>
            <a:r>
              <a:rPr lang="en-US" dirty="0" err="1"/>
              <a:t>RetinaNet</a:t>
            </a:r>
            <a:r>
              <a:rPr lang="en-US" dirty="0"/>
              <a:t> against </a:t>
            </a:r>
            <a:r>
              <a:rPr lang="en-US" dirty="0" err="1"/>
              <a:t>ResNet</a:t>
            </a:r>
            <a:endParaRPr lang="en-US" dirty="0"/>
          </a:p>
          <a:p>
            <a:pPr lvl="1">
              <a:buFont typeface="Courier New,monospace"/>
              <a:buChar char="o"/>
            </a:pPr>
            <a:r>
              <a:rPr lang="en-US" dirty="0"/>
              <a:t>Mask R-CNN is evaluated with bounding box AP and mask AP</a:t>
            </a:r>
          </a:p>
          <a:p>
            <a:pPr lvl="1">
              <a:buFont typeface="Courier New,monospace"/>
              <a:buChar char="o"/>
            </a:pPr>
            <a:r>
              <a:rPr lang="en-US" dirty="0" err="1"/>
              <a:t>RetinaNet</a:t>
            </a:r>
            <a:r>
              <a:rPr lang="en-US" dirty="0"/>
              <a:t> is evaluated on two things:</a:t>
            </a:r>
          </a:p>
          <a:p>
            <a:pPr marL="1485900" lvl="2" indent="-457200">
              <a:buAutoNum type="arabicPeriod"/>
            </a:pPr>
            <a:r>
              <a:rPr lang="en-US" dirty="0"/>
              <a:t>bounding box AP </a:t>
            </a:r>
          </a:p>
          <a:p>
            <a:pPr marL="1485900" lvl="2" indent="-457200">
              <a:buAutoNum type="arabicPeriod"/>
            </a:pPr>
            <a:r>
              <a:rPr lang="en-US" dirty="0"/>
              <a:t>S, M, L sized objects 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BD5F-4794-93D7-C802-9A1E4A5879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 lang="en-US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C4D80845-6F3A-9DAC-8671-7EB3DA08E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46" y="1540083"/>
            <a:ext cx="9010397" cy="20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EDA8-D7E4-7C47-CAE4-72970D85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C3BE8-895B-702C-EAD0-6EE4FFFC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59384"/>
            <a:ext cx="3973062" cy="193338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Uses the ADE20K dataset </a:t>
            </a:r>
          </a:p>
          <a:p>
            <a:pPr lvl="1">
              <a:buFont typeface="Courier New"/>
              <a:buChar char="o"/>
            </a:pPr>
            <a:r>
              <a:rPr lang="en-US"/>
              <a:t>20k images in training set </a:t>
            </a:r>
          </a:p>
          <a:p>
            <a:pPr lvl="1">
              <a:buFont typeface="Courier New"/>
              <a:buChar char="o"/>
            </a:pPr>
            <a:r>
              <a:rPr lang="en-US"/>
              <a:t>2k images in validation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BD5F-4794-93D7-C802-9A1E4A5879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 lang="en-US"/>
          </a:p>
        </p:txBody>
      </p:sp>
      <p:pic>
        <p:nvPicPr>
          <p:cNvPr id="6" name="Picture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AAE0F052-F659-CC00-A1C8-A4B22F46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76" y="1265078"/>
            <a:ext cx="5572699" cy="50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108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EDA8-D7E4-7C47-CAE4-72970D85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C3BE8-895B-702C-EAD0-6EE4FFFC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29665"/>
            <a:ext cx="10515600" cy="647298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Although this paper is using pooling to highlight the generalization of </a:t>
            </a:r>
            <a:r>
              <a:rPr lang="en-US" err="1"/>
              <a:t>MetaFormer</a:t>
            </a:r>
            <a:r>
              <a:rPr lang="en-US"/>
              <a:t> the ablation study shows attention is a great addition to the proposed work.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BD5F-4794-93D7-C802-9A1E4A5879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 lang="en-US"/>
          </a:p>
        </p:txBody>
      </p:sp>
      <p:pic>
        <p:nvPicPr>
          <p:cNvPr id="5" name="Picture 4" descr="A white and black text with black text&#10;&#10;Description automatically generated">
            <a:extLst>
              <a:ext uri="{FF2B5EF4-FFF2-40B4-BE49-F238E27FC236}">
                <a16:creationId xmlns:a16="http://schemas.microsoft.com/office/drawing/2014/main" id="{BBE6E788-07C7-B589-7B90-3512D551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06" y="1191022"/>
            <a:ext cx="8492169" cy="41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0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EC12-2163-9442-3AFA-C7253F27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9391187" cy="165486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SwiftFormer</a:t>
            </a:r>
            <a:r>
              <a:rPr lang="en-US" dirty="0"/>
              <a:t>: Efficient Additive Attention for Transformer-based Real-time Mobile Vision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8B6A7-CB0F-7AF7-2AA8-F95A648C2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7677"/>
            <a:ext cx="10506308" cy="4089286"/>
          </a:xfrm>
        </p:spPr>
        <p:txBody>
          <a:bodyPr/>
          <a:lstStyle/>
          <a:p>
            <a:r>
              <a:rPr lang="en-US" dirty="0"/>
              <a:t>Introduction of </a:t>
            </a:r>
            <a:r>
              <a:rPr lang="en-US" i="1" dirty="0"/>
              <a:t>efficient additive attention</a:t>
            </a:r>
            <a:endParaRPr lang="en-US" dirty="0"/>
          </a:p>
          <a:p>
            <a:pPr lvl="1">
              <a:buFont typeface="Courier New,monospace"/>
              <a:buChar char="o"/>
            </a:pPr>
            <a:r>
              <a:rPr lang="en-US" dirty="0"/>
              <a:t>Replace expensive matrix multiplication operations with an additive approach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13EA7-039E-1EEA-F98B-D6AEC405F5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75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C843-8815-5780-E13F-EC1F12D0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of How Attention is Calculated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FE30EB-B316-95AD-70BB-B196A6EB08B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75371" y="1688092"/>
                <a:ext cx="4382429" cy="348526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Attention scores are computed by taking the Softmax of two matrices (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) with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dimensions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Time complexity is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If we transpose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instead of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complexity is 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CA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FE30EB-B316-95AD-70BB-B196A6EB0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75371" y="1688092"/>
                <a:ext cx="4382429" cy="3485261"/>
              </a:xfrm>
              <a:blipFill>
                <a:blip r:embed="rId3"/>
                <a:stretch>
                  <a:fillRect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FEB8-2565-1600-AE11-8FCBACD85D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0BA79-2219-5A24-29DA-C9E9C91D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95" y="2742412"/>
            <a:ext cx="608460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5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2D85-5562-5FA3-E6BB-827EF47D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Separable Self-attention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ECF7952-F817-FEBF-2905-687C9BE83A5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5681662" cy="4916334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queries, </a:t>
                </a:r>
                <a14:m>
                  <m:oMath xmlns:m="http://schemas.openxmlformats.org/officeDocument/2006/math">
                    <m:r>
                      <a:rPr lang="en-CA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keys, and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values encode them element-wise</a:t>
                </a:r>
              </a:p>
              <a:p>
                <a:pPr marL="628650" indent="-514350">
                  <a:buFont typeface="+mj-lt"/>
                  <a:buAutoNum type="arabicPeriod"/>
                </a:pPr>
                <a:r>
                  <a:rPr lang="en-US" dirty="0"/>
                  <a:t>Project the query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into a nx1 vector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buFont typeface="Courier New"/>
                  <a:buChar char="o"/>
                </a:pPr>
                <a:r>
                  <a:rPr lang="en-US" dirty="0"/>
                  <a:t>Apply Softmax to create context scores</a:t>
                </a:r>
              </a:p>
              <a:p>
                <a:pPr marL="628650" indent="-514350">
                  <a:buFont typeface="+mj-lt"/>
                  <a:buAutoNum type="arabicPeriod"/>
                </a:pPr>
                <a:r>
                  <a:rPr lang="en-US" dirty="0"/>
                  <a:t>Multiply context scores by the key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and pool to create a context vector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US" b="1" dirty="0"/>
              </a:p>
              <a:p>
                <a:pPr marL="628650" indent="-514350">
                  <a:buFont typeface="+mj-lt"/>
                  <a:buAutoNum type="arabicPeriod"/>
                </a:pPr>
                <a:r>
                  <a:rPr lang="en-US" dirty="0"/>
                  <a:t>Elementwise multiplication between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returns attention scores</a:t>
                </a:r>
              </a:p>
              <a:p>
                <a:pPr lvl="1">
                  <a:buFont typeface="Courier New"/>
                  <a:buChar char="o"/>
                </a:pPr>
                <a:endParaRPr lang="en-US" dirty="0"/>
              </a:p>
              <a:p>
                <a:pPr>
                  <a:buAutoNum type="arabicPeriod"/>
                </a:pPr>
                <a:endParaRPr lang="en-US" dirty="0"/>
              </a:p>
              <a:p>
                <a:pPr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ECF7952-F817-FEBF-2905-687C9BE83A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5681662" cy="4916334"/>
              </a:xfrm>
              <a:blipFill>
                <a:blip r:embed="rId3"/>
                <a:stretch>
                  <a:fillRect l="-446" t="-515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3315D-D4C2-7B2B-14E9-92AB946CF3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96883-7451-552D-9A47-D5B8E4FEA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529" y="2837656"/>
            <a:ext cx="4655345" cy="11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8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7930-0CD9-99FF-EA72-DEC22B32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 Additive Attention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16330-0CA7-8F67-3741-EDF668F5AFC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As we saw traditionally attention depends on 3 components being a query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/>
                  <a:t>, a key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, and a value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Efficient additive attention </a:t>
                </a:r>
                <a:r>
                  <a:rPr lang="en-US" b="1" dirty="0"/>
                  <a:t>REMOVES</a:t>
                </a:r>
                <a:r>
                  <a:rPr lang="en-US" dirty="0"/>
                  <a:t> the key-value interactions during encoding </a:t>
                </a:r>
              </a:p>
              <a:p>
                <a:r>
                  <a:rPr lang="en-US" dirty="0"/>
                  <a:t>The model rather retains that interaction the addition of a linear projection layer </a:t>
                </a:r>
              </a:p>
              <a:p>
                <a:r>
                  <a:rPr lang="en-US" dirty="0"/>
                  <a:t>Therefore, the model depends on two matrices being the query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dirty="0"/>
                  <a:t> and key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16330-0CA7-8F67-3741-EDF668F5AF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BA042-EAB0-E802-55BF-E432FD5E2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1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858E-F724-70F5-F969-23B0B0F3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Attention Query Vector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D70CCB-B9CE-4716-6442-C14A794B93F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2058347"/>
                <a:ext cx="3979069" cy="274939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Let 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represent the global attention query vector </a:t>
                </a:r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 is learnable parameter for the attention weights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D70CCB-B9CE-4716-6442-C14A794B93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2058347"/>
                <a:ext cx="3979069" cy="2749397"/>
              </a:xfrm>
              <a:blipFill>
                <a:blip r:embed="rId2"/>
                <a:stretch>
                  <a:fillRect r="-2229" b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07B95-6976-9DE0-C092-036161BBE1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49685-7009-A6FD-B345-3104E9BE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3" y="2740742"/>
            <a:ext cx="6096000" cy="13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89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D16C0-0B65-3FFA-738B-F6124BBD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Query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0057979-EE1F-546D-746D-DF37BEE664C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2332191"/>
                <a:ext cx="3967163" cy="220171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Pool the learned attention with the query matrix to create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dirty="0"/>
                  <a:t> the global query vector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0057979-EE1F-546D-746D-DF37BEE66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2332191"/>
                <a:ext cx="3967163" cy="2201710"/>
              </a:xfrm>
              <a:blipFill>
                <a:blip r:embed="rId2"/>
                <a:stretch>
                  <a:fillRect r="-2875" b="-4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95D73-BE21-E926-00F8-9B7C1D4A72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D3444-8690-1680-F791-94ADD75F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88" y="1966912"/>
            <a:ext cx="57054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589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008-6866-D74F-0A10-83A0E180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Additive Attention 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CF1B3B-348F-06A2-28CF-333D3E2976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3848101" cy="4916334"/>
              </a:xfrm>
            </p:spPr>
            <p:txBody>
              <a:bodyPr>
                <a:normAutofit/>
              </a:bodyPr>
              <a:lstStyle/>
              <a:p>
                <a:pPr marL="628650" indent="-514350">
                  <a:buAutoNum type="arabicPeriod"/>
                </a:pPr>
                <a:r>
                  <a:rPr lang="en-US" dirty="0"/>
                  <a:t>Preform element-wise multiplication between Key matrix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global query vector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lang="en-US" b="1" dirty="0"/>
              </a:p>
              <a:p>
                <a:pPr marL="1085850" lvl="1" indent="-514350">
                  <a:buFont typeface="Courier New"/>
                  <a:buChar char="o"/>
                </a:pPr>
                <a:r>
                  <a:rPr lang="en-US" dirty="0"/>
                  <a:t>Time complexity is O(</a:t>
                </a:r>
                <a:r>
                  <a:rPr lang="en-US" dirty="0" err="1"/>
                  <a:t>nxd</a:t>
                </a:r>
                <a:r>
                  <a:rPr lang="en-US" dirty="0"/>
                  <a:t>) for this step</a:t>
                </a:r>
                <a:endParaRPr lang="en-US" b="1" dirty="0"/>
              </a:p>
              <a:p>
                <a:pPr marL="628650" indent="-514350">
                  <a:buAutoNum type="arabicPeriod"/>
                </a:pPr>
                <a:r>
                  <a:rPr lang="en-US" dirty="0"/>
                  <a:t>Perform linear transformation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b="1" dirty="0"/>
                  <a:t> </a:t>
                </a:r>
              </a:p>
              <a:p>
                <a:pPr marL="628650" indent="-514350">
                  <a:buAutoNum type="arabicPeriod"/>
                </a:pPr>
                <a:r>
                  <a:rPr lang="en-US" dirty="0"/>
                  <a:t>Add normalized query matrix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CF1B3B-348F-06A2-28CF-333D3E2976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3848101" cy="4916334"/>
              </a:xfrm>
              <a:blipFill>
                <a:blip r:embed="rId2"/>
                <a:stretch>
                  <a:fillRect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01D9C-B53E-43F1-2F01-BEB9AA7C12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B3B98-6457-2485-984C-50FF16A8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3162673"/>
            <a:ext cx="6096000" cy="11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Image GPT (Pre-training) 2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Google Shape;155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491640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US" b="1"/>
                  <a:t>Autoregressive:</a:t>
                </a:r>
                <a:r>
                  <a:rPr lang="en-US"/>
                  <a:t> Given dataset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/>
                  <a:t> and the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where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/>
                  <a:t>, pick a permutation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/>
                  <a:t> </a:t>
                </a:r>
                <a:r>
                  <a:rPr lang="en-US"/>
                  <a:t>of the set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[1,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, then: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 sz="20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/>
              </a:p>
              <a:p>
                <a:pPr marL="0" lvl="0" indent="0">
                  <a:buNone/>
                </a:pPr>
                <a:endParaRPr lang="en-US" sz="200"/>
              </a:p>
              <a:p>
                <a:pPr marL="0" lvl="0" indent="0">
                  <a:buNone/>
                </a:pPr>
                <a:r>
                  <a:rPr lang="en-US"/>
                  <a:t>Image GPT uses identity permutation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/>
                  <a:t> for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/>
              </a:p>
              <a:p>
                <a:pPr marL="0" lvl="0" indent="0">
                  <a:buNone/>
                </a:pPr>
                <a:endParaRPr lang="en-US" sz="200"/>
              </a:p>
              <a:p>
                <a:pPr marL="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en-US"/>
                  <a:t>Train the model by minimizing the negative log-likelihood: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 sz="20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[−</m:t>
                      </m:r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5" name="Google Shape;155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4916400"/>
              </a:xfrm>
              <a:prstGeom prst="rect">
                <a:avLst/>
              </a:prstGeo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8553-F415-E6B4-2D8E-ADBA837D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Additive Attention Differs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6D2EA-7D1D-363C-7929-B4FB43FD9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35865"/>
            <a:ext cx="10515600" cy="1435933"/>
          </a:xfrm>
        </p:spPr>
        <p:txBody>
          <a:bodyPr>
            <a:normAutofit fontScale="62500" lnSpcReduction="20000"/>
          </a:bodyPr>
          <a:lstStyle/>
          <a:p>
            <a:pPr marL="628650" indent="-514350">
              <a:buAutoNum type="alphaLcParenR"/>
            </a:pPr>
            <a:r>
              <a:rPr lang="en-US"/>
              <a:t>Self-attention as it is typically used on the spatial dimensions (</a:t>
            </a:r>
            <a:r>
              <a:rPr lang="en-US" err="1"/>
              <a:t>nxn</a:t>
            </a:r>
            <a:r>
              <a:rPr lang="en-US"/>
              <a:t>)</a:t>
            </a:r>
          </a:p>
          <a:p>
            <a:pPr marL="628650" indent="-514350">
              <a:buAutoNum type="alphaLcParenR"/>
            </a:pPr>
            <a:r>
              <a:rPr lang="en-US"/>
              <a:t>Transpose attention rather uses attention on feature dimensions (</a:t>
            </a:r>
            <a:r>
              <a:rPr lang="en-US" err="1"/>
              <a:t>dxd</a:t>
            </a:r>
            <a:r>
              <a:rPr lang="en-US"/>
              <a:t>)</a:t>
            </a:r>
          </a:p>
          <a:p>
            <a:pPr marL="628650" indent="-514350">
              <a:buAutoNum type="alphaLcParenR"/>
            </a:pPr>
            <a:r>
              <a:rPr lang="en-US"/>
              <a:t>Separable uses element-wise operations on the query matrix to improve efficiency </a:t>
            </a:r>
          </a:p>
          <a:p>
            <a:pPr marL="628650" indent="-514350">
              <a:buAutoNum type="alphaLcParenR"/>
            </a:pPr>
            <a:r>
              <a:rPr lang="en-US"/>
              <a:t>Efficient Additive Attention takes further with a series of smaller operations being summed together </a:t>
            </a:r>
          </a:p>
          <a:p>
            <a:pPr marL="628650" indent="-514350">
              <a:buAutoNum type="alphaLcParenR"/>
            </a:pPr>
            <a:endParaRPr lang="en-US"/>
          </a:p>
          <a:p>
            <a:pPr marL="628650" indent="-514350">
              <a:buAutoNum type="alphaLcParenR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5B391-65BF-06A2-FFD4-DD11D62687F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62975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80</a:t>
            </a:fld>
            <a:endParaRPr lang="en-US"/>
          </a:p>
        </p:txBody>
      </p:sp>
      <p:pic>
        <p:nvPicPr>
          <p:cNvPr id="5" name="Picture 4" descr="A diagram of a self-attention system&#10;&#10;Description automatically generated">
            <a:extLst>
              <a:ext uri="{FF2B5EF4-FFF2-40B4-BE49-F238E27FC236}">
                <a16:creationId xmlns:a16="http://schemas.microsoft.com/office/drawing/2014/main" id="{8531B76E-79B9-9F16-384D-84321C4A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41" y="1205554"/>
            <a:ext cx="10519318" cy="40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72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04EF-A707-22FE-5B62-FFE146E1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SwiftFormer</a:t>
            </a:r>
            <a:r>
              <a:rPr lang="en-US"/>
              <a:t> Encoder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570FB-2839-DDDE-4C41-F7486284A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37192"/>
            <a:ext cx="6872288" cy="1939771"/>
          </a:xfrm>
        </p:spPr>
        <p:txBody>
          <a:bodyPr/>
          <a:lstStyle/>
          <a:p>
            <a:r>
              <a:rPr lang="en-US"/>
              <a:t>Overall architecture consists of 4 stages where between each stage a down sampling layer that reduces spatial size by a factor of 2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222CA-FD96-5981-0B93-3403DD4D77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81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6B1375-8C4C-7074-860E-B41D2F230204}"/>
              </a:ext>
            </a:extLst>
          </p:cNvPr>
          <p:cNvGrpSpPr/>
          <p:nvPr/>
        </p:nvGrpSpPr>
        <p:grpSpPr>
          <a:xfrm>
            <a:off x="9060656" y="1488281"/>
            <a:ext cx="2833687" cy="2631281"/>
            <a:chOff x="9060656" y="1488281"/>
            <a:chExt cx="2833687" cy="26312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3334C9-18A6-0B6C-664C-2072933D06CC}"/>
                </a:ext>
              </a:extLst>
            </p:cNvPr>
            <p:cNvSpPr/>
            <p:nvPr/>
          </p:nvSpPr>
          <p:spPr>
            <a:xfrm>
              <a:off x="9060657" y="1488281"/>
              <a:ext cx="2833686" cy="26312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1667AE3-93A1-D91A-F0A9-703B45FC145A}"/>
                </a:ext>
              </a:extLst>
            </p:cNvPr>
            <p:cNvSpPr/>
            <p:nvPr/>
          </p:nvSpPr>
          <p:spPr>
            <a:xfrm>
              <a:off x="9120186" y="2107407"/>
              <a:ext cx="2726531" cy="8572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4A5739-30E7-981B-58CD-1839A0A03F3C}"/>
                </a:ext>
              </a:extLst>
            </p:cNvPr>
            <p:cNvCxnSpPr/>
            <p:nvPr/>
          </p:nvCxnSpPr>
          <p:spPr>
            <a:xfrm flipH="1">
              <a:off x="11006137" y="2471736"/>
              <a:ext cx="14287" cy="12953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A97219-B2F2-48E5-68AC-2A9B0E81A47B}"/>
                </a:ext>
              </a:extLst>
            </p:cNvPr>
            <p:cNvSpPr txBox="1"/>
            <p:nvPr/>
          </p:nvSpPr>
          <p:spPr>
            <a:xfrm>
              <a:off x="9263063" y="1535906"/>
              <a:ext cx="263127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err="1">
                  <a:solidFill>
                    <a:schemeClr val="tx1"/>
                  </a:solidFill>
                </a:rPr>
                <a:t>SwiftFormer</a:t>
              </a:r>
              <a:r>
                <a:rPr lang="en-US" sz="1800" b="1">
                  <a:solidFill>
                    <a:schemeClr val="tx1"/>
                  </a:solidFill>
                </a:rPr>
                <a:t> Encoder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837F61F-4423-457E-071A-29D2BAA7D1A9}"/>
                </a:ext>
              </a:extLst>
            </p:cNvPr>
            <p:cNvSpPr/>
            <p:nvPr/>
          </p:nvSpPr>
          <p:spPr>
            <a:xfrm>
              <a:off x="10227469" y="2178841"/>
              <a:ext cx="1571624" cy="297658"/>
            </a:xfrm>
            <a:prstGeom prst="roundRect">
              <a:avLst/>
            </a:prstGeom>
            <a:solidFill>
              <a:srgbClr val="D6BBD4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cs typeface="Arial"/>
                </a:rPr>
                <a:t>DWConv</a:t>
              </a:r>
              <a:r>
                <a:rPr lang="en-US" sz="1600" b="1">
                  <a:solidFill>
                    <a:schemeClr val="tx1"/>
                  </a:solidFill>
                  <a:cs typeface="Arial"/>
                </a:rPr>
                <a:t> 3x3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4F27527-1B10-0407-A4F0-9FCC16901207}"/>
                </a:ext>
              </a:extLst>
            </p:cNvPr>
            <p:cNvSpPr/>
            <p:nvPr/>
          </p:nvSpPr>
          <p:spPr>
            <a:xfrm>
              <a:off x="10227469" y="2619372"/>
              <a:ext cx="1571624" cy="297658"/>
            </a:xfrm>
            <a:prstGeom prst="roundRect">
              <a:avLst/>
            </a:prstGeom>
            <a:solidFill>
              <a:srgbClr val="D6BBD4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Conv 1x1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DBC32B6-1AF6-1056-5381-5F278BD825CD}"/>
                </a:ext>
              </a:extLst>
            </p:cNvPr>
            <p:cNvSpPr/>
            <p:nvPr/>
          </p:nvSpPr>
          <p:spPr>
            <a:xfrm>
              <a:off x="9655969" y="3012281"/>
              <a:ext cx="2143123" cy="61912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cs typeface="Arial"/>
                </a:rPr>
                <a:t>Efficient Additive Attention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DBF5617-3AF1-1B39-723E-20315DE5A3D8}"/>
                </a:ext>
              </a:extLst>
            </p:cNvPr>
            <p:cNvSpPr/>
            <p:nvPr/>
          </p:nvSpPr>
          <p:spPr>
            <a:xfrm>
              <a:off x="10584654" y="3762372"/>
              <a:ext cx="857250" cy="30956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Linear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ECFEE4-B114-E209-9E02-9B4B325C0F3A}"/>
                </a:ext>
              </a:extLst>
            </p:cNvPr>
            <p:cNvSpPr txBox="1"/>
            <p:nvPr/>
          </p:nvSpPr>
          <p:spPr>
            <a:xfrm>
              <a:off x="9060656" y="2321718"/>
              <a:ext cx="113109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/>
                <a:t>Local Representation</a:t>
              </a:r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E654E4-CE05-0FB0-3C4F-10D4FD09F458}"/>
              </a:ext>
            </a:extLst>
          </p:cNvPr>
          <p:cNvGrpSpPr/>
          <p:nvPr/>
        </p:nvGrpSpPr>
        <p:grpSpPr>
          <a:xfrm>
            <a:off x="7976609" y="4330629"/>
            <a:ext cx="3918816" cy="1845468"/>
            <a:chOff x="6916953" y="4259191"/>
            <a:chExt cx="3918816" cy="184546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644530-96DB-64D7-5ABB-4C1790AFE62F}"/>
                </a:ext>
              </a:extLst>
            </p:cNvPr>
            <p:cNvSpPr/>
            <p:nvPr/>
          </p:nvSpPr>
          <p:spPr>
            <a:xfrm>
              <a:off x="6918614" y="4259191"/>
              <a:ext cx="3917155" cy="184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63E006C-7A02-0338-E13D-5B7474C5BE27}"/>
                </a:ext>
              </a:extLst>
            </p:cNvPr>
            <p:cNvCxnSpPr/>
            <p:nvPr/>
          </p:nvCxnSpPr>
          <p:spPr>
            <a:xfrm>
              <a:off x="7055643" y="5376862"/>
              <a:ext cx="3212305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20F117B-DF57-AB87-43A8-3288B0AEFB0F}"/>
                </a:ext>
              </a:extLst>
            </p:cNvPr>
            <p:cNvSpPr/>
            <p:nvPr/>
          </p:nvSpPr>
          <p:spPr>
            <a:xfrm rot="-5400000">
              <a:off x="9034463" y="5200647"/>
              <a:ext cx="1131093" cy="476252"/>
            </a:xfrm>
            <a:prstGeom prst="roundRect">
              <a:avLst/>
            </a:prstGeom>
            <a:solidFill>
              <a:srgbClr val="D6BBD4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Conv 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1x1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6C45AAA-92C2-B684-535A-68B2B8FC3157}"/>
                </a:ext>
              </a:extLst>
            </p:cNvPr>
            <p:cNvSpPr/>
            <p:nvPr/>
          </p:nvSpPr>
          <p:spPr>
            <a:xfrm rot="-5400000">
              <a:off x="8492729" y="5301850"/>
              <a:ext cx="1131093" cy="27384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cs typeface="Arial"/>
                </a:rPr>
                <a:t>GeLU</a:t>
              </a:r>
              <a:endParaRPr lang="en-US" err="1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D4499BC-1610-32E8-E834-E2D03C535BA9}"/>
                </a:ext>
              </a:extLst>
            </p:cNvPr>
            <p:cNvSpPr/>
            <p:nvPr/>
          </p:nvSpPr>
          <p:spPr>
            <a:xfrm rot="-5400000">
              <a:off x="7939088" y="5200647"/>
              <a:ext cx="1131093" cy="476252"/>
            </a:xfrm>
            <a:prstGeom prst="roundRect">
              <a:avLst/>
            </a:prstGeom>
            <a:solidFill>
              <a:srgbClr val="D6BBD4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Conv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 1x1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EF2F252-86E6-1EFE-D37B-01FDE4510EDD}"/>
                </a:ext>
              </a:extLst>
            </p:cNvPr>
            <p:cNvSpPr/>
            <p:nvPr/>
          </p:nvSpPr>
          <p:spPr>
            <a:xfrm rot="-5400000">
              <a:off x="7439025" y="5319709"/>
              <a:ext cx="1131093" cy="238128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cs typeface="Arial"/>
                </a:rPr>
                <a:t>Norm</a:t>
              </a:r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D1CF1CD-0EBC-4277-7AA0-DF08BD349F31}"/>
                </a:ext>
              </a:extLst>
            </p:cNvPr>
            <p:cNvSpPr/>
            <p:nvPr/>
          </p:nvSpPr>
          <p:spPr>
            <a:xfrm rot="-5400000">
              <a:off x="6927057" y="5200647"/>
              <a:ext cx="1131093" cy="476252"/>
            </a:xfrm>
            <a:prstGeom prst="roundRect">
              <a:avLst/>
            </a:prstGeom>
            <a:solidFill>
              <a:srgbClr val="D6BBD4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 err="1">
                  <a:solidFill>
                    <a:schemeClr val="tx1"/>
                  </a:solidFill>
                  <a:cs typeface="Arial"/>
                </a:rPr>
                <a:t>DWConv</a:t>
              </a:r>
              <a:r>
                <a:rPr lang="en-US" sz="1600" b="1">
                  <a:solidFill>
                    <a:schemeClr val="tx1"/>
                  </a:solidFill>
                  <a:cs typeface="Arial"/>
                </a:rPr>
                <a:t> 3x3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9C22EF8-6084-2C5B-8C14-DFE8D6B5D27A}"/>
                </a:ext>
              </a:extLst>
            </p:cNvPr>
            <p:cNvGrpSpPr/>
            <p:nvPr/>
          </p:nvGrpSpPr>
          <p:grpSpPr>
            <a:xfrm>
              <a:off x="10337872" y="5151075"/>
              <a:ext cx="382082" cy="523220"/>
              <a:chOff x="10337872" y="5127263"/>
              <a:chExt cx="382082" cy="52322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2E27946-91E8-0FB4-9B1E-C5E9760E3CC6}"/>
                  </a:ext>
                </a:extLst>
              </p:cNvPr>
              <p:cNvSpPr/>
              <p:nvPr/>
            </p:nvSpPr>
            <p:spPr>
              <a:xfrm>
                <a:off x="10338954" y="5172723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cs typeface="Arial"/>
                  </a:rPr>
                  <a:t>+</a:t>
                </a:r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4329A9F-A48F-0C9F-B17E-4B533FE08C21}"/>
                  </a:ext>
                </a:extLst>
              </p:cNvPr>
              <p:cNvSpPr txBox="1"/>
              <p:nvPr/>
            </p:nvSpPr>
            <p:spPr>
              <a:xfrm>
                <a:off x="10337872" y="5127263"/>
                <a:ext cx="296574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800" b="1"/>
                  <a:t>+</a:t>
                </a:r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97E7EE7-4CFB-295A-2436-4F99234A586E}"/>
                </a:ext>
              </a:extLst>
            </p:cNvPr>
            <p:cNvCxnSpPr/>
            <p:nvPr/>
          </p:nvCxnSpPr>
          <p:spPr>
            <a:xfrm flipH="1">
              <a:off x="7124699" y="4829174"/>
              <a:ext cx="2381" cy="557212"/>
            </a:xfrm>
            <a:prstGeom prst="straightConnector1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7A21AB5-98B8-958F-A60C-B5A11EF778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2793" y="4817268"/>
              <a:ext cx="3419473" cy="9525"/>
            </a:xfrm>
            <a:prstGeom prst="straightConnector1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64C81DA-9344-1E3F-51DF-0E1EAF57B6E9}"/>
                </a:ext>
              </a:extLst>
            </p:cNvPr>
            <p:cNvCxnSpPr/>
            <p:nvPr/>
          </p:nvCxnSpPr>
          <p:spPr>
            <a:xfrm flipH="1">
              <a:off x="10529887" y="4817268"/>
              <a:ext cx="2381" cy="366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48A168-BEB1-32D0-F672-D6575FB524CC}"/>
                </a:ext>
              </a:extLst>
            </p:cNvPr>
            <p:cNvSpPr txBox="1"/>
            <p:nvPr/>
          </p:nvSpPr>
          <p:spPr>
            <a:xfrm>
              <a:off x="6916953" y="4388666"/>
              <a:ext cx="391241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/>
                <a:t>Conv Encoder</a:t>
              </a:r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0E966B6-5FE4-CB41-CEA9-E913EB4E4C85}"/>
              </a:ext>
            </a:extLst>
          </p:cNvPr>
          <p:cNvGrpSpPr/>
          <p:nvPr/>
        </p:nvGrpSpPr>
        <p:grpSpPr>
          <a:xfrm>
            <a:off x="172019" y="1464468"/>
            <a:ext cx="8652891" cy="2660475"/>
            <a:chOff x="183925" y="1238249"/>
            <a:chExt cx="8652891" cy="26604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3BD0ABB-D412-CA97-7F3D-8C4944E3836B}"/>
                </a:ext>
              </a:extLst>
            </p:cNvPr>
            <p:cNvGrpSpPr/>
            <p:nvPr/>
          </p:nvGrpSpPr>
          <p:grpSpPr>
            <a:xfrm>
              <a:off x="183925" y="1595437"/>
              <a:ext cx="8650512" cy="2303287"/>
              <a:chOff x="183925" y="1595437"/>
              <a:chExt cx="8650512" cy="2303287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0AEE31E7-06BE-53F1-FA9D-24746EF6ED10}"/>
                  </a:ext>
                </a:extLst>
              </p:cNvPr>
              <p:cNvCxnSpPr/>
              <p:nvPr/>
            </p:nvCxnSpPr>
            <p:spPr>
              <a:xfrm flipV="1">
                <a:off x="2745581" y="2600324"/>
                <a:ext cx="5593553" cy="2381"/>
              </a:xfrm>
              <a:prstGeom prst="straightConnector1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" name="Picture 5" descr="Cat Images – Browse 4,409,184 Stock Photos, Vectors, and ...">
                <a:extLst>
                  <a:ext uri="{FF2B5EF4-FFF2-40B4-BE49-F238E27FC236}">
                    <a16:creationId xmlns:a16="http://schemas.microsoft.com/office/drawing/2014/main" id="{D4EE4FBA-AE87-E7CD-D396-63847C0DE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925" y="2106453"/>
                <a:ext cx="1297877" cy="859156"/>
              </a:xfrm>
              <a:prstGeom prst="rect">
                <a:avLst/>
              </a:prstGeom>
            </p:spPr>
          </p:pic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026741B3-1C97-083A-FDF5-8595024E5199}"/>
                  </a:ext>
                </a:extLst>
              </p:cNvPr>
              <p:cNvCxnSpPr/>
              <p:nvPr/>
            </p:nvCxnSpPr>
            <p:spPr>
              <a:xfrm flipV="1">
                <a:off x="1119776" y="2597174"/>
                <a:ext cx="1009649" cy="23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ED62C7D-6E79-1F31-0DA7-2312C887D14F}"/>
                  </a:ext>
                </a:extLst>
              </p:cNvPr>
              <p:cNvSpPr/>
              <p:nvPr/>
            </p:nvSpPr>
            <p:spPr>
              <a:xfrm rot="-5400000">
                <a:off x="773906" y="2297906"/>
                <a:ext cx="1833562" cy="488156"/>
              </a:xfrm>
              <a:prstGeom prst="roundRect">
                <a:avLst/>
              </a:prstGeom>
              <a:solidFill>
                <a:schemeClr val="tx2">
                  <a:lumMod val="9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>
                    <a:solidFill>
                      <a:schemeClr val="tx1"/>
                    </a:solidFill>
                    <a:cs typeface="Arial"/>
                  </a:rPr>
                  <a:t>Patch Embed</a:t>
                </a:r>
                <a:endParaRPr lang="en-US" sz="1800">
                  <a:solidFill>
                    <a:schemeClr val="tx1"/>
                  </a:solidFill>
                  <a:cs typeface="Arial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FE0120D-D515-DEF5-F817-A560C81B7F79}"/>
                  </a:ext>
                </a:extLst>
              </p:cNvPr>
              <p:cNvGrpSpPr/>
              <p:nvPr/>
            </p:nvGrpSpPr>
            <p:grpSpPr>
              <a:xfrm>
                <a:off x="2131218" y="1595437"/>
                <a:ext cx="1238250" cy="2267569"/>
                <a:chOff x="2131218" y="1595437"/>
                <a:chExt cx="1238250" cy="226756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FB446324-916F-49EE-FA91-5C0D5A039AB1}"/>
                    </a:ext>
                  </a:extLst>
                </p:cNvPr>
                <p:cNvGrpSpPr/>
                <p:nvPr/>
              </p:nvGrpSpPr>
              <p:grpSpPr>
                <a:xfrm>
                  <a:off x="2131218" y="1595437"/>
                  <a:ext cx="1238250" cy="1881187"/>
                  <a:chOff x="2274093" y="1619249"/>
                  <a:chExt cx="1238250" cy="1881187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ED912908-789E-802D-5078-C4E259394AA7}"/>
                      </a:ext>
                    </a:extLst>
                  </p:cNvPr>
                  <p:cNvSpPr/>
                  <p:nvPr/>
                </p:nvSpPr>
                <p:spPr>
                  <a:xfrm>
                    <a:off x="2274093" y="1619249"/>
                    <a:ext cx="1238250" cy="1881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dash"/>
                  </a:ln>
                  <a:effectLst>
                    <a:outerShdw blurRad="63500" dist="38100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: Rounded Corners 7">
                    <a:extLst>
                      <a:ext uri="{FF2B5EF4-FFF2-40B4-BE49-F238E27FC236}">
                        <a16:creationId xmlns:a16="http://schemas.microsoft.com/office/drawing/2014/main" id="{F0B3DAEF-282A-6C96-ECC5-2682D202583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18109" y="2280047"/>
                    <a:ext cx="1202531" cy="55959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Conv </a:t>
                    </a:r>
                  </a:p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Encoder</a:t>
                    </a:r>
                  </a:p>
                </p:txBody>
              </p:sp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CA5EBCCD-71F2-B48A-90CB-F6433ED363AD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321718" y="2297906"/>
                    <a:ext cx="1833562" cy="488156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 err="1">
                        <a:solidFill>
                          <a:schemeClr val="tx1"/>
                        </a:solidFill>
                        <a:cs typeface="Arial"/>
                      </a:rPr>
                      <a:t>SwiftFormer</a:t>
                    </a:r>
                    <a:endParaRPr lang="en-US" sz="1800" err="1">
                      <a:solidFill>
                        <a:schemeClr val="tx1"/>
                      </a:solidFill>
                      <a:cs typeface="Arial"/>
                    </a:endParaRPr>
                  </a:p>
                </p:txBody>
              </p:sp>
            </p:grp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187DF8E-A48C-798F-8DAA-5689F038F6D5}"/>
                    </a:ext>
                  </a:extLst>
                </p:cNvPr>
                <p:cNvSpPr txBox="1"/>
                <p:nvPr/>
              </p:nvSpPr>
              <p:spPr>
                <a:xfrm>
                  <a:off x="2135148" y="3555229"/>
                  <a:ext cx="1234203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/>
                    <a:t>Stage 1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203447F-DE81-54C7-8CD1-BF981FFA9C31}"/>
                  </a:ext>
                </a:extLst>
              </p:cNvPr>
              <p:cNvGrpSpPr/>
              <p:nvPr/>
            </p:nvGrpSpPr>
            <p:grpSpPr>
              <a:xfrm>
                <a:off x="3988593" y="1595437"/>
                <a:ext cx="1238250" cy="2267568"/>
                <a:chOff x="3988593" y="1595437"/>
                <a:chExt cx="1238250" cy="2267568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A700AFA-BE3C-7AB0-C0A8-81DC7F7D1A0D}"/>
                    </a:ext>
                  </a:extLst>
                </p:cNvPr>
                <p:cNvGrpSpPr/>
                <p:nvPr/>
              </p:nvGrpSpPr>
              <p:grpSpPr>
                <a:xfrm>
                  <a:off x="3988593" y="1595437"/>
                  <a:ext cx="1238250" cy="1881187"/>
                  <a:chOff x="2274093" y="1619249"/>
                  <a:chExt cx="1238250" cy="1881187"/>
                </a:xfrm>
              </p:grpSpPr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820C73F-9E7E-46F0-41B6-DC888F30B7CD}"/>
                      </a:ext>
                    </a:extLst>
                  </p:cNvPr>
                  <p:cNvSpPr/>
                  <p:nvPr/>
                </p:nvSpPr>
                <p:spPr>
                  <a:xfrm>
                    <a:off x="2274093" y="1619249"/>
                    <a:ext cx="1238250" cy="1881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dash"/>
                  </a:ln>
                  <a:effectLst>
                    <a:outerShdw blurRad="63500" dist="38100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id="{C922DD7A-1D1C-950B-4575-FBBC4B4ECBF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18109" y="2280047"/>
                    <a:ext cx="1202531" cy="55959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Conv </a:t>
                    </a:r>
                  </a:p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Encoder</a:t>
                    </a:r>
                  </a:p>
                </p:txBody>
              </p:sp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9C4FA897-9EA0-7262-6536-3718257B6E0D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321718" y="2297906"/>
                    <a:ext cx="1833562" cy="488156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 err="1">
                        <a:solidFill>
                          <a:schemeClr val="tx1"/>
                        </a:solidFill>
                        <a:cs typeface="Arial"/>
                      </a:rPr>
                      <a:t>SwiftFormer</a:t>
                    </a:r>
                    <a:endParaRPr lang="en-US" sz="1800" err="1">
                      <a:solidFill>
                        <a:schemeClr val="tx1"/>
                      </a:solidFill>
                      <a:cs typeface="Arial"/>
                    </a:endParaRPr>
                  </a:p>
                </p:txBody>
              </p:sp>
            </p:grp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33BD272-FDE3-4019-408A-B0E1E66CF37F}"/>
                    </a:ext>
                  </a:extLst>
                </p:cNvPr>
                <p:cNvSpPr txBox="1"/>
                <p:nvPr/>
              </p:nvSpPr>
              <p:spPr>
                <a:xfrm>
                  <a:off x="3992523" y="3555228"/>
                  <a:ext cx="1234203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/>
                    <a:t>Stage 2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6D90CC23-BACC-72A0-FD60-F7B329FE3EDA}"/>
                  </a:ext>
                </a:extLst>
              </p:cNvPr>
              <p:cNvGrpSpPr/>
              <p:nvPr/>
            </p:nvGrpSpPr>
            <p:grpSpPr>
              <a:xfrm>
                <a:off x="5822156" y="1595437"/>
                <a:ext cx="1238250" cy="2303287"/>
                <a:chOff x="5822156" y="1595437"/>
                <a:chExt cx="1238250" cy="230328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4A3F1983-214A-1DF3-0979-8578EB307163}"/>
                    </a:ext>
                  </a:extLst>
                </p:cNvPr>
                <p:cNvGrpSpPr/>
                <p:nvPr/>
              </p:nvGrpSpPr>
              <p:grpSpPr>
                <a:xfrm>
                  <a:off x="5822156" y="1595437"/>
                  <a:ext cx="1238250" cy="1881187"/>
                  <a:chOff x="2274093" y="1619249"/>
                  <a:chExt cx="1238250" cy="1881187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D7C9A28-C2C1-1E25-B52B-8E93E6E16011}"/>
                      </a:ext>
                    </a:extLst>
                  </p:cNvPr>
                  <p:cNvSpPr/>
                  <p:nvPr/>
                </p:nvSpPr>
                <p:spPr>
                  <a:xfrm>
                    <a:off x="2274093" y="1619249"/>
                    <a:ext cx="1238250" cy="1881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dash"/>
                  </a:ln>
                  <a:effectLst>
                    <a:outerShdw blurRad="63500" dist="38100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FB86FD56-4720-A16B-ADAC-D46347E3528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18109" y="2280047"/>
                    <a:ext cx="1202531" cy="55959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Conv </a:t>
                    </a:r>
                  </a:p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Encoder</a:t>
                    </a:r>
                  </a:p>
                </p:txBody>
              </p:sp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54753967-B2CC-5B09-411A-AF90713CC453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321718" y="2297906"/>
                    <a:ext cx="1833562" cy="488156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 err="1">
                        <a:solidFill>
                          <a:schemeClr val="tx1"/>
                        </a:solidFill>
                        <a:cs typeface="Arial"/>
                      </a:rPr>
                      <a:t>SwiftFormer</a:t>
                    </a:r>
                    <a:endParaRPr lang="en-US" sz="1800" err="1">
                      <a:solidFill>
                        <a:schemeClr val="tx1"/>
                      </a:solidFill>
                      <a:cs typeface="Arial"/>
                    </a:endParaRPr>
                  </a:p>
                </p:txBody>
              </p:sp>
            </p:grp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B747937-484F-A667-5815-BAC0EBEAD600}"/>
                    </a:ext>
                  </a:extLst>
                </p:cNvPr>
                <p:cNvSpPr txBox="1"/>
                <p:nvPr/>
              </p:nvSpPr>
              <p:spPr>
                <a:xfrm>
                  <a:off x="5826086" y="3590947"/>
                  <a:ext cx="1234203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/>
                    <a:t>Stage 3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DB9D0BF-84DD-2560-0EEE-55540AA45E8E}"/>
                  </a:ext>
                </a:extLst>
              </p:cNvPr>
              <p:cNvGrpSpPr/>
              <p:nvPr/>
            </p:nvGrpSpPr>
            <p:grpSpPr>
              <a:xfrm>
                <a:off x="7596187" y="1595437"/>
                <a:ext cx="1238250" cy="2267568"/>
                <a:chOff x="7596187" y="1595437"/>
                <a:chExt cx="1238250" cy="226756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85E8F3F-FD77-056B-5D5B-FAC3E32F8394}"/>
                    </a:ext>
                  </a:extLst>
                </p:cNvPr>
                <p:cNvGrpSpPr/>
                <p:nvPr/>
              </p:nvGrpSpPr>
              <p:grpSpPr>
                <a:xfrm>
                  <a:off x="7596187" y="1595437"/>
                  <a:ext cx="1238250" cy="1881187"/>
                  <a:chOff x="2274093" y="1619249"/>
                  <a:chExt cx="1238250" cy="1881187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6285D519-9996-F0CC-DC42-7C7D298933F6}"/>
                      </a:ext>
                    </a:extLst>
                  </p:cNvPr>
                  <p:cNvSpPr/>
                  <p:nvPr/>
                </p:nvSpPr>
                <p:spPr>
                  <a:xfrm>
                    <a:off x="2274093" y="1619249"/>
                    <a:ext cx="1238250" cy="1881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dash"/>
                  </a:ln>
                  <a:effectLst>
                    <a:outerShdw blurRad="63500" dist="38100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E03B3B7B-7A3F-DBF3-3CDA-212CA269F44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18109" y="2280047"/>
                    <a:ext cx="1202531" cy="55959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Conv </a:t>
                    </a:r>
                  </a:p>
                  <a:p>
                    <a:pPr algn="ctr"/>
                    <a:r>
                      <a:rPr lang="en-US" sz="1800" b="1">
                        <a:solidFill>
                          <a:schemeClr val="tx1"/>
                        </a:solidFill>
                        <a:cs typeface="Arial"/>
                      </a:rPr>
                      <a:t>Encoder</a:t>
                    </a: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76BE6438-EA90-0EF6-196B-257E08F335EA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321718" y="2297906"/>
                    <a:ext cx="1833562" cy="488156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en-US" sz="1800" b="1" err="1">
                        <a:solidFill>
                          <a:schemeClr val="tx1"/>
                        </a:solidFill>
                        <a:cs typeface="Arial"/>
                      </a:rPr>
                      <a:t>SwiftFormer</a:t>
                    </a:r>
                    <a:endParaRPr lang="en-US" sz="1800" err="1">
                      <a:solidFill>
                        <a:schemeClr val="tx1"/>
                      </a:solidFill>
                      <a:cs typeface="Arial"/>
                    </a:endParaRPr>
                  </a:p>
                </p:txBody>
              </p: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3CB825-D5FB-8869-3B8E-ABEA14718F4D}"/>
                    </a:ext>
                  </a:extLst>
                </p:cNvPr>
                <p:cNvSpPr txBox="1"/>
                <p:nvPr/>
              </p:nvSpPr>
              <p:spPr>
                <a:xfrm>
                  <a:off x="7600117" y="3555228"/>
                  <a:ext cx="1234203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/>
                    <a:t>Stage 4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992FF0E-935D-F96E-18F8-36A22DEF328D}"/>
                  </a:ext>
                </a:extLst>
              </p:cNvPr>
              <p:cNvGrpSpPr/>
              <p:nvPr/>
            </p:nvGrpSpPr>
            <p:grpSpPr>
              <a:xfrm>
                <a:off x="3518297" y="2446733"/>
                <a:ext cx="309561" cy="297655"/>
                <a:chOff x="3530203" y="2006202"/>
                <a:chExt cx="309561" cy="297655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035FCAA-5732-35D2-2678-FEE7430315BA}"/>
                    </a:ext>
                  </a:extLst>
                </p:cNvPr>
                <p:cNvSpPr/>
                <p:nvPr/>
              </p:nvSpPr>
              <p:spPr>
                <a:xfrm>
                  <a:off x="3530203" y="2006202"/>
                  <a:ext cx="309561" cy="2976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Arrow: Down 70">
                  <a:extLst>
                    <a:ext uri="{FF2B5EF4-FFF2-40B4-BE49-F238E27FC236}">
                      <a16:creationId xmlns:a16="http://schemas.microsoft.com/office/drawing/2014/main" id="{77E13DB3-8C69-F2A0-E6DE-FECFCD42D840}"/>
                    </a:ext>
                  </a:extLst>
                </p:cNvPr>
                <p:cNvSpPr/>
                <p:nvPr/>
              </p:nvSpPr>
              <p:spPr>
                <a:xfrm>
                  <a:off x="3625453" y="2065733"/>
                  <a:ext cx="119062" cy="178593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19C0687-6D26-8CF8-E3E9-CB1011962C49}"/>
                  </a:ext>
                </a:extLst>
              </p:cNvPr>
              <p:cNvGrpSpPr/>
              <p:nvPr/>
            </p:nvGrpSpPr>
            <p:grpSpPr>
              <a:xfrm>
                <a:off x="5387577" y="2446732"/>
                <a:ext cx="309561" cy="297655"/>
                <a:chOff x="3530203" y="2006202"/>
                <a:chExt cx="309561" cy="297655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3DDCBC5-DCF1-549C-66B7-F6BAA95B6E98}"/>
                    </a:ext>
                  </a:extLst>
                </p:cNvPr>
                <p:cNvSpPr/>
                <p:nvPr/>
              </p:nvSpPr>
              <p:spPr>
                <a:xfrm>
                  <a:off x="3530203" y="2006202"/>
                  <a:ext cx="309561" cy="2976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row: Down 74">
                  <a:extLst>
                    <a:ext uri="{FF2B5EF4-FFF2-40B4-BE49-F238E27FC236}">
                      <a16:creationId xmlns:a16="http://schemas.microsoft.com/office/drawing/2014/main" id="{E0C0F900-F7CA-7049-C6F9-775260AEB2E9}"/>
                    </a:ext>
                  </a:extLst>
                </p:cNvPr>
                <p:cNvSpPr/>
                <p:nvPr/>
              </p:nvSpPr>
              <p:spPr>
                <a:xfrm>
                  <a:off x="3625453" y="2065733"/>
                  <a:ext cx="119062" cy="178593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ABAB39E-B791-0577-122F-BF39A4E39E46}"/>
                  </a:ext>
                </a:extLst>
              </p:cNvPr>
              <p:cNvGrpSpPr/>
              <p:nvPr/>
            </p:nvGrpSpPr>
            <p:grpSpPr>
              <a:xfrm>
                <a:off x="7185422" y="2446732"/>
                <a:ext cx="309561" cy="297655"/>
                <a:chOff x="3530203" y="2006202"/>
                <a:chExt cx="309561" cy="297655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8DC01C31-4BA6-6FFB-C8A3-0DC5F0F8C2C7}"/>
                    </a:ext>
                  </a:extLst>
                </p:cNvPr>
                <p:cNvSpPr/>
                <p:nvPr/>
              </p:nvSpPr>
              <p:spPr>
                <a:xfrm>
                  <a:off x="3530203" y="2006202"/>
                  <a:ext cx="309561" cy="2976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Arrow: Down 77">
                  <a:extLst>
                    <a:ext uri="{FF2B5EF4-FFF2-40B4-BE49-F238E27FC236}">
                      <a16:creationId xmlns:a16="http://schemas.microsoft.com/office/drawing/2014/main" id="{D1AF8E9D-3047-93B8-D476-ED6F512EC66F}"/>
                    </a:ext>
                  </a:extLst>
                </p:cNvPr>
                <p:cNvSpPr/>
                <p:nvPr/>
              </p:nvSpPr>
              <p:spPr>
                <a:xfrm>
                  <a:off x="3625453" y="2065733"/>
                  <a:ext cx="119062" cy="178593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2672D03-01A0-6619-CF26-57E4B68A8A17}"/>
                </a:ext>
              </a:extLst>
            </p:cNvPr>
            <p:cNvSpPr txBox="1"/>
            <p:nvPr/>
          </p:nvSpPr>
          <p:spPr>
            <a:xfrm>
              <a:off x="1990724" y="1238250"/>
              <a:ext cx="148828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H/4, W/4, C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27997F3-AA21-5EFA-03B4-65889BF054F9}"/>
                </a:ext>
              </a:extLst>
            </p:cNvPr>
            <p:cNvSpPr txBox="1"/>
            <p:nvPr/>
          </p:nvSpPr>
          <p:spPr>
            <a:xfrm>
              <a:off x="3883819" y="1238249"/>
              <a:ext cx="142874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H/8, W/8, C</a:t>
              </a:r>
              <a:r>
                <a:rPr lang="en-US" baseline="-25000"/>
                <a:t>2</a:t>
              </a:r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EE2B9A-92B6-1EC6-AE7D-28154B3102C1}"/>
                </a:ext>
              </a:extLst>
            </p:cNvPr>
            <p:cNvSpPr txBox="1"/>
            <p:nvPr/>
          </p:nvSpPr>
          <p:spPr>
            <a:xfrm>
              <a:off x="5717381" y="1238249"/>
              <a:ext cx="142874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H/16, W/16, C</a:t>
              </a:r>
              <a:r>
                <a:rPr lang="en-US" baseline="-25000"/>
                <a:t>3</a:t>
              </a:r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BD7F91E-2DD3-B5CD-49E5-53F266B8CDCE}"/>
                </a:ext>
              </a:extLst>
            </p:cNvPr>
            <p:cNvSpPr txBox="1"/>
            <p:nvPr/>
          </p:nvSpPr>
          <p:spPr>
            <a:xfrm>
              <a:off x="7408069" y="1238249"/>
              <a:ext cx="142874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H/32, W/32, C</a:t>
              </a:r>
              <a:r>
                <a:rPr lang="en-US" baseline="-25000"/>
                <a:t>4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0924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CBC1-3F56-E77D-2FAD-A91DBA56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AD0FE-5B07-2A5D-384E-79677FA726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 lang="en-US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11B1E36D-B3F0-8656-D24F-A9C37A87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94" y="1295903"/>
            <a:ext cx="8786813" cy="47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380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8391-E1D1-FC07-05B9-77C24A2F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Results: Detection &amp;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4B9CB-79CB-37E1-5836-3760C43E84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83</a:t>
            </a:fld>
            <a:endParaRPr lang="en-US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B7DFC1DD-5FFE-54B3-5207-4E8C0F10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1488281"/>
            <a:ext cx="98583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62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A10669-52C7-38CD-B3BF-85CA695CC885}"/>
              </a:ext>
            </a:extLst>
          </p:cNvPr>
          <p:cNvSpPr/>
          <p:nvPr/>
        </p:nvSpPr>
        <p:spPr>
          <a:xfrm>
            <a:off x="3677920" y="4266427"/>
            <a:ext cx="4836160" cy="1056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Any Questions?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E49C3F-6F65-1158-5B3E-45F332F18E51}"/>
              </a:ext>
            </a:extLst>
          </p:cNvPr>
          <p:cNvSpPr/>
          <p:nvPr/>
        </p:nvSpPr>
        <p:spPr>
          <a:xfrm>
            <a:off x="1740243" y="1707928"/>
            <a:ext cx="8711514" cy="200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A4EB0-9A56-66A1-AFBD-9E6A5F6BFB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3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Image GPT (Pre-training) 3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Google Shape;163;p1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491640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marL="0" lvl="0" indent="0">
                  <a:buNone/>
                </a:pPr>
                <a:r>
                  <a:rPr lang="en-US" b="1"/>
                  <a:t>BERT:</a:t>
                </a:r>
                <a:r>
                  <a:rPr lang="en-US"/>
                  <a:t> Samples a sub-sequence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⊂[1, 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, and each index</a:t>
                </a:r>
                <a:r>
                  <a:rPr lang="en-CA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/>
                  <a:t> independently has probability 0.15 of appearing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.</a:t>
                </a:r>
              </a:p>
              <a:p>
                <a:pPr indent="-457200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is called the BERT mask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/>
              </a:p>
              <a:p>
                <a:pPr marL="0" lvl="0" indent="0">
                  <a:buNone/>
                </a:pPr>
                <a:r>
                  <a:rPr lang="en-US"/>
                  <a:t>Train the model by minimizing the negative log-likelihood of the “masked” elements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/>
                  <a:t> conditioned on the “unmasked” ones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[1, 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/>
                  <a:t>: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 sz="20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𝐵𝐸𝑅𝑇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[−</m:t>
                          </m:r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 |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[1,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]∖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63" name="Google Shape;163;p1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60629"/>
                <a:ext cx="10515600" cy="4916400"/>
              </a:xfrm>
              <a:prstGeom prst="rect">
                <a:avLst/>
              </a:prstGeo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Google Shape;1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4188</Words>
  <Application>Microsoft Macintosh PowerPoint</Application>
  <PresentationFormat>Widescreen</PresentationFormat>
  <Paragraphs>827</Paragraphs>
  <Slides>84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Bodoni 72 Book</vt:lpstr>
      <vt:lpstr>Courier New,monospace</vt:lpstr>
      <vt:lpstr>Helvetica Neue</vt:lpstr>
      <vt:lpstr>Calibri</vt:lpstr>
      <vt:lpstr>source-serif-pro</vt:lpstr>
      <vt:lpstr>Cambria Math</vt:lpstr>
      <vt:lpstr>Courier New</vt:lpstr>
      <vt:lpstr>Office Theme</vt:lpstr>
      <vt:lpstr>Lecture 16:Vision Transformer</vt:lpstr>
      <vt:lpstr>Outline</vt:lpstr>
      <vt:lpstr>Review of Transformers</vt:lpstr>
      <vt:lpstr>Transformers in Computer Vision</vt:lpstr>
      <vt:lpstr>Image GPT</vt:lpstr>
      <vt:lpstr>Image GPT (Pre-process)</vt:lpstr>
      <vt:lpstr>Image GPT (Pre-training)</vt:lpstr>
      <vt:lpstr>Image GPT (Pre-training) 2</vt:lpstr>
      <vt:lpstr>Image GPT (Pre-training) 3</vt:lpstr>
      <vt:lpstr>Image GPT (Pre-training) 4</vt:lpstr>
      <vt:lpstr>Image GPT (Evaluation)</vt:lpstr>
      <vt:lpstr>Image GPT (Evaluation) 2</vt:lpstr>
      <vt:lpstr>Image GPT (Results)</vt:lpstr>
      <vt:lpstr>Image GPT (Results) 2</vt:lpstr>
      <vt:lpstr>Image GPT (Results) 3</vt:lpstr>
      <vt:lpstr>Vision Transformer (ViT)</vt:lpstr>
      <vt:lpstr>ViT Architecture</vt:lpstr>
      <vt:lpstr>ViT Architecture 2</vt:lpstr>
      <vt:lpstr>ViT Results</vt:lpstr>
      <vt:lpstr>ViT Results 2</vt:lpstr>
      <vt:lpstr>ViT Results 3</vt:lpstr>
      <vt:lpstr>DeiT</vt:lpstr>
      <vt:lpstr>Knowledge Distillation</vt:lpstr>
      <vt:lpstr>ViT Architecture Review </vt:lpstr>
      <vt:lpstr>DeiT Architecture</vt:lpstr>
      <vt:lpstr>DeiT Results</vt:lpstr>
      <vt:lpstr>DeiT Results 2</vt:lpstr>
      <vt:lpstr>DeiT Results 3</vt:lpstr>
      <vt:lpstr>DeiT Results 4</vt:lpstr>
      <vt:lpstr>DeiT Results 5</vt:lpstr>
      <vt:lpstr>Swin Transformer</vt:lpstr>
      <vt:lpstr>Swin Architecture</vt:lpstr>
      <vt:lpstr>Swin Architecture 2</vt:lpstr>
      <vt:lpstr>Swin Architecture 3</vt:lpstr>
      <vt:lpstr>Swin Architecture 3</vt:lpstr>
      <vt:lpstr>Swin Architecture 4</vt:lpstr>
      <vt:lpstr>Swin Architecture 5</vt:lpstr>
      <vt:lpstr>Swin Architecture 6</vt:lpstr>
      <vt:lpstr>Swin Output</vt:lpstr>
      <vt:lpstr>Swin Variants</vt:lpstr>
      <vt:lpstr>Swin Results</vt:lpstr>
      <vt:lpstr>Emerging Properties in Self-Supervised  Vision Transformer </vt:lpstr>
      <vt:lpstr>Self-Distillation With No Labels  </vt:lpstr>
      <vt:lpstr>Network Cost Function</vt:lpstr>
      <vt:lpstr>Teacher Network </vt:lpstr>
      <vt:lpstr>Avoiding Collapse </vt:lpstr>
      <vt:lpstr>Architecture </vt:lpstr>
      <vt:lpstr>Main Comparison on ImageNet</vt:lpstr>
      <vt:lpstr>Comparison with SSL frameworks on ImageNet</vt:lpstr>
      <vt:lpstr>Image Retrieval</vt:lpstr>
      <vt:lpstr>Copy Detection</vt:lpstr>
      <vt:lpstr>Video Instance Segmentation</vt:lpstr>
      <vt:lpstr>Video Instance Segmentation 2</vt:lpstr>
      <vt:lpstr>Transfer Learning</vt:lpstr>
      <vt:lpstr>Ablation Study of DINO</vt:lpstr>
      <vt:lpstr>Masked Autoencoders Are Scalable  Vision Learners</vt:lpstr>
      <vt:lpstr>What is a Mask?</vt:lpstr>
      <vt:lpstr>Masking Strategies</vt:lpstr>
      <vt:lpstr>What is a Masked Autoencoder (MAE)?</vt:lpstr>
      <vt:lpstr>Approach </vt:lpstr>
      <vt:lpstr>Ablation </vt:lpstr>
      <vt:lpstr>Compared With Previous on ImageNet-1K</vt:lpstr>
      <vt:lpstr>Partial Fine-tuning</vt:lpstr>
      <vt:lpstr>Transfer Learning </vt:lpstr>
      <vt:lpstr>MetaFormer is Actually What You Need  for Vision</vt:lpstr>
      <vt:lpstr>MetaFormer</vt:lpstr>
      <vt:lpstr>PoolFormer</vt:lpstr>
      <vt:lpstr>Results </vt:lpstr>
      <vt:lpstr>Image Classification</vt:lpstr>
      <vt:lpstr>Object Detection &amp; Instance Segmentation</vt:lpstr>
      <vt:lpstr>Semantic Segmentation</vt:lpstr>
      <vt:lpstr>Ablation Study </vt:lpstr>
      <vt:lpstr>SwiftFormer: Efficient Additive Attention for Transformer-based Real-time Mobile Vision Applications</vt:lpstr>
      <vt:lpstr>Reminder of How Attention is Calculated</vt:lpstr>
      <vt:lpstr>Separable Self-attention </vt:lpstr>
      <vt:lpstr>Efficient Additive Attention</vt:lpstr>
      <vt:lpstr>Global Attention Query Vector </vt:lpstr>
      <vt:lpstr>Global Query Vector</vt:lpstr>
      <vt:lpstr>Efficient Additive Attention Output</vt:lpstr>
      <vt:lpstr>How Additive Attention Differs </vt:lpstr>
      <vt:lpstr>SwiftFormer Encoder</vt:lpstr>
      <vt:lpstr>Results: Image Classification</vt:lpstr>
      <vt:lpstr>Results: Detection &amp; Instance Segmentation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16:Vision Transformer</dc:title>
  <cp:lastModifiedBy>Niousha Sadjadi</cp:lastModifiedBy>
  <cp:revision>24</cp:revision>
  <dcterms:modified xsi:type="dcterms:W3CDTF">2024-03-13T17:19:05Z</dcterms:modified>
</cp:coreProperties>
</file>