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8"/>
  </p:notesMasterIdLst>
  <p:sldIdLst>
    <p:sldId id="256" r:id="rId2"/>
    <p:sldId id="358" r:id="rId3"/>
    <p:sldId id="264" r:id="rId4"/>
    <p:sldId id="290" r:id="rId5"/>
    <p:sldId id="288" r:id="rId6"/>
    <p:sldId id="357" r:id="rId7"/>
    <p:sldId id="291" r:id="rId8"/>
    <p:sldId id="292" r:id="rId9"/>
    <p:sldId id="289" r:id="rId10"/>
    <p:sldId id="295" r:id="rId11"/>
    <p:sldId id="294" r:id="rId12"/>
    <p:sldId id="293" r:id="rId13"/>
    <p:sldId id="356" r:id="rId14"/>
    <p:sldId id="267" r:id="rId15"/>
    <p:sldId id="297" r:id="rId16"/>
    <p:sldId id="308" r:id="rId17"/>
    <p:sldId id="298" r:id="rId18"/>
    <p:sldId id="305" r:id="rId19"/>
    <p:sldId id="301" r:id="rId20"/>
    <p:sldId id="302" r:id="rId21"/>
    <p:sldId id="299" r:id="rId22"/>
    <p:sldId id="300" r:id="rId23"/>
    <p:sldId id="359" r:id="rId24"/>
    <p:sldId id="265" r:id="rId25"/>
    <p:sldId id="309" r:id="rId26"/>
    <p:sldId id="310" r:id="rId27"/>
    <p:sldId id="311" r:id="rId28"/>
    <p:sldId id="322" r:id="rId29"/>
    <p:sldId id="325" r:id="rId30"/>
    <p:sldId id="328" r:id="rId31"/>
    <p:sldId id="313" r:id="rId32"/>
    <p:sldId id="329" r:id="rId33"/>
    <p:sldId id="331" r:id="rId34"/>
    <p:sldId id="330" r:id="rId35"/>
    <p:sldId id="266" r:id="rId36"/>
    <p:sldId id="334" r:id="rId37"/>
    <p:sldId id="339" r:id="rId38"/>
    <p:sldId id="341" r:id="rId39"/>
    <p:sldId id="360" r:id="rId40"/>
    <p:sldId id="344" r:id="rId41"/>
    <p:sldId id="335" r:id="rId42"/>
    <p:sldId id="336" r:id="rId43"/>
    <p:sldId id="362" r:id="rId44"/>
    <p:sldId id="337" r:id="rId45"/>
    <p:sldId id="258" r:id="rId46"/>
    <p:sldId id="349" r:id="rId47"/>
    <p:sldId id="259" r:id="rId48"/>
    <p:sldId id="268" r:id="rId49"/>
    <p:sldId id="303" r:id="rId50"/>
    <p:sldId id="270" r:id="rId51"/>
    <p:sldId id="304" r:id="rId52"/>
    <p:sldId id="350" r:id="rId53"/>
    <p:sldId id="271" r:id="rId54"/>
    <p:sldId id="272" r:id="rId55"/>
    <p:sldId id="306" r:id="rId56"/>
    <p:sldId id="307" r:id="rId57"/>
    <p:sldId id="261" r:id="rId58"/>
    <p:sldId id="277" r:id="rId59"/>
    <p:sldId id="276" r:id="rId60"/>
    <p:sldId id="316" r:id="rId61"/>
    <p:sldId id="317" r:id="rId62"/>
    <p:sldId id="314" r:id="rId63"/>
    <p:sldId id="318" r:id="rId64"/>
    <p:sldId id="315" r:id="rId65"/>
    <p:sldId id="275" r:id="rId66"/>
    <p:sldId id="274" r:id="rId67"/>
    <p:sldId id="262" r:id="rId68"/>
    <p:sldId id="282" r:id="rId69"/>
    <p:sldId id="351" r:id="rId70"/>
    <p:sldId id="319" r:id="rId71"/>
    <p:sldId id="281" r:id="rId72"/>
    <p:sldId id="280" r:id="rId73"/>
    <p:sldId id="320" r:id="rId74"/>
    <p:sldId id="352" r:id="rId75"/>
    <p:sldId id="321" r:id="rId76"/>
    <p:sldId id="323" r:id="rId77"/>
    <p:sldId id="324" r:id="rId78"/>
    <p:sldId id="326" r:id="rId79"/>
    <p:sldId id="353" r:id="rId80"/>
    <p:sldId id="327" r:id="rId81"/>
    <p:sldId id="263" r:id="rId82"/>
    <p:sldId id="287" r:id="rId83"/>
    <p:sldId id="332" r:id="rId84"/>
    <p:sldId id="354" r:id="rId85"/>
    <p:sldId id="333" r:id="rId86"/>
    <p:sldId id="338" r:id="rId87"/>
    <p:sldId id="285" r:id="rId88"/>
    <p:sldId id="340" r:id="rId89"/>
    <p:sldId id="283" r:id="rId90"/>
    <p:sldId id="342" r:id="rId91"/>
    <p:sldId id="343" r:id="rId92"/>
    <p:sldId id="345" r:id="rId93"/>
    <p:sldId id="346" r:id="rId94"/>
    <p:sldId id="361" r:id="rId95"/>
    <p:sldId id="363" r:id="rId96"/>
    <p:sldId id="260"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71369F-B725-92A8-8E2E-CE6124E6CF92}" v="629" dt="2024-03-05T22:24:58.437"/>
    <p1510:client id="{459F03A5-7809-4C05-6E44-4869E1289ABD}" v="1358" dt="2024-03-05T21:24:45.633"/>
    <p1510:client id="{5EF68402-FF75-E48B-0889-C91A1607C0B3}" v="526" dt="2024-03-06T05:12:17.770"/>
    <p1510:client id="{8137958E-4C15-404E-80A8-FA03B31A1D3C}" v="5682" dt="2024-03-06T15:57:49.690"/>
    <p1510:client id="{8C1C0371-F0DA-A137-AF44-6D9A9BE160FC}" v="707" dt="2024-03-06T15:57:22.795"/>
    <p1510:client id="{E3687C9F-5F4A-74EB-E98E-BFEC37BF77B7}" v="188" dt="2024-03-06T01:57:32.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95"/>
  </p:normalViewPr>
  <p:slideViewPr>
    <p:cSldViewPr snapToGrid="0">
      <p:cViewPr varScale="1">
        <p:scale>
          <a:sx n="119" d="100"/>
          <a:sy n="119" d="100"/>
        </p:scale>
        <p:origin x="20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B29E2-46A8-414B-BA30-AB019D0C6394}" type="datetimeFigureOut">
              <a:rPr lang="en-US" smtClean="0"/>
              <a:t>3/12/24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1CBD1-57D8-6A4F-8089-633800E170AA}" type="slidenum">
              <a:rPr lang="en-US" smtClean="0"/>
              <a:t>‹#›</a:t>
            </a:fld>
            <a:endParaRPr lang="en-US"/>
          </a:p>
        </p:txBody>
      </p:sp>
    </p:spTree>
    <p:extLst>
      <p:ext uri="{BB962C8B-B14F-4D97-AF65-F5344CB8AC3E}">
        <p14:creationId xmlns:p14="http://schemas.microsoft.com/office/powerpoint/2010/main" val="199004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AD0C2-C254-6340-AE95-5F3F67128C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4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In domain test: examples had the same number of steps as the training/few shot </a:t>
            </a:r>
            <a:r>
              <a:rPr lang="en-US" err="1"/>
              <a:t>learining</a:t>
            </a:r>
            <a:r>
              <a:rPr lang="en-US"/>
              <a:t>. In-domain evaluations are toy tasks, all the model has to do is just repeat the same steps with the same new symbols in the test time example.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Right figure shows the result for </a:t>
            </a:r>
            <a:r>
              <a:rPr lang="en-US" err="1"/>
              <a:t>PaLM</a:t>
            </a:r>
            <a:r>
              <a:rPr lang="en-US"/>
              <a:t>, </a:t>
            </a:r>
            <a:r>
              <a:rPr lang="en-US" err="1"/>
              <a:t>PaLM</a:t>
            </a:r>
            <a:r>
              <a:rPr lang="en-US"/>
              <a:t> with 540B parameters almost 100% solve the in-domain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Even this is toy model, standard prompting still performs poorly. </a:t>
            </a:r>
          </a:p>
          <a:p>
            <a:endParaRPr lang="en-US"/>
          </a:p>
          <a:p>
            <a:r>
              <a:rPr lang="en-US"/>
              <a:t>Out-of-domain test: evaluation examples had more steps than those in exemplars. </a:t>
            </a:r>
          </a:p>
        </p:txBody>
      </p:sp>
      <p:sp>
        <p:nvSpPr>
          <p:cNvPr id="4" name="Slide Number Placeholder 3"/>
          <p:cNvSpPr>
            <a:spLocks noGrp="1"/>
          </p:cNvSpPr>
          <p:nvPr>
            <p:ph type="sldNum" sz="quarter" idx="5"/>
          </p:nvPr>
        </p:nvSpPr>
        <p:spPr/>
        <p:txBody>
          <a:bodyPr/>
          <a:lstStyle/>
          <a:p>
            <a:fld id="{EB31CBD1-57D8-6A4F-8089-633800E170AA}" type="slidenum">
              <a:rPr lang="en-US" smtClean="0"/>
              <a:t>12</a:t>
            </a:fld>
            <a:endParaRPr lang="en-US"/>
          </a:p>
        </p:txBody>
      </p:sp>
    </p:spTree>
    <p:extLst>
      <p:ext uri="{BB962C8B-B14F-4D97-AF65-F5344CB8AC3E}">
        <p14:creationId xmlns:p14="http://schemas.microsoft.com/office/powerpoint/2010/main" val="1753078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Although chain of thoughts emulates the thought processes of human reasoners, this does not answer the question whether the neural network is actually reasoning. </a:t>
            </a:r>
          </a:p>
          <a:p>
            <a:pPr marL="228600" indent="-228600">
              <a:buAutoNum type="arabicPeriod"/>
            </a:pPr>
            <a:endParaRPr lang="en-US"/>
          </a:p>
          <a:p>
            <a:pPr marL="228600" indent="-228600">
              <a:buAutoNum type="arabicPeriod"/>
            </a:pPr>
            <a:r>
              <a:rPr lang="en-US"/>
              <a:t>Although the cost of manually augmenting exemplars with chains of thoughts is minimal in the few-shot settings, such annotation costs could cause big problems when finetuning</a:t>
            </a:r>
          </a:p>
          <a:p>
            <a:pPr marL="228600" indent="-228600">
              <a:buAutoNum type="arabicPeriod"/>
            </a:pPr>
            <a:endParaRPr lang="en-US"/>
          </a:p>
          <a:p>
            <a:pPr marL="228600" indent="-228600">
              <a:buAutoNum type="arabicPeriod"/>
            </a:pPr>
            <a:r>
              <a:rPr lang="en-US"/>
              <a:t>The emergence of </a:t>
            </a:r>
            <a:r>
              <a:rPr lang="en-US" err="1"/>
              <a:t>CoT</a:t>
            </a:r>
            <a:r>
              <a:rPr lang="en-US"/>
              <a:t> reasoning capability only at large model scale makes it costly to serve in real world applications, some future work could be how to adapt it to smaller models.</a:t>
            </a:r>
          </a:p>
          <a:p>
            <a:pPr marL="228600" indent="-228600">
              <a:buAutoNum type="arabicPeriod"/>
            </a:pPr>
            <a:endParaRPr lang="en-US"/>
          </a:p>
          <a:p>
            <a:pPr marL="228600" indent="-228600">
              <a:buAutoNum type="arabicPeriod"/>
            </a:pPr>
            <a:r>
              <a:rPr lang="en-US"/>
              <a:t>There’s no guarantee of correct reasoning paths, which can lead to both correct and incorrect answers</a:t>
            </a:r>
          </a:p>
        </p:txBody>
      </p:sp>
      <p:sp>
        <p:nvSpPr>
          <p:cNvPr id="4" name="Slide Number Placeholder 3"/>
          <p:cNvSpPr>
            <a:spLocks noGrp="1"/>
          </p:cNvSpPr>
          <p:nvPr>
            <p:ph type="sldNum" sz="quarter" idx="5"/>
          </p:nvPr>
        </p:nvSpPr>
        <p:spPr/>
        <p:txBody>
          <a:bodyPr/>
          <a:lstStyle/>
          <a:p>
            <a:fld id="{EB31CBD1-57D8-6A4F-8089-633800E170AA}" type="slidenum">
              <a:rPr lang="en-US" smtClean="0"/>
              <a:t>13</a:t>
            </a:fld>
            <a:endParaRPr lang="en-US"/>
          </a:p>
        </p:txBody>
      </p:sp>
    </p:spTree>
    <p:extLst>
      <p:ext uri="{BB962C8B-B14F-4D97-AF65-F5344CB8AC3E}">
        <p14:creationId xmlns:p14="http://schemas.microsoft.com/office/powerpoint/2010/main" val="512030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31CBD1-57D8-6A4F-8089-633800E170AA}" type="slidenum">
              <a:rPr lang="en-US" smtClean="0"/>
              <a:t>17</a:t>
            </a:fld>
            <a:endParaRPr lang="en-US"/>
          </a:p>
        </p:txBody>
      </p:sp>
    </p:spTree>
    <p:extLst>
      <p:ext uri="{BB962C8B-B14F-4D97-AF65-F5344CB8AC3E}">
        <p14:creationId xmlns:p14="http://schemas.microsoft.com/office/powerpoint/2010/main" val="1170348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example of how the self consistency works. In greedy decode, which is the naïve </a:t>
            </a:r>
            <a:r>
              <a:rPr lang="en-US" err="1"/>
              <a:t>CoT</a:t>
            </a:r>
            <a:r>
              <a:rPr lang="en-US"/>
              <a:t>, once the decoder output an answer, it is what it is with no other options. With self-consistency, more reasoning paths could be generated, even if the problem is hard and some of the arguments are wrong, we still have chance that the final answer is correct.</a:t>
            </a:r>
          </a:p>
        </p:txBody>
      </p:sp>
      <p:sp>
        <p:nvSpPr>
          <p:cNvPr id="4" name="Slide Number Placeholder 3"/>
          <p:cNvSpPr>
            <a:spLocks noGrp="1"/>
          </p:cNvSpPr>
          <p:nvPr>
            <p:ph type="sldNum" sz="quarter" idx="5"/>
          </p:nvPr>
        </p:nvSpPr>
        <p:spPr/>
        <p:txBody>
          <a:bodyPr/>
          <a:lstStyle/>
          <a:p>
            <a:fld id="{EB31CBD1-57D8-6A4F-8089-633800E170AA}" type="slidenum">
              <a:rPr lang="en-US" smtClean="0"/>
              <a:t>18</a:t>
            </a:fld>
            <a:endParaRPr lang="en-US"/>
          </a:p>
        </p:txBody>
      </p:sp>
    </p:spTree>
    <p:extLst>
      <p:ext uri="{BB962C8B-B14F-4D97-AF65-F5344CB8AC3E}">
        <p14:creationId xmlns:p14="http://schemas.microsoft.com/office/powerpoint/2010/main" val="3037169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 decompose the decoder output into two part, the reasoning path </a:t>
            </a:r>
            <a:r>
              <a:rPr lang="en-US" err="1"/>
              <a:t>ri</a:t>
            </a:r>
            <a:r>
              <a:rPr lang="en-US"/>
              <a:t> and the final answer ai. </a:t>
            </a:r>
          </a:p>
          <a:p>
            <a:endParaRPr lang="en-US"/>
          </a:p>
          <a:p>
            <a:r>
              <a:rPr lang="en-US"/>
              <a:t>The parser is task dependent.</a:t>
            </a:r>
          </a:p>
          <a:p>
            <a:r>
              <a:rPr lang="en-US"/>
              <a:t>For arithmetic reasoning, we parse the first numerical part as the final answer after the model generates “The answer is ”. </a:t>
            </a:r>
          </a:p>
          <a:p>
            <a:r>
              <a:rPr lang="en-US"/>
              <a:t>For commonsense reasoning, we parse the full string answer as the final answer after the model generates “The answer is ”. </a:t>
            </a:r>
          </a:p>
          <a:p>
            <a:r>
              <a:rPr lang="en-US"/>
              <a:t>Most generated outputs have a consistent format of “{Reasoning paths}. The answer is X.” if we prompt the language model in this format.</a:t>
            </a:r>
          </a:p>
          <a:p>
            <a:endParaRPr lang="en-US"/>
          </a:p>
          <a:p>
            <a:endParaRPr lang="en-US"/>
          </a:p>
        </p:txBody>
      </p:sp>
      <p:sp>
        <p:nvSpPr>
          <p:cNvPr id="4" name="Slide Number Placeholder 3"/>
          <p:cNvSpPr>
            <a:spLocks noGrp="1"/>
          </p:cNvSpPr>
          <p:nvPr>
            <p:ph type="sldNum" sz="quarter" idx="5"/>
          </p:nvPr>
        </p:nvSpPr>
        <p:spPr/>
        <p:txBody>
          <a:bodyPr/>
          <a:lstStyle/>
          <a:p>
            <a:fld id="{EB31CBD1-57D8-6A4F-8089-633800E170AA}" type="slidenum">
              <a:rPr lang="en-US" smtClean="0"/>
              <a:t>19</a:t>
            </a:fld>
            <a:endParaRPr lang="en-US"/>
          </a:p>
        </p:txBody>
      </p:sp>
    </p:spTree>
    <p:extLst>
      <p:ext uri="{BB962C8B-B14F-4D97-AF65-F5344CB8AC3E}">
        <p14:creationId xmlns:p14="http://schemas.microsoft.com/office/powerpoint/2010/main" val="714160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aggregation approach, the first approach is majority sum, the second approach is weighted p.. </a:t>
            </a:r>
          </a:p>
          <a:p>
            <a:endParaRPr lang="en-US"/>
          </a:p>
          <a:p>
            <a:r>
              <a:rPr lang="en-US"/>
              <a:t>Here’s the comparison between different aggregation approaches. Despite the fancy formula, the majority voting has the best performance among all methods.</a:t>
            </a:r>
          </a:p>
        </p:txBody>
      </p:sp>
      <p:sp>
        <p:nvSpPr>
          <p:cNvPr id="4" name="Slide Number Placeholder 3"/>
          <p:cNvSpPr>
            <a:spLocks noGrp="1"/>
          </p:cNvSpPr>
          <p:nvPr>
            <p:ph type="sldNum" sz="quarter" idx="5"/>
          </p:nvPr>
        </p:nvSpPr>
        <p:spPr/>
        <p:txBody>
          <a:bodyPr/>
          <a:lstStyle/>
          <a:p>
            <a:fld id="{EB31CBD1-57D8-6A4F-8089-633800E170AA}" type="slidenum">
              <a:rPr lang="en-US" smtClean="0"/>
              <a:t>20</a:t>
            </a:fld>
            <a:endParaRPr lang="en-US"/>
          </a:p>
        </p:txBody>
      </p:sp>
    </p:spTree>
    <p:extLst>
      <p:ext uri="{BB962C8B-B14F-4D97-AF65-F5344CB8AC3E}">
        <p14:creationId xmlns:p14="http://schemas.microsoft.com/office/powerpoint/2010/main" val="4083013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evaluation part, this paper uses the same three benchmarks used in the previous </a:t>
            </a:r>
            <a:r>
              <a:rPr lang="en-US" err="1"/>
              <a:t>CoT</a:t>
            </a:r>
            <a:r>
              <a:rPr lang="en-US"/>
              <a:t> paper with some minor changes. </a:t>
            </a:r>
          </a:p>
          <a:p>
            <a:r>
              <a:rPr lang="en-US"/>
              <a:t>They introduced ARC (AI2 Reasoning challenge) and remove Codex from the language model test list.</a:t>
            </a:r>
          </a:p>
          <a:p>
            <a:endParaRPr lang="en-US"/>
          </a:p>
          <a:p>
            <a:r>
              <a:rPr lang="en-US"/>
              <a:t>Result: Self-consistency improves all three kinds of reasoning performance over all four language models significantly over chain-of-thought prompting.</a:t>
            </a:r>
          </a:p>
          <a:p>
            <a:endParaRPr lang="en-US"/>
          </a:p>
          <a:p>
            <a:endParaRPr lang="en-US"/>
          </a:p>
        </p:txBody>
      </p:sp>
      <p:sp>
        <p:nvSpPr>
          <p:cNvPr id="4" name="Slide Number Placeholder 3"/>
          <p:cNvSpPr>
            <a:spLocks noGrp="1"/>
          </p:cNvSpPr>
          <p:nvPr>
            <p:ph type="sldNum" sz="quarter" idx="5"/>
          </p:nvPr>
        </p:nvSpPr>
        <p:spPr/>
        <p:txBody>
          <a:bodyPr/>
          <a:lstStyle/>
          <a:p>
            <a:fld id="{EB31CBD1-57D8-6A4F-8089-633800E170AA}" type="slidenum">
              <a:rPr lang="en-US" smtClean="0"/>
              <a:t>22</a:t>
            </a:fld>
            <a:endParaRPr lang="en-US"/>
          </a:p>
        </p:txBody>
      </p:sp>
    </p:spTree>
    <p:extLst>
      <p:ext uri="{BB962C8B-B14F-4D97-AF65-F5344CB8AC3E}">
        <p14:creationId xmlns:p14="http://schemas.microsoft.com/office/powerpoint/2010/main" val="53529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previous study shows that the naïve </a:t>
            </a:r>
            <a:r>
              <a:rPr lang="en-US" err="1"/>
              <a:t>CoT</a:t>
            </a:r>
            <a:r>
              <a:rPr lang="en-US"/>
              <a:t> could potentially hurt the performance compared to standard prompting. But the self consistency can robustly boost the performance compared to standard prompting. </a:t>
            </a:r>
          </a:p>
          <a:p>
            <a:endParaRPr lang="en-US"/>
          </a:p>
          <a:p>
            <a:r>
              <a:rPr lang="en-US"/>
              <a:t>In the study they also report that Human annotators sometime make minor mistakes when creating the prompts. Self consistency can help to improve the LLM’s robustness to imperfect prompts.</a:t>
            </a:r>
          </a:p>
        </p:txBody>
      </p:sp>
      <p:sp>
        <p:nvSpPr>
          <p:cNvPr id="4" name="Slide Number Placeholder 3"/>
          <p:cNvSpPr>
            <a:spLocks noGrp="1"/>
          </p:cNvSpPr>
          <p:nvPr>
            <p:ph type="sldNum" sz="quarter" idx="5"/>
          </p:nvPr>
        </p:nvSpPr>
        <p:spPr/>
        <p:txBody>
          <a:bodyPr/>
          <a:lstStyle/>
          <a:p>
            <a:fld id="{EB31CBD1-57D8-6A4F-8089-633800E170AA}" type="slidenum">
              <a:rPr lang="en-US" smtClean="0"/>
              <a:t>23</a:t>
            </a:fld>
            <a:endParaRPr lang="en-US"/>
          </a:p>
        </p:txBody>
      </p:sp>
    </p:spTree>
    <p:extLst>
      <p:ext uri="{BB962C8B-B14F-4D97-AF65-F5344CB8AC3E}">
        <p14:creationId xmlns:p14="http://schemas.microsoft.com/office/powerpoint/2010/main" val="909610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this analogy, in data structure 101 after we learn </a:t>
            </a:r>
            <a:r>
              <a:rPr lang="en-US" err="1"/>
              <a:t>linkedlist</a:t>
            </a:r>
            <a:r>
              <a:rPr lang="en-US"/>
              <a:t> what we learn? We learn tree structures. Imagine you are solving a puzzle, you are not always thinking in a straightforward manner.</a:t>
            </a:r>
          </a:p>
          <a:p>
            <a:endParaRPr lang="en-US"/>
          </a:p>
          <a:p>
            <a:r>
              <a:rPr lang="en-US"/>
              <a:t>Cot is good, but still token level, </a:t>
            </a:r>
          </a:p>
        </p:txBody>
      </p:sp>
      <p:sp>
        <p:nvSpPr>
          <p:cNvPr id="4" name="Slide Number Placeholder 3"/>
          <p:cNvSpPr>
            <a:spLocks noGrp="1"/>
          </p:cNvSpPr>
          <p:nvPr>
            <p:ph type="sldNum" sz="quarter" idx="5"/>
          </p:nvPr>
        </p:nvSpPr>
        <p:spPr/>
        <p:txBody>
          <a:bodyPr/>
          <a:lstStyle/>
          <a:p>
            <a:fld id="{EB31CBD1-57D8-6A4F-8089-633800E170AA}" type="slidenum">
              <a:rPr lang="en-US" smtClean="0"/>
              <a:t>25</a:t>
            </a:fld>
            <a:endParaRPr lang="en-US"/>
          </a:p>
        </p:txBody>
      </p:sp>
    </p:spTree>
    <p:extLst>
      <p:ext uri="{BB962C8B-B14F-4D97-AF65-F5344CB8AC3E}">
        <p14:creationId xmlns:p14="http://schemas.microsoft.com/office/powerpoint/2010/main" val="2582522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approaches when generate candidates for the next thought step, the first one is called sample and the second is called propose. </a:t>
            </a:r>
          </a:p>
          <a:p>
            <a:r>
              <a:rPr lang="en-US"/>
              <a:t>Sample works better when people are work with larger thought space and the space is unnumerable, such as creative writing. IID sampling can increase the thought space diversity.</a:t>
            </a:r>
          </a:p>
          <a:p>
            <a:r>
              <a:rPr lang="en-US"/>
              <a:t>Propose work better when the thought space is limited and in this case let’s say we only have a few options to choose from in each step, proposing different thoughts in the same context can avoid duplicates.</a:t>
            </a:r>
          </a:p>
        </p:txBody>
      </p:sp>
      <p:sp>
        <p:nvSpPr>
          <p:cNvPr id="4" name="Slide Number Placeholder 3"/>
          <p:cNvSpPr>
            <a:spLocks noGrp="1"/>
          </p:cNvSpPr>
          <p:nvPr>
            <p:ph type="sldNum" sz="quarter" idx="5"/>
          </p:nvPr>
        </p:nvSpPr>
        <p:spPr/>
        <p:txBody>
          <a:bodyPr/>
          <a:lstStyle/>
          <a:p>
            <a:fld id="{EB31CBD1-57D8-6A4F-8089-633800E170AA}" type="slidenum">
              <a:rPr lang="en-US" smtClean="0"/>
              <a:t>28</a:t>
            </a:fld>
            <a:endParaRPr lang="en-US"/>
          </a:p>
        </p:txBody>
      </p:sp>
    </p:spTree>
    <p:extLst>
      <p:ext uri="{BB962C8B-B14F-4D97-AF65-F5344CB8AC3E}">
        <p14:creationId xmlns:p14="http://schemas.microsoft.com/office/powerpoint/2010/main" val="187515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It is significant in communicating effectively with LLMs. </a:t>
            </a:r>
          </a:p>
          <a:p>
            <a:pPr marL="285750" indent="-285750">
              <a:lnSpc>
                <a:spcPct val="90000"/>
              </a:lnSpc>
              <a:spcBef>
                <a:spcPts val="1000"/>
              </a:spcBef>
              <a:buFont typeface="Arial"/>
              <a:buChar char="•"/>
            </a:pPr>
            <a:endParaRPr lang="en-US"/>
          </a:p>
          <a:p>
            <a:pPr>
              <a:lnSpc>
                <a:spcPct val="90000"/>
              </a:lnSpc>
              <a:spcBef>
                <a:spcPts val="1000"/>
              </a:spcBef>
            </a:pPr>
            <a:r>
              <a:rPr lang="en-US"/>
              <a:t>It's all about designing. coming up with proper questions to get answers you are looking for from the LLMs.</a:t>
            </a:r>
          </a:p>
          <a:p>
            <a:pPr>
              <a:lnSpc>
                <a:spcPct val="90000"/>
              </a:lnSpc>
              <a:spcBef>
                <a:spcPts val="1000"/>
              </a:spcBef>
            </a:pPr>
            <a:endParaRPr lang="en-US">
              <a:ea typeface="Calibri" panose="020F0502020204030204"/>
              <a:cs typeface="Calibri" panose="020F0502020204030204"/>
            </a:endParaRPr>
          </a:p>
          <a:p>
            <a:pPr>
              <a:lnSpc>
                <a:spcPct val="90000"/>
              </a:lnSpc>
              <a:spcBef>
                <a:spcPts val="1000"/>
              </a:spcBef>
            </a:pPr>
            <a:r>
              <a:rPr lang="en-US">
                <a:ea typeface="Calibri" panose="020F0502020204030204"/>
                <a:cs typeface="Calibri" panose="020F0502020204030204"/>
              </a:rPr>
              <a:t>In today's presentation, we are going to discuss some practical prompt engineering techniques. OK, now lets dive right into it.</a:t>
            </a:r>
          </a:p>
        </p:txBody>
      </p:sp>
      <p:sp>
        <p:nvSpPr>
          <p:cNvPr id="4" name="Slide Number Placeholder 3"/>
          <p:cNvSpPr>
            <a:spLocks noGrp="1"/>
          </p:cNvSpPr>
          <p:nvPr>
            <p:ph type="sldNum" sz="quarter" idx="5"/>
          </p:nvPr>
        </p:nvSpPr>
        <p:spPr/>
        <p:txBody>
          <a:bodyPr/>
          <a:lstStyle/>
          <a:p>
            <a:fld id="{EB31CBD1-57D8-6A4F-8089-633800E170AA}" type="slidenum">
              <a:rPr lang="en-US" smtClean="0"/>
              <a:t>2</a:t>
            </a:fld>
            <a:endParaRPr lang="en-US"/>
          </a:p>
        </p:txBody>
      </p:sp>
    </p:spTree>
    <p:extLst>
      <p:ext uri="{BB962C8B-B14F-4D97-AF65-F5344CB8AC3E}">
        <p14:creationId xmlns:p14="http://schemas.microsoft.com/office/powerpoint/2010/main" val="1219109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DFS: for crossword</a:t>
            </a:r>
          </a:p>
        </p:txBody>
      </p:sp>
      <p:sp>
        <p:nvSpPr>
          <p:cNvPr id="4" name="Slide Number Placeholder 3"/>
          <p:cNvSpPr>
            <a:spLocks noGrp="1"/>
          </p:cNvSpPr>
          <p:nvPr>
            <p:ph type="sldNum" sz="quarter" idx="5"/>
          </p:nvPr>
        </p:nvSpPr>
        <p:spPr/>
        <p:txBody>
          <a:bodyPr/>
          <a:lstStyle/>
          <a:p>
            <a:fld id="{EB31CBD1-57D8-6A4F-8089-633800E170AA}" type="slidenum">
              <a:rPr lang="en-US" smtClean="0"/>
              <a:t>30</a:t>
            </a:fld>
            <a:endParaRPr lang="en-US"/>
          </a:p>
        </p:txBody>
      </p:sp>
    </p:spTree>
    <p:extLst>
      <p:ext uri="{BB962C8B-B14F-4D97-AF65-F5344CB8AC3E}">
        <p14:creationId xmlns:p14="http://schemas.microsoft.com/office/powerpoint/2010/main" val="2092620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using </a:t>
            </a:r>
            <a:r>
              <a:rPr lang="en-US" err="1"/>
              <a:t>ToT</a:t>
            </a:r>
            <a:r>
              <a:rPr lang="en-US"/>
              <a:t> to solve the Game of 24, it is natural to decompose the thoughts into 3 steps, each an intermediate equation, since in each step one digit will be used in the calculation.</a:t>
            </a:r>
          </a:p>
          <a:p>
            <a:endParaRPr lang="en-US"/>
          </a:p>
          <a:p>
            <a:r>
              <a:rPr lang="en-US"/>
              <a:t>Independent state estimator: we prompt LM to evaluate each thought candidate as “sure/maybe/impossible” with regard to reaching 24.</a:t>
            </a:r>
          </a:p>
          <a:p>
            <a:endParaRPr lang="en-US"/>
          </a:p>
          <a:p>
            <a:endParaRPr lang="en-US"/>
          </a:p>
          <a:p>
            <a:r>
              <a:rPr lang="en-US"/>
              <a:t>See the results in the table. </a:t>
            </a:r>
          </a:p>
          <a:p>
            <a:pPr marL="228600" indent="-228600">
              <a:buAutoNum type="arabicPeriod"/>
            </a:pPr>
            <a:r>
              <a:rPr lang="en-US"/>
              <a:t>IO, </a:t>
            </a:r>
            <a:r>
              <a:rPr lang="en-US" err="1"/>
              <a:t>CoT</a:t>
            </a:r>
            <a:r>
              <a:rPr lang="en-US"/>
              <a:t>, and </a:t>
            </a:r>
            <a:r>
              <a:rPr lang="en-US" err="1"/>
              <a:t>CoT</a:t>
            </a:r>
            <a:r>
              <a:rPr lang="en-US"/>
              <a:t>-SC prompting methods perform badly on the task,</a:t>
            </a:r>
          </a:p>
          <a:p>
            <a:pPr marL="228600" indent="-228600">
              <a:buAutoNum type="arabicPeriod"/>
            </a:pPr>
            <a:r>
              <a:rPr lang="en-US"/>
              <a:t>In contrast, </a:t>
            </a:r>
            <a:r>
              <a:rPr lang="en-US" err="1"/>
              <a:t>ToT</a:t>
            </a:r>
            <a:r>
              <a:rPr lang="en-US"/>
              <a:t> with a breadth of b = 1 already achieves a success rate of 45%, while b = 5 achieves 74%.</a:t>
            </a:r>
          </a:p>
          <a:p>
            <a:pPr marL="228600" indent="-228600">
              <a:buAutoNum type="arabicPeriod"/>
            </a:pPr>
            <a:r>
              <a:rPr lang="en-US"/>
              <a:t>They also compared the “best of k” candidate in </a:t>
            </a:r>
            <a:r>
              <a:rPr lang="en-US" err="1"/>
              <a:t>CoT</a:t>
            </a:r>
            <a:r>
              <a:rPr lang="en-US"/>
              <a:t> and IO to ensure </a:t>
            </a:r>
            <a:r>
              <a:rPr lang="en-US" err="1"/>
              <a:t>faireness</a:t>
            </a:r>
            <a:r>
              <a:rPr lang="en-US"/>
              <a:t> to mimic </a:t>
            </a:r>
            <a:r>
              <a:rPr lang="en-US" err="1"/>
              <a:t>ToT</a:t>
            </a:r>
            <a:r>
              <a:rPr lang="en-US"/>
              <a:t> can visit multiple candidate in each step. But the performance is still low. </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EB31CBD1-57D8-6A4F-8089-633800E170AA}" type="slidenum">
              <a:rPr lang="en-US" smtClean="0"/>
              <a:t>32</a:t>
            </a:fld>
            <a:endParaRPr lang="en-US"/>
          </a:p>
        </p:txBody>
      </p:sp>
    </p:spTree>
    <p:extLst>
      <p:ext uri="{BB962C8B-B14F-4D97-AF65-F5344CB8AC3E}">
        <p14:creationId xmlns:p14="http://schemas.microsoft.com/office/powerpoint/2010/main" val="3944198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certain problems requiring textual reasoning</a:t>
            </a:r>
            <a:r>
              <a:rPr lang="zh-CN" altLang="en-US"/>
              <a:t> </a:t>
            </a:r>
            <a:r>
              <a:rPr lang="en-US" altLang="zh-CN"/>
              <a:t>and computational part, we use </a:t>
            </a:r>
            <a:r>
              <a:rPr lang="en-US" altLang="zh-CN" err="1"/>
              <a:t>PoT</a:t>
            </a:r>
            <a:r>
              <a:rPr lang="en-US" altLang="zh-CN"/>
              <a:t> as an intermediate step.</a:t>
            </a:r>
            <a:endParaRPr lang="en-US"/>
          </a:p>
        </p:txBody>
      </p:sp>
      <p:sp>
        <p:nvSpPr>
          <p:cNvPr id="4" name="Slide Number Placeholder 3"/>
          <p:cNvSpPr>
            <a:spLocks noGrp="1"/>
          </p:cNvSpPr>
          <p:nvPr>
            <p:ph type="sldNum" sz="quarter" idx="5"/>
          </p:nvPr>
        </p:nvSpPr>
        <p:spPr/>
        <p:txBody>
          <a:bodyPr/>
          <a:lstStyle/>
          <a:p>
            <a:fld id="{EB31CBD1-57D8-6A4F-8089-633800E170AA}" type="slidenum">
              <a:rPr lang="en-US" smtClean="0"/>
              <a:t>40</a:t>
            </a:fld>
            <a:endParaRPr lang="en-US"/>
          </a:p>
        </p:txBody>
      </p:sp>
    </p:spTree>
    <p:extLst>
      <p:ext uri="{BB962C8B-B14F-4D97-AF65-F5344CB8AC3E}">
        <p14:creationId xmlns:p14="http://schemas.microsoft.com/office/powerpoint/2010/main" val="2147119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an example in which LLM is asked to compute the </a:t>
            </a:r>
            <a:r>
              <a:rPr lang="en-US" err="1"/>
              <a:t>fibbonacci</a:t>
            </a:r>
            <a:r>
              <a:rPr lang="en-US"/>
              <a:t> number</a:t>
            </a:r>
          </a:p>
        </p:txBody>
      </p:sp>
      <p:sp>
        <p:nvSpPr>
          <p:cNvPr id="4" name="Slide Number Placeholder 3"/>
          <p:cNvSpPr>
            <a:spLocks noGrp="1"/>
          </p:cNvSpPr>
          <p:nvPr>
            <p:ph type="sldNum" sz="quarter" idx="5"/>
          </p:nvPr>
        </p:nvSpPr>
        <p:spPr/>
        <p:txBody>
          <a:bodyPr/>
          <a:lstStyle/>
          <a:p>
            <a:fld id="{EB31CBD1-57D8-6A4F-8089-633800E170AA}" type="slidenum">
              <a:rPr lang="en-US" smtClean="0"/>
              <a:t>41</a:t>
            </a:fld>
            <a:endParaRPr lang="en-US"/>
          </a:p>
        </p:txBody>
      </p:sp>
    </p:spTree>
    <p:extLst>
      <p:ext uri="{BB962C8B-B14F-4D97-AF65-F5344CB8AC3E}">
        <p14:creationId xmlns:p14="http://schemas.microsoft.com/office/powerpoint/2010/main" val="271518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Five math problem datasets and three financial datasets are used as benchmarks</a:t>
            </a:r>
          </a:p>
        </p:txBody>
      </p:sp>
      <p:sp>
        <p:nvSpPr>
          <p:cNvPr id="4" name="Slide Number Placeholder 3"/>
          <p:cNvSpPr>
            <a:spLocks noGrp="1"/>
          </p:cNvSpPr>
          <p:nvPr>
            <p:ph type="sldNum" sz="quarter" idx="5"/>
          </p:nvPr>
        </p:nvSpPr>
        <p:spPr/>
        <p:txBody>
          <a:bodyPr/>
          <a:lstStyle/>
          <a:p>
            <a:fld id="{EB31CBD1-57D8-6A4F-8089-633800E170AA}" type="slidenum">
              <a:rPr lang="en-US" smtClean="0"/>
              <a:t>42</a:t>
            </a:fld>
            <a:endParaRPr lang="en-US"/>
          </a:p>
        </p:txBody>
      </p:sp>
    </p:spTree>
    <p:extLst>
      <p:ext uri="{BB962C8B-B14F-4D97-AF65-F5344CB8AC3E}">
        <p14:creationId xmlns:p14="http://schemas.microsoft.com/office/powerpoint/2010/main" val="3507871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Chain of Thought struggles with tasks that require first understanding then generalize knowledge from easy to more complex problems. </a:t>
            </a:r>
          </a:p>
          <a:p>
            <a:endParaRPr lang="en-US"/>
          </a:p>
          <a:p>
            <a:r>
              <a:rPr lang="en-US"/>
              <a:t>Typically, COT performs poorly when examples in provided prompts are much easier than the test cases.</a:t>
            </a:r>
            <a:endParaRPr lang="en-US">
              <a:ea typeface="Calibri"/>
              <a:cs typeface="Calibri"/>
            </a:endParaRPr>
          </a:p>
          <a:p>
            <a:endParaRPr lang="en-US">
              <a:ea typeface="Calibri"/>
              <a:cs typeface="Calibri"/>
            </a:endParaRPr>
          </a:p>
          <a:p>
            <a:r>
              <a:rPr lang="en-US"/>
              <a:t>Standard tasks involving broad application skills include A, B, and C.</a:t>
            </a:r>
          </a:p>
          <a:p>
            <a:endParaRPr lang="en-US">
              <a:ea typeface="Calibri" panose="020F0502020204030204"/>
              <a:cs typeface="Calibri" panose="020F0502020204030204"/>
            </a:endParaRPr>
          </a:p>
          <a:p>
            <a:r>
              <a:rPr lang="en-US">
                <a:ea typeface="Calibri" panose="020F0502020204030204"/>
                <a:cs typeface="Calibri" panose="020F0502020204030204"/>
              </a:rPr>
              <a:t>To improve the performance of LM on generalization tasks, the authors propose the idea of Least-to-Most prompting. This idea is quite intuitive. </a:t>
            </a:r>
          </a:p>
        </p:txBody>
      </p:sp>
      <p:sp>
        <p:nvSpPr>
          <p:cNvPr id="4" name="Slide Number Placeholder 3"/>
          <p:cNvSpPr>
            <a:spLocks noGrp="1"/>
          </p:cNvSpPr>
          <p:nvPr>
            <p:ph type="sldNum" sz="quarter" idx="5"/>
          </p:nvPr>
        </p:nvSpPr>
        <p:spPr/>
        <p:txBody>
          <a:bodyPr/>
          <a:lstStyle/>
          <a:p>
            <a:fld id="{EB31CBD1-57D8-6A4F-8089-633800E170AA}" type="slidenum">
              <a:rPr lang="en-US" smtClean="0"/>
              <a:t>48</a:t>
            </a:fld>
            <a:endParaRPr lang="en-US"/>
          </a:p>
        </p:txBody>
      </p:sp>
    </p:spTree>
    <p:extLst>
      <p:ext uri="{BB962C8B-B14F-4D97-AF65-F5344CB8AC3E}">
        <p14:creationId xmlns:p14="http://schemas.microsoft.com/office/powerpoint/2010/main" val="2818089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basically, I will now talk it through with the example here. SO the </a:t>
            </a:r>
            <a:r>
              <a:rPr lang="en-US" err="1"/>
              <a:t>LtM</a:t>
            </a:r>
            <a:r>
              <a:rPr lang="en-US"/>
              <a:t> prompting have two types of prompts because they have two steps. </a:t>
            </a:r>
          </a:p>
          <a:p>
            <a:endParaRPr lang="en-US"/>
          </a:p>
          <a:p>
            <a:r>
              <a:rPr lang="en-US"/>
              <a:t>So what they do is, say we are trying to solve this math problem. It's a new question. And they gave examples on how questions are reduced. So they will have multiple samples, where there is a question, and followed by sub-questions. </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ea typeface="Calibri" panose="020F0502020204030204"/>
                <a:cs typeface="Calibri" panose="020F0502020204030204"/>
              </a:rPr>
              <a:t>To solve this question with </a:t>
            </a:r>
            <a:r>
              <a:rPr lang="en-US" err="1">
                <a:ea typeface="Calibri" panose="020F0502020204030204"/>
                <a:cs typeface="Calibri" panose="020F0502020204030204"/>
              </a:rPr>
              <a:t>LtM</a:t>
            </a:r>
            <a:r>
              <a:rPr lang="en-US">
                <a:ea typeface="Calibri" panose="020F0502020204030204"/>
                <a:cs typeface="Calibri" panose="020F0502020204030204"/>
              </a:rPr>
              <a:t> Prompting, we need to first, break the question into couple sequential sub-questions, and solve them one after another.  </a:t>
            </a:r>
          </a:p>
          <a:p>
            <a:endParaRPr lang="en-US">
              <a:ea typeface="Calibri" panose="020F0502020204030204"/>
              <a:cs typeface="Calibri" panose="020F0502020204030204"/>
            </a:endParaRPr>
          </a:p>
          <a:p>
            <a:r>
              <a:rPr lang="en-US">
                <a:ea typeface="Calibri" panose="020F0502020204030204"/>
                <a:cs typeface="Calibri" panose="020F0502020204030204"/>
              </a:rPr>
              <a:t>… </a:t>
            </a:r>
          </a:p>
          <a:p>
            <a:endParaRPr lang="en-US">
              <a:ea typeface="Calibri" panose="020F0502020204030204"/>
              <a:cs typeface="Calibri" panose="020F0502020204030204"/>
            </a:endParaRPr>
          </a:p>
          <a:p>
            <a:r>
              <a:rPr lang="en-US">
                <a:ea typeface="Calibri" panose="020F0502020204030204"/>
                <a:cs typeface="Calibri" panose="020F0502020204030204"/>
              </a:rPr>
              <a:t>In summary, this model has two stages, and each stages need </a:t>
            </a:r>
          </a:p>
          <a:p>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49</a:t>
            </a:fld>
            <a:endParaRPr lang="en-US"/>
          </a:p>
        </p:txBody>
      </p:sp>
    </p:spTree>
    <p:extLst>
      <p:ext uri="{BB962C8B-B14F-4D97-AF65-F5344CB8AC3E}">
        <p14:creationId xmlns:p14="http://schemas.microsoft.com/office/powerpoint/2010/main" val="1325066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authors evaluate this model with the typical 3 generalization tasks. The first one here is Symbolic Manipulation.</a:t>
            </a:r>
          </a:p>
          <a:p>
            <a:endParaRPr lang="en-US">
              <a:ea typeface="Calibri"/>
              <a:cs typeface="Calibri"/>
            </a:endParaRPr>
          </a:p>
          <a:p>
            <a:r>
              <a:rPr lang="en-US">
                <a:ea typeface="Calibri"/>
                <a:cs typeface="Calibri"/>
              </a:rPr>
              <a:t>The results in the second row for COT prompting correspond to the experiment where we use for COT the same prompt examples that uses for </a:t>
            </a:r>
            <a:r>
              <a:rPr lang="en-US" err="1">
                <a:ea typeface="Calibri"/>
                <a:cs typeface="Calibri"/>
              </a:rPr>
              <a:t>LtM</a:t>
            </a:r>
            <a:r>
              <a:rPr lang="en-US">
                <a:ea typeface="Calibri"/>
                <a:cs typeface="Calibri"/>
              </a:rPr>
              <a:t>. </a:t>
            </a:r>
          </a:p>
          <a:p>
            <a:endParaRPr lang="en-US">
              <a:ea typeface="Calibri"/>
              <a:cs typeface="Calibri"/>
            </a:endParaRPr>
          </a:p>
          <a:p>
            <a:r>
              <a:rPr lang="en-US">
                <a:ea typeface="Calibri"/>
                <a:cs typeface="Calibri"/>
              </a:rPr>
              <a:t>The results of text-davinci-002 are based on a subset of 100 random examples, rather than the full set of 500 examples.</a:t>
            </a:r>
          </a:p>
          <a:p>
            <a:endParaRPr lang="en-US">
              <a:ea typeface="Calibri"/>
              <a:cs typeface="Calibri"/>
            </a:endParaRPr>
          </a:p>
          <a:p>
            <a:r>
              <a:rPr lang="en-US">
                <a:ea typeface="Calibri"/>
                <a:cs typeface="Calibri"/>
              </a:rPr>
              <a:t>Some key findings include: </a:t>
            </a:r>
          </a:p>
          <a:p>
            <a:r>
              <a:rPr lang="en-US">
                <a:ea typeface="Calibri"/>
                <a:cs typeface="Calibri"/>
              </a:rPr>
              <a:t>While text-davinci-002 shows similar accuracy to code-davinci-002 on small list sizes, the accuracy drops off much faster when moving to larger list sizes. It's the same for both COT and </a:t>
            </a:r>
            <a:r>
              <a:rPr lang="en-US" err="1">
                <a:ea typeface="Calibri"/>
                <a:cs typeface="Calibri"/>
              </a:rPr>
              <a:t>LtM</a:t>
            </a:r>
            <a:r>
              <a:rPr lang="en-US">
                <a:ea typeface="Calibri"/>
                <a:cs typeface="Calibri"/>
              </a:rPr>
              <a:t>.  </a:t>
            </a:r>
          </a:p>
          <a:p>
            <a:r>
              <a:rPr lang="en-US">
                <a:ea typeface="Calibri"/>
                <a:cs typeface="Calibri"/>
              </a:rPr>
              <a:t>-&gt; code-davinci-002 model has an advantage for questions with iteration and recursion.</a:t>
            </a:r>
          </a:p>
        </p:txBody>
      </p:sp>
      <p:sp>
        <p:nvSpPr>
          <p:cNvPr id="4" name="Slide Number Placeholder 3"/>
          <p:cNvSpPr>
            <a:spLocks noGrp="1"/>
          </p:cNvSpPr>
          <p:nvPr>
            <p:ph type="sldNum" sz="quarter" idx="5"/>
          </p:nvPr>
        </p:nvSpPr>
        <p:spPr/>
        <p:txBody>
          <a:bodyPr/>
          <a:lstStyle/>
          <a:p>
            <a:fld id="{EB31CBD1-57D8-6A4F-8089-633800E170AA}" type="slidenum">
              <a:rPr lang="en-US" smtClean="0"/>
              <a:t>50</a:t>
            </a:fld>
            <a:endParaRPr lang="en-US"/>
          </a:p>
        </p:txBody>
      </p:sp>
    </p:spTree>
    <p:extLst>
      <p:ext uri="{BB962C8B-B14F-4D97-AF65-F5344CB8AC3E}">
        <p14:creationId xmlns:p14="http://schemas.microsoft.com/office/powerpoint/2010/main" val="3640381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Compositionality Gap: This term measures how often while a model can generate correct answers to all sub-problems, it still cannot correctly answer the overall question.</a:t>
            </a:r>
          </a:p>
          <a:p>
            <a:endParaRPr lang="en-US">
              <a:ea typeface="Calibri"/>
              <a:cs typeface="Calibri"/>
            </a:endParaRPr>
          </a:p>
          <a:p>
            <a:r>
              <a:rPr lang="en-US">
                <a:ea typeface="Calibri"/>
                <a:cs typeface="Calibri"/>
              </a:rPr>
              <a:t>CC: </a:t>
            </a:r>
            <a:r>
              <a:rPr lang="en-US"/>
              <a:t>a new generated dataset. It combines frequently stated facts in improbable ways. </a:t>
            </a:r>
            <a:endParaRPr lang="en-US">
              <a:ea typeface="Calibri"/>
              <a:cs typeface="Calibri"/>
            </a:endParaRPr>
          </a:p>
          <a:p>
            <a:pPr marL="628650" lvl="1" indent="-171450">
              <a:buFont typeface="Arial"/>
              <a:buChar char="•"/>
            </a:pPr>
            <a:r>
              <a:rPr lang="en-US"/>
              <a:t>each fact has likely appeared many times in the training dataset</a:t>
            </a:r>
            <a:endParaRPr lang="en-US">
              <a:ea typeface="Calibri"/>
              <a:cs typeface="Calibri"/>
            </a:endParaRPr>
          </a:p>
          <a:p>
            <a:pPr marL="628650" lvl="1" indent="-171450">
              <a:buFont typeface="Arial"/>
              <a:buChar char="•"/>
            </a:pPr>
            <a:r>
              <a:rPr lang="en-US"/>
              <a:t>the combination of both facts is sufficiently unnatural that it likely never appeared in the training set or on the internet at all</a:t>
            </a:r>
            <a:endParaRPr lang="en-US">
              <a:ea typeface="Calibri"/>
              <a:cs typeface="Calibri"/>
            </a:endParaRPr>
          </a:p>
          <a:p>
            <a:pPr marL="628650" lvl="1" indent="-171450">
              <a:buFont typeface="Arial"/>
              <a:buChar char="•"/>
            </a:pPr>
            <a:endParaRPr lang="en-US">
              <a:ea typeface="Calibri"/>
              <a:cs typeface="Calibri"/>
            </a:endParaRPr>
          </a:p>
          <a:p>
            <a:pPr lvl="1"/>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59</a:t>
            </a:fld>
            <a:endParaRPr lang="en-US"/>
          </a:p>
        </p:txBody>
      </p:sp>
    </p:spTree>
    <p:extLst>
      <p:ext uri="{BB962C8B-B14F-4D97-AF65-F5344CB8AC3E}">
        <p14:creationId xmlns:p14="http://schemas.microsoft.com/office/powerpoint/2010/main" val="3537184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compositionality gap does not decrease with scale. </a:t>
            </a:r>
            <a:endParaRPr lang="en-US"/>
          </a:p>
          <a:p>
            <a:endParaRPr lang="en-US">
              <a:ea typeface="Calibri"/>
              <a:cs typeface="Calibri"/>
            </a:endParaRPr>
          </a:p>
          <a:p>
            <a:r>
              <a:rPr lang="en-US">
                <a:ea typeface="Calibri"/>
                <a:cs typeface="Calibri"/>
              </a:rPr>
              <a:t>This plot shows accuracy for the compositional questions(blue) and the two sub-questions that comprise them(green) in the Compositional Celebrities dataset. </a:t>
            </a:r>
          </a:p>
          <a:p>
            <a:endParaRPr lang="en-US">
              <a:ea typeface="Calibri"/>
              <a:cs typeface="Calibri"/>
            </a:endParaRPr>
          </a:p>
          <a:p>
            <a:r>
              <a:rPr lang="en-US">
                <a:ea typeface="Calibri"/>
                <a:cs typeface="Calibri"/>
              </a:rPr>
              <a:t>Percentages are relative and indicate the compositionality gaps. </a:t>
            </a:r>
          </a:p>
        </p:txBody>
      </p:sp>
      <p:sp>
        <p:nvSpPr>
          <p:cNvPr id="4" name="Slide Number Placeholder 3"/>
          <p:cNvSpPr>
            <a:spLocks noGrp="1"/>
          </p:cNvSpPr>
          <p:nvPr>
            <p:ph type="sldNum" sz="quarter" idx="5"/>
          </p:nvPr>
        </p:nvSpPr>
        <p:spPr/>
        <p:txBody>
          <a:bodyPr/>
          <a:lstStyle/>
          <a:p>
            <a:fld id="{EB31CBD1-57D8-6A4F-8089-633800E170AA}" type="slidenum">
              <a:rPr lang="en-US" smtClean="0"/>
              <a:t>60</a:t>
            </a:fld>
            <a:endParaRPr lang="en-US"/>
          </a:p>
        </p:txBody>
      </p:sp>
    </p:spTree>
    <p:extLst>
      <p:ext uri="{BB962C8B-B14F-4D97-AF65-F5344CB8AC3E}">
        <p14:creationId xmlns:p14="http://schemas.microsoft.com/office/powerpoint/2010/main" val="3179497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Chain of thought prompting is the most commonly used and important prompting methods and all the subsequent prompting method will be based on the chain of thought  prompting</a:t>
            </a:r>
          </a:p>
          <a:p>
            <a:endParaRPr lang="en-US"/>
          </a:p>
          <a:p>
            <a:r>
              <a:rPr lang="en-US"/>
              <a:t>So, </a:t>
            </a:r>
            <a:r>
              <a:rPr lang="en-US" err="1"/>
              <a:t>whats</a:t>
            </a:r>
            <a:r>
              <a:rPr lang="en-US"/>
              <a:t> is Chain of thought prompting? It’s an approach to improve the reasoning ability of LLMs in arithmetic reasoning, commonsense reasoning and symbolic reasoning. </a:t>
            </a:r>
          </a:p>
        </p:txBody>
      </p:sp>
      <p:sp>
        <p:nvSpPr>
          <p:cNvPr id="4" name="Slide Number Placeholder 3"/>
          <p:cNvSpPr>
            <a:spLocks noGrp="1"/>
          </p:cNvSpPr>
          <p:nvPr>
            <p:ph type="sldNum" sz="quarter" idx="5"/>
          </p:nvPr>
        </p:nvSpPr>
        <p:spPr/>
        <p:txBody>
          <a:bodyPr/>
          <a:lstStyle/>
          <a:p>
            <a:fld id="{EB31CBD1-57D8-6A4F-8089-633800E170AA}" type="slidenum">
              <a:rPr lang="en-US" smtClean="0"/>
              <a:t>4</a:t>
            </a:fld>
            <a:endParaRPr lang="en-US"/>
          </a:p>
        </p:txBody>
      </p:sp>
    </p:spTree>
    <p:extLst>
      <p:ext uri="{BB962C8B-B14F-4D97-AF65-F5344CB8AC3E}">
        <p14:creationId xmlns:p14="http://schemas.microsoft.com/office/powerpoint/2010/main" val="1156090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we determine which facts GPT-3 will and will not be able to compose? </a:t>
            </a:r>
          </a:p>
          <a:p>
            <a:endParaRPr lang="en-US">
              <a:ea typeface="Calibri"/>
              <a:cs typeface="Calibri"/>
            </a:endParaRPr>
          </a:p>
          <a:p>
            <a:r>
              <a:rPr lang="en-US">
                <a:ea typeface="Calibri"/>
                <a:cs typeface="Calibri"/>
              </a:rPr>
              <a:t>So here in this graph, </a:t>
            </a:r>
            <a:r>
              <a:rPr lang="en-US"/>
              <a:t>each bar represents a different set of questions. In each set, Davinci-002 correctly answered both parts of the questions. </a:t>
            </a:r>
          </a:p>
          <a:p>
            <a:endParaRPr lang="en-US"/>
          </a:p>
          <a:p>
            <a:r>
              <a:rPr lang="en-US"/>
              <a:t>These sets are arranged from least to most challenging, based on the model's maximal perplexity level of each question. Higher perplexity level means that the model is not sure about what the correct answer is. </a:t>
            </a:r>
            <a:endParaRPr lang="en-US">
              <a:ea typeface="Calibri"/>
              <a:cs typeface="Calibri"/>
            </a:endParaRPr>
          </a:p>
          <a:p>
            <a:endParaRPr lang="en-US"/>
          </a:p>
          <a:p>
            <a:r>
              <a:rPr lang="en-US"/>
              <a:t>Each bar corresponds to 10% of these types of questions.</a:t>
            </a:r>
            <a:endParaRPr lang="en-US">
              <a:ea typeface="Calibri"/>
              <a:cs typeface="Calibri"/>
            </a:endParaRPr>
          </a:p>
          <a:p>
            <a:endParaRPr lang="en-US">
              <a:ea typeface="Calibri"/>
              <a:cs typeface="Calibri"/>
            </a:endParaRPr>
          </a:p>
          <a:p>
            <a:r>
              <a:rPr lang="en-US"/>
              <a:t>So when the model becomes more confident about the correct answers, it's more likely for the model to answer the questions correctly. </a:t>
            </a:r>
            <a:endParaRPr lang="en-US">
              <a:ea typeface="Calibri"/>
              <a:cs typeface="Calibri"/>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61</a:t>
            </a:fld>
            <a:endParaRPr lang="en-US"/>
          </a:p>
        </p:txBody>
      </p:sp>
    </p:spTree>
    <p:extLst>
      <p:ext uri="{BB962C8B-B14F-4D97-AF65-F5344CB8AC3E}">
        <p14:creationId xmlns:p14="http://schemas.microsoft.com/office/powerpoint/2010/main" val="1515307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the graph demonstrates a comparison between direct prompting, COT, and Self-Ask on a question from </a:t>
            </a:r>
            <a:r>
              <a:rPr lang="en-US" err="1">
                <a:ea typeface="Calibri"/>
                <a:cs typeface="Calibri"/>
              </a:rPr>
              <a:t>Bamboogle</a:t>
            </a:r>
            <a:r>
              <a:rPr lang="en-US">
                <a:ea typeface="Calibri"/>
                <a:cs typeface="Calibri"/>
              </a:rPr>
              <a:t>. </a:t>
            </a:r>
            <a:endParaRPr lang="en-US"/>
          </a:p>
          <a:p>
            <a:endParaRPr lang="en-US">
              <a:ea typeface="Calibri"/>
              <a:cs typeface="Calibri"/>
            </a:endParaRPr>
          </a:p>
          <a:p>
            <a:r>
              <a:rPr lang="en-US">
                <a:ea typeface="Calibri"/>
                <a:cs typeface="Calibri"/>
              </a:rPr>
              <a:t>Text with a white background is the prompt, text with a green background is the LM output, and underlined text is the inference-time question. </a:t>
            </a:r>
          </a:p>
          <a:p>
            <a:endParaRPr lang="en-US">
              <a:ea typeface="Calibri"/>
              <a:cs typeface="Calibri"/>
            </a:endParaRPr>
          </a:p>
          <a:p>
            <a:r>
              <a:rPr lang="en-US">
                <a:ea typeface="Calibri"/>
                <a:cs typeface="Calibri"/>
              </a:rPr>
              <a:t>The prompt is a shortened example for the sake of demonstration. The authors use a 4-shot prompt for this dataset. </a:t>
            </a:r>
          </a:p>
          <a:p>
            <a:endParaRPr lang="en-US">
              <a:ea typeface="Calibri"/>
              <a:cs typeface="Calibri"/>
            </a:endParaRPr>
          </a:p>
          <a:p>
            <a:r>
              <a:rPr lang="en-US">
                <a:ea typeface="Calibri"/>
                <a:cs typeface="Calibri"/>
              </a:rPr>
              <a:t>So in this example, The prompt question is xxx. </a:t>
            </a:r>
            <a:r>
              <a:rPr lang="en-US"/>
              <a:t>The authors use the same setup for asking and answering questions in all three metrics. The only thing that changes is how they put together the process of answering questions. The model generates questions and answers them based on its internal knowledge—what it has learned during its training. However, this is limited to the data the model was trained on and its ability to infer new information from that data.</a:t>
            </a:r>
            <a:endParaRPr lang="en-US">
              <a:ea typeface="Calibri"/>
              <a:cs typeface="Calibri"/>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62</a:t>
            </a:fld>
            <a:endParaRPr lang="en-US"/>
          </a:p>
        </p:txBody>
      </p:sp>
    </p:spTree>
    <p:extLst>
      <p:ext uri="{BB962C8B-B14F-4D97-AF65-F5344CB8AC3E}">
        <p14:creationId xmlns:p14="http://schemas.microsoft.com/office/powerpoint/2010/main" val="295681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an updated version of self-ask is to add a search engine. </a:t>
            </a:r>
          </a:p>
          <a:p>
            <a:endParaRPr lang="en-US"/>
          </a:p>
          <a:p>
            <a:r>
              <a:rPr lang="en-US"/>
              <a:t>Self-ask with a search engine" extends this process by allowing the LLM to leverage an external search engine for information beyond its own training data. </a:t>
            </a:r>
            <a:endParaRPr lang="en-US">
              <a:ea typeface="Calibri" panose="020F0502020204030204"/>
              <a:cs typeface="Calibri" panose="020F0502020204030204"/>
            </a:endParaRPr>
          </a:p>
          <a:p>
            <a:endParaRPr lang="en-US"/>
          </a:p>
          <a:p>
            <a:r>
              <a:rPr lang="en-US"/>
              <a:t>This means when the model encounters a gap in its knowledge or when it needs more up-to-date information, it can search the internet for the latest data, statistics, or facts. </a:t>
            </a:r>
            <a:endParaRPr lang="en-US">
              <a:ea typeface="Calibri" panose="020F0502020204030204"/>
              <a:cs typeface="Calibri" panose="020F0502020204030204"/>
            </a:endParaRPr>
          </a:p>
          <a:p>
            <a:endParaRPr lang="en-US"/>
          </a:p>
          <a:p>
            <a:r>
              <a:rPr lang="en-US"/>
              <a:t>So this example is basically showing the process of feeding each sub-question into SE API, then add answers to the following prompt in sequence.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63</a:t>
            </a:fld>
            <a:endParaRPr lang="en-US"/>
          </a:p>
        </p:txBody>
      </p:sp>
    </p:spTree>
    <p:extLst>
      <p:ext uri="{BB962C8B-B14F-4D97-AF65-F5344CB8AC3E}">
        <p14:creationId xmlns:p14="http://schemas.microsoft.com/office/powerpoint/2010/main" val="2186356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Bamgoole</a:t>
            </a:r>
            <a:r>
              <a:rPr lang="en-US"/>
              <a:t>: dataset with 2-hop questions written by the authors, where all questions are sufficiently difficult to be unanswerable by a popular internet search engine. </a:t>
            </a:r>
          </a:p>
          <a:p>
            <a:r>
              <a:rPr lang="en-US"/>
              <a:t>       But both supporting pieces of evidence can be found in Wikipedia. </a:t>
            </a:r>
          </a:p>
          <a:p>
            <a:endParaRPr lang="en-US">
              <a:ea typeface="Calibri"/>
              <a:cs typeface="Calibri"/>
            </a:endParaRPr>
          </a:p>
          <a:p>
            <a:r>
              <a:rPr lang="en-US">
                <a:ea typeface="Calibri"/>
                <a:cs typeface="Calibri"/>
              </a:rPr>
              <a:t>SE + Postprocessing = </a:t>
            </a:r>
            <a:r>
              <a:rPr lang="en-US"/>
              <a:t>use Davinci-002 to </a:t>
            </a:r>
            <a:r>
              <a:rPr lang="en-US" b="1"/>
              <a:t>extract the final answer</a:t>
            </a:r>
            <a:r>
              <a:rPr lang="en-US"/>
              <a:t> from the one the search engine returns.</a:t>
            </a:r>
            <a:endParaRPr lang="en-US">
              <a:ea typeface="Calibri"/>
              <a:cs typeface="Calibri"/>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64</a:t>
            </a:fld>
            <a:endParaRPr lang="en-US"/>
          </a:p>
        </p:txBody>
      </p:sp>
    </p:spTree>
    <p:extLst>
      <p:ext uri="{BB962C8B-B14F-4D97-AF65-F5344CB8AC3E}">
        <p14:creationId xmlns:p14="http://schemas.microsoft.com/office/powerpoint/2010/main" val="1457082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Table 1 uses Davinci-002 accuracy (%) on </a:t>
            </a:r>
            <a:r>
              <a:rPr lang="en-US" err="1">
                <a:ea typeface="Calibri"/>
                <a:cs typeface="Calibri"/>
              </a:rPr>
              <a:t>Bamboogle</a:t>
            </a:r>
            <a:r>
              <a:rPr lang="en-US">
                <a:ea typeface="Calibri"/>
                <a:cs typeface="Calibri"/>
              </a:rPr>
              <a:t>, 2 Wiki- Multi-Hop QA, and Musique. For </a:t>
            </a:r>
            <a:r>
              <a:rPr lang="en-US" err="1">
                <a:ea typeface="Calibri"/>
                <a:cs typeface="Calibri"/>
              </a:rPr>
              <a:t>Bamboogle</a:t>
            </a:r>
            <a:r>
              <a:rPr lang="en-US">
                <a:ea typeface="Calibri"/>
                <a:cs typeface="Calibri"/>
              </a:rPr>
              <a:t>, the accuracy is manually judged by the authors; for the other datasets, the metric is exact match. </a:t>
            </a:r>
          </a:p>
          <a:p>
            <a:endParaRPr lang="en-US">
              <a:ea typeface="Calibri"/>
              <a:cs typeface="Calibri"/>
            </a:endParaRPr>
          </a:p>
          <a:p>
            <a:r>
              <a:rPr lang="en-US">
                <a:ea typeface="Calibri"/>
                <a:cs typeface="Calibri"/>
              </a:rPr>
              <a:t>Appendix table 14 has more results on the same datasets using other metrics.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65</a:t>
            </a:fld>
            <a:endParaRPr lang="en-US"/>
          </a:p>
        </p:txBody>
      </p:sp>
    </p:spTree>
    <p:extLst>
      <p:ext uri="{BB962C8B-B14F-4D97-AF65-F5344CB8AC3E}">
        <p14:creationId xmlns:p14="http://schemas.microsoft.com/office/powerpoint/2010/main" val="3184269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COT is a static black box,</a:t>
            </a:r>
            <a:r>
              <a:rPr lang="en-US"/>
              <a:t> meaning that this model uses its own internal representation and is not grounded in the external world. So it will lead to …. </a:t>
            </a:r>
          </a:p>
          <a:p>
            <a:endParaRPr lang="en-US">
              <a:ea typeface="Calibri"/>
              <a:cs typeface="+mn-lt"/>
            </a:endParaRPr>
          </a:p>
          <a:p>
            <a:r>
              <a:rPr lang="en-US"/>
              <a:t>And also, recent studies have looked into how pre-trained language models can be used to plan and take actions in interactive environments, mainly by predicting actions via language priors, or prompts. </a:t>
            </a:r>
            <a:endParaRPr lang="en-US">
              <a:ea typeface="Calibri"/>
              <a:cs typeface="Calibri" panose="020F0502020204030204"/>
            </a:endParaRPr>
          </a:p>
          <a:p>
            <a:endParaRPr lang="en-US">
              <a:ea typeface="Calibri"/>
              <a:cs typeface="Calibri" panose="020F0502020204030204"/>
            </a:endParaRPr>
          </a:p>
          <a:p>
            <a:r>
              <a:rPr lang="en-US">
                <a:ea typeface="Calibri"/>
                <a:cs typeface="+mn-lt"/>
              </a:rPr>
              <a:t>Therefore, they propose the idea of </a:t>
            </a:r>
            <a:r>
              <a:rPr lang="en-US" err="1">
                <a:ea typeface="Calibri"/>
                <a:cs typeface="+mn-lt"/>
              </a:rPr>
              <a:t>ReAct</a:t>
            </a:r>
            <a:r>
              <a:rPr lang="en-US">
                <a:ea typeface="Calibri"/>
                <a:cs typeface="+mn-lt"/>
              </a:rPr>
              <a:t>, </a:t>
            </a:r>
            <a:r>
              <a:rPr lang="en-US"/>
              <a:t>a general paradigm that combines reasoning and acting with language models aim to solve diverse tasks on language reasoning and decision making.</a:t>
            </a:r>
            <a:endParaRPr lang="en-US">
              <a:ea typeface="Calibri"/>
              <a:cs typeface="+mn-lt"/>
            </a:endParaRPr>
          </a:p>
          <a:p>
            <a:br>
              <a:rPr lang="en-US">
                <a:cs typeface="+mn-lt"/>
              </a:rPr>
            </a:br>
            <a:endParaRPr lang="en-US">
              <a:ea typeface="Calibri"/>
              <a:cs typeface="Calibri"/>
            </a:endParaRPr>
          </a:p>
          <a:p>
            <a:endParaRPr lang="en-US">
              <a:cs typeface="+mn-lt"/>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68</a:t>
            </a:fld>
            <a:endParaRPr lang="en-US"/>
          </a:p>
        </p:txBody>
      </p:sp>
    </p:spTree>
    <p:extLst>
      <p:ext uri="{BB962C8B-B14F-4D97-AF65-F5344CB8AC3E}">
        <p14:creationId xmlns:p14="http://schemas.microsoft.com/office/powerpoint/2010/main" val="2527032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Let's jump in and take a look on what they did and what these things actually are. </a:t>
            </a:r>
          </a:p>
          <a:p>
            <a:endParaRPr lang="en-US">
              <a:ea typeface="Calibri"/>
              <a:cs typeface="Calibri"/>
            </a:endParaRPr>
          </a:p>
          <a:p>
            <a:r>
              <a:rPr lang="en-US">
                <a:ea typeface="Calibri"/>
                <a:cs typeface="Calibri"/>
              </a:rPr>
              <a:t>So, 1st off is the idea of just reasoning. This came with the COT we just talked about. SO you just taking a LM, and bring the reasoning upfront, and you can increase the performance of a model. </a:t>
            </a:r>
          </a:p>
          <a:p>
            <a:endParaRPr lang="en-US">
              <a:ea typeface="Calibri"/>
              <a:cs typeface="Calibri"/>
            </a:endParaRPr>
          </a:p>
          <a:p>
            <a:r>
              <a:rPr lang="en-US">
                <a:ea typeface="Calibri"/>
                <a:cs typeface="Calibri"/>
              </a:rPr>
              <a:t>If you just ask the LM to answer a questions, they will likely to give you an answer. And everything comes after that would be justification for that answer, which may lead to hallucination problems. If do the other way around, then the reasoning primes what is going to be needed in the answer, so that the answer itself ends up being a better answer. </a:t>
            </a:r>
          </a:p>
          <a:p>
            <a:endParaRPr lang="en-US">
              <a:ea typeface="Calibri"/>
              <a:cs typeface="Calibri"/>
            </a:endParaRPr>
          </a:p>
          <a:p>
            <a:r>
              <a:rPr lang="en-US">
                <a:ea typeface="Calibri"/>
                <a:cs typeface="Calibri"/>
              </a:rPr>
              <a:t>There was another paradigm of thinking of that if you can actually get them to do something in an environment (taking an action), and then use that as an observation back in. </a:t>
            </a:r>
          </a:p>
          <a:p>
            <a:endParaRPr lang="en-US">
              <a:ea typeface="Calibri"/>
              <a:cs typeface="Calibri"/>
            </a:endParaRPr>
          </a:p>
          <a:p>
            <a:r>
              <a:rPr lang="en-US">
                <a:ea typeface="Calibri"/>
                <a:cs typeface="Calibri"/>
              </a:rPr>
              <a:t>There are a bunch of ideas that were going around about using actions over environment to help the LM. </a:t>
            </a:r>
          </a:p>
          <a:p>
            <a:endParaRPr lang="en-US">
              <a:ea typeface="Calibri"/>
              <a:cs typeface="Calibri"/>
            </a:endParaRPr>
          </a:p>
          <a:p>
            <a:r>
              <a:rPr lang="en-US">
                <a:ea typeface="Calibri"/>
                <a:cs typeface="Calibri"/>
              </a:rPr>
              <a:t>This is where REACT comes in ...</a:t>
            </a:r>
          </a:p>
          <a:p>
            <a:endParaRPr lang="en-US">
              <a:ea typeface="Calibri"/>
              <a:cs typeface="Calibri"/>
            </a:endParaRPr>
          </a:p>
          <a:p>
            <a:r>
              <a:rPr lang="en-US">
                <a:ea typeface="Calibri"/>
                <a:cs typeface="Calibri"/>
              </a:rPr>
              <a:t>So we have this reasoning upfront, then we've got taking some kind of action, then we're getting some observations back into the LM. And then this can be used for refining the reasoning. So you're getting multi-step ways of thinking, not just in one shot, but multiple shot over this.</a:t>
            </a:r>
          </a:p>
        </p:txBody>
      </p:sp>
      <p:sp>
        <p:nvSpPr>
          <p:cNvPr id="4" name="Slide Number Placeholder 3"/>
          <p:cNvSpPr>
            <a:spLocks noGrp="1"/>
          </p:cNvSpPr>
          <p:nvPr>
            <p:ph type="sldNum" sz="quarter" idx="5"/>
          </p:nvPr>
        </p:nvSpPr>
        <p:spPr/>
        <p:txBody>
          <a:bodyPr/>
          <a:lstStyle/>
          <a:p>
            <a:fld id="{EB31CBD1-57D8-6A4F-8089-633800E170AA}" type="slidenum">
              <a:rPr lang="en-US" smtClean="0"/>
              <a:t>69</a:t>
            </a:fld>
            <a:endParaRPr lang="en-US"/>
          </a:p>
        </p:txBody>
      </p:sp>
    </p:spTree>
    <p:extLst>
      <p:ext uri="{BB962C8B-B14F-4D97-AF65-F5344CB8AC3E}">
        <p14:creationId xmlns:p14="http://schemas.microsoft.com/office/powerpoint/2010/main" val="2516568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(1) ask the question straight up</a:t>
            </a:r>
          </a:p>
          <a:p>
            <a:r>
              <a:rPr lang="en-US">
                <a:ea typeface="Calibri"/>
                <a:cs typeface="Calibri"/>
              </a:rPr>
              <a:t>(1c) basically </a:t>
            </a:r>
            <a:r>
              <a:rPr lang="en-US" err="1">
                <a:ea typeface="Calibri"/>
                <a:cs typeface="Calibri"/>
              </a:rPr>
              <a:t>teling</a:t>
            </a:r>
            <a:r>
              <a:rPr lang="en-US">
                <a:ea typeface="Calibri"/>
                <a:cs typeface="Calibri"/>
              </a:rPr>
              <a:t> it to go do a search for this, bring back the </a:t>
            </a:r>
            <a:r>
              <a:rPr lang="en-US" err="1">
                <a:ea typeface="Calibri"/>
                <a:cs typeface="Calibri"/>
              </a:rPr>
              <a:t>obsn</a:t>
            </a:r>
            <a:r>
              <a:rPr lang="en-US">
                <a:ea typeface="Calibri"/>
                <a:cs typeface="Calibri"/>
              </a:rPr>
              <a:t>, and comes to the answer here. </a:t>
            </a:r>
          </a:p>
          <a:p>
            <a:r>
              <a:rPr lang="en-US">
                <a:ea typeface="Calibri"/>
                <a:cs typeface="Calibri"/>
              </a:rPr>
              <a:t>(1d) REACT comes in, in this way, so first of all it will have a thought, which is the reasoning a tracing that's going on here. SO, in this case of this question, the thought is xxx. </a:t>
            </a:r>
          </a:p>
          <a:p>
            <a:endParaRPr lang="en-US">
              <a:ea typeface="Calibri"/>
              <a:cs typeface="Calibri"/>
            </a:endParaRPr>
          </a:p>
          <a:p>
            <a:r>
              <a:rPr lang="en-US">
                <a:ea typeface="Calibri"/>
                <a:cs typeface="Calibri"/>
              </a:rPr>
              <a:t>  So you can see here that this is multiple step reasoning of what it's doing. </a:t>
            </a:r>
          </a:p>
          <a:p>
            <a:r>
              <a:rPr lang="en-US">
                <a:ea typeface="Calibri"/>
                <a:cs typeface="Calibri"/>
              </a:rPr>
              <a:t>  And it has the action of …. </a:t>
            </a:r>
          </a:p>
          <a:p>
            <a:r>
              <a:rPr lang="en-US">
                <a:ea typeface="Calibri"/>
                <a:cs typeface="Calibri"/>
              </a:rPr>
              <a:t>  Then now with that using all that has been already created, it comes up with the next logical step, or thought </a:t>
            </a:r>
          </a:p>
        </p:txBody>
      </p:sp>
      <p:sp>
        <p:nvSpPr>
          <p:cNvPr id="4" name="Slide Number Placeholder 3"/>
          <p:cNvSpPr>
            <a:spLocks noGrp="1"/>
          </p:cNvSpPr>
          <p:nvPr>
            <p:ph type="sldNum" sz="quarter" idx="5"/>
          </p:nvPr>
        </p:nvSpPr>
        <p:spPr/>
        <p:txBody>
          <a:bodyPr/>
          <a:lstStyle/>
          <a:p>
            <a:fld id="{EB31CBD1-57D8-6A4F-8089-633800E170AA}" type="slidenum">
              <a:rPr lang="en-US" smtClean="0"/>
              <a:t>70</a:t>
            </a:fld>
            <a:endParaRPr lang="en-US"/>
          </a:p>
        </p:txBody>
      </p:sp>
    </p:spTree>
    <p:extLst>
      <p:ext uri="{BB962C8B-B14F-4D97-AF65-F5344CB8AC3E}">
        <p14:creationId xmlns:p14="http://schemas.microsoft.com/office/powerpoint/2010/main" val="1413401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Fine-tuning: </a:t>
            </a:r>
            <a:r>
              <a:rPr lang="en-US"/>
              <a:t>we consider a </a:t>
            </a:r>
            <a:r>
              <a:rPr lang="en-US" err="1"/>
              <a:t>bootstraping</a:t>
            </a:r>
            <a:r>
              <a:rPr lang="en-US"/>
              <a:t> approach similar to Zelikman et al. (2022), using 3,000 trajectories with correct answers generated by </a:t>
            </a:r>
            <a:r>
              <a:rPr lang="en-US" err="1"/>
              <a:t>ReAct</a:t>
            </a:r>
            <a:r>
              <a:rPr lang="en-US"/>
              <a:t> (also for other baselines) to finetune smaller language models (PaLM-8/62B) to decode trajectories (all thoughts, actions, observations) conditioned on input questions/claims. </a:t>
            </a:r>
          </a:p>
          <a:p>
            <a:endParaRPr lang="en-US"/>
          </a:p>
          <a:p>
            <a:r>
              <a:rPr lang="en-US"/>
              <a:t>More details are in Appendix B.1.</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73</a:t>
            </a:fld>
            <a:endParaRPr lang="en-US"/>
          </a:p>
        </p:txBody>
      </p:sp>
    </p:spTree>
    <p:extLst>
      <p:ext uri="{BB962C8B-B14F-4D97-AF65-F5344CB8AC3E}">
        <p14:creationId xmlns:p14="http://schemas.microsoft.com/office/powerpoint/2010/main" val="1808660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shown in Table 1, the best prompting method on </a:t>
            </a:r>
            <a:r>
              <a:rPr lang="en-US" err="1"/>
              <a:t>HotpotQA</a:t>
            </a:r>
            <a:r>
              <a:rPr lang="en-US"/>
              <a:t> and Fever are </a:t>
            </a:r>
            <a:r>
              <a:rPr lang="en-US" err="1"/>
              <a:t>ReAct</a:t>
            </a:r>
            <a:r>
              <a:rPr lang="en-US"/>
              <a:t> → </a:t>
            </a:r>
            <a:r>
              <a:rPr lang="en-US" err="1"/>
              <a:t>CoT</a:t>
            </a:r>
            <a:r>
              <a:rPr lang="en-US"/>
              <a:t>-SC and </a:t>
            </a:r>
            <a:r>
              <a:rPr lang="en-US" err="1"/>
              <a:t>CoT</a:t>
            </a:r>
            <a:r>
              <a:rPr lang="en-US"/>
              <a:t>-SC → </a:t>
            </a:r>
            <a:r>
              <a:rPr lang="en-US" err="1"/>
              <a:t>ReAct</a:t>
            </a:r>
            <a:r>
              <a:rPr lang="en-US"/>
              <a:t> respectively.</a:t>
            </a:r>
          </a:p>
          <a:p>
            <a:endParaRPr lang="en-US"/>
          </a:p>
          <a:p>
            <a:r>
              <a:rPr lang="en-US"/>
              <a:t>Furthermore, Figure 2 shows how different methods perform with respect to the number of </a:t>
            </a:r>
            <a:r>
              <a:rPr lang="en-US" err="1"/>
              <a:t>CoT</a:t>
            </a:r>
            <a:r>
              <a:rPr lang="en-US"/>
              <a:t>-SC samples used. </a:t>
            </a:r>
            <a:endParaRPr lang="en-US">
              <a:ea typeface="Calibri"/>
              <a:cs typeface="Calibri"/>
            </a:endParaRPr>
          </a:p>
          <a:p>
            <a:endParaRPr lang="en-US"/>
          </a:p>
          <a:p>
            <a:r>
              <a:rPr lang="en-US"/>
              <a:t>While two </a:t>
            </a:r>
            <a:r>
              <a:rPr lang="en-US" err="1"/>
              <a:t>ReAct</a:t>
            </a:r>
            <a:r>
              <a:rPr lang="en-US"/>
              <a:t> + </a:t>
            </a:r>
            <a:r>
              <a:rPr lang="en-US" err="1"/>
              <a:t>CoT</a:t>
            </a:r>
            <a:r>
              <a:rPr lang="en-US"/>
              <a:t>-SC methods are advantageous at one task each, they both significantly and consistently outperform </a:t>
            </a:r>
            <a:r>
              <a:rPr lang="en-US" err="1"/>
              <a:t>CoT</a:t>
            </a:r>
            <a:r>
              <a:rPr lang="en-US"/>
              <a:t>-SC across different number of samples, reaching </a:t>
            </a:r>
            <a:r>
              <a:rPr lang="en-US" err="1"/>
              <a:t>CoT</a:t>
            </a:r>
            <a:r>
              <a:rPr lang="en-US"/>
              <a:t>-SC performance with 21 samples using merely 3-5 samples.  </a:t>
            </a:r>
            <a:endParaRPr lang="en-US">
              <a:ea typeface="Calibri"/>
              <a:cs typeface="Calibri"/>
            </a:endParaRPr>
          </a:p>
          <a:p>
            <a:endParaRPr lang="en-US"/>
          </a:p>
          <a:p>
            <a:r>
              <a:rPr lang="en-US"/>
              <a:t>These results indicate the value of properly combining model internal knowledge and external knowledge for reasoning tasks.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75</a:t>
            </a:fld>
            <a:endParaRPr lang="en-US"/>
          </a:p>
        </p:txBody>
      </p:sp>
    </p:spTree>
    <p:extLst>
      <p:ext uri="{BB962C8B-B14F-4D97-AF65-F5344CB8AC3E}">
        <p14:creationId xmlns:p14="http://schemas.microsoft.com/office/powerpoint/2010/main" val="417233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Chain of thought prompting will give you a very structured answer and stepwise answer, which will be very easy to follow and understand.</a:t>
            </a:r>
          </a:p>
          <a:p>
            <a:endParaRPr lang="en-US"/>
          </a:p>
          <a:p>
            <a:r>
              <a:rPr lang="en-US"/>
              <a:t>From the human perspective this is very intuitive as it is how the humans think – we never reach the final answer from the beginning, in stead we iterate through our thinking procedure. </a:t>
            </a:r>
          </a:p>
          <a:p>
            <a:endParaRPr lang="en-US"/>
          </a:p>
          <a:p>
            <a:r>
              <a:rPr lang="en-US"/>
              <a:t>In traditional prompting or standard prompting, the exemplars only contain the final answer. They perform poorly on tasks that require reasoning abilities [compare the two pictures] Moreover, as we can see in the next few slides, </a:t>
            </a:r>
            <a:r>
              <a:rPr lang="en-CA" b="0" i="0">
                <a:solidFill>
                  <a:srgbClr val="0D0D0D"/>
                </a:solidFill>
                <a:effectLst/>
                <a:latin typeface="Söhne"/>
              </a:rPr>
              <a:t>we observe a significant enhancement in the efficacy of Chain of Thought Prompting relative to standard prompting methods, particularly as the scale of the model expands.</a:t>
            </a:r>
            <a:endParaRPr lang="en-US"/>
          </a:p>
          <a:p>
            <a:endParaRPr lang="en-US"/>
          </a:p>
        </p:txBody>
      </p:sp>
      <p:sp>
        <p:nvSpPr>
          <p:cNvPr id="4" name="Slide Number Placeholder 3"/>
          <p:cNvSpPr>
            <a:spLocks noGrp="1"/>
          </p:cNvSpPr>
          <p:nvPr>
            <p:ph type="sldNum" sz="quarter" idx="5"/>
          </p:nvPr>
        </p:nvSpPr>
        <p:spPr/>
        <p:txBody>
          <a:bodyPr/>
          <a:lstStyle/>
          <a:p>
            <a:fld id="{EB31CBD1-57D8-6A4F-8089-633800E170AA}" type="slidenum">
              <a:rPr lang="en-US" smtClean="0"/>
              <a:t>5</a:t>
            </a:fld>
            <a:endParaRPr lang="en-US"/>
          </a:p>
        </p:txBody>
      </p:sp>
    </p:spTree>
    <p:extLst>
      <p:ext uri="{BB962C8B-B14F-4D97-AF65-F5344CB8AC3E}">
        <p14:creationId xmlns:p14="http://schemas.microsoft.com/office/powerpoint/2010/main" val="2732644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Hallucination is a serious problem for </a:t>
            </a:r>
            <a:r>
              <a:rPr lang="en-US" err="1"/>
              <a:t>CoT</a:t>
            </a:r>
            <a:r>
              <a:rPr lang="en-US"/>
              <a:t>, resulting in much higher false positive rate than </a:t>
            </a:r>
            <a:r>
              <a:rPr lang="en-US" err="1"/>
              <a:t>ReAct</a:t>
            </a:r>
            <a:r>
              <a:rPr lang="en-US"/>
              <a:t> (14% vs. 6%) in success mode, and make up its major failure mode (56%).</a:t>
            </a:r>
          </a:p>
          <a:p>
            <a:endParaRPr lang="en-US"/>
          </a:p>
          <a:p>
            <a:r>
              <a:rPr lang="en-US"/>
              <a:t>2.   When we mix up thinking, doing, and watching steps, it actually helps </a:t>
            </a:r>
            <a:r>
              <a:rPr lang="en-US" err="1"/>
              <a:t>ReAct</a:t>
            </a:r>
            <a:r>
              <a:rPr lang="en-US"/>
              <a:t> be more down-to-earth and reliable. But, this kind of setup also makes it harder for it to flexibly think through problems, which means it might mess up its reasoning a bit more often than the Chain of Thought method.</a:t>
            </a:r>
          </a:p>
        </p:txBody>
      </p:sp>
      <p:sp>
        <p:nvSpPr>
          <p:cNvPr id="4" name="Slide Number Placeholder 3"/>
          <p:cNvSpPr>
            <a:spLocks noGrp="1"/>
          </p:cNvSpPr>
          <p:nvPr>
            <p:ph type="sldNum" sz="quarter" idx="5"/>
          </p:nvPr>
        </p:nvSpPr>
        <p:spPr/>
        <p:txBody>
          <a:bodyPr/>
          <a:lstStyle/>
          <a:p>
            <a:fld id="{EB31CBD1-57D8-6A4F-8089-633800E170AA}" type="slidenum">
              <a:rPr lang="en-US" smtClean="0"/>
              <a:t>76</a:t>
            </a:fld>
            <a:endParaRPr lang="en-US"/>
          </a:p>
        </p:txBody>
      </p:sp>
    </p:spTree>
    <p:extLst>
      <p:ext uri="{BB962C8B-B14F-4D97-AF65-F5344CB8AC3E}">
        <p14:creationId xmlns:p14="http://schemas.microsoft.com/office/powerpoint/2010/main" val="622099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REACT vs IM </a:t>
            </a:r>
            <a:r>
              <a:rPr lang="ja-JP" altLang="en-US">
                <a:ea typeface="Calibri"/>
                <a:cs typeface="Calibri"/>
              </a:rPr>
              <a:t>点</a:t>
            </a:r>
            <a:r>
              <a:rPr lang="en-US" altLang="ja-JP">
                <a:ea typeface="Calibri"/>
                <a:cs typeface="Calibri"/>
              </a:rPr>
              <a:t>1 ：</a:t>
            </a:r>
            <a:r>
              <a:rPr lang="en-US"/>
              <a:t>(71 vs. 53 overall success rate) </a:t>
            </a:r>
            <a:endParaRPr lang="en-US">
              <a:ea typeface="Calibri"/>
              <a:cs typeface="Calibri"/>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78</a:t>
            </a:fld>
            <a:endParaRPr lang="en-US"/>
          </a:p>
        </p:txBody>
      </p:sp>
    </p:spTree>
    <p:extLst>
      <p:ext uri="{BB962C8B-B14F-4D97-AF65-F5344CB8AC3E}">
        <p14:creationId xmlns:p14="http://schemas.microsoft.com/office/powerpoint/2010/main" val="3349471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 language models are good at creating clear text but often struggle with complex tasks, like generating conversations or making code easier to read. </a:t>
            </a:r>
          </a:p>
          <a:p>
            <a:endParaRPr lang="en-US"/>
          </a:p>
          <a:p>
            <a:r>
              <a:rPr lang="en-US"/>
              <a:t>These models can produce a basic first draft but usually improve with extra rounds of edits, where each version is better than the last. </a:t>
            </a:r>
          </a:p>
          <a:p>
            <a:endParaRPr lang="en-US"/>
          </a:p>
          <a:p>
            <a:r>
              <a:rPr lang="en-US"/>
              <a:t>This process, known as iterative refinement, may use special training or feedback from experts, but getting enough data or expert time can be hard and expensive. This highlights the importance of finding a way to refine outputs effectively across different tasks without needing a lot of supervision.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82</a:t>
            </a:fld>
            <a:endParaRPr lang="en-US"/>
          </a:p>
        </p:txBody>
      </p:sp>
    </p:spTree>
    <p:extLst>
      <p:ext uri="{BB962C8B-B14F-4D97-AF65-F5344CB8AC3E}">
        <p14:creationId xmlns:p14="http://schemas.microsoft.com/office/powerpoint/2010/main" val="21654819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SELF-REFINE improves its outputs through a process of iterative feedback, where it takes its initial responses and refines them based on evaluations or corrections. </a:t>
            </a:r>
          </a:p>
          <a:p>
            <a:endParaRPr lang="en-US"/>
          </a:p>
          <a:p>
            <a:r>
              <a:rPr lang="en-US"/>
              <a:t>This method involves generating an initial set of answers and then selecting one to enhance further, rather than producing multiple answers without subsequent improvement. </a:t>
            </a:r>
            <a:endParaRPr lang="en-US">
              <a:cs typeface="Calibri"/>
            </a:endParaRPr>
          </a:p>
          <a:p>
            <a:endParaRPr lang="en-US">
              <a:ea typeface="Calibri"/>
              <a:cs typeface="Calibri"/>
            </a:endParaRPr>
          </a:p>
          <a:p>
            <a:r>
              <a:rPr lang="en-US">
                <a:ea typeface="Calibri"/>
                <a:cs typeface="Calibri"/>
              </a:rPr>
              <a:t>So we have an initial input (0), then SELF-REFINE starts by generating an output and passing it back to the same </a:t>
            </a:r>
            <a:r>
              <a:rPr lang="en-US" b="1">
                <a:ea typeface="Calibri" panose="020F0502020204030204"/>
                <a:cs typeface="Calibri"/>
              </a:rPr>
              <a:t>Model M</a:t>
            </a:r>
            <a:r>
              <a:rPr lang="en-US">
                <a:ea typeface="Calibri" panose="020F0502020204030204"/>
                <a:cs typeface="Calibri"/>
              </a:rPr>
              <a:t> to get feedback(1). The feedback is then passed back to M, which refines the previously generated output (2). Steps (1) and (2) iterate until a stopping condition is met. </a:t>
            </a:r>
          </a:p>
          <a:p>
            <a:endParaRPr lang="en-US">
              <a:ea typeface="Calibri" panose="020F0502020204030204"/>
              <a:cs typeface="Calibri"/>
            </a:endParaRPr>
          </a:p>
          <a:p>
            <a:r>
              <a:rPr lang="en-US">
                <a:ea typeface="Calibri" panose="020F0502020204030204"/>
                <a:cs typeface="Calibri"/>
              </a:rPr>
              <a:t>It is instantiated with a LM such as GPT-3.5 and does not involve human assistance.</a:t>
            </a:r>
          </a:p>
        </p:txBody>
      </p:sp>
      <p:sp>
        <p:nvSpPr>
          <p:cNvPr id="4" name="Slide Number Placeholder 3"/>
          <p:cNvSpPr>
            <a:spLocks noGrp="1"/>
          </p:cNvSpPr>
          <p:nvPr>
            <p:ph type="sldNum" sz="quarter" idx="5"/>
          </p:nvPr>
        </p:nvSpPr>
        <p:spPr/>
        <p:txBody>
          <a:bodyPr/>
          <a:lstStyle/>
          <a:p>
            <a:fld id="{EB31CBD1-57D8-6A4F-8089-633800E170AA}" type="slidenum">
              <a:rPr lang="en-US" smtClean="0"/>
              <a:t>83</a:t>
            </a:fld>
            <a:endParaRPr lang="en-US"/>
          </a:p>
        </p:txBody>
      </p:sp>
    </p:spTree>
    <p:extLst>
      <p:ext uri="{BB962C8B-B14F-4D97-AF65-F5344CB8AC3E}">
        <p14:creationId xmlns:p14="http://schemas.microsoft.com/office/powerpoint/2010/main" val="37247242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84</a:t>
            </a:fld>
            <a:endParaRPr lang="en-US"/>
          </a:p>
        </p:txBody>
      </p:sp>
    </p:spTree>
    <p:extLst>
      <p:ext uri="{BB962C8B-B14F-4D97-AF65-F5344CB8AC3E}">
        <p14:creationId xmlns:p14="http://schemas.microsoft.com/office/powerpoint/2010/main" val="19727090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Constrained generation</a:t>
            </a:r>
            <a:r>
              <a:rPr lang="en-US"/>
              <a:t> refers to the process of generating text (like stories, answers, or code) under specific rules or conditions. </a:t>
            </a:r>
          </a:p>
          <a:p>
            <a:endParaRPr lang="en-US"/>
          </a:p>
          <a:p>
            <a:r>
              <a:rPr lang="en-US"/>
              <a:t>It's like playing a word game where you have to write a story but can only start each sentence with a certain letter, or you need to include specific words in your text.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87</a:t>
            </a:fld>
            <a:endParaRPr lang="en-US"/>
          </a:p>
        </p:txBody>
      </p:sp>
    </p:spTree>
    <p:extLst>
      <p:ext uri="{BB962C8B-B14F-4D97-AF65-F5344CB8AC3E}">
        <p14:creationId xmlns:p14="http://schemas.microsoft.com/office/powerpoint/2010/main" val="11551390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Task specific metric:</a:t>
            </a:r>
            <a:r>
              <a:rPr lang="en-US"/>
              <a:t> When available, we use automated metrics from prior work (Math Reasoning: % solve rate; Code Optimization: % programs optimized; Constrained Gen: coverage %) </a:t>
            </a:r>
          </a:p>
          <a:p>
            <a:endParaRPr lang="en-US"/>
          </a:p>
          <a:p>
            <a:r>
              <a:rPr lang="en-US" b="1"/>
              <a:t>Human-</a:t>
            </a:r>
            <a:r>
              <a:rPr lang="en-US" b="1" err="1"/>
              <a:t>pref</a:t>
            </a:r>
            <a:r>
              <a:rPr lang="en-US" b="1"/>
              <a:t>:</a:t>
            </a:r>
            <a:r>
              <a:rPr lang="en-US"/>
              <a:t> In Dialogue Response Generation, Code Readability Improvement, Sentiment Reversal, and Acronym Generation, since no automated metrics are available, we perform a blind human A/B evaluation on a subset of the outputs to select the preferred output. </a:t>
            </a:r>
            <a:r>
              <a:rPr lang="en-US" b="1"/>
              <a:t>Additional details are provided in Appendix C. </a:t>
            </a:r>
            <a:endParaRPr lang="en-US" b="1">
              <a:cs typeface="Calibri"/>
            </a:endParaRPr>
          </a:p>
          <a:p>
            <a:endParaRPr lang="en-US">
              <a:cs typeface="Calibri"/>
            </a:endParaRPr>
          </a:p>
          <a:p>
            <a:r>
              <a:rPr lang="en-US" b="1"/>
              <a:t>GPT-4-pref: </a:t>
            </a:r>
            <a:r>
              <a:rPr lang="en-US"/>
              <a:t>The authors use GPT-4 as a proxy for human preference following prior work and found high correlation (82% for Sentiment Reversal, 68% for Acronym Generation, and 71% for Dialogue Response Generation) with human-pref. For Code Readability Improvement, we prompt GPT4 to calculate fraction of the variables that are appropriately named given the context (e.g., x = [] → </a:t>
            </a:r>
            <a:r>
              <a:rPr lang="en-US" err="1"/>
              <a:t>input_buffer</a:t>
            </a:r>
            <a:r>
              <a:rPr lang="en-US"/>
              <a:t> = []). Additional details are provided in Appendix D.</a:t>
            </a:r>
          </a:p>
        </p:txBody>
      </p:sp>
      <p:sp>
        <p:nvSpPr>
          <p:cNvPr id="4" name="Slide Number Placeholder 3"/>
          <p:cNvSpPr>
            <a:spLocks noGrp="1"/>
          </p:cNvSpPr>
          <p:nvPr>
            <p:ph type="sldNum" sz="quarter" idx="5"/>
          </p:nvPr>
        </p:nvSpPr>
        <p:spPr/>
        <p:txBody>
          <a:bodyPr/>
          <a:lstStyle/>
          <a:p>
            <a:fld id="{EB31CBD1-57D8-6A4F-8089-633800E170AA}" type="slidenum">
              <a:rPr lang="en-US" smtClean="0"/>
              <a:t>88</a:t>
            </a:fld>
            <a:endParaRPr lang="en-US"/>
          </a:p>
        </p:txBody>
      </p:sp>
    </p:spTree>
    <p:extLst>
      <p:ext uri="{BB962C8B-B14F-4D97-AF65-F5344CB8AC3E}">
        <p14:creationId xmlns:p14="http://schemas.microsoft.com/office/powerpoint/2010/main" val="1452162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r>
              <a:rPr lang="en-US"/>
              <a:t>Figure 4 highlights the </a:t>
            </a:r>
            <a:r>
              <a:rPr lang="en-US" b="1"/>
              <a:t>diminishing returns</a:t>
            </a:r>
            <a:r>
              <a:rPr lang="en-US"/>
              <a:t> in the improvement as the number of iterations increases. </a:t>
            </a:r>
          </a:p>
          <a:p>
            <a:pPr lvl="1">
              <a:lnSpc>
                <a:spcPct val="90000"/>
              </a:lnSpc>
              <a:spcBef>
                <a:spcPts val="500"/>
              </a:spcBef>
            </a:pPr>
            <a:endParaRPr lang="en-US"/>
          </a:p>
          <a:p>
            <a:pPr lvl="1">
              <a:lnSpc>
                <a:spcPct val="90000"/>
              </a:lnSpc>
              <a:spcBef>
                <a:spcPts val="500"/>
              </a:spcBef>
            </a:pPr>
            <a:r>
              <a:rPr lang="en-US"/>
              <a:t>For tasks with multi-aspect feedback, output quality can vary during iteration with improvement in one aspect but decline in another aspect. </a:t>
            </a:r>
            <a:endParaRPr lang="en-US">
              <a:ea typeface="Calibri"/>
              <a:cs typeface="Calibri"/>
            </a:endParaRPr>
          </a:p>
          <a:p>
            <a:pPr lvl="1">
              <a:lnSpc>
                <a:spcPct val="90000"/>
              </a:lnSpc>
              <a:spcBef>
                <a:spcPts val="500"/>
              </a:spcBef>
            </a:pPr>
            <a:endParaRPr lang="en-US"/>
          </a:p>
          <a:p>
            <a:pPr lvl="1">
              <a:lnSpc>
                <a:spcPct val="90000"/>
              </a:lnSpc>
              <a:spcBef>
                <a:spcPts val="500"/>
              </a:spcBef>
            </a:pPr>
            <a:r>
              <a:rPr lang="en-US"/>
              <a:t>SELF-REFINE generates numerical scores for different quality aspects, leading to a balanced evaluation and appropriate output selection</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91</a:t>
            </a:fld>
            <a:endParaRPr lang="en-US"/>
          </a:p>
        </p:txBody>
      </p:sp>
    </p:spTree>
    <p:extLst>
      <p:ext uri="{BB962C8B-B14F-4D97-AF65-F5344CB8AC3E}">
        <p14:creationId xmlns:p14="http://schemas.microsoft.com/office/powerpoint/2010/main" val="38560527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authors examine</a:t>
            </a:r>
            <a:r>
              <a:rPr lang="en-US"/>
              <a:t> how SELF-REFINE performs compared to ChatGPT when ChatGPT just makes 4 different answers without making them better through feedback. </a:t>
            </a:r>
          </a:p>
          <a:p>
            <a:endParaRPr lang="en-US"/>
          </a:p>
          <a:p>
            <a:r>
              <a:rPr lang="en-US"/>
              <a:t>Then, the authors checked if the result of SELF-REFINE can do better than all these 4 outputs from ChatGPT. </a:t>
            </a:r>
          </a:p>
          <a:p>
            <a:endParaRPr lang="en-US"/>
          </a:p>
          <a:p>
            <a:r>
              <a:rPr lang="en-US"/>
              <a:t>Even though it's tougher for one refined answer to compete against four initial ones, people </a:t>
            </a:r>
            <a:r>
              <a:rPr lang="en-US" b="1"/>
              <a:t>still liked</a:t>
            </a:r>
            <a:r>
              <a:rPr lang="en-US"/>
              <a:t> the SELF-REFINE answer better. </a:t>
            </a:r>
          </a:p>
          <a:p>
            <a:endParaRPr lang="en-US"/>
          </a:p>
          <a:p>
            <a:r>
              <a:rPr lang="en-US"/>
              <a:t>This proves that making answers better based on feedback is more effective than just having several first attempts.</a:t>
            </a:r>
            <a:endParaRPr lang="en-US">
              <a:cs typeface="Calibri"/>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92</a:t>
            </a:fld>
            <a:endParaRPr lang="en-US"/>
          </a:p>
        </p:txBody>
      </p:sp>
    </p:spTree>
    <p:extLst>
      <p:ext uri="{BB962C8B-B14F-4D97-AF65-F5344CB8AC3E}">
        <p14:creationId xmlns:p14="http://schemas.microsoft.com/office/powerpoint/2010/main" val="2065483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Oracle feedback:  </a:t>
            </a:r>
            <a:r>
              <a:rPr lang="en-US"/>
              <a:t>This method uses correctness information to guide model refinement, only progressing to REFINE stage if the current answer is incorrect.</a:t>
            </a:r>
            <a:endParaRPr lang="en-US">
              <a:cs typeface="Calibri"/>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93</a:t>
            </a:fld>
            <a:endParaRPr lang="en-US"/>
          </a:p>
        </p:txBody>
      </p:sp>
    </p:spTree>
    <p:extLst>
      <p:ext uri="{BB962C8B-B14F-4D97-AF65-F5344CB8AC3E}">
        <p14:creationId xmlns:p14="http://schemas.microsoft.com/office/powerpoint/2010/main" val="3811678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Chain of Thought does not fit into every problem you have. It’s more likely to work on problems with the kind of like step by step thinking, I think you can easily identify them when you see them. </a:t>
            </a:r>
          </a:p>
          <a:p>
            <a:endParaRPr lang="en-US"/>
          </a:p>
          <a:p>
            <a:r>
              <a:rPr lang="en-US"/>
              <a:t>The strategy is simple divide and conquer; you split a big task into many sub-tasks and solve them one by one. When all the intermediate steps are solved we basically solve the main problem.</a:t>
            </a:r>
          </a:p>
          <a:p>
            <a:endParaRPr lang="en-US"/>
          </a:p>
          <a:p>
            <a:r>
              <a:rPr lang="en-US"/>
              <a:t>Here are some </a:t>
            </a:r>
            <a:r>
              <a:rPr lang="en-US" err="1"/>
              <a:t>CoT</a:t>
            </a:r>
            <a:r>
              <a:rPr lang="en-US"/>
              <a:t> principals that you can use in </a:t>
            </a:r>
            <a:r>
              <a:rPr lang="en-US" err="1"/>
              <a:t>chatgpt</a:t>
            </a:r>
            <a:r>
              <a:rPr lang="en-US"/>
              <a:t>.</a:t>
            </a:r>
          </a:p>
        </p:txBody>
      </p:sp>
      <p:sp>
        <p:nvSpPr>
          <p:cNvPr id="4" name="Slide Number Placeholder 3"/>
          <p:cNvSpPr>
            <a:spLocks noGrp="1"/>
          </p:cNvSpPr>
          <p:nvPr>
            <p:ph type="sldNum" sz="quarter" idx="5"/>
          </p:nvPr>
        </p:nvSpPr>
        <p:spPr/>
        <p:txBody>
          <a:bodyPr/>
          <a:lstStyle/>
          <a:p>
            <a:fld id="{EB31CBD1-57D8-6A4F-8089-633800E170AA}" type="slidenum">
              <a:rPr lang="en-US" smtClean="0"/>
              <a:t>7</a:t>
            </a:fld>
            <a:endParaRPr lang="en-US"/>
          </a:p>
        </p:txBody>
      </p:sp>
    </p:spTree>
    <p:extLst>
      <p:ext uri="{BB962C8B-B14F-4D97-AF65-F5344CB8AC3E}">
        <p14:creationId xmlns:p14="http://schemas.microsoft.com/office/powerpoint/2010/main" val="2858423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a:t>COT brings the reasoning primes what is going to be needed in the answer, so that the answer itself ends up being a better answer. </a:t>
            </a:r>
          </a:p>
          <a:p>
            <a:endParaRPr lang="en-US">
              <a:ea typeface="Calibri"/>
              <a:cs typeface="Calibri"/>
            </a:endParaRPr>
          </a:p>
          <a:p>
            <a:r>
              <a:rPr lang="en-US">
                <a:ea typeface="Calibri"/>
                <a:cs typeface="Calibri"/>
              </a:rPr>
              <a:t>To summarize, </a:t>
            </a:r>
          </a:p>
          <a:p>
            <a:pPr marL="228600" indent="-228600">
              <a:buAutoNum type="arabicPeriod"/>
            </a:pPr>
            <a:r>
              <a:rPr lang="en-CA" b="0" i="0">
                <a:solidFill>
                  <a:srgbClr val="0D0D0D"/>
                </a:solidFill>
                <a:effectLst/>
                <a:latin typeface="Söhne"/>
              </a:rPr>
              <a:t>Chain-of-thought prompting enables language models to articulate intermediate reasoning steps toward solving complex tasks.</a:t>
            </a:r>
          </a:p>
          <a:p>
            <a:pPr marL="228600" indent="-228600">
              <a:buAutoNum type="arabicPeriod"/>
            </a:pPr>
            <a:endParaRPr lang="en-US" b="0" i="0">
              <a:solidFill>
                <a:srgbClr val="0D0D0D"/>
              </a:solidFill>
              <a:effectLst/>
              <a:latin typeface="Söhne"/>
              <a:cs typeface="Calibri"/>
            </a:endParaRPr>
          </a:p>
          <a:p>
            <a:pPr marL="228600" indent="-228600">
              <a:buAutoNum type="arabicPeriod"/>
            </a:pPr>
            <a:r>
              <a:rPr lang="en-CA" b="0" i="0">
                <a:solidFill>
                  <a:srgbClr val="0D0D0D"/>
                </a:solidFill>
                <a:effectLst/>
                <a:latin typeface="Söhne"/>
              </a:rPr>
              <a:t>Self-consistency </a:t>
            </a:r>
            <a:r>
              <a:rPr lang="en-CA" b="0" i="0" err="1">
                <a:solidFill>
                  <a:srgbClr val="0D0D0D"/>
                </a:solidFill>
                <a:effectLst/>
                <a:latin typeface="Söhne"/>
              </a:rPr>
              <a:t>CoT</a:t>
            </a:r>
            <a:r>
              <a:rPr lang="en-CA" b="0" i="0">
                <a:solidFill>
                  <a:srgbClr val="0D0D0D"/>
                </a:solidFill>
                <a:effectLst/>
                <a:latin typeface="Söhne"/>
              </a:rPr>
              <a:t> improves accuracy by generating multiple reasoning paths and selecting the most consistent solution.</a:t>
            </a:r>
          </a:p>
          <a:p>
            <a:pPr marL="228600" indent="-228600">
              <a:buAutoNum type="arabicPeriod"/>
            </a:pPr>
            <a:endParaRPr lang="en-CA" b="0" i="0">
              <a:solidFill>
                <a:srgbClr val="0D0D0D"/>
              </a:solidFill>
              <a:effectLst/>
              <a:latin typeface="Söhne"/>
            </a:endParaRPr>
          </a:p>
          <a:p>
            <a:pPr marL="228600" indent="-228600">
              <a:buAutoNum type="arabicPeriod"/>
            </a:pPr>
            <a:r>
              <a:rPr lang="en-CA" b="0" i="0">
                <a:solidFill>
                  <a:srgbClr val="0D0D0D"/>
                </a:solidFill>
                <a:effectLst/>
                <a:latin typeface="Söhne"/>
              </a:rPr>
              <a:t>Tree of Thoughts Prompting enhances problem-solving by organizing reasoning into a tree structure, allowing for exploration of multiple solution pathways in stead of just token wise left to right exploration</a:t>
            </a:r>
          </a:p>
          <a:p>
            <a:pPr marL="228600" indent="-228600">
              <a:buAutoNum type="arabicPeriod"/>
            </a:pPr>
            <a:endParaRPr lang="en-CA" b="0" i="0">
              <a:solidFill>
                <a:srgbClr val="0D0D0D"/>
              </a:solidFill>
              <a:effectLst/>
              <a:latin typeface="Söhne"/>
            </a:endParaRPr>
          </a:p>
          <a:p>
            <a:pPr marL="228600" indent="-228600">
              <a:buAutoNum type="arabicPeriod"/>
            </a:pPr>
            <a:r>
              <a:rPr lang="en-CA" b="0" i="0">
                <a:solidFill>
                  <a:srgbClr val="0D0D0D"/>
                </a:solidFill>
                <a:effectLst/>
                <a:latin typeface="Söhne"/>
              </a:rPr>
              <a:t>Program of Thoughts Prompting systematically structures reasoning into executable steps, similar to a program, for precise and logical problem resolution.</a:t>
            </a:r>
          </a:p>
          <a:p>
            <a:pPr marL="228600" indent="-228600">
              <a:buAutoNum type="arabicPeriod"/>
            </a:pPr>
            <a:endParaRPr lang="en-CA" b="0" i="0">
              <a:solidFill>
                <a:srgbClr val="0D0D0D"/>
              </a:solidFill>
              <a:effectLst/>
              <a:latin typeface="Söhne"/>
            </a:endParaRPr>
          </a:p>
          <a:p>
            <a:br>
              <a:rPr lang="en-CA"/>
            </a:br>
            <a:endParaRPr lang="en-CA" b="0" i="0">
              <a:solidFill>
                <a:srgbClr val="0D0D0D"/>
              </a:solidFill>
              <a:effectLst/>
              <a:latin typeface="Söhne"/>
              <a:ea typeface="Calibri"/>
              <a:cs typeface="Calibri"/>
            </a:endParaRPr>
          </a:p>
          <a:p>
            <a:pPr marL="228600" indent="-228600">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fld id="{EB31CBD1-57D8-6A4F-8089-633800E170AA}" type="slidenum">
              <a:rPr lang="en-US" smtClean="0"/>
              <a:t>94</a:t>
            </a:fld>
            <a:endParaRPr lang="en-US"/>
          </a:p>
        </p:txBody>
      </p:sp>
    </p:spTree>
    <p:extLst>
      <p:ext uri="{BB962C8B-B14F-4D97-AF65-F5344CB8AC3E}">
        <p14:creationId xmlns:p14="http://schemas.microsoft.com/office/powerpoint/2010/main" val="1408511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here are some reasons why people are using </a:t>
            </a:r>
            <a:r>
              <a:rPr lang="en-US" err="1"/>
              <a:t>CoT</a:t>
            </a:r>
            <a:endParaRPr lang="en-US"/>
          </a:p>
          <a:p>
            <a:endParaRPr lang="en-US"/>
          </a:p>
          <a:p>
            <a:pPr marL="228600" indent="-228600">
              <a:buAutoNum type="arabicPeriod"/>
            </a:pPr>
            <a:r>
              <a:rPr lang="en-US"/>
              <a:t>First, it decompose hard problems into simpler and more intuitive sub problems. </a:t>
            </a:r>
          </a:p>
          <a:p>
            <a:pPr marL="228600" indent="-228600">
              <a:buAutoNum type="arabicPeriod"/>
            </a:pPr>
            <a:endParaRPr lang="en-US"/>
          </a:p>
          <a:p>
            <a:pPr marL="228600" indent="-228600">
              <a:buAutoNum type="arabicPeriod"/>
            </a:pPr>
            <a:r>
              <a:rPr lang="en-US"/>
              <a:t>Second, it provide some level of interpretation to the LLM reasoning path</a:t>
            </a:r>
          </a:p>
          <a:p>
            <a:pPr marL="228600" indent="-228600">
              <a:buAutoNum type="arabicPeriod"/>
            </a:pPr>
            <a:endParaRPr lang="en-US"/>
          </a:p>
          <a:p>
            <a:pPr marL="228600" indent="-228600">
              <a:buAutoNum type="arabicPeriod"/>
            </a:pPr>
            <a:r>
              <a:rPr lang="en-US"/>
              <a:t>Third, it is broadly applicable across diverse reasoning tasks, theoretically we can apply it to any langue solvable problems</a:t>
            </a:r>
          </a:p>
          <a:p>
            <a:pPr marL="228600" indent="-228600">
              <a:buAutoNum type="arabicPeriod"/>
            </a:pPr>
            <a:endParaRPr lang="en-US"/>
          </a:p>
          <a:p>
            <a:pPr marL="228600" indent="-228600">
              <a:buAutoNum type="arabicPeriod"/>
            </a:pPr>
            <a:r>
              <a:rPr lang="en-US"/>
              <a:t>Last, it is simple and off the shelf, does not require any additional training or fine tuning, you can apply </a:t>
            </a:r>
            <a:r>
              <a:rPr lang="en-US" err="1"/>
              <a:t>CoTs</a:t>
            </a:r>
            <a:r>
              <a:rPr lang="en-US"/>
              <a:t> with just a bunch of prompts.</a:t>
            </a:r>
          </a:p>
        </p:txBody>
      </p:sp>
      <p:sp>
        <p:nvSpPr>
          <p:cNvPr id="4" name="Slide Number Placeholder 3"/>
          <p:cNvSpPr>
            <a:spLocks noGrp="1"/>
          </p:cNvSpPr>
          <p:nvPr>
            <p:ph type="sldNum" sz="quarter" idx="5"/>
          </p:nvPr>
        </p:nvSpPr>
        <p:spPr/>
        <p:txBody>
          <a:bodyPr/>
          <a:lstStyle/>
          <a:p>
            <a:fld id="{EB31CBD1-57D8-6A4F-8089-633800E170AA}" type="slidenum">
              <a:rPr lang="en-US" smtClean="0"/>
              <a:t>8</a:t>
            </a:fld>
            <a:endParaRPr lang="en-US"/>
          </a:p>
        </p:txBody>
      </p:sp>
    </p:spTree>
    <p:extLst>
      <p:ext uri="{BB962C8B-B14F-4D97-AF65-F5344CB8AC3E}">
        <p14:creationId xmlns:p14="http://schemas.microsoft.com/office/powerpoint/2010/main" val="2944181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discussed before, the </a:t>
            </a:r>
            <a:r>
              <a:rPr lang="en-US" err="1"/>
              <a:t>CoT</a:t>
            </a:r>
            <a:r>
              <a:rPr lang="en-US"/>
              <a:t> approach mainly focus on improving the reasoning on three areas: the arithmetic reasoning, common sense reasoning and symbolic reasoning. In the evaluation section, we will discuss them one by one. </a:t>
            </a:r>
          </a:p>
          <a:p>
            <a:endParaRPr lang="en-US"/>
          </a:p>
          <a:p>
            <a:r>
              <a:rPr lang="en-US"/>
              <a:t>The first one is the Arithmetic reasoning, </a:t>
            </a:r>
          </a:p>
          <a:p>
            <a:endParaRPr lang="en-US"/>
          </a:p>
          <a:p>
            <a:r>
              <a:rPr lang="en-US"/>
              <a:t>The baseline we are using is the standard prompt with some in-context exemplars. The </a:t>
            </a:r>
            <a:r>
              <a:rPr lang="en-US" err="1"/>
              <a:t>CoT</a:t>
            </a:r>
            <a:r>
              <a:rPr lang="en-US"/>
              <a:t> approach augment each input with 8 few shot </a:t>
            </a:r>
            <a:r>
              <a:rPr lang="en-US" err="1"/>
              <a:t>examplars</a:t>
            </a:r>
            <a:r>
              <a:rPr lang="en-US"/>
              <a:t> with chain of thought prompt.</a:t>
            </a:r>
          </a:p>
        </p:txBody>
      </p:sp>
      <p:sp>
        <p:nvSpPr>
          <p:cNvPr id="4" name="Slide Number Placeholder 3"/>
          <p:cNvSpPr>
            <a:spLocks noGrp="1"/>
          </p:cNvSpPr>
          <p:nvPr>
            <p:ph type="sldNum" sz="quarter" idx="5"/>
          </p:nvPr>
        </p:nvSpPr>
        <p:spPr/>
        <p:txBody>
          <a:bodyPr/>
          <a:lstStyle/>
          <a:p>
            <a:fld id="{EB31CBD1-57D8-6A4F-8089-633800E170AA}" type="slidenum">
              <a:rPr lang="en-US" smtClean="0"/>
              <a:t>9</a:t>
            </a:fld>
            <a:endParaRPr lang="en-US"/>
          </a:p>
        </p:txBody>
      </p:sp>
    </p:spTree>
    <p:extLst>
      <p:ext uri="{BB962C8B-B14F-4D97-AF65-F5344CB8AC3E}">
        <p14:creationId xmlns:p14="http://schemas.microsoft.com/office/powerpoint/2010/main" val="393448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evaluation results. </a:t>
            </a:r>
          </a:p>
          <a:p>
            <a:r>
              <a:rPr lang="en-US"/>
              <a:t>The y-axis represent the problem solve rate and the x-axis represent the model scale.</a:t>
            </a:r>
          </a:p>
          <a:p>
            <a:endParaRPr lang="en-US"/>
          </a:p>
          <a:p>
            <a:pPr marL="228600" indent="-228600">
              <a:buAutoNum type="arabicPeriod"/>
            </a:pPr>
            <a:r>
              <a:rPr lang="en-US"/>
              <a:t>First, The </a:t>
            </a:r>
            <a:r>
              <a:rPr lang="en-US" err="1"/>
              <a:t>CoT</a:t>
            </a:r>
            <a:r>
              <a:rPr lang="en-US"/>
              <a:t> prompting des not increase the performance for small models, and only yields performance gain when used on models larger than 100B parameters. </a:t>
            </a:r>
          </a:p>
          <a:p>
            <a:pPr marL="228600" indent="-228600">
              <a:buAutoNum type="arabicPeriod"/>
            </a:pPr>
            <a:endParaRPr lang="en-US"/>
          </a:p>
          <a:p>
            <a:pPr marL="228600" indent="-228600">
              <a:buAutoNum type="arabicPeriod"/>
            </a:pPr>
            <a:r>
              <a:rPr lang="en-US"/>
              <a:t>Second, chain-of-thought prompting has larger performance gains for more-complicated problems.</a:t>
            </a:r>
          </a:p>
          <a:p>
            <a:pPr marL="228600" indent="-228600">
              <a:buAutoNum type="arabicPeriod"/>
            </a:pPr>
            <a:endParaRPr lang="en-US"/>
          </a:p>
          <a:p>
            <a:pPr marL="228600" indent="-228600">
              <a:buAutoNum type="arabicPeriod"/>
            </a:pPr>
            <a:r>
              <a:rPr lang="en-US"/>
              <a:t>The author randomly examined  50 samples for which the model gave the wrong answer, 46% of them were minor errors such as calculator error, symbol mapping errors or one reasoning step missing and the rest 54% are semantic misunderstanding. When Scaling the </a:t>
            </a:r>
            <a:r>
              <a:rPr lang="en-US" err="1"/>
              <a:t>PaLM</a:t>
            </a:r>
            <a:r>
              <a:rPr lang="en-US"/>
              <a:t> from 62B to 540B, a large portion of the semantic understanding errors are fixed.</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EB31CBD1-57D8-6A4F-8089-633800E170AA}" type="slidenum">
              <a:rPr lang="en-US" smtClean="0"/>
              <a:t>10</a:t>
            </a:fld>
            <a:endParaRPr lang="en-US"/>
          </a:p>
        </p:txBody>
      </p:sp>
    </p:spTree>
    <p:extLst>
      <p:ext uri="{BB962C8B-B14F-4D97-AF65-F5344CB8AC3E}">
        <p14:creationId xmlns:p14="http://schemas.microsoft.com/office/powerpoint/2010/main" val="1607328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task is Common sense reasoning, </a:t>
            </a:r>
            <a:br>
              <a:rPr lang="en-US"/>
            </a:br>
            <a:endParaRPr lang="en-US"/>
          </a:p>
          <a:p>
            <a:r>
              <a:rPr lang="en-US"/>
              <a:t>Benchmarks</a:t>
            </a:r>
          </a:p>
          <a:p>
            <a:endParaRPr lang="en-US"/>
          </a:p>
          <a:p>
            <a:r>
              <a:rPr lang="en-US" err="1"/>
              <a:t>CoT</a:t>
            </a:r>
            <a:r>
              <a:rPr lang="en-US"/>
              <a:t> prompting</a:t>
            </a:r>
          </a:p>
          <a:p>
            <a:endParaRPr lang="en-US"/>
          </a:p>
          <a:p>
            <a:r>
              <a:rPr lang="en-US"/>
              <a:t>With chain-of-thought prompting, the performance of </a:t>
            </a:r>
            <a:r>
              <a:rPr lang="en-US" err="1"/>
              <a:t>PaLM</a:t>
            </a:r>
            <a:r>
              <a:rPr lang="en-US"/>
              <a:t> is even better than previous supervised state of the art.</a:t>
            </a:r>
          </a:p>
        </p:txBody>
      </p:sp>
      <p:sp>
        <p:nvSpPr>
          <p:cNvPr id="4" name="Slide Number Placeholder 3"/>
          <p:cNvSpPr>
            <a:spLocks noGrp="1"/>
          </p:cNvSpPr>
          <p:nvPr>
            <p:ph type="sldNum" sz="quarter" idx="5"/>
          </p:nvPr>
        </p:nvSpPr>
        <p:spPr/>
        <p:txBody>
          <a:bodyPr/>
          <a:lstStyle/>
          <a:p>
            <a:fld id="{EB31CBD1-57D8-6A4F-8089-633800E170AA}" type="slidenum">
              <a:rPr lang="en-US" smtClean="0"/>
              <a:t>11</a:t>
            </a:fld>
            <a:endParaRPr lang="en-US"/>
          </a:p>
        </p:txBody>
      </p:sp>
    </p:spTree>
    <p:extLst>
      <p:ext uri="{BB962C8B-B14F-4D97-AF65-F5344CB8AC3E}">
        <p14:creationId xmlns:p14="http://schemas.microsoft.com/office/powerpoint/2010/main" val="606251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6EC-71A7-93A6-EBFE-629299DFA1DF}"/>
              </a:ext>
            </a:extLst>
          </p:cNvPr>
          <p:cNvSpPr>
            <a:spLocks noGrp="1"/>
          </p:cNvSpPr>
          <p:nvPr>
            <p:ph type="ctrTitle"/>
          </p:nvPr>
        </p:nvSpPr>
        <p:spPr>
          <a:xfrm>
            <a:off x="1524000" y="509804"/>
            <a:ext cx="9144000" cy="147879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DC1633-AF6F-3502-85A1-E7BB94A708A5}"/>
              </a:ext>
            </a:extLst>
          </p:cNvPr>
          <p:cNvSpPr>
            <a:spLocks noGrp="1"/>
          </p:cNvSpPr>
          <p:nvPr>
            <p:ph type="subTitle" idx="1"/>
          </p:nvPr>
        </p:nvSpPr>
        <p:spPr>
          <a:xfrm>
            <a:off x="1524000" y="3666478"/>
            <a:ext cx="9144000" cy="6658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FE1BE6-2AB6-FB2B-9913-998DFF15DA76}"/>
              </a:ext>
            </a:extLst>
          </p:cNvPr>
          <p:cNvSpPr>
            <a:spLocks noGrp="1"/>
          </p:cNvSpPr>
          <p:nvPr>
            <p:ph type="dt" sz="half" idx="10"/>
          </p:nvPr>
        </p:nvSpPr>
        <p:spPr/>
        <p:txBody>
          <a:bodyPr/>
          <a:lstStyle/>
          <a:p>
            <a:fld id="{C7A15469-0524-8F4F-9E12-76BE9BAEC418}" type="datetime1">
              <a:rPr lang="en-CA" smtClean="0"/>
              <a:t>2024-03-12</a:t>
            </a:fld>
            <a:endParaRPr lang="en-US"/>
          </a:p>
        </p:txBody>
      </p:sp>
      <p:sp>
        <p:nvSpPr>
          <p:cNvPr id="5" name="Footer Placeholder 4">
            <a:extLst>
              <a:ext uri="{FF2B5EF4-FFF2-40B4-BE49-F238E27FC236}">
                <a16:creationId xmlns:a16="http://schemas.microsoft.com/office/drawing/2014/main" id="{7A2C4CDF-2176-0D86-DE74-17D144EE850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FD9A1E6-52BD-8933-6C13-B232659BECB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1026" name="Picture 2" descr="Logos | Brand | University of Waterloo">
            <a:extLst>
              <a:ext uri="{FF2B5EF4-FFF2-40B4-BE49-F238E27FC236}">
                <a16:creationId xmlns:a16="http://schemas.microsoft.com/office/drawing/2014/main" id="{84836A4D-8608-D8C7-5771-AF81472156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4495948"/>
            <a:ext cx="3740458" cy="1496183"/>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96348192-A553-B42F-0FF8-E86CA9FFED6F}"/>
              </a:ext>
            </a:extLst>
          </p:cNvPr>
          <p:cNvSpPr txBox="1">
            <a:spLocks/>
          </p:cNvSpPr>
          <p:nvPr userDrawn="1"/>
        </p:nvSpPr>
        <p:spPr>
          <a:xfrm>
            <a:off x="1524000" y="2616115"/>
            <a:ext cx="9144000" cy="6658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CS886: Recent Advances on Foundation Models</a:t>
            </a:r>
          </a:p>
        </p:txBody>
      </p:sp>
    </p:spTree>
    <p:extLst>
      <p:ext uri="{BB962C8B-B14F-4D97-AF65-F5344CB8AC3E}">
        <p14:creationId xmlns:p14="http://schemas.microsoft.com/office/powerpoint/2010/main" val="3823742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F07F-75F3-65EE-202D-44A2C92020A4}"/>
              </a:ext>
            </a:extLst>
          </p:cNvPr>
          <p:cNvSpPr>
            <a:spLocks noGrp="1"/>
          </p:cNvSpPr>
          <p:nvPr>
            <p:ph type="title"/>
          </p:nvPr>
        </p:nvSpPr>
        <p:spPr>
          <a:xfrm>
            <a:off x="838200" y="136526"/>
            <a:ext cx="10515600" cy="902162"/>
          </a:xfrm>
        </p:spPr>
        <p:txBody>
          <a:bodyPr>
            <a:normAutofit/>
          </a:bodyPr>
          <a:lstStyle>
            <a:lvl1pPr>
              <a:defRPr sz="3800"/>
            </a:lvl1pPr>
          </a:lstStyle>
          <a:p>
            <a:r>
              <a:rPr lang="en-US"/>
              <a:t>Click to edit Master title style</a:t>
            </a:r>
          </a:p>
        </p:txBody>
      </p:sp>
      <p:sp>
        <p:nvSpPr>
          <p:cNvPr id="3" name="Content Placeholder 2">
            <a:extLst>
              <a:ext uri="{FF2B5EF4-FFF2-40B4-BE49-F238E27FC236}">
                <a16:creationId xmlns:a16="http://schemas.microsoft.com/office/drawing/2014/main" id="{BA6968AC-2047-1C9A-6F0C-A2FB163D749B}"/>
              </a:ext>
            </a:extLst>
          </p:cNvPr>
          <p:cNvSpPr>
            <a:spLocks noGrp="1"/>
          </p:cNvSpPr>
          <p:nvPr>
            <p:ph idx="1"/>
          </p:nvPr>
        </p:nvSpPr>
        <p:spPr>
          <a:xfrm>
            <a:off x="838200" y="1260629"/>
            <a:ext cx="10515600" cy="4916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724F4-E49C-FBF4-F77B-65D28C6EB48A}"/>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7213E37D-8B91-E45F-C21A-08AC8781126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1CDFCEC-FC6A-1247-31D6-9756B15CF1E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2050" name="Picture 2" descr="University of Waterloo - Wikipedia">
            <a:extLst>
              <a:ext uri="{FF2B5EF4-FFF2-40B4-BE49-F238E27FC236}">
                <a16:creationId xmlns:a16="http://schemas.microsoft.com/office/drawing/2014/main" id="{D0B3DC21-35D6-A201-ACE8-3099DDFD9B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20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C1038-A7AC-0FD1-A0B4-CC0A750B171B}"/>
              </a:ext>
            </a:extLst>
          </p:cNvPr>
          <p:cNvSpPr>
            <a:spLocks noGrp="1"/>
          </p:cNvSpPr>
          <p:nvPr>
            <p:ph sz="half" idx="1"/>
          </p:nvPr>
        </p:nvSpPr>
        <p:spPr>
          <a:xfrm>
            <a:off x="838200" y="1218075"/>
            <a:ext cx="5181600" cy="495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4DAF3-52B2-14D5-73BD-76EF3E852375}"/>
              </a:ext>
            </a:extLst>
          </p:cNvPr>
          <p:cNvSpPr>
            <a:spLocks noGrp="1"/>
          </p:cNvSpPr>
          <p:nvPr>
            <p:ph sz="half" idx="2"/>
          </p:nvPr>
        </p:nvSpPr>
        <p:spPr>
          <a:xfrm>
            <a:off x="6172200" y="1218075"/>
            <a:ext cx="5181600" cy="495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122E9A-1509-2B17-8B07-2AB617926693}"/>
              </a:ext>
            </a:extLst>
          </p:cNvPr>
          <p:cNvSpPr>
            <a:spLocks noGrp="1"/>
          </p:cNvSpPr>
          <p:nvPr>
            <p:ph type="dt" sz="half" idx="10"/>
          </p:nvPr>
        </p:nvSpPr>
        <p:spPr/>
        <p:txBody>
          <a:bodyPr/>
          <a:lstStyle/>
          <a:p>
            <a:fld id="{D301FFEF-BC07-6945-8DF9-83389C94DF56}" type="datetime1">
              <a:rPr lang="en-CA" smtClean="0"/>
              <a:t>2024-03-12</a:t>
            </a:fld>
            <a:endParaRPr lang="en-US"/>
          </a:p>
        </p:txBody>
      </p:sp>
      <p:sp>
        <p:nvSpPr>
          <p:cNvPr id="6" name="Footer Placeholder 5">
            <a:extLst>
              <a:ext uri="{FF2B5EF4-FFF2-40B4-BE49-F238E27FC236}">
                <a16:creationId xmlns:a16="http://schemas.microsoft.com/office/drawing/2014/main" id="{277F1462-F1AB-8508-3202-A656C2E177E9}"/>
              </a:ext>
            </a:extLst>
          </p:cNvPr>
          <p:cNvSpPr>
            <a:spLocks noGrp="1"/>
          </p:cNvSpPr>
          <p:nvPr>
            <p:ph type="ftr" sz="quarter" idx="11"/>
          </p:nvPr>
        </p:nvSpPr>
        <p:spPr/>
        <p:txBody>
          <a:bodyPr/>
          <a:lstStyle/>
          <a:p>
            <a:r>
              <a:rPr lang="en-US"/>
              <a:t>Slides created for CS886 at UWaterloo</a:t>
            </a:r>
          </a:p>
        </p:txBody>
      </p:sp>
      <p:sp>
        <p:nvSpPr>
          <p:cNvPr id="7" name="Slide Number Placeholder 6">
            <a:extLst>
              <a:ext uri="{FF2B5EF4-FFF2-40B4-BE49-F238E27FC236}">
                <a16:creationId xmlns:a16="http://schemas.microsoft.com/office/drawing/2014/main" id="{6EF0C4A2-1436-3FA6-A80A-3B196EF86179}"/>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8" name="Title 1">
            <a:extLst>
              <a:ext uri="{FF2B5EF4-FFF2-40B4-BE49-F238E27FC236}">
                <a16:creationId xmlns:a16="http://schemas.microsoft.com/office/drawing/2014/main" id="{F781557D-31D8-7504-F9E6-89FF176BA510}"/>
              </a:ext>
            </a:extLst>
          </p:cNvPr>
          <p:cNvSpPr>
            <a:spLocks noGrp="1"/>
          </p:cNvSpPr>
          <p:nvPr>
            <p:ph type="title"/>
          </p:nvPr>
        </p:nvSpPr>
        <p:spPr>
          <a:xfrm>
            <a:off x="838200" y="136526"/>
            <a:ext cx="10515600" cy="902162"/>
          </a:xfrm>
        </p:spPr>
        <p:txBody>
          <a:bodyPr>
            <a:normAutofit/>
          </a:bodyPr>
          <a:lstStyle>
            <a:lvl1pPr>
              <a:defRPr sz="3800"/>
            </a:lvl1pPr>
          </a:lstStyle>
          <a:p>
            <a:r>
              <a:rPr lang="en-US"/>
              <a:t>Click to edit Master title style</a:t>
            </a:r>
          </a:p>
        </p:txBody>
      </p:sp>
      <p:pic>
        <p:nvPicPr>
          <p:cNvPr id="9" name="Picture 2" descr="University of Waterloo - Wikipedia">
            <a:extLst>
              <a:ext uri="{FF2B5EF4-FFF2-40B4-BE49-F238E27FC236}">
                <a16:creationId xmlns:a16="http://schemas.microsoft.com/office/drawing/2014/main" id="{30D6D19C-4AD8-95AC-CE4A-AB553F7783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034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56DB85-3109-D20D-B726-7CD35142FB06}"/>
              </a:ext>
            </a:extLst>
          </p:cNvPr>
          <p:cNvSpPr>
            <a:spLocks noGrp="1"/>
          </p:cNvSpPr>
          <p:nvPr>
            <p:ph type="body" idx="1"/>
          </p:nvPr>
        </p:nvSpPr>
        <p:spPr>
          <a:xfrm>
            <a:off x="839788" y="120537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47E9F-7F6E-CB88-A309-9348ABC7CDFD}"/>
              </a:ext>
            </a:extLst>
          </p:cNvPr>
          <p:cNvSpPr>
            <a:spLocks noGrp="1"/>
          </p:cNvSpPr>
          <p:nvPr>
            <p:ph sz="half" idx="2"/>
          </p:nvPr>
        </p:nvSpPr>
        <p:spPr>
          <a:xfrm>
            <a:off x="839788" y="2121763"/>
            <a:ext cx="5157787"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4D8F0-E4E6-9A37-967F-3A1E300F8E40}"/>
              </a:ext>
            </a:extLst>
          </p:cNvPr>
          <p:cNvSpPr>
            <a:spLocks noGrp="1"/>
          </p:cNvSpPr>
          <p:nvPr>
            <p:ph type="body" sz="quarter" idx="3"/>
          </p:nvPr>
        </p:nvSpPr>
        <p:spPr>
          <a:xfrm>
            <a:off x="6172200" y="121753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E38E09-86E0-9F8C-F1CF-50CBC6E18AE0}"/>
              </a:ext>
            </a:extLst>
          </p:cNvPr>
          <p:cNvSpPr>
            <a:spLocks noGrp="1"/>
          </p:cNvSpPr>
          <p:nvPr>
            <p:ph sz="quarter" idx="4"/>
          </p:nvPr>
        </p:nvSpPr>
        <p:spPr>
          <a:xfrm>
            <a:off x="6172200" y="2121763"/>
            <a:ext cx="5183188"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C3F933-C143-FE57-4DA1-91A01ED6B61C}"/>
              </a:ext>
            </a:extLst>
          </p:cNvPr>
          <p:cNvSpPr>
            <a:spLocks noGrp="1"/>
          </p:cNvSpPr>
          <p:nvPr>
            <p:ph type="dt" sz="half" idx="10"/>
          </p:nvPr>
        </p:nvSpPr>
        <p:spPr/>
        <p:txBody>
          <a:bodyPr/>
          <a:lstStyle/>
          <a:p>
            <a:fld id="{3155D33B-FEF6-E34F-9240-CA7C515C6240}" type="datetime1">
              <a:rPr lang="en-CA" smtClean="0"/>
              <a:t>2024-03-12</a:t>
            </a:fld>
            <a:endParaRPr lang="en-US"/>
          </a:p>
        </p:txBody>
      </p:sp>
      <p:sp>
        <p:nvSpPr>
          <p:cNvPr id="8" name="Footer Placeholder 7">
            <a:extLst>
              <a:ext uri="{FF2B5EF4-FFF2-40B4-BE49-F238E27FC236}">
                <a16:creationId xmlns:a16="http://schemas.microsoft.com/office/drawing/2014/main" id="{0B6F2904-2C1D-800F-4C22-ACC942182AA4}"/>
              </a:ext>
            </a:extLst>
          </p:cNvPr>
          <p:cNvSpPr>
            <a:spLocks noGrp="1"/>
          </p:cNvSpPr>
          <p:nvPr>
            <p:ph type="ftr" sz="quarter" idx="11"/>
          </p:nvPr>
        </p:nvSpPr>
        <p:spPr/>
        <p:txBody>
          <a:bodyPr/>
          <a:lstStyle/>
          <a:p>
            <a:r>
              <a:rPr lang="en-US"/>
              <a:t>Slides created for CS886 at UWaterloo</a:t>
            </a:r>
          </a:p>
        </p:txBody>
      </p:sp>
      <p:sp>
        <p:nvSpPr>
          <p:cNvPr id="9" name="Slide Number Placeholder 8">
            <a:extLst>
              <a:ext uri="{FF2B5EF4-FFF2-40B4-BE49-F238E27FC236}">
                <a16:creationId xmlns:a16="http://schemas.microsoft.com/office/drawing/2014/main" id="{1221D5BA-27EE-967F-DD04-6A63ECB47BA5}"/>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10" name="Title 1">
            <a:extLst>
              <a:ext uri="{FF2B5EF4-FFF2-40B4-BE49-F238E27FC236}">
                <a16:creationId xmlns:a16="http://schemas.microsoft.com/office/drawing/2014/main" id="{113F627A-A02C-AF1F-F166-F53663B6D1BC}"/>
              </a:ext>
            </a:extLst>
          </p:cNvPr>
          <p:cNvSpPr>
            <a:spLocks noGrp="1"/>
          </p:cNvSpPr>
          <p:nvPr>
            <p:ph type="title"/>
          </p:nvPr>
        </p:nvSpPr>
        <p:spPr>
          <a:xfrm>
            <a:off x="838200" y="136526"/>
            <a:ext cx="10515600" cy="902162"/>
          </a:xfrm>
        </p:spPr>
        <p:txBody>
          <a:bodyPr>
            <a:normAutofit/>
          </a:bodyPr>
          <a:lstStyle>
            <a:lvl1pPr>
              <a:defRPr sz="3800"/>
            </a:lvl1pPr>
          </a:lstStyle>
          <a:p>
            <a:r>
              <a:rPr lang="en-US"/>
              <a:t>Click to edit Master title style</a:t>
            </a:r>
          </a:p>
        </p:txBody>
      </p:sp>
      <p:pic>
        <p:nvPicPr>
          <p:cNvPr id="11" name="Picture 2" descr="University of Waterloo - Wikipedia">
            <a:extLst>
              <a:ext uri="{FF2B5EF4-FFF2-40B4-BE49-F238E27FC236}">
                <a16:creationId xmlns:a16="http://schemas.microsoft.com/office/drawing/2014/main" id="{B811803D-71E7-4121-57B4-19D8CD5D9C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207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8D8C26-893B-BFA9-5143-56BB44C1D130}"/>
              </a:ext>
            </a:extLst>
          </p:cNvPr>
          <p:cNvSpPr>
            <a:spLocks noGrp="1"/>
          </p:cNvSpPr>
          <p:nvPr>
            <p:ph type="dt" sz="half" idx="10"/>
          </p:nvPr>
        </p:nvSpPr>
        <p:spPr/>
        <p:txBody>
          <a:bodyPr/>
          <a:lstStyle/>
          <a:p>
            <a:fld id="{9A561D02-7E11-1544-897F-A30819BC8F60}" type="datetime1">
              <a:rPr lang="en-CA" smtClean="0"/>
              <a:t>2024-03-12</a:t>
            </a:fld>
            <a:endParaRPr lang="en-US"/>
          </a:p>
        </p:txBody>
      </p:sp>
      <p:sp>
        <p:nvSpPr>
          <p:cNvPr id="4" name="Footer Placeholder 3">
            <a:extLst>
              <a:ext uri="{FF2B5EF4-FFF2-40B4-BE49-F238E27FC236}">
                <a16:creationId xmlns:a16="http://schemas.microsoft.com/office/drawing/2014/main" id="{F72D5C8A-7C87-503A-352C-215B34BF8BF4}"/>
              </a:ext>
            </a:extLst>
          </p:cNvPr>
          <p:cNvSpPr>
            <a:spLocks noGrp="1"/>
          </p:cNvSpPr>
          <p:nvPr>
            <p:ph type="ftr" sz="quarter" idx="11"/>
          </p:nvPr>
        </p:nvSpPr>
        <p:spPr/>
        <p:txBody>
          <a:bodyPr/>
          <a:lstStyle/>
          <a:p>
            <a:r>
              <a:rPr lang="en-US"/>
              <a:t>Slides created for CS886 at UWaterloo</a:t>
            </a:r>
          </a:p>
        </p:txBody>
      </p:sp>
      <p:sp>
        <p:nvSpPr>
          <p:cNvPr id="5" name="Slide Number Placeholder 4">
            <a:extLst>
              <a:ext uri="{FF2B5EF4-FFF2-40B4-BE49-F238E27FC236}">
                <a16:creationId xmlns:a16="http://schemas.microsoft.com/office/drawing/2014/main" id="{8ABFF82A-D5FD-2F01-8AE7-340AD93F7221}"/>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6" name="Title 1">
            <a:extLst>
              <a:ext uri="{FF2B5EF4-FFF2-40B4-BE49-F238E27FC236}">
                <a16:creationId xmlns:a16="http://schemas.microsoft.com/office/drawing/2014/main" id="{87760D92-8162-97D7-DFDC-98F6D400DD83}"/>
              </a:ext>
            </a:extLst>
          </p:cNvPr>
          <p:cNvSpPr>
            <a:spLocks noGrp="1"/>
          </p:cNvSpPr>
          <p:nvPr>
            <p:ph type="title"/>
          </p:nvPr>
        </p:nvSpPr>
        <p:spPr>
          <a:xfrm>
            <a:off x="838200" y="136526"/>
            <a:ext cx="10515600" cy="902162"/>
          </a:xfrm>
        </p:spPr>
        <p:txBody>
          <a:bodyPr>
            <a:normAutofit/>
          </a:bodyPr>
          <a:lstStyle>
            <a:lvl1pPr>
              <a:defRPr sz="3800"/>
            </a:lvl1pPr>
          </a:lstStyle>
          <a:p>
            <a:r>
              <a:rPr lang="en-US"/>
              <a:t>Click to edit Master title style</a:t>
            </a:r>
          </a:p>
        </p:txBody>
      </p:sp>
      <p:pic>
        <p:nvPicPr>
          <p:cNvPr id="7" name="Picture 2" descr="University of Waterloo - Wikipedia">
            <a:extLst>
              <a:ext uri="{FF2B5EF4-FFF2-40B4-BE49-F238E27FC236}">
                <a16:creationId xmlns:a16="http://schemas.microsoft.com/office/drawing/2014/main" id="{8DEF5173-B7F7-26FC-3E58-21CFC011EC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121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8B479-7018-6B39-BA47-55C998C658A0}"/>
              </a:ext>
            </a:extLst>
          </p:cNvPr>
          <p:cNvSpPr>
            <a:spLocks noGrp="1"/>
          </p:cNvSpPr>
          <p:nvPr>
            <p:ph type="dt" sz="half" idx="10"/>
          </p:nvPr>
        </p:nvSpPr>
        <p:spPr/>
        <p:txBody>
          <a:bodyPr/>
          <a:lstStyle/>
          <a:p>
            <a:fld id="{00E961B8-A498-DA41-8388-3640B039A975}" type="datetime1">
              <a:rPr lang="en-CA" smtClean="0"/>
              <a:t>2024-03-12</a:t>
            </a:fld>
            <a:endParaRPr lang="en-US"/>
          </a:p>
        </p:txBody>
      </p:sp>
      <p:sp>
        <p:nvSpPr>
          <p:cNvPr id="3" name="Footer Placeholder 2">
            <a:extLst>
              <a:ext uri="{FF2B5EF4-FFF2-40B4-BE49-F238E27FC236}">
                <a16:creationId xmlns:a16="http://schemas.microsoft.com/office/drawing/2014/main" id="{180D3E43-1D4D-00CA-AA0E-A322A4406ED0}"/>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00CD0ACD-EBA4-FD35-F200-D39152C12FC3}"/>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5" name="Picture 2" descr="University of Waterloo - Wikipedia">
            <a:extLst>
              <a:ext uri="{FF2B5EF4-FFF2-40B4-BE49-F238E27FC236}">
                <a16:creationId xmlns:a16="http://schemas.microsoft.com/office/drawing/2014/main" id="{E982EB98-9440-A2AE-3345-B597DDD1E9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8238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5C615-D3D7-CA3A-7493-50D0F7F791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24BBA1-81D6-454B-4E5D-A15F189CA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00D77-9017-FCD1-D559-BD3BD41418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C317-5B29-6F48-A50A-672AEB20555B}" type="datetime1">
              <a:rPr lang="en-CA" smtClean="0"/>
              <a:t>2024-03-12</a:t>
            </a:fld>
            <a:endParaRPr lang="en-US"/>
          </a:p>
        </p:txBody>
      </p:sp>
      <p:sp>
        <p:nvSpPr>
          <p:cNvPr id="5" name="Footer Placeholder 4">
            <a:extLst>
              <a:ext uri="{FF2B5EF4-FFF2-40B4-BE49-F238E27FC236}">
                <a16:creationId xmlns:a16="http://schemas.microsoft.com/office/drawing/2014/main" id="{2940478F-B586-1105-DBAE-D72EAA82A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Slides created for CS886 at UWaterloo</a:t>
            </a:r>
          </a:p>
        </p:txBody>
      </p:sp>
      <p:sp>
        <p:nvSpPr>
          <p:cNvPr id="6" name="Slide Number Placeholder 5">
            <a:extLst>
              <a:ext uri="{FF2B5EF4-FFF2-40B4-BE49-F238E27FC236}">
                <a16:creationId xmlns:a16="http://schemas.microsoft.com/office/drawing/2014/main" id="{751D82B9-01F9-5ECA-13DB-4E12081E45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24A5E-B0D2-394D-9970-9AE06BCB59C1}" type="slidenum">
              <a:rPr lang="en-US" smtClean="0"/>
              <a:t>‹#›</a:t>
            </a:fld>
            <a:endParaRPr lang="en-US"/>
          </a:p>
        </p:txBody>
      </p:sp>
    </p:spTree>
    <p:extLst>
      <p:ext uri="{BB962C8B-B14F-4D97-AF65-F5344CB8AC3E}">
        <p14:creationId xmlns:p14="http://schemas.microsoft.com/office/powerpoint/2010/main" val="1805141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6545-4BD3-ADE2-7347-2745EA200FE0}"/>
              </a:ext>
            </a:extLst>
          </p:cNvPr>
          <p:cNvSpPr>
            <a:spLocks noGrp="1"/>
          </p:cNvSpPr>
          <p:nvPr>
            <p:ph type="ctrTitle"/>
          </p:nvPr>
        </p:nvSpPr>
        <p:spPr/>
        <p:txBody>
          <a:bodyPr>
            <a:normAutofit/>
          </a:bodyPr>
          <a:lstStyle/>
          <a:p>
            <a:r>
              <a:rPr lang="en-US"/>
              <a:t>Lecture 15: LLM Prompting</a:t>
            </a:r>
          </a:p>
        </p:txBody>
      </p:sp>
      <p:sp>
        <p:nvSpPr>
          <p:cNvPr id="3" name="Subtitle 2">
            <a:extLst>
              <a:ext uri="{FF2B5EF4-FFF2-40B4-BE49-F238E27FC236}">
                <a16:creationId xmlns:a16="http://schemas.microsoft.com/office/drawing/2014/main" id="{6F4B5AB2-71ED-F483-B392-B5AD8D305EF7}"/>
              </a:ext>
            </a:extLst>
          </p:cNvPr>
          <p:cNvSpPr>
            <a:spLocks noGrp="1"/>
          </p:cNvSpPr>
          <p:nvPr>
            <p:ph type="subTitle" idx="1"/>
          </p:nvPr>
        </p:nvSpPr>
        <p:spPr/>
        <p:txBody>
          <a:bodyPr/>
          <a:lstStyle/>
          <a:p>
            <a:r>
              <a:rPr lang="en-US"/>
              <a:t>Presenters: Linda Zeng and Xiang Li</a:t>
            </a:r>
          </a:p>
        </p:txBody>
      </p:sp>
      <p:sp>
        <p:nvSpPr>
          <p:cNvPr id="4" name="Date Placeholder 3">
            <a:extLst>
              <a:ext uri="{FF2B5EF4-FFF2-40B4-BE49-F238E27FC236}">
                <a16:creationId xmlns:a16="http://schemas.microsoft.com/office/drawing/2014/main" id="{D8CC2768-A8BB-A142-D541-0D8F63A418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2024-02-06</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82B6CAC-8609-18DE-AB72-8370B086D6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Slides created for CS886 at UWaterloo</a:t>
            </a:r>
          </a:p>
        </p:txBody>
      </p:sp>
      <p:sp>
        <p:nvSpPr>
          <p:cNvPr id="6" name="Slide Number Placeholder 5">
            <a:extLst>
              <a:ext uri="{FF2B5EF4-FFF2-40B4-BE49-F238E27FC236}">
                <a16:creationId xmlns:a16="http://schemas.microsoft.com/office/drawing/2014/main" id="{8530BE5A-5729-DB64-14F7-99BD0EDC38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24A5E-B0D2-394D-9970-9AE06BCB59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979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A502-7732-B91C-DE92-9C328C9589EC}"/>
              </a:ext>
            </a:extLst>
          </p:cNvPr>
          <p:cNvSpPr>
            <a:spLocks noGrp="1"/>
          </p:cNvSpPr>
          <p:nvPr>
            <p:ph type="title"/>
          </p:nvPr>
        </p:nvSpPr>
        <p:spPr/>
        <p:txBody>
          <a:bodyPr/>
          <a:lstStyle/>
          <a:p>
            <a:r>
              <a:rPr lang="en-US"/>
              <a:t>Evaluation - Arithmetic Reasoning</a:t>
            </a:r>
          </a:p>
        </p:txBody>
      </p:sp>
      <p:sp>
        <p:nvSpPr>
          <p:cNvPr id="4" name="Date Placeholder 3">
            <a:extLst>
              <a:ext uri="{FF2B5EF4-FFF2-40B4-BE49-F238E27FC236}">
                <a16:creationId xmlns:a16="http://schemas.microsoft.com/office/drawing/2014/main" id="{5751C89D-7704-4844-0609-6A40AF4FF5D5}"/>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0631AE22-FFEB-0509-4C26-7B1C2353876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647453B-1679-D1BD-A5EA-CEE02B0C61EC}"/>
              </a:ext>
            </a:extLst>
          </p:cNvPr>
          <p:cNvSpPr>
            <a:spLocks noGrp="1"/>
          </p:cNvSpPr>
          <p:nvPr>
            <p:ph type="sldNum" sz="quarter" idx="12"/>
          </p:nvPr>
        </p:nvSpPr>
        <p:spPr/>
        <p:txBody>
          <a:bodyPr/>
          <a:lstStyle/>
          <a:p>
            <a:fld id="{D4F24A5E-B0D2-394D-9970-9AE06BCB59C1}" type="slidenum">
              <a:rPr lang="en-US" smtClean="0"/>
              <a:t>10</a:t>
            </a:fld>
            <a:endParaRPr lang="en-US"/>
          </a:p>
        </p:txBody>
      </p:sp>
      <p:sp>
        <p:nvSpPr>
          <p:cNvPr id="10" name="Content Placeholder 9">
            <a:extLst>
              <a:ext uri="{FF2B5EF4-FFF2-40B4-BE49-F238E27FC236}">
                <a16:creationId xmlns:a16="http://schemas.microsoft.com/office/drawing/2014/main" id="{7262B974-29F7-0E87-86AC-62025CF99677}"/>
              </a:ext>
            </a:extLst>
          </p:cNvPr>
          <p:cNvSpPr>
            <a:spLocks noGrp="1"/>
          </p:cNvSpPr>
          <p:nvPr>
            <p:ph idx="1"/>
          </p:nvPr>
        </p:nvSpPr>
        <p:spPr/>
        <p:txBody>
          <a:bodyPr/>
          <a:lstStyle/>
          <a:p>
            <a:r>
              <a:rPr lang="en-US" err="1"/>
              <a:t>CoT</a:t>
            </a:r>
            <a:r>
              <a:rPr lang="en-US"/>
              <a:t> is an emergent ability of the model scale</a:t>
            </a:r>
          </a:p>
          <a:p>
            <a:pPr lvl="1"/>
            <a:r>
              <a:rPr lang="en-US"/>
              <a:t>No effect on small models</a:t>
            </a:r>
          </a:p>
          <a:p>
            <a:pPr lvl="1"/>
            <a:endParaRPr lang="en-US"/>
          </a:p>
          <a:p>
            <a:r>
              <a:rPr lang="en-US"/>
              <a:t>Harder problems have a greater improvement</a:t>
            </a:r>
          </a:p>
          <a:p>
            <a:pPr lvl="1"/>
            <a:r>
              <a:rPr lang="en-US"/>
              <a:t>Performance doubled on GSM8K</a:t>
            </a:r>
          </a:p>
          <a:p>
            <a:pPr lvl="1"/>
            <a:endParaRPr lang="en-US"/>
          </a:p>
          <a:p>
            <a:r>
              <a:rPr lang="en-US"/>
              <a:t>Error analysis on </a:t>
            </a:r>
            <a:r>
              <a:rPr lang="en-US" err="1"/>
              <a:t>LaMDA</a:t>
            </a:r>
            <a:r>
              <a:rPr lang="en-US"/>
              <a:t> 137B for GSM8K</a:t>
            </a:r>
          </a:p>
          <a:p>
            <a:pPr lvl="1"/>
            <a:r>
              <a:rPr lang="en-US"/>
              <a:t>46% - calculator errors, symbol mapping error</a:t>
            </a:r>
          </a:p>
          <a:p>
            <a:pPr lvl="1"/>
            <a:r>
              <a:rPr lang="en-US"/>
              <a:t>54% - semantic misunderstanding</a:t>
            </a:r>
          </a:p>
          <a:p>
            <a:pPr lvl="1"/>
            <a:endParaRPr lang="en-US"/>
          </a:p>
          <a:p>
            <a:r>
              <a:rPr lang="en-US" err="1"/>
              <a:t>PaLM</a:t>
            </a:r>
            <a:r>
              <a:rPr lang="en-US"/>
              <a:t> 62B -&gt; </a:t>
            </a:r>
            <a:r>
              <a:rPr lang="en-US" err="1"/>
              <a:t>PaLM</a:t>
            </a:r>
            <a:r>
              <a:rPr lang="en-US"/>
              <a:t> 540B </a:t>
            </a:r>
          </a:p>
          <a:p>
            <a:pPr lvl="1"/>
            <a:endParaRPr lang="en-US"/>
          </a:p>
          <a:p>
            <a:endParaRPr lang="en-US"/>
          </a:p>
        </p:txBody>
      </p:sp>
      <p:pic>
        <p:nvPicPr>
          <p:cNvPr id="11" name="Content Placeholder 7" descr="A graph of different types of data&#10;&#10;Description automatically generated with medium confidence">
            <a:extLst>
              <a:ext uri="{FF2B5EF4-FFF2-40B4-BE49-F238E27FC236}">
                <a16:creationId xmlns:a16="http://schemas.microsoft.com/office/drawing/2014/main" id="{CBC1E23B-AF95-4AFD-02E7-865F90610657}"/>
              </a:ext>
            </a:extLst>
          </p:cNvPr>
          <p:cNvPicPr>
            <a:picLocks noChangeAspect="1"/>
          </p:cNvPicPr>
          <p:nvPr/>
        </p:nvPicPr>
        <p:blipFill>
          <a:blip r:embed="rId3"/>
          <a:stretch>
            <a:fillRect/>
          </a:stretch>
        </p:blipFill>
        <p:spPr>
          <a:xfrm>
            <a:off x="8091578" y="1038688"/>
            <a:ext cx="3470230" cy="5405244"/>
          </a:xfrm>
          <a:prstGeom prst="rect">
            <a:avLst/>
          </a:prstGeom>
        </p:spPr>
      </p:pic>
    </p:spTree>
    <p:extLst>
      <p:ext uri="{BB962C8B-B14F-4D97-AF65-F5344CB8AC3E}">
        <p14:creationId xmlns:p14="http://schemas.microsoft.com/office/powerpoint/2010/main" val="229563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5E664-97B7-54FD-C4E5-1EBD67AE4C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07EAA6-5998-7881-3ADE-CBDAFDF41E97}"/>
              </a:ext>
            </a:extLst>
          </p:cNvPr>
          <p:cNvSpPr>
            <a:spLocks noGrp="1"/>
          </p:cNvSpPr>
          <p:nvPr>
            <p:ph type="title"/>
          </p:nvPr>
        </p:nvSpPr>
        <p:spPr/>
        <p:txBody>
          <a:bodyPr/>
          <a:lstStyle/>
          <a:p>
            <a:r>
              <a:rPr lang="en-US"/>
              <a:t>Evaluation</a:t>
            </a:r>
            <a:r>
              <a:rPr lang="zh-CN" altLang="en-US"/>
              <a:t> </a:t>
            </a:r>
            <a:r>
              <a:rPr lang="en-US" altLang="zh-CN"/>
              <a:t>- Commonsense Reasoning</a:t>
            </a:r>
            <a:endParaRPr lang="en-US"/>
          </a:p>
        </p:txBody>
      </p:sp>
      <p:sp>
        <p:nvSpPr>
          <p:cNvPr id="3" name="Content Placeholder 2">
            <a:extLst>
              <a:ext uri="{FF2B5EF4-FFF2-40B4-BE49-F238E27FC236}">
                <a16:creationId xmlns:a16="http://schemas.microsoft.com/office/drawing/2014/main" id="{18137F05-60F9-3692-8883-5335809463C0}"/>
              </a:ext>
            </a:extLst>
          </p:cNvPr>
          <p:cNvSpPr>
            <a:spLocks noGrp="1"/>
          </p:cNvSpPr>
          <p:nvPr>
            <p:ph idx="1"/>
          </p:nvPr>
        </p:nvSpPr>
        <p:spPr/>
        <p:txBody>
          <a:bodyPr/>
          <a:lstStyle/>
          <a:p>
            <a:r>
              <a:rPr lang="en-US"/>
              <a:t>Benchmark: Five common sense reasoning datasets</a:t>
            </a:r>
          </a:p>
          <a:p>
            <a:pPr lvl="1"/>
            <a:r>
              <a:rPr lang="en-US"/>
              <a:t>Q: Yes or no: Would a pear sink in water?</a:t>
            </a:r>
          </a:p>
          <a:p>
            <a:r>
              <a:rPr lang="en-US" err="1"/>
              <a:t>CoT</a:t>
            </a:r>
            <a:r>
              <a:rPr lang="en-US"/>
              <a:t>: Same as arithmetic reasoning</a:t>
            </a:r>
          </a:p>
          <a:p>
            <a:pPr lvl="1"/>
            <a:r>
              <a:rPr lang="en-US"/>
              <a:t>Q: Yes or no: Would a pear sink in water? A: The density of a pear is about 0.6 g/cm^3, which is less than water. Thus, a pear would float. So the answer is no.</a:t>
            </a:r>
          </a:p>
          <a:p>
            <a:r>
              <a:rPr lang="en-US"/>
              <a:t>Results for </a:t>
            </a:r>
            <a:r>
              <a:rPr lang="en-US" err="1"/>
              <a:t>PaLM</a:t>
            </a:r>
            <a:endParaRPr lang="en-US"/>
          </a:p>
          <a:p>
            <a:endParaRPr lang="en-US"/>
          </a:p>
        </p:txBody>
      </p:sp>
      <p:sp>
        <p:nvSpPr>
          <p:cNvPr id="4" name="Date Placeholder 3">
            <a:extLst>
              <a:ext uri="{FF2B5EF4-FFF2-40B4-BE49-F238E27FC236}">
                <a16:creationId xmlns:a16="http://schemas.microsoft.com/office/drawing/2014/main" id="{6B1CEABA-0010-78E7-71B1-5D1C8C4BE1C0}"/>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BB548D84-E8E2-1C5D-B98B-52786322CB4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F7D6FA5-A71F-E1AF-8232-1118F7496A86}"/>
              </a:ext>
            </a:extLst>
          </p:cNvPr>
          <p:cNvSpPr>
            <a:spLocks noGrp="1"/>
          </p:cNvSpPr>
          <p:nvPr>
            <p:ph type="sldNum" sz="quarter" idx="12"/>
          </p:nvPr>
        </p:nvSpPr>
        <p:spPr/>
        <p:txBody>
          <a:bodyPr/>
          <a:lstStyle/>
          <a:p>
            <a:fld id="{D4F24A5E-B0D2-394D-9970-9AE06BCB59C1}" type="slidenum">
              <a:rPr lang="en-US" smtClean="0"/>
              <a:t>11</a:t>
            </a:fld>
            <a:endParaRPr lang="en-US"/>
          </a:p>
        </p:txBody>
      </p:sp>
      <p:pic>
        <p:nvPicPr>
          <p:cNvPr id="8" name="Picture 7" descr="A graph of different numbers and a line&#10;&#10;Description automatically generated with medium confidence">
            <a:extLst>
              <a:ext uri="{FF2B5EF4-FFF2-40B4-BE49-F238E27FC236}">
                <a16:creationId xmlns:a16="http://schemas.microsoft.com/office/drawing/2014/main" id="{59CDAE88-B59C-AF46-3EFA-7778DB0AD70B}"/>
              </a:ext>
            </a:extLst>
          </p:cNvPr>
          <p:cNvPicPr>
            <a:picLocks noChangeAspect="1"/>
          </p:cNvPicPr>
          <p:nvPr/>
        </p:nvPicPr>
        <p:blipFill>
          <a:blip r:embed="rId3"/>
          <a:stretch>
            <a:fillRect/>
          </a:stretch>
        </p:blipFill>
        <p:spPr>
          <a:xfrm>
            <a:off x="2840207" y="4071976"/>
            <a:ext cx="6407555" cy="1944307"/>
          </a:xfrm>
          <a:prstGeom prst="rect">
            <a:avLst/>
          </a:prstGeom>
        </p:spPr>
      </p:pic>
    </p:spTree>
    <p:extLst>
      <p:ext uri="{BB962C8B-B14F-4D97-AF65-F5344CB8AC3E}">
        <p14:creationId xmlns:p14="http://schemas.microsoft.com/office/powerpoint/2010/main" val="315717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9E49C-A321-30EC-A8D9-CDE5D7F1E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5CE36-B7EA-18A3-8D41-7838136FE38E}"/>
              </a:ext>
            </a:extLst>
          </p:cNvPr>
          <p:cNvSpPr>
            <a:spLocks noGrp="1"/>
          </p:cNvSpPr>
          <p:nvPr>
            <p:ph type="title"/>
          </p:nvPr>
        </p:nvSpPr>
        <p:spPr/>
        <p:txBody>
          <a:bodyPr/>
          <a:lstStyle/>
          <a:p>
            <a:r>
              <a:rPr lang="en-US"/>
              <a:t>Evaluation</a:t>
            </a:r>
            <a:r>
              <a:rPr lang="zh-CN" altLang="en-US"/>
              <a:t> </a:t>
            </a:r>
            <a:r>
              <a:rPr lang="en-US" altLang="zh-CN"/>
              <a:t>- Symbolic Reasoning</a:t>
            </a:r>
            <a:endParaRPr lang="en-US"/>
          </a:p>
        </p:txBody>
      </p:sp>
      <p:sp>
        <p:nvSpPr>
          <p:cNvPr id="3" name="Content Placeholder 2">
            <a:extLst>
              <a:ext uri="{FF2B5EF4-FFF2-40B4-BE49-F238E27FC236}">
                <a16:creationId xmlns:a16="http://schemas.microsoft.com/office/drawing/2014/main" id="{683A8F4C-1240-0CF6-A7C9-DDE9A0E849AF}"/>
              </a:ext>
            </a:extLst>
          </p:cNvPr>
          <p:cNvSpPr>
            <a:spLocks noGrp="1"/>
          </p:cNvSpPr>
          <p:nvPr>
            <p:ph idx="1"/>
          </p:nvPr>
        </p:nvSpPr>
        <p:spPr>
          <a:xfrm>
            <a:off x="838200" y="1260629"/>
            <a:ext cx="7618379" cy="4916334"/>
          </a:xfrm>
        </p:spPr>
        <p:txBody>
          <a:bodyPr/>
          <a:lstStyle/>
          <a:p>
            <a:r>
              <a:rPr lang="en-US"/>
              <a:t>Tasks</a:t>
            </a:r>
          </a:p>
          <a:p>
            <a:pPr lvl="1"/>
            <a:r>
              <a:rPr lang="en-US" sz="2000"/>
              <a:t>Last letter concatenation. (e.g., “Amy Brown” -&gt; “</a:t>
            </a:r>
            <a:r>
              <a:rPr lang="en-US" sz="2000" err="1"/>
              <a:t>yn</a:t>
            </a:r>
            <a:r>
              <a:rPr lang="en-US" sz="2000"/>
              <a:t>”).</a:t>
            </a:r>
          </a:p>
          <a:p>
            <a:pPr lvl="1"/>
            <a:r>
              <a:rPr lang="en-US" sz="2000"/>
              <a:t>Coin flip. (e.g., “A coin is heads up. Alice flips the coin. Bob does not flip the coin. Is the coin still heads up?”)</a:t>
            </a:r>
          </a:p>
          <a:p>
            <a:r>
              <a:rPr lang="en-US" err="1"/>
              <a:t>CoT</a:t>
            </a:r>
            <a:r>
              <a:rPr lang="en-US"/>
              <a:t> prompting: same as in common sense</a:t>
            </a:r>
          </a:p>
          <a:p>
            <a:pPr lvl="1"/>
            <a:r>
              <a:rPr lang="en-US" sz="2000"/>
              <a:t>Q: Take the last letters of the words in “Lady Gaga” and concatenate them. A: The last letter of “Lady” is “y”. The last letter of “Gaga” is “a”. Concatenating them is “</a:t>
            </a:r>
            <a:r>
              <a:rPr lang="en-US" sz="2000" err="1"/>
              <a:t>ya</a:t>
            </a:r>
            <a:r>
              <a:rPr lang="en-US" sz="2000"/>
              <a:t>”. So the answer is </a:t>
            </a:r>
            <a:r>
              <a:rPr lang="en-US" sz="2000" err="1"/>
              <a:t>ya</a:t>
            </a:r>
            <a:r>
              <a:rPr lang="en-US" sz="2000"/>
              <a:t>.</a:t>
            </a:r>
          </a:p>
          <a:p>
            <a:r>
              <a:rPr lang="en-US" sz="2400"/>
              <a:t>Results for </a:t>
            </a:r>
            <a:r>
              <a:rPr lang="en-US" sz="2400" err="1"/>
              <a:t>PaLM</a:t>
            </a:r>
            <a:endParaRPr lang="en-US" sz="2400"/>
          </a:p>
          <a:p>
            <a:pPr lvl="1"/>
            <a:r>
              <a:rPr lang="en-US" sz="2000"/>
              <a:t>In domain vs OOD</a:t>
            </a:r>
          </a:p>
          <a:p>
            <a:pPr lvl="1"/>
            <a:r>
              <a:rPr lang="en-US" sz="2000"/>
              <a:t>Standard prompting provide lower bound of LLMs</a:t>
            </a:r>
          </a:p>
        </p:txBody>
      </p:sp>
      <p:sp>
        <p:nvSpPr>
          <p:cNvPr id="4" name="Date Placeholder 3">
            <a:extLst>
              <a:ext uri="{FF2B5EF4-FFF2-40B4-BE49-F238E27FC236}">
                <a16:creationId xmlns:a16="http://schemas.microsoft.com/office/drawing/2014/main" id="{4180434B-9A0F-1146-A583-71939A1C94D8}"/>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D3490E5E-D69F-52D9-C378-E35105F0A79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E223E63-FFB1-779A-736C-097716BE4BA6}"/>
              </a:ext>
            </a:extLst>
          </p:cNvPr>
          <p:cNvSpPr>
            <a:spLocks noGrp="1"/>
          </p:cNvSpPr>
          <p:nvPr>
            <p:ph type="sldNum" sz="quarter" idx="12"/>
          </p:nvPr>
        </p:nvSpPr>
        <p:spPr/>
        <p:txBody>
          <a:bodyPr/>
          <a:lstStyle/>
          <a:p>
            <a:fld id="{D4F24A5E-B0D2-394D-9970-9AE06BCB59C1}" type="slidenum">
              <a:rPr lang="en-US" smtClean="0"/>
              <a:t>12</a:t>
            </a:fld>
            <a:endParaRPr lang="en-US"/>
          </a:p>
        </p:txBody>
      </p:sp>
      <p:pic>
        <p:nvPicPr>
          <p:cNvPr id="8" name="Picture 7" descr="A graph of a graph&#10;&#10;Description automatically generated with medium confidence">
            <a:extLst>
              <a:ext uri="{FF2B5EF4-FFF2-40B4-BE49-F238E27FC236}">
                <a16:creationId xmlns:a16="http://schemas.microsoft.com/office/drawing/2014/main" id="{828876C5-BC55-017A-1CC8-D3A7DE261CEF}"/>
              </a:ext>
            </a:extLst>
          </p:cNvPr>
          <p:cNvPicPr>
            <a:picLocks noChangeAspect="1"/>
          </p:cNvPicPr>
          <p:nvPr/>
        </p:nvPicPr>
        <p:blipFill>
          <a:blip r:embed="rId3"/>
          <a:stretch>
            <a:fillRect/>
          </a:stretch>
        </p:blipFill>
        <p:spPr>
          <a:xfrm>
            <a:off x="8610600" y="1333536"/>
            <a:ext cx="2997868" cy="4770520"/>
          </a:xfrm>
          <a:prstGeom prst="rect">
            <a:avLst/>
          </a:prstGeom>
        </p:spPr>
      </p:pic>
    </p:spTree>
    <p:extLst>
      <p:ext uri="{BB962C8B-B14F-4D97-AF65-F5344CB8AC3E}">
        <p14:creationId xmlns:p14="http://schemas.microsoft.com/office/powerpoint/2010/main" val="1371441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4D1F-85F9-64D0-AD1C-DC1C581C767F}"/>
              </a:ext>
            </a:extLst>
          </p:cNvPr>
          <p:cNvSpPr>
            <a:spLocks noGrp="1"/>
          </p:cNvSpPr>
          <p:nvPr>
            <p:ph type="title"/>
          </p:nvPr>
        </p:nvSpPr>
        <p:spPr/>
        <p:txBody>
          <a:bodyPr/>
          <a:lstStyle/>
          <a:p>
            <a:r>
              <a:rPr lang="en-US"/>
              <a:t>Limitation of </a:t>
            </a:r>
            <a:r>
              <a:rPr lang="en-US" err="1"/>
              <a:t>CoT</a:t>
            </a:r>
            <a:endParaRPr lang="en-US"/>
          </a:p>
        </p:txBody>
      </p:sp>
      <p:sp>
        <p:nvSpPr>
          <p:cNvPr id="3" name="Content Placeholder 2">
            <a:extLst>
              <a:ext uri="{FF2B5EF4-FFF2-40B4-BE49-F238E27FC236}">
                <a16:creationId xmlns:a16="http://schemas.microsoft.com/office/drawing/2014/main" id="{ACE62E4F-77F8-842E-F54D-4054918E6383}"/>
              </a:ext>
            </a:extLst>
          </p:cNvPr>
          <p:cNvSpPr>
            <a:spLocks noGrp="1"/>
          </p:cNvSpPr>
          <p:nvPr>
            <p:ph idx="1"/>
          </p:nvPr>
        </p:nvSpPr>
        <p:spPr/>
        <p:txBody>
          <a:bodyPr/>
          <a:lstStyle/>
          <a:p>
            <a:r>
              <a:rPr lang="en-US"/>
              <a:t>Emulate the thought process, but not necessarily reasoning</a:t>
            </a:r>
          </a:p>
          <a:p>
            <a:r>
              <a:rPr lang="en-US"/>
              <a:t>Cost of manually augmenting exemplars with </a:t>
            </a:r>
            <a:r>
              <a:rPr lang="en-US" err="1"/>
              <a:t>CoTs</a:t>
            </a:r>
            <a:endParaRPr lang="en-US"/>
          </a:p>
          <a:p>
            <a:r>
              <a:rPr lang="en-US"/>
              <a:t>Emergence of </a:t>
            </a:r>
            <a:r>
              <a:rPr lang="en-US" err="1"/>
              <a:t>CoT</a:t>
            </a:r>
            <a:r>
              <a:rPr lang="en-US"/>
              <a:t> reasoning only at large model scale</a:t>
            </a:r>
          </a:p>
          <a:p>
            <a:r>
              <a:rPr lang="en-US"/>
              <a:t>No guarantee of correct reasoning paths</a:t>
            </a:r>
          </a:p>
        </p:txBody>
      </p:sp>
      <p:sp>
        <p:nvSpPr>
          <p:cNvPr id="4" name="Date Placeholder 3">
            <a:extLst>
              <a:ext uri="{FF2B5EF4-FFF2-40B4-BE49-F238E27FC236}">
                <a16:creationId xmlns:a16="http://schemas.microsoft.com/office/drawing/2014/main" id="{D00ED617-03FA-48D6-9773-AAAEB85FCFA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1C75C008-B208-48DF-BA8B-35C36CCE894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FD3710D-0ED3-FBF9-BD7D-BA35C4A23288}"/>
              </a:ext>
            </a:extLst>
          </p:cNvPr>
          <p:cNvSpPr>
            <a:spLocks noGrp="1"/>
          </p:cNvSpPr>
          <p:nvPr>
            <p:ph type="sldNum" sz="quarter" idx="12"/>
          </p:nvPr>
        </p:nvSpPr>
        <p:spPr/>
        <p:txBody>
          <a:bodyPr/>
          <a:lstStyle/>
          <a:p>
            <a:fld id="{D4F24A5E-B0D2-394D-9970-9AE06BCB59C1}" type="slidenum">
              <a:rPr lang="en-US" smtClean="0"/>
              <a:t>13</a:t>
            </a:fld>
            <a:endParaRPr lang="en-US"/>
          </a:p>
        </p:txBody>
      </p:sp>
    </p:spTree>
    <p:extLst>
      <p:ext uri="{BB962C8B-B14F-4D97-AF65-F5344CB8AC3E}">
        <p14:creationId xmlns:p14="http://schemas.microsoft.com/office/powerpoint/2010/main" val="918016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7144C-001C-AF23-049C-B6224451BB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675F7-D9BF-004D-E95C-8E04DB3C8244}"/>
              </a:ext>
            </a:extLst>
          </p:cNvPr>
          <p:cNvSpPr>
            <a:spLocks noGrp="1"/>
          </p:cNvSpPr>
          <p:nvPr>
            <p:ph type="title"/>
          </p:nvPr>
        </p:nvSpPr>
        <p:spPr>
          <a:xfrm rot="-10800000" flipV="1">
            <a:off x="838200" y="2849154"/>
            <a:ext cx="10515600" cy="1549988"/>
          </a:xfrm>
        </p:spPr>
        <p:txBody>
          <a:bodyPr/>
          <a:lstStyle/>
          <a:p>
            <a:pPr algn="ctr"/>
            <a:r>
              <a:rPr lang="en-US" b="1"/>
              <a:t>Self-Consistency Improves Chain of Thought Reasoning in Language Models</a:t>
            </a:r>
          </a:p>
        </p:txBody>
      </p:sp>
      <p:sp>
        <p:nvSpPr>
          <p:cNvPr id="4" name="Date Placeholder 3">
            <a:extLst>
              <a:ext uri="{FF2B5EF4-FFF2-40B4-BE49-F238E27FC236}">
                <a16:creationId xmlns:a16="http://schemas.microsoft.com/office/drawing/2014/main" id="{557BEBF5-4683-C098-7D96-1AD27FDD7C85}"/>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CDA298C2-A666-B71B-7464-3296FD0E7E1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1BE365F-DCF6-83D4-48B7-7EFF41845FDF}"/>
              </a:ext>
            </a:extLst>
          </p:cNvPr>
          <p:cNvSpPr>
            <a:spLocks noGrp="1"/>
          </p:cNvSpPr>
          <p:nvPr>
            <p:ph type="sldNum" sz="quarter" idx="12"/>
          </p:nvPr>
        </p:nvSpPr>
        <p:spPr/>
        <p:txBody>
          <a:bodyPr/>
          <a:lstStyle/>
          <a:p>
            <a:fld id="{D4F24A5E-B0D2-394D-9970-9AE06BCB59C1}" type="slidenum">
              <a:rPr lang="en-US" smtClean="0"/>
              <a:t>14</a:t>
            </a:fld>
            <a:endParaRPr lang="en-US"/>
          </a:p>
        </p:txBody>
      </p:sp>
    </p:spTree>
    <p:extLst>
      <p:ext uri="{BB962C8B-B14F-4D97-AF65-F5344CB8AC3E}">
        <p14:creationId xmlns:p14="http://schemas.microsoft.com/office/powerpoint/2010/main" val="2768492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505C9D-F3EF-5424-DE71-E96F67CC67AE}"/>
              </a:ext>
            </a:extLst>
          </p:cNvPr>
          <p:cNvSpPr>
            <a:spLocks noGrp="1"/>
          </p:cNvSpPr>
          <p:nvPr>
            <p:ph idx="1"/>
          </p:nvPr>
        </p:nvSpPr>
        <p:spPr/>
        <p:txBody>
          <a:bodyPr/>
          <a:lstStyle/>
          <a:p>
            <a:r>
              <a:rPr lang="en-US"/>
              <a:t>Analogous to the human way of thinking: </a:t>
            </a:r>
          </a:p>
          <a:p>
            <a:pPr lvl="1"/>
            <a:r>
              <a:rPr lang="en-US"/>
              <a:t>If multiple different ways of thinking lead to the same answer, one has greater confidence that the final answer is correct.</a:t>
            </a:r>
          </a:p>
          <a:p>
            <a:pPr lvl="1"/>
            <a:r>
              <a:rPr lang="en-US"/>
              <a:t>Complex reasoning tasks typically admit multiple reasoning paths that reach a correct answer.</a:t>
            </a:r>
          </a:p>
          <a:p>
            <a:pPr lvl="1"/>
            <a:endParaRPr lang="en-US"/>
          </a:p>
          <a:p>
            <a:r>
              <a:rPr lang="en-US"/>
              <a:t>Correct reasoning processes tend to have greater agreement in their final answer than incorrect processes.</a:t>
            </a:r>
          </a:p>
          <a:p>
            <a:pPr marL="0" indent="0">
              <a:buNone/>
            </a:pPr>
            <a:endParaRPr lang="en-US"/>
          </a:p>
          <a:p>
            <a:pPr marL="0" indent="0">
              <a:buNone/>
            </a:pPr>
            <a:endParaRPr lang="en-US"/>
          </a:p>
          <a:p>
            <a:endParaRPr lang="en-US"/>
          </a:p>
          <a:p>
            <a:endParaRPr lang="en-US"/>
          </a:p>
        </p:txBody>
      </p:sp>
      <p:sp>
        <p:nvSpPr>
          <p:cNvPr id="2" name="Title 1">
            <a:extLst>
              <a:ext uri="{FF2B5EF4-FFF2-40B4-BE49-F238E27FC236}">
                <a16:creationId xmlns:a16="http://schemas.microsoft.com/office/drawing/2014/main" id="{AD1FA88D-971D-C212-8CC4-B7383B0D26B4}"/>
              </a:ext>
            </a:extLst>
          </p:cNvPr>
          <p:cNvSpPr>
            <a:spLocks noGrp="1"/>
          </p:cNvSpPr>
          <p:nvPr>
            <p:ph type="title"/>
          </p:nvPr>
        </p:nvSpPr>
        <p:spPr/>
        <p:txBody>
          <a:bodyPr>
            <a:normAutofit/>
          </a:bodyPr>
          <a:lstStyle/>
          <a:p>
            <a:r>
              <a:rPr lang="en-US"/>
              <a:t>Motivation</a:t>
            </a:r>
          </a:p>
        </p:txBody>
      </p:sp>
      <p:sp>
        <p:nvSpPr>
          <p:cNvPr id="4" name="Date Placeholder 3">
            <a:extLst>
              <a:ext uri="{FF2B5EF4-FFF2-40B4-BE49-F238E27FC236}">
                <a16:creationId xmlns:a16="http://schemas.microsoft.com/office/drawing/2014/main" id="{1A891BD3-93E9-4642-07D7-4EA0C864EF41}"/>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EAF0114D-5DEF-816A-E18B-42DEAAE70E0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7C7CC3D-368E-9581-1B2F-F06D5A85AB27}"/>
              </a:ext>
            </a:extLst>
          </p:cNvPr>
          <p:cNvSpPr>
            <a:spLocks noGrp="1"/>
          </p:cNvSpPr>
          <p:nvPr>
            <p:ph type="sldNum" sz="quarter" idx="12"/>
          </p:nvPr>
        </p:nvSpPr>
        <p:spPr/>
        <p:txBody>
          <a:bodyPr/>
          <a:lstStyle/>
          <a:p>
            <a:fld id="{D4F24A5E-B0D2-394D-9970-9AE06BCB59C1}" type="slidenum">
              <a:rPr lang="en-US" smtClean="0"/>
              <a:t>15</a:t>
            </a:fld>
            <a:endParaRPr lang="en-US"/>
          </a:p>
        </p:txBody>
      </p:sp>
    </p:spTree>
    <p:extLst>
      <p:ext uri="{BB962C8B-B14F-4D97-AF65-F5344CB8AC3E}">
        <p14:creationId xmlns:p14="http://schemas.microsoft.com/office/powerpoint/2010/main" val="847287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82A8-931D-58A9-4D9B-484000021F63}"/>
              </a:ext>
            </a:extLst>
          </p:cNvPr>
          <p:cNvSpPr>
            <a:spLocks noGrp="1"/>
          </p:cNvSpPr>
          <p:nvPr>
            <p:ph type="title"/>
          </p:nvPr>
        </p:nvSpPr>
        <p:spPr/>
        <p:txBody>
          <a:bodyPr>
            <a:normAutofit/>
          </a:bodyPr>
          <a:lstStyle/>
          <a:p>
            <a:r>
              <a:rPr lang="en-US"/>
              <a:t>Traditional </a:t>
            </a:r>
            <a:r>
              <a:rPr lang="en-US" err="1"/>
              <a:t>CoT</a:t>
            </a:r>
            <a:r>
              <a:rPr lang="en-US"/>
              <a:t> vs </a:t>
            </a:r>
            <a:r>
              <a:rPr lang="en-US" err="1"/>
              <a:t>CoT</a:t>
            </a:r>
            <a:r>
              <a:rPr lang="en-US"/>
              <a:t> w/ Self Consistency</a:t>
            </a:r>
          </a:p>
        </p:txBody>
      </p:sp>
      <p:pic>
        <p:nvPicPr>
          <p:cNvPr id="8" name="Content Placeholder 7" descr="A diagram of a process&#10;&#10;Description automatically generated">
            <a:extLst>
              <a:ext uri="{FF2B5EF4-FFF2-40B4-BE49-F238E27FC236}">
                <a16:creationId xmlns:a16="http://schemas.microsoft.com/office/drawing/2014/main" id="{77F908C1-EBDA-342A-875B-B4A064F2E531}"/>
              </a:ext>
            </a:extLst>
          </p:cNvPr>
          <p:cNvPicPr>
            <a:picLocks noGrp="1" noChangeAspect="1"/>
          </p:cNvPicPr>
          <p:nvPr>
            <p:ph idx="1"/>
          </p:nvPr>
        </p:nvPicPr>
        <p:blipFill>
          <a:blip r:embed="rId2"/>
          <a:stretch>
            <a:fillRect/>
          </a:stretch>
        </p:blipFill>
        <p:spPr>
          <a:xfrm>
            <a:off x="3063991" y="999014"/>
            <a:ext cx="6064018" cy="4859972"/>
          </a:xfrm>
        </p:spPr>
      </p:pic>
      <p:sp>
        <p:nvSpPr>
          <p:cNvPr id="4" name="Date Placeholder 3">
            <a:extLst>
              <a:ext uri="{FF2B5EF4-FFF2-40B4-BE49-F238E27FC236}">
                <a16:creationId xmlns:a16="http://schemas.microsoft.com/office/drawing/2014/main" id="{D52B6F51-4794-5873-DD2B-36C71F6F0FA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3704E772-5CDE-1258-B452-F9E6DF363BB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613188F-04D1-B208-B855-B37AF3F02D33}"/>
              </a:ext>
            </a:extLst>
          </p:cNvPr>
          <p:cNvSpPr>
            <a:spLocks noGrp="1"/>
          </p:cNvSpPr>
          <p:nvPr>
            <p:ph type="sldNum" sz="quarter" idx="12"/>
          </p:nvPr>
        </p:nvSpPr>
        <p:spPr/>
        <p:txBody>
          <a:bodyPr/>
          <a:lstStyle/>
          <a:p>
            <a:fld id="{D4F24A5E-B0D2-394D-9970-9AE06BCB59C1}" type="slidenum">
              <a:rPr lang="en-US" smtClean="0"/>
              <a:t>16</a:t>
            </a:fld>
            <a:endParaRPr lang="en-US"/>
          </a:p>
        </p:txBody>
      </p:sp>
    </p:spTree>
    <p:extLst>
      <p:ext uri="{BB962C8B-B14F-4D97-AF65-F5344CB8AC3E}">
        <p14:creationId xmlns:p14="http://schemas.microsoft.com/office/powerpoint/2010/main" val="3878243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4732-6BD3-A903-A54F-9EABFAD5978A}"/>
              </a:ext>
            </a:extLst>
          </p:cNvPr>
          <p:cNvSpPr>
            <a:spLocks noGrp="1"/>
          </p:cNvSpPr>
          <p:nvPr>
            <p:ph type="title"/>
          </p:nvPr>
        </p:nvSpPr>
        <p:spPr/>
        <p:txBody>
          <a:bodyPr/>
          <a:lstStyle/>
          <a:p>
            <a:r>
              <a:rPr lang="en-US"/>
              <a:t>3 steps of Self Consistency</a:t>
            </a:r>
          </a:p>
        </p:txBody>
      </p:sp>
      <p:sp>
        <p:nvSpPr>
          <p:cNvPr id="3" name="Content Placeholder 2">
            <a:extLst>
              <a:ext uri="{FF2B5EF4-FFF2-40B4-BE49-F238E27FC236}">
                <a16:creationId xmlns:a16="http://schemas.microsoft.com/office/drawing/2014/main" id="{59FFC11A-917E-A07A-B048-628CC5F55D45}"/>
              </a:ext>
            </a:extLst>
          </p:cNvPr>
          <p:cNvSpPr>
            <a:spLocks noGrp="1"/>
          </p:cNvSpPr>
          <p:nvPr>
            <p:ph idx="1"/>
          </p:nvPr>
        </p:nvSpPr>
        <p:spPr/>
        <p:txBody>
          <a:bodyPr/>
          <a:lstStyle/>
          <a:p>
            <a:pPr marL="514350" indent="-514350">
              <a:buFont typeface="+mj-lt"/>
              <a:buAutoNum type="arabicPeriod"/>
            </a:pPr>
            <a:r>
              <a:rPr lang="en-CA"/>
              <a:t>Prompting LLM with </a:t>
            </a:r>
            <a:r>
              <a:rPr lang="en-CA" err="1"/>
              <a:t>CoT</a:t>
            </a:r>
            <a:endParaRPr lang="en-CA"/>
          </a:p>
          <a:p>
            <a:pPr marL="514350" indent="-514350">
              <a:buFont typeface="+mj-lt"/>
              <a:buAutoNum type="arabicPeriod"/>
            </a:pPr>
            <a:r>
              <a:rPr lang="en-CA"/>
              <a:t>Sampling from the LLM decoder to get diverse reasoning paths</a:t>
            </a:r>
          </a:p>
          <a:p>
            <a:pPr marL="514350" indent="-514350">
              <a:buFont typeface="+mj-lt"/>
              <a:buAutoNum type="arabicPeriod"/>
            </a:pPr>
            <a:r>
              <a:rPr lang="en-CA"/>
              <a:t>Selecting the most consistent answers (e.g. majority voting)</a:t>
            </a:r>
          </a:p>
          <a:p>
            <a:endParaRPr lang="en-US"/>
          </a:p>
        </p:txBody>
      </p:sp>
      <p:sp>
        <p:nvSpPr>
          <p:cNvPr id="4" name="Date Placeholder 3">
            <a:extLst>
              <a:ext uri="{FF2B5EF4-FFF2-40B4-BE49-F238E27FC236}">
                <a16:creationId xmlns:a16="http://schemas.microsoft.com/office/drawing/2014/main" id="{B3E53BA8-76C9-B33B-2C6B-37354FD286DD}"/>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C5E42760-DF89-319D-FCB0-1DEDEC5F2B6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7FEFF9C-304B-0DA3-9F8A-4D0856B999FF}"/>
              </a:ext>
            </a:extLst>
          </p:cNvPr>
          <p:cNvSpPr>
            <a:spLocks noGrp="1"/>
          </p:cNvSpPr>
          <p:nvPr>
            <p:ph type="sldNum" sz="quarter" idx="12"/>
          </p:nvPr>
        </p:nvSpPr>
        <p:spPr/>
        <p:txBody>
          <a:bodyPr/>
          <a:lstStyle/>
          <a:p>
            <a:fld id="{D4F24A5E-B0D2-394D-9970-9AE06BCB59C1}" type="slidenum">
              <a:rPr lang="en-US" smtClean="0"/>
              <a:t>17</a:t>
            </a:fld>
            <a:endParaRPr lang="en-US"/>
          </a:p>
        </p:txBody>
      </p:sp>
      <p:pic>
        <p:nvPicPr>
          <p:cNvPr id="8" name="Picture 7" descr="A diagram of a language model&#10;&#10;Description automatically generated">
            <a:extLst>
              <a:ext uri="{FF2B5EF4-FFF2-40B4-BE49-F238E27FC236}">
                <a16:creationId xmlns:a16="http://schemas.microsoft.com/office/drawing/2014/main" id="{B98EF2B8-16E5-C827-37A8-3B374524E167}"/>
              </a:ext>
            </a:extLst>
          </p:cNvPr>
          <p:cNvPicPr>
            <a:picLocks noChangeAspect="1"/>
          </p:cNvPicPr>
          <p:nvPr/>
        </p:nvPicPr>
        <p:blipFill>
          <a:blip r:embed="rId3"/>
          <a:stretch>
            <a:fillRect/>
          </a:stretch>
        </p:blipFill>
        <p:spPr>
          <a:xfrm>
            <a:off x="2209800" y="2784721"/>
            <a:ext cx="7772400" cy="3553597"/>
          </a:xfrm>
          <a:prstGeom prst="rect">
            <a:avLst/>
          </a:prstGeom>
        </p:spPr>
      </p:pic>
    </p:spTree>
    <p:extLst>
      <p:ext uri="{BB962C8B-B14F-4D97-AF65-F5344CB8AC3E}">
        <p14:creationId xmlns:p14="http://schemas.microsoft.com/office/powerpoint/2010/main" val="229351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1F18C-E6CD-A436-0BF5-65D68E40DA2B}"/>
              </a:ext>
            </a:extLst>
          </p:cNvPr>
          <p:cNvSpPr>
            <a:spLocks noGrp="1"/>
          </p:cNvSpPr>
          <p:nvPr>
            <p:ph type="title"/>
          </p:nvPr>
        </p:nvSpPr>
        <p:spPr/>
        <p:txBody>
          <a:bodyPr/>
          <a:lstStyle/>
          <a:p>
            <a:r>
              <a:rPr lang="en-US"/>
              <a:t>Another example</a:t>
            </a:r>
          </a:p>
        </p:txBody>
      </p:sp>
      <p:pic>
        <p:nvPicPr>
          <p:cNvPr id="7" name="Content Placeholder 6">
            <a:extLst>
              <a:ext uri="{FF2B5EF4-FFF2-40B4-BE49-F238E27FC236}">
                <a16:creationId xmlns:a16="http://schemas.microsoft.com/office/drawing/2014/main" id="{CBF23CA1-60DF-877B-0A25-F423D3EC4290}"/>
              </a:ext>
            </a:extLst>
          </p:cNvPr>
          <p:cNvPicPr>
            <a:picLocks noGrp="1" noChangeAspect="1"/>
          </p:cNvPicPr>
          <p:nvPr>
            <p:ph idx="1"/>
          </p:nvPr>
        </p:nvPicPr>
        <p:blipFill>
          <a:blip r:embed="rId3"/>
          <a:stretch>
            <a:fillRect/>
          </a:stretch>
        </p:blipFill>
        <p:spPr>
          <a:xfrm>
            <a:off x="308085" y="1500673"/>
            <a:ext cx="11356266" cy="3856653"/>
          </a:xfrm>
          <a:prstGeom prst="rect">
            <a:avLst/>
          </a:prstGeom>
        </p:spPr>
      </p:pic>
      <p:sp>
        <p:nvSpPr>
          <p:cNvPr id="4" name="Date Placeholder 3">
            <a:extLst>
              <a:ext uri="{FF2B5EF4-FFF2-40B4-BE49-F238E27FC236}">
                <a16:creationId xmlns:a16="http://schemas.microsoft.com/office/drawing/2014/main" id="{22E3D970-19F3-8019-626D-DAECD2AF1463}"/>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ECE87804-7A95-6F11-BD2C-5A061D343FF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5D5CEE4-D69D-8808-6B3A-323A31D8ED5E}"/>
              </a:ext>
            </a:extLst>
          </p:cNvPr>
          <p:cNvSpPr>
            <a:spLocks noGrp="1"/>
          </p:cNvSpPr>
          <p:nvPr>
            <p:ph type="sldNum" sz="quarter" idx="12"/>
          </p:nvPr>
        </p:nvSpPr>
        <p:spPr/>
        <p:txBody>
          <a:bodyPr/>
          <a:lstStyle/>
          <a:p>
            <a:fld id="{D4F24A5E-B0D2-394D-9970-9AE06BCB59C1}" type="slidenum">
              <a:rPr lang="en-US" smtClean="0"/>
              <a:t>18</a:t>
            </a:fld>
            <a:endParaRPr lang="en-US"/>
          </a:p>
        </p:txBody>
      </p:sp>
    </p:spTree>
    <p:extLst>
      <p:ext uri="{BB962C8B-B14F-4D97-AF65-F5344CB8AC3E}">
        <p14:creationId xmlns:p14="http://schemas.microsoft.com/office/powerpoint/2010/main" val="739959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22388-229E-AAEA-2799-C24B3F6CFE92}"/>
              </a:ext>
            </a:extLst>
          </p:cNvPr>
          <p:cNvSpPr>
            <a:spLocks noGrp="1"/>
          </p:cNvSpPr>
          <p:nvPr>
            <p:ph type="title"/>
          </p:nvPr>
        </p:nvSpPr>
        <p:spPr/>
        <p:txBody>
          <a:bodyPr/>
          <a:lstStyle/>
          <a:p>
            <a:r>
              <a:rPr lang="en-US"/>
              <a:t>Understanding the Consistency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028947D-5D23-449F-50A6-B19312B63639}"/>
                  </a:ext>
                </a:extLst>
              </p:cNvPr>
              <p:cNvSpPr>
                <a:spLocks noGrp="1"/>
              </p:cNvSpPr>
              <p:nvPr>
                <p:ph idx="1"/>
              </p:nvPr>
            </p:nvSpPr>
            <p:spPr/>
            <p:txBody>
              <a:bodyPr>
                <a:normAutofit/>
              </a:bodyPr>
              <a:lstStyle/>
              <a:p>
                <a:r>
                  <a:rPr lang="en-US"/>
                  <a:t>Decomposition of decoder output into </a:t>
                </a:r>
                <a14:m>
                  <m:oMath xmlns:m="http://schemas.openxmlformats.org/officeDocument/2006/math">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𝑟</m:t>
                        </m:r>
                      </m:e>
                      <m:sub>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𝑎</m:t>
                        </m:r>
                      </m:e>
                      <m:sub>
                        <m:r>
                          <a:rPr lang="en-CA" b="0" i="1" smtClean="0">
                            <a:latin typeface="Cambria Math" panose="02040503050406030204" pitchFamily="18" charset="0"/>
                          </a:rPr>
                          <m:t>𝑖</m:t>
                        </m:r>
                      </m:sub>
                    </m:sSub>
                    <m:r>
                      <a:rPr lang="en-CA" b="0" i="1" smtClean="0">
                        <a:latin typeface="Cambria Math" panose="02040503050406030204" pitchFamily="18" charset="0"/>
                      </a:rPr>
                      <m:t>)</m:t>
                    </m:r>
                  </m:oMath>
                </a14:m>
                <a:endParaRPr lang="en-US"/>
              </a:p>
              <a:p>
                <a:pPr lvl="1"/>
                <a:r>
                  <a:rPr lang="en-US"/>
                  <a:t>Reasoning path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𝑟</m:t>
                        </m:r>
                      </m:e>
                      <m:sub>
                        <m:r>
                          <a:rPr lang="en-CA" b="0" i="1" smtClean="0">
                            <a:latin typeface="Cambria Math" panose="02040503050406030204" pitchFamily="18" charset="0"/>
                          </a:rPr>
                          <m:t>𝑖</m:t>
                        </m:r>
                      </m:sub>
                    </m:sSub>
                  </m:oMath>
                </a14:m>
                <a:endParaRPr lang="en-CA" b="0"/>
              </a:p>
              <a:p>
                <a:pPr lvl="1"/>
                <a:r>
                  <a:rPr lang="en-CA" b="0"/>
                  <a:t>Final </a:t>
                </a:r>
                <a:r>
                  <a:rPr lang="en-CA"/>
                  <a:t>answer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𝑎</m:t>
                        </m:r>
                      </m:e>
                      <m:sub>
                        <m:r>
                          <a:rPr lang="en-CA" b="0" i="1" smtClean="0">
                            <a:latin typeface="Cambria Math" panose="02040503050406030204" pitchFamily="18" charset="0"/>
                          </a:rPr>
                          <m:t>𝑖</m:t>
                        </m:r>
                      </m:sub>
                    </m:sSub>
                  </m:oMath>
                </a14:m>
                <a:endParaRPr lang="en-CA"/>
              </a:p>
              <a:p>
                <a:r>
                  <a:rPr lang="en-CA" b="0"/>
                  <a:t>Example</a:t>
                </a:r>
              </a:p>
              <a:p>
                <a:pPr lvl="1"/>
                <a:r>
                  <a:rPr lang="en-CA"/>
                  <a:t>Common Sense reasoning</a:t>
                </a:r>
              </a:p>
              <a:p>
                <a:pPr lvl="2"/>
                <a:r>
                  <a:rPr lang="en-CA"/>
                  <a:t>Q: Yes or no: Would a pear sink in water? </a:t>
                </a:r>
              </a:p>
              <a:p>
                <a:pPr lvl="2"/>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𝑟</m:t>
                        </m:r>
                      </m:e>
                      <m:sub>
                        <m:r>
                          <a:rPr lang="en-CA" b="0" i="1" smtClean="0">
                            <a:latin typeface="Cambria Math" panose="02040503050406030204" pitchFamily="18" charset="0"/>
                          </a:rPr>
                          <m:t>𝑖</m:t>
                        </m:r>
                      </m:sub>
                    </m:sSub>
                  </m:oMath>
                </a14:m>
                <a:r>
                  <a:rPr lang="en-CA"/>
                  <a:t>: Considering that pears have a density less than water, we can infer that a pear would float in water. </a:t>
                </a:r>
                <a:endParaRPr lang="en-CA" b="0"/>
              </a:p>
              <a:p>
                <a:pPr lvl="2"/>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𝑎</m:t>
                        </m:r>
                      </m:e>
                      <m:sub>
                        <m:r>
                          <a:rPr lang="en-CA" b="0" i="1" smtClean="0">
                            <a:latin typeface="Cambria Math" panose="02040503050406030204" pitchFamily="18" charset="0"/>
                          </a:rPr>
                          <m:t>𝑖</m:t>
                        </m:r>
                      </m:sub>
                    </m:sSub>
                  </m:oMath>
                </a14:m>
                <a:r>
                  <a:rPr lang="en-CA"/>
                  <a:t>: </a:t>
                </a:r>
                <a:r>
                  <a:rPr lang="en-CA">
                    <a:solidFill>
                      <a:srgbClr val="FF0000"/>
                    </a:solidFill>
                  </a:rPr>
                  <a:t>The answer is </a:t>
                </a:r>
                <a:r>
                  <a:rPr lang="en-CA"/>
                  <a:t>yes, a pear would float in water.</a:t>
                </a:r>
              </a:p>
              <a:p>
                <a:pPr lvl="1"/>
                <a:r>
                  <a:rPr lang="en-CA"/>
                  <a:t>Symbolic reasoning</a:t>
                </a:r>
              </a:p>
              <a:p>
                <a:pPr lvl="2"/>
                <a:r>
                  <a:rPr lang="en-CA"/>
                  <a:t>Q: Take the last letters of the words in “Lady Gaga” and concatenate them. </a:t>
                </a:r>
              </a:p>
              <a:p>
                <a:pPr lvl="2"/>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𝑟</m:t>
                        </m:r>
                      </m:e>
                      <m:sub>
                        <m:r>
                          <a:rPr lang="en-CA" b="0" i="1" smtClean="0">
                            <a:latin typeface="Cambria Math" panose="02040503050406030204" pitchFamily="18" charset="0"/>
                          </a:rPr>
                          <m:t>𝑖</m:t>
                        </m:r>
                      </m:sub>
                    </m:sSub>
                  </m:oMath>
                </a14:m>
                <a:r>
                  <a:rPr lang="en-CA"/>
                  <a:t>: The last letter of “Lady” is “y”. The last letter of “Gaga” is “a”.</a:t>
                </a:r>
              </a:p>
              <a:p>
                <a:pPr lvl="2"/>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𝑎</m:t>
                        </m:r>
                      </m:e>
                      <m:sub>
                        <m:r>
                          <a:rPr lang="en-CA" b="0" i="1" smtClean="0">
                            <a:latin typeface="Cambria Math" panose="02040503050406030204" pitchFamily="18" charset="0"/>
                          </a:rPr>
                          <m:t>𝑖</m:t>
                        </m:r>
                      </m:sub>
                    </m:sSub>
                  </m:oMath>
                </a14:m>
                <a:r>
                  <a:rPr lang="en-CA" b="0"/>
                  <a:t>: </a:t>
                </a:r>
                <a:r>
                  <a:rPr lang="en-CA" b="0">
                    <a:solidFill>
                      <a:srgbClr val="FF0000"/>
                    </a:solidFill>
                  </a:rPr>
                  <a:t>The answer is </a:t>
                </a:r>
                <a:r>
                  <a:rPr lang="en-CA" b="0"/>
                  <a:t>“</a:t>
                </a:r>
                <a:r>
                  <a:rPr lang="en-CA" b="0" err="1"/>
                  <a:t>ya</a:t>
                </a:r>
                <a:r>
                  <a:rPr lang="en-CA" b="0"/>
                  <a:t>”.</a:t>
                </a:r>
              </a:p>
              <a:p>
                <a:pPr lvl="2"/>
                <a:endParaRPr lang="en-CA"/>
              </a:p>
              <a:p>
                <a:pPr lvl="1"/>
                <a:endParaRPr lang="en-CA" b="0"/>
              </a:p>
              <a:p>
                <a:pPr lvl="2"/>
                <a:endParaRPr lang="en-CA" b="0"/>
              </a:p>
              <a:p>
                <a:endParaRPr lang="en-CA" b="0"/>
              </a:p>
              <a:p>
                <a:pPr lvl="1"/>
                <a:endParaRPr lang="en-CA" b="0"/>
              </a:p>
              <a:p>
                <a:endParaRPr lang="en-US"/>
              </a:p>
            </p:txBody>
          </p:sp>
        </mc:Choice>
        <mc:Fallback xmlns="">
          <p:sp>
            <p:nvSpPr>
              <p:cNvPr id="3" name="Content Placeholder 2">
                <a:extLst>
                  <a:ext uri="{FF2B5EF4-FFF2-40B4-BE49-F238E27FC236}">
                    <a16:creationId xmlns:a16="http://schemas.microsoft.com/office/drawing/2014/main" id="{5028947D-5D23-449F-50A6-B19312B63639}"/>
                  </a:ext>
                </a:extLst>
              </p:cNvPr>
              <p:cNvSpPr>
                <a:spLocks noGrp="1" noRot="1" noChangeAspect="1" noMove="1" noResize="1" noEditPoints="1" noAdjustHandles="1" noChangeArrowheads="1" noChangeShapeType="1" noTextEdit="1"/>
              </p:cNvSpPr>
              <p:nvPr>
                <p:ph idx="1"/>
              </p:nvPr>
            </p:nvSpPr>
            <p:spPr>
              <a:blipFill>
                <a:blip r:embed="rId3"/>
                <a:stretch>
                  <a:fillRect l="-1043" t="-2109" b="-111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DD9D52F-0FB3-81BB-CED5-9F443B012E2D}"/>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740B9793-3263-3D53-7F1B-2754CE28117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C89B988-2128-8E7C-0597-B6F45C836BEA}"/>
              </a:ext>
            </a:extLst>
          </p:cNvPr>
          <p:cNvSpPr>
            <a:spLocks noGrp="1"/>
          </p:cNvSpPr>
          <p:nvPr>
            <p:ph type="sldNum" sz="quarter" idx="12"/>
          </p:nvPr>
        </p:nvSpPr>
        <p:spPr/>
        <p:txBody>
          <a:bodyPr/>
          <a:lstStyle/>
          <a:p>
            <a:fld id="{D4F24A5E-B0D2-394D-9970-9AE06BCB59C1}" type="slidenum">
              <a:rPr lang="en-US" smtClean="0"/>
              <a:t>19</a:t>
            </a:fld>
            <a:endParaRPr lang="en-US"/>
          </a:p>
        </p:txBody>
      </p:sp>
    </p:spTree>
    <p:extLst>
      <p:ext uri="{BB962C8B-B14F-4D97-AF65-F5344CB8AC3E}">
        <p14:creationId xmlns:p14="http://schemas.microsoft.com/office/powerpoint/2010/main" val="688299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1A4B40-C5D5-1115-8C83-4A8BAC01ECD0}"/>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000"/>
              <a:t>What is prompt engineering? </a:t>
            </a:r>
          </a:p>
        </p:txBody>
      </p:sp>
      <p:sp>
        <p:nvSpPr>
          <p:cNvPr id="3" name="Content Placeholder 2">
            <a:extLst>
              <a:ext uri="{FF2B5EF4-FFF2-40B4-BE49-F238E27FC236}">
                <a16:creationId xmlns:a16="http://schemas.microsoft.com/office/drawing/2014/main" id="{6D1FFC4E-92BF-9451-A63C-9D31B3F68BF1}"/>
              </a:ext>
            </a:extLst>
          </p:cNvPr>
          <p:cNvSpPr>
            <a:spLocks noGrp="1"/>
          </p:cNvSpPr>
          <p:nvPr>
            <p:ph idx="1"/>
          </p:nvPr>
        </p:nvSpPr>
        <p:spPr>
          <a:xfrm>
            <a:off x="890339" y="4636008"/>
            <a:ext cx="3734014" cy="1572768"/>
          </a:xfrm>
        </p:spPr>
        <p:txBody>
          <a:bodyPr vert="horz" lIns="91440" tIns="45720" rIns="91440" bIns="45720" rtlCol="0" anchor="t">
            <a:normAutofit/>
          </a:bodyPr>
          <a:lstStyle/>
          <a:p>
            <a:pPr marL="0" indent="0">
              <a:buNone/>
            </a:pPr>
            <a:r>
              <a:rPr lang="en-US" sz="2400"/>
              <a:t> Find an effective way to communicate with AI tools</a:t>
            </a:r>
          </a:p>
        </p:txBody>
      </p:sp>
      <p:sp>
        <p:nvSpPr>
          <p:cNvPr id="2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0206858C-8C1B-9153-0B62-F7A06A810C2F}"/>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251F351B-3C41-6C46-A5F1-3CA0D762442A}" type="datetime1">
              <a:rPr lang="en-US" smtClean="0">
                <a:solidFill>
                  <a:prstClr val="black">
                    <a:tint val="75000"/>
                  </a:prstClr>
                </a:solidFill>
                <a:latin typeface="Calibri" panose="020F0502020204030204"/>
              </a:rPr>
              <a:pPr>
                <a:spcAft>
                  <a:spcPts val="600"/>
                </a:spcAft>
                <a:defRPr/>
              </a:pPr>
              <a:t>3/12/24</a:t>
            </a:fld>
            <a:endParaRPr lang="en-US">
              <a:solidFill>
                <a:prstClr val="black">
                  <a:tint val="75000"/>
                </a:prstClr>
              </a:solidFill>
              <a:latin typeface="Calibri" panose="020F0502020204030204"/>
            </a:endParaRPr>
          </a:p>
        </p:txBody>
      </p:sp>
      <p:pic>
        <p:nvPicPr>
          <p:cNvPr id="9" name="Picture 8" descr="A chatbot and a person&#10;&#10;Description automatically generated">
            <a:extLst>
              <a:ext uri="{FF2B5EF4-FFF2-40B4-BE49-F238E27FC236}">
                <a16:creationId xmlns:a16="http://schemas.microsoft.com/office/drawing/2014/main" id="{B6B6DA7B-266A-2673-93C1-2F2D5E8F6956}"/>
              </a:ext>
            </a:extLst>
          </p:cNvPr>
          <p:cNvPicPr>
            <a:picLocks noChangeAspect="1"/>
          </p:cNvPicPr>
          <p:nvPr/>
        </p:nvPicPr>
        <p:blipFill rotWithShape="1">
          <a:blip r:embed="rId3"/>
          <a:srcRect l="345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Footer Placeholder 4">
            <a:extLst>
              <a:ext uri="{FF2B5EF4-FFF2-40B4-BE49-F238E27FC236}">
                <a16:creationId xmlns:a16="http://schemas.microsoft.com/office/drawing/2014/main" id="{EBD7BBAF-D479-16CB-2B16-B7F39E0222CA}"/>
              </a:ext>
            </a:extLst>
          </p:cNvPr>
          <p:cNvSpPr>
            <a:spLocks noGrp="1"/>
          </p:cNvSpPr>
          <p:nvPr>
            <p:ph type="ftr" sz="quarter" idx="11"/>
          </p:nvPr>
        </p:nvSpPr>
        <p:spPr>
          <a:xfrm>
            <a:off x="6105278"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Slides created for CS886 at UWaterloo</a:t>
            </a:r>
          </a:p>
        </p:txBody>
      </p:sp>
      <p:sp>
        <p:nvSpPr>
          <p:cNvPr id="6" name="Slide Number Placeholder 5">
            <a:extLst>
              <a:ext uri="{FF2B5EF4-FFF2-40B4-BE49-F238E27FC236}">
                <a16:creationId xmlns:a16="http://schemas.microsoft.com/office/drawing/2014/main" id="{C355DAA6-7AFB-A5A4-0C98-D2E9EFE98FDA}"/>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a:spcAft>
                <a:spcPts val="600"/>
              </a:spcAft>
              <a:defRPr/>
            </a:pPr>
            <a:fld id="{D4F24A5E-B0D2-394D-9970-9AE06BCB59C1}" type="slidenum">
              <a:rPr lang="en-US">
                <a:solidFill>
                  <a:srgbClr val="FFFFFF"/>
                </a:solidFill>
                <a:latin typeface="Calibri" panose="020F0502020204030204"/>
              </a:rPr>
              <a:pPr>
                <a:spcAft>
                  <a:spcPts val="600"/>
                </a:spcAft>
                <a:defRPr/>
              </a:pPr>
              <a:t>2</a:t>
            </a:fld>
            <a:endParaRPr lang="en-US">
              <a:solidFill>
                <a:srgbClr val="FFFFFF"/>
              </a:solidFill>
              <a:latin typeface="Calibri" panose="020F0502020204030204"/>
            </a:endParaRPr>
          </a:p>
        </p:txBody>
      </p:sp>
    </p:spTree>
    <p:extLst>
      <p:ext uri="{BB962C8B-B14F-4D97-AF65-F5344CB8AC3E}">
        <p14:creationId xmlns:p14="http://schemas.microsoft.com/office/powerpoint/2010/main" val="442835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CC440-A3AF-86EA-2DE5-56A043F4351D}"/>
              </a:ext>
            </a:extLst>
          </p:cNvPr>
          <p:cNvSpPr>
            <a:spLocks noGrp="1"/>
          </p:cNvSpPr>
          <p:nvPr>
            <p:ph type="title"/>
          </p:nvPr>
        </p:nvSpPr>
        <p:spPr/>
        <p:txBody>
          <a:bodyPr>
            <a:normAutofit/>
          </a:bodyPr>
          <a:lstStyle/>
          <a:p>
            <a:r>
              <a:rPr lang="en-US"/>
              <a:t>Understanding the Aggregation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3F3A25-3652-03A6-A723-B77FAA040A60}"/>
                  </a:ext>
                </a:extLst>
              </p:cNvPr>
              <p:cNvSpPr>
                <a:spLocks noGrp="1"/>
              </p:cNvSpPr>
              <p:nvPr>
                <p:ph idx="1"/>
              </p:nvPr>
            </p:nvSpPr>
            <p:spPr/>
            <p:txBody>
              <a:bodyPr>
                <a:normAutofit/>
              </a:bodyPr>
              <a:lstStyle/>
              <a:p>
                <a:r>
                  <a:rPr lang="en-US"/>
                  <a:t>*Majority vote: </a:t>
                </a:r>
                <a14:m>
                  <m:oMath xmlns:m="http://schemas.openxmlformats.org/officeDocument/2006/math">
                    <m:r>
                      <a:rPr lang="en-CA" sz="2400" b="0" i="1" smtClean="0">
                        <a:latin typeface="Cambria Math" panose="02040503050406030204" pitchFamily="18" charset="0"/>
                      </a:rPr>
                      <m:t>𝑎𝑟𝑔𝑚𝑎</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𝑥</m:t>
                        </m:r>
                      </m:e>
                      <m:sub>
                        <m:r>
                          <a:rPr lang="en-CA" sz="2400" b="0" i="1" smtClean="0">
                            <a:latin typeface="Cambria Math" panose="02040503050406030204" pitchFamily="18" charset="0"/>
                          </a:rPr>
                          <m:t>𝛼</m:t>
                        </m:r>
                      </m:sub>
                    </m:sSub>
                    <m:nary>
                      <m:naryPr>
                        <m:chr m:val="∑"/>
                        <m:ctrlPr>
                          <a:rPr lang="en-CA" sz="2400" b="0" i="1" smtClean="0">
                            <a:latin typeface="Cambria Math" panose="02040503050406030204" pitchFamily="18" charset="0"/>
                          </a:rPr>
                        </m:ctrlPr>
                      </m:naryPr>
                      <m:sub>
                        <m:r>
                          <a:rPr lang="en-CA" sz="2400" b="0" i="1" smtClean="0">
                            <a:latin typeface="Cambria Math" panose="02040503050406030204" pitchFamily="18" charset="0"/>
                          </a:rPr>
                          <m:t>𝑖</m:t>
                        </m:r>
                        <m:r>
                          <a:rPr lang="en-CA" sz="2400" b="0" i="1" smtClean="0">
                            <a:latin typeface="Cambria Math" panose="02040503050406030204" pitchFamily="18" charset="0"/>
                          </a:rPr>
                          <m:t>=1</m:t>
                        </m:r>
                      </m:sub>
                      <m:sup>
                        <m:r>
                          <a:rPr lang="en-CA" sz="2400" b="0" i="1" smtClean="0">
                            <a:latin typeface="Cambria Math" panose="02040503050406030204" pitchFamily="18" charset="0"/>
                          </a:rPr>
                          <m:t>𝑚</m:t>
                        </m:r>
                      </m:sup>
                      <m:e>
                        <m:r>
                          <a:rPr lang="en-CA" sz="2400" b="0" i="1" smtClean="0">
                            <a:latin typeface="Cambria Math" panose="02040503050406030204" pitchFamily="18" charset="0"/>
                          </a:rPr>
                          <m:t>1(</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𝑎</m:t>
                            </m:r>
                          </m:e>
                          <m:sub>
                            <m:r>
                              <a:rPr lang="en-CA" sz="2400" b="0" i="1" smtClean="0">
                                <a:latin typeface="Cambria Math" panose="02040503050406030204" pitchFamily="18" charset="0"/>
                              </a:rPr>
                              <m:t>𝑖</m:t>
                            </m:r>
                          </m:sub>
                        </m:sSub>
                        <m:r>
                          <a:rPr lang="en-CA" sz="2400" b="0" i="1" smtClean="0">
                            <a:latin typeface="Cambria Math" panose="02040503050406030204" pitchFamily="18" charset="0"/>
                          </a:rPr>
                          <m:t>=</m:t>
                        </m:r>
                        <m:r>
                          <a:rPr lang="en-CA" sz="2400" b="0" i="1" smtClean="0">
                            <a:latin typeface="Cambria Math" panose="02040503050406030204" pitchFamily="18" charset="0"/>
                          </a:rPr>
                          <m:t>𝛼</m:t>
                        </m:r>
                        <m:r>
                          <a:rPr lang="en-CA" sz="2400" b="0" i="1" smtClean="0">
                            <a:latin typeface="Cambria Math" panose="02040503050406030204" pitchFamily="18" charset="0"/>
                          </a:rPr>
                          <m:t>)</m:t>
                        </m:r>
                      </m:e>
                    </m:nary>
                  </m:oMath>
                </a14:m>
                <a:endParaRPr lang="en-CA" sz="2400" b="0"/>
              </a:p>
              <a:p>
                <a:r>
                  <a:rPr lang="en-CA" b="0"/>
                  <a:t>Weighted probability of each reasoning and answer pair</a:t>
                </a:r>
              </a:p>
              <a:p>
                <a:pPr lvl="1"/>
                <a:r>
                  <a:rPr lang="en-CA"/>
                  <a:t>Unnormalized probability</a:t>
                </a:r>
                <a:endParaRPr lang="en-CA" b="0"/>
              </a:p>
              <a:p>
                <a:pPr marL="457200" lvl="1" indent="0">
                  <a:buNone/>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𝑃</m:t>
                      </m:r>
                      <m:d>
                        <m:dPr>
                          <m:endChr m:val="|"/>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𝑟</m:t>
                              </m:r>
                            </m:e>
                            <m:sub>
                              <m:r>
                                <a:rPr lang="en-CA" b="0" i="1" smtClean="0">
                                  <a:latin typeface="Cambria Math" panose="02040503050406030204" pitchFamily="18" charset="0"/>
                                </a:rPr>
                                <m:t>𝑖</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𝑎</m:t>
                              </m:r>
                            </m:e>
                            <m:sub>
                              <m:r>
                                <a:rPr lang="en-CA" b="0" i="1" smtClean="0">
                                  <a:latin typeface="Cambria Math" panose="02040503050406030204" pitchFamily="18" charset="0"/>
                                </a:rPr>
                                <m:t>𝑖</m:t>
                              </m:r>
                            </m:sub>
                          </m:sSub>
                        </m:e>
                      </m:d>
                      <m:r>
                        <a:rPr lang="en-CA" b="0" i="1" smtClean="0">
                          <a:latin typeface="Cambria Math" panose="02040503050406030204" pitchFamily="18" charset="0"/>
                        </a:rPr>
                        <m:t> </m:t>
                      </m:r>
                      <m:r>
                        <a:rPr lang="en-CA" b="0" i="1" smtClean="0">
                          <a:latin typeface="Cambria Math" panose="02040503050406030204" pitchFamily="18" charset="0"/>
                        </a:rPr>
                        <m:t>𝑝𝑟𝑜𝑚𝑝𝑡</m:t>
                      </m:r>
                      <m:r>
                        <a:rPr lang="en-CA" b="0" i="1" smtClean="0">
                          <a:latin typeface="Cambria Math" panose="02040503050406030204" pitchFamily="18" charset="0"/>
                        </a:rPr>
                        <m:t>, </m:t>
                      </m:r>
                      <m:r>
                        <a:rPr lang="en-CA" b="0" i="1" smtClean="0">
                          <a:latin typeface="Cambria Math" panose="02040503050406030204" pitchFamily="18" charset="0"/>
                        </a:rPr>
                        <m:t>𝑞𝑢𝑒𝑠𝑡𝑖𝑜𝑛</m:t>
                      </m:r>
                      <m:r>
                        <a:rPr lang="en-CA" b="0" i="1" smtClean="0">
                          <a:latin typeface="Cambria Math" panose="02040503050406030204" pitchFamily="18" charset="0"/>
                        </a:rPr>
                        <m:t>)</m:t>
                      </m:r>
                    </m:oMath>
                  </m:oMathPara>
                </a14:m>
                <a:endParaRPr lang="en-CA"/>
              </a:p>
              <a:p>
                <a:pPr lvl="1"/>
                <a:r>
                  <a:rPr lang="en-CA"/>
                  <a:t>Normalize the conditional probability by output length</a:t>
                </a:r>
              </a:p>
              <a:p>
                <a:pPr marL="0" indent="0">
                  <a:buNone/>
                </a:pPr>
                <a14:m>
                  <m:oMathPara xmlns:m="http://schemas.openxmlformats.org/officeDocument/2006/math">
                    <m:oMathParaPr>
                      <m:jc m:val="centerGroup"/>
                    </m:oMathParaPr>
                    <m:oMath xmlns:m="http://schemas.openxmlformats.org/officeDocument/2006/math">
                      <m:r>
                        <a:rPr lang="en-CA" sz="2400" i="1" dirty="0" smtClean="0">
                          <a:latin typeface="Cambria Math" panose="02040503050406030204" pitchFamily="18" charset="0"/>
                        </a:rPr>
                        <m:t>𝑃</m:t>
                      </m:r>
                      <m:d>
                        <m:dPr>
                          <m:endChr m:val="|"/>
                          <m:ctrlPr>
                            <a:rPr lang="en-CA" sz="2400" i="1" dirty="0" smtClean="0">
                              <a:latin typeface="Cambria Math" panose="02040503050406030204" pitchFamily="18" charset="0"/>
                            </a:rPr>
                          </m:ctrlPr>
                        </m:dPr>
                        <m:e>
                          <m:sSub>
                            <m:sSubPr>
                              <m:ctrlPr>
                                <a:rPr lang="en-CA" sz="2400" i="1" dirty="0" err="1" smtClean="0">
                                  <a:latin typeface="Cambria Math" panose="02040503050406030204" pitchFamily="18" charset="0"/>
                                </a:rPr>
                              </m:ctrlPr>
                            </m:sSubPr>
                            <m:e>
                              <m:r>
                                <a:rPr lang="en-CA" sz="2400" i="1" dirty="0" err="1" smtClean="0">
                                  <a:latin typeface="Cambria Math" panose="02040503050406030204" pitchFamily="18" charset="0"/>
                                </a:rPr>
                                <m:t>𝑟</m:t>
                              </m:r>
                            </m:e>
                            <m:sub>
                              <m:r>
                                <a:rPr lang="en-CA" sz="2400" i="1" dirty="0" err="1" smtClean="0">
                                  <a:latin typeface="Cambria Math" panose="02040503050406030204" pitchFamily="18" charset="0"/>
                                </a:rPr>
                                <m:t>𝑖</m:t>
                              </m:r>
                            </m:sub>
                          </m:sSub>
                          <m:r>
                            <a:rPr lang="en-CA" sz="2400" i="1" dirty="0" smtClean="0">
                              <a:latin typeface="Cambria Math" panose="02040503050406030204" pitchFamily="18" charset="0"/>
                            </a:rPr>
                            <m:t>, </m:t>
                          </m:r>
                          <m:sSub>
                            <m:sSubPr>
                              <m:ctrlPr>
                                <a:rPr lang="en-CA" sz="2400" b="0" i="1" dirty="0" smtClean="0">
                                  <a:latin typeface="Cambria Math" panose="02040503050406030204" pitchFamily="18" charset="0"/>
                                </a:rPr>
                              </m:ctrlPr>
                            </m:sSubPr>
                            <m:e>
                              <m:r>
                                <a:rPr lang="en-CA" sz="2400" b="0" i="1" dirty="0" smtClean="0">
                                  <a:latin typeface="Cambria Math" panose="02040503050406030204" pitchFamily="18" charset="0"/>
                                </a:rPr>
                                <m:t>𝑎</m:t>
                              </m:r>
                            </m:e>
                            <m:sub>
                              <m:r>
                                <a:rPr lang="en-CA" sz="2400" b="0" i="1" dirty="0" smtClean="0">
                                  <a:latin typeface="Cambria Math" panose="02040503050406030204" pitchFamily="18" charset="0"/>
                                </a:rPr>
                                <m:t>𝑖</m:t>
                              </m:r>
                            </m:sub>
                          </m:sSub>
                          <m:r>
                            <a:rPr lang="en-CA" sz="2400" b="0" i="1" dirty="0" smtClean="0">
                              <a:latin typeface="Cambria Math" panose="02040503050406030204" pitchFamily="18" charset="0"/>
                            </a:rPr>
                            <m:t> </m:t>
                          </m:r>
                        </m:e>
                      </m:d>
                      <m:r>
                        <a:rPr lang="en-CA" sz="2400" b="0" i="1" dirty="0" smtClean="0">
                          <a:latin typeface="Cambria Math" panose="02040503050406030204" pitchFamily="18" charset="0"/>
                        </a:rPr>
                        <m:t> </m:t>
                      </m:r>
                      <m:r>
                        <a:rPr lang="en-CA" sz="2400" b="0" i="1" dirty="0" smtClean="0">
                          <a:latin typeface="Cambria Math" panose="02040503050406030204" pitchFamily="18" charset="0"/>
                        </a:rPr>
                        <m:t>𝑝𝑟𝑜𝑚𝑝𝑡</m:t>
                      </m:r>
                      <m:r>
                        <a:rPr lang="en-CA" sz="2400" b="0" i="1" dirty="0" smtClean="0">
                          <a:latin typeface="Cambria Math" panose="02040503050406030204" pitchFamily="18" charset="0"/>
                        </a:rPr>
                        <m:t>, </m:t>
                      </m:r>
                      <m:r>
                        <a:rPr lang="en-CA" sz="2400" b="0" i="1" dirty="0" smtClean="0">
                          <a:latin typeface="Cambria Math" panose="02040503050406030204" pitchFamily="18" charset="0"/>
                        </a:rPr>
                        <m:t>𝑞𝑢𝑒𝑠𝑡𝑖𝑜𝑛</m:t>
                      </m:r>
                      <m:r>
                        <a:rPr lang="en-CA" sz="2400" i="1" dirty="0" smtClean="0">
                          <a:latin typeface="Cambria Math" panose="02040503050406030204" pitchFamily="18" charset="0"/>
                        </a:rPr>
                        <m:t>) =</m:t>
                      </m:r>
                      <m:sSup>
                        <m:sSupPr>
                          <m:ctrlPr>
                            <a:rPr lang="en-CA" sz="2400" i="1" dirty="0" smtClean="0">
                              <a:latin typeface="Cambria Math" panose="02040503050406030204" pitchFamily="18" charset="0"/>
                            </a:rPr>
                          </m:ctrlPr>
                        </m:sSupPr>
                        <m:e>
                          <m:r>
                            <a:rPr lang="en-CA" sz="2400" b="0" i="1" dirty="0" smtClean="0">
                              <a:latin typeface="Cambria Math" panose="02040503050406030204" pitchFamily="18" charset="0"/>
                            </a:rPr>
                            <m:t>𝑒𝑥𝑝</m:t>
                          </m:r>
                        </m:e>
                        <m:sup>
                          <m:f>
                            <m:fPr>
                              <m:ctrlPr>
                                <a:rPr lang="en-CA" sz="2400" i="1" dirty="0" smtClean="0">
                                  <a:latin typeface="Cambria Math" panose="02040503050406030204" pitchFamily="18" charset="0"/>
                                </a:rPr>
                              </m:ctrlPr>
                            </m:fPr>
                            <m:num>
                              <m:r>
                                <a:rPr lang="en-CA" sz="2400" b="0" i="1" dirty="0" smtClean="0">
                                  <a:latin typeface="Cambria Math" panose="02040503050406030204" pitchFamily="18" charset="0"/>
                                </a:rPr>
                                <m:t>1</m:t>
                              </m:r>
                            </m:num>
                            <m:den>
                              <m:r>
                                <a:rPr lang="en-CA" sz="2400" b="0" i="1" dirty="0" smtClean="0">
                                  <a:latin typeface="Cambria Math" panose="02040503050406030204" pitchFamily="18" charset="0"/>
                                </a:rPr>
                                <m:t>𝐾</m:t>
                              </m:r>
                            </m:den>
                          </m:f>
                          <m:nary>
                            <m:naryPr>
                              <m:chr m:val="∑"/>
                              <m:supHide m:val="on"/>
                              <m:ctrlPr>
                                <a:rPr lang="en-CA" sz="2400" b="0" i="1" dirty="0" smtClean="0">
                                  <a:latin typeface="Cambria Math" panose="02040503050406030204" pitchFamily="18" charset="0"/>
                                </a:rPr>
                              </m:ctrlPr>
                            </m:naryPr>
                            <m:sub>
                              <m:r>
                                <a:rPr lang="en-CA" sz="2400" b="0" i="1" dirty="0" smtClean="0">
                                  <a:latin typeface="Cambria Math" panose="02040503050406030204" pitchFamily="18" charset="0"/>
                                </a:rPr>
                                <m:t>𝑘</m:t>
                              </m:r>
                            </m:sub>
                            <m:sup/>
                            <m:e>
                              <m:r>
                                <a:rPr lang="en-CA" sz="2400" b="0" i="1" dirty="0" smtClean="0">
                                  <a:latin typeface="Cambria Math" panose="02040503050406030204" pitchFamily="18" charset="0"/>
                                </a:rPr>
                                <m:t>𝑙𝑜𝑔𝑃</m:t>
                              </m:r>
                              <m:d>
                                <m:dPr>
                                  <m:endChr m:val="|"/>
                                  <m:ctrlPr>
                                    <a:rPr lang="en-CA" sz="2400" b="0" i="1" dirty="0" smtClean="0">
                                      <a:latin typeface="Cambria Math" panose="02040503050406030204" pitchFamily="18" charset="0"/>
                                    </a:rPr>
                                  </m:ctrlPr>
                                </m:dPr>
                                <m:e>
                                  <m:sSub>
                                    <m:sSubPr>
                                      <m:ctrlPr>
                                        <a:rPr lang="en-CA" sz="2400" b="0" i="1" dirty="0" smtClean="0">
                                          <a:latin typeface="Cambria Math" panose="02040503050406030204" pitchFamily="18" charset="0"/>
                                        </a:rPr>
                                      </m:ctrlPr>
                                    </m:sSubPr>
                                    <m:e>
                                      <m:r>
                                        <a:rPr lang="en-CA" sz="2400" b="0" i="1" dirty="0" smtClean="0">
                                          <a:latin typeface="Cambria Math" panose="02040503050406030204" pitchFamily="18" charset="0"/>
                                        </a:rPr>
                                        <m:t>𝑡</m:t>
                                      </m:r>
                                    </m:e>
                                    <m:sub>
                                      <m:r>
                                        <a:rPr lang="en-CA" sz="2400" b="0" i="1" dirty="0" smtClean="0">
                                          <a:latin typeface="Cambria Math" panose="02040503050406030204" pitchFamily="18" charset="0"/>
                                        </a:rPr>
                                        <m:t>𝑘</m:t>
                                      </m:r>
                                    </m:sub>
                                  </m:sSub>
                                </m:e>
                              </m:d>
                              <m:r>
                                <a:rPr lang="en-CA" sz="2400" b="0" i="1" dirty="0" smtClean="0">
                                  <a:latin typeface="Cambria Math" panose="02040503050406030204" pitchFamily="18" charset="0"/>
                                </a:rPr>
                                <m:t>𝑝𝑟𝑜𝑚𝑝𝑡</m:t>
                              </m:r>
                              <m:r>
                                <a:rPr lang="en-CA" sz="2400" b="0" i="1" dirty="0" smtClean="0">
                                  <a:latin typeface="Cambria Math" panose="02040503050406030204" pitchFamily="18" charset="0"/>
                                </a:rPr>
                                <m:t>, </m:t>
                              </m:r>
                              <m:r>
                                <a:rPr lang="en-CA" sz="2400" b="0" i="1" dirty="0" smtClean="0">
                                  <a:latin typeface="Cambria Math" panose="02040503050406030204" pitchFamily="18" charset="0"/>
                                </a:rPr>
                                <m:t>𝑞𝑢𝑒𝑠𝑡𝑖𝑜𝑛</m:t>
                              </m:r>
                              <m:r>
                                <a:rPr lang="en-CA" sz="2400" b="0" i="1" dirty="0" smtClean="0">
                                  <a:latin typeface="Cambria Math" panose="02040503050406030204" pitchFamily="18" charset="0"/>
                                </a:rPr>
                                <m:t>,  </m:t>
                              </m:r>
                              <m:sSub>
                                <m:sSubPr>
                                  <m:ctrlPr>
                                    <a:rPr lang="en-CA" sz="2400" b="0" i="1" dirty="0" smtClean="0">
                                      <a:latin typeface="Cambria Math" panose="02040503050406030204" pitchFamily="18" charset="0"/>
                                    </a:rPr>
                                  </m:ctrlPr>
                                </m:sSubPr>
                                <m:e>
                                  <m:r>
                                    <a:rPr lang="en-CA" sz="2400" b="0" i="1" dirty="0" smtClean="0">
                                      <a:latin typeface="Cambria Math" panose="02040503050406030204" pitchFamily="18" charset="0"/>
                                    </a:rPr>
                                    <m:t>𝑡</m:t>
                                  </m:r>
                                </m:e>
                                <m:sub>
                                  <m:r>
                                    <a:rPr lang="en-CA" sz="2400" b="0" i="1" dirty="0" smtClean="0">
                                      <a:latin typeface="Cambria Math" panose="02040503050406030204" pitchFamily="18" charset="0"/>
                                    </a:rPr>
                                    <m:t>1</m:t>
                                  </m:r>
                                </m:sub>
                              </m:sSub>
                              <m:r>
                                <a:rPr lang="en-CA" sz="2400" b="0" i="1" dirty="0" smtClean="0">
                                  <a:latin typeface="Cambria Math" panose="02040503050406030204" pitchFamily="18" charset="0"/>
                                </a:rPr>
                                <m:t>, …, </m:t>
                              </m:r>
                              <m:sSub>
                                <m:sSubPr>
                                  <m:ctrlPr>
                                    <a:rPr lang="en-CA" sz="2400" b="0" i="1" dirty="0" smtClean="0">
                                      <a:latin typeface="Cambria Math" panose="02040503050406030204" pitchFamily="18" charset="0"/>
                                    </a:rPr>
                                  </m:ctrlPr>
                                </m:sSubPr>
                                <m:e>
                                  <m:r>
                                    <a:rPr lang="en-CA" sz="2400" b="0" i="1" dirty="0" smtClean="0">
                                      <a:latin typeface="Cambria Math" panose="02040503050406030204" pitchFamily="18" charset="0"/>
                                    </a:rPr>
                                    <m:t>𝑡</m:t>
                                  </m:r>
                                </m:e>
                                <m:sub>
                                  <m:r>
                                    <a:rPr lang="en-CA" sz="2400" b="0" i="1" dirty="0" smtClean="0">
                                      <a:latin typeface="Cambria Math" panose="02040503050406030204" pitchFamily="18" charset="0"/>
                                    </a:rPr>
                                    <m:t>𝑘</m:t>
                                  </m:r>
                                  <m:r>
                                    <a:rPr lang="en-CA" sz="2400" b="0" i="1" dirty="0" smtClean="0">
                                      <a:latin typeface="Cambria Math" panose="02040503050406030204" pitchFamily="18" charset="0"/>
                                    </a:rPr>
                                    <m:t>−1</m:t>
                                  </m:r>
                                </m:sub>
                              </m:sSub>
                              <m:r>
                                <a:rPr lang="en-CA" sz="2400" b="0" i="1" dirty="0" smtClean="0">
                                  <a:latin typeface="Cambria Math" panose="02040503050406030204" pitchFamily="18" charset="0"/>
                                </a:rPr>
                                <m:t> )</m:t>
                              </m:r>
                            </m:e>
                          </m:nary>
                        </m:sup>
                      </m:sSup>
                    </m:oMath>
                  </m:oMathPara>
                </a14:m>
                <a:endParaRPr lang="en-CA" b="0"/>
              </a:p>
              <a:p>
                <a:endParaRPr lang="en-CA" b="0"/>
              </a:p>
              <a:p>
                <a:endParaRPr lang="en-CA" b="0"/>
              </a:p>
              <a:p>
                <a:endParaRPr lang="en-US"/>
              </a:p>
            </p:txBody>
          </p:sp>
        </mc:Choice>
        <mc:Fallback xmlns="">
          <p:sp>
            <p:nvSpPr>
              <p:cNvPr id="3" name="Content Placeholder 2">
                <a:extLst>
                  <a:ext uri="{FF2B5EF4-FFF2-40B4-BE49-F238E27FC236}">
                    <a16:creationId xmlns:a16="http://schemas.microsoft.com/office/drawing/2014/main" id="{A73F3A25-3652-03A6-A723-B77FAA040A60}"/>
                  </a:ext>
                </a:extLst>
              </p:cNvPr>
              <p:cNvSpPr>
                <a:spLocks noGrp="1" noRot="1" noChangeAspect="1" noMove="1" noResize="1" noEditPoints="1" noAdjustHandles="1" noChangeArrowheads="1" noChangeShapeType="1" noTextEdit="1"/>
              </p:cNvSpPr>
              <p:nvPr>
                <p:ph idx="1"/>
              </p:nvPr>
            </p:nvSpPr>
            <p:spPr>
              <a:blipFill>
                <a:blip r:embed="rId3"/>
                <a:stretch>
                  <a:fillRect l="-1043" t="-210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EA458F40-D995-5286-085B-5BF38ADAFFD3}"/>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5FEE3DFD-ED67-4002-3087-1CCE137241D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6B4452C-4666-F20A-A2EE-F472E3CE7AFE}"/>
              </a:ext>
            </a:extLst>
          </p:cNvPr>
          <p:cNvSpPr>
            <a:spLocks noGrp="1"/>
          </p:cNvSpPr>
          <p:nvPr>
            <p:ph type="sldNum" sz="quarter" idx="12"/>
          </p:nvPr>
        </p:nvSpPr>
        <p:spPr/>
        <p:txBody>
          <a:bodyPr/>
          <a:lstStyle/>
          <a:p>
            <a:fld id="{D4F24A5E-B0D2-394D-9970-9AE06BCB59C1}" type="slidenum">
              <a:rPr lang="en-US" smtClean="0"/>
              <a:t>20</a:t>
            </a:fld>
            <a:endParaRPr lang="en-US"/>
          </a:p>
        </p:txBody>
      </p:sp>
      <p:pic>
        <p:nvPicPr>
          <p:cNvPr id="9" name="Picture 8" descr="A table of numbers and symbols&#10;&#10;Description automatically generated">
            <a:extLst>
              <a:ext uri="{FF2B5EF4-FFF2-40B4-BE49-F238E27FC236}">
                <a16:creationId xmlns:a16="http://schemas.microsoft.com/office/drawing/2014/main" id="{81AFE8DA-7FD5-E53E-8C54-102C39BC6E22}"/>
              </a:ext>
            </a:extLst>
          </p:cNvPr>
          <p:cNvPicPr>
            <a:picLocks noChangeAspect="1"/>
          </p:cNvPicPr>
          <p:nvPr/>
        </p:nvPicPr>
        <p:blipFill>
          <a:blip r:embed="rId4"/>
          <a:stretch>
            <a:fillRect/>
          </a:stretch>
        </p:blipFill>
        <p:spPr>
          <a:xfrm>
            <a:off x="1835956" y="3827274"/>
            <a:ext cx="8520087" cy="2529076"/>
          </a:xfrm>
          <a:prstGeom prst="rect">
            <a:avLst/>
          </a:prstGeom>
        </p:spPr>
      </p:pic>
    </p:spTree>
    <p:extLst>
      <p:ext uri="{BB962C8B-B14F-4D97-AF65-F5344CB8AC3E}">
        <p14:creationId xmlns:p14="http://schemas.microsoft.com/office/powerpoint/2010/main" val="500905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F9995-5110-641F-9D04-DF1052773E15}"/>
              </a:ext>
            </a:extLst>
          </p:cNvPr>
          <p:cNvSpPr>
            <a:spLocks noGrp="1"/>
          </p:cNvSpPr>
          <p:nvPr>
            <p:ph type="title"/>
          </p:nvPr>
        </p:nvSpPr>
        <p:spPr/>
        <p:txBody>
          <a:bodyPr/>
          <a:lstStyle/>
          <a:p>
            <a:r>
              <a:rPr lang="en-US"/>
              <a:t>Properties of Self Consistency</a:t>
            </a:r>
          </a:p>
        </p:txBody>
      </p:sp>
      <p:sp>
        <p:nvSpPr>
          <p:cNvPr id="3" name="Content Placeholder 2">
            <a:extLst>
              <a:ext uri="{FF2B5EF4-FFF2-40B4-BE49-F238E27FC236}">
                <a16:creationId xmlns:a16="http://schemas.microsoft.com/office/drawing/2014/main" id="{AC2F7D6E-BF72-74D3-023B-0855D38B3BD4}"/>
              </a:ext>
            </a:extLst>
          </p:cNvPr>
          <p:cNvSpPr>
            <a:spLocks noGrp="1"/>
          </p:cNvSpPr>
          <p:nvPr>
            <p:ph idx="1"/>
          </p:nvPr>
        </p:nvSpPr>
        <p:spPr/>
        <p:txBody>
          <a:bodyPr/>
          <a:lstStyle/>
          <a:p>
            <a:r>
              <a:rPr lang="en-US"/>
              <a:t>Self-ensemble</a:t>
            </a:r>
          </a:p>
          <a:p>
            <a:pPr lvl="1"/>
            <a:r>
              <a:rPr lang="en-US"/>
              <a:t>No additional training required</a:t>
            </a:r>
          </a:p>
          <a:p>
            <a:pPr lvl="1"/>
            <a:r>
              <a:rPr lang="en-US"/>
              <a:t>No additional human annotation</a:t>
            </a:r>
          </a:p>
          <a:p>
            <a:pPr lvl="1"/>
            <a:r>
              <a:rPr lang="en-US"/>
              <a:t>No auxiliary models</a:t>
            </a:r>
          </a:p>
          <a:p>
            <a:pPr lvl="1"/>
            <a:r>
              <a:rPr lang="en-US"/>
              <a:t>No fine-tuning</a:t>
            </a:r>
          </a:p>
          <a:p>
            <a:pPr lvl="1"/>
            <a:r>
              <a:rPr lang="en-US"/>
              <a:t>…</a:t>
            </a:r>
          </a:p>
          <a:p>
            <a:r>
              <a:rPr lang="en-US"/>
              <a:t>Off-the-shelf method</a:t>
            </a:r>
          </a:p>
          <a:p>
            <a:r>
              <a:rPr lang="en-US"/>
              <a:t>Robust to sampling strategies and imperfect prompts.</a:t>
            </a:r>
          </a:p>
          <a:p>
            <a:pPr lvl="1"/>
            <a:r>
              <a:rPr lang="en-US"/>
              <a:t>Sometimes </a:t>
            </a:r>
            <a:r>
              <a:rPr lang="en-US" err="1"/>
              <a:t>CoT</a:t>
            </a:r>
            <a:r>
              <a:rPr lang="en-US"/>
              <a:t> hurts performance , while </a:t>
            </a:r>
            <a:r>
              <a:rPr lang="en-US" err="1"/>
              <a:t>CoT</a:t>
            </a:r>
            <a:r>
              <a:rPr lang="en-US"/>
              <a:t>-SC dose not</a:t>
            </a:r>
          </a:p>
        </p:txBody>
      </p:sp>
      <p:sp>
        <p:nvSpPr>
          <p:cNvPr id="4" name="Date Placeholder 3">
            <a:extLst>
              <a:ext uri="{FF2B5EF4-FFF2-40B4-BE49-F238E27FC236}">
                <a16:creationId xmlns:a16="http://schemas.microsoft.com/office/drawing/2014/main" id="{C98A696F-EBCB-0061-D6DB-B0AB609E020A}"/>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529E4A8F-C135-57D7-E2FD-36224F58D52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76B08F-E136-D7CF-EC71-23369F358BA9}"/>
              </a:ext>
            </a:extLst>
          </p:cNvPr>
          <p:cNvSpPr>
            <a:spLocks noGrp="1"/>
          </p:cNvSpPr>
          <p:nvPr>
            <p:ph type="sldNum" sz="quarter" idx="12"/>
          </p:nvPr>
        </p:nvSpPr>
        <p:spPr/>
        <p:txBody>
          <a:bodyPr/>
          <a:lstStyle/>
          <a:p>
            <a:fld id="{D4F24A5E-B0D2-394D-9970-9AE06BCB59C1}" type="slidenum">
              <a:rPr lang="en-US" smtClean="0"/>
              <a:t>21</a:t>
            </a:fld>
            <a:endParaRPr lang="en-US"/>
          </a:p>
        </p:txBody>
      </p:sp>
    </p:spTree>
    <p:extLst>
      <p:ext uri="{BB962C8B-B14F-4D97-AF65-F5344CB8AC3E}">
        <p14:creationId xmlns:p14="http://schemas.microsoft.com/office/powerpoint/2010/main" val="3942032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319CE-30A2-32AE-B16E-BF8AB2B02167}"/>
              </a:ext>
            </a:extLst>
          </p:cNvPr>
          <p:cNvSpPr>
            <a:spLocks noGrp="1"/>
          </p:cNvSpPr>
          <p:nvPr>
            <p:ph type="title"/>
          </p:nvPr>
        </p:nvSpPr>
        <p:spPr/>
        <p:txBody>
          <a:bodyPr/>
          <a:lstStyle/>
          <a:p>
            <a:r>
              <a:rPr lang="en-US"/>
              <a:t>Evaluation</a:t>
            </a:r>
          </a:p>
        </p:txBody>
      </p:sp>
      <p:sp>
        <p:nvSpPr>
          <p:cNvPr id="3" name="Content Placeholder 2">
            <a:extLst>
              <a:ext uri="{FF2B5EF4-FFF2-40B4-BE49-F238E27FC236}">
                <a16:creationId xmlns:a16="http://schemas.microsoft.com/office/drawing/2014/main" id="{43CA7746-F39D-F72F-E576-89DC26696B62}"/>
              </a:ext>
            </a:extLst>
          </p:cNvPr>
          <p:cNvSpPr>
            <a:spLocks noGrp="1"/>
          </p:cNvSpPr>
          <p:nvPr>
            <p:ph idx="1"/>
          </p:nvPr>
        </p:nvSpPr>
        <p:spPr/>
        <p:txBody>
          <a:bodyPr/>
          <a:lstStyle/>
          <a:p>
            <a:r>
              <a:rPr lang="en-US"/>
              <a:t>Benchmarks: </a:t>
            </a:r>
          </a:p>
          <a:p>
            <a:pPr lvl="1"/>
            <a:r>
              <a:rPr lang="en-US"/>
              <a:t>Arithmetic reasoning: same as </a:t>
            </a:r>
            <a:r>
              <a:rPr lang="en-US" err="1"/>
              <a:t>CoT</a:t>
            </a:r>
            <a:r>
              <a:rPr lang="en-US"/>
              <a:t> paper</a:t>
            </a:r>
          </a:p>
          <a:p>
            <a:pPr lvl="1"/>
            <a:r>
              <a:rPr lang="en-US"/>
              <a:t>Commonsense reasoning: </a:t>
            </a:r>
            <a:r>
              <a:rPr lang="en-US" err="1"/>
              <a:t>CommonsenseQA</a:t>
            </a:r>
            <a:r>
              <a:rPr lang="en-US"/>
              <a:t>, </a:t>
            </a:r>
            <a:r>
              <a:rPr lang="en-US" err="1"/>
              <a:t>StrategyQA</a:t>
            </a:r>
            <a:r>
              <a:rPr lang="en-US"/>
              <a:t>, ARC(new)</a:t>
            </a:r>
          </a:p>
          <a:p>
            <a:pPr lvl="1"/>
            <a:r>
              <a:rPr lang="en-US"/>
              <a:t>Symbolic Reasoning: same as </a:t>
            </a:r>
            <a:r>
              <a:rPr lang="en-US" err="1"/>
              <a:t>CoT</a:t>
            </a:r>
            <a:r>
              <a:rPr lang="en-US"/>
              <a:t> paper</a:t>
            </a:r>
          </a:p>
          <a:p>
            <a:r>
              <a:rPr lang="en-US"/>
              <a:t>Baseline: 8 few-shot exemplars with </a:t>
            </a:r>
            <a:r>
              <a:rPr lang="en-US" err="1"/>
              <a:t>CoT</a:t>
            </a:r>
            <a:r>
              <a:rPr lang="en-US"/>
              <a:t> prompting</a:t>
            </a:r>
          </a:p>
          <a:p>
            <a:r>
              <a:rPr lang="en-US"/>
              <a:t>Language models: GPT3, </a:t>
            </a:r>
            <a:r>
              <a:rPr lang="en-US" err="1"/>
              <a:t>LaMDA</a:t>
            </a:r>
            <a:r>
              <a:rPr lang="en-US"/>
              <a:t>, </a:t>
            </a:r>
            <a:r>
              <a:rPr lang="en-US" err="1"/>
              <a:t>PaLM</a:t>
            </a:r>
            <a:r>
              <a:rPr lang="en-US"/>
              <a:t>, UL2 20B, </a:t>
            </a:r>
            <a:r>
              <a:rPr lang="en-US" strike="sngStrike"/>
              <a:t>Codex</a:t>
            </a:r>
          </a:p>
          <a:p>
            <a:endParaRPr lang="en-US"/>
          </a:p>
          <a:p>
            <a:endParaRPr lang="en-US"/>
          </a:p>
          <a:p>
            <a:endParaRPr lang="en-US"/>
          </a:p>
        </p:txBody>
      </p:sp>
      <p:sp>
        <p:nvSpPr>
          <p:cNvPr id="4" name="Date Placeholder 3">
            <a:extLst>
              <a:ext uri="{FF2B5EF4-FFF2-40B4-BE49-F238E27FC236}">
                <a16:creationId xmlns:a16="http://schemas.microsoft.com/office/drawing/2014/main" id="{310DB8D4-78C9-532B-B06F-D6C6A95717DD}"/>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284070EF-3C3E-F4A6-6ABC-D66FE8470F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EAD2059-4C07-FEAA-8A24-61602FEAE58F}"/>
              </a:ext>
            </a:extLst>
          </p:cNvPr>
          <p:cNvSpPr>
            <a:spLocks noGrp="1"/>
          </p:cNvSpPr>
          <p:nvPr>
            <p:ph type="sldNum" sz="quarter" idx="12"/>
          </p:nvPr>
        </p:nvSpPr>
        <p:spPr/>
        <p:txBody>
          <a:bodyPr/>
          <a:lstStyle/>
          <a:p>
            <a:fld id="{D4F24A5E-B0D2-394D-9970-9AE06BCB59C1}" type="slidenum">
              <a:rPr lang="en-US" smtClean="0"/>
              <a:t>22</a:t>
            </a:fld>
            <a:endParaRPr lang="en-US"/>
          </a:p>
        </p:txBody>
      </p:sp>
    </p:spTree>
    <p:extLst>
      <p:ext uri="{BB962C8B-B14F-4D97-AF65-F5344CB8AC3E}">
        <p14:creationId xmlns:p14="http://schemas.microsoft.com/office/powerpoint/2010/main" val="2953733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E2D7-2A22-BA78-5F07-4D511DC21C5E}"/>
              </a:ext>
            </a:extLst>
          </p:cNvPr>
          <p:cNvSpPr>
            <a:spLocks noGrp="1"/>
          </p:cNvSpPr>
          <p:nvPr>
            <p:ph type="title"/>
          </p:nvPr>
        </p:nvSpPr>
        <p:spPr/>
        <p:txBody>
          <a:bodyPr/>
          <a:lstStyle/>
          <a:p>
            <a:r>
              <a:rPr lang="en-US"/>
              <a:t>Results</a:t>
            </a:r>
          </a:p>
        </p:txBody>
      </p:sp>
      <p:sp>
        <p:nvSpPr>
          <p:cNvPr id="4" name="Date Placeholder 3">
            <a:extLst>
              <a:ext uri="{FF2B5EF4-FFF2-40B4-BE49-F238E27FC236}">
                <a16:creationId xmlns:a16="http://schemas.microsoft.com/office/drawing/2014/main" id="{9D42B6A9-CC3B-2AF9-A83C-5F7B2A92D8FF}"/>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23BFC7AC-A9A8-A3EC-AA37-9C7A020F087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6178D43-9B28-3F8B-261D-02B86C7E4AE1}"/>
              </a:ext>
            </a:extLst>
          </p:cNvPr>
          <p:cNvSpPr>
            <a:spLocks noGrp="1"/>
          </p:cNvSpPr>
          <p:nvPr>
            <p:ph type="sldNum" sz="quarter" idx="12"/>
          </p:nvPr>
        </p:nvSpPr>
        <p:spPr/>
        <p:txBody>
          <a:bodyPr/>
          <a:lstStyle/>
          <a:p>
            <a:fld id="{D4F24A5E-B0D2-394D-9970-9AE06BCB59C1}" type="slidenum">
              <a:rPr lang="en-US" smtClean="0"/>
              <a:t>23</a:t>
            </a:fld>
            <a:endParaRPr lang="en-US"/>
          </a:p>
        </p:txBody>
      </p:sp>
      <p:sp>
        <p:nvSpPr>
          <p:cNvPr id="14" name="Content Placeholder 13">
            <a:extLst>
              <a:ext uri="{FF2B5EF4-FFF2-40B4-BE49-F238E27FC236}">
                <a16:creationId xmlns:a16="http://schemas.microsoft.com/office/drawing/2014/main" id="{BE782691-E7EA-56E4-F46F-0AD9B16B11EB}"/>
              </a:ext>
            </a:extLst>
          </p:cNvPr>
          <p:cNvSpPr>
            <a:spLocks noGrp="1"/>
          </p:cNvSpPr>
          <p:nvPr>
            <p:ph idx="1"/>
          </p:nvPr>
        </p:nvSpPr>
        <p:spPr/>
        <p:txBody>
          <a:bodyPr/>
          <a:lstStyle/>
          <a:p>
            <a:r>
              <a:rPr lang="en-US"/>
              <a:t>Self-consistency improves all three kinds of reasoning performance over all four language models significantly over chain-of-thought prompting.</a:t>
            </a:r>
          </a:p>
          <a:p>
            <a:r>
              <a:rPr lang="en-US"/>
              <a:t>The more reasoning path, the better</a:t>
            </a:r>
          </a:p>
          <a:p>
            <a:r>
              <a:rPr lang="en-US"/>
              <a:t>Self-Consistency Improves Robustness to Imperfect Prompts</a:t>
            </a:r>
          </a:p>
          <a:p>
            <a:endParaRPr lang="en-US"/>
          </a:p>
          <a:p>
            <a:endParaRPr lang="en-US"/>
          </a:p>
        </p:txBody>
      </p:sp>
      <p:pic>
        <p:nvPicPr>
          <p:cNvPr id="15" name="Picture 14" descr="A graph with numbers and a line&#10;&#10;Description automatically generated with medium confidence">
            <a:extLst>
              <a:ext uri="{FF2B5EF4-FFF2-40B4-BE49-F238E27FC236}">
                <a16:creationId xmlns:a16="http://schemas.microsoft.com/office/drawing/2014/main" id="{3827979E-2C68-83D3-D8E5-E04982573FCE}"/>
              </a:ext>
            </a:extLst>
          </p:cNvPr>
          <p:cNvPicPr>
            <a:picLocks noChangeAspect="1"/>
          </p:cNvPicPr>
          <p:nvPr/>
        </p:nvPicPr>
        <p:blipFill>
          <a:blip r:embed="rId3"/>
          <a:stretch>
            <a:fillRect/>
          </a:stretch>
        </p:blipFill>
        <p:spPr>
          <a:xfrm>
            <a:off x="1790117" y="3718796"/>
            <a:ext cx="8611765" cy="2303686"/>
          </a:xfrm>
          <a:prstGeom prst="rect">
            <a:avLst/>
          </a:prstGeom>
        </p:spPr>
      </p:pic>
    </p:spTree>
    <p:extLst>
      <p:ext uri="{BB962C8B-B14F-4D97-AF65-F5344CB8AC3E}">
        <p14:creationId xmlns:p14="http://schemas.microsoft.com/office/powerpoint/2010/main" val="943026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E366C-A2C9-4D7D-9289-57E191FFA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6330F-B50E-782C-5894-73CD55BC3FBE}"/>
              </a:ext>
            </a:extLst>
          </p:cNvPr>
          <p:cNvSpPr>
            <a:spLocks noGrp="1"/>
          </p:cNvSpPr>
          <p:nvPr>
            <p:ph type="title"/>
          </p:nvPr>
        </p:nvSpPr>
        <p:spPr>
          <a:xfrm rot="-10800000" flipV="1">
            <a:off x="838200" y="2849154"/>
            <a:ext cx="10515600" cy="1549988"/>
          </a:xfrm>
        </p:spPr>
        <p:txBody>
          <a:bodyPr/>
          <a:lstStyle/>
          <a:p>
            <a:pPr algn="ctr"/>
            <a:r>
              <a:rPr lang="en-US" b="1"/>
              <a:t>Tree of Thoughts Prompting</a:t>
            </a:r>
          </a:p>
        </p:txBody>
      </p:sp>
      <p:sp>
        <p:nvSpPr>
          <p:cNvPr id="4" name="Date Placeholder 3">
            <a:extLst>
              <a:ext uri="{FF2B5EF4-FFF2-40B4-BE49-F238E27FC236}">
                <a16:creationId xmlns:a16="http://schemas.microsoft.com/office/drawing/2014/main" id="{D1E0141D-CD73-1558-6231-AABFBBD95F10}"/>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B6AF3309-DB13-F7CF-719A-BF2A005BC0C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604AD47-4D82-0CC7-7FE0-740702E06F2F}"/>
              </a:ext>
            </a:extLst>
          </p:cNvPr>
          <p:cNvSpPr>
            <a:spLocks noGrp="1"/>
          </p:cNvSpPr>
          <p:nvPr>
            <p:ph type="sldNum" sz="quarter" idx="12"/>
          </p:nvPr>
        </p:nvSpPr>
        <p:spPr/>
        <p:txBody>
          <a:bodyPr/>
          <a:lstStyle/>
          <a:p>
            <a:fld id="{D4F24A5E-B0D2-394D-9970-9AE06BCB59C1}" type="slidenum">
              <a:rPr lang="en-US" smtClean="0"/>
              <a:t>24</a:t>
            </a:fld>
            <a:endParaRPr lang="en-US"/>
          </a:p>
        </p:txBody>
      </p:sp>
    </p:spTree>
    <p:extLst>
      <p:ext uri="{BB962C8B-B14F-4D97-AF65-F5344CB8AC3E}">
        <p14:creationId xmlns:p14="http://schemas.microsoft.com/office/powerpoint/2010/main" val="179577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601C-7E5D-574F-F590-C8BEAC22A0DF}"/>
              </a:ext>
            </a:extLst>
          </p:cNvPr>
          <p:cNvSpPr>
            <a:spLocks noGrp="1"/>
          </p:cNvSpPr>
          <p:nvPr>
            <p:ph type="title"/>
          </p:nvPr>
        </p:nvSpPr>
        <p:spPr>
          <a:xfrm>
            <a:off x="838200" y="145152"/>
            <a:ext cx="10515600" cy="902162"/>
          </a:xfrm>
        </p:spPr>
        <p:txBody>
          <a:bodyPr/>
          <a:lstStyle/>
          <a:p>
            <a:r>
              <a:rPr lang="en-US"/>
              <a:t>Motivation: General Problem Solver</a:t>
            </a:r>
          </a:p>
        </p:txBody>
      </p:sp>
      <p:sp>
        <p:nvSpPr>
          <p:cNvPr id="3" name="Content Placeholder 2">
            <a:extLst>
              <a:ext uri="{FF2B5EF4-FFF2-40B4-BE49-F238E27FC236}">
                <a16:creationId xmlns:a16="http://schemas.microsoft.com/office/drawing/2014/main" id="{E021F6F2-167F-379F-0226-6A479D56B8EA}"/>
              </a:ext>
            </a:extLst>
          </p:cNvPr>
          <p:cNvSpPr>
            <a:spLocks noGrp="1"/>
          </p:cNvSpPr>
          <p:nvPr>
            <p:ph idx="1"/>
          </p:nvPr>
        </p:nvSpPr>
        <p:spPr/>
        <p:txBody>
          <a:bodyPr/>
          <a:lstStyle/>
          <a:p>
            <a:r>
              <a:rPr lang="en-US"/>
              <a:t>Analogy: </a:t>
            </a:r>
            <a:r>
              <a:rPr lang="en-US" err="1"/>
              <a:t>Linkedlist</a:t>
            </a:r>
            <a:r>
              <a:rPr lang="en-US"/>
              <a:t> -&gt; Tree structure</a:t>
            </a:r>
          </a:p>
          <a:p>
            <a:pPr lvl="1"/>
            <a:r>
              <a:rPr lang="en-US"/>
              <a:t>Thinking is not always linear</a:t>
            </a:r>
          </a:p>
          <a:p>
            <a:pPr lvl="1"/>
            <a:endParaRPr lang="en-US"/>
          </a:p>
          <a:p>
            <a:r>
              <a:rPr lang="en-US" err="1"/>
              <a:t>CoT</a:t>
            </a:r>
            <a:r>
              <a:rPr lang="en-US"/>
              <a:t> is good, but still </a:t>
            </a:r>
            <a:r>
              <a:rPr lang="en-CA"/>
              <a:t>token-level, left-to-right decision-making</a:t>
            </a:r>
          </a:p>
          <a:p>
            <a:pPr lvl="1"/>
            <a:r>
              <a:rPr lang="en-CA" err="1"/>
              <a:t>CoT</a:t>
            </a:r>
            <a:r>
              <a:rPr lang="en-CA"/>
              <a:t>/</a:t>
            </a:r>
            <a:r>
              <a:rPr lang="en-CA" err="1"/>
              <a:t>CoT</a:t>
            </a:r>
            <a:r>
              <a:rPr lang="en-CA"/>
              <a:t>-SC has a linear topology</a:t>
            </a:r>
          </a:p>
          <a:p>
            <a:pPr lvl="1"/>
            <a:r>
              <a:rPr lang="en-CA"/>
              <a:t>“Backtracking” is impossible</a:t>
            </a:r>
          </a:p>
          <a:p>
            <a:pPr lvl="1"/>
            <a:endParaRPr lang="en-CA"/>
          </a:p>
          <a:p>
            <a:r>
              <a:rPr lang="en-CA"/>
              <a:t>The objectives of the Tree of thought</a:t>
            </a:r>
          </a:p>
          <a:p>
            <a:pPr lvl="1"/>
            <a:r>
              <a:rPr lang="en-CA"/>
              <a:t>Enhances LMs for complex problem-solving beyond token-level decisions</a:t>
            </a:r>
          </a:p>
          <a:p>
            <a:pPr lvl="1"/>
            <a:r>
              <a:rPr lang="en-CA"/>
              <a:t>Deliberate decision-making, multiple reasoning paths, and strategic backtracking</a:t>
            </a:r>
          </a:p>
          <a:p>
            <a:pPr lvl="1"/>
            <a:endParaRPr lang="en-US"/>
          </a:p>
        </p:txBody>
      </p:sp>
      <p:sp>
        <p:nvSpPr>
          <p:cNvPr id="4" name="Date Placeholder 3">
            <a:extLst>
              <a:ext uri="{FF2B5EF4-FFF2-40B4-BE49-F238E27FC236}">
                <a16:creationId xmlns:a16="http://schemas.microsoft.com/office/drawing/2014/main" id="{E256D2CF-9716-564D-1E00-AD388E92662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B7A02F7A-131A-625E-9807-517B0AD3C23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5E7B5F3-EA31-E689-D25E-3FF15BECF000}"/>
              </a:ext>
            </a:extLst>
          </p:cNvPr>
          <p:cNvSpPr>
            <a:spLocks noGrp="1"/>
          </p:cNvSpPr>
          <p:nvPr>
            <p:ph type="sldNum" sz="quarter" idx="12"/>
          </p:nvPr>
        </p:nvSpPr>
        <p:spPr/>
        <p:txBody>
          <a:bodyPr/>
          <a:lstStyle/>
          <a:p>
            <a:fld id="{D4F24A5E-B0D2-394D-9970-9AE06BCB59C1}" type="slidenum">
              <a:rPr lang="en-US" smtClean="0"/>
              <a:t>25</a:t>
            </a:fld>
            <a:endParaRPr lang="en-US"/>
          </a:p>
        </p:txBody>
      </p:sp>
    </p:spTree>
    <p:extLst>
      <p:ext uri="{BB962C8B-B14F-4D97-AF65-F5344CB8AC3E}">
        <p14:creationId xmlns:p14="http://schemas.microsoft.com/office/powerpoint/2010/main" val="3554388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6D0D-C34F-8B46-3FBD-3BE5E9BDFA53}"/>
              </a:ext>
            </a:extLst>
          </p:cNvPr>
          <p:cNvSpPr>
            <a:spLocks noGrp="1"/>
          </p:cNvSpPr>
          <p:nvPr>
            <p:ph type="title"/>
          </p:nvPr>
        </p:nvSpPr>
        <p:spPr/>
        <p:txBody>
          <a:bodyPr/>
          <a:lstStyle/>
          <a:p>
            <a:r>
              <a:rPr lang="en-CA"/>
              <a:t>Sequential problem-solving vs </a:t>
            </a:r>
            <a:r>
              <a:rPr lang="en-CA" err="1"/>
              <a:t>ToT</a:t>
            </a:r>
            <a:endParaRPr lang="en-US"/>
          </a:p>
        </p:txBody>
      </p:sp>
      <p:pic>
        <p:nvPicPr>
          <p:cNvPr id="8" name="Content Placeholder 7" descr="A diagram of a process&#10;&#10;Description automatically generated">
            <a:extLst>
              <a:ext uri="{FF2B5EF4-FFF2-40B4-BE49-F238E27FC236}">
                <a16:creationId xmlns:a16="http://schemas.microsoft.com/office/drawing/2014/main" id="{0998A8FA-BD41-164C-60A5-FE2CD1DBBBD3}"/>
              </a:ext>
            </a:extLst>
          </p:cNvPr>
          <p:cNvPicPr>
            <a:picLocks noGrp="1" noChangeAspect="1"/>
          </p:cNvPicPr>
          <p:nvPr>
            <p:ph idx="1"/>
          </p:nvPr>
        </p:nvPicPr>
        <p:blipFill>
          <a:blip r:embed="rId2"/>
          <a:stretch>
            <a:fillRect/>
          </a:stretch>
        </p:blipFill>
        <p:spPr>
          <a:xfrm>
            <a:off x="1403451" y="1038688"/>
            <a:ext cx="9385097" cy="4916488"/>
          </a:xfrm>
        </p:spPr>
      </p:pic>
      <p:sp>
        <p:nvSpPr>
          <p:cNvPr id="4" name="Date Placeholder 3">
            <a:extLst>
              <a:ext uri="{FF2B5EF4-FFF2-40B4-BE49-F238E27FC236}">
                <a16:creationId xmlns:a16="http://schemas.microsoft.com/office/drawing/2014/main" id="{7BF7566B-8A7C-8379-12AB-59B412168967}"/>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A7CE38E3-B025-18BA-320B-187B5527366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A50FE60-FC85-65A1-B14E-444B6FEF0D2E}"/>
              </a:ext>
            </a:extLst>
          </p:cNvPr>
          <p:cNvSpPr>
            <a:spLocks noGrp="1"/>
          </p:cNvSpPr>
          <p:nvPr>
            <p:ph type="sldNum" sz="quarter" idx="12"/>
          </p:nvPr>
        </p:nvSpPr>
        <p:spPr/>
        <p:txBody>
          <a:bodyPr/>
          <a:lstStyle/>
          <a:p>
            <a:fld id="{D4F24A5E-B0D2-394D-9970-9AE06BCB59C1}" type="slidenum">
              <a:rPr lang="en-US" smtClean="0"/>
              <a:t>26</a:t>
            </a:fld>
            <a:endParaRPr lang="en-US"/>
          </a:p>
        </p:txBody>
      </p:sp>
    </p:spTree>
    <p:extLst>
      <p:ext uri="{BB962C8B-B14F-4D97-AF65-F5344CB8AC3E}">
        <p14:creationId xmlns:p14="http://schemas.microsoft.com/office/powerpoint/2010/main" val="1253652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9639-7395-18E9-DF1B-1E82B6874707}"/>
              </a:ext>
            </a:extLst>
          </p:cNvPr>
          <p:cNvSpPr>
            <a:spLocks noGrp="1"/>
          </p:cNvSpPr>
          <p:nvPr>
            <p:ph type="title"/>
          </p:nvPr>
        </p:nvSpPr>
        <p:spPr/>
        <p:txBody>
          <a:bodyPr/>
          <a:lstStyle/>
          <a:p>
            <a:r>
              <a:rPr lang="en-US"/>
              <a:t>What we need to build a </a:t>
            </a:r>
            <a:r>
              <a:rPr lang="en-US" err="1"/>
              <a:t>ToT</a:t>
            </a:r>
            <a:r>
              <a:rPr lang="en-US"/>
              <a:t>?</a:t>
            </a:r>
          </a:p>
        </p:txBody>
      </p:sp>
      <p:sp>
        <p:nvSpPr>
          <p:cNvPr id="3" name="Content Placeholder 2">
            <a:extLst>
              <a:ext uri="{FF2B5EF4-FFF2-40B4-BE49-F238E27FC236}">
                <a16:creationId xmlns:a16="http://schemas.microsoft.com/office/drawing/2014/main" id="{9D801411-EA44-A761-9C56-2176E5789ECD}"/>
              </a:ext>
            </a:extLst>
          </p:cNvPr>
          <p:cNvSpPr>
            <a:spLocks noGrp="1"/>
          </p:cNvSpPr>
          <p:nvPr>
            <p:ph idx="1"/>
          </p:nvPr>
        </p:nvSpPr>
        <p:spPr/>
        <p:txBody>
          <a:bodyPr/>
          <a:lstStyle/>
          <a:p>
            <a:pPr marL="514350" indent="-514350">
              <a:buFont typeface="+mj-lt"/>
              <a:buAutoNum type="arabicPeriod"/>
            </a:pPr>
            <a:r>
              <a:rPr lang="en-US"/>
              <a:t>How to decompose the intermediate steps into thought steps?</a:t>
            </a:r>
          </a:p>
          <a:p>
            <a:pPr marL="514350" indent="-514350">
              <a:buFont typeface="+mj-lt"/>
              <a:buAutoNum type="arabicPeriod"/>
            </a:pPr>
            <a:r>
              <a:rPr lang="en-US"/>
              <a:t>How to generate potential thoughts from each state?</a:t>
            </a:r>
          </a:p>
          <a:p>
            <a:pPr marL="514350" indent="-514350">
              <a:buFont typeface="+mj-lt"/>
              <a:buAutoNum type="arabicPeriod"/>
            </a:pPr>
            <a:r>
              <a:rPr lang="en-US"/>
              <a:t>How to heuristically evaluate states?</a:t>
            </a:r>
          </a:p>
          <a:p>
            <a:pPr marL="514350" indent="-514350">
              <a:buFont typeface="+mj-lt"/>
              <a:buAutoNum type="arabicPeriod"/>
            </a:pPr>
            <a:r>
              <a:rPr lang="en-US"/>
              <a:t>What search algorithm to use?</a:t>
            </a:r>
          </a:p>
          <a:p>
            <a:pPr marL="514350" indent="-514350">
              <a:buFont typeface="+mj-lt"/>
              <a:buAutoNum type="arabicPeriod"/>
            </a:pPr>
            <a:r>
              <a:rPr lang="en-US"/>
              <a:t>What tasks to evaluate?</a:t>
            </a:r>
          </a:p>
          <a:p>
            <a:pPr lvl="1"/>
            <a:r>
              <a:rPr lang="en-US"/>
              <a:t>Game of 24: Give four numbers and use arithmetic operations to achieve 24.</a:t>
            </a:r>
          </a:p>
          <a:p>
            <a:pPr lvl="1"/>
            <a:r>
              <a:rPr lang="en-US"/>
              <a:t>Creative writing: Generating original narratives or poems.</a:t>
            </a:r>
          </a:p>
          <a:p>
            <a:pPr lvl="1"/>
            <a:r>
              <a:rPr lang="en-US"/>
              <a:t>Crossword: Filling a grid with words based on clues.</a:t>
            </a:r>
          </a:p>
        </p:txBody>
      </p:sp>
      <p:sp>
        <p:nvSpPr>
          <p:cNvPr id="4" name="Date Placeholder 3">
            <a:extLst>
              <a:ext uri="{FF2B5EF4-FFF2-40B4-BE49-F238E27FC236}">
                <a16:creationId xmlns:a16="http://schemas.microsoft.com/office/drawing/2014/main" id="{DF87CCA6-E877-F857-31D6-B742BA7EDEDD}"/>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765AB530-0075-BDF2-FAE7-8FFF1AF709B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BA934BF-DDF9-059C-9E89-ECFFB1045919}"/>
              </a:ext>
            </a:extLst>
          </p:cNvPr>
          <p:cNvSpPr>
            <a:spLocks noGrp="1"/>
          </p:cNvSpPr>
          <p:nvPr>
            <p:ph type="sldNum" sz="quarter" idx="12"/>
          </p:nvPr>
        </p:nvSpPr>
        <p:spPr/>
        <p:txBody>
          <a:bodyPr/>
          <a:lstStyle/>
          <a:p>
            <a:fld id="{D4F24A5E-B0D2-394D-9970-9AE06BCB59C1}" type="slidenum">
              <a:rPr lang="en-US" smtClean="0"/>
              <a:t>27</a:t>
            </a:fld>
            <a:endParaRPr lang="en-US"/>
          </a:p>
        </p:txBody>
      </p:sp>
      <p:pic>
        <p:nvPicPr>
          <p:cNvPr id="8" name="Picture 7" descr="A close-up of a paper&#10;&#10;Description automatically generated">
            <a:extLst>
              <a:ext uri="{FF2B5EF4-FFF2-40B4-BE49-F238E27FC236}">
                <a16:creationId xmlns:a16="http://schemas.microsoft.com/office/drawing/2014/main" id="{4C753CD1-15BA-6885-730B-C7F8B978A811}"/>
              </a:ext>
            </a:extLst>
          </p:cNvPr>
          <p:cNvPicPr>
            <a:picLocks noChangeAspect="1"/>
          </p:cNvPicPr>
          <p:nvPr/>
        </p:nvPicPr>
        <p:blipFill>
          <a:blip r:embed="rId2"/>
          <a:stretch>
            <a:fillRect/>
          </a:stretch>
        </p:blipFill>
        <p:spPr>
          <a:xfrm>
            <a:off x="1497155" y="4936974"/>
            <a:ext cx="9197690" cy="1478010"/>
          </a:xfrm>
          <a:prstGeom prst="rect">
            <a:avLst/>
          </a:prstGeom>
        </p:spPr>
      </p:pic>
    </p:spTree>
    <p:extLst>
      <p:ext uri="{BB962C8B-B14F-4D97-AF65-F5344CB8AC3E}">
        <p14:creationId xmlns:p14="http://schemas.microsoft.com/office/powerpoint/2010/main" val="1887991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6C31-C5B7-432A-7E2B-416377BBC029}"/>
              </a:ext>
            </a:extLst>
          </p:cNvPr>
          <p:cNvSpPr>
            <a:spLocks noGrp="1"/>
          </p:cNvSpPr>
          <p:nvPr>
            <p:ph type="title"/>
          </p:nvPr>
        </p:nvSpPr>
        <p:spPr/>
        <p:txBody>
          <a:bodyPr/>
          <a:lstStyle/>
          <a:p>
            <a:r>
              <a:rPr lang="en-US"/>
              <a:t>Methodology</a:t>
            </a:r>
          </a:p>
        </p:txBody>
      </p:sp>
      <p:sp>
        <p:nvSpPr>
          <p:cNvPr id="3" name="Content Placeholder 2">
            <a:extLst>
              <a:ext uri="{FF2B5EF4-FFF2-40B4-BE49-F238E27FC236}">
                <a16:creationId xmlns:a16="http://schemas.microsoft.com/office/drawing/2014/main" id="{FC4FEDDA-B799-2970-F4FB-19A6E7CB328D}"/>
              </a:ext>
            </a:extLst>
          </p:cNvPr>
          <p:cNvSpPr>
            <a:spLocks noGrp="1"/>
          </p:cNvSpPr>
          <p:nvPr>
            <p:ph idx="1"/>
          </p:nvPr>
        </p:nvSpPr>
        <p:spPr/>
        <p:txBody>
          <a:bodyPr/>
          <a:lstStyle/>
          <a:p>
            <a:r>
              <a:rPr lang="en-US"/>
              <a:t>How do we break down problems into thought steps?</a:t>
            </a:r>
          </a:p>
          <a:p>
            <a:pPr lvl="1"/>
            <a:r>
              <a:rPr lang="en-US"/>
              <a:t>A step cannot be too big or too small</a:t>
            </a:r>
          </a:p>
          <a:p>
            <a:pPr lvl="1"/>
            <a:r>
              <a:rPr lang="en-US"/>
              <a:t>E.g. a line of equation for Game of 24</a:t>
            </a:r>
          </a:p>
          <a:p>
            <a:pPr lvl="1"/>
            <a:endParaRPr lang="en-US"/>
          </a:p>
          <a:p>
            <a:r>
              <a:rPr lang="en-US"/>
              <a:t>Generate potential thoughts</a:t>
            </a:r>
          </a:p>
          <a:p>
            <a:pPr lvl="1"/>
            <a:r>
              <a:rPr lang="en-US" b="1"/>
              <a:t>Sample</a:t>
            </a:r>
            <a:r>
              <a:rPr lang="en-US"/>
              <a:t> </a:t>
            </a:r>
            <a:r>
              <a:rPr lang="en-US" err="1"/>
              <a:t>i.i.d.</a:t>
            </a:r>
            <a:r>
              <a:rPr lang="en-US"/>
              <a:t> thoughts from </a:t>
            </a:r>
            <a:r>
              <a:rPr lang="en-US" err="1"/>
              <a:t>CoT</a:t>
            </a:r>
            <a:r>
              <a:rPr lang="en-US"/>
              <a:t> prompt: </a:t>
            </a:r>
          </a:p>
          <a:p>
            <a:pPr lvl="2"/>
            <a:r>
              <a:rPr lang="en-US"/>
              <a:t>Thought space is rich and unnumerable, </a:t>
            </a:r>
            <a:r>
              <a:rPr lang="en-US" err="1"/>
              <a:t>i.i.d</a:t>
            </a:r>
            <a:r>
              <a:rPr lang="en-US"/>
              <a:t> sample increases diversity</a:t>
            </a:r>
          </a:p>
          <a:p>
            <a:pPr lvl="2"/>
            <a:r>
              <a:rPr lang="en-US"/>
              <a:t>E.g. Creative writing</a:t>
            </a:r>
          </a:p>
          <a:p>
            <a:pPr lvl="1"/>
            <a:r>
              <a:rPr lang="en-US" b="1"/>
              <a:t>Propose</a:t>
            </a:r>
            <a:r>
              <a:rPr lang="en-US"/>
              <a:t> thoughts sequentially using a “propose prompt”: </a:t>
            </a:r>
          </a:p>
          <a:p>
            <a:pPr lvl="2"/>
            <a:r>
              <a:rPr lang="en-US"/>
              <a:t>Thought space is limited, propose under same context to avoid duplicate</a:t>
            </a:r>
          </a:p>
          <a:p>
            <a:pPr lvl="2"/>
            <a:r>
              <a:rPr lang="en-US"/>
              <a:t>E.g. Game of 24, Crosswords</a:t>
            </a:r>
          </a:p>
        </p:txBody>
      </p:sp>
      <p:sp>
        <p:nvSpPr>
          <p:cNvPr id="4" name="Date Placeholder 3">
            <a:extLst>
              <a:ext uri="{FF2B5EF4-FFF2-40B4-BE49-F238E27FC236}">
                <a16:creationId xmlns:a16="http://schemas.microsoft.com/office/drawing/2014/main" id="{7D961886-3FAE-FA6E-5AD3-26F0EDBE3544}"/>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CCD55F9B-FC6E-83EC-1618-FFB8272AEA3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2F076BA-8A29-4961-C1BE-363965696E6E}"/>
              </a:ext>
            </a:extLst>
          </p:cNvPr>
          <p:cNvSpPr>
            <a:spLocks noGrp="1"/>
          </p:cNvSpPr>
          <p:nvPr>
            <p:ph type="sldNum" sz="quarter" idx="12"/>
          </p:nvPr>
        </p:nvSpPr>
        <p:spPr/>
        <p:txBody>
          <a:bodyPr/>
          <a:lstStyle/>
          <a:p>
            <a:fld id="{D4F24A5E-B0D2-394D-9970-9AE06BCB59C1}" type="slidenum">
              <a:rPr lang="en-US" smtClean="0"/>
              <a:t>28</a:t>
            </a:fld>
            <a:endParaRPr lang="en-US"/>
          </a:p>
        </p:txBody>
      </p:sp>
    </p:spTree>
    <p:extLst>
      <p:ext uri="{BB962C8B-B14F-4D97-AF65-F5344CB8AC3E}">
        <p14:creationId xmlns:p14="http://schemas.microsoft.com/office/powerpoint/2010/main" val="2401730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D441-E14F-D24A-E705-3F2EA1A957B8}"/>
              </a:ext>
            </a:extLst>
          </p:cNvPr>
          <p:cNvSpPr>
            <a:spLocks noGrp="1"/>
          </p:cNvSpPr>
          <p:nvPr>
            <p:ph type="title"/>
          </p:nvPr>
        </p:nvSpPr>
        <p:spPr>
          <a:xfrm>
            <a:off x="838200" y="-53389"/>
            <a:ext cx="10515600" cy="1643037"/>
          </a:xfrm>
        </p:spPr>
        <p:txBody>
          <a:bodyPr>
            <a:normAutofit/>
          </a:bodyPr>
          <a:lstStyle/>
          <a:p>
            <a:r>
              <a:rPr lang="en-US"/>
              <a:t>Methodology</a:t>
            </a:r>
            <a:br>
              <a:rPr lang="en-US"/>
            </a:br>
            <a:r>
              <a:rPr lang="en-US"/>
              <a:t>Heuristic evaluation of state/tree node</a:t>
            </a:r>
          </a:p>
        </p:txBody>
      </p:sp>
      <p:sp>
        <p:nvSpPr>
          <p:cNvPr id="3" name="Content Placeholder 2">
            <a:extLst>
              <a:ext uri="{FF2B5EF4-FFF2-40B4-BE49-F238E27FC236}">
                <a16:creationId xmlns:a16="http://schemas.microsoft.com/office/drawing/2014/main" id="{49148C8A-2F7C-119D-2DAD-5E48BF38DA69}"/>
              </a:ext>
            </a:extLst>
          </p:cNvPr>
          <p:cNvSpPr>
            <a:spLocks noGrp="1"/>
          </p:cNvSpPr>
          <p:nvPr>
            <p:ph idx="1"/>
          </p:nvPr>
        </p:nvSpPr>
        <p:spPr>
          <a:xfrm>
            <a:off x="486508" y="1440016"/>
            <a:ext cx="10515600" cy="4916334"/>
          </a:xfrm>
        </p:spPr>
        <p:txBody>
          <a:bodyPr/>
          <a:lstStyle/>
          <a:p>
            <a:pPr lvl="1"/>
            <a:r>
              <a:rPr lang="en-US"/>
              <a:t>Value each state independently (scenario: Game of 24)</a:t>
            </a:r>
          </a:p>
          <a:p>
            <a:pPr lvl="2"/>
            <a:r>
              <a:rPr lang="en-US"/>
              <a:t>Used to quickly assess the viability of individual steps without considering the broader context of other possible steps</a:t>
            </a:r>
          </a:p>
          <a:p>
            <a:pPr lvl="2"/>
            <a:r>
              <a:rPr lang="en-US"/>
              <a:t>State 1: [5 + 7 = 12 (left: 3, 2)] -&gt; Evaluation: Likely (Reasoning: 12 is halfway to 24, and remaining numbers can potentially multiply to 2 to reach 24).</a:t>
            </a:r>
          </a:p>
          <a:p>
            <a:pPr lvl="2"/>
            <a:r>
              <a:rPr lang="en-US"/>
              <a:t>State 2: [5 * 2 = 10 (left: 7, 3)] -&gt; Evaluation: Unlikely (Reasoning: 10 is less ideal as a starting point, and it's harder to incorporate the remaining numbers to reach 24).</a:t>
            </a:r>
          </a:p>
          <a:p>
            <a:pPr lvl="2"/>
            <a:endParaRPr lang="en-US"/>
          </a:p>
          <a:p>
            <a:pPr lvl="1"/>
            <a:r>
              <a:rPr lang="en-US"/>
              <a:t>Voting across states (scenario: Crosswords)</a:t>
            </a:r>
          </a:p>
          <a:p>
            <a:pPr lvl="2"/>
            <a:r>
              <a:rPr lang="en-US"/>
              <a:t>Used when decisions need to be made between closely competitive options, especially when direct evaluation might not clearly favor one option over others.</a:t>
            </a:r>
          </a:p>
          <a:p>
            <a:pPr lvl="2"/>
            <a:r>
              <a:rPr lang="en-US"/>
              <a:t>State 1: Filling "apple" in the horizontal space -&gt; Vote: 3 votes (Reasoning: Fits well with vertical words, common fruit name).</a:t>
            </a:r>
          </a:p>
          <a:p>
            <a:pPr lvl="2"/>
            <a:r>
              <a:rPr lang="en-US"/>
              <a:t>State 2: Filling "apricot" in the same space -&gt; Vote: 2 votes (Reasoning: Fits but less common, makes adjoining vertical fills harder).</a:t>
            </a:r>
          </a:p>
          <a:p>
            <a:endParaRPr lang="en-US"/>
          </a:p>
        </p:txBody>
      </p:sp>
      <p:sp>
        <p:nvSpPr>
          <p:cNvPr id="4" name="Date Placeholder 3">
            <a:extLst>
              <a:ext uri="{FF2B5EF4-FFF2-40B4-BE49-F238E27FC236}">
                <a16:creationId xmlns:a16="http://schemas.microsoft.com/office/drawing/2014/main" id="{E0478AC3-32B9-1A8A-748B-D61FEBCD45DC}"/>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48D7A7C2-F763-069C-C7B1-800BB8FD591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67288DF-8246-5530-3FF1-8BB0287DB55B}"/>
              </a:ext>
            </a:extLst>
          </p:cNvPr>
          <p:cNvSpPr>
            <a:spLocks noGrp="1"/>
          </p:cNvSpPr>
          <p:nvPr>
            <p:ph type="sldNum" sz="quarter" idx="12"/>
          </p:nvPr>
        </p:nvSpPr>
        <p:spPr/>
        <p:txBody>
          <a:bodyPr/>
          <a:lstStyle/>
          <a:p>
            <a:fld id="{D4F24A5E-B0D2-394D-9970-9AE06BCB59C1}" type="slidenum">
              <a:rPr lang="en-US" smtClean="0"/>
              <a:t>29</a:t>
            </a:fld>
            <a:endParaRPr lang="en-US"/>
          </a:p>
        </p:txBody>
      </p:sp>
    </p:spTree>
    <p:extLst>
      <p:ext uri="{BB962C8B-B14F-4D97-AF65-F5344CB8AC3E}">
        <p14:creationId xmlns:p14="http://schemas.microsoft.com/office/powerpoint/2010/main" val="3455124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0C4F0-B421-4FFE-4F2E-A30703E829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D5AFE-380C-3112-0343-FED750CFBAE3}"/>
              </a:ext>
            </a:extLst>
          </p:cNvPr>
          <p:cNvSpPr>
            <a:spLocks noGrp="1"/>
          </p:cNvSpPr>
          <p:nvPr>
            <p:ph type="title"/>
          </p:nvPr>
        </p:nvSpPr>
        <p:spPr>
          <a:xfrm rot="-10800000" flipV="1">
            <a:off x="838200" y="2654006"/>
            <a:ext cx="10515600" cy="1549988"/>
          </a:xfrm>
        </p:spPr>
        <p:txBody>
          <a:bodyPr/>
          <a:lstStyle/>
          <a:p>
            <a:pPr algn="ctr"/>
            <a:r>
              <a:rPr lang="en-US" b="1">
                <a:ea typeface="Calibri Light"/>
                <a:cs typeface="Calibri Light"/>
              </a:rPr>
              <a:t>Chain-of-Thought Prompting</a:t>
            </a:r>
            <a:endParaRPr lang="en-US" b="1"/>
          </a:p>
        </p:txBody>
      </p:sp>
      <p:sp>
        <p:nvSpPr>
          <p:cNvPr id="4" name="Date Placeholder 3">
            <a:extLst>
              <a:ext uri="{FF2B5EF4-FFF2-40B4-BE49-F238E27FC236}">
                <a16:creationId xmlns:a16="http://schemas.microsoft.com/office/drawing/2014/main" id="{DCFF2A2D-12E6-A98F-7834-3CEB17AFCD27}"/>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E4D80B1B-1CF9-1582-3D8F-8C09D9BF9D2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2C890AA-B928-54F6-0E56-52B89CBFA2AF}"/>
              </a:ext>
            </a:extLst>
          </p:cNvPr>
          <p:cNvSpPr>
            <a:spLocks noGrp="1"/>
          </p:cNvSpPr>
          <p:nvPr>
            <p:ph type="sldNum" sz="quarter" idx="12"/>
          </p:nvPr>
        </p:nvSpPr>
        <p:spPr/>
        <p:txBody>
          <a:bodyPr/>
          <a:lstStyle/>
          <a:p>
            <a:fld id="{D4F24A5E-B0D2-394D-9970-9AE06BCB59C1}" type="slidenum">
              <a:rPr lang="en-US" smtClean="0"/>
              <a:t>3</a:t>
            </a:fld>
            <a:endParaRPr lang="en-US"/>
          </a:p>
        </p:txBody>
      </p:sp>
    </p:spTree>
    <p:extLst>
      <p:ext uri="{BB962C8B-B14F-4D97-AF65-F5344CB8AC3E}">
        <p14:creationId xmlns:p14="http://schemas.microsoft.com/office/powerpoint/2010/main" val="4291837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5839D-3830-7919-0DFF-495565C16840}"/>
              </a:ext>
            </a:extLst>
          </p:cNvPr>
          <p:cNvSpPr>
            <a:spLocks noGrp="1"/>
          </p:cNvSpPr>
          <p:nvPr>
            <p:ph idx="1"/>
          </p:nvPr>
        </p:nvSpPr>
        <p:spPr>
          <a:xfrm>
            <a:off x="838200" y="1374155"/>
            <a:ext cx="10515600" cy="4916334"/>
          </a:xfrm>
        </p:spPr>
        <p:txBody>
          <a:bodyPr/>
          <a:lstStyle/>
          <a:p>
            <a:r>
              <a:rPr lang="en-US"/>
              <a:t>BFS</a:t>
            </a:r>
          </a:p>
          <a:p>
            <a:pPr lvl="1"/>
            <a:r>
              <a:rPr lang="en-US"/>
              <a:t>Maintains a set of the most promising states per step.</a:t>
            </a:r>
          </a:p>
          <a:p>
            <a:pPr lvl="1"/>
            <a:r>
              <a:rPr lang="en-US"/>
              <a:t>For Game of 24 and Creative Writing, where the tree depth is limit</a:t>
            </a:r>
          </a:p>
          <a:p>
            <a:r>
              <a:rPr lang="en-US"/>
              <a:t>DFS</a:t>
            </a:r>
          </a:p>
          <a:p>
            <a:pPr lvl="1"/>
            <a:r>
              <a:rPr lang="en-US"/>
              <a:t>Explores the most promising state first until the final output is reached(either success or failure).</a:t>
            </a:r>
          </a:p>
        </p:txBody>
      </p:sp>
      <p:sp>
        <p:nvSpPr>
          <p:cNvPr id="4" name="Date Placeholder 3">
            <a:extLst>
              <a:ext uri="{FF2B5EF4-FFF2-40B4-BE49-F238E27FC236}">
                <a16:creationId xmlns:a16="http://schemas.microsoft.com/office/drawing/2014/main" id="{3440B05A-4A49-17B3-1657-CC5FC8C72FB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72622773-4BA3-49E8-20D1-B2F98700D1C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D06E154-F523-D56A-0824-A85BC655D720}"/>
              </a:ext>
            </a:extLst>
          </p:cNvPr>
          <p:cNvSpPr>
            <a:spLocks noGrp="1"/>
          </p:cNvSpPr>
          <p:nvPr>
            <p:ph type="sldNum" sz="quarter" idx="12"/>
          </p:nvPr>
        </p:nvSpPr>
        <p:spPr/>
        <p:txBody>
          <a:bodyPr/>
          <a:lstStyle/>
          <a:p>
            <a:fld id="{D4F24A5E-B0D2-394D-9970-9AE06BCB59C1}" type="slidenum">
              <a:rPr lang="en-US" smtClean="0"/>
              <a:t>30</a:t>
            </a:fld>
            <a:endParaRPr lang="en-US"/>
          </a:p>
        </p:txBody>
      </p:sp>
      <p:sp>
        <p:nvSpPr>
          <p:cNvPr id="7" name="Title 1">
            <a:extLst>
              <a:ext uri="{FF2B5EF4-FFF2-40B4-BE49-F238E27FC236}">
                <a16:creationId xmlns:a16="http://schemas.microsoft.com/office/drawing/2014/main" id="{3E5A6C9E-62EE-E859-17AE-C76583C3A5DD}"/>
              </a:ext>
            </a:extLst>
          </p:cNvPr>
          <p:cNvSpPr>
            <a:spLocks noGrp="1"/>
          </p:cNvSpPr>
          <p:nvPr>
            <p:ph type="title"/>
          </p:nvPr>
        </p:nvSpPr>
        <p:spPr>
          <a:xfrm>
            <a:off x="838200" y="-53389"/>
            <a:ext cx="10515600" cy="1643037"/>
          </a:xfrm>
        </p:spPr>
        <p:txBody>
          <a:bodyPr>
            <a:normAutofit/>
          </a:bodyPr>
          <a:lstStyle/>
          <a:p>
            <a:r>
              <a:rPr lang="en-US"/>
              <a:t>Methodology</a:t>
            </a:r>
            <a:br>
              <a:rPr lang="en-US"/>
            </a:br>
            <a:r>
              <a:rPr lang="en-US"/>
              <a:t>Selecting a search algorithm</a:t>
            </a:r>
          </a:p>
        </p:txBody>
      </p:sp>
      <p:pic>
        <p:nvPicPr>
          <p:cNvPr id="9" name="Picture 8" descr="A screenshot of a math formula&#10;&#10;Description automatically generated with medium confidence">
            <a:extLst>
              <a:ext uri="{FF2B5EF4-FFF2-40B4-BE49-F238E27FC236}">
                <a16:creationId xmlns:a16="http://schemas.microsoft.com/office/drawing/2014/main" id="{6B60D8FE-74C1-BFB9-D694-F69F90EC5D35}"/>
              </a:ext>
            </a:extLst>
          </p:cNvPr>
          <p:cNvPicPr>
            <a:picLocks noChangeAspect="1"/>
          </p:cNvPicPr>
          <p:nvPr/>
        </p:nvPicPr>
        <p:blipFill>
          <a:blip r:embed="rId3"/>
          <a:stretch>
            <a:fillRect/>
          </a:stretch>
        </p:blipFill>
        <p:spPr>
          <a:xfrm>
            <a:off x="1800665" y="3812177"/>
            <a:ext cx="7772400" cy="2645290"/>
          </a:xfrm>
          <a:prstGeom prst="rect">
            <a:avLst/>
          </a:prstGeom>
        </p:spPr>
      </p:pic>
    </p:spTree>
    <p:extLst>
      <p:ext uri="{BB962C8B-B14F-4D97-AF65-F5344CB8AC3E}">
        <p14:creationId xmlns:p14="http://schemas.microsoft.com/office/powerpoint/2010/main" val="3405833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DC86-995E-60E9-4A73-0C3FFAD5C1EA}"/>
              </a:ext>
            </a:extLst>
          </p:cNvPr>
          <p:cNvSpPr>
            <a:spLocks noGrp="1"/>
          </p:cNvSpPr>
          <p:nvPr>
            <p:ph type="title"/>
          </p:nvPr>
        </p:nvSpPr>
        <p:spPr/>
        <p:txBody>
          <a:bodyPr/>
          <a:lstStyle/>
          <a:p>
            <a:r>
              <a:rPr lang="en-US"/>
              <a:t>Experiments setup</a:t>
            </a:r>
          </a:p>
        </p:txBody>
      </p:sp>
      <p:sp>
        <p:nvSpPr>
          <p:cNvPr id="4" name="Date Placeholder 3">
            <a:extLst>
              <a:ext uri="{FF2B5EF4-FFF2-40B4-BE49-F238E27FC236}">
                <a16:creationId xmlns:a16="http://schemas.microsoft.com/office/drawing/2014/main" id="{697EE7AC-3415-9F15-8549-29707711592E}"/>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AEC0F5F6-A4B5-0D59-E0D8-A3C8BFA36BC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75B2CA4-CCC7-CA18-AC23-617BD119B332}"/>
              </a:ext>
            </a:extLst>
          </p:cNvPr>
          <p:cNvSpPr>
            <a:spLocks noGrp="1"/>
          </p:cNvSpPr>
          <p:nvPr>
            <p:ph type="sldNum" sz="quarter" idx="12"/>
          </p:nvPr>
        </p:nvSpPr>
        <p:spPr/>
        <p:txBody>
          <a:bodyPr/>
          <a:lstStyle/>
          <a:p>
            <a:fld id="{D4F24A5E-B0D2-394D-9970-9AE06BCB59C1}" type="slidenum">
              <a:rPr lang="en-US" smtClean="0"/>
              <a:t>31</a:t>
            </a:fld>
            <a:endParaRPr lang="en-US"/>
          </a:p>
        </p:txBody>
      </p:sp>
      <p:pic>
        <p:nvPicPr>
          <p:cNvPr id="12" name="Content Placeholder 11" descr="A close-up of a paper&#10;&#10;Description automatically generated">
            <a:extLst>
              <a:ext uri="{FF2B5EF4-FFF2-40B4-BE49-F238E27FC236}">
                <a16:creationId xmlns:a16="http://schemas.microsoft.com/office/drawing/2014/main" id="{D68F456B-5918-F59B-C0B8-854B8891C285}"/>
              </a:ext>
            </a:extLst>
          </p:cNvPr>
          <p:cNvPicPr>
            <a:picLocks noGrp="1" noChangeAspect="1"/>
          </p:cNvPicPr>
          <p:nvPr>
            <p:ph idx="1"/>
          </p:nvPr>
        </p:nvPicPr>
        <p:blipFill rotWithShape="1">
          <a:blip r:embed="rId2"/>
          <a:srcRect b="994"/>
          <a:stretch/>
        </p:blipFill>
        <p:spPr>
          <a:xfrm>
            <a:off x="838200" y="2130479"/>
            <a:ext cx="10515600" cy="3176479"/>
          </a:xfrm>
        </p:spPr>
      </p:pic>
    </p:spTree>
    <p:extLst>
      <p:ext uri="{BB962C8B-B14F-4D97-AF65-F5344CB8AC3E}">
        <p14:creationId xmlns:p14="http://schemas.microsoft.com/office/powerpoint/2010/main" val="809278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7251-1910-F126-97E6-141373F8558C}"/>
              </a:ext>
            </a:extLst>
          </p:cNvPr>
          <p:cNvSpPr>
            <a:spLocks noGrp="1"/>
          </p:cNvSpPr>
          <p:nvPr>
            <p:ph type="title"/>
          </p:nvPr>
        </p:nvSpPr>
        <p:spPr/>
        <p:txBody>
          <a:bodyPr/>
          <a:lstStyle/>
          <a:p>
            <a:r>
              <a:rPr lang="en-US"/>
              <a:t>Evaluation – Game of 24</a:t>
            </a:r>
          </a:p>
        </p:txBody>
      </p:sp>
      <p:sp>
        <p:nvSpPr>
          <p:cNvPr id="3" name="Content Placeholder 2">
            <a:extLst>
              <a:ext uri="{FF2B5EF4-FFF2-40B4-BE49-F238E27FC236}">
                <a16:creationId xmlns:a16="http://schemas.microsoft.com/office/drawing/2014/main" id="{7F471890-2C38-92E7-75C8-8B893359BDE3}"/>
              </a:ext>
            </a:extLst>
          </p:cNvPr>
          <p:cNvSpPr>
            <a:spLocks noGrp="1"/>
          </p:cNvSpPr>
          <p:nvPr>
            <p:ph idx="1"/>
          </p:nvPr>
        </p:nvSpPr>
        <p:spPr/>
        <p:txBody>
          <a:bodyPr/>
          <a:lstStyle/>
          <a:p>
            <a:r>
              <a:rPr lang="en-US"/>
              <a:t>Baseline: standard IO prompting</a:t>
            </a:r>
          </a:p>
          <a:p>
            <a:r>
              <a:rPr lang="en-US" err="1"/>
              <a:t>ToT</a:t>
            </a:r>
            <a:r>
              <a:rPr lang="en-US"/>
              <a:t> setup: </a:t>
            </a:r>
          </a:p>
          <a:p>
            <a:pPr lvl="1"/>
            <a:r>
              <a:rPr lang="en-US"/>
              <a:t>Decompose the thoughts into 3 steps</a:t>
            </a:r>
          </a:p>
          <a:p>
            <a:pPr lvl="1"/>
            <a:r>
              <a:rPr lang="en-US"/>
              <a:t>Propose Prompt </a:t>
            </a:r>
          </a:p>
          <a:p>
            <a:pPr lvl="1"/>
            <a:r>
              <a:rPr lang="en-US"/>
              <a:t>Independent state estimator</a:t>
            </a:r>
          </a:p>
          <a:p>
            <a:pPr lvl="1"/>
            <a:r>
              <a:rPr lang="en-US"/>
              <a:t>BFS (b=5)</a:t>
            </a:r>
          </a:p>
          <a:p>
            <a:endParaRPr lang="en-US"/>
          </a:p>
        </p:txBody>
      </p:sp>
      <p:sp>
        <p:nvSpPr>
          <p:cNvPr id="4" name="Date Placeholder 3">
            <a:extLst>
              <a:ext uri="{FF2B5EF4-FFF2-40B4-BE49-F238E27FC236}">
                <a16:creationId xmlns:a16="http://schemas.microsoft.com/office/drawing/2014/main" id="{8FBFCF9B-A4CB-43AD-3A14-E8578F02391F}"/>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2E8F8CD2-8A6B-553C-771F-9EEF2070702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8A41810-D248-0B38-F55C-C1FA73692874}"/>
              </a:ext>
            </a:extLst>
          </p:cNvPr>
          <p:cNvSpPr>
            <a:spLocks noGrp="1"/>
          </p:cNvSpPr>
          <p:nvPr>
            <p:ph type="sldNum" sz="quarter" idx="12"/>
          </p:nvPr>
        </p:nvSpPr>
        <p:spPr/>
        <p:txBody>
          <a:bodyPr/>
          <a:lstStyle/>
          <a:p>
            <a:fld id="{D4F24A5E-B0D2-394D-9970-9AE06BCB59C1}" type="slidenum">
              <a:rPr lang="en-US" smtClean="0"/>
              <a:t>32</a:t>
            </a:fld>
            <a:endParaRPr lang="en-US"/>
          </a:p>
        </p:txBody>
      </p:sp>
      <p:pic>
        <p:nvPicPr>
          <p:cNvPr id="8" name="Picture 7" descr="A screenshot of a computer&#10;&#10;Description automatically generated">
            <a:extLst>
              <a:ext uri="{FF2B5EF4-FFF2-40B4-BE49-F238E27FC236}">
                <a16:creationId xmlns:a16="http://schemas.microsoft.com/office/drawing/2014/main" id="{23D9D360-50C1-C6D4-854A-AFC2DE39174F}"/>
              </a:ext>
            </a:extLst>
          </p:cNvPr>
          <p:cNvPicPr>
            <a:picLocks noChangeAspect="1"/>
          </p:cNvPicPr>
          <p:nvPr/>
        </p:nvPicPr>
        <p:blipFill>
          <a:blip r:embed="rId3"/>
          <a:stretch>
            <a:fillRect/>
          </a:stretch>
        </p:blipFill>
        <p:spPr>
          <a:xfrm>
            <a:off x="2209800" y="3845755"/>
            <a:ext cx="7772400" cy="2254079"/>
          </a:xfrm>
          <a:prstGeom prst="rect">
            <a:avLst/>
          </a:prstGeom>
        </p:spPr>
      </p:pic>
      <p:pic>
        <p:nvPicPr>
          <p:cNvPr id="10" name="Picture 9" descr="A table with numbers and text&#10;&#10;Description automatically generated with medium confidence">
            <a:extLst>
              <a:ext uri="{FF2B5EF4-FFF2-40B4-BE49-F238E27FC236}">
                <a16:creationId xmlns:a16="http://schemas.microsoft.com/office/drawing/2014/main" id="{D7117D80-BF4A-8748-0F16-AE088B490B36}"/>
              </a:ext>
            </a:extLst>
          </p:cNvPr>
          <p:cNvPicPr>
            <a:picLocks noChangeAspect="1"/>
          </p:cNvPicPr>
          <p:nvPr/>
        </p:nvPicPr>
        <p:blipFill>
          <a:blip r:embed="rId4"/>
          <a:stretch>
            <a:fillRect/>
          </a:stretch>
        </p:blipFill>
        <p:spPr>
          <a:xfrm>
            <a:off x="7245966" y="1221488"/>
            <a:ext cx="2616725" cy="2444880"/>
          </a:xfrm>
          <a:prstGeom prst="rect">
            <a:avLst/>
          </a:prstGeom>
        </p:spPr>
      </p:pic>
    </p:spTree>
    <p:extLst>
      <p:ext uri="{BB962C8B-B14F-4D97-AF65-F5344CB8AC3E}">
        <p14:creationId xmlns:p14="http://schemas.microsoft.com/office/powerpoint/2010/main" val="882518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00746-21DE-E6BF-1BE5-3AEAE6307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BD02F5-F53F-4CA0-F150-4B81B2440D21}"/>
              </a:ext>
            </a:extLst>
          </p:cNvPr>
          <p:cNvSpPr>
            <a:spLocks noGrp="1"/>
          </p:cNvSpPr>
          <p:nvPr>
            <p:ph type="title"/>
          </p:nvPr>
        </p:nvSpPr>
        <p:spPr/>
        <p:txBody>
          <a:bodyPr/>
          <a:lstStyle/>
          <a:p>
            <a:r>
              <a:rPr lang="en-US"/>
              <a:t>Evaluation – Crossword</a:t>
            </a:r>
          </a:p>
        </p:txBody>
      </p:sp>
      <p:sp>
        <p:nvSpPr>
          <p:cNvPr id="3" name="Content Placeholder 2">
            <a:extLst>
              <a:ext uri="{FF2B5EF4-FFF2-40B4-BE49-F238E27FC236}">
                <a16:creationId xmlns:a16="http://schemas.microsoft.com/office/drawing/2014/main" id="{7E827E30-16CA-CB7C-8ED2-62E61E04037E}"/>
              </a:ext>
            </a:extLst>
          </p:cNvPr>
          <p:cNvSpPr>
            <a:spLocks noGrp="1"/>
          </p:cNvSpPr>
          <p:nvPr>
            <p:ph idx="1"/>
          </p:nvPr>
        </p:nvSpPr>
        <p:spPr/>
        <p:txBody>
          <a:bodyPr/>
          <a:lstStyle/>
          <a:p>
            <a:r>
              <a:rPr lang="en-US"/>
              <a:t>Baseline: standard IO prompting with 5 exemplars</a:t>
            </a:r>
          </a:p>
          <a:p>
            <a:r>
              <a:rPr lang="en-US" err="1"/>
              <a:t>ToT</a:t>
            </a:r>
            <a:r>
              <a:rPr lang="en-US"/>
              <a:t> setup: </a:t>
            </a:r>
          </a:p>
          <a:p>
            <a:pPr lvl="1"/>
            <a:r>
              <a:rPr lang="en-US"/>
              <a:t>Decompose the thoughts into at most 10 steps</a:t>
            </a:r>
          </a:p>
          <a:p>
            <a:pPr lvl="1"/>
            <a:r>
              <a:rPr lang="en-US"/>
              <a:t>Proposal prompt </a:t>
            </a:r>
          </a:p>
          <a:p>
            <a:pPr lvl="1"/>
            <a:r>
              <a:rPr lang="en-US"/>
              <a:t>Voting across states</a:t>
            </a:r>
          </a:p>
          <a:p>
            <a:pPr lvl="1"/>
            <a:r>
              <a:rPr lang="en-US"/>
              <a:t>DFS</a:t>
            </a:r>
          </a:p>
          <a:p>
            <a:pPr lvl="1"/>
            <a:endParaRPr lang="en-US"/>
          </a:p>
        </p:txBody>
      </p:sp>
      <p:sp>
        <p:nvSpPr>
          <p:cNvPr id="4" name="Date Placeholder 3">
            <a:extLst>
              <a:ext uri="{FF2B5EF4-FFF2-40B4-BE49-F238E27FC236}">
                <a16:creationId xmlns:a16="http://schemas.microsoft.com/office/drawing/2014/main" id="{376F17A5-1F23-4677-A037-F5F6105DFEEB}"/>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D1FF70AC-5C81-18F0-241B-A7AAA446267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6BA59DA-949F-886F-AB6F-FF97DA8A1BB6}"/>
              </a:ext>
            </a:extLst>
          </p:cNvPr>
          <p:cNvSpPr>
            <a:spLocks noGrp="1"/>
          </p:cNvSpPr>
          <p:nvPr>
            <p:ph type="sldNum" sz="quarter" idx="12"/>
          </p:nvPr>
        </p:nvSpPr>
        <p:spPr/>
        <p:txBody>
          <a:bodyPr/>
          <a:lstStyle/>
          <a:p>
            <a:fld id="{D4F24A5E-B0D2-394D-9970-9AE06BCB59C1}" type="slidenum">
              <a:rPr lang="en-US" smtClean="0"/>
              <a:t>33</a:t>
            </a:fld>
            <a:endParaRPr lang="en-US"/>
          </a:p>
        </p:txBody>
      </p:sp>
      <p:pic>
        <p:nvPicPr>
          <p:cNvPr id="8" name="Picture 7" descr="A diagram of a diagram&#10;&#10;Description automatically generated">
            <a:extLst>
              <a:ext uri="{FF2B5EF4-FFF2-40B4-BE49-F238E27FC236}">
                <a16:creationId xmlns:a16="http://schemas.microsoft.com/office/drawing/2014/main" id="{B0CA2D59-3460-FD1F-7BB9-A75252A37465}"/>
              </a:ext>
            </a:extLst>
          </p:cNvPr>
          <p:cNvPicPr>
            <a:picLocks noChangeAspect="1"/>
          </p:cNvPicPr>
          <p:nvPr/>
        </p:nvPicPr>
        <p:blipFill>
          <a:blip r:embed="rId2"/>
          <a:stretch>
            <a:fillRect/>
          </a:stretch>
        </p:blipFill>
        <p:spPr>
          <a:xfrm>
            <a:off x="3065291" y="3742357"/>
            <a:ext cx="6061418" cy="2656547"/>
          </a:xfrm>
          <a:prstGeom prst="rect">
            <a:avLst/>
          </a:prstGeom>
        </p:spPr>
      </p:pic>
      <p:pic>
        <p:nvPicPr>
          <p:cNvPr id="10" name="Picture 9" descr="A diagram of a method&#10;&#10;Description automatically generated with medium confidence">
            <a:extLst>
              <a:ext uri="{FF2B5EF4-FFF2-40B4-BE49-F238E27FC236}">
                <a16:creationId xmlns:a16="http://schemas.microsoft.com/office/drawing/2014/main" id="{ED0B904B-2EF0-DC97-8FB9-3FAD43621D07}"/>
              </a:ext>
            </a:extLst>
          </p:cNvPr>
          <p:cNvPicPr>
            <a:picLocks noChangeAspect="1"/>
          </p:cNvPicPr>
          <p:nvPr/>
        </p:nvPicPr>
        <p:blipFill>
          <a:blip r:embed="rId3"/>
          <a:stretch>
            <a:fillRect/>
          </a:stretch>
        </p:blipFill>
        <p:spPr>
          <a:xfrm>
            <a:off x="8192379" y="1685836"/>
            <a:ext cx="3115995" cy="2414896"/>
          </a:xfrm>
          <a:prstGeom prst="rect">
            <a:avLst/>
          </a:prstGeom>
        </p:spPr>
      </p:pic>
    </p:spTree>
    <p:extLst>
      <p:ext uri="{BB962C8B-B14F-4D97-AF65-F5344CB8AC3E}">
        <p14:creationId xmlns:p14="http://schemas.microsoft.com/office/powerpoint/2010/main" val="1921019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FEBCF-AD76-FDC7-3870-79E7E85058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512BA4-72AD-B1A5-67B1-205C34C21F98}"/>
              </a:ext>
            </a:extLst>
          </p:cNvPr>
          <p:cNvSpPr>
            <a:spLocks noGrp="1"/>
          </p:cNvSpPr>
          <p:nvPr>
            <p:ph type="title"/>
          </p:nvPr>
        </p:nvSpPr>
        <p:spPr/>
        <p:txBody>
          <a:bodyPr/>
          <a:lstStyle/>
          <a:p>
            <a:r>
              <a:rPr lang="en-US"/>
              <a:t>Evaluation – Creative Writing</a:t>
            </a:r>
          </a:p>
        </p:txBody>
      </p:sp>
      <p:sp>
        <p:nvSpPr>
          <p:cNvPr id="3" name="Content Placeholder 2">
            <a:extLst>
              <a:ext uri="{FF2B5EF4-FFF2-40B4-BE49-F238E27FC236}">
                <a16:creationId xmlns:a16="http://schemas.microsoft.com/office/drawing/2014/main" id="{B829A2BE-0D20-86B2-BC44-A3CCF245974E}"/>
              </a:ext>
            </a:extLst>
          </p:cNvPr>
          <p:cNvSpPr>
            <a:spLocks noGrp="1"/>
          </p:cNvSpPr>
          <p:nvPr>
            <p:ph idx="1"/>
          </p:nvPr>
        </p:nvSpPr>
        <p:spPr>
          <a:xfrm>
            <a:off x="838200" y="970833"/>
            <a:ext cx="10515600" cy="4916334"/>
          </a:xfrm>
        </p:spPr>
        <p:txBody>
          <a:bodyPr/>
          <a:lstStyle/>
          <a:p>
            <a:r>
              <a:rPr lang="en-US"/>
              <a:t>Baseline: zero-shot IO</a:t>
            </a:r>
          </a:p>
          <a:p>
            <a:r>
              <a:rPr lang="en-US" err="1"/>
              <a:t>ToT</a:t>
            </a:r>
            <a:r>
              <a:rPr lang="en-US"/>
              <a:t> setup:</a:t>
            </a:r>
          </a:p>
          <a:p>
            <a:pPr lvl="1"/>
            <a:r>
              <a:rPr lang="en-US"/>
              <a:t>Decompose the thoughts into 2 steps</a:t>
            </a:r>
          </a:p>
          <a:p>
            <a:pPr lvl="1"/>
            <a:r>
              <a:rPr lang="en-US"/>
              <a:t>Sample prompt</a:t>
            </a:r>
          </a:p>
          <a:p>
            <a:pPr lvl="1"/>
            <a:r>
              <a:rPr lang="en-US"/>
              <a:t>Voting across states</a:t>
            </a:r>
          </a:p>
          <a:p>
            <a:pPr lvl="1"/>
            <a:r>
              <a:rPr lang="en-US"/>
              <a:t>BFS (b=1)</a:t>
            </a:r>
          </a:p>
          <a:p>
            <a:pPr lvl="1"/>
            <a:endParaRPr lang="en-US"/>
          </a:p>
          <a:p>
            <a:pPr lvl="1"/>
            <a:endParaRPr lang="en-US"/>
          </a:p>
        </p:txBody>
      </p:sp>
      <p:sp>
        <p:nvSpPr>
          <p:cNvPr id="4" name="Date Placeholder 3">
            <a:extLst>
              <a:ext uri="{FF2B5EF4-FFF2-40B4-BE49-F238E27FC236}">
                <a16:creationId xmlns:a16="http://schemas.microsoft.com/office/drawing/2014/main" id="{AE2C4B9C-B61C-F76D-6671-83D346A5396C}"/>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E9CB5D0D-A381-F35D-6DC3-19431A7BCB2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1B42358-42B5-DFD8-7A7A-4AAAD311D74C}"/>
              </a:ext>
            </a:extLst>
          </p:cNvPr>
          <p:cNvSpPr>
            <a:spLocks noGrp="1"/>
          </p:cNvSpPr>
          <p:nvPr>
            <p:ph type="sldNum" sz="quarter" idx="12"/>
          </p:nvPr>
        </p:nvSpPr>
        <p:spPr/>
        <p:txBody>
          <a:bodyPr/>
          <a:lstStyle/>
          <a:p>
            <a:fld id="{D4F24A5E-B0D2-394D-9970-9AE06BCB59C1}" type="slidenum">
              <a:rPr lang="en-US" smtClean="0"/>
              <a:t>34</a:t>
            </a:fld>
            <a:endParaRPr lang="en-US"/>
          </a:p>
        </p:txBody>
      </p:sp>
      <p:pic>
        <p:nvPicPr>
          <p:cNvPr id="8" name="Picture 7" descr="A screenshot of a paper&#10;&#10;Description automatically generated">
            <a:extLst>
              <a:ext uri="{FF2B5EF4-FFF2-40B4-BE49-F238E27FC236}">
                <a16:creationId xmlns:a16="http://schemas.microsoft.com/office/drawing/2014/main" id="{0C158542-9A6C-347A-08C2-323F01E6850A}"/>
              </a:ext>
            </a:extLst>
          </p:cNvPr>
          <p:cNvPicPr>
            <a:picLocks noChangeAspect="1"/>
          </p:cNvPicPr>
          <p:nvPr/>
        </p:nvPicPr>
        <p:blipFill>
          <a:blip r:embed="rId2"/>
          <a:stretch>
            <a:fillRect/>
          </a:stretch>
        </p:blipFill>
        <p:spPr>
          <a:xfrm>
            <a:off x="2209800" y="3429000"/>
            <a:ext cx="7772400" cy="2994285"/>
          </a:xfrm>
          <a:prstGeom prst="rect">
            <a:avLst/>
          </a:prstGeom>
        </p:spPr>
      </p:pic>
      <p:pic>
        <p:nvPicPr>
          <p:cNvPr id="11" name="Picture 10" descr="A comparison of a graph&#10;&#10;Description automatically generated with medium confidence">
            <a:extLst>
              <a:ext uri="{FF2B5EF4-FFF2-40B4-BE49-F238E27FC236}">
                <a16:creationId xmlns:a16="http://schemas.microsoft.com/office/drawing/2014/main" id="{83B5C9AE-6B07-BC2E-1208-3B0942AD69DB}"/>
              </a:ext>
            </a:extLst>
          </p:cNvPr>
          <p:cNvPicPr>
            <a:picLocks noChangeAspect="1"/>
          </p:cNvPicPr>
          <p:nvPr/>
        </p:nvPicPr>
        <p:blipFill>
          <a:blip r:embed="rId3"/>
          <a:stretch>
            <a:fillRect/>
          </a:stretch>
        </p:blipFill>
        <p:spPr>
          <a:xfrm>
            <a:off x="6316436" y="1038688"/>
            <a:ext cx="5320848" cy="2508250"/>
          </a:xfrm>
          <a:prstGeom prst="rect">
            <a:avLst/>
          </a:prstGeom>
        </p:spPr>
      </p:pic>
    </p:spTree>
    <p:extLst>
      <p:ext uri="{BB962C8B-B14F-4D97-AF65-F5344CB8AC3E}">
        <p14:creationId xmlns:p14="http://schemas.microsoft.com/office/powerpoint/2010/main" val="3526729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B4E48-D194-A66C-ABAA-79A708430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3F7681-3AFA-4298-E82A-24837F3F69DE}"/>
              </a:ext>
            </a:extLst>
          </p:cNvPr>
          <p:cNvSpPr>
            <a:spLocks noGrp="1"/>
          </p:cNvSpPr>
          <p:nvPr>
            <p:ph type="title"/>
          </p:nvPr>
        </p:nvSpPr>
        <p:spPr>
          <a:xfrm rot="-10800000" flipV="1">
            <a:off x="838200" y="2849154"/>
            <a:ext cx="10515600" cy="1549988"/>
          </a:xfrm>
        </p:spPr>
        <p:txBody>
          <a:bodyPr/>
          <a:lstStyle/>
          <a:p>
            <a:pPr algn="ctr"/>
            <a:r>
              <a:rPr lang="en-US" b="1"/>
              <a:t>Program of Thoughts Prompting</a:t>
            </a:r>
          </a:p>
        </p:txBody>
      </p:sp>
      <p:sp>
        <p:nvSpPr>
          <p:cNvPr id="4" name="Date Placeholder 3">
            <a:extLst>
              <a:ext uri="{FF2B5EF4-FFF2-40B4-BE49-F238E27FC236}">
                <a16:creationId xmlns:a16="http://schemas.microsoft.com/office/drawing/2014/main" id="{FBAC8251-6631-3911-3941-289F55010D8C}"/>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3EE79215-F18B-DA12-4C34-F5B16B0711EE}"/>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332FBFFD-D37C-80BB-B87C-E40DACB044C5}"/>
              </a:ext>
            </a:extLst>
          </p:cNvPr>
          <p:cNvSpPr>
            <a:spLocks noGrp="1"/>
          </p:cNvSpPr>
          <p:nvPr>
            <p:ph type="sldNum" sz="quarter" idx="12"/>
          </p:nvPr>
        </p:nvSpPr>
        <p:spPr/>
        <p:txBody>
          <a:bodyPr/>
          <a:lstStyle/>
          <a:p>
            <a:fld id="{D4F24A5E-B0D2-394D-9970-9AE06BCB59C1}" type="slidenum">
              <a:rPr lang="en-US" smtClean="0"/>
              <a:t>35</a:t>
            </a:fld>
            <a:endParaRPr lang="en-US"/>
          </a:p>
        </p:txBody>
      </p:sp>
    </p:spTree>
    <p:extLst>
      <p:ext uri="{BB962C8B-B14F-4D97-AF65-F5344CB8AC3E}">
        <p14:creationId xmlns:p14="http://schemas.microsoft.com/office/powerpoint/2010/main" val="3653901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3F604-FF77-5087-8E30-F04CE4B76E7F}"/>
              </a:ext>
            </a:extLst>
          </p:cNvPr>
          <p:cNvSpPr>
            <a:spLocks noGrp="1"/>
          </p:cNvSpPr>
          <p:nvPr>
            <p:ph type="title"/>
          </p:nvPr>
        </p:nvSpPr>
        <p:spPr/>
        <p:txBody>
          <a:bodyPr/>
          <a:lstStyle/>
          <a:p>
            <a:r>
              <a:rPr lang="en-US"/>
              <a:t>Motivation</a:t>
            </a:r>
          </a:p>
        </p:txBody>
      </p:sp>
      <p:sp>
        <p:nvSpPr>
          <p:cNvPr id="3" name="Content Placeholder 2">
            <a:extLst>
              <a:ext uri="{FF2B5EF4-FFF2-40B4-BE49-F238E27FC236}">
                <a16:creationId xmlns:a16="http://schemas.microsoft.com/office/drawing/2014/main" id="{834650F4-F84C-3465-D0E8-C718C551B41B}"/>
              </a:ext>
            </a:extLst>
          </p:cNvPr>
          <p:cNvSpPr>
            <a:spLocks noGrp="1"/>
          </p:cNvSpPr>
          <p:nvPr>
            <p:ph idx="1"/>
          </p:nvPr>
        </p:nvSpPr>
        <p:spPr/>
        <p:txBody>
          <a:bodyPr/>
          <a:lstStyle/>
          <a:p>
            <a:r>
              <a:rPr lang="en-US"/>
              <a:t>Why let LM do the math if you have a calculator?</a:t>
            </a:r>
          </a:p>
          <a:p>
            <a:r>
              <a:rPr lang="en-US"/>
              <a:t>Why let LM execute the program if you have an interpreter? </a:t>
            </a:r>
          </a:p>
          <a:p>
            <a:endParaRPr lang="en-US"/>
          </a:p>
          <a:p>
            <a:pPr marL="0" indent="0">
              <a:buNone/>
            </a:pPr>
            <a:r>
              <a:rPr lang="en-US"/>
              <a:t>So…</a:t>
            </a:r>
          </a:p>
          <a:p>
            <a:r>
              <a:rPr lang="en-US"/>
              <a:t>Delegate computation to program interpreter</a:t>
            </a:r>
          </a:p>
          <a:p>
            <a:r>
              <a:rPr lang="en-US"/>
              <a:t>Decoupling complex computation from reasoning and language understanding.</a:t>
            </a:r>
          </a:p>
        </p:txBody>
      </p:sp>
      <p:sp>
        <p:nvSpPr>
          <p:cNvPr id="4" name="Date Placeholder 3">
            <a:extLst>
              <a:ext uri="{FF2B5EF4-FFF2-40B4-BE49-F238E27FC236}">
                <a16:creationId xmlns:a16="http://schemas.microsoft.com/office/drawing/2014/main" id="{880E4DE2-AA5F-01A7-2F9E-1E7ACA832E7A}"/>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3077F244-841D-9D19-1397-B3E2069C3F8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AC9C5C5-2806-88A4-FAA5-19E5E9C4E3DB}"/>
              </a:ext>
            </a:extLst>
          </p:cNvPr>
          <p:cNvSpPr>
            <a:spLocks noGrp="1"/>
          </p:cNvSpPr>
          <p:nvPr>
            <p:ph type="sldNum" sz="quarter" idx="12"/>
          </p:nvPr>
        </p:nvSpPr>
        <p:spPr/>
        <p:txBody>
          <a:bodyPr/>
          <a:lstStyle/>
          <a:p>
            <a:fld id="{D4F24A5E-B0D2-394D-9970-9AE06BCB59C1}" type="slidenum">
              <a:rPr lang="en-US" smtClean="0"/>
              <a:t>36</a:t>
            </a:fld>
            <a:endParaRPr lang="en-US"/>
          </a:p>
        </p:txBody>
      </p:sp>
    </p:spTree>
    <p:extLst>
      <p:ext uri="{BB962C8B-B14F-4D97-AF65-F5344CB8AC3E}">
        <p14:creationId xmlns:p14="http://schemas.microsoft.com/office/powerpoint/2010/main" val="2557209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129D5-A778-968A-FA1E-93ED86D92D23}"/>
              </a:ext>
            </a:extLst>
          </p:cNvPr>
          <p:cNvSpPr>
            <a:spLocks noGrp="1"/>
          </p:cNvSpPr>
          <p:nvPr>
            <p:ph type="title"/>
          </p:nvPr>
        </p:nvSpPr>
        <p:spPr/>
        <p:txBody>
          <a:bodyPr/>
          <a:lstStyle/>
          <a:p>
            <a:r>
              <a:rPr lang="en-US"/>
              <a:t>Understanding the gap between Cot and </a:t>
            </a:r>
            <a:r>
              <a:rPr lang="en-US" err="1"/>
              <a:t>PoT</a:t>
            </a:r>
            <a:endParaRPr lang="en-US"/>
          </a:p>
        </p:txBody>
      </p:sp>
      <p:sp>
        <p:nvSpPr>
          <p:cNvPr id="3" name="Content Placeholder 2">
            <a:extLst>
              <a:ext uri="{FF2B5EF4-FFF2-40B4-BE49-F238E27FC236}">
                <a16:creationId xmlns:a16="http://schemas.microsoft.com/office/drawing/2014/main" id="{A77ED32B-573E-F1AB-67A5-9AAE701D5D61}"/>
              </a:ext>
            </a:extLst>
          </p:cNvPr>
          <p:cNvSpPr>
            <a:spLocks noGrp="1"/>
          </p:cNvSpPr>
          <p:nvPr>
            <p:ph idx="1"/>
          </p:nvPr>
        </p:nvSpPr>
        <p:spPr>
          <a:xfrm>
            <a:off x="838200" y="1239352"/>
            <a:ext cx="10515600" cy="4916334"/>
          </a:xfrm>
        </p:spPr>
        <p:txBody>
          <a:bodyPr/>
          <a:lstStyle/>
          <a:p>
            <a:r>
              <a:rPr lang="en-US"/>
              <a:t>Why LM are not ideal for solving expressions</a:t>
            </a:r>
          </a:p>
          <a:p>
            <a:pPr lvl="1"/>
            <a:r>
              <a:rPr lang="en-US"/>
              <a:t>LLMs often make errors in arithmetic calculations, particularly with large numbers</a:t>
            </a:r>
          </a:p>
          <a:p>
            <a:pPr lvl="1"/>
            <a:r>
              <a:rPr lang="en-US"/>
              <a:t>They struggle to solve complex mathematical problems like polynomial or differential equations</a:t>
            </a:r>
          </a:p>
          <a:p>
            <a:pPr lvl="1"/>
            <a:r>
              <a:rPr lang="en-US"/>
              <a:t>LLMs are inefficient at handling iterative processes, especially with a high number of iterations</a:t>
            </a:r>
          </a:p>
          <a:p>
            <a:endParaRPr lang="en-US"/>
          </a:p>
        </p:txBody>
      </p:sp>
      <p:sp>
        <p:nvSpPr>
          <p:cNvPr id="4" name="Date Placeholder 3">
            <a:extLst>
              <a:ext uri="{FF2B5EF4-FFF2-40B4-BE49-F238E27FC236}">
                <a16:creationId xmlns:a16="http://schemas.microsoft.com/office/drawing/2014/main" id="{07958C13-41FE-2CBB-1529-E6FA2797A354}"/>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FF9B988E-A8B5-3387-AC58-68E1668206E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4E0EE21-79FC-585F-E48D-FDF2975B7770}"/>
              </a:ext>
            </a:extLst>
          </p:cNvPr>
          <p:cNvSpPr>
            <a:spLocks noGrp="1"/>
          </p:cNvSpPr>
          <p:nvPr>
            <p:ph type="sldNum" sz="quarter" idx="12"/>
          </p:nvPr>
        </p:nvSpPr>
        <p:spPr/>
        <p:txBody>
          <a:bodyPr/>
          <a:lstStyle/>
          <a:p>
            <a:fld id="{D4F24A5E-B0D2-394D-9970-9AE06BCB59C1}" type="slidenum">
              <a:rPr lang="en-US" smtClean="0"/>
              <a:t>37</a:t>
            </a:fld>
            <a:endParaRPr lang="en-US"/>
          </a:p>
        </p:txBody>
      </p:sp>
    </p:spTree>
    <p:extLst>
      <p:ext uri="{BB962C8B-B14F-4D97-AF65-F5344CB8AC3E}">
        <p14:creationId xmlns:p14="http://schemas.microsoft.com/office/powerpoint/2010/main" val="848126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C6AE0-8028-33C5-A88E-DB82C060B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47531-34DB-96C9-532B-9D71D5BF3145}"/>
              </a:ext>
            </a:extLst>
          </p:cNvPr>
          <p:cNvSpPr>
            <a:spLocks noGrp="1"/>
          </p:cNvSpPr>
          <p:nvPr>
            <p:ph type="title"/>
          </p:nvPr>
        </p:nvSpPr>
        <p:spPr/>
        <p:txBody>
          <a:bodyPr/>
          <a:lstStyle/>
          <a:p>
            <a:r>
              <a:rPr lang="en-US"/>
              <a:t>Understanding the gap between Cot and </a:t>
            </a:r>
            <a:r>
              <a:rPr lang="en-US" err="1"/>
              <a:t>PoT</a:t>
            </a:r>
            <a:endParaRPr lang="en-US"/>
          </a:p>
        </p:txBody>
      </p:sp>
      <p:sp>
        <p:nvSpPr>
          <p:cNvPr id="3" name="Content Placeholder 2">
            <a:extLst>
              <a:ext uri="{FF2B5EF4-FFF2-40B4-BE49-F238E27FC236}">
                <a16:creationId xmlns:a16="http://schemas.microsoft.com/office/drawing/2014/main" id="{5B2AEE4D-DDC4-4EFE-3290-011E43B2E1CA}"/>
              </a:ext>
            </a:extLst>
          </p:cNvPr>
          <p:cNvSpPr>
            <a:spLocks noGrp="1"/>
          </p:cNvSpPr>
          <p:nvPr>
            <p:ph idx="1"/>
          </p:nvPr>
        </p:nvSpPr>
        <p:spPr>
          <a:xfrm>
            <a:off x="838200" y="1239352"/>
            <a:ext cx="10515600" cy="4916334"/>
          </a:xfrm>
        </p:spPr>
        <p:txBody>
          <a:bodyPr/>
          <a:lstStyle/>
          <a:p>
            <a:r>
              <a:rPr lang="en-US" err="1"/>
              <a:t>CoT</a:t>
            </a:r>
            <a:r>
              <a:rPr lang="en-US"/>
              <a:t> uses LLM for both reasoning and computation</a:t>
            </a:r>
          </a:p>
          <a:p>
            <a:r>
              <a:rPr lang="en-US" err="1"/>
              <a:t>PoT</a:t>
            </a:r>
            <a:r>
              <a:rPr lang="en-US"/>
              <a:t> uses code interpreter for external computation</a:t>
            </a:r>
          </a:p>
          <a:p>
            <a:r>
              <a:rPr lang="en-US" err="1"/>
              <a:t>PoT</a:t>
            </a:r>
            <a:r>
              <a:rPr lang="en-US"/>
              <a:t> breaks down complex equations into multi-step thought processes</a:t>
            </a:r>
          </a:p>
          <a:p>
            <a:r>
              <a:rPr lang="en-US" err="1"/>
              <a:t>PoT</a:t>
            </a:r>
            <a:r>
              <a:rPr lang="en-US"/>
              <a:t> assigns semantic meanings to variables</a:t>
            </a:r>
          </a:p>
        </p:txBody>
      </p:sp>
      <p:sp>
        <p:nvSpPr>
          <p:cNvPr id="4" name="Date Placeholder 3">
            <a:extLst>
              <a:ext uri="{FF2B5EF4-FFF2-40B4-BE49-F238E27FC236}">
                <a16:creationId xmlns:a16="http://schemas.microsoft.com/office/drawing/2014/main" id="{64032501-D6A7-1307-BBBB-6C1B872E79DA}"/>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529DA2A8-28D1-543F-5DBD-87518A96182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F371A91-73FD-68DE-C9F3-ECD3E421328E}"/>
              </a:ext>
            </a:extLst>
          </p:cNvPr>
          <p:cNvSpPr>
            <a:spLocks noGrp="1"/>
          </p:cNvSpPr>
          <p:nvPr>
            <p:ph type="sldNum" sz="quarter" idx="12"/>
          </p:nvPr>
        </p:nvSpPr>
        <p:spPr/>
        <p:txBody>
          <a:bodyPr/>
          <a:lstStyle/>
          <a:p>
            <a:fld id="{D4F24A5E-B0D2-394D-9970-9AE06BCB59C1}" type="slidenum">
              <a:rPr lang="en-US" smtClean="0"/>
              <a:t>38</a:t>
            </a:fld>
            <a:endParaRPr lang="en-US"/>
          </a:p>
        </p:txBody>
      </p:sp>
    </p:spTree>
    <p:extLst>
      <p:ext uri="{BB962C8B-B14F-4D97-AF65-F5344CB8AC3E}">
        <p14:creationId xmlns:p14="http://schemas.microsoft.com/office/powerpoint/2010/main" val="3547414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B595-7533-047D-A2D2-9922B0DBB1E9}"/>
              </a:ext>
            </a:extLst>
          </p:cNvPr>
          <p:cNvSpPr>
            <a:spLocks noGrp="1"/>
          </p:cNvSpPr>
          <p:nvPr>
            <p:ph type="title"/>
          </p:nvPr>
        </p:nvSpPr>
        <p:spPr/>
        <p:txBody>
          <a:bodyPr/>
          <a:lstStyle/>
          <a:p>
            <a:r>
              <a:rPr lang="en-US"/>
              <a:t>Few-shot </a:t>
            </a:r>
            <a:r>
              <a:rPr lang="en-US" err="1"/>
              <a:t>PoT</a:t>
            </a:r>
            <a:r>
              <a:rPr lang="en-US"/>
              <a:t> vs Zero-shot </a:t>
            </a:r>
            <a:r>
              <a:rPr lang="en-US" err="1"/>
              <a:t>PoT</a:t>
            </a:r>
            <a:endParaRPr lang="en-US"/>
          </a:p>
        </p:txBody>
      </p:sp>
      <p:pic>
        <p:nvPicPr>
          <p:cNvPr id="8" name="Content Placeholder 7" descr="A screenshot of a computer screen&#10;&#10;Description automatically generated">
            <a:extLst>
              <a:ext uri="{FF2B5EF4-FFF2-40B4-BE49-F238E27FC236}">
                <a16:creationId xmlns:a16="http://schemas.microsoft.com/office/drawing/2014/main" id="{1CEB37FD-6DEB-385C-C6A8-52B921F0F727}"/>
              </a:ext>
            </a:extLst>
          </p:cNvPr>
          <p:cNvPicPr>
            <a:picLocks noGrp="1" noChangeAspect="1"/>
          </p:cNvPicPr>
          <p:nvPr>
            <p:ph idx="1"/>
          </p:nvPr>
        </p:nvPicPr>
        <p:blipFill>
          <a:blip r:embed="rId2"/>
          <a:stretch>
            <a:fillRect/>
          </a:stretch>
        </p:blipFill>
        <p:spPr>
          <a:xfrm>
            <a:off x="838200" y="1314851"/>
            <a:ext cx="10515600" cy="4807736"/>
          </a:xfrm>
        </p:spPr>
      </p:pic>
      <p:sp>
        <p:nvSpPr>
          <p:cNvPr id="4" name="Date Placeholder 3">
            <a:extLst>
              <a:ext uri="{FF2B5EF4-FFF2-40B4-BE49-F238E27FC236}">
                <a16:creationId xmlns:a16="http://schemas.microsoft.com/office/drawing/2014/main" id="{105B7FE4-761B-394D-AD0F-1AFFB6814AD0}"/>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93148A68-0BE8-1F8D-959D-4E9CE367468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F8B8741-E493-3C90-9467-82F1EED05B07}"/>
              </a:ext>
            </a:extLst>
          </p:cNvPr>
          <p:cNvSpPr>
            <a:spLocks noGrp="1"/>
          </p:cNvSpPr>
          <p:nvPr>
            <p:ph type="sldNum" sz="quarter" idx="12"/>
          </p:nvPr>
        </p:nvSpPr>
        <p:spPr/>
        <p:txBody>
          <a:bodyPr/>
          <a:lstStyle/>
          <a:p>
            <a:fld id="{D4F24A5E-B0D2-394D-9970-9AE06BCB59C1}" type="slidenum">
              <a:rPr lang="en-US" smtClean="0"/>
              <a:t>39</a:t>
            </a:fld>
            <a:endParaRPr lang="en-US"/>
          </a:p>
        </p:txBody>
      </p:sp>
    </p:spTree>
    <p:extLst>
      <p:ext uri="{BB962C8B-B14F-4D97-AF65-F5344CB8AC3E}">
        <p14:creationId xmlns:p14="http://schemas.microsoft.com/office/powerpoint/2010/main" val="3768061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3C93-DEB1-521A-6798-D6387D77C42F}"/>
              </a:ext>
            </a:extLst>
          </p:cNvPr>
          <p:cNvSpPr>
            <a:spLocks noGrp="1"/>
          </p:cNvSpPr>
          <p:nvPr>
            <p:ph type="title"/>
          </p:nvPr>
        </p:nvSpPr>
        <p:spPr/>
        <p:txBody>
          <a:bodyPr/>
          <a:lstStyle/>
          <a:p>
            <a:r>
              <a:rPr lang="en-US">
                <a:ea typeface="Calibri Light"/>
                <a:cs typeface="Calibri Light"/>
              </a:rPr>
              <a:t>Chain-of-Thought Prompting</a:t>
            </a:r>
            <a:endParaRPr lang="en-US"/>
          </a:p>
        </p:txBody>
      </p:sp>
      <p:sp>
        <p:nvSpPr>
          <p:cNvPr id="3" name="Content Placeholder 2">
            <a:extLst>
              <a:ext uri="{FF2B5EF4-FFF2-40B4-BE49-F238E27FC236}">
                <a16:creationId xmlns:a16="http://schemas.microsoft.com/office/drawing/2014/main" id="{0D2E7732-157C-FE13-A68E-4766E4235E4F}"/>
              </a:ext>
            </a:extLst>
          </p:cNvPr>
          <p:cNvSpPr>
            <a:spLocks noGrp="1"/>
          </p:cNvSpPr>
          <p:nvPr>
            <p:ph idx="1"/>
          </p:nvPr>
        </p:nvSpPr>
        <p:spPr/>
        <p:txBody>
          <a:bodyPr/>
          <a:lstStyle/>
          <a:p>
            <a:r>
              <a:rPr lang="en-US"/>
              <a:t>Introduces chain-of-thought prompting as a novel method.</a:t>
            </a:r>
          </a:p>
          <a:p>
            <a:r>
              <a:rPr lang="en-US"/>
              <a:t>Significantly improves LLMs' complex reasoning tasks performance.</a:t>
            </a:r>
          </a:p>
          <a:p>
            <a:pPr lvl="1"/>
            <a:r>
              <a:rPr lang="en-US"/>
              <a:t>Arithmetic reasoning</a:t>
            </a:r>
          </a:p>
          <a:p>
            <a:pPr lvl="1"/>
            <a:r>
              <a:rPr lang="en-US"/>
              <a:t>Commonsense reasoning</a:t>
            </a:r>
          </a:p>
          <a:p>
            <a:pPr lvl="1"/>
            <a:r>
              <a:rPr lang="en-US"/>
              <a:t>symbolic reasoning</a:t>
            </a:r>
          </a:p>
          <a:p>
            <a:pPr marL="0" indent="0">
              <a:buNone/>
            </a:pPr>
            <a:endParaRPr lang="en-US"/>
          </a:p>
        </p:txBody>
      </p:sp>
      <p:sp>
        <p:nvSpPr>
          <p:cNvPr id="4" name="Date Placeholder 3">
            <a:extLst>
              <a:ext uri="{FF2B5EF4-FFF2-40B4-BE49-F238E27FC236}">
                <a16:creationId xmlns:a16="http://schemas.microsoft.com/office/drawing/2014/main" id="{4B86A4D7-B13C-AF6E-3DB7-693E19C9C1FD}"/>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BB88144D-79F5-7C07-DC59-19ED0876F1C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166181F-B484-5362-1EAC-870AA5341D7E}"/>
              </a:ext>
            </a:extLst>
          </p:cNvPr>
          <p:cNvSpPr>
            <a:spLocks noGrp="1"/>
          </p:cNvSpPr>
          <p:nvPr>
            <p:ph type="sldNum" sz="quarter" idx="12"/>
          </p:nvPr>
        </p:nvSpPr>
        <p:spPr/>
        <p:txBody>
          <a:bodyPr/>
          <a:lstStyle/>
          <a:p>
            <a:fld id="{D4F24A5E-B0D2-394D-9970-9AE06BCB59C1}" type="slidenum">
              <a:rPr lang="en-US" smtClean="0"/>
              <a:t>4</a:t>
            </a:fld>
            <a:endParaRPr lang="en-US"/>
          </a:p>
        </p:txBody>
      </p:sp>
    </p:spTree>
    <p:extLst>
      <p:ext uri="{BB962C8B-B14F-4D97-AF65-F5344CB8AC3E}">
        <p14:creationId xmlns:p14="http://schemas.microsoft.com/office/powerpoint/2010/main" val="1803851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7A489-B3DF-3D82-545B-D1FBDBB6EB9C}"/>
              </a:ext>
            </a:extLst>
          </p:cNvPr>
          <p:cNvSpPr>
            <a:spLocks noGrp="1"/>
          </p:cNvSpPr>
          <p:nvPr>
            <p:ph type="title"/>
          </p:nvPr>
        </p:nvSpPr>
        <p:spPr/>
        <p:txBody>
          <a:bodyPr/>
          <a:lstStyle/>
          <a:p>
            <a:r>
              <a:rPr lang="en-US" err="1"/>
              <a:t>PoT</a:t>
            </a:r>
            <a:r>
              <a:rPr lang="en-US"/>
              <a:t> as an Intermediate Step</a:t>
            </a:r>
          </a:p>
        </p:txBody>
      </p:sp>
      <p:sp>
        <p:nvSpPr>
          <p:cNvPr id="3" name="Content Placeholder 2">
            <a:extLst>
              <a:ext uri="{FF2B5EF4-FFF2-40B4-BE49-F238E27FC236}">
                <a16:creationId xmlns:a16="http://schemas.microsoft.com/office/drawing/2014/main" id="{0FE0D401-207B-C160-A9F5-66FE5B8919B2}"/>
              </a:ext>
            </a:extLst>
          </p:cNvPr>
          <p:cNvSpPr>
            <a:spLocks noGrp="1"/>
          </p:cNvSpPr>
          <p:nvPr>
            <p:ph idx="1"/>
          </p:nvPr>
        </p:nvSpPr>
        <p:spPr/>
        <p:txBody>
          <a:bodyPr/>
          <a:lstStyle/>
          <a:p>
            <a:r>
              <a:rPr lang="en-US"/>
              <a:t>Program of Thoughts (</a:t>
            </a:r>
            <a:r>
              <a:rPr lang="en-US" err="1"/>
              <a:t>PoT</a:t>
            </a:r>
            <a:r>
              <a:rPr lang="en-US"/>
              <a:t>) for computations in problems needing textual reasoning</a:t>
            </a:r>
          </a:p>
          <a:p>
            <a:r>
              <a:rPr lang="en-US"/>
              <a:t>Execute </a:t>
            </a:r>
            <a:r>
              <a:rPr lang="en-US" err="1"/>
              <a:t>PoT</a:t>
            </a:r>
            <a:r>
              <a:rPr lang="en-US"/>
              <a:t>-generated programs for intermediate results, then use Chain of Thoughts (</a:t>
            </a:r>
            <a:r>
              <a:rPr lang="en-US" err="1"/>
              <a:t>CoT</a:t>
            </a:r>
            <a:r>
              <a:rPr lang="en-US"/>
              <a:t>) for the final answer.</a:t>
            </a:r>
          </a:p>
        </p:txBody>
      </p:sp>
      <p:sp>
        <p:nvSpPr>
          <p:cNvPr id="4" name="Date Placeholder 3">
            <a:extLst>
              <a:ext uri="{FF2B5EF4-FFF2-40B4-BE49-F238E27FC236}">
                <a16:creationId xmlns:a16="http://schemas.microsoft.com/office/drawing/2014/main" id="{BF916D30-3BAB-865B-20C4-75158402C68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9CDCFC3B-51EC-6126-D026-B5C13F077A9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8E6E172-BB46-5649-4000-E5AFB43560A1}"/>
              </a:ext>
            </a:extLst>
          </p:cNvPr>
          <p:cNvSpPr>
            <a:spLocks noGrp="1"/>
          </p:cNvSpPr>
          <p:nvPr>
            <p:ph type="sldNum" sz="quarter" idx="12"/>
          </p:nvPr>
        </p:nvSpPr>
        <p:spPr/>
        <p:txBody>
          <a:bodyPr/>
          <a:lstStyle/>
          <a:p>
            <a:fld id="{D4F24A5E-B0D2-394D-9970-9AE06BCB59C1}" type="slidenum">
              <a:rPr lang="en-US" smtClean="0"/>
              <a:t>40</a:t>
            </a:fld>
            <a:endParaRPr lang="en-US"/>
          </a:p>
        </p:txBody>
      </p:sp>
      <p:pic>
        <p:nvPicPr>
          <p:cNvPr id="8" name="Picture 7" descr="A diagram of a process&#10;&#10;Description automatically generated">
            <a:extLst>
              <a:ext uri="{FF2B5EF4-FFF2-40B4-BE49-F238E27FC236}">
                <a16:creationId xmlns:a16="http://schemas.microsoft.com/office/drawing/2014/main" id="{254CC1E8-D9E4-2E3A-C3F1-6AD5E1A55A5F}"/>
              </a:ext>
            </a:extLst>
          </p:cNvPr>
          <p:cNvPicPr>
            <a:picLocks noChangeAspect="1"/>
          </p:cNvPicPr>
          <p:nvPr/>
        </p:nvPicPr>
        <p:blipFill>
          <a:blip r:embed="rId3"/>
          <a:stretch>
            <a:fillRect/>
          </a:stretch>
        </p:blipFill>
        <p:spPr>
          <a:xfrm>
            <a:off x="1317235" y="3277772"/>
            <a:ext cx="9557529" cy="1949863"/>
          </a:xfrm>
          <a:prstGeom prst="rect">
            <a:avLst/>
          </a:prstGeom>
        </p:spPr>
      </p:pic>
    </p:spTree>
    <p:extLst>
      <p:ext uri="{BB962C8B-B14F-4D97-AF65-F5344CB8AC3E}">
        <p14:creationId xmlns:p14="http://schemas.microsoft.com/office/powerpoint/2010/main" val="453371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859D-BDFB-0165-1F79-E55CE4055E60}"/>
              </a:ext>
            </a:extLst>
          </p:cNvPr>
          <p:cNvSpPr>
            <a:spLocks noGrp="1"/>
          </p:cNvSpPr>
          <p:nvPr>
            <p:ph type="title"/>
          </p:nvPr>
        </p:nvSpPr>
        <p:spPr/>
        <p:txBody>
          <a:bodyPr/>
          <a:lstStyle/>
          <a:p>
            <a:r>
              <a:rPr lang="en-US"/>
              <a:t>Chain of Thoughts vs Program of Thoughts</a:t>
            </a:r>
          </a:p>
        </p:txBody>
      </p:sp>
      <p:pic>
        <p:nvPicPr>
          <p:cNvPr id="8" name="Content Placeholder 7" descr="A screenshot of a computer&#10;&#10;Description automatically generated">
            <a:extLst>
              <a:ext uri="{FF2B5EF4-FFF2-40B4-BE49-F238E27FC236}">
                <a16:creationId xmlns:a16="http://schemas.microsoft.com/office/drawing/2014/main" id="{6D3064FC-273F-DBD5-5BB2-0B3E744959EC}"/>
              </a:ext>
            </a:extLst>
          </p:cNvPr>
          <p:cNvPicPr>
            <a:picLocks noGrp="1" noChangeAspect="1"/>
          </p:cNvPicPr>
          <p:nvPr>
            <p:ph idx="1"/>
          </p:nvPr>
        </p:nvPicPr>
        <p:blipFill>
          <a:blip r:embed="rId3"/>
          <a:stretch>
            <a:fillRect/>
          </a:stretch>
        </p:blipFill>
        <p:spPr>
          <a:xfrm>
            <a:off x="1509226" y="813592"/>
            <a:ext cx="8821856" cy="5907882"/>
          </a:xfrm>
        </p:spPr>
      </p:pic>
      <p:sp>
        <p:nvSpPr>
          <p:cNvPr id="4" name="Date Placeholder 3">
            <a:extLst>
              <a:ext uri="{FF2B5EF4-FFF2-40B4-BE49-F238E27FC236}">
                <a16:creationId xmlns:a16="http://schemas.microsoft.com/office/drawing/2014/main" id="{7AD12CB6-43F7-AF53-F178-4ED27611929E}"/>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47101E2D-E614-10A2-C922-E8C424E5C96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0D1ED6F-49A2-C8BA-F9C2-B109E749F4E2}"/>
              </a:ext>
            </a:extLst>
          </p:cNvPr>
          <p:cNvSpPr>
            <a:spLocks noGrp="1"/>
          </p:cNvSpPr>
          <p:nvPr>
            <p:ph type="sldNum" sz="quarter" idx="12"/>
          </p:nvPr>
        </p:nvSpPr>
        <p:spPr/>
        <p:txBody>
          <a:bodyPr/>
          <a:lstStyle/>
          <a:p>
            <a:fld id="{D4F24A5E-B0D2-394D-9970-9AE06BCB59C1}" type="slidenum">
              <a:rPr lang="en-US" smtClean="0"/>
              <a:t>41</a:t>
            </a:fld>
            <a:endParaRPr lang="en-US"/>
          </a:p>
        </p:txBody>
      </p:sp>
    </p:spTree>
    <p:extLst>
      <p:ext uri="{BB962C8B-B14F-4D97-AF65-F5344CB8AC3E}">
        <p14:creationId xmlns:p14="http://schemas.microsoft.com/office/powerpoint/2010/main" val="2097826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F9EC-55D8-8F38-6A68-6D2A143866F1}"/>
              </a:ext>
            </a:extLst>
          </p:cNvPr>
          <p:cNvSpPr>
            <a:spLocks noGrp="1"/>
          </p:cNvSpPr>
          <p:nvPr>
            <p:ph type="title"/>
          </p:nvPr>
        </p:nvSpPr>
        <p:spPr/>
        <p:txBody>
          <a:bodyPr/>
          <a:lstStyle/>
          <a:p>
            <a:r>
              <a:rPr lang="en-US"/>
              <a:t>Evaluation</a:t>
            </a:r>
          </a:p>
        </p:txBody>
      </p:sp>
      <p:sp>
        <p:nvSpPr>
          <p:cNvPr id="3" name="Content Placeholder 2">
            <a:extLst>
              <a:ext uri="{FF2B5EF4-FFF2-40B4-BE49-F238E27FC236}">
                <a16:creationId xmlns:a16="http://schemas.microsoft.com/office/drawing/2014/main" id="{5B37B7B1-3812-0DD7-9897-8C5B4EE026AB}"/>
              </a:ext>
            </a:extLst>
          </p:cNvPr>
          <p:cNvSpPr>
            <a:spLocks noGrp="1"/>
          </p:cNvSpPr>
          <p:nvPr>
            <p:ph idx="1"/>
          </p:nvPr>
        </p:nvSpPr>
        <p:spPr/>
        <p:txBody>
          <a:bodyPr/>
          <a:lstStyle/>
          <a:p>
            <a:r>
              <a:rPr lang="en-US"/>
              <a:t>Benchmarks:</a:t>
            </a:r>
          </a:p>
          <a:p>
            <a:pPr lvl="1"/>
            <a:r>
              <a:rPr lang="en-US"/>
              <a:t>Five Math problem datasets, GSM8K, </a:t>
            </a:r>
            <a:r>
              <a:rPr lang="en-US" err="1"/>
              <a:t>AQuA</a:t>
            </a:r>
            <a:r>
              <a:rPr lang="en-US"/>
              <a:t>, SVAMP, </a:t>
            </a:r>
            <a:r>
              <a:rPr lang="en-US" err="1"/>
              <a:t>TabMWP</a:t>
            </a:r>
            <a:r>
              <a:rPr lang="en-US"/>
              <a:t>, </a:t>
            </a:r>
            <a:r>
              <a:rPr lang="en-US" err="1"/>
              <a:t>MultiArith</a:t>
            </a:r>
            <a:endParaRPr lang="en-US"/>
          </a:p>
          <a:p>
            <a:pPr lvl="1"/>
            <a:r>
              <a:rPr lang="en-US"/>
              <a:t>Three financial datasets, </a:t>
            </a:r>
            <a:r>
              <a:rPr lang="en-US" err="1"/>
              <a:t>FinQA</a:t>
            </a:r>
            <a:r>
              <a:rPr lang="en-US"/>
              <a:t>, </a:t>
            </a:r>
            <a:r>
              <a:rPr lang="en-US" err="1"/>
              <a:t>ConvFinQA</a:t>
            </a:r>
            <a:r>
              <a:rPr lang="en-US"/>
              <a:t>, and TATQA</a:t>
            </a:r>
          </a:p>
          <a:p>
            <a:pPr lvl="1"/>
            <a:endParaRPr lang="en-US"/>
          </a:p>
          <a:p>
            <a:pPr lvl="1"/>
            <a:endParaRPr lang="en-US"/>
          </a:p>
        </p:txBody>
      </p:sp>
      <p:sp>
        <p:nvSpPr>
          <p:cNvPr id="4" name="Date Placeholder 3">
            <a:extLst>
              <a:ext uri="{FF2B5EF4-FFF2-40B4-BE49-F238E27FC236}">
                <a16:creationId xmlns:a16="http://schemas.microsoft.com/office/drawing/2014/main" id="{07E3617F-8D6A-E6C5-932E-0BD7AF5709BF}"/>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85131630-72AF-95B6-9A06-7B314FBED68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E55F468-A96E-5781-70B2-581402E06A89}"/>
              </a:ext>
            </a:extLst>
          </p:cNvPr>
          <p:cNvSpPr>
            <a:spLocks noGrp="1"/>
          </p:cNvSpPr>
          <p:nvPr>
            <p:ph type="sldNum" sz="quarter" idx="12"/>
          </p:nvPr>
        </p:nvSpPr>
        <p:spPr/>
        <p:txBody>
          <a:bodyPr/>
          <a:lstStyle/>
          <a:p>
            <a:fld id="{D4F24A5E-B0D2-394D-9970-9AE06BCB59C1}" type="slidenum">
              <a:rPr lang="en-US" smtClean="0"/>
              <a:t>42</a:t>
            </a:fld>
            <a:endParaRPr lang="en-US"/>
          </a:p>
        </p:txBody>
      </p:sp>
      <p:pic>
        <p:nvPicPr>
          <p:cNvPr id="8" name="Picture 7" descr="A table with numbers and a few words&#10;&#10;Description automatically generated">
            <a:extLst>
              <a:ext uri="{FF2B5EF4-FFF2-40B4-BE49-F238E27FC236}">
                <a16:creationId xmlns:a16="http://schemas.microsoft.com/office/drawing/2014/main" id="{59CA3A88-3E90-84AD-3194-51434685A2F9}"/>
              </a:ext>
            </a:extLst>
          </p:cNvPr>
          <p:cNvPicPr>
            <a:picLocks noChangeAspect="1"/>
          </p:cNvPicPr>
          <p:nvPr/>
        </p:nvPicPr>
        <p:blipFill>
          <a:blip r:embed="rId3"/>
          <a:stretch>
            <a:fillRect/>
          </a:stretch>
        </p:blipFill>
        <p:spPr>
          <a:xfrm>
            <a:off x="612629" y="2700076"/>
            <a:ext cx="10966741" cy="2702103"/>
          </a:xfrm>
          <a:prstGeom prst="rect">
            <a:avLst/>
          </a:prstGeom>
        </p:spPr>
      </p:pic>
    </p:spTree>
    <p:extLst>
      <p:ext uri="{BB962C8B-B14F-4D97-AF65-F5344CB8AC3E}">
        <p14:creationId xmlns:p14="http://schemas.microsoft.com/office/powerpoint/2010/main" val="3173247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0FA3-81DE-59C1-50D0-8522417702D5}"/>
              </a:ext>
            </a:extLst>
          </p:cNvPr>
          <p:cNvSpPr>
            <a:spLocks noGrp="1"/>
          </p:cNvSpPr>
          <p:nvPr>
            <p:ph type="title"/>
          </p:nvPr>
        </p:nvSpPr>
        <p:spPr/>
        <p:txBody>
          <a:bodyPr/>
          <a:lstStyle/>
          <a:p>
            <a:r>
              <a:rPr lang="en-US"/>
              <a:t>Evaluation</a:t>
            </a:r>
          </a:p>
        </p:txBody>
      </p:sp>
      <p:sp>
        <p:nvSpPr>
          <p:cNvPr id="3" name="Content Placeholder 2">
            <a:extLst>
              <a:ext uri="{FF2B5EF4-FFF2-40B4-BE49-F238E27FC236}">
                <a16:creationId xmlns:a16="http://schemas.microsoft.com/office/drawing/2014/main" id="{77BDA937-F8A6-2E01-0F54-4B0AF7D2D6E1}"/>
              </a:ext>
            </a:extLst>
          </p:cNvPr>
          <p:cNvSpPr>
            <a:spLocks noGrp="1"/>
          </p:cNvSpPr>
          <p:nvPr>
            <p:ph idx="1"/>
          </p:nvPr>
        </p:nvSpPr>
        <p:spPr/>
        <p:txBody>
          <a:bodyPr/>
          <a:lstStyle/>
          <a:p>
            <a:r>
              <a:rPr lang="en-US"/>
              <a:t>Implementation details</a:t>
            </a:r>
          </a:p>
          <a:p>
            <a:pPr lvl="1"/>
            <a:r>
              <a:rPr lang="en-US"/>
              <a:t>Model: mainly used Codex (code-davinci-002), also used GPT-3, </a:t>
            </a:r>
            <a:r>
              <a:rPr lang="en-US" err="1"/>
              <a:t>PaLM</a:t>
            </a:r>
            <a:r>
              <a:rPr lang="en-US"/>
              <a:t>, </a:t>
            </a:r>
            <a:r>
              <a:rPr lang="en-US" err="1"/>
              <a:t>LaMDA</a:t>
            </a:r>
            <a:endParaRPr lang="en-US"/>
          </a:p>
          <a:p>
            <a:pPr lvl="1"/>
            <a:r>
              <a:rPr lang="en-US"/>
              <a:t>Few-shot settings: 4-8 shots for all datasets</a:t>
            </a:r>
          </a:p>
          <a:p>
            <a:r>
              <a:rPr lang="en-US"/>
              <a:t>Baselines</a:t>
            </a:r>
          </a:p>
          <a:p>
            <a:pPr lvl="1"/>
            <a:r>
              <a:rPr lang="en-US"/>
              <a:t>IO Prompt</a:t>
            </a:r>
          </a:p>
          <a:p>
            <a:pPr lvl="1"/>
            <a:r>
              <a:rPr lang="en-US" err="1"/>
              <a:t>CoT</a:t>
            </a:r>
            <a:endParaRPr lang="en-US"/>
          </a:p>
          <a:p>
            <a:pPr lvl="1"/>
            <a:r>
              <a:rPr lang="en-US" err="1"/>
              <a:t>CoT</a:t>
            </a:r>
            <a:r>
              <a:rPr lang="en-US"/>
              <a:t>-SC (with majority voting)</a:t>
            </a:r>
          </a:p>
          <a:p>
            <a:endParaRPr lang="en-US"/>
          </a:p>
        </p:txBody>
      </p:sp>
      <p:sp>
        <p:nvSpPr>
          <p:cNvPr id="4" name="Date Placeholder 3">
            <a:extLst>
              <a:ext uri="{FF2B5EF4-FFF2-40B4-BE49-F238E27FC236}">
                <a16:creationId xmlns:a16="http://schemas.microsoft.com/office/drawing/2014/main" id="{4491C663-F4B5-3B7B-F682-C12F3385848E}"/>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E5570714-E163-C407-F16E-5CFD9BA1B00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83FF366-62A2-C1B7-B8E6-308415BF52D2}"/>
              </a:ext>
            </a:extLst>
          </p:cNvPr>
          <p:cNvSpPr>
            <a:spLocks noGrp="1"/>
          </p:cNvSpPr>
          <p:nvPr>
            <p:ph type="sldNum" sz="quarter" idx="12"/>
          </p:nvPr>
        </p:nvSpPr>
        <p:spPr/>
        <p:txBody>
          <a:bodyPr/>
          <a:lstStyle/>
          <a:p>
            <a:fld id="{D4F24A5E-B0D2-394D-9970-9AE06BCB59C1}" type="slidenum">
              <a:rPr lang="en-US" smtClean="0"/>
              <a:t>43</a:t>
            </a:fld>
            <a:endParaRPr lang="en-US"/>
          </a:p>
        </p:txBody>
      </p:sp>
    </p:spTree>
    <p:extLst>
      <p:ext uri="{BB962C8B-B14F-4D97-AF65-F5344CB8AC3E}">
        <p14:creationId xmlns:p14="http://schemas.microsoft.com/office/powerpoint/2010/main" val="365918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4B21-D984-D3D5-EEE6-2C16A7A09568}"/>
              </a:ext>
            </a:extLst>
          </p:cNvPr>
          <p:cNvSpPr>
            <a:spLocks noGrp="1"/>
          </p:cNvSpPr>
          <p:nvPr>
            <p:ph type="title"/>
          </p:nvPr>
        </p:nvSpPr>
        <p:spPr/>
        <p:txBody>
          <a:bodyPr/>
          <a:lstStyle/>
          <a:p>
            <a:r>
              <a:rPr lang="en-US"/>
              <a:t>Results (Compared to </a:t>
            </a:r>
            <a:r>
              <a:rPr lang="en-US" err="1"/>
              <a:t>CoT</a:t>
            </a:r>
            <a:r>
              <a:rPr lang="en-US"/>
              <a:t>)</a:t>
            </a:r>
          </a:p>
        </p:txBody>
      </p:sp>
      <p:sp>
        <p:nvSpPr>
          <p:cNvPr id="4" name="Date Placeholder 3">
            <a:extLst>
              <a:ext uri="{FF2B5EF4-FFF2-40B4-BE49-F238E27FC236}">
                <a16:creationId xmlns:a16="http://schemas.microsoft.com/office/drawing/2014/main" id="{30485203-6F9E-DB77-0B13-FDEC6CC2352A}"/>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7DDDC614-86E1-845E-BAF8-E6220BFB548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E79CD03-2B74-7519-DC01-C2106E321182}"/>
              </a:ext>
            </a:extLst>
          </p:cNvPr>
          <p:cNvSpPr>
            <a:spLocks noGrp="1"/>
          </p:cNvSpPr>
          <p:nvPr>
            <p:ph type="sldNum" sz="quarter" idx="12"/>
          </p:nvPr>
        </p:nvSpPr>
        <p:spPr/>
        <p:txBody>
          <a:bodyPr/>
          <a:lstStyle/>
          <a:p>
            <a:fld id="{D4F24A5E-B0D2-394D-9970-9AE06BCB59C1}" type="slidenum">
              <a:rPr lang="en-US" smtClean="0"/>
              <a:t>44</a:t>
            </a:fld>
            <a:endParaRPr lang="en-US"/>
          </a:p>
        </p:txBody>
      </p:sp>
      <p:sp>
        <p:nvSpPr>
          <p:cNvPr id="10" name="Content Placeholder 9">
            <a:extLst>
              <a:ext uri="{FF2B5EF4-FFF2-40B4-BE49-F238E27FC236}">
                <a16:creationId xmlns:a16="http://schemas.microsoft.com/office/drawing/2014/main" id="{9BA65978-E5B9-5793-6F2A-8A5E96E09663}"/>
              </a:ext>
            </a:extLst>
          </p:cNvPr>
          <p:cNvSpPr>
            <a:spLocks noGrp="1"/>
          </p:cNvSpPr>
          <p:nvPr>
            <p:ph idx="1"/>
          </p:nvPr>
        </p:nvSpPr>
        <p:spPr>
          <a:xfrm>
            <a:off x="838200" y="1260629"/>
            <a:ext cx="6015370" cy="4916334"/>
          </a:xfrm>
        </p:spPr>
        <p:txBody>
          <a:bodyPr/>
          <a:lstStyle/>
          <a:p>
            <a:r>
              <a:rPr lang="en-US"/>
              <a:t>Under few-shot</a:t>
            </a:r>
          </a:p>
          <a:p>
            <a:pPr lvl="1"/>
            <a:r>
              <a:rPr lang="en-US"/>
              <a:t>8% gain on math datasets</a:t>
            </a:r>
          </a:p>
          <a:p>
            <a:pPr lvl="1"/>
            <a:r>
              <a:rPr lang="en-US"/>
              <a:t>15% gain on financial datasets </a:t>
            </a:r>
          </a:p>
          <a:p>
            <a:pPr lvl="1"/>
            <a:endParaRPr lang="en-US"/>
          </a:p>
          <a:p>
            <a:r>
              <a:rPr lang="en-US"/>
              <a:t>Under zero-shot</a:t>
            </a:r>
          </a:p>
          <a:p>
            <a:pPr lvl="1"/>
            <a:r>
              <a:rPr lang="en-US"/>
              <a:t>12% gain on math dataset</a:t>
            </a:r>
          </a:p>
          <a:p>
            <a:pPr lvl="1"/>
            <a:endParaRPr lang="en-US"/>
          </a:p>
          <a:p>
            <a:r>
              <a:rPr lang="en-US"/>
              <a:t>On average, the performance of </a:t>
            </a:r>
            <a:r>
              <a:rPr lang="en-US" err="1"/>
              <a:t>PoT</a:t>
            </a:r>
            <a:r>
              <a:rPr lang="en-US"/>
              <a:t>-SC was 10% better than </a:t>
            </a:r>
            <a:r>
              <a:rPr lang="en-US" err="1"/>
              <a:t>CoT</a:t>
            </a:r>
            <a:r>
              <a:rPr lang="en-US"/>
              <a:t>-SC</a:t>
            </a:r>
          </a:p>
        </p:txBody>
      </p:sp>
      <p:pic>
        <p:nvPicPr>
          <p:cNvPr id="11" name="Content Placeholder 7" descr="A graph of different colored bars&#10;&#10;Description automatically generated with medium confidence">
            <a:extLst>
              <a:ext uri="{FF2B5EF4-FFF2-40B4-BE49-F238E27FC236}">
                <a16:creationId xmlns:a16="http://schemas.microsoft.com/office/drawing/2014/main" id="{8441C059-72C6-453B-6E91-D7F5DF7816DC}"/>
              </a:ext>
            </a:extLst>
          </p:cNvPr>
          <p:cNvPicPr>
            <a:picLocks noChangeAspect="1"/>
          </p:cNvPicPr>
          <p:nvPr/>
        </p:nvPicPr>
        <p:blipFill>
          <a:blip r:embed="rId2"/>
          <a:stretch>
            <a:fillRect/>
          </a:stretch>
        </p:blipFill>
        <p:spPr>
          <a:xfrm>
            <a:off x="6853570" y="1505242"/>
            <a:ext cx="5130679" cy="4529297"/>
          </a:xfrm>
          <a:prstGeom prst="rect">
            <a:avLst/>
          </a:prstGeom>
        </p:spPr>
      </p:pic>
    </p:spTree>
    <p:extLst>
      <p:ext uri="{BB962C8B-B14F-4D97-AF65-F5344CB8AC3E}">
        <p14:creationId xmlns:p14="http://schemas.microsoft.com/office/powerpoint/2010/main" val="3631829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958D-24A6-52F3-42E0-E294EDBC5B06}"/>
              </a:ext>
            </a:extLst>
          </p:cNvPr>
          <p:cNvSpPr>
            <a:spLocks noGrp="1"/>
          </p:cNvSpPr>
          <p:nvPr>
            <p:ph type="title"/>
          </p:nvPr>
        </p:nvSpPr>
        <p:spPr/>
        <p:txBody>
          <a:bodyPr/>
          <a:lstStyle/>
          <a:p>
            <a:r>
              <a:rPr lang="en-US"/>
              <a:t>Evaluation results: Few-shot (+ Self-Consistency)</a:t>
            </a:r>
          </a:p>
        </p:txBody>
      </p:sp>
      <p:pic>
        <p:nvPicPr>
          <p:cNvPr id="8" name="Content Placeholder 7" descr="A table of numbers and a few shots&#10;&#10;Description automatically generated">
            <a:extLst>
              <a:ext uri="{FF2B5EF4-FFF2-40B4-BE49-F238E27FC236}">
                <a16:creationId xmlns:a16="http://schemas.microsoft.com/office/drawing/2014/main" id="{1F98EEA3-1C2C-3DF3-09E8-59D5E17C05EF}"/>
              </a:ext>
            </a:extLst>
          </p:cNvPr>
          <p:cNvPicPr>
            <a:picLocks noGrp="1" noChangeAspect="1"/>
          </p:cNvPicPr>
          <p:nvPr>
            <p:ph idx="1"/>
          </p:nvPr>
        </p:nvPicPr>
        <p:blipFill>
          <a:blip r:embed="rId2"/>
          <a:stretch>
            <a:fillRect/>
          </a:stretch>
        </p:blipFill>
        <p:spPr>
          <a:xfrm>
            <a:off x="2326902" y="1260475"/>
            <a:ext cx="7538195" cy="4916488"/>
          </a:xfrm>
        </p:spPr>
      </p:pic>
      <p:sp>
        <p:nvSpPr>
          <p:cNvPr id="4" name="Date Placeholder 3">
            <a:extLst>
              <a:ext uri="{FF2B5EF4-FFF2-40B4-BE49-F238E27FC236}">
                <a16:creationId xmlns:a16="http://schemas.microsoft.com/office/drawing/2014/main" id="{D5F34394-51E2-8132-334E-0D9FD326D219}"/>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B6FCCE91-7380-FA2D-7855-CD12205CFA6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2854B15-387C-0CE9-E530-BDC919D887C9}"/>
              </a:ext>
            </a:extLst>
          </p:cNvPr>
          <p:cNvSpPr>
            <a:spLocks noGrp="1"/>
          </p:cNvSpPr>
          <p:nvPr>
            <p:ph type="sldNum" sz="quarter" idx="12"/>
          </p:nvPr>
        </p:nvSpPr>
        <p:spPr/>
        <p:txBody>
          <a:bodyPr/>
          <a:lstStyle/>
          <a:p>
            <a:fld id="{D4F24A5E-B0D2-394D-9970-9AE06BCB59C1}" type="slidenum">
              <a:rPr lang="en-US" smtClean="0"/>
              <a:t>45</a:t>
            </a:fld>
            <a:endParaRPr lang="en-US"/>
          </a:p>
        </p:txBody>
      </p:sp>
    </p:spTree>
    <p:extLst>
      <p:ext uri="{BB962C8B-B14F-4D97-AF65-F5344CB8AC3E}">
        <p14:creationId xmlns:p14="http://schemas.microsoft.com/office/powerpoint/2010/main" val="1179121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74B1F-28E6-2CEC-3BA8-C8620CE950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03D74-5FDF-D386-12AE-EBE4DCE78F15}"/>
              </a:ext>
            </a:extLst>
          </p:cNvPr>
          <p:cNvSpPr>
            <a:spLocks noGrp="1"/>
          </p:cNvSpPr>
          <p:nvPr>
            <p:ph type="title"/>
          </p:nvPr>
        </p:nvSpPr>
        <p:spPr/>
        <p:txBody>
          <a:bodyPr/>
          <a:lstStyle/>
          <a:p>
            <a:r>
              <a:rPr lang="en-US"/>
              <a:t>Evaluation results - Zero-shot</a:t>
            </a:r>
          </a:p>
        </p:txBody>
      </p:sp>
      <p:sp>
        <p:nvSpPr>
          <p:cNvPr id="4" name="Date Placeholder 3">
            <a:extLst>
              <a:ext uri="{FF2B5EF4-FFF2-40B4-BE49-F238E27FC236}">
                <a16:creationId xmlns:a16="http://schemas.microsoft.com/office/drawing/2014/main" id="{ABEA9968-1F1B-13A5-AC62-C1FA33A2E057}"/>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F5A46CE4-E3DE-4A81-1ACB-B7D34637702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4034675-0679-70CB-7B52-013DEEEA01C9}"/>
              </a:ext>
            </a:extLst>
          </p:cNvPr>
          <p:cNvSpPr>
            <a:spLocks noGrp="1"/>
          </p:cNvSpPr>
          <p:nvPr>
            <p:ph type="sldNum" sz="quarter" idx="12"/>
          </p:nvPr>
        </p:nvSpPr>
        <p:spPr/>
        <p:txBody>
          <a:bodyPr/>
          <a:lstStyle/>
          <a:p>
            <a:fld id="{D4F24A5E-B0D2-394D-9970-9AE06BCB59C1}" type="slidenum">
              <a:rPr lang="en-US" smtClean="0"/>
              <a:t>46</a:t>
            </a:fld>
            <a:endParaRPr lang="en-US"/>
          </a:p>
        </p:txBody>
      </p:sp>
      <p:pic>
        <p:nvPicPr>
          <p:cNvPr id="12" name="Content Placeholder 11" descr="A table with numbers and letters&#10;&#10;Description automatically generated">
            <a:extLst>
              <a:ext uri="{FF2B5EF4-FFF2-40B4-BE49-F238E27FC236}">
                <a16:creationId xmlns:a16="http://schemas.microsoft.com/office/drawing/2014/main" id="{222DFBD1-EBBB-D1F7-A5A8-C66B1DFDCCCD}"/>
              </a:ext>
            </a:extLst>
          </p:cNvPr>
          <p:cNvPicPr>
            <a:picLocks noGrp="1" noChangeAspect="1"/>
          </p:cNvPicPr>
          <p:nvPr>
            <p:ph idx="1"/>
          </p:nvPr>
        </p:nvPicPr>
        <p:blipFill>
          <a:blip r:embed="rId2"/>
          <a:stretch>
            <a:fillRect/>
          </a:stretch>
        </p:blipFill>
        <p:spPr>
          <a:xfrm>
            <a:off x="838200" y="2758434"/>
            <a:ext cx="10515600" cy="1920570"/>
          </a:xfrm>
        </p:spPr>
      </p:pic>
    </p:spTree>
    <p:extLst>
      <p:ext uri="{BB962C8B-B14F-4D97-AF65-F5344CB8AC3E}">
        <p14:creationId xmlns:p14="http://schemas.microsoft.com/office/powerpoint/2010/main" val="518947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039B-F20E-B96F-DFDB-AF746DFD3288}"/>
              </a:ext>
            </a:extLst>
          </p:cNvPr>
          <p:cNvSpPr>
            <a:spLocks noGrp="1"/>
          </p:cNvSpPr>
          <p:nvPr>
            <p:ph type="title"/>
          </p:nvPr>
        </p:nvSpPr>
        <p:spPr>
          <a:xfrm rot="-10800000" flipV="1">
            <a:off x="780907" y="2459560"/>
            <a:ext cx="10515600" cy="1549988"/>
          </a:xfrm>
        </p:spPr>
        <p:txBody>
          <a:bodyPr/>
          <a:lstStyle/>
          <a:p>
            <a:pPr algn="ctr"/>
            <a:r>
              <a:rPr lang="en-US" b="1">
                <a:latin typeface="Calibri Light"/>
                <a:ea typeface="Calibri Light"/>
                <a:cs typeface="Calibri Light"/>
              </a:rPr>
              <a:t>Least-to-Most Prompting Enables Complex Reasoning in Large Language Models</a:t>
            </a:r>
            <a:endParaRPr lang="en-US">
              <a:latin typeface="Calibri Light"/>
              <a:ea typeface="Calibri Light"/>
              <a:cs typeface="Calibri Light"/>
            </a:endParaRPr>
          </a:p>
        </p:txBody>
      </p:sp>
      <p:sp>
        <p:nvSpPr>
          <p:cNvPr id="4" name="Date Placeholder 3">
            <a:extLst>
              <a:ext uri="{FF2B5EF4-FFF2-40B4-BE49-F238E27FC236}">
                <a16:creationId xmlns:a16="http://schemas.microsoft.com/office/drawing/2014/main" id="{7DFB7F83-26E8-EEFF-9D1D-9D9DA0A7FB2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E55EB06E-BF4D-4C53-6774-910EB17C83B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99E72CB-F652-B84C-11EB-857713F7290C}"/>
              </a:ext>
            </a:extLst>
          </p:cNvPr>
          <p:cNvSpPr>
            <a:spLocks noGrp="1"/>
          </p:cNvSpPr>
          <p:nvPr>
            <p:ph type="sldNum" sz="quarter" idx="12"/>
          </p:nvPr>
        </p:nvSpPr>
        <p:spPr/>
        <p:txBody>
          <a:bodyPr/>
          <a:lstStyle/>
          <a:p>
            <a:fld id="{D4F24A5E-B0D2-394D-9970-9AE06BCB59C1}" type="slidenum">
              <a:rPr lang="en-US" smtClean="0"/>
              <a:t>47</a:t>
            </a:fld>
            <a:endParaRPr lang="en-US"/>
          </a:p>
        </p:txBody>
      </p:sp>
    </p:spTree>
    <p:extLst>
      <p:ext uri="{BB962C8B-B14F-4D97-AF65-F5344CB8AC3E}">
        <p14:creationId xmlns:p14="http://schemas.microsoft.com/office/powerpoint/2010/main" val="2910369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E202-C70A-93A4-6225-D08D4B980384}"/>
              </a:ext>
            </a:extLst>
          </p:cNvPr>
          <p:cNvSpPr>
            <a:spLocks noGrp="1"/>
          </p:cNvSpPr>
          <p:nvPr>
            <p:ph type="title"/>
          </p:nvPr>
        </p:nvSpPr>
        <p:spPr>
          <a:xfrm>
            <a:off x="618641" y="304424"/>
            <a:ext cx="10515600" cy="889247"/>
          </a:xfrm>
        </p:spPr>
        <p:txBody>
          <a:bodyPr>
            <a:normAutofit/>
          </a:bodyPr>
          <a:lstStyle/>
          <a:p>
            <a:r>
              <a:rPr lang="en-US">
                <a:ea typeface="Calibri Light"/>
                <a:cs typeface="Calibri Light"/>
              </a:rPr>
              <a:t>Problem Statement</a:t>
            </a:r>
          </a:p>
        </p:txBody>
      </p:sp>
      <p:sp>
        <p:nvSpPr>
          <p:cNvPr id="3" name="Content Placeholder 2">
            <a:extLst>
              <a:ext uri="{FF2B5EF4-FFF2-40B4-BE49-F238E27FC236}">
                <a16:creationId xmlns:a16="http://schemas.microsoft.com/office/drawing/2014/main" id="{CD9DFFCD-EC87-54FA-F3E0-9A31776D967A}"/>
              </a:ext>
            </a:extLst>
          </p:cNvPr>
          <p:cNvSpPr>
            <a:spLocks noGrp="1"/>
          </p:cNvSpPr>
          <p:nvPr>
            <p:ph idx="1"/>
          </p:nvPr>
        </p:nvSpPr>
        <p:spPr>
          <a:xfrm>
            <a:off x="734878" y="1376866"/>
            <a:ext cx="10515600" cy="4715838"/>
          </a:xfrm>
        </p:spPr>
        <p:txBody>
          <a:bodyPr vert="horz" lIns="91440" tIns="45720" rIns="91440" bIns="45720" rtlCol="0" anchor="t">
            <a:noAutofit/>
          </a:bodyPr>
          <a:lstStyle/>
          <a:p>
            <a:pPr marL="0" indent="0">
              <a:buNone/>
            </a:pPr>
            <a:r>
              <a:rPr lang="en-US" sz="2400">
                <a:latin typeface="Calibri"/>
                <a:ea typeface="Calibri"/>
                <a:cs typeface="Calibri"/>
              </a:rPr>
              <a:t>COT performs poorly on tasks requiring generalization from easy to difficult problems. </a:t>
            </a:r>
          </a:p>
          <a:p>
            <a:pPr marL="914400" lvl="1" indent="-457200"/>
            <a:r>
              <a:rPr lang="en-US" err="1">
                <a:latin typeface="Calibri"/>
                <a:ea typeface="+mn-lt"/>
                <a:cs typeface="+mn-lt"/>
              </a:rPr>
              <a:t>Eg</a:t>
            </a:r>
            <a:r>
              <a:rPr lang="en-US">
                <a:latin typeface="Calibri"/>
                <a:ea typeface="+mn-lt"/>
                <a:cs typeface="+mn-lt"/>
              </a:rPr>
              <a:t>: prompt examples are much easier than test cases </a:t>
            </a:r>
          </a:p>
          <a:p>
            <a:pPr marL="914400" lvl="1" indent="-457200"/>
            <a:r>
              <a:rPr lang="en-US">
                <a:latin typeface="Calibri"/>
                <a:ea typeface="Calibri"/>
                <a:cs typeface="Calibri"/>
              </a:rPr>
              <a:t>Typical generalization tasks:</a:t>
            </a:r>
          </a:p>
          <a:p>
            <a:pPr marL="1371600" lvl="2">
              <a:buFont typeface="Courier New" panose="020B0604020202020204" pitchFamily="34" charset="0"/>
              <a:buChar char="o"/>
            </a:pPr>
            <a:r>
              <a:rPr lang="en-US" sz="2400">
                <a:latin typeface="Calibri"/>
                <a:ea typeface="Calibri"/>
                <a:cs typeface="Calibri"/>
              </a:rPr>
              <a:t>Symbolic manipulation</a:t>
            </a:r>
          </a:p>
          <a:p>
            <a:pPr marL="1371600" lvl="2">
              <a:buFont typeface="Courier New" panose="020B0604020202020204" pitchFamily="34" charset="0"/>
              <a:buChar char="o"/>
            </a:pPr>
            <a:r>
              <a:rPr lang="en-US" sz="2400">
                <a:latin typeface="Calibri"/>
                <a:ea typeface="Calibri"/>
                <a:cs typeface="Calibri"/>
              </a:rPr>
              <a:t>Compositional generalization</a:t>
            </a:r>
          </a:p>
          <a:p>
            <a:pPr marL="1371600" lvl="2">
              <a:buFont typeface="Courier New" panose="020B0604020202020204" pitchFamily="34" charset="0"/>
              <a:buChar char="o"/>
            </a:pPr>
            <a:r>
              <a:rPr lang="en-US" sz="2400">
                <a:latin typeface="Calibri"/>
                <a:ea typeface="Calibri"/>
                <a:cs typeface="Calibri"/>
              </a:rPr>
              <a:t>Numerical reasoning</a:t>
            </a:r>
          </a:p>
        </p:txBody>
      </p:sp>
      <p:sp>
        <p:nvSpPr>
          <p:cNvPr id="4" name="Date Placeholder 3">
            <a:extLst>
              <a:ext uri="{FF2B5EF4-FFF2-40B4-BE49-F238E27FC236}">
                <a16:creationId xmlns:a16="http://schemas.microsoft.com/office/drawing/2014/main" id="{757D591A-EE7D-5D87-4E19-0299C2D0994E}"/>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76A6E57B-4532-9260-9887-C46423B5173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CAB4B70-EA6D-9DC6-3570-3582D3935197}"/>
              </a:ext>
            </a:extLst>
          </p:cNvPr>
          <p:cNvSpPr>
            <a:spLocks noGrp="1"/>
          </p:cNvSpPr>
          <p:nvPr>
            <p:ph type="sldNum" sz="quarter" idx="12"/>
          </p:nvPr>
        </p:nvSpPr>
        <p:spPr/>
        <p:txBody>
          <a:bodyPr/>
          <a:lstStyle/>
          <a:p>
            <a:fld id="{D4F24A5E-B0D2-394D-9970-9AE06BCB59C1}" type="slidenum">
              <a:rPr lang="en-US" smtClean="0"/>
              <a:t>48</a:t>
            </a:fld>
            <a:endParaRPr lang="en-US"/>
          </a:p>
        </p:txBody>
      </p:sp>
    </p:spTree>
    <p:extLst>
      <p:ext uri="{BB962C8B-B14F-4D97-AF65-F5344CB8AC3E}">
        <p14:creationId xmlns:p14="http://schemas.microsoft.com/office/powerpoint/2010/main" val="507942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5998-8369-3DD2-D790-A3ECAF4ED52F}"/>
              </a:ext>
            </a:extLst>
          </p:cNvPr>
          <p:cNvSpPr>
            <a:spLocks noGrp="1"/>
          </p:cNvSpPr>
          <p:nvPr>
            <p:ph type="title"/>
          </p:nvPr>
        </p:nvSpPr>
        <p:spPr/>
        <p:txBody>
          <a:bodyPr/>
          <a:lstStyle/>
          <a:p>
            <a:r>
              <a:rPr lang="en-US" sz="3800" baseline="0">
                <a:latin typeface="Calibri Light"/>
              </a:rPr>
              <a:t>Least-to-most Prompting details</a:t>
            </a:r>
            <a:endParaRPr lang="en-US"/>
          </a:p>
        </p:txBody>
      </p:sp>
      <p:sp>
        <p:nvSpPr>
          <p:cNvPr id="4" name="Date Placeholder 3">
            <a:extLst>
              <a:ext uri="{FF2B5EF4-FFF2-40B4-BE49-F238E27FC236}">
                <a16:creationId xmlns:a16="http://schemas.microsoft.com/office/drawing/2014/main" id="{2875FFF6-4E90-DA22-952D-C55DBBEF47C1}"/>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653CDA42-F508-4A33-35CA-D3C2F0C1D35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DFE20C8-FDD4-D280-9A1A-BEFAA702A79F}"/>
              </a:ext>
            </a:extLst>
          </p:cNvPr>
          <p:cNvSpPr>
            <a:spLocks noGrp="1"/>
          </p:cNvSpPr>
          <p:nvPr>
            <p:ph type="sldNum" sz="quarter" idx="12"/>
          </p:nvPr>
        </p:nvSpPr>
        <p:spPr/>
        <p:txBody>
          <a:bodyPr/>
          <a:lstStyle/>
          <a:p>
            <a:fld id="{D4F24A5E-B0D2-394D-9970-9AE06BCB59C1}" type="slidenum">
              <a:rPr lang="en-US" smtClean="0"/>
              <a:t>49</a:t>
            </a:fld>
            <a:endParaRPr lang="en-US"/>
          </a:p>
        </p:txBody>
      </p:sp>
      <p:pic>
        <p:nvPicPr>
          <p:cNvPr id="7" name="Picture 6">
            <a:extLst>
              <a:ext uri="{FF2B5EF4-FFF2-40B4-BE49-F238E27FC236}">
                <a16:creationId xmlns:a16="http://schemas.microsoft.com/office/drawing/2014/main" id="{BFB1DA71-3FBF-5E6C-86DF-103F1EC92783}"/>
              </a:ext>
            </a:extLst>
          </p:cNvPr>
          <p:cNvPicPr>
            <a:picLocks noChangeAspect="1"/>
          </p:cNvPicPr>
          <p:nvPr/>
        </p:nvPicPr>
        <p:blipFill rotWithShape="1">
          <a:blip r:embed="rId3"/>
          <a:srcRect r="14668" b="19495"/>
          <a:stretch/>
        </p:blipFill>
        <p:spPr>
          <a:xfrm>
            <a:off x="480194" y="1037490"/>
            <a:ext cx="7587709" cy="5134516"/>
          </a:xfrm>
          <a:prstGeom prst="rect">
            <a:avLst/>
          </a:prstGeom>
        </p:spPr>
      </p:pic>
      <p:sp>
        <p:nvSpPr>
          <p:cNvPr id="3" name="TextBox 2">
            <a:extLst>
              <a:ext uri="{FF2B5EF4-FFF2-40B4-BE49-F238E27FC236}">
                <a16:creationId xmlns:a16="http://schemas.microsoft.com/office/drawing/2014/main" id="{DE397BD8-89C6-2041-023A-6E7D49E02A8C}"/>
              </a:ext>
            </a:extLst>
          </p:cNvPr>
          <p:cNvSpPr txBox="1"/>
          <p:nvPr/>
        </p:nvSpPr>
        <p:spPr>
          <a:xfrm>
            <a:off x="7710280" y="1711458"/>
            <a:ext cx="4051565"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latin typeface="Calibri"/>
                <a:ea typeface="Arial"/>
                <a:cs typeface="Arial"/>
              </a:rPr>
              <a:t>​</a:t>
            </a:r>
            <a:r>
              <a:rPr lang="en-US" sz="2400">
                <a:latin typeface="Calibri"/>
                <a:ea typeface="Arial"/>
                <a:cs typeface="Arial"/>
              </a:rPr>
              <a:t>Prompts are omitted in this example</a:t>
            </a:r>
            <a:endParaRPr lang="en-US" sz="2400">
              <a:latin typeface="Calibri"/>
              <a:ea typeface="Arial"/>
              <a:cs typeface="Calibri" panose="020F0502020204030204"/>
            </a:endParaRPr>
          </a:p>
          <a:p>
            <a:pPr marL="457200" lvl="0" indent="-457200">
              <a:buFont typeface="Arial"/>
              <a:buChar char="•"/>
            </a:pPr>
            <a:r>
              <a:rPr lang="en-US" sz="2400" baseline="0">
                <a:latin typeface="Calibri"/>
                <a:ea typeface="Arial"/>
                <a:cs typeface="Arial"/>
              </a:rPr>
              <a:t>Both stages are implemented by few-shot prompting.</a:t>
            </a:r>
            <a:r>
              <a:rPr lang="en-US" sz="2400">
                <a:latin typeface="Calibri"/>
                <a:ea typeface="Arial"/>
                <a:cs typeface="Arial"/>
              </a:rPr>
              <a:t>​</a:t>
            </a:r>
            <a:endParaRPr lang="en-US" sz="2400">
              <a:ea typeface="Calibri"/>
              <a:cs typeface="Calibri" panose="020F0502020204030204"/>
            </a:endParaRPr>
          </a:p>
          <a:p>
            <a:pPr marL="457200" indent="-457200">
              <a:buFont typeface="Arial"/>
              <a:buChar char="•"/>
            </a:pPr>
            <a:r>
              <a:rPr lang="en-US" sz="2400">
                <a:latin typeface="Calibri"/>
                <a:ea typeface="Arial"/>
                <a:cs typeface="Arial"/>
              </a:rPr>
              <a:t>Pre-trained model</a:t>
            </a:r>
          </a:p>
          <a:p>
            <a:pPr marL="457200" lvl="0" indent="-457200" rtl="0">
              <a:buFont typeface="Arial"/>
              <a:buChar char="•"/>
            </a:pPr>
            <a:r>
              <a:rPr lang="en-US" sz="2400">
                <a:latin typeface="Calibri"/>
                <a:ea typeface="Arial"/>
                <a:cs typeface="Arial"/>
              </a:rPr>
              <a:t>Combine</a:t>
            </a:r>
            <a:r>
              <a:rPr lang="en-US" sz="2400" baseline="0">
                <a:latin typeface="Calibri"/>
                <a:ea typeface="Arial"/>
                <a:cs typeface="Arial"/>
              </a:rPr>
              <a:t> with other prompting techniques (</a:t>
            </a:r>
            <a:r>
              <a:rPr lang="en-US" sz="2400" baseline="0" err="1">
                <a:latin typeface="Calibri"/>
                <a:ea typeface="Arial"/>
                <a:cs typeface="Arial"/>
              </a:rPr>
              <a:t>CoT</a:t>
            </a:r>
            <a:r>
              <a:rPr lang="en-US" sz="2400" baseline="0">
                <a:latin typeface="Calibri"/>
                <a:ea typeface="Arial"/>
                <a:cs typeface="Arial"/>
              </a:rPr>
              <a:t>/ self-consistency)</a:t>
            </a:r>
            <a:r>
              <a:rPr lang="en-US" sz="2400">
                <a:latin typeface="Calibri"/>
                <a:ea typeface="Arial"/>
                <a:cs typeface="Arial"/>
              </a:rPr>
              <a:t>​</a:t>
            </a:r>
          </a:p>
          <a:p>
            <a:pPr lvl="0" rtl="0"/>
            <a:endParaRPr lang="en-US" sz="2800">
              <a:cs typeface="Arial"/>
            </a:endParaRPr>
          </a:p>
        </p:txBody>
      </p:sp>
    </p:spTree>
    <p:extLst>
      <p:ext uri="{BB962C8B-B14F-4D97-AF65-F5344CB8AC3E}">
        <p14:creationId xmlns:p14="http://schemas.microsoft.com/office/powerpoint/2010/main" val="256965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A276-A40B-5FAD-E0A3-E051485E7F09}"/>
              </a:ext>
            </a:extLst>
          </p:cNvPr>
          <p:cNvSpPr>
            <a:spLocks noGrp="1"/>
          </p:cNvSpPr>
          <p:nvPr>
            <p:ph type="title"/>
          </p:nvPr>
        </p:nvSpPr>
        <p:spPr/>
        <p:txBody>
          <a:bodyPr/>
          <a:lstStyle/>
          <a:p>
            <a:r>
              <a:rPr lang="en-US"/>
              <a:t>Traditional Prompting vs Chain-of-Thought</a:t>
            </a:r>
          </a:p>
        </p:txBody>
      </p:sp>
      <p:sp>
        <p:nvSpPr>
          <p:cNvPr id="3" name="Content Placeholder 2">
            <a:extLst>
              <a:ext uri="{FF2B5EF4-FFF2-40B4-BE49-F238E27FC236}">
                <a16:creationId xmlns:a16="http://schemas.microsoft.com/office/drawing/2014/main" id="{5958986C-B65D-4E71-292A-59827E4003E4}"/>
              </a:ext>
            </a:extLst>
          </p:cNvPr>
          <p:cNvSpPr>
            <a:spLocks noGrp="1"/>
          </p:cNvSpPr>
          <p:nvPr>
            <p:ph idx="1"/>
          </p:nvPr>
        </p:nvSpPr>
        <p:spPr>
          <a:xfrm>
            <a:off x="838200" y="1260629"/>
            <a:ext cx="10828743" cy="4779751"/>
          </a:xfrm>
        </p:spPr>
        <p:txBody>
          <a:bodyPr/>
          <a:lstStyle/>
          <a:p>
            <a:r>
              <a:rPr lang="en-US"/>
              <a:t>Traditional Prompting</a:t>
            </a:r>
          </a:p>
          <a:p>
            <a:pPr lvl="1"/>
            <a:r>
              <a:rPr lang="en-US"/>
              <a:t>In-context few-shot learners</a:t>
            </a:r>
          </a:p>
          <a:p>
            <a:pPr lvl="1"/>
            <a:r>
              <a:rPr lang="en-US"/>
              <a:t>Works poorly on tasks that require reasoning abilities</a:t>
            </a:r>
          </a:p>
          <a:p>
            <a:pPr lvl="1"/>
            <a:r>
              <a:rPr lang="en-US"/>
              <a:t>Not improving with increasing language model scale</a:t>
            </a:r>
          </a:p>
          <a:p>
            <a:pPr marL="457200" lvl="1" indent="0">
              <a:buNone/>
            </a:pPr>
            <a:endParaRPr lang="en-US"/>
          </a:p>
          <a:p>
            <a:r>
              <a:rPr lang="en-US"/>
              <a:t>Chain-of-thought</a:t>
            </a:r>
          </a:p>
          <a:p>
            <a:pPr lvl="1"/>
            <a:r>
              <a:rPr lang="en-US"/>
              <a:t>Series of intermediate reasoning steps</a:t>
            </a:r>
          </a:p>
          <a:p>
            <a:pPr lvl="1"/>
            <a:r>
              <a:rPr lang="en-US"/>
              <a:t>Mimic human step-by-step thought</a:t>
            </a:r>
          </a:p>
          <a:p>
            <a:pPr lvl="1"/>
            <a:endParaRPr lang="en-US"/>
          </a:p>
          <a:p>
            <a:pPr lvl="1"/>
            <a:endParaRPr lang="en-US"/>
          </a:p>
          <a:p>
            <a:pPr lvl="1"/>
            <a:endParaRPr lang="en-US"/>
          </a:p>
          <a:p>
            <a:pPr lvl="1"/>
            <a:endParaRPr lang="en-US"/>
          </a:p>
          <a:p>
            <a:pPr lvl="1"/>
            <a:endParaRPr lang="en-US"/>
          </a:p>
          <a:p>
            <a:pPr marL="457200" lvl="1" indent="0">
              <a:buNone/>
            </a:pPr>
            <a:endParaRPr lang="en-US"/>
          </a:p>
          <a:p>
            <a:pPr lvl="1"/>
            <a:endParaRPr lang="en-US"/>
          </a:p>
          <a:p>
            <a:endParaRPr lang="en-US"/>
          </a:p>
        </p:txBody>
      </p:sp>
      <p:sp>
        <p:nvSpPr>
          <p:cNvPr id="4" name="Date Placeholder 3">
            <a:extLst>
              <a:ext uri="{FF2B5EF4-FFF2-40B4-BE49-F238E27FC236}">
                <a16:creationId xmlns:a16="http://schemas.microsoft.com/office/drawing/2014/main" id="{CEACA63C-9B02-5BF3-BB24-21F81ABB267A}"/>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EDE3C2BD-510F-678C-6686-CC8113966BF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CFF6B95-CC58-8FDE-1DA1-7287531BCEDA}"/>
              </a:ext>
            </a:extLst>
          </p:cNvPr>
          <p:cNvSpPr>
            <a:spLocks noGrp="1"/>
          </p:cNvSpPr>
          <p:nvPr>
            <p:ph type="sldNum" sz="quarter" idx="12"/>
          </p:nvPr>
        </p:nvSpPr>
        <p:spPr/>
        <p:txBody>
          <a:bodyPr/>
          <a:lstStyle/>
          <a:p>
            <a:fld id="{D4F24A5E-B0D2-394D-9970-9AE06BCB59C1}" type="slidenum">
              <a:rPr lang="en-US" smtClean="0"/>
              <a:t>5</a:t>
            </a:fld>
            <a:endParaRPr lang="en-US"/>
          </a:p>
        </p:txBody>
      </p:sp>
      <p:pic>
        <p:nvPicPr>
          <p:cNvPr id="17" name="Picture 16" descr="A screenshot of a computer&#10;&#10;Description automatically generated">
            <a:extLst>
              <a:ext uri="{FF2B5EF4-FFF2-40B4-BE49-F238E27FC236}">
                <a16:creationId xmlns:a16="http://schemas.microsoft.com/office/drawing/2014/main" id="{56FB8232-84B6-3C0B-F29B-E39F597AAC52}"/>
              </a:ext>
            </a:extLst>
          </p:cNvPr>
          <p:cNvPicPr>
            <a:picLocks noChangeAspect="1"/>
          </p:cNvPicPr>
          <p:nvPr/>
        </p:nvPicPr>
        <p:blipFill>
          <a:blip r:embed="rId3"/>
          <a:stretch>
            <a:fillRect/>
          </a:stretch>
        </p:blipFill>
        <p:spPr>
          <a:xfrm>
            <a:off x="6504733" y="3224315"/>
            <a:ext cx="5529773" cy="2707072"/>
          </a:xfrm>
          <a:prstGeom prst="rect">
            <a:avLst/>
          </a:prstGeom>
        </p:spPr>
      </p:pic>
    </p:spTree>
    <p:extLst>
      <p:ext uri="{BB962C8B-B14F-4D97-AF65-F5344CB8AC3E}">
        <p14:creationId xmlns:p14="http://schemas.microsoft.com/office/powerpoint/2010/main" val="3584884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6E72-6123-C335-6986-1132A1EC1D65}"/>
              </a:ext>
            </a:extLst>
          </p:cNvPr>
          <p:cNvSpPr>
            <a:spLocks noGrp="1"/>
          </p:cNvSpPr>
          <p:nvPr>
            <p:ph type="title"/>
          </p:nvPr>
        </p:nvSpPr>
        <p:spPr/>
        <p:txBody>
          <a:bodyPr/>
          <a:lstStyle/>
          <a:p>
            <a:r>
              <a:rPr lang="en-US">
                <a:ea typeface="Calibri Light"/>
                <a:cs typeface="Calibri Light"/>
              </a:rPr>
              <a:t>Evaluation (</a:t>
            </a:r>
            <a:r>
              <a:rPr lang="en-US" err="1">
                <a:ea typeface="Calibri Light"/>
                <a:cs typeface="Calibri Light"/>
              </a:rPr>
              <a:t>CoT</a:t>
            </a:r>
            <a:r>
              <a:rPr lang="en-US">
                <a:ea typeface="Calibri Light"/>
                <a:cs typeface="Calibri Light"/>
              </a:rPr>
              <a:t> vs. LtM)</a:t>
            </a:r>
            <a:endParaRPr lang="en-US"/>
          </a:p>
        </p:txBody>
      </p:sp>
      <p:sp>
        <p:nvSpPr>
          <p:cNvPr id="3" name="Content Placeholder 2">
            <a:extLst>
              <a:ext uri="{FF2B5EF4-FFF2-40B4-BE49-F238E27FC236}">
                <a16:creationId xmlns:a16="http://schemas.microsoft.com/office/drawing/2014/main" id="{F381AC52-3E6A-C507-F0F0-E83A432DF28F}"/>
              </a:ext>
            </a:extLst>
          </p:cNvPr>
          <p:cNvSpPr>
            <a:spLocks noGrp="1"/>
          </p:cNvSpPr>
          <p:nvPr>
            <p:ph idx="1"/>
          </p:nvPr>
        </p:nvSpPr>
        <p:spPr>
          <a:xfrm>
            <a:off x="838200" y="1260629"/>
            <a:ext cx="10745972" cy="2825265"/>
          </a:xfrm>
        </p:spPr>
        <p:txBody>
          <a:bodyPr vert="horz" lIns="91440" tIns="45720" rIns="91440" bIns="45720" rtlCol="0" anchor="t">
            <a:normAutofit lnSpcReduction="10000"/>
          </a:bodyPr>
          <a:lstStyle/>
          <a:p>
            <a:r>
              <a:rPr lang="en-US">
                <a:cs typeface="Calibri"/>
              </a:rPr>
              <a:t>Symbolic Manipulation </a:t>
            </a:r>
            <a:endParaRPr lang="en-US"/>
          </a:p>
          <a:p>
            <a:pPr lvl="1">
              <a:buFont typeface="Courier New" panose="020B0604020202020204" pitchFamily="34" charset="0"/>
              <a:buChar char="o"/>
            </a:pPr>
            <a:r>
              <a:rPr lang="en-US" b="1">
                <a:cs typeface="Calibri"/>
              </a:rPr>
              <a:t>Task:</a:t>
            </a:r>
            <a:r>
              <a:rPr lang="en-US">
                <a:cs typeface="Calibri"/>
              </a:rPr>
              <a:t> last-letter-concatenation(“thinking, machine” → ‘</a:t>
            </a:r>
            <a:r>
              <a:rPr lang="en-US" err="1">
                <a:cs typeface="Calibri"/>
              </a:rPr>
              <a:t>ge</a:t>
            </a:r>
            <a:r>
              <a:rPr lang="en-US">
                <a:cs typeface="Calibri"/>
              </a:rPr>
              <a:t>’)</a:t>
            </a:r>
            <a:endParaRPr lang="en-US"/>
          </a:p>
          <a:p>
            <a:pPr lvl="2" indent="-457200">
              <a:buFont typeface="Wingdings" panose="020B0604020202020204" pitchFamily="34" charset="0"/>
              <a:buChar char="§"/>
            </a:pPr>
            <a:r>
              <a:rPr lang="en-US">
                <a:cs typeface="Calibri"/>
              </a:rPr>
              <a:t>Testing list construction: </a:t>
            </a:r>
            <a:endParaRPr lang="en-US"/>
          </a:p>
          <a:p>
            <a:pPr lvl="3"/>
            <a:r>
              <a:rPr lang="en-US">
                <a:cs typeface="Calibri"/>
              </a:rPr>
              <a:t>Randomly select words from Wiktionary </a:t>
            </a:r>
            <a:endParaRPr lang="en-US">
              <a:ea typeface="Calibri"/>
              <a:cs typeface="Calibri"/>
            </a:endParaRPr>
          </a:p>
          <a:p>
            <a:pPr lvl="3"/>
            <a:r>
              <a:rPr lang="en-US">
                <a:cs typeface="Calibri"/>
              </a:rPr>
              <a:t>List length varies from 4 to 12 words </a:t>
            </a:r>
            <a:endParaRPr lang="en-US">
              <a:ea typeface="Calibri"/>
              <a:cs typeface="Calibri"/>
            </a:endParaRPr>
          </a:p>
          <a:p>
            <a:pPr lvl="3"/>
            <a:r>
              <a:rPr lang="en-US">
                <a:cs typeface="Calibri"/>
              </a:rPr>
              <a:t>Construct 500-examples lists for each length (100 for text-davinci-002)</a:t>
            </a:r>
            <a:endParaRPr lang="en-US">
              <a:ea typeface="Calibri"/>
              <a:cs typeface="Calibri"/>
            </a:endParaRPr>
          </a:p>
          <a:p>
            <a:pPr lvl="2" indent="-457200">
              <a:buFont typeface="Wingdings" panose="020B0604020202020204" pitchFamily="34" charset="0"/>
              <a:buChar char="§"/>
            </a:pPr>
            <a:r>
              <a:rPr lang="en-US">
                <a:cs typeface="Calibri"/>
              </a:rPr>
              <a:t>Baselines: standard prompting</a:t>
            </a:r>
            <a:endParaRPr lang="en-US"/>
          </a:p>
          <a:p>
            <a:pPr lvl="1">
              <a:buFont typeface="Courier New" panose="020B0604020202020204" pitchFamily="34" charset="0"/>
              <a:buChar char="o"/>
            </a:pPr>
            <a:r>
              <a:rPr lang="en-US" b="1">
                <a:cs typeface="Calibri"/>
              </a:rPr>
              <a:t>Result</a:t>
            </a:r>
            <a:r>
              <a:rPr lang="en-US">
                <a:cs typeface="Calibri"/>
              </a:rPr>
              <a:t>:</a:t>
            </a:r>
            <a:endParaRPr lang="en-US"/>
          </a:p>
          <a:p>
            <a:pPr lvl="2" indent="-457200">
              <a:buFont typeface="Wingdings" panose="020B0604020202020204" pitchFamily="34" charset="0"/>
              <a:buChar char="§"/>
            </a:pPr>
            <a:endParaRPr lang="en-US">
              <a:ea typeface="Calibri"/>
              <a:cs typeface="Calibri"/>
            </a:endParaRPr>
          </a:p>
        </p:txBody>
      </p:sp>
      <p:sp>
        <p:nvSpPr>
          <p:cNvPr id="4" name="Date Placeholder 3">
            <a:extLst>
              <a:ext uri="{FF2B5EF4-FFF2-40B4-BE49-F238E27FC236}">
                <a16:creationId xmlns:a16="http://schemas.microsoft.com/office/drawing/2014/main" id="{2D219538-9757-7193-447A-FB9CF7AF985F}"/>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15B1FF21-EC62-16B7-4429-297B4F8CDFE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C75E981-8A09-6D57-129F-27A7157F36EE}"/>
              </a:ext>
            </a:extLst>
          </p:cNvPr>
          <p:cNvSpPr>
            <a:spLocks noGrp="1"/>
          </p:cNvSpPr>
          <p:nvPr>
            <p:ph type="sldNum" sz="quarter" idx="12"/>
          </p:nvPr>
        </p:nvSpPr>
        <p:spPr/>
        <p:txBody>
          <a:bodyPr/>
          <a:lstStyle/>
          <a:p>
            <a:fld id="{D4F24A5E-B0D2-394D-9970-9AE06BCB59C1}" type="slidenum">
              <a:rPr lang="en-US" smtClean="0"/>
              <a:t>50</a:t>
            </a:fld>
            <a:endParaRPr lang="en-US"/>
          </a:p>
        </p:txBody>
      </p:sp>
      <p:pic>
        <p:nvPicPr>
          <p:cNvPr id="8" name="Picture 7" descr="A table with numbers and letters&#10;&#10;Description automatically generated">
            <a:extLst>
              <a:ext uri="{FF2B5EF4-FFF2-40B4-BE49-F238E27FC236}">
                <a16:creationId xmlns:a16="http://schemas.microsoft.com/office/drawing/2014/main" id="{18DB2157-2148-FE16-5BB1-ADA9C49B530B}"/>
              </a:ext>
            </a:extLst>
          </p:cNvPr>
          <p:cNvPicPr>
            <a:picLocks noChangeAspect="1"/>
          </p:cNvPicPr>
          <p:nvPr/>
        </p:nvPicPr>
        <p:blipFill>
          <a:blip r:embed="rId3"/>
          <a:stretch>
            <a:fillRect/>
          </a:stretch>
        </p:blipFill>
        <p:spPr>
          <a:xfrm>
            <a:off x="2823488" y="3584838"/>
            <a:ext cx="8084950" cy="2947922"/>
          </a:xfrm>
          <a:prstGeom prst="rect">
            <a:avLst/>
          </a:prstGeom>
        </p:spPr>
      </p:pic>
    </p:spTree>
    <p:extLst>
      <p:ext uri="{BB962C8B-B14F-4D97-AF65-F5344CB8AC3E}">
        <p14:creationId xmlns:p14="http://schemas.microsoft.com/office/powerpoint/2010/main" val="1200934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E2D-E08A-BFA7-8817-F9ED047D6587}"/>
              </a:ext>
            </a:extLst>
          </p:cNvPr>
          <p:cNvSpPr>
            <a:spLocks noGrp="1"/>
          </p:cNvSpPr>
          <p:nvPr>
            <p:ph type="title"/>
          </p:nvPr>
        </p:nvSpPr>
        <p:spPr/>
        <p:txBody>
          <a:bodyPr/>
          <a:lstStyle/>
          <a:p>
            <a:r>
              <a:rPr lang="en-US" sz="3800" baseline="0">
                <a:latin typeface="Calibri Light"/>
              </a:rPr>
              <a:t>Evaluation</a:t>
            </a:r>
            <a:r>
              <a:rPr lang="en-US">
                <a:latin typeface="Calibri Light"/>
              </a:rPr>
              <a:t> </a:t>
            </a:r>
            <a:r>
              <a:rPr lang="en-US">
                <a:ea typeface="+mj-lt"/>
                <a:cs typeface="+mj-lt"/>
              </a:rPr>
              <a:t>(</a:t>
            </a:r>
            <a:r>
              <a:rPr lang="en-US" err="1">
                <a:ea typeface="+mj-lt"/>
                <a:cs typeface="+mj-lt"/>
              </a:rPr>
              <a:t>CoT</a:t>
            </a:r>
            <a:r>
              <a:rPr lang="en-US">
                <a:ea typeface="+mj-lt"/>
                <a:cs typeface="+mj-lt"/>
              </a:rPr>
              <a:t> vs. </a:t>
            </a:r>
            <a:r>
              <a:rPr lang="en-US" err="1">
                <a:ea typeface="+mj-lt"/>
                <a:cs typeface="+mj-lt"/>
              </a:rPr>
              <a:t>LtM</a:t>
            </a:r>
            <a:r>
              <a:rPr lang="en-US">
                <a:ea typeface="+mj-lt"/>
                <a:cs typeface="+mj-lt"/>
              </a:rPr>
              <a:t>)</a:t>
            </a:r>
            <a:endParaRPr lang="en-US"/>
          </a:p>
        </p:txBody>
      </p:sp>
      <p:sp>
        <p:nvSpPr>
          <p:cNvPr id="3" name="Content Placeholder 2">
            <a:extLst>
              <a:ext uri="{FF2B5EF4-FFF2-40B4-BE49-F238E27FC236}">
                <a16:creationId xmlns:a16="http://schemas.microsoft.com/office/drawing/2014/main" id="{5E7BFF89-07E0-B82E-BA27-BE21A9DA983F}"/>
              </a:ext>
            </a:extLst>
          </p:cNvPr>
          <p:cNvSpPr>
            <a:spLocks noGrp="1"/>
          </p:cNvSpPr>
          <p:nvPr>
            <p:ph idx="1"/>
          </p:nvPr>
        </p:nvSpPr>
        <p:spPr>
          <a:xfrm>
            <a:off x="838200" y="1260629"/>
            <a:ext cx="5651334" cy="4199537"/>
          </a:xfrm>
        </p:spPr>
        <p:txBody>
          <a:bodyPr vert="horz" lIns="91440" tIns="45720" rIns="91440" bIns="45720" rtlCol="0" anchor="t">
            <a:normAutofit/>
          </a:bodyPr>
          <a:lstStyle/>
          <a:p>
            <a:r>
              <a:rPr lang="en-US">
                <a:ea typeface="+mn-lt"/>
                <a:cs typeface="+mn-lt"/>
              </a:rPr>
              <a:t>Compositional Generalization</a:t>
            </a:r>
          </a:p>
          <a:p>
            <a:pPr lvl="1">
              <a:buFont typeface="Courier New" panose="020B0604020202020204" pitchFamily="34" charset="0"/>
              <a:buChar char="o"/>
            </a:pPr>
            <a:r>
              <a:rPr lang="en-US">
                <a:ea typeface="+mn-lt"/>
                <a:cs typeface="+mn-lt"/>
              </a:rPr>
              <a:t>Task: mapping natural language commands to action sequences</a:t>
            </a:r>
          </a:p>
          <a:p>
            <a:pPr lvl="2" indent="-457200">
              <a:buFont typeface="Wingdings" panose="020B0604020202020204" pitchFamily="34" charset="0"/>
              <a:buChar char="§"/>
            </a:pPr>
            <a:r>
              <a:rPr lang="en-US">
                <a:latin typeface="Calibri"/>
                <a:ea typeface="Calibri"/>
                <a:cs typeface="Calibri"/>
              </a:rPr>
              <a:t>Dataset: SCAN </a:t>
            </a:r>
          </a:p>
          <a:p>
            <a:pPr lvl="2" indent="-457200">
              <a:buFont typeface="Wingdings,Sans-Serif" panose="020B0604020202020204" pitchFamily="34" charset="0"/>
              <a:buChar char="§"/>
            </a:pPr>
            <a:r>
              <a:rPr lang="en-US">
                <a:latin typeface="Arial"/>
                <a:ea typeface="Calibri"/>
                <a:cs typeface="Arial"/>
              </a:rPr>
              <a:t>LM: code-davinci-002 in GPT-3</a:t>
            </a:r>
            <a:endParaRPr lang="en-US">
              <a:solidFill>
                <a:srgbClr val="808080"/>
              </a:solidFill>
              <a:latin typeface="Arial"/>
              <a:ea typeface="Calibri"/>
              <a:cs typeface="Arial"/>
            </a:endParaRPr>
          </a:p>
          <a:p>
            <a:pPr lvl="2" indent="-457200">
              <a:buFont typeface="Wingdings,Sans-Serif" panose="020B0604020202020204" pitchFamily="34" charset="0"/>
              <a:buChar char="§"/>
            </a:pPr>
            <a:r>
              <a:rPr lang="en-US">
                <a:ea typeface="+mn-lt"/>
                <a:cs typeface="+mn-lt"/>
              </a:rPr>
              <a:t>Use Python notations in both conditions </a:t>
            </a:r>
            <a:endParaRPr lang="en-US">
              <a:latin typeface="Calibri"/>
              <a:ea typeface="Calibri"/>
              <a:cs typeface="Calibri"/>
            </a:endParaRPr>
          </a:p>
          <a:p>
            <a:pPr lvl="1">
              <a:buFont typeface="Courier New" panose="020B0604020202020204" pitchFamily="34" charset="0"/>
              <a:buChar char="o"/>
            </a:pPr>
            <a:endParaRPr lang="en-US">
              <a:ea typeface="Calibri"/>
              <a:cs typeface="Calibri"/>
            </a:endParaRPr>
          </a:p>
        </p:txBody>
      </p:sp>
      <p:sp>
        <p:nvSpPr>
          <p:cNvPr id="4" name="Date Placeholder 3">
            <a:extLst>
              <a:ext uri="{FF2B5EF4-FFF2-40B4-BE49-F238E27FC236}">
                <a16:creationId xmlns:a16="http://schemas.microsoft.com/office/drawing/2014/main" id="{E6B21000-D348-56BE-CA28-35F07DC465CA}"/>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3018944F-5B84-B2AF-FDB6-A132C6E6876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6D36F50-991F-659E-1E0F-E786B3D1AA7C}"/>
              </a:ext>
            </a:extLst>
          </p:cNvPr>
          <p:cNvSpPr>
            <a:spLocks noGrp="1"/>
          </p:cNvSpPr>
          <p:nvPr>
            <p:ph type="sldNum" sz="quarter" idx="12"/>
          </p:nvPr>
        </p:nvSpPr>
        <p:spPr/>
        <p:txBody>
          <a:bodyPr/>
          <a:lstStyle/>
          <a:p>
            <a:fld id="{D4F24A5E-B0D2-394D-9970-9AE06BCB59C1}" type="slidenum">
              <a:rPr lang="en-US" smtClean="0"/>
              <a:t>51</a:t>
            </a:fld>
            <a:endParaRPr lang="en-US"/>
          </a:p>
        </p:txBody>
      </p:sp>
      <p:pic>
        <p:nvPicPr>
          <p:cNvPr id="11" name="Picture 10" descr="A black text on a white background&#10;&#10;Description automatically generated">
            <a:extLst>
              <a:ext uri="{FF2B5EF4-FFF2-40B4-BE49-F238E27FC236}">
                <a16:creationId xmlns:a16="http://schemas.microsoft.com/office/drawing/2014/main" id="{854CD85C-526C-4999-F408-A3D3BFE0F88F}"/>
              </a:ext>
            </a:extLst>
          </p:cNvPr>
          <p:cNvPicPr>
            <a:picLocks noChangeAspect="1"/>
          </p:cNvPicPr>
          <p:nvPr/>
        </p:nvPicPr>
        <p:blipFill>
          <a:blip r:embed="rId2"/>
          <a:stretch>
            <a:fillRect/>
          </a:stretch>
        </p:blipFill>
        <p:spPr>
          <a:xfrm>
            <a:off x="6620521" y="1597294"/>
            <a:ext cx="5124450" cy="3314700"/>
          </a:xfrm>
          <a:prstGeom prst="rect">
            <a:avLst/>
          </a:prstGeom>
        </p:spPr>
      </p:pic>
    </p:spTree>
    <p:extLst>
      <p:ext uri="{BB962C8B-B14F-4D97-AF65-F5344CB8AC3E}">
        <p14:creationId xmlns:p14="http://schemas.microsoft.com/office/powerpoint/2010/main" val="1048142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E2D-E08A-BFA7-8817-F9ED047D6587}"/>
              </a:ext>
            </a:extLst>
          </p:cNvPr>
          <p:cNvSpPr>
            <a:spLocks noGrp="1"/>
          </p:cNvSpPr>
          <p:nvPr>
            <p:ph type="title"/>
          </p:nvPr>
        </p:nvSpPr>
        <p:spPr/>
        <p:txBody>
          <a:bodyPr/>
          <a:lstStyle/>
          <a:p>
            <a:r>
              <a:rPr lang="en-US" sz="3800" baseline="0">
                <a:latin typeface="Calibri Light"/>
              </a:rPr>
              <a:t>Evaluation</a:t>
            </a:r>
            <a:r>
              <a:rPr lang="en-US">
                <a:latin typeface="Calibri Light"/>
              </a:rPr>
              <a:t> </a:t>
            </a:r>
            <a:r>
              <a:rPr lang="en-US">
                <a:ea typeface="+mj-lt"/>
                <a:cs typeface="+mj-lt"/>
              </a:rPr>
              <a:t>(</a:t>
            </a:r>
            <a:r>
              <a:rPr lang="en-US" err="1">
                <a:ea typeface="+mj-lt"/>
                <a:cs typeface="+mj-lt"/>
              </a:rPr>
              <a:t>CoT</a:t>
            </a:r>
            <a:r>
              <a:rPr lang="en-US">
                <a:ea typeface="+mj-lt"/>
                <a:cs typeface="+mj-lt"/>
              </a:rPr>
              <a:t> vs. </a:t>
            </a:r>
            <a:r>
              <a:rPr lang="en-US" err="1">
                <a:ea typeface="+mj-lt"/>
                <a:cs typeface="+mj-lt"/>
              </a:rPr>
              <a:t>LtM</a:t>
            </a:r>
            <a:r>
              <a:rPr lang="en-US">
                <a:ea typeface="+mj-lt"/>
                <a:cs typeface="+mj-lt"/>
              </a:rPr>
              <a:t>)</a:t>
            </a:r>
            <a:endParaRPr lang="en-US"/>
          </a:p>
        </p:txBody>
      </p:sp>
      <p:sp>
        <p:nvSpPr>
          <p:cNvPr id="3" name="Content Placeholder 2">
            <a:extLst>
              <a:ext uri="{FF2B5EF4-FFF2-40B4-BE49-F238E27FC236}">
                <a16:creationId xmlns:a16="http://schemas.microsoft.com/office/drawing/2014/main" id="{5E7BFF89-07E0-B82E-BA27-BE21A9DA983F}"/>
              </a:ext>
            </a:extLst>
          </p:cNvPr>
          <p:cNvSpPr>
            <a:spLocks noGrp="1"/>
          </p:cNvSpPr>
          <p:nvPr>
            <p:ph idx="1"/>
          </p:nvPr>
        </p:nvSpPr>
        <p:spPr>
          <a:xfrm>
            <a:off x="838200" y="1260629"/>
            <a:ext cx="10985333" cy="2081436"/>
          </a:xfrm>
        </p:spPr>
        <p:txBody>
          <a:bodyPr vert="horz" lIns="91440" tIns="45720" rIns="91440" bIns="45720" rtlCol="0" anchor="t">
            <a:normAutofit/>
          </a:bodyPr>
          <a:lstStyle/>
          <a:p>
            <a:r>
              <a:rPr lang="en-US">
                <a:ea typeface="+mn-lt"/>
                <a:cs typeface="+mn-lt"/>
              </a:rPr>
              <a:t>Compositional Generalization</a:t>
            </a:r>
          </a:p>
          <a:p>
            <a:pPr lvl="1">
              <a:buFont typeface="Courier New" panose="020B0604020202020204" pitchFamily="34" charset="0"/>
              <a:buChar char="o"/>
            </a:pPr>
            <a:r>
              <a:rPr lang="en-US">
                <a:ea typeface="+mn-lt"/>
                <a:cs typeface="+mn-lt"/>
              </a:rPr>
              <a:t>task: mapping natural language commands to action sequences</a:t>
            </a:r>
          </a:p>
          <a:p>
            <a:pPr lvl="2" indent="-457200">
              <a:buFont typeface="Wingdings" panose="020B0604020202020204" pitchFamily="34" charset="0"/>
              <a:buChar char="§"/>
            </a:pPr>
            <a:r>
              <a:rPr lang="en-US">
                <a:latin typeface="Calibri"/>
                <a:ea typeface="Calibri"/>
                <a:cs typeface="Calibri"/>
              </a:rPr>
              <a:t>Dataset: SCAN </a:t>
            </a:r>
          </a:p>
          <a:p>
            <a:pPr lvl="2" indent="-457200">
              <a:buFont typeface="Wingdings,Sans-Serif" panose="020B0604020202020204" pitchFamily="34" charset="0"/>
              <a:buChar char="§"/>
            </a:pPr>
            <a:r>
              <a:rPr lang="en-US">
                <a:latin typeface="Arial"/>
                <a:ea typeface="Calibri"/>
                <a:cs typeface="Arial"/>
              </a:rPr>
              <a:t>LLM used in this task: code-davinci-002 in GPT-3</a:t>
            </a:r>
            <a:endParaRPr lang="en-US">
              <a:solidFill>
                <a:srgbClr val="808080"/>
              </a:solidFill>
              <a:latin typeface="Arial"/>
              <a:ea typeface="Calibri"/>
              <a:cs typeface="Arial"/>
            </a:endParaRPr>
          </a:p>
          <a:p>
            <a:pPr lvl="2" indent="-457200">
              <a:buFont typeface="Wingdings,Sans-Serif" panose="020B0604020202020204" pitchFamily="34" charset="0"/>
              <a:buChar char="§"/>
            </a:pPr>
            <a:r>
              <a:rPr lang="en-US">
                <a:ea typeface="+mn-lt"/>
                <a:cs typeface="+mn-lt"/>
              </a:rPr>
              <a:t>use Python notations in both conditions </a:t>
            </a:r>
            <a:endParaRPr lang="en-US">
              <a:latin typeface="Calibri"/>
              <a:ea typeface="Calibri"/>
              <a:cs typeface="Calibri"/>
            </a:endParaRPr>
          </a:p>
          <a:p>
            <a:pPr lvl="1">
              <a:buFont typeface="Courier New" panose="020B0604020202020204" pitchFamily="34" charset="0"/>
              <a:buChar char="o"/>
            </a:pPr>
            <a:endParaRPr lang="en-US">
              <a:ea typeface="Calibri"/>
              <a:cs typeface="Calibri"/>
            </a:endParaRPr>
          </a:p>
        </p:txBody>
      </p:sp>
      <p:sp>
        <p:nvSpPr>
          <p:cNvPr id="4" name="Date Placeholder 3">
            <a:extLst>
              <a:ext uri="{FF2B5EF4-FFF2-40B4-BE49-F238E27FC236}">
                <a16:creationId xmlns:a16="http://schemas.microsoft.com/office/drawing/2014/main" id="{E6B21000-D348-56BE-CA28-35F07DC465CA}"/>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3018944F-5B84-B2AF-FDB6-A132C6E6876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6D36F50-991F-659E-1E0F-E786B3D1AA7C}"/>
              </a:ext>
            </a:extLst>
          </p:cNvPr>
          <p:cNvSpPr>
            <a:spLocks noGrp="1"/>
          </p:cNvSpPr>
          <p:nvPr>
            <p:ph type="sldNum" sz="quarter" idx="12"/>
          </p:nvPr>
        </p:nvSpPr>
        <p:spPr/>
        <p:txBody>
          <a:bodyPr/>
          <a:lstStyle/>
          <a:p>
            <a:fld id="{D4F24A5E-B0D2-394D-9970-9AE06BCB59C1}" type="slidenum">
              <a:rPr lang="en-US" smtClean="0"/>
              <a:t>52</a:t>
            </a:fld>
            <a:endParaRPr lang="en-US"/>
          </a:p>
        </p:txBody>
      </p:sp>
      <p:pic>
        <p:nvPicPr>
          <p:cNvPr id="9" name="Picture 8" descr="A white paper with black text&#10;&#10;Description automatically generated">
            <a:extLst>
              <a:ext uri="{FF2B5EF4-FFF2-40B4-BE49-F238E27FC236}">
                <a16:creationId xmlns:a16="http://schemas.microsoft.com/office/drawing/2014/main" id="{BF8DD59B-5AF2-32AA-41C6-6EE6CED43F4C}"/>
              </a:ext>
            </a:extLst>
          </p:cNvPr>
          <p:cNvPicPr>
            <a:picLocks noChangeAspect="1"/>
          </p:cNvPicPr>
          <p:nvPr/>
        </p:nvPicPr>
        <p:blipFill>
          <a:blip r:embed="rId2"/>
          <a:stretch>
            <a:fillRect/>
          </a:stretch>
        </p:blipFill>
        <p:spPr>
          <a:xfrm>
            <a:off x="884789" y="1263085"/>
            <a:ext cx="10297524" cy="4152443"/>
          </a:xfrm>
          <a:prstGeom prst="rect">
            <a:avLst/>
          </a:prstGeom>
        </p:spPr>
      </p:pic>
    </p:spTree>
    <p:extLst>
      <p:ext uri="{BB962C8B-B14F-4D97-AF65-F5344CB8AC3E}">
        <p14:creationId xmlns:p14="http://schemas.microsoft.com/office/powerpoint/2010/main" val="139371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1097B8-01EB-2A8C-7657-A82E9199E6FB}"/>
              </a:ext>
            </a:extLst>
          </p:cNvPr>
          <p:cNvSpPr>
            <a:spLocks noGrp="1"/>
          </p:cNvSpPr>
          <p:nvPr>
            <p:ph idx="1"/>
          </p:nvPr>
        </p:nvSpPr>
        <p:spPr>
          <a:xfrm>
            <a:off x="838200" y="1260629"/>
            <a:ext cx="10515600" cy="1021668"/>
          </a:xfrm>
        </p:spPr>
        <p:txBody>
          <a:bodyPr vert="horz" lIns="91440" tIns="45720" rIns="91440" bIns="45720" rtlCol="0" anchor="t">
            <a:normAutofit/>
          </a:bodyPr>
          <a:lstStyle/>
          <a:p>
            <a:r>
              <a:rPr lang="en-US">
                <a:ea typeface="Calibri"/>
                <a:cs typeface="Calibri"/>
              </a:rPr>
              <a:t>Compositional Generalization (cont.)</a:t>
            </a:r>
          </a:p>
          <a:p>
            <a:pPr lvl="1">
              <a:buFont typeface="Courier New" panose="020B0604020202020204" pitchFamily="34" charset="0"/>
              <a:buChar char="o"/>
            </a:pPr>
            <a:r>
              <a:rPr lang="en-US">
                <a:ea typeface="Calibri"/>
                <a:cs typeface="Calibri"/>
              </a:rPr>
              <a:t>Result: </a:t>
            </a:r>
          </a:p>
        </p:txBody>
      </p:sp>
      <p:sp>
        <p:nvSpPr>
          <p:cNvPr id="4" name="Date Placeholder 3">
            <a:extLst>
              <a:ext uri="{FF2B5EF4-FFF2-40B4-BE49-F238E27FC236}">
                <a16:creationId xmlns:a16="http://schemas.microsoft.com/office/drawing/2014/main" id="{7F28791C-D3D2-1B62-ECBB-87BCF7C731FB}"/>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598B4DAB-EBE7-8565-52C5-986B368BFC5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5131AB8-7560-9A6C-C2BC-C51286785FDF}"/>
              </a:ext>
            </a:extLst>
          </p:cNvPr>
          <p:cNvSpPr>
            <a:spLocks noGrp="1"/>
          </p:cNvSpPr>
          <p:nvPr>
            <p:ph type="sldNum" sz="quarter" idx="12"/>
          </p:nvPr>
        </p:nvSpPr>
        <p:spPr/>
        <p:txBody>
          <a:bodyPr/>
          <a:lstStyle/>
          <a:p>
            <a:fld id="{D4F24A5E-B0D2-394D-9970-9AE06BCB59C1}" type="slidenum">
              <a:rPr lang="en-US" smtClean="0"/>
              <a:t>53</a:t>
            </a:fld>
            <a:endParaRPr lang="en-US"/>
          </a:p>
        </p:txBody>
      </p:sp>
      <p:sp>
        <p:nvSpPr>
          <p:cNvPr id="10" name="Title 1">
            <a:extLst>
              <a:ext uri="{FF2B5EF4-FFF2-40B4-BE49-F238E27FC236}">
                <a16:creationId xmlns:a16="http://schemas.microsoft.com/office/drawing/2014/main" id="{4FD3D78B-5CCF-BDE9-8076-6FA533754EBD}"/>
              </a:ext>
            </a:extLst>
          </p:cNvPr>
          <p:cNvSpPr>
            <a:spLocks noGrp="1"/>
          </p:cNvSpPr>
          <p:nvPr>
            <p:ph type="title"/>
          </p:nvPr>
        </p:nvSpPr>
        <p:spPr>
          <a:xfrm>
            <a:off x="838200" y="136526"/>
            <a:ext cx="10515600" cy="902162"/>
          </a:xfrm>
        </p:spPr>
        <p:txBody>
          <a:bodyPr/>
          <a:lstStyle/>
          <a:p>
            <a:r>
              <a:rPr lang="en-US" sz="3800" baseline="0">
                <a:latin typeface="Calibri Light"/>
              </a:rPr>
              <a:t>Evaluation</a:t>
            </a:r>
            <a:r>
              <a:rPr lang="en-US">
                <a:latin typeface="Calibri Light"/>
              </a:rPr>
              <a:t> </a:t>
            </a:r>
            <a:r>
              <a:rPr lang="en-US">
                <a:ea typeface="+mj-lt"/>
                <a:cs typeface="+mj-lt"/>
              </a:rPr>
              <a:t>(</a:t>
            </a:r>
            <a:r>
              <a:rPr lang="en-US" err="1">
                <a:ea typeface="+mj-lt"/>
                <a:cs typeface="+mj-lt"/>
              </a:rPr>
              <a:t>CoT</a:t>
            </a:r>
            <a:r>
              <a:rPr lang="en-US">
                <a:ea typeface="+mj-lt"/>
                <a:cs typeface="+mj-lt"/>
              </a:rPr>
              <a:t> vs. </a:t>
            </a:r>
            <a:r>
              <a:rPr lang="en-US" err="1">
                <a:ea typeface="+mj-lt"/>
                <a:cs typeface="+mj-lt"/>
              </a:rPr>
              <a:t>LtM</a:t>
            </a:r>
            <a:r>
              <a:rPr lang="en-US">
                <a:ea typeface="+mj-lt"/>
                <a:cs typeface="+mj-lt"/>
              </a:rPr>
              <a:t>)</a:t>
            </a:r>
            <a:endParaRPr lang="en-US"/>
          </a:p>
        </p:txBody>
      </p:sp>
      <p:pic>
        <p:nvPicPr>
          <p:cNvPr id="11" name="Picture 10" descr="A black text on a white background&#10;&#10;Description automatically generated">
            <a:extLst>
              <a:ext uri="{FF2B5EF4-FFF2-40B4-BE49-F238E27FC236}">
                <a16:creationId xmlns:a16="http://schemas.microsoft.com/office/drawing/2014/main" id="{548E86CC-231B-72D7-01EE-9B5DCEBFB7DE}"/>
              </a:ext>
            </a:extLst>
          </p:cNvPr>
          <p:cNvPicPr>
            <a:picLocks noChangeAspect="1"/>
          </p:cNvPicPr>
          <p:nvPr/>
        </p:nvPicPr>
        <p:blipFill>
          <a:blip r:embed="rId2"/>
          <a:stretch>
            <a:fillRect/>
          </a:stretch>
        </p:blipFill>
        <p:spPr>
          <a:xfrm>
            <a:off x="1397000" y="2293015"/>
            <a:ext cx="10103556" cy="2483638"/>
          </a:xfrm>
          <a:prstGeom prst="rect">
            <a:avLst/>
          </a:prstGeom>
        </p:spPr>
      </p:pic>
      <p:sp>
        <p:nvSpPr>
          <p:cNvPr id="2" name="TextBox 1">
            <a:extLst>
              <a:ext uri="{FF2B5EF4-FFF2-40B4-BE49-F238E27FC236}">
                <a16:creationId xmlns:a16="http://schemas.microsoft.com/office/drawing/2014/main" id="{146E534F-594C-0A51-351F-183E3DE35E11}"/>
              </a:ext>
            </a:extLst>
          </p:cNvPr>
          <p:cNvSpPr txBox="1"/>
          <p:nvPr/>
        </p:nvSpPr>
        <p:spPr>
          <a:xfrm>
            <a:off x="1162372" y="5062780"/>
            <a:ext cx="98543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Solving rate of </a:t>
            </a:r>
            <a:r>
              <a:rPr lang="en-US" err="1">
                <a:cs typeface="Calibri"/>
              </a:rPr>
              <a:t>LtM</a:t>
            </a:r>
            <a:r>
              <a:rPr lang="en-US">
                <a:cs typeface="Calibri"/>
              </a:rPr>
              <a:t> </a:t>
            </a:r>
            <a:r>
              <a:rPr lang="en-US">
                <a:solidFill>
                  <a:srgbClr val="FF0000"/>
                </a:solidFill>
                <a:cs typeface="Calibri"/>
              </a:rPr>
              <a:t>doesn't change</a:t>
            </a:r>
            <a:r>
              <a:rPr lang="en-US">
                <a:cs typeface="Calibri"/>
              </a:rPr>
              <a:t> when testing on all other splits and even the full SCAN dataset. </a:t>
            </a:r>
          </a:p>
        </p:txBody>
      </p:sp>
    </p:spTree>
    <p:extLst>
      <p:ext uri="{BB962C8B-B14F-4D97-AF65-F5344CB8AC3E}">
        <p14:creationId xmlns:p14="http://schemas.microsoft.com/office/powerpoint/2010/main" val="1578974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6355-783F-AFC2-D2A1-A573789C9CCF}"/>
              </a:ext>
            </a:extLst>
          </p:cNvPr>
          <p:cNvSpPr>
            <a:spLocks noGrp="1"/>
          </p:cNvSpPr>
          <p:nvPr>
            <p:ph type="title"/>
          </p:nvPr>
        </p:nvSpPr>
        <p:spPr/>
        <p:txBody>
          <a:bodyPr/>
          <a:lstStyle/>
          <a:p>
            <a:r>
              <a:rPr lang="en-US">
                <a:ea typeface="+mj-lt"/>
                <a:cs typeface="+mj-lt"/>
              </a:rPr>
              <a:t>Evaluation (</a:t>
            </a:r>
            <a:r>
              <a:rPr lang="en-US" err="1">
                <a:ea typeface="+mj-lt"/>
                <a:cs typeface="+mj-lt"/>
              </a:rPr>
              <a:t>CoT</a:t>
            </a:r>
            <a:r>
              <a:rPr lang="en-US">
                <a:ea typeface="+mj-lt"/>
                <a:cs typeface="+mj-lt"/>
              </a:rPr>
              <a:t> vs. </a:t>
            </a:r>
            <a:r>
              <a:rPr lang="en-US" err="1">
                <a:ea typeface="+mj-lt"/>
                <a:cs typeface="+mj-lt"/>
              </a:rPr>
              <a:t>LtM</a:t>
            </a:r>
            <a:r>
              <a:rPr lang="en-US">
                <a:ea typeface="+mj-lt"/>
                <a:cs typeface="+mj-lt"/>
              </a:rPr>
              <a:t>)</a:t>
            </a:r>
            <a:endParaRPr lang="en-US"/>
          </a:p>
        </p:txBody>
      </p:sp>
      <p:sp>
        <p:nvSpPr>
          <p:cNvPr id="3" name="Content Placeholder 2">
            <a:extLst>
              <a:ext uri="{FF2B5EF4-FFF2-40B4-BE49-F238E27FC236}">
                <a16:creationId xmlns:a16="http://schemas.microsoft.com/office/drawing/2014/main" id="{6DDEBB92-11AE-3DCB-A018-FC1BD825AC97}"/>
              </a:ext>
            </a:extLst>
          </p:cNvPr>
          <p:cNvSpPr>
            <a:spLocks noGrp="1"/>
          </p:cNvSpPr>
          <p:nvPr>
            <p:ph idx="1"/>
          </p:nvPr>
        </p:nvSpPr>
        <p:spPr>
          <a:xfrm>
            <a:off x="838200" y="1260629"/>
            <a:ext cx="4484656" cy="2601900"/>
          </a:xfrm>
        </p:spPr>
        <p:txBody>
          <a:bodyPr vert="horz" lIns="91440" tIns="45720" rIns="91440" bIns="45720" rtlCol="0" anchor="t">
            <a:normAutofit/>
          </a:bodyPr>
          <a:lstStyle/>
          <a:p>
            <a:r>
              <a:rPr lang="en-US">
                <a:ea typeface="+mn-lt"/>
                <a:cs typeface="+mn-lt"/>
              </a:rPr>
              <a:t>Math Reasoning</a:t>
            </a:r>
          </a:p>
          <a:p>
            <a:pPr lvl="1">
              <a:buFont typeface="Courier New" panose="020B0604020202020204" pitchFamily="34" charset="0"/>
              <a:buChar char="o"/>
            </a:pPr>
            <a:r>
              <a:rPr lang="en-US">
                <a:ea typeface="Calibri"/>
                <a:cs typeface="Calibri"/>
              </a:rPr>
              <a:t>Task: Math Problem</a:t>
            </a:r>
          </a:p>
          <a:p>
            <a:pPr lvl="2" indent="-457200">
              <a:buFont typeface="Wingdings" panose="020B0604020202020204" pitchFamily="34" charset="0"/>
              <a:buChar char="§"/>
            </a:pPr>
            <a:r>
              <a:rPr lang="en-US">
                <a:ea typeface="Calibri"/>
                <a:cs typeface="Calibri"/>
              </a:rPr>
              <a:t>Datasets: </a:t>
            </a:r>
          </a:p>
          <a:p>
            <a:pPr marL="1714500" lvl="3" indent="-342900">
              <a:buAutoNum type="arabicPeriod"/>
            </a:pPr>
            <a:r>
              <a:rPr lang="en-US">
                <a:ea typeface="+mn-lt"/>
                <a:cs typeface="+mn-lt"/>
              </a:rPr>
              <a:t>GSM8K (Cobbe et al., 2021</a:t>
            </a:r>
          </a:p>
          <a:p>
            <a:pPr marL="1714500" lvl="3" indent="-342900">
              <a:buAutoNum type="arabicPeriod"/>
            </a:pPr>
            <a:r>
              <a:rPr lang="en-US">
                <a:ea typeface="+mn-lt"/>
                <a:cs typeface="+mn-lt"/>
              </a:rPr>
              <a:t>DROP (Dua et al., 2019)</a:t>
            </a:r>
          </a:p>
          <a:p>
            <a:pPr lvl="2" indent="-457200">
              <a:buFont typeface="Wingdings,Sans-Serif"/>
              <a:buChar char="§"/>
            </a:pPr>
            <a:r>
              <a:rPr lang="en-US">
                <a:latin typeface="Arial"/>
                <a:ea typeface="Calibri"/>
                <a:cs typeface="Arial"/>
              </a:rPr>
              <a:t>LM: code-davinci-002 in GPT-3</a:t>
            </a:r>
            <a:endParaRPr lang="en-US">
              <a:solidFill>
                <a:srgbClr val="808080"/>
              </a:solidFill>
              <a:latin typeface="Arial"/>
              <a:ea typeface="Calibri"/>
              <a:cs typeface="Arial"/>
            </a:endParaRPr>
          </a:p>
          <a:p>
            <a:pPr marL="1257300" lvl="2" indent="-342900">
              <a:buFont typeface="Wingdings" panose="020B0604020202020204" pitchFamily="34" charset="0"/>
              <a:buChar char="§"/>
            </a:pPr>
            <a:endParaRPr lang="en-US">
              <a:ea typeface="Calibri"/>
              <a:cs typeface="Calibri"/>
            </a:endParaRPr>
          </a:p>
        </p:txBody>
      </p:sp>
      <p:sp>
        <p:nvSpPr>
          <p:cNvPr id="4" name="Date Placeholder 3">
            <a:extLst>
              <a:ext uri="{FF2B5EF4-FFF2-40B4-BE49-F238E27FC236}">
                <a16:creationId xmlns:a16="http://schemas.microsoft.com/office/drawing/2014/main" id="{B36C0621-FFAF-4D99-B542-479F759D491F}"/>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3EEFE679-3056-6117-DFCF-2722793C7A1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66F2CE2-6CDB-917E-2874-6497A5B1715D}"/>
              </a:ext>
            </a:extLst>
          </p:cNvPr>
          <p:cNvSpPr>
            <a:spLocks noGrp="1"/>
          </p:cNvSpPr>
          <p:nvPr>
            <p:ph type="sldNum" sz="quarter" idx="12"/>
          </p:nvPr>
        </p:nvSpPr>
        <p:spPr/>
        <p:txBody>
          <a:bodyPr/>
          <a:lstStyle/>
          <a:p>
            <a:fld id="{D4F24A5E-B0D2-394D-9970-9AE06BCB59C1}" type="slidenum">
              <a:rPr lang="en-US" smtClean="0"/>
              <a:t>54</a:t>
            </a:fld>
            <a:endParaRPr lang="en-US"/>
          </a:p>
        </p:txBody>
      </p:sp>
      <p:pic>
        <p:nvPicPr>
          <p:cNvPr id="7" name="Picture 6" descr="A screenshot of a math problem&#10;&#10;Description automatically generated">
            <a:extLst>
              <a:ext uri="{FF2B5EF4-FFF2-40B4-BE49-F238E27FC236}">
                <a16:creationId xmlns:a16="http://schemas.microsoft.com/office/drawing/2014/main" id="{B4465F2D-096D-F9F2-1449-F4EA2944F9DB}"/>
              </a:ext>
            </a:extLst>
          </p:cNvPr>
          <p:cNvPicPr>
            <a:picLocks noChangeAspect="1"/>
          </p:cNvPicPr>
          <p:nvPr/>
        </p:nvPicPr>
        <p:blipFill>
          <a:blip r:embed="rId2"/>
          <a:stretch>
            <a:fillRect/>
          </a:stretch>
        </p:blipFill>
        <p:spPr>
          <a:xfrm>
            <a:off x="5151751" y="1440530"/>
            <a:ext cx="6920665" cy="4205112"/>
          </a:xfrm>
          <a:prstGeom prst="rect">
            <a:avLst/>
          </a:prstGeom>
        </p:spPr>
      </p:pic>
    </p:spTree>
    <p:extLst>
      <p:ext uri="{BB962C8B-B14F-4D97-AF65-F5344CB8AC3E}">
        <p14:creationId xmlns:p14="http://schemas.microsoft.com/office/powerpoint/2010/main" val="1128385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F7A3A-B476-57EF-4956-E0D66CA57957}"/>
              </a:ext>
            </a:extLst>
          </p:cNvPr>
          <p:cNvSpPr>
            <a:spLocks noGrp="1"/>
          </p:cNvSpPr>
          <p:nvPr>
            <p:ph type="title"/>
          </p:nvPr>
        </p:nvSpPr>
        <p:spPr/>
        <p:txBody>
          <a:bodyPr/>
          <a:lstStyle/>
          <a:p>
            <a:r>
              <a:rPr lang="en-US" sz="3800" baseline="0">
                <a:latin typeface="Calibri Light"/>
              </a:rPr>
              <a:t>Evaluation (</a:t>
            </a:r>
            <a:r>
              <a:rPr lang="en-US" sz="3800" baseline="0" err="1">
                <a:latin typeface="Calibri Light"/>
              </a:rPr>
              <a:t>CoT</a:t>
            </a:r>
            <a:r>
              <a:rPr lang="en-US" sz="3800" baseline="0">
                <a:latin typeface="Calibri Light"/>
              </a:rPr>
              <a:t> vs. </a:t>
            </a:r>
            <a:r>
              <a:rPr lang="en-US" sz="3800" baseline="0" err="1">
                <a:latin typeface="Calibri Light"/>
              </a:rPr>
              <a:t>LtM</a:t>
            </a:r>
            <a:r>
              <a:rPr lang="en-US" sz="3800" baseline="0">
                <a:latin typeface="Calibri Light"/>
              </a:rPr>
              <a:t>)</a:t>
            </a:r>
            <a:endParaRPr lang="en-US"/>
          </a:p>
        </p:txBody>
      </p:sp>
      <p:sp>
        <p:nvSpPr>
          <p:cNvPr id="3" name="Content Placeholder 2">
            <a:extLst>
              <a:ext uri="{FF2B5EF4-FFF2-40B4-BE49-F238E27FC236}">
                <a16:creationId xmlns:a16="http://schemas.microsoft.com/office/drawing/2014/main" id="{EAC270A8-6F14-3863-64B6-7CE176701D9A}"/>
              </a:ext>
            </a:extLst>
          </p:cNvPr>
          <p:cNvSpPr>
            <a:spLocks noGrp="1"/>
          </p:cNvSpPr>
          <p:nvPr>
            <p:ph idx="1"/>
          </p:nvPr>
        </p:nvSpPr>
        <p:spPr>
          <a:xfrm>
            <a:off x="838200" y="1260629"/>
            <a:ext cx="10515600" cy="908779"/>
          </a:xfrm>
        </p:spPr>
        <p:txBody>
          <a:bodyPr vert="horz" lIns="91440" tIns="45720" rIns="91440" bIns="45720" rtlCol="0" anchor="t">
            <a:normAutofit/>
          </a:bodyPr>
          <a:lstStyle/>
          <a:p>
            <a:r>
              <a:rPr lang="en-US">
                <a:ea typeface="+mn-lt"/>
                <a:cs typeface="+mn-lt"/>
              </a:rPr>
              <a:t>Math Reasoning (Cont.)</a:t>
            </a:r>
          </a:p>
          <a:p>
            <a:pPr lvl="1" indent="-342900">
              <a:buFont typeface="Courier New" panose="020B0604020202020204" pitchFamily="34" charset="0"/>
              <a:buChar char="o"/>
            </a:pPr>
            <a:r>
              <a:rPr lang="en-US">
                <a:ea typeface="Calibri"/>
                <a:cs typeface="Calibri"/>
              </a:rPr>
              <a:t>Result: </a:t>
            </a:r>
          </a:p>
        </p:txBody>
      </p:sp>
      <p:sp>
        <p:nvSpPr>
          <p:cNvPr id="4" name="Date Placeholder 3">
            <a:extLst>
              <a:ext uri="{FF2B5EF4-FFF2-40B4-BE49-F238E27FC236}">
                <a16:creationId xmlns:a16="http://schemas.microsoft.com/office/drawing/2014/main" id="{4CD3BA42-2ED7-6D0A-A295-E0A468C5F968}"/>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6B6EA9CE-F0EC-5D82-7216-471E574E5B5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21AEDB8-2C27-5E26-4C46-23C56DE45D52}"/>
              </a:ext>
            </a:extLst>
          </p:cNvPr>
          <p:cNvSpPr>
            <a:spLocks noGrp="1"/>
          </p:cNvSpPr>
          <p:nvPr>
            <p:ph type="sldNum" sz="quarter" idx="12"/>
          </p:nvPr>
        </p:nvSpPr>
        <p:spPr/>
        <p:txBody>
          <a:bodyPr/>
          <a:lstStyle/>
          <a:p>
            <a:fld id="{D4F24A5E-B0D2-394D-9970-9AE06BCB59C1}" type="slidenum">
              <a:rPr lang="en-US" smtClean="0"/>
              <a:t>55</a:t>
            </a:fld>
            <a:endParaRPr lang="en-US"/>
          </a:p>
        </p:txBody>
      </p:sp>
      <p:pic>
        <p:nvPicPr>
          <p:cNvPr id="7" name="Picture 6" descr="A table with numbers and text&#10;&#10;Description automatically generated">
            <a:extLst>
              <a:ext uri="{FF2B5EF4-FFF2-40B4-BE49-F238E27FC236}">
                <a16:creationId xmlns:a16="http://schemas.microsoft.com/office/drawing/2014/main" id="{5582644E-55FB-E2A4-9141-EEE3DD8BF748}"/>
              </a:ext>
            </a:extLst>
          </p:cNvPr>
          <p:cNvPicPr>
            <a:picLocks noChangeAspect="1"/>
          </p:cNvPicPr>
          <p:nvPr/>
        </p:nvPicPr>
        <p:blipFill>
          <a:blip r:embed="rId2"/>
          <a:stretch>
            <a:fillRect/>
          </a:stretch>
        </p:blipFill>
        <p:spPr>
          <a:xfrm>
            <a:off x="832556" y="2410008"/>
            <a:ext cx="11006667" cy="3011651"/>
          </a:xfrm>
          <a:prstGeom prst="rect">
            <a:avLst/>
          </a:prstGeom>
        </p:spPr>
      </p:pic>
    </p:spTree>
    <p:extLst>
      <p:ext uri="{BB962C8B-B14F-4D97-AF65-F5344CB8AC3E}">
        <p14:creationId xmlns:p14="http://schemas.microsoft.com/office/powerpoint/2010/main" val="3463341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4DFC4-FC12-78DE-6532-5CA7D796448E}"/>
              </a:ext>
            </a:extLst>
          </p:cNvPr>
          <p:cNvSpPr>
            <a:spLocks noGrp="1"/>
          </p:cNvSpPr>
          <p:nvPr>
            <p:ph type="title"/>
          </p:nvPr>
        </p:nvSpPr>
        <p:spPr/>
        <p:txBody>
          <a:bodyPr/>
          <a:lstStyle/>
          <a:p>
            <a:r>
              <a:rPr lang="en-US">
                <a:ea typeface="Calibri Light"/>
                <a:cs typeface="Calibri Light"/>
              </a:rPr>
              <a:t>Limitation</a:t>
            </a:r>
            <a:endParaRPr lang="en-US"/>
          </a:p>
        </p:txBody>
      </p:sp>
      <p:sp>
        <p:nvSpPr>
          <p:cNvPr id="3" name="Content Placeholder 2">
            <a:extLst>
              <a:ext uri="{FF2B5EF4-FFF2-40B4-BE49-F238E27FC236}">
                <a16:creationId xmlns:a16="http://schemas.microsoft.com/office/drawing/2014/main" id="{38201541-B852-C6BD-4F78-6B6E5A06DBDE}"/>
              </a:ext>
            </a:extLst>
          </p:cNvPr>
          <p:cNvSpPr>
            <a:spLocks noGrp="1"/>
          </p:cNvSpPr>
          <p:nvPr>
            <p:ph idx="1"/>
          </p:nvPr>
        </p:nvSpPr>
        <p:spPr/>
        <p:txBody>
          <a:bodyPr vert="horz" lIns="91440" tIns="45720" rIns="91440" bIns="45720" rtlCol="0" anchor="t">
            <a:normAutofit/>
          </a:bodyPr>
          <a:lstStyle/>
          <a:p>
            <a:r>
              <a:rPr lang="en-US">
                <a:ea typeface="+mn-lt"/>
                <a:cs typeface="+mn-lt"/>
              </a:rPr>
              <a:t>Decomposition prompts typically don’t generalize well across different domains.</a:t>
            </a:r>
            <a:endParaRPr lang="en-US">
              <a:ea typeface="Calibri"/>
              <a:cs typeface="Calibri"/>
            </a:endParaRPr>
          </a:p>
          <a:p>
            <a:r>
              <a:rPr lang="en-US">
                <a:ea typeface="+mn-lt"/>
                <a:cs typeface="+mn-lt"/>
              </a:rPr>
              <a:t>Generalizing decomposition can even be difficult within the same domain.</a:t>
            </a:r>
            <a:endParaRPr lang="en-US"/>
          </a:p>
        </p:txBody>
      </p:sp>
      <p:sp>
        <p:nvSpPr>
          <p:cNvPr id="4" name="Date Placeholder 3">
            <a:extLst>
              <a:ext uri="{FF2B5EF4-FFF2-40B4-BE49-F238E27FC236}">
                <a16:creationId xmlns:a16="http://schemas.microsoft.com/office/drawing/2014/main" id="{A68B0437-F4E8-B129-F5DE-0302115FCF7E}"/>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943D5AC7-5204-2071-697D-009214D2C85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FD18418-1DC4-9097-494B-7AA66BC49380}"/>
              </a:ext>
            </a:extLst>
          </p:cNvPr>
          <p:cNvSpPr>
            <a:spLocks noGrp="1"/>
          </p:cNvSpPr>
          <p:nvPr>
            <p:ph type="sldNum" sz="quarter" idx="12"/>
          </p:nvPr>
        </p:nvSpPr>
        <p:spPr/>
        <p:txBody>
          <a:bodyPr/>
          <a:lstStyle/>
          <a:p>
            <a:fld id="{D4F24A5E-B0D2-394D-9970-9AE06BCB59C1}" type="slidenum">
              <a:rPr lang="en-US" smtClean="0"/>
              <a:t>56</a:t>
            </a:fld>
            <a:endParaRPr lang="en-US"/>
          </a:p>
        </p:txBody>
      </p:sp>
    </p:spTree>
    <p:extLst>
      <p:ext uri="{BB962C8B-B14F-4D97-AF65-F5344CB8AC3E}">
        <p14:creationId xmlns:p14="http://schemas.microsoft.com/office/powerpoint/2010/main" val="3688041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039B-F20E-B96F-DFDB-AF746DFD3288}"/>
              </a:ext>
            </a:extLst>
          </p:cNvPr>
          <p:cNvSpPr>
            <a:spLocks noGrp="1"/>
          </p:cNvSpPr>
          <p:nvPr>
            <p:ph type="title"/>
          </p:nvPr>
        </p:nvSpPr>
        <p:spPr>
          <a:xfrm rot="10800000" flipV="1">
            <a:off x="895493" y="2322056"/>
            <a:ext cx="10515600" cy="1549988"/>
          </a:xfrm>
        </p:spPr>
        <p:txBody>
          <a:bodyPr/>
          <a:lstStyle/>
          <a:p>
            <a:pPr algn="ctr"/>
            <a:r>
              <a:rPr lang="en-US" b="1">
                <a:ea typeface="+mj-lt"/>
                <a:cs typeface="+mj-lt"/>
              </a:rPr>
              <a:t>Measuring and Narrowing the Compositionality Gap in Language Models</a:t>
            </a:r>
            <a:endParaRPr lang="en-US" b="1">
              <a:ea typeface="Calibri Light"/>
              <a:cs typeface="Calibri Light"/>
            </a:endParaRPr>
          </a:p>
        </p:txBody>
      </p:sp>
      <p:sp>
        <p:nvSpPr>
          <p:cNvPr id="4" name="Date Placeholder 3">
            <a:extLst>
              <a:ext uri="{FF2B5EF4-FFF2-40B4-BE49-F238E27FC236}">
                <a16:creationId xmlns:a16="http://schemas.microsoft.com/office/drawing/2014/main" id="{7DFB7F83-26E8-EEFF-9D1D-9D9DA0A7FB2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E55EB06E-BF4D-4C53-6774-910EB17C83B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99E72CB-F652-B84C-11EB-857713F7290C}"/>
              </a:ext>
            </a:extLst>
          </p:cNvPr>
          <p:cNvSpPr>
            <a:spLocks noGrp="1"/>
          </p:cNvSpPr>
          <p:nvPr>
            <p:ph type="sldNum" sz="quarter" idx="12"/>
          </p:nvPr>
        </p:nvSpPr>
        <p:spPr/>
        <p:txBody>
          <a:bodyPr/>
          <a:lstStyle/>
          <a:p>
            <a:fld id="{D4F24A5E-B0D2-394D-9970-9AE06BCB59C1}" type="slidenum">
              <a:rPr lang="en-US" smtClean="0"/>
              <a:t>57</a:t>
            </a:fld>
            <a:endParaRPr lang="en-US"/>
          </a:p>
        </p:txBody>
      </p:sp>
    </p:spTree>
    <p:extLst>
      <p:ext uri="{BB962C8B-B14F-4D97-AF65-F5344CB8AC3E}">
        <p14:creationId xmlns:p14="http://schemas.microsoft.com/office/powerpoint/2010/main" val="1879630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E202-C70A-93A4-6225-D08D4B980384}"/>
              </a:ext>
            </a:extLst>
          </p:cNvPr>
          <p:cNvSpPr>
            <a:spLocks noGrp="1"/>
          </p:cNvSpPr>
          <p:nvPr>
            <p:ph type="title"/>
          </p:nvPr>
        </p:nvSpPr>
        <p:spPr/>
        <p:txBody>
          <a:bodyPr>
            <a:normAutofit/>
          </a:bodyPr>
          <a:lstStyle/>
          <a:p>
            <a:r>
              <a:rPr lang="en-US">
                <a:ea typeface="Calibri Light"/>
                <a:cs typeface="Calibri Light"/>
              </a:rPr>
              <a:t>Problem Statement </a:t>
            </a:r>
          </a:p>
        </p:txBody>
      </p:sp>
      <p:sp>
        <p:nvSpPr>
          <p:cNvPr id="3" name="Content Placeholder 2">
            <a:extLst>
              <a:ext uri="{FF2B5EF4-FFF2-40B4-BE49-F238E27FC236}">
                <a16:creationId xmlns:a16="http://schemas.microsoft.com/office/drawing/2014/main" id="{CD9DFFCD-EC87-54FA-F3E0-9A31776D967A}"/>
              </a:ext>
            </a:extLst>
          </p:cNvPr>
          <p:cNvSpPr>
            <a:spLocks noGrp="1"/>
          </p:cNvSpPr>
          <p:nvPr>
            <p:ph idx="1"/>
          </p:nvPr>
        </p:nvSpPr>
        <p:spPr>
          <a:xfrm>
            <a:off x="838200" y="1260629"/>
            <a:ext cx="10515600" cy="1670779"/>
          </a:xfrm>
        </p:spPr>
        <p:txBody>
          <a:bodyPr vert="horz" lIns="91440" tIns="45720" rIns="91440" bIns="45720" rtlCol="0" anchor="t">
            <a:normAutofit/>
          </a:bodyPr>
          <a:lstStyle/>
          <a:p>
            <a:r>
              <a:rPr lang="en-US">
                <a:ea typeface="Calibri"/>
                <a:cs typeface="Calibri"/>
              </a:rPr>
              <a:t>"</a:t>
            </a:r>
            <a:r>
              <a:rPr lang="en-US">
                <a:ea typeface="+mn-lt"/>
                <a:cs typeface="+mn-lt"/>
              </a:rPr>
              <a:t>While language models (LMs) have shown strong question answering performance, it remains unclear how much is due to memorization of huge corpora vs. how much is due to reasoning.</a:t>
            </a:r>
            <a:r>
              <a:rPr lang="en-US">
                <a:ea typeface="Calibri"/>
                <a:cs typeface="Calibri"/>
              </a:rPr>
              <a:t>" </a:t>
            </a:r>
          </a:p>
          <a:p>
            <a:pPr marL="0" indent="0">
              <a:buNone/>
            </a:pPr>
            <a:endParaRPr lang="en-US">
              <a:ea typeface="Calibri"/>
              <a:cs typeface="Calibri"/>
            </a:endParaRPr>
          </a:p>
        </p:txBody>
      </p:sp>
      <p:sp>
        <p:nvSpPr>
          <p:cNvPr id="4" name="Date Placeholder 3">
            <a:extLst>
              <a:ext uri="{FF2B5EF4-FFF2-40B4-BE49-F238E27FC236}">
                <a16:creationId xmlns:a16="http://schemas.microsoft.com/office/drawing/2014/main" id="{757D591A-EE7D-5D87-4E19-0299C2D0994E}"/>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76A6E57B-4532-9260-9887-C46423B5173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CAB4B70-EA6D-9DC6-3570-3582D3935197}"/>
              </a:ext>
            </a:extLst>
          </p:cNvPr>
          <p:cNvSpPr>
            <a:spLocks noGrp="1"/>
          </p:cNvSpPr>
          <p:nvPr>
            <p:ph type="sldNum" sz="quarter" idx="12"/>
          </p:nvPr>
        </p:nvSpPr>
        <p:spPr/>
        <p:txBody>
          <a:bodyPr/>
          <a:lstStyle/>
          <a:p>
            <a:fld id="{D4F24A5E-B0D2-394D-9970-9AE06BCB59C1}" type="slidenum">
              <a:rPr lang="en-US" smtClean="0"/>
              <a:t>58</a:t>
            </a:fld>
            <a:endParaRPr lang="en-US"/>
          </a:p>
        </p:txBody>
      </p:sp>
    </p:spTree>
    <p:extLst>
      <p:ext uri="{BB962C8B-B14F-4D97-AF65-F5344CB8AC3E}">
        <p14:creationId xmlns:p14="http://schemas.microsoft.com/office/powerpoint/2010/main" val="21381771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3A168-6BC5-06E9-B47D-561CF8273D16}"/>
              </a:ext>
            </a:extLst>
          </p:cNvPr>
          <p:cNvSpPr>
            <a:spLocks noGrp="1"/>
          </p:cNvSpPr>
          <p:nvPr>
            <p:ph type="title"/>
          </p:nvPr>
        </p:nvSpPr>
        <p:spPr/>
        <p:txBody>
          <a:bodyPr/>
          <a:lstStyle/>
          <a:p>
            <a:r>
              <a:rPr lang="en-US">
                <a:cs typeface="Calibri Light"/>
              </a:rPr>
              <a:t>Memorization of huge corpora vs. Reasoning</a:t>
            </a:r>
          </a:p>
        </p:txBody>
      </p:sp>
      <p:sp>
        <p:nvSpPr>
          <p:cNvPr id="3" name="Content Placeholder 2">
            <a:extLst>
              <a:ext uri="{FF2B5EF4-FFF2-40B4-BE49-F238E27FC236}">
                <a16:creationId xmlns:a16="http://schemas.microsoft.com/office/drawing/2014/main" id="{824011E2-05D3-CDFE-5F4F-B27469B9169C}"/>
              </a:ext>
            </a:extLst>
          </p:cNvPr>
          <p:cNvSpPr>
            <a:spLocks noGrp="1"/>
          </p:cNvSpPr>
          <p:nvPr>
            <p:ph idx="1"/>
          </p:nvPr>
        </p:nvSpPr>
        <p:spPr>
          <a:xfrm>
            <a:off x="838200" y="1260629"/>
            <a:ext cx="11360397" cy="3557828"/>
          </a:xfrm>
        </p:spPr>
        <p:txBody>
          <a:bodyPr vert="horz" lIns="91440" tIns="45720" rIns="91440" bIns="45720" rtlCol="0" anchor="t">
            <a:normAutofit/>
          </a:bodyPr>
          <a:lstStyle/>
          <a:p>
            <a:r>
              <a:rPr lang="en-US">
                <a:ea typeface="+mn-lt"/>
                <a:cs typeface="+mn-lt"/>
              </a:rPr>
              <a:t>Quantify the compositional ability of a LM with multi-hop reasoning</a:t>
            </a:r>
          </a:p>
          <a:p>
            <a:pPr lvl="1">
              <a:buFont typeface="Courier New" panose="020B0604020202020204" pitchFamily="34" charset="0"/>
              <a:buChar char="o"/>
            </a:pPr>
            <a:r>
              <a:rPr lang="en-US">
                <a:cs typeface="Calibri"/>
              </a:rPr>
              <a:t>Compositionality Gap</a:t>
            </a:r>
            <a:endParaRPr lang="en-US">
              <a:ea typeface="Calibri"/>
              <a:cs typeface="Calibri"/>
            </a:endParaRPr>
          </a:p>
          <a:p>
            <a:pPr lvl="1">
              <a:buFont typeface="Courier New" panose="020B0604020202020204" pitchFamily="34" charset="0"/>
              <a:buChar char="o"/>
            </a:pPr>
            <a:r>
              <a:rPr lang="en-US">
                <a:cs typeface="Calibri"/>
              </a:rPr>
              <a:t>Introduce new dataset</a:t>
            </a:r>
            <a:endParaRPr lang="en-US"/>
          </a:p>
          <a:p>
            <a:pPr lvl="2">
              <a:buFont typeface="Wingdings" panose="020B0604020202020204" pitchFamily="34" charset="0"/>
              <a:buChar char="§"/>
            </a:pPr>
            <a:r>
              <a:rPr lang="en-US">
                <a:ea typeface="+mn-lt"/>
                <a:cs typeface="+mn-lt"/>
              </a:rPr>
              <a:t>Compositional Celebrities (CC): </a:t>
            </a:r>
          </a:p>
          <a:p>
            <a:pPr lvl="3"/>
            <a:r>
              <a:rPr lang="en-US" sz="2000">
                <a:ea typeface="+mn-lt"/>
                <a:cs typeface="+mn-lt"/>
              </a:rPr>
              <a:t>contains 8.6k 2-hop questions</a:t>
            </a:r>
          </a:p>
          <a:p>
            <a:pPr lvl="3"/>
            <a:r>
              <a:rPr lang="en-US" sz="2000">
                <a:ea typeface="+mn-lt"/>
                <a:cs typeface="+mn-lt"/>
              </a:rPr>
              <a:t>combines frequently stated facts  in improbable ways. </a:t>
            </a:r>
            <a:endParaRPr lang="en-US" sz="2000">
              <a:ea typeface="Calibri"/>
              <a:cs typeface="Calibri"/>
            </a:endParaRPr>
          </a:p>
          <a:p>
            <a:pPr lvl="3"/>
            <a:r>
              <a:rPr lang="en-US" sz="2000">
                <a:ea typeface="Calibri"/>
                <a:cs typeface="Calibri"/>
              </a:rPr>
              <a:t>Example Q&amp;A 1: What is the capital of the birthplace of Levy Mwanawasa? Lusaka. </a:t>
            </a:r>
          </a:p>
          <a:p>
            <a:pPr lvl="3"/>
            <a:r>
              <a:rPr lang="en-US" sz="2000">
                <a:ea typeface="+mn-lt"/>
                <a:cs typeface="+mn-lt"/>
              </a:rPr>
              <a:t>Example Q&amp;A 2:</a:t>
            </a:r>
            <a:r>
              <a:rPr lang="en-US" sz="2000">
                <a:ea typeface="Calibri" panose="020F0502020204030204"/>
                <a:cs typeface="Calibri"/>
              </a:rPr>
              <a:t> Who was the President of the United States when Sting was born? Harry S. Truman. </a:t>
            </a:r>
          </a:p>
          <a:p>
            <a:pPr lvl="3"/>
            <a:endParaRPr lang="en-US">
              <a:ea typeface="Calibri" panose="020F0502020204030204"/>
              <a:cs typeface="Calibri"/>
            </a:endParaRPr>
          </a:p>
          <a:p>
            <a:pPr lvl="3"/>
            <a:endParaRPr lang="en-US">
              <a:ea typeface="Calibri" panose="020F0502020204030204"/>
              <a:cs typeface="Calibri"/>
            </a:endParaRPr>
          </a:p>
          <a:p>
            <a:pPr lvl="3"/>
            <a:endParaRPr lang="en-US">
              <a:ea typeface="Calibri" panose="020F0502020204030204"/>
              <a:cs typeface="Calibri"/>
            </a:endParaRPr>
          </a:p>
          <a:p>
            <a:pPr marL="0" indent="0">
              <a:buNone/>
            </a:pPr>
            <a:endParaRPr lang="en-US">
              <a:ea typeface="Calibri" panose="020F0502020204030204"/>
              <a:cs typeface="Calibri"/>
            </a:endParaRPr>
          </a:p>
        </p:txBody>
      </p:sp>
      <p:sp>
        <p:nvSpPr>
          <p:cNvPr id="4" name="Date Placeholder 3">
            <a:extLst>
              <a:ext uri="{FF2B5EF4-FFF2-40B4-BE49-F238E27FC236}">
                <a16:creationId xmlns:a16="http://schemas.microsoft.com/office/drawing/2014/main" id="{F0D9703F-79CA-EBE8-EA59-63E8F22A8B69}"/>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16CDE2A6-EE51-05B9-4C31-AE71E8707E0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2B8825F-E378-D1D4-0505-76CEC781B354}"/>
              </a:ext>
            </a:extLst>
          </p:cNvPr>
          <p:cNvSpPr>
            <a:spLocks noGrp="1"/>
          </p:cNvSpPr>
          <p:nvPr>
            <p:ph type="sldNum" sz="quarter" idx="12"/>
          </p:nvPr>
        </p:nvSpPr>
        <p:spPr/>
        <p:txBody>
          <a:bodyPr/>
          <a:lstStyle/>
          <a:p>
            <a:fld id="{D4F24A5E-B0D2-394D-9970-9AE06BCB59C1}" type="slidenum">
              <a:rPr lang="en-US" smtClean="0"/>
              <a:t>59</a:t>
            </a:fld>
            <a:endParaRPr lang="en-US"/>
          </a:p>
        </p:txBody>
      </p:sp>
      <p:pic>
        <p:nvPicPr>
          <p:cNvPr id="11" name="Picture 10" descr="A close-up of black text&#10;&#10;Description automatically generated">
            <a:extLst>
              <a:ext uri="{FF2B5EF4-FFF2-40B4-BE49-F238E27FC236}">
                <a16:creationId xmlns:a16="http://schemas.microsoft.com/office/drawing/2014/main" id="{3D045B07-B722-9142-15FA-D9922485CCE2}"/>
              </a:ext>
            </a:extLst>
          </p:cNvPr>
          <p:cNvPicPr>
            <a:picLocks noChangeAspect="1"/>
          </p:cNvPicPr>
          <p:nvPr/>
        </p:nvPicPr>
        <p:blipFill>
          <a:blip r:embed="rId3"/>
          <a:stretch>
            <a:fillRect/>
          </a:stretch>
        </p:blipFill>
        <p:spPr>
          <a:xfrm>
            <a:off x="2177143" y="4809099"/>
            <a:ext cx="8301279" cy="1090855"/>
          </a:xfrm>
          <a:prstGeom prst="rect">
            <a:avLst/>
          </a:prstGeom>
        </p:spPr>
      </p:pic>
    </p:spTree>
    <p:extLst>
      <p:ext uri="{BB962C8B-B14F-4D97-AF65-F5344CB8AC3E}">
        <p14:creationId xmlns:p14="http://schemas.microsoft.com/office/powerpoint/2010/main" val="3471383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C7A6-765D-7245-8BBA-8C629BE48349}"/>
              </a:ext>
            </a:extLst>
          </p:cNvPr>
          <p:cNvSpPr>
            <a:spLocks noGrp="1"/>
          </p:cNvSpPr>
          <p:nvPr>
            <p:ph type="title"/>
          </p:nvPr>
        </p:nvSpPr>
        <p:spPr/>
        <p:txBody>
          <a:bodyPr/>
          <a:lstStyle/>
          <a:p>
            <a:r>
              <a:rPr lang="en-US" err="1"/>
              <a:t>Comparision</a:t>
            </a:r>
            <a:endParaRPr lang="en-US"/>
          </a:p>
        </p:txBody>
      </p:sp>
      <p:sp>
        <p:nvSpPr>
          <p:cNvPr id="4" name="Date Placeholder 3">
            <a:extLst>
              <a:ext uri="{FF2B5EF4-FFF2-40B4-BE49-F238E27FC236}">
                <a16:creationId xmlns:a16="http://schemas.microsoft.com/office/drawing/2014/main" id="{3CADD5C3-CFC7-4293-1877-E4B18E273C37}"/>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3DCFC156-6957-592F-426F-B167CCAEB00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C346B1B-141D-45DE-D3C1-9C4E68873466}"/>
              </a:ext>
            </a:extLst>
          </p:cNvPr>
          <p:cNvSpPr>
            <a:spLocks noGrp="1"/>
          </p:cNvSpPr>
          <p:nvPr>
            <p:ph type="sldNum" sz="quarter" idx="12"/>
          </p:nvPr>
        </p:nvSpPr>
        <p:spPr/>
        <p:txBody>
          <a:bodyPr/>
          <a:lstStyle/>
          <a:p>
            <a:fld id="{D4F24A5E-B0D2-394D-9970-9AE06BCB59C1}" type="slidenum">
              <a:rPr lang="en-US" smtClean="0"/>
              <a:t>6</a:t>
            </a:fld>
            <a:endParaRPr lang="en-US"/>
          </a:p>
        </p:txBody>
      </p:sp>
      <p:pic>
        <p:nvPicPr>
          <p:cNvPr id="7" name="Content Placeholder 6" descr="A screenshot of a computer&#10;&#10;Description automatically generated">
            <a:extLst>
              <a:ext uri="{FF2B5EF4-FFF2-40B4-BE49-F238E27FC236}">
                <a16:creationId xmlns:a16="http://schemas.microsoft.com/office/drawing/2014/main" id="{1A589041-2C09-0BF7-7385-728CD201FB5F}"/>
              </a:ext>
            </a:extLst>
          </p:cNvPr>
          <p:cNvPicPr>
            <a:picLocks noGrp="1" noChangeAspect="1"/>
          </p:cNvPicPr>
          <p:nvPr>
            <p:ph idx="1"/>
          </p:nvPr>
        </p:nvPicPr>
        <p:blipFill>
          <a:blip r:embed="rId2"/>
          <a:stretch>
            <a:fillRect/>
          </a:stretch>
        </p:blipFill>
        <p:spPr>
          <a:xfrm>
            <a:off x="838200" y="1038688"/>
            <a:ext cx="10496023" cy="5138275"/>
          </a:xfrm>
          <a:prstGeom prst="rect">
            <a:avLst/>
          </a:prstGeom>
        </p:spPr>
      </p:pic>
    </p:spTree>
    <p:extLst>
      <p:ext uri="{BB962C8B-B14F-4D97-AF65-F5344CB8AC3E}">
        <p14:creationId xmlns:p14="http://schemas.microsoft.com/office/powerpoint/2010/main" val="3689643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9CCEC-3DCD-D64C-E74D-56B69F9707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1DEF6A-BDCD-8B3B-924D-6991B7D9C606}"/>
              </a:ext>
            </a:extLst>
          </p:cNvPr>
          <p:cNvSpPr>
            <a:spLocks noGrp="1"/>
          </p:cNvSpPr>
          <p:nvPr>
            <p:ph idx="1"/>
          </p:nvPr>
        </p:nvSpPr>
        <p:spPr/>
        <p:txBody>
          <a:bodyPr vert="horz" lIns="91440" tIns="45720" rIns="91440" bIns="45720" rtlCol="0" anchor="t">
            <a:normAutofit/>
          </a:bodyPr>
          <a:lstStyle/>
          <a:p>
            <a:r>
              <a:rPr lang="en-US" sz="3800">
                <a:solidFill>
                  <a:srgbClr val="000000"/>
                </a:solidFill>
                <a:ea typeface="+mn-lt"/>
                <a:cs typeface="+mn-lt"/>
              </a:rPr>
              <a:t>Evaluate compositional ability of GPT-3 on CC</a:t>
            </a:r>
            <a:endParaRPr lang="en-US" sz="2600">
              <a:solidFill>
                <a:srgbClr val="808080"/>
              </a:solidFill>
              <a:latin typeface="Arial"/>
              <a:cs typeface="Arial"/>
            </a:endParaRPr>
          </a:p>
          <a:p>
            <a:endParaRPr lang="en-US" sz="2600">
              <a:latin typeface="Arial"/>
              <a:cs typeface="Arial"/>
            </a:endParaRPr>
          </a:p>
          <a:p>
            <a:endParaRPr lang="en-US">
              <a:cs typeface="Calibri"/>
            </a:endParaRPr>
          </a:p>
        </p:txBody>
      </p:sp>
      <p:sp>
        <p:nvSpPr>
          <p:cNvPr id="4" name="Date Placeholder 3">
            <a:extLst>
              <a:ext uri="{FF2B5EF4-FFF2-40B4-BE49-F238E27FC236}">
                <a16:creationId xmlns:a16="http://schemas.microsoft.com/office/drawing/2014/main" id="{F17C176F-4AE1-A9CA-A02B-1DD196BC0C85}"/>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ABAA1C5A-F58D-6EB9-DEEF-7A526DCAAD17}"/>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259FE2C7-92F4-2C79-9D35-92634CD16D0B}"/>
              </a:ext>
            </a:extLst>
          </p:cNvPr>
          <p:cNvSpPr>
            <a:spLocks noGrp="1"/>
          </p:cNvSpPr>
          <p:nvPr>
            <p:ph type="sldNum" sz="quarter" idx="12"/>
          </p:nvPr>
        </p:nvSpPr>
        <p:spPr/>
        <p:txBody>
          <a:bodyPr/>
          <a:lstStyle/>
          <a:p>
            <a:fld id="{D4F24A5E-B0D2-394D-9970-9AE06BCB59C1}" type="slidenum">
              <a:rPr lang="en-US" smtClean="0"/>
              <a:t>60</a:t>
            </a:fld>
            <a:endParaRPr lang="en-US"/>
          </a:p>
        </p:txBody>
      </p:sp>
      <p:sp>
        <p:nvSpPr>
          <p:cNvPr id="9" name="TextBox 8">
            <a:extLst>
              <a:ext uri="{FF2B5EF4-FFF2-40B4-BE49-F238E27FC236}">
                <a16:creationId xmlns:a16="http://schemas.microsoft.com/office/drawing/2014/main" id="{C450D74D-A524-85D8-4CC9-8AFE1BFB788D}"/>
              </a:ext>
            </a:extLst>
          </p:cNvPr>
          <p:cNvSpPr txBox="1"/>
          <p:nvPr/>
        </p:nvSpPr>
        <p:spPr>
          <a:xfrm>
            <a:off x="7553011" y="2987291"/>
            <a:ext cx="4016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t>The Compositionality Gap doesn't shrink while increasing GPT-3 model size.</a:t>
            </a:r>
            <a:endParaRPr lang="en-US">
              <a:cs typeface="Calibri"/>
            </a:endParaRPr>
          </a:p>
          <a:p>
            <a:pPr marL="285750" indent="-285750">
              <a:buFont typeface="Calibri"/>
              <a:buChar char="-"/>
            </a:pPr>
            <a:r>
              <a:rPr lang="en-US">
                <a:cs typeface="Calibri"/>
              </a:rPr>
              <a:t>Knowing the world more ≠ increasing ability of composing this knowledge</a:t>
            </a:r>
          </a:p>
        </p:txBody>
      </p:sp>
      <p:pic>
        <p:nvPicPr>
          <p:cNvPr id="7" name="Picture 6">
            <a:extLst>
              <a:ext uri="{FF2B5EF4-FFF2-40B4-BE49-F238E27FC236}">
                <a16:creationId xmlns:a16="http://schemas.microsoft.com/office/drawing/2014/main" id="{CA0C99E6-4F45-1D50-12D4-0122B2F2FF32}"/>
              </a:ext>
            </a:extLst>
          </p:cNvPr>
          <p:cNvPicPr>
            <a:picLocks noChangeAspect="1"/>
          </p:cNvPicPr>
          <p:nvPr/>
        </p:nvPicPr>
        <p:blipFill>
          <a:blip r:embed="rId3"/>
          <a:stretch>
            <a:fillRect/>
          </a:stretch>
        </p:blipFill>
        <p:spPr>
          <a:xfrm>
            <a:off x="259475" y="1940473"/>
            <a:ext cx="7403223" cy="4021520"/>
          </a:xfrm>
          <a:prstGeom prst="rect">
            <a:avLst/>
          </a:prstGeom>
        </p:spPr>
      </p:pic>
    </p:spTree>
    <p:extLst>
      <p:ext uri="{BB962C8B-B14F-4D97-AF65-F5344CB8AC3E}">
        <p14:creationId xmlns:p14="http://schemas.microsoft.com/office/powerpoint/2010/main" val="14684516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4317-DA67-15B7-FF64-6B25BED251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012F30-4BE0-F12F-BA67-AC5BB1779850}"/>
              </a:ext>
            </a:extLst>
          </p:cNvPr>
          <p:cNvSpPr>
            <a:spLocks noGrp="1"/>
          </p:cNvSpPr>
          <p:nvPr>
            <p:ph idx="1"/>
          </p:nvPr>
        </p:nvSpPr>
        <p:spPr>
          <a:xfrm>
            <a:off x="838200" y="1260629"/>
            <a:ext cx="4324350" cy="4916334"/>
          </a:xfrm>
        </p:spPr>
        <p:txBody>
          <a:bodyPr vert="horz" lIns="91440" tIns="45720" rIns="91440" bIns="45720" rtlCol="0" anchor="t">
            <a:normAutofit/>
          </a:bodyPr>
          <a:lstStyle/>
          <a:p>
            <a:r>
              <a:rPr lang="en-US">
                <a:ea typeface="+mn-lt"/>
                <a:cs typeface="+mn-lt"/>
              </a:rPr>
              <a:t>As the perplexities assigned to correct sub-question answers decrease, the probability of answering the compositional question correctly increases.</a:t>
            </a:r>
          </a:p>
          <a:p>
            <a:r>
              <a:rPr lang="en-US">
                <a:ea typeface="Calibri" panose="020F0502020204030204"/>
                <a:cs typeface="Calibri" panose="020F0502020204030204"/>
              </a:rPr>
              <a:t>LM: Davinci-002</a:t>
            </a:r>
          </a:p>
        </p:txBody>
      </p:sp>
      <p:sp>
        <p:nvSpPr>
          <p:cNvPr id="4" name="Date Placeholder 3">
            <a:extLst>
              <a:ext uri="{FF2B5EF4-FFF2-40B4-BE49-F238E27FC236}">
                <a16:creationId xmlns:a16="http://schemas.microsoft.com/office/drawing/2014/main" id="{1FD461EA-6610-AC29-7E5C-039943644097}"/>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61B7C3DA-27FA-F3D0-EB01-CED9163BD90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C08D468-61E3-2146-B2A7-08B7EA10C806}"/>
              </a:ext>
            </a:extLst>
          </p:cNvPr>
          <p:cNvSpPr>
            <a:spLocks noGrp="1"/>
          </p:cNvSpPr>
          <p:nvPr>
            <p:ph type="sldNum" sz="quarter" idx="12"/>
          </p:nvPr>
        </p:nvSpPr>
        <p:spPr/>
        <p:txBody>
          <a:bodyPr/>
          <a:lstStyle/>
          <a:p>
            <a:fld id="{D4F24A5E-B0D2-394D-9970-9AE06BCB59C1}" type="slidenum">
              <a:rPr lang="en-US" smtClean="0"/>
              <a:t>61</a:t>
            </a:fld>
            <a:endParaRPr lang="en-US"/>
          </a:p>
        </p:txBody>
      </p:sp>
      <p:pic>
        <p:nvPicPr>
          <p:cNvPr id="7" name="Picture 6">
            <a:extLst>
              <a:ext uri="{FF2B5EF4-FFF2-40B4-BE49-F238E27FC236}">
                <a16:creationId xmlns:a16="http://schemas.microsoft.com/office/drawing/2014/main" id="{F4B76A34-B7BE-6557-A17F-A9482E1D4654}"/>
              </a:ext>
            </a:extLst>
          </p:cNvPr>
          <p:cNvPicPr>
            <a:picLocks noChangeAspect="1"/>
          </p:cNvPicPr>
          <p:nvPr/>
        </p:nvPicPr>
        <p:blipFill rotWithShape="1">
          <a:blip r:embed="rId3"/>
          <a:srcRect l="-748" t="-1054" r="748" b="38313"/>
          <a:stretch/>
        </p:blipFill>
        <p:spPr>
          <a:xfrm>
            <a:off x="5082639" y="1207324"/>
            <a:ext cx="6776857" cy="4527931"/>
          </a:xfrm>
          <a:prstGeom prst="rect">
            <a:avLst/>
          </a:prstGeom>
        </p:spPr>
      </p:pic>
    </p:spTree>
    <p:extLst>
      <p:ext uri="{BB962C8B-B14F-4D97-AF65-F5344CB8AC3E}">
        <p14:creationId xmlns:p14="http://schemas.microsoft.com/office/powerpoint/2010/main" val="34857507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1AECA-4554-5589-D303-995BE9515BA0}"/>
              </a:ext>
            </a:extLst>
          </p:cNvPr>
          <p:cNvSpPr>
            <a:spLocks noGrp="1"/>
          </p:cNvSpPr>
          <p:nvPr>
            <p:ph type="title"/>
          </p:nvPr>
        </p:nvSpPr>
        <p:spPr/>
        <p:txBody>
          <a:bodyPr/>
          <a:lstStyle/>
          <a:p>
            <a:r>
              <a:rPr lang="en-US" err="1">
                <a:cs typeface="Calibri Light"/>
              </a:rPr>
              <a:t>Elicitive</a:t>
            </a:r>
            <a:r>
              <a:rPr lang="en-US">
                <a:cs typeface="Calibri Light"/>
              </a:rPr>
              <a:t> Prompting -&gt; Self-ask Prompt</a:t>
            </a:r>
            <a:endParaRPr lang="en-US"/>
          </a:p>
        </p:txBody>
      </p:sp>
      <p:sp>
        <p:nvSpPr>
          <p:cNvPr id="4" name="Date Placeholder 3">
            <a:extLst>
              <a:ext uri="{FF2B5EF4-FFF2-40B4-BE49-F238E27FC236}">
                <a16:creationId xmlns:a16="http://schemas.microsoft.com/office/drawing/2014/main" id="{EB20CF2F-758B-5C6D-78EA-CDCEDFEC9F75}"/>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3620D304-4CCA-8124-B2BD-6A42268665A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CBB3EEA-7516-E56F-20F3-489BA841BEA3}"/>
              </a:ext>
            </a:extLst>
          </p:cNvPr>
          <p:cNvSpPr>
            <a:spLocks noGrp="1"/>
          </p:cNvSpPr>
          <p:nvPr>
            <p:ph type="sldNum" sz="quarter" idx="12"/>
          </p:nvPr>
        </p:nvSpPr>
        <p:spPr/>
        <p:txBody>
          <a:bodyPr/>
          <a:lstStyle/>
          <a:p>
            <a:fld id="{D4F24A5E-B0D2-394D-9970-9AE06BCB59C1}" type="slidenum">
              <a:rPr lang="en-US" smtClean="0"/>
              <a:t>62</a:t>
            </a:fld>
            <a:endParaRPr lang="en-US"/>
          </a:p>
        </p:txBody>
      </p:sp>
      <p:sp>
        <p:nvSpPr>
          <p:cNvPr id="9" name="Content Placeholder 8">
            <a:extLst>
              <a:ext uri="{FF2B5EF4-FFF2-40B4-BE49-F238E27FC236}">
                <a16:creationId xmlns:a16="http://schemas.microsoft.com/office/drawing/2014/main" id="{2A4A2C12-FA8F-F32D-69F9-8074446E3A4B}"/>
              </a:ext>
            </a:extLst>
          </p:cNvPr>
          <p:cNvSpPr>
            <a:spLocks noGrp="1"/>
          </p:cNvSpPr>
          <p:nvPr>
            <p:ph idx="1"/>
          </p:nvPr>
        </p:nvSpPr>
        <p:spPr>
          <a:xfrm>
            <a:off x="6895454" y="1196053"/>
            <a:ext cx="4973781" cy="4337411"/>
          </a:xfrm>
        </p:spPr>
        <p:txBody>
          <a:bodyPr vert="horz" lIns="91440" tIns="45720" rIns="91440" bIns="45720" rtlCol="0" anchor="t">
            <a:normAutofit/>
          </a:bodyPr>
          <a:lstStyle/>
          <a:p>
            <a:r>
              <a:rPr lang="en-US" sz="2400" err="1">
                <a:cs typeface="Calibri"/>
              </a:rPr>
              <a:t>Elicitive</a:t>
            </a:r>
            <a:r>
              <a:rPr lang="en-US" sz="2400">
                <a:cs typeface="Calibri"/>
              </a:rPr>
              <a:t> Prompting can narrow the compositionality gap.</a:t>
            </a:r>
            <a:endParaRPr lang="en-US" sz="2400">
              <a:ea typeface="Calibri"/>
              <a:cs typeface="Calibri"/>
            </a:endParaRPr>
          </a:p>
          <a:p>
            <a:r>
              <a:rPr lang="en-US" sz="2400">
                <a:cs typeface="Calibri"/>
              </a:rPr>
              <a:t>Self-ask Prompt</a:t>
            </a:r>
            <a:endParaRPr lang="en-US" sz="2400">
              <a:ea typeface="Calibri"/>
              <a:cs typeface="Calibri"/>
            </a:endParaRPr>
          </a:p>
          <a:p>
            <a:pPr lvl="1">
              <a:buFont typeface="Courier New" panose="020B0604020202020204" pitchFamily="34" charset="0"/>
              <a:buChar char="o"/>
            </a:pPr>
            <a:r>
              <a:rPr lang="en-US" sz="2200">
                <a:ea typeface="+mn-lt"/>
                <a:cs typeface="+mn-lt"/>
              </a:rPr>
              <a:t>requires a one- or few-shot prompt demonstrates how to answer the questions</a:t>
            </a:r>
          </a:p>
          <a:p>
            <a:pPr lvl="1">
              <a:buFont typeface="Courier New" panose="020B0604020202020204" pitchFamily="34" charset="0"/>
              <a:buChar char="o"/>
            </a:pPr>
            <a:r>
              <a:rPr lang="en-US" sz="2200">
                <a:ea typeface="+mn-lt"/>
                <a:cs typeface="+mn-lt"/>
              </a:rPr>
              <a:t>The phrase “</a:t>
            </a:r>
            <a:r>
              <a:rPr lang="en-US" sz="2200">
                <a:solidFill>
                  <a:srgbClr val="00B050"/>
                </a:solidFill>
                <a:ea typeface="+mn-lt"/>
                <a:cs typeface="+mn-lt"/>
              </a:rPr>
              <a:t>Are follow up questions needed here:</a:t>
            </a:r>
            <a:r>
              <a:rPr lang="en-US" sz="2200">
                <a:ea typeface="+mn-lt"/>
                <a:cs typeface="+mn-lt"/>
              </a:rPr>
              <a:t>”  also slightly </a:t>
            </a:r>
            <a:r>
              <a:rPr lang="en-US" sz="2200">
                <a:solidFill>
                  <a:srgbClr val="FFC000"/>
                </a:solidFill>
                <a:ea typeface="+mn-lt"/>
                <a:cs typeface="+mn-lt"/>
              </a:rPr>
              <a:t>improves </a:t>
            </a:r>
            <a:r>
              <a:rPr lang="en-US" sz="2200">
                <a:ea typeface="+mn-lt"/>
                <a:cs typeface="+mn-lt"/>
              </a:rPr>
              <a:t>results.</a:t>
            </a:r>
          </a:p>
          <a:p>
            <a:pPr lvl="1">
              <a:buFont typeface="Courier New" panose="020B0604020202020204" pitchFamily="34" charset="0"/>
              <a:buChar char="o"/>
            </a:pPr>
            <a:r>
              <a:rPr lang="en-US" sz="2200">
                <a:ea typeface="+mn-lt"/>
                <a:cs typeface="+mn-lt"/>
              </a:rPr>
              <a:t>completely automatic</a:t>
            </a:r>
            <a:endParaRPr lang="en-US" sz="2200">
              <a:ea typeface="Calibri"/>
              <a:cs typeface="Calibri"/>
            </a:endParaRPr>
          </a:p>
          <a:p>
            <a:endParaRPr lang="en-US">
              <a:cs typeface="Calibri"/>
            </a:endParaRPr>
          </a:p>
        </p:txBody>
      </p:sp>
      <p:pic>
        <p:nvPicPr>
          <p:cNvPr id="10" name="Picture 9" descr="A screenshot of a computer&#10;&#10;Description automatically generated">
            <a:extLst>
              <a:ext uri="{FF2B5EF4-FFF2-40B4-BE49-F238E27FC236}">
                <a16:creationId xmlns:a16="http://schemas.microsoft.com/office/drawing/2014/main" id="{33107AE6-F693-697C-BFD3-961FEB4EE6FB}"/>
              </a:ext>
            </a:extLst>
          </p:cNvPr>
          <p:cNvPicPr>
            <a:picLocks noChangeAspect="1"/>
          </p:cNvPicPr>
          <p:nvPr/>
        </p:nvPicPr>
        <p:blipFill rotWithShape="1">
          <a:blip r:embed="rId3"/>
          <a:srcRect l="8532" t="947" r="7403" b="20644"/>
          <a:stretch/>
        </p:blipFill>
        <p:spPr>
          <a:xfrm>
            <a:off x="154178" y="963028"/>
            <a:ext cx="6781182" cy="4185254"/>
          </a:xfrm>
          <a:prstGeom prst="rect">
            <a:avLst/>
          </a:prstGeom>
        </p:spPr>
      </p:pic>
    </p:spTree>
    <p:extLst>
      <p:ext uri="{BB962C8B-B14F-4D97-AF65-F5344CB8AC3E}">
        <p14:creationId xmlns:p14="http://schemas.microsoft.com/office/powerpoint/2010/main" val="2404652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DC0B3-43E0-010C-FF8A-1053485D69EC}"/>
              </a:ext>
            </a:extLst>
          </p:cNvPr>
          <p:cNvSpPr>
            <a:spLocks noGrp="1"/>
          </p:cNvSpPr>
          <p:nvPr>
            <p:ph type="title"/>
          </p:nvPr>
        </p:nvSpPr>
        <p:spPr/>
        <p:txBody>
          <a:bodyPr/>
          <a:lstStyle/>
          <a:p>
            <a:r>
              <a:rPr lang="en-US">
                <a:cs typeface="Calibri Light"/>
              </a:rPr>
              <a:t>Self-ask + Search Engine </a:t>
            </a:r>
          </a:p>
        </p:txBody>
      </p:sp>
      <p:sp>
        <p:nvSpPr>
          <p:cNvPr id="4" name="Date Placeholder 3">
            <a:extLst>
              <a:ext uri="{FF2B5EF4-FFF2-40B4-BE49-F238E27FC236}">
                <a16:creationId xmlns:a16="http://schemas.microsoft.com/office/drawing/2014/main" id="{0956DB9E-E495-1987-F4B3-F3E63CFBEFB1}"/>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F9E6D64A-AEC4-1C9C-96D5-455EC9913CC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AFFBB81-090B-65F9-4BF0-A9905982E328}"/>
              </a:ext>
            </a:extLst>
          </p:cNvPr>
          <p:cNvSpPr>
            <a:spLocks noGrp="1"/>
          </p:cNvSpPr>
          <p:nvPr>
            <p:ph type="sldNum" sz="quarter" idx="12"/>
          </p:nvPr>
        </p:nvSpPr>
        <p:spPr/>
        <p:txBody>
          <a:bodyPr/>
          <a:lstStyle/>
          <a:p>
            <a:fld id="{D4F24A5E-B0D2-394D-9970-9AE06BCB59C1}" type="slidenum">
              <a:rPr lang="en-US" smtClean="0"/>
              <a:t>63</a:t>
            </a:fld>
            <a:endParaRPr lang="en-US"/>
          </a:p>
        </p:txBody>
      </p:sp>
      <p:pic>
        <p:nvPicPr>
          <p:cNvPr id="9" name="Content Placeholder 8" descr="A screenshot of a computer screen&#10;&#10;Description automatically generated">
            <a:extLst>
              <a:ext uri="{FF2B5EF4-FFF2-40B4-BE49-F238E27FC236}">
                <a16:creationId xmlns:a16="http://schemas.microsoft.com/office/drawing/2014/main" id="{CAD96A63-7135-3941-960D-EB044011A612}"/>
              </a:ext>
            </a:extLst>
          </p:cNvPr>
          <p:cNvPicPr>
            <a:picLocks noGrp="1" noChangeAspect="1"/>
          </p:cNvPicPr>
          <p:nvPr>
            <p:ph idx="1"/>
          </p:nvPr>
        </p:nvPicPr>
        <p:blipFill rotWithShape="1">
          <a:blip r:embed="rId3"/>
          <a:srcRect l="3226" t="147" r="2151" b="1104"/>
          <a:stretch/>
        </p:blipFill>
        <p:spPr>
          <a:xfrm>
            <a:off x="3694799" y="812721"/>
            <a:ext cx="3871489" cy="5507370"/>
          </a:xfrm>
        </p:spPr>
      </p:pic>
    </p:spTree>
    <p:extLst>
      <p:ext uri="{BB962C8B-B14F-4D97-AF65-F5344CB8AC3E}">
        <p14:creationId xmlns:p14="http://schemas.microsoft.com/office/powerpoint/2010/main" val="8386648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E2493-D2FE-9DA0-0AF3-BD122F8502E8}"/>
              </a:ext>
            </a:extLst>
          </p:cNvPr>
          <p:cNvSpPr>
            <a:spLocks noGrp="1"/>
          </p:cNvSpPr>
          <p:nvPr>
            <p:ph type="title"/>
          </p:nvPr>
        </p:nvSpPr>
        <p:spPr/>
        <p:txBody>
          <a:bodyPr/>
          <a:lstStyle/>
          <a:p>
            <a:r>
              <a:rPr lang="en-US">
                <a:cs typeface="Calibri Light"/>
              </a:rPr>
              <a:t>Evaluation</a:t>
            </a:r>
            <a:endParaRPr lang="en-US"/>
          </a:p>
        </p:txBody>
      </p:sp>
      <p:sp>
        <p:nvSpPr>
          <p:cNvPr id="3" name="Content Placeholder 2">
            <a:extLst>
              <a:ext uri="{FF2B5EF4-FFF2-40B4-BE49-F238E27FC236}">
                <a16:creationId xmlns:a16="http://schemas.microsoft.com/office/drawing/2014/main" id="{5B6B187F-D931-895A-C08F-E30D854DE928}"/>
              </a:ext>
            </a:extLst>
          </p:cNvPr>
          <p:cNvSpPr>
            <a:spLocks noGrp="1"/>
          </p:cNvSpPr>
          <p:nvPr>
            <p:ph idx="1"/>
          </p:nvPr>
        </p:nvSpPr>
        <p:spPr>
          <a:xfrm>
            <a:off x="838200" y="957561"/>
            <a:ext cx="10597242" cy="5079619"/>
          </a:xfrm>
        </p:spPr>
        <p:txBody>
          <a:bodyPr vert="horz" lIns="91440" tIns="45720" rIns="91440" bIns="45720" rtlCol="0" anchor="t">
            <a:normAutofit fontScale="92500" lnSpcReduction="10000"/>
          </a:bodyPr>
          <a:lstStyle/>
          <a:p>
            <a:r>
              <a:rPr lang="en-US">
                <a:cs typeface="Calibri"/>
              </a:rPr>
              <a:t>Baselines:</a:t>
            </a:r>
          </a:p>
          <a:p>
            <a:pPr lvl="1">
              <a:buFont typeface="Courier New" panose="020B0604020202020204" pitchFamily="34" charset="0"/>
              <a:buChar char="o"/>
            </a:pPr>
            <a:r>
              <a:rPr lang="en-US">
                <a:cs typeface="Calibri"/>
              </a:rPr>
              <a:t>Direct Prompting</a:t>
            </a:r>
          </a:p>
          <a:p>
            <a:pPr lvl="1">
              <a:buFont typeface="Courier New" panose="020B0604020202020204" pitchFamily="34" charset="0"/>
              <a:buChar char="o"/>
            </a:pPr>
            <a:r>
              <a:rPr lang="en-US">
                <a:ea typeface="+mn-lt"/>
                <a:cs typeface="+mn-lt"/>
              </a:rPr>
              <a:t>Chain of Thought</a:t>
            </a:r>
          </a:p>
          <a:p>
            <a:pPr lvl="1">
              <a:buFont typeface="Courier New" panose="020B0604020202020204" pitchFamily="34" charset="0"/>
              <a:buChar char="o"/>
            </a:pPr>
            <a:r>
              <a:rPr lang="en-US">
                <a:ea typeface="+mn-lt"/>
                <a:cs typeface="+mn-lt"/>
              </a:rPr>
              <a:t>Search Engine</a:t>
            </a:r>
          </a:p>
          <a:p>
            <a:pPr lvl="1">
              <a:buFont typeface="Courier New" panose="020B0604020202020204" pitchFamily="34" charset="0"/>
              <a:buChar char="o"/>
            </a:pPr>
            <a:r>
              <a:rPr lang="en-US">
                <a:ea typeface="+mn-lt"/>
                <a:cs typeface="+mn-lt"/>
              </a:rPr>
              <a:t>Search Engine + LM postprocessing</a:t>
            </a:r>
          </a:p>
          <a:p>
            <a:r>
              <a:rPr lang="en-US">
                <a:ea typeface="+mn-lt"/>
                <a:cs typeface="+mn-lt"/>
              </a:rPr>
              <a:t>few-shot prompting for all promptings</a:t>
            </a:r>
          </a:p>
          <a:p>
            <a:r>
              <a:rPr lang="en-US">
                <a:ea typeface="+mn-lt"/>
                <a:cs typeface="+mn-lt"/>
              </a:rPr>
              <a:t>LLM: Davinci-002</a:t>
            </a:r>
          </a:p>
          <a:p>
            <a:r>
              <a:rPr lang="en-US">
                <a:ea typeface="+mn-lt"/>
                <a:cs typeface="+mn-lt"/>
              </a:rPr>
              <a:t>Datasets:</a:t>
            </a:r>
          </a:p>
          <a:p>
            <a:pPr lvl="1">
              <a:buFont typeface="Courier New" panose="020B0604020202020204" pitchFamily="34" charset="0"/>
              <a:buChar char="o"/>
            </a:pPr>
            <a:r>
              <a:rPr lang="en-US">
                <a:ea typeface="+mn-lt"/>
                <a:cs typeface="+mn-lt"/>
              </a:rPr>
              <a:t>2WikiMultiHopQA (Ho et al., 2020)</a:t>
            </a:r>
          </a:p>
          <a:p>
            <a:pPr lvl="1">
              <a:buFont typeface="Courier New" panose="020B0604020202020204" pitchFamily="34" charset="0"/>
              <a:buChar char="o"/>
            </a:pPr>
            <a:r>
              <a:rPr lang="en-US">
                <a:ea typeface="+mn-lt"/>
                <a:cs typeface="+mn-lt"/>
              </a:rPr>
              <a:t>Musique (Trivedi et al., 2022)</a:t>
            </a:r>
          </a:p>
          <a:p>
            <a:pPr lvl="1">
              <a:buFont typeface="Courier New" panose="020B0604020202020204" pitchFamily="34" charset="0"/>
              <a:buChar char="o"/>
            </a:pPr>
            <a:r>
              <a:rPr lang="en-US" err="1">
                <a:ea typeface="+mn-lt"/>
                <a:cs typeface="+mn-lt"/>
              </a:rPr>
              <a:t>Bamboogle</a:t>
            </a:r>
            <a:r>
              <a:rPr lang="en-US">
                <a:ea typeface="+mn-lt"/>
                <a:cs typeface="+mn-lt"/>
              </a:rPr>
              <a:t> (new!)</a:t>
            </a:r>
          </a:p>
          <a:p>
            <a:pPr lvl="2">
              <a:buFont typeface="Wingdings" panose="020B0604020202020204" pitchFamily="34" charset="0"/>
              <a:buChar char="§"/>
            </a:pPr>
            <a:r>
              <a:rPr lang="en-US">
                <a:ea typeface="+mn-lt"/>
                <a:cs typeface="+mn-lt"/>
              </a:rPr>
              <a:t>A handcrafted dataset with 2-hop questions</a:t>
            </a:r>
          </a:p>
          <a:p>
            <a:pPr lvl="2">
              <a:buFont typeface="Wingdings" panose="020B0604020202020204" pitchFamily="34" charset="0"/>
              <a:buChar char="§"/>
            </a:pPr>
            <a:r>
              <a:rPr lang="en-US">
                <a:ea typeface="+mn-lt"/>
                <a:cs typeface="+mn-lt"/>
              </a:rPr>
              <a:t>All questions are difficult to be unanswerable by a popular internet search engine</a:t>
            </a:r>
          </a:p>
          <a:p>
            <a:pPr lvl="2">
              <a:buFont typeface="Wingdings" panose="020B0604020202020204" pitchFamily="34" charset="0"/>
              <a:buChar char="§"/>
            </a:pPr>
            <a:r>
              <a:rPr lang="en-US">
                <a:ea typeface="+mn-lt"/>
                <a:cs typeface="+mn-lt"/>
              </a:rPr>
              <a:t>All supporting pieces of evidence can be found in Wikipedia</a:t>
            </a:r>
            <a:endParaRPr lang="en-US">
              <a:cs typeface="Calibri"/>
            </a:endParaRPr>
          </a:p>
        </p:txBody>
      </p:sp>
      <p:sp>
        <p:nvSpPr>
          <p:cNvPr id="4" name="Date Placeholder 3">
            <a:extLst>
              <a:ext uri="{FF2B5EF4-FFF2-40B4-BE49-F238E27FC236}">
                <a16:creationId xmlns:a16="http://schemas.microsoft.com/office/drawing/2014/main" id="{C4A97AC9-C46A-1DF1-BBCC-4349CB7F185E}"/>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604D6ED6-286B-7B71-93AA-7C9CFE1EA43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EC007B1-F6D8-6371-48BB-1343BA4CAB0E}"/>
              </a:ext>
            </a:extLst>
          </p:cNvPr>
          <p:cNvSpPr>
            <a:spLocks noGrp="1"/>
          </p:cNvSpPr>
          <p:nvPr>
            <p:ph type="sldNum" sz="quarter" idx="12"/>
          </p:nvPr>
        </p:nvSpPr>
        <p:spPr/>
        <p:txBody>
          <a:bodyPr/>
          <a:lstStyle/>
          <a:p>
            <a:fld id="{D4F24A5E-B0D2-394D-9970-9AE06BCB59C1}" type="slidenum">
              <a:rPr lang="en-US" smtClean="0"/>
              <a:t>64</a:t>
            </a:fld>
            <a:endParaRPr lang="en-US"/>
          </a:p>
        </p:txBody>
      </p:sp>
    </p:spTree>
    <p:extLst>
      <p:ext uri="{BB962C8B-B14F-4D97-AF65-F5344CB8AC3E}">
        <p14:creationId xmlns:p14="http://schemas.microsoft.com/office/powerpoint/2010/main" val="40385837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6E72-6123-C335-6986-1132A1EC1D65}"/>
              </a:ext>
            </a:extLst>
          </p:cNvPr>
          <p:cNvSpPr>
            <a:spLocks noGrp="1"/>
          </p:cNvSpPr>
          <p:nvPr>
            <p:ph type="title"/>
          </p:nvPr>
        </p:nvSpPr>
        <p:spPr/>
        <p:txBody>
          <a:bodyPr/>
          <a:lstStyle/>
          <a:p>
            <a:r>
              <a:rPr lang="en-US">
                <a:ea typeface="Calibri Light"/>
                <a:cs typeface="Calibri Light"/>
              </a:rPr>
              <a:t>Evaluation</a:t>
            </a:r>
            <a:endParaRPr lang="en-US"/>
          </a:p>
        </p:txBody>
      </p:sp>
      <p:pic>
        <p:nvPicPr>
          <p:cNvPr id="7" name="Content Placeholder 6" descr="A screenshot of a computer&#10;&#10;Description automatically generated">
            <a:extLst>
              <a:ext uri="{FF2B5EF4-FFF2-40B4-BE49-F238E27FC236}">
                <a16:creationId xmlns:a16="http://schemas.microsoft.com/office/drawing/2014/main" id="{13D542FD-7FD9-F54F-054D-07174EF73C91}"/>
              </a:ext>
            </a:extLst>
          </p:cNvPr>
          <p:cNvPicPr>
            <a:picLocks noGrp="1" noChangeAspect="1"/>
          </p:cNvPicPr>
          <p:nvPr>
            <p:ph idx="1"/>
          </p:nvPr>
        </p:nvPicPr>
        <p:blipFill rotWithShape="1">
          <a:blip r:embed="rId3"/>
          <a:srcRect l="7784" t="27434" r="12425" b="37255"/>
          <a:stretch/>
        </p:blipFill>
        <p:spPr>
          <a:xfrm>
            <a:off x="675140" y="1089395"/>
            <a:ext cx="4613839" cy="2421827"/>
          </a:xfrm>
        </p:spPr>
      </p:pic>
      <p:sp>
        <p:nvSpPr>
          <p:cNvPr id="4" name="Date Placeholder 3">
            <a:extLst>
              <a:ext uri="{FF2B5EF4-FFF2-40B4-BE49-F238E27FC236}">
                <a16:creationId xmlns:a16="http://schemas.microsoft.com/office/drawing/2014/main" id="{2D219538-9757-7193-447A-FB9CF7AF985F}"/>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15B1FF21-EC62-16B7-4429-297B4F8CDFE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C75E981-8A09-6D57-129F-27A7157F36EE}"/>
              </a:ext>
            </a:extLst>
          </p:cNvPr>
          <p:cNvSpPr>
            <a:spLocks noGrp="1"/>
          </p:cNvSpPr>
          <p:nvPr>
            <p:ph type="sldNum" sz="quarter" idx="12"/>
          </p:nvPr>
        </p:nvSpPr>
        <p:spPr/>
        <p:txBody>
          <a:bodyPr/>
          <a:lstStyle/>
          <a:p>
            <a:fld id="{D4F24A5E-B0D2-394D-9970-9AE06BCB59C1}" type="slidenum">
              <a:rPr lang="en-US" smtClean="0"/>
              <a:t>65</a:t>
            </a:fld>
            <a:endParaRPr lang="en-US"/>
          </a:p>
        </p:txBody>
      </p:sp>
      <p:pic>
        <p:nvPicPr>
          <p:cNvPr id="8" name="Picture 7" descr="A screenshot of a computer&#10;&#10;Description automatically generated">
            <a:extLst>
              <a:ext uri="{FF2B5EF4-FFF2-40B4-BE49-F238E27FC236}">
                <a16:creationId xmlns:a16="http://schemas.microsoft.com/office/drawing/2014/main" id="{A18746E1-1B9D-05B3-1FA7-0787092B7D0E}"/>
              </a:ext>
            </a:extLst>
          </p:cNvPr>
          <p:cNvPicPr>
            <a:picLocks noChangeAspect="1"/>
          </p:cNvPicPr>
          <p:nvPr/>
        </p:nvPicPr>
        <p:blipFill rotWithShape="1">
          <a:blip r:embed="rId3"/>
          <a:srcRect l="434" t="62774" r="217" b="-182"/>
          <a:stretch/>
        </p:blipFill>
        <p:spPr>
          <a:xfrm>
            <a:off x="6210882" y="1036819"/>
            <a:ext cx="5713713" cy="2565495"/>
          </a:xfrm>
          <a:prstGeom prst="rect">
            <a:avLst/>
          </a:prstGeom>
        </p:spPr>
      </p:pic>
      <p:sp>
        <p:nvSpPr>
          <p:cNvPr id="9" name="TextBox 8">
            <a:extLst>
              <a:ext uri="{FF2B5EF4-FFF2-40B4-BE49-F238E27FC236}">
                <a16:creationId xmlns:a16="http://schemas.microsoft.com/office/drawing/2014/main" id="{A212309F-1D86-4BDA-A50D-A28818CF9E39}"/>
              </a:ext>
            </a:extLst>
          </p:cNvPr>
          <p:cNvSpPr txBox="1"/>
          <p:nvPr/>
        </p:nvSpPr>
        <p:spPr>
          <a:xfrm>
            <a:off x="6176405" y="4497778"/>
            <a:ext cx="53884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Self-ask achieves similar or better performance while running more than 30% faster than Least-to-Most</a:t>
            </a:r>
            <a:endParaRPr lang="en-US"/>
          </a:p>
        </p:txBody>
      </p:sp>
      <p:sp>
        <p:nvSpPr>
          <p:cNvPr id="10" name="TextBox 9">
            <a:extLst>
              <a:ext uri="{FF2B5EF4-FFF2-40B4-BE49-F238E27FC236}">
                <a16:creationId xmlns:a16="http://schemas.microsoft.com/office/drawing/2014/main" id="{DDBABA70-9AB8-D113-BD24-1F180EAE141D}"/>
              </a:ext>
            </a:extLst>
          </p:cNvPr>
          <p:cNvSpPr txBox="1"/>
          <p:nvPr/>
        </p:nvSpPr>
        <p:spPr>
          <a:xfrm>
            <a:off x="841581" y="4179454"/>
            <a:ext cx="47612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Self-ask improves over </a:t>
            </a:r>
            <a:endParaRPr lang="en-US" err="1">
              <a:ea typeface="+mn-lt"/>
              <a:cs typeface="+mn-lt"/>
            </a:endParaRPr>
          </a:p>
          <a:p>
            <a:pPr marL="285750" indent="-285750">
              <a:buFont typeface="Calibri"/>
              <a:buChar char="-"/>
            </a:pPr>
            <a:r>
              <a:rPr lang="en-US" err="1">
                <a:ea typeface="+mn-lt"/>
                <a:cs typeface="+mn-lt"/>
              </a:rPr>
              <a:t>CoT</a:t>
            </a:r>
            <a:r>
              <a:rPr lang="en-US">
                <a:ea typeface="+mn-lt"/>
                <a:cs typeface="+mn-lt"/>
              </a:rPr>
              <a:t> by smaller amount on 2Wiki and Musique </a:t>
            </a:r>
          </a:p>
          <a:p>
            <a:pPr marL="285750" indent="-285750">
              <a:buFont typeface="Calibri"/>
              <a:buChar char="-"/>
            </a:pPr>
            <a:r>
              <a:rPr lang="en-US" err="1">
                <a:ea typeface="+mn-lt"/>
                <a:cs typeface="+mn-lt"/>
              </a:rPr>
              <a:t>Bamboogle</a:t>
            </a:r>
            <a:r>
              <a:rPr lang="en-US">
                <a:ea typeface="+mn-lt"/>
                <a:cs typeface="+mn-lt"/>
              </a:rPr>
              <a:t> by a large amount (11% )</a:t>
            </a:r>
            <a:endParaRPr lang="en-US">
              <a:cs typeface="Calibri"/>
            </a:endParaRPr>
          </a:p>
        </p:txBody>
      </p:sp>
      <p:sp>
        <p:nvSpPr>
          <p:cNvPr id="3" name="TextBox 2">
            <a:extLst>
              <a:ext uri="{FF2B5EF4-FFF2-40B4-BE49-F238E27FC236}">
                <a16:creationId xmlns:a16="http://schemas.microsoft.com/office/drawing/2014/main" id="{F27DC3E0-D9B7-BB44-8471-4373F827889D}"/>
              </a:ext>
            </a:extLst>
          </p:cNvPr>
          <p:cNvSpPr txBox="1"/>
          <p:nvPr/>
        </p:nvSpPr>
        <p:spPr>
          <a:xfrm>
            <a:off x="2265795" y="3697432"/>
            <a:ext cx="877454" cy="3694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Table 1</a:t>
            </a:r>
            <a:endParaRPr lang="en-US"/>
          </a:p>
        </p:txBody>
      </p:sp>
    </p:spTree>
    <p:extLst>
      <p:ext uri="{BB962C8B-B14F-4D97-AF65-F5344CB8AC3E}">
        <p14:creationId xmlns:p14="http://schemas.microsoft.com/office/powerpoint/2010/main" val="26157881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A80D-54EE-4F60-9510-4B8DCD7EB8D3}"/>
              </a:ext>
            </a:extLst>
          </p:cNvPr>
          <p:cNvSpPr>
            <a:spLocks noGrp="1"/>
          </p:cNvSpPr>
          <p:nvPr>
            <p:ph type="title"/>
          </p:nvPr>
        </p:nvSpPr>
        <p:spPr/>
        <p:txBody>
          <a:bodyPr/>
          <a:lstStyle/>
          <a:p>
            <a:r>
              <a:rPr lang="en-US">
                <a:ea typeface="Calibri Light"/>
                <a:cs typeface="Calibri Light"/>
              </a:rPr>
              <a:t>Limitations</a:t>
            </a:r>
            <a:endParaRPr lang="en-US"/>
          </a:p>
        </p:txBody>
      </p:sp>
      <p:sp>
        <p:nvSpPr>
          <p:cNvPr id="3" name="Content Placeholder 2">
            <a:extLst>
              <a:ext uri="{FF2B5EF4-FFF2-40B4-BE49-F238E27FC236}">
                <a16:creationId xmlns:a16="http://schemas.microsoft.com/office/drawing/2014/main" id="{0E1097B8-01EB-2A8C-7657-A82E9199E6FB}"/>
              </a:ext>
            </a:extLst>
          </p:cNvPr>
          <p:cNvSpPr>
            <a:spLocks noGrp="1"/>
          </p:cNvSpPr>
          <p:nvPr>
            <p:ph idx="1"/>
          </p:nvPr>
        </p:nvSpPr>
        <p:spPr/>
        <p:txBody>
          <a:bodyPr vert="horz" lIns="91440" tIns="45720" rIns="91440" bIns="45720" rtlCol="0" anchor="t">
            <a:normAutofit/>
          </a:bodyPr>
          <a:lstStyle/>
          <a:p>
            <a:r>
              <a:rPr lang="en-US">
                <a:ea typeface="+mn-lt"/>
                <a:cs typeface="+mn-lt"/>
              </a:rPr>
              <a:t>Didn’t experiment with models larger than 175 billion parameters </a:t>
            </a:r>
          </a:p>
          <a:p>
            <a:r>
              <a:rPr lang="en-US">
                <a:ea typeface="+mn-lt"/>
                <a:cs typeface="+mn-lt"/>
              </a:rPr>
              <a:t>May behave differently in a more thorough empirical evaluation</a:t>
            </a:r>
            <a:endParaRPr lang="en-US">
              <a:cs typeface="Calibri"/>
            </a:endParaRPr>
          </a:p>
        </p:txBody>
      </p:sp>
      <p:sp>
        <p:nvSpPr>
          <p:cNvPr id="4" name="Date Placeholder 3">
            <a:extLst>
              <a:ext uri="{FF2B5EF4-FFF2-40B4-BE49-F238E27FC236}">
                <a16:creationId xmlns:a16="http://schemas.microsoft.com/office/drawing/2014/main" id="{7F28791C-D3D2-1B62-ECBB-87BCF7C731FB}"/>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598B4DAB-EBE7-8565-52C5-986B368BFC5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5131AB8-7560-9A6C-C2BC-C51286785FDF}"/>
              </a:ext>
            </a:extLst>
          </p:cNvPr>
          <p:cNvSpPr>
            <a:spLocks noGrp="1"/>
          </p:cNvSpPr>
          <p:nvPr>
            <p:ph type="sldNum" sz="quarter" idx="12"/>
          </p:nvPr>
        </p:nvSpPr>
        <p:spPr/>
        <p:txBody>
          <a:bodyPr/>
          <a:lstStyle/>
          <a:p>
            <a:fld id="{D4F24A5E-B0D2-394D-9970-9AE06BCB59C1}" type="slidenum">
              <a:rPr lang="en-US" smtClean="0"/>
              <a:t>66</a:t>
            </a:fld>
            <a:endParaRPr lang="en-US"/>
          </a:p>
        </p:txBody>
      </p:sp>
    </p:spTree>
    <p:extLst>
      <p:ext uri="{BB962C8B-B14F-4D97-AF65-F5344CB8AC3E}">
        <p14:creationId xmlns:p14="http://schemas.microsoft.com/office/powerpoint/2010/main" val="42911225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039B-F20E-B96F-DFDB-AF746DFD3288}"/>
              </a:ext>
            </a:extLst>
          </p:cNvPr>
          <p:cNvSpPr>
            <a:spLocks noGrp="1"/>
          </p:cNvSpPr>
          <p:nvPr>
            <p:ph type="title"/>
          </p:nvPr>
        </p:nvSpPr>
        <p:spPr>
          <a:xfrm rot="10800000" flipV="1">
            <a:off x="838200" y="2310598"/>
            <a:ext cx="10515600" cy="1549988"/>
          </a:xfrm>
        </p:spPr>
        <p:txBody>
          <a:bodyPr/>
          <a:lstStyle/>
          <a:p>
            <a:pPr algn="ctr"/>
            <a:r>
              <a:rPr lang="en-US" b="1" err="1">
                <a:latin typeface="Calibri Light"/>
                <a:ea typeface="Calibri Light"/>
                <a:cs typeface="Calibri Light"/>
              </a:rPr>
              <a:t>ReAct</a:t>
            </a:r>
            <a:r>
              <a:rPr lang="en-US" b="1">
                <a:latin typeface="Calibri Light"/>
                <a:ea typeface="Calibri Light"/>
                <a:cs typeface="Calibri Light"/>
              </a:rPr>
              <a:t>: Synergizing Reasoning and Acting in Language Models</a:t>
            </a:r>
          </a:p>
        </p:txBody>
      </p:sp>
      <p:sp>
        <p:nvSpPr>
          <p:cNvPr id="4" name="Date Placeholder 3">
            <a:extLst>
              <a:ext uri="{FF2B5EF4-FFF2-40B4-BE49-F238E27FC236}">
                <a16:creationId xmlns:a16="http://schemas.microsoft.com/office/drawing/2014/main" id="{7DFB7F83-26E8-EEFF-9D1D-9D9DA0A7FB2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E55EB06E-BF4D-4C53-6774-910EB17C83B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99E72CB-F652-B84C-11EB-857713F7290C}"/>
              </a:ext>
            </a:extLst>
          </p:cNvPr>
          <p:cNvSpPr>
            <a:spLocks noGrp="1"/>
          </p:cNvSpPr>
          <p:nvPr>
            <p:ph type="sldNum" sz="quarter" idx="12"/>
          </p:nvPr>
        </p:nvSpPr>
        <p:spPr/>
        <p:txBody>
          <a:bodyPr/>
          <a:lstStyle/>
          <a:p>
            <a:fld id="{D4F24A5E-B0D2-394D-9970-9AE06BCB59C1}" type="slidenum">
              <a:rPr lang="en-US" smtClean="0"/>
              <a:t>67</a:t>
            </a:fld>
            <a:endParaRPr lang="en-US"/>
          </a:p>
        </p:txBody>
      </p:sp>
    </p:spTree>
    <p:extLst>
      <p:ext uri="{BB962C8B-B14F-4D97-AF65-F5344CB8AC3E}">
        <p14:creationId xmlns:p14="http://schemas.microsoft.com/office/powerpoint/2010/main" val="28190278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E202-C70A-93A4-6225-D08D4B980384}"/>
              </a:ext>
            </a:extLst>
          </p:cNvPr>
          <p:cNvSpPr>
            <a:spLocks noGrp="1"/>
          </p:cNvSpPr>
          <p:nvPr>
            <p:ph type="title"/>
          </p:nvPr>
        </p:nvSpPr>
        <p:spPr/>
        <p:txBody>
          <a:bodyPr>
            <a:normAutofit/>
          </a:bodyPr>
          <a:lstStyle/>
          <a:p>
            <a:r>
              <a:rPr lang="en-US">
                <a:ea typeface="Calibri Light"/>
                <a:cs typeface="Calibri Light"/>
              </a:rPr>
              <a:t>Motivation</a:t>
            </a:r>
          </a:p>
        </p:txBody>
      </p:sp>
      <p:sp>
        <p:nvSpPr>
          <p:cNvPr id="3" name="Content Placeholder 2">
            <a:extLst>
              <a:ext uri="{FF2B5EF4-FFF2-40B4-BE49-F238E27FC236}">
                <a16:creationId xmlns:a16="http://schemas.microsoft.com/office/drawing/2014/main" id="{CD9DFFCD-EC87-54FA-F3E0-9A31776D967A}"/>
              </a:ext>
            </a:extLst>
          </p:cNvPr>
          <p:cNvSpPr>
            <a:spLocks noGrp="1"/>
          </p:cNvSpPr>
          <p:nvPr>
            <p:ph idx="1"/>
          </p:nvPr>
        </p:nvSpPr>
        <p:spPr/>
        <p:txBody>
          <a:bodyPr vert="horz" lIns="91440" tIns="45720" rIns="91440" bIns="45720" rtlCol="0" anchor="t">
            <a:normAutofit/>
          </a:bodyPr>
          <a:lstStyle/>
          <a:p>
            <a:r>
              <a:rPr lang="en-US">
                <a:ea typeface="+mn-lt"/>
                <a:cs typeface="+mn-lt"/>
              </a:rPr>
              <a:t>LLMs have demonstrated the ability to execute a sequence of reasoning traces to deduce answers for verbal reasoning questions</a:t>
            </a:r>
          </a:p>
          <a:p>
            <a:pPr lvl="1">
              <a:buFont typeface="Courier New" panose="020B0604020202020204" pitchFamily="34" charset="0"/>
              <a:buChar char="o"/>
            </a:pPr>
            <a:r>
              <a:rPr lang="en-US" sz="2600">
                <a:ea typeface="+mn-lt"/>
                <a:cs typeface="+mn-lt"/>
              </a:rPr>
              <a:t>However, </a:t>
            </a:r>
            <a:r>
              <a:rPr lang="en-US" sz="2600" err="1">
                <a:ea typeface="+mn-lt"/>
                <a:cs typeface="+mn-lt"/>
              </a:rPr>
              <a:t>CoT</a:t>
            </a:r>
            <a:r>
              <a:rPr lang="en-US" sz="2600">
                <a:ea typeface="+mn-lt"/>
                <a:cs typeface="+mn-lt"/>
              </a:rPr>
              <a:t> is still a static black box. </a:t>
            </a:r>
            <a:endParaRPr lang="en-US" sz="2600">
              <a:ea typeface="Calibri" panose="020F0502020204030204"/>
              <a:cs typeface="Calibri" panose="020F0502020204030204"/>
            </a:endParaRPr>
          </a:p>
          <a:p>
            <a:pPr lvl="2">
              <a:buFont typeface="Wingdings" panose="020B0604020202020204" pitchFamily="34" charset="0"/>
              <a:buChar char="§"/>
            </a:pPr>
            <a:r>
              <a:rPr lang="en-US" sz="2400">
                <a:ea typeface="+mn-lt"/>
                <a:cs typeface="+mn-lt"/>
              </a:rPr>
              <a:t>Lead to </a:t>
            </a:r>
            <a:r>
              <a:rPr lang="en-US" sz="2400">
                <a:solidFill>
                  <a:srgbClr val="00B050"/>
                </a:solidFill>
                <a:ea typeface="+mn-lt"/>
                <a:cs typeface="+mn-lt"/>
              </a:rPr>
              <a:t>hallucination</a:t>
            </a:r>
            <a:r>
              <a:rPr lang="en-US" sz="2400">
                <a:ea typeface="+mn-lt"/>
                <a:cs typeface="+mn-lt"/>
              </a:rPr>
              <a:t> and </a:t>
            </a:r>
            <a:r>
              <a:rPr lang="en-US" sz="2400">
                <a:solidFill>
                  <a:srgbClr val="00B050"/>
                </a:solidFill>
                <a:ea typeface="+mn-lt"/>
                <a:cs typeface="+mn-lt"/>
              </a:rPr>
              <a:t>error propagation</a:t>
            </a:r>
            <a:r>
              <a:rPr lang="en-US" sz="2400">
                <a:ea typeface="+mn-lt"/>
                <a:cs typeface="+mn-lt"/>
              </a:rPr>
              <a:t> over the reasoning process. </a:t>
            </a:r>
          </a:p>
          <a:p>
            <a:r>
              <a:rPr lang="en-US">
                <a:ea typeface="+mn-lt"/>
                <a:cs typeface="+mn-lt"/>
              </a:rPr>
              <a:t>Pre-trained language models can be used to plan and take actions in interactive environments via language priors</a:t>
            </a:r>
          </a:p>
        </p:txBody>
      </p:sp>
      <p:sp>
        <p:nvSpPr>
          <p:cNvPr id="4" name="Date Placeholder 3">
            <a:extLst>
              <a:ext uri="{FF2B5EF4-FFF2-40B4-BE49-F238E27FC236}">
                <a16:creationId xmlns:a16="http://schemas.microsoft.com/office/drawing/2014/main" id="{757D591A-EE7D-5D87-4E19-0299C2D0994E}"/>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76A6E57B-4532-9260-9887-C46423B5173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CAB4B70-EA6D-9DC6-3570-3582D3935197}"/>
              </a:ext>
            </a:extLst>
          </p:cNvPr>
          <p:cNvSpPr>
            <a:spLocks noGrp="1"/>
          </p:cNvSpPr>
          <p:nvPr>
            <p:ph type="sldNum" sz="quarter" idx="12"/>
          </p:nvPr>
        </p:nvSpPr>
        <p:spPr/>
        <p:txBody>
          <a:bodyPr/>
          <a:lstStyle/>
          <a:p>
            <a:fld id="{D4F24A5E-B0D2-394D-9970-9AE06BCB59C1}" type="slidenum">
              <a:rPr lang="en-US" smtClean="0"/>
              <a:t>68</a:t>
            </a:fld>
            <a:endParaRPr lang="en-US"/>
          </a:p>
        </p:txBody>
      </p:sp>
    </p:spTree>
    <p:extLst>
      <p:ext uri="{BB962C8B-B14F-4D97-AF65-F5344CB8AC3E}">
        <p14:creationId xmlns:p14="http://schemas.microsoft.com/office/powerpoint/2010/main" val="4397358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5E00-6EA4-3C9B-08F3-9A444D95BBEB}"/>
              </a:ext>
            </a:extLst>
          </p:cNvPr>
          <p:cNvSpPr>
            <a:spLocks noGrp="1"/>
          </p:cNvSpPr>
          <p:nvPr>
            <p:ph type="title"/>
          </p:nvPr>
        </p:nvSpPr>
        <p:spPr/>
        <p:txBody>
          <a:bodyPr/>
          <a:lstStyle/>
          <a:p>
            <a:r>
              <a:rPr lang="en-US" err="1">
                <a:cs typeface="Calibri Light"/>
              </a:rPr>
              <a:t>ReAct</a:t>
            </a:r>
            <a:endParaRPr lang="en-US" err="1"/>
          </a:p>
        </p:txBody>
      </p:sp>
      <p:sp>
        <p:nvSpPr>
          <p:cNvPr id="4" name="Date Placeholder 3">
            <a:extLst>
              <a:ext uri="{FF2B5EF4-FFF2-40B4-BE49-F238E27FC236}">
                <a16:creationId xmlns:a16="http://schemas.microsoft.com/office/drawing/2014/main" id="{B40A829F-4236-ED24-F1C8-0477D04C21E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2E9A0E5F-2B95-296A-C2F6-715A8B69F08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869ABF5-72B7-74C7-791E-A23483A604C9}"/>
              </a:ext>
            </a:extLst>
          </p:cNvPr>
          <p:cNvSpPr>
            <a:spLocks noGrp="1"/>
          </p:cNvSpPr>
          <p:nvPr>
            <p:ph type="sldNum" sz="quarter" idx="12"/>
          </p:nvPr>
        </p:nvSpPr>
        <p:spPr/>
        <p:txBody>
          <a:bodyPr/>
          <a:lstStyle/>
          <a:p>
            <a:fld id="{D4F24A5E-B0D2-394D-9970-9AE06BCB59C1}" type="slidenum">
              <a:rPr lang="en-US" smtClean="0"/>
              <a:t>69</a:t>
            </a:fld>
            <a:endParaRPr lang="en-US"/>
          </a:p>
        </p:txBody>
      </p:sp>
      <p:pic>
        <p:nvPicPr>
          <p:cNvPr id="8" name="Picture 7" descr="A diagram of a process&#10;&#10;Description automatically generated">
            <a:extLst>
              <a:ext uri="{FF2B5EF4-FFF2-40B4-BE49-F238E27FC236}">
                <a16:creationId xmlns:a16="http://schemas.microsoft.com/office/drawing/2014/main" id="{3A57379B-6495-3436-FBC5-2DEA2293EA5D}"/>
              </a:ext>
            </a:extLst>
          </p:cNvPr>
          <p:cNvPicPr>
            <a:picLocks noChangeAspect="1"/>
          </p:cNvPicPr>
          <p:nvPr/>
        </p:nvPicPr>
        <p:blipFill>
          <a:blip r:embed="rId3"/>
          <a:stretch>
            <a:fillRect/>
          </a:stretch>
        </p:blipFill>
        <p:spPr>
          <a:xfrm>
            <a:off x="2511821" y="729711"/>
            <a:ext cx="7568730" cy="5715001"/>
          </a:xfrm>
          <a:prstGeom prst="rect">
            <a:avLst/>
          </a:prstGeom>
        </p:spPr>
      </p:pic>
    </p:spTree>
    <p:extLst>
      <p:ext uri="{BB962C8B-B14F-4D97-AF65-F5344CB8AC3E}">
        <p14:creationId xmlns:p14="http://schemas.microsoft.com/office/powerpoint/2010/main" val="667275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A055-1C69-6168-1DDE-A0FAC1CFD8B7}"/>
              </a:ext>
            </a:extLst>
          </p:cNvPr>
          <p:cNvSpPr>
            <a:spLocks noGrp="1"/>
          </p:cNvSpPr>
          <p:nvPr>
            <p:ph type="title"/>
          </p:nvPr>
        </p:nvSpPr>
        <p:spPr/>
        <p:txBody>
          <a:bodyPr/>
          <a:lstStyle/>
          <a:p>
            <a:r>
              <a:rPr lang="en-US"/>
              <a:t>Chain-of-thought Prompting Principals</a:t>
            </a:r>
          </a:p>
        </p:txBody>
      </p:sp>
      <p:sp>
        <p:nvSpPr>
          <p:cNvPr id="3" name="Content Placeholder 2">
            <a:extLst>
              <a:ext uri="{FF2B5EF4-FFF2-40B4-BE49-F238E27FC236}">
                <a16:creationId xmlns:a16="http://schemas.microsoft.com/office/drawing/2014/main" id="{7A8CBB96-CA6D-E433-BB78-CA7C32A22C87}"/>
              </a:ext>
            </a:extLst>
          </p:cNvPr>
          <p:cNvSpPr>
            <a:spLocks noGrp="1"/>
          </p:cNvSpPr>
          <p:nvPr>
            <p:ph idx="1"/>
          </p:nvPr>
        </p:nvSpPr>
        <p:spPr>
          <a:xfrm>
            <a:off x="838200" y="1260629"/>
            <a:ext cx="8559018" cy="4916334"/>
          </a:xfrm>
        </p:spPr>
        <p:txBody>
          <a:bodyPr>
            <a:normAutofit fontScale="92500"/>
          </a:bodyPr>
          <a:lstStyle/>
          <a:p>
            <a:r>
              <a:rPr lang="en-US" sz="2400"/>
              <a:t>Step-by-Step Guidance - </a:t>
            </a:r>
            <a:r>
              <a:rPr lang="en-US" sz="1600"/>
              <a:t>Breaking complex problems into smaller steps</a:t>
            </a:r>
            <a:endParaRPr lang="en-US" sz="2000"/>
          </a:p>
          <a:p>
            <a:pPr lvl="1"/>
            <a:r>
              <a:rPr lang="en-US" sz="2000"/>
              <a:t>“Let’s do it step by step.”</a:t>
            </a:r>
          </a:p>
          <a:p>
            <a:pPr lvl="1"/>
            <a:endParaRPr lang="en-US" sz="2000"/>
          </a:p>
          <a:p>
            <a:r>
              <a:rPr lang="en-US" sz="2400"/>
              <a:t>Explicit Reasoning Chains - </a:t>
            </a:r>
            <a:r>
              <a:rPr lang="en-US" sz="1600"/>
              <a:t>Creating prompts that detail the reasoning process step by step</a:t>
            </a:r>
            <a:endParaRPr lang="en-US" sz="2000"/>
          </a:p>
          <a:p>
            <a:pPr lvl="1"/>
            <a:r>
              <a:rPr lang="en-US" sz="2000"/>
              <a:t>“Consider the dangers of lightning. Next, evaluate the safety of being outdoors vs. indoors. Conclude with the safest option.”</a:t>
            </a:r>
          </a:p>
          <a:p>
            <a:pPr lvl="1"/>
            <a:endParaRPr lang="en-US" sz="2000"/>
          </a:p>
          <a:p>
            <a:r>
              <a:rPr lang="en-US" sz="2400"/>
              <a:t>Use of Examples - </a:t>
            </a:r>
            <a:r>
              <a:rPr lang="en-US" sz="1600"/>
              <a:t>Providing solved examples with detailed reasoning step</a:t>
            </a:r>
          </a:p>
          <a:p>
            <a:pPr lvl="1"/>
            <a:r>
              <a:rPr lang="en-US" sz="2000"/>
              <a:t>“If A is bigger than B and B is bigger than C, then A is the biggest. For example, if A = 5, B = 3, and C = 2, then 5 is the biggest.”</a:t>
            </a:r>
          </a:p>
          <a:p>
            <a:pPr lvl="1"/>
            <a:endParaRPr lang="en-US" sz="2000"/>
          </a:p>
          <a:p>
            <a:r>
              <a:rPr lang="en-US" sz="2400"/>
              <a:t>Iterative Refinement - </a:t>
            </a:r>
            <a:r>
              <a:rPr lang="en-US" sz="1600"/>
              <a:t>Refining prompts based on model output for clarity and effectiveness</a:t>
            </a:r>
            <a:endParaRPr lang="en-US" sz="2000"/>
          </a:p>
          <a:p>
            <a:pPr lvl="1"/>
            <a:r>
              <a:rPr lang="en-US" sz="2000"/>
              <a:t>"Consider the relationship between A, B, and C step by step, starting with comparing A and B.”</a:t>
            </a:r>
          </a:p>
        </p:txBody>
      </p:sp>
      <p:sp>
        <p:nvSpPr>
          <p:cNvPr id="4" name="Date Placeholder 3">
            <a:extLst>
              <a:ext uri="{FF2B5EF4-FFF2-40B4-BE49-F238E27FC236}">
                <a16:creationId xmlns:a16="http://schemas.microsoft.com/office/drawing/2014/main" id="{139B28C4-F590-E3C1-975E-39C1FD38FCCF}"/>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F819BEA0-6599-1A72-543A-09B3621A3CEE}"/>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30DC1220-0C94-4BD9-1226-1FF36355C65A}"/>
              </a:ext>
            </a:extLst>
          </p:cNvPr>
          <p:cNvSpPr>
            <a:spLocks noGrp="1"/>
          </p:cNvSpPr>
          <p:nvPr>
            <p:ph type="sldNum" sz="quarter" idx="12"/>
          </p:nvPr>
        </p:nvSpPr>
        <p:spPr/>
        <p:txBody>
          <a:bodyPr/>
          <a:lstStyle/>
          <a:p>
            <a:fld id="{D4F24A5E-B0D2-394D-9970-9AE06BCB59C1}" type="slidenum">
              <a:rPr lang="en-US" smtClean="0"/>
              <a:t>7</a:t>
            </a:fld>
            <a:endParaRPr lang="en-US"/>
          </a:p>
        </p:txBody>
      </p:sp>
      <p:pic>
        <p:nvPicPr>
          <p:cNvPr id="8" name="Picture 7" descr="A diagram of a diagram&#10;&#10;Description automatically generated">
            <a:extLst>
              <a:ext uri="{FF2B5EF4-FFF2-40B4-BE49-F238E27FC236}">
                <a16:creationId xmlns:a16="http://schemas.microsoft.com/office/drawing/2014/main" id="{1F067910-C60D-14A2-3E54-B7F676C85861}"/>
              </a:ext>
            </a:extLst>
          </p:cNvPr>
          <p:cNvPicPr>
            <a:picLocks noChangeAspect="1"/>
          </p:cNvPicPr>
          <p:nvPr/>
        </p:nvPicPr>
        <p:blipFill>
          <a:blip r:embed="rId3"/>
          <a:stretch>
            <a:fillRect/>
          </a:stretch>
        </p:blipFill>
        <p:spPr>
          <a:xfrm>
            <a:off x="9397218" y="1693585"/>
            <a:ext cx="2538254" cy="3903786"/>
          </a:xfrm>
          <a:prstGeom prst="rect">
            <a:avLst/>
          </a:prstGeom>
        </p:spPr>
      </p:pic>
      <p:sp>
        <p:nvSpPr>
          <p:cNvPr id="7" name="TextBox 6">
            <a:extLst>
              <a:ext uri="{FF2B5EF4-FFF2-40B4-BE49-F238E27FC236}">
                <a16:creationId xmlns:a16="http://schemas.microsoft.com/office/drawing/2014/main" id="{03A67BC0-18A6-DF9E-3833-9F174D57A008}"/>
              </a:ext>
            </a:extLst>
          </p:cNvPr>
          <p:cNvSpPr txBox="1"/>
          <p:nvPr/>
        </p:nvSpPr>
        <p:spPr>
          <a:xfrm>
            <a:off x="11419929" y="2963333"/>
            <a:ext cx="772071" cy="369332"/>
          </a:xfrm>
          <a:prstGeom prst="rect">
            <a:avLst/>
          </a:prstGeom>
          <a:noFill/>
        </p:spPr>
        <p:txBody>
          <a:bodyPr wrap="none" rtlCol="0">
            <a:spAutoFit/>
          </a:bodyPr>
          <a:lstStyle/>
          <a:p>
            <a:r>
              <a:rPr lang="en-US">
                <a:solidFill>
                  <a:srgbClr val="00B050"/>
                </a:solidFill>
              </a:rPr>
              <a:t>Step 1</a:t>
            </a:r>
          </a:p>
        </p:txBody>
      </p:sp>
      <p:sp>
        <p:nvSpPr>
          <p:cNvPr id="9" name="TextBox 8">
            <a:extLst>
              <a:ext uri="{FF2B5EF4-FFF2-40B4-BE49-F238E27FC236}">
                <a16:creationId xmlns:a16="http://schemas.microsoft.com/office/drawing/2014/main" id="{5A6B23C4-A0DC-74DD-41CF-D85AAD54EC41}"/>
              </a:ext>
            </a:extLst>
          </p:cNvPr>
          <p:cNvSpPr txBox="1"/>
          <p:nvPr/>
        </p:nvSpPr>
        <p:spPr>
          <a:xfrm>
            <a:off x="11419929" y="3718796"/>
            <a:ext cx="776879" cy="369332"/>
          </a:xfrm>
          <a:prstGeom prst="rect">
            <a:avLst/>
          </a:prstGeom>
          <a:noFill/>
        </p:spPr>
        <p:txBody>
          <a:bodyPr wrap="none" rtlCol="0">
            <a:spAutoFit/>
          </a:bodyPr>
          <a:lstStyle/>
          <a:p>
            <a:r>
              <a:rPr lang="en-US">
                <a:solidFill>
                  <a:srgbClr val="00B050"/>
                </a:solidFill>
              </a:rPr>
              <a:t>Step n</a:t>
            </a:r>
          </a:p>
        </p:txBody>
      </p:sp>
    </p:spTree>
    <p:extLst>
      <p:ext uri="{BB962C8B-B14F-4D97-AF65-F5344CB8AC3E}">
        <p14:creationId xmlns:p14="http://schemas.microsoft.com/office/powerpoint/2010/main" val="31408221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B7B6-5838-7E8E-3834-1FCDDE56CEE1}"/>
              </a:ext>
            </a:extLst>
          </p:cNvPr>
          <p:cNvSpPr>
            <a:spLocks noGrp="1"/>
          </p:cNvSpPr>
          <p:nvPr>
            <p:ph type="title"/>
          </p:nvPr>
        </p:nvSpPr>
        <p:spPr/>
        <p:txBody>
          <a:bodyPr/>
          <a:lstStyle/>
          <a:p>
            <a:r>
              <a:rPr lang="en-US" err="1">
                <a:cs typeface="Calibri Light"/>
              </a:rPr>
              <a:t>ReAct</a:t>
            </a:r>
            <a:endParaRPr lang="en-US" err="1"/>
          </a:p>
        </p:txBody>
      </p:sp>
      <p:sp>
        <p:nvSpPr>
          <p:cNvPr id="4" name="Date Placeholder 3">
            <a:extLst>
              <a:ext uri="{FF2B5EF4-FFF2-40B4-BE49-F238E27FC236}">
                <a16:creationId xmlns:a16="http://schemas.microsoft.com/office/drawing/2014/main" id="{D77E0FD7-4D93-7DEE-61BE-E45FCF640C85}"/>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E1535681-F61F-DBD5-7A13-E0D45D670D4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B0AF856-82C4-0176-5DAB-1622811B8FBD}"/>
              </a:ext>
            </a:extLst>
          </p:cNvPr>
          <p:cNvSpPr>
            <a:spLocks noGrp="1"/>
          </p:cNvSpPr>
          <p:nvPr>
            <p:ph type="sldNum" sz="quarter" idx="12"/>
          </p:nvPr>
        </p:nvSpPr>
        <p:spPr/>
        <p:txBody>
          <a:bodyPr/>
          <a:lstStyle/>
          <a:p>
            <a:fld id="{D4F24A5E-B0D2-394D-9970-9AE06BCB59C1}" type="slidenum">
              <a:rPr lang="en-US" smtClean="0"/>
              <a:t>70</a:t>
            </a:fld>
            <a:endParaRPr lang="en-US"/>
          </a:p>
        </p:txBody>
      </p:sp>
      <p:pic>
        <p:nvPicPr>
          <p:cNvPr id="10" name="Content Placeholder 9" descr="A screenshot of a computer program&#10;&#10;Description automatically generated">
            <a:extLst>
              <a:ext uri="{FF2B5EF4-FFF2-40B4-BE49-F238E27FC236}">
                <a16:creationId xmlns:a16="http://schemas.microsoft.com/office/drawing/2014/main" id="{162CC6A9-5391-0BFB-507D-359B10AFAFE9}"/>
              </a:ext>
            </a:extLst>
          </p:cNvPr>
          <p:cNvPicPr>
            <a:picLocks noGrp="1" noChangeAspect="1"/>
          </p:cNvPicPr>
          <p:nvPr>
            <p:ph idx="1"/>
          </p:nvPr>
        </p:nvPicPr>
        <p:blipFill>
          <a:blip r:embed="rId3"/>
          <a:stretch>
            <a:fillRect/>
          </a:stretch>
        </p:blipFill>
        <p:spPr>
          <a:xfrm>
            <a:off x="876946" y="1122769"/>
            <a:ext cx="10780362" cy="4727104"/>
          </a:xfrm>
        </p:spPr>
      </p:pic>
    </p:spTree>
    <p:extLst>
      <p:ext uri="{BB962C8B-B14F-4D97-AF65-F5344CB8AC3E}">
        <p14:creationId xmlns:p14="http://schemas.microsoft.com/office/powerpoint/2010/main" val="12240142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3A168-6BC5-06E9-B47D-561CF8273D16}"/>
              </a:ext>
            </a:extLst>
          </p:cNvPr>
          <p:cNvSpPr>
            <a:spLocks noGrp="1"/>
          </p:cNvSpPr>
          <p:nvPr>
            <p:ph type="title"/>
          </p:nvPr>
        </p:nvSpPr>
        <p:spPr/>
        <p:txBody>
          <a:bodyPr/>
          <a:lstStyle/>
          <a:p>
            <a:r>
              <a:rPr lang="en-US" err="1">
                <a:cs typeface="Calibri Light"/>
              </a:rPr>
              <a:t>ReAct</a:t>
            </a:r>
            <a:endParaRPr lang="en-US" err="1"/>
          </a:p>
        </p:txBody>
      </p:sp>
      <p:sp>
        <p:nvSpPr>
          <p:cNvPr id="3" name="Content Placeholder 2">
            <a:extLst>
              <a:ext uri="{FF2B5EF4-FFF2-40B4-BE49-F238E27FC236}">
                <a16:creationId xmlns:a16="http://schemas.microsoft.com/office/drawing/2014/main" id="{824011E2-05D3-CDFE-5F4F-B27469B9169C}"/>
              </a:ext>
            </a:extLst>
          </p:cNvPr>
          <p:cNvSpPr>
            <a:spLocks noGrp="1"/>
          </p:cNvSpPr>
          <p:nvPr>
            <p:ph idx="1"/>
          </p:nvPr>
        </p:nvSpPr>
        <p:spPr/>
        <p:txBody>
          <a:bodyPr vert="horz" lIns="91440" tIns="45720" rIns="91440" bIns="45720" rtlCol="0" anchor="t">
            <a:normAutofit/>
          </a:bodyPr>
          <a:lstStyle/>
          <a:p>
            <a:r>
              <a:rPr lang="en-US">
                <a:cs typeface="Calibri"/>
              </a:rPr>
              <a:t>Idea: </a:t>
            </a:r>
            <a:r>
              <a:rPr lang="en-US">
                <a:ea typeface="+mn-lt"/>
                <a:cs typeface="+mn-lt"/>
              </a:rPr>
              <a:t>Expand the agent’s action space to                             </a:t>
            </a:r>
            <a:endParaRPr lang="en-US"/>
          </a:p>
          <a:p>
            <a:pPr lvl="1">
              <a:buFont typeface="Courier New" panose="020B0604020202020204" pitchFamily="34" charset="0"/>
              <a:buChar char="o"/>
            </a:pPr>
            <a:r>
              <a:rPr lang="en-US">
                <a:cs typeface="Calibri"/>
              </a:rPr>
              <a:t>         : the language space, which is referred to </a:t>
            </a:r>
            <a:r>
              <a:rPr lang="en-US">
                <a:ea typeface="+mn-lt"/>
                <a:cs typeface="+mn-lt"/>
              </a:rPr>
              <a:t>as a </a:t>
            </a:r>
            <a:r>
              <a:rPr lang="en-US" i="1">
                <a:ea typeface="+mn-lt"/>
                <a:cs typeface="+mn-lt"/>
              </a:rPr>
              <a:t>thought</a:t>
            </a:r>
            <a:r>
              <a:rPr lang="en-US">
                <a:ea typeface="+mn-lt"/>
                <a:cs typeface="+mn-lt"/>
              </a:rPr>
              <a:t> or a </a:t>
            </a:r>
            <a:r>
              <a:rPr lang="en-US" i="1">
                <a:ea typeface="+mn-lt"/>
                <a:cs typeface="+mn-lt"/>
              </a:rPr>
              <a:t>reasoning trace</a:t>
            </a:r>
            <a:r>
              <a:rPr lang="en-US">
                <a:ea typeface="+mn-lt"/>
                <a:cs typeface="+mn-lt"/>
              </a:rPr>
              <a:t>. </a:t>
            </a:r>
          </a:p>
          <a:p>
            <a:pPr lvl="1">
              <a:buFont typeface="Courier New" panose="020B0604020202020204" pitchFamily="34" charset="0"/>
              <a:buChar char="o"/>
            </a:pPr>
            <a:r>
              <a:rPr lang="en-US">
                <a:cs typeface="Calibri"/>
              </a:rPr>
              <a:t>          : the action space</a:t>
            </a:r>
          </a:p>
          <a:p>
            <a:pPr lvl="1">
              <a:buFont typeface="Courier New" panose="020B0604020202020204" pitchFamily="34" charset="0"/>
              <a:buChar char="o"/>
            </a:pPr>
            <a:r>
              <a:rPr lang="en-US">
                <a:cs typeface="Calibri"/>
              </a:rPr>
              <a:t>          : the agent's action space</a:t>
            </a:r>
            <a:endParaRPr lang="en-US"/>
          </a:p>
          <a:p>
            <a:r>
              <a:rPr lang="en-US">
                <a:cs typeface="Calibri"/>
              </a:rPr>
              <a:t>Difficulties </a:t>
            </a:r>
          </a:p>
          <a:p>
            <a:pPr lvl="1">
              <a:buFont typeface="Courier New" panose="020B0604020202020204" pitchFamily="34" charset="0"/>
              <a:buChar char="o"/>
            </a:pPr>
            <a:r>
              <a:rPr lang="en-US" b="1" i="1">
                <a:ea typeface="+mn-lt"/>
                <a:cs typeface="+mn-lt"/>
              </a:rPr>
              <a:t>L   </a:t>
            </a:r>
            <a:r>
              <a:rPr lang="en-US">
                <a:ea typeface="+mn-lt"/>
                <a:cs typeface="+mn-lt"/>
              </a:rPr>
              <a:t>is unlimited, learning in this augmented action space is difficult </a:t>
            </a:r>
            <a:endParaRPr lang="en-US">
              <a:cs typeface="Calibri"/>
            </a:endParaRPr>
          </a:p>
          <a:p>
            <a:pPr lvl="2">
              <a:buFont typeface="Wingdings" panose="020B0604020202020204" pitchFamily="34" charset="0"/>
              <a:buChar char="§"/>
            </a:pPr>
            <a:r>
              <a:rPr lang="en-US">
                <a:ea typeface="+mn-lt"/>
                <a:cs typeface="+mn-lt"/>
              </a:rPr>
              <a:t>requires strong language priors</a:t>
            </a:r>
            <a:endParaRPr lang="en-US">
              <a:cs typeface="Calibri"/>
            </a:endParaRPr>
          </a:p>
          <a:p>
            <a:pPr lvl="1">
              <a:buFont typeface="Courier New" panose="020B0604020202020204" pitchFamily="34" charset="0"/>
              <a:buChar char="o"/>
            </a:pPr>
            <a:r>
              <a:rPr lang="en-US">
                <a:cs typeface="Calibri"/>
              </a:rPr>
              <a:t>Solution: </a:t>
            </a:r>
          </a:p>
          <a:p>
            <a:pPr lvl="2">
              <a:buFont typeface="Wingdings" panose="020B0604020202020204" pitchFamily="34" charset="0"/>
              <a:buChar char="§"/>
            </a:pPr>
            <a:r>
              <a:rPr lang="en-US">
                <a:ea typeface="+mn-lt"/>
                <a:cs typeface="+mn-lt"/>
              </a:rPr>
              <a:t>use a frozen LLM PaLM-540B (</a:t>
            </a:r>
            <a:r>
              <a:rPr lang="en-US" err="1">
                <a:ea typeface="+mn-lt"/>
                <a:cs typeface="+mn-lt"/>
              </a:rPr>
              <a:t>Chowdhery</a:t>
            </a:r>
            <a:r>
              <a:rPr lang="en-US">
                <a:ea typeface="+mn-lt"/>
                <a:cs typeface="+mn-lt"/>
              </a:rPr>
              <a:t> et al., 2022)</a:t>
            </a:r>
            <a:endParaRPr lang="en-US">
              <a:cs typeface="Calibri"/>
            </a:endParaRPr>
          </a:p>
          <a:p>
            <a:pPr lvl="2">
              <a:buFont typeface="Wingdings" panose="020B0604020202020204" pitchFamily="34" charset="0"/>
              <a:buChar char="§"/>
            </a:pPr>
            <a:r>
              <a:rPr lang="en-US">
                <a:ea typeface="+mn-lt"/>
                <a:cs typeface="+mn-lt"/>
              </a:rPr>
              <a:t>few-shot in-context examples</a:t>
            </a:r>
            <a:endParaRPr lang="en-US">
              <a:cs typeface="Calibri"/>
            </a:endParaRPr>
          </a:p>
          <a:p>
            <a:pPr lvl="1">
              <a:buFont typeface="Courier New" panose="020B0604020202020204" pitchFamily="34" charset="0"/>
              <a:buChar char="o"/>
            </a:pPr>
            <a:endParaRPr lang="en-US">
              <a:cs typeface="Calibri"/>
            </a:endParaRPr>
          </a:p>
        </p:txBody>
      </p:sp>
      <p:sp>
        <p:nvSpPr>
          <p:cNvPr id="4" name="Date Placeholder 3">
            <a:extLst>
              <a:ext uri="{FF2B5EF4-FFF2-40B4-BE49-F238E27FC236}">
                <a16:creationId xmlns:a16="http://schemas.microsoft.com/office/drawing/2014/main" id="{F0D9703F-79CA-EBE8-EA59-63E8F22A8B69}"/>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16CDE2A6-EE51-05B9-4C31-AE71E8707E0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2B8825F-E378-D1D4-0505-76CEC781B354}"/>
              </a:ext>
            </a:extLst>
          </p:cNvPr>
          <p:cNvSpPr>
            <a:spLocks noGrp="1"/>
          </p:cNvSpPr>
          <p:nvPr>
            <p:ph type="sldNum" sz="quarter" idx="12"/>
          </p:nvPr>
        </p:nvSpPr>
        <p:spPr/>
        <p:txBody>
          <a:bodyPr/>
          <a:lstStyle/>
          <a:p>
            <a:fld id="{D4F24A5E-B0D2-394D-9970-9AE06BCB59C1}" type="slidenum">
              <a:rPr lang="en-US" smtClean="0"/>
              <a:t>71</a:t>
            </a:fld>
            <a:endParaRPr lang="en-US"/>
          </a:p>
        </p:txBody>
      </p:sp>
      <p:pic>
        <p:nvPicPr>
          <p:cNvPr id="7" name="Picture 6" descr="A black and white math symbol&#10;&#10;Description automatically generated">
            <a:extLst>
              <a:ext uri="{FF2B5EF4-FFF2-40B4-BE49-F238E27FC236}">
                <a16:creationId xmlns:a16="http://schemas.microsoft.com/office/drawing/2014/main" id="{ED14F45A-88B2-4AEF-F643-1194732213A7}"/>
              </a:ext>
            </a:extLst>
          </p:cNvPr>
          <p:cNvPicPr>
            <a:picLocks noChangeAspect="1"/>
          </p:cNvPicPr>
          <p:nvPr/>
        </p:nvPicPr>
        <p:blipFill rotWithShape="1">
          <a:blip r:embed="rId2"/>
          <a:srcRect r="-1227" b="14467"/>
          <a:stretch/>
        </p:blipFill>
        <p:spPr>
          <a:xfrm>
            <a:off x="7038975" y="1029380"/>
            <a:ext cx="2250699" cy="700646"/>
          </a:xfrm>
          <a:prstGeom prst="rect">
            <a:avLst/>
          </a:prstGeom>
        </p:spPr>
      </p:pic>
      <p:pic>
        <p:nvPicPr>
          <p:cNvPr id="8" name="Picture 7" descr="A black and white math symbol&#10;&#10;Description automatically generated">
            <a:extLst>
              <a:ext uri="{FF2B5EF4-FFF2-40B4-BE49-F238E27FC236}">
                <a16:creationId xmlns:a16="http://schemas.microsoft.com/office/drawing/2014/main" id="{F7AAB8ED-C1C6-9DDF-2078-F4DE7F3BC82D}"/>
              </a:ext>
            </a:extLst>
          </p:cNvPr>
          <p:cNvPicPr>
            <a:picLocks noChangeAspect="1"/>
          </p:cNvPicPr>
          <p:nvPr/>
        </p:nvPicPr>
        <p:blipFill rotWithShape="1">
          <a:blip r:embed="rId2"/>
          <a:srcRect l="80480" t="25000" r="2703" b="19643"/>
          <a:stretch/>
        </p:blipFill>
        <p:spPr>
          <a:xfrm>
            <a:off x="1787694" y="1716125"/>
            <a:ext cx="400835" cy="445853"/>
          </a:xfrm>
          <a:prstGeom prst="rect">
            <a:avLst/>
          </a:prstGeom>
        </p:spPr>
      </p:pic>
      <p:pic>
        <p:nvPicPr>
          <p:cNvPr id="9" name="Picture 8" descr="A black symbol with a white background&#10;&#10;Description automatically generated">
            <a:extLst>
              <a:ext uri="{FF2B5EF4-FFF2-40B4-BE49-F238E27FC236}">
                <a16:creationId xmlns:a16="http://schemas.microsoft.com/office/drawing/2014/main" id="{49B77BA4-B9D5-5DF8-C265-6FDD6D1A8476}"/>
              </a:ext>
            </a:extLst>
          </p:cNvPr>
          <p:cNvPicPr>
            <a:picLocks noChangeAspect="1"/>
          </p:cNvPicPr>
          <p:nvPr/>
        </p:nvPicPr>
        <p:blipFill rotWithShape="1">
          <a:blip r:embed="rId3"/>
          <a:srcRect l="36196" t="5263" r="38037" b="15789"/>
          <a:stretch/>
        </p:blipFill>
        <p:spPr>
          <a:xfrm>
            <a:off x="1728731" y="2363515"/>
            <a:ext cx="503689" cy="548665"/>
          </a:xfrm>
          <a:prstGeom prst="rect">
            <a:avLst/>
          </a:prstGeom>
        </p:spPr>
      </p:pic>
      <p:pic>
        <p:nvPicPr>
          <p:cNvPr id="10" name="Picture 9" descr="A black symbol with a white background&#10;&#10;Description automatically generated">
            <a:extLst>
              <a:ext uri="{FF2B5EF4-FFF2-40B4-BE49-F238E27FC236}">
                <a16:creationId xmlns:a16="http://schemas.microsoft.com/office/drawing/2014/main" id="{50E141DD-1B09-E158-14CA-A8E6F4223783}"/>
              </a:ext>
            </a:extLst>
          </p:cNvPr>
          <p:cNvPicPr>
            <a:picLocks noChangeAspect="1"/>
          </p:cNvPicPr>
          <p:nvPr/>
        </p:nvPicPr>
        <p:blipFill rotWithShape="1">
          <a:blip r:embed="rId3"/>
          <a:srcRect t="7303" r="78243" b="25356"/>
          <a:stretch/>
        </p:blipFill>
        <p:spPr>
          <a:xfrm>
            <a:off x="1745796" y="2794908"/>
            <a:ext cx="477438" cy="495231"/>
          </a:xfrm>
          <a:prstGeom prst="rect">
            <a:avLst/>
          </a:prstGeom>
        </p:spPr>
      </p:pic>
      <p:pic>
        <p:nvPicPr>
          <p:cNvPr id="11" name="Picture 10" descr="A black and white math symbol&#10;&#10;Description automatically generated">
            <a:extLst>
              <a:ext uri="{FF2B5EF4-FFF2-40B4-BE49-F238E27FC236}">
                <a16:creationId xmlns:a16="http://schemas.microsoft.com/office/drawing/2014/main" id="{0A84D850-7FC8-B26B-985E-487BEFB3128E}"/>
              </a:ext>
            </a:extLst>
          </p:cNvPr>
          <p:cNvPicPr>
            <a:picLocks noChangeAspect="1"/>
          </p:cNvPicPr>
          <p:nvPr/>
        </p:nvPicPr>
        <p:blipFill rotWithShape="1">
          <a:blip r:embed="rId2"/>
          <a:srcRect l="79412" t="12984" b="8064"/>
          <a:stretch/>
        </p:blipFill>
        <p:spPr>
          <a:xfrm>
            <a:off x="1562829" y="3659639"/>
            <a:ext cx="372265" cy="474548"/>
          </a:xfrm>
          <a:prstGeom prst="rect">
            <a:avLst/>
          </a:prstGeom>
        </p:spPr>
      </p:pic>
    </p:spTree>
    <p:extLst>
      <p:ext uri="{BB962C8B-B14F-4D97-AF65-F5344CB8AC3E}">
        <p14:creationId xmlns:p14="http://schemas.microsoft.com/office/powerpoint/2010/main" val="1785036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6E72-6123-C335-6986-1132A1EC1D65}"/>
              </a:ext>
            </a:extLst>
          </p:cNvPr>
          <p:cNvSpPr>
            <a:spLocks noGrp="1"/>
          </p:cNvSpPr>
          <p:nvPr>
            <p:ph type="title"/>
          </p:nvPr>
        </p:nvSpPr>
        <p:spPr>
          <a:xfrm>
            <a:off x="766200" y="136526"/>
            <a:ext cx="10515600" cy="884162"/>
          </a:xfrm>
        </p:spPr>
        <p:txBody>
          <a:bodyPr/>
          <a:lstStyle/>
          <a:p>
            <a:r>
              <a:rPr lang="en-US">
                <a:ea typeface="Calibri Light"/>
                <a:cs typeface="Calibri Light"/>
              </a:rPr>
              <a:t>Evaluation – knowledge-intensive reasoning tasks</a:t>
            </a:r>
            <a:endParaRPr lang="en-US"/>
          </a:p>
        </p:txBody>
      </p:sp>
      <p:sp>
        <p:nvSpPr>
          <p:cNvPr id="3" name="Content Placeholder 2">
            <a:extLst>
              <a:ext uri="{FF2B5EF4-FFF2-40B4-BE49-F238E27FC236}">
                <a16:creationId xmlns:a16="http://schemas.microsoft.com/office/drawing/2014/main" id="{F381AC52-3E6A-C507-F0F0-E83A432DF28F}"/>
              </a:ext>
            </a:extLst>
          </p:cNvPr>
          <p:cNvSpPr>
            <a:spLocks noGrp="1"/>
          </p:cNvSpPr>
          <p:nvPr>
            <p:ph idx="1"/>
          </p:nvPr>
        </p:nvSpPr>
        <p:spPr>
          <a:xfrm>
            <a:off x="838200" y="1002093"/>
            <a:ext cx="10515600" cy="5106834"/>
          </a:xfrm>
        </p:spPr>
        <p:txBody>
          <a:bodyPr vert="horz" lIns="91440" tIns="45720" rIns="91440" bIns="45720" rtlCol="0" anchor="t">
            <a:normAutofit/>
          </a:bodyPr>
          <a:lstStyle/>
          <a:p>
            <a:r>
              <a:rPr lang="en-US">
                <a:ea typeface="+mn-lt"/>
                <a:cs typeface="+mn-lt"/>
              </a:rPr>
              <a:t>Setups:</a:t>
            </a:r>
            <a:endParaRPr lang="en-US" err="1">
              <a:ea typeface="+mn-lt"/>
              <a:cs typeface="+mn-lt"/>
            </a:endParaRPr>
          </a:p>
          <a:p>
            <a:pPr lvl="1">
              <a:buFont typeface="Courier New" panose="020B0604020202020204" pitchFamily="34" charset="0"/>
              <a:buChar char="o"/>
            </a:pPr>
            <a:r>
              <a:rPr lang="en-US">
                <a:cs typeface="Calibri"/>
              </a:rPr>
              <a:t>Datasets:</a:t>
            </a:r>
          </a:p>
          <a:p>
            <a:pPr marL="1371600" lvl="2" indent="-457200">
              <a:buFont typeface="Calibri" panose="020B0604020202020204" pitchFamily="34" charset="0"/>
              <a:buChar char="-"/>
            </a:pPr>
            <a:r>
              <a:rPr lang="en-US" sz="2400">
                <a:ea typeface="+mn-lt"/>
                <a:cs typeface="+mn-lt"/>
              </a:rPr>
              <a:t>multi-hop question answering</a:t>
            </a:r>
          </a:p>
          <a:p>
            <a:pPr lvl="3"/>
            <a:r>
              <a:rPr lang="en-US" err="1">
                <a:ea typeface="+mn-lt"/>
                <a:cs typeface="+mn-lt"/>
              </a:rPr>
              <a:t>HotPotQA</a:t>
            </a:r>
            <a:r>
              <a:rPr lang="en-US">
                <a:ea typeface="+mn-lt"/>
                <a:cs typeface="+mn-lt"/>
              </a:rPr>
              <a:t> (Yang et al., 2018): a multi-hop question answering benchmark</a:t>
            </a:r>
            <a:endParaRPr lang="en-US">
              <a:ea typeface="Calibri" panose="020F0502020204030204"/>
              <a:cs typeface="Calibri" panose="020F0502020204030204"/>
            </a:endParaRPr>
          </a:p>
          <a:p>
            <a:pPr lvl="2">
              <a:buFont typeface="Calibri" panose="020B0604020202020204" pitchFamily="34" charset="0"/>
              <a:buChar char="-"/>
            </a:pPr>
            <a:r>
              <a:rPr lang="en-US" sz="2400">
                <a:ea typeface="+mn-lt"/>
                <a:cs typeface="+mn-lt"/>
              </a:rPr>
              <a:t>   fact verification</a:t>
            </a:r>
          </a:p>
          <a:p>
            <a:pPr lvl="3"/>
            <a:r>
              <a:rPr lang="en-US">
                <a:ea typeface="+mn-lt"/>
                <a:cs typeface="+mn-lt"/>
              </a:rPr>
              <a:t>FEVER (Thorne et al., 2018): a fact verification benchmark </a:t>
            </a:r>
            <a:endParaRPr lang="en-US">
              <a:ea typeface="Calibri"/>
              <a:cs typeface="Calibri"/>
            </a:endParaRPr>
          </a:p>
          <a:p>
            <a:pPr marL="914400" lvl="1" indent="-457200">
              <a:buFont typeface="Courier New" panose="020B0604020202020204" pitchFamily="34" charset="0"/>
              <a:buChar char="o"/>
            </a:pPr>
            <a:r>
              <a:rPr lang="en-US">
                <a:ea typeface="+mn-lt"/>
                <a:cs typeface="+mn-lt"/>
              </a:rPr>
              <a:t>Question only (no supported paragraph is provided)</a:t>
            </a:r>
            <a:endParaRPr lang="en-US">
              <a:cs typeface="Calibri"/>
            </a:endParaRPr>
          </a:p>
          <a:p>
            <a:pPr marL="914400" lvl="1" indent="-457200">
              <a:buFont typeface="Courier New" panose="020B0604020202020204" pitchFamily="34" charset="0"/>
              <a:buChar char="o"/>
            </a:pPr>
            <a:r>
              <a:rPr lang="en-US">
                <a:cs typeface="Calibri"/>
              </a:rPr>
              <a:t>Action Space: </a:t>
            </a:r>
          </a:p>
          <a:p>
            <a:pPr lvl="2">
              <a:buFont typeface="Calibri" panose="020B0604020202020204" pitchFamily="34" charset="0"/>
              <a:buChar char="-"/>
            </a:pPr>
            <a:r>
              <a:rPr lang="en-US">
                <a:ea typeface="+mn-lt"/>
                <a:cs typeface="+mn-lt"/>
              </a:rPr>
              <a:t>A self-made Wikipedia web API with three types of actions to support interactive information retrieval.</a:t>
            </a:r>
            <a:endParaRPr lang="en-US">
              <a:cs typeface="Calibri"/>
            </a:endParaRPr>
          </a:p>
          <a:p>
            <a:pPr marL="1714500" lvl="3" indent="-342900"/>
            <a:r>
              <a:rPr lang="en-US" b="1">
                <a:ea typeface="+mn-lt"/>
                <a:cs typeface="+mn-lt"/>
              </a:rPr>
              <a:t>search[entity]:</a:t>
            </a:r>
            <a:r>
              <a:rPr lang="en-US">
                <a:ea typeface="+mn-lt"/>
                <a:cs typeface="+mn-lt"/>
              </a:rPr>
              <a:t> returns the first 5 sentences from the corresponding entity wiki page if it exists, or else suggests top-5 similar entities from the Wikipedia search engine</a:t>
            </a:r>
            <a:endParaRPr lang="en-US">
              <a:ea typeface="Calibri" panose="020F0502020204030204"/>
              <a:cs typeface="Calibri"/>
            </a:endParaRPr>
          </a:p>
          <a:p>
            <a:pPr marL="1714500" lvl="3" indent="-342900"/>
            <a:r>
              <a:rPr lang="en-US" b="1">
                <a:ea typeface="+mn-lt"/>
                <a:cs typeface="+mn-lt"/>
              </a:rPr>
              <a:t>lookup[string]: </a:t>
            </a:r>
            <a:r>
              <a:rPr lang="en-US">
                <a:ea typeface="+mn-lt"/>
                <a:cs typeface="+mn-lt"/>
              </a:rPr>
              <a:t>return the next sentence in the page containing string</a:t>
            </a:r>
            <a:endParaRPr lang="en-US">
              <a:ea typeface="Calibri" panose="020F0502020204030204"/>
              <a:cs typeface="Calibri"/>
            </a:endParaRPr>
          </a:p>
          <a:p>
            <a:pPr marL="1714500" lvl="3" indent="-342900"/>
            <a:r>
              <a:rPr lang="en-US" b="1">
                <a:ea typeface="+mn-lt"/>
                <a:cs typeface="+mn-lt"/>
              </a:rPr>
              <a:t>finish[answer]:</a:t>
            </a:r>
            <a:r>
              <a:rPr lang="en-US">
                <a:ea typeface="+mn-lt"/>
                <a:cs typeface="+mn-lt"/>
              </a:rPr>
              <a:t> finish the current task with answer</a:t>
            </a:r>
            <a:endParaRPr lang="en-US">
              <a:ea typeface="Calibri" panose="020F0502020204030204"/>
              <a:cs typeface="Calibri"/>
            </a:endParaRPr>
          </a:p>
          <a:p>
            <a:pPr marL="1371600" lvl="2" indent="-457200">
              <a:buFont typeface="Calibri" panose="020B0604020202020204" pitchFamily="34" charset="0"/>
              <a:buChar char="-"/>
            </a:pPr>
            <a:endParaRPr lang="en-US">
              <a:cs typeface="Calibri"/>
            </a:endParaRPr>
          </a:p>
          <a:p>
            <a:endParaRPr lang="en-US">
              <a:ea typeface="Calibri" panose="020F0502020204030204"/>
              <a:cs typeface="Calibri"/>
            </a:endParaRPr>
          </a:p>
        </p:txBody>
      </p:sp>
      <p:sp>
        <p:nvSpPr>
          <p:cNvPr id="4" name="Date Placeholder 3">
            <a:extLst>
              <a:ext uri="{FF2B5EF4-FFF2-40B4-BE49-F238E27FC236}">
                <a16:creationId xmlns:a16="http://schemas.microsoft.com/office/drawing/2014/main" id="{2D219538-9757-7193-447A-FB9CF7AF985F}"/>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15B1FF21-EC62-16B7-4429-297B4F8CDFE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C75E981-8A09-6D57-129F-27A7157F36EE}"/>
              </a:ext>
            </a:extLst>
          </p:cNvPr>
          <p:cNvSpPr>
            <a:spLocks noGrp="1"/>
          </p:cNvSpPr>
          <p:nvPr>
            <p:ph type="sldNum" sz="quarter" idx="12"/>
          </p:nvPr>
        </p:nvSpPr>
        <p:spPr/>
        <p:txBody>
          <a:bodyPr/>
          <a:lstStyle/>
          <a:p>
            <a:fld id="{D4F24A5E-B0D2-394D-9970-9AE06BCB59C1}" type="slidenum">
              <a:rPr lang="en-US" smtClean="0"/>
              <a:t>72</a:t>
            </a:fld>
            <a:endParaRPr lang="en-US"/>
          </a:p>
        </p:txBody>
      </p:sp>
    </p:spTree>
    <p:extLst>
      <p:ext uri="{BB962C8B-B14F-4D97-AF65-F5344CB8AC3E}">
        <p14:creationId xmlns:p14="http://schemas.microsoft.com/office/powerpoint/2010/main" val="304462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0620-A9DA-05B1-372A-A391F6737767}"/>
              </a:ext>
            </a:extLst>
          </p:cNvPr>
          <p:cNvSpPr>
            <a:spLocks noGrp="1"/>
          </p:cNvSpPr>
          <p:nvPr>
            <p:ph type="title"/>
          </p:nvPr>
        </p:nvSpPr>
        <p:spPr>
          <a:xfrm>
            <a:off x="814200" y="136526"/>
            <a:ext cx="8925600" cy="896162"/>
          </a:xfrm>
        </p:spPr>
        <p:txBody>
          <a:bodyPr/>
          <a:lstStyle/>
          <a:p>
            <a:r>
              <a:rPr lang="en-US">
                <a:cs typeface="Calibri Light"/>
              </a:rPr>
              <a:t>Evaluations</a:t>
            </a:r>
            <a:endParaRPr lang="en-US">
              <a:ea typeface="+mj-lt"/>
              <a:cs typeface="+mj-lt"/>
            </a:endParaRPr>
          </a:p>
        </p:txBody>
      </p:sp>
      <p:sp>
        <p:nvSpPr>
          <p:cNvPr id="3" name="Content Placeholder 2">
            <a:extLst>
              <a:ext uri="{FF2B5EF4-FFF2-40B4-BE49-F238E27FC236}">
                <a16:creationId xmlns:a16="http://schemas.microsoft.com/office/drawing/2014/main" id="{847FB232-E918-460B-0E2F-EC1BB217DAB9}"/>
              </a:ext>
            </a:extLst>
          </p:cNvPr>
          <p:cNvSpPr>
            <a:spLocks noGrp="1"/>
          </p:cNvSpPr>
          <p:nvPr>
            <p:ph idx="1"/>
          </p:nvPr>
        </p:nvSpPr>
        <p:spPr>
          <a:xfrm>
            <a:off x="838200" y="1029308"/>
            <a:ext cx="10515600" cy="5501438"/>
          </a:xfrm>
        </p:spPr>
        <p:txBody>
          <a:bodyPr vert="horz" lIns="91440" tIns="45720" rIns="91440" bIns="45720" rtlCol="0" anchor="t">
            <a:normAutofit fontScale="92500" lnSpcReduction="20000"/>
          </a:bodyPr>
          <a:lstStyle/>
          <a:p>
            <a:r>
              <a:rPr lang="en-US">
                <a:cs typeface="Calibri"/>
              </a:rPr>
              <a:t>Prompting Methods:</a:t>
            </a:r>
          </a:p>
          <a:p>
            <a:pPr lvl="1">
              <a:buFont typeface="Courier New" panose="020B0604020202020204" pitchFamily="34" charset="0"/>
              <a:buChar char="o"/>
            </a:pPr>
            <a:r>
              <a:rPr lang="en-US" err="1">
                <a:cs typeface="Calibri"/>
              </a:rPr>
              <a:t>ReAct</a:t>
            </a:r>
            <a:r>
              <a:rPr lang="en-US">
                <a:cs typeface="Calibri"/>
              </a:rPr>
              <a:t> Prompting: </a:t>
            </a:r>
          </a:p>
          <a:p>
            <a:pPr lvl="2">
              <a:buFont typeface="Wingdings" panose="020B0604020202020204" pitchFamily="34" charset="0"/>
              <a:buChar char="§"/>
            </a:pPr>
            <a:r>
              <a:rPr lang="en-US">
                <a:ea typeface="+mn-lt"/>
                <a:cs typeface="+mn-lt"/>
              </a:rPr>
              <a:t>Randomly select 6 and 3 cases from the training set and manually compose </a:t>
            </a:r>
            <a:r>
              <a:rPr lang="en-US" err="1">
                <a:ea typeface="+mn-lt"/>
                <a:cs typeface="+mn-lt"/>
              </a:rPr>
              <a:t>ReAct</a:t>
            </a:r>
            <a:r>
              <a:rPr lang="en-US">
                <a:ea typeface="+mn-lt"/>
                <a:cs typeface="+mn-lt"/>
              </a:rPr>
              <a:t>-format trajectories to use as few-shot exemplars in the prompts</a:t>
            </a:r>
          </a:p>
          <a:p>
            <a:pPr lvl="3"/>
            <a:r>
              <a:rPr lang="en-US">
                <a:ea typeface="+mn-lt"/>
                <a:cs typeface="+mn-lt"/>
              </a:rPr>
              <a:t>more examples don’t improve performance</a:t>
            </a:r>
          </a:p>
          <a:p>
            <a:pPr lvl="2">
              <a:buFont typeface="Wingdings" panose="020B0604020202020204" pitchFamily="34" charset="0"/>
              <a:buChar char="§"/>
            </a:pPr>
            <a:r>
              <a:rPr lang="en-US">
                <a:ea typeface="+mn-lt"/>
                <a:cs typeface="+mn-lt"/>
              </a:rPr>
              <a:t>each trajectory consists of multiple thought-action-observation steps (Fig. 1d)</a:t>
            </a:r>
          </a:p>
          <a:p>
            <a:pPr lvl="1">
              <a:buFont typeface="Courier New" panose="020B0604020202020204" pitchFamily="34" charset="0"/>
              <a:buChar char="o"/>
            </a:pPr>
            <a:r>
              <a:rPr lang="en-US">
                <a:cs typeface="Calibri"/>
              </a:rPr>
              <a:t>Baselines:</a:t>
            </a:r>
          </a:p>
          <a:p>
            <a:pPr lvl="2">
              <a:buFont typeface="Wingdings" panose="020B0604020202020204" pitchFamily="34" charset="0"/>
              <a:buChar char="§"/>
            </a:pPr>
            <a:r>
              <a:rPr lang="en-US">
                <a:ea typeface="+mn-lt"/>
                <a:cs typeface="+mn-lt"/>
              </a:rPr>
              <a:t>Standard prompting (Standard)</a:t>
            </a:r>
          </a:p>
          <a:p>
            <a:pPr lvl="2">
              <a:buFont typeface="Wingdings" panose="020B0604020202020204" pitchFamily="34" charset="0"/>
              <a:buChar char="§"/>
            </a:pPr>
            <a:r>
              <a:rPr lang="en-US">
                <a:ea typeface="+mn-lt"/>
                <a:cs typeface="+mn-lt"/>
              </a:rPr>
              <a:t>Chain-of-thought prompting (</a:t>
            </a:r>
            <a:r>
              <a:rPr lang="en-US" err="1">
                <a:ea typeface="+mn-lt"/>
                <a:cs typeface="+mn-lt"/>
              </a:rPr>
              <a:t>CoT</a:t>
            </a:r>
            <a:r>
              <a:rPr lang="en-US">
                <a:ea typeface="+mn-lt"/>
                <a:cs typeface="+mn-lt"/>
              </a:rPr>
              <a:t>)</a:t>
            </a:r>
          </a:p>
          <a:p>
            <a:pPr lvl="2">
              <a:buFont typeface="Wingdings" panose="020B0604020202020204" pitchFamily="34" charset="0"/>
              <a:buChar char="§"/>
            </a:pPr>
            <a:r>
              <a:rPr lang="en-US" err="1">
                <a:ea typeface="+mn-lt"/>
                <a:cs typeface="+mn-lt"/>
              </a:rPr>
              <a:t>CoT</a:t>
            </a:r>
            <a:r>
              <a:rPr lang="en-US">
                <a:ea typeface="+mn-lt"/>
                <a:cs typeface="+mn-lt"/>
              </a:rPr>
              <a:t> + self-consistency baseline (</a:t>
            </a:r>
            <a:r>
              <a:rPr lang="en-US" err="1">
                <a:ea typeface="+mn-lt"/>
                <a:cs typeface="+mn-lt"/>
              </a:rPr>
              <a:t>CoT</a:t>
            </a:r>
            <a:r>
              <a:rPr lang="en-US">
                <a:ea typeface="+mn-lt"/>
                <a:cs typeface="+mn-lt"/>
              </a:rPr>
              <a:t>-SC): sampling 21 </a:t>
            </a:r>
            <a:r>
              <a:rPr lang="en-US" err="1">
                <a:ea typeface="+mn-lt"/>
                <a:cs typeface="+mn-lt"/>
              </a:rPr>
              <a:t>CoT</a:t>
            </a:r>
            <a:r>
              <a:rPr lang="en-US">
                <a:ea typeface="+mn-lt"/>
                <a:cs typeface="+mn-lt"/>
              </a:rPr>
              <a:t> trajectories with decoding temperature 0.7 during inference and adopting the majority answer</a:t>
            </a:r>
          </a:p>
          <a:p>
            <a:pPr lvl="2">
              <a:buFont typeface="Wingdings" panose="020B0604020202020204" pitchFamily="34" charset="0"/>
              <a:buChar char="§"/>
            </a:pPr>
            <a:r>
              <a:rPr lang="en-US">
                <a:ea typeface="+mn-lt"/>
                <a:cs typeface="+mn-lt"/>
              </a:rPr>
              <a:t>Acting-only prompt (Act)</a:t>
            </a:r>
          </a:p>
          <a:p>
            <a:pPr lvl="1">
              <a:buFont typeface="Courier New" panose="020B0604020202020204" pitchFamily="34" charset="0"/>
              <a:buChar char="o"/>
            </a:pPr>
            <a:r>
              <a:rPr lang="en-US">
                <a:cs typeface="Calibri"/>
              </a:rPr>
              <a:t>Combining Internal and External Knowledge</a:t>
            </a:r>
          </a:p>
          <a:p>
            <a:pPr lvl="2">
              <a:buFont typeface="Wingdings" panose="020B0604020202020204" pitchFamily="34" charset="0"/>
              <a:buChar char="§"/>
            </a:pPr>
            <a:r>
              <a:rPr lang="en-US" err="1">
                <a:ea typeface="+mn-lt"/>
                <a:cs typeface="+mn-lt"/>
              </a:rPr>
              <a:t>ReAct</a:t>
            </a:r>
            <a:r>
              <a:rPr lang="en-US">
                <a:ea typeface="+mn-lt"/>
                <a:cs typeface="+mn-lt"/>
              </a:rPr>
              <a:t> → </a:t>
            </a:r>
            <a:r>
              <a:rPr lang="en-US" err="1">
                <a:ea typeface="+mn-lt"/>
                <a:cs typeface="+mn-lt"/>
              </a:rPr>
              <a:t>CoT</a:t>
            </a:r>
            <a:r>
              <a:rPr lang="en-US">
                <a:ea typeface="+mn-lt"/>
                <a:cs typeface="+mn-lt"/>
              </a:rPr>
              <a:t>-SC: when </a:t>
            </a:r>
            <a:r>
              <a:rPr lang="en-US" err="1">
                <a:ea typeface="+mn-lt"/>
                <a:cs typeface="+mn-lt"/>
              </a:rPr>
              <a:t>ReAct</a:t>
            </a:r>
            <a:r>
              <a:rPr lang="en-US">
                <a:ea typeface="+mn-lt"/>
                <a:cs typeface="+mn-lt"/>
              </a:rPr>
              <a:t> fails to return an answer within given steps, back off to </a:t>
            </a:r>
            <a:r>
              <a:rPr lang="en-US" err="1">
                <a:ea typeface="+mn-lt"/>
                <a:cs typeface="+mn-lt"/>
              </a:rPr>
              <a:t>CoT</a:t>
            </a:r>
            <a:r>
              <a:rPr lang="en-US">
                <a:ea typeface="+mn-lt"/>
                <a:cs typeface="+mn-lt"/>
              </a:rPr>
              <a:t>-SC</a:t>
            </a:r>
            <a:endParaRPr lang="en-US">
              <a:cs typeface="Calibri"/>
            </a:endParaRPr>
          </a:p>
          <a:p>
            <a:pPr lvl="2">
              <a:buFont typeface="Wingdings" panose="020B0604020202020204" pitchFamily="34" charset="0"/>
              <a:buChar char="§"/>
            </a:pPr>
            <a:r>
              <a:rPr lang="en-US" err="1">
                <a:ea typeface="+mn-lt"/>
                <a:cs typeface="+mn-lt"/>
              </a:rPr>
              <a:t>CoT</a:t>
            </a:r>
            <a:r>
              <a:rPr lang="en-US">
                <a:ea typeface="+mn-lt"/>
                <a:cs typeface="+mn-lt"/>
              </a:rPr>
              <a:t>-SC → </a:t>
            </a:r>
            <a:r>
              <a:rPr lang="en-US" err="1">
                <a:ea typeface="+mn-lt"/>
                <a:cs typeface="+mn-lt"/>
              </a:rPr>
              <a:t>ReAct</a:t>
            </a:r>
            <a:r>
              <a:rPr lang="en-US">
                <a:ea typeface="+mn-lt"/>
                <a:cs typeface="+mn-lt"/>
              </a:rPr>
              <a:t>: when the majority answer among n </a:t>
            </a:r>
            <a:r>
              <a:rPr lang="en-US" err="1">
                <a:ea typeface="+mn-lt"/>
                <a:cs typeface="+mn-lt"/>
              </a:rPr>
              <a:t>CoT</a:t>
            </a:r>
            <a:r>
              <a:rPr lang="en-US">
                <a:ea typeface="+mn-lt"/>
                <a:cs typeface="+mn-lt"/>
              </a:rPr>
              <a:t>-SC samples occurs less than n/2 times, back off to </a:t>
            </a:r>
            <a:r>
              <a:rPr lang="en-US" err="1">
                <a:ea typeface="+mn-lt"/>
                <a:cs typeface="+mn-lt"/>
              </a:rPr>
              <a:t>ReAct</a:t>
            </a:r>
            <a:endParaRPr lang="en-US" err="1">
              <a:cs typeface="Calibri"/>
            </a:endParaRPr>
          </a:p>
          <a:p>
            <a:pPr lvl="1">
              <a:buFont typeface="Courier New" panose="020B0604020202020204" pitchFamily="34" charset="0"/>
              <a:buChar char="o"/>
            </a:pPr>
            <a:r>
              <a:rPr lang="en-US">
                <a:cs typeface="Calibri"/>
              </a:rPr>
              <a:t>Fine-tuning</a:t>
            </a:r>
          </a:p>
          <a:p>
            <a:pPr lvl="2">
              <a:buFont typeface="Wingdings" panose="020B0604020202020204" pitchFamily="34" charset="0"/>
              <a:buChar char="§"/>
            </a:pPr>
            <a:r>
              <a:rPr lang="en-US">
                <a:ea typeface="+mn-lt"/>
                <a:cs typeface="+mn-lt"/>
              </a:rPr>
              <a:t>bootstrapping approach </a:t>
            </a:r>
            <a:endParaRPr lang="en-US">
              <a:cs typeface="Calibri"/>
            </a:endParaRPr>
          </a:p>
          <a:p>
            <a:pPr lvl="2">
              <a:buFont typeface="Wingdings" panose="020B0604020202020204" pitchFamily="34" charset="0"/>
              <a:buChar char="§"/>
            </a:pPr>
            <a:r>
              <a:rPr lang="en-US">
                <a:ea typeface="+mn-lt"/>
                <a:cs typeface="+mn-lt"/>
              </a:rPr>
              <a:t>3,000 trajectories with correct answers generated by </a:t>
            </a:r>
            <a:r>
              <a:rPr lang="en-US" err="1">
                <a:ea typeface="+mn-lt"/>
                <a:cs typeface="+mn-lt"/>
              </a:rPr>
              <a:t>ReAct</a:t>
            </a:r>
            <a:endParaRPr lang="en-US" err="1">
              <a:cs typeface="Calibri"/>
            </a:endParaRPr>
          </a:p>
          <a:p>
            <a:pPr lvl="2">
              <a:buFont typeface="Wingdings" panose="020B0604020202020204" pitchFamily="34" charset="0"/>
              <a:buChar char="§"/>
            </a:pPr>
            <a:r>
              <a:rPr lang="en-US">
                <a:ea typeface="+mn-lt"/>
                <a:cs typeface="+mn-lt"/>
              </a:rPr>
              <a:t>decode trajectories conditioned on input questions/claims</a:t>
            </a:r>
            <a:endParaRPr lang="en-US">
              <a:cs typeface="Calibri"/>
            </a:endParaRPr>
          </a:p>
          <a:p>
            <a:pPr lvl="2">
              <a:buFont typeface="Wingdings" panose="020B0604020202020204" pitchFamily="34" charset="0"/>
              <a:buChar char="§"/>
            </a:pPr>
            <a:endParaRPr lang="en-US">
              <a:cs typeface="Calibri"/>
            </a:endParaRPr>
          </a:p>
        </p:txBody>
      </p:sp>
      <p:sp>
        <p:nvSpPr>
          <p:cNvPr id="4" name="Date Placeholder 3">
            <a:extLst>
              <a:ext uri="{FF2B5EF4-FFF2-40B4-BE49-F238E27FC236}">
                <a16:creationId xmlns:a16="http://schemas.microsoft.com/office/drawing/2014/main" id="{3424489C-B46F-B358-F206-EF2C49EC7D19}"/>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5BBB406B-C1E9-5B88-E190-D76F00FE855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18AD96D-4DDF-97F4-18CB-8439E26525CD}"/>
              </a:ext>
            </a:extLst>
          </p:cNvPr>
          <p:cNvSpPr>
            <a:spLocks noGrp="1"/>
          </p:cNvSpPr>
          <p:nvPr>
            <p:ph type="sldNum" sz="quarter" idx="12"/>
          </p:nvPr>
        </p:nvSpPr>
        <p:spPr/>
        <p:txBody>
          <a:bodyPr/>
          <a:lstStyle/>
          <a:p>
            <a:fld id="{D4F24A5E-B0D2-394D-9970-9AE06BCB59C1}" type="slidenum">
              <a:rPr lang="en-US" smtClean="0"/>
              <a:t>73</a:t>
            </a:fld>
            <a:endParaRPr lang="en-US"/>
          </a:p>
        </p:txBody>
      </p:sp>
    </p:spTree>
    <p:extLst>
      <p:ext uri="{BB962C8B-B14F-4D97-AF65-F5344CB8AC3E}">
        <p14:creationId xmlns:p14="http://schemas.microsoft.com/office/powerpoint/2010/main" val="1292116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3F38-EA14-3207-DB2C-68A014C58E28}"/>
              </a:ext>
            </a:extLst>
          </p:cNvPr>
          <p:cNvSpPr>
            <a:spLocks noGrp="1"/>
          </p:cNvSpPr>
          <p:nvPr>
            <p:ph type="title"/>
          </p:nvPr>
        </p:nvSpPr>
        <p:spPr/>
        <p:txBody>
          <a:bodyPr/>
          <a:lstStyle/>
          <a:p>
            <a:r>
              <a:rPr lang="en-US">
                <a:cs typeface="Calibri Light"/>
              </a:rPr>
              <a:t>Evaluations</a:t>
            </a:r>
            <a:endParaRPr lang="en-US"/>
          </a:p>
        </p:txBody>
      </p:sp>
      <p:sp>
        <p:nvSpPr>
          <p:cNvPr id="3" name="Content Placeholder 2">
            <a:extLst>
              <a:ext uri="{FF2B5EF4-FFF2-40B4-BE49-F238E27FC236}">
                <a16:creationId xmlns:a16="http://schemas.microsoft.com/office/drawing/2014/main" id="{3A9E20DD-070F-1F76-8F89-A7F5C329CBDA}"/>
              </a:ext>
            </a:extLst>
          </p:cNvPr>
          <p:cNvSpPr>
            <a:spLocks noGrp="1"/>
          </p:cNvSpPr>
          <p:nvPr>
            <p:ph idx="1"/>
          </p:nvPr>
        </p:nvSpPr>
        <p:spPr/>
        <p:txBody>
          <a:bodyPr vert="horz" lIns="91440" tIns="45720" rIns="91440" bIns="45720" rtlCol="0" anchor="t">
            <a:normAutofit/>
          </a:bodyPr>
          <a:lstStyle/>
          <a:p>
            <a:r>
              <a:rPr lang="en-US">
                <a:cs typeface="Calibri"/>
              </a:rPr>
              <a:t>Decoding Temperature?</a:t>
            </a:r>
          </a:p>
          <a:p>
            <a:pPr lvl="1">
              <a:buFont typeface="Courier New" panose="020B0604020202020204" pitchFamily="34" charset="0"/>
              <a:buChar char="o"/>
            </a:pPr>
            <a:r>
              <a:rPr lang="en-US">
                <a:cs typeface="Calibri"/>
              </a:rPr>
              <a:t>It's a parameter used in NLP that controls the trade-off between deterministic and randomness</a:t>
            </a:r>
          </a:p>
          <a:p>
            <a:pPr lvl="1">
              <a:buFont typeface="Courier New" panose="020B0604020202020204" pitchFamily="34" charset="0"/>
              <a:buChar char="o"/>
            </a:pPr>
            <a:r>
              <a:rPr lang="en-US">
                <a:cs typeface="Calibri"/>
              </a:rPr>
              <a:t>Temperature Value</a:t>
            </a:r>
          </a:p>
          <a:p>
            <a:pPr lvl="2">
              <a:buFont typeface="Wingdings" panose="020B0604020202020204" pitchFamily="34" charset="0"/>
              <a:buChar char="§"/>
            </a:pPr>
            <a:r>
              <a:rPr lang="en-US">
                <a:cs typeface="Calibri"/>
              </a:rPr>
              <a:t>Temperature = 1: the neutral stage, no preference</a:t>
            </a:r>
          </a:p>
          <a:p>
            <a:pPr lvl="2">
              <a:buFont typeface="Wingdings" panose="020B0604020202020204" pitchFamily="34" charset="0"/>
              <a:buChar char="§"/>
            </a:pPr>
            <a:r>
              <a:rPr lang="en-US">
                <a:cs typeface="Calibri"/>
              </a:rPr>
              <a:t>Temperature &gt; 1: Increase diversity and creativity, but may cost coherence and accuracy</a:t>
            </a:r>
          </a:p>
          <a:p>
            <a:pPr lvl="2">
              <a:buFont typeface="Wingdings" panose="020B0604020202020204" pitchFamily="34" charset="0"/>
              <a:buChar char="§"/>
            </a:pPr>
            <a:r>
              <a:rPr lang="en-US">
                <a:cs typeface="Calibri"/>
              </a:rPr>
              <a:t>Temperature &lt; 1: Less novelty, aims for more deterministic result; improve readability</a:t>
            </a:r>
          </a:p>
          <a:p>
            <a:pPr lvl="1">
              <a:buFont typeface="Courier New" panose="020B0604020202020204" pitchFamily="34" charset="0"/>
              <a:buChar char="o"/>
            </a:pPr>
            <a:endParaRPr lang="en-US">
              <a:cs typeface="Calibri"/>
            </a:endParaRPr>
          </a:p>
        </p:txBody>
      </p:sp>
      <p:sp>
        <p:nvSpPr>
          <p:cNvPr id="4" name="Date Placeholder 3">
            <a:extLst>
              <a:ext uri="{FF2B5EF4-FFF2-40B4-BE49-F238E27FC236}">
                <a16:creationId xmlns:a16="http://schemas.microsoft.com/office/drawing/2014/main" id="{EC39DB21-E0E1-646F-F508-0F45BD0BD75A}"/>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544F2BCB-404D-7A04-6FB8-8F61B1C5A6A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17DDCEB-FDA4-C85B-31CE-4EE93096541A}"/>
              </a:ext>
            </a:extLst>
          </p:cNvPr>
          <p:cNvSpPr>
            <a:spLocks noGrp="1"/>
          </p:cNvSpPr>
          <p:nvPr>
            <p:ph type="sldNum" sz="quarter" idx="12"/>
          </p:nvPr>
        </p:nvSpPr>
        <p:spPr/>
        <p:txBody>
          <a:bodyPr/>
          <a:lstStyle/>
          <a:p>
            <a:fld id="{D4F24A5E-B0D2-394D-9970-9AE06BCB59C1}" type="slidenum">
              <a:rPr lang="en-US" smtClean="0"/>
              <a:t>74</a:t>
            </a:fld>
            <a:endParaRPr lang="en-US"/>
          </a:p>
        </p:txBody>
      </p:sp>
    </p:spTree>
    <p:extLst>
      <p:ext uri="{BB962C8B-B14F-4D97-AF65-F5344CB8AC3E}">
        <p14:creationId xmlns:p14="http://schemas.microsoft.com/office/powerpoint/2010/main" val="3836384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5DD95-57B1-46D3-FD98-D9A9FEE5B22C}"/>
              </a:ext>
            </a:extLst>
          </p:cNvPr>
          <p:cNvSpPr>
            <a:spLocks noGrp="1"/>
          </p:cNvSpPr>
          <p:nvPr>
            <p:ph type="title"/>
          </p:nvPr>
        </p:nvSpPr>
        <p:spPr/>
        <p:txBody>
          <a:bodyPr/>
          <a:lstStyle/>
          <a:p>
            <a:r>
              <a:rPr lang="en-US">
                <a:cs typeface="Calibri Light"/>
              </a:rPr>
              <a:t>Results and Observations </a:t>
            </a:r>
            <a:endParaRPr lang="en-US"/>
          </a:p>
        </p:txBody>
      </p:sp>
      <p:sp>
        <p:nvSpPr>
          <p:cNvPr id="4" name="Date Placeholder 3">
            <a:extLst>
              <a:ext uri="{FF2B5EF4-FFF2-40B4-BE49-F238E27FC236}">
                <a16:creationId xmlns:a16="http://schemas.microsoft.com/office/drawing/2014/main" id="{3E6CA3A1-ED9E-67F4-48BD-248C7C897384}"/>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1509A74F-3B5E-10EB-02F9-2BC4933973B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56FEC53-1D21-A8D7-1D1D-3933773D052F}"/>
              </a:ext>
            </a:extLst>
          </p:cNvPr>
          <p:cNvSpPr>
            <a:spLocks noGrp="1"/>
          </p:cNvSpPr>
          <p:nvPr>
            <p:ph type="sldNum" sz="quarter" idx="12"/>
          </p:nvPr>
        </p:nvSpPr>
        <p:spPr/>
        <p:txBody>
          <a:bodyPr/>
          <a:lstStyle/>
          <a:p>
            <a:fld id="{D4F24A5E-B0D2-394D-9970-9AE06BCB59C1}" type="slidenum">
              <a:rPr lang="en-US" smtClean="0"/>
              <a:t>75</a:t>
            </a:fld>
            <a:endParaRPr lang="en-US"/>
          </a:p>
        </p:txBody>
      </p:sp>
      <p:sp>
        <p:nvSpPr>
          <p:cNvPr id="8" name="TextBox 7">
            <a:extLst>
              <a:ext uri="{FF2B5EF4-FFF2-40B4-BE49-F238E27FC236}">
                <a16:creationId xmlns:a16="http://schemas.microsoft.com/office/drawing/2014/main" id="{28A1E237-8BCF-4941-3085-DEE14310E324}"/>
              </a:ext>
            </a:extLst>
          </p:cNvPr>
          <p:cNvSpPr txBox="1"/>
          <p:nvPr/>
        </p:nvSpPr>
        <p:spPr>
          <a:xfrm>
            <a:off x="6168417" y="1143238"/>
            <a:ext cx="423644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000">
                <a:solidFill>
                  <a:schemeClr val="accent5"/>
                </a:solidFill>
                <a:ea typeface="+mn-lt"/>
                <a:cs typeface="+mn-lt"/>
              </a:rPr>
              <a:t>(Table 1) </a:t>
            </a:r>
            <a:r>
              <a:rPr lang="en-US" sz="2000" err="1">
                <a:solidFill>
                  <a:schemeClr val="accent5"/>
                </a:solidFill>
                <a:ea typeface="+mn-lt"/>
                <a:cs typeface="+mn-lt"/>
              </a:rPr>
              <a:t>ReAct</a:t>
            </a:r>
            <a:r>
              <a:rPr lang="en-US" sz="2000">
                <a:solidFill>
                  <a:schemeClr val="accent5"/>
                </a:solidFill>
                <a:ea typeface="+mn-lt"/>
                <a:cs typeface="+mn-lt"/>
              </a:rPr>
              <a:t> outperforms Act consistently</a:t>
            </a:r>
          </a:p>
          <a:p>
            <a:pPr marL="285750" indent="-285750">
              <a:buFont typeface="Calibri"/>
              <a:buChar char="-"/>
            </a:pPr>
            <a:r>
              <a:rPr lang="en-US" sz="2000">
                <a:solidFill>
                  <a:schemeClr val="accent5"/>
                </a:solidFill>
                <a:ea typeface="+mn-lt"/>
                <a:cs typeface="+mn-lt"/>
              </a:rPr>
              <a:t>(Table 1) ReAct + </a:t>
            </a:r>
            <a:r>
              <a:rPr lang="en-US" sz="2000" err="1">
                <a:solidFill>
                  <a:schemeClr val="accent5"/>
                </a:solidFill>
                <a:ea typeface="+mn-lt"/>
                <a:cs typeface="+mn-lt"/>
              </a:rPr>
              <a:t>CoT</a:t>
            </a:r>
            <a:r>
              <a:rPr lang="en-US" sz="2000">
                <a:solidFill>
                  <a:schemeClr val="accent5"/>
                </a:solidFill>
                <a:ea typeface="+mn-lt"/>
                <a:cs typeface="+mn-lt"/>
              </a:rPr>
              <a:t>-SC perform best for prompting LLMs </a:t>
            </a:r>
            <a:endParaRPr lang="en-US" sz="2000">
              <a:solidFill>
                <a:schemeClr val="accent5"/>
              </a:solidFill>
              <a:ea typeface="Calibri"/>
              <a:cs typeface="Calibri"/>
            </a:endParaRPr>
          </a:p>
          <a:p>
            <a:pPr marL="285750" indent="-285750">
              <a:buFont typeface="Calibri"/>
              <a:buChar char="-"/>
            </a:pPr>
            <a:r>
              <a:rPr lang="en-US" sz="2000" err="1">
                <a:solidFill>
                  <a:schemeClr val="accent5"/>
                </a:solidFill>
                <a:ea typeface="+mn-lt"/>
                <a:cs typeface="+mn-lt"/>
              </a:rPr>
              <a:t>ReAct</a:t>
            </a:r>
            <a:r>
              <a:rPr lang="en-US" sz="2000">
                <a:solidFill>
                  <a:schemeClr val="accent5"/>
                </a:solidFill>
                <a:ea typeface="+mn-lt"/>
                <a:cs typeface="+mn-lt"/>
              </a:rPr>
              <a:t> performs best for fine-tuning</a:t>
            </a:r>
            <a:endParaRPr lang="en-US" sz="2000">
              <a:solidFill>
                <a:schemeClr val="accent5"/>
              </a:solidFill>
              <a:ea typeface="Calibri"/>
              <a:cs typeface="Calibri"/>
            </a:endParaRPr>
          </a:p>
        </p:txBody>
      </p:sp>
      <p:pic>
        <p:nvPicPr>
          <p:cNvPr id="9" name="Picture 8" descr="A graph of different colored lines&#10;&#10;Description automatically generated">
            <a:extLst>
              <a:ext uri="{FF2B5EF4-FFF2-40B4-BE49-F238E27FC236}">
                <a16:creationId xmlns:a16="http://schemas.microsoft.com/office/drawing/2014/main" id="{77048EBD-281C-99E2-9AB8-3C6EA2651D93}"/>
              </a:ext>
            </a:extLst>
          </p:cNvPr>
          <p:cNvPicPr>
            <a:picLocks noChangeAspect="1"/>
          </p:cNvPicPr>
          <p:nvPr/>
        </p:nvPicPr>
        <p:blipFill rotWithShape="1">
          <a:blip r:embed="rId3"/>
          <a:srcRect t="15247" b="4260"/>
          <a:stretch/>
        </p:blipFill>
        <p:spPr>
          <a:xfrm>
            <a:off x="1412254" y="950772"/>
            <a:ext cx="4822763" cy="3014513"/>
          </a:xfrm>
          <a:prstGeom prst="rect">
            <a:avLst/>
          </a:prstGeom>
        </p:spPr>
      </p:pic>
      <p:pic>
        <p:nvPicPr>
          <p:cNvPr id="12" name="Content Placeholder 11" descr="A screenshot of a test results&#10;&#10;Description automatically generated">
            <a:extLst>
              <a:ext uri="{FF2B5EF4-FFF2-40B4-BE49-F238E27FC236}">
                <a16:creationId xmlns:a16="http://schemas.microsoft.com/office/drawing/2014/main" id="{8A349EBE-BCC8-B7A8-E718-08ABB41FB2EA}"/>
              </a:ext>
            </a:extLst>
          </p:cNvPr>
          <p:cNvPicPr>
            <a:picLocks noGrp="1" noChangeAspect="1"/>
          </p:cNvPicPr>
          <p:nvPr>
            <p:ph idx="1"/>
          </p:nvPr>
        </p:nvPicPr>
        <p:blipFill>
          <a:blip r:embed="rId4"/>
          <a:stretch>
            <a:fillRect/>
          </a:stretch>
        </p:blipFill>
        <p:spPr>
          <a:xfrm>
            <a:off x="7185018" y="2695874"/>
            <a:ext cx="3467608" cy="3638574"/>
          </a:xfrm>
        </p:spPr>
      </p:pic>
      <p:pic>
        <p:nvPicPr>
          <p:cNvPr id="13" name="Picture 12" descr="A graph of different colored bars&#10;&#10;Description automatically generated">
            <a:extLst>
              <a:ext uri="{FF2B5EF4-FFF2-40B4-BE49-F238E27FC236}">
                <a16:creationId xmlns:a16="http://schemas.microsoft.com/office/drawing/2014/main" id="{9BF65F17-370C-447B-A40F-D675E6A19578}"/>
              </a:ext>
            </a:extLst>
          </p:cNvPr>
          <p:cNvPicPr>
            <a:picLocks noChangeAspect="1"/>
          </p:cNvPicPr>
          <p:nvPr/>
        </p:nvPicPr>
        <p:blipFill>
          <a:blip r:embed="rId5"/>
          <a:stretch>
            <a:fillRect/>
          </a:stretch>
        </p:blipFill>
        <p:spPr>
          <a:xfrm>
            <a:off x="1229496" y="4060607"/>
            <a:ext cx="5715742" cy="2177092"/>
          </a:xfrm>
          <a:prstGeom prst="rect">
            <a:avLst/>
          </a:prstGeom>
        </p:spPr>
      </p:pic>
    </p:spTree>
    <p:extLst>
      <p:ext uri="{BB962C8B-B14F-4D97-AF65-F5344CB8AC3E}">
        <p14:creationId xmlns:p14="http://schemas.microsoft.com/office/powerpoint/2010/main" val="10004862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CE17-15AB-F7C7-7B36-FDB4AE8577E1}"/>
              </a:ext>
            </a:extLst>
          </p:cNvPr>
          <p:cNvSpPr>
            <a:spLocks noGrp="1"/>
          </p:cNvSpPr>
          <p:nvPr>
            <p:ph type="title"/>
          </p:nvPr>
        </p:nvSpPr>
        <p:spPr/>
        <p:txBody>
          <a:bodyPr/>
          <a:lstStyle/>
          <a:p>
            <a:r>
              <a:rPr lang="en-US">
                <a:ea typeface="Calibri Light"/>
                <a:cs typeface="Calibri Light"/>
              </a:rPr>
              <a:t>Results and Observations (</a:t>
            </a:r>
            <a:r>
              <a:rPr lang="en-US" err="1">
                <a:ea typeface="Calibri Light"/>
                <a:cs typeface="Calibri Light"/>
              </a:rPr>
              <a:t>ReAct</a:t>
            </a:r>
            <a:r>
              <a:rPr lang="en-US">
                <a:ea typeface="Calibri Light"/>
                <a:cs typeface="Calibri Light"/>
              </a:rPr>
              <a:t> vs. </a:t>
            </a:r>
            <a:r>
              <a:rPr lang="en-US" err="1">
                <a:ea typeface="Calibri Light"/>
                <a:cs typeface="Calibri Light"/>
              </a:rPr>
              <a:t>CoT</a:t>
            </a:r>
            <a:r>
              <a:rPr lang="en-US">
                <a:ea typeface="Calibri Light"/>
                <a:cs typeface="Calibri Light"/>
              </a:rPr>
              <a:t>)</a:t>
            </a:r>
            <a:endParaRPr lang="en-US"/>
          </a:p>
        </p:txBody>
      </p:sp>
      <p:pic>
        <p:nvPicPr>
          <p:cNvPr id="7" name="Content Placeholder 6" descr="A black and white text on a white background&#10;&#10;Description automatically generated">
            <a:extLst>
              <a:ext uri="{FF2B5EF4-FFF2-40B4-BE49-F238E27FC236}">
                <a16:creationId xmlns:a16="http://schemas.microsoft.com/office/drawing/2014/main" id="{18C4FD30-3F56-249C-E322-3B2E05FD57E6}"/>
              </a:ext>
            </a:extLst>
          </p:cNvPr>
          <p:cNvPicPr>
            <a:picLocks noGrp="1" noChangeAspect="1"/>
          </p:cNvPicPr>
          <p:nvPr>
            <p:ph idx="1"/>
          </p:nvPr>
        </p:nvPicPr>
        <p:blipFill>
          <a:blip r:embed="rId3"/>
          <a:stretch>
            <a:fillRect/>
          </a:stretch>
        </p:blipFill>
        <p:spPr>
          <a:xfrm>
            <a:off x="573438" y="2931616"/>
            <a:ext cx="10939890" cy="3056263"/>
          </a:xfrm>
        </p:spPr>
      </p:pic>
      <p:sp>
        <p:nvSpPr>
          <p:cNvPr id="4" name="Date Placeholder 3">
            <a:extLst>
              <a:ext uri="{FF2B5EF4-FFF2-40B4-BE49-F238E27FC236}">
                <a16:creationId xmlns:a16="http://schemas.microsoft.com/office/drawing/2014/main" id="{3C40C229-A2FB-CC10-C7AB-889E88CFC974}"/>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E104CEF5-DF02-912F-A43B-B5ECB0F1AF2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ED032F9-1628-5C82-5780-677F3326D853}"/>
              </a:ext>
            </a:extLst>
          </p:cNvPr>
          <p:cNvSpPr>
            <a:spLocks noGrp="1"/>
          </p:cNvSpPr>
          <p:nvPr>
            <p:ph type="sldNum" sz="quarter" idx="12"/>
          </p:nvPr>
        </p:nvSpPr>
        <p:spPr/>
        <p:txBody>
          <a:bodyPr/>
          <a:lstStyle/>
          <a:p>
            <a:fld id="{D4F24A5E-B0D2-394D-9970-9AE06BCB59C1}" type="slidenum">
              <a:rPr lang="en-US" smtClean="0"/>
              <a:t>76</a:t>
            </a:fld>
            <a:endParaRPr lang="en-US"/>
          </a:p>
        </p:txBody>
      </p:sp>
      <p:sp>
        <p:nvSpPr>
          <p:cNvPr id="8" name="TextBox 7">
            <a:extLst>
              <a:ext uri="{FF2B5EF4-FFF2-40B4-BE49-F238E27FC236}">
                <a16:creationId xmlns:a16="http://schemas.microsoft.com/office/drawing/2014/main" id="{A338BD29-3265-57A5-1091-48197BAE4289}"/>
              </a:ext>
            </a:extLst>
          </p:cNvPr>
          <p:cNvSpPr txBox="1"/>
          <p:nvPr/>
        </p:nvSpPr>
        <p:spPr>
          <a:xfrm>
            <a:off x="673028" y="1173614"/>
            <a:ext cx="1106813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ea typeface="+mn-lt"/>
                <a:cs typeface="+mn-lt"/>
              </a:rPr>
              <a:t>Hallucination is a serious problem for </a:t>
            </a:r>
            <a:r>
              <a:rPr lang="en-US" sz="2200" err="1">
                <a:ea typeface="+mn-lt"/>
                <a:cs typeface="+mn-lt"/>
              </a:rPr>
              <a:t>CoT</a:t>
            </a:r>
            <a:endParaRPr lang="en-US" sz="2200">
              <a:ea typeface="+mn-lt"/>
              <a:cs typeface="+mn-lt"/>
            </a:endParaRPr>
          </a:p>
          <a:p>
            <a:pPr marL="285750" indent="-285750">
              <a:buFont typeface="Arial"/>
              <a:buChar char="•"/>
            </a:pPr>
            <a:r>
              <a:rPr lang="en-US" sz="2200">
                <a:ea typeface="+mn-lt"/>
                <a:cs typeface="+mn-lt"/>
              </a:rPr>
              <a:t>Interleaving reasoning, action, and observation enhances </a:t>
            </a:r>
            <a:r>
              <a:rPr lang="en-US" sz="2200" err="1">
                <a:ea typeface="+mn-lt"/>
                <a:cs typeface="+mn-lt"/>
              </a:rPr>
              <a:t>ReAct's</a:t>
            </a:r>
            <a:r>
              <a:rPr lang="en-US" sz="2200">
                <a:ea typeface="+mn-lt"/>
                <a:cs typeface="+mn-lt"/>
              </a:rPr>
              <a:t> reliability, but this structure also limits its reasoning flexibility, resulting in a higher error rate compared to </a:t>
            </a:r>
            <a:r>
              <a:rPr lang="en-US" sz="2200" err="1">
                <a:ea typeface="+mn-lt"/>
                <a:cs typeface="+mn-lt"/>
              </a:rPr>
              <a:t>CoT</a:t>
            </a:r>
            <a:r>
              <a:rPr lang="en-US" sz="2200">
                <a:ea typeface="+mn-lt"/>
                <a:cs typeface="+mn-lt"/>
              </a:rPr>
              <a:t>.</a:t>
            </a:r>
          </a:p>
          <a:p>
            <a:pPr marL="285750" indent="-285750">
              <a:buFont typeface="Arial"/>
              <a:buChar char="•"/>
            </a:pPr>
            <a:r>
              <a:rPr lang="en-US" sz="2200">
                <a:ea typeface="+mn-lt"/>
                <a:cs typeface="+mn-lt"/>
              </a:rPr>
              <a:t>For </a:t>
            </a:r>
            <a:r>
              <a:rPr lang="en-US" sz="2200" err="1">
                <a:ea typeface="+mn-lt"/>
                <a:cs typeface="+mn-lt"/>
              </a:rPr>
              <a:t>ReAct</a:t>
            </a:r>
            <a:r>
              <a:rPr lang="en-US" sz="2200">
                <a:ea typeface="+mn-lt"/>
                <a:cs typeface="+mn-lt"/>
              </a:rPr>
              <a:t>, successfully retrieving informative knowledge via search is critical.</a:t>
            </a:r>
          </a:p>
        </p:txBody>
      </p:sp>
    </p:spTree>
    <p:extLst>
      <p:ext uri="{BB962C8B-B14F-4D97-AF65-F5344CB8AC3E}">
        <p14:creationId xmlns:p14="http://schemas.microsoft.com/office/powerpoint/2010/main" val="9393399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23372-96A2-42B3-C51E-E7134885BC26}"/>
              </a:ext>
            </a:extLst>
          </p:cNvPr>
          <p:cNvSpPr>
            <a:spLocks noGrp="1"/>
          </p:cNvSpPr>
          <p:nvPr>
            <p:ph type="title"/>
          </p:nvPr>
        </p:nvSpPr>
        <p:spPr/>
        <p:txBody>
          <a:bodyPr>
            <a:normAutofit/>
          </a:bodyPr>
          <a:lstStyle/>
          <a:p>
            <a:r>
              <a:rPr lang="en-US">
                <a:ea typeface="+mj-lt"/>
                <a:cs typeface="+mj-lt"/>
              </a:rPr>
              <a:t>Evaluations – decision-making tasks</a:t>
            </a:r>
            <a:endParaRPr lang="en-US"/>
          </a:p>
        </p:txBody>
      </p:sp>
      <p:sp>
        <p:nvSpPr>
          <p:cNvPr id="3" name="Content Placeholder 2">
            <a:extLst>
              <a:ext uri="{FF2B5EF4-FFF2-40B4-BE49-F238E27FC236}">
                <a16:creationId xmlns:a16="http://schemas.microsoft.com/office/drawing/2014/main" id="{EA1FA908-1B1C-2F72-8FA6-45DA86067A30}"/>
              </a:ext>
            </a:extLst>
          </p:cNvPr>
          <p:cNvSpPr>
            <a:spLocks noGrp="1"/>
          </p:cNvSpPr>
          <p:nvPr>
            <p:ph idx="1"/>
          </p:nvPr>
        </p:nvSpPr>
        <p:spPr>
          <a:xfrm>
            <a:off x="838200" y="1260629"/>
            <a:ext cx="11255141" cy="2852933"/>
          </a:xfrm>
        </p:spPr>
        <p:txBody>
          <a:bodyPr vert="horz" lIns="91440" tIns="45720" rIns="91440" bIns="45720" rtlCol="0" anchor="t">
            <a:noAutofit/>
          </a:bodyPr>
          <a:lstStyle/>
          <a:p>
            <a:r>
              <a:rPr lang="en-US">
                <a:ea typeface="+mn-lt"/>
                <a:cs typeface="+mn-lt"/>
              </a:rPr>
              <a:t>Text-based game</a:t>
            </a:r>
            <a:endParaRPr lang="en-US">
              <a:ea typeface="Calibri" panose="020F0502020204030204"/>
              <a:cs typeface="Calibri" panose="020F0502020204030204"/>
            </a:endParaRPr>
          </a:p>
          <a:p>
            <a:pPr lvl="1">
              <a:buFont typeface="Courier New" panose="020B0604020202020204" pitchFamily="34" charset="0"/>
              <a:buChar char="o"/>
            </a:pPr>
            <a:r>
              <a:rPr lang="en-US" err="1">
                <a:ea typeface="+mn-lt"/>
                <a:cs typeface="+mn-lt"/>
              </a:rPr>
              <a:t>ALFWorld</a:t>
            </a:r>
            <a:r>
              <a:rPr lang="en-US">
                <a:ea typeface="+mn-lt"/>
                <a:cs typeface="+mn-lt"/>
              </a:rPr>
              <a:t> -- A synthetic text-based game</a:t>
            </a:r>
          </a:p>
          <a:p>
            <a:pPr lvl="1">
              <a:buFont typeface="Courier New" panose="020B0604020202020204" pitchFamily="34" charset="0"/>
              <a:buChar char="o"/>
            </a:pPr>
            <a:r>
              <a:rPr lang="en-US">
                <a:ea typeface="+mn-lt"/>
                <a:cs typeface="+mn-lt"/>
              </a:rPr>
              <a:t>Prompting Methods:</a:t>
            </a:r>
          </a:p>
          <a:p>
            <a:pPr lvl="2">
              <a:buFont typeface="Wingdings" panose="020B0604020202020204" pitchFamily="34" charset="0"/>
              <a:buChar char="§"/>
            </a:pPr>
            <a:r>
              <a:rPr lang="en-US" sz="2200" err="1">
                <a:latin typeface="Calibri"/>
                <a:ea typeface="+mn-lt"/>
                <a:cs typeface="Arial"/>
              </a:rPr>
              <a:t>ReAct</a:t>
            </a:r>
            <a:r>
              <a:rPr lang="en-US" sz="2200">
                <a:latin typeface="Calibri"/>
                <a:ea typeface="+mn-lt"/>
                <a:cs typeface="Arial"/>
              </a:rPr>
              <a:t> Prompt</a:t>
            </a:r>
            <a:endParaRPr lang="en-US" sz="2200">
              <a:latin typeface="Calibri"/>
              <a:ea typeface="+mn-lt"/>
              <a:cs typeface="Calibri"/>
            </a:endParaRPr>
          </a:p>
          <a:p>
            <a:pPr lvl="2">
              <a:buFont typeface="Wingdings" panose="020B0604020202020204" pitchFamily="34" charset="0"/>
              <a:buChar char="§"/>
            </a:pPr>
            <a:r>
              <a:rPr lang="en-US" sz="2200">
                <a:latin typeface="Calibri"/>
                <a:ea typeface="+mn-lt"/>
                <a:cs typeface="Arial"/>
              </a:rPr>
              <a:t>Inner Monologue (IM) -- The closest prior work</a:t>
            </a:r>
          </a:p>
          <a:p>
            <a:pPr lvl="2">
              <a:buFont typeface="Wingdings" panose="020B0604020202020204" pitchFamily="34" charset="0"/>
              <a:buChar char="§"/>
            </a:pPr>
            <a:r>
              <a:rPr lang="en-US" sz="2200">
                <a:latin typeface="Calibri"/>
                <a:ea typeface="+mn-lt"/>
                <a:cs typeface="Arial"/>
              </a:rPr>
              <a:t>Baseline: BUTLER (Shridhar et al., 2020b)</a:t>
            </a:r>
            <a:endParaRPr lang="en-US" sz="2200">
              <a:ea typeface="Calibri"/>
              <a:cs typeface="Arial"/>
            </a:endParaRPr>
          </a:p>
        </p:txBody>
      </p:sp>
      <p:sp>
        <p:nvSpPr>
          <p:cNvPr id="4" name="Date Placeholder 3">
            <a:extLst>
              <a:ext uri="{FF2B5EF4-FFF2-40B4-BE49-F238E27FC236}">
                <a16:creationId xmlns:a16="http://schemas.microsoft.com/office/drawing/2014/main" id="{9FA0E3CF-DC43-91E5-E422-A55AF71FE49A}"/>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F37AF958-DB68-8982-2435-E076BD05964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EB5A8F6-B7E7-E9E3-CCDA-52175E71621D}"/>
              </a:ext>
            </a:extLst>
          </p:cNvPr>
          <p:cNvSpPr>
            <a:spLocks noGrp="1"/>
          </p:cNvSpPr>
          <p:nvPr>
            <p:ph type="sldNum" sz="quarter" idx="12"/>
          </p:nvPr>
        </p:nvSpPr>
        <p:spPr/>
        <p:txBody>
          <a:bodyPr/>
          <a:lstStyle/>
          <a:p>
            <a:fld id="{D4F24A5E-B0D2-394D-9970-9AE06BCB59C1}" type="slidenum">
              <a:rPr lang="en-US" smtClean="0"/>
              <a:t>77</a:t>
            </a:fld>
            <a:endParaRPr lang="en-US"/>
          </a:p>
        </p:txBody>
      </p:sp>
    </p:spTree>
    <p:extLst>
      <p:ext uri="{BB962C8B-B14F-4D97-AF65-F5344CB8AC3E}">
        <p14:creationId xmlns:p14="http://schemas.microsoft.com/office/powerpoint/2010/main" val="1009206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3C54-27A4-3712-F683-3AD300AC9BA0}"/>
              </a:ext>
            </a:extLst>
          </p:cNvPr>
          <p:cNvSpPr>
            <a:spLocks noGrp="1"/>
          </p:cNvSpPr>
          <p:nvPr>
            <p:ph type="title"/>
          </p:nvPr>
        </p:nvSpPr>
        <p:spPr/>
        <p:txBody>
          <a:bodyPr/>
          <a:lstStyle/>
          <a:p>
            <a:r>
              <a:rPr lang="en-US">
                <a:ea typeface="Calibri Light"/>
                <a:cs typeface="Calibri Light"/>
              </a:rPr>
              <a:t>Results and Observations</a:t>
            </a:r>
            <a:endParaRPr lang="en-US"/>
          </a:p>
        </p:txBody>
      </p:sp>
      <p:sp>
        <p:nvSpPr>
          <p:cNvPr id="4" name="Date Placeholder 3">
            <a:extLst>
              <a:ext uri="{FF2B5EF4-FFF2-40B4-BE49-F238E27FC236}">
                <a16:creationId xmlns:a16="http://schemas.microsoft.com/office/drawing/2014/main" id="{3723EA63-97C7-02D7-3875-2E5FEF493A5E}"/>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58DC6703-995B-54F9-6EF7-3DD1735CCD3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800A27C-67B8-CD92-7FAD-22F710F2ECD4}"/>
              </a:ext>
            </a:extLst>
          </p:cNvPr>
          <p:cNvSpPr>
            <a:spLocks noGrp="1"/>
          </p:cNvSpPr>
          <p:nvPr>
            <p:ph type="sldNum" sz="quarter" idx="12"/>
          </p:nvPr>
        </p:nvSpPr>
        <p:spPr/>
        <p:txBody>
          <a:bodyPr/>
          <a:lstStyle/>
          <a:p>
            <a:fld id="{D4F24A5E-B0D2-394D-9970-9AE06BCB59C1}" type="slidenum">
              <a:rPr lang="en-US" smtClean="0"/>
              <a:t>78</a:t>
            </a:fld>
            <a:endParaRPr lang="en-US"/>
          </a:p>
        </p:txBody>
      </p:sp>
      <p:sp>
        <p:nvSpPr>
          <p:cNvPr id="9" name="TextBox 8">
            <a:extLst>
              <a:ext uri="{FF2B5EF4-FFF2-40B4-BE49-F238E27FC236}">
                <a16:creationId xmlns:a16="http://schemas.microsoft.com/office/drawing/2014/main" id="{A975032D-1348-7422-6BA1-F70910DFDFBD}"/>
              </a:ext>
            </a:extLst>
          </p:cNvPr>
          <p:cNvSpPr txBox="1"/>
          <p:nvPr/>
        </p:nvSpPr>
        <p:spPr>
          <a:xfrm>
            <a:off x="7643068" y="1279899"/>
            <a:ext cx="4148666"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ea typeface="+mn-lt"/>
                <a:cs typeface="+mn-lt"/>
              </a:rPr>
              <a:t>The best </a:t>
            </a:r>
            <a:r>
              <a:rPr lang="en-US" err="1">
                <a:ea typeface="+mn-lt"/>
                <a:cs typeface="+mn-lt"/>
              </a:rPr>
              <a:t>ReAct</a:t>
            </a:r>
            <a:r>
              <a:rPr lang="en-US">
                <a:ea typeface="+mn-lt"/>
                <a:cs typeface="+mn-lt"/>
              </a:rPr>
              <a:t> trial achieves an average success rate of 71%, significantly outperforming the best Act (45%) and BUTLER (37%) trials.</a:t>
            </a:r>
          </a:p>
          <a:p>
            <a:pPr marL="285750" indent="-285750">
              <a:buFont typeface="Calibri"/>
              <a:buChar char="-"/>
            </a:pPr>
            <a:r>
              <a:rPr lang="en-US">
                <a:ea typeface="+mn-lt"/>
                <a:cs typeface="+mn-lt"/>
              </a:rPr>
              <a:t>The worse </a:t>
            </a:r>
            <a:r>
              <a:rPr lang="en-US" err="1">
                <a:ea typeface="+mn-lt"/>
                <a:cs typeface="+mn-lt"/>
              </a:rPr>
              <a:t>ReAct</a:t>
            </a:r>
            <a:r>
              <a:rPr lang="en-US">
                <a:ea typeface="+mn-lt"/>
                <a:cs typeface="+mn-lt"/>
              </a:rPr>
              <a:t> trial (48%) outperforms the best trial of both methods</a:t>
            </a:r>
          </a:p>
          <a:p>
            <a:pPr marL="285750" indent="-285750">
              <a:buFont typeface="Calibri"/>
              <a:buChar char="-"/>
            </a:pPr>
            <a:r>
              <a:rPr lang="en-US" err="1">
                <a:ea typeface="Calibri"/>
                <a:cs typeface="Calibri"/>
              </a:rPr>
              <a:t>ReAct</a:t>
            </a:r>
            <a:r>
              <a:rPr lang="en-US">
                <a:ea typeface="Calibri"/>
                <a:cs typeface="Calibri"/>
              </a:rPr>
              <a:t> performs consistently</a:t>
            </a:r>
          </a:p>
          <a:p>
            <a:pPr marL="285750" indent="-285750">
              <a:buFont typeface="Calibri"/>
              <a:buChar char="-"/>
            </a:pPr>
            <a:r>
              <a:rPr lang="en-US" err="1">
                <a:ea typeface="+mn-lt"/>
                <a:cs typeface="+mn-lt"/>
              </a:rPr>
              <a:t>ReAct</a:t>
            </a:r>
            <a:r>
              <a:rPr lang="en-US">
                <a:ea typeface="+mn-lt"/>
                <a:cs typeface="+mn-lt"/>
              </a:rPr>
              <a:t> vs. IM </a:t>
            </a:r>
          </a:p>
          <a:p>
            <a:pPr marL="742950" lvl="1" indent="-285750">
              <a:buFont typeface="Courier New"/>
              <a:buChar char="o"/>
            </a:pPr>
            <a:r>
              <a:rPr lang="en-US" err="1">
                <a:ea typeface="+mn-lt"/>
                <a:cs typeface="+mn-lt"/>
              </a:rPr>
              <a:t>ReAct</a:t>
            </a:r>
            <a:r>
              <a:rPr lang="en-US">
                <a:ea typeface="+mn-lt"/>
                <a:cs typeface="+mn-lt"/>
              </a:rPr>
              <a:t> substantially outperforms IM-style prompting (</a:t>
            </a:r>
            <a:r>
              <a:rPr lang="en-US" err="1">
                <a:ea typeface="+mn-lt"/>
                <a:cs typeface="+mn-lt"/>
              </a:rPr>
              <a:t>ReAct</a:t>
            </a:r>
            <a:r>
              <a:rPr lang="en-US">
                <a:ea typeface="+mn-lt"/>
                <a:cs typeface="+mn-lt"/>
              </a:rPr>
              <a:t>-IM)  </a:t>
            </a:r>
          </a:p>
          <a:p>
            <a:pPr marL="742950" lvl="1" indent="-285750">
              <a:buFont typeface="Courier New"/>
              <a:buChar char="o"/>
            </a:pPr>
            <a:r>
              <a:rPr lang="en-US">
                <a:ea typeface="+mn-lt"/>
                <a:cs typeface="+mn-lt"/>
              </a:rPr>
              <a:t>Many </a:t>
            </a:r>
            <a:r>
              <a:rPr lang="en-US" err="1">
                <a:ea typeface="+mn-lt"/>
                <a:cs typeface="+mn-lt"/>
              </a:rPr>
              <a:t>ReAct</a:t>
            </a:r>
            <a:r>
              <a:rPr lang="en-US">
                <a:ea typeface="+mn-lt"/>
                <a:cs typeface="+mn-lt"/>
              </a:rPr>
              <a:t>-IM trajectories struggled to determine where an item would likely be within the </a:t>
            </a:r>
            <a:r>
              <a:rPr lang="en-US" err="1">
                <a:ea typeface="+mn-lt"/>
                <a:cs typeface="+mn-lt"/>
              </a:rPr>
              <a:t>ALFWorld</a:t>
            </a:r>
            <a:r>
              <a:rPr lang="en-US">
                <a:ea typeface="+mn-lt"/>
                <a:cs typeface="+mn-lt"/>
              </a:rPr>
              <a:t> environment, due to a lack of commonsense reasoning. ← solved by </a:t>
            </a:r>
            <a:r>
              <a:rPr lang="en-US" err="1">
                <a:ea typeface="+mn-lt"/>
                <a:cs typeface="+mn-lt"/>
              </a:rPr>
              <a:t>ReAct</a:t>
            </a:r>
            <a:endParaRPr lang="en-US">
              <a:ea typeface="Calibri"/>
              <a:cs typeface="Calibri"/>
            </a:endParaRPr>
          </a:p>
        </p:txBody>
      </p:sp>
      <p:pic>
        <p:nvPicPr>
          <p:cNvPr id="10" name="Content Placeholder 9" descr="A table with numbers and text&#10;&#10;Description automatically generated">
            <a:extLst>
              <a:ext uri="{FF2B5EF4-FFF2-40B4-BE49-F238E27FC236}">
                <a16:creationId xmlns:a16="http://schemas.microsoft.com/office/drawing/2014/main" id="{2340471F-5212-D1EC-7783-7E28E14B622A}"/>
              </a:ext>
            </a:extLst>
          </p:cNvPr>
          <p:cNvPicPr>
            <a:picLocks noGrp="1" noChangeAspect="1"/>
          </p:cNvPicPr>
          <p:nvPr>
            <p:ph idx="1"/>
          </p:nvPr>
        </p:nvPicPr>
        <p:blipFill>
          <a:blip r:embed="rId3"/>
          <a:stretch>
            <a:fillRect/>
          </a:stretch>
        </p:blipFill>
        <p:spPr>
          <a:xfrm>
            <a:off x="404390" y="1178269"/>
            <a:ext cx="6470220" cy="2678623"/>
          </a:xfrm>
        </p:spPr>
      </p:pic>
      <p:sp>
        <p:nvSpPr>
          <p:cNvPr id="11" name="TextBox 10">
            <a:extLst>
              <a:ext uri="{FF2B5EF4-FFF2-40B4-BE49-F238E27FC236}">
                <a16:creationId xmlns:a16="http://schemas.microsoft.com/office/drawing/2014/main" id="{75F87E77-FE10-39F8-0873-7F034757FB36}"/>
              </a:ext>
            </a:extLst>
          </p:cNvPr>
          <p:cNvSpPr txBox="1"/>
          <p:nvPr/>
        </p:nvSpPr>
        <p:spPr>
          <a:xfrm>
            <a:off x="841321" y="3947055"/>
            <a:ext cx="2094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 </a:t>
            </a:r>
            <a:r>
              <a:rPr lang="en-US" err="1">
                <a:ea typeface="Calibri"/>
                <a:cs typeface="Calibri"/>
              </a:rPr>
              <a:t>ALFWorld</a:t>
            </a:r>
            <a:endParaRPr lang="en-US">
              <a:ea typeface="Calibri"/>
              <a:cs typeface="Calibri"/>
            </a:endParaRPr>
          </a:p>
        </p:txBody>
      </p:sp>
    </p:spTree>
    <p:extLst>
      <p:ext uri="{BB962C8B-B14F-4D97-AF65-F5344CB8AC3E}">
        <p14:creationId xmlns:p14="http://schemas.microsoft.com/office/powerpoint/2010/main" val="36999216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23372-96A2-42B3-C51E-E7134885BC26}"/>
              </a:ext>
            </a:extLst>
          </p:cNvPr>
          <p:cNvSpPr>
            <a:spLocks noGrp="1"/>
          </p:cNvSpPr>
          <p:nvPr>
            <p:ph type="title"/>
          </p:nvPr>
        </p:nvSpPr>
        <p:spPr/>
        <p:txBody>
          <a:bodyPr>
            <a:normAutofit/>
          </a:bodyPr>
          <a:lstStyle/>
          <a:p>
            <a:r>
              <a:rPr lang="en-US">
                <a:ea typeface="+mj-lt"/>
                <a:cs typeface="+mj-lt"/>
              </a:rPr>
              <a:t>Evaluations – decision-making tasks</a:t>
            </a:r>
            <a:endParaRPr lang="en-US"/>
          </a:p>
        </p:txBody>
      </p:sp>
      <p:sp>
        <p:nvSpPr>
          <p:cNvPr id="3" name="Content Placeholder 2">
            <a:extLst>
              <a:ext uri="{FF2B5EF4-FFF2-40B4-BE49-F238E27FC236}">
                <a16:creationId xmlns:a16="http://schemas.microsoft.com/office/drawing/2014/main" id="{EA1FA908-1B1C-2F72-8FA6-45DA86067A30}"/>
              </a:ext>
            </a:extLst>
          </p:cNvPr>
          <p:cNvSpPr>
            <a:spLocks noGrp="1"/>
          </p:cNvSpPr>
          <p:nvPr>
            <p:ph idx="1"/>
          </p:nvPr>
        </p:nvSpPr>
        <p:spPr>
          <a:xfrm>
            <a:off x="838200" y="1260629"/>
            <a:ext cx="11255141" cy="4016933"/>
          </a:xfrm>
        </p:spPr>
        <p:txBody>
          <a:bodyPr vert="horz" lIns="91440" tIns="45720" rIns="91440" bIns="45720" rtlCol="0" anchor="t">
            <a:noAutofit/>
          </a:bodyPr>
          <a:lstStyle/>
          <a:p>
            <a:pPr marL="342900" indent="-342900"/>
            <a:r>
              <a:rPr lang="en-US">
                <a:ea typeface="+mn-lt"/>
                <a:cs typeface="+mn-lt"/>
              </a:rPr>
              <a:t>Webpage navigation</a:t>
            </a:r>
            <a:endParaRPr lang="en-US">
              <a:ea typeface="Calibri" panose="020F0502020204030204"/>
              <a:cs typeface="Calibri" panose="020F0502020204030204"/>
            </a:endParaRPr>
          </a:p>
          <a:p>
            <a:pPr lvl="1">
              <a:buFont typeface="Courier New" panose="020B0604020202020204" pitchFamily="34" charset="0"/>
              <a:buChar char="o"/>
            </a:pPr>
            <a:r>
              <a:rPr lang="en-US" sz="2300" err="1">
                <a:ea typeface="+mn-lt"/>
                <a:cs typeface="+mn-lt"/>
              </a:rPr>
              <a:t>WebShop</a:t>
            </a:r>
            <a:r>
              <a:rPr lang="en-US" sz="2300">
                <a:ea typeface="+mn-lt"/>
                <a:cs typeface="+mn-lt"/>
              </a:rPr>
              <a:t> – an online shopping env with 1.18M real-world products + 12k human instructions</a:t>
            </a:r>
          </a:p>
          <a:p>
            <a:pPr lvl="1">
              <a:buFont typeface="Courier New" panose="020B0604020202020204" pitchFamily="34" charset="0"/>
              <a:buChar char="o"/>
            </a:pPr>
            <a:r>
              <a:rPr lang="en-US" sz="2300">
                <a:ea typeface="+mn-lt"/>
                <a:cs typeface="+mn-lt"/>
              </a:rPr>
              <a:t>Evaluated by </a:t>
            </a:r>
            <a:r>
              <a:rPr lang="en-US" sz="2300">
                <a:solidFill>
                  <a:srgbClr val="00B050"/>
                </a:solidFill>
                <a:ea typeface="+mn-lt"/>
                <a:cs typeface="+mn-lt"/>
              </a:rPr>
              <a:t>average score</a:t>
            </a:r>
            <a:r>
              <a:rPr lang="en-US" sz="2300">
                <a:ea typeface="+mn-lt"/>
                <a:cs typeface="+mn-lt"/>
              </a:rPr>
              <a:t> and </a:t>
            </a:r>
            <a:r>
              <a:rPr lang="en-US" sz="2300">
                <a:solidFill>
                  <a:srgbClr val="00B050"/>
                </a:solidFill>
                <a:ea typeface="+mn-lt"/>
                <a:cs typeface="+mn-lt"/>
              </a:rPr>
              <a:t>success rate</a:t>
            </a:r>
            <a:r>
              <a:rPr lang="en-US" sz="2300">
                <a:ea typeface="+mn-lt"/>
                <a:cs typeface="+mn-lt"/>
              </a:rPr>
              <a:t> on 500 test instructions</a:t>
            </a:r>
          </a:p>
          <a:p>
            <a:pPr lvl="1">
              <a:buFont typeface="Courier New" panose="020B0604020202020204" pitchFamily="34" charset="0"/>
              <a:buChar char="o"/>
            </a:pPr>
            <a:r>
              <a:rPr lang="en-US" sz="2300">
                <a:ea typeface="+mn-lt"/>
                <a:cs typeface="+mn-lt"/>
              </a:rPr>
              <a:t>Act prompts: actions to </a:t>
            </a:r>
            <a:r>
              <a:rPr lang="en-US" sz="2300">
                <a:solidFill>
                  <a:srgbClr val="00B050"/>
                </a:solidFill>
                <a:ea typeface="+mn-lt"/>
                <a:cs typeface="+mn-lt"/>
              </a:rPr>
              <a:t>search</a:t>
            </a:r>
            <a:r>
              <a:rPr lang="en-US" sz="2300">
                <a:ea typeface="+mn-lt"/>
                <a:cs typeface="+mn-lt"/>
              </a:rPr>
              <a:t>, </a:t>
            </a:r>
            <a:r>
              <a:rPr lang="en-US" sz="2300">
                <a:solidFill>
                  <a:srgbClr val="00B050"/>
                </a:solidFill>
                <a:ea typeface="+mn-lt"/>
                <a:cs typeface="+mn-lt"/>
              </a:rPr>
              <a:t>choose product</a:t>
            </a:r>
            <a:r>
              <a:rPr lang="en-US" sz="2300">
                <a:ea typeface="+mn-lt"/>
                <a:cs typeface="+mn-lt"/>
              </a:rPr>
              <a:t>, </a:t>
            </a:r>
            <a:r>
              <a:rPr lang="en-US" sz="2300">
                <a:solidFill>
                  <a:srgbClr val="00B050"/>
                </a:solidFill>
                <a:ea typeface="+mn-lt"/>
                <a:cs typeface="+mn-lt"/>
              </a:rPr>
              <a:t>choose option</a:t>
            </a:r>
            <a:r>
              <a:rPr lang="en-US" sz="2300">
                <a:solidFill>
                  <a:schemeClr val="accent5"/>
                </a:solidFill>
                <a:ea typeface="+mn-lt"/>
                <a:cs typeface="+mn-lt"/>
              </a:rPr>
              <a:t>s</a:t>
            </a:r>
            <a:r>
              <a:rPr lang="en-US" sz="2300">
                <a:ea typeface="+mn-lt"/>
                <a:cs typeface="+mn-lt"/>
              </a:rPr>
              <a:t>, and </a:t>
            </a:r>
            <a:r>
              <a:rPr lang="en-US" sz="2300">
                <a:solidFill>
                  <a:srgbClr val="00B050"/>
                </a:solidFill>
                <a:ea typeface="+mn-lt"/>
                <a:cs typeface="+mn-lt"/>
              </a:rPr>
              <a:t>buy</a:t>
            </a:r>
            <a:endParaRPr lang="en-US" sz="2300">
              <a:ea typeface="+mn-lt"/>
              <a:cs typeface="+mn-lt"/>
            </a:endParaRPr>
          </a:p>
          <a:p>
            <a:pPr lvl="1">
              <a:buFont typeface="Courier New" panose="020B0604020202020204" pitchFamily="34" charset="0"/>
              <a:buChar char="o"/>
            </a:pPr>
            <a:r>
              <a:rPr lang="en-US" sz="2300">
                <a:ea typeface="+mn-lt"/>
                <a:cs typeface="+mn-lt"/>
              </a:rPr>
              <a:t>Prompting Methods:</a:t>
            </a:r>
          </a:p>
          <a:p>
            <a:pPr lvl="2">
              <a:buFont typeface="Wingdings" panose="020B0604020202020204" pitchFamily="34" charset="0"/>
              <a:buChar char="§"/>
            </a:pPr>
            <a:r>
              <a:rPr lang="en-US" sz="2100" err="1">
                <a:ea typeface="+mn-lt"/>
                <a:cs typeface="+mn-lt"/>
              </a:rPr>
              <a:t>ReAct</a:t>
            </a:r>
            <a:r>
              <a:rPr lang="en-US" sz="2100">
                <a:ea typeface="+mn-lt"/>
                <a:cs typeface="+mn-lt"/>
              </a:rPr>
              <a:t> prompts: all prompts for Act + what to explore, when to buy, and what products options are relevant to the instructions</a:t>
            </a:r>
          </a:p>
          <a:p>
            <a:pPr lvl="2">
              <a:buFont typeface="Wingdings" panose="020B0604020202020204" pitchFamily="34" charset="0"/>
              <a:buChar char="§"/>
            </a:pPr>
            <a:r>
              <a:rPr lang="en-US" sz="2100">
                <a:ea typeface="+mn-lt"/>
                <a:cs typeface="+mn-lt"/>
              </a:rPr>
              <a:t>Imitation learning (IL) rained with 1,012 human annotated trajectories</a:t>
            </a:r>
          </a:p>
          <a:p>
            <a:pPr lvl="2">
              <a:buFont typeface="Wingdings" panose="020B0604020202020204" pitchFamily="34" charset="0"/>
              <a:buChar char="§"/>
            </a:pPr>
            <a:r>
              <a:rPr lang="en-US" sz="2100">
                <a:ea typeface="+mn-lt"/>
                <a:cs typeface="+mn-lt"/>
              </a:rPr>
              <a:t>Imitation + reinforcement learning (IL + RL): trained with datasets for IL + 10,587 extra training instruction</a:t>
            </a:r>
          </a:p>
          <a:p>
            <a:pPr lvl="3">
              <a:buFont typeface="Calibri" panose="020B0604020202020204" pitchFamily="34" charset="0"/>
              <a:buChar char="-"/>
            </a:pPr>
            <a:endParaRPr lang="en-US" sz="2100">
              <a:ea typeface="Calibri"/>
              <a:cs typeface="Calibri"/>
            </a:endParaRPr>
          </a:p>
          <a:p>
            <a:pPr marL="1885950" lvl="3" indent="-514350">
              <a:buFont typeface="Calibri" panose="020B0604020202020204" pitchFamily="34" charset="0"/>
              <a:buChar char="-"/>
            </a:pPr>
            <a:endParaRPr lang="en-US" sz="2100">
              <a:ea typeface="Calibri"/>
              <a:cs typeface="Calibri"/>
            </a:endParaRPr>
          </a:p>
        </p:txBody>
      </p:sp>
      <p:sp>
        <p:nvSpPr>
          <p:cNvPr id="4" name="Date Placeholder 3">
            <a:extLst>
              <a:ext uri="{FF2B5EF4-FFF2-40B4-BE49-F238E27FC236}">
                <a16:creationId xmlns:a16="http://schemas.microsoft.com/office/drawing/2014/main" id="{9FA0E3CF-DC43-91E5-E422-A55AF71FE49A}"/>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F37AF958-DB68-8982-2435-E076BD05964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EB5A8F6-B7E7-E9E3-CCDA-52175E71621D}"/>
              </a:ext>
            </a:extLst>
          </p:cNvPr>
          <p:cNvSpPr>
            <a:spLocks noGrp="1"/>
          </p:cNvSpPr>
          <p:nvPr>
            <p:ph type="sldNum" sz="quarter" idx="12"/>
          </p:nvPr>
        </p:nvSpPr>
        <p:spPr/>
        <p:txBody>
          <a:bodyPr/>
          <a:lstStyle/>
          <a:p>
            <a:fld id="{D4F24A5E-B0D2-394D-9970-9AE06BCB59C1}" type="slidenum">
              <a:rPr lang="en-US" smtClean="0"/>
              <a:t>79</a:t>
            </a:fld>
            <a:endParaRPr lang="en-US"/>
          </a:p>
        </p:txBody>
      </p:sp>
    </p:spTree>
    <p:extLst>
      <p:ext uri="{BB962C8B-B14F-4D97-AF65-F5344CB8AC3E}">
        <p14:creationId xmlns:p14="http://schemas.microsoft.com/office/powerpoint/2010/main" val="3852153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7644-15C6-FB2E-5F9A-9747521F18C8}"/>
              </a:ext>
            </a:extLst>
          </p:cNvPr>
          <p:cNvSpPr>
            <a:spLocks noGrp="1"/>
          </p:cNvSpPr>
          <p:nvPr>
            <p:ph type="title"/>
          </p:nvPr>
        </p:nvSpPr>
        <p:spPr/>
        <p:txBody>
          <a:bodyPr>
            <a:normAutofit/>
          </a:bodyPr>
          <a:lstStyle/>
          <a:p>
            <a:r>
              <a:rPr lang="en-US"/>
              <a:t>Attractive Properties of </a:t>
            </a:r>
            <a:r>
              <a:rPr lang="en-US" err="1"/>
              <a:t>CoT</a:t>
            </a:r>
            <a:endParaRPr lang="en-US"/>
          </a:p>
        </p:txBody>
      </p:sp>
      <p:sp>
        <p:nvSpPr>
          <p:cNvPr id="3" name="Content Placeholder 2">
            <a:extLst>
              <a:ext uri="{FF2B5EF4-FFF2-40B4-BE49-F238E27FC236}">
                <a16:creationId xmlns:a16="http://schemas.microsoft.com/office/drawing/2014/main" id="{74DFE210-0230-BBD5-5F71-CFE09DE1D2B3}"/>
              </a:ext>
            </a:extLst>
          </p:cNvPr>
          <p:cNvSpPr>
            <a:spLocks noGrp="1"/>
          </p:cNvSpPr>
          <p:nvPr>
            <p:ph idx="1"/>
          </p:nvPr>
        </p:nvSpPr>
        <p:spPr/>
        <p:txBody>
          <a:bodyPr/>
          <a:lstStyle/>
          <a:p>
            <a:r>
              <a:rPr lang="en-US"/>
              <a:t>Enables decomposition of multi-step problems.</a:t>
            </a:r>
          </a:p>
          <a:p>
            <a:endParaRPr lang="en-US"/>
          </a:p>
          <a:p>
            <a:r>
              <a:rPr lang="en-US"/>
              <a:t>Provides interpretable insights into LLM's reasoning.</a:t>
            </a:r>
          </a:p>
          <a:p>
            <a:pPr lvl="1"/>
            <a:r>
              <a:rPr lang="en-US"/>
              <a:t>How the answer was derived?</a:t>
            </a:r>
          </a:p>
          <a:p>
            <a:pPr lvl="1"/>
            <a:r>
              <a:rPr lang="en-US"/>
              <a:t>Easy to debug when reasoning path went wrong</a:t>
            </a:r>
          </a:p>
          <a:p>
            <a:pPr lvl="1"/>
            <a:endParaRPr lang="en-US"/>
          </a:p>
          <a:p>
            <a:r>
              <a:rPr lang="en-US"/>
              <a:t>Broad applicability across diverse reasoning tasks.</a:t>
            </a:r>
          </a:p>
          <a:p>
            <a:pPr lvl="1"/>
            <a:r>
              <a:rPr lang="en-US"/>
              <a:t>(Any) problems solvable via language.</a:t>
            </a:r>
          </a:p>
          <a:p>
            <a:pPr lvl="1"/>
            <a:endParaRPr lang="en-US"/>
          </a:p>
          <a:p>
            <a:r>
              <a:rPr lang="en-US"/>
              <a:t>Simple, off-the-shelf</a:t>
            </a:r>
          </a:p>
        </p:txBody>
      </p:sp>
      <p:sp>
        <p:nvSpPr>
          <p:cNvPr id="4" name="Date Placeholder 3">
            <a:extLst>
              <a:ext uri="{FF2B5EF4-FFF2-40B4-BE49-F238E27FC236}">
                <a16:creationId xmlns:a16="http://schemas.microsoft.com/office/drawing/2014/main" id="{961318A1-6418-F621-463A-D067BF34023E}"/>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EAD227BD-C81A-B9F9-53C7-88321B464D9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6A42770-4A25-C69C-88B1-18FA55F9FADE}"/>
              </a:ext>
            </a:extLst>
          </p:cNvPr>
          <p:cNvSpPr>
            <a:spLocks noGrp="1"/>
          </p:cNvSpPr>
          <p:nvPr>
            <p:ph type="sldNum" sz="quarter" idx="12"/>
          </p:nvPr>
        </p:nvSpPr>
        <p:spPr/>
        <p:txBody>
          <a:bodyPr/>
          <a:lstStyle/>
          <a:p>
            <a:fld id="{D4F24A5E-B0D2-394D-9970-9AE06BCB59C1}" type="slidenum">
              <a:rPr lang="en-US" smtClean="0"/>
              <a:t>8</a:t>
            </a:fld>
            <a:endParaRPr lang="en-US"/>
          </a:p>
        </p:txBody>
      </p:sp>
    </p:spTree>
    <p:extLst>
      <p:ext uri="{BB962C8B-B14F-4D97-AF65-F5344CB8AC3E}">
        <p14:creationId xmlns:p14="http://schemas.microsoft.com/office/powerpoint/2010/main" val="15414924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A2A0A-9257-0F2D-EDB6-30934FABA85C}"/>
              </a:ext>
            </a:extLst>
          </p:cNvPr>
          <p:cNvSpPr>
            <a:spLocks noGrp="1"/>
          </p:cNvSpPr>
          <p:nvPr>
            <p:ph type="title"/>
          </p:nvPr>
        </p:nvSpPr>
        <p:spPr/>
        <p:txBody>
          <a:bodyPr/>
          <a:lstStyle/>
          <a:p>
            <a:r>
              <a:rPr lang="en-US">
                <a:ea typeface="Calibri Light"/>
                <a:cs typeface="Calibri Light"/>
              </a:rPr>
              <a:t>Result and Observations</a:t>
            </a:r>
            <a:endParaRPr lang="en-US"/>
          </a:p>
        </p:txBody>
      </p:sp>
      <p:sp>
        <p:nvSpPr>
          <p:cNvPr id="4" name="Date Placeholder 3">
            <a:extLst>
              <a:ext uri="{FF2B5EF4-FFF2-40B4-BE49-F238E27FC236}">
                <a16:creationId xmlns:a16="http://schemas.microsoft.com/office/drawing/2014/main" id="{9FEF1F37-6670-4F22-26E0-32AEF959656D}"/>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8799FCF6-19BB-1344-31F7-8F7C89F0D91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31FFE0B-0CA4-61C2-6590-CCB99EE6E70C}"/>
              </a:ext>
            </a:extLst>
          </p:cNvPr>
          <p:cNvSpPr>
            <a:spLocks noGrp="1"/>
          </p:cNvSpPr>
          <p:nvPr>
            <p:ph type="sldNum" sz="quarter" idx="12"/>
          </p:nvPr>
        </p:nvSpPr>
        <p:spPr/>
        <p:txBody>
          <a:bodyPr/>
          <a:lstStyle/>
          <a:p>
            <a:fld id="{D4F24A5E-B0D2-394D-9970-9AE06BCB59C1}" type="slidenum">
              <a:rPr lang="en-US" smtClean="0"/>
              <a:t>80</a:t>
            </a:fld>
            <a:endParaRPr lang="en-US"/>
          </a:p>
        </p:txBody>
      </p:sp>
      <p:sp>
        <p:nvSpPr>
          <p:cNvPr id="8" name="TextBox 7">
            <a:extLst>
              <a:ext uri="{FF2B5EF4-FFF2-40B4-BE49-F238E27FC236}">
                <a16:creationId xmlns:a16="http://schemas.microsoft.com/office/drawing/2014/main" id="{1C316FD6-3B77-0245-B1D2-07E6105AED8C}"/>
              </a:ext>
            </a:extLst>
          </p:cNvPr>
          <p:cNvSpPr txBox="1"/>
          <p:nvPr/>
        </p:nvSpPr>
        <p:spPr>
          <a:xfrm>
            <a:off x="5349085" y="1944598"/>
            <a:ext cx="590662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400" err="1">
                <a:ea typeface="+mn-lt"/>
                <a:cs typeface="+mn-lt"/>
              </a:rPr>
              <a:t>ReAct</a:t>
            </a:r>
            <a:r>
              <a:rPr lang="en-US" sz="2400">
                <a:ea typeface="+mn-lt"/>
                <a:cs typeface="+mn-lt"/>
              </a:rPr>
              <a:t> achieves significantly better performance,(10% increase) over the previous best success rate.</a:t>
            </a:r>
            <a:endParaRPr lang="en-US" sz="2400">
              <a:ea typeface="Calibri" panose="020F0502020204030204"/>
              <a:cs typeface="Calibri" panose="020F0502020204030204"/>
            </a:endParaRPr>
          </a:p>
          <a:p>
            <a:pPr marL="457200" indent="-457200">
              <a:buFont typeface="Arial"/>
              <a:buChar char="•"/>
            </a:pPr>
            <a:r>
              <a:rPr lang="en-US" sz="2400">
                <a:ea typeface="+mn-lt"/>
                <a:cs typeface="+mn-lt"/>
              </a:rPr>
              <a:t>Existing methods are still far from the performance of expert humans.</a:t>
            </a:r>
            <a:endParaRPr lang="en-US" sz="2400">
              <a:ea typeface="Calibri"/>
              <a:cs typeface="Calibri"/>
            </a:endParaRPr>
          </a:p>
        </p:txBody>
      </p:sp>
      <p:pic>
        <p:nvPicPr>
          <p:cNvPr id="10" name="Content Placeholder 9">
            <a:extLst>
              <a:ext uri="{FF2B5EF4-FFF2-40B4-BE49-F238E27FC236}">
                <a16:creationId xmlns:a16="http://schemas.microsoft.com/office/drawing/2014/main" id="{78856B75-76AE-0513-E5F6-1F79CBD690C1}"/>
              </a:ext>
            </a:extLst>
          </p:cNvPr>
          <p:cNvPicPr>
            <a:picLocks noGrp="1" noChangeAspect="1"/>
          </p:cNvPicPr>
          <p:nvPr>
            <p:ph idx="1"/>
          </p:nvPr>
        </p:nvPicPr>
        <p:blipFill>
          <a:blip r:embed="rId2"/>
          <a:stretch>
            <a:fillRect/>
          </a:stretch>
        </p:blipFill>
        <p:spPr>
          <a:xfrm>
            <a:off x="837347" y="1158135"/>
            <a:ext cx="3994814" cy="3728113"/>
          </a:xfrm>
        </p:spPr>
      </p:pic>
      <p:sp>
        <p:nvSpPr>
          <p:cNvPr id="12" name="TextBox 11">
            <a:extLst>
              <a:ext uri="{FF2B5EF4-FFF2-40B4-BE49-F238E27FC236}">
                <a16:creationId xmlns:a16="http://schemas.microsoft.com/office/drawing/2014/main" id="{3D095C3B-5506-14E1-9B7D-73AE87B5CA79}"/>
              </a:ext>
            </a:extLst>
          </p:cNvPr>
          <p:cNvSpPr txBox="1"/>
          <p:nvPr/>
        </p:nvSpPr>
        <p:spPr>
          <a:xfrm>
            <a:off x="1376148" y="4879074"/>
            <a:ext cx="2342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WebShop</a:t>
            </a:r>
            <a:endParaRPr lang="en-US"/>
          </a:p>
        </p:txBody>
      </p:sp>
    </p:spTree>
    <p:extLst>
      <p:ext uri="{BB962C8B-B14F-4D97-AF65-F5344CB8AC3E}">
        <p14:creationId xmlns:p14="http://schemas.microsoft.com/office/powerpoint/2010/main" val="18907845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039B-F20E-B96F-DFDB-AF746DFD3288}"/>
              </a:ext>
            </a:extLst>
          </p:cNvPr>
          <p:cNvSpPr>
            <a:spLocks noGrp="1"/>
          </p:cNvSpPr>
          <p:nvPr>
            <p:ph type="title"/>
          </p:nvPr>
        </p:nvSpPr>
        <p:spPr>
          <a:xfrm rot="10800000" flipV="1">
            <a:off x="838200" y="2379349"/>
            <a:ext cx="10515600" cy="1549988"/>
          </a:xfrm>
        </p:spPr>
        <p:txBody>
          <a:bodyPr/>
          <a:lstStyle/>
          <a:p>
            <a:r>
              <a:rPr lang="en-US" b="1">
                <a:latin typeface="Calibri Light"/>
                <a:ea typeface="Calibri Light"/>
                <a:cs typeface="Calibri Light"/>
              </a:rPr>
              <a:t>Self-Refine: Iterative Refinement with Self-Feedback</a:t>
            </a:r>
          </a:p>
        </p:txBody>
      </p:sp>
      <p:sp>
        <p:nvSpPr>
          <p:cNvPr id="4" name="Date Placeholder 3">
            <a:extLst>
              <a:ext uri="{FF2B5EF4-FFF2-40B4-BE49-F238E27FC236}">
                <a16:creationId xmlns:a16="http://schemas.microsoft.com/office/drawing/2014/main" id="{7DFB7F83-26E8-EEFF-9D1D-9D9DA0A7FB2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E55EB06E-BF4D-4C53-6774-910EB17C83B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99E72CB-F652-B84C-11EB-857713F7290C}"/>
              </a:ext>
            </a:extLst>
          </p:cNvPr>
          <p:cNvSpPr>
            <a:spLocks noGrp="1"/>
          </p:cNvSpPr>
          <p:nvPr>
            <p:ph type="sldNum" sz="quarter" idx="12"/>
          </p:nvPr>
        </p:nvSpPr>
        <p:spPr/>
        <p:txBody>
          <a:bodyPr/>
          <a:lstStyle/>
          <a:p>
            <a:fld id="{D4F24A5E-B0D2-394D-9970-9AE06BCB59C1}" type="slidenum">
              <a:rPr lang="en-US" smtClean="0"/>
              <a:t>81</a:t>
            </a:fld>
            <a:endParaRPr lang="en-US"/>
          </a:p>
        </p:txBody>
      </p:sp>
    </p:spTree>
    <p:extLst>
      <p:ext uri="{BB962C8B-B14F-4D97-AF65-F5344CB8AC3E}">
        <p14:creationId xmlns:p14="http://schemas.microsoft.com/office/powerpoint/2010/main" val="7522113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E202-C70A-93A4-6225-D08D4B980384}"/>
              </a:ext>
            </a:extLst>
          </p:cNvPr>
          <p:cNvSpPr>
            <a:spLocks noGrp="1"/>
          </p:cNvSpPr>
          <p:nvPr>
            <p:ph type="title"/>
          </p:nvPr>
        </p:nvSpPr>
        <p:spPr/>
        <p:txBody>
          <a:bodyPr>
            <a:normAutofit/>
          </a:bodyPr>
          <a:lstStyle/>
          <a:p>
            <a:r>
              <a:rPr lang="en-US">
                <a:ea typeface="Calibri Light"/>
                <a:cs typeface="Calibri Light"/>
              </a:rPr>
              <a:t>Problem Statement</a:t>
            </a:r>
          </a:p>
        </p:txBody>
      </p:sp>
      <p:sp>
        <p:nvSpPr>
          <p:cNvPr id="3" name="Content Placeholder 2">
            <a:extLst>
              <a:ext uri="{FF2B5EF4-FFF2-40B4-BE49-F238E27FC236}">
                <a16:creationId xmlns:a16="http://schemas.microsoft.com/office/drawing/2014/main" id="{CD9DFFCD-EC87-54FA-F3E0-9A31776D967A}"/>
              </a:ext>
            </a:extLst>
          </p:cNvPr>
          <p:cNvSpPr>
            <a:spLocks noGrp="1"/>
          </p:cNvSpPr>
          <p:nvPr>
            <p:ph idx="1"/>
          </p:nvPr>
        </p:nvSpPr>
        <p:spPr/>
        <p:txBody>
          <a:bodyPr vert="horz" lIns="91440" tIns="45720" rIns="91440" bIns="45720" rtlCol="0" anchor="t">
            <a:normAutofit/>
          </a:bodyPr>
          <a:lstStyle/>
          <a:p>
            <a:r>
              <a:rPr lang="en-US">
                <a:ea typeface="+mn-lt"/>
                <a:cs typeface="+mn-lt"/>
              </a:rPr>
              <a:t>Although LLMs may generate intelligible initial output, lots of them still fall short in addressing intricate requirements. </a:t>
            </a:r>
          </a:p>
          <a:p>
            <a:endParaRPr lang="en-US">
              <a:ea typeface="Calibri"/>
              <a:cs typeface="Calibri"/>
            </a:endParaRPr>
          </a:p>
        </p:txBody>
      </p:sp>
      <p:sp>
        <p:nvSpPr>
          <p:cNvPr id="4" name="Date Placeholder 3">
            <a:extLst>
              <a:ext uri="{FF2B5EF4-FFF2-40B4-BE49-F238E27FC236}">
                <a16:creationId xmlns:a16="http://schemas.microsoft.com/office/drawing/2014/main" id="{757D591A-EE7D-5D87-4E19-0299C2D0994E}"/>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76A6E57B-4532-9260-9887-C46423B5173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CAB4B70-EA6D-9DC6-3570-3582D3935197}"/>
              </a:ext>
            </a:extLst>
          </p:cNvPr>
          <p:cNvSpPr>
            <a:spLocks noGrp="1"/>
          </p:cNvSpPr>
          <p:nvPr>
            <p:ph type="sldNum" sz="quarter" idx="12"/>
          </p:nvPr>
        </p:nvSpPr>
        <p:spPr/>
        <p:txBody>
          <a:bodyPr/>
          <a:lstStyle/>
          <a:p>
            <a:fld id="{D4F24A5E-B0D2-394D-9970-9AE06BCB59C1}" type="slidenum">
              <a:rPr lang="en-US" smtClean="0"/>
              <a:t>82</a:t>
            </a:fld>
            <a:endParaRPr lang="en-US"/>
          </a:p>
        </p:txBody>
      </p:sp>
    </p:spTree>
    <p:extLst>
      <p:ext uri="{BB962C8B-B14F-4D97-AF65-F5344CB8AC3E}">
        <p14:creationId xmlns:p14="http://schemas.microsoft.com/office/powerpoint/2010/main" val="13388958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B82CB-D572-FF36-B416-5D6F34EE53F8}"/>
              </a:ext>
            </a:extLst>
          </p:cNvPr>
          <p:cNvSpPr>
            <a:spLocks noGrp="1"/>
          </p:cNvSpPr>
          <p:nvPr>
            <p:ph type="title"/>
          </p:nvPr>
        </p:nvSpPr>
        <p:spPr/>
        <p:txBody>
          <a:bodyPr/>
          <a:lstStyle/>
          <a:p>
            <a:r>
              <a:rPr lang="en-US">
                <a:ea typeface="Calibri Light"/>
                <a:cs typeface="Calibri Light"/>
              </a:rPr>
              <a:t>Self-Refine  - Big picture</a:t>
            </a:r>
            <a:endParaRPr lang="en-US"/>
          </a:p>
        </p:txBody>
      </p:sp>
      <p:sp>
        <p:nvSpPr>
          <p:cNvPr id="3" name="Content Placeholder 2">
            <a:extLst>
              <a:ext uri="{FF2B5EF4-FFF2-40B4-BE49-F238E27FC236}">
                <a16:creationId xmlns:a16="http://schemas.microsoft.com/office/drawing/2014/main" id="{454EA6E7-BCC7-0727-4184-CBC28DD3A106}"/>
              </a:ext>
            </a:extLst>
          </p:cNvPr>
          <p:cNvSpPr>
            <a:spLocks noGrp="1"/>
          </p:cNvSpPr>
          <p:nvPr>
            <p:ph idx="1"/>
          </p:nvPr>
        </p:nvSpPr>
        <p:spPr>
          <a:xfrm>
            <a:off x="838200" y="1260629"/>
            <a:ext cx="10515600" cy="1623405"/>
          </a:xfrm>
        </p:spPr>
        <p:txBody>
          <a:bodyPr vert="horz" lIns="91440" tIns="45720" rIns="91440" bIns="45720" rtlCol="0" anchor="t">
            <a:normAutofit/>
          </a:bodyPr>
          <a:lstStyle/>
          <a:p>
            <a:r>
              <a:rPr lang="en-US">
                <a:ea typeface="+mn-lt"/>
                <a:cs typeface="+mn-lt"/>
              </a:rPr>
              <a:t>Alternates between two generative steps–FEEDBACK and REFINE. </a:t>
            </a:r>
          </a:p>
          <a:p>
            <a:r>
              <a:rPr lang="en-US">
                <a:ea typeface="+mn-lt"/>
                <a:cs typeface="+mn-lt"/>
              </a:rPr>
              <a:t>3 prompts are needed during the entire process</a:t>
            </a:r>
          </a:p>
          <a:p>
            <a:pPr lvl="1">
              <a:buFont typeface="Courier New" panose="020B0604020202020204" pitchFamily="34" charset="0"/>
              <a:buChar char="o"/>
            </a:pPr>
            <a:r>
              <a:rPr lang="en-US">
                <a:ea typeface="+mn-lt"/>
                <a:cs typeface="+mn-lt"/>
              </a:rPr>
              <a:t>initial generation, feedback, refinement </a:t>
            </a:r>
            <a:endParaRPr lang="en-US"/>
          </a:p>
        </p:txBody>
      </p:sp>
      <p:sp>
        <p:nvSpPr>
          <p:cNvPr id="4" name="Date Placeholder 3">
            <a:extLst>
              <a:ext uri="{FF2B5EF4-FFF2-40B4-BE49-F238E27FC236}">
                <a16:creationId xmlns:a16="http://schemas.microsoft.com/office/drawing/2014/main" id="{DEC139F3-DB7B-6F67-3028-F59DFFCBC7C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5E00020E-9C06-E475-5053-A11E37BC02F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32DB0A5-EEAF-04E5-4574-4DE10B464573}"/>
              </a:ext>
            </a:extLst>
          </p:cNvPr>
          <p:cNvSpPr>
            <a:spLocks noGrp="1"/>
          </p:cNvSpPr>
          <p:nvPr>
            <p:ph type="sldNum" sz="quarter" idx="12"/>
          </p:nvPr>
        </p:nvSpPr>
        <p:spPr/>
        <p:txBody>
          <a:bodyPr/>
          <a:lstStyle/>
          <a:p>
            <a:fld id="{D4F24A5E-B0D2-394D-9970-9AE06BCB59C1}" type="slidenum">
              <a:rPr lang="en-US" smtClean="0"/>
              <a:t>83</a:t>
            </a:fld>
            <a:endParaRPr lang="en-US"/>
          </a:p>
        </p:txBody>
      </p:sp>
      <p:pic>
        <p:nvPicPr>
          <p:cNvPr id="14" name="Picture 13" descr="A diagram of a process&#10;&#10;Description automatically generated">
            <a:extLst>
              <a:ext uri="{FF2B5EF4-FFF2-40B4-BE49-F238E27FC236}">
                <a16:creationId xmlns:a16="http://schemas.microsoft.com/office/drawing/2014/main" id="{F76D966E-578A-B300-E051-C70C91091C29}"/>
              </a:ext>
            </a:extLst>
          </p:cNvPr>
          <p:cNvPicPr>
            <a:picLocks noChangeAspect="1"/>
          </p:cNvPicPr>
          <p:nvPr/>
        </p:nvPicPr>
        <p:blipFill rotWithShape="1">
          <a:blip r:embed="rId3"/>
          <a:srcRect r="79" b="25044"/>
          <a:stretch/>
        </p:blipFill>
        <p:spPr>
          <a:xfrm>
            <a:off x="1051259" y="2696153"/>
            <a:ext cx="10161524" cy="3401409"/>
          </a:xfrm>
          <a:prstGeom prst="rect">
            <a:avLst/>
          </a:prstGeom>
        </p:spPr>
      </p:pic>
    </p:spTree>
    <p:extLst>
      <p:ext uri="{BB962C8B-B14F-4D97-AF65-F5344CB8AC3E}">
        <p14:creationId xmlns:p14="http://schemas.microsoft.com/office/powerpoint/2010/main" val="24940010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B82CB-D572-FF36-B416-5D6F34EE53F8}"/>
              </a:ext>
            </a:extLst>
          </p:cNvPr>
          <p:cNvSpPr>
            <a:spLocks noGrp="1"/>
          </p:cNvSpPr>
          <p:nvPr>
            <p:ph type="title"/>
          </p:nvPr>
        </p:nvSpPr>
        <p:spPr/>
        <p:txBody>
          <a:bodyPr/>
          <a:lstStyle/>
          <a:p>
            <a:r>
              <a:rPr lang="en-US">
                <a:ea typeface="Calibri Light"/>
                <a:cs typeface="Calibri Light"/>
              </a:rPr>
              <a:t>Self-Refine  - Big picture</a:t>
            </a:r>
            <a:endParaRPr lang="en-US"/>
          </a:p>
        </p:txBody>
      </p:sp>
      <p:sp>
        <p:nvSpPr>
          <p:cNvPr id="4" name="Date Placeholder 3">
            <a:extLst>
              <a:ext uri="{FF2B5EF4-FFF2-40B4-BE49-F238E27FC236}">
                <a16:creationId xmlns:a16="http://schemas.microsoft.com/office/drawing/2014/main" id="{DEC139F3-DB7B-6F67-3028-F59DFFCBC7C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5E00020E-9C06-E475-5053-A11E37BC02F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32DB0A5-EEAF-04E5-4574-4DE10B464573}"/>
              </a:ext>
            </a:extLst>
          </p:cNvPr>
          <p:cNvSpPr>
            <a:spLocks noGrp="1"/>
          </p:cNvSpPr>
          <p:nvPr>
            <p:ph type="sldNum" sz="quarter" idx="12"/>
          </p:nvPr>
        </p:nvSpPr>
        <p:spPr/>
        <p:txBody>
          <a:bodyPr/>
          <a:lstStyle/>
          <a:p>
            <a:fld id="{D4F24A5E-B0D2-394D-9970-9AE06BCB59C1}" type="slidenum">
              <a:rPr lang="en-US" smtClean="0"/>
              <a:t>84</a:t>
            </a:fld>
            <a:endParaRPr lang="en-US"/>
          </a:p>
        </p:txBody>
      </p:sp>
      <p:pic>
        <p:nvPicPr>
          <p:cNvPr id="15" name="Picture 14" descr="A screenshot of a program&#10;&#10;Description automatically generated">
            <a:extLst>
              <a:ext uri="{FF2B5EF4-FFF2-40B4-BE49-F238E27FC236}">
                <a16:creationId xmlns:a16="http://schemas.microsoft.com/office/drawing/2014/main" id="{8903FC50-5EC1-1D24-C7CA-5C3FE6F11A7E}"/>
              </a:ext>
            </a:extLst>
          </p:cNvPr>
          <p:cNvPicPr>
            <a:picLocks noChangeAspect="1"/>
          </p:cNvPicPr>
          <p:nvPr/>
        </p:nvPicPr>
        <p:blipFill rotWithShape="1">
          <a:blip r:embed="rId3"/>
          <a:srcRect r="82" b="26043"/>
          <a:stretch/>
        </p:blipFill>
        <p:spPr>
          <a:xfrm>
            <a:off x="927699" y="972951"/>
            <a:ext cx="9424263" cy="5069458"/>
          </a:xfrm>
          <a:prstGeom prst="rect">
            <a:avLst/>
          </a:prstGeom>
        </p:spPr>
      </p:pic>
    </p:spTree>
    <p:extLst>
      <p:ext uri="{BB962C8B-B14F-4D97-AF65-F5344CB8AC3E}">
        <p14:creationId xmlns:p14="http://schemas.microsoft.com/office/powerpoint/2010/main" val="4005308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DD36F-D527-9C75-CA58-50CDFB3E5983}"/>
              </a:ext>
            </a:extLst>
          </p:cNvPr>
          <p:cNvSpPr>
            <a:spLocks noGrp="1"/>
          </p:cNvSpPr>
          <p:nvPr>
            <p:ph type="title"/>
          </p:nvPr>
        </p:nvSpPr>
        <p:spPr/>
        <p:txBody>
          <a:bodyPr/>
          <a:lstStyle/>
          <a:p>
            <a:r>
              <a:rPr lang="en-US">
                <a:ea typeface="+mj-lt"/>
                <a:cs typeface="+mj-lt"/>
              </a:rPr>
              <a:t>Self-Refine  - Algorithm</a:t>
            </a:r>
            <a:endParaRPr lang="en-US">
              <a:solidFill>
                <a:srgbClr val="808080"/>
              </a:solidFill>
              <a:ea typeface="+mj-lt"/>
              <a:cs typeface="+mj-lt"/>
            </a:endParaRPr>
          </a:p>
        </p:txBody>
      </p:sp>
      <p:pic>
        <p:nvPicPr>
          <p:cNvPr id="7" name="Content Placeholder 6" descr="A screenshot of a computer code&#10;&#10;Description automatically generated">
            <a:extLst>
              <a:ext uri="{FF2B5EF4-FFF2-40B4-BE49-F238E27FC236}">
                <a16:creationId xmlns:a16="http://schemas.microsoft.com/office/drawing/2014/main" id="{11991B06-B64E-797D-57FF-ABDBD512C6F4}"/>
              </a:ext>
            </a:extLst>
          </p:cNvPr>
          <p:cNvPicPr>
            <a:picLocks noGrp="1" noChangeAspect="1"/>
          </p:cNvPicPr>
          <p:nvPr>
            <p:ph idx="1"/>
          </p:nvPr>
        </p:nvPicPr>
        <p:blipFill>
          <a:blip r:embed="rId2"/>
          <a:stretch>
            <a:fillRect/>
          </a:stretch>
        </p:blipFill>
        <p:spPr>
          <a:xfrm>
            <a:off x="360590" y="736110"/>
            <a:ext cx="8147572" cy="3148693"/>
          </a:xfrm>
        </p:spPr>
      </p:pic>
      <p:sp>
        <p:nvSpPr>
          <p:cNvPr id="4" name="Date Placeholder 3">
            <a:extLst>
              <a:ext uri="{FF2B5EF4-FFF2-40B4-BE49-F238E27FC236}">
                <a16:creationId xmlns:a16="http://schemas.microsoft.com/office/drawing/2014/main" id="{2E710034-A7A5-8AF4-F5A1-A202ED467E6D}"/>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39A6E115-4CE1-FB74-FFA5-65734E54201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03D3CA8-6495-FFDC-8089-A64ECCD30208}"/>
              </a:ext>
            </a:extLst>
          </p:cNvPr>
          <p:cNvSpPr>
            <a:spLocks noGrp="1"/>
          </p:cNvSpPr>
          <p:nvPr>
            <p:ph type="sldNum" sz="quarter" idx="12"/>
          </p:nvPr>
        </p:nvSpPr>
        <p:spPr/>
        <p:txBody>
          <a:bodyPr/>
          <a:lstStyle/>
          <a:p>
            <a:fld id="{D4F24A5E-B0D2-394D-9970-9AE06BCB59C1}" type="slidenum">
              <a:rPr lang="en-US" smtClean="0"/>
              <a:t>85</a:t>
            </a:fld>
            <a:endParaRPr lang="en-US"/>
          </a:p>
        </p:txBody>
      </p:sp>
      <p:pic>
        <p:nvPicPr>
          <p:cNvPr id="9" name="Picture 8" descr="A black text on a white background&#10;&#10;Description automatically generated">
            <a:extLst>
              <a:ext uri="{FF2B5EF4-FFF2-40B4-BE49-F238E27FC236}">
                <a16:creationId xmlns:a16="http://schemas.microsoft.com/office/drawing/2014/main" id="{5E212610-69A7-C006-0D75-2227E2190ADB}"/>
              </a:ext>
            </a:extLst>
          </p:cNvPr>
          <p:cNvPicPr>
            <a:picLocks noChangeAspect="1"/>
          </p:cNvPicPr>
          <p:nvPr/>
        </p:nvPicPr>
        <p:blipFill>
          <a:blip r:embed="rId3"/>
          <a:stretch>
            <a:fillRect/>
          </a:stretch>
        </p:blipFill>
        <p:spPr>
          <a:xfrm>
            <a:off x="597354" y="3762376"/>
            <a:ext cx="7867650" cy="544286"/>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20FE2788-3A8E-AB45-9EB5-2ED75CADEBE0}"/>
              </a:ext>
            </a:extLst>
          </p:cNvPr>
          <p:cNvPicPr>
            <a:picLocks noChangeAspect="1"/>
          </p:cNvPicPr>
          <p:nvPr/>
        </p:nvPicPr>
        <p:blipFill>
          <a:blip r:embed="rId4"/>
          <a:stretch>
            <a:fillRect/>
          </a:stretch>
        </p:blipFill>
        <p:spPr>
          <a:xfrm>
            <a:off x="586468" y="4687661"/>
            <a:ext cx="3712029" cy="557893"/>
          </a:xfrm>
          <a:prstGeom prst="rect">
            <a:avLst/>
          </a:prstGeom>
        </p:spPr>
      </p:pic>
      <p:pic>
        <p:nvPicPr>
          <p:cNvPr id="11" name="Picture 10" descr="A close up of a sign&#10;&#10;Description automatically generated">
            <a:extLst>
              <a:ext uri="{FF2B5EF4-FFF2-40B4-BE49-F238E27FC236}">
                <a16:creationId xmlns:a16="http://schemas.microsoft.com/office/drawing/2014/main" id="{9CCEF4A4-5ABF-A41E-5195-6BA94DDE8790}"/>
              </a:ext>
            </a:extLst>
          </p:cNvPr>
          <p:cNvPicPr>
            <a:picLocks noChangeAspect="1"/>
          </p:cNvPicPr>
          <p:nvPr/>
        </p:nvPicPr>
        <p:blipFill>
          <a:blip r:embed="rId5"/>
          <a:stretch>
            <a:fillRect/>
          </a:stretch>
        </p:blipFill>
        <p:spPr>
          <a:xfrm>
            <a:off x="600075" y="5544911"/>
            <a:ext cx="3698422" cy="517072"/>
          </a:xfrm>
          <a:prstGeom prst="rect">
            <a:avLst/>
          </a:prstGeom>
        </p:spPr>
      </p:pic>
      <p:sp>
        <p:nvSpPr>
          <p:cNvPr id="12" name="TextBox 11">
            <a:extLst>
              <a:ext uri="{FF2B5EF4-FFF2-40B4-BE49-F238E27FC236}">
                <a16:creationId xmlns:a16="http://schemas.microsoft.com/office/drawing/2014/main" id="{8F21FBD7-35CE-B4F5-6E5D-2C125BFCF571}"/>
              </a:ext>
            </a:extLst>
          </p:cNvPr>
          <p:cNvSpPr txBox="1"/>
          <p:nvPr/>
        </p:nvSpPr>
        <p:spPr>
          <a:xfrm>
            <a:off x="990599" y="4302578"/>
            <a:ext cx="6632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Contains input-output pairs                 </a:t>
            </a:r>
            <a:r>
              <a:rPr lang="en-US" err="1">
                <a:ea typeface="Calibri"/>
                <a:cs typeface="Calibri"/>
              </a:rPr>
              <a:t>dfd</a:t>
            </a:r>
            <a:r>
              <a:rPr lang="en-US">
                <a:ea typeface="Calibri"/>
                <a:cs typeface="Calibri"/>
              </a:rPr>
              <a:t>.         for the task.</a:t>
            </a:r>
          </a:p>
        </p:txBody>
      </p:sp>
      <p:pic>
        <p:nvPicPr>
          <p:cNvPr id="13" name="Picture 12" descr="A close-up of a number&#10;&#10;Description automatically generated">
            <a:extLst>
              <a:ext uri="{FF2B5EF4-FFF2-40B4-BE49-F238E27FC236}">
                <a16:creationId xmlns:a16="http://schemas.microsoft.com/office/drawing/2014/main" id="{29F480E9-0136-C710-2F95-93E780FB138F}"/>
              </a:ext>
            </a:extLst>
          </p:cNvPr>
          <p:cNvPicPr>
            <a:picLocks noChangeAspect="1"/>
          </p:cNvPicPr>
          <p:nvPr/>
        </p:nvPicPr>
        <p:blipFill>
          <a:blip r:embed="rId6"/>
          <a:stretch>
            <a:fillRect/>
          </a:stretch>
        </p:blipFill>
        <p:spPr>
          <a:xfrm>
            <a:off x="3667124" y="4143375"/>
            <a:ext cx="1605643" cy="530679"/>
          </a:xfrm>
          <a:prstGeom prst="rect">
            <a:avLst/>
          </a:prstGeom>
        </p:spPr>
      </p:pic>
      <p:sp>
        <p:nvSpPr>
          <p:cNvPr id="14" name="TextBox 13">
            <a:extLst>
              <a:ext uri="{FF2B5EF4-FFF2-40B4-BE49-F238E27FC236}">
                <a16:creationId xmlns:a16="http://schemas.microsoft.com/office/drawing/2014/main" id="{1356033E-80F7-C474-EF91-C4C550E75766}"/>
              </a:ext>
            </a:extLst>
          </p:cNvPr>
          <p:cNvSpPr txBox="1"/>
          <p:nvPr/>
        </p:nvSpPr>
        <p:spPr>
          <a:xfrm>
            <a:off x="990598" y="5173435"/>
            <a:ext cx="8196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Contains input-output-feedback triples                                       for the task.</a:t>
            </a:r>
          </a:p>
        </p:txBody>
      </p:sp>
      <p:pic>
        <p:nvPicPr>
          <p:cNvPr id="15" name="Picture 14" descr="A black and white text&#10;&#10;Description automatically generated">
            <a:extLst>
              <a:ext uri="{FF2B5EF4-FFF2-40B4-BE49-F238E27FC236}">
                <a16:creationId xmlns:a16="http://schemas.microsoft.com/office/drawing/2014/main" id="{6C13AEC1-D20E-A108-F18B-5B7C9A96238B}"/>
              </a:ext>
            </a:extLst>
          </p:cNvPr>
          <p:cNvPicPr>
            <a:picLocks noChangeAspect="1"/>
          </p:cNvPicPr>
          <p:nvPr/>
        </p:nvPicPr>
        <p:blipFill>
          <a:blip r:embed="rId7"/>
          <a:stretch>
            <a:fillRect/>
          </a:stretch>
        </p:blipFill>
        <p:spPr>
          <a:xfrm>
            <a:off x="4714875" y="5191125"/>
            <a:ext cx="1945822" cy="449036"/>
          </a:xfrm>
          <a:prstGeom prst="rect">
            <a:avLst/>
          </a:prstGeom>
        </p:spPr>
      </p:pic>
      <p:sp>
        <p:nvSpPr>
          <p:cNvPr id="16" name="TextBox 15">
            <a:extLst>
              <a:ext uri="{FF2B5EF4-FFF2-40B4-BE49-F238E27FC236}">
                <a16:creationId xmlns:a16="http://schemas.microsoft.com/office/drawing/2014/main" id="{2ACF487A-9533-00E9-65F8-937452AFA2BE}"/>
              </a:ext>
            </a:extLst>
          </p:cNvPr>
          <p:cNvSpPr txBox="1"/>
          <p:nvPr/>
        </p:nvSpPr>
        <p:spPr>
          <a:xfrm>
            <a:off x="990597" y="6057899"/>
            <a:ext cx="96256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Contains input-output-feedback-refined quadruples                                                for the task.</a:t>
            </a:r>
          </a:p>
        </p:txBody>
      </p:sp>
      <p:pic>
        <p:nvPicPr>
          <p:cNvPr id="17" name="Picture 16" descr="A close-up of a smiley face&#10;&#10;Description automatically generated">
            <a:extLst>
              <a:ext uri="{FF2B5EF4-FFF2-40B4-BE49-F238E27FC236}">
                <a16:creationId xmlns:a16="http://schemas.microsoft.com/office/drawing/2014/main" id="{1B54A287-A09D-2104-F512-81FF4B1D9E98}"/>
              </a:ext>
            </a:extLst>
          </p:cNvPr>
          <p:cNvPicPr>
            <a:picLocks noChangeAspect="1"/>
          </p:cNvPicPr>
          <p:nvPr/>
        </p:nvPicPr>
        <p:blipFill>
          <a:blip r:embed="rId8"/>
          <a:stretch>
            <a:fillRect/>
          </a:stretch>
        </p:blipFill>
        <p:spPr>
          <a:xfrm>
            <a:off x="5919108" y="6021161"/>
            <a:ext cx="2326822" cy="408215"/>
          </a:xfrm>
          <a:prstGeom prst="rect">
            <a:avLst/>
          </a:prstGeom>
        </p:spPr>
      </p:pic>
    </p:spTree>
    <p:extLst>
      <p:ext uri="{BB962C8B-B14F-4D97-AF65-F5344CB8AC3E}">
        <p14:creationId xmlns:p14="http://schemas.microsoft.com/office/powerpoint/2010/main" val="6496560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EFC7-F06A-87BA-F76F-13FEE79F3C10}"/>
              </a:ext>
            </a:extLst>
          </p:cNvPr>
          <p:cNvSpPr>
            <a:spLocks noGrp="1"/>
          </p:cNvSpPr>
          <p:nvPr>
            <p:ph type="title"/>
          </p:nvPr>
        </p:nvSpPr>
        <p:spPr/>
        <p:txBody>
          <a:bodyPr/>
          <a:lstStyle/>
          <a:p>
            <a:r>
              <a:rPr lang="en-US">
                <a:ea typeface="+mj-lt"/>
                <a:cs typeface="+mj-lt"/>
              </a:rPr>
              <a:t>Self-Refine  - Algorithm</a:t>
            </a:r>
            <a:endParaRPr lang="en-US"/>
          </a:p>
        </p:txBody>
      </p:sp>
      <p:sp>
        <p:nvSpPr>
          <p:cNvPr id="3" name="Content Placeholder 2">
            <a:extLst>
              <a:ext uri="{FF2B5EF4-FFF2-40B4-BE49-F238E27FC236}">
                <a16:creationId xmlns:a16="http://schemas.microsoft.com/office/drawing/2014/main" id="{191A9E74-AC28-8176-5E87-15A3F5747E2E}"/>
              </a:ext>
            </a:extLst>
          </p:cNvPr>
          <p:cNvSpPr>
            <a:spLocks noGrp="1"/>
          </p:cNvSpPr>
          <p:nvPr>
            <p:ph idx="1"/>
          </p:nvPr>
        </p:nvSpPr>
        <p:spPr/>
        <p:txBody>
          <a:bodyPr vert="horz" lIns="91440" tIns="45720" rIns="91440" bIns="45720" rtlCol="0" anchor="t">
            <a:normAutofit/>
          </a:bodyPr>
          <a:lstStyle/>
          <a:p>
            <a:r>
              <a:rPr lang="en-US">
                <a:ea typeface="Calibri"/>
                <a:cs typeface="Calibri"/>
              </a:rPr>
              <a:t>           : actionable and specific</a:t>
            </a:r>
          </a:p>
          <a:p>
            <a:pPr lvl="1">
              <a:buFont typeface="Courier New" panose="020B0604020202020204" pitchFamily="34" charset="0"/>
              <a:buChar char="o"/>
            </a:pPr>
            <a:r>
              <a:rPr lang="en-US">
                <a:ea typeface="+mn-lt"/>
                <a:cs typeface="+mn-lt"/>
              </a:rPr>
              <a:t>actionable: contain a concrete action that can possibly increase the output</a:t>
            </a:r>
          </a:p>
          <a:p>
            <a:pPr lvl="1">
              <a:buFont typeface="Courier New" panose="020B0604020202020204" pitchFamily="34" charset="0"/>
              <a:buChar char="o"/>
            </a:pPr>
            <a:r>
              <a:rPr lang="en-US">
                <a:ea typeface="+mn-lt"/>
                <a:cs typeface="+mn-lt"/>
              </a:rPr>
              <a:t>specific: identify concrete phrases in the output to change</a:t>
            </a:r>
          </a:p>
          <a:p>
            <a:r>
              <a:rPr lang="en-US">
                <a:ea typeface="Calibri"/>
                <a:cs typeface="Calibri"/>
              </a:rPr>
              <a:t>Stopping condition.                        : </a:t>
            </a:r>
          </a:p>
          <a:p>
            <a:pPr lvl="1">
              <a:buFont typeface="Courier New" panose="020B0604020202020204" pitchFamily="34" charset="0"/>
              <a:buChar char="o"/>
            </a:pPr>
            <a:r>
              <a:rPr lang="en-US">
                <a:ea typeface="+mn-lt"/>
                <a:cs typeface="+mn-lt"/>
              </a:rPr>
              <a:t>stops at a specified timestep.    , or </a:t>
            </a:r>
          </a:p>
          <a:p>
            <a:pPr lvl="1">
              <a:buFont typeface="Courier New" panose="020B0604020202020204" pitchFamily="34" charset="0"/>
              <a:buChar char="o"/>
            </a:pPr>
            <a:r>
              <a:rPr lang="en-US">
                <a:ea typeface="+mn-lt"/>
                <a:cs typeface="+mn-lt"/>
              </a:rPr>
              <a:t>extracts a stopping indicator (e.g. a scalar stop score) from the feedback</a:t>
            </a:r>
            <a:endParaRPr lang="en-US">
              <a:ea typeface="Calibri"/>
              <a:cs typeface="Calibri"/>
            </a:endParaRPr>
          </a:p>
        </p:txBody>
      </p:sp>
      <p:sp>
        <p:nvSpPr>
          <p:cNvPr id="4" name="Date Placeholder 3">
            <a:extLst>
              <a:ext uri="{FF2B5EF4-FFF2-40B4-BE49-F238E27FC236}">
                <a16:creationId xmlns:a16="http://schemas.microsoft.com/office/drawing/2014/main" id="{45752EBE-D081-69DE-4FEB-F736F08B6E54}"/>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D127F45B-AC83-7F84-4014-2D25FFA5348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EA4E312-D24B-5943-D7F0-6889AA303D11}"/>
              </a:ext>
            </a:extLst>
          </p:cNvPr>
          <p:cNvSpPr>
            <a:spLocks noGrp="1"/>
          </p:cNvSpPr>
          <p:nvPr>
            <p:ph type="sldNum" sz="quarter" idx="12"/>
          </p:nvPr>
        </p:nvSpPr>
        <p:spPr/>
        <p:txBody>
          <a:bodyPr/>
          <a:lstStyle/>
          <a:p>
            <a:fld id="{D4F24A5E-B0D2-394D-9970-9AE06BCB59C1}" type="slidenum">
              <a:rPr lang="en-US" dirty="0" smtClean="0"/>
              <a:t>86</a:t>
            </a:fld>
            <a:endParaRPr lang="en-US"/>
          </a:p>
        </p:txBody>
      </p:sp>
      <p:pic>
        <p:nvPicPr>
          <p:cNvPr id="9" name="Picture 8" descr="A close-up of a smiley face&#10;&#10;Description automatically generated">
            <a:extLst>
              <a:ext uri="{FF2B5EF4-FFF2-40B4-BE49-F238E27FC236}">
                <a16:creationId xmlns:a16="http://schemas.microsoft.com/office/drawing/2014/main" id="{AA253A30-CAEA-5947-F440-9729C56DF89A}"/>
              </a:ext>
            </a:extLst>
          </p:cNvPr>
          <p:cNvPicPr>
            <a:picLocks noChangeAspect="1"/>
          </p:cNvPicPr>
          <p:nvPr/>
        </p:nvPicPr>
        <p:blipFill rotWithShape="1">
          <a:blip r:embed="rId2"/>
          <a:srcRect l="47903" t="6102" r="31660" b="9153"/>
          <a:stretch/>
        </p:blipFill>
        <p:spPr>
          <a:xfrm>
            <a:off x="1128230" y="1186235"/>
            <a:ext cx="897529" cy="651569"/>
          </a:xfrm>
          <a:prstGeom prst="rect">
            <a:avLst/>
          </a:prstGeom>
        </p:spPr>
      </p:pic>
      <p:pic>
        <p:nvPicPr>
          <p:cNvPr id="11" name="Content Placeholder 6" descr="A screenshot of a computer code&#10;&#10;Description automatically generated">
            <a:extLst>
              <a:ext uri="{FF2B5EF4-FFF2-40B4-BE49-F238E27FC236}">
                <a16:creationId xmlns:a16="http://schemas.microsoft.com/office/drawing/2014/main" id="{370A2F5B-3A1B-1F96-C525-AA53C18DB1F1}"/>
              </a:ext>
            </a:extLst>
          </p:cNvPr>
          <p:cNvPicPr>
            <a:picLocks noChangeAspect="1"/>
          </p:cNvPicPr>
          <p:nvPr/>
        </p:nvPicPr>
        <p:blipFill rotWithShape="1">
          <a:blip r:embed="rId3"/>
          <a:srcRect l="12836" t="40311" r="75762" b="52969"/>
          <a:stretch/>
        </p:blipFill>
        <p:spPr>
          <a:xfrm>
            <a:off x="3974688" y="2598273"/>
            <a:ext cx="1912529" cy="466477"/>
          </a:xfrm>
          <a:prstGeom prst="rect">
            <a:avLst/>
          </a:prstGeom>
        </p:spPr>
      </p:pic>
      <p:pic>
        <p:nvPicPr>
          <p:cNvPr id="12" name="Content Placeholder 6" descr="A screenshot of a computer code&#10;&#10;Description automatically generated">
            <a:extLst>
              <a:ext uri="{FF2B5EF4-FFF2-40B4-BE49-F238E27FC236}">
                <a16:creationId xmlns:a16="http://schemas.microsoft.com/office/drawing/2014/main" id="{14234430-00C2-187E-B234-70A3DCBA34CB}"/>
              </a:ext>
            </a:extLst>
          </p:cNvPr>
          <p:cNvPicPr>
            <a:picLocks noChangeAspect="1"/>
          </p:cNvPicPr>
          <p:nvPr/>
        </p:nvPicPr>
        <p:blipFill rotWithShape="1">
          <a:blip r:embed="rId3"/>
          <a:srcRect l="22162" t="40552" r="76520" b="54020"/>
          <a:stretch/>
        </p:blipFill>
        <p:spPr>
          <a:xfrm>
            <a:off x="5209143" y="3024074"/>
            <a:ext cx="237571" cy="388851"/>
          </a:xfrm>
          <a:prstGeom prst="rect">
            <a:avLst/>
          </a:prstGeom>
        </p:spPr>
      </p:pic>
    </p:spTree>
    <p:extLst>
      <p:ext uri="{BB962C8B-B14F-4D97-AF65-F5344CB8AC3E}">
        <p14:creationId xmlns:p14="http://schemas.microsoft.com/office/powerpoint/2010/main" val="33047482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6E72-6123-C335-6986-1132A1EC1D65}"/>
              </a:ext>
            </a:extLst>
          </p:cNvPr>
          <p:cNvSpPr>
            <a:spLocks noGrp="1"/>
          </p:cNvSpPr>
          <p:nvPr>
            <p:ph type="title"/>
          </p:nvPr>
        </p:nvSpPr>
        <p:spPr/>
        <p:txBody>
          <a:bodyPr/>
          <a:lstStyle/>
          <a:p>
            <a:r>
              <a:rPr lang="en-US">
                <a:ea typeface="Calibri Light"/>
                <a:cs typeface="Calibri Light"/>
              </a:rPr>
              <a:t>Evaluation</a:t>
            </a:r>
            <a:endParaRPr lang="en-US"/>
          </a:p>
        </p:txBody>
      </p:sp>
      <p:sp>
        <p:nvSpPr>
          <p:cNvPr id="3" name="Content Placeholder 2">
            <a:extLst>
              <a:ext uri="{FF2B5EF4-FFF2-40B4-BE49-F238E27FC236}">
                <a16:creationId xmlns:a16="http://schemas.microsoft.com/office/drawing/2014/main" id="{F381AC52-3E6A-C507-F0F0-E83A432DF28F}"/>
              </a:ext>
            </a:extLst>
          </p:cNvPr>
          <p:cNvSpPr>
            <a:spLocks noGrp="1"/>
          </p:cNvSpPr>
          <p:nvPr>
            <p:ph idx="1"/>
          </p:nvPr>
        </p:nvSpPr>
        <p:spPr>
          <a:xfrm>
            <a:off x="838200" y="1056522"/>
            <a:ext cx="10515600" cy="4916334"/>
          </a:xfrm>
        </p:spPr>
        <p:txBody>
          <a:bodyPr vert="horz" lIns="91440" tIns="45720" rIns="91440" bIns="45720" rtlCol="0" anchor="t">
            <a:normAutofit lnSpcReduction="10000"/>
          </a:bodyPr>
          <a:lstStyle/>
          <a:p>
            <a:r>
              <a:rPr lang="en-US">
                <a:ea typeface="Calibri"/>
                <a:cs typeface="Calibri"/>
              </a:rPr>
              <a:t>Tasks: </a:t>
            </a:r>
          </a:p>
          <a:p>
            <a:pPr lvl="1">
              <a:buFont typeface="Courier New" panose="020B0604020202020204" pitchFamily="34" charset="0"/>
              <a:buChar char="o"/>
            </a:pPr>
            <a:r>
              <a:rPr lang="en-US">
                <a:ea typeface="+mn-lt"/>
                <a:cs typeface="+mn-lt"/>
              </a:rPr>
              <a:t>Dialogue Response Generation (Appendix M; Mehri and Eskenazi, 2020)</a:t>
            </a:r>
          </a:p>
          <a:p>
            <a:pPr lvl="1">
              <a:buFont typeface="Courier New" panose="020B0604020202020204" pitchFamily="34" charset="0"/>
              <a:buChar char="o"/>
            </a:pPr>
            <a:r>
              <a:rPr lang="en-US">
                <a:ea typeface="+mn-lt"/>
                <a:cs typeface="+mn-lt"/>
              </a:rPr>
              <a:t>Code Optimization (Appendix N; Madaan et al., 2023)</a:t>
            </a:r>
          </a:p>
          <a:p>
            <a:pPr lvl="1">
              <a:buFont typeface="Courier New" panose="020B0604020202020204" pitchFamily="34" charset="0"/>
              <a:buChar char="o"/>
            </a:pPr>
            <a:r>
              <a:rPr lang="en-US">
                <a:ea typeface="+mn-lt"/>
                <a:cs typeface="+mn-lt"/>
              </a:rPr>
              <a:t>Code Readability Improvement (Appendix L; Puri et al., 2021)</a:t>
            </a:r>
          </a:p>
          <a:p>
            <a:pPr lvl="1">
              <a:buFont typeface="Courier New" panose="020B0604020202020204" pitchFamily="34" charset="0"/>
              <a:buChar char="o"/>
            </a:pPr>
            <a:r>
              <a:rPr lang="en-US">
                <a:ea typeface="+mn-lt"/>
                <a:cs typeface="+mn-lt"/>
              </a:rPr>
              <a:t>Math Reasoning (Appendix O; Cobbe et al., 2021)</a:t>
            </a:r>
          </a:p>
          <a:p>
            <a:pPr lvl="1">
              <a:buFont typeface="Courier New" panose="020B0604020202020204" pitchFamily="34" charset="0"/>
              <a:buChar char="o"/>
            </a:pPr>
            <a:r>
              <a:rPr lang="en-US">
                <a:ea typeface="+mn-lt"/>
                <a:cs typeface="+mn-lt"/>
              </a:rPr>
              <a:t>Sentiment Reversal (Appendix P; Zhang et al., 2015)</a:t>
            </a:r>
          </a:p>
          <a:p>
            <a:pPr lvl="1">
              <a:buFont typeface="Courier New" panose="020B0604020202020204" pitchFamily="34" charset="0"/>
              <a:buChar char="o"/>
            </a:pPr>
            <a:r>
              <a:rPr lang="en-US">
                <a:solidFill>
                  <a:srgbClr val="00B050"/>
                </a:solidFill>
                <a:ea typeface="+mn-lt"/>
                <a:cs typeface="+mn-lt"/>
              </a:rPr>
              <a:t>(new task 1)</a:t>
            </a:r>
            <a:r>
              <a:rPr lang="en-US">
                <a:ea typeface="+mn-lt"/>
                <a:cs typeface="+mn-lt"/>
              </a:rPr>
              <a:t> Acronym Generation</a:t>
            </a:r>
          </a:p>
          <a:p>
            <a:pPr lvl="1">
              <a:buFont typeface="Courier New" panose="020B0604020202020204" pitchFamily="34" charset="0"/>
              <a:buChar char="o"/>
            </a:pPr>
            <a:r>
              <a:rPr lang="en-US">
                <a:solidFill>
                  <a:srgbClr val="00B050"/>
                </a:solidFill>
                <a:ea typeface="+mn-lt"/>
                <a:cs typeface="+mn-lt"/>
              </a:rPr>
              <a:t>(new task 2) </a:t>
            </a:r>
            <a:r>
              <a:rPr lang="en-US">
                <a:ea typeface="+mn-lt"/>
                <a:cs typeface="+mn-lt"/>
              </a:rPr>
              <a:t>Constrained Generation (a harder version of Lin et al. (2020) with 20-30 keyword constraints instead of 3-5)</a:t>
            </a:r>
          </a:p>
          <a:p>
            <a:r>
              <a:rPr lang="en-US">
                <a:ea typeface="Calibri"/>
                <a:cs typeface="Calibri"/>
              </a:rPr>
              <a:t>Instantiating Self-Refine:</a:t>
            </a:r>
          </a:p>
          <a:p>
            <a:pPr lvl="1">
              <a:buFont typeface="Courier New" panose="020B0604020202020204" pitchFamily="34" charset="0"/>
              <a:buChar char="o"/>
            </a:pPr>
            <a:r>
              <a:rPr lang="en-US">
                <a:ea typeface="+mn-lt"/>
                <a:cs typeface="+mn-lt"/>
              </a:rPr>
              <a:t>Stopping condition: </a:t>
            </a:r>
          </a:p>
          <a:p>
            <a:pPr lvl="2">
              <a:buFont typeface="Wingdings" panose="020B0604020202020204" pitchFamily="34" charset="0"/>
              <a:buChar char="§"/>
            </a:pPr>
            <a:r>
              <a:rPr lang="en-US">
                <a:ea typeface="+mn-lt"/>
                <a:cs typeface="+mn-lt"/>
              </a:rPr>
              <a:t>reach the desired output quality or task-specific criterion </a:t>
            </a:r>
          </a:p>
          <a:p>
            <a:pPr lvl="2">
              <a:buFont typeface="Wingdings" panose="020B0604020202020204" pitchFamily="34" charset="0"/>
              <a:buChar char="§"/>
            </a:pPr>
            <a:r>
              <a:rPr lang="en-US">
                <a:ea typeface="+mn-lt"/>
                <a:cs typeface="+mn-lt"/>
              </a:rPr>
              <a:t>upper limit: 4 iterations</a:t>
            </a:r>
            <a:endParaRPr lang="en-US">
              <a:ea typeface="Calibri"/>
              <a:cs typeface="Calibri"/>
            </a:endParaRPr>
          </a:p>
        </p:txBody>
      </p:sp>
      <p:sp>
        <p:nvSpPr>
          <p:cNvPr id="4" name="Date Placeholder 3">
            <a:extLst>
              <a:ext uri="{FF2B5EF4-FFF2-40B4-BE49-F238E27FC236}">
                <a16:creationId xmlns:a16="http://schemas.microsoft.com/office/drawing/2014/main" id="{2D219538-9757-7193-447A-FB9CF7AF985F}"/>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15B1FF21-EC62-16B7-4429-297B4F8CDFE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C75E981-8A09-6D57-129F-27A7157F36EE}"/>
              </a:ext>
            </a:extLst>
          </p:cNvPr>
          <p:cNvSpPr>
            <a:spLocks noGrp="1"/>
          </p:cNvSpPr>
          <p:nvPr>
            <p:ph type="sldNum" sz="quarter" idx="12"/>
          </p:nvPr>
        </p:nvSpPr>
        <p:spPr/>
        <p:txBody>
          <a:bodyPr/>
          <a:lstStyle/>
          <a:p>
            <a:fld id="{D4F24A5E-B0D2-394D-9970-9AE06BCB59C1}" type="slidenum">
              <a:rPr lang="en-US" smtClean="0"/>
              <a:t>87</a:t>
            </a:fld>
            <a:endParaRPr lang="en-US"/>
          </a:p>
        </p:txBody>
      </p:sp>
    </p:spTree>
    <p:extLst>
      <p:ext uri="{BB962C8B-B14F-4D97-AF65-F5344CB8AC3E}">
        <p14:creationId xmlns:p14="http://schemas.microsoft.com/office/powerpoint/2010/main" val="26960414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5AE68-FFA2-FDB5-C002-E2D4CFBA3C51}"/>
              </a:ext>
            </a:extLst>
          </p:cNvPr>
          <p:cNvSpPr>
            <a:spLocks noGrp="1"/>
          </p:cNvSpPr>
          <p:nvPr>
            <p:ph type="title"/>
          </p:nvPr>
        </p:nvSpPr>
        <p:spPr/>
        <p:txBody>
          <a:bodyPr/>
          <a:lstStyle/>
          <a:p>
            <a:r>
              <a:rPr lang="en-US">
                <a:ea typeface="Calibri Light"/>
                <a:cs typeface="Calibri Light"/>
              </a:rPr>
              <a:t>Evaluation</a:t>
            </a:r>
            <a:endParaRPr lang="en-US"/>
          </a:p>
        </p:txBody>
      </p:sp>
      <p:sp>
        <p:nvSpPr>
          <p:cNvPr id="3" name="Content Placeholder 2">
            <a:extLst>
              <a:ext uri="{FF2B5EF4-FFF2-40B4-BE49-F238E27FC236}">
                <a16:creationId xmlns:a16="http://schemas.microsoft.com/office/drawing/2014/main" id="{920CD564-B7E4-E15B-9FDC-746E07AC04B1}"/>
              </a:ext>
            </a:extLst>
          </p:cNvPr>
          <p:cNvSpPr>
            <a:spLocks noGrp="1"/>
          </p:cNvSpPr>
          <p:nvPr>
            <p:ph idx="1"/>
          </p:nvPr>
        </p:nvSpPr>
        <p:spPr/>
        <p:txBody>
          <a:bodyPr vert="horz" lIns="91440" tIns="45720" rIns="91440" bIns="45720" rtlCol="0" anchor="t">
            <a:normAutofit fontScale="92500" lnSpcReduction="10000"/>
          </a:bodyPr>
          <a:lstStyle/>
          <a:p>
            <a:r>
              <a:rPr lang="en-US">
                <a:ea typeface="Calibri"/>
                <a:cs typeface="Calibri"/>
              </a:rPr>
              <a:t>Comparison methods:</a:t>
            </a:r>
          </a:p>
          <a:p>
            <a:pPr lvl="1">
              <a:buFont typeface="Courier New" panose="020B0604020202020204" pitchFamily="34" charset="0"/>
              <a:buChar char="o"/>
            </a:pPr>
            <a:r>
              <a:rPr lang="en-US">
                <a:ea typeface="+mn-lt"/>
                <a:cs typeface="+mn-lt"/>
              </a:rPr>
              <a:t>Same base LLMs, with and without feedback-refine iterations</a:t>
            </a:r>
            <a:endParaRPr lang="en-US"/>
          </a:p>
          <a:p>
            <a:pPr lvl="1">
              <a:buFont typeface="Courier New" panose="020B0604020202020204" pitchFamily="34" charset="0"/>
              <a:buChar char="o"/>
            </a:pPr>
            <a:r>
              <a:rPr lang="en-US">
                <a:ea typeface="Calibri"/>
                <a:cs typeface="Calibri"/>
              </a:rPr>
              <a:t>Baseline LLMs:</a:t>
            </a:r>
          </a:p>
          <a:p>
            <a:pPr lvl="2">
              <a:buFont typeface="Wingdings" panose="020B0604020202020204" pitchFamily="34" charset="0"/>
              <a:buChar char="§"/>
            </a:pPr>
            <a:r>
              <a:rPr lang="en-US">
                <a:ea typeface="+mn-lt"/>
                <a:cs typeface="+mn-lt"/>
              </a:rPr>
              <a:t>GPT-3.5 (text-davinci-003)</a:t>
            </a:r>
          </a:p>
          <a:p>
            <a:pPr lvl="2">
              <a:buFont typeface="Wingdings" panose="020B0604020202020204" pitchFamily="34" charset="0"/>
              <a:buChar char="§"/>
            </a:pPr>
            <a:r>
              <a:rPr lang="en-US">
                <a:ea typeface="+mn-lt"/>
                <a:cs typeface="+mn-lt"/>
              </a:rPr>
              <a:t>ChatGPT (gpt-3.5-turbo)</a:t>
            </a:r>
          </a:p>
          <a:p>
            <a:pPr lvl="2">
              <a:buFont typeface="Wingdings" panose="020B0604020202020204" pitchFamily="34" charset="0"/>
              <a:buChar char="§"/>
            </a:pPr>
            <a:r>
              <a:rPr lang="en-US">
                <a:ea typeface="+mn-lt"/>
                <a:cs typeface="+mn-lt"/>
              </a:rPr>
              <a:t>GPT-4 (OpenAI, 2023)</a:t>
            </a:r>
          </a:p>
          <a:p>
            <a:pPr lvl="1">
              <a:buFont typeface="Courier New" panose="020B0604020202020204" pitchFamily="34" charset="0"/>
              <a:buChar char="o"/>
            </a:pPr>
            <a:r>
              <a:rPr lang="en-US">
                <a:ea typeface="Calibri"/>
                <a:cs typeface="Calibri"/>
              </a:rPr>
              <a:t>Baseline LLM for Code-based tasks:</a:t>
            </a:r>
          </a:p>
          <a:p>
            <a:pPr lvl="2">
              <a:buFont typeface="Wingdings" panose="020B0604020202020204" pitchFamily="34" charset="0"/>
              <a:buChar char="§"/>
            </a:pPr>
            <a:r>
              <a:rPr lang="en-US">
                <a:ea typeface="+mn-lt"/>
                <a:cs typeface="+mn-lt"/>
              </a:rPr>
              <a:t>CODEX (code-davinci-002)</a:t>
            </a:r>
          </a:p>
          <a:p>
            <a:pPr lvl="1">
              <a:buFont typeface="Courier New" panose="020B0604020202020204" pitchFamily="34" charset="0"/>
              <a:buChar char="o"/>
            </a:pPr>
            <a:r>
              <a:rPr lang="en-US">
                <a:ea typeface="+mn-lt"/>
                <a:cs typeface="+mn-lt"/>
              </a:rPr>
              <a:t>Greedy decoding with a temperature of 0.7 for all setups.</a:t>
            </a:r>
          </a:p>
          <a:p>
            <a:pPr lvl="1">
              <a:buFont typeface="Courier New" panose="020B0604020202020204" pitchFamily="34" charset="0"/>
              <a:buChar char="o"/>
            </a:pPr>
            <a:r>
              <a:rPr lang="en-US">
                <a:ea typeface="Calibri"/>
                <a:cs typeface="Calibri"/>
              </a:rPr>
              <a:t>Prompts:</a:t>
            </a:r>
            <a:r>
              <a:rPr lang="en-US">
                <a:ea typeface="+mn-lt"/>
                <a:cs typeface="+mn-lt"/>
              </a:rPr>
              <a:t> same from previous works + new created ones</a:t>
            </a:r>
          </a:p>
          <a:p>
            <a:pPr lvl="1">
              <a:buFont typeface="Courier New" panose="020B0604020202020204" pitchFamily="34" charset="0"/>
              <a:buChar char="o"/>
            </a:pPr>
            <a:r>
              <a:rPr lang="en-US">
                <a:ea typeface="Calibri"/>
                <a:cs typeface="Calibri"/>
              </a:rPr>
              <a:t>Metrics:</a:t>
            </a:r>
          </a:p>
          <a:p>
            <a:pPr lvl="2">
              <a:buFont typeface="Wingdings" panose="020B0604020202020204" pitchFamily="34" charset="0"/>
              <a:buChar char="§"/>
            </a:pPr>
            <a:r>
              <a:rPr lang="en-US">
                <a:ea typeface="+mn-lt"/>
                <a:cs typeface="+mn-lt"/>
              </a:rPr>
              <a:t>Task specific metric: automated metrics from prior work</a:t>
            </a:r>
          </a:p>
          <a:p>
            <a:pPr lvl="2">
              <a:buFont typeface="Wingdings" panose="020B0604020202020204" pitchFamily="34" charset="0"/>
              <a:buChar char="§"/>
            </a:pPr>
            <a:r>
              <a:rPr lang="en-US">
                <a:ea typeface="+mn-lt"/>
                <a:cs typeface="+mn-lt"/>
              </a:rPr>
              <a:t>Human-pref: perform a </a:t>
            </a:r>
            <a:r>
              <a:rPr lang="en-US">
                <a:solidFill>
                  <a:srgbClr val="00B050"/>
                </a:solidFill>
                <a:ea typeface="+mn-lt"/>
                <a:cs typeface="+mn-lt"/>
              </a:rPr>
              <a:t>blind human A/B evaluation</a:t>
            </a:r>
            <a:r>
              <a:rPr lang="en-US">
                <a:ea typeface="+mn-lt"/>
                <a:cs typeface="+mn-lt"/>
              </a:rPr>
              <a:t> on a </a:t>
            </a:r>
            <a:r>
              <a:rPr lang="en-US">
                <a:solidFill>
                  <a:srgbClr val="00B050"/>
                </a:solidFill>
                <a:ea typeface="+mn-lt"/>
                <a:cs typeface="+mn-lt"/>
              </a:rPr>
              <a:t>subset of the outputs</a:t>
            </a:r>
            <a:r>
              <a:rPr lang="en-US">
                <a:ea typeface="+mn-lt"/>
                <a:cs typeface="+mn-lt"/>
              </a:rPr>
              <a:t> to select the preferred output</a:t>
            </a:r>
          </a:p>
          <a:p>
            <a:pPr lvl="2">
              <a:buFont typeface="Wingdings" panose="020B0604020202020204" pitchFamily="34" charset="0"/>
              <a:buChar char="§"/>
            </a:pPr>
            <a:r>
              <a:rPr lang="en-US">
                <a:ea typeface="+mn-lt"/>
                <a:cs typeface="+mn-lt"/>
              </a:rPr>
              <a:t>GPT-4-pref</a:t>
            </a:r>
            <a:endParaRPr lang="en-US">
              <a:ea typeface="Calibri"/>
              <a:cs typeface="Calibri"/>
            </a:endParaRPr>
          </a:p>
        </p:txBody>
      </p:sp>
      <p:sp>
        <p:nvSpPr>
          <p:cNvPr id="4" name="Date Placeholder 3">
            <a:extLst>
              <a:ext uri="{FF2B5EF4-FFF2-40B4-BE49-F238E27FC236}">
                <a16:creationId xmlns:a16="http://schemas.microsoft.com/office/drawing/2014/main" id="{AE79F79C-EBAD-850E-87DF-3FD079608F0C}"/>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ABA58460-3C88-0063-D96B-AB56C93357C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3436CF6-1FC0-2A4B-DB88-3228A4BDD3BF}"/>
              </a:ext>
            </a:extLst>
          </p:cNvPr>
          <p:cNvSpPr>
            <a:spLocks noGrp="1"/>
          </p:cNvSpPr>
          <p:nvPr>
            <p:ph type="sldNum" sz="quarter" idx="12"/>
          </p:nvPr>
        </p:nvSpPr>
        <p:spPr/>
        <p:txBody>
          <a:bodyPr/>
          <a:lstStyle/>
          <a:p>
            <a:fld id="{D4F24A5E-B0D2-394D-9970-9AE06BCB59C1}" type="slidenum">
              <a:rPr lang="en-US" smtClean="0"/>
              <a:t>88</a:t>
            </a:fld>
            <a:endParaRPr lang="en-US"/>
          </a:p>
        </p:txBody>
      </p:sp>
    </p:spTree>
    <p:extLst>
      <p:ext uri="{BB962C8B-B14F-4D97-AF65-F5344CB8AC3E}">
        <p14:creationId xmlns:p14="http://schemas.microsoft.com/office/powerpoint/2010/main" val="11483987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6355-783F-AFC2-D2A1-A573789C9CCF}"/>
              </a:ext>
            </a:extLst>
          </p:cNvPr>
          <p:cNvSpPr>
            <a:spLocks noGrp="1"/>
          </p:cNvSpPr>
          <p:nvPr>
            <p:ph type="title"/>
          </p:nvPr>
        </p:nvSpPr>
        <p:spPr/>
        <p:txBody>
          <a:bodyPr/>
          <a:lstStyle/>
          <a:p>
            <a:r>
              <a:rPr lang="en-US">
                <a:ea typeface="Calibri Light"/>
                <a:cs typeface="Calibri Light"/>
              </a:rPr>
              <a:t>Results</a:t>
            </a:r>
            <a:endParaRPr lang="en-US"/>
          </a:p>
        </p:txBody>
      </p:sp>
      <p:sp>
        <p:nvSpPr>
          <p:cNvPr id="3" name="Content Placeholder 2">
            <a:extLst>
              <a:ext uri="{FF2B5EF4-FFF2-40B4-BE49-F238E27FC236}">
                <a16:creationId xmlns:a16="http://schemas.microsoft.com/office/drawing/2014/main" id="{6DDEBB92-11AE-3DCB-A018-FC1BD825AC97}"/>
              </a:ext>
            </a:extLst>
          </p:cNvPr>
          <p:cNvSpPr>
            <a:spLocks noGrp="1"/>
          </p:cNvSpPr>
          <p:nvPr>
            <p:ph idx="1"/>
          </p:nvPr>
        </p:nvSpPr>
        <p:spPr>
          <a:xfrm>
            <a:off x="838200" y="1260629"/>
            <a:ext cx="10515600" cy="589263"/>
          </a:xfrm>
        </p:spPr>
        <p:txBody>
          <a:bodyPr vert="horz" lIns="91440" tIns="45720" rIns="91440" bIns="45720" rtlCol="0" anchor="t">
            <a:normAutofit/>
          </a:bodyPr>
          <a:lstStyle/>
          <a:p>
            <a:r>
              <a:rPr lang="en-US">
                <a:ea typeface="Calibri"/>
                <a:cs typeface="Calibri"/>
              </a:rPr>
              <a:t>Main result</a:t>
            </a:r>
            <a:endParaRPr lang="en-US"/>
          </a:p>
        </p:txBody>
      </p:sp>
      <p:sp>
        <p:nvSpPr>
          <p:cNvPr id="4" name="Date Placeholder 3">
            <a:extLst>
              <a:ext uri="{FF2B5EF4-FFF2-40B4-BE49-F238E27FC236}">
                <a16:creationId xmlns:a16="http://schemas.microsoft.com/office/drawing/2014/main" id="{B36C0621-FFAF-4D99-B542-479F759D491F}"/>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3EEFE679-3056-6117-DFCF-2722793C7A1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66F2CE2-6CDB-917E-2874-6497A5B1715D}"/>
              </a:ext>
            </a:extLst>
          </p:cNvPr>
          <p:cNvSpPr>
            <a:spLocks noGrp="1"/>
          </p:cNvSpPr>
          <p:nvPr>
            <p:ph type="sldNum" sz="quarter" idx="12"/>
          </p:nvPr>
        </p:nvSpPr>
        <p:spPr/>
        <p:txBody>
          <a:bodyPr/>
          <a:lstStyle/>
          <a:p>
            <a:fld id="{D4F24A5E-B0D2-394D-9970-9AE06BCB59C1}" type="slidenum">
              <a:rPr lang="en-US" smtClean="0"/>
              <a:t>89</a:t>
            </a:fld>
            <a:endParaRPr lang="en-US"/>
          </a:p>
        </p:txBody>
      </p:sp>
      <p:pic>
        <p:nvPicPr>
          <p:cNvPr id="7" name="Picture 6" descr="A table with numbers and symbols&#10;&#10;Description automatically generated">
            <a:extLst>
              <a:ext uri="{FF2B5EF4-FFF2-40B4-BE49-F238E27FC236}">
                <a16:creationId xmlns:a16="http://schemas.microsoft.com/office/drawing/2014/main" id="{8F250BE9-0E1F-3F89-0CB7-019BA0E12776}"/>
              </a:ext>
            </a:extLst>
          </p:cNvPr>
          <p:cNvPicPr>
            <a:picLocks noChangeAspect="1"/>
          </p:cNvPicPr>
          <p:nvPr/>
        </p:nvPicPr>
        <p:blipFill>
          <a:blip r:embed="rId2"/>
          <a:stretch>
            <a:fillRect/>
          </a:stretch>
        </p:blipFill>
        <p:spPr>
          <a:xfrm>
            <a:off x="180975" y="1719943"/>
            <a:ext cx="8047265" cy="3009901"/>
          </a:xfrm>
          <a:prstGeom prst="rect">
            <a:avLst/>
          </a:prstGeom>
        </p:spPr>
      </p:pic>
      <p:sp>
        <p:nvSpPr>
          <p:cNvPr id="8" name="TextBox 7">
            <a:extLst>
              <a:ext uri="{FF2B5EF4-FFF2-40B4-BE49-F238E27FC236}">
                <a16:creationId xmlns:a16="http://schemas.microsoft.com/office/drawing/2014/main" id="{BD5DBBA7-DA0E-757C-D686-14136C47867D}"/>
              </a:ext>
            </a:extLst>
          </p:cNvPr>
          <p:cNvSpPr txBox="1"/>
          <p:nvPr/>
        </p:nvSpPr>
        <p:spPr>
          <a:xfrm>
            <a:off x="8189449" y="1713754"/>
            <a:ext cx="3563766"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100">
                <a:ea typeface="+mn-lt"/>
                <a:cs typeface="+mn-lt"/>
              </a:rPr>
              <a:t>SELF-REFINE consistently improves over base models across all model sizes, and additionally outperforms the previous state-of-the-art across all tasks.</a:t>
            </a:r>
          </a:p>
          <a:p>
            <a:pPr marL="285750" indent="-285750">
              <a:buFont typeface="Calibri"/>
              <a:buChar char="-"/>
            </a:pPr>
            <a:endParaRPr lang="en-US" sz="2100">
              <a:ea typeface="+mn-lt"/>
              <a:cs typeface="+mn-lt"/>
            </a:endParaRPr>
          </a:p>
          <a:p>
            <a:pPr marL="285750" indent="-285750">
              <a:buFont typeface="Calibri"/>
              <a:buChar char="-"/>
            </a:pPr>
            <a:r>
              <a:rPr lang="en-US" sz="2100">
                <a:ea typeface="+mn-lt"/>
                <a:cs typeface="+mn-lt"/>
              </a:rPr>
              <a:t>Improvement is consistent across base LLMs sizes </a:t>
            </a:r>
            <a:endParaRPr lang="en-US" sz="2100">
              <a:ea typeface="Calibri"/>
              <a:cs typeface="Calibri"/>
            </a:endParaRPr>
          </a:p>
        </p:txBody>
      </p:sp>
    </p:spTree>
    <p:extLst>
      <p:ext uri="{BB962C8B-B14F-4D97-AF65-F5344CB8AC3E}">
        <p14:creationId xmlns:p14="http://schemas.microsoft.com/office/powerpoint/2010/main" val="184973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39E8-A5FD-E278-FEC8-FA21925A31A9}"/>
              </a:ext>
            </a:extLst>
          </p:cNvPr>
          <p:cNvSpPr>
            <a:spLocks noGrp="1"/>
          </p:cNvSpPr>
          <p:nvPr>
            <p:ph type="title"/>
          </p:nvPr>
        </p:nvSpPr>
        <p:spPr/>
        <p:txBody>
          <a:bodyPr/>
          <a:lstStyle/>
          <a:p>
            <a:r>
              <a:rPr lang="en-US"/>
              <a:t>Evaluation</a:t>
            </a:r>
            <a:r>
              <a:rPr lang="zh-CN" altLang="en-US"/>
              <a:t> </a:t>
            </a:r>
            <a:r>
              <a:rPr lang="en-US" altLang="zh-CN"/>
              <a:t>- Arithmetic Reasoning</a:t>
            </a:r>
            <a:endParaRPr lang="en-US"/>
          </a:p>
        </p:txBody>
      </p:sp>
      <p:sp>
        <p:nvSpPr>
          <p:cNvPr id="3" name="Content Placeholder 2">
            <a:extLst>
              <a:ext uri="{FF2B5EF4-FFF2-40B4-BE49-F238E27FC236}">
                <a16:creationId xmlns:a16="http://schemas.microsoft.com/office/drawing/2014/main" id="{BD587CE7-A8C2-318D-B2B7-0C5C805D9D1D}"/>
              </a:ext>
            </a:extLst>
          </p:cNvPr>
          <p:cNvSpPr>
            <a:spLocks noGrp="1"/>
          </p:cNvSpPr>
          <p:nvPr>
            <p:ph idx="1"/>
          </p:nvPr>
        </p:nvSpPr>
        <p:spPr/>
        <p:txBody>
          <a:bodyPr>
            <a:normAutofit fontScale="92500" lnSpcReduction="10000"/>
          </a:bodyPr>
          <a:lstStyle/>
          <a:p>
            <a:r>
              <a:rPr lang="en-US"/>
              <a:t>Benchmark:</a:t>
            </a:r>
          </a:p>
          <a:p>
            <a:pPr lvl="1"/>
            <a:r>
              <a:rPr lang="en-US"/>
              <a:t>Five math word problems: GSM8K, SVAMP, </a:t>
            </a:r>
            <a:r>
              <a:rPr lang="en-US" err="1"/>
              <a:t>ASDiV</a:t>
            </a:r>
            <a:r>
              <a:rPr lang="en-US"/>
              <a:t>, </a:t>
            </a:r>
            <a:r>
              <a:rPr lang="en-US" err="1"/>
              <a:t>AQuA</a:t>
            </a:r>
            <a:r>
              <a:rPr lang="en-US"/>
              <a:t>, MAWPS</a:t>
            </a:r>
          </a:p>
          <a:p>
            <a:pPr lvl="1"/>
            <a:r>
              <a:rPr lang="en-US"/>
              <a:t>“Josh decides to try flipping a house. He buys a house for $80,000 and then puts in $50,000 in repairs. This increased the value of the house by 150%. How much profit did he make?” (GSM8K)</a:t>
            </a:r>
          </a:p>
          <a:p>
            <a:r>
              <a:rPr lang="en-US"/>
              <a:t>Baseline: Standard prompting with in-context exemplars</a:t>
            </a:r>
          </a:p>
          <a:p>
            <a:r>
              <a:rPr lang="en-US" err="1"/>
              <a:t>CoT</a:t>
            </a:r>
            <a:r>
              <a:rPr lang="en-US"/>
              <a:t>: 8 few-shot exemplars with chains of thought for prompting</a:t>
            </a:r>
          </a:p>
          <a:p>
            <a:r>
              <a:rPr lang="en-US"/>
              <a:t>Language models:</a:t>
            </a:r>
          </a:p>
          <a:p>
            <a:pPr lvl="1"/>
            <a:r>
              <a:rPr lang="en-US"/>
              <a:t>GPT3</a:t>
            </a:r>
          </a:p>
          <a:p>
            <a:pPr lvl="1"/>
            <a:r>
              <a:rPr lang="en-US" err="1"/>
              <a:t>LaMDA</a:t>
            </a:r>
            <a:endParaRPr lang="en-US"/>
          </a:p>
          <a:p>
            <a:pPr lvl="1"/>
            <a:r>
              <a:rPr lang="en-US" err="1"/>
              <a:t>PaLM</a:t>
            </a:r>
            <a:endParaRPr lang="en-US"/>
          </a:p>
          <a:p>
            <a:pPr lvl="1"/>
            <a:r>
              <a:rPr lang="en-US"/>
              <a:t>UL2 20B</a:t>
            </a:r>
          </a:p>
          <a:p>
            <a:pPr lvl="1"/>
            <a:r>
              <a:rPr lang="en-US"/>
              <a:t>Codex</a:t>
            </a:r>
          </a:p>
          <a:p>
            <a:pPr lvl="1"/>
            <a:endParaRPr lang="en-US"/>
          </a:p>
          <a:p>
            <a:pPr lvl="1"/>
            <a:endParaRPr lang="en-US"/>
          </a:p>
          <a:p>
            <a:endParaRPr lang="en-US"/>
          </a:p>
        </p:txBody>
      </p:sp>
      <p:sp>
        <p:nvSpPr>
          <p:cNvPr id="4" name="Date Placeholder 3">
            <a:extLst>
              <a:ext uri="{FF2B5EF4-FFF2-40B4-BE49-F238E27FC236}">
                <a16:creationId xmlns:a16="http://schemas.microsoft.com/office/drawing/2014/main" id="{7EE7456C-64AC-CAAB-4C5A-F00694A397B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DEBBC219-5CA3-C5C5-DFDB-B1573976B1D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6E5EBBE-0111-B287-7914-8DC8470D3F6B}"/>
              </a:ext>
            </a:extLst>
          </p:cNvPr>
          <p:cNvSpPr>
            <a:spLocks noGrp="1"/>
          </p:cNvSpPr>
          <p:nvPr>
            <p:ph type="sldNum" sz="quarter" idx="12"/>
          </p:nvPr>
        </p:nvSpPr>
        <p:spPr/>
        <p:txBody>
          <a:bodyPr/>
          <a:lstStyle/>
          <a:p>
            <a:fld id="{D4F24A5E-B0D2-394D-9970-9AE06BCB59C1}" type="slidenum">
              <a:rPr lang="en-US" smtClean="0"/>
              <a:t>9</a:t>
            </a:fld>
            <a:endParaRPr lang="en-US"/>
          </a:p>
        </p:txBody>
      </p:sp>
    </p:spTree>
    <p:extLst>
      <p:ext uri="{BB962C8B-B14F-4D97-AF65-F5344CB8AC3E}">
        <p14:creationId xmlns:p14="http://schemas.microsoft.com/office/powerpoint/2010/main" val="15046677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4815-F0F0-62C5-96C8-7C46B3BB1D49}"/>
              </a:ext>
            </a:extLst>
          </p:cNvPr>
          <p:cNvSpPr>
            <a:spLocks noGrp="1"/>
          </p:cNvSpPr>
          <p:nvPr>
            <p:ph type="title"/>
          </p:nvPr>
        </p:nvSpPr>
        <p:spPr/>
        <p:txBody>
          <a:bodyPr/>
          <a:lstStyle/>
          <a:p>
            <a:r>
              <a:rPr lang="en-US">
                <a:ea typeface="+mj-lt"/>
                <a:cs typeface="+mj-lt"/>
              </a:rPr>
              <a:t>Quantitative Analysis</a:t>
            </a:r>
          </a:p>
        </p:txBody>
      </p:sp>
      <p:sp>
        <p:nvSpPr>
          <p:cNvPr id="3" name="Content Placeholder 2">
            <a:extLst>
              <a:ext uri="{FF2B5EF4-FFF2-40B4-BE49-F238E27FC236}">
                <a16:creationId xmlns:a16="http://schemas.microsoft.com/office/drawing/2014/main" id="{61578204-9FCA-5C5C-6ED7-F28831451EB7}"/>
              </a:ext>
            </a:extLst>
          </p:cNvPr>
          <p:cNvSpPr>
            <a:spLocks noGrp="1"/>
          </p:cNvSpPr>
          <p:nvPr>
            <p:ph idx="1"/>
          </p:nvPr>
        </p:nvSpPr>
        <p:spPr>
          <a:xfrm>
            <a:off x="1205593" y="1219807"/>
            <a:ext cx="5671458" cy="3065763"/>
          </a:xfrm>
        </p:spPr>
        <p:txBody>
          <a:bodyPr vert="horz" lIns="91440" tIns="45720" rIns="91440" bIns="45720" rtlCol="0" anchor="t">
            <a:normAutofit/>
          </a:bodyPr>
          <a:lstStyle/>
          <a:p>
            <a:r>
              <a:rPr lang="en-US">
                <a:ea typeface="Calibri"/>
                <a:cs typeface="Calibri"/>
              </a:rPr>
              <a:t>Feedback vs. Refine vs. Iterations </a:t>
            </a:r>
          </a:p>
          <a:p>
            <a:pPr lvl="1">
              <a:buFont typeface="Courier New" panose="020B0604020202020204" pitchFamily="34" charset="0"/>
              <a:buChar char="o"/>
            </a:pPr>
            <a:r>
              <a:rPr lang="en-US">
                <a:ea typeface="Calibri"/>
                <a:cs typeface="Calibri"/>
              </a:rPr>
              <a:t>Feedback Quality</a:t>
            </a:r>
          </a:p>
          <a:p>
            <a:pPr lvl="2">
              <a:buFont typeface="Wingdings" panose="020B0604020202020204" pitchFamily="34" charset="0"/>
              <a:buChar char="§"/>
            </a:pPr>
            <a:r>
              <a:rPr lang="en-US">
                <a:ea typeface="+mn-lt"/>
                <a:cs typeface="+mn-lt"/>
              </a:rPr>
              <a:t>good feedback &gt; generic feedback &gt; no feedback </a:t>
            </a:r>
          </a:p>
          <a:p>
            <a:pPr lvl="2">
              <a:buFont typeface="Wingdings" panose="020B0604020202020204" pitchFamily="34" charset="0"/>
              <a:buChar char="§"/>
            </a:pPr>
            <a:r>
              <a:rPr lang="en-US">
                <a:ea typeface="+mn-lt"/>
                <a:cs typeface="+mn-lt"/>
              </a:rPr>
              <a:t>emphasize that feedback quality plays a crucial role in SELF-REFINE</a:t>
            </a:r>
            <a:endParaRPr lang="en-US">
              <a:ea typeface="Calibri"/>
              <a:cs typeface="Calibri"/>
            </a:endParaRPr>
          </a:p>
        </p:txBody>
      </p:sp>
      <p:sp>
        <p:nvSpPr>
          <p:cNvPr id="4" name="Date Placeholder 3">
            <a:extLst>
              <a:ext uri="{FF2B5EF4-FFF2-40B4-BE49-F238E27FC236}">
                <a16:creationId xmlns:a16="http://schemas.microsoft.com/office/drawing/2014/main" id="{A097AED9-D159-24C0-CEAA-DDCDA58B5EF4}"/>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A4477B8A-FFF8-353E-F9CF-A28D7D4DACC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DEA82DA-EAF8-7FC9-9A01-71CE77D2E597}"/>
              </a:ext>
            </a:extLst>
          </p:cNvPr>
          <p:cNvSpPr>
            <a:spLocks noGrp="1"/>
          </p:cNvSpPr>
          <p:nvPr>
            <p:ph type="sldNum" sz="quarter" idx="12"/>
          </p:nvPr>
        </p:nvSpPr>
        <p:spPr/>
        <p:txBody>
          <a:bodyPr/>
          <a:lstStyle/>
          <a:p>
            <a:fld id="{D4F24A5E-B0D2-394D-9970-9AE06BCB59C1}" type="slidenum">
              <a:rPr lang="en-US" smtClean="0"/>
              <a:t>90</a:t>
            </a:fld>
            <a:endParaRPr lang="en-US"/>
          </a:p>
        </p:txBody>
      </p:sp>
      <p:pic>
        <p:nvPicPr>
          <p:cNvPr id="7" name="Picture 6" descr="A black and white text with black text&#10;&#10;Description automatically generated">
            <a:extLst>
              <a:ext uri="{FF2B5EF4-FFF2-40B4-BE49-F238E27FC236}">
                <a16:creationId xmlns:a16="http://schemas.microsoft.com/office/drawing/2014/main" id="{BC8AB313-82F2-7E80-3C9A-73A342D4E5F4}"/>
              </a:ext>
            </a:extLst>
          </p:cNvPr>
          <p:cNvPicPr>
            <a:picLocks noChangeAspect="1"/>
          </p:cNvPicPr>
          <p:nvPr/>
        </p:nvPicPr>
        <p:blipFill>
          <a:blip r:embed="rId2"/>
          <a:stretch>
            <a:fillRect/>
          </a:stretch>
        </p:blipFill>
        <p:spPr>
          <a:xfrm>
            <a:off x="1722665" y="3431721"/>
            <a:ext cx="8515350" cy="2307772"/>
          </a:xfrm>
          <a:prstGeom prst="rect">
            <a:avLst/>
          </a:prstGeom>
        </p:spPr>
      </p:pic>
    </p:spTree>
    <p:extLst>
      <p:ext uri="{BB962C8B-B14F-4D97-AF65-F5344CB8AC3E}">
        <p14:creationId xmlns:p14="http://schemas.microsoft.com/office/powerpoint/2010/main" val="15467967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537D-A639-FE58-B5E4-0E9815F24ED3}"/>
              </a:ext>
            </a:extLst>
          </p:cNvPr>
          <p:cNvSpPr>
            <a:spLocks noGrp="1"/>
          </p:cNvSpPr>
          <p:nvPr>
            <p:ph type="title"/>
          </p:nvPr>
        </p:nvSpPr>
        <p:spPr/>
        <p:txBody>
          <a:bodyPr/>
          <a:lstStyle/>
          <a:p>
            <a:r>
              <a:rPr lang="en-US">
                <a:ea typeface="+mj-lt"/>
                <a:cs typeface="+mj-lt"/>
              </a:rPr>
              <a:t>Quantitative Analysis</a:t>
            </a:r>
          </a:p>
        </p:txBody>
      </p:sp>
      <p:sp>
        <p:nvSpPr>
          <p:cNvPr id="3" name="Content Placeholder 2">
            <a:extLst>
              <a:ext uri="{FF2B5EF4-FFF2-40B4-BE49-F238E27FC236}">
                <a16:creationId xmlns:a16="http://schemas.microsoft.com/office/drawing/2014/main" id="{E18C595D-EAFC-38C6-C7B3-CA5D634AB512}"/>
              </a:ext>
            </a:extLst>
          </p:cNvPr>
          <p:cNvSpPr>
            <a:spLocks noGrp="1"/>
          </p:cNvSpPr>
          <p:nvPr>
            <p:ph idx="1"/>
          </p:nvPr>
        </p:nvSpPr>
        <p:spPr>
          <a:xfrm>
            <a:off x="838200" y="1260629"/>
            <a:ext cx="10515600" cy="2262941"/>
          </a:xfrm>
        </p:spPr>
        <p:txBody>
          <a:bodyPr vert="horz" lIns="91440" tIns="45720" rIns="91440" bIns="45720" rtlCol="0" anchor="t">
            <a:normAutofit/>
          </a:bodyPr>
          <a:lstStyle/>
          <a:p>
            <a:r>
              <a:rPr lang="en-US">
                <a:ea typeface="+mn-lt"/>
                <a:cs typeface="+mn-lt"/>
              </a:rPr>
              <a:t>Feedback vs. Refine vs. Iterations </a:t>
            </a:r>
          </a:p>
          <a:p>
            <a:pPr lvl="1">
              <a:buFont typeface="Courier New" panose="020B0604020202020204" pitchFamily="34" charset="0"/>
              <a:buChar char="o"/>
            </a:pPr>
            <a:r>
              <a:rPr lang="en-US">
                <a:ea typeface="+mn-lt"/>
                <a:cs typeface="+mn-lt"/>
              </a:rPr>
              <a:t>Multiple iterations of feedback-refine</a:t>
            </a:r>
          </a:p>
          <a:p>
            <a:pPr lvl="2">
              <a:buFont typeface="Wingdings" panose="020B0604020202020204" pitchFamily="34" charset="0"/>
              <a:buChar char="§"/>
            </a:pPr>
            <a:r>
              <a:rPr lang="en-US">
                <a:ea typeface="+mn-lt"/>
                <a:cs typeface="+mn-lt"/>
              </a:rPr>
              <a:t>On average, the quality of the output improves as the number of iterations increase.</a:t>
            </a:r>
          </a:p>
          <a:p>
            <a:pPr lvl="2">
              <a:buFont typeface="Wingdings" panose="020B0604020202020204" pitchFamily="34" charset="0"/>
              <a:buChar char="§"/>
            </a:pPr>
            <a:r>
              <a:rPr lang="en-US">
                <a:ea typeface="+mn-lt"/>
                <a:cs typeface="+mn-lt"/>
              </a:rPr>
              <a:t>The performance may not always monotonically increase with iterations. </a:t>
            </a:r>
          </a:p>
        </p:txBody>
      </p:sp>
      <p:sp>
        <p:nvSpPr>
          <p:cNvPr id="4" name="Date Placeholder 3">
            <a:extLst>
              <a:ext uri="{FF2B5EF4-FFF2-40B4-BE49-F238E27FC236}">
                <a16:creationId xmlns:a16="http://schemas.microsoft.com/office/drawing/2014/main" id="{7E8EF84C-EC65-9E07-19BF-5231AE07CBD1}"/>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F0A41391-8CBA-F0D0-D5A3-A4C7B4974AB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EBBA771-0B45-66AA-C234-4A9FF52FACBE}"/>
              </a:ext>
            </a:extLst>
          </p:cNvPr>
          <p:cNvSpPr>
            <a:spLocks noGrp="1"/>
          </p:cNvSpPr>
          <p:nvPr>
            <p:ph type="sldNum" sz="quarter" idx="12"/>
          </p:nvPr>
        </p:nvSpPr>
        <p:spPr/>
        <p:txBody>
          <a:bodyPr/>
          <a:lstStyle/>
          <a:p>
            <a:fld id="{D4F24A5E-B0D2-394D-9970-9AE06BCB59C1}" type="slidenum">
              <a:rPr lang="en-US" smtClean="0"/>
              <a:t>91</a:t>
            </a:fld>
            <a:endParaRPr lang="en-US"/>
          </a:p>
        </p:txBody>
      </p:sp>
      <p:pic>
        <p:nvPicPr>
          <p:cNvPr id="7" name="Picture 6" descr="A graph with numbers and a bar chart&#10;&#10;Description automatically generated">
            <a:extLst>
              <a:ext uri="{FF2B5EF4-FFF2-40B4-BE49-F238E27FC236}">
                <a16:creationId xmlns:a16="http://schemas.microsoft.com/office/drawing/2014/main" id="{06D14D5F-A96D-F909-9547-ECDF25E16CA4}"/>
              </a:ext>
            </a:extLst>
          </p:cNvPr>
          <p:cNvPicPr>
            <a:picLocks noChangeAspect="1"/>
          </p:cNvPicPr>
          <p:nvPr/>
        </p:nvPicPr>
        <p:blipFill>
          <a:blip r:embed="rId3"/>
          <a:stretch>
            <a:fillRect/>
          </a:stretch>
        </p:blipFill>
        <p:spPr>
          <a:xfrm>
            <a:off x="1723794" y="2768593"/>
            <a:ext cx="8737954" cy="3594362"/>
          </a:xfrm>
          <a:prstGeom prst="rect">
            <a:avLst/>
          </a:prstGeom>
        </p:spPr>
      </p:pic>
    </p:spTree>
    <p:extLst>
      <p:ext uri="{BB962C8B-B14F-4D97-AF65-F5344CB8AC3E}">
        <p14:creationId xmlns:p14="http://schemas.microsoft.com/office/powerpoint/2010/main" val="28665987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8B42-3BF4-1653-40AA-694C4CAA0E30}"/>
              </a:ext>
            </a:extLst>
          </p:cNvPr>
          <p:cNvSpPr>
            <a:spLocks noGrp="1"/>
          </p:cNvSpPr>
          <p:nvPr>
            <p:ph type="title"/>
          </p:nvPr>
        </p:nvSpPr>
        <p:spPr/>
        <p:txBody>
          <a:bodyPr/>
          <a:lstStyle/>
          <a:p>
            <a:r>
              <a:rPr lang="en-US">
                <a:ea typeface="+mj-lt"/>
                <a:cs typeface="+mj-lt"/>
              </a:rPr>
              <a:t>Quantitative Analysis</a:t>
            </a:r>
          </a:p>
        </p:txBody>
      </p:sp>
      <p:sp>
        <p:nvSpPr>
          <p:cNvPr id="3" name="Content Placeholder 2">
            <a:extLst>
              <a:ext uri="{FF2B5EF4-FFF2-40B4-BE49-F238E27FC236}">
                <a16:creationId xmlns:a16="http://schemas.microsoft.com/office/drawing/2014/main" id="{AAAA9295-5ABD-AE1F-CDB2-A30DB0D8898C}"/>
              </a:ext>
            </a:extLst>
          </p:cNvPr>
          <p:cNvSpPr>
            <a:spLocks noGrp="1"/>
          </p:cNvSpPr>
          <p:nvPr>
            <p:ph idx="1"/>
          </p:nvPr>
        </p:nvSpPr>
        <p:spPr>
          <a:xfrm>
            <a:off x="7519307" y="1124557"/>
            <a:ext cx="4623709" cy="4916334"/>
          </a:xfrm>
        </p:spPr>
        <p:txBody>
          <a:bodyPr vert="horz" lIns="91440" tIns="45720" rIns="91440" bIns="45720" rtlCol="0" anchor="t">
            <a:normAutofit/>
          </a:bodyPr>
          <a:lstStyle/>
          <a:p>
            <a:r>
              <a:rPr lang="en-US" sz="2400">
                <a:solidFill>
                  <a:srgbClr val="000000"/>
                </a:solidFill>
                <a:latin typeface="Arial"/>
                <a:cs typeface="Arial"/>
              </a:rPr>
              <a:t>Does SELF-REFINE improve because...</a:t>
            </a:r>
          </a:p>
          <a:p>
            <a:pPr lvl="1">
              <a:buFont typeface="Courier New" panose="020B0604020202020204" pitchFamily="34" charset="0"/>
              <a:buChar char="o"/>
            </a:pPr>
            <a:r>
              <a:rPr lang="en-US">
                <a:ea typeface="Calibri"/>
                <a:cs typeface="Calibri"/>
              </a:rPr>
              <a:t>Multiple output? or Refining? </a:t>
            </a:r>
          </a:p>
          <a:p>
            <a:pPr lvl="2">
              <a:buFont typeface="Wingdings" panose="020B0604020202020204" pitchFamily="34" charset="0"/>
              <a:buChar char="§"/>
            </a:pPr>
            <a:r>
              <a:rPr lang="en-US">
                <a:ea typeface="+mn-lt"/>
                <a:cs typeface="+mn-lt"/>
              </a:rPr>
              <a:t>compare SELF-REFINE with ChatGPT, when ChatGPT generates k = 4 samples (but without feedback and refinement)</a:t>
            </a:r>
          </a:p>
          <a:p>
            <a:pPr lvl="2">
              <a:buFont typeface="Wingdings" panose="020B0604020202020204" pitchFamily="34" charset="0"/>
              <a:buChar char="§"/>
            </a:pPr>
            <a:r>
              <a:rPr lang="en-US">
                <a:ea typeface="+mn-lt"/>
                <a:cs typeface="+mn-lt"/>
              </a:rPr>
              <a:t>compare the performance of SELF-REFINE against these k initial outputs in a 1 vs. k evaluation.</a:t>
            </a:r>
          </a:p>
          <a:p>
            <a:pPr lvl="2">
              <a:buFont typeface="Wingdings" panose="020B0604020202020204" pitchFamily="34" charset="0"/>
              <a:buChar char="§"/>
            </a:pPr>
            <a:r>
              <a:rPr lang="en-US">
                <a:ea typeface="Calibri"/>
                <a:cs typeface="Calibri"/>
              </a:rPr>
              <a:t>Can find more relevant content in Appendix H</a:t>
            </a:r>
          </a:p>
        </p:txBody>
      </p:sp>
      <p:sp>
        <p:nvSpPr>
          <p:cNvPr id="4" name="Date Placeholder 3">
            <a:extLst>
              <a:ext uri="{FF2B5EF4-FFF2-40B4-BE49-F238E27FC236}">
                <a16:creationId xmlns:a16="http://schemas.microsoft.com/office/drawing/2014/main" id="{D28BD9BD-F015-7B74-5517-94BFBF5E3605}"/>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12A7B118-6233-2E09-AC46-C311F1F274B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2F9B38E-640F-D23D-1EDE-0413FFAA8BFB}"/>
              </a:ext>
            </a:extLst>
          </p:cNvPr>
          <p:cNvSpPr>
            <a:spLocks noGrp="1"/>
          </p:cNvSpPr>
          <p:nvPr>
            <p:ph type="sldNum" sz="quarter" idx="12"/>
          </p:nvPr>
        </p:nvSpPr>
        <p:spPr/>
        <p:txBody>
          <a:bodyPr/>
          <a:lstStyle/>
          <a:p>
            <a:fld id="{D4F24A5E-B0D2-394D-9970-9AE06BCB59C1}" type="slidenum">
              <a:rPr lang="en-US" smtClean="0"/>
              <a:t>92</a:t>
            </a:fld>
            <a:endParaRPr lang="en-US"/>
          </a:p>
        </p:txBody>
      </p:sp>
      <p:pic>
        <p:nvPicPr>
          <p:cNvPr id="7" name="Picture 6">
            <a:extLst>
              <a:ext uri="{FF2B5EF4-FFF2-40B4-BE49-F238E27FC236}">
                <a16:creationId xmlns:a16="http://schemas.microsoft.com/office/drawing/2014/main" id="{4BD0ED24-217A-4122-17F9-D074A44BAF6B}"/>
              </a:ext>
            </a:extLst>
          </p:cNvPr>
          <p:cNvPicPr>
            <a:picLocks noChangeAspect="1"/>
          </p:cNvPicPr>
          <p:nvPr/>
        </p:nvPicPr>
        <p:blipFill>
          <a:blip r:embed="rId3"/>
          <a:stretch>
            <a:fillRect/>
          </a:stretch>
        </p:blipFill>
        <p:spPr>
          <a:xfrm>
            <a:off x="297997" y="1775733"/>
            <a:ext cx="7473042" cy="3306535"/>
          </a:xfrm>
          <a:prstGeom prst="rect">
            <a:avLst/>
          </a:prstGeom>
        </p:spPr>
      </p:pic>
    </p:spTree>
    <p:extLst>
      <p:ext uri="{BB962C8B-B14F-4D97-AF65-F5344CB8AC3E}">
        <p14:creationId xmlns:p14="http://schemas.microsoft.com/office/powerpoint/2010/main" val="32200963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B2AA1-0A28-1814-98D1-C8C974190897}"/>
              </a:ext>
            </a:extLst>
          </p:cNvPr>
          <p:cNvSpPr>
            <a:spLocks noGrp="1"/>
          </p:cNvSpPr>
          <p:nvPr>
            <p:ph type="title"/>
          </p:nvPr>
        </p:nvSpPr>
        <p:spPr/>
        <p:txBody>
          <a:bodyPr/>
          <a:lstStyle/>
          <a:p>
            <a:r>
              <a:rPr lang="en-US">
                <a:ea typeface="Calibri Light"/>
                <a:cs typeface="Calibri Light"/>
              </a:rPr>
              <a:t>Quantitative Analysis</a:t>
            </a:r>
            <a:endParaRPr lang="en-US"/>
          </a:p>
        </p:txBody>
      </p:sp>
      <p:sp>
        <p:nvSpPr>
          <p:cNvPr id="3" name="Content Placeholder 2">
            <a:extLst>
              <a:ext uri="{FF2B5EF4-FFF2-40B4-BE49-F238E27FC236}">
                <a16:creationId xmlns:a16="http://schemas.microsoft.com/office/drawing/2014/main" id="{BDD348C4-8BDC-B95F-533A-5ECCECB51DA0}"/>
              </a:ext>
            </a:extLst>
          </p:cNvPr>
          <p:cNvSpPr>
            <a:spLocks noGrp="1"/>
          </p:cNvSpPr>
          <p:nvPr>
            <p:ph idx="1"/>
          </p:nvPr>
        </p:nvSpPr>
        <p:spPr>
          <a:xfrm>
            <a:off x="838200" y="1260629"/>
            <a:ext cx="10515600" cy="3174620"/>
          </a:xfrm>
        </p:spPr>
        <p:txBody>
          <a:bodyPr vert="horz" lIns="91440" tIns="45720" rIns="91440" bIns="45720" rtlCol="0" anchor="t">
            <a:normAutofit/>
          </a:bodyPr>
          <a:lstStyle/>
          <a:p>
            <a:r>
              <a:rPr lang="en-US">
                <a:ea typeface="+mn-lt"/>
                <a:cs typeface="+mn-lt"/>
              </a:rPr>
              <a:t>Does SELF-REFINE work with weaker models? </a:t>
            </a:r>
          </a:p>
          <a:p>
            <a:pPr lvl="1">
              <a:buFont typeface="Courier New" panose="020B0604020202020204" pitchFamily="34" charset="0"/>
              <a:buChar char="o"/>
            </a:pPr>
            <a:r>
              <a:rPr lang="en-US">
                <a:ea typeface="+mn-lt"/>
                <a:cs typeface="+mn-lt"/>
              </a:rPr>
              <a:t>Instantiated SELF-REFINE with Vicuna-13B (Chiang et al., 2023), a less powerful base model</a:t>
            </a:r>
          </a:p>
          <a:p>
            <a:pPr lvl="1">
              <a:buFont typeface="Courier New" panose="020B0604020202020204" pitchFamily="34" charset="0"/>
              <a:buChar char="o"/>
            </a:pPr>
            <a:r>
              <a:rPr lang="en-US">
                <a:ea typeface="+mn-lt"/>
                <a:cs typeface="+mn-lt"/>
              </a:rPr>
              <a:t>This model doesn’t fit well with Vicuna-13B because:</a:t>
            </a:r>
          </a:p>
          <a:p>
            <a:pPr lvl="2">
              <a:buFont typeface="Wingdings" panose="020B0604020202020204" pitchFamily="34" charset="0"/>
              <a:buChar char="§"/>
            </a:pPr>
            <a:r>
              <a:rPr lang="en-US">
                <a:ea typeface="+mn-lt"/>
                <a:cs typeface="+mn-lt"/>
              </a:rPr>
              <a:t>It was not able to consistently generate the feedback in the required format</a:t>
            </a:r>
          </a:p>
          <a:p>
            <a:pPr lvl="2">
              <a:buFont typeface="Wingdings" panose="020B0604020202020204" pitchFamily="34" charset="0"/>
              <a:buChar char="§"/>
            </a:pPr>
            <a:r>
              <a:rPr lang="en-US">
                <a:ea typeface="+mn-lt"/>
                <a:cs typeface="+mn-lt"/>
              </a:rPr>
              <a:t>Even when provided with Oracle (</a:t>
            </a:r>
            <a:r>
              <a:rPr lang="en-US" err="1">
                <a:ea typeface="+mn-lt"/>
                <a:cs typeface="+mn-lt"/>
              </a:rPr>
              <a:t>Welleck</a:t>
            </a:r>
            <a:r>
              <a:rPr lang="en-US">
                <a:ea typeface="+mn-lt"/>
                <a:cs typeface="+mn-lt"/>
              </a:rPr>
              <a:t> et al., 2022) or hard-coded feedback, it often failed to adhere to the prompts for refinement</a:t>
            </a:r>
          </a:p>
          <a:p>
            <a:pPr lvl="2">
              <a:buFont typeface="Wingdings" panose="020B0604020202020204" pitchFamily="34" charset="0"/>
              <a:buChar char="§"/>
            </a:pPr>
            <a:r>
              <a:rPr lang="en-US">
                <a:ea typeface="+mn-lt"/>
                <a:cs typeface="+mn-lt"/>
              </a:rPr>
              <a:t>Rather than refining the output, Vicuna-13B repeats the original ones or hallucinates.</a:t>
            </a:r>
            <a:endParaRPr lang="en-US">
              <a:ea typeface="Calibri"/>
              <a:cs typeface="Calibri"/>
            </a:endParaRPr>
          </a:p>
        </p:txBody>
      </p:sp>
      <p:sp>
        <p:nvSpPr>
          <p:cNvPr id="4" name="Date Placeholder 3">
            <a:extLst>
              <a:ext uri="{FF2B5EF4-FFF2-40B4-BE49-F238E27FC236}">
                <a16:creationId xmlns:a16="http://schemas.microsoft.com/office/drawing/2014/main" id="{8B5B37D4-2A60-4AB3-8CBB-1AC9F885B0D1}"/>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B22217F4-B7B6-99CC-3622-39ECBB9BA85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D388B39-05B7-2CC6-FD06-089A66B733EA}"/>
              </a:ext>
            </a:extLst>
          </p:cNvPr>
          <p:cNvSpPr>
            <a:spLocks noGrp="1"/>
          </p:cNvSpPr>
          <p:nvPr>
            <p:ph type="sldNum" sz="quarter" idx="12"/>
          </p:nvPr>
        </p:nvSpPr>
        <p:spPr/>
        <p:txBody>
          <a:bodyPr/>
          <a:lstStyle/>
          <a:p>
            <a:fld id="{D4F24A5E-B0D2-394D-9970-9AE06BCB59C1}" type="slidenum">
              <a:rPr lang="en-US" smtClean="0"/>
              <a:t>93</a:t>
            </a:fld>
            <a:endParaRPr lang="en-US"/>
          </a:p>
        </p:txBody>
      </p:sp>
    </p:spTree>
    <p:extLst>
      <p:ext uri="{BB962C8B-B14F-4D97-AF65-F5344CB8AC3E}">
        <p14:creationId xmlns:p14="http://schemas.microsoft.com/office/powerpoint/2010/main" val="382664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A46F-C5DC-6485-0AB5-301927E1FAEA}"/>
              </a:ext>
            </a:extLst>
          </p:cNvPr>
          <p:cNvSpPr>
            <a:spLocks noGrp="1"/>
          </p:cNvSpPr>
          <p:nvPr>
            <p:ph type="title"/>
          </p:nvPr>
        </p:nvSpPr>
        <p:spPr/>
        <p:txBody>
          <a:bodyPr/>
          <a:lstStyle/>
          <a:p>
            <a:r>
              <a:rPr lang="en-US">
                <a:ea typeface="Calibri Light"/>
                <a:cs typeface="Calibri Light"/>
              </a:rPr>
              <a:t>Summary &amp; Recap </a:t>
            </a:r>
          </a:p>
        </p:txBody>
      </p:sp>
      <p:sp>
        <p:nvSpPr>
          <p:cNvPr id="3" name="Content Placeholder 2">
            <a:extLst>
              <a:ext uri="{FF2B5EF4-FFF2-40B4-BE49-F238E27FC236}">
                <a16:creationId xmlns:a16="http://schemas.microsoft.com/office/drawing/2014/main" id="{84EF81D5-5B7E-6764-D506-FBB520E9FB12}"/>
              </a:ext>
            </a:extLst>
          </p:cNvPr>
          <p:cNvSpPr>
            <a:spLocks noGrp="1"/>
          </p:cNvSpPr>
          <p:nvPr>
            <p:ph idx="1"/>
          </p:nvPr>
        </p:nvSpPr>
        <p:spPr>
          <a:xfrm>
            <a:off x="838200" y="970833"/>
            <a:ext cx="10515600" cy="4916334"/>
          </a:xfrm>
        </p:spPr>
        <p:txBody>
          <a:bodyPr vert="horz" lIns="91440" tIns="45720" rIns="91440" bIns="45720" rtlCol="0" anchor="t">
            <a:normAutofit/>
          </a:bodyPr>
          <a:lstStyle/>
          <a:p>
            <a:r>
              <a:rPr lang="en-US">
                <a:ea typeface="Calibri"/>
                <a:cs typeface="Calibri"/>
              </a:rPr>
              <a:t>Chain-of-Thought Prompting </a:t>
            </a:r>
          </a:p>
          <a:p>
            <a:r>
              <a:rPr lang="en-US">
                <a:ea typeface="Calibri"/>
                <a:cs typeface="Calibri"/>
              </a:rPr>
              <a:t>Self-consistency </a:t>
            </a:r>
            <a:r>
              <a:rPr lang="en-US" err="1">
                <a:ea typeface="Calibri"/>
                <a:cs typeface="Calibri"/>
              </a:rPr>
              <a:t>CoT</a:t>
            </a:r>
            <a:endParaRPr lang="en-US">
              <a:ea typeface="Calibri"/>
              <a:cs typeface="Calibri"/>
            </a:endParaRPr>
          </a:p>
          <a:p>
            <a:r>
              <a:rPr lang="en-US">
                <a:ea typeface="Calibri"/>
                <a:cs typeface="Calibri"/>
              </a:rPr>
              <a:t>Tree of Thoughts Prompting </a:t>
            </a:r>
          </a:p>
          <a:p>
            <a:r>
              <a:rPr lang="en-US">
                <a:ea typeface="Calibri"/>
                <a:cs typeface="Calibri"/>
              </a:rPr>
              <a:t>Program of Thoughts Prompting </a:t>
            </a:r>
          </a:p>
          <a:p>
            <a:pPr lvl="1">
              <a:buFont typeface="Courier New" panose="020B0604020202020204" pitchFamily="34" charset="0"/>
              <a:buChar char="o"/>
            </a:pPr>
            <a:endParaRPr lang="en-US">
              <a:ea typeface="Calibri"/>
              <a:cs typeface="Calibri"/>
            </a:endParaRPr>
          </a:p>
        </p:txBody>
      </p:sp>
      <p:sp>
        <p:nvSpPr>
          <p:cNvPr id="4" name="Date Placeholder 3">
            <a:extLst>
              <a:ext uri="{FF2B5EF4-FFF2-40B4-BE49-F238E27FC236}">
                <a16:creationId xmlns:a16="http://schemas.microsoft.com/office/drawing/2014/main" id="{260F0D38-E879-DA32-93DF-C08AB458A436}"/>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24C7F710-5F43-65D5-BAE6-E79E15F4492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DFA6E42-C6A9-D1B5-91AD-5A01E0AA82A1}"/>
              </a:ext>
            </a:extLst>
          </p:cNvPr>
          <p:cNvSpPr>
            <a:spLocks noGrp="1"/>
          </p:cNvSpPr>
          <p:nvPr>
            <p:ph type="sldNum" sz="quarter" idx="12"/>
          </p:nvPr>
        </p:nvSpPr>
        <p:spPr/>
        <p:txBody>
          <a:bodyPr/>
          <a:lstStyle/>
          <a:p>
            <a:fld id="{D4F24A5E-B0D2-394D-9970-9AE06BCB59C1}" type="slidenum">
              <a:rPr lang="en-US" smtClean="0"/>
              <a:t>94</a:t>
            </a:fld>
            <a:endParaRPr lang="en-US"/>
          </a:p>
        </p:txBody>
      </p:sp>
      <p:pic>
        <p:nvPicPr>
          <p:cNvPr id="7" name="Content Placeholder 7" descr="A diagram of a process&#10;&#10;Description automatically generated">
            <a:extLst>
              <a:ext uri="{FF2B5EF4-FFF2-40B4-BE49-F238E27FC236}">
                <a16:creationId xmlns:a16="http://schemas.microsoft.com/office/drawing/2014/main" id="{8A35EA54-182F-D06D-C70F-763877D315B1}"/>
              </a:ext>
            </a:extLst>
          </p:cNvPr>
          <p:cNvPicPr>
            <a:picLocks noChangeAspect="1"/>
          </p:cNvPicPr>
          <p:nvPr/>
        </p:nvPicPr>
        <p:blipFill>
          <a:blip r:embed="rId3"/>
          <a:stretch>
            <a:fillRect/>
          </a:stretch>
        </p:blipFill>
        <p:spPr>
          <a:xfrm>
            <a:off x="838200" y="2948510"/>
            <a:ext cx="6509664" cy="341016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37EB4C0D-2ACC-6EBE-9392-E0718BA958B4}"/>
              </a:ext>
            </a:extLst>
          </p:cNvPr>
          <p:cNvPicPr>
            <a:picLocks noChangeAspect="1"/>
          </p:cNvPicPr>
          <p:nvPr/>
        </p:nvPicPr>
        <p:blipFill>
          <a:blip r:embed="rId4"/>
          <a:stretch>
            <a:fillRect/>
          </a:stretch>
        </p:blipFill>
        <p:spPr>
          <a:xfrm>
            <a:off x="7347864" y="2619804"/>
            <a:ext cx="3574326" cy="3410161"/>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BCFADA91-039B-C906-04E2-0045D24EE5B8}"/>
              </a:ext>
            </a:extLst>
          </p:cNvPr>
          <p:cNvPicPr>
            <a:picLocks noChangeAspect="1"/>
          </p:cNvPicPr>
          <p:nvPr/>
        </p:nvPicPr>
        <p:blipFill>
          <a:blip r:embed="rId5"/>
          <a:stretch>
            <a:fillRect/>
          </a:stretch>
        </p:blipFill>
        <p:spPr>
          <a:xfrm>
            <a:off x="8153400" y="5983931"/>
            <a:ext cx="1868325" cy="275655"/>
          </a:xfrm>
          <a:prstGeom prst="rect">
            <a:avLst/>
          </a:prstGeom>
        </p:spPr>
      </p:pic>
    </p:spTree>
    <p:extLst>
      <p:ext uri="{BB962C8B-B14F-4D97-AF65-F5344CB8AC3E}">
        <p14:creationId xmlns:p14="http://schemas.microsoft.com/office/powerpoint/2010/main" val="7332708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3A94E-D95F-E18C-5EEF-70D730DDA5E8}"/>
              </a:ext>
            </a:extLst>
          </p:cNvPr>
          <p:cNvSpPr>
            <a:spLocks noGrp="1"/>
          </p:cNvSpPr>
          <p:nvPr>
            <p:ph type="title"/>
          </p:nvPr>
        </p:nvSpPr>
        <p:spPr/>
        <p:txBody>
          <a:bodyPr/>
          <a:lstStyle/>
          <a:p>
            <a:r>
              <a:rPr lang="en-US"/>
              <a:t>Summary and Recap</a:t>
            </a:r>
          </a:p>
        </p:txBody>
      </p:sp>
      <p:sp>
        <p:nvSpPr>
          <p:cNvPr id="3" name="Content Placeholder 2">
            <a:extLst>
              <a:ext uri="{FF2B5EF4-FFF2-40B4-BE49-F238E27FC236}">
                <a16:creationId xmlns:a16="http://schemas.microsoft.com/office/drawing/2014/main" id="{22538339-64BC-2CEC-D039-27F35E6A4566}"/>
              </a:ext>
            </a:extLst>
          </p:cNvPr>
          <p:cNvSpPr>
            <a:spLocks noGrp="1"/>
          </p:cNvSpPr>
          <p:nvPr>
            <p:ph idx="1"/>
          </p:nvPr>
        </p:nvSpPr>
        <p:spPr>
          <a:xfrm>
            <a:off x="838200" y="1260629"/>
            <a:ext cx="4749600" cy="4916334"/>
          </a:xfrm>
        </p:spPr>
        <p:txBody>
          <a:bodyPr vert="horz" lIns="91440" tIns="45720" rIns="91440" bIns="45720" rtlCol="0" anchor="t">
            <a:normAutofit/>
          </a:bodyPr>
          <a:lstStyle/>
          <a:p>
            <a:r>
              <a:rPr lang="en-US">
                <a:ea typeface="Calibri"/>
                <a:cs typeface="Calibri"/>
              </a:rPr>
              <a:t>Reason-only prompting</a:t>
            </a:r>
            <a:endParaRPr lang="en-US"/>
          </a:p>
          <a:p>
            <a:pPr lvl="1">
              <a:buFont typeface="Courier New" panose="020B0604020202020204" pitchFamily="34" charset="0"/>
              <a:buChar char="o"/>
            </a:pPr>
            <a:r>
              <a:rPr lang="en-US">
                <a:ea typeface="Calibri"/>
                <a:cs typeface="Calibri"/>
              </a:rPr>
              <a:t>Least-to-Most Prompting</a:t>
            </a:r>
          </a:p>
          <a:p>
            <a:pPr marL="457200" lvl="1" indent="0">
              <a:buNone/>
            </a:pPr>
            <a:endParaRPr lang="en-US">
              <a:ea typeface="Calibri"/>
              <a:cs typeface="Calibri"/>
            </a:endParaRPr>
          </a:p>
          <a:p>
            <a:r>
              <a:rPr lang="en-US">
                <a:ea typeface="Calibri"/>
                <a:cs typeface="Calibri"/>
              </a:rPr>
              <a:t>Reason + action prompting</a:t>
            </a:r>
          </a:p>
          <a:p>
            <a:pPr lvl="1">
              <a:buFont typeface="Courier New" panose="020B0604020202020204" pitchFamily="34" charset="0"/>
              <a:buChar char="o"/>
            </a:pPr>
            <a:r>
              <a:rPr lang="en-US">
                <a:ea typeface="Calibri"/>
                <a:cs typeface="Calibri"/>
              </a:rPr>
              <a:t>Self-ask Prompt</a:t>
            </a:r>
          </a:p>
          <a:p>
            <a:pPr lvl="1">
              <a:buFont typeface="Courier New" panose="020B0604020202020204" pitchFamily="34" charset="0"/>
              <a:buChar char="o"/>
            </a:pPr>
            <a:r>
              <a:rPr lang="en-US" err="1">
                <a:ea typeface="Calibri"/>
                <a:cs typeface="Calibri"/>
              </a:rPr>
              <a:t>ReAct</a:t>
            </a:r>
            <a:endParaRPr lang="en-US">
              <a:ea typeface="Calibri"/>
              <a:cs typeface="Calibri"/>
            </a:endParaRPr>
          </a:p>
          <a:p>
            <a:pPr lvl="1">
              <a:buFont typeface="Courier New" panose="020B0604020202020204" pitchFamily="34" charset="0"/>
              <a:buChar char="o"/>
            </a:pPr>
            <a:r>
              <a:rPr lang="en-US">
                <a:ea typeface="Calibri"/>
                <a:cs typeface="Calibri"/>
              </a:rPr>
              <a:t>SELF-REFINE</a:t>
            </a:r>
          </a:p>
          <a:p>
            <a:endParaRPr lang="en-US"/>
          </a:p>
        </p:txBody>
      </p:sp>
      <p:sp>
        <p:nvSpPr>
          <p:cNvPr id="4" name="Date Placeholder 3">
            <a:extLst>
              <a:ext uri="{FF2B5EF4-FFF2-40B4-BE49-F238E27FC236}">
                <a16:creationId xmlns:a16="http://schemas.microsoft.com/office/drawing/2014/main" id="{C6E85813-B5F8-C6EA-A184-8EE8E4CED854}"/>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85D051C9-4D27-FEA5-1786-67DB18FE193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9630090-911A-90B1-3BF8-8E399152F6F1}"/>
              </a:ext>
            </a:extLst>
          </p:cNvPr>
          <p:cNvSpPr>
            <a:spLocks noGrp="1"/>
          </p:cNvSpPr>
          <p:nvPr>
            <p:ph type="sldNum" sz="quarter" idx="12"/>
          </p:nvPr>
        </p:nvSpPr>
        <p:spPr/>
        <p:txBody>
          <a:bodyPr/>
          <a:lstStyle/>
          <a:p>
            <a:fld id="{D4F24A5E-B0D2-394D-9970-9AE06BCB59C1}" type="slidenum">
              <a:rPr lang="en-US" smtClean="0"/>
              <a:t>95</a:t>
            </a:fld>
            <a:endParaRPr lang="en-US"/>
          </a:p>
        </p:txBody>
      </p:sp>
      <p:pic>
        <p:nvPicPr>
          <p:cNvPr id="7" name="Picture 6" descr="A close-up of a sign&#10;&#10;Description automatically generated">
            <a:extLst>
              <a:ext uri="{FF2B5EF4-FFF2-40B4-BE49-F238E27FC236}">
                <a16:creationId xmlns:a16="http://schemas.microsoft.com/office/drawing/2014/main" id="{E2EE4F4B-B1B1-0F72-402D-0B319D2C2609}"/>
              </a:ext>
            </a:extLst>
          </p:cNvPr>
          <p:cNvPicPr>
            <a:picLocks noChangeAspect="1"/>
          </p:cNvPicPr>
          <p:nvPr/>
        </p:nvPicPr>
        <p:blipFill rotWithShape="1">
          <a:blip r:embed="rId2"/>
          <a:srcRect r="52987" b="306"/>
          <a:stretch/>
        </p:blipFill>
        <p:spPr>
          <a:xfrm>
            <a:off x="5560867" y="928746"/>
            <a:ext cx="3247142" cy="1953757"/>
          </a:xfrm>
          <a:prstGeom prst="rect">
            <a:avLst/>
          </a:prstGeom>
        </p:spPr>
      </p:pic>
      <p:pic>
        <p:nvPicPr>
          <p:cNvPr id="8" name="Picture 7" descr="A close-up of a sign&#10;&#10;Description automatically generated">
            <a:extLst>
              <a:ext uri="{FF2B5EF4-FFF2-40B4-BE49-F238E27FC236}">
                <a16:creationId xmlns:a16="http://schemas.microsoft.com/office/drawing/2014/main" id="{CA007632-5299-9B7A-7A8E-91127859FBED}"/>
              </a:ext>
            </a:extLst>
          </p:cNvPr>
          <p:cNvPicPr>
            <a:picLocks noChangeAspect="1"/>
          </p:cNvPicPr>
          <p:nvPr/>
        </p:nvPicPr>
        <p:blipFill rotWithShape="1">
          <a:blip r:embed="rId2"/>
          <a:srcRect l="51112" r="87" b="306"/>
          <a:stretch/>
        </p:blipFill>
        <p:spPr>
          <a:xfrm>
            <a:off x="8609351" y="3274840"/>
            <a:ext cx="3370651" cy="1953757"/>
          </a:xfrm>
          <a:prstGeom prst="rect">
            <a:avLst/>
          </a:prstGeom>
        </p:spPr>
      </p:pic>
      <p:sp>
        <p:nvSpPr>
          <p:cNvPr id="9" name="Arrow: Bent-Up 8">
            <a:extLst>
              <a:ext uri="{FF2B5EF4-FFF2-40B4-BE49-F238E27FC236}">
                <a16:creationId xmlns:a16="http://schemas.microsoft.com/office/drawing/2014/main" id="{E84E5F13-0AF8-21F3-86E6-783E3F88E0BE}"/>
              </a:ext>
            </a:extLst>
          </p:cNvPr>
          <p:cNvSpPr/>
          <p:nvPr/>
        </p:nvSpPr>
        <p:spPr>
          <a:xfrm rot="16200000">
            <a:off x="9746776" y="1632044"/>
            <a:ext cx="1091820" cy="1137313"/>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9">
            <a:extLst>
              <a:ext uri="{FF2B5EF4-FFF2-40B4-BE49-F238E27FC236}">
                <a16:creationId xmlns:a16="http://schemas.microsoft.com/office/drawing/2014/main" id="{9E6DDD84-6A82-6D32-7081-5E690C2BE44F}"/>
              </a:ext>
            </a:extLst>
          </p:cNvPr>
          <p:cNvSpPr/>
          <p:nvPr/>
        </p:nvSpPr>
        <p:spPr>
          <a:xfrm rot="5400000">
            <a:off x="7136642" y="3548417"/>
            <a:ext cx="1091820" cy="1137313"/>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9653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39493-BF94-A00B-5582-5C457CA5322C}"/>
              </a:ext>
            </a:extLst>
          </p:cNvPr>
          <p:cNvSpPr>
            <a:spLocks noGrp="1"/>
          </p:cNvSpPr>
          <p:nvPr>
            <p:ph type="title"/>
          </p:nvPr>
        </p:nvSpPr>
        <p:spPr>
          <a:xfrm>
            <a:off x="4682575" y="2416798"/>
            <a:ext cx="2758097" cy="1016748"/>
          </a:xfrm>
        </p:spPr>
        <p:txBody>
          <a:bodyPr>
            <a:noAutofit/>
          </a:bodyPr>
          <a:lstStyle/>
          <a:p>
            <a:r>
              <a:rPr lang="en-US" sz="6000">
                <a:ea typeface="Calibri Light"/>
                <a:cs typeface="Calibri Light"/>
              </a:rPr>
              <a:t>Thanks! </a:t>
            </a:r>
          </a:p>
        </p:txBody>
      </p:sp>
      <p:sp>
        <p:nvSpPr>
          <p:cNvPr id="4" name="Date Placeholder 3">
            <a:extLst>
              <a:ext uri="{FF2B5EF4-FFF2-40B4-BE49-F238E27FC236}">
                <a16:creationId xmlns:a16="http://schemas.microsoft.com/office/drawing/2014/main" id="{F5DEFA8D-B40A-0CA7-E0C2-49E992C3AE85}"/>
              </a:ext>
            </a:extLst>
          </p:cNvPr>
          <p:cNvSpPr>
            <a:spLocks noGrp="1"/>
          </p:cNvSpPr>
          <p:nvPr>
            <p:ph type="dt" sz="half" idx="10"/>
          </p:nvPr>
        </p:nvSpPr>
        <p:spPr/>
        <p:txBody>
          <a:bodyPr/>
          <a:lstStyle/>
          <a:p>
            <a:fld id="{251F351B-3C41-6C46-A5F1-3CA0D762442A}" type="datetime1">
              <a:rPr lang="en-CA" smtClean="0"/>
              <a:t>2024-03-12</a:t>
            </a:fld>
            <a:endParaRPr lang="en-US"/>
          </a:p>
        </p:txBody>
      </p:sp>
      <p:sp>
        <p:nvSpPr>
          <p:cNvPr id="5" name="Footer Placeholder 4">
            <a:extLst>
              <a:ext uri="{FF2B5EF4-FFF2-40B4-BE49-F238E27FC236}">
                <a16:creationId xmlns:a16="http://schemas.microsoft.com/office/drawing/2014/main" id="{0129FEB4-1489-8321-656E-5C554850BB5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3A583A3-3329-8B9E-0DC6-06A9501178C3}"/>
              </a:ext>
            </a:extLst>
          </p:cNvPr>
          <p:cNvSpPr>
            <a:spLocks noGrp="1"/>
          </p:cNvSpPr>
          <p:nvPr>
            <p:ph type="sldNum" sz="quarter" idx="12"/>
          </p:nvPr>
        </p:nvSpPr>
        <p:spPr/>
        <p:txBody>
          <a:bodyPr/>
          <a:lstStyle/>
          <a:p>
            <a:fld id="{D4F24A5E-B0D2-394D-9970-9AE06BCB59C1}" type="slidenum">
              <a:rPr lang="en-US" smtClean="0"/>
              <a:t>96</a:t>
            </a:fld>
            <a:endParaRPr lang="en-US"/>
          </a:p>
        </p:txBody>
      </p:sp>
    </p:spTree>
    <p:extLst>
      <p:ext uri="{BB962C8B-B14F-4D97-AF65-F5344CB8AC3E}">
        <p14:creationId xmlns:p14="http://schemas.microsoft.com/office/powerpoint/2010/main" val="193141423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8895</Words>
  <Application>Microsoft Macintosh PowerPoint</Application>
  <PresentationFormat>Widescreen</PresentationFormat>
  <Paragraphs>1149</Paragraphs>
  <Slides>96</Slides>
  <Notes>50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96</vt:i4>
      </vt:variant>
    </vt:vector>
  </HeadingPairs>
  <TitlesOfParts>
    <vt:vector size="105" baseType="lpstr">
      <vt:lpstr>Söhne</vt:lpstr>
      <vt:lpstr>Wingdings,Sans-Serif</vt:lpstr>
      <vt:lpstr>Arial</vt:lpstr>
      <vt:lpstr>Calibri</vt:lpstr>
      <vt:lpstr>Calibri Light</vt:lpstr>
      <vt:lpstr>Cambria Math</vt:lpstr>
      <vt:lpstr>Courier New</vt:lpstr>
      <vt:lpstr>Wingdings</vt:lpstr>
      <vt:lpstr>1_Office Theme</vt:lpstr>
      <vt:lpstr>Lecture 15: LLM Prompting</vt:lpstr>
      <vt:lpstr>What is prompt engineering? </vt:lpstr>
      <vt:lpstr>Chain-of-Thought Prompting</vt:lpstr>
      <vt:lpstr>Chain-of-Thought Prompting</vt:lpstr>
      <vt:lpstr>Traditional Prompting vs Chain-of-Thought</vt:lpstr>
      <vt:lpstr>Comparision</vt:lpstr>
      <vt:lpstr>Chain-of-thought Prompting Principals</vt:lpstr>
      <vt:lpstr>Attractive Properties of CoT</vt:lpstr>
      <vt:lpstr>Evaluation - Arithmetic Reasoning</vt:lpstr>
      <vt:lpstr>Evaluation - Arithmetic Reasoning</vt:lpstr>
      <vt:lpstr>Evaluation - Commonsense Reasoning</vt:lpstr>
      <vt:lpstr>Evaluation - Symbolic Reasoning</vt:lpstr>
      <vt:lpstr>Limitation of CoT</vt:lpstr>
      <vt:lpstr>Self-Consistency Improves Chain of Thought Reasoning in Language Models</vt:lpstr>
      <vt:lpstr>Motivation</vt:lpstr>
      <vt:lpstr>Traditional CoT vs CoT w/ Self Consistency</vt:lpstr>
      <vt:lpstr>3 steps of Self Consistency</vt:lpstr>
      <vt:lpstr>Another example</vt:lpstr>
      <vt:lpstr>Understanding the Consistency</vt:lpstr>
      <vt:lpstr>Understanding the Aggregation</vt:lpstr>
      <vt:lpstr>Properties of Self Consistency</vt:lpstr>
      <vt:lpstr>Evaluation</vt:lpstr>
      <vt:lpstr>Results</vt:lpstr>
      <vt:lpstr>Tree of Thoughts Prompting</vt:lpstr>
      <vt:lpstr>Motivation: General Problem Solver</vt:lpstr>
      <vt:lpstr>Sequential problem-solving vs ToT</vt:lpstr>
      <vt:lpstr>What we need to build a ToT?</vt:lpstr>
      <vt:lpstr>Methodology</vt:lpstr>
      <vt:lpstr>Methodology Heuristic evaluation of state/tree node</vt:lpstr>
      <vt:lpstr>Methodology Selecting a search algorithm</vt:lpstr>
      <vt:lpstr>Experiments setup</vt:lpstr>
      <vt:lpstr>Evaluation – Game of 24</vt:lpstr>
      <vt:lpstr>Evaluation – Crossword</vt:lpstr>
      <vt:lpstr>Evaluation – Creative Writing</vt:lpstr>
      <vt:lpstr>Program of Thoughts Prompting</vt:lpstr>
      <vt:lpstr>Motivation</vt:lpstr>
      <vt:lpstr>Understanding the gap between Cot and PoT</vt:lpstr>
      <vt:lpstr>Understanding the gap between Cot and PoT</vt:lpstr>
      <vt:lpstr>Few-shot PoT vs Zero-shot PoT</vt:lpstr>
      <vt:lpstr>PoT as an Intermediate Step</vt:lpstr>
      <vt:lpstr>Chain of Thoughts vs Program of Thoughts</vt:lpstr>
      <vt:lpstr>Evaluation</vt:lpstr>
      <vt:lpstr>Evaluation</vt:lpstr>
      <vt:lpstr>Results (Compared to CoT)</vt:lpstr>
      <vt:lpstr>Evaluation results: Few-shot (+ Self-Consistency)</vt:lpstr>
      <vt:lpstr>Evaluation results - Zero-shot</vt:lpstr>
      <vt:lpstr>Least-to-Most Prompting Enables Complex Reasoning in Large Language Models</vt:lpstr>
      <vt:lpstr>Problem Statement</vt:lpstr>
      <vt:lpstr>Least-to-most Prompting details</vt:lpstr>
      <vt:lpstr>Evaluation (CoT vs. LtM)</vt:lpstr>
      <vt:lpstr>Evaluation (CoT vs. LtM)</vt:lpstr>
      <vt:lpstr>Evaluation (CoT vs. LtM)</vt:lpstr>
      <vt:lpstr>Evaluation (CoT vs. LtM)</vt:lpstr>
      <vt:lpstr>Evaluation (CoT vs. LtM)</vt:lpstr>
      <vt:lpstr>Evaluation (CoT vs. LtM)</vt:lpstr>
      <vt:lpstr>Limitation</vt:lpstr>
      <vt:lpstr>Measuring and Narrowing the Compositionality Gap in Language Models</vt:lpstr>
      <vt:lpstr>Problem Statement </vt:lpstr>
      <vt:lpstr>Memorization of huge corpora vs. Reasoning</vt:lpstr>
      <vt:lpstr>PowerPoint Presentation</vt:lpstr>
      <vt:lpstr>PowerPoint Presentation</vt:lpstr>
      <vt:lpstr>Elicitive Prompting -&gt; Self-ask Prompt</vt:lpstr>
      <vt:lpstr>Self-ask + Search Engine </vt:lpstr>
      <vt:lpstr>Evaluation</vt:lpstr>
      <vt:lpstr>Evaluation</vt:lpstr>
      <vt:lpstr>Limitations</vt:lpstr>
      <vt:lpstr>ReAct: Synergizing Reasoning and Acting in Language Models</vt:lpstr>
      <vt:lpstr>Motivation</vt:lpstr>
      <vt:lpstr>ReAct</vt:lpstr>
      <vt:lpstr>ReAct</vt:lpstr>
      <vt:lpstr>ReAct</vt:lpstr>
      <vt:lpstr>Evaluation – knowledge-intensive reasoning tasks</vt:lpstr>
      <vt:lpstr>Evaluations</vt:lpstr>
      <vt:lpstr>Evaluations</vt:lpstr>
      <vt:lpstr>Results and Observations </vt:lpstr>
      <vt:lpstr>Results and Observations (ReAct vs. CoT)</vt:lpstr>
      <vt:lpstr>Evaluations – decision-making tasks</vt:lpstr>
      <vt:lpstr>Results and Observations</vt:lpstr>
      <vt:lpstr>Evaluations – decision-making tasks</vt:lpstr>
      <vt:lpstr>Result and Observations</vt:lpstr>
      <vt:lpstr>Self-Refine: Iterative Refinement with Self-Feedback</vt:lpstr>
      <vt:lpstr>Problem Statement</vt:lpstr>
      <vt:lpstr>Self-Refine  - Big picture</vt:lpstr>
      <vt:lpstr>Self-Refine  - Big picture</vt:lpstr>
      <vt:lpstr>Self-Refine  - Algorithm</vt:lpstr>
      <vt:lpstr>Self-Refine  - Algorithm</vt:lpstr>
      <vt:lpstr>Evaluation</vt:lpstr>
      <vt:lpstr>Evaluation</vt:lpstr>
      <vt:lpstr>Results</vt:lpstr>
      <vt:lpstr>Quantitative Analysis</vt:lpstr>
      <vt:lpstr>Quantitative Analysis</vt:lpstr>
      <vt:lpstr>Quantitative Analysis</vt:lpstr>
      <vt:lpstr>Quantitative Analysis</vt:lpstr>
      <vt:lpstr>Summary &amp; Recap </vt:lpstr>
      <vt:lpstr>Summary and Recap</vt:lpstr>
      <vt:lpstr>Thanks!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Xiang Li</dc:creator>
  <cp:lastModifiedBy>Xiang Li</cp:lastModifiedBy>
  <cp:revision>2</cp:revision>
  <cp:lastPrinted>2024-02-07T08:35:24Z</cp:lastPrinted>
  <dcterms:created xsi:type="dcterms:W3CDTF">2024-02-07T03:30:08Z</dcterms:created>
  <dcterms:modified xsi:type="dcterms:W3CDTF">2024-03-12T18:46:31Z</dcterms:modified>
</cp:coreProperties>
</file>