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4"/>
  </p:notesMasterIdLst>
  <p:sldIdLst>
    <p:sldId id="256" r:id="rId2"/>
    <p:sldId id="260" r:id="rId3"/>
    <p:sldId id="308" r:id="rId4"/>
    <p:sldId id="263" r:id="rId5"/>
    <p:sldId id="262" r:id="rId6"/>
    <p:sldId id="264" r:id="rId7"/>
    <p:sldId id="265" r:id="rId8"/>
    <p:sldId id="266" r:id="rId9"/>
    <p:sldId id="267" r:id="rId10"/>
    <p:sldId id="268" r:id="rId11"/>
    <p:sldId id="271" r:id="rId12"/>
    <p:sldId id="305" r:id="rId13"/>
    <p:sldId id="306" r:id="rId14"/>
    <p:sldId id="307" r:id="rId15"/>
    <p:sldId id="269" r:id="rId16"/>
    <p:sldId id="272" r:id="rId17"/>
    <p:sldId id="270" r:id="rId18"/>
    <p:sldId id="273" r:id="rId19"/>
    <p:sldId id="320" r:id="rId20"/>
    <p:sldId id="274" r:id="rId21"/>
    <p:sldId id="318" r:id="rId22"/>
    <p:sldId id="309" r:id="rId23"/>
    <p:sldId id="310" r:id="rId24"/>
    <p:sldId id="311" r:id="rId25"/>
    <p:sldId id="312" r:id="rId26"/>
    <p:sldId id="280" r:id="rId27"/>
    <p:sldId id="314" r:id="rId28"/>
    <p:sldId id="325" r:id="rId29"/>
    <p:sldId id="315" r:id="rId30"/>
    <p:sldId id="276" r:id="rId31"/>
    <p:sldId id="319" r:id="rId32"/>
    <p:sldId id="283" r:id="rId33"/>
    <p:sldId id="323" r:id="rId34"/>
    <p:sldId id="284" r:id="rId35"/>
    <p:sldId id="321" r:id="rId36"/>
    <p:sldId id="285" r:id="rId37"/>
    <p:sldId id="286" r:id="rId38"/>
    <p:sldId id="287" r:id="rId39"/>
    <p:sldId id="288" r:id="rId40"/>
    <p:sldId id="289" r:id="rId41"/>
    <p:sldId id="290" r:id="rId42"/>
    <p:sldId id="292" r:id="rId43"/>
    <p:sldId id="293" r:id="rId44"/>
    <p:sldId id="294" r:id="rId45"/>
    <p:sldId id="324" r:id="rId46"/>
    <p:sldId id="300" r:id="rId47"/>
    <p:sldId id="322" r:id="rId48"/>
    <p:sldId id="295" r:id="rId49"/>
    <p:sldId id="296" r:id="rId50"/>
    <p:sldId id="302" r:id="rId51"/>
    <p:sldId id="303" r:id="rId52"/>
    <p:sldId id="304" r:id="rId53"/>
    <p:sldId id="317" r:id="rId54"/>
    <p:sldId id="326" r:id="rId55"/>
    <p:sldId id="327" r:id="rId56"/>
    <p:sldId id="328" r:id="rId57"/>
    <p:sldId id="329" r:id="rId58"/>
    <p:sldId id="313" r:id="rId59"/>
    <p:sldId id="330" r:id="rId60"/>
    <p:sldId id="331" r:id="rId61"/>
    <p:sldId id="316" r:id="rId62"/>
    <p:sldId id="332" r:id="rId63"/>
    <p:sldId id="333" r:id="rId64"/>
    <p:sldId id="334" r:id="rId65"/>
    <p:sldId id="335" r:id="rId66"/>
    <p:sldId id="336" r:id="rId67"/>
    <p:sldId id="337" r:id="rId68"/>
    <p:sldId id="338" r:id="rId69"/>
    <p:sldId id="339" r:id="rId70"/>
    <p:sldId id="340" r:id="rId71"/>
    <p:sldId id="341"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42" r:id="rId89"/>
    <p:sldId id="343" r:id="rId90"/>
    <p:sldId id="344" r:id="rId91"/>
    <p:sldId id="345" r:id="rId92"/>
    <p:sldId id="346" r:id="rId93"/>
    <p:sldId id="348" r:id="rId94"/>
    <p:sldId id="349" r:id="rId95"/>
    <p:sldId id="350" r:id="rId96"/>
    <p:sldId id="351" r:id="rId97"/>
    <p:sldId id="352" r:id="rId98"/>
    <p:sldId id="381" r:id="rId99"/>
    <p:sldId id="382" r:id="rId100"/>
    <p:sldId id="383" r:id="rId101"/>
    <p:sldId id="353" r:id="rId102"/>
    <p:sldId id="354" r:id="rId103"/>
    <p:sldId id="355" r:id="rId104"/>
    <p:sldId id="356" r:id="rId105"/>
    <p:sldId id="359" r:id="rId106"/>
    <p:sldId id="357" r:id="rId107"/>
    <p:sldId id="358" r:id="rId108"/>
    <p:sldId id="360" r:id="rId109"/>
    <p:sldId id="361" r:id="rId110"/>
    <p:sldId id="362" r:id="rId111"/>
    <p:sldId id="363" r:id="rId112"/>
    <p:sldId id="364"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CE9C2C1-6C6F-5C47-829A-3B563FA5B9F6}">
          <p14:sldIdLst>
            <p14:sldId id="256"/>
            <p14:sldId id="260"/>
          </p14:sldIdLst>
        </p14:section>
        <p14:section name="Sparsity" id="{13DC8520-C132-C046-A033-D2DBB5F1F768}">
          <p14:sldIdLst>
            <p14:sldId id="308"/>
          </p14:sldIdLst>
        </p14:section>
        <p14:section name="Traditional Transformer" id="{ABC23AA8-5A08-5243-B1EB-A25CBD36B6F6}">
          <p14:sldIdLst>
            <p14:sldId id="263"/>
            <p14:sldId id="262"/>
          </p14:sldIdLst>
        </p14:section>
        <p14:section name="Mixture of Experts" id="{CBBB64F3-7432-434E-8B48-7EDEBFD674D2}">
          <p14:sldIdLst>
            <p14:sldId id="264"/>
            <p14:sldId id="265"/>
            <p14:sldId id="266"/>
            <p14:sldId id="267"/>
            <p14:sldId id="268"/>
            <p14:sldId id="271"/>
            <p14:sldId id="305"/>
            <p14:sldId id="306"/>
            <p14:sldId id="307"/>
            <p14:sldId id="269"/>
            <p14:sldId id="272"/>
          </p14:sldIdLst>
        </p14:section>
        <p14:section name="Gshard" id="{D63070B0-D6F2-A24A-A791-02A8684499DD}">
          <p14:sldIdLst>
            <p14:sldId id="270"/>
            <p14:sldId id="273"/>
            <p14:sldId id="320"/>
            <p14:sldId id="274"/>
            <p14:sldId id="318"/>
            <p14:sldId id="309"/>
            <p14:sldId id="310"/>
            <p14:sldId id="311"/>
            <p14:sldId id="312"/>
            <p14:sldId id="280"/>
            <p14:sldId id="314"/>
            <p14:sldId id="325"/>
            <p14:sldId id="315"/>
            <p14:sldId id="276"/>
            <p14:sldId id="319"/>
            <p14:sldId id="283"/>
            <p14:sldId id="323"/>
            <p14:sldId id="284"/>
            <p14:sldId id="321"/>
          </p14:sldIdLst>
        </p14:section>
        <p14:section name="ColT5" id="{E2A2FD1E-CDC1-D44D-B07D-3C383B9C8826}">
          <p14:sldIdLst>
            <p14:sldId id="285"/>
            <p14:sldId id="286"/>
            <p14:sldId id="287"/>
            <p14:sldId id="288"/>
            <p14:sldId id="289"/>
            <p14:sldId id="290"/>
            <p14:sldId id="292"/>
            <p14:sldId id="293"/>
            <p14:sldId id="294"/>
            <p14:sldId id="324"/>
            <p14:sldId id="300"/>
            <p14:sldId id="322"/>
            <p14:sldId id="295"/>
            <p14:sldId id="296"/>
            <p14:sldId id="302"/>
            <p14:sldId id="303"/>
            <p14:sldId id="304"/>
            <p14:sldId id="317"/>
          </p14:sldIdLst>
        </p14:section>
        <p14:section name="quantization" id="{86BBB5DE-927F-4DCB-8CA2-5A6F20D23E7C}">
          <p14:sldIdLst>
            <p14:sldId id="326"/>
            <p14:sldId id="327"/>
            <p14:sldId id="328"/>
            <p14:sldId id="329"/>
            <p14:sldId id="313"/>
          </p14:sldIdLst>
        </p14:section>
        <p14:section name="llmint8" id="{699AD160-BA27-45B6-9B88-843C52AA6FE5}">
          <p14:sldIdLst>
            <p14:sldId id="330"/>
            <p14:sldId id="331"/>
            <p14:sldId id="316"/>
            <p14:sldId id="332"/>
            <p14:sldId id="333"/>
            <p14:sldId id="334"/>
            <p14:sldId id="335"/>
            <p14:sldId id="336"/>
            <p14:sldId id="337"/>
            <p14:sldId id="338"/>
            <p14:sldId id="339"/>
            <p14:sldId id="340"/>
            <p14:sldId id="341"/>
            <p14:sldId id="365"/>
            <p14:sldId id="366"/>
          </p14:sldIdLst>
        </p14:section>
        <p14:section name="8bit" id="{44871B0D-288C-4A27-BCAC-0BF5800BA7D9}">
          <p14:sldIdLst>
            <p14:sldId id="367"/>
            <p14:sldId id="368"/>
            <p14:sldId id="369"/>
            <p14:sldId id="370"/>
            <p14:sldId id="371"/>
            <p14:sldId id="372"/>
            <p14:sldId id="373"/>
            <p14:sldId id="374"/>
            <p14:sldId id="375"/>
          </p14:sldIdLst>
        </p14:section>
        <p14:section name="qlora" id="{6C1DDA48-5553-42A5-BD19-10C4195EAA73}">
          <p14:sldIdLst>
            <p14:sldId id="376"/>
            <p14:sldId id="377"/>
            <p14:sldId id="378"/>
            <p14:sldId id="379"/>
            <p14:sldId id="380"/>
            <p14:sldId id="342"/>
            <p14:sldId id="343"/>
            <p14:sldId id="344"/>
            <p14:sldId id="345"/>
            <p14:sldId id="346"/>
          </p14:sldIdLst>
        </p14:section>
        <p14:section name="bitnet" id="{65EE104F-29B8-434B-89DC-DC875A4E799F}">
          <p14:sldIdLst>
            <p14:sldId id="348"/>
            <p14:sldId id="349"/>
            <p14:sldId id="350"/>
            <p14:sldId id="351"/>
            <p14:sldId id="352"/>
            <p14:sldId id="381"/>
            <p14:sldId id="382"/>
            <p14:sldId id="383"/>
            <p14:sldId id="353"/>
            <p14:sldId id="354"/>
            <p14:sldId id="355"/>
            <p14:sldId id="356"/>
            <p14:sldId id="359"/>
            <p14:sldId id="357"/>
            <p14:sldId id="358"/>
            <p14:sldId id="360"/>
            <p14:sldId id="361"/>
            <p14:sldId id="362"/>
            <p14:sldId id="363"/>
          </p14:sldIdLst>
        </p14:section>
        <p14:section name="comparison" id="{42CB305F-5827-4D48-8DA6-9BA14740CCA6}">
          <p14:sldIdLst>
            <p14:sldId id="3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8D8"/>
    <a:srgbClr val="C17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8"/>
    <p:restoredTop sz="86474"/>
  </p:normalViewPr>
  <p:slideViewPr>
    <p:cSldViewPr snapToGrid="0">
      <p:cViewPr varScale="1">
        <p:scale>
          <a:sx n="97" d="100"/>
          <a:sy n="97" d="100"/>
        </p:scale>
        <p:origin x="1520" y="200"/>
      </p:cViewPr>
      <p:guideLst/>
    </p:cSldViewPr>
  </p:slideViewPr>
  <p:outlineViewPr>
    <p:cViewPr>
      <p:scale>
        <a:sx n="33" d="100"/>
        <a:sy n="33" d="100"/>
      </p:scale>
      <p:origin x="0" y="-146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01:02:12.388"/>
    </inkml:context>
    <inkml:brush xml:id="br0">
      <inkml:brushProperty name="width" value="0.2" units="cm"/>
      <inkml:brushProperty name="height" value="0.2" units="cm"/>
      <inkml:brushProperty name="color" value="#E71224"/>
    </inkml:brush>
  </inkml:definitions>
  <inkml:trace contextRef="#ctx0" brushRef="#br0">1474 144 24575,'-30'0'0,"-7"0"0,-12-3 0,-11-6 0,-6-7 0,-5-7 0,-1-1 0,4 3 0,0 6 0,0 7 0,-8 3 0,-4 1 0,-4 1 0,6-1 0,10 1 0,11 0 0,10 1 0,7 2 0,8 0 0,6 0 0,4 1 0,0 5 0,0 5 0,1 7 0,-2 4 0,3 0 0,0 2 0,1-2 0,4 2 0,0 5 0,1 5 0,1 4 0,0 4 0,-3-1 0,3 0 0,1 1 0,2-2 0,6-3 0,2-3 0,2-3 0,0-2 0,0-1 0,3 1 0,4 1 0,5 3 0,4 3 0,2 0 0,2 0 0,3-4 0,2-4 0,2-3 0,4-3 0,1-8 0,1-4 0,3-6 0,2-1 0,2 0 0,1 1 0,3 2 0,4-1 0,3 0 0,4 0 0,-2-1 0,-1 1 0,-4 0 0,-4-2 0,-5 1 0,-4-1 0,-2 0 0,-3-1 0,0-2 0,-1 0 0,-3 0 0,1 0 0,-2 0 0,1 0 0,0 0 0,-1 0 0,4 0 0,1 0 0,1 0 0,0-1 0,-1-4 0,-1-5 0,-2-4 0,0-3 0,-3-2 0,-2-2 0,-1-1 0,-2 0 0,0-2 0,0 1 0,-2-2 0,-1-3 0,-3-1 0,-4 0 0,-3 1 0,-3 0 0,-2 0 0,-1 1 0,0 0 0,0 0 0,0 1 0,0-1 0,0 3 0,0 1 0,-1-1 0,-1 2 0,-2-2 0,-2 0 0,2 2 0,1 1 0,1 5 0,0 0 0,-1 2 0,0 3 0,0-1 0,1 1 0,0 5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01:02:15.989"/>
    </inkml:context>
    <inkml:brush xml:id="br0">
      <inkml:brushProperty name="width" value="0.2" units="cm"/>
      <inkml:brushProperty name="height" value="0.2" units="cm"/>
      <inkml:brushProperty name="color" value="#E71224"/>
    </inkml:brush>
  </inkml:definitions>
  <inkml:trace contextRef="#ctx0" brushRef="#br0">1644 914 24575,'-31'0'0,"-3"0"0,-1 0 0,-4 0 0,1 4 0,-1 2 0,-3 2 0,0 2 0,-2-2 0,-1 3 0,-1-1 0,-2 0 0,0 0 0,0 0 0,1-1 0,2 0 0,4-2 0,1 1 0,2 0 0,-1-2 0,2-1 0,0-3 0,-1-1 0,-1-1 0,-2 0 0,-4 0 0,-7 0 0,-6 0 0,-3 0 0,1 0 0,6-1 0,6-5 0,5-5 0,5-6 0,6-4 0,4-2 0,4-1 0,4-5 0,2-2 0,5-4 0,0-2 0,5-2 0,3-5 0,3-4 0,2-1 0,0 1 0,2 6 0,8 5 0,8 5 0,8 2 0,6 2 0,-1 4 0,0 2 0,0 2 0,0-1 0,3-2 0,2-1 0,3 1 0,1 2 0,1 2 0,6 0 0,6 1 0,15-3 0,20-5 0,-40 11 0,1 1 0,3-2 0,0 0 0,-2 1 0,0 1 0,40-9 0,-8 6 0,-8 9 0,-8 3 0,-7 5 0,-3 0 0,-4 0 0,-4 0 0,-7 4 0,-4 4 0,-7 3 0,-3 3 0,-2-1 0,-3 0 0,-1 1 0,-4 2 0,-3 3 0,-1 0 0,-1-1 0,0 1 0,0-1 0,-1 2 0,-2 2 0,1 2 0,-2 2 0,-3 0 0,-2 1 0,-2-1 0,-1 0 0,0-2 0,0-1 0,0-1 0,0 2 0,0 1 0,0-1 0,0 0 0,0-2 0,-2-1 0,-3-3 0,-1 1 0,-2-1 0,2-1 0,0-2 0,0-2 0,1-1 0,0 1 0,0 0 0,0-1 0,0-1 0,-1 0 0,-2-2 0,0 1 0,0-2 0,2 1 0,-1 1 0,0-1 0,1 0 0,0-1 0,0-2 0,-1 1 0,1-1 0,-1-1 0,3-1 0,0 0 0,0-1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01:02:19.976"/>
    </inkml:context>
    <inkml:brush xml:id="br0">
      <inkml:brushProperty name="width" value="0.2" units="cm"/>
      <inkml:brushProperty name="height" value="0.2" units="cm"/>
      <inkml:brushProperty name="color" value="#E71224"/>
    </inkml:brush>
  </inkml:definitions>
  <inkml:trace contextRef="#ctx0" brushRef="#br0">1613 892 24575,'-72'0'0,"-17"0"0,32 0 0,-2 0 0,-7 0 0,-1 0 0,-2 0 0,-1 0 0,1 0 0,1 0 0,4 0 0,2 0 0,3 0 0,3 0 0,3 0 0,3 0 0,-39 0 0,10 0 0,9 0 0,8 0 0,7 0 0,3-5 0,4-4 0,5-7 0,7-10 0,11-8 0,10-11 0,8-7 0,5-2 0,11 2 0,11 1 0,12 1 0,9 2 0,-1 2 0,-3 6 0,-1 2 0,-4 7 0,-2 1 0,0 3 0,-3 2 0,2 0 0,-1 3 0,-1 0 0,3 2 0,1 0 0,5 2 0,2 3 0,3 3 0,8 2 0,8 0 0,11 0 0,6-2 0,2 4 0,-7 2 0,-13 4 0,-10 3 0,-9 10 0,-1 11 0,2 13 0,0 10 0,-2 0 0,-2-1 0,-5-2 0,-3-1 0,-3-2 0,-5-1 0,-3-3 0,-3-3 0,-4 0 0,1-3 0,-3 0 0,-2-2 0,0 0 0,-2-3 0,0-2 0,1 0 0,-3-4 0,0 1 0,0-3 0,0-4 0,0-11 0,0-6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3T01:02:22.989"/>
    </inkml:context>
    <inkml:brush xml:id="br0">
      <inkml:brushProperty name="width" value="0.2" units="cm"/>
      <inkml:brushProperty name="height" value="0.2" units="cm"/>
      <inkml:brushProperty name="color" value="#E71224"/>
    </inkml:brush>
  </inkml:definitions>
  <inkml:trace contextRef="#ctx0" brushRef="#br0">180 967 24575,'-36'-2'0,"0"-6"0,3-12 0,6-11 0,6-11 0,7-7 0,6 0 0,3-2 0,5 1 0,1 1 0,4 1 0,8 4 0,7 3 0,6-1 0,0 1 0,-3 2 0,-3 2 0,-5 3 0,-4 3 0,-4 3 0,0 1 0,2 3 0,3 2 0,2 0 0,5 3 0,6 2 0,11-1 0,14 2 0,12-1 0,12-1 0,6 4 0,3 3 0,-1 7 0,-2 2 0,-5 2 0,-9 1 0,-10 6 0,-7 7 0,-9 8 0,-4 7 0,-4 1 0,-6 0 0,-4 0 0,-2-3 0,-3 0 0,-2-3 0,-6 3 0,-4 3 0,-3 1 0,-2 3 0,0 0 0,0 2 0,0 1 0,0 2 0,-2 0 0,-4-2 0,-2-1 0,-2-4 0,0-3 0,1-5 0,0-1 0,0-1 0,0 0 0,-3-1 0,0-3 0,-2 1 0,-3 0 0,1-1 0,-3 0 0,-2-2 0,-2-3 0,-2-2 0,-1-3 0,0-2 0,0-1 0,-1-3 0,0 0 0,-1-2 0,1 0 0,1 0 0,2 0 0,1 0 0,2 0 0,2 0 0,0 2 0,0 1 0,1-1 0,1 2 0,3-2 0,1 0 0,1 2 0,0-1 0,-1 2 0,1 0 0,0 1 0,-1 0 0,0-2 0,-1 1 0,1 0 0,-1-3 0,-2 0 0,0-2 0,0 0 0,0 0 0,-1 0 0,0 0 0,-2 0 0,3 0 0,1 0 0,2 0 0,3 2 0,0 0 0,-2 1 0,6-1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19:02:15.366"/>
    </inkml:context>
    <inkml:brush xml:id="br0">
      <inkml:brushProperty name="width" value="0.035" units="cm"/>
      <inkml:brushProperty name="height" value="0.035" units="cm"/>
      <inkml:brushProperty name="color" value="#E71224"/>
    </inkml:brush>
  </inkml:definitions>
  <inkml:trace contextRef="#ctx0" brushRef="#br0">4999 936 21551,'-13'4'0,"-33"0"1451,-48 11-1451,24 0 0,-6 3 0,-14 7 0,-1 4 0,28-6 0,0 1 0,0 0 0,-29 12 0,1-2 0,0-2 0,-1-3 0,-2-3 0,-1-2 0,2-6 0,-4-1 0,6-5 0,-6 0 0,4-1 0,18-3 0,3 0 0,-2 0 0,-19 1 0,-3 0 0,5 0 0,20-1 0,3-1 0,0 0-125,-3 0 1,0 1 0,-1-1 124,1 2 0,0-1 0,0 1 0,-4 0 0,-1 0 0,2 1 0,4-1 0,1 1 0,1 0 216,-29 5 1,2-1-217,6-1 0,3-1 0,8-1 0,1-1 386,2-2 1,1-1-387,1-1 0,0 0 0,1-1 0,0-1 0,0-1 0,2-1 350,6 0 1,2-1-351,10-1 0,2 0 39,-31-4-39,16-10 0,7-14 0,6-13 0,6-11 0,9-8 0,7-3 0,10-2 0,8 1 0,7 5 0,6 5 0,13 5 0,14 6 0,13 4 0,8 1 0,-3 3 0,-6 3 0,-4 4 0,-5 3 0,-3 4 0,-2 1 0,-2 2 0,1 0 0,-2-1 0,-1 0 0,2-3 0,1-2 0,2-1 0,3 1 0,2 0 0,4 0 0,11-3 0,19-8 0,-21 13 0,3-2 0,9-3 0,4-1 0,11-3 0,2-1 0,8 2 0,3 0 0,6 2 0,3 2 0,-28 10 0,1 1 0,0 1 0,0 1 0,0 1 0,0 2 0,0 0 0,0 1 0,0 1 0,30-2 0,-1 1 0,-1 1 0,-2 1 0,-2 0 0,-2 0 0,-8 0 0,-1 0 0,-5-1 0,-3 0 0,-5 0 0,-2-1 0,-2 1 0,0 0 0,0 0 0,-1 0 0,-3 2 0,-1-1 0,-3 1 0,-2 0 0,40-2 0,-13 3 0,-9 3 0,2 2 0,4 0 0,4 5 0,3 5 0,-5 6 0,-10 5 0,-10 0 0,-8 0 0,-7 0 0,-4 0 0,-7 1 0,-7 0 0,-3 4 0,-1 3 0,2 0 0,0 2 0,0-2 0,0-1 0,-3-1 0,2 1 0,-2 0 0,1 1 0,-3-1 0,-4 1 0,-5 0 0,-4-1 0,-3-4 0,-2 0 0,-1-2 0,0 2 0,0 0 0,0-3 0,0-1 0,0-4 0,0-2 0,0-4 0,0-1 0,0-1 0,0 1 0,0 0 0,0 0 0,0 1 0,0-2 0,0 0 0,0 0 0,0 1 0,0 1 0,0 2 0,0 0 0,0 1 0,0 0 0,0-2 0,0 1 0,0-4 0,0 1 0,0 0 0,0-5-1696,0-23 0,0 13 0,0-18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19:02:28.552"/>
    </inkml:context>
    <inkml:brush xml:id="br0">
      <inkml:brushProperty name="width" value="0.035" units="cm"/>
      <inkml:brushProperty name="height" value="0.035" units="cm"/>
      <inkml:brushProperty name="color" value="#E71224"/>
    </inkml:brush>
  </inkml:definitions>
  <inkml:trace contextRef="#ctx0" brushRef="#br0">1365 96 16435,'-4'-9'0,"-7"4"3557,-17-1-3557,-17 1 1401,-15-5-1401,-15-5 746,-7-1-746,-11 4 1218,42 8 0,-1 0-1218,-2 1 0,-1 1 0,-2 0 0,1 1 0,2 0 0,2 1 0,-41 0 0,15 0 0,16 1 0,12 5 0,10 8 0,7 5 0,8 3 0,8-1 0,6-1 0,4 1 0,0 3 0,0 3 0,-3 5 0,-1 6 0,-2 6 0,-2 6 0,-1 2 0,0-3 0,4-4 0,4-4 0,5-3 0,2-1 0,1 2 0,0-1 0,4-3 0,14-4 0,17-5 0,22-2 0,18-1 0,10-1 0,9-2 0,2-5 0,-4-8 0,0-4 0,-4-3 0,-4 0 0,-5 0 0,-10 0 0,-9-4 0,-11-3 0,-5-5 0,-6-2 0,-2-1 0,-6 0 0,-7 1 0,-2 0 0,-6 0 0,-1-2 0,-5 0 0,-3-3 0,-1-1 0,-3-1 0,-1-4 0,-1-3 0,0 0 0,0-3 0,0 1 0,0 0 0,0 0 0,0 0 0,0 1 0,0 1 0,0-1 0,0 2 0,0 0 0,-2 3 0,-1 3 0,-1 3-1696,-2 7 0,3 5 0,-1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19:02:35.617"/>
    </inkml:context>
    <inkml:brush xml:id="br0">
      <inkml:brushProperty name="width" value="0.035" units="cm"/>
      <inkml:brushProperty name="height" value="0.035" units="cm"/>
      <inkml:brushProperty name="color" value="#E71224"/>
    </inkml:brush>
  </inkml:definitions>
  <inkml:trace contextRef="#ctx0" brushRef="#br0">0 2021 24575,'13'-24'0,"30"-33"0,11-5 0,12-10 0,-2 6 0,5-5 0,4-3-755,-8 9 0,3-3 0,1 0 0,0 0 755,1 2 0,0-1 0,1 1 0,-1 2 0,-3 4 0,0 1 0,0 2 0,-1 2 0,-6 7 0,0 2 0,0 2 0,1 2 0,15-7 0,0 4 0,2 2-97,2 3 1,1 2 0,1 4 96,2 4 0,1 3 0,2 2 0,-16 6 0,2 0 0,1 1 0,1 1-174,5 0 0,1 1 1,2 1-1,-1 1 174,3 1 0,0 1 0,1 1 0,-1 0 0,-2 2 0,1 1 0,-1 1 0,-1 0 0,17 0 0,-2 1 0,-2 2-333,-8 1 0,-3 1 1,-2 1 332,-8 0 0,-2 0 0,-2 1 526,28 2 0,-3 2-526,-4 1 0,-2 2 0,-8 2 0,-2 2 444,-5 3 1,-2 1-445,-9-1 0,-3 1 776,-7 0 1,-2 0-777,31 14 1223,-19-4-1223,-14-2 285,-10-3-285,-5-1 0,-5-1 0,-6-2 0,-5-6 0,-5-2 0,-6-6 0,-4-3 0,-2-4 0,-4-10 0,-2-7 0,-6-8 0,-4-4 0,-3-1 0,-2 1 0,2 4 0,2 3 0,1 2 0,2 3 0,2 0 0,1 1 0,3 0 0,3 1 0,2 8 0,3 10 0,1 11 0,3 9 0,1 6 0,-1 1 0,0 0 0,-1-1 0,-1-4 0,-1-2 0,0-2 0,-2-1 0,0-2 0,0 1 0,0 1 0,2 0 0,0-1 0,0-3 0,2-2 0,0-1 0,1-2 0,1-1 0,-2 2 0,-1-1 0,1 1 0,-1 1 0,-1-2 0,0 0 0,0 0 0,0 0 0,1-2 0,1 3 0,0-1 0,2 1 0,0-1 0,1 0 0,0 0 0,0-1 0,-1 1 0,-3-2 0,-2-1 0,-4-1 0,-7-2 0,-4 0 0,-5 0 0,-3 0 0,-3 0 0,2 0 0,2 0 0,3 0 0,3 1 0,2 1 0,3 2 0,0 2 0,0 1 0,0-1 0,-1 1 0,1 0 0,0 1 0,1 0 0,2 0 0,1-2 0,2 1 0,1-6 0,5-15 0,-2 8 0,4-10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19:02:39.019"/>
    </inkml:context>
    <inkml:brush xml:id="br0">
      <inkml:brushProperty name="width" value="0.035" units="cm"/>
      <inkml:brushProperty name="height" value="0.035" units="cm"/>
      <inkml:brushProperty name="color" value="#E71224"/>
    </inkml:brush>
  </inkml:definitions>
  <inkml:trace contextRef="#ctx0" brushRef="#br0">1 1463 24575,'10'-9'0,"58"-36"0,-15 10 0,9-6 0,5-4-1212,0 2 1,4-3 0,3-1 0,4-1 1211,-5 2 0,3 0 0,3-1 0,1 0 0,0 1 0,3-2 0,3 1 0,0 0 0,0 2 0,0 1 0,-4 5 0,1 1 0,-1 2 0,1 2 0,-1 2 0,-3 2 0,0 2 0,1 1 0,-2 2 0,0 3-173,10-2 1,0 4 0,-1 2 0,-1 2 172,-3 4 0,0 2 0,-1 1 0,-1 2 163,-4 2 0,-1 1 0,-1 1 0,0 1-163,17 0 0,-1 0 0,-1 2 0,-6-1 0,0 1 0,-3 1 0,-7-2 0,-3 1 0,-1 1 0,28 1 0,-2 2 0,-9 1 0,-3 1 0,-15 1 0,-4 2 2254,33 8-2254,-34-6 1903,-23-2-1903,-15-4 725,-12-5-725,-6-4 0,-8-10 0,-7-7 0,-5-4 0,-7-1 0,-3 2 0,1 5 0,0 1 0,5 4 0,1 1 0,3 0 0,2 1 0,1 0 0,2 0 0,0 0 0,1 1 0,1 1 0,-1 3 0,3 4 0,4 5 0,3 7 0,7 4 0,1 4 0,0 1 0,-2 0 0,-2 1 0,-1-1 0,-1 0 0,-2 0 0,1-2 0,-1 0 0,1-3 0,-1-2 0,0-3 0,0-2 0,-1-1 0,2 2 0,2-1 0,-1 1 0,-1-1 0,-2-1 0,-2 2 0,-2 1 0,-3 2 0,-6 2 0,-2 4 0,-4 0 0,3 0 0,0-1 0,-1 1 0,3 0 0,-1 2 0,2-2 0,2-1 0,1-4 0,1-2 0,3 0 0,1-2 0,2 2 0,0-1 0,0-5-1696,0-19 0,0 9 0,0-13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AC053-2B7B-EB46-8806-5FB9B970AF34}" type="datetimeFigureOut">
              <a:rPr lang="en-US" smtClean="0"/>
              <a:t>3/26/24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AD0C2-C254-6340-AE95-5F3F67128CDB}" type="slidenum">
              <a:rPr lang="en-US" smtClean="0"/>
              <a:t>‹#›</a:t>
            </a:fld>
            <a:endParaRPr lang="en-US"/>
          </a:p>
        </p:txBody>
      </p:sp>
    </p:spTree>
    <p:extLst>
      <p:ext uri="{BB962C8B-B14F-4D97-AF65-F5344CB8AC3E}">
        <p14:creationId xmlns:p14="http://schemas.microsoft.com/office/powerpoint/2010/main" val="399945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2</a:t>
            </a:fld>
            <a:endParaRPr lang="en-US"/>
          </a:p>
        </p:txBody>
      </p:sp>
    </p:spTree>
    <p:extLst>
      <p:ext uri="{BB962C8B-B14F-4D97-AF65-F5344CB8AC3E}">
        <p14:creationId xmlns:p14="http://schemas.microsoft.com/office/powerpoint/2010/main" val="127298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scaling?</a:t>
            </a:r>
          </a:p>
        </p:txBody>
      </p:sp>
      <p:sp>
        <p:nvSpPr>
          <p:cNvPr id="4" name="Slide Number Placeholder 3"/>
          <p:cNvSpPr>
            <a:spLocks noGrp="1"/>
          </p:cNvSpPr>
          <p:nvPr>
            <p:ph type="sldNum" sz="quarter" idx="5"/>
          </p:nvPr>
        </p:nvSpPr>
        <p:spPr/>
        <p:txBody>
          <a:bodyPr/>
          <a:lstStyle/>
          <a:p>
            <a:fld id="{5CFAD0C2-C254-6340-AE95-5F3F67128CDB}" type="slidenum">
              <a:rPr lang="en-US" smtClean="0"/>
              <a:t>17</a:t>
            </a:fld>
            <a:endParaRPr lang="en-US"/>
          </a:p>
        </p:txBody>
      </p:sp>
    </p:spTree>
    <p:extLst>
      <p:ext uri="{BB962C8B-B14F-4D97-AF65-F5344CB8AC3E}">
        <p14:creationId xmlns:p14="http://schemas.microsoft.com/office/powerpoint/2010/main" val="370151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18</a:t>
            </a:fld>
            <a:endParaRPr lang="en-US"/>
          </a:p>
        </p:txBody>
      </p:sp>
    </p:spTree>
    <p:extLst>
      <p:ext uri="{BB962C8B-B14F-4D97-AF65-F5344CB8AC3E}">
        <p14:creationId xmlns:p14="http://schemas.microsoft.com/office/powerpoint/2010/main" val="34227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20</a:t>
            </a:fld>
            <a:endParaRPr lang="en-US"/>
          </a:p>
        </p:txBody>
      </p:sp>
    </p:spTree>
    <p:extLst>
      <p:ext uri="{BB962C8B-B14F-4D97-AF65-F5344CB8AC3E}">
        <p14:creationId xmlns:p14="http://schemas.microsoft.com/office/powerpoint/2010/main" val="79450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CA" b="0" i="0" u="none" strike="noStrike" dirty="0">
                <a:solidFill>
                  <a:srgbClr val="0D0D0D"/>
                </a:solidFill>
                <a:effectLst/>
                <a:latin typeface="Söhne"/>
              </a:rPr>
              <a:t>This equation denotes that for a given input token </a:t>
            </a:r>
            <a:r>
              <a:rPr lang="en-CA" b="0" i="0" u="none" strike="noStrike" dirty="0">
                <a:solidFill>
                  <a:srgbClr val="0D0D0D"/>
                </a:solidFill>
                <a:effectLst/>
                <a:latin typeface="KaTeX_Main"/>
              </a:rPr>
              <a:t>xs​</a:t>
            </a:r>
            <a:r>
              <a:rPr lang="en-CA" b="0" i="0" u="none" strike="noStrike" dirty="0">
                <a:solidFill>
                  <a:srgbClr val="0D0D0D"/>
                </a:solidFill>
                <a:effectLst/>
                <a:latin typeface="Söhne"/>
              </a:rPr>
              <a:t>, a gating mechanism determines which experts should be activated. The gating function, represented as GATE, outputs a vector </a:t>
            </a:r>
            <a:r>
              <a:rPr lang="en-CA" b="0" i="0" u="none" strike="noStrike" dirty="0" err="1">
                <a:solidFill>
                  <a:srgbClr val="0D0D0D"/>
                </a:solidFill>
                <a:effectLst/>
                <a:latin typeface="KaTeX_Main"/>
              </a:rPr>
              <a:t>Gs,E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that contains a gating score for each expert </a:t>
            </a:r>
            <a:r>
              <a:rPr lang="en-CA" b="0" i="0" u="none" strike="noStrike" dirty="0">
                <a:solidFill>
                  <a:srgbClr val="0D0D0D"/>
                </a:solidFill>
                <a:effectLst/>
                <a:latin typeface="KaTeX_Main"/>
              </a:rPr>
              <a:t>E</a:t>
            </a:r>
            <a:r>
              <a:rPr lang="en-CA" b="0" i="1" u="none" strike="noStrike" dirty="0">
                <a:solidFill>
                  <a:srgbClr val="0D0D0D"/>
                </a:solidFill>
                <a:effectLst/>
                <a:latin typeface="KaTeX_Math"/>
              </a:rPr>
              <a:t>E</a:t>
            </a:r>
            <a:r>
              <a:rPr lang="en-CA" b="0" i="0" u="none" strike="noStrike" dirty="0">
                <a:solidFill>
                  <a:srgbClr val="0D0D0D"/>
                </a:solidFill>
                <a:effectLst/>
                <a:latin typeface="Söhne"/>
              </a:rPr>
              <a:t>. These scores determine the weight or importance of each expert's contribution for the given input.</a:t>
            </a:r>
          </a:p>
          <a:p>
            <a:pPr algn="l">
              <a:buFont typeface="+mj-lt"/>
              <a:buAutoNum type="arabicPeriod"/>
            </a:pPr>
            <a:r>
              <a:rPr lang="en-CA" b="0" i="0" u="none" strike="noStrike" dirty="0">
                <a:solidFill>
                  <a:srgbClr val="0D0D0D"/>
                </a:solidFill>
                <a:effectLst/>
                <a:latin typeface="Söhne"/>
              </a:rPr>
              <a:t>This represents the computation within each expert. Each expert </a:t>
            </a:r>
            <a:r>
              <a:rPr lang="en-CA" b="0" i="0" u="none" strike="noStrike" dirty="0">
                <a:solidFill>
                  <a:srgbClr val="0D0D0D"/>
                </a:solidFill>
                <a:effectLst/>
                <a:latin typeface="KaTeX_Main"/>
              </a:rPr>
              <a:t>e</a:t>
            </a:r>
            <a:r>
              <a:rPr lang="en-CA" b="0" i="0" u="none" strike="noStrike" dirty="0">
                <a:solidFill>
                  <a:srgbClr val="0D0D0D"/>
                </a:solidFill>
                <a:effectLst/>
                <a:latin typeface="Söhne"/>
              </a:rPr>
              <a:t> is a feed-forward neural network, which first applies an input projection (multiplying the input token </a:t>
            </a:r>
            <a:r>
              <a:rPr lang="en-CA" b="0" i="0" u="none" strike="noStrike" dirty="0" err="1">
                <a:solidFill>
                  <a:srgbClr val="0D0D0D"/>
                </a:solidFill>
                <a:effectLst/>
                <a:latin typeface="KaTeX_Main"/>
              </a:rPr>
              <a:t>xs</a:t>
            </a:r>
            <a:r>
              <a:rPr lang="en-CA" b="0" i="1" u="none" strike="noStrike" dirty="0" err="1">
                <a:solidFill>
                  <a:srgbClr val="0D0D0D"/>
                </a:solidFill>
                <a:effectLst/>
                <a:latin typeface="KaTeX_Math"/>
              </a:rPr>
              <a:t>xs</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by a weight matrix </a:t>
            </a:r>
            <a:r>
              <a:rPr lang="en-CA" b="0" i="0" u="none" strike="noStrike" dirty="0" err="1">
                <a:solidFill>
                  <a:srgbClr val="0D0D0D"/>
                </a:solidFill>
                <a:effectLst/>
                <a:latin typeface="KaTeX_Main"/>
              </a:rPr>
              <a:t>wie</a:t>
            </a:r>
            <a:r>
              <a:rPr lang="en-CA" b="0" i="1" u="none" strike="noStrike" dirty="0" err="1">
                <a:solidFill>
                  <a:srgbClr val="0D0D0D"/>
                </a:solidFill>
                <a:effectLst/>
                <a:latin typeface="KaTeX_Math"/>
              </a:rPr>
              <a:t>wie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then applies a ReLU activation function, and finally applies an output projection </a:t>
            </a:r>
            <a:r>
              <a:rPr lang="en-CA" b="0" i="1" u="none" strike="noStrike" dirty="0">
                <a:solidFill>
                  <a:srgbClr val="0D0D0D"/>
                </a:solidFill>
                <a:effectLst/>
                <a:latin typeface="KaTeX_Math"/>
              </a:rPr>
              <a:t>woe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The ReLU activation function introduces non-linearity into the model, allowing it to learn complex patterns.</a:t>
            </a:r>
          </a:p>
          <a:p>
            <a:pPr algn="l">
              <a:buFont typeface="+mj-lt"/>
              <a:buAutoNum type="arabicPeriod"/>
            </a:pPr>
            <a:r>
              <a:rPr lang="en-CA" b="0" i="0" u="none" strike="noStrike" dirty="0">
                <a:solidFill>
                  <a:srgbClr val="0D0D0D"/>
                </a:solidFill>
                <a:effectLst/>
                <a:latin typeface="Söhne"/>
              </a:rPr>
              <a:t>The final output </a:t>
            </a:r>
            <a:r>
              <a:rPr lang="en-CA" b="0" i="0" u="none" strike="noStrike" dirty="0" err="1">
                <a:solidFill>
                  <a:srgbClr val="0D0D0D"/>
                </a:solidFill>
                <a:effectLst/>
                <a:latin typeface="KaTeX_Main"/>
              </a:rPr>
              <a:t>ys</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for the input token </a:t>
            </a:r>
            <a:r>
              <a:rPr lang="en-CA" b="0" i="0" u="none" strike="noStrike" dirty="0" err="1">
                <a:solidFill>
                  <a:srgbClr val="0D0D0D"/>
                </a:solidFill>
                <a:effectLst/>
                <a:latin typeface="KaTeX_Main"/>
              </a:rPr>
              <a:t>xs</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is computed as the weighted sum of the outputs from all experts. The weights for this sum come from the gating scores </a:t>
            </a:r>
            <a:r>
              <a:rPr lang="en-CA" b="0" i="0" u="none" strike="noStrike" dirty="0" err="1">
                <a:solidFill>
                  <a:srgbClr val="0D0D0D"/>
                </a:solidFill>
                <a:effectLst/>
                <a:latin typeface="KaTeX_Main"/>
              </a:rPr>
              <a:t>Gs,E</a:t>
            </a:r>
            <a:r>
              <a:rPr lang="en-CA" b="0" i="1" u="none" strike="noStrike" dirty="0" err="1">
                <a:solidFill>
                  <a:srgbClr val="0D0D0D"/>
                </a:solidFill>
                <a:effectLst/>
                <a:latin typeface="KaTeX_Math"/>
              </a:rPr>
              <a:t>Gs</a:t>
            </a:r>
            <a:r>
              <a:rPr lang="en-CA" b="0" i="0" u="none" strike="noStrike" dirty="0" err="1">
                <a:solidFill>
                  <a:srgbClr val="0D0D0D"/>
                </a:solidFill>
                <a:effectLst/>
                <a:latin typeface="KaTeX_Main"/>
              </a:rPr>
              <a:t>,</a:t>
            </a:r>
            <a:r>
              <a:rPr lang="en-CA" b="0" i="1" u="none" strike="noStrike" dirty="0" err="1">
                <a:solidFill>
                  <a:srgbClr val="0D0D0D"/>
                </a:solidFill>
                <a:effectLst/>
                <a:latin typeface="KaTeX_Math"/>
              </a:rPr>
              <a:t>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ensuring that only the outputs of the relevant experts, as determined by the gating function, are used in computing the final output</a:t>
            </a:r>
          </a:p>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21</a:t>
            </a:fld>
            <a:endParaRPr lang="en-US"/>
          </a:p>
        </p:txBody>
      </p:sp>
    </p:spTree>
    <p:extLst>
      <p:ext uri="{BB962C8B-B14F-4D97-AF65-F5344CB8AC3E}">
        <p14:creationId xmlns:p14="http://schemas.microsoft.com/office/powerpoint/2010/main" val="61932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a:solidFill>
                  <a:srgbClr val="0D0D0D"/>
                </a:solidFill>
                <a:effectLst/>
                <a:latin typeface="Söhne"/>
              </a:rPr>
              <a:t>The auxiliary loss </a:t>
            </a:r>
            <a:r>
              <a:rPr lang="en-CA" b="0" i="0" u="none" strike="noStrike" dirty="0" err="1">
                <a:solidFill>
                  <a:srgbClr val="0D0D0D"/>
                </a:solidFill>
                <a:effectLst/>
                <a:latin typeface="KaTeX_Main"/>
              </a:rPr>
              <a:t>laux</a:t>
            </a:r>
            <a:r>
              <a:rPr lang="en-CA" b="0" i="1" u="none" strike="noStrike" dirty="0" err="1">
                <a:solidFill>
                  <a:srgbClr val="0D0D0D"/>
                </a:solidFill>
                <a:effectLst/>
                <a:latin typeface="KaTeX_Math"/>
              </a:rPr>
              <a:t>laux</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is defined as:</a:t>
            </a:r>
          </a:p>
          <a:p>
            <a:pPr algn="l"/>
            <a:r>
              <a:rPr lang="en-CA" b="0" i="0" u="none" strike="noStrike" dirty="0" err="1">
                <a:solidFill>
                  <a:srgbClr val="0D0D0D"/>
                </a:solidFill>
                <a:effectLst/>
                <a:latin typeface="KaTeX_Main"/>
              </a:rPr>
              <a:t>laux</a:t>
            </a:r>
            <a:r>
              <a:rPr lang="en-CA" b="0" i="0" u="none" strike="noStrike" dirty="0">
                <a:solidFill>
                  <a:srgbClr val="0D0D0D"/>
                </a:solidFill>
                <a:effectLst/>
                <a:latin typeface="KaTeX_Main"/>
              </a:rPr>
              <a:t>=1E∑e=1EceS⋅me</a:t>
            </a:r>
            <a:r>
              <a:rPr lang="en-CA" b="0" i="1" u="none" strike="noStrike" dirty="0">
                <a:solidFill>
                  <a:srgbClr val="0D0D0D"/>
                </a:solidFill>
                <a:effectLst/>
                <a:latin typeface="KaTeX_Math"/>
              </a:rPr>
              <a:t>laux</a:t>
            </a:r>
            <a:r>
              <a:rPr lang="en-CA" b="0" i="0" u="none" strike="noStrike" dirty="0">
                <a:solidFill>
                  <a:srgbClr val="0D0D0D"/>
                </a:solidFill>
                <a:effectLst/>
                <a:latin typeface="KaTeX_Main"/>
              </a:rPr>
              <a:t>​=</a:t>
            </a:r>
            <a:r>
              <a:rPr lang="en-CA" b="0" i="1" u="none" strike="noStrike" dirty="0">
                <a:solidFill>
                  <a:srgbClr val="0D0D0D"/>
                </a:solidFill>
                <a:effectLst/>
                <a:latin typeface="KaTeX_Math"/>
              </a:rPr>
              <a:t>E</a:t>
            </a:r>
            <a:r>
              <a:rPr lang="en-CA" b="0" i="0" u="none" strike="noStrike" dirty="0">
                <a:solidFill>
                  <a:srgbClr val="0D0D0D"/>
                </a:solidFill>
                <a:effectLst/>
                <a:latin typeface="KaTeX_Main"/>
              </a:rPr>
              <a:t>1​</a:t>
            </a:r>
            <a:r>
              <a:rPr lang="en-CA" b="0" i="0" u="none" strike="noStrike" dirty="0">
                <a:solidFill>
                  <a:srgbClr val="0D0D0D"/>
                </a:solidFill>
                <a:effectLst/>
                <a:latin typeface="KaTeX_Size1"/>
              </a:rPr>
              <a:t>∑</a:t>
            </a:r>
            <a:r>
              <a:rPr lang="en-CA" b="0" i="1" u="none" strike="noStrike" dirty="0">
                <a:solidFill>
                  <a:srgbClr val="0D0D0D"/>
                </a:solidFill>
                <a:effectLst/>
                <a:latin typeface="KaTeX_Math"/>
              </a:rPr>
              <a:t>e</a:t>
            </a:r>
            <a:r>
              <a:rPr lang="en-CA" b="0" i="0" u="none" strike="noStrike" dirty="0">
                <a:solidFill>
                  <a:srgbClr val="0D0D0D"/>
                </a:solidFill>
                <a:effectLst/>
                <a:latin typeface="KaTeX_Main"/>
              </a:rPr>
              <a:t>=1</a:t>
            </a:r>
            <a:r>
              <a:rPr lang="en-CA" b="0" i="1" u="none" strike="noStrike" dirty="0">
                <a:solidFill>
                  <a:srgbClr val="0D0D0D"/>
                </a:solidFill>
                <a:effectLst/>
                <a:latin typeface="KaTeX_Math"/>
              </a:rPr>
              <a:t>E</a:t>
            </a:r>
            <a:r>
              <a:rPr lang="en-CA" b="0" i="0" u="none" strike="noStrike" dirty="0">
                <a:solidFill>
                  <a:srgbClr val="0D0D0D"/>
                </a:solidFill>
                <a:effectLst/>
                <a:latin typeface="KaTeX_Main"/>
              </a:rPr>
              <a:t>​</a:t>
            </a:r>
            <a:r>
              <a:rPr lang="en-CA" b="0" i="1" u="none" strike="noStrike" dirty="0" err="1">
                <a:solidFill>
                  <a:srgbClr val="0D0D0D"/>
                </a:solidFill>
                <a:effectLst/>
                <a:latin typeface="KaTeX_Math"/>
              </a:rPr>
              <a:t>Sce</a:t>
            </a:r>
            <a:r>
              <a:rPr lang="en-CA" b="0" i="0" u="none" strike="noStrike" dirty="0">
                <a:solidFill>
                  <a:srgbClr val="0D0D0D"/>
                </a:solidFill>
                <a:effectLst/>
                <a:latin typeface="KaTeX_Main"/>
              </a:rPr>
              <a:t>​​⋅</a:t>
            </a:r>
            <a:r>
              <a:rPr lang="en-CA" b="0" i="1" u="none" strike="noStrike" dirty="0">
                <a:solidFill>
                  <a:srgbClr val="0D0D0D"/>
                </a:solidFill>
                <a:effectLst/>
                <a:latin typeface="KaTeX_Math"/>
              </a:rPr>
              <a:t>me</a:t>
            </a:r>
            <a:r>
              <a:rPr lang="en-CA" b="0" i="0" u="none" strike="noStrike" dirty="0">
                <a:solidFill>
                  <a:srgbClr val="0D0D0D"/>
                </a:solidFill>
                <a:effectLst/>
                <a:latin typeface="KaTeX_Main"/>
              </a:rPr>
              <a:t>​</a:t>
            </a:r>
            <a:endParaRPr lang="en-CA" b="0" i="0" u="none" strike="noStrike" dirty="0">
              <a:solidFill>
                <a:srgbClr val="0D0D0D"/>
              </a:solidFill>
              <a:effectLst/>
              <a:latin typeface="Söhne"/>
            </a:endParaRPr>
          </a:p>
          <a:p>
            <a:pPr algn="l"/>
            <a:r>
              <a:rPr lang="en-CA" b="0" i="0" u="none" strike="noStrike" dirty="0">
                <a:solidFill>
                  <a:srgbClr val="0D0D0D"/>
                </a:solidFill>
                <a:effectLst/>
                <a:latin typeface="Söhne"/>
              </a:rPr>
              <a:t>Here’s the intuition behind the formula:</a:t>
            </a:r>
          </a:p>
          <a:p>
            <a:pPr algn="l">
              <a:buFont typeface="Arial" panose="020B0604020202020204" pitchFamily="34" charset="0"/>
              <a:buChar char="•"/>
            </a:pPr>
            <a:r>
              <a:rPr lang="en-CA" b="0" i="0" u="none" strike="noStrike" dirty="0">
                <a:solidFill>
                  <a:srgbClr val="0D0D0D"/>
                </a:solidFill>
                <a:effectLst/>
                <a:latin typeface="Söhne"/>
              </a:rPr>
              <a:t>We want to minimize the variance in how much each expert is used, which would be represented by the squared term </a:t>
            </a:r>
            <a:r>
              <a:rPr lang="en-CA" b="0" i="0" u="none" strike="noStrike" dirty="0">
                <a:solidFill>
                  <a:srgbClr val="0D0D0D"/>
                </a:solidFill>
                <a:effectLst/>
                <a:latin typeface="KaTeX_Main"/>
              </a:rPr>
              <a:t>(</a:t>
            </a:r>
            <a:r>
              <a:rPr lang="en-CA" b="0" i="0" u="none" strike="noStrike" dirty="0" err="1">
                <a:solidFill>
                  <a:srgbClr val="0D0D0D"/>
                </a:solidFill>
                <a:effectLst/>
                <a:latin typeface="KaTeX_Main"/>
              </a:rPr>
              <a:t>ceS</a:t>
            </a:r>
            <a:r>
              <a:rPr lang="en-CA" b="0" i="0" u="none" strike="noStrike" dirty="0">
                <a:solidFill>
                  <a:srgbClr val="0D0D0D"/>
                </a:solidFill>
                <a:effectLst/>
                <a:latin typeface="KaTeX_Main"/>
              </a:rPr>
              <a:t>)2</a:t>
            </a:r>
            <a:r>
              <a:rPr lang="en-CA" b="0" i="0" u="none" strike="noStrike" dirty="0">
                <a:solidFill>
                  <a:srgbClr val="0D0D0D"/>
                </a:solidFill>
                <a:effectLst/>
                <a:latin typeface="KaTeX_Size1"/>
              </a:rPr>
              <a:t>(</a:t>
            </a:r>
            <a:r>
              <a:rPr lang="en-CA" b="0" i="1" u="none" strike="noStrike" dirty="0" err="1">
                <a:solidFill>
                  <a:srgbClr val="0D0D0D"/>
                </a:solidFill>
                <a:effectLst/>
                <a:latin typeface="KaTeX_Math"/>
              </a:rPr>
              <a:t>Sce</a:t>
            </a:r>
            <a:r>
              <a:rPr lang="en-CA" b="0" i="0" u="none" strike="noStrike" dirty="0">
                <a:solidFill>
                  <a:srgbClr val="0D0D0D"/>
                </a:solidFill>
                <a:effectLst/>
                <a:latin typeface="KaTeX_Main"/>
              </a:rPr>
              <a:t>​​</a:t>
            </a:r>
            <a:r>
              <a:rPr lang="en-CA" b="0" i="0" u="none" strike="noStrike" dirty="0">
                <a:solidFill>
                  <a:srgbClr val="0D0D0D"/>
                </a:solidFill>
                <a:effectLst/>
                <a:latin typeface="KaTeX_Size1"/>
              </a:rPr>
              <a:t>)</a:t>
            </a:r>
            <a:r>
              <a:rPr lang="en-CA" b="0" i="0" u="none" strike="noStrike" dirty="0">
                <a:solidFill>
                  <a:srgbClr val="0D0D0D"/>
                </a:solidFill>
                <a:effectLst/>
                <a:latin typeface="KaTeX_Main"/>
              </a:rPr>
              <a:t>2</a:t>
            </a:r>
            <a:r>
              <a:rPr lang="en-CA" b="0" i="0" u="none" strike="noStrike" dirty="0">
                <a:solidFill>
                  <a:srgbClr val="0D0D0D"/>
                </a:solidFill>
                <a:effectLst/>
                <a:latin typeface="Söhne"/>
              </a:rPr>
              <a:t>. However, </a:t>
            </a:r>
            <a:r>
              <a:rPr lang="en-CA" b="0" i="0" u="none" strike="noStrike" dirty="0" err="1">
                <a:solidFill>
                  <a:srgbClr val="0D0D0D"/>
                </a:solidFill>
                <a:effectLst/>
                <a:latin typeface="KaTeX_Main"/>
              </a:rPr>
              <a:t>ce</a:t>
            </a:r>
            <a:r>
              <a:rPr lang="en-CA" b="0" i="1" u="none" strike="noStrike" dirty="0" err="1">
                <a:solidFill>
                  <a:srgbClr val="0D0D0D"/>
                </a:solidFill>
                <a:effectLst/>
                <a:latin typeface="KaTeX_Math"/>
              </a:rPr>
              <a:t>ce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isn’t differentiable because it comes from a discrete counting process.</a:t>
            </a:r>
          </a:p>
          <a:p>
            <a:pPr algn="l">
              <a:buFont typeface="Arial" panose="020B0604020202020204" pitchFamily="34" charset="0"/>
              <a:buChar char="•"/>
            </a:pPr>
            <a:r>
              <a:rPr lang="en-CA" b="0" i="0" u="none" strike="noStrike" dirty="0">
                <a:solidFill>
                  <a:srgbClr val="0D0D0D"/>
                </a:solidFill>
                <a:effectLst/>
                <a:latin typeface="Söhne"/>
              </a:rPr>
              <a:t>Instead, we use </a:t>
            </a:r>
            <a:r>
              <a:rPr lang="en-CA" b="0" i="0" u="none" strike="noStrike" dirty="0">
                <a:solidFill>
                  <a:srgbClr val="0D0D0D"/>
                </a:solidFill>
                <a:effectLst/>
                <a:latin typeface="KaTeX_Main"/>
              </a:rPr>
              <a:t>me</a:t>
            </a:r>
            <a:r>
              <a:rPr lang="en-CA" b="0" i="1" u="none" strike="noStrike" dirty="0">
                <a:solidFill>
                  <a:srgbClr val="0D0D0D"/>
                </a:solidFill>
                <a:effectLst/>
                <a:latin typeface="KaTeX_Math"/>
              </a:rPr>
              <a:t>me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as a stand-in for </a:t>
            </a:r>
            <a:r>
              <a:rPr lang="en-CA" b="0" i="0" u="none" strike="noStrike" dirty="0" err="1">
                <a:solidFill>
                  <a:srgbClr val="0D0D0D"/>
                </a:solidFill>
                <a:effectLst/>
                <a:latin typeface="KaTeX_Main"/>
              </a:rPr>
              <a:t>ceS</a:t>
            </a:r>
            <a:r>
              <a:rPr lang="en-CA" b="0" i="1" u="none" strike="noStrike" dirty="0" err="1">
                <a:solidFill>
                  <a:srgbClr val="0D0D0D"/>
                </a:solidFill>
                <a:effectLst/>
                <a:latin typeface="KaTeX_Math"/>
              </a:rPr>
              <a:t>Sce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because it is differentiable. It represents the average gate activation for expert </a:t>
            </a:r>
            <a:r>
              <a:rPr lang="en-CA" b="0" i="0" u="none" strike="noStrike" dirty="0" err="1">
                <a:solidFill>
                  <a:srgbClr val="0D0D0D"/>
                </a:solidFill>
                <a:effectLst/>
                <a:latin typeface="KaTeX_Main"/>
              </a:rPr>
              <a:t>e</a:t>
            </a:r>
            <a:r>
              <a:rPr lang="en-CA" b="0" i="1" u="none" strike="noStrike" dirty="0" err="1">
                <a:solidFill>
                  <a:srgbClr val="0D0D0D"/>
                </a:solidFill>
                <a:effectLst/>
                <a:latin typeface="KaTeX_Math"/>
              </a:rPr>
              <a:t>e</a:t>
            </a:r>
            <a:r>
              <a:rPr lang="en-CA" b="0" i="0" u="none" strike="noStrike" dirty="0">
                <a:solidFill>
                  <a:srgbClr val="0D0D0D"/>
                </a:solidFill>
                <a:effectLst/>
                <a:latin typeface="Söhne"/>
              </a:rPr>
              <a:t>, which we can backpropagate through.</a:t>
            </a:r>
          </a:p>
          <a:p>
            <a:pPr algn="l">
              <a:buFont typeface="Arial" panose="020B0604020202020204" pitchFamily="34" charset="0"/>
              <a:buChar char="•"/>
            </a:pPr>
            <a:r>
              <a:rPr lang="en-CA" b="0" i="0" u="none" strike="noStrike" dirty="0">
                <a:solidFill>
                  <a:srgbClr val="0D0D0D"/>
                </a:solidFill>
                <a:effectLst/>
                <a:latin typeface="Söhne"/>
              </a:rPr>
              <a:t>The loss function penalizes the model when the usage of experts deviates from the mean gate value </a:t>
            </a:r>
            <a:r>
              <a:rPr lang="en-CA" b="0" i="0" u="none" strike="noStrike" dirty="0">
                <a:solidFill>
                  <a:srgbClr val="0D0D0D"/>
                </a:solidFill>
                <a:effectLst/>
                <a:latin typeface="KaTeX_Main"/>
              </a:rPr>
              <a:t>me</a:t>
            </a:r>
            <a:r>
              <a:rPr lang="en-CA" b="0" i="1" u="none" strike="noStrike" dirty="0">
                <a:solidFill>
                  <a:srgbClr val="0D0D0D"/>
                </a:solidFill>
                <a:effectLst/>
                <a:latin typeface="KaTeX_Math"/>
              </a:rPr>
              <a:t>me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weighted by the proportion of tokens </a:t>
            </a:r>
            <a:r>
              <a:rPr lang="en-CA" b="0" i="0" u="none" strike="noStrike" dirty="0" err="1">
                <a:solidFill>
                  <a:srgbClr val="0D0D0D"/>
                </a:solidFill>
                <a:effectLst/>
                <a:latin typeface="KaTeX_Main"/>
              </a:rPr>
              <a:t>ceS</a:t>
            </a:r>
            <a:r>
              <a:rPr lang="en-CA" b="0" i="1" u="none" strike="noStrike" dirty="0" err="1">
                <a:solidFill>
                  <a:srgbClr val="0D0D0D"/>
                </a:solidFill>
                <a:effectLst/>
                <a:latin typeface="KaTeX_Math"/>
              </a:rPr>
              <a:t>Sce</a:t>
            </a:r>
            <a:r>
              <a:rPr lang="en-CA" b="0" i="0" u="none" strike="noStrike" dirty="0">
                <a:solidFill>
                  <a:srgbClr val="0D0D0D"/>
                </a:solidFill>
                <a:effectLst/>
                <a:latin typeface="KaTeX_Main"/>
              </a:rPr>
              <a:t>​​</a:t>
            </a:r>
            <a:r>
              <a:rPr lang="en-CA" b="0" i="0" u="none" strike="noStrike" dirty="0">
                <a:solidFill>
                  <a:srgbClr val="0D0D0D"/>
                </a:solidFill>
                <a:effectLst/>
                <a:latin typeface="Söhne"/>
              </a:rPr>
              <a:t>. This encourages the training process to steer gate activations toward a uniform distribution.</a:t>
            </a:r>
          </a:p>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22</a:t>
            </a:fld>
            <a:endParaRPr lang="en-US"/>
          </a:p>
        </p:txBody>
      </p:sp>
    </p:spTree>
    <p:extLst>
      <p:ext uri="{BB962C8B-B14F-4D97-AF65-F5344CB8AC3E}">
        <p14:creationId xmlns:p14="http://schemas.microsoft.com/office/powerpoint/2010/main" val="386013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24</a:t>
            </a:fld>
            <a:endParaRPr lang="en-US"/>
          </a:p>
        </p:txBody>
      </p:sp>
    </p:spTree>
    <p:extLst>
      <p:ext uri="{BB962C8B-B14F-4D97-AF65-F5344CB8AC3E}">
        <p14:creationId xmlns:p14="http://schemas.microsoft.com/office/powerpoint/2010/main" val="334314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26</a:t>
            </a:fld>
            <a:endParaRPr lang="en-US"/>
          </a:p>
        </p:txBody>
      </p:sp>
    </p:spTree>
    <p:extLst>
      <p:ext uri="{BB962C8B-B14F-4D97-AF65-F5344CB8AC3E}">
        <p14:creationId xmlns:p14="http://schemas.microsoft.com/office/powerpoint/2010/main" val="76398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27</a:t>
            </a:fld>
            <a:endParaRPr lang="en-US"/>
          </a:p>
        </p:txBody>
      </p:sp>
    </p:spTree>
    <p:extLst>
      <p:ext uri="{BB962C8B-B14F-4D97-AF65-F5344CB8AC3E}">
        <p14:creationId xmlns:p14="http://schemas.microsoft.com/office/powerpoint/2010/main" val="1112146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30</a:t>
            </a:fld>
            <a:endParaRPr lang="en-US"/>
          </a:p>
        </p:txBody>
      </p:sp>
    </p:spTree>
    <p:extLst>
      <p:ext uri="{BB962C8B-B14F-4D97-AF65-F5344CB8AC3E}">
        <p14:creationId xmlns:p14="http://schemas.microsoft.com/office/powerpoint/2010/main" val="84685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33</a:t>
            </a:fld>
            <a:endParaRPr lang="en-US"/>
          </a:p>
        </p:txBody>
      </p:sp>
    </p:spTree>
    <p:extLst>
      <p:ext uri="{BB962C8B-B14F-4D97-AF65-F5344CB8AC3E}">
        <p14:creationId xmlns:p14="http://schemas.microsoft.com/office/powerpoint/2010/main" val="51547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language translation, think of these as punction experts, article experts </a:t>
            </a:r>
          </a:p>
        </p:txBody>
      </p:sp>
      <p:sp>
        <p:nvSpPr>
          <p:cNvPr id="4" name="Slide Number Placeholder 3"/>
          <p:cNvSpPr>
            <a:spLocks noGrp="1"/>
          </p:cNvSpPr>
          <p:nvPr>
            <p:ph type="sldNum" sz="quarter" idx="5"/>
          </p:nvPr>
        </p:nvSpPr>
        <p:spPr/>
        <p:txBody>
          <a:bodyPr/>
          <a:lstStyle/>
          <a:p>
            <a:fld id="{5CFAD0C2-C254-6340-AE95-5F3F67128CDB}" type="slidenum">
              <a:rPr lang="en-US" smtClean="0"/>
              <a:t>8</a:t>
            </a:fld>
            <a:endParaRPr lang="en-US"/>
          </a:p>
        </p:txBody>
      </p:sp>
    </p:spTree>
    <p:extLst>
      <p:ext uri="{BB962C8B-B14F-4D97-AF65-F5344CB8AC3E}">
        <p14:creationId xmlns:p14="http://schemas.microsoft.com/office/powerpoint/2010/main" val="427824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ColT5</a:t>
            </a:r>
          </a:p>
        </p:txBody>
      </p:sp>
      <p:sp>
        <p:nvSpPr>
          <p:cNvPr id="4" name="Slide Number Placeholder 3"/>
          <p:cNvSpPr>
            <a:spLocks noGrp="1"/>
          </p:cNvSpPr>
          <p:nvPr>
            <p:ph type="sldNum" sz="quarter" idx="5"/>
          </p:nvPr>
        </p:nvSpPr>
        <p:spPr/>
        <p:txBody>
          <a:bodyPr/>
          <a:lstStyle/>
          <a:p>
            <a:fld id="{5CFAD0C2-C254-6340-AE95-5F3F67128CDB}" type="slidenum">
              <a:rPr lang="en-US" smtClean="0"/>
              <a:t>36</a:t>
            </a:fld>
            <a:endParaRPr lang="en-US"/>
          </a:p>
        </p:txBody>
      </p:sp>
    </p:spTree>
    <p:extLst>
      <p:ext uri="{BB962C8B-B14F-4D97-AF65-F5344CB8AC3E}">
        <p14:creationId xmlns:p14="http://schemas.microsoft.com/office/powerpoint/2010/main" val="307604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50</a:t>
            </a:fld>
            <a:endParaRPr lang="en-US"/>
          </a:p>
        </p:txBody>
      </p:sp>
    </p:spTree>
    <p:extLst>
      <p:ext uri="{BB962C8B-B14F-4D97-AF65-F5344CB8AC3E}">
        <p14:creationId xmlns:p14="http://schemas.microsoft.com/office/powerpoint/2010/main" val="371965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dirty="0">
                <a:solidFill>
                  <a:srgbClr val="0D0D0D"/>
                </a:solidFill>
                <a:effectLst/>
                <a:latin typeface="Söhne"/>
              </a:rPr>
              <a:t>In COLT5, applying conditional computation in the decoder is complex because the model's routing method is not causal, generation of an output token at a certain position should not be influenced by tokens that come after it, which is necessary for tasks like language modeling where the model generates text one token at a time.</a:t>
            </a:r>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52</a:t>
            </a:fld>
            <a:endParaRPr lang="en-US"/>
          </a:p>
        </p:txBody>
      </p:sp>
    </p:spTree>
    <p:extLst>
      <p:ext uri="{BB962C8B-B14F-4D97-AF65-F5344CB8AC3E}">
        <p14:creationId xmlns:p14="http://schemas.microsoft.com/office/powerpoint/2010/main" val="200571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by now we all are aware of the difficulties of deploying large language models on a bigger scale, we have </a:t>
            </a:r>
            <a:r>
              <a:rPr lang="en-CA" dirty="0" err="1"/>
              <a:t>ofcourse</a:t>
            </a:r>
            <a:r>
              <a:rPr lang="en-CA" dirty="0"/>
              <a:t> the high compute requirements, the time it takes for training and the environmental impact of these high-energy computations. Now as </a:t>
            </a:r>
            <a:r>
              <a:rPr lang="en-CA" dirty="0" err="1"/>
              <a:t>harrum</a:t>
            </a:r>
            <a:r>
              <a:rPr lang="en-CA" dirty="0"/>
              <a:t> discussed </a:t>
            </a:r>
            <a:r>
              <a:rPr lang="en-CA" dirty="0" err="1"/>
              <a:t>sparsifying</a:t>
            </a:r>
            <a:r>
              <a:rPr lang="en-CA" dirty="0"/>
              <a:t> LLMs is one way of helping with that problem where we are reducing the number of parameters or computations needed for a given task. Another way to save memory and computation power is to quantize the parameters and variables of a model.</a:t>
            </a:r>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54</a:t>
            </a:fld>
            <a:endParaRPr lang="en-US"/>
          </a:p>
        </p:txBody>
      </p:sp>
    </p:spTree>
    <p:extLst>
      <p:ext uri="{BB962C8B-B14F-4D97-AF65-F5344CB8AC3E}">
        <p14:creationId xmlns:p14="http://schemas.microsoft.com/office/powerpoint/2010/main" val="3796289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am going to go over the basics of quantization just so understanding the papers is easier, quantization is a process by which we reduce the precision or significant digits of a value to represent it in a smaller number of bits. Basically, a more memory efficient representation of a number. This most of the times comes with a loss in accuracy.</a:t>
            </a:r>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55</a:t>
            </a:fld>
            <a:endParaRPr lang="en-US"/>
          </a:p>
        </p:txBody>
      </p:sp>
    </p:spTree>
    <p:extLst>
      <p:ext uri="{BB962C8B-B14F-4D97-AF65-F5344CB8AC3E}">
        <p14:creationId xmlns:p14="http://schemas.microsoft.com/office/powerpoint/2010/main" val="187119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different techniques of quantization, basic techniques are uniform and non-uniform quantization where we will divide a distribution into intervals and quantize those intervals with a single value. Dynamic quantization is when we reduce the number of bits a model’s parameters will take during runtime, block-wise quantization is when we divide the data into chunks and quantize those </a:t>
            </a:r>
            <a:r>
              <a:rPr lang="en-CA" dirty="0" err="1"/>
              <a:t>chuncks</a:t>
            </a:r>
            <a:r>
              <a:rPr lang="en-CA" dirty="0"/>
              <a:t> independently.</a:t>
            </a:r>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56</a:t>
            </a:fld>
            <a:endParaRPr lang="en-US"/>
          </a:p>
        </p:txBody>
      </p:sp>
    </p:spTree>
    <p:extLst>
      <p:ext uri="{BB962C8B-B14F-4D97-AF65-F5344CB8AC3E}">
        <p14:creationId xmlns:p14="http://schemas.microsoft.com/office/powerpoint/2010/main" val="2166125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dirty="0">
                <a:effectLst/>
              </a:rPr>
              <a:t>Another cool quantization is mixed-precision where we will choose the quantization based on the magnitude, smaller magnitude values may be reduced to a smaller bit representation like float 16 to int 8 while large magnitude values may be left as is. This way we do compress most of the values while keeping the outlier values full-precision, this gives a good balance between efficiency and precision.</a:t>
            </a:r>
          </a:p>
          <a:p>
            <a:pPr rtl="0"/>
            <a:r>
              <a:rPr lang="en-CA" dirty="0">
                <a:effectLst/>
              </a:rPr>
              <a:t>Now moving to the papers under study, </a:t>
            </a:r>
          </a:p>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57</a:t>
            </a:fld>
            <a:endParaRPr lang="en-US"/>
          </a:p>
        </p:txBody>
      </p:sp>
    </p:spTree>
    <p:extLst>
      <p:ext uri="{BB962C8B-B14F-4D97-AF65-F5344CB8AC3E}">
        <p14:creationId xmlns:p14="http://schemas.microsoft.com/office/powerpoint/2010/main" val="43913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LLM.int8() maintains full 16-bit performance as we scale from 125M to 175B parameters. On the other hand, the baseline, 8-bit </a:t>
            </a:r>
            <a:r>
              <a:rPr lang="en-US" dirty="0" err="1"/>
              <a:t>absmax</a:t>
            </a:r>
            <a:r>
              <a:rPr lang="en-US" dirty="0"/>
              <a:t> vector-wise quantization, scales poorly and degenerates into random performance.</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61</a:t>
            </a:fld>
            <a:endParaRPr lang="en-US"/>
          </a:p>
        </p:txBody>
      </p:sp>
    </p:spTree>
    <p:extLst>
      <p:ext uri="{BB962C8B-B14F-4D97-AF65-F5344CB8AC3E}">
        <p14:creationId xmlns:p14="http://schemas.microsoft.com/office/powerpoint/2010/main" val="1278571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BD9E-3ADC-8FDB-0A19-878F2BEC7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FE28B-1D54-34E9-3E7B-6DBCF8011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3505F-C027-76F0-A263-753BC6449D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in matrix multiplication, where each row of one matrix and each column of another matrix are treated as independent vectors. By using separate scaling constants for each vector, vector-wise quantization improves the precision of the quantization, as it adjusts to the specific distribution of each vector.</a:t>
            </a:r>
            <a:endParaRPr lang="en-US" dirty="0"/>
          </a:p>
          <a:p>
            <a:endParaRPr lang="en-150" dirty="0"/>
          </a:p>
        </p:txBody>
      </p:sp>
      <p:sp>
        <p:nvSpPr>
          <p:cNvPr id="4" name="Slide Number Placeholder 3">
            <a:extLst>
              <a:ext uri="{FF2B5EF4-FFF2-40B4-BE49-F238E27FC236}">
                <a16:creationId xmlns:a16="http://schemas.microsoft.com/office/drawing/2014/main" id="{AC8CFADA-69B4-AFDF-45E1-CB4B4AFADA64}"/>
              </a:ext>
            </a:extLst>
          </p:cNvPr>
          <p:cNvSpPr>
            <a:spLocks noGrp="1"/>
          </p:cNvSpPr>
          <p:nvPr>
            <p:ph type="sldNum" sz="quarter" idx="5"/>
          </p:nvPr>
        </p:nvSpPr>
        <p:spPr/>
        <p:txBody>
          <a:bodyPr/>
          <a:lstStyle/>
          <a:p>
            <a:fld id="{5CFAD0C2-C254-6340-AE95-5F3F67128CDB}" type="slidenum">
              <a:rPr lang="en-US" smtClean="0"/>
              <a:t>66</a:t>
            </a:fld>
            <a:endParaRPr lang="en-US"/>
          </a:p>
        </p:txBody>
      </p:sp>
    </p:spTree>
    <p:extLst>
      <p:ext uri="{BB962C8B-B14F-4D97-AF65-F5344CB8AC3E}">
        <p14:creationId xmlns:p14="http://schemas.microsoft.com/office/powerpoint/2010/main" val="150095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5DAA7-D7F6-3D0F-772B-70FB6DC38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F009E-4278-0BC8-4A6C-E62208C59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28E39-64FB-43BA-3F55-D804B50014AB}"/>
              </a:ext>
            </a:extLst>
          </p:cNvPr>
          <p:cNvSpPr>
            <a:spLocks noGrp="1"/>
          </p:cNvSpPr>
          <p:nvPr>
            <p:ph type="body" idx="1"/>
          </p:nvPr>
        </p:nvSpPr>
        <p:spPr/>
        <p:txBody>
          <a:bodyPr/>
          <a:lstStyle/>
          <a:p>
            <a:r>
              <a:rPr lang="en-US" b="0" i="0" dirty="0">
                <a:solidFill>
                  <a:srgbClr val="374151"/>
                </a:solidFill>
                <a:effectLst/>
                <a:latin typeface="Söhne"/>
              </a:rPr>
              <a:t>The equation provided is essentially saying that you can perform matrix multiplication by breaking down the process into smaller, more manageable parts (the inner products of rows and columns), each scaled appropriately. Then, to get back to the original scale, you adjust these results using the outer product of the scaling constants.</a:t>
            </a:r>
            <a:endParaRPr lang="en-150" dirty="0"/>
          </a:p>
        </p:txBody>
      </p:sp>
      <p:sp>
        <p:nvSpPr>
          <p:cNvPr id="4" name="Slide Number Placeholder 3">
            <a:extLst>
              <a:ext uri="{FF2B5EF4-FFF2-40B4-BE49-F238E27FC236}">
                <a16:creationId xmlns:a16="http://schemas.microsoft.com/office/drawing/2014/main" id="{F0AC0249-6DEF-039B-8159-FFE6D07D0452}"/>
              </a:ext>
            </a:extLst>
          </p:cNvPr>
          <p:cNvSpPr>
            <a:spLocks noGrp="1"/>
          </p:cNvSpPr>
          <p:nvPr>
            <p:ph type="sldNum" sz="quarter" idx="5"/>
          </p:nvPr>
        </p:nvSpPr>
        <p:spPr/>
        <p:txBody>
          <a:bodyPr/>
          <a:lstStyle/>
          <a:p>
            <a:fld id="{5CFAD0C2-C254-6340-AE95-5F3F67128CDB}" type="slidenum">
              <a:rPr lang="en-US" smtClean="0"/>
              <a:t>67</a:t>
            </a:fld>
            <a:endParaRPr lang="en-US"/>
          </a:p>
        </p:txBody>
      </p:sp>
    </p:spTree>
    <p:extLst>
      <p:ext uri="{BB962C8B-B14F-4D97-AF65-F5344CB8AC3E}">
        <p14:creationId xmlns:p14="http://schemas.microsoft.com/office/powerpoint/2010/main" val="315216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CA" b="1" i="0" u="none" strike="noStrike" dirty="0">
                <a:solidFill>
                  <a:srgbClr val="0D0D0D"/>
                </a:solidFill>
                <a:effectLst/>
                <a:latin typeface="Söhne"/>
              </a:rPr>
              <a:t>Learning Process</a:t>
            </a:r>
            <a:r>
              <a:rPr lang="en-CA" b="0" i="0" u="none" strike="noStrike" dirty="0">
                <a:solidFill>
                  <a:srgbClr val="0D0D0D"/>
                </a:solidFill>
                <a:effectLst/>
                <a:latin typeface="Söhne"/>
              </a:rPr>
              <a:t>: The routing mechanism is not static; it learns and adapts through training. As the MoE model is exposed to more data, the routing mechanism refines its criteria for selecting experts for different types of input tokens.</a:t>
            </a:r>
          </a:p>
          <a:p>
            <a:pPr algn="l">
              <a:buFont typeface="Arial" panose="020B0604020202020204" pitchFamily="34" charset="0"/>
              <a:buChar char="•"/>
            </a:pPr>
            <a:r>
              <a:rPr lang="en-CA" b="1" i="0" u="none" strike="noStrike" dirty="0">
                <a:solidFill>
                  <a:srgbClr val="0D0D0D"/>
                </a:solidFill>
                <a:effectLst/>
                <a:latin typeface="Söhne"/>
              </a:rPr>
              <a:t>Expert Specialization</a:t>
            </a:r>
            <a:r>
              <a:rPr lang="en-CA" b="0" i="0" u="none" strike="noStrike" dirty="0">
                <a:solidFill>
                  <a:srgbClr val="0D0D0D"/>
                </a:solidFill>
                <a:effectLst/>
                <a:latin typeface="Söhne"/>
              </a:rPr>
              <a:t>: Over time, this learning process leads to the specialization of experts. Each expert becomes more adept at handling specific types of input tokens, improving the overall efficiency and effectiveness of the model.</a:t>
            </a:r>
            <a:r>
              <a:rPr lang="en-CA" b="1" i="0" u="none" strike="noStrike" dirty="0">
                <a:solidFill>
                  <a:srgbClr val="0D0D0D"/>
                </a:solidFill>
                <a:effectLst/>
                <a:latin typeface="Söhne"/>
              </a:rPr>
              <a:t> Reduced Computation</a:t>
            </a:r>
            <a:r>
              <a:rPr lang="en-CA" b="0" i="0" u="none" strike="noStrike" dirty="0">
                <a:solidFill>
                  <a:srgbClr val="0D0D0D"/>
                </a:solidFill>
                <a:effectLst/>
                <a:latin typeface="Söhne"/>
              </a:rPr>
              <a:t>: At inference time, the routing mechanism's learned behavior allows the model to use only a fraction of its total computational resources for each input token. Instead of engaging all experts, only the most relevant expert(s) for a given input token are activated.</a:t>
            </a:r>
          </a:p>
          <a:p>
            <a:pPr algn="l">
              <a:buFont typeface="Arial" panose="020B0604020202020204" pitchFamily="34" charset="0"/>
              <a:buChar char="•"/>
            </a:pPr>
            <a:r>
              <a:rPr lang="en-CA" b="1" i="0" u="none" strike="noStrike" dirty="0">
                <a:solidFill>
                  <a:srgbClr val="0D0D0D"/>
                </a:solidFill>
                <a:effectLst/>
                <a:latin typeface="Söhne"/>
              </a:rPr>
              <a:t>Scalability</a:t>
            </a:r>
            <a:r>
              <a:rPr lang="en-CA" b="0" i="0" u="none" strike="noStrike" dirty="0">
                <a:solidFill>
                  <a:srgbClr val="0D0D0D"/>
                </a:solidFill>
                <a:effectLst/>
                <a:latin typeface="Söhne"/>
              </a:rPr>
              <a:t>: This approach significantly reduces the computational load, making the MoE model more scalable and efficient. The computational cost for processing an input token becomes roughly proportional to 1 divided by the number of experts, assuming each expert handles an equal share of the workload over time.</a:t>
            </a:r>
          </a:p>
          <a:p>
            <a:pPr algn="l">
              <a:buFont typeface="Arial" panose="020B0604020202020204" pitchFamily="34" charset="0"/>
              <a:buChar char="•"/>
            </a:pPr>
            <a:endParaRPr lang="en-CA" b="0" i="0" u="none" strike="noStrike" dirty="0">
              <a:solidFill>
                <a:srgbClr val="0D0D0D"/>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9</a:t>
            </a:fld>
            <a:endParaRPr lang="en-US"/>
          </a:p>
        </p:txBody>
      </p:sp>
    </p:spTree>
    <p:extLst>
      <p:ext uri="{BB962C8B-B14F-4D97-AF65-F5344CB8AC3E}">
        <p14:creationId xmlns:p14="http://schemas.microsoft.com/office/powerpoint/2010/main" val="2726863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in matrix multiplication, where each row of one matrix and each column of another matrix are treated as independent vectors. By using separate scaling constants for each vector, vector-wise quantization improves the precision of the quantization, as it adjusts to the specific distribution of each vector.</a:t>
            </a:r>
            <a:endParaRPr lang="en-US" dirty="0"/>
          </a:p>
          <a:p>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68</a:t>
            </a:fld>
            <a:endParaRPr lang="en-US"/>
          </a:p>
        </p:txBody>
      </p:sp>
    </p:spTree>
    <p:extLst>
      <p:ext uri="{BB962C8B-B14F-4D97-AF65-F5344CB8AC3E}">
        <p14:creationId xmlns:p14="http://schemas.microsoft.com/office/powerpoint/2010/main" val="2952314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The equation provided is essentially saying that you can perform matrix multiplication by breaking down the process into smaller, more manageable parts (the inner products of rows and columns), each scaled appropriately. Then, to get back to the original scale, you adjust these results using the outer product of the scaling constants.</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69</a:t>
            </a:fld>
            <a:endParaRPr lang="en-US"/>
          </a:p>
        </p:txBody>
      </p:sp>
    </p:spTree>
    <p:extLst>
      <p:ext uri="{BB962C8B-B14F-4D97-AF65-F5344CB8AC3E}">
        <p14:creationId xmlns:p14="http://schemas.microsoft.com/office/powerpoint/2010/main" val="530104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FF16A-084E-EB78-C56D-12A8F78B6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55BDC-54CC-3C3C-1D62-D89F3FB1C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F19E6-AFE7-9A4A-E877-EFA8822ECD28}"/>
              </a:ext>
            </a:extLst>
          </p:cNvPr>
          <p:cNvSpPr>
            <a:spLocks noGrp="1"/>
          </p:cNvSpPr>
          <p:nvPr>
            <p:ph type="body" idx="1"/>
          </p:nvPr>
        </p:nvSpPr>
        <p:spPr/>
        <p:txBody>
          <a:bodyPr/>
          <a:lstStyle/>
          <a:p>
            <a:r>
              <a:rPr lang="en-US" b="0" i="0" dirty="0">
                <a:solidFill>
                  <a:srgbClr val="374151"/>
                </a:solidFill>
                <a:effectLst/>
                <a:latin typeface="Söhne"/>
              </a:rPr>
              <a:t>The equation provided is essentially saying that you can perform matrix multiplication by breaking down the process into smaller, more manageable parts (the inner products of rows and columns), each scaled appropriately. Then, to get back to the original scale, you adjust these results using the outer product of the scaling constants.</a:t>
            </a:r>
            <a:endParaRPr lang="en-150" dirty="0"/>
          </a:p>
        </p:txBody>
      </p:sp>
      <p:sp>
        <p:nvSpPr>
          <p:cNvPr id="4" name="Slide Number Placeholder 3">
            <a:extLst>
              <a:ext uri="{FF2B5EF4-FFF2-40B4-BE49-F238E27FC236}">
                <a16:creationId xmlns:a16="http://schemas.microsoft.com/office/drawing/2014/main" id="{3BA47CB4-1DE4-37E0-A3F8-95127950AD8B}"/>
              </a:ext>
            </a:extLst>
          </p:cNvPr>
          <p:cNvSpPr>
            <a:spLocks noGrp="1"/>
          </p:cNvSpPr>
          <p:nvPr>
            <p:ph type="sldNum" sz="quarter" idx="5"/>
          </p:nvPr>
        </p:nvSpPr>
        <p:spPr/>
        <p:txBody>
          <a:bodyPr/>
          <a:lstStyle/>
          <a:p>
            <a:fld id="{5CFAD0C2-C254-6340-AE95-5F3F67128CDB}" type="slidenum">
              <a:rPr lang="en-US" smtClean="0"/>
              <a:t>70</a:t>
            </a:fld>
            <a:endParaRPr lang="en-US"/>
          </a:p>
        </p:txBody>
      </p:sp>
    </p:spTree>
    <p:extLst>
      <p:ext uri="{BB962C8B-B14F-4D97-AF65-F5344CB8AC3E}">
        <p14:creationId xmlns:p14="http://schemas.microsoft.com/office/powerpoint/2010/main" val="352897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absmax</a:t>
            </a:r>
            <a:r>
              <a:rPr lang="en-US" dirty="0"/>
              <a:t>, row-wise, and </a:t>
            </a:r>
            <a:r>
              <a:rPr lang="en-US" dirty="0" err="1"/>
              <a:t>zeropoint</a:t>
            </a:r>
            <a:r>
              <a:rPr lang="en-US" dirty="0"/>
              <a:t> quantization fail as we scale, where models after 2.7B parameters perform worse than smaller models.</a:t>
            </a:r>
          </a:p>
          <a:p>
            <a:r>
              <a:rPr lang="en-US" dirty="0"/>
              <a:t> </a:t>
            </a:r>
            <a:r>
              <a:rPr lang="en-US" dirty="0" err="1"/>
              <a:t>Zeropoint</a:t>
            </a:r>
            <a:r>
              <a:rPr lang="en-US" dirty="0"/>
              <a:t> quantization fails instead beyond 6.7B parameters. </a:t>
            </a:r>
          </a:p>
          <a:p>
            <a:r>
              <a:rPr lang="en-US" dirty="0" err="1"/>
              <a:t>Zeropoint</a:t>
            </a:r>
            <a:r>
              <a:rPr lang="en-US" dirty="0"/>
              <a:t> quantization shows an advantage due to asymmetric quantization but is no longer advantageous when used with mixed-precision decomposition</a:t>
            </a:r>
          </a:p>
          <a:p>
            <a:r>
              <a:rPr lang="en-US" dirty="0"/>
              <a:t>Our method, LLM.int8(), is the only method that preserves perplexity. As such, LLM.int8() is the only method with a favorable scaling trend.</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71</a:t>
            </a:fld>
            <a:endParaRPr lang="en-US"/>
          </a:p>
        </p:txBody>
      </p:sp>
    </p:spTree>
    <p:extLst>
      <p:ext uri="{BB962C8B-B14F-4D97-AF65-F5344CB8AC3E}">
        <p14:creationId xmlns:p14="http://schemas.microsoft.com/office/powerpoint/2010/main" val="2308202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D71C2-E3AE-5B4C-5A9B-029FC626C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7FAFE-ABEB-B1B8-33AD-5205A1787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D8E82-1B70-6257-94F6-C2AE0C09D0CC}"/>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200AE71A-594F-B09A-56A8-3ECEEA7F8F6B}"/>
              </a:ext>
            </a:extLst>
          </p:cNvPr>
          <p:cNvSpPr>
            <a:spLocks noGrp="1"/>
          </p:cNvSpPr>
          <p:nvPr>
            <p:ph type="sldNum" sz="quarter" idx="5"/>
          </p:nvPr>
        </p:nvSpPr>
        <p:spPr/>
        <p:txBody>
          <a:bodyPr/>
          <a:lstStyle/>
          <a:p>
            <a:fld id="{5CFAD0C2-C254-6340-AE95-5F3F67128CDB}" type="slidenum">
              <a:rPr lang="en-US" smtClean="0"/>
              <a:t>72</a:t>
            </a:fld>
            <a:endParaRPr lang="en-US"/>
          </a:p>
        </p:txBody>
      </p:sp>
    </p:spTree>
    <p:extLst>
      <p:ext uri="{BB962C8B-B14F-4D97-AF65-F5344CB8AC3E}">
        <p14:creationId xmlns:p14="http://schemas.microsoft.com/office/powerpoint/2010/main" val="2353574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This approach reduces the memory usage of the optimizer states, allowing larger models to be trained within the same memory constraints without losing the performance benefits that come from using stateful optimizers.</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77</a:t>
            </a:fld>
            <a:endParaRPr lang="en-US"/>
          </a:p>
        </p:txBody>
      </p:sp>
    </p:spTree>
    <p:extLst>
      <p:ext uri="{BB962C8B-B14F-4D97-AF65-F5344CB8AC3E}">
        <p14:creationId xmlns:p14="http://schemas.microsoft.com/office/powerpoint/2010/main" val="2746330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The second point is about adjusting the quantization technique used in optimizers like Adam, which generally involves keeping track of the "second state" – a running average of the square of gradients. Since these values are always positive, the sign bit typically used to indicate negative numbers in binary representation is not needed. The authors utilize this redundant sign bit to increase the precision of the quantization, thus allowing the optimizer to handle a broader range of values that the second state might encounter during training. This modification helps to maintain the fidelity of the optimizer's state representation, especially important for large-scale language models that can have significant variations in the scale of gradient information.</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80</a:t>
            </a:fld>
            <a:endParaRPr lang="en-US"/>
          </a:p>
        </p:txBody>
      </p:sp>
    </p:spTree>
    <p:extLst>
      <p:ext uri="{BB962C8B-B14F-4D97-AF65-F5344CB8AC3E}">
        <p14:creationId xmlns:p14="http://schemas.microsoft.com/office/powerpoint/2010/main" val="1907502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latin typeface="Söhne"/>
              </a:rPr>
              <a:t>Traditional embedding layers can become unstable with lower-precision formats like 8-bit integers because the reduced precision can lead to large errors or instabilities in the training process. However, the stable embedding layer described here allows for the use of 32-bit optimizer states even when the embeddings are quantized to 8-bit. This means that the calculations for updating the weights during training (handled by the optimizer) can still use high precision even though the embeddings themselves use low precision.</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81</a:t>
            </a:fld>
            <a:endParaRPr lang="en-US"/>
          </a:p>
        </p:txBody>
      </p:sp>
    </p:spTree>
    <p:extLst>
      <p:ext uri="{BB962C8B-B14F-4D97-AF65-F5344CB8AC3E}">
        <p14:creationId xmlns:p14="http://schemas.microsoft.com/office/powerpoint/2010/main" val="1244247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performance on diverse NLP and computer vision tasks: GLUE, object classification with (</a:t>
            </a:r>
            <a:r>
              <a:rPr lang="en-US" dirty="0" err="1"/>
              <a:t>Moco</a:t>
            </a:r>
            <a:r>
              <a:rPr lang="en-US" dirty="0"/>
              <a:t> v2) and without pretraining (CLS), machine translation (MT), and large-scale language modeling (LM). While 32-bit </a:t>
            </a:r>
            <a:r>
              <a:rPr lang="en-US" dirty="0" err="1"/>
              <a:t>Adafactor</a:t>
            </a:r>
            <a:r>
              <a:rPr lang="en-US" dirty="0"/>
              <a:t> is competitive with 8-bit Adam, it uses almost twice as much memory and trains slower. 8-bit Optimizers match or exceed replicated 32-bit performance on all tasks. We observe no instabilities for 8-bit optimizers. Time is total GPU time on V100 GPUs, except for </a:t>
            </a:r>
            <a:r>
              <a:rPr lang="en-US" dirty="0" err="1"/>
              <a:t>RoBERTa</a:t>
            </a:r>
            <a:r>
              <a:rPr lang="en-US" dirty="0"/>
              <a:t> and GPT3 pretraining, which were done on A100 GPUs.</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82</a:t>
            </a:fld>
            <a:endParaRPr lang="en-US"/>
          </a:p>
        </p:txBody>
      </p:sp>
    </p:spTree>
    <p:extLst>
      <p:ext uri="{BB962C8B-B14F-4D97-AF65-F5344CB8AC3E}">
        <p14:creationId xmlns:p14="http://schemas.microsoft.com/office/powerpoint/2010/main" val="4037677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Low-rank Adapter (</a:t>
            </a:r>
            <a:r>
              <a:rPr lang="en-US" dirty="0" err="1"/>
              <a:t>LoRA</a:t>
            </a:r>
            <a:r>
              <a:rPr lang="en-US" dirty="0"/>
              <a:t>) finetuning [28] is a method that reduces memory requirements by using a small set of trainable parameters, often termed adapters, while not updating the full model parameters which remain fixed. Gradients during stochastic gradient descent are passed through the fixed pretrained model weights to the adapter, which is updated to optimize the loss function.</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85</a:t>
            </a:fld>
            <a:endParaRPr lang="en-US"/>
          </a:p>
        </p:txBody>
      </p:sp>
    </p:spTree>
    <p:extLst>
      <p:ext uri="{BB962C8B-B14F-4D97-AF65-F5344CB8AC3E}">
        <p14:creationId xmlns:p14="http://schemas.microsoft.com/office/powerpoint/2010/main" val="192329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compares the speedup factor of (MoE) over dense training in terms of zetta floating-point operations per second (ZFLOPs) across three different scenarios</a:t>
            </a:r>
          </a:p>
          <a:p>
            <a:endParaRPr lang="en-US" dirty="0"/>
          </a:p>
          <a:p>
            <a:r>
              <a:rPr lang="en-US" dirty="0"/>
              <a:t>X-Axis: Dense Training ZFLOPs</a:t>
            </a:r>
          </a:p>
          <a:p>
            <a:r>
              <a:rPr lang="en-US" dirty="0"/>
              <a:t>- The x-axis represents the computational power used for training language models, measured in zetta floating-point operations per second (ZFLOPs). The scale is linear, ranging from 1 to 20 ZFLOPs.</a:t>
            </a:r>
          </a:p>
          <a:p>
            <a:endParaRPr lang="en-US" dirty="0"/>
          </a:p>
          <a:p>
            <a:r>
              <a:rPr lang="en-US" dirty="0"/>
              <a:t>Y-Axis: MoE Speedup Factor</a:t>
            </a:r>
          </a:p>
          <a:p>
            <a:r>
              <a:rPr lang="en-US" dirty="0"/>
              <a:t>- The y-axis quantifies the speedup factor of Mixture of Experts (MoE) models compared to traditional dense training models. The scale is linear, ranging from 1 to above 15, indicating how many times faster the MoE model is than its dense counterpart.</a:t>
            </a:r>
          </a:p>
          <a:p>
            <a:endParaRPr lang="en-US" dirty="0"/>
          </a:p>
          <a:p>
            <a:r>
              <a:rPr lang="en-US" dirty="0"/>
              <a:t>Data Series:</a:t>
            </a:r>
          </a:p>
          <a:p>
            <a:r>
              <a:rPr lang="en-US" dirty="0"/>
              <a:t>- Blue Line (In-domain LM): This line shows the speedup factor for MoE models when used for in-domain language modeling tasks. The line has an upward trend, indicating that as the computational power increases, the MoE models become significantly faster than dense models, particularly after 10 ZFLOPs, reaching a peak speedup of over 15 times faster at around 15 ZFLOPs before declining slightly.</a:t>
            </a:r>
          </a:p>
          <a:p>
            <a:r>
              <a:rPr lang="en-US" dirty="0"/>
              <a:t>  </a:t>
            </a:r>
          </a:p>
          <a:p>
            <a:r>
              <a:rPr lang="en-US" dirty="0"/>
              <a:t>- Red Line (Out-of-domain LM): This line represents the speedup factor for MoE models in out-of-domain language modeling tasks. The speedup factor increases more gradually compared to the in-domain tasks, peaking at around 6 times faster at approximately 12 ZFLOPs and then declining.</a:t>
            </a:r>
          </a:p>
          <a:p>
            <a:r>
              <a:rPr lang="en-US" dirty="0"/>
              <a:t>  </a:t>
            </a:r>
          </a:p>
          <a:p>
            <a:r>
              <a:rPr lang="en-US" dirty="0"/>
              <a:t>- Yellow Line (Zero-shot priming): This line shows the speedup factor for MoE models when applied to zero-shot priming tasks. The speedup factor remains relatively constant and much lower than the other two scenarios, hovering around 3 to 4 times faster than dense models across all ZFLOPs.</a:t>
            </a:r>
          </a:p>
          <a:p>
            <a:endParaRPr lang="en-US" dirty="0"/>
          </a:p>
          <a:p>
            <a:r>
              <a:rPr lang="en-US" dirty="0"/>
              <a:t>Key Observations:</a:t>
            </a:r>
          </a:p>
          <a:p>
            <a:r>
              <a:rPr lang="en-US" dirty="0"/>
              <a:t>- In-domain language modeling benefits the most from MoE models, especially as the computational power increases beyond 10 ZFLOPs.</a:t>
            </a:r>
          </a:p>
          <a:p>
            <a:r>
              <a:rPr lang="en-US" dirty="0"/>
              <a:t>  </a:t>
            </a:r>
          </a:p>
          <a:p>
            <a:r>
              <a:rPr lang="en-US" dirty="0"/>
              <a:t>- The advantage of MoE models in out-of-domain language modeling grows at a slower rate and peaks at a lower value than in-domain modeling, indicating that MoE models may be more specialized.</a:t>
            </a:r>
          </a:p>
          <a:p>
            <a:r>
              <a:rPr lang="en-US" dirty="0"/>
              <a:t>  </a:t>
            </a:r>
          </a:p>
          <a:p>
            <a:r>
              <a:rPr lang="en-US" dirty="0"/>
              <a:t>- Zero-shot priming shows the least benefit from MoE models, suggesting that MoE may not be as effective for tasks requiring generalization without prior examples.</a:t>
            </a:r>
          </a:p>
          <a:p>
            <a:endParaRPr lang="en-US" dirty="0"/>
          </a:p>
          <a:p>
            <a:r>
              <a:rPr lang="en-US" dirty="0"/>
              <a:t>Interpretation:</a:t>
            </a:r>
          </a:p>
          <a:p>
            <a:r>
              <a:rPr lang="en-US" dirty="0"/>
              <a:t>- MoE models can greatly accelerate language modeling tasks by leveraging increased computational resources, particularly for in-domain tasks.</a:t>
            </a:r>
          </a:p>
          <a:p>
            <a:r>
              <a:rPr lang="en-US" dirty="0"/>
              <a:t>  </a:t>
            </a:r>
          </a:p>
          <a:p>
            <a:r>
              <a:rPr lang="en-US" dirty="0"/>
              <a:t>- There's a point of diminishing returns for both in-domain and out-of-domain LM after certain computational thresholds, indicating an optimal ZFLOPs range for MoE efficiency.</a:t>
            </a:r>
          </a:p>
          <a:p>
            <a:endParaRPr lang="en-US" dirty="0"/>
          </a:p>
          <a:p>
            <a:r>
              <a:rPr lang="en-US" dirty="0"/>
              <a:t>- Zero-shot priming's consistent speedup factor across different computational powers might suggest that for such tasks, MoE models do not benefit as much from additional computational resources as they do for specific language modeling tasks.</a:t>
            </a:r>
          </a:p>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10</a:t>
            </a:fld>
            <a:endParaRPr lang="en-US"/>
          </a:p>
        </p:txBody>
      </p:sp>
    </p:spTree>
    <p:extLst>
      <p:ext uri="{BB962C8B-B14F-4D97-AF65-F5344CB8AC3E}">
        <p14:creationId xmlns:p14="http://schemas.microsoft.com/office/powerpoint/2010/main" val="1723380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This quantization approach is different because it balances the data across quantization bins more evenly. Traditional methods may not distribute data as uniformly, especially when there are outliers or a wide range of values. This method, by focusing on equalizing the number of values in each bin and optimizing for a normal distribution, aims to minimize information loss during the quantization process. It's particularly suited to neural network weights that usually follow a normal distribution around zero.</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87</a:t>
            </a:fld>
            <a:endParaRPr lang="en-US"/>
          </a:p>
        </p:txBody>
      </p:sp>
    </p:spTree>
    <p:extLst>
      <p:ext uri="{BB962C8B-B14F-4D97-AF65-F5344CB8AC3E}">
        <p14:creationId xmlns:p14="http://schemas.microsoft.com/office/powerpoint/2010/main" val="127100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zero-shot accuracy over </a:t>
            </a:r>
            <a:r>
              <a:rPr lang="en-US" dirty="0" err="1"/>
              <a:t>Winogrande</a:t>
            </a:r>
            <a:r>
              <a:rPr lang="en-US" dirty="0"/>
              <a:t>, </a:t>
            </a:r>
            <a:r>
              <a:rPr lang="en-US" dirty="0" err="1"/>
              <a:t>HellaSwag</a:t>
            </a:r>
            <a:r>
              <a:rPr lang="en-US" dirty="0"/>
              <a:t>, </a:t>
            </a:r>
            <a:r>
              <a:rPr lang="en-US" dirty="0" err="1"/>
              <a:t>PiQA</a:t>
            </a:r>
            <a:r>
              <a:rPr lang="en-US" dirty="0"/>
              <a:t>, Arc-Easy, and </a:t>
            </a:r>
            <a:r>
              <a:rPr lang="en-US" dirty="0" err="1"/>
              <a:t>ArcChallenge</a:t>
            </a:r>
            <a:r>
              <a:rPr lang="en-US" dirty="0"/>
              <a:t> using </a:t>
            </a:r>
            <a:r>
              <a:rPr lang="en-US" dirty="0" err="1"/>
              <a:t>LLaMA</a:t>
            </a:r>
            <a:r>
              <a:rPr lang="en-US" dirty="0"/>
              <a:t> models with different 4-bit data types. The </a:t>
            </a:r>
            <a:r>
              <a:rPr lang="en-US" dirty="0" err="1"/>
              <a:t>NormalFloat</a:t>
            </a:r>
            <a:r>
              <a:rPr lang="en-US" dirty="0"/>
              <a:t> data type significantly improves the bit-for-bit accuracy gains compared to regular 4-bit Floats. While Double Quantization (DQ) only leads to minor gains, it allows for a more fine-grained control over the memory footprint to fit models of certain size (33B/65B) into certain GPUs (24/48GB).</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90</a:t>
            </a:fld>
            <a:endParaRPr lang="en-US"/>
          </a:p>
        </p:txBody>
      </p:sp>
    </p:spTree>
    <p:extLst>
      <p:ext uri="{BB962C8B-B14F-4D97-AF65-F5344CB8AC3E}">
        <p14:creationId xmlns:p14="http://schemas.microsoft.com/office/powerpoint/2010/main" val="1899745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with full 16-bit finetuning of </a:t>
            </a:r>
            <a:r>
              <a:rPr lang="en-US" dirty="0" err="1"/>
              <a:t>RoBERTA</a:t>
            </a:r>
            <a:r>
              <a:rPr lang="en-US" dirty="0"/>
              <a:t> and T5 models sized 125M to 3B parameters on GLUE and the Super-</a:t>
            </a:r>
            <a:r>
              <a:rPr lang="en-US" dirty="0" err="1"/>
              <a:t>NaturalInstructions</a:t>
            </a:r>
            <a:r>
              <a:rPr lang="en-US" dirty="0"/>
              <a:t> dataset. Results are shown in Table 3. In both datasets, we observe that 16-bit, 8-bit, and 4-bit adapter methods replicate the performance of the fully finetuned 16-bit baseline. </a:t>
            </a:r>
            <a:r>
              <a:rPr lang="en-US"/>
              <a:t>This suggests that the performance lost due to the imprecise quantization can be fully recovered through adapter finetuning after quantization.</a:t>
            </a:r>
            <a:endParaRPr lang="en-150"/>
          </a:p>
        </p:txBody>
      </p:sp>
      <p:sp>
        <p:nvSpPr>
          <p:cNvPr id="4" name="Slide Number Placeholder 3"/>
          <p:cNvSpPr>
            <a:spLocks noGrp="1"/>
          </p:cNvSpPr>
          <p:nvPr>
            <p:ph type="sldNum" sz="quarter" idx="5"/>
          </p:nvPr>
        </p:nvSpPr>
        <p:spPr/>
        <p:txBody>
          <a:bodyPr/>
          <a:lstStyle/>
          <a:p>
            <a:fld id="{5CFAD0C2-C254-6340-AE95-5F3F67128CDB}" type="slidenum">
              <a:rPr lang="en-US" smtClean="0"/>
              <a:t>91</a:t>
            </a:fld>
            <a:endParaRPr lang="en-US"/>
          </a:p>
        </p:txBody>
      </p:sp>
    </p:spTree>
    <p:extLst>
      <p:ext uri="{BB962C8B-B14F-4D97-AF65-F5344CB8AC3E}">
        <p14:creationId xmlns:p14="http://schemas.microsoft.com/office/powerpoint/2010/main" val="2493413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possible to finetune a quantized 4-bit model without any performance degradation</a:t>
            </a:r>
            <a:endParaRPr lang="en-150" dirty="0"/>
          </a:p>
          <a:p>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92</a:t>
            </a:fld>
            <a:endParaRPr lang="en-US"/>
          </a:p>
        </p:txBody>
      </p:sp>
    </p:spTree>
    <p:extLst>
      <p:ext uri="{BB962C8B-B14F-4D97-AF65-F5344CB8AC3E}">
        <p14:creationId xmlns:p14="http://schemas.microsoft.com/office/powerpoint/2010/main" val="3381309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F4FF-3AC5-3784-CB5C-FF0C885C7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1FCC0-E43E-11E2-653D-432F88044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17027-FC30-21A2-4856-B723C8F6A17A}"/>
              </a:ext>
            </a:extLst>
          </p:cNvPr>
          <p:cNvSpPr>
            <a:spLocks noGrp="1"/>
          </p:cNvSpPr>
          <p:nvPr>
            <p:ph type="body" idx="1"/>
          </p:nvPr>
        </p:nvSpPr>
        <p:spPr/>
        <p:txBody>
          <a:bodyPr/>
          <a:lstStyle/>
          <a:p>
            <a:r>
              <a:rPr lang="en-US" b="0" i="0" dirty="0">
                <a:solidFill>
                  <a:srgbClr val="374151"/>
                </a:solidFill>
                <a:effectLst/>
                <a:latin typeface="Söhne"/>
              </a:rPr>
              <a:t>The novelty of </a:t>
            </a:r>
            <a:r>
              <a:rPr lang="en-US" b="0" i="0" dirty="0" err="1">
                <a:solidFill>
                  <a:srgbClr val="374151"/>
                </a:solidFill>
                <a:effectLst/>
                <a:latin typeface="Söhne"/>
              </a:rPr>
              <a:t>BitLinear</a:t>
            </a:r>
            <a:r>
              <a:rPr lang="en-US" b="0" i="0" dirty="0">
                <a:solidFill>
                  <a:srgbClr val="374151"/>
                </a:solidFill>
                <a:effectLst/>
                <a:latin typeface="Söhne"/>
              </a:rPr>
              <a:t> lies in its ability to maintain training stability and model accuracy even with the extreme quantization of weights to 1 bit, which is not commonly found in other methods that typically use higher precision weights.</a:t>
            </a:r>
            <a:endParaRPr lang="en-150" dirty="0"/>
          </a:p>
        </p:txBody>
      </p:sp>
      <p:sp>
        <p:nvSpPr>
          <p:cNvPr id="4" name="Slide Number Placeholder 3">
            <a:extLst>
              <a:ext uri="{FF2B5EF4-FFF2-40B4-BE49-F238E27FC236}">
                <a16:creationId xmlns:a16="http://schemas.microsoft.com/office/drawing/2014/main" id="{9027EDC5-257B-44F6-4706-253D3956810A}"/>
              </a:ext>
            </a:extLst>
          </p:cNvPr>
          <p:cNvSpPr>
            <a:spLocks noGrp="1"/>
          </p:cNvSpPr>
          <p:nvPr>
            <p:ph type="sldNum" sz="quarter" idx="5"/>
          </p:nvPr>
        </p:nvSpPr>
        <p:spPr/>
        <p:txBody>
          <a:bodyPr/>
          <a:lstStyle/>
          <a:p>
            <a:fld id="{5CFAD0C2-C254-6340-AE95-5F3F67128CDB}" type="slidenum">
              <a:rPr lang="en-US" smtClean="0"/>
              <a:t>96</a:t>
            </a:fld>
            <a:endParaRPr lang="en-US"/>
          </a:p>
        </p:txBody>
      </p:sp>
    </p:spTree>
    <p:extLst>
      <p:ext uri="{BB962C8B-B14F-4D97-AF65-F5344CB8AC3E}">
        <p14:creationId xmlns:p14="http://schemas.microsoft.com/office/powerpoint/2010/main" val="3209170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81DBF-EF47-1E53-7B0D-9200104AA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11FAB-BCBE-0FFE-048E-06A0BAB2A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DB206-D656-19CF-1A80-4ADB99EDA7A8}"/>
              </a:ext>
            </a:extLst>
          </p:cNvPr>
          <p:cNvSpPr>
            <a:spLocks noGrp="1"/>
          </p:cNvSpPr>
          <p:nvPr>
            <p:ph type="body" idx="1"/>
          </p:nvPr>
        </p:nvSpPr>
        <p:spPr/>
        <p:txBody>
          <a:bodyPr/>
          <a:lstStyle/>
          <a:p>
            <a:r>
              <a:rPr lang="en-US" b="0" i="0" dirty="0">
                <a:solidFill>
                  <a:srgbClr val="374151"/>
                </a:solidFill>
                <a:effectLst/>
                <a:latin typeface="Söhne"/>
              </a:rPr>
              <a:t>The novelty of </a:t>
            </a:r>
            <a:r>
              <a:rPr lang="en-US" b="0" i="0" dirty="0" err="1">
                <a:solidFill>
                  <a:srgbClr val="374151"/>
                </a:solidFill>
                <a:effectLst/>
                <a:latin typeface="Söhne"/>
              </a:rPr>
              <a:t>BitLinear</a:t>
            </a:r>
            <a:r>
              <a:rPr lang="en-US" b="0" i="0" dirty="0">
                <a:solidFill>
                  <a:srgbClr val="374151"/>
                </a:solidFill>
                <a:effectLst/>
                <a:latin typeface="Söhne"/>
              </a:rPr>
              <a:t> lies in its ability to maintain training stability and model accuracy even with the extreme quantization of weights to 1 bit, which is not commonly found in other methods that typically use higher precision weights.</a:t>
            </a:r>
            <a:endParaRPr lang="en-150" dirty="0"/>
          </a:p>
        </p:txBody>
      </p:sp>
      <p:sp>
        <p:nvSpPr>
          <p:cNvPr id="4" name="Slide Number Placeholder 3">
            <a:extLst>
              <a:ext uri="{FF2B5EF4-FFF2-40B4-BE49-F238E27FC236}">
                <a16:creationId xmlns:a16="http://schemas.microsoft.com/office/drawing/2014/main" id="{2E7CEFBC-7FC4-0149-737E-82B698516930}"/>
              </a:ext>
            </a:extLst>
          </p:cNvPr>
          <p:cNvSpPr>
            <a:spLocks noGrp="1"/>
          </p:cNvSpPr>
          <p:nvPr>
            <p:ph type="sldNum" sz="quarter" idx="5"/>
          </p:nvPr>
        </p:nvSpPr>
        <p:spPr/>
        <p:txBody>
          <a:bodyPr/>
          <a:lstStyle/>
          <a:p>
            <a:fld id="{5CFAD0C2-C254-6340-AE95-5F3F67128CDB}" type="slidenum">
              <a:rPr lang="en-US" smtClean="0"/>
              <a:t>97</a:t>
            </a:fld>
            <a:endParaRPr lang="en-US"/>
          </a:p>
        </p:txBody>
      </p:sp>
    </p:spTree>
    <p:extLst>
      <p:ext uri="{BB962C8B-B14F-4D97-AF65-F5344CB8AC3E}">
        <p14:creationId xmlns:p14="http://schemas.microsoft.com/office/powerpoint/2010/main" val="3654539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C4B87-37BC-490F-4FD1-44395FAD2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651DF-DEC4-7E66-B5F1-15FEED73D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2FB1E-B812-11A8-4196-1EB9230FD2BA}"/>
              </a:ext>
            </a:extLst>
          </p:cNvPr>
          <p:cNvSpPr>
            <a:spLocks noGrp="1"/>
          </p:cNvSpPr>
          <p:nvPr>
            <p:ph type="body" idx="1"/>
          </p:nvPr>
        </p:nvSpPr>
        <p:spPr/>
        <p:txBody>
          <a:bodyPr/>
          <a:lstStyle/>
          <a:p>
            <a:r>
              <a:rPr lang="en-US" b="0" i="0" dirty="0">
                <a:solidFill>
                  <a:srgbClr val="374151"/>
                </a:solidFill>
                <a:effectLst/>
                <a:latin typeface="Söhne"/>
              </a:rPr>
              <a:t>The novelty of </a:t>
            </a:r>
            <a:r>
              <a:rPr lang="en-US" b="0" i="0" dirty="0" err="1">
                <a:solidFill>
                  <a:srgbClr val="374151"/>
                </a:solidFill>
                <a:effectLst/>
                <a:latin typeface="Söhne"/>
              </a:rPr>
              <a:t>BitLinear</a:t>
            </a:r>
            <a:r>
              <a:rPr lang="en-US" b="0" i="0" dirty="0">
                <a:solidFill>
                  <a:srgbClr val="374151"/>
                </a:solidFill>
                <a:effectLst/>
                <a:latin typeface="Söhne"/>
              </a:rPr>
              <a:t> lies in its ability to maintain training stability and model accuracy even with the extreme quantization of weights to 1 bit, which is not commonly found in other methods that typically use higher precision weights.</a:t>
            </a:r>
            <a:endParaRPr lang="en-150" dirty="0"/>
          </a:p>
        </p:txBody>
      </p:sp>
      <p:sp>
        <p:nvSpPr>
          <p:cNvPr id="4" name="Slide Number Placeholder 3">
            <a:extLst>
              <a:ext uri="{FF2B5EF4-FFF2-40B4-BE49-F238E27FC236}">
                <a16:creationId xmlns:a16="http://schemas.microsoft.com/office/drawing/2014/main" id="{880082B8-26DC-25F6-71FF-C363DC09246E}"/>
              </a:ext>
            </a:extLst>
          </p:cNvPr>
          <p:cNvSpPr>
            <a:spLocks noGrp="1"/>
          </p:cNvSpPr>
          <p:nvPr>
            <p:ph type="sldNum" sz="quarter" idx="5"/>
          </p:nvPr>
        </p:nvSpPr>
        <p:spPr/>
        <p:txBody>
          <a:bodyPr/>
          <a:lstStyle/>
          <a:p>
            <a:fld id="{5CFAD0C2-C254-6340-AE95-5F3F67128CDB}" type="slidenum">
              <a:rPr lang="en-US" smtClean="0"/>
              <a:t>98</a:t>
            </a:fld>
            <a:endParaRPr lang="en-US"/>
          </a:p>
        </p:txBody>
      </p:sp>
    </p:spTree>
    <p:extLst>
      <p:ext uri="{BB962C8B-B14F-4D97-AF65-F5344CB8AC3E}">
        <p14:creationId xmlns:p14="http://schemas.microsoft.com/office/powerpoint/2010/main" val="628916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0071A-6262-B58C-535B-49A5C276E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F59A9-C280-B955-9FC1-B6DFCD47F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233D8-DE87-14E1-7DE2-A7A4728E86AF}"/>
              </a:ext>
            </a:extLst>
          </p:cNvPr>
          <p:cNvSpPr>
            <a:spLocks noGrp="1"/>
          </p:cNvSpPr>
          <p:nvPr>
            <p:ph type="body" idx="1"/>
          </p:nvPr>
        </p:nvSpPr>
        <p:spPr/>
        <p:txBody>
          <a:bodyPr/>
          <a:lstStyle/>
          <a:p>
            <a:r>
              <a:rPr lang="en-US" b="0" i="0" dirty="0">
                <a:solidFill>
                  <a:srgbClr val="374151"/>
                </a:solidFill>
                <a:effectLst/>
                <a:latin typeface="Söhne"/>
              </a:rPr>
              <a:t>The novelty of </a:t>
            </a:r>
            <a:r>
              <a:rPr lang="en-US" b="0" i="0" dirty="0" err="1">
                <a:solidFill>
                  <a:srgbClr val="374151"/>
                </a:solidFill>
                <a:effectLst/>
                <a:latin typeface="Söhne"/>
              </a:rPr>
              <a:t>BitLinear</a:t>
            </a:r>
            <a:r>
              <a:rPr lang="en-US" b="0" i="0" dirty="0">
                <a:solidFill>
                  <a:srgbClr val="374151"/>
                </a:solidFill>
                <a:effectLst/>
                <a:latin typeface="Söhne"/>
              </a:rPr>
              <a:t> lies in its ability to maintain training stability and model accuracy even with the extreme quantization of weights to 1 bit, which is not commonly found in other methods that typically use higher precision weights.</a:t>
            </a:r>
            <a:endParaRPr lang="en-150" dirty="0"/>
          </a:p>
        </p:txBody>
      </p:sp>
      <p:sp>
        <p:nvSpPr>
          <p:cNvPr id="4" name="Slide Number Placeholder 3">
            <a:extLst>
              <a:ext uri="{FF2B5EF4-FFF2-40B4-BE49-F238E27FC236}">
                <a16:creationId xmlns:a16="http://schemas.microsoft.com/office/drawing/2014/main" id="{09FD0C1E-94E4-219E-3869-7B11721C6118}"/>
              </a:ext>
            </a:extLst>
          </p:cNvPr>
          <p:cNvSpPr>
            <a:spLocks noGrp="1"/>
          </p:cNvSpPr>
          <p:nvPr>
            <p:ph type="sldNum" sz="quarter" idx="5"/>
          </p:nvPr>
        </p:nvSpPr>
        <p:spPr/>
        <p:txBody>
          <a:bodyPr/>
          <a:lstStyle/>
          <a:p>
            <a:fld id="{5CFAD0C2-C254-6340-AE95-5F3F67128CDB}" type="slidenum">
              <a:rPr lang="en-US" smtClean="0"/>
              <a:t>99</a:t>
            </a:fld>
            <a:endParaRPr lang="en-US"/>
          </a:p>
        </p:txBody>
      </p:sp>
    </p:spTree>
    <p:extLst>
      <p:ext uri="{BB962C8B-B14F-4D97-AF65-F5344CB8AC3E}">
        <p14:creationId xmlns:p14="http://schemas.microsoft.com/office/powerpoint/2010/main" val="2281153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4C050-AEAC-0A39-03BE-4C22837F1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A6D8C-85BD-0479-5C15-7D066CC1C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0F812-4BCA-275B-F08D-5111328FD2E2}"/>
              </a:ext>
            </a:extLst>
          </p:cNvPr>
          <p:cNvSpPr>
            <a:spLocks noGrp="1"/>
          </p:cNvSpPr>
          <p:nvPr>
            <p:ph type="body" idx="1"/>
          </p:nvPr>
        </p:nvSpPr>
        <p:spPr/>
        <p:txBody>
          <a:bodyPr/>
          <a:lstStyle/>
          <a:p>
            <a:r>
              <a:rPr lang="en-US" dirty="0"/>
              <a:t>For the full-precision computation, the variance of the output Var(y) is at the scale of 1 with the standard initialization methods (e.g., </a:t>
            </a:r>
            <a:r>
              <a:rPr lang="en-US" dirty="0" err="1"/>
              <a:t>Kaiming</a:t>
            </a:r>
            <a:r>
              <a:rPr lang="en-US" dirty="0"/>
              <a:t> initialization or Xavier initialization), which has a great benefit to the training stability. To preserve the variance after quantization, we introduce a </a:t>
            </a:r>
            <a:r>
              <a:rPr lang="en-US" dirty="0" err="1"/>
              <a:t>LayerNorm</a:t>
            </a:r>
            <a:r>
              <a:rPr lang="en-US" dirty="0"/>
              <a:t> [BKH16] function before the activation quantization. In this way, the variance of the output y is then estimated as Var(y) ≈ E[LN(</a:t>
            </a:r>
            <a:r>
              <a:rPr lang="en-US" dirty="0" err="1"/>
              <a:t>xe</a:t>
            </a:r>
            <a:r>
              <a:rPr lang="en-US" dirty="0"/>
              <a:t>) 2 ] = 1,</a:t>
            </a:r>
            <a:endParaRPr lang="en-150" dirty="0"/>
          </a:p>
        </p:txBody>
      </p:sp>
      <p:sp>
        <p:nvSpPr>
          <p:cNvPr id="4" name="Slide Number Placeholder 3">
            <a:extLst>
              <a:ext uri="{FF2B5EF4-FFF2-40B4-BE49-F238E27FC236}">
                <a16:creationId xmlns:a16="http://schemas.microsoft.com/office/drawing/2014/main" id="{2056905C-D91E-2814-BDC6-29046165D65D}"/>
              </a:ext>
            </a:extLst>
          </p:cNvPr>
          <p:cNvSpPr>
            <a:spLocks noGrp="1"/>
          </p:cNvSpPr>
          <p:nvPr>
            <p:ph type="sldNum" sz="quarter" idx="5"/>
          </p:nvPr>
        </p:nvSpPr>
        <p:spPr/>
        <p:txBody>
          <a:bodyPr/>
          <a:lstStyle/>
          <a:p>
            <a:fld id="{5CFAD0C2-C254-6340-AE95-5F3F67128CDB}" type="slidenum">
              <a:rPr lang="en-US" smtClean="0"/>
              <a:t>100</a:t>
            </a:fld>
            <a:endParaRPr lang="en-US"/>
          </a:p>
        </p:txBody>
      </p:sp>
    </p:spTree>
    <p:extLst>
      <p:ext uri="{BB962C8B-B14F-4D97-AF65-F5344CB8AC3E}">
        <p14:creationId xmlns:p14="http://schemas.microsoft.com/office/powerpoint/2010/main" val="4009561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EA4BE-5C0A-961E-7CEA-8EFA34AF1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DF252-ABED-98F7-500B-AD4A290F2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9F4CE-3FB7-6CD5-40C8-BCE78612C467}"/>
              </a:ext>
            </a:extLst>
          </p:cNvPr>
          <p:cNvSpPr>
            <a:spLocks noGrp="1"/>
          </p:cNvSpPr>
          <p:nvPr>
            <p:ph type="body" idx="1"/>
          </p:nvPr>
        </p:nvSpPr>
        <p:spPr/>
        <p:txBody>
          <a:bodyPr/>
          <a:lstStyle/>
          <a:p>
            <a:r>
              <a:rPr lang="en-US" dirty="0"/>
              <a:t>For a weight matrix W ∈ R^(</a:t>
            </a:r>
            <a:r>
              <a:rPr lang="en-US" dirty="0" err="1"/>
              <a:t>n×m</a:t>
            </a:r>
            <a:r>
              <a:rPr lang="en-US" dirty="0"/>
              <a:t>), we divide it into G groups along the partition dimension, and each group has a size of (n/G) × m. We then estimate the parameters for each group independently: </a:t>
            </a:r>
          </a:p>
          <a:p>
            <a:r>
              <a:rPr lang="en-US" b="0" i="0" dirty="0">
                <a:solidFill>
                  <a:srgbClr val="374151"/>
                </a:solidFill>
                <a:effectLst/>
                <a:latin typeface="Söhne"/>
              </a:rPr>
              <a:t>The formula is indicating that for each group </a:t>
            </a:r>
            <a:r>
              <a:rPr lang="en-US" b="0" i="1" dirty="0">
                <a:solidFill>
                  <a:srgbClr val="374151"/>
                </a:solidFill>
                <a:effectLst/>
                <a:latin typeface="KaTeX_Math"/>
              </a:rPr>
              <a:t>g</a:t>
            </a:r>
            <a:r>
              <a:rPr lang="en-US" b="0" i="0" dirty="0">
                <a:solidFill>
                  <a:srgbClr val="374151"/>
                </a:solidFill>
                <a:effectLst/>
                <a:latin typeface="Söhne"/>
              </a:rPr>
              <a:t> of weights in the matrix </a:t>
            </a:r>
            <a:r>
              <a:rPr lang="en-US" b="0" i="1" dirty="0">
                <a:solidFill>
                  <a:srgbClr val="374151"/>
                </a:solidFill>
                <a:effectLst/>
                <a:latin typeface="KaTeX_Math"/>
              </a:rPr>
              <a:t>W</a:t>
            </a:r>
            <a:r>
              <a:rPr lang="en-US" b="0" i="0" dirty="0">
                <a:solidFill>
                  <a:srgbClr val="374151"/>
                </a:solidFill>
                <a:effectLst/>
                <a:latin typeface="Söhne"/>
              </a:rPr>
              <a:t>, you calculate the scaling (</a:t>
            </a:r>
            <a:r>
              <a:rPr lang="en-US" b="0" i="1" dirty="0">
                <a:solidFill>
                  <a:srgbClr val="374151"/>
                </a:solidFill>
                <a:effectLst/>
                <a:latin typeface="KaTeX_Math"/>
              </a:rPr>
              <a:t>αg</a:t>
            </a:r>
            <a:r>
              <a:rPr lang="en-US" b="0" i="0" dirty="0">
                <a:solidFill>
                  <a:srgbClr val="374151"/>
                </a:solidFill>
                <a:effectLst/>
                <a:latin typeface="KaTeX_Main"/>
              </a:rPr>
              <a:t>​</a:t>
            </a:r>
            <a:r>
              <a:rPr lang="en-US" b="0" i="0" dirty="0">
                <a:solidFill>
                  <a:srgbClr val="374151"/>
                </a:solidFill>
                <a:effectLst/>
                <a:latin typeface="Söhne"/>
              </a:rPr>
              <a:t>) and normalization (</a:t>
            </a:r>
            <a:r>
              <a:rPr lang="en-US" b="0" i="1" dirty="0">
                <a:solidFill>
                  <a:srgbClr val="374151"/>
                </a:solidFill>
                <a:effectLst/>
                <a:latin typeface="KaTeX_Math"/>
              </a:rPr>
              <a:t>βg</a:t>
            </a:r>
            <a:r>
              <a:rPr lang="en-US" b="0" i="0" dirty="0">
                <a:solidFill>
                  <a:srgbClr val="374151"/>
                </a:solidFill>
                <a:effectLst/>
                <a:latin typeface="KaTeX_Main"/>
              </a:rPr>
              <a:t>​</a:t>
            </a:r>
            <a:r>
              <a:rPr lang="en-US" b="0" i="0" dirty="0">
                <a:solidFill>
                  <a:srgbClr val="374151"/>
                </a:solidFill>
                <a:effectLst/>
                <a:latin typeface="Söhne"/>
              </a:rPr>
              <a:t>) factors based on the values within that specific group. This allows for localized calculations within each group, facilitating model parallelism without the need for extensive synchronization across different parts of the network.</a:t>
            </a:r>
            <a:endParaRPr lang="en-150" dirty="0"/>
          </a:p>
        </p:txBody>
      </p:sp>
      <p:sp>
        <p:nvSpPr>
          <p:cNvPr id="4" name="Slide Number Placeholder 3">
            <a:extLst>
              <a:ext uri="{FF2B5EF4-FFF2-40B4-BE49-F238E27FC236}">
                <a16:creationId xmlns:a16="http://schemas.microsoft.com/office/drawing/2014/main" id="{86DE3EB2-E3D9-CC5C-9E66-0AB47CFC5726}"/>
              </a:ext>
            </a:extLst>
          </p:cNvPr>
          <p:cNvSpPr>
            <a:spLocks noGrp="1"/>
          </p:cNvSpPr>
          <p:nvPr>
            <p:ph type="sldNum" sz="quarter" idx="5"/>
          </p:nvPr>
        </p:nvSpPr>
        <p:spPr/>
        <p:txBody>
          <a:bodyPr/>
          <a:lstStyle/>
          <a:p>
            <a:fld id="{5CFAD0C2-C254-6340-AE95-5F3F67128CDB}" type="slidenum">
              <a:rPr lang="en-US" smtClean="0"/>
              <a:t>101</a:t>
            </a:fld>
            <a:endParaRPr lang="en-US"/>
          </a:p>
        </p:txBody>
      </p:sp>
    </p:spTree>
    <p:extLst>
      <p:ext uri="{BB962C8B-B14F-4D97-AF65-F5344CB8AC3E}">
        <p14:creationId xmlns:p14="http://schemas.microsoft.com/office/powerpoint/2010/main" val="27113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CA" b="0" i="0" u="none" strike="noStrike" dirty="0">
              <a:solidFill>
                <a:srgbClr val="0D0D0D"/>
              </a:solidFill>
              <a:effectLst/>
              <a:latin typeface="Söhne"/>
            </a:endParaRPr>
          </a:p>
          <a:p>
            <a:pPr marL="742950" lvl="1" indent="-285750" algn="l">
              <a:buFont typeface="+mj-lt"/>
              <a:buAutoNum type="arabicPeriod"/>
            </a:pPr>
            <a:r>
              <a:rPr lang="en-CA" b="0" i="0" u="none" strike="noStrike" dirty="0">
                <a:solidFill>
                  <a:srgbClr val="0D0D0D"/>
                </a:solidFill>
                <a:effectLst/>
                <a:latin typeface="Söhne"/>
              </a:rPr>
              <a:t>The speed-up factor is calculated using a function c(t), which is an exponential function.</a:t>
            </a:r>
          </a:p>
          <a:p>
            <a:pPr algn="l">
              <a:buFont typeface="+mj-lt"/>
              <a:buAutoNum type="arabicPeriod"/>
            </a:pPr>
            <a:r>
              <a:rPr lang="en-CA" b="1" i="0" u="none" strike="noStrike" dirty="0">
                <a:solidFill>
                  <a:srgbClr val="0D0D0D"/>
                </a:solidFill>
                <a:effectLst/>
                <a:latin typeface="Söhne"/>
              </a:rPr>
              <a:t>Components of the Speed-Up Function</a:t>
            </a:r>
            <a:r>
              <a:rPr lang="en-CA" b="0" i="0" u="none" strike="noStrike" dirty="0">
                <a:solidFill>
                  <a:srgbClr val="0D0D0D"/>
                </a:solidFill>
                <a:effectLst/>
                <a:latin typeface="Söhne"/>
              </a:rPr>
              <a:t>:</a:t>
            </a:r>
          </a:p>
          <a:p>
            <a:pPr marL="742950" lvl="1" indent="-285750" algn="l">
              <a:buFont typeface="+mj-lt"/>
              <a:buAutoNum type="arabicPeriod"/>
            </a:pPr>
            <a:r>
              <a:rPr lang="en-CA" b="0" i="0" u="none" strike="noStrike" dirty="0">
                <a:solidFill>
                  <a:srgbClr val="0D0D0D"/>
                </a:solidFill>
                <a:effectLst/>
                <a:latin typeface="Söhne"/>
              </a:rPr>
              <a:t>c(t): This represents the computed cost function at a given performance level t.</a:t>
            </a:r>
          </a:p>
          <a:p>
            <a:pPr marL="742950" lvl="1" indent="-285750" algn="l">
              <a:buFont typeface="+mj-lt"/>
              <a:buAutoNum type="arabicPeriod"/>
            </a:pPr>
            <a:r>
              <a:rPr lang="en-CA" b="0" i="0" u="none" strike="noStrike" dirty="0">
                <a:solidFill>
                  <a:srgbClr val="0D0D0D"/>
                </a:solidFill>
                <a:effectLst/>
                <a:latin typeface="Söhne"/>
              </a:rPr>
              <a:t>r: This is a ratio representing how far the performance level t is between the lower and higher reference performances </a:t>
            </a:r>
            <a:r>
              <a:rPr lang="en-CA" b="0" i="0" u="none" strike="noStrike" dirty="0" err="1">
                <a:solidFill>
                  <a:srgbClr val="0D0D0D"/>
                </a:solidFill>
                <a:effectLst/>
                <a:latin typeface="Söhne"/>
              </a:rPr>
              <a:t>t_lo</a:t>
            </a:r>
            <a:r>
              <a:rPr lang="en-CA" b="0" i="0" u="none" strike="noStrike" dirty="0">
                <a:solidFill>
                  <a:srgbClr val="0D0D0D"/>
                </a:solidFill>
                <a:effectLst/>
                <a:latin typeface="Söhne"/>
              </a:rPr>
              <a:t> and </a:t>
            </a:r>
            <a:r>
              <a:rPr lang="en-CA" b="0" i="0" u="none" strike="noStrike" dirty="0" err="1">
                <a:solidFill>
                  <a:srgbClr val="0D0D0D"/>
                </a:solidFill>
                <a:effectLst/>
                <a:latin typeface="Söhne"/>
              </a:rPr>
              <a:t>t_hi</a:t>
            </a:r>
            <a:r>
              <a:rPr lang="en-CA" b="0" i="0" u="none" strike="noStrike" dirty="0">
                <a:solidFill>
                  <a:srgbClr val="0D0D0D"/>
                </a:solidFill>
                <a:effectLst/>
                <a:latin typeface="Söhne"/>
              </a:rPr>
              <a:t>.</a:t>
            </a:r>
          </a:p>
          <a:p>
            <a:pPr algn="l">
              <a:buFont typeface="+mj-lt"/>
              <a:buAutoNum type="arabicPeriod"/>
            </a:pPr>
            <a:r>
              <a:rPr lang="en-CA" b="1" i="0" u="none" strike="noStrike" dirty="0">
                <a:solidFill>
                  <a:srgbClr val="0D0D0D"/>
                </a:solidFill>
                <a:effectLst/>
                <a:latin typeface="Söhne"/>
              </a:rPr>
              <a:t>Interpolation</a:t>
            </a:r>
            <a:r>
              <a:rPr lang="en-CA" b="0" i="0" u="none" strike="noStrike" dirty="0">
                <a:solidFill>
                  <a:srgbClr val="0D0D0D"/>
                </a:solidFill>
                <a:effectLst/>
                <a:latin typeface="Söhne"/>
              </a:rPr>
              <a:t>:</a:t>
            </a:r>
          </a:p>
          <a:p>
            <a:pPr marL="742950" lvl="1" indent="-285750" algn="l">
              <a:buFont typeface="+mj-lt"/>
              <a:buAutoNum type="arabicPeriod"/>
            </a:pPr>
            <a:r>
              <a:rPr lang="en-CA" b="0" i="0" u="none" strike="noStrike" dirty="0">
                <a:solidFill>
                  <a:srgbClr val="0D0D0D"/>
                </a:solidFill>
                <a:effectLst/>
                <a:latin typeface="Söhne"/>
              </a:rPr>
              <a:t>The speed-up factor interpolates the computational cost between two known data points: </a:t>
            </a:r>
            <a:r>
              <a:rPr lang="en-CA" b="0" i="0" u="none" strike="noStrike" dirty="0" err="1">
                <a:solidFill>
                  <a:srgbClr val="0D0D0D"/>
                </a:solidFill>
                <a:effectLst/>
                <a:latin typeface="Söhne"/>
              </a:rPr>
              <a:t>t_lo</a:t>
            </a:r>
            <a:r>
              <a:rPr lang="en-CA" b="0" i="0" u="none" strike="noStrike" dirty="0">
                <a:solidFill>
                  <a:srgbClr val="0D0D0D"/>
                </a:solidFill>
                <a:effectLst/>
                <a:latin typeface="Söhne"/>
              </a:rPr>
              <a:t> and </a:t>
            </a:r>
            <a:r>
              <a:rPr lang="en-CA" b="0" i="0" u="none" strike="noStrike" dirty="0" err="1">
                <a:solidFill>
                  <a:srgbClr val="0D0D0D"/>
                </a:solidFill>
                <a:effectLst/>
                <a:latin typeface="Söhne"/>
              </a:rPr>
              <a:t>t_hi</a:t>
            </a:r>
            <a:r>
              <a:rPr lang="en-CA" b="0" i="0" u="none" strike="noStrike" dirty="0">
                <a:solidFill>
                  <a:srgbClr val="0D0D0D"/>
                </a:solidFill>
                <a:effectLst/>
                <a:latin typeface="Söhne"/>
              </a:rPr>
              <a:t>, which are the closest performances to t from the available models that are lower and higher than t, respectively.</a:t>
            </a:r>
          </a:p>
          <a:p>
            <a:pPr marL="742950" lvl="1" indent="-285750" algn="l">
              <a:buFont typeface="+mj-lt"/>
              <a:buAutoNum type="arabicPeriod"/>
            </a:pPr>
            <a:r>
              <a:rPr lang="en-CA" b="0" i="0" u="none" strike="noStrike" dirty="0" err="1">
                <a:solidFill>
                  <a:srgbClr val="0D0D0D"/>
                </a:solidFill>
                <a:effectLst/>
                <a:latin typeface="Söhne"/>
              </a:rPr>
              <a:t>C_lo</a:t>
            </a:r>
            <a:r>
              <a:rPr lang="en-CA" b="0" i="0" u="none" strike="noStrike" dirty="0">
                <a:solidFill>
                  <a:srgbClr val="0D0D0D"/>
                </a:solidFill>
                <a:effectLst/>
                <a:latin typeface="Söhne"/>
              </a:rPr>
              <a:t>(t) and </a:t>
            </a:r>
            <a:r>
              <a:rPr lang="en-CA" b="0" i="0" u="none" strike="noStrike" dirty="0" err="1">
                <a:solidFill>
                  <a:srgbClr val="0D0D0D"/>
                </a:solidFill>
                <a:effectLst/>
                <a:latin typeface="Söhne"/>
              </a:rPr>
              <a:t>C_hi</a:t>
            </a:r>
            <a:r>
              <a:rPr lang="en-CA" b="0" i="0" u="none" strike="noStrike" dirty="0">
                <a:solidFill>
                  <a:srgbClr val="0D0D0D"/>
                </a:solidFill>
                <a:effectLst/>
                <a:latin typeface="Söhne"/>
              </a:rPr>
              <a:t>(t) are the corresponding training costs for </a:t>
            </a:r>
            <a:r>
              <a:rPr lang="en-CA" b="0" i="0" u="none" strike="noStrike" dirty="0" err="1">
                <a:solidFill>
                  <a:srgbClr val="0D0D0D"/>
                </a:solidFill>
                <a:effectLst/>
                <a:latin typeface="Söhne"/>
              </a:rPr>
              <a:t>t_lo</a:t>
            </a:r>
            <a:r>
              <a:rPr lang="en-CA" b="0" i="0" u="none" strike="noStrike" dirty="0">
                <a:solidFill>
                  <a:srgbClr val="0D0D0D"/>
                </a:solidFill>
                <a:effectLst/>
                <a:latin typeface="Söhne"/>
              </a:rPr>
              <a:t> and </a:t>
            </a:r>
            <a:r>
              <a:rPr lang="en-CA" b="0" i="0" u="none" strike="noStrike" dirty="0" err="1">
                <a:solidFill>
                  <a:srgbClr val="0D0D0D"/>
                </a:solidFill>
                <a:effectLst/>
                <a:latin typeface="Söhne"/>
              </a:rPr>
              <a:t>t_hi</a:t>
            </a:r>
            <a:r>
              <a:rPr lang="en-CA" b="0" i="0" u="none" strike="noStrike" dirty="0">
                <a:solidFill>
                  <a:srgbClr val="0D0D0D"/>
                </a:solidFill>
                <a:effectLst/>
                <a:latin typeface="Söhne"/>
              </a:rPr>
              <a:t> in ZFLOPs.</a:t>
            </a:r>
          </a:p>
          <a:p>
            <a:pPr algn="l">
              <a:buFont typeface="+mj-lt"/>
              <a:buAutoNum type="arabicPeriod"/>
            </a:pPr>
            <a:r>
              <a:rPr lang="en-CA" b="1" i="0" u="none" strike="noStrike" dirty="0">
                <a:solidFill>
                  <a:srgbClr val="0D0D0D"/>
                </a:solidFill>
                <a:effectLst/>
                <a:latin typeface="Söhne"/>
              </a:rPr>
              <a:t>Speed-Up Factor Formula</a:t>
            </a:r>
            <a:r>
              <a:rPr lang="en-CA" b="0" i="0" u="none" strike="noStrike" dirty="0">
                <a:solidFill>
                  <a:srgbClr val="0D0D0D"/>
                </a:solidFill>
                <a:effectLst/>
                <a:latin typeface="Söhne"/>
              </a:rPr>
              <a:t>:</a:t>
            </a:r>
          </a:p>
          <a:p>
            <a:pPr marL="742950" lvl="1" indent="-285750" algn="l">
              <a:buFont typeface="+mj-lt"/>
              <a:buAutoNum type="arabicPeriod"/>
            </a:pPr>
            <a:r>
              <a:rPr lang="en-CA" b="0" i="0" u="none" strike="noStrike" dirty="0">
                <a:solidFill>
                  <a:srgbClr val="0D0D0D"/>
                </a:solidFill>
                <a:effectLst/>
                <a:latin typeface="Söhne"/>
              </a:rPr>
              <a:t>The speed-up factor is given by the ratio of the computational cost of the dense model at performance t (</a:t>
            </a:r>
            <a:r>
              <a:rPr lang="en-CA" b="0" i="0" u="none" strike="noStrike" dirty="0" err="1">
                <a:solidFill>
                  <a:srgbClr val="0D0D0D"/>
                </a:solidFill>
                <a:effectLst/>
                <a:latin typeface="Söhne"/>
              </a:rPr>
              <a:t>C_dense</a:t>
            </a:r>
            <a:r>
              <a:rPr lang="en-CA" b="0" i="0" u="none" strike="noStrike" dirty="0">
                <a:solidFill>
                  <a:srgbClr val="0D0D0D"/>
                </a:solidFill>
                <a:effectLst/>
                <a:latin typeface="Söhne"/>
              </a:rPr>
              <a:t>(t)) to the computational cost of the </a:t>
            </a:r>
            <a:r>
              <a:rPr lang="en-CA" b="0" i="0" u="none" strike="noStrike" dirty="0" err="1">
                <a:solidFill>
                  <a:srgbClr val="0D0D0D"/>
                </a:solidFill>
                <a:effectLst/>
                <a:latin typeface="Söhne"/>
              </a:rPr>
              <a:t>MoE</a:t>
            </a:r>
            <a:r>
              <a:rPr lang="en-CA" b="0" i="0" u="none" strike="noStrike" dirty="0">
                <a:solidFill>
                  <a:srgbClr val="0D0D0D"/>
                </a:solidFill>
                <a:effectLst/>
                <a:latin typeface="Söhne"/>
              </a:rPr>
              <a:t> model at the same performance (</a:t>
            </a:r>
            <a:r>
              <a:rPr lang="en-CA" b="0" i="0" u="none" strike="noStrike" dirty="0" err="1">
                <a:solidFill>
                  <a:srgbClr val="0D0D0D"/>
                </a:solidFill>
                <a:effectLst/>
                <a:latin typeface="Söhne"/>
              </a:rPr>
              <a:t>C_moe</a:t>
            </a:r>
            <a:r>
              <a:rPr lang="en-CA" b="0" i="0" u="none" strike="noStrike" dirty="0">
                <a:solidFill>
                  <a:srgbClr val="0D0D0D"/>
                </a:solidFill>
                <a:effectLst/>
                <a:latin typeface="Söhne"/>
              </a:rPr>
              <a:t>(t))</a:t>
            </a:r>
          </a:p>
        </p:txBody>
      </p:sp>
      <p:sp>
        <p:nvSpPr>
          <p:cNvPr id="4" name="Slide Number Placeholder 3"/>
          <p:cNvSpPr>
            <a:spLocks noGrp="1"/>
          </p:cNvSpPr>
          <p:nvPr>
            <p:ph type="sldNum" sz="quarter" idx="5"/>
          </p:nvPr>
        </p:nvSpPr>
        <p:spPr/>
        <p:txBody>
          <a:bodyPr/>
          <a:lstStyle/>
          <a:p>
            <a:fld id="{5CFAD0C2-C254-6340-AE95-5F3F67128CDB}" type="slidenum">
              <a:rPr lang="en-US" smtClean="0"/>
              <a:t>11</a:t>
            </a:fld>
            <a:endParaRPr lang="en-US"/>
          </a:p>
        </p:txBody>
      </p:sp>
    </p:spTree>
    <p:extLst>
      <p:ext uri="{BB962C8B-B14F-4D97-AF65-F5344CB8AC3E}">
        <p14:creationId xmlns:p14="http://schemas.microsoft.com/office/powerpoint/2010/main" val="2465871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844E-CA37-12C5-ABAB-6B1AAB053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CB873-266E-4F65-C9B9-BA1ED36AD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068A5-B338-BC8B-AEBE-6AA7A6AD2759}"/>
              </a:ext>
            </a:extLst>
          </p:cNvPr>
          <p:cNvSpPr>
            <a:spLocks noGrp="1"/>
          </p:cNvSpPr>
          <p:nvPr>
            <p:ph type="body" idx="1"/>
          </p:nvPr>
        </p:nvSpPr>
        <p:spPr/>
        <p:txBody>
          <a:bodyPr/>
          <a:lstStyle/>
          <a:p>
            <a:r>
              <a:rPr lang="en-US" b="0" i="0" dirty="0">
                <a:solidFill>
                  <a:srgbClr val="242424"/>
                </a:solidFill>
                <a:effectLst/>
                <a:latin typeface="source-serif-pro"/>
              </a:rPr>
              <a:t>It estimates the gradients of a function. Specifically, it ignores the derivative of the threshold function and passes on the incoming gradient as if the function was an identity function. </a:t>
            </a:r>
          </a:p>
          <a:p>
            <a:r>
              <a:rPr lang="en-US" b="0" i="0" dirty="0">
                <a:solidFill>
                  <a:srgbClr val="242424"/>
                </a:solidFill>
                <a:effectLst/>
                <a:latin typeface="source-serif-pro"/>
              </a:rPr>
              <a:t>When we binarize the weights their gradient becomes 0, so during back propagation we just bypass the binarization function and directly passed the incoming gradient to the next layer.</a:t>
            </a:r>
          </a:p>
          <a:p>
            <a:r>
              <a:rPr lang="en-US" dirty="0"/>
              <a:t>One challenge for the optimization is that a small update on the latent weights often makes no difference in the 1-bit weights.</a:t>
            </a:r>
            <a:r>
              <a:rPr lang="en-US" b="0" i="0" dirty="0">
                <a:solidFill>
                  <a:srgbClr val="242424"/>
                </a:solidFill>
                <a:effectLst/>
                <a:latin typeface="source-serif-pro"/>
              </a:rPr>
              <a:t> </a:t>
            </a:r>
            <a:r>
              <a:rPr lang="en-US" dirty="0"/>
              <a:t>This results in a biased gradient and update which are estimated based on the 1-bit weights. </a:t>
            </a:r>
            <a:r>
              <a:rPr lang="en-US" b="0" i="0" dirty="0">
                <a:solidFill>
                  <a:srgbClr val="242424"/>
                </a:solidFill>
                <a:effectLst/>
                <a:latin typeface="source-serif-pro"/>
              </a:rPr>
              <a:t>Specially at the beginning of the training.</a:t>
            </a:r>
            <a:endParaRPr lang="en-150" dirty="0"/>
          </a:p>
        </p:txBody>
      </p:sp>
      <p:sp>
        <p:nvSpPr>
          <p:cNvPr id="4" name="Slide Number Placeholder 3">
            <a:extLst>
              <a:ext uri="{FF2B5EF4-FFF2-40B4-BE49-F238E27FC236}">
                <a16:creationId xmlns:a16="http://schemas.microsoft.com/office/drawing/2014/main" id="{118DCBD4-44DB-A388-0DE6-BB70F85CE348}"/>
              </a:ext>
            </a:extLst>
          </p:cNvPr>
          <p:cNvSpPr>
            <a:spLocks noGrp="1"/>
          </p:cNvSpPr>
          <p:nvPr>
            <p:ph type="sldNum" sz="quarter" idx="5"/>
          </p:nvPr>
        </p:nvSpPr>
        <p:spPr/>
        <p:txBody>
          <a:bodyPr/>
          <a:lstStyle/>
          <a:p>
            <a:fld id="{5CFAD0C2-C254-6340-AE95-5F3F67128CDB}" type="slidenum">
              <a:rPr lang="en-US" smtClean="0"/>
              <a:t>102</a:t>
            </a:fld>
            <a:endParaRPr lang="en-US"/>
          </a:p>
        </p:txBody>
      </p:sp>
    </p:spTree>
    <p:extLst>
      <p:ext uri="{BB962C8B-B14F-4D97-AF65-F5344CB8AC3E}">
        <p14:creationId xmlns:p14="http://schemas.microsoft.com/office/powerpoint/2010/main" val="1093967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C56CD-8C40-4279-B22F-9B516E319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2AB55-364C-7841-272C-9B2609F66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F9DC6-FE0F-9A58-D1E3-8BBF43EFB19A}"/>
              </a:ext>
            </a:extLst>
          </p:cNvPr>
          <p:cNvSpPr>
            <a:spLocks noGrp="1"/>
          </p:cNvSpPr>
          <p:nvPr>
            <p:ph type="body" idx="1"/>
          </p:nvPr>
        </p:nvSpPr>
        <p:spPr/>
        <p:txBody>
          <a:bodyPr/>
          <a:lstStyle/>
          <a:p>
            <a:r>
              <a:rPr lang="en-US" dirty="0"/>
              <a:t>: </a:t>
            </a:r>
            <a:r>
              <a:rPr lang="en-US" dirty="0" err="1"/>
              <a:t>BitNet</a:t>
            </a:r>
            <a:r>
              <a:rPr lang="en-US" dirty="0"/>
              <a:t> trains 1-bit Transformers from scratch, obtaining competitive results in an </a:t>
            </a:r>
            <a:r>
              <a:rPr lang="en-US" dirty="0" err="1"/>
              <a:t>energyefficient</a:t>
            </a:r>
            <a:r>
              <a:rPr lang="en-US" dirty="0"/>
              <a:t> way. </a:t>
            </a:r>
            <a:r>
              <a:rPr lang="en-US" dirty="0" err="1"/>
              <a:t>BitNet</a:t>
            </a:r>
            <a:r>
              <a:rPr lang="en-US" dirty="0"/>
              <a:t> significantly outperforms state-of-the-art quantization methods. As the model size scales up, the cost savings become more significant while achieving competitive performance with the models trained with FP16. </a:t>
            </a:r>
            <a:endParaRPr lang="en-150" dirty="0"/>
          </a:p>
        </p:txBody>
      </p:sp>
      <p:sp>
        <p:nvSpPr>
          <p:cNvPr id="4" name="Slide Number Placeholder 3">
            <a:extLst>
              <a:ext uri="{FF2B5EF4-FFF2-40B4-BE49-F238E27FC236}">
                <a16:creationId xmlns:a16="http://schemas.microsoft.com/office/drawing/2014/main" id="{27A66F78-306B-B22A-8F49-3A0844C90AE4}"/>
              </a:ext>
            </a:extLst>
          </p:cNvPr>
          <p:cNvSpPr>
            <a:spLocks noGrp="1"/>
          </p:cNvSpPr>
          <p:nvPr>
            <p:ph type="sldNum" sz="quarter" idx="5"/>
          </p:nvPr>
        </p:nvSpPr>
        <p:spPr/>
        <p:txBody>
          <a:bodyPr/>
          <a:lstStyle/>
          <a:p>
            <a:fld id="{5CFAD0C2-C254-6340-AE95-5F3F67128CDB}" type="slidenum">
              <a:rPr lang="en-US" smtClean="0"/>
              <a:t>103</a:t>
            </a:fld>
            <a:endParaRPr lang="en-US"/>
          </a:p>
        </p:txBody>
      </p:sp>
    </p:spTree>
    <p:extLst>
      <p:ext uri="{BB962C8B-B14F-4D97-AF65-F5344CB8AC3E}">
        <p14:creationId xmlns:p14="http://schemas.microsoft.com/office/powerpoint/2010/main" val="253001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EFDE-7DF4-46D6-BA99-C56653C16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4F7BD-E5D5-FC61-93F2-479874902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58E40-C7F5-6EA2-9DD9-5BEC362D902A}"/>
              </a:ext>
            </a:extLst>
          </p:cNvPr>
          <p:cNvSpPr>
            <a:spLocks noGrp="1"/>
          </p:cNvSpPr>
          <p:nvPr>
            <p:ph type="body" idx="1"/>
          </p:nvPr>
        </p:nvSpPr>
        <p:spPr/>
        <p:txBody>
          <a:bodyPr/>
          <a:lstStyle/>
          <a:p>
            <a:r>
              <a:rPr lang="en-US" dirty="0"/>
              <a:t>: </a:t>
            </a:r>
            <a:r>
              <a:rPr lang="en-US" dirty="0" err="1"/>
              <a:t>BitNet</a:t>
            </a:r>
            <a:r>
              <a:rPr lang="en-US" dirty="0"/>
              <a:t> trains 1-bit Transformers from scratch, obtaining competitive results in an </a:t>
            </a:r>
            <a:r>
              <a:rPr lang="en-US" dirty="0" err="1"/>
              <a:t>energyefficient</a:t>
            </a:r>
            <a:r>
              <a:rPr lang="en-US" dirty="0"/>
              <a:t> way. </a:t>
            </a:r>
            <a:r>
              <a:rPr lang="en-US" dirty="0" err="1"/>
              <a:t>BitNet</a:t>
            </a:r>
            <a:r>
              <a:rPr lang="en-US" dirty="0"/>
              <a:t> significantly outperforms state-of-the-art quantization methods. As the model size scales up, the cost savings become more significant while achieving competitive performance with the models trained with FP16. </a:t>
            </a:r>
            <a:endParaRPr lang="en-150" dirty="0"/>
          </a:p>
        </p:txBody>
      </p:sp>
      <p:sp>
        <p:nvSpPr>
          <p:cNvPr id="4" name="Slide Number Placeholder 3">
            <a:extLst>
              <a:ext uri="{FF2B5EF4-FFF2-40B4-BE49-F238E27FC236}">
                <a16:creationId xmlns:a16="http://schemas.microsoft.com/office/drawing/2014/main" id="{9CB06A95-9434-11CA-F4B5-FFA2712FDE21}"/>
              </a:ext>
            </a:extLst>
          </p:cNvPr>
          <p:cNvSpPr>
            <a:spLocks noGrp="1"/>
          </p:cNvSpPr>
          <p:nvPr>
            <p:ph type="sldNum" sz="quarter" idx="5"/>
          </p:nvPr>
        </p:nvSpPr>
        <p:spPr/>
        <p:txBody>
          <a:bodyPr/>
          <a:lstStyle/>
          <a:p>
            <a:fld id="{5CFAD0C2-C254-6340-AE95-5F3F67128CDB}" type="slidenum">
              <a:rPr lang="en-US" smtClean="0"/>
              <a:t>104</a:t>
            </a:fld>
            <a:endParaRPr lang="en-US"/>
          </a:p>
        </p:txBody>
      </p:sp>
    </p:spTree>
    <p:extLst>
      <p:ext uri="{BB962C8B-B14F-4D97-AF65-F5344CB8AC3E}">
        <p14:creationId xmlns:p14="http://schemas.microsoft.com/office/powerpoint/2010/main" val="483924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ECD1-E9E5-89A4-6198-462E48023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C7552-6087-7078-18F5-880760E42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A0B04-4E1C-86F0-FCC8-21060C4D3CDD}"/>
              </a:ext>
            </a:extLst>
          </p:cNvPr>
          <p:cNvSpPr>
            <a:spLocks noGrp="1"/>
          </p:cNvSpPr>
          <p:nvPr>
            <p:ph type="body" idx="1"/>
          </p:nvPr>
        </p:nvSpPr>
        <p:spPr/>
        <p:txBody>
          <a:bodyPr/>
          <a:lstStyle/>
          <a:p>
            <a:r>
              <a:rPr lang="en-US" dirty="0"/>
              <a:t>It proves that </a:t>
            </a:r>
            <a:r>
              <a:rPr lang="en-US" dirty="0" err="1"/>
              <a:t>BitNet</a:t>
            </a:r>
            <a:r>
              <a:rPr lang="en-US" dirty="0"/>
              <a:t> has much higher scaling efficiency. Given a fixed computation budget, </a:t>
            </a:r>
            <a:r>
              <a:rPr lang="en-US" dirty="0" err="1"/>
              <a:t>BitNet</a:t>
            </a:r>
            <a:r>
              <a:rPr lang="en-US" dirty="0"/>
              <a:t> achieves a significantly better loss. Meanwhile, the inference cost is much smaller to get the same performance as the FP16 models</a:t>
            </a:r>
            <a:endParaRPr lang="en-150" dirty="0"/>
          </a:p>
        </p:txBody>
      </p:sp>
      <p:sp>
        <p:nvSpPr>
          <p:cNvPr id="4" name="Slide Number Placeholder 3">
            <a:extLst>
              <a:ext uri="{FF2B5EF4-FFF2-40B4-BE49-F238E27FC236}">
                <a16:creationId xmlns:a16="http://schemas.microsoft.com/office/drawing/2014/main" id="{96B1D37B-3FF6-B884-7965-1B9C018F284E}"/>
              </a:ext>
            </a:extLst>
          </p:cNvPr>
          <p:cNvSpPr>
            <a:spLocks noGrp="1"/>
          </p:cNvSpPr>
          <p:nvPr>
            <p:ph type="sldNum" sz="quarter" idx="5"/>
          </p:nvPr>
        </p:nvSpPr>
        <p:spPr/>
        <p:txBody>
          <a:bodyPr/>
          <a:lstStyle/>
          <a:p>
            <a:fld id="{5CFAD0C2-C254-6340-AE95-5F3F67128CDB}" type="slidenum">
              <a:rPr lang="en-US" smtClean="0"/>
              <a:t>105</a:t>
            </a:fld>
            <a:endParaRPr lang="en-US"/>
          </a:p>
        </p:txBody>
      </p:sp>
    </p:spTree>
    <p:extLst>
      <p:ext uri="{BB962C8B-B14F-4D97-AF65-F5344CB8AC3E}">
        <p14:creationId xmlns:p14="http://schemas.microsoft.com/office/powerpoint/2010/main" val="3315578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7CF1-360D-3456-B9A2-7E72D7576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C0D7F-6063-2371-0821-52CCFD565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B3C98-42A3-ADA4-E4CE-59DBFE531B47}"/>
              </a:ext>
            </a:extLst>
          </p:cNvPr>
          <p:cNvSpPr>
            <a:spLocks noGrp="1"/>
          </p:cNvSpPr>
          <p:nvPr>
            <p:ph type="body" idx="1"/>
          </p:nvPr>
        </p:nvSpPr>
        <p:spPr/>
        <p:txBody>
          <a:bodyPr/>
          <a:lstStyle/>
          <a:p>
            <a:r>
              <a:rPr lang="en-US" dirty="0"/>
              <a:t>It proves that </a:t>
            </a:r>
            <a:r>
              <a:rPr lang="en-US" dirty="0" err="1"/>
              <a:t>BitNet</a:t>
            </a:r>
            <a:r>
              <a:rPr lang="en-US" dirty="0"/>
              <a:t> has much higher scaling efficiency. Given a fixed computation budget, </a:t>
            </a:r>
            <a:r>
              <a:rPr lang="en-US" dirty="0" err="1"/>
              <a:t>BitNet</a:t>
            </a:r>
            <a:r>
              <a:rPr lang="en-US" dirty="0"/>
              <a:t> achieves a significantly better loss. Meanwhile, the inference cost is much smaller to get the same performance as the FP16 models</a:t>
            </a:r>
            <a:endParaRPr lang="en-150" dirty="0"/>
          </a:p>
        </p:txBody>
      </p:sp>
      <p:sp>
        <p:nvSpPr>
          <p:cNvPr id="4" name="Slide Number Placeholder 3">
            <a:extLst>
              <a:ext uri="{FF2B5EF4-FFF2-40B4-BE49-F238E27FC236}">
                <a16:creationId xmlns:a16="http://schemas.microsoft.com/office/drawing/2014/main" id="{33290CC8-6C67-DE7E-DF51-EDACA569BC6D}"/>
              </a:ext>
            </a:extLst>
          </p:cNvPr>
          <p:cNvSpPr>
            <a:spLocks noGrp="1"/>
          </p:cNvSpPr>
          <p:nvPr>
            <p:ph type="sldNum" sz="quarter" idx="5"/>
          </p:nvPr>
        </p:nvSpPr>
        <p:spPr/>
        <p:txBody>
          <a:bodyPr/>
          <a:lstStyle/>
          <a:p>
            <a:fld id="{5CFAD0C2-C254-6340-AE95-5F3F67128CDB}" type="slidenum">
              <a:rPr lang="en-US" smtClean="0"/>
              <a:t>106</a:t>
            </a:fld>
            <a:endParaRPr lang="en-US"/>
          </a:p>
        </p:txBody>
      </p:sp>
    </p:spTree>
    <p:extLst>
      <p:ext uri="{BB962C8B-B14F-4D97-AF65-F5344CB8AC3E}">
        <p14:creationId xmlns:p14="http://schemas.microsoft.com/office/powerpoint/2010/main" val="2290362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BitNet</a:t>
            </a:r>
            <a:r>
              <a:rPr lang="en-US" dirty="0"/>
              <a:t> trains 1-bit Transformers from scratch, obtaining competitive results in an </a:t>
            </a:r>
            <a:r>
              <a:rPr lang="en-US" dirty="0" err="1"/>
              <a:t>energyefficient</a:t>
            </a:r>
            <a:r>
              <a:rPr lang="en-US" dirty="0"/>
              <a:t> way. </a:t>
            </a:r>
            <a:r>
              <a:rPr lang="en-US" dirty="0" err="1"/>
              <a:t>BitNet</a:t>
            </a:r>
            <a:r>
              <a:rPr lang="en-US" dirty="0"/>
              <a:t> significantly outperforms state-of-the-art quantization methods. As the model size scales up, the cost savings become more significant while achieving competitive performance with the models trained with FP16. </a:t>
            </a:r>
            <a:endParaRPr lang="en-150" dirty="0"/>
          </a:p>
        </p:txBody>
      </p:sp>
      <p:sp>
        <p:nvSpPr>
          <p:cNvPr id="4" name="Slide Number Placeholder 3"/>
          <p:cNvSpPr>
            <a:spLocks noGrp="1"/>
          </p:cNvSpPr>
          <p:nvPr>
            <p:ph type="sldNum" sz="quarter" idx="5"/>
          </p:nvPr>
        </p:nvSpPr>
        <p:spPr/>
        <p:txBody>
          <a:bodyPr/>
          <a:lstStyle/>
          <a:p>
            <a:fld id="{5CFAD0C2-C254-6340-AE95-5F3F67128CDB}" type="slidenum">
              <a:rPr lang="en-US" smtClean="0"/>
              <a:t>107</a:t>
            </a:fld>
            <a:endParaRPr lang="en-US"/>
          </a:p>
        </p:txBody>
      </p:sp>
    </p:spTree>
    <p:extLst>
      <p:ext uri="{BB962C8B-B14F-4D97-AF65-F5344CB8AC3E}">
        <p14:creationId xmlns:p14="http://schemas.microsoft.com/office/powerpoint/2010/main" val="29151908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596A-C02C-5BF7-0892-DFF7AFF67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1D198-0278-DAC2-6EF5-541E212703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4CF3F-2D28-679A-9FD5-D828DBFBC089}"/>
              </a:ext>
            </a:extLst>
          </p:cNvPr>
          <p:cNvSpPr>
            <a:spLocks noGrp="1"/>
          </p:cNvSpPr>
          <p:nvPr>
            <p:ph type="body" idx="1"/>
          </p:nvPr>
        </p:nvSpPr>
        <p:spPr/>
        <p:txBody>
          <a:bodyPr/>
          <a:lstStyle/>
          <a:p>
            <a:r>
              <a:rPr lang="en-US" dirty="0"/>
              <a:t>It proves that </a:t>
            </a:r>
            <a:r>
              <a:rPr lang="en-US" dirty="0" err="1"/>
              <a:t>BitNet</a:t>
            </a:r>
            <a:r>
              <a:rPr lang="en-US" dirty="0"/>
              <a:t> has much higher scaling efficiency. Given a fixed computation budget, </a:t>
            </a:r>
            <a:r>
              <a:rPr lang="en-US" dirty="0" err="1"/>
              <a:t>BitNet</a:t>
            </a:r>
            <a:r>
              <a:rPr lang="en-US" dirty="0"/>
              <a:t> achieves a significantly better loss. Meanwhile, the inference cost is much smaller to get the same performance as the FP16 models</a:t>
            </a:r>
            <a:endParaRPr lang="en-150" dirty="0"/>
          </a:p>
        </p:txBody>
      </p:sp>
      <p:sp>
        <p:nvSpPr>
          <p:cNvPr id="4" name="Slide Number Placeholder 3">
            <a:extLst>
              <a:ext uri="{FF2B5EF4-FFF2-40B4-BE49-F238E27FC236}">
                <a16:creationId xmlns:a16="http://schemas.microsoft.com/office/drawing/2014/main" id="{7D8004D3-BB30-66EE-4883-38931094C89F}"/>
              </a:ext>
            </a:extLst>
          </p:cNvPr>
          <p:cNvSpPr>
            <a:spLocks noGrp="1"/>
          </p:cNvSpPr>
          <p:nvPr>
            <p:ph type="sldNum" sz="quarter" idx="5"/>
          </p:nvPr>
        </p:nvSpPr>
        <p:spPr/>
        <p:txBody>
          <a:bodyPr/>
          <a:lstStyle/>
          <a:p>
            <a:fld id="{5CFAD0C2-C254-6340-AE95-5F3F67128CDB}" type="slidenum">
              <a:rPr lang="en-US" smtClean="0"/>
              <a:t>108</a:t>
            </a:fld>
            <a:endParaRPr lang="en-US"/>
          </a:p>
        </p:txBody>
      </p:sp>
    </p:spTree>
    <p:extLst>
      <p:ext uri="{BB962C8B-B14F-4D97-AF65-F5344CB8AC3E}">
        <p14:creationId xmlns:p14="http://schemas.microsoft.com/office/powerpoint/2010/main" val="3170848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25C73-BCEA-8868-4490-710327637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75E77-A27B-5FFC-E06A-C457AE69D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49BDE-AAD7-7B86-FA29-75121E1C2B21}"/>
              </a:ext>
            </a:extLst>
          </p:cNvPr>
          <p:cNvSpPr>
            <a:spLocks noGrp="1"/>
          </p:cNvSpPr>
          <p:nvPr>
            <p:ph type="body" idx="1"/>
          </p:nvPr>
        </p:nvSpPr>
        <p:spPr/>
        <p:txBody>
          <a:bodyPr/>
          <a:lstStyle/>
          <a:p>
            <a:r>
              <a:rPr lang="en-US" dirty="0"/>
              <a:t>It proves that </a:t>
            </a:r>
            <a:r>
              <a:rPr lang="en-US" dirty="0" err="1"/>
              <a:t>BitNet</a:t>
            </a:r>
            <a:r>
              <a:rPr lang="en-US" dirty="0"/>
              <a:t> has much higher scaling efficiency. Given a fixed computation budget, </a:t>
            </a:r>
            <a:r>
              <a:rPr lang="en-US" dirty="0" err="1"/>
              <a:t>BitNet</a:t>
            </a:r>
            <a:r>
              <a:rPr lang="en-US" dirty="0"/>
              <a:t> achieves a significantly better loss. Meanwhile, the inference cost is much smaller to get the same performance as the FP16 models</a:t>
            </a:r>
            <a:endParaRPr lang="en-150" dirty="0"/>
          </a:p>
        </p:txBody>
      </p:sp>
      <p:sp>
        <p:nvSpPr>
          <p:cNvPr id="4" name="Slide Number Placeholder 3">
            <a:extLst>
              <a:ext uri="{FF2B5EF4-FFF2-40B4-BE49-F238E27FC236}">
                <a16:creationId xmlns:a16="http://schemas.microsoft.com/office/drawing/2014/main" id="{90E6C0F6-C4CA-8D78-9DE6-8BDBF2192FFD}"/>
              </a:ext>
            </a:extLst>
          </p:cNvPr>
          <p:cNvSpPr>
            <a:spLocks noGrp="1"/>
          </p:cNvSpPr>
          <p:nvPr>
            <p:ph type="sldNum" sz="quarter" idx="5"/>
          </p:nvPr>
        </p:nvSpPr>
        <p:spPr/>
        <p:txBody>
          <a:bodyPr/>
          <a:lstStyle/>
          <a:p>
            <a:fld id="{5CFAD0C2-C254-6340-AE95-5F3F67128CDB}" type="slidenum">
              <a:rPr lang="en-US" smtClean="0"/>
              <a:t>109</a:t>
            </a:fld>
            <a:endParaRPr lang="en-US"/>
          </a:p>
        </p:txBody>
      </p:sp>
    </p:spTree>
    <p:extLst>
      <p:ext uri="{BB962C8B-B14F-4D97-AF65-F5344CB8AC3E}">
        <p14:creationId xmlns:p14="http://schemas.microsoft.com/office/powerpoint/2010/main" val="25318760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E3E4-35F2-FDAC-9DA6-619612F6B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85784-3A72-91C7-34A0-B2A0DD0B9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F0F8C-CB51-F9A1-9E78-E3CE49B4F231}"/>
              </a:ext>
            </a:extLst>
          </p:cNvPr>
          <p:cNvSpPr>
            <a:spLocks noGrp="1"/>
          </p:cNvSpPr>
          <p:nvPr>
            <p:ph type="body" idx="1"/>
          </p:nvPr>
        </p:nvSpPr>
        <p:spPr/>
        <p:txBody>
          <a:bodyPr/>
          <a:lstStyle/>
          <a:p>
            <a:r>
              <a:rPr lang="en-US" dirty="0"/>
              <a:t>It proves that </a:t>
            </a:r>
            <a:r>
              <a:rPr lang="en-US" dirty="0" err="1"/>
              <a:t>BitNet</a:t>
            </a:r>
            <a:r>
              <a:rPr lang="en-US" dirty="0"/>
              <a:t> has much higher scaling efficiency. Given a fixed computation budget, </a:t>
            </a:r>
            <a:r>
              <a:rPr lang="en-US" dirty="0" err="1"/>
              <a:t>BitNet</a:t>
            </a:r>
            <a:r>
              <a:rPr lang="en-US" dirty="0"/>
              <a:t> achieves a significantly better loss. Meanwhile, the inference cost is much smaller to get the same performance as the FP16 models</a:t>
            </a:r>
            <a:endParaRPr lang="en-150" dirty="0"/>
          </a:p>
        </p:txBody>
      </p:sp>
      <p:sp>
        <p:nvSpPr>
          <p:cNvPr id="4" name="Slide Number Placeholder 3">
            <a:extLst>
              <a:ext uri="{FF2B5EF4-FFF2-40B4-BE49-F238E27FC236}">
                <a16:creationId xmlns:a16="http://schemas.microsoft.com/office/drawing/2014/main" id="{1A6EDFE2-004D-491D-0121-E5749E2DAC46}"/>
              </a:ext>
            </a:extLst>
          </p:cNvPr>
          <p:cNvSpPr>
            <a:spLocks noGrp="1"/>
          </p:cNvSpPr>
          <p:nvPr>
            <p:ph type="sldNum" sz="quarter" idx="5"/>
          </p:nvPr>
        </p:nvSpPr>
        <p:spPr/>
        <p:txBody>
          <a:bodyPr/>
          <a:lstStyle/>
          <a:p>
            <a:fld id="{5CFAD0C2-C254-6340-AE95-5F3F67128CDB}" type="slidenum">
              <a:rPr lang="en-US" smtClean="0"/>
              <a:t>110</a:t>
            </a:fld>
            <a:endParaRPr lang="en-US"/>
          </a:p>
        </p:txBody>
      </p:sp>
    </p:spTree>
    <p:extLst>
      <p:ext uri="{BB962C8B-B14F-4D97-AF65-F5344CB8AC3E}">
        <p14:creationId xmlns:p14="http://schemas.microsoft.com/office/powerpoint/2010/main" val="3832013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19CB5-03BF-5192-DD87-53BA98C7D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B81DD-9F62-50F0-5C87-11C265076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B7B72-B240-F1AA-A6CF-2A22CF09192E}"/>
              </a:ext>
            </a:extLst>
          </p:cNvPr>
          <p:cNvSpPr>
            <a:spLocks noGrp="1"/>
          </p:cNvSpPr>
          <p:nvPr>
            <p:ph type="body" idx="1"/>
          </p:nvPr>
        </p:nvSpPr>
        <p:spPr/>
        <p:txBody>
          <a:bodyPr/>
          <a:lstStyle/>
          <a:p>
            <a:endParaRPr lang="en-150" dirty="0"/>
          </a:p>
        </p:txBody>
      </p:sp>
      <p:sp>
        <p:nvSpPr>
          <p:cNvPr id="4" name="Slide Number Placeholder 3">
            <a:extLst>
              <a:ext uri="{FF2B5EF4-FFF2-40B4-BE49-F238E27FC236}">
                <a16:creationId xmlns:a16="http://schemas.microsoft.com/office/drawing/2014/main" id="{ACAF21E4-2D4E-8C77-CCF2-BCCA316FE5F8}"/>
              </a:ext>
            </a:extLst>
          </p:cNvPr>
          <p:cNvSpPr>
            <a:spLocks noGrp="1"/>
          </p:cNvSpPr>
          <p:nvPr>
            <p:ph type="sldNum" sz="quarter" idx="5"/>
          </p:nvPr>
        </p:nvSpPr>
        <p:spPr/>
        <p:txBody>
          <a:bodyPr/>
          <a:lstStyle/>
          <a:p>
            <a:fld id="{5CFAD0C2-C254-6340-AE95-5F3F67128CDB}" type="slidenum">
              <a:rPr lang="en-US" smtClean="0"/>
              <a:t>111</a:t>
            </a:fld>
            <a:endParaRPr lang="en-US"/>
          </a:p>
        </p:txBody>
      </p:sp>
    </p:spTree>
    <p:extLst>
      <p:ext uri="{BB962C8B-B14F-4D97-AF65-F5344CB8AC3E}">
        <p14:creationId xmlns:p14="http://schemas.microsoft.com/office/powerpoint/2010/main" val="247813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12</a:t>
            </a:fld>
            <a:endParaRPr lang="en-US"/>
          </a:p>
        </p:txBody>
      </p:sp>
    </p:spTree>
    <p:extLst>
      <p:ext uri="{BB962C8B-B14F-4D97-AF65-F5344CB8AC3E}">
        <p14:creationId xmlns:p14="http://schemas.microsoft.com/office/powerpoint/2010/main" val="266991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NimbusRomNo9L"/>
              </a:rPr>
              <a:t>evaluate models on their ability to predict the next token in a sequence as measured by perplexity. Similar to training, they concatenate all documents in a given dataset using empty lines as separators, split the resulting sequence into non- overlapping blocks of 2048 tokens, and score each block independently, evaluate and report perplexity in both </a:t>
            </a:r>
            <a:r>
              <a:rPr lang="en-CA" sz="1800" b="0" dirty="0">
                <a:effectLst/>
                <a:latin typeface="NimbusRomNo9L"/>
              </a:rPr>
              <a:t>in- domain </a:t>
            </a:r>
            <a:r>
              <a:rPr lang="en-CA" sz="1800" dirty="0">
                <a:effectLst/>
                <a:latin typeface="NimbusRomNo9L"/>
              </a:rPr>
              <a:t>and </a:t>
            </a:r>
            <a:r>
              <a:rPr lang="en-CA" sz="1800" b="0" dirty="0">
                <a:effectLst/>
                <a:latin typeface="NimbusRomNo9L"/>
              </a:rPr>
              <a:t>out-of-domain </a:t>
            </a:r>
            <a:r>
              <a:rPr lang="en-CA" sz="1800" dirty="0">
                <a:effectLst/>
                <a:latin typeface="NimbusRomNo9L"/>
              </a:rPr>
              <a:t>settings. In-domain, we sample a held-out subset of the combined pretraining data. For out-of-domain they use data from The Pile a public dataset that combines data from 22 diverse sources</a:t>
            </a:r>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14</a:t>
            </a:fld>
            <a:endParaRPr lang="en-US"/>
          </a:p>
        </p:txBody>
      </p:sp>
    </p:spTree>
    <p:extLst>
      <p:ext uri="{BB962C8B-B14F-4D97-AF65-F5344CB8AC3E}">
        <p14:creationId xmlns:p14="http://schemas.microsoft.com/office/powerpoint/2010/main" val="243678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dirty="0">
                <a:solidFill>
                  <a:srgbClr val="0D0D0D"/>
                </a:solidFill>
                <a:effectLst/>
                <a:latin typeface="Söhne"/>
              </a:rPr>
              <a:t>Overall, these graphs are suggesting that MoE models are not only more parameter-efficient but also scale better with computational resources compared to dense models, both when dealing with familiar data and when generalizing to new, unseen data.</a:t>
            </a:r>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15</a:t>
            </a:fld>
            <a:endParaRPr lang="en-US"/>
          </a:p>
        </p:txBody>
      </p:sp>
    </p:spTree>
    <p:extLst>
      <p:ext uri="{BB962C8B-B14F-4D97-AF65-F5344CB8AC3E}">
        <p14:creationId xmlns:p14="http://schemas.microsoft.com/office/powerpoint/2010/main" val="47250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AD0C2-C254-6340-AE95-5F3F67128CDB}" type="slidenum">
              <a:rPr lang="en-US" smtClean="0"/>
              <a:t>16</a:t>
            </a:fld>
            <a:endParaRPr lang="en-US"/>
          </a:p>
        </p:txBody>
      </p:sp>
    </p:spTree>
    <p:extLst>
      <p:ext uri="{BB962C8B-B14F-4D97-AF65-F5344CB8AC3E}">
        <p14:creationId xmlns:p14="http://schemas.microsoft.com/office/powerpoint/2010/main" val="3983675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D6EC-71A7-93A6-EBFE-629299DFA1DF}"/>
              </a:ext>
            </a:extLst>
          </p:cNvPr>
          <p:cNvSpPr>
            <a:spLocks noGrp="1"/>
          </p:cNvSpPr>
          <p:nvPr>
            <p:ph type="ctrTitle"/>
          </p:nvPr>
        </p:nvSpPr>
        <p:spPr>
          <a:xfrm>
            <a:off x="1524000" y="509804"/>
            <a:ext cx="9144000" cy="147879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DC1633-AF6F-3502-85A1-E7BB94A708A5}"/>
              </a:ext>
            </a:extLst>
          </p:cNvPr>
          <p:cNvSpPr>
            <a:spLocks noGrp="1"/>
          </p:cNvSpPr>
          <p:nvPr>
            <p:ph type="subTitle" idx="1"/>
          </p:nvPr>
        </p:nvSpPr>
        <p:spPr>
          <a:xfrm>
            <a:off x="1524000" y="3666478"/>
            <a:ext cx="9144000" cy="66582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BFE1BE6-2AB6-FB2B-9913-998DFF15DA76}"/>
              </a:ext>
            </a:extLst>
          </p:cNvPr>
          <p:cNvSpPr>
            <a:spLocks noGrp="1"/>
          </p:cNvSpPr>
          <p:nvPr>
            <p:ph type="dt" sz="half" idx="10"/>
          </p:nvPr>
        </p:nvSpPr>
        <p:spPr/>
        <p:txBody>
          <a:bodyPr/>
          <a:lstStyle/>
          <a:p>
            <a:fld id="{C7A15469-0524-8F4F-9E12-76BE9BAEC418}" type="datetime1">
              <a:rPr lang="en-CA" smtClean="0"/>
              <a:t>2024-03-26</a:t>
            </a:fld>
            <a:endParaRPr lang="en-US"/>
          </a:p>
        </p:txBody>
      </p:sp>
      <p:sp>
        <p:nvSpPr>
          <p:cNvPr id="5" name="Footer Placeholder 4">
            <a:extLst>
              <a:ext uri="{FF2B5EF4-FFF2-40B4-BE49-F238E27FC236}">
                <a16:creationId xmlns:a16="http://schemas.microsoft.com/office/drawing/2014/main" id="{7A2C4CDF-2176-0D86-DE74-17D144EE850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FD9A1E6-52BD-8933-6C13-B232659BECB9}"/>
              </a:ext>
            </a:extLst>
          </p:cNvPr>
          <p:cNvSpPr>
            <a:spLocks noGrp="1"/>
          </p:cNvSpPr>
          <p:nvPr>
            <p:ph type="sldNum" sz="quarter" idx="12"/>
          </p:nvPr>
        </p:nvSpPr>
        <p:spPr/>
        <p:txBody>
          <a:bodyPr/>
          <a:lstStyle/>
          <a:p>
            <a:fld id="{D4F24A5E-B0D2-394D-9970-9AE06BCB59C1}" type="slidenum">
              <a:rPr lang="en-US" smtClean="0"/>
              <a:t>‹#›</a:t>
            </a:fld>
            <a:endParaRPr lang="en-US"/>
          </a:p>
        </p:txBody>
      </p:sp>
      <p:pic>
        <p:nvPicPr>
          <p:cNvPr id="1026" name="Picture 2" descr="Logos | Brand | University of Waterloo">
            <a:extLst>
              <a:ext uri="{FF2B5EF4-FFF2-40B4-BE49-F238E27FC236}">
                <a16:creationId xmlns:a16="http://schemas.microsoft.com/office/drawing/2014/main" id="{84836A4D-8608-D8C7-5771-AF81472156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4495948"/>
            <a:ext cx="3740458" cy="149618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96348192-A553-B42F-0FF8-E86CA9FFED6F}"/>
              </a:ext>
            </a:extLst>
          </p:cNvPr>
          <p:cNvSpPr txBox="1">
            <a:spLocks/>
          </p:cNvSpPr>
          <p:nvPr userDrawn="1"/>
        </p:nvSpPr>
        <p:spPr>
          <a:xfrm>
            <a:off x="1524000" y="2616115"/>
            <a:ext cx="9144000" cy="6658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CS886: Recent Advances on Foundation Models</a:t>
            </a:r>
          </a:p>
        </p:txBody>
      </p:sp>
    </p:spTree>
    <p:extLst>
      <p:ext uri="{BB962C8B-B14F-4D97-AF65-F5344CB8AC3E}">
        <p14:creationId xmlns:p14="http://schemas.microsoft.com/office/powerpoint/2010/main" val="380006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F07F-75F3-65EE-202D-44A2C92020A4}"/>
              </a:ext>
            </a:extLst>
          </p:cNvPr>
          <p:cNvSpPr>
            <a:spLocks noGrp="1"/>
          </p:cNvSpPr>
          <p:nvPr>
            <p:ph type="title"/>
          </p:nvPr>
        </p:nvSpPr>
        <p:spPr>
          <a:xfrm>
            <a:off x="838200" y="136526"/>
            <a:ext cx="10515600" cy="9021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A6968AC-2047-1C9A-6F0C-A2FB163D749B}"/>
              </a:ext>
            </a:extLst>
          </p:cNvPr>
          <p:cNvSpPr>
            <a:spLocks noGrp="1"/>
          </p:cNvSpPr>
          <p:nvPr>
            <p:ph idx="1"/>
          </p:nvPr>
        </p:nvSpPr>
        <p:spPr>
          <a:xfrm>
            <a:off x="838200" y="1260629"/>
            <a:ext cx="10515600" cy="49163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724F4-E49C-FBF4-F77B-65D28C6EB48A}"/>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213E37D-8B91-E45F-C21A-08AC8781126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1CDFCEC-FC6A-1247-31D6-9756B15CF1E9}"/>
              </a:ext>
            </a:extLst>
          </p:cNvPr>
          <p:cNvSpPr>
            <a:spLocks noGrp="1"/>
          </p:cNvSpPr>
          <p:nvPr>
            <p:ph type="sldNum" sz="quarter" idx="12"/>
          </p:nvPr>
        </p:nvSpPr>
        <p:spPr/>
        <p:txBody>
          <a:bodyPr/>
          <a:lstStyle/>
          <a:p>
            <a:fld id="{D4F24A5E-B0D2-394D-9970-9AE06BCB59C1}" type="slidenum">
              <a:rPr lang="en-US" smtClean="0"/>
              <a:t>‹#›</a:t>
            </a:fld>
            <a:endParaRPr lang="en-US"/>
          </a:p>
        </p:txBody>
      </p:sp>
      <p:pic>
        <p:nvPicPr>
          <p:cNvPr id="2050" name="Picture 2" descr="University of Waterloo - Wikipedia">
            <a:extLst>
              <a:ext uri="{FF2B5EF4-FFF2-40B4-BE49-F238E27FC236}">
                <a16:creationId xmlns:a16="http://schemas.microsoft.com/office/drawing/2014/main" id="{D0B3DC21-35D6-A201-ACE8-3099DDFD9B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5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C1038-A7AC-0FD1-A0B4-CC0A750B171B}"/>
              </a:ext>
            </a:extLst>
          </p:cNvPr>
          <p:cNvSpPr>
            <a:spLocks noGrp="1"/>
          </p:cNvSpPr>
          <p:nvPr>
            <p:ph sz="half" idx="1"/>
          </p:nvPr>
        </p:nvSpPr>
        <p:spPr>
          <a:xfrm>
            <a:off x="838200" y="1218075"/>
            <a:ext cx="5181600" cy="4958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A94DAF3-52B2-14D5-73BD-76EF3E852375}"/>
              </a:ext>
            </a:extLst>
          </p:cNvPr>
          <p:cNvSpPr>
            <a:spLocks noGrp="1"/>
          </p:cNvSpPr>
          <p:nvPr>
            <p:ph sz="half" idx="2"/>
          </p:nvPr>
        </p:nvSpPr>
        <p:spPr>
          <a:xfrm>
            <a:off x="6172200" y="1218075"/>
            <a:ext cx="5181600" cy="4958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22E9A-1509-2B17-8B07-2AB617926693}"/>
              </a:ext>
            </a:extLst>
          </p:cNvPr>
          <p:cNvSpPr>
            <a:spLocks noGrp="1"/>
          </p:cNvSpPr>
          <p:nvPr>
            <p:ph type="dt" sz="half" idx="10"/>
          </p:nvPr>
        </p:nvSpPr>
        <p:spPr/>
        <p:txBody>
          <a:bodyPr/>
          <a:lstStyle/>
          <a:p>
            <a:fld id="{D301FFEF-BC07-6945-8DF9-83389C94DF56}" type="datetime1">
              <a:rPr lang="en-CA" smtClean="0"/>
              <a:t>2024-03-26</a:t>
            </a:fld>
            <a:endParaRPr lang="en-US"/>
          </a:p>
        </p:txBody>
      </p:sp>
      <p:sp>
        <p:nvSpPr>
          <p:cNvPr id="6" name="Footer Placeholder 5">
            <a:extLst>
              <a:ext uri="{FF2B5EF4-FFF2-40B4-BE49-F238E27FC236}">
                <a16:creationId xmlns:a16="http://schemas.microsoft.com/office/drawing/2014/main" id="{277F1462-F1AB-8508-3202-A656C2E177E9}"/>
              </a:ext>
            </a:extLst>
          </p:cNvPr>
          <p:cNvSpPr>
            <a:spLocks noGrp="1"/>
          </p:cNvSpPr>
          <p:nvPr>
            <p:ph type="ftr" sz="quarter" idx="11"/>
          </p:nvPr>
        </p:nvSpPr>
        <p:spPr/>
        <p:txBody>
          <a:bodyPr/>
          <a:lstStyle/>
          <a:p>
            <a:r>
              <a:rPr lang="en-US"/>
              <a:t>Slides created for CS886 at UWaterloo</a:t>
            </a:r>
          </a:p>
        </p:txBody>
      </p:sp>
      <p:sp>
        <p:nvSpPr>
          <p:cNvPr id="7" name="Slide Number Placeholder 6">
            <a:extLst>
              <a:ext uri="{FF2B5EF4-FFF2-40B4-BE49-F238E27FC236}">
                <a16:creationId xmlns:a16="http://schemas.microsoft.com/office/drawing/2014/main" id="{6EF0C4A2-1436-3FA6-A80A-3B196EF86179}"/>
              </a:ext>
            </a:extLst>
          </p:cNvPr>
          <p:cNvSpPr>
            <a:spLocks noGrp="1"/>
          </p:cNvSpPr>
          <p:nvPr>
            <p:ph type="sldNum" sz="quarter" idx="12"/>
          </p:nvPr>
        </p:nvSpPr>
        <p:spPr/>
        <p:txBody>
          <a:bodyPr/>
          <a:lstStyle/>
          <a:p>
            <a:fld id="{D4F24A5E-B0D2-394D-9970-9AE06BCB59C1}" type="slidenum">
              <a:rPr lang="en-US" smtClean="0"/>
              <a:t>‹#›</a:t>
            </a:fld>
            <a:endParaRPr lang="en-US"/>
          </a:p>
        </p:txBody>
      </p:sp>
      <p:sp>
        <p:nvSpPr>
          <p:cNvPr id="8" name="Title 1">
            <a:extLst>
              <a:ext uri="{FF2B5EF4-FFF2-40B4-BE49-F238E27FC236}">
                <a16:creationId xmlns:a16="http://schemas.microsoft.com/office/drawing/2014/main" id="{F781557D-31D8-7504-F9E6-89FF176BA510}"/>
              </a:ext>
            </a:extLst>
          </p:cNvPr>
          <p:cNvSpPr>
            <a:spLocks noGrp="1"/>
          </p:cNvSpPr>
          <p:nvPr>
            <p:ph type="title"/>
          </p:nvPr>
        </p:nvSpPr>
        <p:spPr>
          <a:xfrm>
            <a:off x="838200" y="136526"/>
            <a:ext cx="10515600" cy="902162"/>
          </a:xfrm>
        </p:spPr>
        <p:txBody>
          <a:bodyPr/>
          <a:lstStyle/>
          <a:p>
            <a:r>
              <a:rPr lang="en-US"/>
              <a:t>Click to edit Master title style</a:t>
            </a:r>
          </a:p>
        </p:txBody>
      </p:sp>
      <p:pic>
        <p:nvPicPr>
          <p:cNvPr id="9" name="Picture 2" descr="University of Waterloo - Wikipedia">
            <a:extLst>
              <a:ext uri="{FF2B5EF4-FFF2-40B4-BE49-F238E27FC236}">
                <a16:creationId xmlns:a16="http://schemas.microsoft.com/office/drawing/2014/main" id="{30D6D19C-4AD8-95AC-CE4A-AB553F7783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9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6DB85-3109-D20D-B726-7CD35142FB06}"/>
              </a:ext>
            </a:extLst>
          </p:cNvPr>
          <p:cNvSpPr>
            <a:spLocks noGrp="1"/>
          </p:cNvSpPr>
          <p:nvPr>
            <p:ph type="body" idx="1"/>
          </p:nvPr>
        </p:nvSpPr>
        <p:spPr>
          <a:xfrm>
            <a:off x="839788" y="12053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047E9F-7F6E-CB88-A309-9348ABC7CDFD}"/>
              </a:ext>
            </a:extLst>
          </p:cNvPr>
          <p:cNvSpPr>
            <a:spLocks noGrp="1"/>
          </p:cNvSpPr>
          <p:nvPr>
            <p:ph sz="half" idx="2"/>
          </p:nvPr>
        </p:nvSpPr>
        <p:spPr>
          <a:xfrm>
            <a:off x="839788" y="2121763"/>
            <a:ext cx="5157787" cy="406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4D8F0-E4E6-9A37-967F-3A1E300F8E40}"/>
              </a:ext>
            </a:extLst>
          </p:cNvPr>
          <p:cNvSpPr>
            <a:spLocks noGrp="1"/>
          </p:cNvSpPr>
          <p:nvPr>
            <p:ph type="body" sz="quarter" idx="3"/>
          </p:nvPr>
        </p:nvSpPr>
        <p:spPr>
          <a:xfrm>
            <a:off x="6172200" y="121753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E38E09-86E0-9F8C-F1CF-50CBC6E18AE0}"/>
              </a:ext>
            </a:extLst>
          </p:cNvPr>
          <p:cNvSpPr>
            <a:spLocks noGrp="1"/>
          </p:cNvSpPr>
          <p:nvPr>
            <p:ph sz="quarter" idx="4"/>
          </p:nvPr>
        </p:nvSpPr>
        <p:spPr>
          <a:xfrm>
            <a:off x="6172200" y="2121763"/>
            <a:ext cx="5183188" cy="406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C3F933-C143-FE57-4DA1-91A01ED6B61C}"/>
              </a:ext>
            </a:extLst>
          </p:cNvPr>
          <p:cNvSpPr>
            <a:spLocks noGrp="1"/>
          </p:cNvSpPr>
          <p:nvPr>
            <p:ph type="dt" sz="half" idx="10"/>
          </p:nvPr>
        </p:nvSpPr>
        <p:spPr/>
        <p:txBody>
          <a:bodyPr/>
          <a:lstStyle/>
          <a:p>
            <a:fld id="{3155D33B-FEF6-E34F-9240-CA7C515C6240}" type="datetime1">
              <a:rPr lang="en-CA" smtClean="0"/>
              <a:t>2024-03-26</a:t>
            </a:fld>
            <a:endParaRPr lang="en-US"/>
          </a:p>
        </p:txBody>
      </p:sp>
      <p:sp>
        <p:nvSpPr>
          <p:cNvPr id="8" name="Footer Placeholder 7">
            <a:extLst>
              <a:ext uri="{FF2B5EF4-FFF2-40B4-BE49-F238E27FC236}">
                <a16:creationId xmlns:a16="http://schemas.microsoft.com/office/drawing/2014/main" id="{0B6F2904-2C1D-800F-4C22-ACC942182AA4}"/>
              </a:ext>
            </a:extLst>
          </p:cNvPr>
          <p:cNvSpPr>
            <a:spLocks noGrp="1"/>
          </p:cNvSpPr>
          <p:nvPr>
            <p:ph type="ftr" sz="quarter" idx="11"/>
          </p:nvPr>
        </p:nvSpPr>
        <p:spPr/>
        <p:txBody>
          <a:bodyPr/>
          <a:lstStyle/>
          <a:p>
            <a:r>
              <a:rPr lang="en-US"/>
              <a:t>Slides created for CS886 at UWaterloo</a:t>
            </a:r>
          </a:p>
        </p:txBody>
      </p:sp>
      <p:sp>
        <p:nvSpPr>
          <p:cNvPr id="9" name="Slide Number Placeholder 8">
            <a:extLst>
              <a:ext uri="{FF2B5EF4-FFF2-40B4-BE49-F238E27FC236}">
                <a16:creationId xmlns:a16="http://schemas.microsoft.com/office/drawing/2014/main" id="{1221D5BA-27EE-967F-DD04-6A63ECB47BA5}"/>
              </a:ext>
            </a:extLst>
          </p:cNvPr>
          <p:cNvSpPr>
            <a:spLocks noGrp="1"/>
          </p:cNvSpPr>
          <p:nvPr>
            <p:ph type="sldNum" sz="quarter" idx="12"/>
          </p:nvPr>
        </p:nvSpPr>
        <p:spPr/>
        <p:txBody>
          <a:bodyPr/>
          <a:lstStyle/>
          <a:p>
            <a:fld id="{D4F24A5E-B0D2-394D-9970-9AE06BCB59C1}" type="slidenum">
              <a:rPr lang="en-US" smtClean="0"/>
              <a:t>‹#›</a:t>
            </a:fld>
            <a:endParaRPr lang="en-US"/>
          </a:p>
        </p:txBody>
      </p:sp>
      <p:sp>
        <p:nvSpPr>
          <p:cNvPr id="10" name="Title 1">
            <a:extLst>
              <a:ext uri="{FF2B5EF4-FFF2-40B4-BE49-F238E27FC236}">
                <a16:creationId xmlns:a16="http://schemas.microsoft.com/office/drawing/2014/main" id="{113F627A-A02C-AF1F-F166-F53663B6D1BC}"/>
              </a:ext>
            </a:extLst>
          </p:cNvPr>
          <p:cNvSpPr>
            <a:spLocks noGrp="1"/>
          </p:cNvSpPr>
          <p:nvPr>
            <p:ph type="title"/>
          </p:nvPr>
        </p:nvSpPr>
        <p:spPr>
          <a:xfrm>
            <a:off x="838200" y="136526"/>
            <a:ext cx="10515600" cy="902162"/>
          </a:xfrm>
        </p:spPr>
        <p:txBody>
          <a:bodyPr/>
          <a:lstStyle/>
          <a:p>
            <a:r>
              <a:rPr lang="en-US"/>
              <a:t>Click to edit Master title style</a:t>
            </a:r>
          </a:p>
        </p:txBody>
      </p:sp>
      <p:pic>
        <p:nvPicPr>
          <p:cNvPr id="11" name="Picture 2" descr="University of Waterloo - Wikipedia">
            <a:extLst>
              <a:ext uri="{FF2B5EF4-FFF2-40B4-BE49-F238E27FC236}">
                <a16:creationId xmlns:a16="http://schemas.microsoft.com/office/drawing/2014/main" id="{B811803D-71E7-4121-57B4-19D8CD5D9C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6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58D8C26-893B-BFA9-5143-56BB44C1D130}"/>
              </a:ext>
            </a:extLst>
          </p:cNvPr>
          <p:cNvSpPr>
            <a:spLocks noGrp="1"/>
          </p:cNvSpPr>
          <p:nvPr>
            <p:ph type="dt" sz="half" idx="10"/>
          </p:nvPr>
        </p:nvSpPr>
        <p:spPr/>
        <p:txBody>
          <a:bodyPr/>
          <a:lstStyle/>
          <a:p>
            <a:fld id="{9A561D02-7E11-1544-897F-A30819BC8F60}" type="datetime1">
              <a:rPr lang="en-CA" smtClean="0"/>
              <a:t>2024-03-26</a:t>
            </a:fld>
            <a:endParaRPr lang="en-US"/>
          </a:p>
        </p:txBody>
      </p:sp>
      <p:sp>
        <p:nvSpPr>
          <p:cNvPr id="4" name="Footer Placeholder 3">
            <a:extLst>
              <a:ext uri="{FF2B5EF4-FFF2-40B4-BE49-F238E27FC236}">
                <a16:creationId xmlns:a16="http://schemas.microsoft.com/office/drawing/2014/main" id="{F72D5C8A-7C87-503A-352C-215B34BF8BF4}"/>
              </a:ext>
            </a:extLst>
          </p:cNvPr>
          <p:cNvSpPr>
            <a:spLocks noGrp="1"/>
          </p:cNvSpPr>
          <p:nvPr>
            <p:ph type="ftr" sz="quarter" idx="11"/>
          </p:nvPr>
        </p:nvSpPr>
        <p:spPr/>
        <p:txBody>
          <a:bodyPr/>
          <a:lstStyle/>
          <a:p>
            <a:r>
              <a:rPr lang="en-US"/>
              <a:t>Slides created for CS886 at UWaterloo</a:t>
            </a:r>
          </a:p>
        </p:txBody>
      </p:sp>
      <p:sp>
        <p:nvSpPr>
          <p:cNvPr id="5" name="Slide Number Placeholder 4">
            <a:extLst>
              <a:ext uri="{FF2B5EF4-FFF2-40B4-BE49-F238E27FC236}">
                <a16:creationId xmlns:a16="http://schemas.microsoft.com/office/drawing/2014/main" id="{8ABFF82A-D5FD-2F01-8AE7-340AD93F7221}"/>
              </a:ext>
            </a:extLst>
          </p:cNvPr>
          <p:cNvSpPr>
            <a:spLocks noGrp="1"/>
          </p:cNvSpPr>
          <p:nvPr>
            <p:ph type="sldNum" sz="quarter" idx="12"/>
          </p:nvPr>
        </p:nvSpPr>
        <p:spPr/>
        <p:txBody>
          <a:bodyPr/>
          <a:lstStyle/>
          <a:p>
            <a:fld id="{D4F24A5E-B0D2-394D-9970-9AE06BCB59C1}" type="slidenum">
              <a:rPr lang="en-US" smtClean="0"/>
              <a:t>‹#›</a:t>
            </a:fld>
            <a:endParaRPr lang="en-US"/>
          </a:p>
        </p:txBody>
      </p:sp>
      <p:sp>
        <p:nvSpPr>
          <p:cNvPr id="6" name="Title 1">
            <a:extLst>
              <a:ext uri="{FF2B5EF4-FFF2-40B4-BE49-F238E27FC236}">
                <a16:creationId xmlns:a16="http://schemas.microsoft.com/office/drawing/2014/main" id="{87760D92-8162-97D7-DFDC-98F6D400DD83}"/>
              </a:ext>
            </a:extLst>
          </p:cNvPr>
          <p:cNvSpPr>
            <a:spLocks noGrp="1"/>
          </p:cNvSpPr>
          <p:nvPr>
            <p:ph type="title"/>
          </p:nvPr>
        </p:nvSpPr>
        <p:spPr>
          <a:xfrm>
            <a:off x="838200" y="136526"/>
            <a:ext cx="10515600" cy="902162"/>
          </a:xfrm>
        </p:spPr>
        <p:txBody>
          <a:bodyPr/>
          <a:lstStyle/>
          <a:p>
            <a:r>
              <a:rPr lang="en-US"/>
              <a:t>Click to edit Master title style</a:t>
            </a:r>
          </a:p>
        </p:txBody>
      </p:sp>
      <p:pic>
        <p:nvPicPr>
          <p:cNvPr id="7" name="Picture 2" descr="University of Waterloo - Wikipedia">
            <a:extLst>
              <a:ext uri="{FF2B5EF4-FFF2-40B4-BE49-F238E27FC236}">
                <a16:creationId xmlns:a16="http://schemas.microsoft.com/office/drawing/2014/main" id="{8DEF5173-B7F7-26FC-3E58-21CFC011EC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1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8B479-7018-6B39-BA47-55C998C658A0}"/>
              </a:ext>
            </a:extLst>
          </p:cNvPr>
          <p:cNvSpPr>
            <a:spLocks noGrp="1"/>
          </p:cNvSpPr>
          <p:nvPr>
            <p:ph type="dt" sz="half" idx="10"/>
          </p:nvPr>
        </p:nvSpPr>
        <p:spPr/>
        <p:txBody>
          <a:bodyPr/>
          <a:lstStyle/>
          <a:p>
            <a:fld id="{00E961B8-A498-DA41-8388-3640B039A975}" type="datetime1">
              <a:rPr lang="en-CA" smtClean="0"/>
              <a:t>2024-03-26</a:t>
            </a:fld>
            <a:endParaRPr lang="en-US"/>
          </a:p>
        </p:txBody>
      </p:sp>
      <p:sp>
        <p:nvSpPr>
          <p:cNvPr id="3" name="Footer Placeholder 2">
            <a:extLst>
              <a:ext uri="{FF2B5EF4-FFF2-40B4-BE49-F238E27FC236}">
                <a16:creationId xmlns:a16="http://schemas.microsoft.com/office/drawing/2014/main" id="{180D3E43-1D4D-00CA-AA0E-A322A4406ED0}"/>
              </a:ext>
            </a:extLst>
          </p:cNvPr>
          <p:cNvSpPr>
            <a:spLocks noGrp="1"/>
          </p:cNvSpPr>
          <p:nvPr>
            <p:ph type="ftr" sz="quarter" idx="11"/>
          </p:nvPr>
        </p:nvSpPr>
        <p:spPr/>
        <p:txBody>
          <a:bodyPr/>
          <a:lstStyle/>
          <a:p>
            <a:r>
              <a:rPr lang="en-US"/>
              <a:t>Slides created for CS886 at UWaterloo</a:t>
            </a:r>
          </a:p>
        </p:txBody>
      </p:sp>
      <p:sp>
        <p:nvSpPr>
          <p:cNvPr id="4" name="Slide Number Placeholder 3">
            <a:extLst>
              <a:ext uri="{FF2B5EF4-FFF2-40B4-BE49-F238E27FC236}">
                <a16:creationId xmlns:a16="http://schemas.microsoft.com/office/drawing/2014/main" id="{00CD0ACD-EBA4-FD35-F200-D39152C12FC3}"/>
              </a:ext>
            </a:extLst>
          </p:cNvPr>
          <p:cNvSpPr>
            <a:spLocks noGrp="1"/>
          </p:cNvSpPr>
          <p:nvPr>
            <p:ph type="sldNum" sz="quarter" idx="12"/>
          </p:nvPr>
        </p:nvSpPr>
        <p:spPr/>
        <p:txBody>
          <a:bodyPr/>
          <a:lstStyle/>
          <a:p>
            <a:fld id="{D4F24A5E-B0D2-394D-9970-9AE06BCB59C1}" type="slidenum">
              <a:rPr lang="en-US" smtClean="0"/>
              <a:t>‹#›</a:t>
            </a:fld>
            <a:endParaRPr lang="en-US"/>
          </a:p>
        </p:txBody>
      </p:sp>
      <p:pic>
        <p:nvPicPr>
          <p:cNvPr id="5" name="Picture 2" descr="University of Waterloo - Wikipedia">
            <a:extLst>
              <a:ext uri="{FF2B5EF4-FFF2-40B4-BE49-F238E27FC236}">
                <a16:creationId xmlns:a16="http://schemas.microsoft.com/office/drawing/2014/main" id="{E982EB98-9440-A2AE-3345-B597DDD1E9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71740" y="136525"/>
            <a:ext cx="902162" cy="90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33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5C615-D3D7-CA3A-7493-50D0F7F79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24BBA1-81D6-454B-4E5D-A15F189CA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00D77-9017-FCD1-D559-BD3BD41418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C317-5B29-6F48-A50A-672AEB20555B}" type="datetime1">
              <a:rPr lang="en-CA" smtClean="0"/>
              <a:t>2024-03-26</a:t>
            </a:fld>
            <a:endParaRPr lang="en-US"/>
          </a:p>
        </p:txBody>
      </p:sp>
      <p:sp>
        <p:nvSpPr>
          <p:cNvPr id="5" name="Footer Placeholder 4">
            <a:extLst>
              <a:ext uri="{FF2B5EF4-FFF2-40B4-BE49-F238E27FC236}">
                <a16:creationId xmlns:a16="http://schemas.microsoft.com/office/drawing/2014/main" id="{2940478F-B586-1105-DBAE-D72EAA82A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Slides created for CS886 at UWaterloo</a:t>
            </a:r>
          </a:p>
        </p:txBody>
      </p:sp>
      <p:sp>
        <p:nvSpPr>
          <p:cNvPr id="6" name="Slide Number Placeholder 5">
            <a:extLst>
              <a:ext uri="{FF2B5EF4-FFF2-40B4-BE49-F238E27FC236}">
                <a16:creationId xmlns:a16="http://schemas.microsoft.com/office/drawing/2014/main" id="{751D82B9-01F9-5ECA-13DB-4E12081E4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24A5E-B0D2-394D-9970-9AE06BCB59C1}" type="slidenum">
              <a:rPr lang="en-US" smtClean="0"/>
              <a:t>‹#›</a:t>
            </a:fld>
            <a:endParaRPr lang="en-US"/>
          </a:p>
        </p:txBody>
      </p:sp>
    </p:spTree>
    <p:extLst>
      <p:ext uri="{BB962C8B-B14F-4D97-AF65-F5344CB8AC3E}">
        <p14:creationId xmlns:p14="http://schemas.microsoft.com/office/powerpoint/2010/main" val="390564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customXml" Target="../ink/ink2.xml"/><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customXml" Target="../ink/ink6.xml"/><Relationship Id="rId10" Type="http://schemas.openxmlformats.org/officeDocument/2006/relationships/image" Target="../media/image280.png"/><Relationship Id="rId4" Type="http://schemas.openxmlformats.org/officeDocument/2006/relationships/image" Target="../media/image250.png"/><Relationship Id="rId9" Type="http://schemas.openxmlformats.org/officeDocument/2006/relationships/customXml" Target="../ink/ink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arxiv.org/pdf/2110.02861.pdf" TargetMode="External"/><Relationship Id="rId2" Type="http://schemas.openxmlformats.org/officeDocument/2006/relationships/hyperlink" Target="https://arxiv.org/pdf/2208.07339.pdf" TargetMode="External"/><Relationship Id="rId1" Type="http://schemas.openxmlformats.org/officeDocument/2006/relationships/slideLayout" Target="../slideLayouts/slideLayout2.xml"/><Relationship Id="rId5" Type="http://schemas.openxmlformats.org/officeDocument/2006/relationships/hyperlink" Target="https://arxiv.org/pdf/2310.11453.pdf" TargetMode="External"/><Relationship Id="rId4" Type="http://schemas.openxmlformats.org/officeDocument/2006/relationships/hyperlink" Target="https://arxiv.org/pdf/2305.14314.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6545-4BD3-ADE2-7347-2745EA200FE0}"/>
              </a:ext>
            </a:extLst>
          </p:cNvPr>
          <p:cNvSpPr>
            <a:spLocks noGrp="1"/>
          </p:cNvSpPr>
          <p:nvPr>
            <p:ph type="ctrTitle"/>
          </p:nvPr>
        </p:nvSpPr>
        <p:spPr/>
        <p:txBody>
          <a:bodyPr>
            <a:normAutofit fontScale="90000"/>
          </a:bodyPr>
          <a:lstStyle/>
          <a:p>
            <a:r>
              <a:rPr lang="en-US" dirty="0"/>
              <a:t>Lecture 14: Compressing and Sparsifying LLM</a:t>
            </a:r>
          </a:p>
        </p:txBody>
      </p:sp>
      <p:sp>
        <p:nvSpPr>
          <p:cNvPr id="3" name="Subtitle 2">
            <a:extLst>
              <a:ext uri="{FF2B5EF4-FFF2-40B4-BE49-F238E27FC236}">
                <a16:creationId xmlns:a16="http://schemas.microsoft.com/office/drawing/2014/main" id="{6F4B5AB2-71ED-F483-B392-B5AD8D305EF7}"/>
              </a:ext>
            </a:extLst>
          </p:cNvPr>
          <p:cNvSpPr>
            <a:spLocks noGrp="1"/>
          </p:cNvSpPr>
          <p:nvPr>
            <p:ph type="subTitle" idx="1"/>
          </p:nvPr>
        </p:nvSpPr>
        <p:spPr/>
        <p:txBody>
          <a:bodyPr/>
          <a:lstStyle/>
          <a:p>
            <a:r>
              <a:rPr lang="en-US" dirty="0"/>
              <a:t>Presenters: Harrum Noor &amp; Marium Aslam</a:t>
            </a:r>
          </a:p>
        </p:txBody>
      </p:sp>
      <p:sp>
        <p:nvSpPr>
          <p:cNvPr id="4" name="Date Placeholder 3">
            <a:extLst>
              <a:ext uri="{FF2B5EF4-FFF2-40B4-BE49-F238E27FC236}">
                <a16:creationId xmlns:a16="http://schemas.microsoft.com/office/drawing/2014/main" id="{D8CC2768-A8BB-A142-D541-0D8F63A418BD}"/>
              </a:ext>
            </a:extLst>
          </p:cNvPr>
          <p:cNvSpPr>
            <a:spLocks noGrp="1"/>
          </p:cNvSpPr>
          <p:nvPr>
            <p:ph type="dt" sz="half" idx="10"/>
          </p:nvPr>
        </p:nvSpPr>
        <p:spPr/>
        <p:txBody>
          <a:bodyPr/>
          <a:lstStyle/>
          <a:p>
            <a:fld id="{EFF2884E-48B2-1441-B188-EF9645BFD4B8}" type="datetime1">
              <a:rPr lang="en-CA" smtClean="0"/>
              <a:t>2024-03-26</a:t>
            </a:fld>
            <a:endParaRPr lang="en-US"/>
          </a:p>
        </p:txBody>
      </p:sp>
      <p:sp>
        <p:nvSpPr>
          <p:cNvPr id="5" name="Footer Placeholder 4">
            <a:extLst>
              <a:ext uri="{FF2B5EF4-FFF2-40B4-BE49-F238E27FC236}">
                <a16:creationId xmlns:a16="http://schemas.microsoft.com/office/drawing/2014/main" id="{C82B6CAC-8609-18DE-AB72-8370B086D66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530BE5A-5729-DB64-14F7-99BD0EDC38B7}"/>
              </a:ext>
            </a:extLst>
          </p:cNvPr>
          <p:cNvSpPr>
            <a:spLocks noGrp="1"/>
          </p:cNvSpPr>
          <p:nvPr>
            <p:ph type="sldNum" sz="quarter" idx="12"/>
          </p:nvPr>
        </p:nvSpPr>
        <p:spPr/>
        <p:txBody>
          <a:bodyPr/>
          <a:lstStyle/>
          <a:p>
            <a:fld id="{D4F24A5E-B0D2-394D-9970-9AE06BCB59C1}" type="slidenum">
              <a:rPr lang="en-US" smtClean="0"/>
              <a:t>1</a:t>
            </a:fld>
            <a:endParaRPr lang="en-US"/>
          </a:p>
        </p:txBody>
      </p:sp>
    </p:spTree>
    <p:extLst>
      <p:ext uri="{BB962C8B-B14F-4D97-AF65-F5344CB8AC3E}">
        <p14:creationId xmlns:p14="http://schemas.microsoft.com/office/powerpoint/2010/main" val="390026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7DC-D3EA-7AB8-50AD-E56C4435BE6D}"/>
              </a:ext>
            </a:extLst>
          </p:cNvPr>
          <p:cNvSpPr>
            <a:spLocks noGrp="1"/>
          </p:cNvSpPr>
          <p:nvPr>
            <p:ph type="title"/>
          </p:nvPr>
        </p:nvSpPr>
        <p:spPr>
          <a:xfrm>
            <a:off x="202301" y="268774"/>
            <a:ext cx="10730039" cy="902162"/>
          </a:xfrm>
        </p:spPr>
        <p:txBody>
          <a:bodyPr>
            <a:normAutofit fontScale="90000"/>
          </a:bodyPr>
          <a:lstStyle/>
          <a:p>
            <a:r>
              <a:rPr lang="en-US" sz="2700" b="1" dirty="0"/>
              <a:t>The Paper: </a:t>
            </a:r>
            <a:r>
              <a:rPr lang="en-CA" sz="2700" b="1" dirty="0">
                <a:effectLst/>
              </a:rPr>
              <a:t>Efficient Large Scale Language Modeling with Mixtures of Experts, </a:t>
            </a:r>
            <a:br>
              <a:rPr lang="en-CA" sz="2400" b="1" dirty="0"/>
            </a:br>
            <a:r>
              <a:rPr kumimoji="0" lang="en-CA" sz="2400" b="0" i="0" u="none" strike="noStrike" kern="1200" cap="none" spc="0" normalizeH="0" baseline="0" noProof="0" dirty="0">
                <a:ln>
                  <a:noFill/>
                </a:ln>
                <a:solidFill>
                  <a:srgbClr val="222222"/>
                </a:solidFill>
                <a:effectLst/>
                <a:uLnTx/>
                <a:uFillTx/>
                <a:latin typeface="Calibri" panose="020F0502020204030204"/>
                <a:ea typeface="+mn-ea"/>
                <a:cs typeface="+mn-cs"/>
              </a:rPr>
              <a:t>Artetxe et al.</a:t>
            </a:r>
            <a:endParaRPr lang="en-US" sz="2400" b="1" dirty="0"/>
          </a:p>
        </p:txBody>
      </p:sp>
      <p:sp>
        <p:nvSpPr>
          <p:cNvPr id="3" name="Content Placeholder 2">
            <a:extLst>
              <a:ext uri="{FF2B5EF4-FFF2-40B4-BE49-F238E27FC236}">
                <a16:creationId xmlns:a16="http://schemas.microsoft.com/office/drawing/2014/main" id="{15A0143C-8CBF-44B2-0D6A-4FB0661190D4}"/>
              </a:ext>
            </a:extLst>
          </p:cNvPr>
          <p:cNvSpPr>
            <a:spLocks noGrp="1"/>
          </p:cNvSpPr>
          <p:nvPr>
            <p:ph idx="1"/>
          </p:nvPr>
        </p:nvSpPr>
        <p:spPr/>
        <p:txBody>
          <a:bodyPr/>
          <a:lstStyle/>
          <a:p>
            <a:r>
              <a:rPr lang="en-US" dirty="0"/>
              <a:t>Evaluates MoE at Scale; </a:t>
            </a:r>
            <a:r>
              <a:rPr lang="en-US" dirty="0" err="1"/>
              <a:t>MoEs</a:t>
            </a:r>
            <a:r>
              <a:rPr lang="en-US" dirty="0"/>
              <a:t> can match the performance of dense models using </a:t>
            </a:r>
            <a:r>
              <a:rPr lang="en-US" b="1" dirty="0"/>
              <a:t>~4 times less compute </a:t>
            </a:r>
          </a:p>
          <a:p>
            <a:endParaRPr lang="en-US" b="1" dirty="0"/>
          </a:p>
          <a:p>
            <a:endParaRPr lang="en-US" dirty="0"/>
          </a:p>
        </p:txBody>
      </p:sp>
      <p:sp>
        <p:nvSpPr>
          <p:cNvPr id="4" name="Date Placeholder 3">
            <a:extLst>
              <a:ext uri="{FF2B5EF4-FFF2-40B4-BE49-F238E27FC236}">
                <a16:creationId xmlns:a16="http://schemas.microsoft.com/office/drawing/2014/main" id="{2FEB3D5E-1E6B-C72A-6574-72343D57760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0A42E551-EF59-9272-6DDE-87F9BDEDFB8E}"/>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0B4588C-432D-3C79-FABC-C8750484CC80}"/>
              </a:ext>
            </a:extLst>
          </p:cNvPr>
          <p:cNvSpPr>
            <a:spLocks noGrp="1"/>
          </p:cNvSpPr>
          <p:nvPr>
            <p:ph type="sldNum" sz="quarter" idx="12"/>
          </p:nvPr>
        </p:nvSpPr>
        <p:spPr/>
        <p:txBody>
          <a:bodyPr/>
          <a:lstStyle/>
          <a:p>
            <a:fld id="{D4F24A5E-B0D2-394D-9970-9AE06BCB59C1}" type="slidenum">
              <a:rPr lang="en-US" smtClean="0"/>
              <a:t>10</a:t>
            </a:fld>
            <a:endParaRPr lang="en-US"/>
          </a:p>
        </p:txBody>
      </p:sp>
      <p:pic>
        <p:nvPicPr>
          <p:cNvPr id="8" name="Picture 7">
            <a:extLst>
              <a:ext uri="{FF2B5EF4-FFF2-40B4-BE49-F238E27FC236}">
                <a16:creationId xmlns:a16="http://schemas.microsoft.com/office/drawing/2014/main" id="{06F53EBD-1202-4AF9-8C09-F5A8E202FC04}"/>
              </a:ext>
            </a:extLst>
          </p:cNvPr>
          <p:cNvPicPr>
            <a:picLocks noChangeAspect="1"/>
          </p:cNvPicPr>
          <p:nvPr/>
        </p:nvPicPr>
        <p:blipFill rotWithShape="1">
          <a:blip r:embed="rId4"/>
          <a:srcRect t="6160"/>
          <a:stretch/>
        </p:blipFill>
        <p:spPr>
          <a:xfrm>
            <a:off x="3265581" y="2069736"/>
            <a:ext cx="5562600" cy="3491893"/>
          </a:xfrm>
          <a:prstGeom prst="rect">
            <a:avLst/>
          </a:prstGeom>
        </p:spPr>
      </p:pic>
      <p:sp>
        <p:nvSpPr>
          <p:cNvPr id="9" name="Content Placeholder 2">
            <a:extLst>
              <a:ext uri="{FF2B5EF4-FFF2-40B4-BE49-F238E27FC236}">
                <a16:creationId xmlns:a16="http://schemas.microsoft.com/office/drawing/2014/main" id="{31E8EAD3-3BFA-22E2-C8EE-D78B5FC4CC98}"/>
              </a:ext>
            </a:extLst>
          </p:cNvPr>
          <p:cNvSpPr txBox="1">
            <a:spLocks/>
          </p:cNvSpPr>
          <p:nvPr/>
        </p:nvSpPr>
        <p:spPr>
          <a:xfrm>
            <a:off x="326838" y="5606476"/>
            <a:ext cx="11538323" cy="1192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i="1" dirty="0">
                <a:latin typeface="Helvetica" pitchFamily="2" charset="0"/>
              </a:rPr>
              <a:t>Estimate of how much more efficient MoEs are relative to dense models in representative datasets. A speedup factor of y indicates that an MoE model can match the performance of the corresponding dense model</a:t>
            </a:r>
            <a:r>
              <a:rPr lang="en-CA" sz="1800" dirty="0">
                <a:latin typeface="Helvetica" pitchFamily="2" charset="0"/>
              </a:rPr>
              <a:t> </a:t>
            </a:r>
            <a:r>
              <a:rPr lang="en-CA" sz="1800" i="1" dirty="0">
                <a:latin typeface="Helvetica" pitchFamily="2" charset="0"/>
              </a:rPr>
              <a:t>using y times less compute</a:t>
            </a:r>
            <a:endParaRPr lang="en-CA" sz="1800" dirty="0">
              <a:latin typeface="Helvetica" pitchFamily="2" charset="0"/>
            </a:endParaRPr>
          </a:p>
          <a:p>
            <a:endParaRPr lang="en-US" sz="1800" dirty="0"/>
          </a:p>
        </p:txBody>
      </p:sp>
      <p:sp>
        <p:nvSpPr>
          <p:cNvPr id="10" name="Rectangular Callout 9">
            <a:extLst>
              <a:ext uri="{FF2B5EF4-FFF2-40B4-BE49-F238E27FC236}">
                <a16:creationId xmlns:a16="http://schemas.microsoft.com/office/drawing/2014/main" id="{A810AB1A-56AD-36A5-B8F1-B6F57F08CC95}"/>
              </a:ext>
            </a:extLst>
          </p:cNvPr>
          <p:cNvSpPr/>
          <p:nvPr/>
        </p:nvSpPr>
        <p:spPr>
          <a:xfrm>
            <a:off x="9068174" y="1917313"/>
            <a:ext cx="2796988" cy="2479875"/>
          </a:xfrm>
          <a:prstGeom prst="wedgeRect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dirty="0">
                <a:solidFill>
                  <a:schemeClr val="tx1"/>
                </a:solidFill>
                <a:effectLst/>
              </a:rPr>
              <a:t>MoEs are most efficient when evaluated in-domain,</a:t>
            </a:r>
          </a:p>
          <a:p>
            <a:r>
              <a:rPr lang="en-CA" dirty="0">
                <a:solidFill>
                  <a:schemeClr val="tx1"/>
                </a:solidFill>
                <a:effectLst/>
              </a:rPr>
              <a:t>where they can match the performance of</a:t>
            </a:r>
          </a:p>
          <a:p>
            <a:r>
              <a:rPr lang="en-CA" dirty="0">
                <a:solidFill>
                  <a:schemeClr val="tx1"/>
                </a:solidFill>
                <a:effectLst/>
              </a:rPr>
              <a:t>dense models trained with 8-16x more compute</a:t>
            </a:r>
          </a:p>
        </p:txBody>
      </p:sp>
      <p:cxnSp>
        <p:nvCxnSpPr>
          <p:cNvPr id="12" name="Curved Connector 11">
            <a:extLst>
              <a:ext uri="{FF2B5EF4-FFF2-40B4-BE49-F238E27FC236}">
                <a16:creationId xmlns:a16="http://schemas.microsoft.com/office/drawing/2014/main" id="{83292061-4852-DBAF-D19C-BAEE08BEEB4A}"/>
              </a:ext>
            </a:extLst>
          </p:cNvPr>
          <p:cNvCxnSpPr>
            <a:cxnSpLocks/>
          </p:cNvCxnSpPr>
          <p:nvPr/>
        </p:nvCxnSpPr>
        <p:spPr>
          <a:xfrm>
            <a:off x="8001000" y="2528047"/>
            <a:ext cx="1067174" cy="632012"/>
          </a:xfrm>
          <a:prstGeom prst="curved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64963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DF2B-9620-FE48-7B4B-ABB5CFAC7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349FF-BA46-D60E-F57F-C4180B474A5E}"/>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a:t>
            </a:r>
            <a:r>
              <a:rPr lang="en-US" sz="4000" dirty="0" err="1"/>
              <a:t>BitLinear</a:t>
            </a:r>
            <a:r>
              <a:rPr lang="en-US" sz="4000" dirty="0"/>
              <a:t> </a:t>
            </a:r>
            <a:endParaRPr lang="en-150" sz="4000" dirty="0"/>
          </a:p>
        </p:txBody>
      </p:sp>
      <p:sp>
        <p:nvSpPr>
          <p:cNvPr id="4" name="Date Placeholder 3">
            <a:extLst>
              <a:ext uri="{FF2B5EF4-FFF2-40B4-BE49-F238E27FC236}">
                <a16:creationId xmlns:a16="http://schemas.microsoft.com/office/drawing/2014/main" id="{4B242A02-2AA4-2CCF-41AE-786C87BB60B2}"/>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4518EA95-3A6B-A6FB-3538-3CCFECEEF0F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75CE5FD-617E-E955-3DCE-6ED80E93B56F}"/>
              </a:ext>
            </a:extLst>
          </p:cNvPr>
          <p:cNvSpPr>
            <a:spLocks noGrp="1"/>
          </p:cNvSpPr>
          <p:nvPr>
            <p:ph type="sldNum" sz="quarter" idx="12"/>
          </p:nvPr>
        </p:nvSpPr>
        <p:spPr/>
        <p:txBody>
          <a:bodyPr/>
          <a:lstStyle/>
          <a:p>
            <a:fld id="{D4F24A5E-B0D2-394D-9970-9AE06BCB59C1}" type="slidenum">
              <a:rPr lang="en-US" smtClean="0"/>
              <a:t>100</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05AC464-D189-5D61-61F8-EF76B0C6628E}"/>
                  </a:ext>
                </a:extLst>
              </p:cNvPr>
              <p:cNvSpPr>
                <a:spLocks noGrp="1"/>
              </p:cNvSpPr>
              <p:nvPr>
                <p:ph idx="1"/>
              </p:nvPr>
            </p:nvSpPr>
            <p:spPr/>
            <p:txBody>
              <a:bodyPr>
                <a:normAutofit/>
              </a:bodyPr>
              <a:lstStyle/>
              <a:p>
                <a:pPr algn="l">
                  <a:buFont typeface="Arial" panose="020B0604020202020204" pitchFamily="34" charset="0"/>
                  <a:buChar char="•"/>
                </a:pPr>
                <a:r>
                  <a:rPr lang="en-US" dirty="0"/>
                  <a:t>the matrix multiplication can be written as: </a:t>
                </a:r>
                <a14:m>
                  <m:oMath xmlns:m="http://schemas.openxmlformats.org/officeDocument/2006/math">
                    <m:r>
                      <a:rPr lang="en-US" b="0" i="0" dirty="0" smtClean="0">
                        <a:solidFill>
                          <a:srgbClr val="374151"/>
                        </a:solidFill>
                        <a:effectLst/>
                        <a:latin typeface="Cambria Math" panose="02040503050406030204" pitchFamily="18" charset="0"/>
                      </a:rPr>
                      <m:t>𝑦</m:t>
                    </m:r>
                    <m:r>
                      <a:rPr lang="en-US" b="0" i="0" dirty="0" smtClean="0">
                        <a:solidFill>
                          <a:srgbClr val="374151"/>
                        </a:solidFill>
                        <a:effectLst/>
                        <a:latin typeface="Cambria Math" panose="02040503050406030204" pitchFamily="18" charset="0"/>
                      </a:rPr>
                      <m:t>=</m:t>
                    </m:r>
                    <m:acc>
                      <m:accPr>
                        <m:chr m:val="̃"/>
                        <m:ctrlPr>
                          <a:rPr lang="en-US" b="0" i="1" dirty="0">
                            <a:solidFill>
                              <a:srgbClr val="374151"/>
                            </a:solidFill>
                            <a:effectLst/>
                            <a:latin typeface="Cambria Math" panose="02040503050406030204" pitchFamily="18" charset="0"/>
                          </a:rPr>
                        </m:ctrlPr>
                      </m:accPr>
                      <m:e>
                        <m:r>
                          <a:rPr lang="en-US" b="0" i="0" dirty="0">
                            <a:solidFill>
                              <a:srgbClr val="374151"/>
                            </a:solidFill>
                            <a:effectLst/>
                            <a:latin typeface="Cambria Math" panose="02040503050406030204" pitchFamily="18" charset="0"/>
                          </a:rPr>
                          <m:t>𝑤</m:t>
                        </m:r>
                      </m:e>
                    </m:acc>
                    <m:acc>
                      <m:accPr>
                        <m:chr m:val="̃"/>
                        <m:ctrlPr>
                          <a:rPr lang="en-US" b="0" i="1" dirty="0">
                            <a:solidFill>
                              <a:srgbClr val="374151"/>
                            </a:solidFill>
                            <a:effectLst/>
                            <a:latin typeface="Cambria Math" panose="02040503050406030204" pitchFamily="18" charset="0"/>
                          </a:rPr>
                        </m:ctrlPr>
                      </m:accPr>
                      <m:e>
                        <m:r>
                          <a:rPr lang="en-US" b="0" i="0" dirty="0">
                            <a:solidFill>
                              <a:srgbClr val="374151"/>
                            </a:solidFill>
                            <a:effectLst/>
                            <a:latin typeface="Cambria Math" panose="02040503050406030204" pitchFamily="18" charset="0"/>
                          </a:rPr>
                          <m:t>𝑥</m:t>
                        </m:r>
                      </m:e>
                    </m:acc>
                  </m:oMath>
                </a14:m>
                <a:endParaRPr lang="en-US" b="0" i="0" dirty="0">
                  <a:solidFill>
                    <a:srgbClr val="374151"/>
                  </a:solidFill>
                  <a:effectLst/>
                  <a:latin typeface="Söhne"/>
                </a:endParaRPr>
              </a:p>
              <a:p>
                <a:r>
                  <a:rPr lang="en-US" dirty="0"/>
                  <a:t>assume that the elements in W and x are mutually independent and share the same distribution, Var(y) is estimated to be: </a:t>
                </a:r>
              </a:p>
              <a:p>
                <a:endParaRPr lang="en-US" dirty="0"/>
              </a:p>
              <a:p>
                <a:endParaRPr lang="en-US" dirty="0"/>
              </a:p>
              <a:p>
                <a:r>
                  <a:rPr lang="en-US" dirty="0"/>
                  <a:t>After layer norm: Var(y) ≈ E[LN(</a:t>
                </a:r>
                <a:r>
                  <a:rPr lang="en-US" dirty="0" err="1"/>
                  <a:t>xe</a:t>
                </a:r>
                <a:r>
                  <a:rPr lang="en-US" dirty="0"/>
                  <a:t>) 2 ] = 1</a:t>
                </a:r>
              </a:p>
              <a:p>
                <a:r>
                  <a:rPr lang="en-US" dirty="0" err="1"/>
                  <a:t>BitLinear</a:t>
                </a:r>
                <a:r>
                  <a:rPr lang="en-US" dirty="0"/>
                  <a:t>: </a:t>
                </a:r>
              </a:p>
              <a:p>
                <a:endParaRPr lang="en-150" dirty="0"/>
              </a:p>
            </p:txBody>
          </p:sp>
        </mc:Choice>
        <mc:Fallback xmlns="">
          <p:sp>
            <p:nvSpPr>
              <p:cNvPr id="7" name="Content Placeholder 6">
                <a:extLst>
                  <a:ext uri="{FF2B5EF4-FFF2-40B4-BE49-F238E27FC236}">
                    <a16:creationId xmlns:a16="http://schemas.microsoft.com/office/drawing/2014/main" id="{505AC464-D189-5D61-61F8-EF76B0C6628E}"/>
                  </a:ext>
                </a:extLst>
              </p:cNvPr>
              <p:cNvSpPr>
                <a:spLocks noGrp="1" noRot="1" noChangeAspect="1" noMove="1" noResize="1" noEditPoints="1" noAdjustHandles="1" noChangeArrowheads="1" noChangeShapeType="1" noTextEdit="1"/>
              </p:cNvSpPr>
              <p:nvPr>
                <p:ph idx="1"/>
              </p:nvPr>
            </p:nvSpPr>
            <p:spPr>
              <a:blipFill>
                <a:blip r:embed="rId3"/>
                <a:stretch>
                  <a:fillRect l="-1043" t="-2109"/>
                </a:stretch>
              </a:blipFill>
            </p:spPr>
            <p:txBody>
              <a:bodyPr/>
              <a:lstStyle/>
              <a:p>
                <a:r>
                  <a:rPr lang="en-150">
                    <a:noFill/>
                  </a:rPr>
                  <a:t> </a:t>
                </a:r>
              </a:p>
            </p:txBody>
          </p:sp>
        </mc:Fallback>
      </mc:AlternateContent>
      <p:pic>
        <p:nvPicPr>
          <p:cNvPr id="8" name="Picture 7">
            <a:extLst>
              <a:ext uri="{FF2B5EF4-FFF2-40B4-BE49-F238E27FC236}">
                <a16:creationId xmlns:a16="http://schemas.microsoft.com/office/drawing/2014/main" id="{E2A81AD2-DBA0-CB6E-A1DE-FAE8501837C5}"/>
              </a:ext>
            </a:extLst>
          </p:cNvPr>
          <p:cNvPicPr>
            <a:picLocks noChangeAspect="1"/>
          </p:cNvPicPr>
          <p:nvPr/>
        </p:nvPicPr>
        <p:blipFill>
          <a:blip r:embed="rId4"/>
          <a:stretch>
            <a:fillRect/>
          </a:stretch>
        </p:blipFill>
        <p:spPr>
          <a:xfrm>
            <a:off x="4305331" y="2730021"/>
            <a:ext cx="2494931" cy="988775"/>
          </a:xfrm>
          <a:prstGeom prst="rect">
            <a:avLst/>
          </a:prstGeom>
        </p:spPr>
      </p:pic>
      <p:pic>
        <p:nvPicPr>
          <p:cNvPr id="10" name="Picture 9">
            <a:extLst>
              <a:ext uri="{FF2B5EF4-FFF2-40B4-BE49-F238E27FC236}">
                <a16:creationId xmlns:a16="http://schemas.microsoft.com/office/drawing/2014/main" id="{CB84073D-91CC-559A-3AA0-5F654D436EA7}"/>
              </a:ext>
            </a:extLst>
          </p:cNvPr>
          <p:cNvPicPr>
            <a:picLocks noChangeAspect="1"/>
          </p:cNvPicPr>
          <p:nvPr/>
        </p:nvPicPr>
        <p:blipFill>
          <a:blip r:embed="rId5"/>
          <a:stretch>
            <a:fillRect/>
          </a:stretch>
        </p:blipFill>
        <p:spPr>
          <a:xfrm>
            <a:off x="3969836" y="4532911"/>
            <a:ext cx="4252328" cy="1425063"/>
          </a:xfrm>
          <a:prstGeom prst="rect">
            <a:avLst/>
          </a:prstGeom>
        </p:spPr>
      </p:pic>
    </p:spTree>
    <p:extLst>
      <p:ext uri="{BB962C8B-B14F-4D97-AF65-F5344CB8AC3E}">
        <p14:creationId xmlns:p14="http://schemas.microsoft.com/office/powerpoint/2010/main" val="42579279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6CEB4-3F88-E655-ECC1-7EB642C31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7892B-6DEF-BC2A-B7CD-6099EB3E9BA3}"/>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Model Parallelism using Group Quantization and Normalization</a:t>
            </a:r>
            <a:endParaRPr lang="en-150" sz="4000" dirty="0"/>
          </a:p>
        </p:txBody>
      </p:sp>
      <p:sp>
        <p:nvSpPr>
          <p:cNvPr id="4" name="Date Placeholder 3">
            <a:extLst>
              <a:ext uri="{FF2B5EF4-FFF2-40B4-BE49-F238E27FC236}">
                <a16:creationId xmlns:a16="http://schemas.microsoft.com/office/drawing/2014/main" id="{882FCE3C-0025-F5C6-9010-9352BC94BD0A}"/>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34874C15-74A1-4D7C-49C8-1FFFCF71588A}"/>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A91BC6F-82C2-46A6-D1A7-451C55E3BAD7}"/>
              </a:ext>
            </a:extLst>
          </p:cNvPr>
          <p:cNvSpPr>
            <a:spLocks noGrp="1"/>
          </p:cNvSpPr>
          <p:nvPr>
            <p:ph type="sldNum" sz="quarter" idx="12"/>
          </p:nvPr>
        </p:nvSpPr>
        <p:spPr/>
        <p:txBody>
          <a:bodyPr/>
          <a:lstStyle/>
          <a:p>
            <a:fld id="{D4F24A5E-B0D2-394D-9970-9AE06BCB59C1}" type="slidenum">
              <a:rPr lang="en-US" smtClean="0"/>
              <a:t>101</a:t>
            </a:fld>
            <a:endParaRPr lang="en-US"/>
          </a:p>
        </p:txBody>
      </p:sp>
      <p:sp>
        <p:nvSpPr>
          <p:cNvPr id="7" name="Content Placeholder 6">
            <a:extLst>
              <a:ext uri="{FF2B5EF4-FFF2-40B4-BE49-F238E27FC236}">
                <a16:creationId xmlns:a16="http://schemas.microsoft.com/office/drawing/2014/main" id="{AE1DAF7F-C90A-A235-B598-02028A05FBE2}"/>
              </a:ext>
            </a:extLst>
          </p:cNvPr>
          <p:cNvSpPr>
            <a:spLocks noGrp="1"/>
          </p:cNvSpPr>
          <p:nvPr>
            <p:ph idx="1"/>
          </p:nvPr>
        </p:nvSpPr>
        <p:spPr>
          <a:xfrm>
            <a:off x="838200" y="1636349"/>
            <a:ext cx="10515600" cy="4540613"/>
          </a:xfrm>
        </p:spPr>
        <p:txBody>
          <a:bodyPr>
            <a:normAutofit/>
          </a:bodyPr>
          <a:lstStyle/>
          <a:p>
            <a:pPr algn="l">
              <a:buFont typeface="Arial" panose="020B0604020202020204" pitchFamily="34" charset="0"/>
              <a:buChar char="•"/>
            </a:pPr>
            <a:r>
              <a:rPr lang="fr-FR" sz="2400" dirty="0"/>
              <a:t>partitions the matrix multiplication on multiple </a:t>
            </a:r>
            <a:r>
              <a:rPr lang="fr-FR" sz="2400" dirty="0" err="1"/>
              <a:t>devices</a:t>
            </a:r>
            <a:r>
              <a:rPr lang="fr-FR" sz="2400" dirty="0"/>
              <a:t>.</a:t>
            </a:r>
          </a:p>
          <a:p>
            <a:pPr algn="l">
              <a:buFont typeface="Arial" panose="020B0604020202020204" pitchFamily="34" charset="0"/>
              <a:buChar char="•"/>
            </a:pPr>
            <a:r>
              <a:rPr lang="fr-FR" sz="2400" dirty="0" err="1"/>
              <a:t>Problem</a:t>
            </a:r>
            <a:r>
              <a:rPr lang="fr-FR" sz="2400" dirty="0"/>
              <a:t>: A</a:t>
            </a:r>
            <a:r>
              <a:rPr lang="en-US" sz="2400" dirty="0" err="1"/>
              <a:t>ll</a:t>
            </a:r>
            <a:r>
              <a:rPr lang="en-US" sz="2400" dirty="0"/>
              <a:t> of the parameters α, β, γ, and η are calculated from the whole tensors =&gt; the tensors are not independent along the partition dimension</a:t>
            </a:r>
          </a:p>
          <a:p>
            <a:pPr algn="l">
              <a:buFont typeface="Arial" panose="020B0604020202020204" pitchFamily="34" charset="0"/>
              <a:buChar char="•"/>
            </a:pPr>
            <a:r>
              <a:rPr lang="en-US" sz="2400" dirty="0"/>
              <a:t>Solution: divide the weights and activations into groups and then independently estimate each group’s parameters.</a:t>
            </a:r>
            <a:endParaRPr lang="en-US" sz="2400" b="0" i="0" dirty="0">
              <a:solidFill>
                <a:srgbClr val="374151"/>
              </a:solidFill>
              <a:effectLst/>
              <a:latin typeface="Söhne"/>
            </a:endParaRPr>
          </a:p>
          <a:p>
            <a:endParaRPr lang="en-150" dirty="0"/>
          </a:p>
        </p:txBody>
      </p:sp>
      <p:pic>
        <p:nvPicPr>
          <p:cNvPr id="8" name="Picture 7">
            <a:extLst>
              <a:ext uri="{FF2B5EF4-FFF2-40B4-BE49-F238E27FC236}">
                <a16:creationId xmlns:a16="http://schemas.microsoft.com/office/drawing/2014/main" id="{70366B5B-CCB4-BE73-B025-3E8835106628}"/>
              </a:ext>
            </a:extLst>
          </p:cNvPr>
          <p:cNvPicPr>
            <a:picLocks noChangeAspect="1"/>
          </p:cNvPicPr>
          <p:nvPr/>
        </p:nvPicPr>
        <p:blipFill>
          <a:blip r:embed="rId3"/>
          <a:stretch>
            <a:fillRect/>
          </a:stretch>
        </p:blipFill>
        <p:spPr>
          <a:xfrm>
            <a:off x="7432767" y="4065433"/>
            <a:ext cx="4542746" cy="1060501"/>
          </a:xfrm>
          <a:prstGeom prst="rect">
            <a:avLst/>
          </a:prstGeom>
        </p:spPr>
      </p:pic>
      <p:sp>
        <p:nvSpPr>
          <p:cNvPr id="9" name="TextBox 8">
            <a:extLst>
              <a:ext uri="{FF2B5EF4-FFF2-40B4-BE49-F238E27FC236}">
                <a16:creationId xmlns:a16="http://schemas.microsoft.com/office/drawing/2014/main" id="{F3DB3147-359E-B7BE-8A4C-812EF705CFAE}"/>
              </a:ext>
            </a:extLst>
          </p:cNvPr>
          <p:cNvSpPr txBox="1"/>
          <p:nvPr/>
        </p:nvSpPr>
        <p:spPr>
          <a:xfrm>
            <a:off x="979715" y="3681333"/>
            <a:ext cx="6453052" cy="2585323"/>
          </a:xfrm>
          <a:prstGeom prst="rect">
            <a:avLst/>
          </a:prstGeom>
          <a:noFill/>
        </p:spPr>
        <p:txBody>
          <a:bodyPr wrap="square" rtlCol="0">
            <a:spAutoFit/>
          </a:bodyPr>
          <a:lstStyle/>
          <a:p>
            <a:pPr algn="l">
              <a:buFont typeface="Arial" panose="020B0604020202020204" pitchFamily="34" charset="0"/>
              <a:buChar char="•"/>
            </a:pPr>
            <a:r>
              <a:rPr lang="en-US" b="0" i="1" dirty="0">
                <a:solidFill>
                  <a:srgbClr val="374151"/>
                </a:solidFill>
                <a:effectLst/>
                <a:latin typeface="KaTeX_Math"/>
              </a:rPr>
              <a:t>W</a:t>
            </a:r>
            <a:r>
              <a:rPr lang="en-US" b="0" i="0" dirty="0">
                <a:solidFill>
                  <a:srgbClr val="374151"/>
                </a:solidFill>
                <a:effectLst/>
                <a:latin typeface="Söhne"/>
              </a:rPr>
              <a:t> represents the weight matrix of the neural network, with dimensions </a:t>
            </a:r>
            <a:r>
              <a:rPr lang="en-US" b="0" i="1" dirty="0" err="1">
                <a:solidFill>
                  <a:srgbClr val="374151"/>
                </a:solidFill>
                <a:effectLst/>
                <a:latin typeface="KaTeX_Math"/>
              </a:rPr>
              <a:t>n</a:t>
            </a:r>
            <a:r>
              <a:rPr lang="en-US" b="0" i="0" dirty="0" err="1">
                <a:solidFill>
                  <a:srgbClr val="374151"/>
                </a:solidFill>
                <a:effectLst/>
                <a:latin typeface="KaTeX_Main"/>
              </a:rPr>
              <a:t>×</a:t>
            </a:r>
            <a:r>
              <a:rPr lang="en-US" b="0" i="1" dirty="0" err="1">
                <a:solidFill>
                  <a:srgbClr val="374151"/>
                </a:solidFill>
                <a:effectLst/>
                <a:latin typeface="KaTeX_Math"/>
              </a:rPr>
              <a:t>m</a:t>
            </a:r>
            <a:r>
              <a:rPr lang="en-US" b="0" i="0" dirty="0">
                <a:solidFill>
                  <a:srgbClr val="374151"/>
                </a:solidFill>
                <a:effectLst/>
                <a:latin typeface="Söhne"/>
              </a:rPr>
              <a:t>.</a:t>
            </a:r>
          </a:p>
          <a:p>
            <a:pPr algn="l">
              <a:buFont typeface="Arial" panose="020B0604020202020204" pitchFamily="34" charset="0"/>
              <a:buChar char="•"/>
            </a:pPr>
            <a:r>
              <a:rPr lang="en-US" b="0" i="1" dirty="0">
                <a:solidFill>
                  <a:srgbClr val="374151"/>
                </a:solidFill>
                <a:effectLst/>
                <a:latin typeface="KaTeX_Math"/>
              </a:rPr>
              <a:t>G</a:t>
            </a:r>
            <a:r>
              <a:rPr lang="en-US" b="0" i="0" dirty="0">
                <a:solidFill>
                  <a:srgbClr val="374151"/>
                </a:solidFill>
                <a:effectLst/>
                <a:latin typeface="Söhne"/>
              </a:rPr>
              <a:t> refers to the number of groups the weight matrix is divided into along the partition dimension.</a:t>
            </a:r>
          </a:p>
          <a:p>
            <a:pPr algn="l">
              <a:buFont typeface="Arial" panose="020B0604020202020204" pitchFamily="34" charset="0"/>
              <a:buChar char="•"/>
            </a:pPr>
            <a:r>
              <a:rPr lang="en-US" b="0" i="1" dirty="0">
                <a:solidFill>
                  <a:srgbClr val="374151"/>
                </a:solidFill>
                <a:effectLst/>
                <a:latin typeface="KaTeX_Math"/>
              </a:rPr>
              <a:t>αg</a:t>
            </a:r>
            <a:r>
              <a:rPr lang="en-US" b="0" i="0" dirty="0">
                <a:solidFill>
                  <a:srgbClr val="374151"/>
                </a:solidFill>
                <a:effectLst/>
                <a:latin typeface="KaTeX_Main"/>
              </a:rPr>
              <a:t>​</a:t>
            </a:r>
            <a:r>
              <a:rPr lang="en-US" b="0" i="0" dirty="0">
                <a:solidFill>
                  <a:srgbClr val="374151"/>
                </a:solidFill>
                <a:effectLst/>
                <a:latin typeface="Söhne"/>
              </a:rPr>
              <a:t> is the scaling factor for group </a:t>
            </a:r>
            <a:r>
              <a:rPr lang="en-US" b="0" i="1" dirty="0">
                <a:solidFill>
                  <a:srgbClr val="374151"/>
                </a:solidFill>
                <a:effectLst/>
                <a:latin typeface="KaTeX_Math"/>
              </a:rPr>
              <a:t>g</a:t>
            </a:r>
            <a:r>
              <a:rPr lang="en-US" b="0" i="0" dirty="0">
                <a:solidFill>
                  <a:srgbClr val="374151"/>
                </a:solidFill>
                <a:effectLst/>
                <a:latin typeface="Söhne"/>
              </a:rPr>
              <a:t>, computed as the mean of the weights within that group.</a:t>
            </a:r>
          </a:p>
          <a:p>
            <a:pPr algn="l">
              <a:buFont typeface="Arial" panose="020B0604020202020204" pitchFamily="34" charset="0"/>
              <a:buChar char="•"/>
            </a:pPr>
            <a:r>
              <a:rPr lang="en-US" b="0" i="1" dirty="0">
                <a:solidFill>
                  <a:srgbClr val="374151"/>
                </a:solidFill>
                <a:effectLst/>
                <a:latin typeface="KaTeX_Math"/>
              </a:rPr>
              <a:t>βg</a:t>
            </a:r>
            <a:r>
              <a:rPr lang="en-US" b="0" i="0" dirty="0">
                <a:solidFill>
                  <a:srgbClr val="374151"/>
                </a:solidFill>
                <a:effectLst/>
                <a:latin typeface="KaTeX_Main"/>
              </a:rPr>
              <a:t>​</a:t>
            </a:r>
            <a:r>
              <a:rPr lang="en-US" b="0" i="0" dirty="0">
                <a:solidFill>
                  <a:srgbClr val="374151"/>
                </a:solidFill>
                <a:effectLst/>
                <a:latin typeface="Söhne"/>
              </a:rPr>
              <a:t> is the normalization factor for group </a:t>
            </a:r>
            <a:r>
              <a:rPr lang="en-US" b="0" i="1" dirty="0">
                <a:solidFill>
                  <a:srgbClr val="374151"/>
                </a:solidFill>
                <a:effectLst/>
                <a:latin typeface="KaTeX_Math"/>
              </a:rPr>
              <a:t>g</a:t>
            </a:r>
            <a:r>
              <a:rPr lang="en-US" b="0" i="0" dirty="0">
                <a:solidFill>
                  <a:srgbClr val="374151"/>
                </a:solidFill>
                <a:effectLst/>
                <a:latin typeface="Söhne"/>
              </a:rPr>
              <a:t>, calculated as the mean of the absolute values (L1 norm) of the weights within the group.</a:t>
            </a:r>
          </a:p>
          <a:p>
            <a:endParaRPr lang="en-150" dirty="0"/>
          </a:p>
        </p:txBody>
      </p:sp>
    </p:spTree>
    <p:extLst>
      <p:ext uri="{BB962C8B-B14F-4D97-AF65-F5344CB8AC3E}">
        <p14:creationId xmlns:p14="http://schemas.microsoft.com/office/powerpoint/2010/main" val="41889388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F7A23-9051-AFBA-D338-7B5E49A6D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019DC-2136-ABC4-D866-B278F742C003}"/>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Model Training</a:t>
            </a:r>
            <a:endParaRPr lang="en-150" sz="4000" dirty="0"/>
          </a:p>
        </p:txBody>
      </p:sp>
      <p:sp>
        <p:nvSpPr>
          <p:cNvPr id="4" name="Date Placeholder 3">
            <a:extLst>
              <a:ext uri="{FF2B5EF4-FFF2-40B4-BE49-F238E27FC236}">
                <a16:creationId xmlns:a16="http://schemas.microsoft.com/office/drawing/2014/main" id="{27786781-12F0-B899-938B-26819211485C}"/>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A035CF1-3639-69D6-4AC2-7A0899DE210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6794649-B287-1C34-07D6-047C92185BF5}"/>
              </a:ext>
            </a:extLst>
          </p:cNvPr>
          <p:cNvSpPr>
            <a:spLocks noGrp="1"/>
          </p:cNvSpPr>
          <p:nvPr>
            <p:ph type="sldNum" sz="quarter" idx="12"/>
          </p:nvPr>
        </p:nvSpPr>
        <p:spPr/>
        <p:txBody>
          <a:bodyPr/>
          <a:lstStyle/>
          <a:p>
            <a:fld id="{D4F24A5E-B0D2-394D-9970-9AE06BCB59C1}" type="slidenum">
              <a:rPr lang="en-US" smtClean="0"/>
              <a:t>102</a:t>
            </a:fld>
            <a:endParaRPr lang="en-US"/>
          </a:p>
        </p:txBody>
      </p:sp>
      <p:sp>
        <p:nvSpPr>
          <p:cNvPr id="7" name="Content Placeholder 6">
            <a:extLst>
              <a:ext uri="{FF2B5EF4-FFF2-40B4-BE49-F238E27FC236}">
                <a16:creationId xmlns:a16="http://schemas.microsoft.com/office/drawing/2014/main" id="{FABFFCC5-0F83-6A7A-70B1-9C29D534780B}"/>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374151"/>
                </a:solidFill>
                <a:effectLst/>
                <a:latin typeface="Söhne"/>
              </a:rPr>
              <a:t>Straight-through Estimator: </a:t>
            </a:r>
            <a:r>
              <a:rPr lang="en-US" i="0" dirty="0">
                <a:solidFill>
                  <a:srgbClr val="374151"/>
                </a:solidFill>
                <a:effectLst/>
                <a:latin typeface="Söhne"/>
              </a:rPr>
              <a:t>Uses a method that bypasses non-differentiable functions to approximate gradients during backpropagation, allowing for the training of models with quantized weights.</a:t>
            </a:r>
            <a:endParaRPr lang="en-US" b="1"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Mixed Precision Training: </a:t>
            </a:r>
            <a:r>
              <a:rPr lang="en-US" i="0" dirty="0">
                <a:solidFill>
                  <a:srgbClr val="374151"/>
                </a:solidFill>
                <a:effectLst/>
                <a:latin typeface="Söhne"/>
              </a:rPr>
              <a:t>Utilizes both low-precision quantization for weights and high-precision storage for optimizer states and gradients to maintain training stability and accuracy.</a:t>
            </a:r>
            <a:endParaRPr lang="en-US" b="1"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Large Learning Rate: </a:t>
            </a:r>
            <a:r>
              <a:rPr lang="en-US" i="0" dirty="0">
                <a:solidFill>
                  <a:srgbClr val="374151"/>
                </a:solidFill>
                <a:effectLst/>
                <a:latin typeface="Söhne"/>
              </a:rPr>
              <a:t>Employs a high learning rate to overcome the insensitivity of 1-bit weights to small updates, which helps in achieving faster convergence and compensates for initial training phase challenges.</a:t>
            </a:r>
            <a:endParaRPr lang="en-150" dirty="0"/>
          </a:p>
        </p:txBody>
      </p:sp>
    </p:spTree>
    <p:extLst>
      <p:ext uri="{BB962C8B-B14F-4D97-AF65-F5344CB8AC3E}">
        <p14:creationId xmlns:p14="http://schemas.microsoft.com/office/powerpoint/2010/main" val="6648426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D9DF5-414C-DA84-CD31-09955FBB8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8F92C-93AF-1D0C-728D-77645F18DB8A}"/>
              </a:ext>
            </a:extLst>
          </p:cNvPr>
          <p:cNvSpPr>
            <a:spLocks noGrp="1"/>
          </p:cNvSpPr>
          <p:nvPr>
            <p:ph type="title"/>
          </p:nvPr>
        </p:nvSpPr>
        <p:spPr/>
        <p:txBody>
          <a:bodyPr>
            <a:noAutofit/>
          </a:bodyPr>
          <a:lstStyle/>
          <a:p>
            <a:r>
              <a:rPr lang="en-US" sz="4000" dirty="0" err="1"/>
              <a:t>BitNet</a:t>
            </a:r>
            <a:r>
              <a:rPr lang="en-US" sz="4000" dirty="0"/>
              <a:t>: Energy Consumption</a:t>
            </a:r>
            <a:endParaRPr lang="en-150" sz="4000" dirty="0"/>
          </a:p>
        </p:txBody>
      </p:sp>
      <p:sp>
        <p:nvSpPr>
          <p:cNvPr id="10" name="Content Placeholder 9">
            <a:extLst>
              <a:ext uri="{FF2B5EF4-FFF2-40B4-BE49-F238E27FC236}">
                <a16:creationId xmlns:a16="http://schemas.microsoft.com/office/drawing/2014/main" id="{410CB07C-4E8D-96C5-323A-899ED05BBDFD}"/>
              </a:ext>
            </a:extLst>
          </p:cNvPr>
          <p:cNvSpPr>
            <a:spLocks noGrp="1"/>
          </p:cNvSpPr>
          <p:nvPr>
            <p:ph idx="1"/>
          </p:nvPr>
        </p:nvSpPr>
        <p:spPr/>
        <p:txBody>
          <a:bodyPr/>
          <a:lstStyle/>
          <a:p>
            <a:r>
              <a:rPr lang="en-US" dirty="0"/>
              <a:t>matrix multiplication with dimensions m × n and n × p</a:t>
            </a:r>
          </a:p>
          <a:p>
            <a:r>
              <a:rPr lang="en-US" dirty="0"/>
              <a:t>Vanilla Transformers:</a:t>
            </a:r>
          </a:p>
          <a:p>
            <a:endParaRPr lang="en-US" dirty="0"/>
          </a:p>
          <a:p>
            <a:endParaRPr lang="en-US" dirty="0"/>
          </a:p>
          <a:p>
            <a:pPr marL="0" indent="0">
              <a:buNone/>
            </a:pPr>
            <a:endParaRPr lang="en-US" dirty="0"/>
          </a:p>
          <a:p>
            <a:r>
              <a:rPr lang="en-US" dirty="0" err="1"/>
              <a:t>BitNet</a:t>
            </a:r>
            <a:r>
              <a:rPr lang="en-US" dirty="0"/>
              <a:t>:</a:t>
            </a:r>
          </a:p>
          <a:p>
            <a:endParaRPr lang="en-150" dirty="0"/>
          </a:p>
        </p:txBody>
      </p:sp>
      <p:sp>
        <p:nvSpPr>
          <p:cNvPr id="4" name="Date Placeholder 3">
            <a:extLst>
              <a:ext uri="{FF2B5EF4-FFF2-40B4-BE49-F238E27FC236}">
                <a16:creationId xmlns:a16="http://schemas.microsoft.com/office/drawing/2014/main" id="{23B76230-A18F-3AF5-D02A-B04AA6CFEF27}"/>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C7E27204-E367-2AF9-BF73-C6561F292AF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FAA1931-8F61-3FB7-4B22-643BE1AC30E6}"/>
              </a:ext>
            </a:extLst>
          </p:cNvPr>
          <p:cNvSpPr>
            <a:spLocks noGrp="1"/>
          </p:cNvSpPr>
          <p:nvPr>
            <p:ph type="sldNum" sz="quarter" idx="12"/>
          </p:nvPr>
        </p:nvSpPr>
        <p:spPr/>
        <p:txBody>
          <a:bodyPr/>
          <a:lstStyle/>
          <a:p>
            <a:fld id="{D4F24A5E-B0D2-394D-9970-9AE06BCB59C1}" type="slidenum">
              <a:rPr lang="en-US" smtClean="0"/>
              <a:t>103</a:t>
            </a:fld>
            <a:endParaRPr lang="en-US"/>
          </a:p>
        </p:txBody>
      </p:sp>
      <p:pic>
        <p:nvPicPr>
          <p:cNvPr id="15" name="Picture 14">
            <a:extLst>
              <a:ext uri="{FF2B5EF4-FFF2-40B4-BE49-F238E27FC236}">
                <a16:creationId xmlns:a16="http://schemas.microsoft.com/office/drawing/2014/main" id="{07D85105-BA15-7CDF-AC24-13176536EC09}"/>
              </a:ext>
            </a:extLst>
          </p:cNvPr>
          <p:cNvPicPr>
            <a:picLocks noChangeAspect="1"/>
          </p:cNvPicPr>
          <p:nvPr/>
        </p:nvPicPr>
        <p:blipFill>
          <a:blip r:embed="rId3"/>
          <a:stretch>
            <a:fillRect/>
          </a:stretch>
        </p:blipFill>
        <p:spPr>
          <a:xfrm>
            <a:off x="2440917" y="2501013"/>
            <a:ext cx="4168501" cy="967824"/>
          </a:xfrm>
          <a:prstGeom prst="rect">
            <a:avLst/>
          </a:prstGeom>
        </p:spPr>
      </p:pic>
      <p:pic>
        <p:nvPicPr>
          <p:cNvPr id="17" name="Picture 16">
            <a:extLst>
              <a:ext uri="{FF2B5EF4-FFF2-40B4-BE49-F238E27FC236}">
                <a16:creationId xmlns:a16="http://schemas.microsoft.com/office/drawing/2014/main" id="{1C77A25E-B7BB-EC58-0099-8CD129CA8F76}"/>
              </a:ext>
            </a:extLst>
          </p:cNvPr>
          <p:cNvPicPr>
            <a:picLocks noChangeAspect="1"/>
          </p:cNvPicPr>
          <p:nvPr/>
        </p:nvPicPr>
        <p:blipFill>
          <a:blip r:embed="rId4"/>
          <a:stretch>
            <a:fillRect/>
          </a:stretch>
        </p:blipFill>
        <p:spPr>
          <a:xfrm>
            <a:off x="2440917" y="4213246"/>
            <a:ext cx="4435224" cy="609653"/>
          </a:xfrm>
          <a:prstGeom prst="rect">
            <a:avLst/>
          </a:prstGeom>
        </p:spPr>
      </p:pic>
    </p:spTree>
    <p:extLst>
      <p:ext uri="{BB962C8B-B14F-4D97-AF65-F5344CB8AC3E}">
        <p14:creationId xmlns:p14="http://schemas.microsoft.com/office/powerpoint/2010/main" val="32717505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3667B-A912-BD32-1C44-BA3E152D4389}"/>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BDA54E0-B90F-B048-5B7E-9233066AC29B}"/>
              </a:ext>
            </a:extLst>
          </p:cNvPr>
          <p:cNvPicPr>
            <a:picLocks noGrp="1" noChangeAspect="1"/>
          </p:cNvPicPr>
          <p:nvPr>
            <p:ph sz="half" idx="1"/>
          </p:nvPr>
        </p:nvPicPr>
        <p:blipFill>
          <a:blip r:embed="rId3"/>
          <a:stretch>
            <a:fillRect/>
          </a:stretch>
        </p:blipFill>
        <p:spPr>
          <a:xfrm>
            <a:off x="1052992" y="1184569"/>
            <a:ext cx="9667085" cy="4488862"/>
          </a:xfrm>
        </p:spPr>
      </p:pic>
      <p:sp>
        <p:nvSpPr>
          <p:cNvPr id="4" name="Date Placeholder 3">
            <a:extLst>
              <a:ext uri="{FF2B5EF4-FFF2-40B4-BE49-F238E27FC236}">
                <a16:creationId xmlns:a16="http://schemas.microsoft.com/office/drawing/2014/main" id="{9D78014F-F8DD-EEB8-CA0F-89A05E9A90F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0826D71-0D07-A653-2D7F-8B779EC2641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CE0925B-196C-1708-918E-5A399B4F87D4}"/>
              </a:ext>
            </a:extLst>
          </p:cNvPr>
          <p:cNvSpPr>
            <a:spLocks noGrp="1"/>
          </p:cNvSpPr>
          <p:nvPr>
            <p:ph type="sldNum" sz="quarter" idx="12"/>
          </p:nvPr>
        </p:nvSpPr>
        <p:spPr/>
        <p:txBody>
          <a:bodyPr/>
          <a:lstStyle/>
          <a:p>
            <a:fld id="{D4F24A5E-B0D2-394D-9970-9AE06BCB59C1}" type="slidenum">
              <a:rPr lang="en-US" smtClean="0"/>
              <a:t>104</a:t>
            </a:fld>
            <a:endParaRPr lang="en-US"/>
          </a:p>
        </p:txBody>
      </p:sp>
      <p:sp>
        <p:nvSpPr>
          <p:cNvPr id="2" name="Title 1">
            <a:extLst>
              <a:ext uri="{FF2B5EF4-FFF2-40B4-BE49-F238E27FC236}">
                <a16:creationId xmlns:a16="http://schemas.microsoft.com/office/drawing/2014/main" id="{EFFF7E5C-283C-0F2F-DB59-867CAD933410}"/>
              </a:ext>
            </a:extLst>
          </p:cNvPr>
          <p:cNvSpPr>
            <a:spLocks noGrp="1"/>
          </p:cNvSpPr>
          <p:nvPr>
            <p:ph type="title"/>
          </p:nvPr>
        </p:nvSpPr>
        <p:spPr/>
        <p:txBody>
          <a:bodyPr>
            <a:noAutofit/>
          </a:bodyPr>
          <a:lstStyle/>
          <a:p>
            <a:r>
              <a:rPr lang="en-US" sz="4000" dirty="0" err="1"/>
              <a:t>BitNet</a:t>
            </a:r>
            <a:r>
              <a:rPr lang="en-US" sz="4000" dirty="0"/>
              <a:t>: Energy Consumption</a:t>
            </a:r>
            <a:endParaRPr lang="en-150" sz="4000" dirty="0"/>
          </a:p>
        </p:txBody>
      </p:sp>
    </p:spTree>
    <p:extLst>
      <p:ext uri="{BB962C8B-B14F-4D97-AF65-F5344CB8AC3E}">
        <p14:creationId xmlns:p14="http://schemas.microsoft.com/office/powerpoint/2010/main" val="36226934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C8634-5DFE-1769-C453-9B3B593AD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F8EAB-03A1-A501-206B-8AFAF25C3ABA}"/>
              </a:ext>
            </a:extLst>
          </p:cNvPr>
          <p:cNvSpPr>
            <a:spLocks noGrp="1"/>
          </p:cNvSpPr>
          <p:nvPr>
            <p:ph type="title"/>
          </p:nvPr>
        </p:nvSpPr>
        <p:spPr/>
        <p:txBody>
          <a:bodyPr>
            <a:noAutofit/>
          </a:bodyPr>
          <a:lstStyle/>
          <a:p>
            <a:r>
              <a:rPr lang="en-US" sz="4000" dirty="0" err="1"/>
              <a:t>BitNet</a:t>
            </a:r>
            <a:r>
              <a:rPr lang="en-US" sz="4000" dirty="0"/>
              <a:t>: Results with Downstream Tasks</a:t>
            </a:r>
            <a:endParaRPr lang="en-150" sz="4000" dirty="0"/>
          </a:p>
        </p:txBody>
      </p:sp>
      <p:sp>
        <p:nvSpPr>
          <p:cNvPr id="4" name="Date Placeholder 3">
            <a:extLst>
              <a:ext uri="{FF2B5EF4-FFF2-40B4-BE49-F238E27FC236}">
                <a16:creationId xmlns:a16="http://schemas.microsoft.com/office/drawing/2014/main" id="{00AF0DD4-D383-85A8-4598-60D10A0E8C4C}"/>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7801988-4377-B6E1-C3F6-A2771CF09CF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5751B9CB-884D-0DD7-BF21-E922D323BF43}"/>
              </a:ext>
            </a:extLst>
          </p:cNvPr>
          <p:cNvSpPr>
            <a:spLocks noGrp="1"/>
          </p:cNvSpPr>
          <p:nvPr>
            <p:ph type="sldNum" sz="quarter" idx="12"/>
          </p:nvPr>
        </p:nvSpPr>
        <p:spPr/>
        <p:txBody>
          <a:bodyPr/>
          <a:lstStyle/>
          <a:p>
            <a:fld id="{D4F24A5E-B0D2-394D-9970-9AE06BCB59C1}" type="slidenum">
              <a:rPr lang="en-US" smtClean="0"/>
              <a:t>105</a:t>
            </a:fld>
            <a:endParaRPr lang="en-US"/>
          </a:p>
        </p:txBody>
      </p:sp>
      <p:pic>
        <p:nvPicPr>
          <p:cNvPr id="14" name="Content Placeholder 13">
            <a:extLst>
              <a:ext uri="{FF2B5EF4-FFF2-40B4-BE49-F238E27FC236}">
                <a16:creationId xmlns:a16="http://schemas.microsoft.com/office/drawing/2014/main" id="{44C24F9C-15D8-232B-B990-B4F5C1CF994F}"/>
              </a:ext>
            </a:extLst>
          </p:cNvPr>
          <p:cNvPicPr>
            <a:picLocks noGrp="1" noChangeAspect="1"/>
          </p:cNvPicPr>
          <p:nvPr>
            <p:ph idx="1"/>
          </p:nvPr>
        </p:nvPicPr>
        <p:blipFill>
          <a:blip r:embed="rId3"/>
          <a:stretch>
            <a:fillRect/>
          </a:stretch>
        </p:blipFill>
        <p:spPr>
          <a:xfrm>
            <a:off x="1180674" y="1421090"/>
            <a:ext cx="9830652" cy="4595258"/>
          </a:xfrm>
        </p:spPr>
      </p:pic>
    </p:spTree>
    <p:extLst>
      <p:ext uri="{BB962C8B-B14F-4D97-AF65-F5344CB8AC3E}">
        <p14:creationId xmlns:p14="http://schemas.microsoft.com/office/powerpoint/2010/main" val="8186657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8C1C6-F924-1A14-1A8A-F4D8D2CAA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01B85-F69C-081A-BD3A-170E961A2242}"/>
              </a:ext>
            </a:extLst>
          </p:cNvPr>
          <p:cNvSpPr>
            <a:spLocks noGrp="1"/>
          </p:cNvSpPr>
          <p:nvPr>
            <p:ph type="title"/>
          </p:nvPr>
        </p:nvSpPr>
        <p:spPr/>
        <p:txBody>
          <a:bodyPr>
            <a:noAutofit/>
          </a:bodyPr>
          <a:lstStyle/>
          <a:p>
            <a:r>
              <a:rPr lang="en-US" sz="4000" dirty="0" err="1"/>
              <a:t>BitNet</a:t>
            </a:r>
            <a:r>
              <a:rPr lang="en-US" sz="4000" dirty="0"/>
              <a:t>: Comparison with FP16 Transformers</a:t>
            </a:r>
            <a:endParaRPr lang="en-150" sz="4000" dirty="0"/>
          </a:p>
        </p:txBody>
      </p:sp>
      <p:pic>
        <p:nvPicPr>
          <p:cNvPr id="11" name="Content Placeholder 10">
            <a:extLst>
              <a:ext uri="{FF2B5EF4-FFF2-40B4-BE49-F238E27FC236}">
                <a16:creationId xmlns:a16="http://schemas.microsoft.com/office/drawing/2014/main" id="{E7CEDB3F-E78E-DEFB-3521-B009D9ED7A20}"/>
              </a:ext>
            </a:extLst>
          </p:cNvPr>
          <p:cNvPicPr>
            <a:picLocks noGrp="1" noChangeAspect="1"/>
          </p:cNvPicPr>
          <p:nvPr>
            <p:ph idx="1"/>
          </p:nvPr>
        </p:nvPicPr>
        <p:blipFill>
          <a:blip r:embed="rId3"/>
          <a:stretch>
            <a:fillRect/>
          </a:stretch>
        </p:blipFill>
        <p:spPr>
          <a:xfrm>
            <a:off x="656493" y="1107172"/>
            <a:ext cx="10501599" cy="4643655"/>
          </a:xfrm>
        </p:spPr>
      </p:pic>
      <p:sp>
        <p:nvSpPr>
          <p:cNvPr id="4" name="Date Placeholder 3">
            <a:extLst>
              <a:ext uri="{FF2B5EF4-FFF2-40B4-BE49-F238E27FC236}">
                <a16:creationId xmlns:a16="http://schemas.microsoft.com/office/drawing/2014/main" id="{D11544AB-17A2-340E-3581-43DF29EFB8EF}"/>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4A4DC9F-B1C5-E63B-01C8-37C1F3FAB6E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CC4590D-F8C1-8037-575E-8F38AC407770}"/>
              </a:ext>
            </a:extLst>
          </p:cNvPr>
          <p:cNvSpPr>
            <a:spLocks noGrp="1"/>
          </p:cNvSpPr>
          <p:nvPr>
            <p:ph type="sldNum" sz="quarter" idx="12"/>
          </p:nvPr>
        </p:nvSpPr>
        <p:spPr/>
        <p:txBody>
          <a:bodyPr/>
          <a:lstStyle/>
          <a:p>
            <a:fld id="{D4F24A5E-B0D2-394D-9970-9AE06BCB59C1}" type="slidenum">
              <a:rPr lang="en-US" smtClean="0"/>
              <a:t>106</a:t>
            </a:fld>
            <a:endParaRPr lang="en-US"/>
          </a:p>
        </p:txBody>
      </p:sp>
    </p:spTree>
    <p:extLst>
      <p:ext uri="{BB962C8B-B14F-4D97-AF65-F5344CB8AC3E}">
        <p14:creationId xmlns:p14="http://schemas.microsoft.com/office/powerpoint/2010/main" val="37716545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86462-7E33-95AC-D61C-544EC82C9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750D9-2DDB-CAFE-6048-7DCD1ED2A62C}"/>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Performance</a:t>
            </a:r>
            <a:endParaRPr lang="en-150" sz="4000" dirty="0"/>
          </a:p>
        </p:txBody>
      </p:sp>
      <p:sp>
        <p:nvSpPr>
          <p:cNvPr id="4" name="Date Placeholder 3">
            <a:extLst>
              <a:ext uri="{FF2B5EF4-FFF2-40B4-BE49-F238E27FC236}">
                <a16:creationId xmlns:a16="http://schemas.microsoft.com/office/drawing/2014/main" id="{043A2A67-E192-59BA-FD6B-A825A713ED2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86E61389-3A28-4942-6A5A-7C55E0E629B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5ACF4D7-7F6A-CA02-9FEF-49C3DEB4974D}"/>
              </a:ext>
            </a:extLst>
          </p:cNvPr>
          <p:cNvSpPr>
            <a:spLocks noGrp="1"/>
          </p:cNvSpPr>
          <p:nvPr>
            <p:ph type="sldNum" sz="quarter" idx="12"/>
          </p:nvPr>
        </p:nvSpPr>
        <p:spPr/>
        <p:txBody>
          <a:bodyPr/>
          <a:lstStyle/>
          <a:p>
            <a:fld id="{D4F24A5E-B0D2-394D-9970-9AE06BCB59C1}" type="slidenum">
              <a:rPr lang="en-US" smtClean="0"/>
              <a:t>107</a:t>
            </a:fld>
            <a:endParaRPr lang="en-US"/>
          </a:p>
        </p:txBody>
      </p:sp>
      <p:pic>
        <p:nvPicPr>
          <p:cNvPr id="12" name="Content Placeholder 11">
            <a:extLst>
              <a:ext uri="{FF2B5EF4-FFF2-40B4-BE49-F238E27FC236}">
                <a16:creationId xmlns:a16="http://schemas.microsoft.com/office/drawing/2014/main" id="{397E70BA-99F0-D846-13B1-9098B4CE8F8B}"/>
              </a:ext>
            </a:extLst>
          </p:cNvPr>
          <p:cNvPicPr>
            <a:picLocks noGrp="1" noChangeAspect="1"/>
          </p:cNvPicPr>
          <p:nvPr>
            <p:ph idx="1"/>
          </p:nvPr>
        </p:nvPicPr>
        <p:blipFill rotWithShape="1">
          <a:blip r:embed="rId3"/>
          <a:srcRect l="8287" t="2726" r="4013"/>
          <a:stretch/>
        </p:blipFill>
        <p:spPr>
          <a:xfrm>
            <a:off x="1637254" y="1130799"/>
            <a:ext cx="9389974" cy="5731102"/>
          </a:xfrm>
        </p:spPr>
      </p:pic>
    </p:spTree>
    <p:extLst>
      <p:ext uri="{BB962C8B-B14F-4D97-AF65-F5344CB8AC3E}">
        <p14:creationId xmlns:p14="http://schemas.microsoft.com/office/powerpoint/2010/main" val="41538299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EF111-5F19-CCC0-7F9C-563EC86DB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CF32B-56D2-80AB-20C5-3BA64E3922AC}"/>
              </a:ext>
            </a:extLst>
          </p:cNvPr>
          <p:cNvSpPr>
            <a:spLocks noGrp="1"/>
          </p:cNvSpPr>
          <p:nvPr>
            <p:ph type="title"/>
          </p:nvPr>
        </p:nvSpPr>
        <p:spPr/>
        <p:txBody>
          <a:bodyPr>
            <a:noAutofit/>
          </a:bodyPr>
          <a:lstStyle/>
          <a:p>
            <a:r>
              <a:rPr lang="en-US" sz="4000" dirty="0" err="1"/>
              <a:t>BitNet</a:t>
            </a:r>
            <a:r>
              <a:rPr lang="en-US" sz="4000" dirty="0"/>
              <a:t>: Results with Downstream Tasks</a:t>
            </a:r>
            <a:endParaRPr lang="en-150" sz="4000" dirty="0"/>
          </a:p>
        </p:txBody>
      </p:sp>
      <p:sp>
        <p:nvSpPr>
          <p:cNvPr id="4" name="Date Placeholder 3">
            <a:extLst>
              <a:ext uri="{FF2B5EF4-FFF2-40B4-BE49-F238E27FC236}">
                <a16:creationId xmlns:a16="http://schemas.microsoft.com/office/drawing/2014/main" id="{CB4B1D2B-EF49-0263-2553-4F3291EFF55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F313DF71-8165-6A31-F8C3-28339A0FFA6E}"/>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5809A50-4EAB-6302-63FA-A575E3E22CB1}"/>
              </a:ext>
            </a:extLst>
          </p:cNvPr>
          <p:cNvSpPr>
            <a:spLocks noGrp="1"/>
          </p:cNvSpPr>
          <p:nvPr>
            <p:ph type="sldNum" sz="quarter" idx="12"/>
          </p:nvPr>
        </p:nvSpPr>
        <p:spPr/>
        <p:txBody>
          <a:bodyPr/>
          <a:lstStyle/>
          <a:p>
            <a:fld id="{D4F24A5E-B0D2-394D-9970-9AE06BCB59C1}" type="slidenum">
              <a:rPr lang="en-US" smtClean="0"/>
              <a:t>108</a:t>
            </a:fld>
            <a:endParaRPr lang="en-US"/>
          </a:p>
        </p:txBody>
      </p:sp>
      <p:pic>
        <p:nvPicPr>
          <p:cNvPr id="9" name="Content Placeholder 8">
            <a:extLst>
              <a:ext uri="{FF2B5EF4-FFF2-40B4-BE49-F238E27FC236}">
                <a16:creationId xmlns:a16="http://schemas.microsoft.com/office/drawing/2014/main" id="{2551E9FF-30A8-1A93-9835-83021D478210}"/>
              </a:ext>
            </a:extLst>
          </p:cNvPr>
          <p:cNvPicPr>
            <a:picLocks noGrp="1" noChangeAspect="1"/>
          </p:cNvPicPr>
          <p:nvPr>
            <p:ph idx="1"/>
          </p:nvPr>
        </p:nvPicPr>
        <p:blipFill>
          <a:blip r:embed="rId3"/>
          <a:stretch>
            <a:fillRect/>
          </a:stretch>
        </p:blipFill>
        <p:spPr>
          <a:xfrm>
            <a:off x="1441674" y="1260475"/>
            <a:ext cx="9308652" cy="4916488"/>
          </a:xfrm>
        </p:spPr>
      </p:pic>
    </p:spTree>
    <p:extLst>
      <p:ext uri="{BB962C8B-B14F-4D97-AF65-F5344CB8AC3E}">
        <p14:creationId xmlns:p14="http://schemas.microsoft.com/office/powerpoint/2010/main" val="20694804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C3363-370E-8172-B54F-991E898A5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99209-9EA4-4B4D-921C-7811C03F5FD1}"/>
              </a:ext>
            </a:extLst>
          </p:cNvPr>
          <p:cNvSpPr>
            <a:spLocks noGrp="1"/>
          </p:cNvSpPr>
          <p:nvPr>
            <p:ph type="title"/>
          </p:nvPr>
        </p:nvSpPr>
        <p:spPr/>
        <p:txBody>
          <a:bodyPr>
            <a:noAutofit/>
          </a:bodyPr>
          <a:lstStyle/>
          <a:p>
            <a:r>
              <a:rPr lang="en-US" sz="3600" dirty="0" err="1"/>
              <a:t>BitNet</a:t>
            </a:r>
            <a:r>
              <a:rPr lang="en-US" sz="3600" dirty="0"/>
              <a:t>: Comparison with Post-training Quantization</a:t>
            </a:r>
            <a:endParaRPr lang="en-150" sz="3600" dirty="0"/>
          </a:p>
        </p:txBody>
      </p:sp>
      <p:sp>
        <p:nvSpPr>
          <p:cNvPr id="4" name="Date Placeholder 3">
            <a:extLst>
              <a:ext uri="{FF2B5EF4-FFF2-40B4-BE49-F238E27FC236}">
                <a16:creationId xmlns:a16="http://schemas.microsoft.com/office/drawing/2014/main" id="{CBF2E8FF-439B-6731-6F74-2D5F1B715399}"/>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4792496-2675-3B1D-403E-3F0ADFAD44A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7AF20DCD-1529-CE89-B775-6D8087C08B46}"/>
              </a:ext>
            </a:extLst>
          </p:cNvPr>
          <p:cNvSpPr>
            <a:spLocks noGrp="1"/>
          </p:cNvSpPr>
          <p:nvPr>
            <p:ph type="sldNum" sz="quarter" idx="12"/>
          </p:nvPr>
        </p:nvSpPr>
        <p:spPr/>
        <p:txBody>
          <a:bodyPr/>
          <a:lstStyle/>
          <a:p>
            <a:fld id="{D4F24A5E-B0D2-394D-9970-9AE06BCB59C1}" type="slidenum">
              <a:rPr lang="en-US" smtClean="0"/>
              <a:t>109</a:t>
            </a:fld>
            <a:endParaRPr lang="en-US"/>
          </a:p>
        </p:txBody>
      </p:sp>
      <p:pic>
        <p:nvPicPr>
          <p:cNvPr id="10" name="Content Placeholder 9">
            <a:extLst>
              <a:ext uri="{FF2B5EF4-FFF2-40B4-BE49-F238E27FC236}">
                <a16:creationId xmlns:a16="http://schemas.microsoft.com/office/drawing/2014/main" id="{714E1ECC-3A32-1314-03D8-4E7600F77253}"/>
              </a:ext>
            </a:extLst>
          </p:cNvPr>
          <p:cNvPicPr>
            <a:picLocks noGrp="1" noChangeAspect="1"/>
          </p:cNvPicPr>
          <p:nvPr>
            <p:ph idx="1"/>
          </p:nvPr>
        </p:nvPicPr>
        <p:blipFill>
          <a:blip r:embed="rId3"/>
          <a:stretch>
            <a:fillRect/>
          </a:stretch>
        </p:blipFill>
        <p:spPr>
          <a:xfrm>
            <a:off x="1830135" y="869209"/>
            <a:ext cx="8152065" cy="4739573"/>
          </a:xfrm>
        </p:spPr>
      </p:pic>
    </p:spTree>
    <p:extLst>
      <p:ext uri="{BB962C8B-B14F-4D97-AF65-F5344CB8AC3E}">
        <p14:creationId xmlns:p14="http://schemas.microsoft.com/office/powerpoint/2010/main" val="157579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00FA3A-03A0-3803-F199-4986B7FE6AC9}"/>
              </a:ext>
            </a:extLst>
          </p:cNvPr>
          <p:cNvSpPr/>
          <p:nvPr/>
        </p:nvSpPr>
        <p:spPr>
          <a:xfrm>
            <a:off x="838200" y="1260629"/>
            <a:ext cx="10515600" cy="4916334"/>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4DF1A-F640-AF39-2FFC-D4F523170B90}"/>
              </a:ext>
            </a:extLst>
          </p:cNvPr>
          <p:cNvSpPr>
            <a:spLocks noGrp="1"/>
          </p:cNvSpPr>
          <p:nvPr>
            <p:ph type="title"/>
          </p:nvPr>
        </p:nvSpPr>
        <p:spPr/>
        <p:txBody>
          <a:bodyPr/>
          <a:lstStyle/>
          <a:p>
            <a:r>
              <a:rPr lang="en-US" dirty="0"/>
              <a:t>MoE Speed up factor</a:t>
            </a:r>
          </a:p>
        </p:txBody>
      </p:sp>
      <p:sp>
        <p:nvSpPr>
          <p:cNvPr id="3" name="Content Placeholder 2">
            <a:extLst>
              <a:ext uri="{FF2B5EF4-FFF2-40B4-BE49-F238E27FC236}">
                <a16:creationId xmlns:a16="http://schemas.microsoft.com/office/drawing/2014/main" id="{35509A4D-B148-1073-2321-D2FACA6EECE5}"/>
              </a:ext>
            </a:extLst>
          </p:cNvPr>
          <p:cNvSpPr>
            <a:spLocks noGrp="1"/>
          </p:cNvSpPr>
          <p:nvPr>
            <p:ph idx="1"/>
          </p:nvPr>
        </p:nvSpPr>
        <p:spPr/>
        <p:txBody>
          <a:bodyPr/>
          <a:lstStyle/>
          <a:p>
            <a:r>
              <a:rPr lang="en-CA" i="1" dirty="0">
                <a:effectLst/>
                <a:latin typeface="Cambria Math" panose="02040503050406030204" pitchFamily="18" charset="0"/>
                <a:ea typeface="Cambria Math" panose="02040503050406030204" pitchFamily="18" charset="0"/>
              </a:rPr>
              <a:t>c(t) = exp (log c</a:t>
            </a:r>
            <a:r>
              <a:rPr lang="en-CA" i="1" baseline="-25000" dirty="0">
                <a:effectLst/>
                <a:latin typeface="Cambria Math" panose="02040503050406030204" pitchFamily="18" charset="0"/>
                <a:ea typeface="Cambria Math" panose="02040503050406030204" pitchFamily="18" charset="0"/>
              </a:rPr>
              <a:t>lo(t) </a:t>
            </a:r>
            <a:r>
              <a:rPr lang="en-CA" i="1" dirty="0">
                <a:effectLst/>
                <a:latin typeface="Cambria Math" panose="02040503050406030204" pitchFamily="18" charset="0"/>
                <a:ea typeface="Cambria Math" panose="02040503050406030204" pitchFamily="18" charset="0"/>
              </a:rPr>
              <a:t>+ r (log c</a:t>
            </a:r>
            <a:r>
              <a:rPr lang="en-CA" i="1" baseline="-25000" dirty="0">
                <a:effectLst/>
                <a:latin typeface="Cambria Math" panose="02040503050406030204" pitchFamily="18" charset="0"/>
                <a:ea typeface="Cambria Math" panose="02040503050406030204" pitchFamily="18" charset="0"/>
              </a:rPr>
              <a:t>hi(t) </a:t>
            </a:r>
            <a:r>
              <a:rPr lang="en-CA" i="1" dirty="0">
                <a:effectLst/>
                <a:latin typeface="Cambria Math" panose="02040503050406030204" pitchFamily="18" charset="0"/>
                <a:ea typeface="Cambria Math" panose="02040503050406030204" pitchFamily="18" charset="0"/>
              </a:rPr>
              <a:t>- log c</a:t>
            </a:r>
            <a:r>
              <a:rPr lang="en-CA" i="1" baseline="-25000" dirty="0">
                <a:effectLst/>
                <a:latin typeface="Cambria Math" panose="02040503050406030204" pitchFamily="18" charset="0"/>
                <a:ea typeface="Cambria Math" panose="02040503050406030204" pitchFamily="18" charset="0"/>
              </a:rPr>
              <a:t>lo(t)</a:t>
            </a:r>
            <a:r>
              <a:rPr lang="en-CA" i="1" dirty="0">
                <a:effectLst/>
                <a:latin typeface="Cambria Math" panose="02040503050406030204" pitchFamily="18" charset="0"/>
                <a:ea typeface="Cambria Math" panose="02040503050406030204" pitchFamily="18" charset="0"/>
              </a:rPr>
              <a:t>)) </a:t>
            </a:r>
          </a:p>
          <a:p>
            <a:pPr marL="0" indent="0">
              <a:buNone/>
            </a:pPr>
            <a:endParaRPr lang="en-CA" dirty="0">
              <a:effectLst/>
              <a:latin typeface="Cambria Math" panose="02040503050406030204" pitchFamily="18" charset="0"/>
              <a:ea typeface="Cambria Math" panose="02040503050406030204" pitchFamily="18" charset="0"/>
            </a:endParaRPr>
          </a:p>
          <a:p>
            <a:r>
              <a:rPr lang="en-CA" i="1" dirty="0">
                <a:effectLst/>
                <a:latin typeface="Cambria Math" panose="02040503050406030204" pitchFamily="18" charset="0"/>
                <a:ea typeface="Cambria Math" panose="02040503050406030204" pitchFamily="18" charset="0"/>
              </a:rPr>
              <a:t>r = t - </a:t>
            </a:r>
            <a:r>
              <a:rPr lang="en-CA" i="1" dirty="0" err="1">
                <a:effectLst/>
                <a:latin typeface="Cambria Math" panose="02040503050406030204" pitchFamily="18" charset="0"/>
                <a:ea typeface="Cambria Math" panose="02040503050406030204" pitchFamily="18" charset="0"/>
              </a:rPr>
              <a:t>t</a:t>
            </a:r>
            <a:r>
              <a:rPr lang="en-CA" i="1" baseline="-25000" dirty="0" err="1">
                <a:effectLst/>
                <a:latin typeface="Cambria Math" panose="02040503050406030204" pitchFamily="18" charset="0"/>
                <a:ea typeface="Cambria Math" panose="02040503050406030204" pitchFamily="18" charset="0"/>
              </a:rPr>
              <a:t>lo</a:t>
            </a:r>
            <a:r>
              <a:rPr lang="en-CA" i="1" baseline="-25000" dirty="0">
                <a:effectLst/>
                <a:latin typeface="Cambria Math" panose="02040503050406030204" pitchFamily="18" charset="0"/>
                <a:ea typeface="Cambria Math" panose="02040503050406030204" pitchFamily="18" charset="0"/>
              </a:rPr>
              <a:t>/</a:t>
            </a:r>
            <a:r>
              <a:rPr lang="en-CA" i="1" dirty="0">
                <a:effectLst/>
                <a:latin typeface="Cambria Math" panose="02040503050406030204" pitchFamily="18" charset="0"/>
                <a:ea typeface="Cambria Math" panose="02040503050406030204" pitchFamily="18" charset="0"/>
              </a:rPr>
              <a:t>t</a:t>
            </a:r>
            <a:r>
              <a:rPr lang="en-CA" i="1" baseline="-25000" dirty="0">
                <a:effectLst/>
                <a:latin typeface="Cambria Math" panose="02040503050406030204" pitchFamily="18" charset="0"/>
                <a:ea typeface="Cambria Math" panose="02040503050406030204" pitchFamily="18" charset="0"/>
              </a:rPr>
              <a:t>hi</a:t>
            </a:r>
            <a:r>
              <a:rPr lang="en-CA" i="1" dirty="0">
                <a:effectLst/>
                <a:latin typeface="Cambria Math" panose="02040503050406030204" pitchFamily="18" charset="0"/>
                <a:ea typeface="Cambria Math" panose="02040503050406030204" pitchFamily="18" charset="0"/>
              </a:rPr>
              <a:t>-t</a:t>
            </a:r>
            <a:r>
              <a:rPr lang="en-CA" i="1" baseline="-25000" dirty="0">
                <a:effectLst/>
                <a:latin typeface="Cambria Math" panose="02040503050406030204" pitchFamily="18" charset="0"/>
                <a:ea typeface="Cambria Math" panose="02040503050406030204" pitchFamily="18" charset="0"/>
              </a:rPr>
              <a:t>lo</a:t>
            </a:r>
          </a:p>
          <a:p>
            <a:pPr marL="0" indent="0">
              <a:buNone/>
            </a:pPr>
            <a:endParaRPr lang="en-CA" i="1" baseline="-25000" dirty="0">
              <a:effectLst/>
              <a:latin typeface="Cambria Math" panose="02040503050406030204" pitchFamily="18" charset="0"/>
              <a:ea typeface="Cambria Math" panose="02040503050406030204" pitchFamily="18" charset="0"/>
            </a:endParaRPr>
          </a:p>
          <a:p>
            <a:r>
              <a:rPr lang="en-CA" i="1" dirty="0">
                <a:effectLst/>
                <a:latin typeface="Cambria Math" panose="02040503050406030204" pitchFamily="18" charset="0"/>
                <a:ea typeface="Cambria Math" panose="02040503050406030204" pitchFamily="18" charset="0"/>
              </a:rPr>
              <a:t>t</a:t>
            </a:r>
            <a:r>
              <a:rPr lang="en-CA" i="1" baseline="-25000" dirty="0">
                <a:effectLst/>
                <a:latin typeface="Cambria Math" panose="02040503050406030204" pitchFamily="18" charset="0"/>
                <a:ea typeface="Cambria Math" panose="02040503050406030204" pitchFamily="18" charset="0"/>
              </a:rPr>
              <a:t>lo</a:t>
            </a:r>
            <a:r>
              <a:rPr lang="en-CA" i="1" baseline="-25000" dirty="0">
                <a:effectLst/>
                <a:latin typeface="Helvetica" pitchFamily="2" charset="0"/>
              </a:rPr>
              <a:t> </a:t>
            </a:r>
            <a:r>
              <a:rPr lang="en-CA" dirty="0">
                <a:effectLst/>
              </a:rPr>
              <a:t>and</a:t>
            </a:r>
            <a:r>
              <a:rPr lang="en-CA" i="1" dirty="0">
                <a:effectLst/>
                <a:latin typeface="Helvetica" pitchFamily="2" charset="0"/>
              </a:rPr>
              <a:t> </a:t>
            </a:r>
            <a:r>
              <a:rPr lang="en-CA" i="1" dirty="0">
                <a:effectLst/>
                <a:latin typeface="Cambria Math" panose="02040503050406030204" pitchFamily="18" charset="0"/>
                <a:ea typeface="Cambria Math" panose="02040503050406030204" pitchFamily="18" charset="0"/>
              </a:rPr>
              <a:t>t</a:t>
            </a:r>
            <a:r>
              <a:rPr lang="en-CA" i="1" baseline="-25000" dirty="0">
                <a:effectLst/>
                <a:latin typeface="Cambria Math" panose="02040503050406030204" pitchFamily="18" charset="0"/>
                <a:ea typeface="Cambria Math" panose="02040503050406030204" pitchFamily="18" charset="0"/>
              </a:rPr>
              <a:t>hi</a:t>
            </a:r>
            <a:r>
              <a:rPr lang="en-CA" i="1" dirty="0">
                <a:effectLst/>
                <a:latin typeface="Helvetica" pitchFamily="2" charset="0"/>
              </a:rPr>
              <a:t> </a:t>
            </a:r>
            <a:r>
              <a:rPr lang="en-CA" dirty="0">
                <a:effectLst/>
              </a:rPr>
              <a:t>are the closest performance</a:t>
            </a:r>
            <a:r>
              <a:rPr lang="en-CA" dirty="0"/>
              <a:t> </a:t>
            </a:r>
            <a:r>
              <a:rPr lang="en-CA" dirty="0">
                <a:effectLst/>
              </a:rPr>
              <a:t>to t from the available models while being</a:t>
            </a:r>
            <a:r>
              <a:rPr lang="en-CA" dirty="0"/>
              <a:t> l</a:t>
            </a:r>
            <a:r>
              <a:rPr lang="en-CA" dirty="0">
                <a:effectLst/>
              </a:rPr>
              <a:t>ower and higher than t.</a:t>
            </a:r>
          </a:p>
          <a:p>
            <a:endParaRPr lang="en-CA" i="1" dirty="0">
              <a:effectLst/>
              <a:latin typeface="Helvetica" pitchFamily="2" charset="0"/>
            </a:endParaRPr>
          </a:p>
          <a:p>
            <a:r>
              <a:rPr lang="en-CA" i="1" dirty="0">
                <a:effectLst/>
                <a:latin typeface="Cambria Math" panose="02040503050406030204" pitchFamily="18" charset="0"/>
                <a:ea typeface="Cambria Math" panose="02040503050406030204" pitchFamily="18" charset="0"/>
              </a:rPr>
              <a:t>c</a:t>
            </a:r>
            <a:r>
              <a:rPr lang="en-CA" i="1" baseline="-25000" dirty="0">
                <a:effectLst/>
                <a:latin typeface="Cambria Math" panose="02040503050406030204" pitchFamily="18" charset="0"/>
                <a:ea typeface="Cambria Math" panose="02040503050406030204" pitchFamily="18" charset="0"/>
              </a:rPr>
              <a:t>lo(t)</a:t>
            </a:r>
            <a:r>
              <a:rPr lang="en-CA" i="1" baseline="-25000" dirty="0">
                <a:effectLst/>
                <a:latin typeface="Helvetica" pitchFamily="2" charset="0"/>
              </a:rPr>
              <a:t> </a:t>
            </a:r>
            <a:r>
              <a:rPr lang="en-CA" dirty="0">
                <a:effectLst/>
                <a:latin typeface="Cambria Math" panose="02040503050406030204" pitchFamily="18" charset="0"/>
                <a:ea typeface="Cambria Math" panose="02040503050406030204" pitchFamily="18" charset="0"/>
              </a:rPr>
              <a:t>and</a:t>
            </a:r>
            <a:r>
              <a:rPr lang="en-CA" i="1" dirty="0">
                <a:effectLst/>
                <a:latin typeface="Helvetica" pitchFamily="2" charset="0"/>
              </a:rPr>
              <a:t> </a:t>
            </a:r>
            <a:r>
              <a:rPr lang="en-CA" i="1" dirty="0">
                <a:effectLst/>
                <a:latin typeface="Cambria Math" panose="02040503050406030204" pitchFamily="18" charset="0"/>
                <a:ea typeface="Cambria Math" panose="02040503050406030204" pitchFamily="18" charset="0"/>
              </a:rPr>
              <a:t>c</a:t>
            </a:r>
            <a:r>
              <a:rPr lang="en-CA" i="1" baseline="-25000" dirty="0">
                <a:effectLst/>
                <a:latin typeface="Cambria Math" panose="02040503050406030204" pitchFamily="18" charset="0"/>
                <a:ea typeface="Cambria Math" panose="02040503050406030204" pitchFamily="18" charset="0"/>
              </a:rPr>
              <a:t>hi</a:t>
            </a:r>
            <a:r>
              <a:rPr lang="en-CA" i="1" dirty="0">
                <a:effectLst/>
                <a:latin typeface="Cambria Math" panose="02040503050406030204" pitchFamily="18" charset="0"/>
                <a:ea typeface="Cambria Math" panose="02040503050406030204" pitchFamily="18" charset="0"/>
              </a:rPr>
              <a:t> </a:t>
            </a:r>
            <a:r>
              <a:rPr lang="en-CA" dirty="0">
                <a:effectLst/>
              </a:rPr>
              <a:t>are their corresponding training cost in</a:t>
            </a:r>
            <a:r>
              <a:rPr lang="en-CA" dirty="0"/>
              <a:t> </a:t>
            </a:r>
            <a:r>
              <a:rPr lang="en-CA" dirty="0">
                <a:effectLst/>
              </a:rPr>
              <a:t>ZFLOPs.</a:t>
            </a:r>
          </a:p>
          <a:p>
            <a:pPr marL="0" indent="0">
              <a:buNone/>
            </a:pPr>
            <a:endParaRPr lang="en-CA" dirty="0">
              <a:latin typeface="Helvetica" pitchFamily="2" charset="0"/>
            </a:endParaRPr>
          </a:p>
          <a:p>
            <a:r>
              <a:rPr lang="en-CA" dirty="0">
                <a:effectLst/>
              </a:rPr>
              <a:t>Speedup fac</a:t>
            </a:r>
            <a:r>
              <a:rPr lang="en-CA" dirty="0"/>
              <a:t>tor = </a:t>
            </a:r>
            <a:r>
              <a:rPr lang="en-CA" i="1" dirty="0">
                <a:effectLst/>
                <a:latin typeface="Cambria Math" panose="02040503050406030204" pitchFamily="18" charset="0"/>
                <a:ea typeface="Cambria Math" panose="02040503050406030204" pitchFamily="18" charset="0"/>
              </a:rPr>
              <a:t>c</a:t>
            </a:r>
            <a:r>
              <a:rPr lang="en-CA" i="1" baseline="-25000" dirty="0">
                <a:effectLst/>
                <a:latin typeface="Cambria Math" panose="02040503050406030204" pitchFamily="18" charset="0"/>
                <a:ea typeface="Cambria Math" panose="02040503050406030204" pitchFamily="18" charset="0"/>
              </a:rPr>
              <a:t>dense(t)/</a:t>
            </a:r>
            <a:r>
              <a:rPr lang="en-CA" i="1" dirty="0">
                <a:effectLst/>
                <a:latin typeface="Cambria Math" panose="02040503050406030204" pitchFamily="18" charset="0"/>
                <a:ea typeface="Cambria Math" panose="02040503050406030204" pitchFamily="18" charset="0"/>
              </a:rPr>
              <a:t>c</a:t>
            </a:r>
            <a:r>
              <a:rPr lang="en-CA" i="1" baseline="-25000" dirty="0">
                <a:effectLst/>
                <a:latin typeface="Cambria Math" panose="02040503050406030204" pitchFamily="18" charset="0"/>
                <a:ea typeface="Cambria Math" panose="02040503050406030204" pitchFamily="18" charset="0"/>
              </a:rPr>
              <a:t>moe(t)</a:t>
            </a:r>
            <a:endParaRPr lang="en-CA" baseline="-25000" dirty="0">
              <a:effectLst/>
              <a:latin typeface="Cambria Math" panose="02040503050406030204" pitchFamily="18" charset="0"/>
              <a:ea typeface="Cambria Math" panose="02040503050406030204" pitchFamily="18" charset="0"/>
            </a:endParaRPr>
          </a:p>
          <a:p>
            <a:endParaRPr lang="en-CA" dirty="0">
              <a:effectLst/>
              <a:latin typeface="Helvetica" pitchFamily="2" charset="0"/>
            </a:endParaRPr>
          </a:p>
          <a:p>
            <a:endParaRPr lang="en-CA" dirty="0">
              <a:effectLst/>
              <a:latin typeface="Helvetica" pitchFamily="2" charset="0"/>
            </a:endParaRPr>
          </a:p>
          <a:p>
            <a:endParaRPr lang="en-CA" baseline="-25000" dirty="0">
              <a:effectLst/>
              <a:latin typeface="Cambria Math" panose="02040503050406030204" pitchFamily="18" charset="0"/>
              <a:ea typeface="Cambria Math" panose="02040503050406030204" pitchFamily="18" charset="0"/>
            </a:endParaRPr>
          </a:p>
          <a:p>
            <a:endParaRPr lang="en-CA" baseline="-25000" dirty="0">
              <a:effectLst/>
              <a:latin typeface="Cambria Math" panose="02040503050406030204" pitchFamily="18" charset="0"/>
              <a:ea typeface="Cambria Math" panose="02040503050406030204" pitchFamily="18" charset="0"/>
            </a:endParaRPr>
          </a:p>
          <a:p>
            <a:pPr marL="0" indent="0">
              <a:buNone/>
            </a:pPr>
            <a:endParaRPr lang="en-CA" dirty="0">
              <a:effectLst/>
              <a:latin typeface="Helvetica" pitchFamily="2" charset="0"/>
            </a:endParaRPr>
          </a:p>
          <a:p>
            <a:endParaRPr lang="en-US" dirty="0"/>
          </a:p>
        </p:txBody>
      </p:sp>
      <p:sp>
        <p:nvSpPr>
          <p:cNvPr id="4" name="Date Placeholder 3">
            <a:extLst>
              <a:ext uri="{FF2B5EF4-FFF2-40B4-BE49-F238E27FC236}">
                <a16:creationId xmlns:a16="http://schemas.microsoft.com/office/drawing/2014/main" id="{3DCC0C81-E8A4-DB55-C2FF-80848D3CA1EA}"/>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DEE68C54-DA21-90AF-7DD5-631B6FC43983}"/>
              </a:ext>
            </a:extLst>
          </p:cNvPr>
          <p:cNvSpPr>
            <a:spLocks noGrp="1"/>
          </p:cNvSpPr>
          <p:nvPr>
            <p:ph type="ftr" sz="quarter" idx="11"/>
          </p:nvPr>
        </p:nvSpPr>
        <p:spPr/>
        <p:txBody>
          <a:bodyPr/>
          <a:lstStyle/>
          <a:p>
            <a:r>
              <a:rPr lang="en-US" dirty="0"/>
              <a:t>Slides created for CS886 at </a:t>
            </a:r>
            <a:r>
              <a:rPr lang="en-US" dirty="0" err="1"/>
              <a:t>UWaterloo</a:t>
            </a:r>
            <a:endParaRPr lang="en-US" dirty="0"/>
          </a:p>
        </p:txBody>
      </p:sp>
      <p:sp>
        <p:nvSpPr>
          <p:cNvPr id="6" name="Slide Number Placeholder 5">
            <a:extLst>
              <a:ext uri="{FF2B5EF4-FFF2-40B4-BE49-F238E27FC236}">
                <a16:creationId xmlns:a16="http://schemas.microsoft.com/office/drawing/2014/main" id="{0BF1151B-5CD3-73D0-1BFE-29552B24115D}"/>
              </a:ext>
            </a:extLst>
          </p:cNvPr>
          <p:cNvSpPr>
            <a:spLocks noGrp="1"/>
          </p:cNvSpPr>
          <p:nvPr>
            <p:ph type="sldNum" sz="quarter" idx="12"/>
          </p:nvPr>
        </p:nvSpPr>
        <p:spPr/>
        <p:txBody>
          <a:bodyPr/>
          <a:lstStyle/>
          <a:p>
            <a:fld id="{D4F24A5E-B0D2-394D-9970-9AE06BCB59C1}" type="slidenum">
              <a:rPr lang="en-US" smtClean="0"/>
              <a:t>11</a:t>
            </a:fld>
            <a:endParaRPr lang="en-US" dirty="0"/>
          </a:p>
        </p:txBody>
      </p:sp>
    </p:spTree>
    <p:extLst>
      <p:ext uri="{BB962C8B-B14F-4D97-AF65-F5344CB8AC3E}">
        <p14:creationId xmlns:p14="http://schemas.microsoft.com/office/powerpoint/2010/main" val="24782288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230A0-546F-AC45-C4C1-222797AA7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F79A0-80C0-E190-B7FC-0501D4C021A1}"/>
              </a:ext>
            </a:extLst>
          </p:cNvPr>
          <p:cNvSpPr>
            <a:spLocks noGrp="1"/>
          </p:cNvSpPr>
          <p:nvPr>
            <p:ph type="title"/>
          </p:nvPr>
        </p:nvSpPr>
        <p:spPr/>
        <p:txBody>
          <a:bodyPr>
            <a:noAutofit/>
          </a:bodyPr>
          <a:lstStyle/>
          <a:p>
            <a:r>
              <a:rPr lang="en-US" sz="3600" dirty="0" err="1"/>
              <a:t>BitNet</a:t>
            </a:r>
            <a:r>
              <a:rPr lang="en-US" sz="3600" dirty="0"/>
              <a:t>: Comparison with Post-training Quantization</a:t>
            </a:r>
            <a:endParaRPr lang="en-150" sz="3600" dirty="0"/>
          </a:p>
        </p:txBody>
      </p:sp>
      <p:sp>
        <p:nvSpPr>
          <p:cNvPr id="4" name="Date Placeholder 3">
            <a:extLst>
              <a:ext uri="{FF2B5EF4-FFF2-40B4-BE49-F238E27FC236}">
                <a16:creationId xmlns:a16="http://schemas.microsoft.com/office/drawing/2014/main" id="{4ABEEB3A-08E3-8B07-44B0-F99212167E09}"/>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EF8178E-888F-9D75-0DA7-1347E420C0B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AB1E858-6F15-2C6B-6BC7-636EB8CFE075}"/>
              </a:ext>
            </a:extLst>
          </p:cNvPr>
          <p:cNvSpPr>
            <a:spLocks noGrp="1"/>
          </p:cNvSpPr>
          <p:nvPr>
            <p:ph type="sldNum" sz="quarter" idx="12"/>
          </p:nvPr>
        </p:nvSpPr>
        <p:spPr/>
        <p:txBody>
          <a:bodyPr/>
          <a:lstStyle/>
          <a:p>
            <a:fld id="{D4F24A5E-B0D2-394D-9970-9AE06BCB59C1}" type="slidenum">
              <a:rPr lang="en-US" smtClean="0"/>
              <a:t>110</a:t>
            </a:fld>
            <a:endParaRPr lang="en-US"/>
          </a:p>
        </p:txBody>
      </p:sp>
      <p:pic>
        <p:nvPicPr>
          <p:cNvPr id="9" name="Content Placeholder 8">
            <a:extLst>
              <a:ext uri="{FF2B5EF4-FFF2-40B4-BE49-F238E27FC236}">
                <a16:creationId xmlns:a16="http://schemas.microsoft.com/office/drawing/2014/main" id="{E426FFE9-9398-E3DD-3847-3593E9DA8209}"/>
              </a:ext>
            </a:extLst>
          </p:cNvPr>
          <p:cNvPicPr>
            <a:picLocks noGrp="1" noChangeAspect="1"/>
          </p:cNvPicPr>
          <p:nvPr>
            <p:ph idx="1"/>
          </p:nvPr>
        </p:nvPicPr>
        <p:blipFill>
          <a:blip r:embed="rId3"/>
          <a:stretch>
            <a:fillRect/>
          </a:stretch>
        </p:blipFill>
        <p:spPr>
          <a:xfrm>
            <a:off x="1926730" y="1248079"/>
            <a:ext cx="8338539" cy="4591017"/>
          </a:xfrm>
        </p:spPr>
      </p:pic>
    </p:spTree>
    <p:extLst>
      <p:ext uri="{BB962C8B-B14F-4D97-AF65-F5344CB8AC3E}">
        <p14:creationId xmlns:p14="http://schemas.microsoft.com/office/powerpoint/2010/main" val="3833708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55454-49E6-B3FD-C221-9CFFF5602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88CD1-1A04-7A47-68E6-7E0906ADF75F}"/>
              </a:ext>
            </a:extLst>
          </p:cNvPr>
          <p:cNvSpPr>
            <a:spLocks noGrp="1"/>
          </p:cNvSpPr>
          <p:nvPr>
            <p:ph type="title"/>
          </p:nvPr>
        </p:nvSpPr>
        <p:spPr/>
        <p:txBody>
          <a:bodyPr>
            <a:noAutofit/>
          </a:bodyPr>
          <a:lstStyle/>
          <a:p>
            <a:r>
              <a:rPr lang="en-US" sz="3600" dirty="0" err="1"/>
              <a:t>BitNet</a:t>
            </a:r>
            <a:r>
              <a:rPr lang="en-US" sz="3600" dirty="0"/>
              <a:t>: Key Takeaways</a:t>
            </a:r>
            <a:endParaRPr lang="en-150" sz="3600" dirty="0"/>
          </a:p>
        </p:txBody>
      </p:sp>
      <p:sp>
        <p:nvSpPr>
          <p:cNvPr id="4" name="Date Placeholder 3">
            <a:extLst>
              <a:ext uri="{FF2B5EF4-FFF2-40B4-BE49-F238E27FC236}">
                <a16:creationId xmlns:a16="http://schemas.microsoft.com/office/drawing/2014/main" id="{1AF1CAC3-2FE6-F0AD-C1A3-D246DD7A35DB}"/>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4993F3CE-908F-BC4F-CB47-12FA5AFD74B0}"/>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906E076-1F52-6B28-5954-CFA21D2D8920}"/>
              </a:ext>
            </a:extLst>
          </p:cNvPr>
          <p:cNvSpPr>
            <a:spLocks noGrp="1"/>
          </p:cNvSpPr>
          <p:nvPr>
            <p:ph type="sldNum" sz="quarter" idx="12"/>
          </p:nvPr>
        </p:nvSpPr>
        <p:spPr/>
        <p:txBody>
          <a:bodyPr/>
          <a:lstStyle/>
          <a:p>
            <a:fld id="{D4F24A5E-B0D2-394D-9970-9AE06BCB59C1}" type="slidenum">
              <a:rPr lang="en-US" smtClean="0"/>
              <a:t>111</a:t>
            </a:fld>
            <a:endParaRPr lang="en-US"/>
          </a:p>
        </p:txBody>
      </p:sp>
      <p:sp>
        <p:nvSpPr>
          <p:cNvPr id="7" name="Content Placeholder 6">
            <a:extLst>
              <a:ext uri="{FF2B5EF4-FFF2-40B4-BE49-F238E27FC236}">
                <a16:creationId xmlns:a16="http://schemas.microsoft.com/office/drawing/2014/main" id="{25EE9ED9-6BAE-4025-908A-3A222B229458}"/>
              </a:ext>
            </a:extLst>
          </p:cNvPr>
          <p:cNvSpPr>
            <a:spLocks noGrp="1"/>
          </p:cNvSpPr>
          <p:nvPr>
            <p:ph idx="1"/>
          </p:nvPr>
        </p:nvSpPr>
        <p:spPr/>
        <p:txBody>
          <a:bodyPr/>
          <a:lstStyle/>
          <a:p>
            <a:pPr algn="l">
              <a:buFont typeface="Arial" panose="020B0604020202020204" pitchFamily="34" charset="0"/>
              <a:buChar char="•"/>
            </a:pPr>
            <a:r>
              <a:rPr lang="en-US" b="0" i="0" dirty="0">
                <a:solidFill>
                  <a:srgbClr val="374151"/>
                </a:solidFill>
                <a:effectLst/>
                <a:latin typeface="Söhne"/>
              </a:rPr>
              <a:t>It achieves competitive performance and task outcomes while greatly reducing memory and energy demands compared to traditional models.</a:t>
            </a:r>
          </a:p>
          <a:p>
            <a:pPr algn="l">
              <a:buFont typeface="Arial" panose="020B0604020202020204" pitchFamily="34" charset="0"/>
              <a:buChar char="•"/>
            </a:pPr>
            <a:r>
              <a:rPr lang="en-US" b="0" i="0" dirty="0">
                <a:solidFill>
                  <a:srgbClr val="374151"/>
                </a:solidFill>
                <a:effectLst/>
                <a:latin typeface="Söhne"/>
              </a:rPr>
              <a:t>Follows a similar scaling law as full-precision models, indicating strong potential for scaling up further in size.</a:t>
            </a:r>
          </a:p>
          <a:p>
            <a:pPr algn="l">
              <a:buFont typeface="Arial" panose="020B0604020202020204" pitchFamily="34" charset="0"/>
              <a:buChar char="•"/>
            </a:pPr>
            <a:r>
              <a:rPr lang="en-US" i="0" dirty="0">
                <a:solidFill>
                  <a:srgbClr val="374151"/>
                </a:solidFill>
                <a:effectLst/>
                <a:latin typeface="Söhne"/>
              </a:rPr>
              <a:t>Future </a:t>
            </a:r>
            <a:r>
              <a:rPr lang="en-US" b="0" i="0" dirty="0">
                <a:solidFill>
                  <a:srgbClr val="374151"/>
                </a:solidFill>
                <a:effectLst/>
                <a:latin typeface="Söhne"/>
              </a:rPr>
              <a:t>Plans include increasing the size and training steps of </a:t>
            </a:r>
            <a:r>
              <a:rPr lang="en-US" b="0" i="0" dirty="0" err="1">
                <a:solidFill>
                  <a:srgbClr val="374151"/>
                </a:solidFill>
                <a:effectLst/>
                <a:latin typeface="Söhne"/>
              </a:rPr>
              <a:t>BitNet</a:t>
            </a:r>
            <a:r>
              <a:rPr lang="en-US" b="0" i="0" dirty="0">
                <a:solidFill>
                  <a:srgbClr val="374151"/>
                </a:solidFill>
                <a:effectLst/>
                <a:latin typeface="Söhne"/>
              </a:rPr>
              <a:t> and exploring its application in other architectures.</a:t>
            </a:r>
          </a:p>
        </p:txBody>
      </p:sp>
    </p:spTree>
    <p:extLst>
      <p:ext uri="{BB962C8B-B14F-4D97-AF65-F5344CB8AC3E}">
        <p14:creationId xmlns:p14="http://schemas.microsoft.com/office/powerpoint/2010/main" val="1432297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1337-8095-0FBE-E859-A9E8C3524D02}"/>
              </a:ext>
            </a:extLst>
          </p:cNvPr>
          <p:cNvSpPr>
            <a:spLocks noGrp="1"/>
          </p:cNvSpPr>
          <p:nvPr>
            <p:ph type="title"/>
          </p:nvPr>
        </p:nvSpPr>
        <p:spPr/>
        <p:txBody>
          <a:bodyPr/>
          <a:lstStyle/>
          <a:p>
            <a:r>
              <a:rPr lang="en-US" dirty="0"/>
              <a:t>Quantization: Comparison Chart</a:t>
            </a:r>
            <a:endParaRPr lang="en-150" dirty="0"/>
          </a:p>
        </p:txBody>
      </p:sp>
      <p:graphicFrame>
        <p:nvGraphicFramePr>
          <p:cNvPr id="7" name="Content Placeholder 6">
            <a:extLst>
              <a:ext uri="{FF2B5EF4-FFF2-40B4-BE49-F238E27FC236}">
                <a16:creationId xmlns:a16="http://schemas.microsoft.com/office/drawing/2014/main" id="{B4E33A9D-B050-7E46-6F1E-03C534D2A7CF}"/>
              </a:ext>
            </a:extLst>
          </p:cNvPr>
          <p:cNvGraphicFramePr>
            <a:graphicFrameLocks noGrp="1"/>
          </p:cNvGraphicFramePr>
          <p:nvPr>
            <p:ph idx="1"/>
          </p:nvPr>
        </p:nvGraphicFramePr>
        <p:xfrm>
          <a:off x="1550155" y="1038688"/>
          <a:ext cx="8698400" cy="5177104"/>
        </p:xfrm>
        <a:graphic>
          <a:graphicData uri="http://schemas.openxmlformats.org/drawingml/2006/table">
            <a:tbl>
              <a:tblPr/>
              <a:tblGrid>
                <a:gridCol w="1739680">
                  <a:extLst>
                    <a:ext uri="{9D8B030D-6E8A-4147-A177-3AD203B41FA5}">
                      <a16:colId xmlns:a16="http://schemas.microsoft.com/office/drawing/2014/main" val="644769781"/>
                    </a:ext>
                  </a:extLst>
                </a:gridCol>
                <a:gridCol w="1739680">
                  <a:extLst>
                    <a:ext uri="{9D8B030D-6E8A-4147-A177-3AD203B41FA5}">
                      <a16:colId xmlns:a16="http://schemas.microsoft.com/office/drawing/2014/main" val="142554044"/>
                    </a:ext>
                  </a:extLst>
                </a:gridCol>
                <a:gridCol w="1739680">
                  <a:extLst>
                    <a:ext uri="{9D8B030D-6E8A-4147-A177-3AD203B41FA5}">
                      <a16:colId xmlns:a16="http://schemas.microsoft.com/office/drawing/2014/main" val="2313982191"/>
                    </a:ext>
                  </a:extLst>
                </a:gridCol>
                <a:gridCol w="1739680">
                  <a:extLst>
                    <a:ext uri="{9D8B030D-6E8A-4147-A177-3AD203B41FA5}">
                      <a16:colId xmlns:a16="http://schemas.microsoft.com/office/drawing/2014/main" val="3230320379"/>
                    </a:ext>
                  </a:extLst>
                </a:gridCol>
                <a:gridCol w="1739680">
                  <a:extLst>
                    <a:ext uri="{9D8B030D-6E8A-4147-A177-3AD203B41FA5}">
                      <a16:colId xmlns:a16="http://schemas.microsoft.com/office/drawing/2014/main" val="3745097759"/>
                    </a:ext>
                  </a:extLst>
                </a:gridCol>
              </a:tblGrid>
              <a:tr h="302553">
                <a:tc>
                  <a:txBody>
                    <a:bodyPr/>
                    <a:lstStyle/>
                    <a:p>
                      <a:pPr fontAlgn="b"/>
                      <a:r>
                        <a:rPr lang="en-US" sz="1500" b="1">
                          <a:effectLst/>
                        </a:rPr>
                        <a:t>Feature/Model</a:t>
                      </a:r>
                    </a:p>
                  </a:txBody>
                  <a:tcPr marL="75638" marR="75638" marT="37819" marB="37819"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500" b="1">
                          <a:effectLst/>
                        </a:rPr>
                        <a:t>LLM.int8()</a:t>
                      </a:r>
                    </a:p>
                  </a:txBody>
                  <a:tcPr marL="75638" marR="75638" marT="37819" marB="37819"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500" b="1">
                          <a:effectLst/>
                        </a:rPr>
                        <a:t>8-bit Optimizers</a:t>
                      </a:r>
                    </a:p>
                  </a:txBody>
                  <a:tcPr marL="75638" marR="75638" marT="37819" marB="37819"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500" b="1">
                          <a:effectLst/>
                        </a:rPr>
                        <a:t>QLoRA</a:t>
                      </a:r>
                    </a:p>
                  </a:txBody>
                  <a:tcPr marL="75638" marR="75638" marT="37819" marB="37819"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
                      <a:r>
                        <a:rPr lang="en-US" sz="1500" b="1">
                          <a:effectLst/>
                        </a:rPr>
                        <a:t>BitNet</a:t>
                      </a:r>
                    </a:p>
                  </a:txBody>
                  <a:tcPr marL="75638" marR="75638" marT="37819" marB="37819"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1482165826"/>
                  </a:ext>
                </a:extLst>
              </a:tr>
              <a:tr h="302553">
                <a:tc>
                  <a:txBody>
                    <a:bodyPr/>
                    <a:lstStyle/>
                    <a:p>
                      <a:pPr fontAlgn="base"/>
                      <a:r>
                        <a:rPr lang="en-US" sz="1500" b="1">
                          <a:effectLst/>
                        </a:rPr>
                        <a:t>Precision</a:t>
                      </a:r>
                      <a:endParaRPr lang="en-US" sz="150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8-bit quantization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8-bit quantization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4-bit quantization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1-bit weights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251633546"/>
                  </a:ext>
                </a:extLst>
              </a:tr>
              <a:tr h="983298">
                <a:tc>
                  <a:txBody>
                    <a:bodyPr/>
                    <a:lstStyle/>
                    <a:p>
                      <a:pPr fontAlgn="base"/>
                      <a:r>
                        <a:rPr lang="en-US" sz="1500" b="1">
                          <a:effectLst/>
                        </a:rPr>
                        <a:t>Techniques</a:t>
                      </a:r>
                      <a:endParaRPr lang="en-US" sz="150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dirty="0">
                          <a:effectLst/>
                        </a:rPr>
                        <a:t>Vector-wise quantization, Mixed-precision decomposition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dirty="0">
                          <a:effectLst/>
                        </a:rPr>
                        <a:t>Block-wise quantization, dynamic quantization of optimizer states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Quantization of quantization constants, Paged Optimizers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dirty="0" err="1">
                          <a:effectLst/>
                        </a:rPr>
                        <a:t>BitLinear</a:t>
                      </a:r>
                      <a:r>
                        <a:rPr lang="en-US" sz="1500" dirty="0">
                          <a:effectLst/>
                        </a:rPr>
                        <a:t>, Group quantization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779539071"/>
                  </a:ext>
                </a:extLst>
              </a:tr>
              <a:tr h="756383">
                <a:tc>
                  <a:txBody>
                    <a:bodyPr/>
                    <a:lstStyle/>
                    <a:p>
                      <a:pPr fontAlgn="base"/>
                      <a:r>
                        <a:rPr lang="en-US" sz="1500" b="1">
                          <a:effectLst/>
                        </a:rPr>
                        <a:t>Key Innovation</a:t>
                      </a:r>
                      <a:endParaRPr lang="en-US" sz="150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dirty="0">
                          <a:effectLst/>
                        </a:rPr>
                        <a:t>Maintains full precision performance</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dirty="0">
                          <a:effectLst/>
                        </a:rPr>
                        <a:t>Preserves optimizer performance.</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Enables large model finetuning on standard hardware</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Scales Transformers with 1-bit precision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2669184490"/>
                  </a:ext>
                </a:extLst>
              </a:tr>
              <a:tr h="529468">
                <a:tc>
                  <a:txBody>
                    <a:bodyPr/>
                    <a:lstStyle/>
                    <a:p>
                      <a:pPr fontAlgn="base"/>
                      <a:r>
                        <a:rPr lang="en-US" sz="1500" b="1">
                          <a:effectLst/>
                        </a:rPr>
                        <a:t>Model Size</a:t>
                      </a:r>
                      <a:endParaRPr lang="en-US" sz="150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Up to 175B parameters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endParaRPr lang="en-US" sz="1500" dirty="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65B parameters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Large language models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2262935960"/>
                  </a:ext>
                </a:extLst>
              </a:tr>
              <a:tr h="756383">
                <a:tc>
                  <a:txBody>
                    <a:bodyPr/>
                    <a:lstStyle/>
                    <a:p>
                      <a:pPr fontAlgn="base"/>
                      <a:r>
                        <a:rPr lang="en-US" sz="1500" b="1">
                          <a:effectLst/>
                        </a:rPr>
                        <a:t>Performance</a:t>
                      </a:r>
                      <a:endParaRPr lang="en-US" sz="150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No degradation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Comparable to 32-bit optimizers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Close to state-of-the-art models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dirty="0">
                          <a:effectLst/>
                        </a:rPr>
                        <a:t>Competitive with full-precision Transformers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811592464"/>
                  </a:ext>
                </a:extLst>
              </a:tr>
              <a:tr h="756383">
                <a:tc>
                  <a:txBody>
                    <a:bodyPr/>
                    <a:lstStyle/>
                    <a:p>
                      <a:pPr fontAlgn="base"/>
                      <a:r>
                        <a:rPr lang="en-US" sz="1500" b="1">
                          <a:effectLst/>
                        </a:rPr>
                        <a:t>Efficiency</a:t>
                      </a:r>
                      <a:endParaRPr lang="en-US" sz="150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Reduces memory footprint by 50%</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Significant memory savings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Efficient finetuning on limited GPU</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tc>
                  <a:txBody>
                    <a:bodyPr/>
                    <a:lstStyle/>
                    <a:p>
                      <a:pPr fontAlgn="base"/>
                      <a:r>
                        <a:rPr lang="en-US" sz="1500">
                          <a:effectLst/>
                        </a:rPr>
                        <a:t>Reduces memory and energy consumption</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3366442113"/>
                  </a:ext>
                </a:extLst>
              </a:tr>
              <a:tr h="529468">
                <a:tc>
                  <a:txBody>
                    <a:bodyPr/>
                    <a:lstStyle/>
                    <a:p>
                      <a:pPr fontAlgn="base"/>
                      <a:r>
                        <a:rPr lang="en-US" sz="1500" b="1">
                          <a:effectLst/>
                        </a:rPr>
                        <a:t>Application</a:t>
                      </a:r>
                      <a:endParaRPr lang="en-US" sz="1500">
                        <a:effectLst/>
                      </a:endParaRP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r>
                        <a:rPr lang="en-US" sz="1500">
                          <a:effectLst/>
                        </a:rPr>
                        <a:t>General large-scale LLMs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r>
                        <a:rPr lang="en-US" sz="1500">
                          <a:effectLst/>
                        </a:rPr>
                        <a:t>Optimizers for various tasks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r>
                        <a:rPr lang="en-US" sz="1500">
                          <a:effectLst/>
                        </a:rPr>
                        <a:t>Fine-tuning of LLMs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tc>
                  <a:txBody>
                    <a:bodyPr/>
                    <a:lstStyle/>
                    <a:p>
                      <a:pPr fontAlgn="base"/>
                      <a:r>
                        <a:rPr lang="en-US" sz="1500" dirty="0">
                          <a:effectLst/>
                        </a:rPr>
                        <a:t>Training large language models</a:t>
                      </a:r>
                    </a:p>
                  </a:txBody>
                  <a:tcPr marL="75638" marR="75638" marT="37819" marB="37819"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noFill/>
                  </a:tcPr>
                </a:tc>
                <a:extLst>
                  <a:ext uri="{0D108BD9-81ED-4DB2-BD59-A6C34878D82A}">
                    <a16:rowId xmlns:a16="http://schemas.microsoft.com/office/drawing/2014/main" val="2079712865"/>
                  </a:ext>
                </a:extLst>
              </a:tr>
            </a:tbl>
          </a:graphicData>
        </a:graphic>
      </p:graphicFrame>
      <p:sp>
        <p:nvSpPr>
          <p:cNvPr id="4" name="Date Placeholder 3">
            <a:extLst>
              <a:ext uri="{FF2B5EF4-FFF2-40B4-BE49-F238E27FC236}">
                <a16:creationId xmlns:a16="http://schemas.microsoft.com/office/drawing/2014/main" id="{1CF5061D-9FC5-E261-B60A-2C0BBEDCB987}"/>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AE67E027-DBFE-1912-F840-9932B737FF8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F72C94E-8AE6-7DC2-3FF6-A27D0017AA24}"/>
              </a:ext>
            </a:extLst>
          </p:cNvPr>
          <p:cNvSpPr>
            <a:spLocks noGrp="1"/>
          </p:cNvSpPr>
          <p:nvPr>
            <p:ph type="sldNum" sz="quarter" idx="12"/>
          </p:nvPr>
        </p:nvSpPr>
        <p:spPr/>
        <p:txBody>
          <a:bodyPr/>
          <a:lstStyle/>
          <a:p>
            <a:fld id="{D4F24A5E-B0D2-394D-9970-9AE06BCB59C1}" type="slidenum">
              <a:rPr lang="en-US" smtClean="0"/>
              <a:t>112</a:t>
            </a:fld>
            <a:endParaRPr lang="en-US"/>
          </a:p>
        </p:txBody>
      </p:sp>
    </p:spTree>
    <p:extLst>
      <p:ext uri="{BB962C8B-B14F-4D97-AF65-F5344CB8AC3E}">
        <p14:creationId xmlns:p14="http://schemas.microsoft.com/office/powerpoint/2010/main" val="47104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198A-AA54-66A7-4722-7B1FE92DFE60}"/>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id="{5E4FD88E-61D2-1473-202A-C8BFD350D2CD}"/>
              </a:ext>
            </a:extLst>
          </p:cNvPr>
          <p:cNvSpPr>
            <a:spLocks noGrp="1"/>
          </p:cNvSpPr>
          <p:nvPr>
            <p:ph idx="1"/>
          </p:nvPr>
        </p:nvSpPr>
        <p:spPr>
          <a:xfrm>
            <a:off x="749300" y="1038688"/>
            <a:ext cx="10604500" cy="5138275"/>
          </a:xfrm>
        </p:spPr>
        <p:txBody>
          <a:bodyPr>
            <a:normAutofit/>
          </a:bodyPr>
          <a:lstStyle/>
          <a:p>
            <a:r>
              <a:rPr lang="en-US" sz="2400" dirty="0"/>
              <a:t>Train auto-regressive transformer models that roughly match the sizes and architecture of GPT-3</a:t>
            </a:r>
          </a:p>
          <a:p>
            <a:r>
              <a:rPr lang="en-US" sz="2400" dirty="0"/>
              <a:t>For their dense models they use only dense attention (unlike GPT-3) &amp; top-2 expert model.</a:t>
            </a:r>
          </a:p>
        </p:txBody>
      </p:sp>
      <p:sp>
        <p:nvSpPr>
          <p:cNvPr id="4" name="Date Placeholder 3">
            <a:extLst>
              <a:ext uri="{FF2B5EF4-FFF2-40B4-BE49-F238E27FC236}">
                <a16:creationId xmlns:a16="http://schemas.microsoft.com/office/drawing/2014/main" id="{81391D6A-6FCF-402B-5842-5C6BDA26011B}"/>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B38D40DE-9DA6-017E-E83F-8294473894B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1B3FE1C-0211-07E5-905B-4DE588401852}"/>
              </a:ext>
            </a:extLst>
          </p:cNvPr>
          <p:cNvSpPr>
            <a:spLocks noGrp="1"/>
          </p:cNvSpPr>
          <p:nvPr>
            <p:ph type="sldNum" sz="quarter" idx="12"/>
          </p:nvPr>
        </p:nvSpPr>
        <p:spPr/>
        <p:txBody>
          <a:bodyPr/>
          <a:lstStyle/>
          <a:p>
            <a:fld id="{D4F24A5E-B0D2-394D-9970-9AE06BCB59C1}" type="slidenum">
              <a:rPr lang="en-US" smtClean="0"/>
              <a:t>12</a:t>
            </a:fld>
            <a:endParaRPr lang="en-US"/>
          </a:p>
        </p:txBody>
      </p:sp>
      <p:pic>
        <p:nvPicPr>
          <p:cNvPr id="7" name="Picture 6">
            <a:extLst>
              <a:ext uri="{FF2B5EF4-FFF2-40B4-BE49-F238E27FC236}">
                <a16:creationId xmlns:a16="http://schemas.microsoft.com/office/drawing/2014/main" id="{382E19CD-D6B0-6E9C-C966-952417148820}"/>
              </a:ext>
            </a:extLst>
          </p:cNvPr>
          <p:cNvPicPr>
            <a:picLocks noChangeAspect="1"/>
          </p:cNvPicPr>
          <p:nvPr/>
        </p:nvPicPr>
        <p:blipFill>
          <a:blip r:embed="rId4"/>
          <a:stretch>
            <a:fillRect/>
          </a:stretch>
        </p:blipFill>
        <p:spPr>
          <a:xfrm>
            <a:off x="1776244" y="3664367"/>
            <a:ext cx="7772400" cy="2602289"/>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EDEC51A-4A8E-6D28-A31B-A231679DD0A0}"/>
                  </a:ext>
                </a:extLst>
              </p14:cNvPr>
              <p14:cNvContentPartPr/>
              <p14:nvPr/>
            </p14:nvContentPartPr>
            <p14:xfrm>
              <a:off x="2646249" y="5644712"/>
              <a:ext cx="565920" cy="364680"/>
            </p14:xfrm>
          </p:contentPart>
        </mc:Choice>
        <mc:Fallback xmlns="">
          <p:pic>
            <p:nvPicPr>
              <p:cNvPr id="8" name="Ink 7">
                <a:extLst>
                  <a:ext uri="{FF2B5EF4-FFF2-40B4-BE49-F238E27FC236}">
                    <a16:creationId xmlns:a16="http://schemas.microsoft.com/office/drawing/2014/main" id="{BEDEC51A-4A8E-6D28-A31B-A231679DD0A0}"/>
                  </a:ext>
                </a:extLst>
              </p:cNvPr>
              <p:cNvPicPr/>
              <p:nvPr/>
            </p:nvPicPr>
            <p:blipFill>
              <a:blip r:embed="rId6"/>
              <a:stretch>
                <a:fillRect/>
              </a:stretch>
            </p:blipFill>
            <p:spPr>
              <a:xfrm>
                <a:off x="2610249" y="5608676"/>
                <a:ext cx="637560" cy="43639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5C597049-6275-A4E9-B923-80AD14BB07B6}"/>
                  </a:ext>
                </a:extLst>
              </p14:cNvPr>
              <p14:cNvContentPartPr/>
              <p14:nvPr/>
            </p14:nvContentPartPr>
            <p14:xfrm>
              <a:off x="2047640" y="5629232"/>
              <a:ext cx="654120" cy="380160"/>
            </p14:xfrm>
          </p:contentPart>
        </mc:Choice>
        <mc:Fallback xmlns="">
          <p:pic>
            <p:nvPicPr>
              <p:cNvPr id="9" name="Ink 8">
                <a:extLst>
                  <a:ext uri="{FF2B5EF4-FFF2-40B4-BE49-F238E27FC236}">
                    <a16:creationId xmlns:a16="http://schemas.microsoft.com/office/drawing/2014/main" id="{5C597049-6275-A4E9-B923-80AD14BB07B6}"/>
                  </a:ext>
                </a:extLst>
              </p:cNvPr>
              <p:cNvPicPr/>
              <p:nvPr/>
            </p:nvPicPr>
            <p:blipFill>
              <a:blip r:embed="rId8"/>
              <a:stretch>
                <a:fillRect/>
              </a:stretch>
            </p:blipFill>
            <p:spPr>
              <a:xfrm>
                <a:off x="2011640" y="5593266"/>
                <a:ext cx="725760" cy="45173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F74A0261-FA28-46A5-DB6B-8D7BF0981C9F}"/>
                  </a:ext>
                </a:extLst>
              </p14:cNvPr>
              <p14:cNvContentPartPr/>
              <p14:nvPr/>
            </p14:nvContentPartPr>
            <p14:xfrm>
              <a:off x="6898280" y="4386040"/>
              <a:ext cx="581040" cy="321120"/>
            </p14:xfrm>
          </p:contentPart>
        </mc:Choice>
        <mc:Fallback xmlns="">
          <p:pic>
            <p:nvPicPr>
              <p:cNvPr id="10" name="Ink 9">
                <a:extLst>
                  <a:ext uri="{FF2B5EF4-FFF2-40B4-BE49-F238E27FC236}">
                    <a16:creationId xmlns:a16="http://schemas.microsoft.com/office/drawing/2014/main" id="{F74A0261-FA28-46A5-DB6B-8D7BF0981C9F}"/>
                  </a:ext>
                </a:extLst>
              </p:cNvPr>
              <p:cNvPicPr/>
              <p:nvPr/>
            </p:nvPicPr>
            <p:blipFill>
              <a:blip r:embed="rId10"/>
              <a:stretch>
                <a:fillRect/>
              </a:stretch>
            </p:blipFill>
            <p:spPr>
              <a:xfrm>
                <a:off x="6862280" y="4350400"/>
                <a:ext cx="6526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8B894012-E4E3-8954-3E4D-B575D65B28E6}"/>
                  </a:ext>
                </a:extLst>
              </p14:cNvPr>
              <p14:cNvContentPartPr/>
              <p14:nvPr/>
            </p14:nvContentPartPr>
            <p14:xfrm>
              <a:off x="7606040" y="4357240"/>
              <a:ext cx="457560" cy="367560"/>
            </p14:xfrm>
          </p:contentPart>
        </mc:Choice>
        <mc:Fallback xmlns="">
          <p:pic>
            <p:nvPicPr>
              <p:cNvPr id="11" name="Ink 10">
                <a:extLst>
                  <a:ext uri="{FF2B5EF4-FFF2-40B4-BE49-F238E27FC236}">
                    <a16:creationId xmlns:a16="http://schemas.microsoft.com/office/drawing/2014/main" id="{8B894012-E4E3-8954-3E4D-B575D65B28E6}"/>
                  </a:ext>
                </a:extLst>
              </p:cNvPr>
              <p:cNvPicPr/>
              <p:nvPr/>
            </p:nvPicPr>
            <p:blipFill>
              <a:blip r:embed="rId12"/>
              <a:stretch>
                <a:fillRect/>
              </a:stretch>
            </p:blipFill>
            <p:spPr>
              <a:xfrm>
                <a:off x="7570040" y="4321240"/>
                <a:ext cx="529200" cy="439200"/>
              </a:xfrm>
              <a:prstGeom prst="rect">
                <a:avLst/>
              </a:prstGeom>
            </p:spPr>
          </p:pic>
        </mc:Fallback>
      </mc:AlternateContent>
    </p:spTree>
    <p:custDataLst>
      <p:tags r:id="rId1"/>
    </p:custDataLst>
    <p:extLst>
      <p:ext uri="{BB962C8B-B14F-4D97-AF65-F5344CB8AC3E}">
        <p14:creationId xmlns:p14="http://schemas.microsoft.com/office/powerpoint/2010/main" val="42616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518A-99FB-F10E-3AD8-E2BA3FD3CBBD}"/>
              </a:ext>
            </a:extLst>
          </p:cNvPr>
          <p:cNvSpPr>
            <a:spLocks noGrp="1"/>
          </p:cNvSpPr>
          <p:nvPr>
            <p:ph type="title"/>
          </p:nvPr>
        </p:nvSpPr>
        <p:spPr/>
        <p:txBody>
          <a:bodyPr/>
          <a:lstStyle/>
          <a:p>
            <a:r>
              <a:rPr lang="en-US" dirty="0"/>
              <a:t>Pretraining</a:t>
            </a:r>
          </a:p>
        </p:txBody>
      </p:sp>
      <p:sp>
        <p:nvSpPr>
          <p:cNvPr id="3" name="Content Placeholder 2">
            <a:extLst>
              <a:ext uri="{FF2B5EF4-FFF2-40B4-BE49-F238E27FC236}">
                <a16:creationId xmlns:a16="http://schemas.microsoft.com/office/drawing/2014/main" id="{D8AAC722-573B-8C58-B9F7-7B24DDBB2B43}"/>
              </a:ext>
            </a:extLst>
          </p:cNvPr>
          <p:cNvSpPr>
            <a:spLocks noGrp="1"/>
          </p:cNvSpPr>
          <p:nvPr>
            <p:ph idx="1"/>
          </p:nvPr>
        </p:nvSpPr>
        <p:spPr/>
        <p:txBody>
          <a:bodyPr/>
          <a:lstStyle/>
          <a:p>
            <a:pPr marL="0" indent="0">
              <a:buNone/>
            </a:pPr>
            <a:r>
              <a:rPr lang="en-CA" sz="2400" dirty="0">
                <a:effectLst/>
              </a:rPr>
              <a:t>Pretrained on a union of </a:t>
            </a:r>
            <a:r>
              <a:rPr lang="en-CA" sz="2400" b="1" dirty="0">
                <a:effectLst/>
              </a:rPr>
              <a:t>six</a:t>
            </a:r>
            <a:r>
              <a:rPr lang="en-CA" sz="2400" dirty="0">
                <a:effectLst/>
              </a:rPr>
              <a:t> English language datasets</a:t>
            </a:r>
          </a:p>
          <a:p>
            <a:r>
              <a:rPr lang="en-CA" sz="1800" b="0" dirty="0" err="1">
                <a:effectLst/>
              </a:rPr>
              <a:t>BookCorpus</a:t>
            </a:r>
            <a:r>
              <a:rPr lang="en-CA" sz="1800" b="0" dirty="0">
                <a:effectLst/>
              </a:rPr>
              <a:t> </a:t>
            </a:r>
            <a:r>
              <a:rPr lang="en-CA" sz="1800" dirty="0">
                <a:effectLst/>
              </a:rPr>
              <a:t>(</a:t>
            </a:r>
            <a:r>
              <a:rPr lang="en-CA" sz="1800" dirty="0">
                <a:solidFill>
                  <a:srgbClr val="00007F"/>
                </a:solidFill>
                <a:effectLst/>
              </a:rPr>
              <a:t>Zhu et al.</a:t>
            </a:r>
            <a:r>
              <a:rPr lang="en-CA" sz="1800" dirty="0">
                <a:effectLst/>
              </a:rPr>
              <a:t>, </a:t>
            </a:r>
            <a:r>
              <a:rPr lang="en-CA" sz="1800" dirty="0">
                <a:solidFill>
                  <a:srgbClr val="00007F"/>
                </a:solidFill>
                <a:effectLst/>
              </a:rPr>
              <a:t>2019</a:t>
            </a:r>
            <a:r>
              <a:rPr lang="en-CA" sz="1800" dirty="0">
                <a:effectLst/>
              </a:rPr>
              <a:t>) consists of more than 10K unpublished books (4GB); </a:t>
            </a:r>
          </a:p>
          <a:p>
            <a:pPr>
              <a:buFont typeface="Arial" panose="020B0604020202020204" pitchFamily="34" charset="0"/>
              <a:buChar char="•"/>
            </a:pPr>
            <a:r>
              <a:rPr lang="en-CA" sz="1800" b="0" dirty="0">
                <a:effectLst/>
              </a:rPr>
              <a:t>English Wikipedia</a:t>
            </a:r>
            <a:r>
              <a:rPr lang="en-CA" sz="1800" dirty="0">
                <a:effectLst/>
              </a:rPr>
              <a:t>, excluding lists, tables and headers (12GB); </a:t>
            </a:r>
          </a:p>
          <a:p>
            <a:pPr>
              <a:buFont typeface="Arial" panose="020B0604020202020204" pitchFamily="34" charset="0"/>
              <a:buChar char="•"/>
            </a:pPr>
            <a:r>
              <a:rPr lang="en-CA" sz="1800" b="0" dirty="0">
                <a:effectLst/>
              </a:rPr>
              <a:t>CC-News</a:t>
            </a:r>
            <a:r>
              <a:rPr lang="en-CA" sz="1800" dirty="0">
                <a:effectLst/>
              </a:rPr>
              <a:t>(</a:t>
            </a:r>
            <a:r>
              <a:rPr lang="en-CA" sz="1800" dirty="0">
                <a:solidFill>
                  <a:srgbClr val="00007F"/>
                </a:solidFill>
                <a:effectLst/>
              </a:rPr>
              <a:t>Nagel</a:t>
            </a:r>
            <a:r>
              <a:rPr lang="en-CA" sz="1800" dirty="0">
                <a:effectLst/>
              </a:rPr>
              <a:t>,</a:t>
            </a:r>
            <a:r>
              <a:rPr lang="en-CA" sz="1800" dirty="0">
                <a:solidFill>
                  <a:srgbClr val="00007F"/>
                </a:solidFill>
                <a:effectLst/>
              </a:rPr>
              <a:t>2016</a:t>
            </a:r>
            <a:r>
              <a:rPr lang="en-CA" sz="1800" dirty="0">
                <a:effectLst/>
              </a:rPr>
              <a:t>) contains 63million English news articles crawled between September 2016 and February 2019 (76GB)</a:t>
            </a:r>
          </a:p>
          <a:p>
            <a:pPr>
              <a:buFont typeface="Arial" panose="020B0604020202020204" pitchFamily="34" charset="0"/>
              <a:buChar char="•"/>
            </a:pPr>
            <a:r>
              <a:rPr lang="en-CA" sz="1800" b="0" dirty="0" err="1">
                <a:effectLst/>
              </a:rPr>
              <a:t>OpenWebText</a:t>
            </a:r>
            <a:r>
              <a:rPr lang="en-CA" sz="1800" b="0" dirty="0">
                <a:effectLst/>
              </a:rPr>
              <a:t> </a:t>
            </a:r>
            <a:r>
              <a:rPr lang="en-CA" sz="1800" dirty="0">
                <a:effectLst/>
              </a:rPr>
              <a:t>(</a:t>
            </a:r>
            <a:r>
              <a:rPr lang="en-CA" sz="1800" dirty="0" err="1">
                <a:solidFill>
                  <a:srgbClr val="00007F"/>
                </a:solidFill>
                <a:effectLst/>
              </a:rPr>
              <a:t>Gokaslan</a:t>
            </a:r>
            <a:r>
              <a:rPr lang="en-CA" sz="1800" dirty="0">
                <a:solidFill>
                  <a:srgbClr val="00007F"/>
                </a:solidFill>
                <a:effectLst/>
              </a:rPr>
              <a:t> and Cohen</a:t>
            </a:r>
            <a:r>
              <a:rPr lang="en-CA" sz="1800" dirty="0">
                <a:effectLst/>
              </a:rPr>
              <a:t>, </a:t>
            </a:r>
            <a:r>
              <a:rPr lang="en-CA" sz="1800" dirty="0">
                <a:solidFill>
                  <a:srgbClr val="00007F"/>
                </a:solidFill>
                <a:effectLst/>
              </a:rPr>
              <a:t>2019</a:t>
            </a:r>
            <a:r>
              <a:rPr lang="en-CA" sz="1800" dirty="0">
                <a:effectLst/>
              </a:rPr>
              <a:t>), an open-source recreation of the </a:t>
            </a:r>
            <a:r>
              <a:rPr lang="en-CA" sz="1800" dirty="0" err="1">
                <a:effectLst/>
              </a:rPr>
              <a:t>WebText</a:t>
            </a:r>
            <a:r>
              <a:rPr lang="en-CA" sz="1800" dirty="0">
                <a:effectLst/>
              </a:rPr>
              <a:t> dataset used to train GPT-2 (38GB)</a:t>
            </a:r>
          </a:p>
          <a:p>
            <a:pPr>
              <a:buFont typeface="Arial" panose="020B0604020202020204" pitchFamily="34" charset="0"/>
              <a:buChar char="•"/>
            </a:pPr>
            <a:r>
              <a:rPr lang="en-CA" sz="1800" b="0" dirty="0">
                <a:effectLst/>
              </a:rPr>
              <a:t>CC-Stories </a:t>
            </a:r>
            <a:r>
              <a:rPr lang="en-CA" sz="1800" dirty="0">
                <a:effectLst/>
              </a:rPr>
              <a:t>(</a:t>
            </a:r>
            <a:r>
              <a:rPr lang="en-CA" sz="1800" dirty="0">
                <a:solidFill>
                  <a:srgbClr val="00007F"/>
                </a:solidFill>
                <a:effectLst/>
              </a:rPr>
              <a:t>Trinh and Le</a:t>
            </a:r>
            <a:r>
              <a:rPr lang="en-CA" sz="1800" dirty="0">
                <a:effectLst/>
              </a:rPr>
              <a:t>, </a:t>
            </a:r>
            <a:r>
              <a:rPr lang="en-CA" sz="1800" dirty="0">
                <a:solidFill>
                  <a:srgbClr val="00007F"/>
                </a:solidFill>
                <a:effectLst/>
              </a:rPr>
              <a:t>2018</a:t>
            </a:r>
            <a:r>
              <a:rPr lang="en-CA" sz="1800" dirty="0">
                <a:effectLst/>
              </a:rPr>
              <a:t>) contains a sub- set of </a:t>
            </a:r>
            <a:r>
              <a:rPr lang="en-CA" sz="1800" dirty="0" err="1">
                <a:effectLst/>
              </a:rPr>
              <a:t>CommonCrawl</a:t>
            </a:r>
            <a:r>
              <a:rPr lang="en-CA" sz="1800" dirty="0">
                <a:effectLst/>
              </a:rPr>
              <a:t> data filtered to match the story-like style of Winograd schemas (31GB); </a:t>
            </a:r>
          </a:p>
          <a:p>
            <a:pPr>
              <a:buFont typeface="Arial" panose="020B0604020202020204" pitchFamily="34" charset="0"/>
              <a:buChar char="•"/>
            </a:pPr>
            <a:r>
              <a:rPr lang="en-CA" sz="1800" b="0" dirty="0">
                <a:effectLst/>
              </a:rPr>
              <a:t>English CC100 </a:t>
            </a:r>
            <a:r>
              <a:rPr lang="en-CA" sz="1800" dirty="0">
                <a:effectLst/>
              </a:rPr>
              <a:t>(</a:t>
            </a:r>
            <a:r>
              <a:rPr lang="en-CA" sz="1800" dirty="0" err="1">
                <a:solidFill>
                  <a:srgbClr val="00007F"/>
                </a:solidFill>
                <a:effectLst/>
              </a:rPr>
              <a:t>Wenzek</a:t>
            </a:r>
            <a:r>
              <a:rPr lang="en-CA" sz="1800" dirty="0">
                <a:solidFill>
                  <a:srgbClr val="00007F"/>
                </a:solidFill>
                <a:effectLst/>
              </a:rPr>
              <a:t> et al.</a:t>
            </a:r>
            <a:r>
              <a:rPr lang="en-CA" sz="1800" dirty="0">
                <a:effectLst/>
              </a:rPr>
              <a:t>, </a:t>
            </a:r>
            <a:r>
              <a:rPr lang="en-CA" sz="1800" dirty="0">
                <a:solidFill>
                  <a:srgbClr val="00007F"/>
                </a:solidFill>
                <a:effectLst/>
              </a:rPr>
              <a:t>2020</a:t>
            </a:r>
            <a:r>
              <a:rPr lang="en-CA" sz="1800" dirty="0">
                <a:effectLst/>
              </a:rPr>
              <a:t>), a dataset extracted from </a:t>
            </a:r>
            <a:r>
              <a:rPr lang="en-CA" sz="1800" dirty="0" err="1">
                <a:effectLst/>
              </a:rPr>
              <a:t>CommonCrawl</a:t>
            </a:r>
            <a:r>
              <a:rPr lang="en-CA" sz="1800" dirty="0">
                <a:effectLst/>
              </a:rPr>
              <a:t> snapshots be- tween January 2018 and December 2018, filtered to match the style of Wikipedia (292GB). </a:t>
            </a:r>
          </a:p>
          <a:p>
            <a:endParaRPr lang="en-US" dirty="0"/>
          </a:p>
        </p:txBody>
      </p:sp>
      <p:sp>
        <p:nvSpPr>
          <p:cNvPr id="4" name="Date Placeholder 3">
            <a:extLst>
              <a:ext uri="{FF2B5EF4-FFF2-40B4-BE49-F238E27FC236}">
                <a16:creationId xmlns:a16="http://schemas.microsoft.com/office/drawing/2014/main" id="{C2B8680A-BA82-423C-CA6A-AB1B5857B406}"/>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871000F-2FD9-31F9-538F-D3C6F833DB6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0978D5C-F5D2-5B12-1DBF-638BB88BF8B8}"/>
              </a:ext>
            </a:extLst>
          </p:cNvPr>
          <p:cNvSpPr>
            <a:spLocks noGrp="1"/>
          </p:cNvSpPr>
          <p:nvPr>
            <p:ph type="sldNum" sz="quarter" idx="12"/>
          </p:nvPr>
        </p:nvSpPr>
        <p:spPr/>
        <p:txBody>
          <a:bodyPr/>
          <a:lstStyle/>
          <a:p>
            <a:fld id="{D4F24A5E-B0D2-394D-9970-9AE06BCB59C1}" type="slidenum">
              <a:rPr lang="en-US" smtClean="0"/>
              <a:t>13</a:t>
            </a:fld>
            <a:endParaRPr lang="en-US"/>
          </a:p>
        </p:txBody>
      </p:sp>
    </p:spTree>
    <p:extLst>
      <p:ext uri="{BB962C8B-B14F-4D97-AF65-F5344CB8AC3E}">
        <p14:creationId xmlns:p14="http://schemas.microsoft.com/office/powerpoint/2010/main" val="276058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ED04-2C81-8967-1340-0F9725811584}"/>
              </a:ext>
            </a:extLst>
          </p:cNvPr>
          <p:cNvSpPr>
            <a:spLocks noGrp="1"/>
          </p:cNvSpPr>
          <p:nvPr>
            <p:ph type="title"/>
          </p:nvPr>
        </p:nvSpPr>
        <p:spPr>
          <a:xfrm>
            <a:off x="673100" y="517448"/>
            <a:ext cx="11747500" cy="902162"/>
          </a:xfrm>
        </p:spPr>
        <p:txBody>
          <a:bodyPr>
            <a:noAutofit/>
          </a:bodyPr>
          <a:lstStyle/>
          <a:p>
            <a:r>
              <a:rPr lang="en-US" sz="3200" dirty="0"/>
              <a:t>Evaluating Language Models: Perplexity and Performance</a:t>
            </a:r>
            <a:br>
              <a:rPr lang="en-US" sz="3200" dirty="0"/>
            </a:br>
            <a:br>
              <a:rPr lang="en-US" sz="3200" dirty="0"/>
            </a:br>
            <a:endParaRPr lang="en-US" sz="3200" dirty="0"/>
          </a:p>
        </p:txBody>
      </p:sp>
      <p:sp>
        <p:nvSpPr>
          <p:cNvPr id="3" name="Content Placeholder 2">
            <a:extLst>
              <a:ext uri="{FF2B5EF4-FFF2-40B4-BE49-F238E27FC236}">
                <a16:creationId xmlns:a16="http://schemas.microsoft.com/office/drawing/2014/main" id="{1A5BE08D-6C77-AC92-6C54-BD79424B8785}"/>
              </a:ext>
            </a:extLst>
          </p:cNvPr>
          <p:cNvSpPr>
            <a:spLocks noGrp="1"/>
          </p:cNvSpPr>
          <p:nvPr>
            <p:ph idx="1"/>
          </p:nvPr>
        </p:nvSpPr>
        <p:spPr/>
        <p:txBody>
          <a:bodyPr>
            <a:normAutofit/>
          </a:bodyPr>
          <a:lstStyle/>
          <a:p>
            <a:r>
              <a:rPr lang="en-US" sz="2000" b="1" dirty="0"/>
              <a:t>Understanding Perplexity:</a:t>
            </a:r>
            <a:endParaRPr lang="en-US" sz="2000" dirty="0"/>
          </a:p>
          <a:p>
            <a:pPr marL="0" indent="0">
              <a:buNone/>
            </a:pPr>
            <a:r>
              <a:rPr lang="en-US" sz="2000" dirty="0"/>
              <a:t>In-Domain Perplexity: Measures how well a language model predicts text similar to what it was trained on.</a:t>
            </a:r>
          </a:p>
          <a:p>
            <a:pPr marL="0" indent="0">
              <a:buNone/>
            </a:pPr>
            <a:r>
              <a:rPr lang="en-US" sz="2000" dirty="0"/>
              <a:t>Out-of-Domain Perplexity: Assesses the model's prediction capabilities on text that is different from the training data, providing insight into the model's generalization.</a:t>
            </a:r>
          </a:p>
          <a:p>
            <a:r>
              <a:rPr lang="en-US" sz="2000" b="1" dirty="0"/>
              <a:t>Analyzing Performance:</a:t>
            </a:r>
          </a:p>
          <a:p>
            <a:pPr marL="0" indent="0">
              <a:buNone/>
            </a:pPr>
            <a:r>
              <a:rPr lang="en-US" sz="2000" dirty="0"/>
              <a:t>Downstream Task Performance: It's crucial to note that a model's low perplexity, indicating high predictive accuracy, does not necessarily translate to superior results in practical applications or downstream tasks (Tay et al., 2021)</a:t>
            </a:r>
          </a:p>
          <a:p>
            <a:r>
              <a:rPr lang="en-US" sz="2000" b="1" dirty="0"/>
              <a:t>Data Specifics:</a:t>
            </a:r>
          </a:p>
          <a:p>
            <a:pPr marL="0" indent="0">
              <a:buNone/>
            </a:pPr>
            <a:r>
              <a:rPr lang="en-US" sz="2000" dirty="0"/>
              <a:t>In-Domain Data: This consists of a reserved portion of the training data, set aside to test the model's performance.</a:t>
            </a:r>
          </a:p>
          <a:p>
            <a:pPr marL="0" indent="0">
              <a:buNone/>
            </a:pPr>
            <a:r>
              <a:rPr lang="en-US" sz="2000" dirty="0"/>
              <a:t>Out-of-Domain Data: 'The Pile' dataset to evaluate how well the model can handle data it hasn't seen during training.</a:t>
            </a:r>
          </a:p>
        </p:txBody>
      </p:sp>
      <p:sp>
        <p:nvSpPr>
          <p:cNvPr id="4" name="Date Placeholder 3">
            <a:extLst>
              <a:ext uri="{FF2B5EF4-FFF2-40B4-BE49-F238E27FC236}">
                <a16:creationId xmlns:a16="http://schemas.microsoft.com/office/drawing/2014/main" id="{BB2FA621-FD40-BF69-5634-A0314BA6B4A1}"/>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05F0109E-A50C-726D-77CD-1574FD7FF836}"/>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27D7B7A-44FA-C0A2-B7C2-4963D29A6F64}"/>
              </a:ext>
            </a:extLst>
          </p:cNvPr>
          <p:cNvSpPr>
            <a:spLocks noGrp="1"/>
          </p:cNvSpPr>
          <p:nvPr>
            <p:ph type="sldNum" sz="quarter" idx="12"/>
          </p:nvPr>
        </p:nvSpPr>
        <p:spPr/>
        <p:txBody>
          <a:bodyPr/>
          <a:lstStyle/>
          <a:p>
            <a:fld id="{D4F24A5E-B0D2-394D-9970-9AE06BCB59C1}" type="slidenum">
              <a:rPr lang="en-US" smtClean="0"/>
              <a:t>14</a:t>
            </a:fld>
            <a:endParaRPr lang="en-US"/>
          </a:p>
        </p:txBody>
      </p:sp>
    </p:spTree>
    <p:extLst>
      <p:ext uri="{BB962C8B-B14F-4D97-AF65-F5344CB8AC3E}">
        <p14:creationId xmlns:p14="http://schemas.microsoft.com/office/powerpoint/2010/main" val="294406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1B0DFC-A43A-E668-7748-C9E4EDA180BD}"/>
              </a:ext>
            </a:extLst>
          </p:cNvPr>
          <p:cNvSpPr/>
          <p:nvPr/>
        </p:nvSpPr>
        <p:spPr>
          <a:xfrm>
            <a:off x="322729" y="1110602"/>
            <a:ext cx="11752731" cy="5040208"/>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80E75-203B-7D44-AC26-37FF295E1EB1}"/>
              </a:ext>
            </a:extLst>
          </p:cNvPr>
          <p:cNvSpPr>
            <a:spLocks noGrp="1"/>
          </p:cNvSpPr>
          <p:nvPr>
            <p:ph type="title"/>
          </p:nvPr>
        </p:nvSpPr>
        <p:spPr/>
        <p:txBody>
          <a:bodyPr/>
          <a:lstStyle/>
          <a:p>
            <a:r>
              <a:rPr lang="en-US" dirty="0"/>
              <a:t>Results at Scale</a:t>
            </a:r>
          </a:p>
        </p:txBody>
      </p:sp>
      <p:sp>
        <p:nvSpPr>
          <p:cNvPr id="4" name="Date Placeholder 3">
            <a:extLst>
              <a:ext uri="{FF2B5EF4-FFF2-40B4-BE49-F238E27FC236}">
                <a16:creationId xmlns:a16="http://schemas.microsoft.com/office/drawing/2014/main" id="{2B55AC5B-ADDA-E933-CA97-A05DEB752E31}"/>
              </a:ext>
            </a:extLst>
          </p:cNvPr>
          <p:cNvSpPr>
            <a:spLocks noGrp="1"/>
          </p:cNvSpPr>
          <p:nvPr>
            <p:ph type="dt" sz="half" idx="10"/>
          </p:nvPr>
        </p:nvSpPr>
        <p:spPr/>
        <p:txBody>
          <a:bodyPr/>
          <a:lstStyle/>
          <a:p>
            <a:fld id="{251F351B-3C41-6C46-A5F1-3CA0D762442A}" type="datetime1">
              <a:rPr lang="en-CA" smtClean="0"/>
              <a:t>2024-03-26</a:t>
            </a:fld>
            <a:endParaRPr lang="en-US" dirty="0"/>
          </a:p>
        </p:txBody>
      </p:sp>
      <p:sp>
        <p:nvSpPr>
          <p:cNvPr id="5" name="Footer Placeholder 4">
            <a:extLst>
              <a:ext uri="{FF2B5EF4-FFF2-40B4-BE49-F238E27FC236}">
                <a16:creationId xmlns:a16="http://schemas.microsoft.com/office/drawing/2014/main" id="{354015B5-7371-6CF5-D404-FD2601228BFF}"/>
              </a:ext>
            </a:extLst>
          </p:cNvPr>
          <p:cNvSpPr>
            <a:spLocks noGrp="1"/>
          </p:cNvSpPr>
          <p:nvPr>
            <p:ph type="ftr" sz="quarter" idx="11"/>
          </p:nvPr>
        </p:nvSpPr>
        <p:spPr/>
        <p:txBody>
          <a:bodyPr/>
          <a:lstStyle/>
          <a:p>
            <a:r>
              <a:rPr lang="en-US" dirty="0"/>
              <a:t>Slides created for CS886 at </a:t>
            </a:r>
            <a:r>
              <a:rPr lang="en-US" dirty="0" err="1"/>
              <a:t>UWaterloo</a:t>
            </a:r>
            <a:endParaRPr lang="en-US" dirty="0"/>
          </a:p>
        </p:txBody>
      </p:sp>
      <p:sp>
        <p:nvSpPr>
          <p:cNvPr id="6" name="Slide Number Placeholder 5">
            <a:extLst>
              <a:ext uri="{FF2B5EF4-FFF2-40B4-BE49-F238E27FC236}">
                <a16:creationId xmlns:a16="http://schemas.microsoft.com/office/drawing/2014/main" id="{B0CA1CC8-C7B7-19EB-077A-790E22842624}"/>
              </a:ext>
            </a:extLst>
          </p:cNvPr>
          <p:cNvSpPr>
            <a:spLocks noGrp="1"/>
          </p:cNvSpPr>
          <p:nvPr>
            <p:ph type="sldNum" sz="quarter" idx="12"/>
          </p:nvPr>
        </p:nvSpPr>
        <p:spPr/>
        <p:txBody>
          <a:bodyPr/>
          <a:lstStyle/>
          <a:p>
            <a:fld id="{D4F24A5E-B0D2-394D-9970-9AE06BCB59C1}" type="slidenum">
              <a:rPr lang="en-US" smtClean="0"/>
              <a:t>15</a:t>
            </a:fld>
            <a:endParaRPr lang="en-US"/>
          </a:p>
        </p:txBody>
      </p:sp>
      <p:pic>
        <p:nvPicPr>
          <p:cNvPr id="7" name="Picture 6">
            <a:extLst>
              <a:ext uri="{FF2B5EF4-FFF2-40B4-BE49-F238E27FC236}">
                <a16:creationId xmlns:a16="http://schemas.microsoft.com/office/drawing/2014/main" id="{CD4C8F1E-755B-DABD-69D0-BB7DAE9FDFFF}"/>
              </a:ext>
            </a:extLst>
          </p:cNvPr>
          <p:cNvPicPr>
            <a:picLocks noChangeAspect="1"/>
          </p:cNvPicPr>
          <p:nvPr/>
        </p:nvPicPr>
        <p:blipFill>
          <a:blip r:embed="rId4"/>
          <a:stretch>
            <a:fillRect/>
          </a:stretch>
        </p:blipFill>
        <p:spPr>
          <a:xfrm>
            <a:off x="558800" y="1442099"/>
            <a:ext cx="5537200" cy="4267200"/>
          </a:xfrm>
          <a:prstGeom prst="rect">
            <a:avLst/>
          </a:prstGeom>
        </p:spPr>
      </p:pic>
      <p:pic>
        <p:nvPicPr>
          <p:cNvPr id="8" name="Picture 7">
            <a:extLst>
              <a:ext uri="{FF2B5EF4-FFF2-40B4-BE49-F238E27FC236}">
                <a16:creationId xmlns:a16="http://schemas.microsoft.com/office/drawing/2014/main" id="{E5D58559-3636-25CF-64AF-C57341D9410A}"/>
              </a:ext>
            </a:extLst>
          </p:cNvPr>
          <p:cNvPicPr>
            <a:picLocks noChangeAspect="1"/>
          </p:cNvPicPr>
          <p:nvPr/>
        </p:nvPicPr>
        <p:blipFill rotWithShape="1">
          <a:blip r:embed="rId5"/>
          <a:srcRect r="3326"/>
          <a:stretch/>
        </p:blipFill>
        <p:spPr>
          <a:xfrm>
            <a:off x="6347759" y="1423049"/>
            <a:ext cx="5537199" cy="4305300"/>
          </a:xfrm>
          <a:prstGeom prst="rect">
            <a:avLst/>
          </a:prstGeom>
        </p:spPr>
      </p:pic>
      <p:sp>
        <p:nvSpPr>
          <p:cNvPr id="13" name="TextBox 12">
            <a:extLst>
              <a:ext uri="{FF2B5EF4-FFF2-40B4-BE49-F238E27FC236}">
                <a16:creationId xmlns:a16="http://schemas.microsoft.com/office/drawing/2014/main" id="{4E711647-A48C-BEFE-F750-8C1E12CA8081}"/>
              </a:ext>
            </a:extLst>
          </p:cNvPr>
          <p:cNvSpPr txBox="1"/>
          <p:nvPr/>
        </p:nvSpPr>
        <p:spPr>
          <a:xfrm>
            <a:off x="558800" y="5733834"/>
            <a:ext cx="11326158" cy="400110"/>
          </a:xfrm>
          <a:prstGeom prst="rect">
            <a:avLst/>
          </a:prstGeom>
          <a:noFill/>
        </p:spPr>
        <p:txBody>
          <a:bodyPr wrap="square">
            <a:spAutoFit/>
          </a:bodyPr>
          <a:lstStyle/>
          <a:p>
            <a:r>
              <a:rPr lang="en-CA" sz="1000" b="0" i="0" u="none" strike="noStrike" dirty="0">
                <a:solidFill>
                  <a:srgbClr val="222222"/>
                </a:solidFill>
                <a:effectLst/>
                <a:latin typeface="Arial" panose="020B0604020202020204" pitchFamily="34" charset="0"/>
              </a:rPr>
              <a:t>Artetxe M, Bhosale S, Goyal N, Mihaylov T, Ott M, Shleifer S, Lin XV, Du J, Iyer S, Pasunuru R, Anantharaman G. Efficient large scale language modeling with mixtures of experts. arXiv preprint arXiv:2112.10684. 2021 Dec 20.</a:t>
            </a:r>
            <a:endParaRPr lang="en-US" sz="1000" dirty="0"/>
          </a:p>
        </p:txBody>
      </p:sp>
      <p:sp>
        <p:nvSpPr>
          <p:cNvPr id="3" name="Rectangular Callout 2">
            <a:extLst>
              <a:ext uri="{FF2B5EF4-FFF2-40B4-BE49-F238E27FC236}">
                <a16:creationId xmlns:a16="http://schemas.microsoft.com/office/drawing/2014/main" id="{38A11AD9-9738-2C7E-6147-1215D053E4A0}"/>
              </a:ext>
            </a:extLst>
          </p:cNvPr>
          <p:cNvSpPr/>
          <p:nvPr/>
        </p:nvSpPr>
        <p:spPr>
          <a:xfrm>
            <a:off x="5007163" y="322495"/>
            <a:ext cx="2867957" cy="1504301"/>
          </a:xfrm>
          <a:prstGeom prst="wedge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CA" sz="1600" b="1" i="0" u="none" strike="noStrike" dirty="0">
                <a:solidFill>
                  <a:schemeClr val="tx1"/>
                </a:solidFill>
                <a:effectLst/>
              </a:rPr>
              <a:t>The MoE model consistently shows lower perplexity than the dense model at equivalent computational costs, suggesting it's more efficient for in/out of domain data.</a:t>
            </a:r>
          </a:p>
        </p:txBody>
      </p:sp>
      <p:cxnSp>
        <p:nvCxnSpPr>
          <p:cNvPr id="10" name="Curved Connector 9">
            <a:extLst>
              <a:ext uri="{FF2B5EF4-FFF2-40B4-BE49-F238E27FC236}">
                <a16:creationId xmlns:a16="http://schemas.microsoft.com/office/drawing/2014/main" id="{4A0D6832-6152-31C2-B13C-4093C73F777C}"/>
              </a:ext>
            </a:extLst>
          </p:cNvPr>
          <p:cNvCxnSpPr>
            <a:cxnSpLocks/>
          </p:cNvCxnSpPr>
          <p:nvPr/>
        </p:nvCxnSpPr>
        <p:spPr>
          <a:xfrm flipV="1">
            <a:off x="3782860" y="2008912"/>
            <a:ext cx="2070720" cy="2062047"/>
          </a:xfrm>
          <a:prstGeom prst="curvedConnector3">
            <a:avLst/>
          </a:prstGeom>
          <a:ln w="38100">
            <a:solidFill>
              <a:srgbClr val="92D050"/>
            </a:solidFill>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73803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70B844-D077-50D2-1296-E0EC77F8348E}"/>
              </a:ext>
            </a:extLst>
          </p:cNvPr>
          <p:cNvSpPr/>
          <p:nvPr/>
        </p:nvSpPr>
        <p:spPr>
          <a:xfrm>
            <a:off x="403412" y="1038688"/>
            <a:ext cx="11537576" cy="495870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BB86C-2B7C-1C9A-95C9-E3CFF69B2864}"/>
              </a:ext>
            </a:extLst>
          </p:cNvPr>
          <p:cNvSpPr>
            <a:spLocks noGrp="1"/>
          </p:cNvSpPr>
          <p:nvPr>
            <p:ph type="title"/>
          </p:nvPr>
        </p:nvSpPr>
        <p:spPr/>
        <p:txBody>
          <a:bodyPr/>
          <a:lstStyle/>
          <a:p>
            <a:r>
              <a:rPr lang="en-US" dirty="0"/>
              <a:t>Results at Scale</a:t>
            </a:r>
          </a:p>
        </p:txBody>
      </p:sp>
      <p:pic>
        <p:nvPicPr>
          <p:cNvPr id="7" name="Content Placeholder 6">
            <a:extLst>
              <a:ext uri="{FF2B5EF4-FFF2-40B4-BE49-F238E27FC236}">
                <a16:creationId xmlns:a16="http://schemas.microsoft.com/office/drawing/2014/main" id="{7913C52E-3943-2F90-AD08-C343379B4197}"/>
              </a:ext>
            </a:extLst>
          </p:cNvPr>
          <p:cNvPicPr>
            <a:picLocks noGrp="1" noChangeAspect="1"/>
          </p:cNvPicPr>
          <p:nvPr>
            <p:ph idx="1"/>
          </p:nvPr>
        </p:nvPicPr>
        <p:blipFill rotWithShape="1">
          <a:blip r:embed="rId4"/>
          <a:srcRect t="1205"/>
          <a:stretch/>
        </p:blipFill>
        <p:spPr>
          <a:xfrm>
            <a:off x="552450" y="1357309"/>
            <a:ext cx="5689600" cy="4165600"/>
          </a:xfrm>
          <a:prstGeom prst="rect">
            <a:avLst/>
          </a:prstGeom>
        </p:spPr>
      </p:pic>
      <p:sp>
        <p:nvSpPr>
          <p:cNvPr id="4" name="Date Placeholder 3">
            <a:extLst>
              <a:ext uri="{FF2B5EF4-FFF2-40B4-BE49-F238E27FC236}">
                <a16:creationId xmlns:a16="http://schemas.microsoft.com/office/drawing/2014/main" id="{A5EA0FD0-C5DE-B876-BCB5-DCB7458DDB4A}"/>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F31B42B-A242-957A-A2DE-C2878EA82B7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5F7426C3-9F26-C6AF-E362-4462196D38BD}"/>
              </a:ext>
            </a:extLst>
          </p:cNvPr>
          <p:cNvSpPr>
            <a:spLocks noGrp="1"/>
          </p:cNvSpPr>
          <p:nvPr>
            <p:ph type="sldNum" sz="quarter" idx="12"/>
          </p:nvPr>
        </p:nvSpPr>
        <p:spPr/>
        <p:txBody>
          <a:bodyPr/>
          <a:lstStyle/>
          <a:p>
            <a:fld id="{D4F24A5E-B0D2-394D-9970-9AE06BCB59C1}" type="slidenum">
              <a:rPr lang="en-US" smtClean="0"/>
              <a:t>16</a:t>
            </a:fld>
            <a:endParaRPr lang="en-US"/>
          </a:p>
        </p:txBody>
      </p:sp>
      <p:sp>
        <p:nvSpPr>
          <p:cNvPr id="10" name="TextBox 9">
            <a:extLst>
              <a:ext uri="{FF2B5EF4-FFF2-40B4-BE49-F238E27FC236}">
                <a16:creationId xmlns:a16="http://schemas.microsoft.com/office/drawing/2014/main" id="{0313389D-A962-5C7C-136A-CDB817AF5846}"/>
              </a:ext>
            </a:extLst>
          </p:cNvPr>
          <p:cNvSpPr txBox="1"/>
          <p:nvPr/>
        </p:nvSpPr>
        <p:spPr>
          <a:xfrm>
            <a:off x="552450" y="5576704"/>
            <a:ext cx="11899526" cy="400110"/>
          </a:xfrm>
          <a:prstGeom prst="rect">
            <a:avLst/>
          </a:prstGeom>
          <a:noFill/>
        </p:spPr>
        <p:txBody>
          <a:bodyPr wrap="square">
            <a:spAutoFit/>
          </a:bodyPr>
          <a:lstStyle/>
          <a:p>
            <a:r>
              <a:rPr lang="en-CA" sz="1000" b="0" i="0" u="none" strike="noStrike" dirty="0">
                <a:solidFill>
                  <a:srgbClr val="222222"/>
                </a:solidFill>
                <a:effectLst/>
                <a:latin typeface="Arial" panose="020B0604020202020204" pitchFamily="34" charset="0"/>
              </a:rPr>
              <a:t>Artetxe M, Bhosale S, Goyal N, Mihaylov T, Ott M, Shleifer S, Lin XV, Du J, Iyer S, Pasunuru R, Anantharaman G. Efficient large scale language modeling with mixtures of experts. arXiv preprint arXiv:2112.10684. 2021 Dec 20.</a:t>
            </a:r>
            <a:endParaRPr lang="en-US" sz="1000" dirty="0"/>
          </a:p>
        </p:txBody>
      </p:sp>
      <p:pic>
        <p:nvPicPr>
          <p:cNvPr id="3" name="Picture 2">
            <a:extLst>
              <a:ext uri="{FF2B5EF4-FFF2-40B4-BE49-F238E27FC236}">
                <a16:creationId xmlns:a16="http://schemas.microsoft.com/office/drawing/2014/main" id="{E00D5866-D357-2C97-80BB-63747F29C689}"/>
              </a:ext>
            </a:extLst>
          </p:cNvPr>
          <p:cNvPicPr>
            <a:picLocks noChangeAspect="1"/>
          </p:cNvPicPr>
          <p:nvPr/>
        </p:nvPicPr>
        <p:blipFill rotWithShape="1">
          <a:blip r:embed="rId5"/>
          <a:srcRect l="584" t="-13676" r="8530" b="3899"/>
          <a:stretch/>
        </p:blipFill>
        <p:spPr>
          <a:xfrm>
            <a:off x="6391088" y="787892"/>
            <a:ext cx="5471566" cy="4735017"/>
          </a:xfrm>
          <a:prstGeom prst="rect">
            <a:avLst/>
          </a:prstGeom>
        </p:spPr>
      </p:pic>
      <p:sp>
        <p:nvSpPr>
          <p:cNvPr id="11" name="Rectangular Callout 10">
            <a:extLst>
              <a:ext uri="{FF2B5EF4-FFF2-40B4-BE49-F238E27FC236}">
                <a16:creationId xmlns:a16="http://schemas.microsoft.com/office/drawing/2014/main" id="{A3F084A0-D638-D7E6-DE57-BC211486BF88}"/>
              </a:ext>
            </a:extLst>
          </p:cNvPr>
          <p:cNvSpPr/>
          <p:nvPr/>
        </p:nvSpPr>
        <p:spPr>
          <a:xfrm>
            <a:off x="4633325" y="459779"/>
            <a:ext cx="1608725" cy="801666"/>
          </a:xfrm>
          <a:prstGeom prst="wedge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Best on CommonCrawl</a:t>
            </a:r>
          </a:p>
        </p:txBody>
      </p:sp>
      <p:cxnSp>
        <p:nvCxnSpPr>
          <p:cNvPr id="12" name="Curved Connector 11">
            <a:extLst>
              <a:ext uri="{FF2B5EF4-FFF2-40B4-BE49-F238E27FC236}">
                <a16:creationId xmlns:a16="http://schemas.microsoft.com/office/drawing/2014/main" id="{6DCF7E50-3FD1-5796-8D56-F7A5CDC4459C}"/>
              </a:ext>
            </a:extLst>
          </p:cNvPr>
          <p:cNvCxnSpPr>
            <a:cxnSpLocks/>
          </p:cNvCxnSpPr>
          <p:nvPr/>
        </p:nvCxnSpPr>
        <p:spPr>
          <a:xfrm rot="5400000" flipH="1" flipV="1">
            <a:off x="4150417" y="1776147"/>
            <a:ext cx="895023" cy="774862"/>
          </a:xfrm>
          <a:prstGeom prst="curvedConnector3">
            <a:avLst/>
          </a:prstGeom>
          <a:ln w="38100">
            <a:solidFill>
              <a:srgbClr val="92D050"/>
            </a:solidFill>
            <a:tailEnd type="triangle"/>
          </a:ln>
        </p:spPr>
        <p:style>
          <a:lnRef idx="3">
            <a:schemeClr val="dk1"/>
          </a:lnRef>
          <a:fillRef idx="0">
            <a:schemeClr val="dk1"/>
          </a:fillRef>
          <a:effectRef idx="2">
            <a:schemeClr val="dk1"/>
          </a:effectRef>
          <a:fontRef idx="minor">
            <a:schemeClr val="tx1"/>
          </a:fontRef>
        </p:style>
      </p:cxnSp>
      <p:cxnSp>
        <p:nvCxnSpPr>
          <p:cNvPr id="14" name="Curved Connector 13">
            <a:extLst>
              <a:ext uri="{FF2B5EF4-FFF2-40B4-BE49-F238E27FC236}">
                <a16:creationId xmlns:a16="http://schemas.microsoft.com/office/drawing/2014/main" id="{F221C5E7-C5A1-1608-F513-2348C8D9C376}"/>
              </a:ext>
            </a:extLst>
          </p:cNvPr>
          <p:cNvCxnSpPr>
            <a:cxnSpLocks/>
          </p:cNvCxnSpPr>
          <p:nvPr/>
        </p:nvCxnSpPr>
        <p:spPr>
          <a:xfrm rot="5400000" flipH="1" flipV="1">
            <a:off x="8801597" y="1761685"/>
            <a:ext cx="1144118" cy="1052881"/>
          </a:xfrm>
          <a:prstGeom prst="curvedConnector3">
            <a:avLst/>
          </a:prstGeom>
          <a:ln w="38100">
            <a:solidFill>
              <a:srgbClr val="92D050"/>
            </a:solidFill>
            <a:tailEnd type="triangle"/>
          </a:ln>
        </p:spPr>
        <p:style>
          <a:lnRef idx="3">
            <a:schemeClr val="dk1"/>
          </a:lnRef>
          <a:fillRef idx="0">
            <a:schemeClr val="dk1"/>
          </a:fillRef>
          <a:effectRef idx="2">
            <a:schemeClr val="dk1"/>
          </a:effectRef>
          <a:fontRef idx="minor">
            <a:schemeClr val="tx1"/>
          </a:fontRef>
        </p:style>
      </p:cxnSp>
      <p:sp>
        <p:nvSpPr>
          <p:cNvPr id="17" name="Rectangular Callout 16">
            <a:extLst>
              <a:ext uri="{FF2B5EF4-FFF2-40B4-BE49-F238E27FC236}">
                <a16:creationId xmlns:a16="http://schemas.microsoft.com/office/drawing/2014/main" id="{C56AB78D-12B4-2F7C-2BE6-64E7B3759610}"/>
              </a:ext>
            </a:extLst>
          </p:cNvPr>
          <p:cNvSpPr/>
          <p:nvPr/>
        </p:nvSpPr>
        <p:spPr>
          <a:xfrm>
            <a:off x="8407585" y="429804"/>
            <a:ext cx="1608725" cy="801666"/>
          </a:xfrm>
          <a:prstGeom prst="wedge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Highest accuracy</a:t>
            </a:r>
          </a:p>
        </p:txBody>
      </p:sp>
    </p:spTree>
    <p:custDataLst>
      <p:tags r:id="rId1"/>
    </p:custDataLst>
    <p:extLst>
      <p:ext uri="{BB962C8B-B14F-4D97-AF65-F5344CB8AC3E}">
        <p14:creationId xmlns:p14="http://schemas.microsoft.com/office/powerpoint/2010/main" val="2109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7A78-09B7-D1BE-5406-10509CECBF23}"/>
              </a:ext>
            </a:extLst>
          </p:cNvPr>
          <p:cNvSpPr>
            <a:spLocks noGrp="1"/>
          </p:cNvSpPr>
          <p:nvPr>
            <p:ph type="title"/>
          </p:nvPr>
        </p:nvSpPr>
        <p:spPr/>
        <p:txBody>
          <a:bodyPr/>
          <a:lstStyle/>
          <a:p>
            <a:r>
              <a:rPr lang="en-US" dirty="0"/>
              <a:t>Why Scale?</a:t>
            </a:r>
          </a:p>
        </p:txBody>
      </p:sp>
      <p:sp>
        <p:nvSpPr>
          <p:cNvPr id="3" name="Content Placeholder 2">
            <a:extLst>
              <a:ext uri="{FF2B5EF4-FFF2-40B4-BE49-F238E27FC236}">
                <a16:creationId xmlns:a16="http://schemas.microsoft.com/office/drawing/2014/main" id="{AFDB53A9-727C-1F9D-7D8C-BC9774ADEB28}"/>
              </a:ext>
            </a:extLst>
          </p:cNvPr>
          <p:cNvSpPr>
            <a:spLocks noGrp="1"/>
          </p:cNvSpPr>
          <p:nvPr>
            <p:ph idx="1"/>
          </p:nvPr>
        </p:nvSpPr>
        <p:spPr/>
        <p:txBody>
          <a:bodyPr>
            <a:normAutofit/>
          </a:bodyPr>
          <a:lstStyle/>
          <a:p>
            <a:r>
              <a:rPr lang="en-CA" dirty="0">
                <a:effectLst/>
              </a:rPr>
              <a:t>Scaling neural networks brings </a:t>
            </a:r>
            <a:r>
              <a:rPr lang="en-CA" b="1" dirty="0">
                <a:effectLst/>
              </a:rPr>
              <a:t>dramatic quality gains</a:t>
            </a:r>
          </a:p>
          <a:p>
            <a:r>
              <a:rPr lang="en-CA" dirty="0">
                <a:effectLst/>
              </a:rPr>
              <a:t>For computer vision, increasing the model capacity has led to better image classification </a:t>
            </a:r>
          </a:p>
          <a:p>
            <a:r>
              <a:rPr lang="en-CA" dirty="0"/>
              <a:t>In </a:t>
            </a:r>
            <a:r>
              <a:rPr lang="en-CA" dirty="0">
                <a:effectLst/>
              </a:rPr>
              <a:t>language processing, it has yielded consistent gains on language understanding</a:t>
            </a:r>
            <a:r>
              <a:rPr lang="en-CA" dirty="0"/>
              <a:t> </a:t>
            </a:r>
            <a:r>
              <a:rPr lang="en-CA" dirty="0">
                <a:effectLst/>
              </a:rPr>
              <a:t>tasks </a:t>
            </a:r>
            <a:endParaRPr lang="en-US" dirty="0"/>
          </a:p>
        </p:txBody>
      </p:sp>
      <p:sp>
        <p:nvSpPr>
          <p:cNvPr id="4" name="Date Placeholder 3">
            <a:extLst>
              <a:ext uri="{FF2B5EF4-FFF2-40B4-BE49-F238E27FC236}">
                <a16:creationId xmlns:a16="http://schemas.microsoft.com/office/drawing/2014/main" id="{6EC8EB40-E1F8-E094-BF76-DF4B606E171E}"/>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FBFBB9AF-D7F1-C4D9-3CF2-1CCB1C6A89E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BA110CA-8D27-1875-FD3B-2D436AAB2462}"/>
              </a:ext>
            </a:extLst>
          </p:cNvPr>
          <p:cNvSpPr>
            <a:spLocks noGrp="1"/>
          </p:cNvSpPr>
          <p:nvPr>
            <p:ph type="sldNum" sz="quarter" idx="12"/>
          </p:nvPr>
        </p:nvSpPr>
        <p:spPr/>
        <p:txBody>
          <a:bodyPr/>
          <a:lstStyle/>
          <a:p>
            <a:fld id="{D4F24A5E-B0D2-394D-9970-9AE06BCB59C1}" type="slidenum">
              <a:rPr lang="en-US" smtClean="0"/>
              <a:t>17</a:t>
            </a:fld>
            <a:endParaRPr lang="en-US"/>
          </a:p>
        </p:txBody>
      </p:sp>
    </p:spTree>
    <p:extLst>
      <p:ext uri="{BB962C8B-B14F-4D97-AF65-F5344CB8AC3E}">
        <p14:creationId xmlns:p14="http://schemas.microsoft.com/office/powerpoint/2010/main" val="84378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5D27-2F69-9C1A-4856-7D108A48774F}"/>
              </a:ext>
            </a:extLst>
          </p:cNvPr>
          <p:cNvSpPr>
            <a:spLocks noGrp="1"/>
          </p:cNvSpPr>
          <p:nvPr>
            <p:ph type="title"/>
          </p:nvPr>
        </p:nvSpPr>
        <p:spPr/>
        <p:txBody>
          <a:bodyPr/>
          <a:lstStyle/>
          <a:p>
            <a:r>
              <a:rPr lang="en-US" dirty="0"/>
              <a:t>GShard</a:t>
            </a:r>
          </a:p>
        </p:txBody>
      </p:sp>
      <p:sp>
        <p:nvSpPr>
          <p:cNvPr id="3" name="Content Placeholder 2">
            <a:extLst>
              <a:ext uri="{FF2B5EF4-FFF2-40B4-BE49-F238E27FC236}">
                <a16:creationId xmlns:a16="http://schemas.microsoft.com/office/drawing/2014/main" id="{14419536-9DB7-91B3-1E8A-B03AC5C6AB00}"/>
              </a:ext>
            </a:extLst>
          </p:cNvPr>
          <p:cNvSpPr>
            <a:spLocks noGrp="1"/>
          </p:cNvSpPr>
          <p:nvPr>
            <p:ph idx="1"/>
          </p:nvPr>
        </p:nvSpPr>
        <p:spPr/>
        <p:txBody>
          <a:bodyPr/>
          <a:lstStyle/>
          <a:p>
            <a:r>
              <a:rPr lang="en-CA" b="0" i="0" u="none" strike="noStrike" dirty="0">
                <a:solidFill>
                  <a:srgbClr val="131313"/>
                </a:solidFill>
                <a:effectLst/>
              </a:rPr>
              <a:t>Google builds a </a:t>
            </a:r>
            <a:r>
              <a:rPr lang="en-CA" b="1" u="none" strike="noStrike" dirty="0">
                <a:solidFill>
                  <a:srgbClr val="131313"/>
                </a:solidFill>
                <a:effectLst/>
              </a:rPr>
              <a:t>600 billion parameter </a:t>
            </a:r>
            <a:r>
              <a:rPr lang="en-CA" b="0" i="0" u="none" strike="noStrike" dirty="0">
                <a:solidFill>
                  <a:srgbClr val="131313"/>
                </a:solidFill>
                <a:effectLst/>
              </a:rPr>
              <a:t>transformer to do massively multilingual, massive machine translation. Interestingly, the larger model scale does not come from increasing depth of the transformer, but from increasing width in the feedforward layers, combined with a hard routing to parallelize computations on up to 2048 TPUs</a:t>
            </a:r>
          </a:p>
          <a:p>
            <a:r>
              <a:rPr lang="en-CA" sz="1600" b="0" i="0" u="none" strike="noStrike" dirty="0" err="1">
                <a:solidFill>
                  <a:srgbClr val="222222"/>
                </a:solidFill>
                <a:effectLst/>
              </a:rPr>
              <a:t>Lepikhin</a:t>
            </a:r>
            <a:r>
              <a:rPr lang="en-CA" sz="1600" b="0" i="0" u="none" strike="noStrike" dirty="0">
                <a:solidFill>
                  <a:srgbClr val="222222"/>
                </a:solidFill>
                <a:effectLst/>
              </a:rPr>
              <a:t>, Dmitry, et al. "</a:t>
            </a:r>
            <a:r>
              <a:rPr lang="en-CA" sz="1600" b="0" i="0" u="none" strike="noStrike" dirty="0" err="1">
                <a:solidFill>
                  <a:srgbClr val="222222"/>
                </a:solidFill>
                <a:effectLst/>
              </a:rPr>
              <a:t>Gshard</a:t>
            </a:r>
            <a:r>
              <a:rPr lang="en-CA" sz="1600" b="0" i="0" u="none" strike="noStrike" dirty="0">
                <a:solidFill>
                  <a:srgbClr val="222222"/>
                </a:solidFill>
                <a:effectLst/>
              </a:rPr>
              <a:t>: Scaling giant models with conditional computation and automatic </a:t>
            </a:r>
            <a:r>
              <a:rPr lang="en-CA" sz="1600" b="0" i="0" u="none" strike="noStrike" dirty="0" err="1">
                <a:solidFill>
                  <a:srgbClr val="222222"/>
                </a:solidFill>
                <a:effectLst/>
              </a:rPr>
              <a:t>sharding</a:t>
            </a:r>
            <a:r>
              <a:rPr lang="en-CA" sz="1600" b="0" i="0" u="none" strike="noStrike" dirty="0">
                <a:solidFill>
                  <a:srgbClr val="222222"/>
                </a:solidFill>
                <a:effectLst/>
              </a:rPr>
              <a:t>." </a:t>
            </a:r>
            <a:r>
              <a:rPr lang="en-CA" sz="1600" b="0" i="1" u="none" strike="noStrike" dirty="0">
                <a:solidFill>
                  <a:srgbClr val="222222"/>
                </a:solidFill>
                <a:effectLst/>
              </a:rPr>
              <a:t>arXiv preprint arXiv:2006.16668</a:t>
            </a:r>
            <a:r>
              <a:rPr lang="en-CA" sz="1600" b="0" i="0" u="none" strike="noStrike" dirty="0">
                <a:solidFill>
                  <a:srgbClr val="222222"/>
                </a:solidFill>
                <a:effectLst/>
              </a:rPr>
              <a:t> (2020).</a:t>
            </a:r>
            <a:endParaRPr lang="en-US" sz="1600" b="1" dirty="0"/>
          </a:p>
        </p:txBody>
      </p:sp>
      <p:sp>
        <p:nvSpPr>
          <p:cNvPr id="4" name="Date Placeholder 3">
            <a:extLst>
              <a:ext uri="{FF2B5EF4-FFF2-40B4-BE49-F238E27FC236}">
                <a16:creationId xmlns:a16="http://schemas.microsoft.com/office/drawing/2014/main" id="{B979878F-1123-3BF8-7DCE-2BC1367CFCB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EDE8C8F-A391-FBC7-7F2F-8AE18DC948E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1841C79-3161-AB36-CC93-F299FA4D9298}"/>
              </a:ext>
            </a:extLst>
          </p:cNvPr>
          <p:cNvSpPr>
            <a:spLocks noGrp="1"/>
          </p:cNvSpPr>
          <p:nvPr>
            <p:ph type="sldNum" sz="quarter" idx="12"/>
          </p:nvPr>
        </p:nvSpPr>
        <p:spPr/>
        <p:txBody>
          <a:bodyPr/>
          <a:lstStyle/>
          <a:p>
            <a:fld id="{D4F24A5E-B0D2-394D-9970-9AE06BCB59C1}" type="slidenum">
              <a:rPr lang="en-US" smtClean="0"/>
              <a:t>18</a:t>
            </a:fld>
            <a:endParaRPr lang="en-US"/>
          </a:p>
        </p:txBody>
      </p:sp>
    </p:spTree>
    <p:extLst>
      <p:ext uri="{BB962C8B-B14F-4D97-AF65-F5344CB8AC3E}">
        <p14:creationId xmlns:p14="http://schemas.microsoft.com/office/powerpoint/2010/main" val="396043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A067-346A-E625-0ECE-F8A529673188}"/>
              </a:ext>
            </a:extLst>
          </p:cNvPr>
          <p:cNvSpPr>
            <a:spLocks noGrp="1"/>
          </p:cNvSpPr>
          <p:nvPr>
            <p:ph type="title"/>
          </p:nvPr>
        </p:nvSpPr>
        <p:spPr/>
        <p:txBody>
          <a:bodyPr/>
          <a:lstStyle/>
          <a:p>
            <a:r>
              <a:rPr lang="en-US" dirty="0"/>
              <a:t>Based on SPMD</a:t>
            </a:r>
          </a:p>
        </p:txBody>
      </p:sp>
      <p:sp>
        <p:nvSpPr>
          <p:cNvPr id="3" name="Content Placeholder 2">
            <a:extLst>
              <a:ext uri="{FF2B5EF4-FFF2-40B4-BE49-F238E27FC236}">
                <a16:creationId xmlns:a16="http://schemas.microsoft.com/office/drawing/2014/main" id="{2CFC120A-C032-14C5-077E-399331D2D1C2}"/>
              </a:ext>
            </a:extLst>
          </p:cNvPr>
          <p:cNvSpPr>
            <a:spLocks noGrp="1"/>
          </p:cNvSpPr>
          <p:nvPr>
            <p:ph idx="1"/>
          </p:nvPr>
        </p:nvSpPr>
        <p:spPr/>
        <p:txBody>
          <a:bodyPr/>
          <a:lstStyle/>
          <a:p>
            <a:r>
              <a:rPr lang="en-CA" b="0" i="0" u="none" strike="noStrike" dirty="0">
                <a:solidFill>
                  <a:srgbClr val="0D0D0D"/>
                </a:solidFill>
                <a:effectLst/>
                <a:latin typeface="Söhne"/>
              </a:rPr>
              <a:t>Single Program, Multiple Data: Used in parallel computing where a single program is executed by all processors simultaneously, but each processor works on a different set of data</a:t>
            </a:r>
            <a:endParaRPr lang="en-US" dirty="0"/>
          </a:p>
        </p:txBody>
      </p:sp>
      <p:sp>
        <p:nvSpPr>
          <p:cNvPr id="4" name="Date Placeholder 3">
            <a:extLst>
              <a:ext uri="{FF2B5EF4-FFF2-40B4-BE49-F238E27FC236}">
                <a16:creationId xmlns:a16="http://schemas.microsoft.com/office/drawing/2014/main" id="{75748050-7752-3130-B208-C7736557A181}"/>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F763539B-BA16-5E72-2FA9-A6A9097AF2CD}"/>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58C6AE8-8246-7492-F667-0A9D5060352F}"/>
              </a:ext>
            </a:extLst>
          </p:cNvPr>
          <p:cNvSpPr>
            <a:spLocks noGrp="1"/>
          </p:cNvSpPr>
          <p:nvPr>
            <p:ph type="sldNum" sz="quarter" idx="12"/>
          </p:nvPr>
        </p:nvSpPr>
        <p:spPr/>
        <p:txBody>
          <a:bodyPr/>
          <a:lstStyle/>
          <a:p>
            <a:fld id="{D4F24A5E-B0D2-394D-9970-9AE06BCB59C1}" type="slidenum">
              <a:rPr lang="en-US" smtClean="0"/>
              <a:t>19</a:t>
            </a:fld>
            <a:endParaRPr lang="en-US"/>
          </a:p>
        </p:txBody>
      </p:sp>
    </p:spTree>
    <p:extLst>
      <p:ext uri="{BB962C8B-B14F-4D97-AF65-F5344CB8AC3E}">
        <p14:creationId xmlns:p14="http://schemas.microsoft.com/office/powerpoint/2010/main" val="148564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9861-559E-3150-2F1E-084D545D3DD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E804FD3-AE06-B223-1AD1-43D1186C0034}"/>
              </a:ext>
            </a:extLst>
          </p:cNvPr>
          <p:cNvSpPr>
            <a:spLocks noGrp="1"/>
          </p:cNvSpPr>
          <p:nvPr>
            <p:ph idx="1"/>
          </p:nvPr>
        </p:nvSpPr>
        <p:spPr/>
        <p:txBody>
          <a:bodyPr>
            <a:normAutofit lnSpcReduction="10000"/>
          </a:bodyPr>
          <a:lstStyle/>
          <a:p>
            <a:r>
              <a:rPr lang="en-US" sz="1800" dirty="0"/>
              <a:t>Introduction </a:t>
            </a:r>
          </a:p>
          <a:p>
            <a:r>
              <a:rPr lang="en-US" sz="1800" dirty="0"/>
              <a:t>What is Sparsity?</a:t>
            </a:r>
          </a:p>
          <a:p>
            <a:pPr lvl="1"/>
            <a:r>
              <a:rPr lang="en-US" sz="1400" dirty="0"/>
              <a:t>Traditional transformer models</a:t>
            </a:r>
          </a:p>
          <a:p>
            <a:pPr lvl="1"/>
            <a:r>
              <a:rPr lang="en-US" sz="1400" dirty="0"/>
              <a:t>Mixture of Experts </a:t>
            </a:r>
          </a:p>
          <a:p>
            <a:pPr lvl="1"/>
            <a:r>
              <a:rPr lang="en-US" sz="1400" dirty="0"/>
              <a:t>Key components of MoE Architecture</a:t>
            </a:r>
          </a:p>
          <a:p>
            <a:pPr lvl="1"/>
            <a:r>
              <a:rPr lang="en-US" sz="1400" dirty="0"/>
              <a:t>The Role of Gating Mechanisms</a:t>
            </a:r>
          </a:p>
          <a:p>
            <a:r>
              <a:rPr lang="en-US" sz="1800" dirty="0"/>
              <a:t>Extending MoE Principle: </a:t>
            </a:r>
            <a:r>
              <a:rPr lang="en-US" sz="1800" dirty="0" err="1"/>
              <a:t>Gshard</a:t>
            </a:r>
            <a:endParaRPr lang="en-US" sz="1000" dirty="0"/>
          </a:p>
          <a:p>
            <a:r>
              <a:rPr lang="en-US" sz="1800" dirty="0" err="1"/>
              <a:t>Gshard</a:t>
            </a:r>
            <a:endParaRPr lang="en-US" sz="1800" dirty="0"/>
          </a:p>
          <a:p>
            <a:pPr lvl="1"/>
            <a:r>
              <a:rPr lang="en-US" sz="1400" dirty="0" err="1"/>
              <a:t>Gshard</a:t>
            </a:r>
            <a:r>
              <a:rPr lang="en-US" sz="1400" dirty="0"/>
              <a:t> Architecture</a:t>
            </a:r>
          </a:p>
          <a:p>
            <a:pPr lvl="1"/>
            <a:r>
              <a:rPr lang="en-US" sz="1400" dirty="0"/>
              <a:t>Evaluation and Results</a:t>
            </a:r>
          </a:p>
          <a:p>
            <a:r>
              <a:rPr lang="en-US" sz="1800" dirty="0"/>
              <a:t>CoLT5</a:t>
            </a:r>
          </a:p>
          <a:p>
            <a:pPr lvl="1"/>
            <a:r>
              <a:rPr lang="en-US" sz="1400" dirty="0"/>
              <a:t>CoLT5 Architecture</a:t>
            </a:r>
          </a:p>
          <a:p>
            <a:pPr lvl="1"/>
            <a:r>
              <a:rPr lang="en-US" sz="1400" dirty="0"/>
              <a:t>Evaluation and Results</a:t>
            </a:r>
          </a:p>
          <a:p>
            <a:pPr lvl="1"/>
            <a:r>
              <a:rPr lang="en-US" sz="1400" dirty="0"/>
              <a:t>Ablations</a:t>
            </a:r>
          </a:p>
          <a:p>
            <a:pPr lvl="1"/>
            <a:r>
              <a:rPr lang="en-US" sz="1400" dirty="0"/>
              <a:t>Limitations</a:t>
            </a:r>
          </a:p>
          <a:p>
            <a:r>
              <a:rPr lang="en-US" sz="1800" dirty="0"/>
              <a:t>Quantifying Large Language Models</a:t>
            </a:r>
          </a:p>
          <a:p>
            <a:r>
              <a:rPr lang="en-US" sz="1800" dirty="0"/>
              <a:t>Discussion</a:t>
            </a:r>
          </a:p>
          <a:p>
            <a:endParaRPr lang="en-US" sz="1800" dirty="0"/>
          </a:p>
          <a:p>
            <a:pPr marL="0" indent="0">
              <a:buNone/>
            </a:pPr>
            <a:endParaRPr lang="en-US" sz="1800" dirty="0"/>
          </a:p>
        </p:txBody>
      </p:sp>
      <p:sp>
        <p:nvSpPr>
          <p:cNvPr id="4" name="Date Placeholder 3">
            <a:extLst>
              <a:ext uri="{FF2B5EF4-FFF2-40B4-BE49-F238E27FC236}">
                <a16:creationId xmlns:a16="http://schemas.microsoft.com/office/drawing/2014/main" id="{7FFF555D-2095-5094-EBD4-53BB937FC026}"/>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AE7DF5DF-DE53-5425-C809-D14F095F2EAA}"/>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6907BC4-447F-114B-D1D5-A46D7A567127}"/>
              </a:ext>
            </a:extLst>
          </p:cNvPr>
          <p:cNvSpPr>
            <a:spLocks noGrp="1"/>
          </p:cNvSpPr>
          <p:nvPr>
            <p:ph type="sldNum" sz="quarter" idx="12"/>
          </p:nvPr>
        </p:nvSpPr>
        <p:spPr/>
        <p:txBody>
          <a:bodyPr/>
          <a:lstStyle/>
          <a:p>
            <a:fld id="{D4F24A5E-B0D2-394D-9970-9AE06BCB59C1}" type="slidenum">
              <a:rPr lang="en-US" smtClean="0"/>
              <a:t>2</a:t>
            </a:fld>
            <a:endParaRPr lang="en-US"/>
          </a:p>
        </p:txBody>
      </p:sp>
    </p:spTree>
    <p:extLst>
      <p:ext uri="{BB962C8B-B14F-4D97-AF65-F5344CB8AC3E}">
        <p14:creationId xmlns:p14="http://schemas.microsoft.com/office/powerpoint/2010/main" val="149669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7C17-9144-3EBD-5626-4B0B33C77F3D}"/>
              </a:ext>
            </a:extLst>
          </p:cNvPr>
          <p:cNvSpPr>
            <a:spLocks noGrp="1"/>
          </p:cNvSpPr>
          <p:nvPr>
            <p:ph type="title"/>
          </p:nvPr>
        </p:nvSpPr>
        <p:spPr/>
        <p:txBody>
          <a:bodyPr/>
          <a:lstStyle/>
          <a:p>
            <a:r>
              <a:rPr lang="en-US" dirty="0" err="1"/>
              <a:t>Gshard</a:t>
            </a:r>
            <a:r>
              <a:rPr lang="en-US" dirty="0"/>
              <a:t> Architecture</a:t>
            </a:r>
          </a:p>
        </p:txBody>
      </p:sp>
      <p:pic>
        <p:nvPicPr>
          <p:cNvPr id="7" name="Content Placeholder 6">
            <a:extLst>
              <a:ext uri="{FF2B5EF4-FFF2-40B4-BE49-F238E27FC236}">
                <a16:creationId xmlns:a16="http://schemas.microsoft.com/office/drawing/2014/main" id="{AAAD4A5C-173C-3455-B693-4D66C7F756C1}"/>
              </a:ext>
            </a:extLst>
          </p:cNvPr>
          <p:cNvPicPr>
            <a:picLocks noGrp="1" noChangeAspect="1"/>
          </p:cNvPicPr>
          <p:nvPr>
            <p:ph idx="1"/>
          </p:nvPr>
        </p:nvPicPr>
        <p:blipFill>
          <a:blip r:embed="rId3"/>
          <a:stretch>
            <a:fillRect/>
          </a:stretch>
        </p:blipFill>
        <p:spPr>
          <a:xfrm>
            <a:off x="1613648" y="937350"/>
            <a:ext cx="8606117" cy="5520339"/>
          </a:xfrm>
          <a:prstGeom prst="rect">
            <a:avLst/>
          </a:prstGeom>
        </p:spPr>
      </p:pic>
      <p:sp>
        <p:nvSpPr>
          <p:cNvPr id="4" name="Date Placeholder 3">
            <a:extLst>
              <a:ext uri="{FF2B5EF4-FFF2-40B4-BE49-F238E27FC236}">
                <a16:creationId xmlns:a16="http://schemas.microsoft.com/office/drawing/2014/main" id="{FD2A7EBB-3063-879F-7843-45A86C312B29}"/>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DCDC2B4-BA62-3AF4-118F-2AF6E03EA18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12FAB05-15C6-B47D-8CB4-4642E8C976C8}"/>
              </a:ext>
            </a:extLst>
          </p:cNvPr>
          <p:cNvSpPr>
            <a:spLocks noGrp="1"/>
          </p:cNvSpPr>
          <p:nvPr>
            <p:ph type="sldNum" sz="quarter" idx="12"/>
          </p:nvPr>
        </p:nvSpPr>
        <p:spPr/>
        <p:txBody>
          <a:bodyPr/>
          <a:lstStyle/>
          <a:p>
            <a:fld id="{D4F24A5E-B0D2-394D-9970-9AE06BCB59C1}" type="slidenum">
              <a:rPr lang="en-US" smtClean="0"/>
              <a:t>20</a:t>
            </a:fld>
            <a:endParaRPr lang="en-US"/>
          </a:p>
        </p:txBody>
      </p:sp>
      <p:sp>
        <p:nvSpPr>
          <p:cNvPr id="8" name="Rectangular Callout 7">
            <a:extLst>
              <a:ext uri="{FF2B5EF4-FFF2-40B4-BE49-F238E27FC236}">
                <a16:creationId xmlns:a16="http://schemas.microsoft.com/office/drawing/2014/main" id="{B7D0D1DB-A9D2-4981-527B-FE880E1A943F}"/>
              </a:ext>
            </a:extLst>
          </p:cNvPr>
          <p:cNvSpPr/>
          <p:nvPr/>
        </p:nvSpPr>
        <p:spPr>
          <a:xfrm>
            <a:off x="1846730" y="1371599"/>
            <a:ext cx="1447800" cy="793377"/>
          </a:xfrm>
          <a:prstGeom prst="wedgeRect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Traditional transformer</a:t>
            </a:r>
          </a:p>
        </p:txBody>
      </p:sp>
      <p:sp>
        <p:nvSpPr>
          <p:cNvPr id="11" name="Rectangle 10">
            <a:extLst>
              <a:ext uri="{FF2B5EF4-FFF2-40B4-BE49-F238E27FC236}">
                <a16:creationId xmlns:a16="http://schemas.microsoft.com/office/drawing/2014/main" id="{5FD686D5-46ED-ED93-087A-8572806C9223}"/>
              </a:ext>
            </a:extLst>
          </p:cNvPr>
          <p:cNvSpPr/>
          <p:nvPr/>
        </p:nvSpPr>
        <p:spPr>
          <a:xfrm>
            <a:off x="3738282" y="3738282"/>
            <a:ext cx="1801906" cy="111610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52390F-ECC2-251A-881A-7748A87EE34C}"/>
              </a:ext>
            </a:extLst>
          </p:cNvPr>
          <p:cNvSpPr/>
          <p:nvPr/>
        </p:nvSpPr>
        <p:spPr>
          <a:xfrm>
            <a:off x="5750861" y="3596180"/>
            <a:ext cx="4603374" cy="12582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a:extLst>
              <a:ext uri="{FF2B5EF4-FFF2-40B4-BE49-F238E27FC236}">
                <a16:creationId xmlns:a16="http://schemas.microsoft.com/office/drawing/2014/main" id="{6085BE30-1FC3-031F-AD9F-91BE19C50720}"/>
              </a:ext>
            </a:extLst>
          </p:cNvPr>
          <p:cNvSpPr/>
          <p:nvPr/>
        </p:nvSpPr>
        <p:spPr>
          <a:xfrm>
            <a:off x="3381935" y="3292712"/>
            <a:ext cx="712694" cy="437938"/>
          </a:xfrm>
          <a:prstGeom prst="wedgeRectCallou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MoE</a:t>
            </a:r>
          </a:p>
        </p:txBody>
      </p:sp>
      <p:sp>
        <p:nvSpPr>
          <p:cNvPr id="16" name="Rectangular Callout 15">
            <a:extLst>
              <a:ext uri="{FF2B5EF4-FFF2-40B4-BE49-F238E27FC236}">
                <a16:creationId xmlns:a16="http://schemas.microsoft.com/office/drawing/2014/main" id="{86609BE9-AD82-33AE-DF36-CA5261D6E9BE}"/>
              </a:ext>
            </a:extLst>
          </p:cNvPr>
          <p:cNvSpPr/>
          <p:nvPr/>
        </p:nvSpPr>
        <p:spPr>
          <a:xfrm>
            <a:off x="10354235" y="2944905"/>
            <a:ext cx="1447800" cy="793377"/>
          </a:xfrm>
          <a:prstGeom prst="wedgeRect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Sharding!</a:t>
            </a:r>
          </a:p>
        </p:txBody>
      </p:sp>
    </p:spTree>
    <p:extLst>
      <p:ext uri="{BB962C8B-B14F-4D97-AF65-F5344CB8AC3E}">
        <p14:creationId xmlns:p14="http://schemas.microsoft.com/office/powerpoint/2010/main" val="42091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E62B1F-4F9D-CB3D-3703-77FC6A826FA3}"/>
              </a:ext>
            </a:extLst>
          </p:cNvPr>
          <p:cNvSpPr/>
          <p:nvPr/>
        </p:nvSpPr>
        <p:spPr>
          <a:xfrm>
            <a:off x="503582" y="2067664"/>
            <a:ext cx="10515600" cy="3114261"/>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F7920-0B83-9E41-F3F5-95E76B8EDCAC}"/>
              </a:ext>
            </a:extLst>
          </p:cNvPr>
          <p:cNvSpPr>
            <a:spLocks noGrp="1"/>
          </p:cNvSpPr>
          <p:nvPr>
            <p:ph type="title"/>
          </p:nvPr>
        </p:nvSpPr>
        <p:spPr/>
        <p:txBody>
          <a:bodyPr/>
          <a:lstStyle/>
          <a:p>
            <a:r>
              <a:rPr lang="en-US" dirty="0"/>
              <a:t>Gating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E16FE4-01AF-6313-8CEC-8E538E30096E}"/>
                  </a:ext>
                </a:extLst>
              </p:cNvPr>
              <p:cNvSpPr>
                <a:spLocks noGrp="1"/>
              </p:cNvSpPr>
              <p:nvPr>
                <p:ph idx="1"/>
              </p:nvPr>
            </p:nvSpPr>
            <p:spPr>
              <a:xfrm>
                <a:off x="930965" y="2267795"/>
                <a:ext cx="10515600" cy="4916334"/>
              </a:xfrm>
            </p:spPr>
            <p:txBody>
              <a:bodyPr/>
              <a:lstStyle/>
              <a:p>
                <a:pPr marL="0" indent="0">
                  <a:buNone/>
                </a:pPr>
                <a:r>
                  <a:rPr lang="en-CA" b="0" u="none" strike="noStrike" dirty="0" err="1">
                    <a:solidFill>
                      <a:srgbClr val="0D0D0D"/>
                    </a:solidFill>
                    <a:effectLst/>
                    <a:latin typeface="Cambria Math" panose="02040503050406030204" pitchFamily="18" charset="0"/>
                    <a:ea typeface="Cambria Math" panose="02040503050406030204" pitchFamily="18" charset="0"/>
                  </a:rPr>
                  <a:t>Gs,E</a:t>
                </a:r>
                <a:r>
                  <a:rPr lang="en-CA" b="0" u="none" strike="noStrike" dirty="0">
                    <a:solidFill>
                      <a:srgbClr val="0D0D0D"/>
                    </a:solidFill>
                    <a:effectLst/>
                    <a:latin typeface="Cambria Math" panose="02040503050406030204" pitchFamily="18" charset="0"/>
                    <a:ea typeface="Cambria Math" panose="02040503050406030204" pitchFamily="18" charset="0"/>
                  </a:rPr>
                  <a:t>​=GATE(x</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s​</a:t>
                </a:r>
                <a:r>
                  <a:rPr lang="en-CA" b="0" u="none" strike="noStrike" dirty="0">
                    <a:solidFill>
                      <a:srgbClr val="0D0D0D"/>
                    </a:solidFill>
                    <a:effectLst/>
                    <a:latin typeface="Cambria Math" panose="02040503050406030204" pitchFamily="18" charset="0"/>
                    <a:ea typeface="Cambria Math" panose="02040503050406030204" pitchFamily="18" charset="0"/>
                  </a:rPr>
                  <a:t>) </a:t>
                </a:r>
                <a:r>
                  <a:rPr lang="en-CA" sz="1600" b="0" u="none" strike="noStrike" dirty="0">
                    <a:solidFill>
                      <a:srgbClr val="0D0D0D"/>
                    </a:solidFill>
                    <a:effectLst/>
                    <a:latin typeface="Cambria Math" panose="02040503050406030204" pitchFamily="18" charset="0"/>
                    <a:ea typeface="Cambria Math" panose="02040503050406030204" pitchFamily="18" charset="0"/>
                  </a:rPr>
                  <a:t>The gating score of each expert where X is the input token</a:t>
                </a:r>
              </a:p>
              <a:p>
                <a:endParaRPr lang="en-CA" b="0" u="none" strike="noStrike" dirty="0">
                  <a:solidFill>
                    <a:srgbClr val="0D0D0D"/>
                  </a:solidFill>
                  <a:effectLst/>
                  <a:latin typeface="Cambria Math" panose="02040503050406030204" pitchFamily="18" charset="0"/>
                  <a:ea typeface="Cambria Math" panose="02040503050406030204" pitchFamily="18" charset="0"/>
                </a:endParaRPr>
              </a:p>
              <a:p>
                <a:pPr marL="0" indent="0">
                  <a:buNone/>
                </a:pPr>
                <a:r>
                  <a:rPr lang="en-CA" b="0" u="none" strike="noStrike" dirty="0">
                    <a:solidFill>
                      <a:srgbClr val="0D0D0D"/>
                    </a:solidFill>
                    <a:effectLst/>
                    <a:latin typeface="Cambria Math" panose="02040503050406030204" pitchFamily="18" charset="0"/>
                    <a:ea typeface="Cambria Math" panose="02040503050406030204" pitchFamily="18" charset="0"/>
                  </a:rPr>
                  <a:t>FFN</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e</a:t>
                </a:r>
                <a:r>
                  <a:rPr lang="en-CA" b="0" u="none" strike="noStrike" dirty="0">
                    <a:solidFill>
                      <a:srgbClr val="0D0D0D"/>
                    </a:solidFill>
                    <a:effectLst/>
                    <a:latin typeface="Cambria Math" panose="02040503050406030204" pitchFamily="18" charset="0"/>
                    <a:ea typeface="Cambria Math" panose="02040503050406030204" pitchFamily="18" charset="0"/>
                  </a:rPr>
                  <a:t>​(x</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s</a:t>
                </a:r>
                <a:r>
                  <a:rPr lang="en-CA" b="0" u="none" strike="noStrike" dirty="0">
                    <a:solidFill>
                      <a:srgbClr val="0D0D0D"/>
                    </a:solidFill>
                    <a:effectLst/>
                    <a:latin typeface="Cambria Math" panose="02040503050406030204" pitchFamily="18" charset="0"/>
                    <a:ea typeface="Cambria Math" panose="02040503050406030204" pitchFamily="18" charset="0"/>
                  </a:rPr>
                  <a:t>​)=w</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oe</a:t>
                </a:r>
                <a:r>
                  <a:rPr lang="en-CA" b="0" u="none" strike="noStrike" dirty="0">
                    <a:solidFill>
                      <a:srgbClr val="0D0D0D"/>
                    </a:solidFill>
                    <a:effectLst/>
                    <a:latin typeface="Cambria Math" panose="02040503050406030204" pitchFamily="18" charset="0"/>
                    <a:ea typeface="Cambria Math" panose="02040503050406030204" pitchFamily="18" charset="0"/>
                  </a:rPr>
                  <a:t>​⋅ReLU(w</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ie​</a:t>
                </a:r>
                <a:r>
                  <a:rPr lang="en-CA" b="0" u="none" strike="noStrike" dirty="0">
                    <a:solidFill>
                      <a:srgbClr val="0D0D0D"/>
                    </a:solidFill>
                    <a:effectLst/>
                    <a:latin typeface="Cambria Math" panose="02040503050406030204" pitchFamily="18" charset="0"/>
                    <a:ea typeface="Cambria Math" panose="02040503050406030204" pitchFamily="18" charset="0"/>
                  </a:rPr>
                  <a:t>⋅x</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s</a:t>
                </a:r>
                <a:r>
                  <a:rPr lang="en-CA" b="0" u="none" strike="noStrike" dirty="0">
                    <a:solidFill>
                      <a:srgbClr val="0D0D0D"/>
                    </a:solidFill>
                    <a:effectLst/>
                    <a:latin typeface="Cambria Math" panose="02040503050406030204" pitchFamily="18" charset="0"/>
                    <a:ea typeface="Cambria Math" panose="02040503050406030204" pitchFamily="18" charset="0"/>
                  </a:rPr>
                  <a:t>​)  </a:t>
                </a:r>
                <a:r>
                  <a:rPr lang="en-CA" sz="1800" b="0" u="none" strike="noStrike" dirty="0">
                    <a:solidFill>
                      <a:srgbClr val="0D0D0D"/>
                    </a:solidFill>
                    <a:effectLst/>
                    <a:latin typeface="Cambria Math" panose="02040503050406030204" pitchFamily="18" charset="0"/>
                    <a:ea typeface="Cambria Math" panose="02040503050406030204" pitchFamily="18" charset="0"/>
                  </a:rPr>
                  <a:t>computation happening inside the expert</a:t>
                </a:r>
              </a:p>
              <a:p>
                <a:endParaRPr lang="en-CA" dirty="0">
                  <a:solidFill>
                    <a:srgbClr val="0D0D0D"/>
                  </a:solidFill>
                  <a:latin typeface="Cambria Math" panose="02040503050406030204" pitchFamily="18" charset="0"/>
                  <a:ea typeface="Cambria Math" panose="02040503050406030204" pitchFamily="18" charset="0"/>
                </a:endParaRPr>
              </a:p>
              <a:p>
                <a:pPr marL="0" indent="0">
                  <a:buNone/>
                </a:pPr>
                <a:r>
                  <a:rPr lang="en-CA" b="0" u="none" strike="noStrike" dirty="0">
                    <a:solidFill>
                      <a:srgbClr val="0D0D0D"/>
                    </a:solidFill>
                    <a:effectLst/>
                    <a:latin typeface="Cambria Math" panose="02040503050406030204" pitchFamily="18" charset="0"/>
                    <a:ea typeface="Cambria Math" panose="02040503050406030204" pitchFamily="18" charset="0"/>
                  </a:rPr>
                  <a:t>y</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s</a:t>
                </a:r>
                <a:r>
                  <a:rPr lang="en-CA" b="0" u="none" strike="noStrike" dirty="0">
                    <a:solidFill>
                      <a:srgbClr val="0D0D0D"/>
                    </a:solidFill>
                    <a:effectLst/>
                    <a:latin typeface="Cambria Math" panose="02040503050406030204" pitchFamily="18" charset="0"/>
                    <a:ea typeface="Cambria Math" panose="02040503050406030204" pitchFamily="18" charset="0"/>
                  </a:rPr>
                  <a:t>​=</a:t>
                </a:r>
                <a:r>
                  <a:rPr lang="en-CA" b="0" u="none" strike="noStrike" dirty="0">
                    <a:solidFill>
                      <a:srgbClr val="0D0D0D"/>
                    </a:solidFill>
                    <a:effectLst/>
                    <a:ea typeface="Cambria Math" panose="02040503050406030204" pitchFamily="18" charset="0"/>
                  </a:rPr>
                  <a:t> </a:t>
                </a:r>
                <a14:m>
                  <m:oMath xmlns:m="http://schemas.openxmlformats.org/officeDocument/2006/math">
                    <m:nary>
                      <m:naryPr>
                        <m:chr m:val="∑"/>
                        <m:ctrlPr>
                          <a:rPr lang="en-CA" b="0" i="1" u="none" strike="noStrike" smtClean="0">
                            <a:solidFill>
                              <a:srgbClr val="0D0D0D"/>
                            </a:solidFill>
                            <a:effectLst/>
                            <a:latin typeface="Cambria Math" panose="02040503050406030204" pitchFamily="18" charset="0"/>
                            <a:ea typeface="Cambria Math" panose="02040503050406030204" pitchFamily="18" charset="0"/>
                          </a:rPr>
                        </m:ctrlPr>
                      </m:naryPr>
                      <m:sub>
                        <m:r>
                          <m:rPr>
                            <m:brk m:alnAt="23"/>
                          </m:rPr>
                          <a:rPr lang="en-CA" b="0" i="1" u="none" strike="noStrike" smtClean="0">
                            <a:solidFill>
                              <a:srgbClr val="0D0D0D"/>
                            </a:solidFill>
                            <a:effectLst/>
                            <a:latin typeface="Cambria Math" panose="02040503050406030204" pitchFamily="18" charset="0"/>
                            <a:ea typeface="Cambria Math" panose="02040503050406030204" pitchFamily="18" charset="0"/>
                          </a:rPr>
                          <m:t>𝑒</m:t>
                        </m:r>
                        <m:r>
                          <a:rPr lang="en-CA" b="0" i="1" u="none" strike="noStrike" smtClean="0">
                            <a:solidFill>
                              <a:srgbClr val="0D0D0D"/>
                            </a:solidFill>
                            <a:effectLst/>
                            <a:latin typeface="Cambria Math" panose="02040503050406030204" pitchFamily="18" charset="0"/>
                            <a:ea typeface="Cambria Math" panose="02040503050406030204" pitchFamily="18" charset="0"/>
                          </a:rPr>
                          <m:t>=1</m:t>
                        </m:r>
                      </m:sub>
                      <m:sup>
                        <m:r>
                          <a:rPr lang="en-CA" b="0" i="1" u="none" strike="noStrike" smtClean="0">
                            <a:solidFill>
                              <a:srgbClr val="0D0D0D"/>
                            </a:solidFill>
                            <a:effectLst/>
                            <a:latin typeface="Cambria Math" panose="02040503050406030204" pitchFamily="18" charset="0"/>
                            <a:ea typeface="Cambria Math" panose="02040503050406030204" pitchFamily="18" charset="0"/>
                          </a:rPr>
                          <m:t>𝐸</m:t>
                        </m:r>
                      </m:sup>
                      <m:e>
                        <m:r>
                          <a:rPr lang="en-CA" b="0" i="1" u="none" strike="noStrike" smtClean="0">
                            <a:solidFill>
                              <a:srgbClr val="0D0D0D"/>
                            </a:solidFill>
                            <a:effectLst/>
                            <a:latin typeface="Cambria Math" panose="02040503050406030204" pitchFamily="18" charset="0"/>
                            <a:ea typeface="Cambria Math" panose="02040503050406030204" pitchFamily="18" charset="0"/>
                          </a:rPr>
                          <m:t>𝐺</m:t>
                        </m:r>
                        <m:r>
                          <a:rPr lang="en-CA" b="0" i="1" u="none" strike="noStrike" baseline="-25000" smtClean="0">
                            <a:solidFill>
                              <a:srgbClr val="0D0D0D"/>
                            </a:solidFill>
                            <a:effectLst/>
                            <a:latin typeface="Cambria Math" panose="02040503050406030204" pitchFamily="18" charset="0"/>
                            <a:ea typeface="Cambria Math" panose="02040503050406030204" pitchFamily="18" charset="0"/>
                          </a:rPr>
                          <m:t>𝑠</m:t>
                        </m:r>
                        <m:r>
                          <a:rPr lang="en-CA" b="0" i="1" u="none" strike="noStrike" baseline="-25000" smtClean="0">
                            <a:solidFill>
                              <a:srgbClr val="0D0D0D"/>
                            </a:solidFill>
                            <a:effectLst/>
                            <a:latin typeface="Cambria Math" panose="02040503050406030204" pitchFamily="18" charset="0"/>
                            <a:ea typeface="Cambria Math" panose="02040503050406030204" pitchFamily="18" charset="0"/>
                          </a:rPr>
                          <m:t>,</m:t>
                        </m:r>
                        <m:r>
                          <a:rPr lang="en-CA" b="0" i="1" u="none" strike="noStrike" baseline="-25000" smtClean="0">
                            <a:solidFill>
                              <a:srgbClr val="0D0D0D"/>
                            </a:solidFill>
                            <a:effectLst/>
                            <a:latin typeface="Cambria Math" panose="02040503050406030204" pitchFamily="18" charset="0"/>
                            <a:ea typeface="Cambria Math" panose="02040503050406030204" pitchFamily="18" charset="0"/>
                          </a:rPr>
                          <m:t>𝑒</m:t>
                        </m:r>
                      </m:e>
                    </m:nary>
                    <m:r>
                      <a:rPr lang="en-CA" b="0" i="1" u="none" strike="noStrike" baseline="-25000" smtClean="0">
                        <a:solidFill>
                          <a:srgbClr val="0D0D0D"/>
                        </a:solidFill>
                        <a:effectLst/>
                        <a:latin typeface="Cambria Math" panose="02040503050406030204" pitchFamily="18" charset="0"/>
                        <a:ea typeface="Cambria Math" panose="02040503050406030204" pitchFamily="18" charset="0"/>
                      </a:rPr>
                      <m:t> </m:t>
                    </m:r>
                  </m:oMath>
                </a14:m>
                <a:r>
                  <a:rPr lang="en-CA" b="0" u="none" strike="noStrike" dirty="0">
                    <a:solidFill>
                      <a:srgbClr val="0D0D0D"/>
                    </a:solidFill>
                    <a:effectLst/>
                    <a:latin typeface="Cambria Math" panose="02040503050406030204" pitchFamily="18" charset="0"/>
                    <a:ea typeface="Cambria Math" panose="02040503050406030204" pitchFamily="18" charset="0"/>
                  </a:rPr>
                  <a:t>⋅ FFN</a:t>
                </a:r>
                <a:r>
                  <a:rPr lang="en-CA" b="0" u="none" strike="noStrike" baseline="-25000" dirty="0">
                    <a:solidFill>
                      <a:srgbClr val="0D0D0D"/>
                    </a:solidFill>
                    <a:effectLst/>
                    <a:latin typeface="Cambria Math" panose="02040503050406030204" pitchFamily="18" charset="0"/>
                    <a:ea typeface="Cambria Math" panose="02040503050406030204" pitchFamily="18" charset="0"/>
                  </a:rPr>
                  <a:t>e</a:t>
                </a:r>
                <a:r>
                  <a:rPr lang="en-CA" b="0" u="none" strike="noStrike" dirty="0">
                    <a:solidFill>
                      <a:srgbClr val="0D0D0D"/>
                    </a:solidFill>
                    <a:effectLst/>
                    <a:latin typeface="Cambria Math" panose="02040503050406030204" pitchFamily="18" charset="0"/>
                    <a:ea typeface="Cambria Math" panose="02040503050406030204" pitchFamily="18" charset="0"/>
                  </a:rPr>
                  <a:t>​(xs​)  </a:t>
                </a:r>
                <a:r>
                  <a:rPr lang="en-CA" sz="1600" b="0" u="none" strike="noStrike" dirty="0">
                    <a:solidFill>
                      <a:srgbClr val="0D0D0D"/>
                    </a:solidFill>
                    <a:effectLst/>
                    <a:latin typeface="Cambria Math" panose="02040503050406030204" pitchFamily="18" charset="0"/>
                    <a:ea typeface="Cambria Math" panose="02040503050406030204" pitchFamily="18" charset="0"/>
                  </a:rPr>
                  <a:t>Weighted sum where weights </a:t>
                </a:r>
                <a:r>
                  <a:rPr lang="en-CA" sz="1600" dirty="0">
                    <a:solidFill>
                      <a:srgbClr val="0D0D0D"/>
                    </a:solidFill>
                    <a:latin typeface="Cambria Math" panose="02040503050406030204" pitchFamily="18" charset="0"/>
                    <a:ea typeface="Cambria Math" panose="02040503050406030204" pitchFamily="18" charset="0"/>
                  </a:rPr>
                  <a:t>is the gating score</a:t>
                </a:r>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55E16FE4-01AF-6313-8CEC-8E538E30096E}"/>
                  </a:ext>
                </a:extLst>
              </p:cNvPr>
              <p:cNvSpPr>
                <a:spLocks noGrp="1" noRot="1" noChangeAspect="1" noMove="1" noResize="1" noEditPoints="1" noAdjustHandles="1" noChangeArrowheads="1" noChangeShapeType="1" noTextEdit="1"/>
              </p:cNvSpPr>
              <p:nvPr>
                <p:ph idx="1"/>
              </p:nvPr>
            </p:nvSpPr>
            <p:spPr>
              <a:xfrm>
                <a:off x="930965" y="2267795"/>
                <a:ext cx="10515600" cy="4916334"/>
              </a:xfrm>
              <a:blipFill>
                <a:blip r:embed="rId3"/>
                <a:stretch>
                  <a:fillRect l="-1206" t="-206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BEF97C2-1E88-E84C-E07D-AFA283DA256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7641573-4083-D17A-22A5-CB65FA95463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3F564A2-B9E4-B952-AA6C-17C06C919F71}"/>
              </a:ext>
            </a:extLst>
          </p:cNvPr>
          <p:cNvSpPr>
            <a:spLocks noGrp="1"/>
          </p:cNvSpPr>
          <p:nvPr>
            <p:ph type="sldNum" sz="quarter" idx="12"/>
          </p:nvPr>
        </p:nvSpPr>
        <p:spPr/>
        <p:txBody>
          <a:bodyPr/>
          <a:lstStyle/>
          <a:p>
            <a:fld id="{D4F24A5E-B0D2-394D-9970-9AE06BCB59C1}" type="slidenum">
              <a:rPr lang="en-US" smtClean="0"/>
              <a:t>21</a:t>
            </a:fld>
            <a:endParaRPr lang="en-US"/>
          </a:p>
        </p:txBody>
      </p:sp>
    </p:spTree>
    <p:extLst>
      <p:ext uri="{BB962C8B-B14F-4D97-AF65-F5344CB8AC3E}">
        <p14:creationId xmlns:p14="http://schemas.microsoft.com/office/powerpoint/2010/main" val="263966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1DAC-9EFD-3ED7-A468-236D526A569F}"/>
              </a:ext>
            </a:extLst>
          </p:cNvPr>
          <p:cNvSpPr>
            <a:spLocks noGrp="1"/>
          </p:cNvSpPr>
          <p:nvPr>
            <p:ph type="title"/>
          </p:nvPr>
        </p:nvSpPr>
        <p:spPr/>
        <p:txBody>
          <a:bodyPr/>
          <a:lstStyle/>
          <a:p>
            <a:r>
              <a:rPr lang="en-US" dirty="0"/>
              <a:t>Gating Mechanism Consideration</a:t>
            </a:r>
          </a:p>
        </p:txBody>
      </p:sp>
      <p:sp>
        <p:nvSpPr>
          <p:cNvPr id="3" name="Content Placeholder 2">
            <a:extLst>
              <a:ext uri="{FF2B5EF4-FFF2-40B4-BE49-F238E27FC236}">
                <a16:creationId xmlns:a16="http://schemas.microsoft.com/office/drawing/2014/main" id="{77914B59-5820-8D64-9F91-F3D9FF703B9E}"/>
              </a:ext>
            </a:extLst>
          </p:cNvPr>
          <p:cNvSpPr>
            <a:spLocks noGrp="1"/>
          </p:cNvSpPr>
          <p:nvPr>
            <p:ph idx="1"/>
          </p:nvPr>
        </p:nvSpPr>
        <p:spPr/>
        <p:txBody>
          <a:bodyPr/>
          <a:lstStyle/>
          <a:p>
            <a:r>
              <a:rPr lang="en-US" dirty="0"/>
              <a:t>Load Balancing</a:t>
            </a:r>
          </a:p>
          <a:p>
            <a:r>
              <a:rPr lang="en-US" dirty="0"/>
              <a:t>Auxiliary Loss</a:t>
            </a:r>
          </a:p>
          <a:p>
            <a:r>
              <a:rPr lang="en-US" dirty="0"/>
              <a:t>Random Routing</a:t>
            </a:r>
          </a:p>
        </p:txBody>
      </p:sp>
      <p:sp>
        <p:nvSpPr>
          <p:cNvPr id="4" name="Date Placeholder 3">
            <a:extLst>
              <a:ext uri="{FF2B5EF4-FFF2-40B4-BE49-F238E27FC236}">
                <a16:creationId xmlns:a16="http://schemas.microsoft.com/office/drawing/2014/main" id="{5C3ED362-D85E-0057-D511-D0C957B457BD}"/>
              </a:ext>
            </a:extLst>
          </p:cNvPr>
          <p:cNvSpPr>
            <a:spLocks noGrp="1"/>
          </p:cNvSpPr>
          <p:nvPr>
            <p:ph type="dt" sz="half" idx="10"/>
          </p:nvPr>
        </p:nvSpPr>
        <p:spPr/>
        <p:txBody>
          <a:bodyPr/>
          <a:lstStyle/>
          <a:p>
            <a:fld id="{251F351B-3C41-6C46-A5F1-3CA0D762442A}" type="datetime1">
              <a:rPr lang="en-CA" smtClean="0"/>
              <a:t>2024-03-26</a:t>
            </a:fld>
            <a:endParaRPr lang="en-US" dirty="0"/>
          </a:p>
        </p:txBody>
      </p:sp>
      <p:sp>
        <p:nvSpPr>
          <p:cNvPr id="5" name="Footer Placeholder 4">
            <a:extLst>
              <a:ext uri="{FF2B5EF4-FFF2-40B4-BE49-F238E27FC236}">
                <a16:creationId xmlns:a16="http://schemas.microsoft.com/office/drawing/2014/main" id="{F317A0B6-7550-47F5-5790-EB0AD6CD097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AC31EBD-028C-F546-8805-219FF06A16BE}"/>
              </a:ext>
            </a:extLst>
          </p:cNvPr>
          <p:cNvSpPr>
            <a:spLocks noGrp="1"/>
          </p:cNvSpPr>
          <p:nvPr>
            <p:ph type="sldNum" sz="quarter" idx="12"/>
          </p:nvPr>
        </p:nvSpPr>
        <p:spPr/>
        <p:txBody>
          <a:bodyPr/>
          <a:lstStyle/>
          <a:p>
            <a:fld id="{D4F24A5E-B0D2-394D-9970-9AE06BCB59C1}" type="slidenum">
              <a:rPr lang="en-US" smtClean="0"/>
              <a:t>22</a:t>
            </a:fld>
            <a:endParaRPr lang="en-US"/>
          </a:p>
        </p:txBody>
      </p:sp>
    </p:spTree>
    <p:extLst>
      <p:ext uri="{BB962C8B-B14F-4D97-AF65-F5344CB8AC3E}">
        <p14:creationId xmlns:p14="http://schemas.microsoft.com/office/powerpoint/2010/main" val="342263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F17F-2110-F125-C4D5-5B1FC87C7166}"/>
              </a:ext>
            </a:extLst>
          </p:cNvPr>
          <p:cNvSpPr>
            <a:spLocks noGrp="1"/>
          </p:cNvSpPr>
          <p:nvPr>
            <p:ph type="title"/>
          </p:nvPr>
        </p:nvSpPr>
        <p:spPr/>
        <p:txBody>
          <a:bodyPr/>
          <a:lstStyle/>
          <a:p>
            <a:r>
              <a:rPr lang="en-US" dirty="0"/>
              <a:t>How to implement </a:t>
            </a:r>
            <a:r>
              <a:rPr lang="en-US" dirty="0" err="1"/>
              <a:t>Gshard</a:t>
            </a:r>
            <a:r>
              <a:rPr lang="en-US" dirty="0"/>
              <a:t>?</a:t>
            </a:r>
          </a:p>
        </p:txBody>
      </p:sp>
      <p:sp>
        <p:nvSpPr>
          <p:cNvPr id="3" name="Content Placeholder 2">
            <a:extLst>
              <a:ext uri="{FF2B5EF4-FFF2-40B4-BE49-F238E27FC236}">
                <a16:creationId xmlns:a16="http://schemas.microsoft.com/office/drawing/2014/main" id="{E4C2B369-9C0B-F448-700C-692BC93D94EE}"/>
              </a:ext>
            </a:extLst>
          </p:cNvPr>
          <p:cNvSpPr>
            <a:spLocks noGrp="1"/>
          </p:cNvSpPr>
          <p:nvPr>
            <p:ph idx="1"/>
          </p:nvPr>
        </p:nvSpPr>
        <p:spPr/>
        <p:txBody>
          <a:bodyPr/>
          <a:lstStyle/>
          <a:p>
            <a:r>
              <a:rPr lang="en-US" dirty="0"/>
              <a:t>Very efficient and easy to use </a:t>
            </a:r>
          </a:p>
          <a:p>
            <a:r>
              <a:rPr lang="en-US" dirty="0"/>
              <a:t>Everything has been handled</a:t>
            </a:r>
          </a:p>
          <a:p>
            <a:r>
              <a:rPr lang="en-US" dirty="0"/>
              <a:t>User only adds annotations using annotation APIs ( replication, distribution)</a:t>
            </a:r>
          </a:p>
          <a:p>
            <a:r>
              <a:rPr lang="en-US" dirty="0"/>
              <a:t>Compiler generates a single program to be launched on all devices for parallel execution. (SPMD)</a:t>
            </a:r>
          </a:p>
          <a:p>
            <a:endParaRPr lang="en-US" dirty="0"/>
          </a:p>
          <a:p>
            <a:endParaRPr lang="en-US" dirty="0"/>
          </a:p>
        </p:txBody>
      </p:sp>
      <p:sp>
        <p:nvSpPr>
          <p:cNvPr id="4" name="Date Placeholder 3">
            <a:extLst>
              <a:ext uri="{FF2B5EF4-FFF2-40B4-BE49-F238E27FC236}">
                <a16:creationId xmlns:a16="http://schemas.microsoft.com/office/drawing/2014/main" id="{D9D54B52-56B2-E63B-BAE2-1642E0F60BCA}"/>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391D316-E62A-1C96-B374-126AE2D7E08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28DA4D9-09D5-8433-02F7-D7A28D24D6F9}"/>
              </a:ext>
            </a:extLst>
          </p:cNvPr>
          <p:cNvSpPr>
            <a:spLocks noGrp="1"/>
          </p:cNvSpPr>
          <p:nvPr>
            <p:ph type="sldNum" sz="quarter" idx="12"/>
          </p:nvPr>
        </p:nvSpPr>
        <p:spPr/>
        <p:txBody>
          <a:bodyPr/>
          <a:lstStyle/>
          <a:p>
            <a:fld id="{D4F24A5E-B0D2-394D-9970-9AE06BCB59C1}" type="slidenum">
              <a:rPr lang="en-US" smtClean="0"/>
              <a:t>23</a:t>
            </a:fld>
            <a:endParaRPr lang="en-US"/>
          </a:p>
        </p:txBody>
      </p:sp>
    </p:spTree>
    <p:extLst>
      <p:ext uri="{BB962C8B-B14F-4D97-AF65-F5344CB8AC3E}">
        <p14:creationId xmlns:p14="http://schemas.microsoft.com/office/powerpoint/2010/main" val="159023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9919-49EA-E040-0503-10AE7FCFCC2C}"/>
              </a:ext>
            </a:extLst>
          </p:cNvPr>
          <p:cNvSpPr>
            <a:spLocks noGrp="1"/>
          </p:cNvSpPr>
          <p:nvPr>
            <p:ph type="title"/>
          </p:nvPr>
        </p:nvSpPr>
        <p:spPr/>
        <p:txBody>
          <a:bodyPr/>
          <a:lstStyle/>
          <a:p>
            <a:r>
              <a:rPr lang="en-US" dirty="0"/>
              <a:t>XLA Compiler</a:t>
            </a:r>
          </a:p>
        </p:txBody>
      </p:sp>
      <p:sp>
        <p:nvSpPr>
          <p:cNvPr id="3" name="Content Placeholder 2">
            <a:extLst>
              <a:ext uri="{FF2B5EF4-FFF2-40B4-BE49-F238E27FC236}">
                <a16:creationId xmlns:a16="http://schemas.microsoft.com/office/drawing/2014/main" id="{E7D006CB-BCCB-D173-1D18-BF257E67CCA9}"/>
              </a:ext>
            </a:extLst>
          </p:cNvPr>
          <p:cNvSpPr>
            <a:spLocks noGrp="1"/>
          </p:cNvSpPr>
          <p:nvPr>
            <p:ph idx="1"/>
          </p:nvPr>
        </p:nvSpPr>
        <p:spPr/>
        <p:txBody>
          <a:bodyPr>
            <a:normAutofit/>
          </a:bodyPr>
          <a:lstStyle/>
          <a:p>
            <a:pPr algn="l">
              <a:buFont typeface="+mj-lt"/>
              <a:buAutoNum type="arabicPeriod"/>
            </a:pPr>
            <a:r>
              <a:rPr lang="en-CA" sz="2400" b="1" i="0" u="none" strike="noStrike" dirty="0">
                <a:solidFill>
                  <a:srgbClr val="0D0D0D"/>
                </a:solidFill>
                <a:effectLst/>
              </a:rPr>
              <a:t>Unified Compilation Across Frameworks</a:t>
            </a:r>
            <a:r>
              <a:rPr lang="en-CA" sz="2400" b="0" i="0" u="none" strike="noStrike" dirty="0">
                <a:solidFill>
                  <a:srgbClr val="0D0D0D"/>
                </a:solidFill>
                <a:effectLst/>
              </a:rPr>
              <a:t>: Acts as a common backend for various machine learning frameworks, such as TensorFlow and </a:t>
            </a:r>
            <a:r>
              <a:rPr lang="en-CA" sz="2400" b="0" i="0" u="none" strike="noStrike" dirty="0" err="1">
                <a:solidFill>
                  <a:srgbClr val="0D0D0D"/>
                </a:solidFill>
                <a:effectLst/>
              </a:rPr>
              <a:t>PyTorch</a:t>
            </a:r>
            <a:endParaRPr lang="en-CA" sz="2400" b="0" i="0" u="none" strike="noStrike" dirty="0">
              <a:solidFill>
                <a:srgbClr val="0D0D0D"/>
              </a:solidFill>
              <a:effectLst/>
            </a:endParaRPr>
          </a:p>
          <a:p>
            <a:pPr algn="l">
              <a:buFont typeface="+mj-lt"/>
              <a:buAutoNum type="arabicPeriod"/>
            </a:pPr>
            <a:endParaRPr lang="en-CA" sz="2400" b="0" i="0" u="none" strike="noStrike" dirty="0">
              <a:solidFill>
                <a:srgbClr val="0D0D0D"/>
              </a:solidFill>
              <a:effectLst/>
            </a:endParaRPr>
          </a:p>
          <a:p>
            <a:pPr algn="l">
              <a:buFont typeface="+mj-lt"/>
              <a:buAutoNum type="arabicPeriod"/>
            </a:pPr>
            <a:r>
              <a:rPr lang="en-CA" sz="2400" b="1" i="0" u="none" strike="noStrike" dirty="0">
                <a:solidFill>
                  <a:srgbClr val="0D0D0D"/>
                </a:solidFill>
                <a:effectLst/>
              </a:rPr>
              <a:t>Partitioning for Parallelism</a:t>
            </a:r>
            <a:r>
              <a:rPr lang="en-CA" sz="2400" b="0" i="0" u="none" strike="noStrike" dirty="0">
                <a:solidFill>
                  <a:srgbClr val="0D0D0D"/>
                </a:solidFill>
                <a:effectLst/>
              </a:rPr>
              <a:t>: Breaks down large computations into smaller, parallelizable operations</a:t>
            </a:r>
          </a:p>
          <a:p>
            <a:pPr marL="457200" indent="-457200" algn="l">
              <a:buFont typeface="+mj-lt"/>
              <a:buAutoNum type="arabicPeriod"/>
            </a:pPr>
            <a:endParaRPr lang="en-CA" sz="2400" dirty="0">
              <a:solidFill>
                <a:srgbClr val="0D0D0D"/>
              </a:solidFill>
            </a:endParaRPr>
          </a:p>
          <a:p>
            <a:pPr algn="l">
              <a:buFont typeface="+mj-lt"/>
              <a:buAutoNum type="arabicPeriod"/>
            </a:pPr>
            <a:r>
              <a:rPr lang="en-CA" sz="2400" b="1" i="0" u="none" strike="noStrike" dirty="0">
                <a:solidFill>
                  <a:srgbClr val="0D0D0D"/>
                </a:solidFill>
                <a:effectLst/>
              </a:rPr>
              <a:t>Handles Data Communication</a:t>
            </a:r>
            <a:r>
              <a:rPr lang="en-CA" sz="2400" b="0" i="0" u="none" strike="noStrike" dirty="0">
                <a:solidFill>
                  <a:srgbClr val="0D0D0D"/>
                </a:solidFill>
                <a:effectLst/>
              </a:rPr>
              <a:t>: handles the intricate patterns of cross-device data transfer</a:t>
            </a:r>
            <a:endParaRPr lang="en-US" dirty="0"/>
          </a:p>
        </p:txBody>
      </p:sp>
      <p:sp>
        <p:nvSpPr>
          <p:cNvPr id="4" name="Date Placeholder 3">
            <a:extLst>
              <a:ext uri="{FF2B5EF4-FFF2-40B4-BE49-F238E27FC236}">
                <a16:creationId xmlns:a16="http://schemas.microsoft.com/office/drawing/2014/main" id="{993C4797-1BFE-3600-093B-0FFB554854EB}"/>
              </a:ext>
            </a:extLst>
          </p:cNvPr>
          <p:cNvSpPr>
            <a:spLocks noGrp="1"/>
          </p:cNvSpPr>
          <p:nvPr>
            <p:ph type="dt" sz="half" idx="10"/>
          </p:nvPr>
        </p:nvSpPr>
        <p:spPr/>
        <p:txBody>
          <a:bodyPr/>
          <a:lstStyle/>
          <a:p>
            <a:fld id="{251F351B-3C41-6C46-A5F1-3CA0D762442A}" type="datetime1">
              <a:rPr lang="en-CA" smtClean="0"/>
              <a:t>2024-03-26</a:t>
            </a:fld>
            <a:endParaRPr lang="en-US" dirty="0"/>
          </a:p>
        </p:txBody>
      </p:sp>
      <p:sp>
        <p:nvSpPr>
          <p:cNvPr id="5" name="Footer Placeholder 4">
            <a:extLst>
              <a:ext uri="{FF2B5EF4-FFF2-40B4-BE49-F238E27FC236}">
                <a16:creationId xmlns:a16="http://schemas.microsoft.com/office/drawing/2014/main" id="{FC7A82A0-AA68-5CD0-0E93-D72715F637F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ABEBFF88-AD56-0DE3-F9B2-30F1979D3BED}"/>
              </a:ext>
            </a:extLst>
          </p:cNvPr>
          <p:cNvSpPr>
            <a:spLocks noGrp="1"/>
          </p:cNvSpPr>
          <p:nvPr>
            <p:ph type="sldNum" sz="quarter" idx="12"/>
          </p:nvPr>
        </p:nvSpPr>
        <p:spPr/>
        <p:txBody>
          <a:bodyPr/>
          <a:lstStyle/>
          <a:p>
            <a:fld id="{D4F24A5E-B0D2-394D-9970-9AE06BCB59C1}" type="slidenum">
              <a:rPr lang="en-US" smtClean="0"/>
              <a:t>24</a:t>
            </a:fld>
            <a:endParaRPr lang="en-US"/>
          </a:p>
        </p:txBody>
      </p:sp>
    </p:spTree>
    <p:extLst>
      <p:ext uri="{BB962C8B-B14F-4D97-AF65-F5344CB8AC3E}">
        <p14:creationId xmlns:p14="http://schemas.microsoft.com/office/powerpoint/2010/main" val="413719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A29D-D96E-057B-2954-AC482F38DA91}"/>
              </a:ext>
            </a:extLst>
          </p:cNvPr>
          <p:cNvSpPr>
            <a:spLocks noGrp="1"/>
          </p:cNvSpPr>
          <p:nvPr>
            <p:ph type="title"/>
          </p:nvPr>
        </p:nvSpPr>
        <p:spPr/>
        <p:txBody>
          <a:bodyPr/>
          <a:lstStyle/>
          <a:p>
            <a:r>
              <a:rPr lang="en-US" dirty="0"/>
              <a:t>Partitioning Considerations</a:t>
            </a:r>
          </a:p>
        </p:txBody>
      </p:sp>
      <p:sp>
        <p:nvSpPr>
          <p:cNvPr id="3" name="Content Placeholder 2">
            <a:extLst>
              <a:ext uri="{FF2B5EF4-FFF2-40B4-BE49-F238E27FC236}">
                <a16:creationId xmlns:a16="http://schemas.microsoft.com/office/drawing/2014/main" id="{1285219F-8F83-1B97-04C7-03066F06047A}"/>
              </a:ext>
            </a:extLst>
          </p:cNvPr>
          <p:cNvSpPr>
            <a:spLocks noGrp="1"/>
          </p:cNvSpPr>
          <p:nvPr>
            <p:ph idx="1"/>
          </p:nvPr>
        </p:nvSpPr>
        <p:spPr/>
        <p:txBody>
          <a:bodyPr/>
          <a:lstStyle/>
          <a:p>
            <a:r>
              <a:rPr lang="en-US" dirty="0"/>
              <a:t>Padding</a:t>
            </a:r>
          </a:p>
          <a:p>
            <a:r>
              <a:rPr lang="en-US" dirty="0"/>
              <a:t>Halo exchange</a:t>
            </a:r>
          </a:p>
          <a:p>
            <a:endParaRPr lang="en-US" dirty="0"/>
          </a:p>
        </p:txBody>
      </p:sp>
      <p:sp>
        <p:nvSpPr>
          <p:cNvPr id="4" name="Date Placeholder 3">
            <a:extLst>
              <a:ext uri="{FF2B5EF4-FFF2-40B4-BE49-F238E27FC236}">
                <a16:creationId xmlns:a16="http://schemas.microsoft.com/office/drawing/2014/main" id="{DCE2C0D7-DEE0-0140-454A-F6AC04B608A5}"/>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DCD727A4-CB4C-9AD4-96A2-A3A8DB940AB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74B5C2C-45E9-476D-29A3-6E4A173120AA}"/>
              </a:ext>
            </a:extLst>
          </p:cNvPr>
          <p:cNvSpPr>
            <a:spLocks noGrp="1"/>
          </p:cNvSpPr>
          <p:nvPr>
            <p:ph type="sldNum" sz="quarter" idx="12"/>
          </p:nvPr>
        </p:nvSpPr>
        <p:spPr/>
        <p:txBody>
          <a:bodyPr/>
          <a:lstStyle/>
          <a:p>
            <a:fld id="{D4F24A5E-B0D2-394D-9970-9AE06BCB59C1}" type="slidenum">
              <a:rPr lang="en-US" smtClean="0"/>
              <a:t>25</a:t>
            </a:fld>
            <a:endParaRPr lang="en-US"/>
          </a:p>
        </p:txBody>
      </p:sp>
      <p:pic>
        <p:nvPicPr>
          <p:cNvPr id="21" name="Picture 20" descr="A diagram of a diagram of a diagram&#10;&#10;Description automatically generated with medium confidence">
            <a:extLst>
              <a:ext uri="{FF2B5EF4-FFF2-40B4-BE49-F238E27FC236}">
                <a16:creationId xmlns:a16="http://schemas.microsoft.com/office/drawing/2014/main" id="{20A6C57A-6F34-4A2E-A652-16FD5DC84747}"/>
              </a:ext>
            </a:extLst>
          </p:cNvPr>
          <p:cNvPicPr>
            <a:picLocks noChangeAspect="1"/>
          </p:cNvPicPr>
          <p:nvPr/>
        </p:nvPicPr>
        <p:blipFill>
          <a:blip r:embed="rId2"/>
          <a:stretch>
            <a:fillRect/>
          </a:stretch>
        </p:blipFill>
        <p:spPr>
          <a:xfrm>
            <a:off x="1547018" y="2240558"/>
            <a:ext cx="8847437" cy="3846712"/>
          </a:xfrm>
          <a:prstGeom prst="rect">
            <a:avLst/>
          </a:prstGeom>
        </p:spPr>
      </p:pic>
      <p:sp>
        <p:nvSpPr>
          <p:cNvPr id="22" name="TextBox 21">
            <a:extLst>
              <a:ext uri="{FF2B5EF4-FFF2-40B4-BE49-F238E27FC236}">
                <a16:creationId xmlns:a16="http://schemas.microsoft.com/office/drawing/2014/main" id="{83984B97-43A4-4175-9E2F-0912F8F6DD5B}"/>
              </a:ext>
            </a:extLst>
          </p:cNvPr>
          <p:cNvSpPr txBox="1"/>
          <p:nvPr/>
        </p:nvSpPr>
        <p:spPr>
          <a:xfrm>
            <a:off x="2387064" y="6176963"/>
            <a:ext cx="7167347" cy="276999"/>
          </a:xfrm>
          <a:prstGeom prst="rect">
            <a:avLst/>
          </a:prstGeom>
          <a:noFill/>
        </p:spPr>
        <p:txBody>
          <a:bodyPr wrap="none" rtlCol="0">
            <a:spAutoFit/>
          </a:bodyPr>
          <a:lstStyle/>
          <a:p>
            <a:r>
              <a:rPr lang="en-US" sz="1200" dirty="0">
                <a:solidFill>
                  <a:schemeClr val="bg2">
                    <a:lumMod val="50000"/>
                  </a:schemeClr>
                </a:solidFill>
              </a:rPr>
              <a:t>Source: https://ogre51.medium.com/an-intuitive-introduction-to-convolutional-neural-networks-813cde3d3a5e</a:t>
            </a:r>
          </a:p>
        </p:txBody>
      </p:sp>
    </p:spTree>
    <p:extLst>
      <p:ext uri="{BB962C8B-B14F-4D97-AF65-F5344CB8AC3E}">
        <p14:creationId xmlns:p14="http://schemas.microsoft.com/office/powerpoint/2010/main" val="399174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440E-4AD4-4813-4A29-724A38E313DA}"/>
              </a:ext>
            </a:extLst>
          </p:cNvPr>
          <p:cNvSpPr>
            <a:spLocks noGrp="1"/>
          </p:cNvSpPr>
          <p:nvPr>
            <p:ph type="title"/>
          </p:nvPr>
        </p:nvSpPr>
        <p:spPr/>
        <p:txBody>
          <a:bodyPr/>
          <a:lstStyle/>
          <a:p>
            <a:r>
              <a:rPr lang="en-US" dirty="0"/>
              <a:t>Datasets and baselines</a:t>
            </a:r>
          </a:p>
        </p:txBody>
      </p:sp>
      <p:sp>
        <p:nvSpPr>
          <p:cNvPr id="3" name="Content Placeholder 2">
            <a:extLst>
              <a:ext uri="{FF2B5EF4-FFF2-40B4-BE49-F238E27FC236}">
                <a16:creationId xmlns:a16="http://schemas.microsoft.com/office/drawing/2014/main" id="{E420A1E7-61D0-149A-8C91-69F65785D4AA}"/>
              </a:ext>
            </a:extLst>
          </p:cNvPr>
          <p:cNvSpPr>
            <a:spLocks noGrp="1"/>
          </p:cNvSpPr>
          <p:nvPr>
            <p:ph idx="1"/>
          </p:nvPr>
        </p:nvSpPr>
        <p:spPr/>
        <p:txBody>
          <a:bodyPr>
            <a:normAutofit/>
          </a:bodyPr>
          <a:lstStyle/>
          <a:p>
            <a:pPr algn="l">
              <a:buFont typeface="Arial" panose="020B0604020202020204" pitchFamily="34" charset="0"/>
              <a:buChar char="•"/>
            </a:pPr>
            <a:r>
              <a:rPr lang="en-CA" b="1" i="0" u="none" strike="noStrike" dirty="0">
                <a:solidFill>
                  <a:srgbClr val="0D0D0D"/>
                </a:solidFill>
                <a:effectLst/>
              </a:rPr>
              <a:t>Web-Scale Dataset</a:t>
            </a:r>
            <a:r>
              <a:rPr lang="en-CA" b="0" i="0" u="none" strike="noStrike" dirty="0">
                <a:solidFill>
                  <a:srgbClr val="0D0D0D"/>
                </a:solidFill>
                <a:effectLst/>
              </a:rPr>
              <a:t>: Training corpus mined from the web, with parallel documents for 100 languages to and from English.</a:t>
            </a:r>
          </a:p>
          <a:p>
            <a:pPr algn="l">
              <a:buFont typeface="Arial" panose="020B0604020202020204" pitchFamily="34" charset="0"/>
              <a:buChar char="•"/>
            </a:pPr>
            <a:r>
              <a:rPr lang="en-CA" b="1" i="0" u="none" strike="noStrike" dirty="0">
                <a:solidFill>
                  <a:srgbClr val="0D0D0D"/>
                </a:solidFill>
                <a:effectLst/>
              </a:rPr>
              <a:t>Volume of Data</a:t>
            </a:r>
            <a:r>
              <a:rPr lang="en-CA" b="0" i="0" u="none" strike="noStrike" dirty="0">
                <a:solidFill>
                  <a:srgbClr val="0D0D0D"/>
                </a:solidFill>
                <a:effectLst/>
              </a:rPr>
              <a:t>: A total of 25 billion training examples.</a:t>
            </a:r>
          </a:p>
          <a:p>
            <a:pPr algn="l">
              <a:buFont typeface="Arial" panose="020B0604020202020204" pitchFamily="34" charset="0"/>
              <a:buChar char="•"/>
            </a:pPr>
            <a:r>
              <a:rPr lang="en-CA" b="1" i="0" u="none" strike="noStrike" dirty="0">
                <a:solidFill>
                  <a:srgbClr val="0D0D0D"/>
                </a:solidFill>
                <a:effectLst/>
              </a:rPr>
              <a:t>Imbalance in Language Pairs</a:t>
            </a:r>
            <a:r>
              <a:rPr lang="en-CA" b="0" i="0" u="none" strike="noStrike" dirty="0">
                <a:solidFill>
                  <a:srgbClr val="0D0D0D"/>
                </a:solidFill>
                <a:effectLst/>
              </a:rPr>
              <a:t>: Data quantity ranges from billions (high-resource languages) to tens of thousands (low-resource languages) examples per language pair.</a:t>
            </a:r>
          </a:p>
          <a:p>
            <a:pPr algn="l">
              <a:buFont typeface="Arial" panose="020B0604020202020204" pitchFamily="34" charset="0"/>
              <a:buChar char="•"/>
            </a:pPr>
            <a:r>
              <a:rPr lang="en-CA" b="1" i="0" u="none" strike="noStrike" dirty="0">
                <a:solidFill>
                  <a:srgbClr val="0D0D0D"/>
                </a:solidFill>
                <a:effectLst/>
              </a:rPr>
              <a:t>Baseline Formation</a:t>
            </a:r>
            <a:r>
              <a:rPr lang="en-CA" b="0" i="0" u="none" strike="noStrike" dirty="0">
                <a:solidFill>
                  <a:srgbClr val="0D0D0D"/>
                </a:solidFill>
                <a:effectLst/>
              </a:rPr>
              <a:t>: Bilingual Neural Machine Translation models for each language pair</a:t>
            </a:r>
          </a:p>
          <a:p>
            <a:endParaRPr lang="en-US" dirty="0"/>
          </a:p>
        </p:txBody>
      </p:sp>
      <p:sp>
        <p:nvSpPr>
          <p:cNvPr id="4" name="Date Placeholder 3">
            <a:extLst>
              <a:ext uri="{FF2B5EF4-FFF2-40B4-BE49-F238E27FC236}">
                <a16:creationId xmlns:a16="http://schemas.microsoft.com/office/drawing/2014/main" id="{EDD80A2F-6AC2-81D6-A4D3-AC1A3139CB01}"/>
              </a:ext>
            </a:extLst>
          </p:cNvPr>
          <p:cNvSpPr>
            <a:spLocks noGrp="1"/>
          </p:cNvSpPr>
          <p:nvPr>
            <p:ph type="dt" sz="half" idx="10"/>
          </p:nvPr>
        </p:nvSpPr>
        <p:spPr/>
        <p:txBody>
          <a:bodyPr/>
          <a:lstStyle/>
          <a:p>
            <a:fld id="{251F351B-3C41-6C46-A5F1-3CA0D762442A}" type="datetime1">
              <a:rPr lang="en-CA" smtClean="0"/>
              <a:t>2024-03-26</a:t>
            </a:fld>
            <a:endParaRPr lang="en-US" dirty="0"/>
          </a:p>
        </p:txBody>
      </p:sp>
      <p:sp>
        <p:nvSpPr>
          <p:cNvPr id="5" name="Footer Placeholder 4">
            <a:extLst>
              <a:ext uri="{FF2B5EF4-FFF2-40B4-BE49-F238E27FC236}">
                <a16:creationId xmlns:a16="http://schemas.microsoft.com/office/drawing/2014/main" id="{F4A5D7F4-6C14-2128-7A33-99F559B7BE1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744B47B-4D0A-6797-3C6E-852C4D70ED53}"/>
              </a:ext>
            </a:extLst>
          </p:cNvPr>
          <p:cNvSpPr>
            <a:spLocks noGrp="1"/>
          </p:cNvSpPr>
          <p:nvPr>
            <p:ph type="sldNum" sz="quarter" idx="12"/>
          </p:nvPr>
        </p:nvSpPr>
        <p:spPr/>
        <p:txBody>
          <a:bodyPr/>
          <a:lstStyle/>
          <a:p>
            <a:fld id="{D4F24A5E-B0D2-394D-9970-9AE06BCB59C1}" type="slidenum">
              <a:rPr lang="en-US" smtClean="0"/>
              <a:t>26</a:t>
            </a:fld>
            <a:endParaRPr lang="en-US"/>
          </a:p>
        </p:txBody>
      </p:sp>
    </p:spTree>
    <p:extLst>
      <p:ext uri="{BB962C8B-B14F-4D97-AF65-F5344CB8AC3E}">
        <p14:creationId xmlns:p14="http://schemas.microsoft.com/office/powerpoint/2010/main" val="349210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DF6F-7CB4-DDD6-0995-E739BA319B88}"/>
              </a:ext>
            </a:extLst>
          </p:cNvPr>
          <p:cNvSpPr>
            <a:spLocks noGrp="1"/>
          </p:cNvSpPr>
          <p:nvPr>
            <p:ph type="title"/>
          </p:nvPr>
        </p:nvSpPr>
        <p:spPr/>
        <p:txBody>
          <a:bodyPr/>
          <a:lstStyle/>
          <a:p>
            <a:r>
              <a:rPr lang="en-US" dirty="0"/>
              <a:t>Model Variations</a:t>
            </a:r>
          </a:p>
        </p:txBody>
      </p:sp>
      <p:sp>
        <p:nvSpPr>
          <p:cNvPr id="3" name="Content Placeholder 2">
            <a:extLst>
              <a:ext uri="{FF2B5EF4-FFF2-40B4-BE49-F238E27FC236}">
                <a16:creationId xmlns:a16="http://schemas.microsoft.com/office/drawing/2014/main" id="{D56F97BD-3C93-E87C-D0C7-68C7B170BD31}"/>
              </a:ext>
            </a:extLst>
          </p:cNvPr>
          <p:cNvSpPr>
            <a:spLocks noGrp="1"/>
          </p:cNvSpPr>
          <p:nvPr>
            <p:ph idx="1"/>
          </p:nvPr>
        </p:nvSpPr>
        <p:spPr/>
        <p:txBody>
          <a:bodyPr>
            <a:normAutofit/>
          </a:bodyPr>
          <a:lstStyle/>
          <a:p>
            <a:pPr marL="0" indent="0">
              <a:buNone/>
            </a:pPr>
            <a:r>
              <a:rPr lang="en-CA" sz="2400" dirty="0"/>
              <a:t>E</a:t>
            </a:r>
            <a:r>
              <a:rPr lang="en-CA" sz="2400" dirty="0">
                <a:effectLst/>
              </a:rPr>
              <a:t>xplored varying two variables, </a:t>
            </a:r>
          </a:p>
          <a:p>
            <a:r>
              <a:rPr lang="en-CA" sz="2400" dirty="0"/>
              <a:t>N</a:t>
            </a:r>
            <a:r>
              <a:rPr lang="en-CA" sz="2400" dirty="0">
                <a:effectLst/>
              </a:rPr>
              <a:t>umber of layers in the Transformer encoder-decoder stack (L) </a:t>
            </a:r>
            <a:endParaRPr lang="en-CA" sz="2400" dirty="0"/>
          </a:p>
          <a:p>
            <a:r>
              <a:rPr lang="en-CA" sz="2400" dirty="0"/>
              <a:t>T</a:t>
            </a:r>
            <a:r>
              <a:rPr lang="en-CA" sz="2400" dirty="0">
                <a:effectLst/>
              </a:rPr>
              <a:t>he total number of experts used for every other </a:t>
            </a:r>
            <a:r>
              <a:rPr lang="en-CA" sz="2400" dirty="0" err="1">
                <a:effectLst/>
              </a:rPr>
              <a:t>MoE</a:t>
            </a:r>
            <a:r>
              <a:rPr lang="en-CA" sz="2400" dirty="0">
                <a:effectLst/>
              </a:rPr>
              <a:t> layer </a:t>
            </a:r>
            <a:r>
              <a:rPr lang="en-CA" sz="2400" dirty="0"/>
              <a:t>(E)</a:t>
            </a:r>
            <a:endParaRPr lang="en-US" sz="3600" dirty="0"/>
          </a:p>
        </p:txBody>
      </p:sp>
      <p:sp>
        <p:nvSpPr>
          <p:cNvPr id="4" name="Date Placeholder 3">
            <a:extLst>
              <a:ext uri="{FF2B5EF4-FFF2-40B4-BE49-F238E27FC236}">
                <a16:creationId xmlns:a16="http://schemas.microsoft.com/office/drawing/2014/main" id="{5B4BE34D-7336-90E2-561E-EB80CEEEC70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1466926-8C3A-6238-EE9E-D892DD710EB6}"/>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20474EE-9304-3A9A-2443-9B0E909AA557}"/>
              </a:ext>
            </a:extLst>
          </p:cNvPr>
          <p:cNvSpPr>
            <a:spLocks noGrp="1"/>
          </p:cNvSpPr>
          <p:nvPr>
            <p:ph type="sldNum" sz="quarter" idx="12"/>
          </p:nvPr>
        </p:nvSpPr>
        <p:spPr/>
        <p:txBody>
          <a:bodyPr/>
          <a:lstStyle/>
          <a:p>
            <a:fld id="{D4F24A5E-B0D2-394D-9970-9AE06BCB59C1}" type="slidenum">
              <a:rPr lang="en-US" smtClean="0"/>
              <a:t>27</a:t>
            </a:fld>
            <a:endParaRPr lang="en-US"/>
          </a:p>
        </p:txBody>
      </p:sp>
      <p:pic>
        <p:nvPicPr>
          <p:cNvPr id="7" name="Picture 6">
            <a:extLst>
              <a:ext uri="{FF2B5EF4-FFF2-40B4-BE49-F238E27FC236}">
                <a16:creationId xmlns:a16="http://schemas.microsoft.com/office/drawing/2014/main" id="{D4BED5B3-A969-03EF-91B0-386EA990760A}"/>
              </a:ext>
            </a:extLst>
          </p:cNvPr>
          <p:cNvPicPr>
            <a:picLocks noChangeAspect="1"/>
          </p:cNvPicPr>
          <p:nvPr/>
        </p:nvPicPr>
        <p:blipFill>
          <a:blip r:embed="rId3"/>
          <a:stretch>
            <a:fillRect/>
          </a:stretch>
        </p:blipFill>
        <p:spPr>
          <a:xfrm>
            <a:off x="1280086" y="2873556"/>
            <a:ext cx="9631828" cy="3063418"/>
          </a:xfrm>
          <a:prstGeom prst="rect">
            <a:avLst/>
          </a:prstGeom>
        </p:spPr>
      </p:pic>
    </p:spTree>
    <p:extLst>
      <p:ext uri="{BB962C8B-B14F-4D97-AF65-F5344CB8AC3E}">
        <p14:creationId xmlns:p14="http://schemas.microsoft.com/office/powerpoint/2010/main" val="221626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D4A8-8894-37DE-E471-EF84E47CE0B7}"/>
              </a:ext>
            </a:extLst>
          </p:cNvPr>
          <p:cNvSpPr>
            <a:spLocks noGrp="1"/>
          </p:cNvSpPr>
          <p:nvPr>
            <p:ph type="title"/>
          </p:nvPr>
        </p:nvSpPr>
        <p:spPr/>
        <p:txBody>
          <a:bodyPr/>
          <a:lstStyle/>
          <a:p>
            <a:r>
              <a:rPr lang="en-US" dirty="0"/>
              <a:t>Results</a:t>
            </a:r>
          </a:p>
        </p:txBody>
      </p:sp>
      <p:pic>
        <p:nvPicPr>
          <p:cNvPr id="7" name="Content Placeholder 6">
            <a:extLst>
              <a:ext uri="{FF2B5EF4-FFF2-40B4-BE49-F238E27FC236}">
                <a16:creationId xmlns:a16="http://schemas.microsoft.com/office/drawing/2014/main" id="{64F1749C-A2B0-598D-ECD5-26742604FA51}"/>
              </a:ext>
            </a:extLst>
          </p:cNvPr>
          <p:cNvPicPr>
            <a:picLocks noGrp="1" noChangeAspect="1"/>
          </p:cNvPicPr>
          <p:nvPr>
            <p:ph idx="1"/>
          </p:nvPr>
        </p:nvPicPr>
        <p:blipFill>
          <a:blip r:embed="rId2"/>
          <a:stretch>
            <a:fillRect/>
          </a:stretch>
        </p:blipFill>
        <p:spPr>
          <a:xfrm>
            <a:off x="1045696" y="1260475"/>
            <a:ext cx="10100607" cy="4916488"/>
          </a:xfrm>
          <a:prstGeom prst="rect">
            <a:avLst/>
          </a:prstGeom>
        </p:spPr>
      </p:pic>
      <p:sp>
        <p:nvSpPr>
          <p:cNvPr id="4" name="Date Placeholder 3">
            <a:extLst>
              <a:ext uri="{FF2B5EF4-FFF2-40B4-BE49-F238E27FC236}">
                <a16:creationId xmlns:a16="http://schemas.microsoft.com/office/drawing/2014/main" id="{4B8A63F2-9850-80C2-1ADA-2CC2CD05E26F}"/>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36C159B5-0BFB-E2A7-3180-A17BDCE9EA9A}"/>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93FC213-BDF1-D13F-E824-0AC918D95A39}"/>
              </a:ext>
            </a:extLst>
          </p:cNvPr>
          <p:cNvSpPr>
            <a:spLocks noGrp="1"/>
          </p:cNvSpPr>
          <p:nvPr>
            <p:ph type="sldNum" sz="quarter" idx="12"/>
          </p:nvPr>
        </p:nvSpPr>
        <p:spPr/>
        <p:txBody>
          <a:bodyPr/>
          <a:lstStyle/>
          <a:p>
            <a:fld id="{D4F24A5E-B0D2-394D-9970-9AE06BCB59C1}" type="slidenum">
              <a:rPr lang="en-US" smtClean="0"/>
              <a:t>28</a:t>
            </a:fld>
            <a:endParaRPr lang="en-US"/>
          </a:p>
        </p:txBody>
      </p:sp>
    </p:spTree>
    <p:extLst>
      <p:ext uri="{BB962C8B-B14F-4D97-AF65-F5344CB8AC3E}">
        <p14:creationId xmlns:p14="http://schemas.microsoft.com/office/powerpoint/2010/main" val="2652266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97A6-121F-9F23-2801-677BBB9F39EF}"/>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AB39DCE-D6C7-B88A-A76E-69D34502DB1D}"/>
              </a:ext>
            </a:extLst>
          </p:cNvPr>
          <p:cNvSpPr>
            <a:spLocks noGrp="1"/>
          </p:cNvSpPr>
          <p:nvPr>
            <p:ph idx="1"/>
          </p:nvPr>
        </p:nvSpPr>
        <p:spPr/>
        <p:txBody>
          <a:bodyPr>
            <a:normAutofit/>
          </a:bodyPr>
          <a:lstStyle/>
          <a:p>
            <a:pPr marL="514350" indent="-514350" algn="l">
              <a:buFont typeface="+mj-lt"/>
              <a:buAutoNum type="arabicPeriod"/>
            </a:pPr>
            <a:r>
              <a:rPr lang="en-CA" b="1" i="0" u="none" strike="noStrike" dirty="0">
                <a:solidFill>
                  <a:srgbClr val="0D0D0D"/>
                </a:solidFill>
                <a:effectLst/>
              </a:rPr>
              <a:t>Consistent Quality Gains with Deeper Models</a:t>
            </a:r>
            <a:r>
              <a:rPr lang="en-CA" b="0" i="0" u="none" strike="noStrike" dirty="0">
                <a:solidFill>
                  <a:srgbClr val="0D0D0D"/>
                </a:solidFill>
                <a:effectLst/>
              </a:rPr>
              <a:t>: Increasing the depth of the network while keeping the number of experts resulted in consistent quality gains across all languages. The reason is associated with better generalization performance as depth increases.</a:t>
            </a:r>
          </a:p>
          <a:p>
            <a:pPr marL="514350" indent="-514350" algn="l">
              <a:buFont typeface="+mj-lt"/>
              <a:buAutoNum type="arabicPeriod"/>
            </a:pPr>
            <a:r>
              <a:rPr lang="en-CA" b="1" i="0" u="none" strike="noStrike" dirty="0">
                <a:solidFill>
                  <a:srgbClr val="0D0D0D"/>
                </a:solidFill>
                <a:effectLst/>
              </a:rPr>
              <a:t>Improvements for High-Resourced Tasks with More Experts</a:t>
            </a:r>
            <a:r>
              <a:rPr lang="en-CA" b="0" i="0" u="none" strike="noStrike" dirty="0">
                <a:solidFill>
                  <a:srgbClr val="0D0D0D"/>
                </a:solidFill>
                <a:effectLst/>
              </a:rPr>
              <a:t>: High-resourced languages appeared to require more capacity, and hence, increasing the number of experts per layer provided larger gains. </a:t>
            </a:r>
          </a:p>
        </p:txBody>
      </p:sp>
      <p:sp>
        <p:nvSpPr>
          <p:cNvPr id="4" name="Date Placeholder 3">
            <a:extLst>
              <a:ext uri="{FF2B5EF4-FFF2-40B4-BE49-F238E27FC236}">
                <a16:creationId xmlns:a16="http://schemas.microsoft.com/office/drawing/2014/main" id="{01BE4130-7F53-2EB4-D620-05CE7A08EF02}"/>
              </a:ext>
            </a:extLst>
          </p:cNvPr>
          <p:cNvSpPr>
            <a:spLocks noGrp="1"/>
          </p:cNvSpPr>
          <p:nvPr>
            <p:ph type="dt" sz="half" idx="10"/>
          </p:nvPr>
        </p:nvSpPr>
        <p:spPr/>
        <p:txBody>
          <a:bodyPr/>
          <a:lstStyle/>
          <a:p>
            <a:fld id="{251F351B-3C41-6C46-A5F1-3CA0D762442A}" type="datetime1">
              <a:rPr lang="en-CA" smtClean="0"/>
              <a:t>2024-03-26</a:t>
            </a:fld>
            <a:endParaRPr lang="en-US" dirty="0"/>
          </a:p>
        </p:txBody>
      </p:sp>
      <p:sp>
        <p:nvSpPr>
          <p:cNvPr id="5" name="Footer Placeholder 4">
            <a:extLst>
              <a:ext uri="{FF2B5EF4-FFF2-40B4-BE49-F238E27FC236}">
                <a16:creationId xmlns:a16="http://schemas.microsoft.com/office/drawing/2014/main" id="{F4941F15-3B1E-9DAB-DD61-13AF009B9438}"/>
              </a:ext>
            </a:extLst>
          </p:cNvPr>
          <p:cNvSpPr>
            <a:spLocks noGrp="1"/>
          </p:cNvSpPr>
          <p:nvPr>
            <p:ph type="ftr" sz="quarter" idx="11"/>
          </p:nvPr>
        </p:nvSpPr>
        <p:spPr/>
        <p:txBody>
          <a:bodyPr/>
          <a:lstStyle/>
          <a:p>
            <a:r>
              <a:rPr lang="en-US" dirty="0"/>
              <a:t>Slides created for CS886 at </a:t>
            </a:r>
            <a:r>
              <a:rPr lang="en-US" dirty="0" err="1"/>
              <a:t>UWaterloo</a:t>
            </a:r>
            <a:endParaRPr lang="en-US" dirty="0"/>
          </a:p>
        </p:txBody>
      </p:sp>
      <p:sp>
        <p:nvSpPr>
          <p:cNvPr id="6" name="Slide Number Placeholder 5">
            <a:extLst>
              <a:ext uri="{FF2B5EF4-FFF2-40B4-BE49-F238E27FC236}">
                <a16:creationId xmlns:a16="http://schemas.microsoft.com/office/drawing/2014/main" id="{EB271342-C404-2164-95BE-B4FEC0919DD6}"/>
              </a:ext>
            </a:extLst>
          </p:cNvPr>
          <p:cNvSpPr>
            <a:spLocks noGrp="1"/>
          </p:cNvSpPr>
          <p:nvPr>
            <p:ph type="sldNum" sz="quarter" idx="12"/>
          </p:nvPr>
        </p:nvSpPr>
        <p:spPr/>
        <p:txBody>
          <a:bodyPr/>
          <a:lstStyle/>
          <a:p>
            <a:fld id="{D4F24A5E-B0D2-394D-9970-9AE06BCB59C1}" type="slidenum">
              <a:rPr lang="en-US" smtClean="0"/>
              <a:t>29</a:t>
            </a:fld>
            <a:endParaRPr lang="en-US"/>
          </a:p>
        </p:txBody>
      </p:sp>
    </p:spTree>
    <p:extLst>
      <p:ext uri="{BB962C8B-B14F-4D97-AF65-F5344CB8AC3E}">
        <p14:creationId xmlns:p14="http://schemas.microsoft.com/office/powerpoint/2010/main" val="24052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6301-73A0-4338-8929-557210319FD3}"/>
              </a:ext>
            </a:extLst>
          </p:cNvPr>
          <p:cNvSpPr>
            <a:spLocks noGrp="1"/>
          </p:cNvSpPr>
          <p:nvPr>
            <p:ph type="title"/>
          </p:nvPr>
        </p:nvSpPr>
        <p:spPr/>
        <p:txBody>
          <a:bodyPr/>
          <a:lstStyle/>
          <a:p>
            <a:r>
              <a:rPr lang="en-US" dirty="0"/>
              <a:t>What is Sparsity?</a:t>
            </a:r>
          </a:p>
        </p:txBody>
      </p:sp>
      <p:sp>
        <p:nvSpPr>
          <p:cNvPr id="3" name="Content Placeholder 2">
            <a:extLst>
              <a:ext uri="{FF2B5EF4-FFF2-40B4-BE49-F238E27FC236}">
                <a16:creationId xmlns:a16="http://schemas.microsoft.com/office/drawing/2014/main" id="{416F0EE9-B654-9EE5-E637-C190E5C7041B}"/>
              </a:ext>
            </a:extLst>
          </p:cNvPr>
          <p:cNvSpPr>
            <a:spLocks noGrp="1"/>
          </p:cNvSpPr>
          <p:nvPr>
            <p:ph idx="1"/>
          </p:nvPr>
        </p:nvSpPr>
        <p:spPr/>
        <p:txBody>
          <a:bodyPr/>
          <a:lstStyle/>
          <a:p>
            <a:r>
              <a:rPr lang="en-US" dirty="0"/>
              <a:t>Sparsity uses the idea of conditional computation. While in dense models all the parameters are used for all the inputs, sparsity allows us to only run some parts of the whole system.</a:t>
            </a:r>
          </a:p>
          <a:p>
            <a:pPr marL="0" indent="0">
              <a:buNone/>
            </a:pPr>
            <a:endParaRPr lang="en-US" dirty="0"/>
          </a:p>
          <a:p>
            <a:pPr marL="0" indent="0">
              <a:buNone/>
            </a:pPr>
            <a:r>
              <a:rPr lang="en-US" dirty="0"/>
              <a:t>Why </a:t>
            </a:r>
            <a:r>
              <a:rPr lang="en-US" dirty="0" err="1"/>
              <a:t>Sparsify</a:t>
            </a:r>
            <a:r>
              <a:rPr lang="en-US" dirty="0"/>
              <a:t>?</a:t>
            </a:r>
          </a:p>
          <a:p>
            <a:pPr lvl="1"/>
            <a:r>
              <a:rPr lang="en-US" dirty="0"/>
              <a:t>Efficiency </a:t>
            </a:r>
          </a:p>
          <a:p>
            <a:pPr lvl="1"/>
            <a:r>
              <a:rPr lang="en-US" dirty="0"/>
              <a:t>Speed</a:t>
            </a:r>
          </a:p>
          <a:p>
            <a:pPr lvl="1"/>
            <a:r>
              <a:rPr lang="en-US" dirty="0"/>
              <a:t>Energy consumption </a:t>
            </a:r>
          </a:p>
          <a:p>
            <a:pPr lvl="1"/>
            <a:r>
              <a:rPr lang="en-US" dirty="0"/>
              <a:t>Capacity generation</a:t>
            </a:r>
          </a:p>
        </p:txBody>
      </p:sp>
      <p:sp>
        <p:nvSpPr>
          <p:cNvPr id="4" name="Date Placeholder 3">
            <a:extLst>
              <a:ext uri="{FF2B5EF4-FFF2-40B4-BE49-F238E27FC236}">
                <a16:creationId xmlns:a16="http://schemas.microsoft.com/office/drawing/2014/main" id="{A6C0A6BE-79B9-3D69-26D5-EAAA38F6411D}"/>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AD4CD88F-3AED-377A-31F7-135262A1D5A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D443CE2-F259-1762-ACF0-3076D34A5338}"/>
              </a:ext>
            </a:extLst>
          </p:cNvPr>
          <p:cNvSpPr>
            <a:spLocks noGrp="1"/>
          </p:cNvSpPr>
          <p:nvPr>
            <p:ph type="sldNum" sz="quarter" idx="12"/>
          </p:nvPr>
        </p:nvSpPr>
        <p:spPr/>
        <p:txBody>
          <a:bodyPr/>
          <a:lstStyle/>
          <a:p>
            <a:fld id="{D4F24A5E-B0D2-394D-9970-9AE06BCB59C1}" type="slidenum">
              <a:rPr lang="en-US" smtClean="0"/>
              <a:t>3</a:t>
            </a:fld>
            <a:endParaRPr lang="en-US"/>
          </a:p>
        </p:txBody>
      </p:sp>
    </p:spTree>
    <p:extLst>
      <p:ext uri="{BB962C8B-B14F-4D97-AF65-F5344CB8AC3E}">
        <p14:creationId xmlns:p14="http://schemas.microsoft.com/office/powerpoint/2010/main" val="65563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353-0D6F-AB0C-F7B9-6A109DC61958}"/>
              </a:ext>
            </a:extLst>
          </p:cNvPr>
          <p:cNvSpPr>
            <a:spLocks noGrp="1"/>
          </p:cNvSpPr>
          <p:nvPr>
            <p:ph type="title"/>
          </p:nvPr>
        </p:nvSpPr>
        <p:spPr/>
        <p:txBody>
          <a:bodyPr/>
          <a:lstStyle/>
          <a:p>
            <a:r>
              <a:rPr lang="en-US" dirty="0"/>
              <a:t>Giant model comparison</a:t>
            </a:r>
          </a:p>
        </p:txBody>
      </p:sp>
      <p:pic>
        <p:nvPicPr>
          <p:cNvPr id="7" name="Content Placeholder 6">
            <a:extLst>
              <a:ext uri="{FF2B5EF4-FFF2-40B4-BE49-F238E27FC236}">
                <a16:creationId xmlns:a16="http://schemas.microsoft.com/office/drawing/2014/main" id="{904E4426-361F-560E-E4A4-4A0D7A7A6DE5}"/>
              </a:ext>
            </a:extLst>
          </p:cNvPr>
          <p:cNvPicPr>
            <a:picLocks noGrp="1" noChangeAspect="1"/>
          </p:cNvPicPr>
          <p:nvPr>
            <p:ph idx="1"/>
          </p:nvPr>
        </p:nvPicPr>
        <p:blipFill>
          <a:blip r:embed="rId3"/>
          <a:stretch>
            <a:fillRect/>
          </a:stretch>
        </p:blipFill>
        <p:spPr>
          <a:xfrm>
            <a:off x="1189466" y="1267288"/>
            <a:ext cx="9393370" cy="4098088"/>
          </a:xfrm>
          <a:prstGeom prst="rect">
            <a:avLst/>
          </a:prstGeom>
        </p:spPr>
      </p:pic>
      <p:sp>
        <p:nvSpPr>
          <p:cNvPr id="4" name="Date Placeholder 3">
            <a:extLst>
              <a:ext uri="{FF2B5EF4-FFF2-40B4-BE49-F238E27FC236}">
                <a16:creationId xmlns:a16="http://schemas.microsoft.com/office/drawing/2014/main" id="{9774DA8D-FD23-AE25-3434-8EB2FA599A7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B65E971-E37A-11B0-37B0-05A486D34D8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C1404FD-4A08-3D5D-5EA9-77AEF0E077B6}"/>
              </a:ext>
            </a:extLst>
          </p:cNvPr>
          <p:cNvSpPr>
            <a:spLocks noGrp="1"/>
          </p:cNvSpPr>
          <p:nvPr>
            <p:ph type="sldNum" sz="quarter" idx="12"/>
          </p:nvPr>
        </p:nvSpPr>
        <p:spPr/>
        <p:txBody>
          <a:bodyPr/>
          <a:lstStyle/>
          <a:p>
            <a:fld id="{D4F24A5E-B0D2-394D-9970-9AE06BCB59C1}" type="slidenum">
              <a:rPr lang="en-US" smtClean="0"/>
              <a:t>30</a:t>
            </a:fld>
            <a:endParaRPr lang="en-US"/>
          </a:p>
        </p:txBody>
      </p:sp>
      <p:sp>
        <p:nvSpPr>
          <p:cNvPr id="8" name="TextBox 7">
            <a:extLst>
              <a:ext uri="{FF2B5EF4-FFF2-40B4-BE49-F238E27FC236}">
                <a16:creationId xmlns:a16="http://schemas.microsoft.com/office/drawing/2014/main" id="{A2FB0371-B273-7564-7358-3C84BBE1328B}"/>
              </a:ext>
            </a:extLst>
          </p:cNvPr>
          <p:cNvSpPr txBox="1"/>
          <p:nvPr/>
        </p:nvSpPr>
        <p:spPr>
          <a:xfrm>
            <a:off x="575153" y="5554459"/>
            <a:ext cx="11041693" cy="646331"/>
          </a:xfrm>
          <a:prstGeom prst="rect">
            <a:avLst/>
          </a:prstGeom>
          <a:noFill/>
        </p:spPr>
        <p:txBody>
          <a:bodyPr wrap="square">
            <a:spAutoFit/>
          </a:bodyPr>
          <a:lstStyle/>
          <a:p>
            <a:r>
              <a:rPr lang="en-CA" dirty="0">
                <a:solidFill>
                  <a:srgbClr val="0D0D0D"/>
                </a:solidFill>
              </a:rPr>
              <a:t>Their b</a:t>
            </a:r>
            <a:r>
              <a:rPr lang="en-CA" b="0" i="0" u="none" strike="noStrike" dirty="0">
                <a:solidFill>
                  <a:srgbClr val="0D0D0D"/>
                </a:solidFill>
                <a:effectLst/>
              </a:rPr>
              <a:t>est quality dense single Transformer model, which has 2.3 billion parameters and achieved a BLEU score of 6.1, required a staggering 235.5 TPU v3 core-years.</a:t>
            </a:r>
            <a:endParaRPr lang="en-US" dirty="0"/>
          </a:p>
        </p:txBody>
      </p:sp>
    </p:spTree>
    <p:extLst>
      <p:ext uri="{BB962C8B-B14F-4D97-AF65-F5344CB8AC3E}">
        <p14:creationId xmlns:p14="http://schemas.microsoft.com/office/powerpoint/2010/main" val="710296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9A9F-F295-14D9-D8DB-5CC9CEE03F11}"/>
              </a:ext>
            </a:extLst>
          </p:cNvPr>
          <p:cNvSpPr>
            <a:spLocks noGrp="1"/>
          </p:cNvSpPr>
          <p:nvPr>
            <p:ph type="title"/>
          </p:nvPr>
        </p:nvSpPr>
        <p:spPr/>
        <p:txBody>
          <a:bodyPr/>
          <a:lstStyle/>
          <a:p>
            <a:r>
              <a:rPr lang="en-US" dirty="0"/>
              <a:t>Results: Training Efficiency</a:t>
            </a:r>
          </a:p>
        </p:txBody>
      </p:sp>
      <p:sp>
        <p:nvSpPr>
          <p:cNvPr id="3" name="Content Placeholder 2">
            <a:extLst>
              <a:ext uri="{FF2B5EF4-FFF2-40B4-BE49-F238E27FC236}">
                <a16:creationId xmlns:a16="http://schemas.microsoft.com/office/drawing/2014/main" id="{DB995D86-34A5-94FE-BBDE-2E01EFAD0E77}"/>
              </a:ext>
            </a:extLst>
          </p:cNvPr>
          <p:cNvSpPr>
            <a:spLocks noGrp="1"/>
          </p:cNvSpPr>
          <p:nvPr>
            <p:ph idx="1"/>
          </p:nvPr>
        </p:nvSpPr>
        <p:spPr/>
        <p:txBody>
          <a:bodyPr/>
          <a:lstStyle/>
          <a:p>
            <a:r>
              <a:rPr lang="en-CA" sz="2400" b="0" dirty="0">
                <a:effectLst/>
              </a:rPr>
              <a:t>Deeper models are more sample efficient, converge faster with fewer examples </a:t>
            </a:r>
            <a:r>
              <a:rPr lang="en-CA" sz="2400" dirty="0">
                <a:effectLst/>
              </a:rPr>
              <a:t>attributed to the acceleration effect of over-parametrization </a:t>
            </a:r>
            <a:endParaRPr lang="en-CA" sz="2400" dirty="0"/>
          </a:p>
          <a:p>
            <a:pPr marL="0" indent="0">
              <a:buNone/>
            </a:pPr>
            <a:endParaRPr lang="en-CA" sz="2400" dirty="0"/>
          </a:p>
          <a:p>
            <a:endParaRPr lang="en-US" dirty="0"/>
          </a:p>
        </p:txBody>
      </p:sp>
      <p:sp>
        <p:nvSpPr>
          <p:cNvPr id="4" name="Date Placeholder 3">
            <a:extLst>
              <a:ext uri="{FF2B5EF4-FFF2-40B4-BE49-F238E27FC236}">
                <a16:creationId xmlns:a16="http://schemas.microsoft.com/office/drawing/2014/main" id="{0662FB02-6663-4534-46B0-D63585DDF41B}"/>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C7465D9-74A7-A9C2-747B-C02B53B68AD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9D605A1-FD29-29CF-7FE2-21B500CAC433}"/>
              </a:ext>
            </a:extLst>
          </p:cNvPr>
          <p:cNvSpPr>
            <a:spLocks noGrp="1"/>
          </p:cNvSpPr>
          <p:nvPr>
            <p:ph type="sldNum" sz="quarter" idx="12"/>
          </p:nvPr>
        </p:nvSpPr>
        <p:spPr/>
        <p:txBody>
          <a:bodyPr/>
          <a:lstStyle/>
          <a:p>
            <a:fld id="{D4F24A5E-B0D2-394D-9970-9AE06BCB59C1}" type="slidenum">
              <a:rPr lang="en-US" smtClean="0"/>
              <a:t>31</a:t>
            </a:fld>
            <a:endParaRPr lang="en-US"/>
          </a:p>
        </p:txBody>
      </p:sp>
      <p:pic>
        <p:nvPicPr>
          <p:cNvPr id="7" name="Picture 6">
            <a:extLst>
              <a:ext uri="{FF2B5EF4-FFF2-40B4-BE49-F238E27FC236}">
                <a16:creationId xmlns:a16="http://schemas.microsoft.com/office/drawing/2014/main" id="{95D53E01-30C9-C0F2-E1F0-D534CEAEDD42}"/>
              </a:ext>
            </a:extLst>
          </p:cNvPr>
          <p:cNvPicPr>
            <a:picLocks noChangeAspect="1"/>
          </p:cNvPicPr>
          <p:nvPr/>
        </p:nvPicPr>
        <p:blipFill>
          <a:blip r:embed="rId2"/>
          <a:stretch>
            <a:fillRect/>
          </a:stretch>
        </p:blipFill>
        <p:spPr>
          <a:xfrm>
            <a:off x="1733274" y="2283515"/>
            <a:ext cx="7188200" cy="3086100"/>
          </a:xfrm>
          <a:prstGeom prst="rect">
            <a:avLst/>
          </a:prstGeom>
        </p:spPr>
      </p:pic>
      <p:sp>
        <p:nvSpPr>
          <p:cNvPr id="8" name="Rectangle 7">
            <a:extLst>
              <a:ext uri="{FF2B5EF4-FFF2-40B4-BE49-F238E27FC236}">
                <a16:creationId xmlns:a16="http://schemas.microsoft.com/office/drawing/2014/main" id="{C4F24BBA-14CC-0B55-9B79-3D756EA13A50}"/>
              </a:ext>
            </a:extLst>
          </p:cNvPr>
          <p:cNvSpPr/>
          <p:nvPr/>
        </p:nvSpPr>
        <p:spPr>
          <a:xfrm>
            <a:off x="1733274" y="4638260"/>
            <a:ext cx="5104848" cy="75785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6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3796-CC06-6CE9-166A-5FEE7CC0C62D}"/>
              </a:ext>
            </a:extLst>
          </p:cNvPr>
          <p:cNvSpPr>
            <a:spLocks noGrp="1"/>
          </p:cNvSpPr>
          <p:nvPr>
            <p:ph type="title"/>
          </p:nvPr>
        </p:nvSpPr>
        <p:spPr>
          <a:xfrm>
            <a:off x="838200" y="308082"/>
            <a:ext cx="10515600" cy="902162"/>
          </a:xfrm>
        </p:spPr>
        <p:txBody>
          <a:bodyPr/>
          <a:lstStyle/>
          <a:p>
            <a:r>
              <a:rPr lang="en-US" dirty="0"/>
              <a:t>Results: Performance</a:t>
            </a:r>
          </a:p>
        </p:txBody>
      </p:sp>
      <p:pic>
        <p:nvPicPr>
          <p:cNvPr id="7" name="Content Placeholder 6">
            <a:extLst>
              <a:ext uri="{FF2B5EF4-FFF2-40B4-BE49-F238E27FC236}">
                <a16:creationId xmlns:a16="http://schemas.microsoft.com/office/drawing/2014/main" id="{EB9C8067-13DD-8B39-C51B-C210FD1867B4}"/>
              </a:ext>
            </a:extLst>
          </p:cNvPr>
          <p:cNvPicPr>
            <a:picLocks noGrp="1" noChangeAspect="1"/>
          </p:cNvPicPr>
          <p:nvPr>
            <p:ph idx="1"/>
          </p:nvPr>
        </p:nvPicPr>
        <p:blipFill>
          <a:blip r:embed="rId2"/>
          <a:stretch>
            <a:fillRect/>
          </a:stretch>
        </p:blipFill>
        <p:spPr>
          <a:xfrm>
            <a:off x="838200" y="2877480"/>
            <a:ext cx="10515600" cy="3141338"/>
          </a:xfrm>
          <a:prstGeom prst="rect">
            <a:avLst/>
          </a:prstGeom>
        </p:spPr>
      </p:pic>
      <p:sp>
        <p:nvSpPr>
          <p:cNvPr id="4" name="Date Placeholder 3">
            <a:extLst>
              <a:ext uri="{FF2B5EF4-FFF2-40B4-BE49-F238E27FC236}">
                <a16:creationId xmlns:a16="http://schemas.microsoft.com/office/drawing/2014/main" id="{E3363F1D-0540-AAF4-E135-6BEB75B60A52}"/>
              </a:ext>
            </a:extLst>
          </p:cNvPr>
          <p:cNvSpPr>
            <a:spLocks noGrp="1"/>
          </p:cNvSpPr>
          <p:nvPr>
            <p:ph type="dt" sz="half" idx="10"/>
          </p:nvPr>
        </p:nvSpPr>
        <p:spPr/>
        <p:txBody>
          <a:bodyPr/>
          <a:lstStyle/>
          <a:p>
            <a:fld id="{251F351B-3C41-6C46-A5F1-3CA0D762442A}" type="datetime1">
              <a:rPr lang="en-CA" smtClean="0"/>
              <a:t>2024-03-26</a:t>
            </a:fld>
            <a:endParaRPr lang="en-US" dirty="0"/>
          </a:p>
        </p:txBody>
      </p:sp>
      <p:sp>
        <p:nvSpPr>
          <p:cNvPr id="5" name="Footer Placeholder 4">
            <a:extLst>
              <a:ext uri="{FF2B5EF4-FFF2-40B4-BE49-F238E27FC236}">
                <a16:creationId xmlns:a16="http://schemas.microsoft.com/office/drawing/2014/main" id="{3FB4E49C-49CE-6951-8EC1-F29035241BD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CE14EEE-97B5-936D-EB39-7E054815AE19}"/>
              </a:ext>
            </a:extLst>
          </p:cNvPr>
          <p:cNvSpPr>
            <a:spLocks noGrp="1"/>
          </p:cNvSpPr>
          <p:nvPr>
            <p:ph type="sldNum" sz="quarter" idx="12"/>
          </p:nvPr>
        </p:nvSpPr>
        <p:spPr/>
        <p:txBody>
          <a:bodyPr/>
          <a:lstStyle/>
          <a:p>
            <a:fld id="{D4F24A5E-B0D2-394D-9970-9AE06BCB59C1}" type="slidenum">
              <a:rPr lang="en-US" smtClean="0"/>
              <a:t>32</a:t>
            </a:fld>
            <a:endParaRPr lang="en-US"/>
          </a:p>
        </p:txBody>
      </p:sp>
      <p:sp>
        <p:nvSpPr>
          <p:cNvPr id="8" name="TextBox 7">
            <a:extLst>
              <a:ext uri="{FF2B5EF4-FFF2-40B4-BE49-F238E27FC236}">
                <a16:creationId xmlns:a16="http://schemas.microsoft.com/office/drawing/2014/main" id="{B69546C2-4350-D417-6E91-225A1917A213}"/>
              </a:ext>
            </a:extLst>
          </p:cNvPr>
          <p:cNvSpPr txBox="1"/>
          <p:nvPr/>
        </p:nvSpPr>
        <p:spPr>
          <a:xfrm>
            <a:off x="702364" y="1501595"/>
            <a:ext cx="10147852" cy="1200329"/>
          </a:xfrm>
          <a:prstGeom prst="rect">
            <a:avLst/>
          </a:prstGeom>
          <a:noFill/>
        </p:spPr>
        <p:txBody>
          <a:bodyPr wrap="square">
            <a:spAutoFit/>
          </a:bodyPr>
          <a:lstStyle/>
          <a:p>
            <a:pPr marL="342900" indent="-342900">
              <a:buFont typeface="Arial" panose="020B0604020202020204" pitchFamily="34" charset="0"/>
              <a:buChar char="•"/>
            </a:pPr>
            <a:r>
              <a:rPr lang="en-CA" sz="2400" b="0" dirty="0">
                <a:effectLst/>
              </a:rPr>
              <a:t>Largest model (600B) can be trained under 4 days achieving the best quality</a:t>
            </a:r>
          </a:p>
          <a:p>
            <a:pPr marL="342900" indent="-342900">
              <a:buFont typeface="Arial" panose="020B0604020202020204" pitchFamily="34" charset="0"/>
              <a:buChar char="•"/>
            </a:pPr>
            <a:r>
              <a:rPr lang="en-CA" sz="2400" dirty="0"/>
              <a:t>S</a:t>
            </a:r>
            <a:r>
              <a:rPr lang="en-CA" sz="2400" dirty="0">
                <a:effectLst/>
              </a:rPr>
              <a:t>caling with conditional computation is way more practical compared to dense scaling </a:t>
            </a:r>
            <a:r>
              <a:rPr lang="en-CA" sz="2400" b="0" dirty="0">
                <a:effectLst/>
              </a:rPr>
              <a:t> </a:t>
            </a:r>
            <a:endParaRPr lang="en-CA" sz="2400" dirty="0"/>
          </a:p>
        </p:txBody>
      </p:sp>
      <p:sp>
        <p:nvSpPr>
          <p:cNvPr id="9" name="Rectangle 8">
            <a:extLst>
              <a:ext uri="{FF2B5EF4-FFF2-40B4-BE49-F238E27FC236}">
                <a16:creationId xmlns:a16="http://schemas.microsoft.com/office/drawing/2014/main" id="{88EAB00C-C103-BCA0-F0C9-13D6B378EFED}"/>
              </a:ext>
            </a:extLst>
          </p:cNvPr>
          <p:cNvSpPr/>
          <p:nvPr/>
        </p:nvSpPr>
        <p:spPr>
          <a:xfrm>
            <a:off x="930965" y="5363233"/>
            <a:ext cx="9697278" cy="3180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857FC7-2088-78AC-A278-5B590EDA922F}"/>
              </a:ext>
            </a:extLst>
          </p:cNvPr>
          <p:cNvSpPr/>
          <p:nvPr/>
        </p:nvSpPr>
        <p:spPr>
          <a:xfrm>
            <a:off x="838200" y="3608908"/>
            <a:ext cx="9697278" cy="3180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a:extLst>
              <a:ext uri="{FF2B5EF4-FFF2-40B4-BE49-F238E27FC236}">
                <a16:creationId xmlns:a16="http://schemas.microsoft.com/office/drawing/2014/main" id="{FB425B34-6E77-0E69-8917-A5B4B1E43500}"/>
              </a:ext>
            </a:extLst>
          </p:cNvPr>
          <p:cNvSpPr/>
          <p:nvPr/>
        </p:nvSpPr>
        <p:spPr>
          <a:xfrm>
            <a:off x="10194236" y="1888439"/>
            <a:ext cx="1815547" cy="766012"/>
          </a:xfrm>
          <a:prstGeom prst="wedge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800" dirty="0">
                <a:solidFill>
                  <a:sysClr val="windowText" lastClr="000000"/>
                </a:solidFill>
                <a:effectLst/>
                <a:latin typeface="NimbusRomNo9L"/>
              </a:rPr>
              <a:t>Takes more than ten times to train</a:t>
            </a:r>
            <a:endParaRPr lang="en-US" dirty="0">
              <a:solidFill>
                <a:sysClr val="windowText" lastClr="000000"/>
              </a:solidFill>
            </a:endParaRPr>
          </a:p>
        </p:txBody>
      </p:sp>
      <p:cxnSp>
        <p:nvCxnSpPr>
          <p:cNvPr id="13" name="Curved Connector 12">
            <a:extLst>
              <a:ext uri="{FF2B5EF4-FFF2-40B4-BE49-F238E27FC236}">
                <a16:creationId xmlns:a16="http://schemas.microsoft.com/office/drawing/2014/main" id="{7B543AE1-5A92-003C-1BFB-26B6E4756955}"/>
              </a:ext>
            </a:extLst>
          </p:cNvPr>
          <p:cNvCxnSpPr>
            <a:cxnSpLocks/>
          </p:cNvCxnSpPr>
          <p:nvPr/>
        </p:nvCxnSpPr>
        <p:spPr>
          <a:xfrm rot="5400000" flipH="1" flipV="1">
            <a:off x="9474838" y="3484270"/>
            <a:ext cx="2661309" cy="1096619"/>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20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01DF-5D42-0055-E47A-B9B70511164C}"/>
              </a:ext>
            </a:extLst>
          </p:cNvPr>
          <p:cNvSpPr>
            <a:spLocks noGrp="1"/>
          </p:cNvSpPr>
          <p:nvPr>
            <p:ph type="title"/>
          </p:nvPr>
        </p:nvSpPr>
        <p:spPr/>
        <p:txBody>
          <a:bodyPr/>
          <a:lstStyle/>
          <a:p>
            <a:r>
              <a:rPr lang="en-US" dirty="0"/>
              <a:t>Results: Memory Consumption</a:t>
            </a:r>
          </a:p>
        </p:txBody>
      </p:sp>
      <p:sp>
        <p:nvSpPr>
          <p:cNvPr id="3" name="Content Placeholder 2">
            <a:extLst>
              <a:ext uri="{FF2B5EF4-FFF2-40B4-BE49-F238E27FC236}">
                <a16:creationId xmlns:a16="http://schemas.microsoft.com/office/drawing/2014/main" id="{C3765316-D216-CF9D-F8D1-BDF98A72E02D}"/>
              </a:ext>
            </a:extLst>
          </p:cNvPr>
          <p:cNvSpPr>
            <a:spLocks noGrp="1"/>
          </p:cNvSpPr>
          <p:nvPr>
            <p:ph idx="1"/>
          </p:nvPr>
        </p:nvSpPr>
        <p:spPr/>
        <p:txBody>
          <a:bodyPr/>
          <a:lstStyle/>
          <a:p>
            <a:pPr marL="0" indent="0">
              <a:buNone/>
            </a:pPr>
            <a:r>
              <a:rPr lang="en-US" dirty="0"/>
              <a:t>Memory consumption in </a:t>
            </a:r>
            <a:r>
              <a:rPr lang="en-US" dirty="0" err="1"/>
              <a:t>Gshard</a:t>
            </a:r>
            <a:r>
              <a:rPr lang="en-US" dirty="0"/>
              <a:t> comes from </a:t>
            </a:r>
          </a:p>
          <a:p>
            <a:pPr marL="457200" lvl="1" indent="0">
              <a:buNone/>
            </a:pPr>
            <a:r>
              <a:rPr lang="en-US" dirty="0"/>
              <a:t>• Replicated weights (e.g. transformer feed-forward layers)</a:t>
            </a:r>
            <a:br>
              <a:rPr lang="en-US" dirty="0"/>
            </a:br>
            <a:r>
              <a:rPr lang="en-US" dirty="0"/>
              <a:t>• Distributed weights (</a:t>
            </a:r>
            <a:r>
              <a:rPr lang="en-US" dirty="0" err="1"/>
              <a:t>MoE</a:t>
            </a:r>
            <a:r>
              <a:rPr lang="en-US" dirty="0"/>
              <a:t> feed-forward layers)</a:t>
            </a:r>
            <a:br>
              <a:rPr lang="en-US" dirty="0"/>
            </a:br>
            <a:r>
              <a:rPr lang="en-US" dirty="0"/>
              <a:t>• Activations (output of each layer that is used in both forward and backward pass). </a:t>
            </a:r>
          </a:p>
          <a:p>
            <a:endParaRPr lang="en-US" dirty="0"/>
          </a:p>
        </p:txBody>
      </p:sp>
      <p:sp>
        <p:nvSpPr>
          <p:cNvPr id="4" name="Date Placeholder 3">
            <a:extLst>
              <a:ext uri="{FF2B5EF4-FFF2-40B4-BE49-F238E27FC236}">
                <a16:creationId xmlns:a16="http://schemas.microsoft.com/office/drawing/2014/main" id="{BB49C74D-DC99-5284-A75C-8F683961D7ED}"/>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0BD56F56-EB29-26DF-6D8B-96604E76B3A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95AB0D6-57F0-CF47-17F9-5DA56EEE1F47}"/>
              </a:ext>
            </a:extLst>
          </p:cNvPr>
          <p:cNvSpPr>
            <a:spLocks noGrp="1"/>
          </p:cNvSpPr>
          <p:nvPr>
            <p:ph type="sldNum" sz="quarter" idx="12"/>
          </p:nvPr>
        </p:nvSpPr>
        <p:spPr/>
        <p:txBody>
          <a:bodyPr/>
          <a:lstStyle/>
          <a:p>
            <a:fld id="{D4F24A5E-B0D2-394D-9970-9AE06BCB59C1}" type="slidenum">
              <a:rPr lang="en-US" smtClean="0"/>
              <a:t>33</a:t>
            </a:fld>
            <a:endParaRPr lang="en-US"/>
          </a:p>
        </p:txBody>
      </p:sp>
    </p:spTree>
    <p:extLst>
      <p:ext uri="{BB962C8B-B14F-4D97-AF65-F5344CB8AC3E}">
        <p14:creationId xmlns:p14="http://schemas.microsoft.com/office/powerpoint/2010/main" val="212957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F22F-142E-937D-D467-D7A08BD5C2B9}"/>
              </a:ext>
            </a:extLst>
          </p:cNvPr>
          <p:cNvSpPr>
            <a:spLocks noGrp="1"/>
          </p:cNvSpPr>
          <p:nvPr>
            <p:ph type="title"/>
          </p:nvPr>
        </p:nvSpPr>
        <p:spPr/>
        <p:txBody>
          <a:bodyPr/>
          <a:lstStyle/>
          <a:p>
            <a:r>
              <a:rPr lang="en-US" dirty="0"/>
              <a:t>Results: Memory Consumption</a:t>
            </a:r>
          </a:p>
        </p:txBody>
      </p:sp>
      <p:pic>
        <p:nvPicPr>
          <p:cNvPr id="7" name="Content Placeholder 6">
            <a:extLst>
              <a:ext uri="{FF2B5EF4-FFF2-40B4-BE49-F238E27FC236}">
                <a16:creationId xmlns:a16="http://schemas.microsoft.com/office/drawing/2014/main" id="{16512A52-BD5F-A931-90A2-27476BBFC3F3}"/>
              </a:ext>
            </a:extLst>
          </p:cNvPr>
          <p:cNvPicPr>
            <a:picLocks noGrp="1" noChangeAspect="1"/>
          </p:cNvPicPr>
          <p:nvPr>
            <p:ph idx="1"/>
          </p:nvPr>
        </p:nvPicPr>
        <p:blipFill>
          <a:blip r:embed="rId2"/>
          <a:stretch>
            <a:fillRect/>
          </a:stretch>
        </p:blipFill>
        <p:spPr>
          <a:xfrm>
            <a:off x="1260299" y="1260475"/>
            <a:ext cx="9671401" cy="4916488"/>
          </a:xfrm>
          <a:prstGeom prst="rect">
            <a:avLst/>
          </a:prstGeom>
        </p:spPr>
      </p:pic>
      <p:sp>
        <p:nvSpPr>
          <p:cNvPr id="4" name="Date Placeholder 3">
            <a:extLst>
              <a:ext uri="{FF2B5EF4-FFF2-40B4-BE49-F238E27FC236}">
                <a16:creationId xmlns:a16="http://schemas.microsoft.com/office/drawing/2014/main" id="{945A39E9-FDE6-7CB0-42C6-86D963845CC5}"/>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C201B31A-F7A8-7F96-9E50-2E945F9A3F90}"/>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9787B76-3ED8-E585-9C13-B51FA764520A}"/>
              </a:ext>
            </a:extLst>
          </p:cNvPr>
          <p:cNvSpPr>
            <a:spLocks noGrp="1"/>
          </p:cNvSpPr>
          <p:nvPr>
            <p:ph type="sldNum" sz="quarter" idx="12"/>
          </p:nvPr>
        </p:nvSpPr>
        <p:spPr/>
        <p:txBody>
          <a:bodyPr/>
          <a:lstStyle/>
          <a:p>
            <a:fld id="{D4F24A5E-B0D2-394D-9970-9AE06BCB59C1}" type="slidenum">
              <a:rPr lang="en-US" smtClean="0"/>
              <a:t>34</a:t>
            </a:fld>
            <a:endParaRPr lang="en-US"/>
          </a:p>
        </p:txBody>
      </p:sp>
      <p:sp>
        <p:nvSpPr>
          <p:cNvPr id="8" name="Oval 7">
            <a:extLst>
              <a:ext uri="{FF2B5EF4-FFF2-40B4-BE49-F238E27FC236}">
                <a16:creationId xmlns:a16="http://schemas.microsoft.com/office/drawing/2014/main" id="{3C5FEADF-C19D-51F9-2D55-50B5883CF4AB}"/>
              </a:ext>
            </a:extLst>
          </p:cNvPr>
          <p:cNvSpPr/>
          <p:nvPr/>
        </p:nvSpPr>
        <p:spPr>
          <a:xfrm>
            <a:off x="3926540" y="3794919"/>
            <a:ext cx="1187823" cy="9144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7940E8-1432-C5DF-1413-AB73E43F1A4A}"/>
              </a:ext>
            </a:extLst>
          </p:cNvPr>
          <p:cNvSpPr/>
          <p:nvPr/>
        </p:nvSpPr>
        <p:spPr>
          <a:xfrm>
            <a:off x="5154704" y="3718719"/>
            <a:ext cx="1187823" cy="9144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F23F083-8492-8807-E20E-319384EB4AD0}"/>
              </a:ext>
            </a:extLst>
          </p:cNvPr>
          <p:cNvSpPr/>
          <p:nvPr/>
        </p:nvSpPr>
        <p:spPr>
          <a:xfrm>
            <a:off x="6611470" y="2840178"/>
            <a:ext cx="1187823" cy="9144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F71E5F9-2F4A-D74C-F01F-8FFFEDAB8804}"/>
              </a:ext>
            </a:extLst>
          </p:cNvPr>
          <p:cNvSpPr/>
          <p:nvPr/>
        </p:nvSpPr>
        <p:spPr>
          <a:xfrm>
            <a:off x="8153399" y="2272131"/>
            <a:ext cx="1187823" cy="9144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EF69FA-38E7-6067-66BA-CBD4151B0360}"/>
              </a:ext>
            </a:extLst>
          </p:cNvPr>
          <p:cNvSpPr/>
          <p:nvPr/>
        </p:nvSpPr>
        <p:spPr>
          <a:xfrm>
            <a:off x="2698376" y="3794919"/>
            <a:ext cx="1187823" cy="914400"/>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a:extLst>
              <a:ext uri="{FF2B5EF4-FFF2-40B4-BE49-F238E27FC236}">
                <a16:creationId xmlns:a16="http://schemas.microsoft.com/office/drawing/2014/main" id="{EE401414-339E-D6C4-D034-BDDD30C92A9B}"/>
              </a:ext>
            </a:extLst>
          </p:cNvPr>
          <p:cNvSpPr/>
          <p:nvPr/>
        </p:nvSpPr>
        <p:spPr>
          <a:xfrm>
            <a:off x="4477869" y="1692226"/>
            <a:ext cx="2133602" cy="1602303"/>
          </a:xfrm>
          <a:prstGeom prst="wedgeRectCallou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 we go up, the activation increases since we have to keep them in memory</a:t>
            </a:r>
          </a:p>
        </p:txBody>
      </p:sp>
    </p:spTree>
    <p:extLst>
      <p:ext uri="{BB962C8B-B14F-4D97-AF65-F5344CB8AC3E}">
        <p14:creationId xmlns:p14="http://schemas.microsoft.com/office/powerpoint/2010/main" val="5763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4003-6935-2798-FD1E-D26450069915}"/>
              </a:ext>
            </a:extLst>
          </p:cNvPr>
          <p:cNvSpPr>
            <a:spLocks noGrp="1"/>
          </p:cNvSpPr>
          <p:nvPr>
            <p:ph type="title"/>
          </p:nvPr>
        </p:nvSpPr>
        <p:spPr/>
        <p:txBody>
          <a:bodyPr/>
          <a:lstStyle/>
          <a:p>
            <a:r>
              <a:rPr lang="en-US" dirty="0" err="1"/>
              <a:t>Gshard</a:t>
            </a:r>
            <a:r>
              <a:rPr lang="en-US" dirty="0"/>
              <a:t> Key Takeaways</a:t>
            </a:r>
          </a:p>
        </p:txBody>
      </p:sp>
      <p:sp>
        <p:nvSpPr>
          <p:cNvPr id="3" name="Content Placeholder 2">
            <a:extLst>
              <a:ext uri="{FF2B5EF4-FFF2-40B4-BE49-F238E27FC236}">
                <a16:creationId xmlns:a16="http://schemas.microsoft.com/office/drawing/2014/main" id="{B58B40AD-52DA-CDD6-14E8-35E829E5F95B}"/>
              </a:ext>
            </a:extLst>
          </p:cNvPr>
          <p:cNvSpPr>
            <a:spLocks noGrp="1"/>
          </p:cNvSpPr>
          <p:nvPr>
            <p:ph idx="1"/>
          </p:nvPr>
        </p:nvSpPr>
        <p:spPr/>
        <p:txBody>
          <a:bodyPr/>
          <a:lstStyle/>
          <a:p>
            <a:r>
              <a:rPr lang="en-US" dirty="0"/>
              <a:t>SPMD framework for massive scaling</a:t>
            </a:r>
          </a:p>
          <a:p>
            <a:r>
              <a:rPr lang="en-US" dirty="0"/>
              <a:t>Provides annotation APIs and uses XLA compiler </a:t>
            </a:r>
          </a:p>
          <a:p>
            <a:r>
              <a:rPr lang="en-US" dirty="0"/>
              <a:t>Is able to train massive multilingual machine translation model of 600B size in 4 days</a:t>
            </a:r>
          </a:p>
          <a:p>
            <a:endParaRPr lang="en-US" dirty="0"/>
          </a:p>
          <a:p>
            <a:endParaRPr lang="en-US" dirty="0"/>
          </a:p>
        </p:txBody>
      </p:sp>
      <p:sp>
        <p:nvSpPr>
          <p:cNvPr id="4" name="Date Placeholder 3">
            <a:extLst>
              <a:ext uri="{FF2B5EF4-FFF2-40B4-BE49-F238E27FC236}">
                <a16:creationId xmlns:a16="http://schemas.microsoft.com/office/drawing/2014/main" id="{BAE441E8-B805-65F5-85C3-072F1EB67972}"/>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1F89D499-DD21-82F2-0FD3-0D91E13C650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96D75A7-3F40-B668-02A2-EF85CF676846}"/>
              </a:ext>
            </a:extLst>
          </p:cNvPr>
          <p:cNvSpPr>
            <a:spLocks noGrp="1"/>
          </p:cNvSpPr>
          <p:nvPr>
            <p:ph type="sldNum" sz="quarter" idx="12"/>
          </p:nvPr>
        </p:nvSpPr>
        <p:spPr/>
        <p:txBody>
          <a:bodyPr/>
          <a:lstStyle/>
          <a:p>
            <a:fld id="{D4F24A5E-B0D2-394D-9970-9AE06BCB59C1}" type="slidenum">
              <a:rPr lang="en-US" smtClean="0"/>
              <a:t>35</a:t>
            </a:fld>
            <a:endParaRPr lang="en-US"/>
          </a:p>
        </p:txBody>
      </p:sp>
    </p:spTree>
    <p:extLst>
      <p:ext uri="{BB962C8B-B14F-4D97-AF65-F5344CB8AC3E}">
        <p14:creationId xmlns:p14="http://schemas.microsoft.com/office/powerpoint/2010/main" val="877623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E195-C4EF-3826-74D6-57626F8DDDBE}"/>
              </a:ext>
            </a:extLst>
          </p:cNvPr>
          <p:cNvSpPr>
            <a:spLocks noGrp="1"/>
          </p:cNvSpPr>
          <p:nvPr>
            <p:ph type="title"/>
          </p:nvPr>
        </p:nvSpPr>
        <p:spPr/>
        <p:txBody>
          <a:bodyPr/>
          <a:lstStyle/>
          <a:p>
            <a:r>
              <a:rPr lang="en-US" dirty="0"/>
              <a:t>CoLT5: Conditional Long T5</a:t>
            </a:r>
          </a:p>
        </p:txBody>
      </p:sp>
      <p:sp>
        <p:nvSpPr>
          <p:cNvPr id="3" name="Content Placeholder 2">
            <a:extLst>
              <a:ext uri="{FF2B5EF4-FFF2-40B4-BE49-F238E27FC236}">
                <a16:creationId xmlns:a16="http://schemas.microsoft.com/office/drawing/2014/main" id="{5ED4E01D-D116-532B-5045-B3FE5B2C5989}"/>
              </a:ext>
            </a:extLst>
          </p:cNvPr>
          <p:cNvSpPr>
            <a:spLocks noGrp="1"/>
          </p:cNvSpPr>
          <p:nvPr>
            <p:ph idx="1"/>
          </p:nvPr>
        </p:nvSpPr>
        <p:spPr/>
        <p:txBody>
          <a:bodyPr>
            <a:normAutofit/>
          </a:bodyPr>
          <a:lstStyle/>
          <a:p>
            <a:r>
              <a:rPr lang="en-CA" sz="2400" dirty="0">
                <a:effectLst/>
              </a:rPr>
              <a:t>Many natural language processing tasks benefit from long inputs, but processing long documents with Transformers is expensive. Why?</a:t>
            </a:r>
          </a:p>
          <a:p>
            <a:endParaRPr lang="en-CA" sz="2400" dirty="0">
              <a:effectLst/>
            </a:endParaRPr>
          </a:p>
          <a:p>
            <a:pPr lvl="1"/>
            <a:r>
              <a:rPr lang="en-CA" dirty="0"/>
              <a:t>Quadratic Attention Complexity </a:t>
            </a:r>
          </a:p>
          <a:p>
            <a:pPr lvl="1"/>
            <a:r>
              <a:rPr lang="en-CA" dirty="0"/>
              <a:t>Feedforward and projection layers applied to each token</a:t>
            </a:r>
          </a:p>
          <a:p>
            <a:pPr lvl="1"/>
            <a:endParaRPr lang="en-CA" dirty="0"/>
          </a:p>
          <a:p>
            <a:r>
              <a:rPr lang="en-CA" sz="2400" dirty="0"/>
              <a:t>But not all tokens are equally important, especially in long input!</a:t>
            </a:r>
          </a:p>
          <a:p>
            <a:endParaRPr lang="en-CA" sz="2400" dirty="0"/>
          </a:p>
          <a:p>
            <a:r>
              <a:rPr lang="en-CA" sz="2400" b="1" dirty="0"/>
              <a:t>Solution</a:t>
            </a:r>
            <a:r>
              <a:rPr lang="en-CA" sz="2400" dirty="0"/>
              <a:t>: CoLT5; A </a:t>
            </a:r>
            <a:r>
              <a:rPr lang="en-CA" sz="2400" dirty="0">
                <a:effectLst/>
              </a:rPr>
              <a:t>long-input Transformer model that employs </a:t>
            </a:r>
            <a:r>
              <a:rPr lang="en-CA" sz="2400" b="1" dirty="0">
                <a:effectLst/>
              </a:rPr>
              <a:t>conditional computation</a:t>
            </a:r>
          </a:p>
          <a:p>
            <a:r>
              <a:rPr lang="en-CA" sz="1400" b="0" i="0" u="none" strike="noStrike" dirty="0">
                <a:solidFill>
                  <a:srgbClr val="222222"/>
                </a:solidFill>
                <a:effectLst/>
              </a:rPr>
              <a:t>Ainslie, Joshua, et al. "Colt5: Faster long-range transformers with conditional computation." </a:t>
            </a:r>
            <a:r>
              <a:rPr lang="en-CA" sz="1400" b="0" i="1" u="none" strike="noStrike" dirty="0">
                <a:solidFill>
                  <a:srgbClr val="222222"/>
                </a:solidFill>
                <a:effectLst/>
              </a:rPr>
              <a:t>arXiv preprint arXiv:2303.09752</a:t>
            </a:r>
            <a:r>
              <a:rPr lang="en-CA" sz="1400" b="0" i="0" u="none" strike="noStrike" dirty="0">
                <a:solidFill>
                  <a:srgbClr val="222222"/>
                </a:solidFill>
                <a:effectLst/>
              </a:rPr>
              <a:t>(2023).</a:t>
            </a:r>
            <a:endParaRPr lang="en-CA" sz="1400" dirty="0"/>
          </a:p>
          <a:p>
            <a:endParaRPr lang="en-US" dirty="0"/>
          </a:p>
        </p:txBody>
      </p:sp>
      <p:sp>
        <p:nvSpPr>
          <p:cNvPr id="4" name="Date Placeholder 3">
            <a:extLst>
              <a:ext uri="{FF2B5EF4-FFF2-40B4-BE49-F238E27FC236}">
                <a16:creationId xmlns:a16="http://schemas.microsoft.com/office/drawing/2014/main" id="{86A2206F-8AE1-0E61-892B-4EAD87199656}"/>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8B828531-774C-74A6-1D34-FC8BE5D419E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B212B64-0CD1-1D8E-03F5-32B5EE1F7336}"/>
              </a:ext>
            </a:extLst>
          </p:cNvPr>
          <p:cNvSpPr>
            <a:spLocks noGrp="1"/>
          </p:cNvSpPr>
          <p:nvPr>
            <p:ph type="sldNum" sz="quarter" idx="12"/>
          </p:nvPr>
        </p:nvSpPr>
        <p:spPr/>
        <p:txBody>
          <a:bodyPr/>
          <a:lstStyle/>
          <a:p>
            <a:fld id="{D4F24A5E-B0D2-394D-9970-9AE06BCB59C1}" type="slidenum">
              <a:rPr lang="en-US" smtClean="0"/>
              <a:t>36</a:t>
            </a:fld>
            <a:endParaRPr lang="en-US"/>
          </a:p>
        </p:txBody>
      </p:sp>
    </p:spTree>
    <p:extLst>
      <p:ext uri="{BB962C8B-B14F-4D97-AF65-F5344CB8AC3E}">
        <p14:creationId xmlns:p14="http://schemas.microsoft.com/office/powerpoint/2010/main" val="238494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E3A0-F1F0-7E67-4DFA-D2141F5562DA}"/>
              </a:ext>
            </a:extLst>
          </p:cNvPr>
          <p:cNvSpPr>
            <a:spLocks noGrp="1"/>
          </p:cNvSpPr>
          <p:nvPr>
            <p:ph type="title"/>
          </p:nvPr>
        </p:nvSpPr>
        <p:spPr/>
        <p:txBody>
          <a:bodyPr/>
          <a:lstStyle/>
          <a:p>
            <a:r>
              <a:rPr lang="en-US" dirty="0"/>
              <a:t>CoLT5 Intuition</a:t>
            </a:r>
          </a:p>
        </p:txBody>
      </p:sp>
      <p:sp>
        <p:nvSpPr>
          <p:cNvPr id="3" name="Content Placeholder 2">
            <a:extLst>
              <a:ext uri="{FF2B5EF4-FFF2-40B4-BE49-F238E27FC236}">
                <a16:creationId xmlns:a16="http://schemas.microsoft.com/office/drawing/2014/main" id="{5A8F5407-F880-E6CD-2508-D094A2322838}"/>
              </a:ext>
            </a:extLst>
          </p:cNvPr>
          <p:cNvSpPr>
            <a:spLocks noGrp="1"/>
          </p:cNvSpPr>
          <p:nvPr>
            <p:ph idx="1"/>
          </p:nvPr>
        </p:nvSpPr>
        <p:spPr/>
        <p:txBody>
          <a:bodyPr/>
          <a:lstStyle/>
          <a:p>
            <a:r>
              <a:rPr lang="en-CA" sz="2400" dirty="0"/>
              <a:t>E</a:t>
            </a:r>
            <a:r>
              <a:rPr lang="en-CA" sz="2400" dirty="0">
                <a:effectLst/>
              </a:rPr>
              <a:t>nables fast processing of long inputs by combining architecture improvements for both attention and feedforward layers </a:t>
            </a:r>
            <a:endParaRPr lang="en-CA" sz="2400" dirty="0"/>
          </a:p>
          <a:p>
            <a:r>
              <a:rPr lang="en-CA" sz="2400" dirty="0">
                <a:effectLst/>
              </a:rPr>
              <a:t>COLT5 is based on the intuition that some tokens are more important than others, and we can achieve better quality for lower cost by devoting more computation to important tokens </a:t>
            </a:r>
            <a:endParaRPr lang="en-CA" sz="2400" dirty="0"/>
          </a:p>
          <a:p>
            <a:endParaRPr lang="en-US" dirty="0"/>
          </a:p>
        </p:txBody>
      </p:sp>
      <p:sp>
        <p:nvSpPr>
          <p:cNvPr id="4" name="Date Placeholder 3">
            <a:extLst>
              <a:ext uri="{FF2B5EF4-FFF2-40B4-BE49-F238E27FC236}">
                <a16:creationId xmlns:a16="http://schemas.microsoft.com/office/drawing/2014/main" id="{C7C5D06C-131A-D2B0-29CF-53E6B841053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135DEAA6-7874-3CE3-0E65-718EF1B0612E}"/>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E27F11C-75E7-5D2D-D04D-C734ABA6C6EB}"/>
              </a:ext>
            </a:extLst>
          </p:cNvPr>
          <p:cNvSpPr>
            <a:spLocks noGrp="1"/>
          </p:cNvSpPr>
          <p:nvPr>
            <p:ph type="sldNum" sz="quarter" idx="12"/>
          </p:nvPr>
        </p:nvSpPr>
        <p:spPr/>
        <p:txBody>
          <a:bodyPr/>
          <a:lstStyle/>
          <a:p>
            <a:fld id="{D4F24A5E-B0D2-394D-9970-9AE06BCB59C1}" type="slidenum">
              <a:rPr lang="en-US" smtClean="0"/>
              <a:t>37</a:t>
            </a:fld>
            <a:endParaRPr lang="en-US"/>
          </a:p>
        </p:txBody>
      </p:sp>
    </p:spTree>
    <p:extLst>
      <p:ext uri="{BB962C8B-B14F-4D97-AF65-F5344CB8AC3E}">
        <p14:creationId xmlns:p14="http://schemas.microsoft.com/office/powerpoint/2010/main" val="1581243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6054-2658-ABED-F5D2-97AADC64F046}"/>
              </a:ext>
            </a:extLst>
          </p:cNvPr>
          <p:cNvSpPr>
            <a:spLocks noGrp="1"/>
          </p:cNvSpPr>
          <p:nvPr>
            <p:ph type="title"/>
          </p:nvPr>
        </p:nvSpPr>
        <p:spPr/>
        <p:txBody>
          <a:bodyPr/>
          <a:lstStyle/>
          <a:p>
            <a:r>
              <a:rPr lang="en-US" dirty="0"/>
              <a:t>Architecture</a:t>
            </a:r>
          </a:p>
        </p:txBody>
      </p:sp>
      <p:pic>
        <p:nvPicPr>
          <p:cNvPr id="7" name="Content Placeholder 6">
            <a:extLst>
              <a:ext uri="{FF2B5EF4-FFF2-40B4-BE49-F238E27FC236}">
                <a16:creationId xmlns:a16="http://schemas.microsoft.com/office/drawing/2014/main" id="{311FA4B1-8374-6AA4-A29E-77E8731FCC55}"/>
              </a:ext>
            </a:extLst>
          </p:cNvPr>
          <p:cNvPicPr>
            <a:picLocks noGrp="1" noChangeAspect="1"/>
          </p:cNvPicPr>
          <p:nvPr>
            <p:ph idx="1"/>
          </p:nvPr>
        </p:nvPicPr>
        <p:blipFill>
          <a:blip r:embed="rId2"/>
          <a:stretch>
            <a:fillRect/>
          </a:stretch>
        </p:blipFill>
        <p:spPr>
          <a:xfrm>
            <a:off x="4903782" y="136525"/>
            <a:ext cx="4796272" cy="6058855"/>
          </a:xfrm>
          <a:prstGeom prst="rect">
            <a:avLst/>
          </a:prstGeom>
        </p:spPr>
      </p:pic>
      <p:sp>
        <p:nvSpPr>
          <p:cNvPr id="4" name="Date Placeholder 3">
            <a:extLst>
              <a:ext uri="{FF2B5EF4-FFF2-40B4-BE49-F238E27FC236}">
                <a16:creationId xmlns:a16="http://schemas.microsoft.com/office/drawing/2014/main" id="{2CE35327-29E9-76DE-2708-01727F58ED1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643C5A6B-5E5A-6BFF-B90D-F6BF3F0BD92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A038C12-A672-3A91-7EC3-5E411316F687}"/>
              </a:ext>
            </a:extLst>
          </p:cNvPr>
          <p:cNvSpPr>
            <a:spLocks noGrp="1"/>
          </p:cNvSpPr>
          <p:nvPr>
            <p:ph type="sldNum" sz="quarter" idx="12"/>
          </p:nvPr>
        </p:nvSpPr>
        <p:spPr/>
        <p:txBody>
          <a:bodyPr/>
          <a:lstStyle/>
          <a:p>
            <a:fld id="{D4F24A5E-B0D2-394D-9970-9AE06BCB59C1}" type="slidenum">
              <a:rPr lang="en-US" smtClean="0"/>
              <a:t>38</a:t>
            </a:fld>
            <a:endParaRPr lang="en-US"/>
          </a:p>
        </p:txBody>
      </p:sp>
      <p:sp>
        <p:nvSpPr>
          <p:cNvPr id="8" name="Rectangle 7">
            <a:extLst>
              <a:ext uri="{FF2B5EF4-FFF2-40B4-BE49-F238E27FC236}">
                <a16:creationId xmlns:a16="http://schemas.microsoft.com/office/drawing/2014/main" id="{CA89C7B4-FD3D-945D-07BD-4928C14BD848}"/>
              </a:ext>
            </a:extLst>
          </p:cNvPr>
          <p:cNvSpPr/>
          <p:nvPr/>
        </p:nvSpPr>
        <p:spPr>
          <a:xfrm>
            <a:off x="4613189" y="3991231"/>
            <a:ext cx="1482811" cy="5066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5BBBA0-5E58-A076-F29C-C97211F77D09}"/>
              </a:ext>
            </a:extLst>
          </p:cNvPr>
          <p:cNvSpPr/>
          <p:nvPr/>
        </p:nvSpPr>
        <p:spPr>
          <a:xfrm>
            <a:off x="7301918" y="3991231"/>
            <a:ext cx="1482811" cy="5066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a:extLst>
              <a:ext uri="{FF2B5EF4-FFF2-40B4-BE49-F238E27FC236}">
                <a16:creationId xmlns:a16="http://schemas.microsoft.com/office/drawing/2014/main" id="{B71B577F-09DA-266B-8B15-184D31B5A7F0}"/>
              </a:ext>
            </a:extLst>
          </p:cNvPr>
          <p:cNvSpPr/>
          <p:nvPr/>
        </p:nvSpPr>
        <p:spPr>
          <a:xfrm>
            <a:off x="9287224" y="1789839"/>
            <a:ext cx="1347812" cy="685800"/>
          </a:xfrm>
          <a:prstGeom prst="wedgeRectCallou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 Attention</a:t>
            </a:r>
          </a:p>
        </p:txBody>
      </p:sp>
      <p:sp>
        <p:nvSpPr>
          <p:cNvPr id="11" name="Rectangular Callout 10">
            <a:extLst>
              <a:ext uri="{FF2B5EF4-FFF2-40B4-BE49-F238E27FC236}">
                <a16:creationId xmlns:a16="http://schemas.microsoft.com/office/drawing/2014/main" id="{81E844C5-5965-9B6A-1386-57B104B8FF4D}"/>
              </a:ext>
            </a:extLst>
          </p:cNvPr>
          <p:cNvSpPr/>
          <p:nvPr/>
        </p:nvSpPr>
        <p:spPr>
          <a:xfrm>
            <a:off x="3581400" y="2132739"/>
            <a:ext cx="1347812" cy="685800"/>
          </a:xfrm>
          <a:prstGeom prst="wedgeRectCallou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Local Attention</a:t>
            </a:r>
          </a:p>
        </p:txBody>
      </p:sp>
      <p:cxnSp>
        <p:nvCxnSpPr>
          <p:cNvPr id="13" name="Curved Connector 12">
            <a:extLst>
              <a:ext uri="{FF2B5EF4-FFF2-40B4-BE49-F238E27FC236}">
                <a16:creationId xmlns:a16="http://schemas.microsoft.com/office/drawing/2014/main" id="{1930446D-4905-FE6B-A997-E5CED1760935}"/>
              </a:ext>
            </a:extLst>
          </p:cNvPr>
          <p:cNvCxnSpPr>
            <a:endCxn id="11" idx="4"/>
          </p:cNvCxnSpPr>
          <p:nvPr/>
        </p:nvCxnSpPr>
        <p:spPr>
          <a:xfrm rot="10800000">
            <a:off x="3974516" y="2904264"/>
            <a:ext cx="1054684" cy="21226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3EF6BF54-2992-175C-218B-11C744F3ADA3}"/>
              </a:ext>
            </a:extLst>
          </p:cNvPr>
          <p:cNvCxnSpPr>
            <a:cxnSpLocks/>
            <a:endCxn id="10" idx="4"/>
          </p:cNvCxnSpPr>
          <p:nvPr/>
        </p:nvCxnSpPr>
        <p:spPr>
          <a:xfrm flipV="1">
            <a:off x="8784729" y="2561364"/>
            <a:ext cx="895611" cy="358385"/>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47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E7D9-7B26-3170-BE84-19C7A200452B}"/>
              </a:ext>
            </a:extLst>
          </p:cNvPr>
          <p:cNvSpPr>
            <a:spLocks noGrp="1"/>
          </p:cNvSpPr>
          <p:nvPr>
            <p:ph type="title"/>
          </p:nvPr>
        </p:nvSpPr>
        <p:spPr/>
        <p:txBody>
          <a:bodyPr/>
          <a:lstStyle/>
          <a:p>
            <a:r>
              <a:rPr lang="en-US" dirty="0"/>
              <a:t>CoLT5 Conditional Computation</a:t>
            </a:r>
          </a:p>
        </p:txBody>
      </p:sp>
      <p:sp>
        <p:nvSpPr>
          <p:cNvPr id="3" name="Content Placeholder 2">
            <a:extLst>
              <a:ext uri="{FF2B5EF4-FFF2-40B4-BE49-F238E27FC236}">
                <a16:creationId xmlns:a16="http://schemas.microsoft.com/office/drawing/2014/main" id="{720DC1FA-9F49-61EA-4F18-F49C89ECA4C1}"/>
              </a:ext>
            </a:extLst>
          </p:cNvPr>
          <p:cNvSpPr>
            <a:spLocks noGrp="1"/>
          </p:cNvSpPr>
          <p:nvPr>
            <p:ph idx="1"/>
          </p:nvPr>
        </p:nvSpPr>
        <p:spPr/>
        <p:txBody>
          <a:bodyPr/>
          <a:lstStyle/>
          <a:p>
            <a:r>
              <a:rPr lang="en-US" dirty="0"/>
              <a:t>CoLT5 Conditional Computation consists of 3 components</a:t>
            </a:r>
          </a:p>
        </p:txBody>
      </p:sp>
      <p:sp>
        <p:nvSpPr>
          <p:cNvPr id="4" name="Date Placeholder 3">
            <a:extLst>
              <a:ext uri="{FF2B5EF4-FFF2-40B4-BE49-F238E27FC236}">
                <a16:creationId xmlns:a16="http://schemas.microsoft.com/office/drawing/2014/main" id="{76F94A84-B958-8853-0528-6849E01E95C5}"/>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D09918C5-45D0-DDA4-2C7D-9358AF20C349}"/>
              </a:ext>
            </a:extLst>
          </p:cNvPr>
          <p:cNvSpPr>
            <a:spLocks noGrp="1"/>
          </p:cNvSpPr>
          <p:nvPr>
            <p:ph type="ftr" sz="quarter" idx="11"/>
          </p:nvPr>
        </p:nvSpPr>
        <p:spPr/>
        <p:txBody>
          <a:bodyPr/>
          <a:lstStyle/>
          <a:p>
            <a:r>
              <a:rPr lang="en-US" dirty="0"/>
              <a:t>Slides created for CS886 at </a:t>
            </a:r>
            <a:r>
              <a:rPr lang="en-US" dirty="0" err="1"/>
              <a:t>UWaterloo</a:t>
            </a:r>
            <a:endParaRPr lang="en-US" dirty="0"/>
          </a:p>
        </p:txBody>
      </p:sp>
      <p:sp>
        <p:nvSpPr>
          <p:cNvPr id="6" name="Slide Number Placeholder 5">
            <a:extLst>
              <a:ext uri="{FF2B5EF4-FFF2-40B4-BE49-F238E27FC236}">
                <a16:creationId xmlns:a16="http://schemas.microsoft.com/office/drawing/2014/main" id="{60A67554-87B2-65AB-F3ED-033276A2F297}"/>
              </a:ext>
            </a:extLst>
          </p:cNvPr>
          <p:cNvSpPr>
            <a:spLocks noGrp="1"/>
          </p:cNvSpPr>
          <p:nvPr>
            <p:ph type="sldNum" sz="quarter" idx="12"/>
          </p:nvPr>
        </p:nvSpPr>
        <p:spPr/>
        <p:txBody>
          <a:bodyPr/>
          <a:lstStyle/>
          <a:p>
            <a:fld id="{D4F24A5E-B0D2-394D-9970-9AE06BCB59C1}" type="slidenum">
              <a:rPr lang="en-US" smtClean="0"/>
              <a:t>39</a:t>
            </a:fld>
            <a:endParaRPr lang="en-US"/>
          </a:p>
        </p:txBody>
      </p:sp>
      <p:grpSp>
        <p:nvGrpSpPr>
          <p:cNvPr id="25" name="Group 24">
            <a:extLst>
              <a:ext uri="{FF2B5EF4-FFF2-40B4-BE49-F238E27FC236}">
                <a16:creationId xmlns:a16="http://schemas.microsoft.com/office/drawing/2014/main" id="{F05271FD-9BC7-8E26-6228-A428C7AE81EE}"/>
              </a:ext>
            </a:extLst>
          </p:cNvPr>
          <p:cNvGrpSpPr/>
          <p:nvPr/>
        </p:nvGrpSpPr>
        <p:grpSpPr>
          <a:xfrm>
            <a:off x="3774844" y="2178441"/>
            <a:ext cx="4786328" cy="3036110"/>
            <a:chOff x="4129219" y="2178441"/>
            <a:chExt cx="4390764" cy="2454755"/>
          </a:xfrm>
        </p:grpSpPr>
        <p:sp>
          <p:nvSpPr>
            <p:cNvPr id="7" name="Rounded Rectangle 6">
              <a:extLst>
                <a:ext uri="{FF2B5EF4-FFF2-40B4-BE49-F238E27FC236}">
                  <a16:creationId xmlns:a16="http://schemas.microsoft.com/office/drawing/2014/main" id="{786BEED1-CB0B-9375-48CB-A23E9809B186}"/>
                </a:ext>
              </a:extLst>
            </p:cNvPr>
            <p:cNvSpPr/>
            <p:nvPr/>
          </p:nvSpPr>
          <p:spPr>
            <a:xfrm>
              <a:off x="5902411" y="2178441"/>
              <a:ext cx="914400" cy="914400"/>
            </a:xfrm>
            <a:prstGeom prst="roundRect">
              <a:avLst/>
            </a:prstGeom>
            <a:solidFill>
              <a:srgbClr val="C17BC2"/>
            </a:solidFill>
            <a:ln>
              <a:solidFill>
                <a:srgbClr val="D888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CoLT5</a:t>
              </a:r>
            </a:p>
          </p:txBody>
        </p:sp>
        <p:sp>
          <p:nvSpPr>
            <p:cNvPr id="8" name="Rounded Rectangle 7">
              <a:extLst>
                <a:ext uri="{FF2B5EF4-FFF2-40B4-BE49-F238E27FC236}">
                  <a16:creationId xmlns:a16="http://schemas.microsoft.com/office/drawing/2014/main" id="{5415D282-0119-164F-F79C-29AE60FBF667}"/>
                </a:ext>
              </a:extLst>
            </p:cNvPr>
            <p:cNvSpPr/>
            <p:nvPr/>
          </p:nvSpPr>
          <p:spPr>
            <a:xfrm>
              <a:off x="7605583" y="3718796"/>
              <a:ext cx="914400" cy="914400"/>
            </a:xfrm>
            <a:prstGeom prst="roundRect">
              <a:avLst/>
            </a:prstGeom>
            <a:solidFill>
              <a:srgbClr val="C17BC2"/>
            </a:solidFill>
            <a:ln>
              <a:solidFill>
                <a:srgbClr val="D888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Cond. Attention layer</a:t>
              </a:r>
            </a:p>
          </p:txBody>
        </p:sp>
        <p:sp>
          <p:nvSpPr>
            <p:cNvPr id="9" name="Rounded Rectangle 8">
              <a:extLst>
                <a:ext uri="{FF2B5EF4-FFF2-40B4-BE49-F238E27FC236}">
                  <a16:creationId xmlns:a16="http://schemas.microsoft.com/office/drawing/2014/main" id="{7EDC1A1F-7B5F-4339-E87A-183EDB5B92BC}"/>
                </a:ext>
              </a:extLst>
            </p:cNvPr>
            <p:cNvSpPr/>
            <p:nvPr/>
          </p:nvSpPr>
          <p:spPr>
            <a:xfrm>
              <a:off x="5867401" y="3718796"/>
              <a:ext cx="914400" cy="914400"/>
            </a:xfrm>
            <a:prstGeom prst="roundRect">
              <a:avLst/>
            </a:prstGeom>
            <a:solidFill>
              <a:srgbClr val="C17BC2"/>
            </a:solidFill>
            <a:ln>
              <a:solidFill>
                <a:srgbClr val="D888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Cond. FF Layer</a:t>
              </a:r>
            </a:p>
          </p:txBody>
        </p:sp>
        <p:sp>
          <p:nvSpPr>
            <p:cNvPr id="10" name="Rounded Rectangle 9">
              <a:extLst>
                <a:ext uri="{FF2B5EF4-FFF2-40B4-BE49-F238E27FC236}">
                  <a16:creationId xmlns:a16="http://schemas.microsoft.com/office/drawing/2014/main" id="{8A06E201-BD7E-900B-FDF3-765F75BA1223}"/>
                </a:ext>
              </a:extLst>
            </p:cNvPr>
            <p:cNvSpPr/>
            <p:nvPr/>
          </p:nvSpPr>
          <p:spPr>
            <a:xfrm>
              <a:off x="4129219" y="3718796"/>
              <a:ext cx="914400" cy="914400"/>
            </a:xfrm>
            <a:prstGeom prst="roundRect">
              <a:avLst/>
            </a:prstGeom>
            <a:solidFill>
              <a:srgbClr val="C17BC2"/>
            </a:solidFill>
            <a:ln>
              <a:solidFill>
                <a:srgbClr val="D888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Routing modules</a:t>
              </a:r>
            </a:p>
          </p:txBody>
        </p:sp>
      </p:grpSp>
      <p:cxnSp>
        <p:nvCxnSpPr>
          <p:cNvPr id="14" name="Straight Arrow Connector 13">
            <a:extLst>
              <a:ext uri="{FF2B5EF4-FFF2-40B4-BE49-F238E27FC236}">
                <a16:creationId xmlns:a16="http://schemas.microsoft.com/office/drawing/2014/main" id="{CC2C729C-1EC7-6327-1CF3-E6C7AED02237}"/>
              </a:ext>
            </a:extLst>
          </p:cNvPr>
          <p:cNvCxnSpPr>
            <a:cxnSpLocks/>
            <a:endCxn id="9" idx="0"/>
          </p:cNvCxnSpPr>
          <p:nvPr/>
        </p:nvCxnSpPr>
        <p:spPr>
          <a:xfrm>
            <a:off x="6168009" y="3309397"/>
            <a:ext cx="0" cy="7741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29615113-F269-79FB-327C-6660D4CF76D2}"/>
              </a:ext>
            </a:extLst>
          </p:cNvPr>
          <p:cNvCxnSpPr>
            <a:cxnSpLocks/>
            <a:stCxn id="7" idx="3"/>
            <a:endCxn id="8" idx="0"/>
          </p:cNvCxnSpPr>
          <p:nvPr/>
        </p:nvCxnSpPr>
        <p:spPr>
          <a:xfrm>
            <a:off x="6704562" y="2743919"/>
            <a:ext cx="1358222" cy="133967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4B2F81B9-BC0B-10AB-9695-E3DC6614164D}"/>
              </a:ext>
            </a:extLst>
          </p:cNvPr>
          <p:cNvCxnSpPr>
            <a:cxnSpLocks/>
            <a:stCxn id="7" idx="1"/>
            <a:endCxn id="10" idx="0"/>
          </p:cNvCxnSpPr>
          <p:nvPr/>
        </p:nvCxnSpPr>
        <p:spPr>
          <a:xfrm rot="10800000" flipV="1">
            <a:off x="4273233" y="2743919"/>
            <a:ext cx="1434550" cy="133967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42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E17E28EE-17EF-FC00-B2A2-EBF9D92DDED2}"/>
              </a:ext>
            </a:extLst>
          </p:cNvPr>
          <p:cNvSpPr/>
          <p:nvPr/>
        </p:nvSpPr>
        <p:spPr>
          <a:xfrm>
            <a:off x="7397341" y="1208067"/>
            <a:ext cx="4510317" cy="5114162"/>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CCA34A77-5139-7ED3-5551-FAD3208D87E7}"/>
              </a:ext>
            </a:extLst>
          </p:cNvPr>
          <p:cNvSpPr>
            <a:spLocks noGrp="1"/>
          </p:cNvSpPr>
          <p:nvPr>
            <p:ph type="title"/>
          </p:nvPr>
        </p:nvSpPr>
        <p:spPr/>
        <p:txBody>
          <a:bodyPr/>
          <a:lstStyle/>
          <a:p>
            <a:r>
              <a:rPr lang="en-US" dirty="0"/>
              <a:t>Traditional Transformer Architecture</a:t>
            </a:r>
          </a:p>
        </p:txBody>
      </p:sp>
      <p:sp>
        <p:nvSpPr>
          <p:cNvPr id="3" name="Content Placeholder 2">
            <a:extLst>
              <a:ext uri="{FF2B5EF4-FFF2-40B4-BE49-F238E27FC236}">
                <a16:creationId xmlns:a16="http://schemas.microsoft.com/office/drawing/2014/main" id="{443825B1-F017-0FC9-2FE2-4E8154F4D634}"/>
              </a:ext>
            </a:extLst>
          </p:cNvPr>
          <p:cNvSpPr>
            <a:spLocks noGrp="1"/>
          </p:cNvSpPr>
          <p:nvPr>
            <p:ph idx="1"/>
          </p:nvPr>
        </p:nvSpPr>
        <p:spPr>
          <a:xfrm>
            <a:off x="838199" y="1260629"/>
            <a:ext cx="5121243" cy="4205362"/>
          </a:xfrm>
        </p:spPr>
        <p:txBody>
          <a:bodyPr>
            <a:normAutofit/>
          </a:bodyPr>
          <a:lstStyle/>
          <a:p>
            <a:r>
              <a:rPr lang="en-CA" b="1" dirty="0"/>
              <a:t>Key innovation</a:t>
            </a:r>
            <a:r>
              <a:rPr lang="en-CA" dirty="0"/>
              <a:t>: The </a:t>
            </a:r>
            <a:r>
              <a:rPr lang="en-CA" b="1" dirty="0"/>
              <a:t>attention</a:t>
            </a:r>
            <a:r>
              <a:rPr lang="en-CA" dirty="0"/>
              <a:t> mechanism, allows them to consider the entire context of the input data, a substantial leap from prior sequence models that processed data one element at a time. </a:t>
            </a:r>
          </a:p>
          <a:p>
            <a:endParaRPr lang="en-US" dirty="0"/>
          </a:p>
          <a:p>
            <a:endParaRPr lang="en-US" dirty="0"/>
          </a:p>
        </p:txBody>
      </p:sp>
      <p:sp>
        <p:nvSpPr>
          <p:cNvPr id="4" name="Date Placeholder 3">
            <a:extLst>
              <a:ext uri="{FF2B5EF4-FFF2-40B4-BE49-F238E27FC236}">
                <a16:creationId xmlns:a16="http://schemas.microsoft.com/office/drawing/2014/main" id="{73846264-C975-6F34-DD34-5E1587C3D859}"/>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B304189-24B3-6A63-37BC-4ED2B0BD33E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B1D3405-B1BC-F937-E990-2CEDFC085D62}"/>
              </a:ext>
            </a:extLst>
          </p:cNvPr>
          <p:cNvSpPr>
            <a:spLocks noGrp="1"/>
          </p:cNvSpPr>
          <p:nvPr>
            <p:ph type="sldNum" sz="quarter" idx="12"/>
          </p:nvPr>
        </p:nvSpPr>
        <p:spPr/>
        <p:txBody>
          <a:bodyPr/>
          <a:lstStyle/>
          <a:p>
            <a:fld id="{D4F24A5E-B0D2-394D-9970-9AE06BCB59C1}" type="slidenum">
              <a:rPr lang="en-US" smtClean="0"/>
              <a:t>4</a:t>
            </a:fld>
            <a:endParaRPr lang="en-US"/>
          </a:p>
        </p:txBody>
      </p:sp>
      <p:sp>
        <p:nvSpPr>
          <p:cNvPr id="61" name="Rounded Rectangle 60">
            <a:extLst>
              <a:ext uri="{FF2B5EF4-FFF2-40B4-BE49-F238E27FC236}">
                <a16:creationId xmlns:a16="http://schemas.microsoft.com/office/drawing/2014/main" id="{648D52C7-FB69-690D-7119-E88B347F171B}"/>
              </a:ext>
            </a:extLst>
          </p:cNvPr>
          <p:cNvSpPr/>
          <p:nvPr/>
        </p:nvSpPr>
        <p:spPr>
          <a:xfrm>
            <a:off x="8153402" y="4347964"/>
            <a:ext cx="3397703" cy="58333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Attention Layer</a:t>
            </a:r>
          </a:p>
        </p:txBody>
      </p:sp>
      <p:sp>
        <p:nvSpPr>
          <p:cNvPr id="62" name="Diamond 61">
            <a:extLst>
              <a:ext uri="{FF2B5EF4-FFF2-40B4-BE49-F238E27FC236}">
                <a16:creationId xmlns:a16="http://schemas.microsoft.com/office/drawing/2014/main" id="{8477B48C-660E-89EB-F1BE-6A81E90E5EEB}"/>
              </a:ext>
            </a:extLst>
          </p:cNvPr>
          <p:cNvSpPr/>
          <p:nvPr/>
        </p:nvSpPr>
        <p:spPr>
          <a:xfrm>
            <a:off x="10831360" y="3750869"/>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1FA25ABF-89D9-E414-DDB5-05AA62234D2F}"/>
              </a:ext>
            </a:extLst>
          </p:cNvPr>
          <p:cNvSpPr/>
          <p:nvPr/>
        </p:nvSpPr>
        <p:spPr>
          <a:xfrm>
            <a:off x="10235206" y="3734404"/>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B996BD1-CBDF-90A5-9D38-E05BA16428BE}"/>
              </a:ext>
            </a:extLst>
          </p:cNvPr>
          <p:cNvSpPr/>
          <p:nvPr/>
        </p:nvSpPr>
        <p:spPr>
          <a:xfrm>
            <a:off x="9639052" y="3729324"/>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a:extLst>
              <a:ext uri="{FF2B5EF4-FFF2-40B4-BE49-F238E27FC236}">
                <a16:creationId xmlns:a16="http://schemas.microsoft.com/office/drawing/2014/main" id="{F5D2CABB-E307-D904-F960-5EFA6F6677B3}"/>
              </a:ext>
            </a:extLst>
          </p:cNvPr>
          <p:cNvSpPr/>
          <p:nvPr/>
        </p:nvSpPr>
        <p:spPr>
          <a:xfrm>
            <a:off x="8908429" y="3727643"/>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84C38C2F-D5E9-7CD2-6FA1-8B0562456DD2}"/>
              </a:ext>
            </a:extLst>
          </p:cNvPr>
          <p:cNvSpPr/>
          <p:nvPr/>
        </p:nvSpPr>
        <p:spPr>
          <a:xfrm>
            <a:off x="8272317" y="3750869"/>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75793A-9D7B-E85B-C9FA-84AC6D6DA3E0}"/>
              </a:ext>
            </a:extLst>
          </p:cNvPr>
          <p:cNvSpPr/>
          <p:nvPr/>
        </p:nvSpPr>
        <p:spPr>
          <a:xfrm>
            <a:off x="9195300" y="2249767"/>
            <a:ext cx="914400" cy="9144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FF Layer</a:t>
            </a:r>
          </a:p>
        </p:txBody>
      </p:sp>
      <p:cxnSp>
        <p:nvCxnSpPr>
          <p:cNvPr id="68" name="Elbow Connector 67">
            <a:extLst>
              <a:ext uri="{FF2B5EF4-FFF2-40B4-BE49-F238E27FC236}">
                <a16:creationId xmlns:a16="http://schemas.microsoft.com/office/drawing/2014/main" id="{B369B7E6-75B9-918B-2FD5-A210D52EA42F}"/>
              </a:ext>
            </a:extLst>
          </p:cNvPr>
          <p:cNvCxnSpPr>
            <a:cxnSpLocks/>
            <a:stCxn id="66" idx="0"/>
            <a:endCxn id="67" idx="1"/>
          </p:cNvCxnSpPr>
          <p:nvPr/>
        </p:nvCxnSpPr>
        <p:spPr>
          <a:xfrm rot="5400000" flipH="1" flipV="1">
            <a:off x="8329519" y="2885089"/>
            <a:ext cx="1043902" cy="687659"/>
          </a:xfrm>
          <a:prstGeom prst="bentConnector2">
            <a:avLst/>
          </a:prstGeom>
          <a:ln w="38100">
            <a:tailEnd type="triangle"/>
          </a:ln>
        </p:spPr>
        <p:style>
          <a:lnRef idx="3">
            <a:schemeClr val="dk1"/>
          </a:lnRef>
          <a:fillRef idx="0">
            <a:schemeClr val="dk1"/>
          </a:fillRef>
          <a:effectRef idx="2">
            <a:schemeClr val="dk1"/>
          </a:effectRef>
          <a:fontRef idx="minor">
            <a:schemeClr val="tx1"/>
          </a:fontRef>
        </p:style>
      </p:cxnSp>
      <p:cxnSp>
        <p:nvCxnSpPr>
          <p:cNvPr id="69" name="Elbow Connector 68">
            <a:extLst>
              <a:ext uri="{FF2B5EF4-FFF2-40B4-BE49-F238E27FC236}">
                <a16:creationId xmlns:a16="http://schemas.microsoft.com/office/drawing/2014/main" id="{D373F0B3-B6DF-027E-918E-07B40C300D3F}"/>
              </a:ext>
            </a:extLst>
          </p:cNvPr>
          <p:cNvCxnSpPr>
            <a:cxnSpLocks/>
            <a:stCxn id="65" idx="0"/>
          </p:cNvCxnSpPr>
          <p:nvPr/>
        </p:nvCxnSpPr>
        <p:spPr>
          <a:xfrm rot="5400000" flipH="1" flipV="1">
            <a:off x="8987059" y="3353939"/>
            <a:ext cx="530398" cy="217010"/>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70" name="Elbow Connector 69">
            <a:extLst>
              <a:ext uri="{FF2B5EF4-FFF2-40B4-BE49-F238E27FC236}">
                <a16:creationId xmlns:a16="http://schemas.microsoft.com/office/drawing/2014/main" id="{01508FC8-1060-03C8-B942-76627C84597F}"/>
              </a:ext>
            </a:extLst>
          </p:cNvPr>
          <p:cNvCxnSpPr>
            <a:cxnSpLocks/>
            <a:stCxn id="64" idx="0"/>
            <a:endCxn id="67" idx="2"/>
          </p:cNvCxnSpPr>
          <p:nvPr/>
        </p:nvCxnSpPr>
        <p:spPr>
          <a:xfrm rot="16200000" flipV="1">
            <a:off x="9480860" y="3335808"/>
            <a:ext cx="565157" cy="221876"/>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71" name="Elbow Connector 70">
            <a:extLst>
              <a:ext uri="{FF2B5EF4-FFF2-40B4-BE49-F238E27FC236}">
                <a16:creationId xmlns:a16="http://schemas.microsoft.com/office/drawing/2014/main" id="{5039755A-060B-0EAB-91BD-CB4F73374DC0}"/>
              </a:ext>
            </a:extLst>
          </p:cNvPr>
          <p:cNvCxnSpPr>
            <a:cxnSpLocks/>
            <a:stCxn id="63" idx="0"/>
          </p:cNvCxnSpPr>
          <p:nvPr/>
        </p:nvCxnSpPr>
        <p:spPr>
          <a:xfrm rot="16200000" flipV="1">
            <a:off x="9918744" y="3182617"/>
            <a:ext cx="612373" cy="491201"/>
          </a:xfrm>
          <a:prstGeom prst="bent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cxnSp>
        <p:nvCxnSpPr>
          <p:cNvPr id="72" name="Elbow Connector 71">
            <a:extLst>
              <a:ext uri="{FF2B5EF4-FFF2-40B4-BE49-F238E27FC236}">
                <a16:creationId xmlns:a16="http://schemas.microsoft.com/office/drawing/2014/main" id="{351D07CB-060A-C18E-A2AE-79565BFBFB8F}"/>
              </a:ext>
            </a:extLst>
          </p:cNvPr>
          <p:cNvCxnSpPr>
            <a:cxnSpLocks/>
            <a:stCxn id="62" idx="0"/>
          </p:cNvCxnSpPr>
          <p:nvPr/>
        </p:nvCxnSpPr>
        <p:spPr>
          <a:xfrm rot="16200000" flipV="1">
            <a:off x="10194510" y="2878695"/>
            <a:ext cx="836835" cy="907514"/>
          </a:xfrm>
          <a:prstGeom prst="bentConnector2">
            <a:avLst/>
          </a:prstGeom>
          <a:ln w="38100">
            <a:tailEnd type="triangle"/>
          </a:ln>
        </p:spPr>
        <p:style>
          <a:lnRef idx="3">
            <a:schemeClr val="dk1"/>
          </a:lnRef>
          <a:fillRef idx="0">
            <a:schemeClr val="dk1"/>
          </a:fillRef>
          <a:effectRef idx="2">
            <a:schemeClr val="dk1"/>
          </a:effectRef>
          <a:fontRef idx="minor">
            <a:schemeClr val="tx1"/>
          </a:fontRef>
        </p:style>
      </p:cxnSp>
      <p:sp>
        <p:nvSpPr>
          <p:cNvPr id="73" name="Diamond 72">
            <a:extLst>
              <a:ext uri="{FF2B5EF4-FFF2-40B4-BE49-F238E27FC236}">
                <a16:creationId xmlns:a16="http://schemas.microsoft.com/office/drawing/2014/main" id="{D058B14A-9206-01BA-B975-D55410E2487D}"/>
              </a:ext>
            </a:extLst>
          </p:cNvPr>
          <p:cNvSpPr/>
          <p:nvPr/>
        </p:nvSpPr>
        <p:spPr>
          <a:xfrm>
            <a:off x="8232913" y="1447839"/>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145A0DD-4F5C-D8E2-4DEB-7676D050B133}"/>
              </a:ext>
            </a:extLst>
          </p:cNvPr>
          <p:cNvSpPr/>
          <p:nvPr/>
        </p:nvSpPr>
        <p:spPr>
          <a:xfrm>
            <a:off x="8805251" y="1460973"/>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929CC67F-5F8D-65B5-CC07-E4B8A1640DCB}"/>
              </a:ext>
            </a:extLst>
          </p:cNvPr>
          <p:cNvSpPr/>
          <p:nvPr/>
        </p:nvSpPr>
        <p:spPr>
          <a:xfrm>
            <a:off x="9403728" y="1479218"/>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62BCC6B7-F3A3-D738-DF48-7005FA04F66B}"/>
              </a:ext>
            </a:extLst>
          </p:cNvPr>
          <p:cNvSpPr/>
          <p:nvPr/>
        </p:nvSpPr>
        <p:spPr>
          <a:xfrm>
            <a:off x="10002205" y="1464658"/>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87DB8B51-0BE6-0BF6-A0E8-4B2A7B03DFD0}"/>
              </a:ext>
            </a:extLst>
          </p:cNvPr>
          <p:cNvSpPr/>
          <p:nvPr/>
        </p:nvSpPr>
        <p:spPr>
          <a:xfrm>
            <a:off x="10612927" y="1411500"/>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a:extLst>
              <a:ext uri="{FF2B5EF4-FFF2-40B4-BE49-F238E27FC236}">
                <a16:creationId xmlns:a16="http://schemas.microsoft.com/office/drawing/2014/main" id="{2123B38B-95F2-D9BA-9DF9-9AF6287543B6}"/>
              </a:ext>
            </a:extLst>
          </p:cNvPr>
          <p:cNvCxnSpPr>
            <a:cxnSpLocks/>
            <a:endCxn id="73" idx="2"/>
          </p:cNvCxnSpPr>
          <p:nvPr/>
        </p:nvCxnSpPr>
        <p:spPr>
          <a:xfrm rot="10800000">
            <a:off x="8468238" y="1941827"/>
            <a:ext cx="700167" cy="456371"/>
          </a:xfrm>
          <a:prstGeom prst="bentConnector2">
            <a:avLst/>
          </a:prstGeom>
          <a:ln w="38100">
            <a:tailEnd type="triangle"/>
          </a:ln>
        </p:spPr>
        <p:style>
          <a:lnRef idx="3">
            <a:schemeClr val="dk1"/>
          </a:lnRef>
          <a:fillRef idx="0">
            <a:schemeClr val="dk1"/>
          </a:fillRef>
          <a:effectRef idx="2">
            <a:schemeClr val="dk1"/>
          </a:effectRef>
          <a:fontRef idx="minor">
            <a:schemeClr val="tx1"/>
          </a:fontRef>
        </p:style>
      </p:cxnSp>
      <p:cxnSp>
        <p:nvCxnSpPr>
          <p:cNvPr id="79" name="Elbow Connector 78">
            <a:extLst>
              <a:ext uri="{FF2B5EF4-FFF2-40B4-BE49-F238E27FC236}">
                <a16:creationId xmlns:a16="http://schemas.microsoft.com/office/drawing/2014/main" id="{0D524693-257E-9137-9865-AEF467DE8F7C}"/>
              </a:ext>
            </a:extLst>
          </p:cNvPr>
          <p:cNvCxnSpPr>
            <a:cxnSpLocks/>
          </p:cNvCxnSpPr>
          <p:nvPr/>
        </p:nvCxnSpPr>
        <p:spPr>
          <a:xfrm rot="16200000" flipV="1">
            <a:off x="9063114" y="1872365"/>
            <a:ext cx="400401" cy="280829"/>
          </a:xfrm>
          <a:prstGeom prst="bent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cxnSp>
        <p:nvCxnSpPr>
          <p:cNvPr id="80" name="Elbow Connector 79">
            <a:extLst>
              <a:ext uri="{FF2B5EF4-FFF2-40B4-BE49-F238E27FC236}">
                <a16:creationId xmlns:a16="http://schemas.microsoft.com/office/drawing/2014/main" id="{B38B8A48-0F23-7593-214D-7259BB69FA1F}"/>
              </a:ext>
            </a:extLst>
          </p:cNvPr>
          <p:cNvCxnSpPr>
            <a:cxnSpLocks/>
            <a:endCxn id="76" idx="2"/>
          </p:cNvCxnSpPr>
          <p:nvPr/>
        </p:nvCxnSpPr>
        <p:spPr>
          <a:xfrm rot="5400000" flipH="1" flipV="1">
            <a:off x="9935836" y="2132892"/>
            <a:ext cx="475940" cy="127446"/>
          </a:xfrm>
          <a:prstGeom prst="bent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cxnSp>
        <p:nvCxnSpPr>
          <p:cNvPr id="81" name="Elbow Connector 80">
            <a:extLst>
              <a:ext uri="{FF2B5EF4-FFF2-40B4-BE49-F238E27FC236}">
                <a16:creationId xmlns:a16="http://schemas.microsoft.com/office/drawing/2014/main" id="{024B700A-F15E-209B-EF9E-6F34D484940B}"/>
              </a:ext>
            </a:extLst>
          </p:cNvPr>
          <p:cNvCxnSpPr>
            <a:cxnSpLocks/>
            <a:endCxn id="75" idx="2"/>
          </p:cNvCxnSpPr>
          <p:nvPr/>
        </p:nvCxnSpPr>
        <p:spPr>
          <a:xfrm rot="16200000" flipV="1">
            <a:off x="9588517" y="2023740"/>
            <a:ext cx="288920" cy="187849"/>
          </a:xfrm>
          <a:prstGeom prst="bent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cxnSp>
        <p:nvCxnSpPr>
          <p:cNvPr id="82" name="Elbow Connector 81">
            <a:extLst>
              <a:ext uri="{FF2B5EF4-FFF2-40B4-BE49-F238E27FC236}">
                <a16:creationId xmlns:a16="http://schemas.microsoft.com/office/drawing/2014/main" id="{C5AA07F2-E599-65A6-2396-D73145784472}"/>
              </a:ext>
            </a:extLst>
          </p:cNvPr>
          <p:cNvCxnSpPr>
            <a:cxnSpLocks/>
            <a:endCxn id="77" idx="2"/>
          </p:cNvCxnSpPr>
          <p:nvPr/>
        </p:nvCxnSpPr>
        <p:spPr>
          <a:xfrm flipV="1">
            <a:off x="10105216" y="1905487"/>
            <a:ext cx="743035" cy="656809"/>
          </a:xfrm>
          <a:prstGeom prst="bentConnector2">
            <a:avLst/>
          </a:prstGeom>
          <a:ln w="38100">
            <a:tailEnd type="triangle"/>
          </a:ln>
        </p:spPr>
        <p:style>
          <a:lnRef idx="3">
            <a:schemeClr val="dk1"/>
          </a:lnRef>
          <a:fillRef idx="0">
            <a:schemeClr val="dk1"/>
          </a:fillRef>
          <a:effectRef idx="2">
            <a:schemeClr val="dk1"/>
          </a:effectRef>
          <a:fontRef idx="minor">
            <a:schemeClr val="tx1"/>
          </a:fontRef>
        </p:style>
      </p:cxnSp>
      <p:grpSp>
        <p:nvGrpSpPr>
          <p:cNvPr id="122" name="Group 121">
            <a:extLst>
              <a:ext uri="{FF2B5EF4-FFF2-40B4-BE49-F238E27FC236}">
                <a16:creationId xmlns:a16="http://schemas.microsoft.com/office/drawing/2014/main" id="{68547C22-A71E-64D3-38DD-4E1F8F8C6459}"/>
              </a:ext>
            </a:extLst>
          </p:cNvPr>
          <p:cNvGrpSpPr/>
          <p:nvPr/>
        </p:nvGrpSpPr>
        <p:grpSpPr>
          <a:xfrm>
            <a:off x="8468237" y="4946430"/>
            <a:ext cx="2866246" cy="1039922"/>
            <a:chOff x="4982814" y="4890290"/>
            <a:chExt cx="2866246" cy="1039922"/>
          </a:xfrm>
        </p:grpSpPr>
        <p:cxnSp>
          <p:nvCxnSpPr>
            <p:cNvPr id="112" name="Straight Arrow Connector 111">
              <a:extLst>
                <a:ext uri="{FF2B5EF4-FFF2-40B4-BE49-F238E27FC236}">
                  <a16:creationId xmlns:a16="http://schemas.microsoft.com/office/drawing/2014/main" id="{6D1CAA8F-D8FA-273B-80BB-356F88FA058D}"/>
                </a:ext>
              </a:extLst>
            </p:cNvPr>
            <p:cNvCxnSpPr>
              <a:cxnSpLocks/>
            </p:cNvCxnSpPr>
            <p:nvPr/>
          </p:nvCxnSpPr>
          <p:spPr>
            <a:xfrm flipV="1">
              <a:off x="5181209" y="4895468"/>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90603D6A-769D-37BB-1552-E678AAA63442}"/>
                </a:ext>
              </a:extLst>
            </p:cNvPr>
            <p:cNvCxnSpPr>
              <a:cxnSpLocks/>
            </p:cNvCxnSpPr>
            <p:nvPr/>
          </p:nvCxnSpPr>
          <p:spPr>
            <a:xfrm flipV="1">
              <a:off x="5789798" y="4890290"/>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94262967-3422-10BD-351D-38BCE40D5816}"/>
                </a:ext>
              </a:extLst>
            </p:cNvPr>
            <p:cNvCxnSpPr>
              <a:cxnSpLocks/>
            </p:cNvCxnSpPr>
            <p:nvPr/>
          </p:nvCxnSpPr>
          <p:spPr>
            <a:xfrm flipV="1">
              <a:off x="6390556" y="4890290"/>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F53AA0C0-B419-D6BF-E591-9816840B6674}"/>
                </a:ext>
              </a:extLst>
            </p:cNvPr>
            <p:cNvCxnSpPr>
              <a:cxnSpLocks/>
            </p:cNvCxnSpPr>
            <p:nvPr/>
          </p:nvCxnSpPr>
          <p:spPr>
            <a:xfrm flipV="1">
              <a:off x="6978545" y="4896379"/>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13B14CCB-174A-0908-A20F-94F5A88E0C00}"/>
                </a:ext>
              </a:extLst>
            </p:cNvPr>
            <p:cNvCxnSpPr>
              <a:cxnSpLocks/>
            </p:cNvCxnSpPr>
            <p:nvPr/>
          </p:nvCxnSpPr>
          <p:spPr>
            <a:xfrm flipV="1">
              <a:off x="7580584" y="4914782"/>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7" name="Rounded Rectangle 116">
              <a:extLst>
                <a:ext uri="{FF2B5EF4-FFF2-40B4-BE49-F238E27FC236}">
                  <a16:creationId xmlns:a16="http://schemas.microsoft.com/office/drawing/2014/main" id="{2195FC89-008F-BE5C-6A79-6A702FE01DB7}"/>
                </a:ext>
              </a:extLst>
            </p:cNvPr>
            <p:cNvSpPr/>
            <p:nvPr/>
          </p:nvSpPr>
          <p:spPr>
            <a:xfrm>
              <a:off x="4982814" y="5452673"/>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18" name="Rounded Rectangle 117">
              <a:extLst>
                <a:ext uri="{FF2B5EF4-FFF2-40B4-BE49-F238E27FC236}">
                  <a16:creationId xmlns:a16="http://schemas.microsoft.com/office/drawing/2014/main" id="{800D609E-B98C-FA8D-E8CC-CA9A36A63AA4}"/>
                </a:ext>
              </a:extLst>
            </p:cNvPr>
            <p:cNvSpPr/>
            <p:nvPr/>
          </p:nvSpPr>
          <p:spPr>
            <a:xfrm>
              <a:off x="7378544" y="5436418"/>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19" name="Rounded Rectangle 118">
              <a:extLst>
                <a:ext uri="{FF2B5EF4-FFF2-40B4-BE49-F238E27FC236}">
                  <a16:creationId xmlns:a16="http://schemas.microsoft.com/office/drawing/2014/main" id="{33B73144-6D28-48B0-CDF2-E3B1002F7E62}"/>
                </a:ext>
              </a:extLst>
            </p:cNvPr>
            <p:cNvSpPr/>
            <p:nvPr/>
          </p:nvSpPr>
          <p:spPr>
            <a:xfrm>
              <a:off x="6780640" y="5455636"/>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20" name="Rounded Rectangle 119">
              <a:extLst>
                <a:ext uri="{FF2B5EF4-FFF2-40B4-BE49-F238E27FC236}">
                  <a16:creationId xmlns:a16="http://schemas.microsoft.com/office/drawing/2014/main" id="{C7317EBB-6C12-2A11-453F-4514864D49B2}"/>
                </a:ext>
              </a:extLst>
            </p:cNvPr>
            <p:cNvSpPr/>
            <p:nvPr/>
          </p:nvSpPr>
          <p:spPr>
            <a:xfrm>
              <a:off x="6188796" y="5455636"/>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21" name="Rounded Rectangle 120">
              <a:extLst>
                <a:ext uri="{FF2B5EF4-FFF2-40B4-BE49-F238E27FC236}">
                  <a16:creationId xmlns:a16="http://schemas.microsoft.com/office/drawing/2014/main" id="{806593A4-E4C3-CC44-37BB-955C6D87FB26}"/>
                </a:ext>
              </a:extLst>
            </p:cNvPr>
            <p:cNvSpPr/>
            <p:nvPr/>
          </p:nvSpPr>
          <p:spPr>
            <a:xfrm>
              <a:off x="5570802" y="5459695"/>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grpSp>
    </p:spTree>
    <p:custDataLst>
      <p:tags r:id="rId1"/>
    </p:custDataLst>
    <p:extLst>
      <p:ext uri="{BB962C8B-B14F-4D97-AF65-F5344CB8AC3E}">
        <p14:creationId xmlns:p14="http://schemas.microsoft.com/office/powerpoint/2010/main" val="2059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73" grpId="0" animBg="1"/>
      <p:bldP spid="74" grpId="0" animBg="1"/>
      <p:bldP spid="75" grpId="0" animBg="1"/>
      <p:bldP spid="76" grpId="0" animBg="1"/>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585C-D8F1-EE2F-BD65-0D27C43E08AF}"/>
              </a:ext>
            </a:extLst>
          </p:cNvPr>
          <p:cNvSpPr>
            <a:spLocks noGrp="1"/>
          </p:cNvSpPr>
          <p:nvPr>
            <p:ph type="title"/>
          </p:nvPr>
        </p:nvSpPr>
        <p:spPr/>
        <p:txBody>
          <a:bodyPr/>
          <a:lstStyle/>
          <a:p>
            <a:r>
              <a:rPr lang="en-US" dirty="0"/>
              <a:t>CoLT5 Routing Mechanism</a:t>
            </a:r>
          </a:p>
        </p:txBody>
      </p:sp>
      <p:sp>
        <p:nvSpPr>
          <p:cNvPr id="3" name="Content Placeholder 2">
            <a:extLst>
              <a:ext uri="{FF2B5EF4-FFF2-40B4-BE49-F238E27FC236}">
                <a16:creationId xmlns:a16="http://schemas.microsoft.com/office/drawing/2014/main" id="{ADD21327-12FC-DE3D-2958-01DD249F2388}"/>
              </a:ext>
            </a:extLst>
          </p:cNvPr>
          <p:cNvSpPr>
            <a:spLocks noGrp="1"/>
          </p:cNvSpPr>
          <p:nvPr>
            <p:ph idx="1"/>
          </p:nvPr>
        </p:nvSpPr>
        <p:spPr/>
        <p:txBody>
          <a:bodyPr/>
          <a:lstStyle/>
          <a:p>
            <a:r>
              <a:rPr lang="en-US" dirty="0"/>
              <a:t>Routing function is </a:t>
            </a:r>
            <a:r>
              <a:rPr lang="en-US" b="1" i="1" dirty="0"/>
              <a:t>Learnable</a:t>
            </a:r>
          </a:p>
          <a:p>
            <a:pPr marL="342900" indent="-342900">
              <a:buAutoNum type="arabicParenR"/>
            </a:pPr>
            <a:r>
              <a:rPr lang="en-CA" dirty="0"/>
              <a:t>M</a:t>
            </a:r>
            <a:r>
              <a:rPr lang="en-CA" dirty="0">
                <a:effectLst/>
              </a:rPr>
              <a:t>ultiply inputs with a learned embedding to obtain routing scores</a:t>
            </a:r>
          </a:p>
          <a:p>
            <a:pPr marL="342900" indent="-342900">
              <a:buAutoNum type="arabicParenR"/>
            </a:pPr>
            <a:r>
              <a:rPr lang="en-CA" dirty="0">
                <a:effectLst/>
              </a:rPr>
              <a:t>Normalize</a:t>
            </a:r>
          </a:p>
          <a:p>
            <a:pPr marL="342900" indent="-342900">
              <a:buAutoNum type="arabicParenR"/>
            </a:pPr>
            <a:r>
              <a:rPr lang="en-CA" dirty="0"/>
              <a:t>S</a:t>
            </a:r>
            <a:r>
              <a:rPr lang="en-CA" dirty="0">
                <a:effectLst/>
              </a:rPr>
              <a:t>elect the top-k highest scoring inputs. </a:t>
            </a:r>
            <a:endParaRPr lang="en-CA" dirty="0"/>
          </a:p>
          <a:p>
            <a:endParaRPr lang="en-US" dirty="0"/>
          </a:p>
        </p:txBody>
      </p:sp>
      <p:sp>
        <p:nvSpPr>
          <p:cNvPr id="4" name="Date Placeholder 3">
            <a:extLst>
              <a:ext uri="{FF2B5EF4-FFF2-40B4-BE49-F238E27FC236}">
                <a16:creationId xmlns:a16="http://schemas.microsoft.com/office/drawing/2014/main" id="{1CDFA584-E921-92A2-519C-71D5B6D303C2}"/>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A660C789-E124-B4CD-3DED-EAA6A454766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373263E-DED0-8F44-F0A3-BBDA1B52E1D1}"/>
              </a:ext>
            </a:extLst>
          </p:cNvPr>
          <p:cNvSpPr>
            <a:spLocks noGrp="1"/>
          </p:cNvSpPr>
          <p:nvPr>
            <p:ph type="sldNum" sz="quarter" idx="12"/>
          </p:nvPr>
        </p:nvSpPr>
        <p:spPr/>
        <p:txBody>
          <a:bodyPr/>
          <a:lstStyle/>
          <a:p>
            <a:fld id="{D4F24A5E-B0D2-394D-9970-9AE06BCB59C1}" type="slidenum">
              <a:rPr lang="en-US" smtClean="0"/>
              <a:t>40</a:t>
            </a:fld>
            <a:endParaRPr lang="en-US"/>
          </a:p>
        </p:txBody>
      </p:sp>
      <p:sp>
        <p:nvSpPr>
          <p:cNvPr id="8" name="TextBox 7">
            <a:extLst>
              <a:ext uri="{FF2B5EF4-FFF2-40B4-BE49-F238E27FC236}">
                <a16:creationId xmlns:a16="http://schemas.microsoft.com/office/drawing/2014/main" id="{42092EF4-5A15-7B86-CC59-714F34969E56}"/>
              </a:ext>
            </a:extLst>
          </p:cNvPr>
          <p:cNvSpPr txBox="1"/>
          <p:nvPr/>
        </p:nvSpPr>
        <p:spPr>
          <a:xfrm>
            <a:off x="3581400" y="4109308"/>
            <a:ext cx="6098058" cy="1138773"/>
          </a:xfrm>
          <a:prstGeom prst="rect">
            <a:avLst/>
          </a:prstGeom>
          <a:noFill/>
        </p:spPr>
        <p:txBody>
          <a:bodyPr wrap="square">
            <a:spAutoFit/>
          </a:bodyPr>
          <a:lstStyle/>
          <a:p>
            <a:r>
              <a:rPr lang="en-CA" sz="3200" i="1" dirty="0">
                <a:effectLst/>
                <a:latin typeface="Cambria Math" panose="02040503050406030204" pitchFamily="18" charset="0"/>
                <a:ea typeface="Cambria Math" panose="02040503050406030204" pitchFamily="18" charset="0"/>
              </a:rPr>
              <a:t>s</a:t>
            </a:r>
            <a:r>
              <a:rPr lang="en-CA" i="1" dirty="0">
                <a:effectLst/>
                <a:latin typeface="Cambria Math" panose="02040503050406030204" pitchFamily="18" charset="0"/>
                <a:ea typeface="Cambria Math" panose="02040503050406030204" pitchFamily="18" charset="0"/>
              </a:rPr>
              <a:t>i </a:t>
            </a:r>
            <a:r>
              <a:rPr lang="en-CA" sz="3200" i="1" dirty="0">
                <a:effectLst/>
                <a:latin typeface="Cambria Math" panose="02040503050406030204" pitchFamily="18" charset="0"/>
                <a:ea typeface="Cambria Math" panose="02040503050406030204" pitchFamily="18" charset="0"/>
              </a:rPr>
              <a:t>= X</a:t>
            </a:r>
            <a:r>
              <a:rPr lang="en-CA" i="1" dirty="0">
                <a:effectLst/>
                <a:latin typeface="Cambria Math" panose="02040503050406030204" pitchFamily="18" charset="0"/>
                <a:ea typeface="Cambria Math" panose="02040503050406030204" pitchFamily="18" charset="0"/>
              </a:rPr>
              <a:t>i </a:t>
            </a:r>
            <a:r>
              <a:rPr lang="en-CA" sz="3200" i="1" dirty="0">
                <a:effectLst/>
                <a:latin typeface="Cambria Math" panose="02040503050406030204" pitchFamily="18" charset="0"/>
                <a:ea typeface="Cambria Math" panose="02040503050406030204" pitchFamily="18" charset="0"/>
              </a:rPr>
              <a:t>· u</a:t>
            </a:r>
          </a:p>
          <a:p>
            <a:r>
              <a:rPr lang="en-CA" sz="1800" dirty="0">
                <a:effectLst/>
                <a:latin typeface="Cambria Math" panose="02040503050406030204" pitchFamily="18" charset="0"/>
                <a:ea typeface="Cambria Math" panose="02040503050406030204" pitchFamily="18" charset="0"/>
              </a:rPr>
              <a:t>X</a:t>
            </a:r>
            <a:r>
              <a:rPr lang="en-CA" sz="1800" baseline="-25000" dirty="0">
                <a:effectLst/>
                <a:latin typeface="Cambria Math" panose="02040503050406030204" pitchFamily="18" charset="0"/>
                <a:ea typeface="Cambria Math" panose="02040503050406030204" pitchFamily="18" charset="0"/>
              </a:rPr>
              <a:t>i</a:t>
            </a:r>
            <a:r>
              <a:rPr lang="en-CA" sz="1800" baseline="-25000" dirty="0">
                <a:effectLst/>
                <a:latin typeface="CMMI8"/>
              </a:rPr>
              <a:t> </a:t>
            </a:r>
            <a:r>
              <a:rPr lang="en-CA" sz="1800" dirty="0">
                <a:effectLst/>
                <a:latin typeface="CMMI8"/>
              </a:rPr>
              <a:t>=</a:t>
            </a:r>
            <a:r>
              <a:rPr lang="en-CA" sz="1800" dirty="0">
                <a:effectLst/>
                <a:latin typeface="NimbusRomNo9L"/>
              </a:rPr>
              <a:t> The representation of token </a:t>
            </a:r>
            <a:r>
              <a:rPr lang="en-CA" sz="1800" dirty="0">
                <a:effectLst/>
                <a:latin typeface="CMMI10"/>
              </a:rPr>
              <a:t>I</a:t>
            </a:r>
            <a:endParaRPr lang="en-CA" dirty="0">
              <a:latin typeface="NimbusRomNo9L"/>
            </a:endParaRPr>
          </a:p>
          <a:p>
            <a:r>
              <a:rPr lang="en-CA" sz="1800" dirty="0">
                <a:effectLst/>
                <a:latin typeface="Cambria Math" panose="02040503050406030204" pitchFamily="18" charset="0"/>
                <a:ea typeface="Cambria Math" panose="02040503050406030204" pitchFamily="18" charset="0"/>
              </a:rPr>
              <a:t>u </a:t>
            </a:r>
            <a:r>
              <a:rPr lang="en-CA" sz="1800" dirty="0">
                <a:effectLst/>
                <a:latin typeface="CMMI10"/>
              </a:rPr>
              <a:t>= </a:t>
            </a:r>
            <a:r>
              <a:rPr lang="en-CA" sz="1800" dirty="0">
                <a:effectLst/>
                <a:latin typeface="NimbusRomNo9L"/>
              </a:rPr>
              <a:t>A </a:t>
            </a:r>
            <a:r>
              <a:rPr lang="en-CA" sz="1800" dirty="0">
                <a:effectLst/>
                <a:latin typeface="CMMI10"/>
              </a:rPr>
              <a:t>d</a:t>
            </a:r>
            <a:r>
              <a:rPr lang="en-CA" sz="1800" dirty="0">
                <a:effectLst/>
                <a:latin typeface="NimbusRomNo9L"/>
              </a:rPr>
              <a:t>-dimensional learnable embedding.</a:t>
            </a:r>
            <a:endParaRPr lang="en-CA" sz="3200" i="1" dirty="0">
              <a:latin typeface="Cambria Math" panose="02040503050406030204" pitchFamily="18" charset="0"/>
              <a:ea typeface="Cambria Math" panose="02040503050406030204" pitchFamily="18" charset="0"/>
            </a:endParaRPr>
          </a:p>
        </p:txBody>
      </p:sp>
      <p:sp>
        <p:nvSpPr>
          <p:cNvPr id="9" name="Rectangular Callout 8">
            <a:extLst>
              <a:ext uri="{FF2B5EF4-FFF2-40B4-BE49-F238E27FC236}">
                <a16:creationId xmlns:a16="http://schemas.microsoft.com/office/drawing/2014/main" id="{8D84A4A9-D1D9-9796-01BE-7E97A7CFFD29}"/>
              </a:ext>
            </a:extLst>
          </p:cNvPr>
          <p:cNvSpPr/>
          <p:nvPr/>
        </p:nvSpPr>
        <p:spPr>
          <a:xfrm>
            <a:off x="1484874" y="3847682"/>
            <a:ext cx="1200665" cy="929654"/>
          </a:xfrm>
          <a:prstGeom prst="wedge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Routing score of token</a:t>
            </a:r>
            <a:r>
              <a:rPr lang="en-US" i="1" dirty="0">
                <a:latin typeface="Cambria Math" panose="02040503050406030204" pitchFamily="18" charset="0"/>
                <a:ea typeface="Cambria Math" panose="02040503050406030204" pitchFamily="18" charset="0"/>
              </a:rPr>
              <a:t> </a:t>
            </a:r>
            <a:r>
              <a:rPr lang="en-US" i="1" dirty="0" err="1">
                <a:latin typeface="Cambria Math" panose="02040503050406030204" pitchFamily="18" charset="0"/>
                <a:ea typeface="Cambria Math" panose="02040503050406030204" pitchFamily="18" charset="0"/>
              </a:rPr>
              <a:t>i</a:t>
            </a:r>
            <a:endParaRPr lang="en-US" i="1" dirty="0">
              <a:latin typeface="Cambria Math" panose="02040503050406030204" pitchFamily="18" charset="0"/>
              <a:ea typeface="Cambria Math" panose="02040503050406030204" pitchFamily="18" charset="0"/>
            </a:endParaRPr>
          </a:p>
        </p:txBody>
      </p:sp>
      <p:cxnSp>
        <p:nvCxnSpPr>
          <p:cNvPr id="11" name="Curved Connector 10">
            <a:extLst>
              <a:ext uri="{FF2B5EF4-FFF2-40B4-BE49-F238E27FC236}">
                <a16:creationId xmlns:a16="http://schemas.microsoft.com/office/drawing/2014/main" id="{8D2CA0A2-37BE-3832-3EB1-C250AF18F96F}"/>
              </a:ext>
            </a:extLst>
          </p:cNvPr>
          <p:cNvCxnSpPr>
            <a:cxnSpLocks/>
            <a:endCxn id="9" idx="3"/>
          </p:cNvCxnSpPr>
          <p:nvPr/>
        </p:nvCxnSpPr>
        <p:spPr>
          <a:xfrm rot="10800000">
            <a:off x="2685540" y="4312510"/>
            <a:ext cx="895861" cy="222421"/>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911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B914-FAC7-0AC0-5045-F9310B008D39}"/>
              </a:ext>
            </a:extLst>
          </p:cNvPr>
          <p:cNvSpPr>
            <a:spLocks noGrp="1"/>
          </p:cNvSpPr>
          <p:nvPr>
            <p:ph type="title"/>
          </p:nvPr>
        </p:nvSpPr>
        <p:spPr/>
        <p:txBody>
          <a:bodyPr/>
          <a:lstStyle/>
          <a:p>
            <a:r>
              <a:rPr lang="en-US" dirty="0"/>
              <a:t>Conditional Feed Forward</a:t>
            </a:r>
          </a:p>
        </p:txBody>
      </p:sp>
      <p:sp>
        <p:nvSpPr>
          <p:cNvPr id="3" name="Content Placeholder 2">
            <a:extLst>
              <a:ext uri="{FF2B5EF4-FFF2-40B4-BE49-F238E27FC236}">
                <a16:creationId xmlns:a16="http://schemas.microsoft.com/office/drawing/2014/main" id="{6FCDCE37-5B47-A7B5-4162-4EF90E6D1C92}"/>
              </a:ext>
            </a:extLst>
          </p:cNvPr>
          <p:cNvSpPr>
            <a:spLocks noGrp="1"/>
          </p:cNvSpPr>
          <p:nvPr>
            <p:ph idx="1"/>
          </p:nvPr>
        </p:nvSpPr>
        <p:spPr/>
        <p:txBody>
          <a:bodyPr/>
          <a:lstStyle/>
          <a:p>
            <a:r>
              <a:rPr lang="en-US" dirty="0"/>
              <a:t>COLT5 conditional feed forward layer applies an additional high-capacity feedforward layer to selected tokens.</a:t>
            </a:r>
          </a:p>
          <a:p>
            <a:pPr marL="0" indent="0">
              <a:buNone/>
            </a:pPr>
            <a:r>
              <a:rPr lang="en-CA" i="1" dirty="0">
                <a:effectLst/>
                <a:latin typeface="Cambria Math" panose="02040503050406030204" pitchFamily="18" charset="0"/>
                <a:ea typeface="Cambria Math" panose="02040503050406030204" pitchFamily="18" charset="0"/>
              </a:rPr>
              <a:t>  </a:t>
            </a:r>
          </a:p>
          <a:p>
            <a:endParaRPr lang="en-CA" i="1" dirty="0">
              <a:latin typeface="Cambria Math" panose="02040503050406030204" pitchFamily="18" charset="0"/>
              <a:ea typeface="Cambria Math" panose="02040503050406030204" pitchFamily="18" charset="0"/>
            </a:endParaRPr>
          </a:p>
          <a:p>
            <a:endParaRPr lang="en-CA" i="1" dirty="0">
              <a:effectLst/>
              <a:latin typeface="Cambria Math" panose="02040503050406030204" pitchFamily="18" charset="0"/>
              <a:ea typeface="Cambria Math" panose="02040503050406030204" pitchFamily="18" charset="0"/>
            </a:endParaRPr>
          </a:p>
          <a:p>
            <a:endParaRPr lang="en-CA" i="1" dirty="0">
              <a:latin typeface="Cambria Math" panose="02040503050406030204" pitchFamily="18" charset="0"/>
              <a:ea typeface="Cambria Math" panose="02040503050406030204" pitchFamily="18" charset="0"/>
            </a:endParaRPr>
          </a:p>
          <a:p>
            <a:r>
              <a:rPr lang="en-CA" i="1" dirty="0">
                <a:effectLst/>
                <a:latin typeface="Cambria Math" panose="02040503050406030204" pitchFamily="18" charset="0"/>
                <a:ea typeface="Cambria Math" panose="02040503050406030204" pitchFamily="18" charset="0"/>
              </a:rPr>
              <a:t> X</a:t>
            </a:r>
            <a:r>
              <a:rPr lang="en-CA" i="1" baseline="-25000" dirty="0">
                <a:effectLst/>
                <a:latin typeface="Cambria Math" panose="02040503050406030204" pitchFamily="18" charset="0"/>
                <a:ea typeface="Cambria Math" panose="02040503050406030204" pitchFamily="18" charset="0"/>
              </a:rPr>
              <a:t>i</a:t>
            </a:r>
            <a:r>
              <a:rPr lang="en-CA" i="1" dirty="0">
                <a:effectLst/>
                <a:latin typeface="Cambria Math" panose="02040503050406030204" pitchFamily="18" charset="0"/>
                <a:ea typeface="Cambria Math" panose="02040503050406030204" pitchFamily="18" charset="0"/>
              </a:rPr>
              <a:t> = X</a:t>
            </a:r>
            <a:r>
              <a:rPr lang="en-CA" i="1" baseline="-25000" dirty="0">
                <a:effectLst/>
                <a:latin typeface="Cambria Math" panose="02040503050406030204" pitchFamily="18" charset="0"/>
                <a:ea typeface="Cambria Math" panose="02040503050406030204" pitchFamily="18" charset="0"/>
              </a:rPr>
              <a:t>i</a:t>
            </a:r>
            <a:r>
              <a:rPr lang="en-CA" i="1" dirty="0">
                <a:effectLst/>
                <a:latin typeface="Cambria Math" panose="02040503050406030204" pitchFamily="18" charset="0"/>
                <a:ea typeface="Cambria Math" panose="02040503050406030204" pitchFamily="18" charset="0"/>
              </a:rPr>
              <a:t> + FFd</a:t>
            </a:r>
            <a:r>
              <a:rPr lang="en-CA" i="1" baseline="-25000" dirty="0">
                <a:effectLst/>
                <a:latin typeface="Cambria Math" panose="02040503050406030204" pitchFamily="18" charset="0"/>
                <a:ea typeface="Cambria Math" panose="02040503050406030204" pitchFamily="18" charset="0"/>
              </a:rPr>
              <a:t>Light</a:t>
            </a:r>
            <a:r>
              <a:rPr lang="en-CA" i="1" dirty="0">
                <a:effectLst/>
                <a:latin typeface="Cambria Math" panose="02040503050406030204" pitchFamily="18" charset="0"/>
                <a:ea typeface="Cambria Math" panose="02040503050406030204" pitchFamily="18" charset="0"/>
              </a:rPr>
              <a:t>(X</a:t>
            </a:r>
            <a:r>
              <a:rPr lang="en-CA" i="1" baseline="-25000" dirty="0">
                <a:effectLst/>
                <a:latin typeface="Cambria Math" panose="02040503050406030204" pitchFamily="18" charset="0"/>
                <a:ea typeface="Cambria Math" panose="02040503050406030204" pitchFamily="18" charset="0"/>
              </a:rPr>
              <a:t>i</a:t>
            </a:r>
            <a:r>
              <a:rPr lang="en-CA" i="1" dirty="0">
                <a:effectLst/>
                <a:latin typeface="Cambria Math" panose="02040503050406030204" pitchFamily="18" charset="0"/>
                <a:ea typeface="Cambria Math" panose="02040503050406030204" pitchFamily="18" charset="0"/>
              </a:rPr>
              <a:t>) + s</a:t>
            </a:r>
            <a:r>
              <a:rPr lang="en-CA" i="1" baseline="-25000" dirty="0">
                <a:effectLst/>
                <a:latin typeface="Cambria Math" panose="02040503050406030204" pitchFamily="18" charset="0"/>
                <a:ea typeface="Cambria Math" panose="02040503050406030204" pitchFamily="18" charset="0"/>
              </a:rPr>
              <a:t> ̃</a:t>
            </a:r>
            <a:r>
              <a:rPr lang="en-CA" i="1" baseline="-25000" dirty="0" err="1">
                <a:effectLst/>
                <a:latin typeface="Cambria Math" panose="02040503050406030204" pitchFamily="18" charset="0"/>
                <a:ea typeface="Cambria Math" panose="02040503050406030204" pitchFamily="18" charset="0"/>
              </a:rPr>
              <a:t>i</a:t>
            </a:r>
            <a:r>
              <a:rPr lang="en-CA" i="1" baseline="-25000" dirty="0">
                <a:effectLst/>
                <a:latin typeface="Cambria Math" panose="02040503050406030204" pitchFamily="18" charset="0"/>
                <a:ea typeface="Cambria Math" panose="02040503050406030204" pitchFamily="18" charset="0"/>
              </a:rPr>
              <a:t> </a:t>
            </a:r>
            <a:r>
              <a:rPr lang="en-CA" i="1" dirty="0">
                <a:effectLst/>
                <a:latin typeface="Cambria Math" panose="02040503050406030204" pitchFamily="18" charset="0"/>
                <a:ea typeface="Cambria Math" panose="02040503050406030204" pitchFamily="18" charset="0"/>
              </a:rPr>
              <a:t>· FFd</a:t>
            </a:r>
            <a:r>
              <a:rPr lang="en-CA" i="1" baseline="-25000" dirty="0">
                <a:effectLst/>
                <a:latin typeface="Cambria Math" panose="02040503050406030204" pitchFamily="18" charset="0"/>
                <a:ea typeface="Cambria Math" panose="02040503050406030204" pitchFamily="18" charset="0"/>
              </a:rPr>
              <a:t>Heavy</a:t>
            </a:r>
            <a:r>
              <a:rPr lang="en-CA" i="1" dirty="0">
                <a:effectLst/>
                <a:latin typeface="Cambria Math" panose="02040503050406030204" pitchFamily="18" charset="0"/>
                <a:ea typeface="Cambria Math" panose="02040503050406030204" pitchFamily="18" charset="0"/>
              </a:rPr>
              <a:t>(Xi) </a:t>
            </a:r>
            <a:endParaRPr lang="en-CA" i="1" dirty="0">
              <a:latin typeface="Cambria Math" panose="02040503050406030204" pitchFamily="18" charset="0"/>
              <a:ea typeface="Cambria Math" panose="02040503050406030204" pitchFamily="18" charset="0"/>
            </a:endParaRPr>
          </a:p>
          <a:p>
            <a:endParaRPr lang="en-US" dirty="0"/>
          </a:p>
        </p:txBody>
      </p:sp>
      <p:sp>
        <p:nvSpPr>
          <p:cNvPr id="4" name="Date Placeholder 3">
            <a:extLst>
              <a:ext uri="{FF2B5EF4-FFF2-40B4-BE49-F238E27FC236}">
                <a16:creationId xmlns:a16="http://schemas.microsoft.com/office/drawing/2014/main" id="{102F10C8-4AE3-C698-27C9-7DDCCD1F6C68}"/>
              </a:ext>
            </a:extLst>
          </p:cNvPr>
          <p:cNvSpPr>
            <a:spLocks noGrp="1"/>
          </p:cNvSpPr>
          <p:nvPr>
            <p:ph type="dt" sz="half" idx="10"/>
          </p:nvPr>
        </p:nvSpPr>
        <p:spPr/>
        <p:txBody>
          <a:bodyPr/>
          <a:lstStyle/>
          <a:p>
            <a:fld id="{251F351B-3C41-6C46-A5F1-3CA0D762442A}" type="datetime1">
              <a:rPr lang="en-CA" smtClean="0"/>
              <a:t>2024-03-26</a:t>
            </a:fld>
            <a:endParaRPr lang="en-US" dirty="0"/>
          </a:p>
        </p:txBody>
      </p:sp>
      <p:sp>
        <p:nvSpPr>
          <p:cNvPr id="5" name="Footer Placeholder 4">
            <a:extLst>
              <a:ext uri="{FF2B5EF4-FFF2-40B4-BE49-F238E27FC236}">
                <a16:creationId xmlns:a16="http://schemas.microsoft.com/office/drawing/2014/main" id="{4886A1B6-496B-BAAB-853D-73424C37ACC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3ED4C99-8D1D-521B-D02B-2FAA5EE5487F}"/>
              </a:ext>
            </a:extLst>
          </p:cNvPr>
          <p:cNvSpPr>
            <a:spLocks noGrp="1"/>
          </p:cNvSpPr>
          <p:nvPr>
            <p:ph type="sldNum" sz="quarter" idx="12"/>
          </p:nvPr>
        </p:nvSpPr>
        <p:spPr/>
        <p:txBody>
          <a:bodyPr/>
          <a:lstStyle/>
          <a:p>
            <a:fld id="{D4F24A5E-B0D2-394D-9970-9AE06BCB59C1}" type="slidenum">
              <a:rPr lang="en-US" smtClean="0"/>
              <a:t>41</a:t>
            </a:fld>
            <a:endParaRPr lang="en-US"/>
          </a:p>
        </p:txBody>
      </p:sp>
      <p:sp>
        <p:nvSpPr>
          <p:cNvPr id="7" name="Rectangular Callout 6">
            <a:extLst>
              <a:ext uri="{FF2B5EF4-FFF2-40B4-BE49-F238E27FC236}">
                <a16:creationId xmlns:a16="http://schemas.microsoft.com/office/drawing/2014/main" id="{F3132B7D-0E0F-6CCB-2E32-01920A2633CD}"/>
              </a:ext>
            </a:extLst>
          </p:cNvPr>
          <p:cNvSpPr/>
          <p:nvPr/>
        </p:nvSpPr>
        <p:spPr>
          <a:xfrm>
            <a:off x="1804087" y="3041554"/>
            <a:ext cx="1075038" cy="774892"/>
          </a:xfrm>
          <a:prstGeom prst="wedge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Model state of i</a:t>
            </a:r>
            <a:r>
              <a:rPr lang="en-US" sz="1600" baseline="30000" dirty="0"/>
              <a:t>th</a:t>
            </a:r>
            <a:r>
              <a:rPr lang="en-US" sz="1600" dirty="0"/>
              <a:t> token</a:t>
            </a:r>
          </a:p>
        </p:txBody>
      </p:sp>
      <p:sp>
        <p:nvSpPr>
          <p:cNvPr id="8" name="Rectangular Callout 7">
            <a:extLst>
              <a:ext uri="{FF2B5EF4-FFF2-40B4-BE49-F238E27FC236}">
                <a16:creationId xmlns:a16="http://schemas.microsoft.com/office/drawing/2014/main" id="{56E46516-3EED-4AF7-01EE-11551A5CF887}"/>
              </a:ext>
            </a:extLst>
          </p:cNvPr>
          <p:cNvSpPr/>
          <p:nvPr/>
        </p:nvSpPr>
        <p:spPr>
          <a:xfrm>
            <a:off x="4440194" y="2917986"/>
            <a:ext cx="1305698" cy="898460"/>
          </a:xfrm>
          <a:prstGeom prst="wedge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Normalized routing score (0 for non-routed)</a:t>
            </a:r>
          </a:p>
        </p:txBody>
      </p:sp>
      <p:cxnSp>
        <p:nvCxnSpPr>
          <p:cNvPr id="10" name="Curved Connector 9">
            <a:extLst>
              <a:ext uri="{FF2B5EF4-FFF2-40B4-BE49-F238E27FC236}">
                <a16:creationId xmlns:a16="http://schemas.microsoft.com/office/drawing/2014/main" id="{2B317C5C-5394-A8AD-2C8C-AFCDE0DCE0F6}"/>
              </a:ext>
            </a:extLst>
          </p:cNvPr>
          <p:cNvCxnSpPr>
            <a:cxnSpLocks/>
            <a:endCxn id="7" idx="1"/>
          </p:cNvCxnSpPr>
          <p:nvPr/>
        </p:nvCxnSpPr>
        <p:spPr>
          <a:xfrm rot="5400000" flipH="1" flipV="1">
            <a:off x="1214051" y="3598906"/>
            <a:ext cx="759942" cy="42013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990963B3-98F0-C6C2-F544-CD32AD9BD9E3}"/>
              </a:ext>
            </a:extLst>
          </p:cNvPr>
          <p:cNvCxnSpPr>
            <a:cxnSpLocks/>
          </p:cNvCxnSpPr>
          <p:nvPr/>
        </p:nvCxnSpPr>
        <p:spPr>
          <a:xfrm rot="5400000" flipH="1" flipV="1">
            <a:off x="4758896" y="3881568"/>
            <a:ext cx="528250" cy="383058"/>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46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1B2A-6B6A-60A8-A5A3-083B12C81283}"/>
              </a:ext>
            </a:extLst>
          </p:cNvPr>
          <p:cNvSpPr>
            <a:spLocks noGrp="1"/>
          </p:cNvSpPr>
          <p:nvPr>
            <p:ph type="title"/>
          </p:nvPr>
        </p:nvSpPr>
        <p:spPr/>
        <p:txBody>
          <a:bodyPr/>
          <a:lstStyle/>
          <a:p>
            <a:r>
              <a:rPr lang="en-US" dirty="0"/>
              <a:t>Conditional Attention</a:t>
            </a:r>
          </a:p>
        </p:txBody>
      </p:sp>
      <p:sp>
        <p:nvSpPr>
          <p:cNvPr id="3" name="Content Placeholder 2">
            <a:extLst>
              <a:ext uri="{FF2B5EF4-FFF2-40B4-BE49-F238E27FC236}">
                <a16:creationId xmlns:a16="http://schemas.microsoft.com/office/drawing/2014/main" id="{8B3955B9-5434-635E-859F-B215077D4CB1}"/>
              </a:ext>
            </a:extLst>
          </p:cNvPr>
          <p:cNvSpPr>
            <a:spLocks noGrp="1"/>
          </p:cNvSpPr>
          <p:nvPr>
            <p:ph idx="1"/>
          </p:nvPr>
        </p:nvSpPr>
        <p:spPr/>
        <p:txBody>
          <a:bodyPr/>
          <a:lstStyle/>
          <a:p>
            <a:pPr marL="0" indent="0">
              <a:buNone/>
            </a:pPr>
            <a:r>
              <a:rPr lang="en-US" b="1" dirty="0"/>
              <a:t>Intuition</a:t>
            </a:r>
            <a:r>
              <a:rPr lang="en-US" dirty="0"/>
              <a:t>: Most tokens have simple, local interactions, but some tokens benefit from heavier processing and long-range interactions </a:t>
            </a:r>
          </a:p>
          <a:p>
            <a:pPr marL="0" indent="0">
              <a:buNone/>
            </a:pPr>
            <a:endParaRPr lang="en-US" dirty="0"/>
          </a:p>
          <a:p>
            <a:pPr marL="0" indent="0">
              <a:buNone/>
            </a:pPr>
            <a:r>
              <a:rPr lang="en-US" dirty="0"/>
              <a:t>Consists of light and heavy attention branches with light branches having fewer heads and local attention.</a:t>
            </a:r>
          </a:p>
          <a:p>
            <a:endParaRPr lang="en-US" dirty="0"/>
          </a:p>
        </p:txBody>
      </p:sp>
      <p:sp>
        <p:nvSpPr>
          <p:cNvPr id="4" name="Date Placeholder 3">
            <a:extLst>
              <a:ext uri="{FF2B5EF4-FFF2-40B4-BE49-F238E27FC236}">
                <a16:creationId xmlns:a16="http://schemas.microsoft.com/office/drawing/2014/main" id="{72568C43-557B-0B24-AEC3-1CBE04FC58CF}"/>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38D3965-5D5E-BD27-0D72-6DD3B933970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769BE29-F585-6FF2-A33D-F73ECCEC708B}"/>
              </a:ext>
            </a:extLst>
          </p:cNvPr>
          <p:cNvSpPr>
            <a:spLocks noGrp="1"/>
          </p:cNvSpPr>
          <p:nvPr>
            <p:ph type="sldNum" sz="quarter" idx="12"/>
          </p:nvPr>
        </p:nvSpPr>
        <p:spPr/>
        <p:txBody>
          <a:bodyPr/>
          <a:lstStyle/>
          <a:p>
            <a:fld id="{D4F24A5E-B0D2-394D-9970-9AE06BCB59C1}" type="slidenum">
              <a:rPr lang="en-US" smtClean="0"/>
              <a:t>42</a:t>
            </a:fld>
            <a:endParaRPr lang="en-US"/>
          </a:p>
        </p:txBody>
      </p:sp>
    </p:spTree>
    <p:extLst>
      <p:ext uri="{BB962C8B-B14F-4D97-AF65-F5344CB8AC3E}">
        <p14:creationId xmlns:p14="http://schemas.microsoft.com/office/powerpoint/2010/main" val="3425222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DFF7-DADC-8EF5-56F1-255B7684D1B6}"/>
              </a:ext>
            </a:extLst>
          </p:cNvPr>
          <p:cNvSpPr>
            <a:spLocks noGrp="1"/>
          </p:cNvSpPr>
          <p:nvPr>
            <p:ph type="title"/>
          </p:nvPr>
        </p:nvSpPr>
        <p:spPr/>
        <p:txBody>
          <a:bodyPr/>
          <a:lstStyle/>
          <a:p>
            <a:r>
              <a:rPr lang="en-US" dirty="0"/>
              <a:t>Attention</a:t>
            </a:r>
          </a:p>
        </p:txBody>
      </p:sp>
      <p:sp>
        <p:nvSpPr>
          <p:cNvPr id="4" name="Date Placeholder 3">
            <a:extLst>
              <a:ext uri="{FF2B5EF4-FFF2-40B4-BE49-F238E27FC236}">
                <a16:creationId xmlns:a16="http://schemas.microsoft.com/office/drawing/2014/main" id="{BF20CBFA-1944-598B-0C92-337BACFD096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31E998B-A1AE-7FF8-B629-3691CB646083}"/>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CD40371-C626-50CC-25F8-F7E3026D288E}"/>
              </a:ext>
            </a:extLst>
          </p:cNvPr>
          <p:cNvSpPr>
            <a:spLocks noGrp="1"/>
          </p:cNvSpPr>
          <p:nvPr>
            <p:ph type="sldNum" sz="quarter" idx="12"/>
          </p:nvPr>
        </p:nvSpPr>
        <p:spPr/>
        <p:txBody>
          <a:bodyPr/>
          <a:lstStyle/>
          <a:p>
            <a:fld id="{D4F24A5E-B0D2-394D-9970-9AE06BCB59C1}" type="slidenum">
              <a:rPr lang="en-US" smtClean="0"/>
              <a:t>43</a:t>
            </a:fld>
            <a:endParaRPr lang="en-US"/>
          </a:p>
        </p:txBody>
      </p:sp>
      <p:pic>
        <p:nvPicPr>
          <p:cNvPr id="7" name="Picture 6">
            <a:extLst>
              <a:ext uri="{FF2B5EF4-FFF2-40B4-BE49-F238E27FC236}">
                <a16:creationId xmlns:a16="http://schemas.microsoft.com/office/drawing/2014/main" id="{D4A2D40A-78AB-CCAC-E5E1-F23D4F9D8FFF}"/>
              </a:ext>
            </a:extLst>
          </p:cNvPr>
          <p:cNvPicPr>
            <a:picLocks noChangeAspect="1"/>
          </p:cNvPicPr>
          <p:nvPr/>
        </p:nvPicPr>
        <p:blipFill>
          <a:blip r:embed="rId2"/>
          <a:stretch>
            <a:fillRect/>
          </a:stretch>
        </p:blipFill>
        <p:spPr>
          <a:xfrm>
            <a:off x="3581400" y="245451"/>
            <a:ext cx="4687933" cy="6110899"/>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9D98800-C8E4-314D-4691-D7C5B11D03D2}"/>
                  </a:ext>
                </a:extLst>
              </p14:cNvPr>
              <p14:cNvContentPartPr/>
              <p14:nvPr/>
            </p14:nvContentPartPr>
            <p14:xfrm>
              <a:off x="5346418" y="2607714"/>
              <a:ext cx="1800000" cy="599760"/>
            </p14:xfrm>
          </p:contentPart>
        </mc:Choice>
        <mc:Fallback xmlns="">
          <p:pic>
            <p:nvPicPr>
              <p:cNvPr id="9" name="Ink 8">
                <a:extLst>
                  <a:ext uri="{FF2B5EF4-FFF2-40B4-BE49-F238E27FC236}">
                    <a16:creationId xmlns:a16="http://schemas.microsoft.com/office/drawing/2014/main" id="{E9D98800-C8E4-314D-4691-D7C5B11D03D2}"/>
                  </a:ext>
                </a:extLst>
              </p:cNvPr>
              <p:cNvPicPr/>
              <p:nvPr/>
            </p:nvPicPr>
            <p:blipFill>
              <a:blip r:embed="rId4"/>
              <a:stretch>
                <a:fillRect/>
              </a:stretch>
            </p:blipFill>
            <p:spPr>
              <a:xfrm>
                <a:off x="5340298" y="2601594"/>
                <a:ext cx="181224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31681F36-F80C-106D-E4E8-E47A96380013}"/>
                  </a:ext>
                </a:extLst>
              </p14:cNvPr>
              <p14:cNvContentPartPr/>
              <p14:nvPr/>
            </p14:nvContentPartPr>
            <p14:xfrm>
              <a:off x="6913138" y="3941154"/>
              <a:ext cx="491400" cy="318600"/>
            </p14:xfrm>
          </p:contentPart>
        </mc:Choice>
        <mc:Fallback xmlns="">
          <p:pic>
            <p:nvPicPr>
              <p:cNvPr id="10" name="Ink 9">
                <a:extLst>
                  <a:ext uri="{FF2B5EF4-FFF2-40B4-BE49-F238E27FC236}">
                    <a16:creationId xmlns:a16="http://schemas.microsoft.com/office/drawing/2014/main" id="{31681F36-F80C-106D-E4E8-E47A96380013}"/>
                  </a:ext>
                </a:extLst>
              </p:cNvPr>
              <p:cNvPicPr/>
              <p:nvPr/>
            </p:nvPicPr>
            <p:blipFill>
              <a:blip r:embed="rId6"/>
              <a:stretch>
                <a:fillRect/>
              </a:stretch>
            </p:blipFill>
            <p:spPr>
              <a:xfrm>
                <a:off x="6907018" y="3935034"/>
                <a:ext cx="5036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E6932965-4719-009D-36AC-552B1950CD87}"/>
                  </a:ext>
                </a:extLst>
              </p14:cNvPr>
              <p14:cNvContentPartPr/>
              <p14:nvPr/>
            </p14:nvContentPartPr>
            <p14:xfrm>
              <a:off x="7042738" y="2087874"/>
              <a:ext cx="1976400" cy="727560"/>
            </p14:xfrm>
          </p:contentPart>
        </mc:Choice>
        <mc:Fallback xmlns="">
          <p:pic>
            <p:nvPicPr>
              <p:cNvPr id="11" name="Ink 10">
                <a:extLst>
                  <a:ext uri="{FF2B5EF4-FFF2-40B4-BE49-F238E27FC236}">
                    <a16:creationId xmlns:a16="http://schemas.microsoft.com/office/drawing/2014/main" id="{E6932965-4719-009D-36AC-552B1950CD87}"/>
                  </a:ext>
                </a:extLst>
              </p:cNvPr>
              <p:cNvPicPr/>
              <p:nvPr/>
            </p:nvPicPr>
            <p:blipFill>
              <a:blip r:embed="rId8"/>
              <a:stretch>
                <a:fillRect/>
              </a:stretch>
            </p:blipFill>
            <p:spPr>
              <a:xfrm>
                <a:off x="7036618" y="2081754"/>
                <a:ext cx="198864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1500EE7E-CB88-94B8-6453-EB351ED8E2A5}"/>
                  </a:ext>
                </a:extLst>
              </p14:cNvPr>
              <p14:cNvContentPartPr/>
              <p14:nvPr/>
            </p14:nvContentPartPr>
            <p14:xfrm>
              <a:off x="7422538" y="3503754"/>
              <a:ext cx="1670400" cy="526680"/>
            </p14:xfrm>
          </p:contentPart>
        </mc:Choice>
        <mc:Fallback xmlns="">
          <p:pic>
            <p:nvPicPr>
              <p:cNvPr id="12" name="Ink 11">
                <a:extLst>
                  <a:ext uri="{FF2B5EF4-FFF2-40B4-BE49-F238E27FC236}">
                    <a16:creationId xmlns:a16="http://schemas.microsoft.com/office/drawing/2014/main" id="{1500EE7E-CB88-94B8-6453-EB351ED8E2A5}"/>
                  </a:ext>
                </a:extLst>
              </p:cNvPr>
              <p:cNvPicPr/>
              <p:nvPr/>
            </p:nvPicPr>
            <p:blipFill>
              <a:blip r:embed="rId10"/>
              <a:stretch>
                <a:fillRect/>
              </a:stretch>
            </p:blipFill>
            <p:spPr>
              <a:xfrm>
                <a:off x="7416418" y="3497634"/>
                <a:ext cx="1682640" cy="538920"/>
              </a:xfrm>
              <a:prstGeom prst="rect">
                <a:avLst/>
              </a:prstGeom>
            </p:spPr>
          </p:pic>
        </mc:Fallback>
      </mc:AlternateContent>
      <p:sp>
        <p:nvSpPr>
          <p:cNvPr id="13" name="Rectangular Callout 12">
            <a:extLst>
              <a:ext uri="{FF2B5EF4-FFF2-40B4-BE49-F238E27FC236}">
                <a16:creationId xmlns:a16="http://schemas.microsoft.com/office/drawing/2014/main" id="{D63C6B99-9331-5280-DEB3-09B36FAB6788}"/>
              </a:ext>
            </a:extLst>
          </p:cNvPr>
          <p:cNvSpPr/>
          <p:nvPr/>
        </p:nvSpPr>
        <p:spPr>
          <a:xfrm>
            <a:off x="8794657" y="1199501"/>
            <a:ext cx="1187543" cy="727560"/>
          </a:xfrm>
          <a:prstGeom prst="wedgeRectCallou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Local attention</a:t>
            </a:r>
          </a:p>
        </p:txBody>
      </p:sp>
      <p:sp>
        <p:nvSpPr>
          <p:cNvPr id="14" name="Rectangular Callout 13">
            <a:extLst>
              <a:ext uri="{FF2B5EF4-FFF2-40B4-BE49-F238E27FC236}">
                <a16:creationId xmlns:a16="http://schemas.microsoft.com/office/drawing/2014/main" id="{8006E01F-0DBC-970C-360D-CD983A2ED17B}"/>
              </a:ext>
            </a:extLst>
          </p:cNvPr>
          <p:cNvSpPr/>
          <p:nvPr/>
        </p:nvSpPr>
        <p:spPr>
          <a:xfrm>
            <a:off x="8911436" y="2525166"/>
            <a:ext cx="1670400" cy="902162"/>
          </a:xfrm>
          <a:prstGeom prst="wedgeRectCallou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Heavy attention with extra tokens</a:t>
            </a:r>
          </a:p>
        </p:txBody>
      </p:sp>
    </p:spTree>
    <p:extLst>
      <p:ext uri="{BB962C8B-B14F-4D97-AF65-F5344CB8AC3E}">
        <p14:creationId xmlns:p14="http://schemas.microsoft.com/office/powerpoint/2010/main" val="3521826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4D4C-D58B-37D7-8821-7FCC989FE0DA}"/>
              </a:ext>
            </a:extLst>
          </p:cNvPr>
          <p:cNvSpPr>
            <a:spLocks noGrp="1"/>
          </p:cNvSpPr>
          <p:nvPr>
            <p:ph type="title"/>
          </p:nvPr>
        </p:nvSpPr>
        <p:spPr/>
        <p:txBody>
          <a:bodyPr>
            <a:normAutofit/>
          </a:bodyPr>
          <a:lstStyle/>
          <a:p>
            <a:r>
              <a:rPr lang="en-US" dirty="0"/>
              <a:t>Experiments: Training</a:t>
            </a:r>
          </a:p>
        </p:txBody>
      </p:sp>
      <p:sp>
        <p:nvSpPr>
          <p:cNvPr id="3" name="Content Placeholder 2">
            <a:extLst>
              <a:ext uri="{FF2B5EF4-FFF2-40B4-BE49-F238E27FC236}">
                <a16:creationId xmlns:a16="http://schemas.microsoft.com/office/drawing/2014/main" id="{05331853-6F57-8B45-0B89-0E3CE237BC7E}"/>
              </a:ext>
            </a:extLst>
          </p:cNvPr>
          <p:cNvSpPr>
            <a:spLocks noGrp="1"/>
          </p:cNvSpPr>
          <p:nvPr>
            <p:ph idx="1"/>
          </p:nvPr>
        </p:nvSpPr>
        <p:spPr/>
        <p:txBody>
          <a:bodyPr/>
          <a:lstStyle/>
          <a:p>
            <a:r>
              <a:rPr lang="en-US" dirty="0"/>
              <a:t>Pretraining: Pretrained on C4 dataset with batch size </a:t>
            </a:r>
            <a:r>
              <a:rPr lang="en-CA" dirty="0">
                <a:effectLst/>
              </a:rPr>
              <a:t>256, input length 4096 </a:t>
            </a:r>
          </a:p>
          <a:p>
            <a:endParaRPr lang="en-CA" dirty="0"/>
          </a:p>
          <a:p>
            <a:r>
              <a:rPr lang="en-CA" dirty="0"/>
              <a:t>Fine Tuning: Uses a constant learning rate of 0.001, batch size 128, and dropout rate 0.1 for all tasks and 16k input length</a:t>
            </a:r>
          </a:p>
          <a:p>
            <a:endParaRPr lang="en-CA" dirty="0"/>
          </a:p>
          <a:p>
            <a:endParaRPr lang="en-US" dirty="0"/>
          </a:p>
        </p:txBody>
      </p:sp>
      <p:sp>
        <p:nvSpPr>
          <p:cNvPr id="4" name="Date Placeholder 3">
            <a:extLst>
              <a:ext uri="{FF2B5EF4-FFF2-40B4-BE49-F238E27FC236}">
                <a16:creationId xmlns:a16="http://schemas.microsoft.com/office/drawing/2014/main" id="{1FCE26D5-0510-A006-4FCC-2F53F2921C1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CE1D4592-AB7A-A887-4E66-B6955832893D}"/>
              </a:ext>
            </a:extLst>
          </p:cNvPr>
          <p:cNvSpPr>
            <a:spLocks noGrp="1"/>
          </p:cNvSpPr>
          <p:nvPr>
            <p:ph type="ftr" sz="quarter" idx="11"/>
          </p:nvPr>
        </p:nvSpPr>
        <p:spPr/>
        <p:txBody>
          <a:bodyPr/>
          <a:lstStyle/>
          <a:p>
            <a:r>
              <a:rPr lang="en-US" dirty="0"/>
              <a:t>Slides created for CS886 at </a:t>
            </a:r>
            <a:r>
              <a:rPr lang="en-US" dirty="0" err="1"/>
              <a:t>UWaterloo</a:t>
            </a:r>
            <a:endParaRPr lang="en-US" dirty="0"/>
          </a:p>
        </p:txBody>
      </p:sp>
      <p:sp>
        <p:nvSpPr>
          <p:cNvPr id="6" name="Slide Number Placeholder 5">
            <a:extLst>
              <a:ext uri="{FF2B5EF4-FFF2-40B4-BE49-F238E27FC236}">
                <a16:creationId xmlns:a16="http://schemas.microsoft.com/office/drawing/2014/main" id="{792F8A88-2596-5EE9-E8A9-FD155CA08452}"/>
              </a:ext>
            </a:extLst>
          </p:cNvPr>
          <p:cNvSpPr>
            <a:spLocks noGrp="1"/>
          </p:cNvSpPr>
          <p:nvPr>
            <p:ph type="sldNum" sz="quarter" idx="12"/>
          </p:nvPr>
        </p:nvSpPr>
        <p:spPr/>
        <p:txBody>
          <a:bodyPr/>
          <a:lstStyle/>
          <a:p>
            <a:fld id="{D4F24A5E-B0D2-394D-9970-9AE06BCB59C1}" type="slidenum">
              <a:rPr lang="en-US" smtClean="0"/>
              <a:t>44</a:t>
            </a:fld>
            <a:endParaRPr lang="en-US"/>
          </a:p>
        </p:txBody>
      </p:sp>
    </p:spTree>
    <p:extLst>
      <p:ext uri="{BB962C8B-B14F-4D97-AF65-F5344CB8AC3E}">
        <p14:creationId xmlns:p14="http://schemas.microsoft.com/office/powerpoint/2010/main" val="380308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A514-57F7-8E36-C6A1-207E92DDB2D2}"/>
              </a:ext>
            </a:extLst>
          </p:cNvPr>
          <p:cNvSpPr>
            <a:spLocks noGrp="1"/>
          </p:cNvSpPr>
          <p:nvPr>
            <p:ph type="title"/>
          </p:nvPr>
        </p:nvSpPr>
        <p:spPr/>
        <p:txBody>
          <a:bodyPr/>
          <a:lstStyle/>
          <a:p>
            <a:r>
              <a:rPr lang="en-US" dirty="0"/>
              <a:t>Experiments</a:t>
            </a:r>
          </a:p>
        </p:txBody>
      </p:sp>
      <p:pic>
        <p:nvPicPr>
          <p:cNvPr id="7" name="Content Placeholder 6">
            <a:extLst>
              <a:ext uri="{FF2B5EF4-FFF2-40B4-BE49-F238E27FC236}">
                <a16:creationId xmlns:a16="http://schemas.microsoft.com/office/drawing/2014/main" id="{B41D9C5C-CF3F-CFE8-B91D-82B86B62B416}"/>
              </a:ext>
            </a:extLst>
          </p:cNvPr>
          <p:cNvPicPr>
            <a:picLocks noGrp="1" noChangeAspect="1"/>
          </p:cNvPicPr>
          <p:nvPr>
            <p:ph idx="1"/>
          </p:nvPr>
        </p:nvPicPr>
        <p:blipFill>
          <a:blip r:embed="rId2"/>
          <a:stretch>
            <a:fillRect/>
          </a:stretch>
        </p:blipFill>
        <p:spPr>
          <a:xfrm>
            <a:off x="637784" y="2258228"/>
            <a:ext cx="10515600" cy="2570253"/>
          </a:xfrm>
          <a:prstGeom prst="rect">
            <a:avLst/>
          </a:prstGeom>
        </p:spPr>
      </p:pic>
      <p:sp>
        <p:nvSpPr>
          <p:cNvPr id="4" name="Date Placeholder 3">
            <a:extLst>
              <a:ext uri="{FF2B5EF4-FFF2-40B4-BE49-F238E27FC236}">
                <a16:creationId xmlns:a16="http://schemas.microsoft.com/office/drawing/2014/main" id="{3C5B7E77-DB82-8616-D1F5-70D68CC712D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3D1B8D2-5C62-AAAE-CC90-6B34244EA6D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8F4B8900-2D26-96B4-2FAA-E712DF627F57}"/>
              </a:ext>
            </a:extLst>
          </p:cNvPr>
          <p:cNvSpPr>
            <a:spLocks noGrp="1"/>
          </p:cNvSpPr>
          <p:nvPr>
            <p:ph type="sldNum" sz="quarter" idx="12"/>
          </p:nvPr>
        </p:nvSpPr>
        <p:spPr/>
        <p:txBody>
          <a:bodyPr/>
          <a:lstStyle/>
          <a:p>
            <a:fld id="{D4F24A5E-B0D2-394D-9970-9AE06BCB59C1}" type="slidenum">
              <a:rPr lang="en-US" smtClean="0"/>
              <a:t>45</a:t>
            </a:fld>
            <a:endParaRPr lang="en-US"/>
          </a:p>
        </p:txBody>
      </p:sp>
      <p:sp>
        <p:nvSpPr>
          <p:cNvPr id="8" name="Rectangle 7">
            <a:extLst>
              <a:ext uri="{FF2B5EF4-FFF2-40B4-BE49-F238E27FC236}">
                <a16:creationId xmlns:a16="http://schemas.microsoft.com/office/drawing/2014/main" id="{A7A6BD5C-48C9-ECC2-3A3C-CBCAA5B8FD32}"/>
              </a:ext>
            </a:extLst>
          </p:cNvPr>
          <p:cNvSpPr/>
          <p:nvPr/>
        </p:nvSpPr>
        <p:spPr>
          <a:xfrm>
            <a:off x="637784" y="2258228"/>
            <a:ext cx="1667005" cy="28022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FDAD3F-B655-2783-D7E5-584F97BBF171}"/>
              </a:ext>
            </a:extLst>
          </p:cNvPr>
          <p:cNvSpPr/>
          <p:nvPr/>
        </p:nvSpPr>
        <p:spPr>
          <a:xfrm>
            <a:off x="9887211" y="2258227"/>
            <a:ext cx="1667005" cy="28022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021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AC10-7D37-1665-B71C-D346D2D358EB}"/>
              </a:ext>
            </a:extLst>
          </p:cNvPr>
          <p:cNvSpPr>
            <a:spLocks noGrp="1"/>
          </p:cNvSpPr>
          <p:nvPr>
            <p:ph type="title"/>
          </p:nvPr>
        </p:nvSpPr>
        <p:spPr/>
        <p:txBody>
          <a:bodyPr/>
          <a:lstStyle/>
          <a:p>
            <a:r>
              <a:rPr lang="en-US" dirty="0"/>
              <a:t>Experiments: Datasets</a:t>
            </a:r>
          </a:p>
        </p:txBody>
      </p:sp>
      <p:pic>
        <p:nvPicPr>
          <p:cNvPr id="7" name="Content Placeholder 6">
            <a:extLst>
              <a:ext uri="{FF2B5EF4-FFF2-40B4-BE49-F238E27FC236}">
                <a16:creationId xmlns:a16="http://schemas.microsoft.com/office/drawing/2014/main" id="{C8390235-0A96-C8D1-5931-5EFDE75ED477}"/>
              </a:ext>
            </a:extLst>
          </p:cNvPr>
          <p:cNvPicPr>
            <a:picLocks noGrp="1" noChangeAspect="1"/>
          </p:cNvPicPr>
          <p:nvPr>
            <p:ph idx="1"/>
          </p:nvPr>
        </p:nvPicPr>
        <p:blipFill rotWithShape="1">
          <a:blip r:embed="rId2"/>
          <a:srcRect r="37308"/>
          <a:stretch/>
        </p:blipFill>
        <p:spPr>
          <a:xfrm>
            <a:off x="3717621" y="1335319"/>
            <a:ext cx="5589218" cy="4724400"/>
          </a:xfrm>
          <a:prstGeom prst="rect">
            <a:avLst/>
          </a:prstGeom>
        </p:spPr>
      </p:pic>
      <p:sp>
        <p:nvSpPr>
          <p:cNvPr id="4" name="Date Placeholder 3">
            <a:extLst>
              <a:ext uri="{FF2B5EF4-FFF2-40B4-BE49-F238E27FC236}">
                <a16:creationId xmlns:a16="http://schemas.microsoft.com/office/drawing/2014/main" id="{48177DA8-8794-73F6-8072-BC6262A6E77C}"/>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BE4BB7A-DD7B-8B5D-BAA4-386C22FD291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7A1974BE-D685-F7BB-623C-3A0AEED9DBF2}"/>
              </a:ext>
            </a:extLst>
          </p:cNvPr>
          <p:cNvSpPr>
            <a:spLocks noGrp="1"/>
          </p:cNvSpPr>
          <p:nvPr>
            <p:ph type="sldNum" sz="quarter" idx="12"/>
          </p:nvPr>
        </p:nvSpPr>
        <p:spPr/>
        <p:txBody>
          <a:bodyPr/>
          <a:lstStyle/>
          <a:p>
            <a:fld id="{D4F24A5E-B0D2-394D-9970-9AE06BCB59C1}" type="slidenum">
              <a:rPr lang="en-US" smtClean="0"/>
              <a:t>46</a:t>
            </a:fld>
            <a:endParaRPr lang="en-US"/>
          </a:p>
        </p:txBody>
      </p:sp>
    </p:spTree>
    <p:extLst>
      <p:ext uri="{BB962C8B-B14F-4D97-AF65-F5344CB8AC3E}">
        <p14:creationId xmlns:p14="http://schemas.microsoft.com/office/powerpoint/2010/main" val="1997328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26E-E4DC-2903-528B-6060BBDD5288}"/>
              </a:ext>
            </a:extLst>
          </p:cNvPr>
          <p:cNvSpPr>
            <a:spLocks noGrp="1"/>
          </p:cNvSpPr>
          <p:nvPr>
            <p:ph type="title"/>
          </p:nvPr>
        </p:nvSpPr>
        <p:spPr/>
        <p:txBody>
          <a:bodyPr/>
          <a:lstStyle/>
          <a:p>
            <a:r>
              <a:rPr lang="en-US" dirty="0"/>
              <a:t>Results</a:t>
            </a:r>
          </a:p>
        </p:txBody>
      </p:sp>
      <p:pic>
        <p:nvPicPr>
          <p:cNvPr id="7" name="Content Placeholder 6">
            <a:extLst>
              <a:ext uri="{FF2B5EF4-FFF2-40B4-BE49-F238E27FC236}">
                <a16:creationId xmlns:a16="http://schemas.microsoft.com/office/drawing/2014/main" id="{DA6062BE-DCD6-ABC8-59DC-FB152B6976A1}"/>
              </a:ext>
            </a:extLst>
          </p:cNvPr>
          <p:cNvPicPr>
            <a:picLocks noGrp="1" noChangeAspect="1"/>
          </p:cNvPicPr>
          <p:nvPr>
            <p:ph idx="1"/>
          </p:nvPr>
        </p:nvPicPr>
        <p:blipFill>
          <a:blip r:embed="rId2"/>
          <a:stretch>
            <a:fillRect/>
          </a:stretch>
        </p:blipFill>
        <p:spPr>
          <a:xfrm>
            <a:off x="468789" y="1503123"/>
            <a:ext cx="11047850" cy="4251423"/>
          </a:xfrm>
          <a:prstGeom prst="rect">
            <a:avLst/>
          </a:prstGeom>
        </p:spPr>
      </p:pic>
      <p:sp>
        <p:nvSpPr>
          <p:cNvPr id="4" name="Date Placeholder 3">
            <a:extLst>
              <a:ext uri="{FF2B5EF4-FFF2-40B4-BE49-F238E27FC236}">
                <a16:creationId xmlns:a16="http://schemas.microsoft.com/office/drawing/2014/main" id="{1DABF682-25C1-6043-DB81-6660B89D3BC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1B16F1C5-6BC7-6F03-16D5-53287131F4A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CB708A0-9032-3068-499A-FC4C484360A1}"/>
              </a:ext>
            </a:extLst>
          </p:cNvPr>
          <p:cNvSpPr>
            <a:spLocks noGrp="1"/>
          </p:cNvSpPr>
          <p:nvPr>
            <p:ph type="sldNum" sz="quarter" idx="12"/>
          </p:nvPr>
        </p:nvSpPr>
        <p:spPr/>
        <p:txBody>
          <a:bodyPr/>
          <a:lstStyle/>
          <a:p>
            <a:fld id="{D4F24A5E-B0D2-394D-9970-9AE06BCB59C1}" type="slidenum">
              <a:rPr lang="en-US" smtClean="0"/>
              <a:t>47</a:t>
            </a:fld>
            <a:endParaRPr lang="en-US"/>
          </a:p>
        </p:txBody>
      </p:sp>
      <p:sp>
        <p:nvSpPr>
          <p:cNvPr id="8" name="Rectangular Callout 7">
            <a:extLst>
              <a:ext uri="{FF2B5EF4-FFF2-40B4-BE49-F238E27FC236}">
                <a16:creationId xmlns:a16="http://schemas.microsoft.com/office/drawing/2014/main" id="{CFF3A973-B3CE-E442-E930-6B3070EA2554}"/>
              </a:ext>
            </a:extLst>
          </p:cNvPr>
          <p:cNvSpPr/>
          <p:nvPr/>
        </p:nvSpPr>
        <p:spPr>
          <a:xfrm>
            <a:off x="5128366" y="401088"/>
            <a:ext cx="3482234" cy="1404731"/>
          </a:xfrm>
          <a:prstGeom prst="wedgeRectCallou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800" dirty="0">
                <a:solidFill>
                  <a:sysClr val="windowText" lastClr="000000"/>
                </a:solidFill>
                <a:effectLst/>
                <a:latin typeface="NimbusRomNo9L"/>
              </a:rPr>
              <a:t>CoLT</a:t>
            </a:r>
            <a:r>
              <a:rPr lang="en-CA" dirty="0">
                <a:solidFill>
                  <a:sysClr val="windowText" lastClr="000000"/>
                </a:solidFill>
                <a:latin typeface="NimbusRomNo9L"/>
              </a:rPr>
              <a:t>5 used way less time per sample for all three versions</a:t>
            </a:r>
            <a:endParaRPr lang="en-CA" dirty="0">
              <a:solidFill>
                <a:sysClr val="windowText" lastClr="000000"/>
              </a:solidFill>
            </a:endParaRPr>
          </a:p>
        </p:txBody>
      </p:sp>
    </p:spTree>
    <p:extLst>
      <p:ext uri="{BB962C8B-B14F-4D97-AF65-F5344CB8AC3E}">
        <p14:creationId xmlns:p14="http://schemas.microsoft.com/office/powerpoint/2010/main" val="1930665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558D-71EA-EA30-E0B7-7E75B7014343}"/>
              </a:ext>
            </a:extLst>
          </p:cNvPr>
          <p:cNvSpPr>
            <a:spLocks noGrp="1"/>
          </p:cNvSpPr>
          <p:nvPr>
            <p:ph type="title"/>
          </p:nvPr>
        </p:nvSpPr>
        <p:spPr/>
        <p:txBody>
          <a:bodyPr/>
          <a:lstStyle/>
          <a:p>
            <a:r>
              <a:rPr lang="en-US" dirty="0"/>
              <a:t>Results</a:t>
            </a:r>
          </a:p>
        </p:txBody>
      </p:sp>
      <p:pic>
        <p:nvPicPr>
          <p:cNvPr id="8" name="Content Placeholder 7">
            <a:extLst>
              <a:ext uri="{FF2B5EF4-FFF2-40B4-BE49-F238E27FC236}">
                <a16:creationId xmlns:a16="http://schemas.microsoft.com/office/drawing/2014/main" id="{A6810CB1-D7A3-0164-F046-B95E1CDD6587}"/>
              </a:ext>
            </a:extLst>
          </p:cNvPr>
          <p:cNvPicPr>
            <a:picLocks noGrp="1" noChangeAspect="1"/>
          </p:cNvPicPr>
          <p:nvPr>
            <p:ph idx="1"/>
          </p:nvPr>
        </p:nvPicPr>
        <p:blipFill>
          <a:blip r:embed="rId2"/>
          <a:stretch>
            <a:fillRect/>
          </a:stretch>
        </p:blipFill>
        <p:spPr>
          <a:xfrm>
            <a:off x="628134" y="2140517"/>
            <a:ext cx="10515600" cy="2884554"/>
          </a:xfrm>
          <a:prstGeom prst="rect">
            <a:avLst/>
          </a:prstGeom>
        </p:spPr>
      </p:pic>
      <p:sp>
        <p:nvSpPr>
          <p:cNvPr id="4" name="Date Placeholder 3">
            <a:extLst>
              <a:ext uri="{FF2B5EF4-FFF2-40B4-BE49-F238E27FC236}">
                <a16:creationId xmlns:a16="http://schemas.microsoft.com/office/drawing/2014/main" id="{B7CCD049-2CDF-4273-8DCE-AB24F69A7365}"/>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B8BD81B8-B1A5-75E0-BC1A-4F3FBDCBB51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4F65FE2-50B7-0B24-9DFD-5EFFA8206E48}"/>
              </a:ext>
            </a:extLst>
          </p:cNvPr>
          <p:cNvSpPr>
            <a:spLocks noGrp="1"/>
          </p:cNvSpPr>
          <p:nvPr>
            <p:ph type="sldNum" sz="quarter" idx="12"/>
          </p:nvPr>
        </p:nvSpPr>
        <p:spPr/>
        <p:txBody>
          <a:bodyPr/>
          <a:lstStyle/>
          <a:p>
            <a:fld id="{D4F24A5E-B0D2-394D-9970-9AE06BCB59C1}" type="slidenum">
              <a:rPr lang="en-US" smtClean="0"/>
              <a:t>48</a:t>
            </a:fld>
            <a:endParaRPr lang="en-US"/>
          </a:p>
        </p:txBody>
      </p:sp>
      <p:sp>
        <p:nvSpPr>
          <p:cNvPr id="10" name="TextBox 9">
            <a:extLst>
              <a:ext uri="{FF2B5EF4-FFF2-40B4-BE49-F238E27FC236}">
                <a16:creationId xmlns:a16="http://schemas.microsoft.com/office/drawing/2014/main" id="{B05B56E0-2E51-46F6-E6DE-839C45BFE476}"/>
              </a:ext>
            </a:extLst>
          </p:cNvPr>
          <p:cNvSpPr txBox="1"/>
          <p:nvPr/>
        </p:nvSpPr>
        <p:spPr>
          <a:xfrm>
            <a:off x="628134" y="1215131"/>
            <a:ext cx="10515599" cy="523220"/>
          </a:xfrm>
          <a:prstGeom prst="rect">
            <a:avLst/>
          </a:prstGeom>
          <a:noFill/>
        </p:spPr>
        <p:txBody>
          <a:bodyPr wrap="square">
            <a:spAutoFit/>
          </a:bodyPr>
          <a:lstStyle/>
          <a:p>
            <a:r>
              <a:rPr lang="en-CA" sz="2800" dirty="0"/>
              <a:t>A</a:t>
            </a:r>
            <a:r>
              <a:rPr lang="en-CA" sz="2800" dirty="0">
                <a:effectLst/>
              </a:rPr>
              <a:t>chieves </a:t>
            </a:r>
            <a:r>
              <a:rPr lang="en-CA" sz="2800" b="1" dirty="0">
                <a:effectLst/>
              </a:rPr>
              <a:t>SOTA</a:t>
            </a:r>
            <a:r>
              <a:rPr lang="en-CA" sz="2800" dirty="0">
                <a:effectLst/>
              </a:rPr>
              <a:t> performance on the SCROLLS benchmark </a:t>
            </a:r>
            <a:endParaRPr lang="en-CA" sz="2800" dirty="0"/>
          </a:p>
        </p:txBody>
      </p:sp>
      <p:sp>
        <p:nvSpPr>
          <p:cNvPr id="3" name="Rectangle 2">
            <a:extLst>
              <a:ext uri="{FF2B5EF4-FFF2-40B4-BE49-F238E27FC236}">
                <a16:creationId xmlns:a16="http://schemas.microsoft.com/office/drawing/2014/main" id="{9517EB86-15FE-DA35-C563-C3647DB6AB11}"/>
              </a:ext>
            </a:extLst>
          </p:cNvPr>
          <p:cNvSpPr/>
          <p:nvPr/>
        </p:nvSpPr>
        <p:spPr>
          <a:xfrm>
            <a:off x="545671" y="4319110"/>
            <a:ext cx="10598062" cy="914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419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DB32-B68F-EF5B-82B2-1410D16EF525}"/>
              </a:ext>
            </a:extLst>
          </p:cNvPr>
          <p:cNvSpPr>
            <a:spLocks noGrp="1"/>
          </p:cNvSpPr>
          <p:nvPr>
            <p:ph type="title"/>
          </p:nvPr>
        </p:nvSpPr>
        <p:spPr/>
        <p:txBody>
          <a:bodyPr/>
          <a:lstStyle/>
          <a:p>
            <a:r>
              <a:rPr lang="en-US" dirty="0"/>
              <a:t>Scaling to Extremely Large Inputs</a:t>
            </a:r>
          </a:p>
        </p:txBody>
      </p:sp>
      <p:pic>
        <p:nvPicPr>
          <p:cNvPr id="7" name="Content Placeholder 6">
            <a:extLst>
              <a:ext uri="{FF2B5EF4-FFF2-40B4-BE49-F238E27FC236}">
                <a16:creationId xmlns:a16="http://schemas.microsoft.com/office/drawing/2014/main" id="{AF2A56BE-D680-F2FC-BBB3-A03BACD79906}"/>
              </a:ext>
            </a:extLst>
          </p:cNvPr>
          <p:cNvPicPr>
            <a:picLocks noGrp="1" noChangeAspect="1"/>
          </p:cNvPicPr>
          <p:nvPr>
            <p:ph idx="1"/>
          </p:nvPr>
        </p:nvPicPr>
        <p:blipFill>
          <a:blip r:embed="rId2"/>
          <a:stretch>
            <a:fillRect/>
          </a:stretch>
        </p:blipFill>
        <p:spPr>
          <a:xfrm>
            <a:off x="5864034" y="1239275"/>
            <a:ext cx="5795595" cy="4916488"/>
          </a:xfrm>
          <a:prstGeom prst="rect">
            <a:avLst/>
          </a:prstGeom>
        </p:spPr>
      </p:pic>
      <p:sp>
        <p:nvSpPr>
          <p:cNvPr id="4" name="Date Placeholder 3">
            <a:extLst>
              <a:ext uri="{FF2B5EF4-FFF2-40B4-BE49-F238E27FC236}">
                <a16:creationId xmlns:a16="http://schemas.microsoft.com/office/drawing/2014/main" id="{097ED3B3-1A0E-2FA8-00E0-E9D5B1622C8E}"/>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197908D-8458-8C53-AA2F-5A0C7CFEA0E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516455C-C9BB-8416-F34B-90E52CD239A3}"/>
              </a:ext>
            </a:extLst>
          </p:cNvPr>
          <p:cNvSpPr>
            <a:spLocks noGrp="1"/>
          </p:cNvSpPr>
          <p:nvPr>
            <p:ph type="sldNum" sz="quarter" idx="12"/>
          </p:nvPr>
        </p:nvSpPr>
        <p:spPr/>
        <p:txBody>
          <a:bodyPr/>
          <a:lstStyle/>
          <a:p>
            <a:fld id="{D4F24A5E-B0D2-394D-9970-9AE06BCB59C1}" type="slidenum">
              <a:rPr lang="en-US" smtClean="0"/>
              <a:t>49</a:t>
            </a:fld>
            <a:endParaRPr lang="en-US"/>
          </a:p>
        </p:txBody>
      </p:sp>
      <p:sp>
        <p:nvSpPr>
          <p:cNvPr id="9" name="TextBox 8">
            <a:extLst>
              <a:ext uri="{FF2B5EF4-FFF2-40B4-BE49-F238E27FC236}">
                <a16:creationId xmlns:a16="http://schemas.microsoft.com/office/drawing/2014/main" id="{3193399F-1787-0F22-24E6-1B461EC98F24}"/>
              </a:ext>
            </a:extLst>
          </p:cNvPr>
          <p:cNvSpPr txBox="1"/>
          <p:nvPr/>
        </p:nvSpPr>
        <p:spPr>
          <a:xfrm>
            <a:off x="532371" y="1630232"/>
            <a:ext cx="6098058" cy="1631216"/>
          </a:xfrm>
          <a:prstGeom prst="rect">
            <a:avLst/>
          </a:prstGeom>
          <a:noFill/>
        </p:spPr>
        <p:txBody>
          <a:bodyPr wrap="square">
            <a:spAutoFit/>
          </a:bodyPr>
          <a:lstStyle/>
          <a:p>
            <a:r>
              <a:rPr lang="en-CA" sz="2000" b="0" dirty="0">
                <a:effectLst/>
              </a:rPr>
              <a:t>C</a:t>
            </a:r>
            <a:r>
              <a:rPr lang="en-CA" sz="1600" b="0" dirty="0">
                <a:effectLst/>
              </a:rPr>
              <a:t>O</a:t>
            </a:r>
            <a:r>
              <a:rPr lang="en-CA" sz="2000" b="0" dirty="0">
                <a:effectLst/>
              </a:rPr>
              <a:t>LT5 effectively scales to extremely long inputs, achieving stronger performance and faster speed than L</a:t>
            </a:r>
            <a:r>
              <a:rPr lang="en-CA" sz="1600" b="0" dirty="0">
                <a:effectLst/>
              </a:rPr>
              <a:t>ONG</a:t>
            </a:r>
            <a:r>
              <a:rPr lang="en-CA" sz="2000" b="0" dirty="0">
                <a:effectLst/>
              </a:rPr>
              <a:t>T5. </a:t>
            </a:r>
            <a:r>
              <a:rPr lang="en-CA" sz="2000" dirty="0">
                <a:effectLst/>
              </a:rPr>
              <a:t>F1 on </a:t>
            </a:r>
            <a:r>
              <a:rPr lang="en-CA" sz="2000" dirty="0" err="1">
                <a:effectLst/>
              </a:rPr>
              <a:t>NarrativeQA</a:t>
            </a:r>
            <a:r>
              <a:rPr lang="en-CA" sz="2000" dirty="0">
                <a:effectLst/>
              </a:rPr>
              <a:t> as a function of inference time per sample for L</a:t>
            </a:r>
            <a:r>
              <a:rPr lang="en-CA" sz="1600" dirty="0">
                <a:effectLst/>
              </a:rPr>
              <a:t>ONG</a:t>
            </a:r>
            <a:r>
              <a:rPr lang="en-CA" sz="2000" dirty="0">
                <a:effectLst/>
              </a:rPr>
              <a:t>T5 and C</a:t>
            </a:r>
            <a:r>
              <a:rPr lang="en-CA" sz="1600" dirty="0">
                <a:effectLst/>
              </a:rPr>
              <a:t>O</a:t>
            </a:r>
            <a:r>
              <a:rPr lang="en-CA" sz="2000" dirty="0">
                <a:effectLst/>
              </a:rPr>
              <a:t>LT5 Large models using varying input lengths. </a:t>
            </a:r>
            <a:endParaRPr lang="en-CA" sz="2000" dirty="0"/>
          </a:p>
        </p:txBody>
      </p:sp>
    </p:spTree>
    <p:extLst>
      <p:ext uri="{BB962C8B-B14F-4D97-AF65-F5344CB8AC3E}">
        <p14:creationId xmlns:p14="http://schemas.microsoft.com/office/powerpoint/2010/main" val="210881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EB9A-DB23-A1C0-AAA6-583EC669E957}"/>
              </a:ext>
            </a:extLst>
          </p:cNvPr>
          <p:cNvSpPr>
            <a:spLocks noGrp="1"/>
          </p:cNvSpPr>
          <p:nvPr>
            <p:ph type="title"/>
          </p:nvPr>
        </p:nvSpPr>
        <p:spPr/>
        <p:txBody>
          <a:bodyPr/>
          <a:lstStyle/>
          <a:p>
            <a:r>
              <a:rPr lang="en-US" dirty="0"/>
              <a:t>The Bottleneck</a:t>
            </a:r>
          </a:p>
        </p:txBody>
      </p:sp>
      <p:sp>
        <p:nvSpPr>
          <p:cNvPr id="3" name="Content Placeholder 2">
            <a:extLst>
              <a:ext uri="{FF2B5EF4-FFF2-40B4-BE49-F238E27FC236}">
                <a16:creationId xmlns:a16="http://schemas.microsoft.com/office/drawing/2014/main" id="{C685A69D-55BE-6BAF-D488-006DB520496E}"/>
              </a:ext>
            </a:extLst>
          </p:cNvPr>
          <p:cNvSpPr>
            <a:spLocks noGrp="1"/>
          </p:cNvSpPr>
          <p:nvPr>
            <p:ph idx="1"/>
          </p:nvPr>
        </p:nvSpPr>
        <p:spPr/>
        <p:txBody>
          <a:bodyPr/>
          <a:lstStyle/>
          <a:p>
            <a:r>
              <a:rPr lang="en-CA" b="0" i="0" u="none" strike="noStrike" dirty="0">
                <a:effectLst/>
              </a:rPr>
              <a:t>At scale, transformers </a:t>
            </a:r>
            <a:r>
              <a:rPr lang="en-CA" dirty="0"/>
              <a:t>need </a:t>
            </a:r>
            <a:r>
              <a:rPr lang="en-CA" b="0" i="0" u="none" strike="noStrike" dirty="0">
                <a:effectLst/>
              </a:rPr>
              <a:t>to tackle more data and complex problems. With huge number of parameters and operations needed, it makes them resource-intensive, leading to inefficiencies and limiting their scalability. </a:t>
            </a:r>
          </a:p>
          <a:p>
            <a:endParaRPr lang="en-CA" dirty="0"/>
          </a:p>
          <a:p>
            <a:r>
              <a:rPr lang="en-CA" dirty="0"/>
              <a:t>The solution? </a:t>
            </a:r>
            <a:r>
              <a:rPr lang="en-CA" b="1" dirty="0"/>
              <a:t>Conditional Computing/Sparse Models!</a:t>
            </a:r>
            <a:endParaRPr lang="en-US" b="1" dirty="0"/>
          </a:p>
        </p:txBody>
      </p:sp>
      <p:sp>
        <p:nvSpPr>
          <p:cNvPr id="4" name="Date Placeholder 3">
            <a:extLst>
              <a:ext uri="{FF2B5EF4-FFF2-40B4-BE49-F238E27FC236}">
                <a16:creationId xmlns:a16="http://schemas.microsoft.com/office/drawing/2014/main" id="{31C52DB7-2804-AB8A-713A-3C1937CD8AC9}"/>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3F75944B-046E-5576-6E3C-82BA11927A2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8B56572-4A57-0CC5-03BF-12E1279183FB}"/>
              </a:ext>
            </a:extLst>
          </p:cNvPr>
          <p:cNvSpPr>
            <a:spLocks noGrp="1"/>
          </p:cNvSpPr>
          <p:nvPr>
            <p:ph type="sldNum" sz="quarter" idx="12"/>
          </p:nvPr>
        </p:nvSpPr>
        <p:spPr/>
        <p:txBody>
          <a:bodyPr/>
          <a:lstStyle/>
          <a:p>
            <a:fld id="{D4F24A5E-B0D2-394D-9970-9AE06BCB59C1}" type="slidenum">
              <a:rPr lang="en-US" smtClean="0"/>
              <a:t>5</a:t>
            </a:fld>
            <a:endParaRPr lang="en-US"/>
          </a:p>
        </p:txBody>
      </p:sp>
    </p:spTree>
    <p:extLst>
      <p:ext uri="{BB962C8B-B14F-4D97-AF65-F5344CB8AC3E}">
        <p14:creationId xmlns:p14="http://schemas.microsoft.com/office/powerpoint/2010/main" val="3146984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2F05-3DE3-EBCE-FBC6-954320F70D88}"/>
              </a:ext>
            </a:extLst>
          </p:cNvPr>
          <p:cNvSpPr>
            <a:spLocks noGrp="1"/>
          </p:cNvSpPr>
          <p:nvPr>
            <p:ph type="title"/>
          </p:nvPr>
        </p:nvSpPr>
        <p:spPr/>
        <p:txBody>
          <a:bodyPr/>
          <a:lstStyle/>
          <a:p>
            <a:r>
              <a:rPr lang="en-US" dirty="0"/>
              <a:t>Ablation Study</a:t>
            </a:r>
          </a:p>
        </p:txBody>
      </p:sp>
      <p:sp>
        <p:nvSpPr>
          <p:cNvPr id="4" name="Date Placeholder 3">
            <a:extLst>
              <a:ext uri="{FF2B5EF4-FFF2-40B4-BE49-F238E27FC236}">
                <a16:creationId xmlns:a16="http://schemas.microsoft.com/office/drawing/2014/main" id="{6C856E38-5EC1-0F41-908F-4205B51AEDAB}"/>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86FC653E-D83B-1722-B9D2-6B8E71810DA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C89D763-D951-7C4E-5053-82A93238670A}"/>
              </a:ext>
            </a:extLst>
          </p:cNvPr>
          <p:cNvSpPr>
            <a:spLocks noGrp="1"/>
          </p:cNvSpPr>
          <p:nvPr>
            <p:ph type="sldNum" sz="quarter" idx="12"/>
          </p:nvPr>
        </p:nvSpPr>
        <p:spPr/>
        <p:txBody>
          <a:bodyPr/>
          <a:lstStyle/>
          <a:p>
            <a:fld id="{D4F24A5E-B0D2-394D-9970-9AE06BCB59C1}" type="slidenum">
              <a:rPr lang="en-US" smtClean="0"/>
              <a:t>50</a:t>
            </a:fld>
            <a:endParaRPr lang="en-US"/>
          </a:p>
        </p:txBody>
      </p:sp>
      <p:sp>
        <p:nvSpPr>
          <p:cNvPr id="12" name="Rectangle 11">
            <a:extLst>
              <a:ext uri="{FF2B5EF4-FFF2-40B4-BE49-F238E27FC236}">
                <a16:creationId xmlns:a16="http://schemas.microsoft.com/office/drawing/2014/main" id="{FE34389D-2E56-D9E4-49B6-5AA00D292607}"/>
              </a:ext>
            </a:extLst>
          </p:cNvPr>
          <p:cNvSpPr/>
          <p:nvPr/>
        </p:nvSpPr>
        <p:spPr>
          <a:xfrm>
            <a:off x="2116899" y="2668044"/>
            <a:ext cx="8993687"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EED20B-0352-493D-866C-A82AC4466BF4}"/>
              </a:ext>
            </a:extLst>
          </p:cNvPr>
          <p:cNvSpPr/>
          <p:nvPr/>
        </p:nvSpPr>
        <p:spPr>
          <a:xfrm>
            <a:off x="838200" y="4927539"/>
            <a:ext cx="10373139" cy="6296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DF7CA1CA-BECE-5145-DFA0-DB517FAF7F15}"/>
              </a:ext>
            </a:extLst>
          </p:cNvPr>
          <p:cNvPicPr>
            <a:picLocks noGrp="1" noChangeAspect="1"/>
          </p:cNvPicPr>
          <p:nvPr>
            <p:ph idx="1"/>
          </p:nvPr>
        </p:nvPicPr>
        <p:blipFill>
          <a:blip r:embed="rId3"/>
          <a:stretch>
            <a:fillRect/>
          </a:stretch>
        </p:blipFill>
        <p:spPr>
          <a:xfrm>
            <a:off x="908050" y="1515269"/>
            <a:ext cx="10375900" cy="4406900"/>
          </a:xfrm>
          <a:prstGeom prst="rect">
            <a:avLst/>
          </a:prstGeom>
        </p:spPr>
      </p:pic>
    </p:spTree>
    <p:extLst>
      <p:ext uri="{BB962C8B-B14F-4D97-AF65-F5344CB8AC3E}">
        <p14:creationId xmlns:p14="http://schemas.microsoft.com/office/powerpoint/2010/main" val="3851474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C132-9CFE-66E0-2584-D1B2B845CC26}"/>
              </a:ext>
            </a:extLst>
          </p:cNvPr>
          <p:cNvSpPr>
            <a:spLocks noGrp="1"/>
          </p:cNvSpPr>
          <p:nvPr>
            <p:ph type="title"/>
          </p:nvPr>
        </p:nvSpPr>
        <p:spPr/>
        <p:txBody>
          <a:bodyPr/>
          <a:lstStyle/>
          <a:p>
            <a:r>
              <a:rPr lang="en-US" dirty="0"/>
              <a:t>Ablation Study</a:t>
            </a:r>
          </a:p>
        </p:txBody>
      </p:sp>
      <p:sp>
        <p:nvSpPr>
          <p:cNvPr id="3" name="Content Placeholder 2">
            <a:extLst>
              <a:ext uri="{FF2B5EF4-FFF2-40B4-BE49-F238E27FC236}">
                <a16:creationId xmlns:a16="http://schemas.microsoft.com/office/drawing/2014/main" id="{458822B9-DAAC-26B8-64BF-3DF2B661054C}"/>
              </a:ext>
            </a:extLst>
          </p:cNvPr>
          <p:cNvSpPr>
            <a:spLocks noGrp="1"/>
          </p:cNvSpPr>
          <p:nvPr>
            <p:ph idx="1"/>
          </p:nvPr>
        </p:nvSpPr>
        <p:spPr/>
        <p:txBody>
          <a:bodyPr>
            <a:normAutofit/>
          </a:bodyPr>
          <a:lstStyle/>
          <a:p>
            <a:endParaRPr lang="en-US" dirty="0"/>
          </a:p>
          <a:p>
            <a:r>
              <a:rPr lang="en-US" dirty="0"/>
              <a:t>CoLT5 </a:t>
            </a:r>
            <a:r>
              <a:rPr lang="en-US" b="1" dirty="0"/>
              <a:t>benefits from dynamically routing tokens</a:t>
            </a:r>
            <a:r>
              <a:rPr lang="en-US" dirty="0"/>
              <a:t>, as it learns to identify and give more processing capacity to important tokens. This is essential because it indicates that the model is not just performing better due to having more parameters</a:t>
            </a:r>
          </a:p>
          <a:p>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8B4C9387-D5C6-6714-8058-0B1E9103A109}"/>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412A47E-0D70-CCF6-3EA7-7A8883A3AE3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240D315-E945-4074-5874-03D894D1C310}"/>
              </a:ext>
            </a:extLst>
          </p:cNvPr>
          <p:cNvSpPr>
            <a:spLocks noGrp="1"/>
          </p:cNvSpPr>
          <p:nvPr>
            <p:ph type="sldNum" sz="quarter" idx="12"/>
          </p:nvPr>
        </p:nvSpPr>
        <p:spPr/>
        <p:txBody>
          <a:bodyPr/>
          <a:lstStyle/>
          <a:p>
            <a:fld id="{D4F24A5E-B0D2-394D-9970-9AE06BCB59C1}" type="slidenum">
              <a:rPr lang="en-US" smtClean="0"/>
              <a:t>51</a:t>
            </a:fld>
            <a:endParaRPr lang="en-US"/>
          </a:p>
        </p:txBody>
      </p:sp>
    </p:spTree>
    <p:extLst>
      <p:ext uri="{BB962C8B-B14F-4D97-AF65-F5344CB8AC3E}">
        <p14:creationId xmlns:p14="http://schemas.microsoft.com/office/powerpoint/2010/main" val="1766838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6BDE-2950-A906-81E8-B9E4107FC548}"/>
              </a:ext>
            </a:extLst>
          </p:cNvPr>
          <p:cNvSpPr>
            <a:spLocks noGrp="1"/>
          </p:cNvSpPr>
          <p:nvPr>
            <p:ph type="title"/>
          </p:nvPr>
        </p:nvSpPr>
        <p:spPr/>
        <p:txBody>
          <a:bodyPr/>
          <a:lstStyle/>
          <a:p>
            <a:r>
              <a:rPr lang="en-US" dirty="0"/>
              <a:t>Limitations </a:t>
            </a:r>
          </a:p>
        </p:txBody>
      </p:sp>
      <p:sp>
        <p:nvSpPr>
          <p:cNvPr id="3" name="Content Placeholder 2">
            <a:extLst>
              <a:ext uri="{FF2B5EF4-FFF2-40B4-BE49-F238E27FC236}">
                <a16:creationId xmlns:a16="http://schemas.microsoft.com/office/drawing/2014/main" id="{80D3EE09-69C6-FE9A-FB50-640500E5D793}"/>
              </a:ext>
            </a:extLst>
          </p:cNvPr>
          <p:cNvSpPr>
            <a:spLocks noGrp="1"/>
          </p:cNvSpPr>
          <p:nvPr>
            <p:ph idx="1"/>
          </p:nvPr>
        </p:nvSpPr>
        <p:spPr/>
        <p:txBody>
          <a:bodyPr/>
          <a:lstStyle/>
          <a:p>
            <a:r>
              <a:rPr lang="en-US" dirty="0"/>
              <a:t>CoLT5 applies condition computation only in the encoder.</a:t>
            </a:r>
          </a:p>
          <a:p>
            <a:r>
              <a:rPr lang="en-US" dirty="0"/>
              <a:t>CoLT5 is specialized over long sequences and has to be trained from scratch.</a:t>
            </a:r>
          </a:p>
        </p:txBody>
      </p:sp>
      <p:sp>
        <p:nvSpPr>
          <p:cNvPr id="4" name="Date Placeholder 3">
            <a:extLst>
              <a:ext uri="{FF2B5EF4-FFF2-40B4-BE49-F238E27FC236}">
                <a16:creationId xmlns:a16="http://schemas.microsoft.com/office/drawing/2014/main" id="{43EEA1B4-D9A3-6D27-5F83-E8500EF4FA7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DBF27CEB-9805-B102-1077-3074B8512A0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AAA0C551-6772-FA97-4CD0-A5E8E32CF7AF}"/>
              </a:ext>
            </a:extLst>
          </p:cNvPr>
          <p:cNvSpPr>
            <a:spLocks noGrp="1"/>
          </p:cNvSpPr>
          <p:nvPr>
            <p:ph type="sldNum" sz="quarter" idx="12"/>
          </p:nvPr>
        </p:nvSpPr>
        <p:spPr/>
        <p:txBody>
          <a:bodyPr/>
          <a:lstStyle/>
          <a:p>
            <a:fld id="{D4F24A5E-B0D2-394D-9970-9AE06BCB59C1}" type="slidenum">
              <a:rPr lang="en-US" smtClean="0"/>
              <a:t>52</a:t>
            </a:fld>
            <a:endParaRPr lang="en-US"/>
          </a:p>
        </p:txBody>
      </p:sp>
    </p:spTree>
    <p:extLst>
      <p:ext uri="{BB962C8B-B14F-4D97-AF65-F5344CB8AC3E}">
        <p14:creationId xmlns:p14="http://schemas.microsoft.com/office/powerpoint/2010/main" val="2999203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9811-747E-162E-0BBD-B7EB3C8DA761}"/>
              </a:ext>
            </a:extLst>
          </p:cNvPr>
          <p:cNvSpPr>
            <a:spLocks noGrp="1"/>
          </p:cNvSpPr>
          <p:nvPr>
            <p:ph type="title"/>
          </p:nvPr>
        </p:nvSpPr>
        <p:spPr/>
        <p:txBody>
          <a:bodyPr/>
          <a:lstStyle/>
          <a:p>
            <a:r>
              <a:rPr lang="en-US" dirty="0"/>
              <a:t>Comparison</a:t>
            </a:r>
          </a:p>
        </p:txBody>
      </p:sp>
      <p:graphicFrame>
        <p:nvGraphicFramePr>
          <p:cNvPr id="8" name="Content Placeholder 7">
            <a:extLst>
              <a:ext uri="{FF2B5EF4-FFF2-40B4-BE49-F238E27FC236}">
                <a16:creationId xmlns:a16="http://schemas.microsoft.com/office/drawing/2014/main" id="{8F6C11BE-BA76-1697-C9DE-BD19BCEBE60A}"/>
              </a:ext>
            </a:extLst>
          </p:cNvPr>
          <p:cNvGraphicFramePr>
            <a:graphicFrameLocks noGrp="1"/>
          </p:cNvGraphicFramePr>
          <p:nvPr>
            <p:ph idx="1"/>
            <p:extLst>
              <p:ext uri="{D42A27DB-BD31-4B8C-83A1-F6EECF244321}">
                <p14:modId xmlns:p14="http://schemas.microsoft.com/office/powerpoint/2010/main" val="458067415"/>
              </p:ext>
            </p:extLst>
          </p:nvPr>
        </p:nvGraphicFramePr>
        <p:xfrm>
          <a:off x="1292088" y="1102840"/>
          <a:ext cx="8690112" cy="5189358"/>
        </p:xfrm>
        <a:graphic>
          <a:graphicData uri="http://schemas.openxmlformats.org/drawingml/2006/table">
            <a:tbl>
              <a:tblPr firstRow="1" bandRow="1">
                <a:tableStyleId>{0505E3EF-67EA-436B-97B2-0124C06EBD24}</a:tableStyleId>
              </a:tblPr>
              <a:tblGrid>
                <a:gridCol w="2172528">
                  <a:extLst>
                    <a:ext uri="{9D8B030D-6E8A-4147-A177-3AD203B41FA5}">
                      <a16:colId xmlns:a16="http://schemas.microsoft.com/office/drawing/2014/main" val="1520948084"/>
                    </a:ext>
                  </a:extLst>
                </a:gridCol>
                <a:gridCol w="2172528">
                  <a:extLst>
                    <a:ext uri="{9D8B030D-6E8A-4147-A177-3AD203B41FA5}">
                      <a16:colId xmlns:a16="http://schemas.microsoft.com/office/drawing/2014/main" val="3159481002"/>
                    </a:ext>
                  </a:extLst>
                </a:gridCol>
                <a:gridCol w="2172528">
                  <a:extLst>
                    <a:ext uri="{9D8B030D-6E8A-4147-A177-3AD203B41FA5}">
                      <a16:colId xmlns:a16="http://schemas.microsoft.com/office/drawing/2014/main" val="3862473871"/>
                    </a:ext>
                  </a:extLst>
                </a:gridCol>
                <a:gridCol w="2172528">
                  <a:extLst>
                    <a:ext uri="{9D8B030D-6E8A-4147-A177-3AD203B41FA5}">
                      <a16:colId xmlns:a16="http://schemas.microsoft.com/office/drawing/2014/main" val="2739624906"/>
                    </a:ext>
                  </a:extLst>
                </a:gridCol>
              </a:tblGrid>
              <a:tr h="666773">
                <a:tc>
                  <a:txBody>
                    <a:bodyPr/>
                    <a:lstStyle/>
                    <a:p>
                      <a:r>
                        <a:rPr lang="en-US" dirty="0"/>
                        <a:t>Feature</a:t>
                      </a:r>
                    </a:p>
                  </a:txBody>
                  <a:tcPr/>
                </a:tc>
                <a:tc>
                  <a:txBody>
                    <a:bodyPr/>
                    <a:lstStyle/>
                    <a:p>
                      <a:r>
                        <a:rPr lang="en-US" dirty="0"/>
                        <a:t> Mixture of Experts</a:t>
                      </a:r>
                    </a:p>
                  </a:txBody>
                  <a:tcPr/>
                </a:tc>
                <a:tc>
                  <a:txBody>
                    <a:bodyPr/>
                    <a:lstStyle/>
                    <a:p>
                      <a:r>
                        <a:rPr lang="en-US" dirty="0"/>
                        <a:t>GShard</a:t>
                      </a:r>
                    </a:p>
                  </a:txBody>
                  <a:tcPr/>
                </a:tc>
                <a:tc>
                  <a:txBody>
                    <a:bodyPr/>
                    <a:lstStyle/>
                    <a:p>
                      <a:r>
                        <a:rPr lang="en-US" dirty="0"/>
                        <a:t>CoLT5</a:t>
                      </a:r>
                    </a:p>
                  </a:txBody>
                  <a:tcPr/>
                </a:tc>
                <a:extLst>
                  <a:ext uri="{0D108BD9-81ED-4DB2-BD59-A6C34878D82A}">
                    <a16:rowId xmlns:a16="http://schemas.microsoft.com/office/drawing/2014/main" val="961347330"/>
                  </a:ext>
                </a:extLst>
              </a:tr>
              <a:tr h="666773">
                <a:tc>
                  <a:txBody>
                    <a:bodyPr/>
                    <a:lstStyle/>
                    <a:p>
                      <a:r>
                        <a:rPr lang="en-US" dirty="0"/>
                        <a:t>Scale</a:t>
                      </a:r>
                    </a:p>
                  </a:txBody>
                  <a:tcPr/>
                </a:tc>
                <a:tc>
                  <a:txBody>
                    <a:bodyPr/>
                    <a:lstStyle/>
                    <a:p>
                      <a:r>
                        <a:rPr lang="en-US" dirty="0"/>
                        <a:t>1.1T</a:t>
                      </a:r>
                    </a:p>
                  </a:txBody>
                  <a:tcPr/>
                </a:tc>
                <a:tc>
                  <a:txBody>
                    <a:bodyPr/>
                    <a:lstStyle/>
                    <a:p>
                      <a:r>
                        <a:rPr lang="en-US" dirty="0"/>
                        <a:t>600B</a:t>
                      </a:r>
                    </a:p>
                  </a:txBody>
                  <a:tcPr/>
                </a:tc>
                <a:tc>
                  <a:txBody>
                    <a:bodyPr/>
                    <a:lstStyle/>
                    <a:p>
                      <a:r>
                        <a:rPr lang="en-US" dirty="0"/>
                        <a:t>5.3B</a:t>
                      </a:r>
                    </a:p>
                  </a:txBody>
                  <a:tcPr/>
                </a:tc>
                <a:extLst>
                  <a:ext uri="{0D108BD9-81ED-4DB2-BD59-A6C34878D82A}">
                    <a16:rowId xmlns:a16="http://schemas.microsoft.com/office/drawing/2014/main" val="1694405091"/>
                  </a:ext>
                </a:extLst>
              </a:tr>
              <a:tr h="666773">
                <a:tc>
                  <a:txBody>
                    <a:bodyPr/>
                    <a:lstStyle/>
                    <a:p>
                      <a:r>
                        <a:rPr lang="en-US" dirty="0"/>
                        <a:t>Sparsification technique</a:t>
                      </a:r>
                    </a:p>
                  </a:txBody>
                  <a:tcPr/>
                </a:tc>
                <a:tc>
                  <a:txBody>
                    <a:bodyPr/>
                    <a:lstStyle/>
                    <a:p>
                      <a:r>
                        <a:rPr lang="en-US" dirty="0"/>
                        <a:t>Splitting Feedforward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Splitting Feedforward&amp; </a:t>
                      </a:r>
                      <a:r>
                        <a:rPr lang="en-US" dirty="0" err="1"/>
                        <a:t>Sharding</a:t>
                      </a:r>
                      <a:endParaRPr lang="en-US" dirty="0"/>
                    </a:p>
                    <a:p>
                      <a:endParaRPr lang="en-US" dirty="0"/>
                    </a:p>
                  </a:txBody>
                  <a:tcPr/>
                </a:tc>
                <a:tc>
                  <a:txBody>
                    <a:bodyPr/>
                    <a:lstStyle/>
                    <a:p>
                      <a:r>
                        <a:rPr lang="en-US" dirty="0"/>
                        <a:t>Light branching</a:t>
                      </a:r>
                    </a:p>
                  </a:txBody>
                  <a:tcPr/>
                </a:tc>
                <a:extLst>
                  <a:ext uri="{0D108BD9-81ED-4DB2-BD59-A6C34878D82A}">
                    <a16:rowId xmlns:a16="http://schemas.microsoft.com/office/drawing/2014/main" val="4056338348"/>
                  </a:ext>
                </a:extLst>
              </a:tr>
              <a:tr h="666773">
                <a:tc>
                  <a:txBody>
                    <a:bodyPr/>
                    <a:lstStyle/>
                    <a:p>
                      <a:r>
                        <a:rPr lang="en-US" dirty="0"/>
                        <a:t>Sparsification</a:t>
                      </a:r>
                    </a:p>
                  </a:txBody>
                  <a:tcPr/>
                </a:tc>
                <a:tc>
                  <a:txBody>
                    <a:bodyPr/>
                    <a:lstStyle/>
                    <a:p>
                      <a:r>
                        <a:rPr lang="en-US" dirty="0"/>
                        <a:t>FF layer</a:t>
                      </a:r>
                    </a:p>
                  </a:txBody>
                  <a:tcPr/>
                </a:tc>
                <a:tc>
                  <a:txBody>
                    <a:bodyPr/>
                    <a:lstStyle/>
                    <a:p>
                      <a:r>
                        <a:rPr lang="en-US" dirty="0"/>
                        <a:t>FF layer</a:t>
                      </a:r>
                    </a:p>
                  </a:txBody>
                  <a:tcPr/>
                </a:tc>
                <a:tc>
                  <a:txBody>
                    <a:bodyPr/>
                    <a:lstStyle/>
                    <a:p>
                      <a:r>
                        <a:rPr lang="en-US" dirty="0"/>
                        <a:t>All 3</a:t>
                      </a:r>
                    </a:p>
                  </a:txBody>
                  <a:tcPr/>
                </a:tc>
                <a:extLst>
                  <a:ext uri="{0D108BD9-81ED-4DB2-BD59-A6C34878D82A}">
                    <a16:rowId xmlns:a16="http://schemas.microsoft.com/office/drawing/2014/main" val="292450873"/>
                  </a:ext>
                </a:extLst>
              </a:tr>
              <a:tr h="666773">
                <a:tc>
                  <a:txBody>
                    <a:bodyPr/>
                    <a:lstStyle/>
                    <a:p>
                      <a:r>
                        <a:rPr lang="en-US" dirty="0"/>
                        <a:t>Expert Selection</a:t>
                      </a:r>
                    </a:p>
                  </a:txBody>
                  <a:tcPr/>
                </a:tc>
                <a:tc>
                  <a:txBody>
                    <a:bodyPr/>
                    <a:lstStyle/>
                    <a:p>
                      <a:r>
                        <a:rPr lang="en-US" dirty="0"/>
                        <a:t>Top 2</a:t>
                      </a:r>
                    </a:p>
                  </a:txBody>
                  <a:tcPr/>
                </a:tc>
                <a:tc>
                  <a:txBody>
                    <a:bodyPr/>
                    <a:lstStyle/>
                    <a:p>
                      <a:r>
                        <a:rPr lang="en-US" dirty="0"/>
                        <a:t>Top 2 &amp; Random Routing</a:t>
                      </a:r>
                    </a:p>
                  </a:txBody>
                  <a:tcPr/>
                </a:tc>
                <a:tc>
                  <a:txBody>
                    <a:bodyPr/>
                    <a:lstStyle/>
                    <a:p>
                      <a:r>
                        <a:rPr lang="en-US" dirty="0"/>
                        <a:t>NA</a:t>
                      </a:r>
                    </a:p>
                  </a:txBody>
                  <a:tcPr/>
                </a:tc>
                <a:extLst>
                  <a:ext uri="{0D108BD9-81ED-4DB2-BD59-A6C34878D82A}">
                    <a16:rowId xmlns:a16="http://schemas.microsoft.com/office/drawing/2014/main" val="2189526473"/>
                  </a:ext>
                </a:extLst>
              </a:tr>
              <a:tr h="666773">
                <a:tc>
                  <a:txBody>
                    <a:bodyPr/>
                    <a:lstStyle/>
                    <a:p>
                      <a:r>
                        <a:rPr lang="en-US" dirty="0"/>
                        <a:t>Attention</a:t>
                      </a:r>
                    </a:p>
                  </a:txBody>
                  <a:tcPr/>
                </a:tc>
                <a:tc>
                  <a:txBody>
                    <a:bodyPr/>
                    <a:lstStyle/>
                    <a:p>
                      <a:r>
                        <a:rPr lang="en-US" dirty="0"/>
                        <a:t>dense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dense</a:t>
                      </a:r>
                    </a:p>
                    <a:p>
                      <a:endParaRPr lang="en-US" dirty="0"/>
                    </a:p>
                  </a:txBody>
                  <a:tcPr/>
                </a:tc>
                <a:tc>
                  <a:txBody>
                    <a:bodyPr/>
                    <a:lstStyle/>
                    <a:p>
                      <a:r>
                        <a:rPr lang="en-US" dirty="0"/>
                        <a:t>Sparse &amp; dense</a:t>
                      </a:r>
                    </a:p>
                  </a:txBody>
                  <a:tcPr/>
                </a:tc>
                <a:extLst>
                  <a:ext uri="{0D108BD9-81ED-4DB2-BD59-A6C34878D82A}">
                    <a16:rowId xmlns:a16="http://schemas.microsoft.com/office/drawing/2014/main" val="3012578805"/>
                  </a:ext>
                </a:extLst>
              </a:tr>
              <a:tr h="666773">
                <a:tc>
                  <a:txBody>
                    <a:bodyPr/>
                    <a:lstStyle/>
                    <a:p>
                      <a:r>
                        <a:rPr lang="en-US" dirty="0"/>
                        <a:t>Specialization</a:t>
                      </a:r>
                    </a:p>
                  </a:txBody>
                  <a:tcPr/>
                </a:tc>
                <a:tc>
                  <a:txBody>
                    <a:bodyPr/>
                    <a:lstStyle/>
                    <a:p>
                      <a:r>
                        <a:rPr lang="en-US" dirty="0"/>
                        <a:t>Large Data/Scale</a:t>
                      </a:r>
                    </a:p>
                  </a:txBody>
                  <a:tcPr/>
                </a:tc>
                <a:tc>
                  <a:txBody>
                    <a:bodyPr/>
                    <a:lstStyle/>
                    <a:p>
                      <a:r>
                        <a:rPr lang="en-US" dirty="0"/>
                        <a:t>Parallelization</a:t>
                      </a:r>
                    </a:p>
                  </a:txBody>
                  <a:tcPr/>
                </a:tc>
                <a:tc>
                  <a:txBody>
                    <a:bodyPr/>
                    <a:lstStyle/>
                    <a:p>
                      <a:r>
                        <a:rPr lang="en-US" dirty="0"/>
                        <a:t>Long inputs</a:t>
                      </a:r>
                    </a:p>
                  </a:txBody>
                  <a:tcPr/>
                </a:tc>
                <a:extLst>
                  <a:ext uri="{0D108BD9-81ED-4DB2-BD59-A6C34878D82A}">
                    <a16:rowId xmlns:a16="http://schemas.microsoft.com/office/drawing/2014/main" val="1731915784"/>
                  </a:ext>
                </a:extLst>
              </a:tr>
            </a:tbl>
          </a:graphicData>
        </a:graphic>
      </p:graphicFrame>
      <p:sp>
        <p:nvSpPr>
          <p:cNvPr id="4" name="Date Placeholder 3">
            <a:extLst>
              <a:ext uri="{FF2B5EF4-FFF2-40B4-BE49-F238E27FC236}">
                <a16:creationId xmlns:a16="http://schemas.microsoft.com/office/drawing/2014/main" id="{9D328ACC-987C-06D6-DAB9-22F850138C9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DF47E156-97A0-54AE-05BE-28772F024B4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47D22F98-5DFB-B180-5A9B-AC9A4B422D26}"/>
              </a:ext>
            </a:extLst>
          </p:cNvPr>
          <p:cNvSpPr>
            <a:spLocks noGrp="1"/>
          </p:cNvSpPr>
          <p:nvPr>
            <p:ph type="sldNum" sz="quarter" idx="12"/>
          </p:nvPr>
        </p:nvSpPr>
        <p:spPr/>
        <p:txBody>
          <a:bodyPr/>
          <a:lstStyle/>
          <a:p>
            <a:fld id="{D4F24A5E-B0D2-394D-9970-9AE06BCB59C1}" type="slidenum">
              <a:rPr lang="en-US" smtClean="0"/>
              <a:t>53</a:t>
            </a:fld>
            <a:endParaRPr lang="en-US"/>
          </a:p>
        </p:txBody>
      </p:sp>
    </p:spTree>
    <p:extLst>
      <p:ext uri="{BB962C8B-B14F-4D97-AF65-F5344CB8AC3E}">
        <p14:creationId xmlns:p14="http://schemas.microsoft.com/office/powerpoint/2010/main" val="3619254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35213-F2B1-958C-9B37-87A943302468}"/>
              </a:ext>
            </a:extLst>
          </p:cNvPr>
          <p:cNvSpPr>
            <a:spLocks noGrp="1"/>
          </p:cNvSpPr>
          <p:nvPr>
            <p:ph type="dt" sz="half" idx="10"/>
          </p:nvPr>
        </p:nvSpPr>
        <p:spPr/>
        <p:txBody>
          <a:bodyPr/>
          <a:lstStyle/>
          <a:p>
            <a:fld id="{9A561D02-7E11-1544-897F-A30819BC8F60}" type="datetime1">
              <a:rPr lang="en-CA" smtClean="0"/>
              <a:t>2024-03-26</a:t>
            </a:fld>
            <a:endParaRPr lang="en-US"/>
          </a:p>
        </p:txBody>
      </p:sp>
      <p:sp>
        <p:nvSpPr>
          <p:cNvPr id="3" name="Footer Placeholder 2">
            <a:extLst>
              <a:ext uri="{FF2B5EF4-FFF2-40B4-BE49-F238E27FC236}">
                <a16:creationId xmlns:a16="http://schemas.microsoft.com/office/drawing/2014/main" id="{35D14CD4-21DD-8034-3ED3-7B9E2929B93A}"/>
              </a:ext>
            </a:extLst>
          </p:cNvPr>
          <p:cNvSpPr>
            <a:spLocks noGrp="1"/>
          </p:cNvSpPr>
          <p:nvPr>
            <p:ph type="ftr" sz="quarter" idx="11"/>
          </p:nvPr>
        </p:nvSpPr>
        <p:spPr/>
        <p:txBody>
          <a:bodyPr/>
          <a:lstStyle/>
          <a:p>
            <a:r>
              <a:rPr lang="en-US"/>
              <a:t>Slides created for CS886 at UWaterloo</a:t>
            </a:r>
          </a:p>
        </p:txBody>
      </p:sp>
      <p:sp>
        <p:nvSpPr>
          <p:cNvPr id="4" name="Slide Number Placeholder 3">
            <a:extLst>
              <a:ext uri="{FF2B5EF4-FFF2-40B4-BE49-F238E27FC236}">
                <a16:creationId xmlns:a16="http://schemas.microsoft.com/office/drawing/2014/main" id="{CC4EEAA8-D472-9ABF-2DFD-4AA92734328E}"/>
              </a:ext>
            </a:extLst>
          </p:cNvPr>
          <p:cNvSpPr>
            <a:spLocks noGrp="1"/>
          </p:cNvSpPr>
          <p:nvPr>
            <p:ph type="sldNum" sz="quarter" idx="12"/>
          </p:nvPr>
        </p:nvSpPr>
        <p:spPr/>
        <p:txBody>
          <a:bodyPr/>
          <a:lstStyle/>
          <a:p>
            <a:fld id="{D4F24A5E-B0D2-394D-9970-9AE06BCB59C1}" type="slidenum">
              <a:rPr lang="en-US" smtClean="0"/>
              <a:t>54</a:t>
            </a:fld>
            <a:endParaRPr lang="en-US"/>
          </a:p>
        </p:txBody>
      </p:sp>
      <p:sp>
        <p:nvSpPr>
          <p:cNvPr id="5" name="Title 4">
            <a:extLst>
              <a:ext uri="{FF2B5EF4-FFF2-40B4-BE49-F238E27FC236}">
                <a16:creationId xmlns:a16="http://schemas.microsoft.com/office/drawing/2014/main" id="{4ED1A365-A72B-F943-3BEC-6C257CABE0A1}"/>
              </a:ext>
            </a:extLst>
          </p:cNvPr>
          <p:cNvSpPr>
            <a:spLocks noGrp="1"/>
          </p:cNvSpPr>
          <p:nvPr>
            <p:ph type="title"/>
          </p:nvPr>
        </p:nvSpPr>
        <p:spPr>
          <a:xfrm>
            <a:off x="838200" y="2977919"/>
            <a:ext cx="10515600" cy="902162"/>
          </a:xfrm>
        </p:spPr>
        <p:txBody>
          <a:bodyPr/>
          <a:lstStyle/>
          <a:p>
            <a:r>
              <a:rPr lang="en-US" dirty="0"/>
              <a:t>Quantization of LLMs</a:t>
            </a:r>
            <a:endParaRPr lang="en-150" dirty="0"/>
          </a:p>
        </p:txBody>
      </p:sp>
    </p:spTree>
    <p:extLst>
      <p:ext uri="{BB962C8B-B14F-4D97-AF65-F5344CB8AC3E}">
        <p14:creationId xmlns:p14="http://schemas.microsoft.com/office/powerpoint/2010/main" val="259230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368B-5C3C-C025-7163-A600C63346B0}"/>
              </a:ext>
            </a:extLst>
          </p:cNvPr>
          <p:cNvSpPr>
            <a:spLocks noGrp="1"/>
          </p:cNvSpPr>
          <p:nvPr>
            <p:ph type="title"/>
          </p:nvPr>
        </p:nvSpPr>
        <p:spPr/>
        <p:txBody>
          <a:bodyPr/>
          <a:lstStyle/>
          <a:p>
            <a:r>
              <a:rPr lang="en-US" sz="4400" b="0" i="0" u="none" strike="noStrike" dirty="0">
                <a:solidFill>
                  <a:srgbClr val="000000"/>
                </a:solidFill>
                <a:effectLst/>
                <a:latin typeface="Arial" panose="020B0604020202020204" pitchFamily="34" charset="0"/>
              </a:rPr>
              <a:t>Basics: Quantization</a:t>
            </a:r>
            <a:endParaRPr lang="en-150" dirty="0"/>
          </a:p>
        </p:txBody>
      </p:sp>
      <p:sp>
        <p:nvSpPr>
          <p:cNvPr id="3" name="Content Placeholder 2">
            <a:extLst>
              <a:ext uri="{FF2B5EF4-FFF2-40B4-BE49-F238E27FC236}">
                <a16:creationId xmlns:a16="http://schemas.microsoft.com/office/drawing/2014/main" id="{A68F2864-79FC-FB94-BD1B-EF1BEA7EBB48}"/>
              </a:ext>
            </a:extLst>
          </p:cNvPr>
          <p:cNvSpPr>
            <a:spLocks noGrp="1"/>
          </p:cNvSpPr>
          <p:nvPr>
            <p:ph idx="1"/>
          </p:nvPr>
        </p:nvSpPr>
        <p:spPr/>
        <p:txBody>
          <a:bodyPr/>
          <a:lstStyle/>
          <a:p>
            <a:pPr rtl="0">
              <a:spcBef>
                <a:spcPts val="0"/>
              </a:spcBef>
              <a:spcAft>
                <a:spcPts val="1200"/>
              </a:spcAft>
            </a:pPr>
            <a:r>
              <a:rPr lang="en-US" sz="2800" b="0" i="0" u="none" strike="noStrike" dirty="0">
                <a:solidFill>
                  <a:srgbClr val="595959"/>
                </a:solidFill>
                <a:effectLst/>
                <a:latin typeface="Arial" panose="020B0604020202020204" pitchFamily="34" charset="0"/>
              </a:rPr>
              <a:t>A process which reduces the precision of the model's parameters, activations, or gradients to lower memory usage and computational requirements.</a:t>
            </a:r>
            <a:endParaRPr lang="en-US" b="0" dirty="0">
              <a:effectLst/>
            </a:endParaRPr>
          </a:p>
          <a:p>
            <a:pPr rtl="0">
              <a:spcBef>
                <a:spcPts val="0"/>
              </a:spcBef>
              <a:spcAft>
                <a:spcPts val="1200"/>
              </a:spcAft>
            </a:pPr>
            <a:r>
              <a:rPr lang="en-US" sz="2800" b="1" i="0" u="none" strike="noStrike" dirty="0">
                <a:solidFill>
                  <a:srgbClr val="595959"/>
                </a:solidFill>
                <a:effectLst/>
                <a:latin typeface="Arial" panose="020B0604020202020204" pitchFamily="34" charset="0"/>
              </a:rPr>
              <a:t>WHY?</a:t>
            </a:r>
            <a:endParaRPr lang="en-US" b="0"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595959"/>
                </a:solidFill>
                <a:effectLst/>
                <a:latin typeface="Arial" panose="020B0604020202020204" pitchFamily="34" charset="0"/>
              </a:rPr>
              <a:t>for deploying large models on devices with limited resources</a:t>
            </a:r>
          </a:p>
          <a:p>
            <a:pPr rtl="0" fontAlgn="base">
              <a:spcBef>
                <a:spcPts val="0"/>
              </a:spcBef>
              <a:spcAft>
                <a:spcPts val="1200"/>
              </a:spcAft>
              <a:buFont typeface="Arial" panose="020B0604020202020204" pitchFamily="34" charset="0"/>
              <a:buChar char="•"/>
            </a:pPr>
            <a:r>
              <a:rPr lang="en-US" sz="2800" b="0" i="0" u="none" strike="noStrike" dirty="0">
                <a:solidFill>
                  <a:srgbClr val="595959"/>
                </a:solidFill>
                <a:effectLst/>
                <a:latin typeface="Arial" panose="020B0604020202020204" pitchFamily="34" charset="0"/>
              </a:rPr>
              <a:t>for reducing the carbon footprint of training and inference processes.</a:t>
            </a:r>
          </a:p>
          <a:p>
            <a:pPr rtl="0" fontAlgn="base">
              <a:spcBef>
                <a:spcPts val="0"/>
              </a:spcBef>
              <a:spcAft>
                <a:spcPts val="1200"/>
              </a:spcAft>
              <a:buFont typeface="Arial" panose="020B0604020202020204" pitchFamily="34" charset="0"/>
              <a:buChar char="•"/>
            </a:pPr>
            <a:r>
              <a:rPr lang="en-US" sz="2800" b="0" i="0" u="none" strike="noStrike" dirty="0">
                <a:solidFill>
                  <a:srgbClr val="595959"/>
                </a:solidFill>
                <a:effectLst/>
                <a:latin typeface="Arial" panose="020B0604020202020204" pitchFamily="34" charset="0"/>
              </a:rPr>
              <a:t>Large language models have been widely adopted but require significant GPU memory for inference</a:t>
            </a:r>
          </a:p>
          <a:p>
            <a:endParaRPr lang="en-150" dirty="0"/>
          </a:p>
        </p:txBody>
      </p:sp>
      <p:sp>
        <p:nvSpPr>
          <p:cNvPr id="4" name="Date Placeholder 3">
            <a:extLst>
              <a:ext uri="{FF2B5EF4-FFF2-40B4-BE49-F238E27FC236}">
                <a16:creationId xmlns:a16="http://schemas.microsoft.com/office/drawing/2014/main" id="{50533282-AE0E-7540-2743-7D793D8F661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AAA5F7EB-01C6-328C-F6A0-5A0EAC9699B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73B98A6E-E99A-1741-0814-9228E7995B94}"/>
              </a:ext>
            </a:extLst>
          </p:cNvPr>
          <p:cNvSpPr>
            <a:spLocks noGrp="1"/>
          </p:cNvSpPr>
          <p:nvPr>
            <p:ph type="sldNum" sz="quarter" idx="12"/>
          </p:nvPr>
        </p:nvSpPr>
        <p:spPr/>
        <p:txBody>
          <a:bodyPr/>
          <a:lstStyle/>
          <a:p>
            <a:fld id="{D4F24A5E-B0D2-394D-9970-9AE06BCB59C1}" type="slidenum">
              <a:rPr lang="en-US" smtClean="0"/>
              <a:t>55</a:t>
            </a:fld>
            <a:endParaRPr lang="en-US"/>
          </a:p>
        </p:txBody>
      </p:sp>
    </p:spTree>
    <p:extLst>
      <p:ext uri="{BB962C8B-B14F-4D97-AF65-F5344CB8AC3E}">
        <p14:creationId xmlns:p14="http://schemas.microsoft.com/office/powerpoint/2010/main" val="1533489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A9D4-6C12-4B26-31FE-431B4546E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7DDE8-4B14-2D30-09E3-478FA2AA8004}"/>
              </a:ext>
            </a:extLst>
          </p:cNvPr>
          <p:cNvSpPr>
            <a:spLocks noGrp="1"/>
          </p:cNvSpPr>
          <p:nvPr>
            <p:ph type="title"/>
          </p:nvPr>
        </p:nvSpPr>
        <p:spPr/>
        <p:txBody>
          <a:bodyPr/>
          <a:lstStyle/>
          <a:p>
            <a:r>
              <a:rPr lang="en-US" sz="4400" b="0" i="0" u="none" strike="noStrike" dirty="0">
                <a:solidFill>
                  <a:srgbClr val="000000"/>
                </a:solidFill>
                <a:effectLst/>
                <a:latin typeface="Arial" panose="020B0604020202020204" pitchFamily="34" charset="0"/>
              </a:rPr>
              <a:t>Quantization Techniques</a:t>
            </a:r>
            <a:endParaRPr lang="en-150" dirty="0"/>
          </a:p>
        </p:txBody>
      </p:sp>
      <p:sp>
        <p:nvSpPr>
          <p:cNvPr id="3" name="Content Placeholder 2">
            <a:extLst>
              <a:ext uri="{FF2B5EF4-FFF2-40B4-BE49-F238E27FC236}">
                <a16:creationId xmlns:a16="http://schemas.microsoft.com/office/drawing/2014/main" id="{E4A300AC-BAB5-3F2E-BC9B-26AC2D509362}"/>
              </a:ext>
            </a:extLst>
          </p:cNvPr>
          <p:cNvSpPr>
            <a:spLocks noGrp="1"/>
          </p:cNvSpPr>
          <p:nvPr>
            <p:ph idx="1"/>
          </p:nvPr>
        </p:nvSpPr>
        <p:spPr/>
        <p:txBody>
          <a:bodyPr/>
          <a:lstStyle/>
          <a:p>
            <a:pPr>
              <a:spcBef>
                <a:spcPts val="0"/>
              </a:spcBef>
              <a:spcAft>
                <a:spcPts val="1200"/>
              </a:spcAft>
            </a:pPr>
            <a:r>
              <a:rPr lang="en-US" sz="2800" b="0" i="0" u="none" strike="noStrike" dirty="0">
                <a:solidFill>
                  <a:srgbClr val="595959"/>
                </a:solidFill>
                <a:effectLst/>
                <a:latin typeface="Arial" panose="020B0604020202020204" pitchFamily="34" charset="0"/>
              </a:rPr>
              <a:t>Basic Techniques: Uniform and Non-uniform Quantization</a:t>
            </a:r>
            <a:endParaRPr lang="en-US" sz="2800" i="0" u="none" strike="noStrike" dirty="0">
              <a:solidFill>
                <a:srgbClr val="595959"/>
              </a:solidFill>
              <a:effectLst/>
              <a:latin typeface="Arial" panose="020B0604020202020204" pitchFamily="34" charset="0"/>
            </a:endParaRPr>
          </a:p>
          <a:p>
            <a:pPr rtl="0">
              <a:spcBef>
                <a:spcPts val="0"/>
              </a:spcBef>
              <a:spcAft>
                <a:spcPts val="1200"/>
              </a:spcAft>
            </a:pPr>
            <a:r>
              <a:rPr lang="en-US" sz="2800" i="0" u="none" strike="noStrike" dirty="0">
                <a:solidFill>
                  <a:srgbClr val="595959"/>
                </a:solidFill>
                <a:effectLst/>
                <a:latin typeface="Arial" panose="020B0604020202020204" pitchFamily="34" charset="0"/>
              </a:rPr>
              <a:t>Advanced techniques: Dynamic Quantization</a:t>
            </a:r>
          </a:p>
          <a:p>
            <a:pPr lvl="1">
              <a:spcBef>
                <a:spcPts val="0"/>
              </a:spcBef>
              <a:spcAft>
                <a:spcPts val="1200"/>
              </a:spcAft>
            </a:pPr>
            <a:r>
              <a:rPr lang="en-US" sz="2400" b="0" i="0" u="none" strike="noStrike" dirty="0">
                <a:solidFill>
                  <a:srgbClr val="040C28"/>
                </a:solidFill>
                <a:effectLst/>
              </a:rPr>
              <a:t>Converting a model to use a reduced precision integer representation for the weights and/or activations</a:t>
            </a:r>
            <a:r>
              <a:rPr lang="en-US" sz="2400" b="0" i="0" u="none" strike="noStrike" dirty="0">
                <a:solidFill>
                  <a:srgbClr val="202124"/>
                </a:solidFill>
                <a:effectLst/>
              </a:rPr>
              <a:t>. Calculations are dynamic.</a:t>
            </a:r>
            <a:endParaRPr lang="en-US" dirty="0">
              <a:effectLst/>
            </a:endParaRPr>
          </a:p>
          <a:p>
            <a:r>
              <a:rPr lang="en-US" sz="2800" i="0" u="none" strike="noStrike" dirty="0">
                <a:solidFill>
                  <a:srgbClr val="595959"/>
                </a:solidFill>
                <a:effectLst/>
                <a:latin typeface="Arial" panose="020B0604020202020204" pitchFamily="34" charset="0"/>
              </a:rPr>
              <a:t>Advanced techniques: Block-wise Quantization</a:t>
            </a:r>
          </a:p>
          <a:p>
            <a:pPr lvl="1"/>
            <a:r>
              <a:rPr lang="en-US" sz="2400" b="0" i="0" u="none" strike="noStrike" dirty="0">
                <a:effectLst/>
              </a:rPr>
              <a:t>divides input tensors into smaller blocks/chunks/categories that are independently quantized</a:t>
            </a:r>
            <a:br>
              <a:rPr lang="en-US" dirty="0"/>
            </a:br>
            <a:endParaRPr lang="en-150" dirty="0"/>
          </a:p>
        </p:txBody>
      </p:sp>
      <p:sp>
        <p:nvSpPr>
          <p:cNvPr id="4" name="Date Placeholder 3">
            <a:extLst>
              <a:ext uri="{FF2B5EF4-FFF2-40B4-BE49-F238E27FC236}">
                <a16:creationId xmlns:a16="http://schemas.microsoft.com/office/drawing/2014/main" id="{E792C272-D031-9625-B9A6-586F8A05C036}"/>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6EE9605-FCAD-08C5-668F-A1A3135832E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78FFAD30-4318-4C5E-2718-DA22F3AAB9DE}"/>
              </a:ext>
            </a:extLst>
          </p:cNvPr>
          <p:cNvSpPr>
            <a:spLocks noGrp="1"/>
          </p:cNvSpPr>
          <p:nvPr>
            <p:ph type="sldNum" sz="quarter" idx="12"/>
          </p:nvPr>
        </p:nvSpPr>
        <p:spPr/>
        <p:txBody>
          <a:bodyPr/>
          <a:lstStyle/>
          <a:p>
            <a:fld id="{D4F24A5E-B0D2-394D-9970-9AE06BCB59C1}" type="slidenum">
              <a:rPr lang="en-US" smtClean="0"/>
              <a:t>56</a:t>
            </a:fld>
            <a:endParaRPr lang="en-US"/>
          </a:p>
        </p:txBody>
      </p:sp>
    </p:spTree>
    <p:extLst>
      <p:ext uri="{BB962C8B-B14F-4D97-AF65-F5344CB8AC3E}">
        <p14:creationId xmlns:p14="http://schemas.microsoft.com/office/powerpoint/2010/main" val="3875128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D0D62-765C-99CC-8DA6-28CB24214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64347-2AD8-33F6-2B6C-B805AF254712}"/>
              </a:ext>
            </a:extLst>
          </p:cNvPr>
          <p:cNvSpPr>
            <a:spLocks noGrp="1"/>
          </p:cNvSpPr>
          <p:nvPr>
            <p:ph type="title"/>
          </p:nvPr>
        </p:nvSpPr>
        <p:spPr/>
        <p:txBody>
          <a:bodyPr/>
          <a:lstStyle/>
          <a:p>
            <a:r>
              <a:rPr lang="en-US" sz="4400" b="0" i="0" u="none" strike="noStrike" dirty="0">
                <a:solidFill>
                  <a:srgbClr val="000000"/>
                </a:solidFill>
                <a:effectLst/>
                <a:latin typeface="Arial" panose="020B0604020202020204" pitchFamily="34" charset="0"/>
              </a:rPr>
              <a:t>Quantization Techniques</a:t>
            </a:r>
            <a:endParaRPr lang="en-150" dirty="0"/>
          </a:p>
        </p:txBody>
      </p:sp>
      <p:sp>
        <p:nvSpPr>
          <p:cNvPr id="3" name="Content Placeholder 2">
            <a:extLst>
              <a:ext uri="{FF2B5EF4-FFF2-40B4-BE49-F238E27FC236}">
                <a16:creationId xmlns:a16="http://schemas.microsoft.com/office/drawing/2014/main" id="{65FA5ED0-2DC0-5067-7CEA-349657CA55A0}"/>
              </a:ext>
            </a:extLst>
          </p:cNvPr>
          <p:cNvSpPr>
            <a:spLocks noGrp="1"/>
          </p:cNvSpPr>
          <p:nvPr>
            <p:ph idx="1"/>
          </p:nvPr>
        </p:nvSpPr>
        <p:spPr/>
        <p:txBody>
          <a:bodyPr>
            <a:normAutofit lnSpcReduction="10000"/>
          </a:bodyPr>
          <a:lstStyle/>
          <a:p>
            <a:pPr rtl="0">
              <a:spcBef>
                <a:spcPts val="0"/>
              </a:spcBef>
              <a:spcAft>
                <a:spcPts val="1200"/>
              </a:spcAft>
            </a:pPr>
            <a:r>
              <a:rPr lang="en-US" sz="2800" i="0" u="none" strike="noStrike" dirty="0">
                <a:solidFill>
                  <a:srgbClr val="595959"/>
                </a:solidFill>
                <a:effectLst/>
                <a:latin typeface="Arial" panose="020B0604020202020204" pitchFamily="34" charset="0"/>
              </a:rPr>
              <a:t>Advanced techniques: </a:t>
            </a:r>
            <a:r>
              <a:rPr lang="en-US" sz="2800" b="0" i="0" u="none" strike="noStrike" dirty="0">
                <a:solidFill>
                  <a:srgbClr val="595959"/>
                </a:solidFill>
                <a:effectLst/>
                <a:latin typeface="Arial" panose="020B0604020202020204" pitchFamily="34" charset="0"/>
              </a:rPr>
              <a:t>Mixed-precision Training</a:t>
            </a:r>
            <a:endParaRPr lang="en-US" b="0" dirty="0">
              <a:effectLst/>
            </a:endParaRPr>
          </a:p>
          <a:p>
            <a:r>
              <a:rPr lang="en-US" sz="2600" dirty="0"/>
              <a:t>During the training of a neural network, mixed-precision uses more than one floating-point representations for different parts of the calculations. </a:t>
            </a:r>
          </a:p>
          <a:p>
            <a:r>
              <a:rPr lang="en-US" sz="2600" dirty="0"/>
              <a:t>The less critical parts of the computation, where high precision isn't as necessary, can be done in smaller bits (8 or 16-bit) </a:t>
            </a:r>
          </a:p>
          <a:p>
            <a:r>
              <a:rPr lang="en-US" sz="2600" dirty="0"/>
              <a:t>The more critical parts, which require higher precision, continue to use greater-bit (16 or 32-bit) computations.</a:t>
            </a:r>
          </a:p>
          <a:p>
            <a:r>
              <a:rPr lang="en-US" sz="2600" dirty="0"/>
              <a:t>This reduces the memory bandwidth and the amount of computation, speeding up training without a significant loss of accuracy.</a:t>
            </a:r>
          </a:p>
          <a:p>
            <a:r>
              <a:rPr lang="en-US" sz="2600" dirty="0"/>
              <a:t>On a mathematical level, it's about strategically choosing where you need high precision to maintain performance and where you can get away with less precision to gain speed.</a:t>
            </a:r>
          </a:p>
        </p:txBody>
      </p:sp>
      <p:sp>
        <p:nvSpPr>
          <p:cNvPr id="4" name="Date Placeholder 3">
            <a:extLst>
              <a:ext uri="{FF2B5EF4-FFF2-40B4-BE49-F238E27FC236}">
                <a16:creationId xmlns:a16="http://schemas.microsoft.com/office/drawing/2014/main" id="{F9597225-409C-BB4E-263A-78458F348BD1}"/>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2C14309-C946-1D1C-161B-0C3B8308084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7DD946B-F78B-BD31-FB0A-D3235FA563D7}"/>
              </a:ext>
            </a:extLst>
          </p:cNvPr>
          <p:cNvSpPr>
            <a:spLocks noGrp="1"/>
          </p:cNvSpPr>
          <p:nvPr>
            <p:ph type="sldNum" sz="quarter" idx="12"/>
          </p:nvPr>
        </p:nvSpPr>
        <p:spPr/>
        <p:txBody>
          <a:bodyPr/>
          <a:lstStyle/>
          <a:p>
            <a:fld id="{D4F24A5E-B0D2-394D-9970-9AE06BCB59C1}" type="slidenum">
              <a:rPr lang="en-US" smtClean="0"/>
              <a:t>57</a:t>
            </a:fld>
            <a:endParaRPr lang="en-US"/>
          </a:p>
        </p:txBody>
      </p:sp>
    </p:spTree>
    <p:extLst>
      <p:ext uri="{BB962C8B-B14F-4D97-AF65-F5344CB8AC3E}">
        <p14:creationId xmlns:p14="http://schemas.microsoft.com/office/powerpoint/2010/main" val="1548555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8B28-1136-EDDE-0981-5B81EC270E4C}"/>
              </a:ext>
            </a:extLst>
          </p:cNvPr>
          <p:cNvSpPr>
            <a:spLocks noGrp="1"/>
          </p:cNvSpPr>
          <p:nvPr>
            <p:ph type="title"/>
          </p:nvPr>
        </p:nvSpPr>
        <p:spPr/>
        <p:txBody>
          <a:bodyPr/>
          <a:lstStyle/>
          <a:p>
            <a:r>
              <a:rPr lang="en-US" dirty="0"/>
              <a:t>Research papers under study</a:t>
            </a:r>
            <a:endParaRPr lang="en-150" dirty="0"/>
          </a:p>
        </p:txBody>
      </p:sp>
      <p:sp>
        <p:nvSpPr>
          <p:cNvPr id="3" name="Content Placeholder 2">
            <a:extLst>
              <a:ext uri="{FF2B5EF4-FFF2-40B4-BE49-F238E27FC236}">
                <a16:creationId xmlns:a16="http://schemas.microsoft.com/office/drawing/2014/main" id="{957C009A-B31A-B045-A488-D5A8364A2989}"/>
              </a:ext>
            </a:extLst>
          </p:cNvPr>
          <p:cNvSpPr>
            <a:spLocks noGrp="1"/>
          </p:cNvSpPr>
          <p:nvPr>
            <p:ph idx="1"/>
          </p:nvPr>
        </p:nvSpPr>
        <p:spPr/>
        <p:txBody>
          <a:bodyPr/>
          <a:lstStyle/>
          <a:p>
            <a:r>
              <a:rPr lang="en-US" dirty="0"/>
              <a:t>LLM.int8(): 8-bit Matrix Multiplication for Transformers at Scale</a:t>
            </a:r>
          </a:p>
          <a:p>
            <a:r>
              <a:rPr lang="en-US" dirty="0"/>
              <a:t>8-bit Optimizers via Block-wise Quantization</a:t>
            </a:r>
          </a:p>
          <a:p>
            <a:r>
              <a:rPr lang="en-US" dirty="0" err="1"/>
              <a:t>QLoRA</a:t>
            </a:r>
            <a:r>
              <a:rPr lang="en-US" dirty="0"/>
              <a:t>: Efficient Finetuning of Quantized LLMs</a:t>
            </a:r>
          </a:p>
          <a:p>
            <a:r>
              <a:rPr lang="en-US" dirty="0" err="1"/>
              <a:t>BitNet</a:t>
            </a:r>
            <a:r>
              <a:rPr lang="en-US" dirty="0"/>
              <a:t>: Scaling 1-bit Transformers for Large Language Models</a:t>
            </a:r>
            <a:endParaRPr lang="en-150" dirty="0"/>
          </a:p>
        </p:txBody>
      </p:sp>
      <p:sp>
        <p:nvSpPr>
          <p:cNvPr id="4" name="Date Placeholder 3">
            <a:extLst>
              <a:ext uri="{FF2B5EF4-FFF2-40B4-BE49-F238E27FC236}">
                <a16:creationId xmlns:a16="http://schemas.microsoft.com/office/drawing/2014/main" id="{A8D0223B-0CE4-651D-EE63-DA8155B9BC5B}"/>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C3356F14-D5E8-BDEE-0F8D-3EF2FCDFF08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98D4D8D-DA22-0DE4-2E22-2F428DC5580C}"/>
              </a:ext>
            </a:extLst>
          </p:cNvPr>
          <p:cNvSpPr>
            <a:spLocks noGrp="1"/>
          </p:cNvSpPr>
          <p:nvPr>
            <p:ph type="sldNum" sz="quarter" idx="12"/>
          </p:nvPr>
        </p:nvSpPr>
        <p:spPr/>
        <p:txBody>
          <a:bodyPr/>
          <a:lstStyle/>
          <a:p>
            <a:fld id="{D4F24A5E-B0D2-394D-9970-9AE06BCB59C1}" type="slidenum">
              <a:rPr lang="en-US" smtClean="0"/>
              <a:t>58</a:t>
            </a:fld>
            <a:endParaRPr lang="en-US"/>
          </a:p>
        </p:txBody>
      </p:sp>
      <p:sp>
        <p:nvSpPr>
          <p:cNvPr id="8" name="TextBox 7">
            <a:extLst>
              <a:ext uri="{FF2B5EF4-FFF2-40B4-BE49-F238E27FC236}">
                <a16:creationId xmlns:a16="http://schemas.microsoft.com/office/drawing/2014/main" id="{714E425B-C972-7480-D02E-8CA9D6107A05}"/>
              </a:ext>
            </a:extLst>
          </p:cNvPr>
          <p:cNvSpPr txBox="1"/>
          <p:nvPr/>
        </p:nvSpPr>
        <p:spPr>
          <a:xfrm>
            <a:off x="314633" y="6020435"/>
            <a:ext cx="12015018" cy="246221"/>
          </a:xfrm>
          <a:prstGeom prst="rect">
            <a:avLst/>
          </a:prstGeom>
          <a:noFill/>
        </p:spPr>
        <p:txBody>
          <a:bodyPr wrap="square">
            <a:spAutoFit/>
          </a:bodyPr>
          <a:lstStyle/>
          <a:p>
            <a:pPr algn="l"/>
            <a:r>
              <a:rPr lang="en-US" sz="1000" b="0" i="0" u="none" strike="noStrike" dirty="0">
                <a:solidFill>
                  <a:srgbClr val="007BFF"/>
                </a:solidFill>
                <a:effectLst/>
                <a:latin typeface="-apple-system"/>
                <a:hlinkClick r:id="rId2"/>
              </a:rPr>
              <a:t>LLM.int8(): 8-bit Matrix Multiplication for Transformers at Scale</a:t>
            </a:r>
            <a:r>
              <a:rPr lang="en-US" sz="1000" dirty="0">
                <a:solidFill>
                  <a:srgbClr val="212529"/>
                </a:solidFill>
                <a:latin typeface="-apple-system"/>
              </a:rPr>
              <a:t> | </a:t>
            </a:r>
            <a:r>
              <a:rPr lang="en-US" sz="1000" b="0" i="0" u="none" strike="noStrike" dirty="0">
                <a:solidFill>
                  <a:srgbClr val="007BFF"/>
                </a:solidFill>
                <a:effectLst/>
                <a:latin typeface="-apple-system"/>
                <a:hlinkClick r:id="rId3"/>
              </a:rPr>
              <a:t>8-bit Optimizers via Block-wise Quantization</a:t>
            </a:r>
            <a:r>
              <a:rPr lang="en-US" sz="1000" dirty="0">
                <a:solidFill>
                  <a:srgbClr val="212529"/>
                </a:solidFill>
                <a:latin typeface="-apple-system"/>
              </a:rPr>
              <a:t> | </a:t>
            </a:r>
            <a:r>
              <a:rPr lang="en-US" sz="1000" b="0" i="0" u="none" strike="noStrike" dirty="0" err="1">
                <a:solidFill>
                  <a:srgbClr val="007BFF"/>
                </a:solidFill>
                <a:effectLst/>
                <a:latin typeface="-apple-system"/>
                <a:hlinkClick r:id="rId4"/>
              </a:rPr>
              <a:t>QLoRA</a:t>
            </a:r>
            <a:r>
              <a:rPr lang="en-US" sz="1000" b="0" i="0" u="none" strike="noStrike" dirty="0">
                <a:solidFill>
                  <a:srgbClr val="007BFF"/>
                </a:solidFill>
                <a:effectLst/>
                <a:latin typeface="-apple-system"/>
                <a:hlinkClick r:id="rId4"/>
              </a:rPr>
              <a:t>: Efficient Finetuning of Quantized LLMs</a:t>
            </a:r>
            <a:r>
              <a:rPr lang="en-US" sz="1000" dirty="0">
                <a:solidFill>
                  <a:srgbClr val="212529"/>
                </a:solidFill>
                <a:latin typeface="-apple-system"/>
              </a:rPr>
              <a:t> | </a:t>
            </a:r>
            <a:r>
              <a:rPr lang="en-US" sz="1000" b="0" i="0" u="none" strike="noStrike" dirty="0" err="1">
                <a:solidFill>
                  <a:srgbClr val="007BFF"/>
                </a:solidFill>
                <a:effectLst/>
                <a:latin typeface="-apple-system"/>
                <a:hlinkClick r:id="rId5"/>
              </a:rPr>
              <a:t>BitNet</a:t>
            </a:r>
            <a:r>
              <a:rPr lang="en-US" sz="1000" b="0" i="0" u="none" strike="noStrike" dirty="0">
                <a:solidFill>
                  <a:srgbClr val="007BFF"/>
                </a:solidFill>
                <a:effectLst/>
                <a:latin typeface="-apple-system"/>
                <a:hlinkClick r:id="rId5"/>
              </a:rPr>
              <a:t>: Scaling 1-bit Transformers for Large Language Models</a:t>
            </a:r>
            <a:endParaRPr lang="en-US" sz="1000" b="0" i="0" dirty="0">
              <a:solidFill>
                <a:srgbClr val="212529"/>
              </a:solidFill>
              <a:effectLst/>
              <a:latin typeface="-apple-system"/>
            </a:endParaRPr>
          </a:p>
        </p:txBody>
      </p:sp>
    </p:spTree>
    <p:extLst>
      <p:ext uri="{BB962C8B-B14F-4D97-AF65-F5344CB8AC3E}">
        <p14:creationId xmlns:p14="http://schemas.microsoft.com/office/powerpoint/2010/main" val="331666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ED719-4934-8312-22B0-69058839C1A3}"/>
              </a:ext>
            </a:extLst>
          </p:cNvPr>
          <p:cNvSpPr>
            <a:spLocks noGrp="1"/>
          </p:cNvSpPr>
          <p:nvPr>
            <p:ph type="dt" sz="half" idx="10"/>
          </p:nvPr>
        </p:nvSpPr>
        <p:spPr/>
        <p:txBody>
          <a:bodyPr/>
          <a:lstStyle/>
          <a:p>
            <a:fld id="{9A561D02-7E11-1544-897F-A30819BC8F60}" type="datetime1">
              <a:rPr lang="en-CA" smtClean="0"/>
              <a:t>2024-03-26</a:t>
            </a:fld>
            <a:endParaRPr lang="en-US"/>
          </a:p>
        </p:txBody>
      </p:sp>
      <p:sp>
        <p:nvSpPr>
          <p:cNvPr id="3" name="Footer Placeholder 2">
            <a:extLst>
              <a:ext uri="{FF2B5EF4-FFF2-40B4-BE49-F238E27FC236}">
                <a16:creationId xmlns:a16="http://schemas.microsoft.com/office/drawing/2014/main" id="{A528A513-FA42-0D36-7B8D-2A06E24AC230}"/>
              </a:ext>
            </a:extLst>
          </p:cNvPr>
          <p:cNvSpPr>
            <a:spLocks noGrp="1"/>
          </p:cNvSpPr>
          <p:nvPr>
            <p:ph type="ftr" sz="quarter" idx="11"/>
          </p:nvPr>
        </p:nvSpPr>
        <p:spPr/>
        <p:txBody>
          <a:bodyPr/>
          <a:lstStyle/>
          <a:p>
            <a:r>
              <a:rPr lang="en-US"/>
              <a:t>Slides created for CS886 at UWaterloo</a:t>
            </a:r>
          </a:p>
        </p:txBody>
      </p:sp>
      <p:sp>
        <p:nvSpPr>
          <p:cNvPr id="4" name="Slide Number Placeholder 3">
            <a:extLst>
              <a:ext uri="{FF2B5EF4-FFF2-40B4-BE49-F238E27FC236}">
                <a16:creationId xmlns:a16="http://schemas.microsoft.com/office/drawing/2014/main" id="{64988802-35C7-6BE1-1AC3-35C99A011622}"/>
              </a:ext>
            </a:extLst>
          </p:cNvPr>
          <p:cNvSpPr>
            <a:spLocks noGrp="1"/>
          </p:cNvSpPr>
          <p:nvPr>
            <p:ph type="sldNum" sz="quarter" idx="12"/>
          </p:nvPr>
        </p:nvSpPr>
        <p:spPr/>
        <p:txBody>
          <a:bodyPr/>
          <a:lstStyle/>
          <a:p>
            <a:fld id="{D4F24A5E-B0D2-394D-9970-9AE06BCB59C1}" type="slidenum">
              <a:rPr lang="en-US" smtClean="0"/>
              <a:t>59</a:t>
            </a:fld>
            <a:endParaRPr lang="en-US"/>
          </a:p>
        </p:txBody>
      </p:sp>
      <p:sp>
        <p:nvSpPr>
          <p:cNvPr id="5" name="Title 4">
            <a:extLst>
              <a:ext uri="{FF2B5EF4-FFF2-40B4-BE49-F238E27FC236}">
                <a16:creationId xmlns:a16="http://schemas.microsoft.com/office/drawing/2014/main" id="{3B75346A-DA95-EA3D-2847-E6D7C017CE4C}"/>
              </a:ext>
            </a:extLst>
          </p:cNvPr>
          <p:cNvSpPr>
            <a:spLocks noGrp="1"/>
          </p:cNvSpPr>
          <p:nvPr>
            <p:ph type="title"/>
          </p:nvPr>
        </p:nvSpPr>
        <p:spPr>
          <a:xfrm>
            <a:off x="1005349" y="2312476"/>
            <a:ext cx="10515600" cy="2233048"/>
          </a:xfrm>
        </p:spPr>
        <p:txBody>
          <a:bodyPr>
            <a:normAutofit/>
          </a:bodyPr>
          <a:lstStyle/>
          <a:p>
            <a:r>
              <a:rPr lang="en-US" dirty="0"/>
              <a:t>LLM.int8(): 8-bit Matrix Multiplication for Transformers at Scale (2022)</a:t>
            </a:r>
            <a:endParaRPr lang="en-150" dirty="0"/>
          </a:p>
        </p:txBody>
      </p:sp>
    </p:spTree>
    <p:extLst>
      <p:ext uri="{BB962C8B-B14F-4D97-AF65-F5344CB8AC3E}">
        <p14:creationId xmlns:p14="http://schemas.microsoft.com/office/powerpoint/2010/main" val="331786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1B50AE20-31F1-FCE7-FC65-CB4BC607AB2C}"/>
              </a:ext>
            </a:extLst>
          </p:cNvPr>
          <p:cNvSpPr/>
          <p:nvPr/>
        </p:nvSpPr>
        <p:spPr>
          <a:xfrm>
            <a:off x="7475576" y="1158577"/>
            <a:ext cx="4510317" cy="5114162"/>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AB4CDAD-3340-EE62-2529-68BF617A8D12}"/>
              </a:ext>
            </a:extLst>
          </p:cNvPr>
          <p:cNvSpPr>
            <a:spLocks noGrp="1"/>
          </p:cNvSpPr>
          <p:nvPr>
            <p:ph type="title"/>
          </p:nvPr>
        </p:nvSpPr>
        <p:spPr/>
        <p:txBody>
          <a:bodyPr/>
          <a:lstStyle/>
          <a:p>
            <a:r>
              <a:rPr lang="en-US" dirty="0"/>
              <a:t>Mixture of Experts</a:t>
            </a:r>
          </a:p>
        </p:txBody>
      </p:sp>
      <p:sp>
        <p:nvSpPr>
          <p:cNvPr id="3" name="Content Placeholder 2">
            <a:extLst>
              <a:ext uri="{FF2B5EF4-FFF2-40B4-BE49-F238E27FC236}">
                <a16:creationId xmlns:a16="http://schemas.microsoft.com/office/drawing/2014/main" id="{305EE540-D17C-5253-5C5D-11FA70EC821F}"/>
              </a:ext>
            </a:extLst>
          </p:cNvPr>
          <p:cNvSpPr>
            <a:spLocks noGrp="1"/>
          </p:cNvSpPr>
          <p:nvPr>
            <p:ph idx="1"/>
          </p:nvPr>
        </p:nvSpPr>
        <p:spPr>
          <a:xfrm>
            <a:off x="245076" y="1201233"/>
            <a:ext cx="7025223" cy="4782303"/>
          </a:xfrm>
        </p:spPr>
        <p:txBody>
          <a:bodyPr/>
          <a:lstStyle/>
          <a:p>
            <a:r>
              <a:rPr lang="en-US" b="1" dirty="0"/>
              <a:t>Replace dense Feedforward layers with MoE layers!</a:t>
            </a:r>
          </a:p>
          <a:p>
            <a:endParaRPr lang="en-US" b="1" dirty="0"/>
          </a:p>
        </p:txBody>
      </p:sp>
      <p:sp>
        <p:nvSpPr>
          <p:cNvPr id="4" name="Date Placeholder 3">
            <a:extLst>
              <a:ext uri="{FF2B5EF4-FFF2-40B4-BE49-F238E27FC236}">
                <a16:creationId xmlns:a16="http://schemas.microsoft.com/office/drawing/2014/main" id="{8FED87DD-BC9F-704C-2B2E-73772DEAE912}"/>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72320B6-E13B-78A3-A60E-6D676B5F334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D19C299-9C6E-B480-6D53-727596B821A4}"/>
              </a:ext>
            </a:extLst>
          </p:cNvPr>
          <p:cNvSpPr>
            <a:spLocks noGrp="1"/>
          </p:cNvSpPr>
          <p:nvPr>
            <p:ph type="sldNum" sz="quarter" idx="12"/>
          </p:nvPr>
        </p:nvSpPr>
        <p:spPr/>
        <p:txBody>
          <a:bodyPr/>
          <a:lstStyle/>
          <a:p>
            <a:fld id="{D4F24A5E-B0D2-394D-9970-9AE06BCB59C1}" type="slidenum">
              <a:rPr lang="en-US" smtClean="0"/>
              <a:t>6</a:t>
            </a:fld>
            <a:endParaRPr lang="en-US"/>
          </a:p>
        </p:txBody>
      </p:sp>
      <p:sp>
        <p:nvSpPr>
          <p:cNvPr id="46" name="Rounded Rectangle 45">
            <a:extLst>
              <a:ext uri="{FF2B5EF4-FFF2-40B4-BE49-F238E27FC236}">
                <a16:creationId xmlns:a16="http://schemas.microsoft.com/office/drawing/2014/main" id="{52E4A041-9F98-5FE8-2F3B-E28ECE31326A}"/>
              </a:ext>
            </a:extLst>
          </p:cNvPr>
          <p:cNvSpPr/>
          <p:nvPr/>
        </p:nvSpPr>
        <p:spPr>
          <a:xfrm>
            <a:off x="8153402" y="4347964"/>
            <a:ext cx="3397703" cy="58333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Attention Layer</a:t>
            </a:r>
          </a:p>
        </p:txBody>
      </p:sp>
      <p:sp>
        <p:nvSpPr>
          <p:cNvPr id="47" name="Diamond 46">
            <a:extLst>
              <a:ext uri="{FF2B5EF4-FFF2-40B4-BE49-F238E27FC236}">
                <a16:creationId xmlns:a16="http://schemas.microsoft.com/office/drawing/2014/main" id="{440BB016-FC96-A174-7905-2AC4B5785E2D}"/>
              </a:ext>
            </a:extLst>
          </p:cNvPr>
          <p:cNvSpPr/>
          <p:nvPr/>
        </p:nvSpPr>
        <p:spPr>
          <a:xfrm>
            <a:off x="10831360" y="3750869"/>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B039B098-AF56-010E-77E6-65F5EC2E061B}"/>
              </a:ext>
            </a:extLst>
          </p:cNvPr>
          <p:cNvSpPr/>
          <p:nvPr/>
        </p:nvSpPr>
        <p:spPr>
          <a:xfrm>
            <a:off x="10320266" y="3717745"/>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3BA4DAB8-980F-E85D-2420-A640117242A3}"/>
              </a:ext>
            </a:extLst>
          </p:cNvPr>
          <p:cNvSpPr/>
          <p:nvPr/>
        </p:nvSpPr>
        <p:spPr>
          <a:xfrm>
            <a:off x="9616748" y="3720121"/>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D507FE65-F8DE-664E-5479-401373DBF511}"/>
              </a:ext>
            </a:extLst>
          </p:cNvPr>
          <p:cNvSpPr/>
          <p:nvPr/>
        </p:nvSpPr>
        <p:spPr>
          <a:xfrm>
            <a:off x="8872957" y="3720121"/>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39D4630D-CAAE-F7B3-B821-DADF93B0C64D}"/>
              </a:ext>
            </a:extLst>
          </p:cNvPr>
          <p:cNvSpPr/>
          <p:nvPr/>
        </p:nvSpPr>
        <p:spPr>
          <a:xfrm>
            <a:off x="8272317" y="3750869"/>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62AC4B8-F8F9-E685-C7BD-DB05E7EB258E}"/>
              </a:ext>
            </a:extLst>
          </p:cNvPr>
          <p:cNvSpPr/>
          <p:nvPr/>
        </p:nvSpPr>
        <p:spPr>
          <a:xfrm>
            <a:off x="8898179" y="2249767"/>
            <a:ext cx="470648" cy="4928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MoE</a:t>
            </a:r>
            <a:endParaRPr lang="en-US" dirty="0">
              <a:solidFill>
                <a:schemeClr val="tx1"/>
              </a:solidFill>
            </a:endParaRPr>
          </a:p>
        </p:txBody>
      </p:sp>
      <p:cxnSp>
        <p:nvCxnSpPr>
          <p:cNvPr id="53" name="Elbow Connector 52">
            <a:extLst>
              <a:ext uri="{FF2B5EF4-FFF2-40B4-BE49-F238E27FC236}">
                <a16:creationId xmlns:a16="http://schemas.microsoft.com/office/drawing/2014/main" id="{96F3AE5A-0CF7-7493-1B73-318A28DCAD93}"/>
              </a:ext>
            </a:extLst>
          </p:cNvPr>
          <p:cNvCxnSpPr>
            <a:cxnSpLocks/>
            <a:stCxn id="51" idx="0"/>
            <a:endCxn id="52" idx="1"/>
          </p:cNvCxnSpPr>
          <p:nvPr/>
        </p:nvCxnSpPr>
        <p:spPr>
          <a:xfrm rot="5400000" flipH="1" flipV="1">
            <a:off x="8075581" y="2928271"/>
            <a:ext cx="1254659" cy="390538"/>
          </a:xfrm>
          <a:prstGeom prst="bentConnector2">
            <a:avLst/>
          </a:prstGeom>
          <a:ln w="38100">
            <a:tailEnd type="triangle"/>
          </a:ln>
        </p:spPr>
        <p:style>
          <a:lnRef idx="3">
            <a:schemeClr val="dk1"/>
          </a:lnRef>
          <a:fillRef idx="0">
            <a:schemeClr val="dk1"/>
          </a:fillRef>
          <a:effectRef idx="2">
            <a:schemeClr val="dk1"/>
          </a:effectRef>
          <a:fontRef idx="minor">
            <a:schemeClr val="tx1"/>
          </a:fontRef>
        </p:style>
      </p:cxnSp>
      <p:cxnSp>
        <p:nvCxnSpPr>
          <p:cNvPr id="54" name="Elbow Connector 53">
            <a:extLst>
              <a:ext uri="{FF2B5EF4-FFF2-40B4-BE49-F238E27FC236}">
                <a16:creationId xmlns:a16="http://schemas.microsoft.com/office/drawing/2014/main" id="{94FEB27B-DEDF-4B74-EC70-D88456A06451}"/>
              </a:ext>
            </a:extLst>
          </p:cNvPr>
          <p:cNvCxnSpPr>
            <a:cxnSpLocks/>
            <a:stCxn id="50" idx="0"/>
          </p:cNvCxnSpPr>
          <p:nvPr/>
        </p:nvCxnSpPr>
        <p:spPr>
          <a:xfrm rot="5400000" flipH="1" flipV="1">
            <a:off x="8983363" y="2896837"/>
            <a:ext cx="948203" cy="698366"/>
          </a:xfrm>
          <a:prstGeom prst="bentConnector3">
            <a:avLst>
              <a:gd name="adj1" fmla="val 25891"/>
            </a:avLst>
          </a:prstGeom>
          <a:ln w="38100">
            <a:tailEnd type="triangle"/>
          </a:ln>
        </p:spPr>
        <p:style>
          <a:lnRef idx="3">
            <a:schemeClr val="dk1"/>
          </a:lnRef>
          <a:fillRef idx="0">
            <a:schemeClr val="dk1"/>
          </a:fillRef>
          <a:effectRef idx="2">
            <a:schemeClr val="dk1"/>
          </a:effectRef>
          <a:fontRef idx="minor">
            <a:schemeClr val="tx1"/>
          </a:fontRef>
        </p:style>
      </p:cxnSp>
      <p:cxnSp>
        <p:nvCxnSpPr>
          <p:cNvPr id="55" name="Elbow Connector 54">
            <a:extLst>
              <a:ext uri="{FF2B5EF4-FFF2-40B4-BE49-F238E27FC236}">
                <a16:creationId xmlns:a16="http://schemas.microsoft.com/office/drawing/2014/main" id="{25CC47AE-4020-CDEF-FA10-7FA7754F60E1}"/>
              </a:ext>
            </a:extLst>
          </p:cNvPr>
          <p:cNvCxnSpPr>
            <a:cxnSpLocks/>
            <a:stCxn id="49" idx="0"/>
          </p:cNvCxnSpPr>
          <p:nvPr/>
        </p:nvCxnSpPr>
        <p:spPr>
          <a:xfrm rot="16200000" flipV="1">
            <a:off x="8988986" y="2857034"/>
            <a:ext cx="1000336" cy="725837"/>
          </a:xfrm>
          <a:prstGeom prst="bent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cxnSp>
        <p:nvCxnSpPr>
          <p:cNvPr id="56" name="Elbow Connector 55">
            <a:extLst>
              <a:ext uri="{FF2B5EF4-FFF2-40B4-BE49-F238E27FC236}">
                <a16:creationId xmlns:a16="http://schemas.microsoft.com/office/drawing/2014/main" id="{FC1A2C6B-B645-2DAD-A8B7-BEEBFA6971C3}"/>
              </a:ext>
            </a:extLst>
          </p:cNvPr>
          <p:cNvCxnSpPr>
            <a:cxnSpLocks/>
          </p:cNvCxnSpPr>
          <p:nvPr/>
        </p:nvCxnSpPr>
        <p:spPr>
          <a:xfrm rot="5400000" flipH="1" flipV="1">
            <a:off x="10213296" y="3054612"/>
            <a:ext cx="1015266" cy="330680"/>
          </a:xfrm>
          <a:prstGeom prst="bentConnector3">
            <a:avLst>
              <a:gd name="adj1" fmla="val 50000"/>
            </a:avLst>
          </a:prstGeom>
          <a:ln w="38100">
            <a:tailEnd type="triangle"/>
          </a:ln>
        </p:spPr>
        <p:style>
          <a:lnRef idx="3">
            <a:schemeClr val="dk1"/>
          </a:lnRef>
          <a:fillRef idx="0">
            <a:schemeClr val="dk1"/>
          </a:fillRef>
          <a:effectRef idx="2">
            <a:schemeClr val="dk1"/>
          </a:effectRef>
          <a:fontRef idx="minor">
            <a:schemeClr val="tx1"/>
          </a:fontRef>
        </p:style>
      </p:cxnSp>
      <p:cxnSp>
        <p:nvCxnSpPr>
          <p:cNvPr id="57" name="Elbow Connector 56">
            <a:extLst>
              <a:ext uri="{FF2B5EF4-FFF2-40B4-BE49-F238E27FC236}">
                <a16:creationId xmlns:a16="http://schemas.microsoft.com/office/drawing/2014/main" id="{E9BEF0CA-BC44-1452-ADF8-D80E06D6FACE}"/>
              </a:ext>
            </a:extLst>
          </p:cNvPr>
          <p:cNvCxnSpPr>
            <a:cxnSpLocks/>
            <a:stCxn id="47" idx="0"/>
          </p:cNvCxnSpPr>
          <p:nvPr/>
        </p:nvCxnSpPr>
        <p:spPr>
          <a:xfrm rot="16200000" flipV="1">
            <a:off x="10102462" y="2786646"/>
            <a:ext cx="1029608" cy="898837"/>
          </a:xfrm>
          <a:prstGeom prst="bentConnector3">
            <a:avLst>
              <a:gd name="adj1" fmla="val 72203"/>
            </a:avLst>
          </a:prstGeom>
          <a:ln w="38100">
            <a:tailEnd type="triangle"/>
          </a:ln>
        </p:spPr>
        <p:style>
          <a:lnRef idx="3">
            <a:schemeClr val="dk1"/>
          </a:lnRef>
          <a:fillRef idx="0">
            <a:schemeClr val="dk1"/>
          </a:fillRef>
          <a:effectRef idx="2">
            <a:schemeClr val="dk1"/>
          </a:effectRef>
          <a:fontRef idx="minor">
            <a:schemeClr val="tx1"/>
          </a:fontRef>
        </p:style>
      </p:cxnSp>
      <p:sp>
        <p:nvSpPr>
          <p:cNvPr id="58" name="Diamond 57">
            <a:extLst>
              <a:ext uri="{FF2B5EF4-FFF2-40B4-BE49-F238E27FC236}">
                <a16:creationId xmlns:a16="http://schemas.microsoft.com/office/drawing/2014/main" id="{7E7AE73E-EFB5-D652-E164-BD4FDB36999A}"/>
              </a:ext>
            </a:extLst>
          </p:cNvPr>
          <p:cNvSpPr/>
          <p:nvPr/>
        </p:nvSpPr>
        <p:spPr>
          <a:xfrm>
            <a:off x="8232913" y="1447839"/>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F8B3F9F9-7F56-917D-DFD7-F7A6B9514ADC}"/>
              </a:ext>
            </a:extLst>
          </p:cNvPr>
          <p:cNvSpPr/>
          <p:nvPr/>
        </p:nvSpPr>
        <p:spPr>
          <a:xfrm>
            <a:off x="8805251" y="1460973"/>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4EF34741-B9D9-B620-C6F4-9EDF14EF8B9B}"/>
              </a:ext>
            </a:extLst>
          </p:cNvPr>
          <p:cNvSpPr/>
          <p:nvPr/>
        </p:nvSpPr>
        <p:spPr>
          <a:xfrm>
            <a:off x="9403728" y="1479218"/>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0B1C04E0-4FC4-92DC-8D8C-FBC8312262EC}"/>
              </a:ext>
            </a:extLst>
          </p:cNvPr>
          <p:cNvSpPr/>
          <p:nvPr/>
        </p:nvSpPr>
        <p:spPr>
          <a:xfrm>
            <a:off x="10002205" y="1464658"/>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1B049C8-576A-5DBB-40AA-5140B82F2BC9}"/>
              </a:ext>
            </a:extLst>
          </p:cNvPr>
          <p:cNvSpPr/>
          <p:nvPr/>
        </p:nvSpPr>
        <p:spPr>
          <a:xfrm>
            <a:off x="10612927" y="1411500"/>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AE5CCF0-874D-C3F3-F686-03964936BBA9}"/>
              </a:ext>
            </a:extLst>
          </p:cNvPr>
          <p:cNvSpPr/>
          <p:nvPr/>
        </p:nvSpPr>
        <p:spPr>
          <a:xfrm>
            <a:off x="9495411" y="2241217"/>
            <a:ext cx="470648" cy="4928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MoE</a:t>
            </a:r>
          </a:p>
        </p:txBody>
      </p:sp>
      <p:sp>
        <p:nvSpPr>
          <p:cNvPr id="76" name="Rectangle 75">
            <a:extLst>
              <a:ext uri="{FF2B5EF4-FFF2-40B4-BE49-F238E27FC236}">
                <a16:creationId xmlns:a16="http://schemas.microsoft.com/office/drawing/2014/main" id="{9E69F2CD-E36F-7606-CEF1-4E6E4D66B67A}"/>
              </a:ext>
            </a:extLst>
          </p:cNvPr>
          <p:cNvSpPr/>
          <p:nvPr/>
        </p:nvSpPr>
        <p:spPr>
          <a:xfrm>
            <a:off x="10061760" y="2245321"/>
            <a:ext cx="470648" cy="4928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MoE</a:t>
            </a:r>
          </a:p>
        </p:txBody>
      </p:sp>
      <p:sp>
        <p:nvSpPr>
          <p:cNvPr id="77" name="Rectangle 76">
            <a:extLst>
              <a:ext uri="{FF2B5EF4-FFF2-40B4-BE49-F238E27FC236}">
                <a16:creationId xmlns:a16="http://schemas.microsoft.com/office/drawing/2014/main" id="{50803328-70C2-C803-7BB7-3C523219871F}"/>
              </a:ext>
            </a:extLst>
          </p:cNvPr>
          <p:cNvSpPr/>
          <p:nvPr/>
        </p:nvSpPr>
        <p:spPr>
          <a:xfrm>
            <a:off x="10671565" y="2233891"/>
            <a:ext cx="470648" cy="49288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MoE</a:t>
            </a:r>
          </a:p>
        </p:txBody>
      </p:sp>
      <p:grpSp>
        <p:nvGrpSpPr>
          <p:cNvPr id="132" name="Group 131">
            <a:extLst>
              <a:ext uri="{FF2B5EF4-FFF2-40B4-BE49-F238E27FC236}">
                <a16:creationId xmlns:a16="http://schemas.microsoft.com/office/drawing/2014/main" id="{C9C7CE18-F24B-F8E0-72A2-DC0F3911353B}"/>
              </a:ext>
            </a:extLst>
          </p:cNvPr>
          <p:cNvGrpSpPr/>
          <p:nvPr/>
        </p:nvGrpSpPr>
        <p:grpSpPr>
          <a:xfrm>
            <a:off x="2468019" y="2904406"/>
            <a:ext cx="2694683" cy="3394642"/>
            <a:chOff x="2438644" y="2262125"/>
            <a:chExt cx="4510317" cy="5114162"/>
          </a:xfrm>
        </p:grpSpPr>
        <p:sp>
          <p:nvSpPr>
            <p:cNvPr id="94" name="Rectangle 93">
              <a:extLst>
                <a:ext uri="{FF2B5EF4-FFF2-40B4-BE49-F238E27FC236}">
                  <a16:creationId xmlns:a16="http://schemas.microsoft.com/office/drawing/2014/main" id="{D02EE76C-5F4C-99A2-3143-311B1E06969D}"/>
                </a:ext>
              </a:extLst>
            </p:cNvPr>
            <p:cNvSpPr/>
            <p:nvPr/>
          </p:nvSpPr>
          <p:spPr>
            <a:xfrm>
              <a:off x="2438644" y="2262125"/>
              <a:ext cx="4510317" cy="5114162"/>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7D05F88D-945F-EDC8-ABB9-A8E45A50B62D}"/>
                </a:ext>
              </a:extLst>
            </p:cNvPr>
            <p:cNvGrpSpPr/>
            <p:nvPr/>
          </p:nvGrpSpPr>
          <p:grpSpPr>
            <a:xfrm>
              <a:off x="3456961" y="6520106"/>
              <a:ext cx="2868709" cy="517488"/>
              <a:chOff x="4547266" y="5326876"/>
              <a:chExt cx="2868709" cy="517488"/>
            </a:xfrm>
          </p:grpSpPr>
          <p:sp>
            <p:nvSpPr>
              <p:cNvPr id="96" name="Diamond 95">
                <a:extLst>
                  <a:ext uri="{FF2B5EF4-FFF2-40B4-BE49-F238E27FC236}">
                    <a16:creationId xmlns:a16="http://schemas.microsoft.com/office/drawing/2014/main" id="{A16FEFF3-C5AA-C5D3-10B9-71CEA8952FDE}"/>
                  </a:ext>
                </a:extLst>
              </p:cNvPr>
              <p:cNvSpPr/>
              <p:nvPr/>
            </p:nvSpPr>
            <p:spPr>
              <a:xfrm>
                <a:off x="4547266" y="5350377"/>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D023707B-9CB2-6296-29DC-80F678B0770C}"/>
                  </a:ext>
                </a:extLst>
              </p:cNvPr>
              <p:cNvSpPr/>
              <p:nvPr/>
            </p:nvSpPr>
            <p:spPr>
              <a:xfrm>
                <a:off x="5147902" y="5326876"/>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FDDD1177-AE7D-040E-24CF-BB5A905632E9}"/>
                  </a:ext>
                </a:extLst>
              </p:cNvPr>
              <p:cNvSpPr/>
              <p:nvPr/>
            </p:nvSpPr>
            <p:spPr>
              <a:xfrm>
                <a:off x="5748538" y="5330041"/>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09773D13-0DBE-0053-A041-9B01527FD01B}"/>
                  </a:ext>
                </a:extLst>
              </p:cNvPr>
              <p:cNvSpPr/>
              <p:nvPr/>
            </p:nvSpPr>
            <p:spPr>
              <a:xfrm>
                <a:off x="6344691" y="5330042"/>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a:extLst>
                  <a:ext uri="{FF2B5EF4-FFF2-40B4-BE49-F238E27FC236}">
                    <a16:creationId xmlns:a16="http://schemas.microsoft.com/office/drawing/2014/main" id="{1E499FE4-EEA5-0A4E-F775-CE17A27F0294}"/>
                  </a:ext>
                </a:extLst>
              </p:cNvPr>
              <p:cNvSpPr/>
              <p:nvPr/>
            </p:nvSpPr>
            <p:spPr>
              <a:xfrm>
                <a:off x="6945327" y="5350377"/>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ounded Rectangle 100">
              <a:extLst>
                <a:ext uri="{FF2B5EF4-FFF2-40B4-BE49-F238E27FC236}">
                  <a16:creationId xmlns:a16="http://schemas.microsoft.com/office/drawing/2014/main" id="{940EB578-E267-3B03-1F0F-DD94B53E0BB9}"/>
                </a:ext>
              </a:extLst>
            </p:cNvPr>
            <p:cNvSpPr/>
            <p:nvPr/>
          </p:nvSpPr>
          <p:spPr>
            <a:xfrm>
              <a:off x="3194705" y="5402022"/>
              <a:ext cx="3397703" cy="58333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Attention Layer</a:t>
              </a:r>
            </a:p>
          </p:txBody>
        </p:sp>
        <p:sp>
          <p:nvSpPr>
            <p:cNvPr id="102" name="Diamond 101">
              <a:extLst>
                <a:ext uri="{FF2B5EF4-FFF2-40B4-BE49-F238E27FC236}">
                  <a16:creationId xmlns:a16="http://schemas.microsoft.com/office/drawing/2014/main" id="{586F45F7-6265-2C53-BC9A-EB3125505411}"/>
                </a:ext>
              </a:extLst>
            </p:cNvPr>
            <p:cNvSpPr/>
            <p:nvPr/>
          </p:nvSpPr>
          <p:spPr>
            <a:xfrm>
              <a:off x="5872663" y="4804927"/>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580B3EFF-F08C-2987-069B-61323220777A}"/>
                </a:ext>
              </a:extLst>
            </p:cNvPr>
            <p:cNvSpPr/>
            <p:nvPr/>
          </p:nvSpPr>
          <p:spPr>
            <a:xfrm>
              <a:off x="5276509" y="4788462"/>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a:extLst>
                <a:ext uri="{FF2B5EF4-FFF2-40B4-BE49-F238E27FC236}">
                  <a16:creationId xmlns:a16="http://schemas.microsoft.com/office/drawing/2014/main" id="{D7928212-E2FB-C527-3743-3B3793DBCBC2}"/>
                </a:ext>
              </a:extLst>
            </p:cNvPr>
            <p:cNvSpPr/>
            <p:nvPr/>
          </p:nvSpPr>
          <p:spPr>
            <a:xfrm>
              <a:off x="4680355" y="4783382"/>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a:extLst>
                <a:ext uri="{FF2B5EF4-FFF2-40B4-BE49-F238E27FC236}">
                  <a16:creationId xmlns:a16="http://schemas.microsoft.com/office/drawing/2014/main" id="{BC21BDC9-A682-1075-E74C-EF2C1BB9A835}"/>
                </a:ext>
              </a:extLst>
            </p:cNvPr>
            <p:cNvSpPr/>
            <p:nvPr/>
          </p:nvSpPr>
          <p:spPr>
            <a:xfrm>
              <a:off x="3949732" y="4781701"/>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a:extLst>
                <a:ext uri="{FF2B5EF4-FFF2-40B4-BE49-F238E27FC236}">
                  <a16:creationId xmlns:a16="http://schemas.microsoft.com/office/drawing/2014/main" id="{B9B6D6AB-BEFA-BFB3-4FDF-DC1FCAA0701B}"/>
                </a:ext>
              </a:extLst>
            </p:cNvPr>
            <p:cNvSpPr/>
            <p:nvPr/>
          </p:nvSpPr>
          <p:spPr>
            <a:xfrm>
              <a:off x="3313620" y="4804927"/>
              <a:ext cx="470648" cy="493987"/>
            </a:xfrm>
            <a:prstGeom prst="diamond">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7A7B050-090A-37A9-54E3-7F3E21E11383}"/>
                </a:ext>
              </a:extLst>
            </p:cNvPr>
            <p:cNvSpPr/>
            <p:nvPr/>
          </p:nvSpPr>
          <p:spPr>
            <a:xfrm>
              <a:off x="4236603" y="3303825"/>
              <a:ext cx="914400" cy="9144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FF </a:t>
              </a:r>
            </a:p>
          </p:txBody>
        </p:sp>
        <p:cxnSp>
          <p:nvCxnSpPr>
            <p:cNvPr id="108" name="Elbow Connector 107">
              <a:extLst>
                <a:ext uri="{FF2B5EF4-FFF2-40B4-BE49-F238E27FC236}">
                  <a16:creationId xmlns:a16="http://schemas.microsoft.com/office/drawing/2014/main" id="{15D5646F-828B-843D-07F2-AEFE6914E899}"/>
                </a:ext>
              </a:extLst>
            </p:cNvPr>
            <p:cNvCxnSpPr>
              <a:cxnSpLocks/>
              <a:stCxn id="106" idx="0"/>
              <a:endCxn id="107" idx="1"/>
            </p:cNvCxnSpPr>
            <p:nvPr/>
          </p:nvCxnSpPr>
          <p:spPr>
            <a:xfrm rot="5400000" flipH="1" flipV="1">
              <a:off x="3370822" y="3939147"/>
              <a:ext cx="1043902" cy="68765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09" name="Elbow Connector 108">
              <a:extLst>
                <a:ext uri="{FF2B5EF4-FFF2-40B4-BE49-F238E27FC236}">
                  <a16:creationId xmlns:a16="http://schemas.microsoft.com/office/drawing/2014/main" id="{FB4E668A-DE8C-E21A-B6B9-B1F759411177}"/>
                </a:ext>
              </a:extLst>
            </p:cNvPr>
            <p:cNvCxnSpPr>
              <a:cxnSpLocks/>
              <a:stCxn id="105" idx="0"/>
            </p:cNvCxnSpPr>
            <p:nvPr/>
          </p:nvCxnSpPr>
          <p:spPr>
            <a:xfrm rot="5400000" flipH="1" flipV="1">
              <a:off x="4028362" y="4407997"/>
              <a:ext cx="530398" cy="217010"/>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10" name="Elbow Connector 109">
              <a:extLst>
                <a:ext uri="{FF2B5EF4-FFF2-40B4-BE49-F238E27FC236}">
                  <a16:creationId xmlns:a16="http://schemas.microsoft.com/office/drawing/2014/main" id="{A61451DD-58AA-0C1C-D184-0801EE86940E}"/>
                </a:ext>
              </a:extLst>
            </p:cNvPr>
            <p:cNvCxnSpPr>
              <a:cxnSpLocks/>
              <a:stCxn id="104" idx="0"/>
              <a:endCxn id="107" idx="2"/>
            </p:cNvCxnSpPr>
            <p:nvPr/>
          </p:nvCxnSpPr>
          <p:spPr>
            <a:xfrm rot="16200000" flipV="1">
              <a:off x="4522163" y="4389866"/>
              <a:ext cx="565157" cy="22187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11" name="Elbow Connector 110">
              <a:extLst>
                <a:ext uri="{FF2B5EF4-FFF2-40B4-BE49-F238E27FC236}">
                  <a16:creationId xmlns:a16="http://schemas.microsoft.com/office/drawing/2014/main" id="{DD7DDCF1-AA24-0CA8-50EA-29A855C01828}"/>
                </a:ext>
              </a:extLst>
            </p:cNvPr>
            <p:cNvCxnSpPr>
              <a:cxnSpLocks/>
              <a:stCxn id="103" idx="0"/>
            </p:cNvCxnSpPr>
            <p:nvPr/>
          </p:nvCxnSpPr>
          <p:spPr>
            <a:xfrm rot="16200000" flipV="1">
              <a:off x="4960047" y="4236675"/>
              <a:ext cx="612373" cy="49120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12" name="Elbow Connector 111">
              <a:extLst>
                <a:ext uri="{FF2B5EF4-FFF2-40B4-BE49-F238E27FC236}">
                  <a16:creationId xmlns:a16="http://schemas.microsoft.com/office/drawing/2014/main" id="{7D7F522F-B5DD-DABA-1C58-8638AD5E8C08}"/>
                </a:ext>
              </a:extLst>
            </p:cNvPr>
            <p:cNvCxnSpPr>
              <a:cxnSpLocks/>
              <a:stCxn id="102" idx="0"/>
            </p:cNvCxnSpPr>
            <p:nvPr/>
          </p:nvCxnSpPr>
          <p:spPr>
            <a:xfrm rot="16200000" flipV="1">
              <a:off x="5235813" y="3932753"/>
              <a:ext cx="836835" cy="907514"/>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113" name="Diamond 112">
              <a:extLst>
                <a:ext uri="{FF2B5EF4-FFF2-40B4-BE49-F238E27FC236}">
                  <a16:creationId xmlns:a16="http://schemas.microsoft.com/office/drawing/2014/main" id="{D11A9CD1-AC14-79C2-F88F-83A014B17097}"/>
                </a:ext>
              </a:extLst>
            </p:cNvPr>
            <p:cNvSpPr/>
            <p:nvPr/>
          </p:nvSpPr>
          <p:spPr>
            <a:xfrm>
              <a:off x="3274216" y="2501897"/>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a:extLst>
                <a:ext uri="{FF2B5EF4-FFF2-40B4-BE49-F238E27FC236}">
                  <a16:creationId xmlns:a16="http://schemas.microsoft.com/office/drawing/2014/main" id="{C2492B77-01C2-368D-B946-89CE54927DC7}"/>
                </a:ext>
              </a:extLst>
            </p:cNvPr>
            <p:cNvSpPr/>
            <p:nvPr/>
          </p:nvSpPr>
          <p:spPr>
            <a:xfrm>
              <a:off x="3846554" y="2515031"/>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a:extLst>
                <a:ext uri="{FF2B5EF4-FFF2-40B4-BE49-F238E27FC236}">
                  <a16:creationId xmlns:a16="http://schemas.microsoft.com/office/drawing/2014/main" id="{344C2BF8-EDCE-D4FB-BDF4-AD5642D832B4}"/>
                </a:ext>
              </a:extLst>
            </p:cNvPr>
            <p:cNvSpPr/>
            <p:nvPr/>
          </p:nvSpPr>
          <p:spPr>
            <a:xfrm>
              <a:off x="4445031" y="2533276"/>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a:extLst>
                <a:ext uri="{FF2B5EF4-FFF2-40B4-BE49-F238E27FC236}">
                  <a16:creationId xmlns:a16="http://schemas.microsoft.com/office/drawing/2014/main" id="{7FE44C84-B169-9A25-AA7F-F0129B036568}"/>
                </a:ext>
              </a:extLst>
            </p:cNvPr>
            <p:cNvSpPr/>
            <p:nvPr/>
          </p:nvSpPr>
          <p:spPr>
            <a:xfrm>
              <a:off x="5043508" y="2518716"/>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a:extLst>
                <a:ext uri="{FF2B5EF4-FFF2-40B4-BE49-F238E27FC236}">
                  <a16:creationId xmlns:a16="http://schemas.microsoft.com/office/drawing/2014/main" id="{2E1DC4E7-354E-C888-F4EE-F36971E0CF28}"/>
                </a:ext>
              </a:extLst>
            </p:cNvPr>
            <p:cNvSpPr/>
            <p:nvPr/>
          </p:nvSpPr>
          <p:spPr>
            <a:xfrm>
              <a:off x="5654230" y="2465558"/>
              <a:ext cx="470648" cy="493987"/>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Elbow Connector 117">
              <a:extLst>
                <a:ext uri="{FF2B5EF4-FFF2-40B4-BE49-F238E27FC236}">
                  <a16:creationId xmlns:a16="http://schemas.microsoft.com/office/drawing/2014/main" id="{4C0B8C9F-D49F-2158-1103-8E3BDEFC61E6}"/>
                </a:ext>
              </a:extLst>
            </p:cNvPr>
            <p:cNvCxnSpPr>
              <a:cxnSpLocks/>
              <a:endCxn id="113" idx="2"/>
            </p:cNvCxnSpPr>
            <p:nvPr/>
          </p:nvCxnSpPr>
          <p:spPr>
            <a:xfrm rot="10800000">
              <a:off x="3509541" y="2995885"/>
              <a:ext cx="700167" cy="456371"/>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19" name="Elbow Connector 118">
              <a:extLst>
                <a:ext uri="{FF2B5EF4-FFF2-40B4-BE49-F238E27FC236}">
                  <a16:creationId xmlns:a16="http://schemas.microsoft.com/office/drawing/2014/main" id="{4F6E2D2B-1682-09DD-568E-D95E666B8877}"/>
                </a:ext>
              </a:extLst>
            </p:cNvPr>
            <p:cNvCxnSpPr>
              <a:cxnSpLocks/>
            </p:cNvCxnSpPr>
            <p:nvPr/>
          </p:nvCxnSpPr>
          <p:spPr>
            <a:xfrm rot="16200000" flipV="1">
              <a:off x="4104417" y="2926423"/>
              <a:ext cx="400401" cy="28082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0" name="Elbow Connector 119">
              <a:extLst>
                <a:ext uri="{FF2B5EF4-FFF2-40B4-BE49-F238E27FC236}">
                  <a16:creationId xmlns:a16="http://schemas.microsoft.com/office/drawing/2014/main" id="{C7DBAA73-9A66-30AD-3ABD-925FC4C0ABF6}"/>
                </a:ext>
              </a:extLst>
            </p:cNvPr>
            <p:cNvCxnSpPr>
              <a:cxnSpLocks/>
              <a:endCxn id="116" idx="2"/>
            </p:cNvCxnSpPr>
            <p:nvPr/>
          </p:nvCxnSpPr>
          <p:spPr>
            <a:xfrm rot="5400000" flipH="1" flipV="1">
              <a:off x="4977139" y="3186950"/>
              <a:ext cx="475940" cy="127446"/>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1" name="Elbow Connector 120">
              <a:extLst>
                <a:ext uri="{FF2B5EF4-FFF2-40B4-BE49-F238E27FC236}">
                  <a16:creationId xmlns:a16="http://schemas.microsoft.com/office/drawing/2014/main" id="{B49CA5A5-4475-0B07-57B7-A8BA610B7F00}"/>
                </a:ext>
              </a:extLst>
            </p:cNvPr>
            <p:cNvCxnSpPr>
              <a:cxnSpLocks/>
              <a:endCxn id="115" idx="2"/>
            </p:cNvCxnSpPr>
            <p:nvPr/>
          </p:nvCxnSpPr>
          <p:spPr>
            <a:xfrm rot="16200000" flipV="1">
              <a:off x="4629820" y="3077798"/>
              <a:ext cx="288920" cy="18784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2" name="Elbow Connector 121">
              <a:extLst>
                <a:ext uri="{FF2B5EF4-FFF2-40B4-BE49-F238E27FC236}">
                  <a16:creationId xmlns:a16="http://schemas.microsoft.com/office/drawing/2014/main" id="{F7E3BC7E-6C21-A565-8111-E5815B89D35E}"/>
                </a:ext>
              </a:extLst>
            </p:cNvPr>
            <p:cNvCxnSpPr>
              <a:cxnSpLocks/>
              <a:endCxn id="117" idx="2"/>
            </p:cNvCxnSpPr>
            <p:nvPr/>
          </p:nvCxnSpPr>
          <p:spPr>
            <a:xfrm flipV="1">
              <a:off x="5146519" y="2959545"/>
              <a:ext cx="743035" cy="65680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23" name="Elbow Connector 122">
              <a:extLst>
                <a:ext uri="{FF2B5EF4-FFF2-40B4-BE49-F238E27FC236}">
                  <a16:creationId xmlns:a16="http://schemas.microsoft.com/office/drawing/2014/main" id="{7FB8C549-6CEB-658C-6E0C-C5D20C95DF89}"/>
                </a:ext>
              </a:extLst>
            </p:cNvPr>
            <p:cNvCxnSpPr>
              <a:cxnSpLocks/>
              <a:stCxn id="96" idx="0"/>
            </p:cNvCxnSpPr>
            <p:nvPr/>
          </p:nvCxnSpPr>
          <p:spPr>
            <a:xfrm rot="16200000" flipV="1">
              <a:off x="3334489" y="6185811"/>
              <a:ext cx="572250" cy="143342"/>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24" name="Elbow Connector 123">
              <a:extLst>
                <a:ext uri="{FF2B5EF4-FFF2-40B4-BE49-F238E27FC236}">
                  <a16:creationId xmlns:a16="http://schemas.microsoft.com/office/drawing/2014/main" id="{58525DD9-A749-B230-1360-0F28BD7714A1}"/>
                </a:ext>
              </a:extLst>
            </p:cNvPr>
            <p:cNvCxnSpPr>
              <a:cxnSpLocks/>
              <a:stCxn id="97" idx="0"/>
            </p:cNvCxnSpPr>
            <p:nvPr/>
          </p:nvCxnSpPr>
          <p:spPr>
            <a:xfrm rot="16200000" flipV="1">
              <a:off x="3986479" y="6213663"/>
              <a:ext cx="529673" cy="8321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5" name="Elbow Connector 124">
              <a:extLst>
                <a:ext uri="{FF2B5EF4-FFF2-40B4-BE49-F238E27FC236}">
                  <a16:creationId xmlns:a16="http://schemas.microsoft.com/office/drawing/2014/main" id="{44C82BBA-676A-BE79-DF4D-DA928A172554}"/>
                </a:ext>
              </a:extLst>
            </p:cNvPr>
            <p:cNvCxnSpPr>
              <a:cxnSpLocks/>
            </p:cNvCxnSpPr>
            <p:nvPr/>
          </p:nvCxnSpPr>
          <p:spPr>
            <a:xfrm rot="16200000" flipV="1">
              <a:off x="4587324" y="6213606"/>
              <a:ext cx="529673" cy="8321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6" name="Elbow Connector 125">
              <a:extLst>
                <a:ext uri="{FF2B5EF4-FFF2-40B4-BE49-F238E27FC236}">
                  <a16:creationId xmlns:a16="http://schemas.microsoft.com/office/drawing/2014/main" id="{EF23C8C0-DE65-05B8-B484-0E89748495DA}"/>
                </a:ext>
              </a:extLst>
            </p:cNvPr>
            <p:cNvCxnSpPr>
              <a:cxnSpLocks/>
            </p:cNvCxnSpPr>
            <p:nvPr/>
          </p:nvCxnSpPr>
          <p:spPr>
            <a:xfrm rot="16200000" flipV="1">
              <a:off x="5172101" y="6213663"/>
              <a:ext cx="529673" cy="8321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7" name="Elbow Connector 126">
              <a:extLst>
                <a:ext uri="{FF2B5EF4-FFF2-40B4-BE49-F238E27FC236}">
                  <a16:creationId xmlns:a16="http://schemas.microsoft.com/office/drawing/2014/main" id="{AE239133-3B8F-30FA-BB51-6C3C43C206CD}"/>
                </a:ext>
              </a:extLst>
            </p:cNvPr>
            <p:cNvCxnSpPr>
              <a:cxnSpLocks/>
            </p:cNvCxnSpPr>
            <p:nvPr/>
          </p:nvCxnSpPr>
          <p:spPr>
            <a:xfrm rot="16200000" flipV="1">
              <a:off x="5781929" y="6218434"/>
              <a:ext cx="529673" cy="83213"/>
            </a:xfrm>
            <a:prstGeom prst="bentConnector3">
              <a:avLst>
                <a:gd name="adj1" fmla="val 45516"/>
              </a:avLst>
            </a:prstGeom>
            <a:ln>
              <a:tailEnd type="triangle"/>
            </a:ln>
          </p:spPr>
          <p:style>
            <a:lnRef idx="3">
              <a:schemeClr val="dk1"/>
            </a:lnRef>
            <a:fillRef idx="0">
              <a:schemeClr val="dk1"/>
            </a:fillRef>
            <a:effectRef idx="2">
              <a:schemeClr val="dk1"/>
            </a:effectRef>
            <a:fontRef idx="minor">
              <a:schemeClr val="tx1"/>
            </a:fontRef>
          </p:style>
        </p:cxnSp>
      </p:grpSp>
      <p:sp>
        <p:nvSpPr>
          <p:cNvPr id="134" name="Multiplication Sign 22">
            <a:extLst>
              <a:ext uri="{FF2B5EF4-FFF2-40B4-BE49-F238E27FC236}">
                <a16:creationId xmlns:a16="http://schemas.microsoft.com/office/drawing/2014/main" id="{915B8F07-661C-B1E5-2C49-F4DE4F530438}"/>
              </a:ext>
            </a:extLst>
          </p:cNvPr>
          <p:cNvSpPr/>
          <p:nvPr/>
        </p:nvSpPr>
        <p:spPr>
          <a:xfrm>
            <a:off x="2529536" y="949497"/>
            <a:ext cx="2569468" cy="7304460"/>
          </a:xfrm>
          <a:prstGeom prst="mathMultiply">
            <a:avLst>
              <a:gd name="adj1" fmla="val 14129"/>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dirty="0"/>
          </a:p>
        </p:txBody>
      </p:sp>
      <p:sp>
        <p:nvSpPr>
          <p:cNvPr id="135" name="Right Arrow 134">
            <a:extLst>
              <a:ext uri="{FF2B5EF4-FFF2-40B4-BE49-F238E27FC236}">
                <a16:creationId xmlns:a16="http://schemas.microsoft.com/office/drawing/2014/main" id="{C608AE66-9576-B6E9-20B1-00523FDCE8D4}"/>
              </a:ext>
            </a:extLst>
          </p:cNvPr>
          <p:cNvSpPr/>
          <p:nvPr/>
        </p:nvSpPr>
        <p:spPr>
          <a:xfrm>
            <a:off x="5638448" y="4036781"/>
            <a:ext cx="978408" cy="484632"/>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0" name="Straight Arrow Connector 139">
            <a:extLst>
              <a:ext uri="{FF2B5EF4-FFF2-40B4-BE49-F238E27FC236}">
                <a16:creationId xmlns:a16="http://schemas.microsoft.com/office/drawing/2014/main" id="{E7A287F7-AF8B-E096-91CC-5D723C25BC4F}"/>
              </a:ext>
            </a:extLst>
          </p:cNvPr>
          <p:cNvCxnSpPr>
            <a:cxnSpLocks/>
          </p:cNvCxnSpPr>
          <p:nvPr/>
        </p:nvCxnSpPr>
        <p:spPr>
          <a:xfrm flipV="1">
            <a:off x="8650982" y="4920144"/>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65AAA5EB-8325-7593-B30B-2CDCDD91F076}"/>
              </a:ext>
            </a:extLst>
          </p:cNvPr>
          <p:cNvCxnSpPr>
            <a:cxnSpLocks/>
          </p:cNvCxnSpPr>
          <p:nvPr/>
        </p:nvCxnSpPr>
        <p:spPr>
          <a:xfrm flipV="1">
            <a:off x="9259571" y="4914966"/>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101BC012-1914-B6F6-18FE-57D05FDF913C}"/>
              </a:ext>
            </a:extLst>
          </p:cNvPr>
          <p:cNvCxnSpPr>
            <a:cxnSpLocks/>
          </p:cNvCxnSpPr>
          <p:nvPr/>
        </p:nvCxnSpPr>
        <p:spPr>
          <a:xfrm flipV="1">
            <a:off x="9860329" y="4914966"/>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2ADECE15-709E-A1E1-30AB-ED06D79B376D}"/>
              </a:ext>
            </a:extLst>
          </p:cNvPr>
          <p:cNvCxnSpPr>
            <a:cxnSpLocks/>
          </p:cNvCxnSpPr>
          <p:nvPr/>
        </p:nvCxnSpPr>
        <p:spPr>
          <a:xfrm flipV="1">
            <a:off x="10448318" y="4921055"/>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B1CFEE94-AFBB-FD50-7E89-8AEF2F9960C7}"/>
              </a:ext>
            </a:extLst>
          </p:cNvPr>
          <p:cNvCxnSpPr>
            <a:cxnSpLocks/>
          </p:cNvCxnSpPr>
          <p:nvPr/>
        </p:nvCxnSpPr>
        <p:spPr>
          <a:xfrm flipV="1">
            <a:off x="11050357" y="4939458"/>
            <a:ext cx="0" cy="5694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1" name="Rounded Rectangle 90">
            <a:extLst>
              <a:ext uri="{FF2B5EF4-FFF2-40B4-BE49-F238E27FC236}">
                <a16:creationId xmlns:a16="http://schemas.microsoft.com/office/drawing/2014/main" id="{9989018A-610A-76DD-8C16-0DBB13B18DE8}"/>
              </a:ext>
            </a:extLst>
          </p:cNvPr>
          <p:cNvSpPr/>
          <p:nvPr/>
        </p:nvSpPr>
        <p:spPr>
          <a:xfrm>
            <a:off x="8153402" y="2980357"/>
            <a:ext cx="3397703" cy="58333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Gating Mechanism</a:t>
            </a:r>
          </a:p>
        </p:txBody>
      </p:sp>
      <p:sp>
        <p:nvSpPr>
          <p:cNvPr id="148" name="Rounded Rectangle 147">
            <a:extLst>
              <a:ext uri="{FF2B5EF4-FFF2-40B4-BE49-F238E27FC236}">
                <a16:creationId xmlns:a16="http://schemas.microsoft.com/office/drawing/2014/main" id="{C143ABC6-8BD5-C586-BB0D-5B5509BBE799}"/>
              </a:ext>
            </a:extLst>
          </p:cNvPr>
          <p:cNvSpPr/>
          <p:nvPr/>
        </p:nvSpPr>
        <p:spPr>
          <a:xfrm>
            <a:off x="8452587" y="5477349"/>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49" name="Rounded Rectangle 148">
            <a:extLst>
              <a:ext uri="{FF2B5EF4-FFF2-40B4-BE49-F238E27FC236}">
                <a16:creationId xmlns:a16="http://schemas.microsoft.com/office/drawing/2014/main" id="{BFF6F230-C984-4423-1AE3-D4444C2D3D6C}"/>
              </a:ext>
            </a:extLst>
          </p:cNvPr>
          <p:cNvSpPr/>
          <p:nvPr/>
        </p:nvSpPr>
        <p:spPr>
          <a:xfrm>
            <a:off x="10848317" y="5461094"/>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50" name="Rounded Rectangle 149">
            <a:extLst>
              <a:ext uri="{FF2B5EF4-FFF2-40B4-BE49-F238E27FC236}">
                <a16:creationId xmlns:a16="http://schemas.microsoft.com/office/drawing/2014/main" id="{17019CC5-B49D-D62F-693E-9B1AAD6B4BE1}"/>
              </a:ext>
            </a:extLst>
          </p:cNvPr>
          <p:cNvSpPr/>
          <p:nvPr/>
        </p:nvSpPr>
        <p:spPr>
          <a:xfrm>
            <a:off x="10250413" y="5480312"/>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51" name="Rounded Rectangle 150">
            <a:extLst>
              <a:ext uri="{FF2B5EF4-FFF2-40B4-BE49-F238E27FC236}">
                <a16:creationId xmlns:a16="http://schemas.microsoft.com/office/drawing/2014/main" id="{E1C1BD2B-FE6B-CF07-0DCA-0A90BB0B4B1A}"/>
              </a:ext>
            </a:extLst>
          </p:cNvPr>
          <p:cNvSpPr/>
          <p:nvPr/>
        </p:nvSpPr>
        <p:spPr>
          <a:xfrm>
            <a:off x="9658569" y="5480312"/>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sp>
        <p:nvSpPr>
          <p:cNvPr id="152" name="Rounded Rectangle 151">
            <a:extLst>
              <a:ext uri="{FF2B5EF4-FFF2-40B4-BE49-F238E27FC236}">
                <a16:creationId xmlns:a16="http://schemas.microsoft.com/office/drawing/2014/main" id="{E42D5C0D-A104-2DF8-6CDA-AA4C936800E6}"/>
              </a:ext>
            </a:extLst>
          </p:cNvPr>
          <p:cNvSpPr/>
          <p:nvPr/>
        </p:nvSpPr>
        <p:spPr>
          <a:xfrm>
            <a:off x="9040575" y="5484371"/>
            <a:ext cx="470516" cy="470517"/>
          </a:xfrm>
          <a:prstGeom prst="roundRect">
            <a:avLst/>
          </a:prstGeom>
          <a:solidFill>
            <a:srgbClr val="D3C0FF"/>
          </a:solidFill>
          <a:ln>
            <a:solidFill>
              <a:srgbClr val="BBAAE6"/>
            </a:solidFill>
          </a:ln>
        </p:spPr>
        <p:style>
          <a:lnRef idx="2">
            <a:schemeClr val="accent1">
              <a:shade val="15000"/>
            </a:schemeClr>
          </a:lnRef>
          <a:fillRef idx="1">
            <a:schemeClr val="accent1"/>
          </a:fillRef>
          <a:effectRef idx="0">
            <a:schemeClr val="accent1"/>
          </a:effectRef>
          <a:fontRef idx="minor">
            <a:schemeClr val="lt1"/>
          </a:fontRef>
        </p:style>
        <p:txBody>
          <a:bodyPr lIns="54000" rtlCol="0" anchor="ctr"/>
          <a:lstStyle/>
          <a:p>
            <a:pPr algn="just"/>
            <a:r>
              <a:rPr lang="en-US" sz="1000" dirty="0">
                <a:solidFill>
                  <a:schemeClr val="tx1"/>
                </a:solidFill>
              </a:rPr>
              <a:t>Input</a:t>
            </a:r>
          </a:p>
        </p:txBody>
      </p:sp>
      <p:cxnSp>
        <p:nvCxnSpPr>
          <p:cNvPr id="155" name="Straight Arrow Connector 154">
            <a:extLst>
              <a:ext uri="{FF2B5EF4-FFF2-40B4-BE49-F238E27FC236}">
                <a16:creationId xmlns:a16="http://schemas.microsoft.com/office/drawing/2014/main" id="{61228DD8-6701-BD09-F7BC-064CBEE34F21}"/>
              </a:ext>
            </a:extLst>
          </p:cNvPr>
          <p:cNvCxnSpPr>
            <a:cxnSpLocks/>
          </p:cNvCxnSpPr>
          <p:nvPr/>
        </p:nvCxnSpPr>
        <p:spPr>
          <a:xfrm flipV="1">
            <a:off x="9040575" y="1876052"/>
            <a:ext cx="0" cy="35783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5ABFDEC0-BFEB-F0E4-BBA6-255B369C9967}"/>
              </a:ext>
            </a:extLst>
          </p:cNvPr>
          <p:cNvCxnSpPr>
            <a:cxnSpLocks/>
          </p:cNvCxnSpPr>
          <p:nvPr/>
        </p:nvCxnSpPr>
        <p:spPr>
          <a:xfrm flipV="1">
            <a:off x="9650957" y="1941826"/>
            <a:ext cx="0" cy="26908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7" name="Straight Arrow Connector 166">
            <a:extLst>
              <a:ext uri="{FF2B5EF4-FFF2-40B4-BE49-F238E27FC236}">
                <a16:creationId xmlns:a16="http://schemas.microsoft.com/office/drawing/2014/main" id="{8043EBEA-8A62-BAA1-E3F7-EE7968081A45}"/>
              </a:ext>
            </a:extLst>
          </p:cNvPr>
          <p:cNvCxnSpPr>
            <a:cxnSpLocks/>
          </p:cNvCxnSpPr>
          <p:nvPr/>
        </p:nvCxnSpPr>
        <p:spPr>
          <a:xfrm flipV="1">
            <a:off x="10237529" y="1980684"/>
            <a:ext cx="0" cy="26908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8" name="Straight Arrow Connector 167">
            <a:extLst>
              <a:ext uri="{FF2B5EF4-FFF2-40B4-BE49-F238E27FC236}">
                <a16:creationId xmlns:a16="http://schemas.microsoft.com/office/drawing/2014/main" id="{38757919-20F2-08C1-5D99-2C4ACBFC52A9}"/>
              </a:ext>
            </a:extLst>
          </p:cNvPr>
          <p:cNvCxnSpPr>
            <a:cxnSpLocks/>
          </p:cNvCxnSpPr>
          <p:nvPr/>
        </p:nvCxnSpPr>
        <p:spPr>
          <a:xfrm flipV="1">
            <a:off x="10856819" y="1920429"/>
            <a:ext cx="0" cy="26908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0" name="Elbow Connector 169">
            <a:extLst>
              <a:ext uri="{FF2B5EF4-FFF2-40B4-BE49-F238E27FC236}">
                <a16:creationId xmlns:a16="http://schemas.microsoft.com/office/drawing/2014/main" id="{B940A4D7-6648-E983-1A08-FF2BD515141E}"/>
              </a:ext>
            </a:extLst>
          </p:cNvPr>
          <p:cNvCxnSpPr>
            <a:cxnSpLocks/>
            <a:endCxn id="58" idx="2"/>
          </p:cNvCxnSpPr>
          <p:nvPr/>
        </p:nvCxnSpPr>
        <p:spPr>
          <a:xfrm rot="10800000">
            <a:off x="8468237" y="1941826"/>
            <a:ext cx="404720" cy="397950"/>
          </a:xfrm>
          <a:prstGeom prst="bentConnector2">
            <a:avLst/>
          </a:prstGeom>
          <a:ln w="38100">
            <a:tailEnd type="triangle"/>
          </a:ln>
        </p:spPr>
        <p:style>
          <a:lnRef idx="3">
            <a:schemeClr val="dk1"/>
          </a:lnRef>
          <a:fillRef idx="0">
            <a:schemeClr val="dk1"/>
          </a:fillRef>
          <a:effectRef idx="2">
            <a:schemeClr val="dk1"/>
          </a:effectRef>
          <a:fontRef idx="minor">
            <a:schemeClr val="tx1"/>
          </a:fontRef>
        </p:style>
      </p:cxnSp>
      <p:pic>
        <p:nvPicPr>
          <p:cNvPr id="1026" name="Picture 2" descr="Smiley Face – Vector Etch Laser Cutting">
            <a:extLst>
              <a:ext uri="{FF2B5EF4-FFF2-40B4-BE49-F238E27FC236}">
                <a16:creationId xmlns:a16="http://schemas.microsoft.com/office/drawing/2014/main" id="{5FE528C3-B489-0508-43E6-B492F93FC97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65119" y="1928146"/>
            <a:ext cx="1041545" cy="10415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15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E27F-5D7A-33A8-F5FE-7FCF0BFDF8D2}"/>
              </a:ext>
            </a:extLst>
          </p:cNvPr>
          <p:cNvSpPr>
            <a:spLocks noGrp="1"/>
          </p:cNvSpPr>
          <p:nvPr>
            <p:ph type="title"/>
          </p:nvPr>
        </p:nvSpPr>
        <p:spPr/>
        <p:txBody>
          <a:bodyPr>
            <a:noAutofit/>
          </a:bodyPr>
          <a:lstStyle/>
          <a:p>
            <a:r>
              <a:rPr lang="en-US" sz="3600" dirty="0"/>
              <a:t>LLM.int8()</a:t>
            </a:r>
            <a:endParaRPr lang="en-150" sz="3600" dirty="0"/>
          </a:p>
        </p:txBody>
      </p:sp>
      <p:sp>
        <p:nvSpPr>
          <p:cNvPr id="3" name="Content Placeholder 2">
            <a:extLst>
              <a:ext uri="{FF2B5EF4-FFF2-40B4-BE49-F238E27FC236}">
                <a16:creationId xmlns:a16="http://schemas.microsoft.com/office/drawing/2014/main" id="{5C27D46F-847E-6E8F-B44A-45AE48DABB28}"/>
              </a:ext>
            </a:extLst>
          </p:cNvPr>
          <p:cNvSpPr>
            <a:spLocks noGrp="1"/>
          </p:cNvSpPr>
          <p:nvPr>
            <p:ph idx="1"/>
          </p:nvPr>
        </p:nvSpPr>
        <p:spPr/>
        <p:txBody>
          <a:bodyPr/>
          <a:lstStyle/>
          <a:p>
            <a:r>
              <a:rPr lang="en-US" dirty="0"/>
              <a:t>For large transformer language models at and beyond 6.7B parameters, high-magnitude outliers emerge in all transformer layers</a:t>
            </a:r>
          </a:p>
          <a:p>
            <a:r>
              <a:rPr lang="en-US" dirty="0"/>
              <a:t>feed-forward and attention projection layers and their matrix multiplication operations are responsible for 95% of consumed parameters and 65-85% of all computation.</a:t>
            </a:r>
          </a:p>
          <a:p>
            <a:r>
              <a:rPr lang="en-US" dirty="0"/>
              <a:t>Bottlenecks; matrix multiplication operations in:</a:t>
            </a:r>
          </a:p>
          <a:p>
            <a:pPr lvl="1"/>
            <a:r>
              <a:rPr lang="en-US" dirty="0"/>
              <a:t>Feed-forward</a:t>
            </a:r>
          </a:p>
          <a:p>
            <a:pPr lvl="1"/>
            <a:r>
              <a:rPr lang="en-US" dirty="0"/>
              <a:t>Attention projection</a:t>
            </a:r>
          </a:p>
          <a:p>
            <a:endParaRPr lang="en-US" dirty="0"/>
          </a:p>
          <a:p>
            <a:endParaRPr lang="en-150" dirty="0"/>
          </a:p>
        </p:txBody>
      </p:sp>
      <p:sp>
        <p:nvSpPr>
          <p:cNvPr id="4" name="Date Placeholder 3">
            <a:extLst>
              <a:ext uri="{FF2B5EF4-FFF2-40B4-BE49-F238E27FC236}">
                <a16:creationId xmlns:a16="http://schemas.microsoft.com/office/drawing/2014/main" id="{C37B5C75-C282-905A-4C8E-7B192B6457F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4F31D9DD-7EB5-9B53-5D26-A9BA0E95A339}"/>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557C56FC-3CE2-F9BC-DD88-FF539F1B78D2}"/>
              </a:ext>
            </a:extLst>
          </p:cNvPr>
          <p:cNvSpPr>
            <a:spLocks noGrp="1"/>
          </p:cNvSpPr>
          <p:nvPr>
            <p:ph type="sldNum" sz="quarter" idx="12"/>
          </p:nvPr>
        </p:nvSpPr>
        <p:spPr/>
        <p:txBody>
          <a:bodyPr/>
          <a:lstStyle/>
          <a:p>
            <a:fld id="{D4F24A5E-B0D2-394D-9970-9AE06BCB59C1}" type="slidenum">
              <a:rPr lang="en-US" smtClean="0"/>
              <a:t>60</a:t>
            </a:fld>
            <a:endParaRPr lang="en-US"/>
          </a:p>
        </p:txBody>
      </p:sp>
    </p:spTree>
    <p:extLst>
      <p:ext uri="{BB962C8B-B14F-4D97-AF65-F5344CB8AC3E}">
        <p14:creationId xmlns:p14="http://schemas.microsoft.com/office/powerpoint/2010/main" val="2904339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676F0-DB2D-4989-CB1B-80D9F0316F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570DF-20EE-3549-A371-47524834E7E8}"/>
              </a:ext>
            </a:extLst>
          </p:cNvPr>
          <p:cNvSpPr>
            <a:spLocks noGrp="1"/>
          </p:cNvSpPr>
          <p:nvPr>
            <p:ph sz="half" idx="1"/>
          </p:nvPr>
        </p:nvSpPr>
        <p:spPr/>
        <p:txBody>
          <a:bodyPr>
            <a:normAutofit lnSpcReduction="10000"/>
          </a:bodyPr>
          <a:lstStyle/>
          <a:p>
            <a:r>
              <a:rPr lang="en-US" dirty="0"/>
              <a:t>Existing methods:</a:t>
            </a:r>
          </a:p>
          <a:p>
            <a:pPr lvl="1"/>
            <a:r>
              <a:rPr lang="en-US" dirty="0"/>
              <a:t>reduce memory use but degrade performance</a:t>
            </a:r>
          </a:p>
          <a:p>
            <a:pPr lvl="1"/>
            <a:r>
              <a:rPr lang="en-US" dirty="0"/>
              <a:t>usually require tuning quantization further after training</a:t>
            </a:r>
          </a:p>
          <a:p>
            <a:pPr lvl="1"/>
            <a:r>
              <a:rPr lang="en-US" dirty="0"/>
              <a:t>and have only been studied for models with less than 350M parameters</a:t>
            </a:r>
          </a:p>
          <a:p>
            <a:r>
              <a:rPr lang="en-US" dirty="0"/>
              <a:t>Extreme Outliers (up to 20x larger ) start emerging at every Transformer layer at the 6.7B params mark degrading performance of quantization at scale</a:t>
            </a:r>
          </a:p>
          <a:p>
            <a:endParaRPr lang="en-US" dirty="0"/>
          </a:p>
          <a:p>
            <a:endParaRPr lang="en-US" dirty="0"/>
          </a:p>
          <a:p>
            <a:endParaRPr lang="en-150" dirty="0"/>
          </a:p>
        </p:txBody>
      </p:sp>
      <p:pic>
        <p:nvPicPr>
          <p:cNvPr id="13" name="Content Placeholder 12">
            <a:extLst>
              <a:ext uri="{FF2B5EF4-FFF2-40B4-BE49-F238E27FC236}">
                <a16:creationId xmlns:a16="http://schemas.microsoft.com/office/drawing/2014/main" id="{C68CA01F-8276-193A-A9C5-572517481B4A}"/>
              </a:ext>
            </a:extLst>
          </p:cNvPr>
          <p:cNvPicPr>
            <a:picLocks noGrp="1" noChangeAspect="1"/>
          </p:cNvPicPr>
          <p:nvPr>
            <p:ph sz="half" idx="2"/>
          </p:nvPr>
        </p:nvPicPr>
        <p:blipFill>
          <a:blip r:embed="rId3"/>
          <a:stretch>
            <a:fillRect/>
          </a:stretch>
        </p:blipFill>
        <p:spPr>
          <a:xfrm>
            <a:off x="6514905" y="1955967"/>
            <a:ext cx="4496190" cy="3482642"/>
          </a:xfrm>
        </p:spPr>
      </p:pic>
      <p:sp>
        <p:nvSpPr>
          <p:cNvPr id="4" name="Date Placeholder 3">
            <a:extLst>
              <a:ext uri="{FF2B5EF4-FFF2-40B4-BE49-F238E27FC236}">
                <a16:creationId xmlns:a16="http://schemas.microsoft.com/office/drawing/2014/main" id="{22609916-4999-3CEC-53AB-2776D5EE4B5C}"/>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BE76EB5D-03A0-2E11-0A6D-AA09584B828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890AEC8-B9F5-03DF-9D6F-8EC328D648CC}"/>
              </a:ext>
            </a:extLst>
          </p:cNvPr>
          <p:cNvSpPr>
            <a:spLocks noGrp="1"/>
          </p:cNvSpPr>
          <p:nvPr>
            <p:ph type="sldNum" sz="quarter" idx="12"/>
          </p:nvPr>
        </p:nvSpPr>
        <p:spPr/>
        <p:txBody>
          <a:bodyPr/>
          <a:lstStyle/>
          <a:p>
            <a:fld id="{D4F24A5E-B0D2-394D-9970-9AE06BCB59C1}" type="slidenum">
              <a:rPr lang="en-US" smtClean="0"/>
              <a:t>61</a:t>
            </a:fld>
            <a:endParaRPr lang="en-US"/>
          </a:p>
        </p:txBody>
      </p:sp>
      <p:sp>
        <p:nvSpPr>
          <p:cNvPr id="2" name="Title 1">
            <a:extLst>
              <a:ext uri="{FF2B5EF4-FFF2-40B4-BE49-F238E27FC236}">
                <a16:creationId xmlns:a16="http://schemas.microsoft.com/office/drawing/2014/main" id="{42D15C1C-D9F5-79CB-8185-2E8AC064A3E4}"/>
              </a:ext>
            </a:extLst>
          </p:cNvPr>
          <p:cNvSpPr>
            <a:spLocks noGrp="1"/>
          </p:cNvSpPr>
          <p:nvPr>
            <p:ph type="title"/>
          </p:nvPr>
        </p:nvSpPr>
        <p:spPr/>
        <p:txBody>
          <a:bodyPr>
            <a:noAutofit/>
          </a:bodyPr>
          <a:lstStyle/>
          <a:p>
            <a:r>
              <a:rPr lang="en-US" sz="3600" dirty="0"/>
              <a:t>LLM.int8()</a:t>
            </a:r>
            <a:endParaRPr lang="en-150" sz="3600" dirty="0"/>
          </a:p>
        </p:txBody>
      </p:sp>
    </p:spTree>
    <p:extLst>
      <p:ext uri="{BB962C8B-B14F-4D97-AF65-F5344CB8AC3E}">
        <p14:creationId xmlns:p14="http://schemas.microsoft.com/office/powerpoint/2010/main" val="874679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FE394-6838-4BD5-B8F7-A0958811A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65DDF-993A-FCDF-A343-FA304B901B8C}"/>
              </a:ext>
            </a:extLst>
          </p:cNvPr>
          <p:cNvSpPr>
            <a:spLocks noGrp="1"/>
          </p:cNvSpPr>
          <p:nvPr>
            <p:ph type="title"/>
          </p:nvPr>
        </p:nvSpPr>
        <p:spPr/>
        <p:txBody>
          <a:bodyPr>
            <a:noAutofit/>
          </a:bodyPr>
          <a:lstStyle/>
          <a:p>
            <a:r>
              <a:rPr lang="en-US" sz="3600" dirty="0"/>
              <a:t>LLM.int8()</a:t>
            </a:r>
            <a:endParaRPr lang="en-150" sz="3600" dirty="0"/>
          </a:p>
        </p:txBody>
      </p:sp>
      <p:sp>
        <p:nvSpPr>
          <p:cNvPr id="3" name="Content Placeholder 2">
            <a:extLst>
              <a:ext uri="{FF2B5EF4-FFF2-40B4-BE49-F238E27FC236}">
                <a16:creationId xmlns:a16="http://schemas.microsoft.com/office/drawing/2014/main" id="{FE12FB1A-A323-8F64-02C7-33788BC2CA43}"/>
              </a:ext>
            </a:extLst>
          </p:cNvPr>
          <p:cNvSpPr>
            <a:spLocks noGrp="1"/>
          </p:cNvSpPr>
          <p:nvPr>
            <p:ph idx="1"/>
          </p:nvPr>
        </p:nvSpPr>
        <p:spPr/>
        <p:txBody>
          <a:bodyPr/>
          <a:lstStyle/>
          <a:p>
            <a:r>
              <a:rPr lang="en-US" dirty="0"/>
              <a:t>the first multi-billion-scale Int8 quantization procedure for transformers that does not incur any performance degradation (a 175B parameter transformer with 16 or 32-bit weights)</a:t>
            </a:r>
          </a:p>
          <a:p>
            <a:r>
              <a:rPr lang="en-US" dirty="0"/>
              <a:t>Reducing inference time by half while retaining full precision performance.</a:t>
            </a:r>
          </a:p>
          <a:p>
            <a:r>
              <a:rPr lang="en-US" dirty="0"/>
              <a:t>Performing 8-bit quantization for int8 matrix multiplication for the feed-forward and attention projection layers</a:t>
            </a:r>
          </a:p>
          <a:p>
            <a:endParaRPr lang="en-US" dirty="0"/>
          </a:p>
          <a:p>
            <a:endParaRPr lang="en-US" dirty="0"/>
          </a:p>
          <a:p>
            <a:endParaRPr lang="en-150" dirty="0"/>
          </a:p>
        </p:txBody>
      </p:sp>
      <p:sp>
        <p:nvSpPr>
          <p:cNvPr id="4" name="Date Placeholder 3">
            <a:extLst>
              <a:ext uri="{FF2B5EF4-FFF2-40B4-BE49-F238E27FC236}">
                <a16:creationId xmlns:a16="http://schemas.microsoft.com/office/drawing/2014/main" id="{F49CB505-7455-8B8F-83F5-9BFAF4DE72BF}"/>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0BE94A1-3224-CB5D-B39F-BA484CE8B6E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D69B321-6025-6173-A7DD-B995C8070554}"/>
              </a:ext>
            </a:extLst>
          </p:cNvPr>
          <p:cNvSpPr>
            <a:spLocks noGrp="1"/>
          </p:cNvSpPr>
          <p:nvPr>
            <p:ph type="sldNum" sz="quarter" idx="12"/>
          </p:nvPr>
        </p:nvSpPr>
        <p:spPr/>
        <p:txBody>
          <a:bodyPr/>
          <a:lstStyle/>
          <a:p>
            <a:fld id="{D4F24A5E-B0D2-394D-9970-9AE06BCB59C1}" type="slidenum">
              <a:rPr lang="en-US" smtClean="0"/>
              <a:t>62</a:t>
            </a:fld>
            <a:endParaRPr lang="en-US"/>
          </a:p>
        </p:txBody>
      </p:sp>
    </p:spTree>
    <p:extLst>
      <p:ext uri="{BB962C8B-B14F-4D97-AF65-F5344CB8AC3E}">
        <p14:creationId xmlns:p14="http://schemas.microsoft.com/office/powerpoint/2010/main" val="2102554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B226-C06E-0B3A-5503-C1C9DB1791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FC495-14E0-99C6-4F37-633277EFF095}"/>
              </a:ext>
            </a:extLst>
          </p:cNvPr>
          <p:cNvSpPr>
            <a:spLocks noGrp="1"/>
          </p:cNvSpPr>
          <p:nvPr>
            <p:ph sz="half" idx="1"/>
          </p:nvPr>
        </p:nvSpPr>
        <p:spPr/>
        <p:txBody>
          <a:bodyPr>
            <a:normAutofit/>
          </a:bodyPr>
          <a:lstStyle/>
          <a:p>
            <a:r>
              <a:rPr lang="en-US" dirty="0"/>
              <a:t>the input data is multiplied by weight matrices to produce outputs: compute intensive!</a:t>
            </a:r>
          </a:p>
          <a:p>
            <a:pPr marL="0" indent="0">
              <a:buNone/>
            </a:pPr>
            <a:endParaRPr lang="en-US" dirty="0"/>
          </a:p>
        </p:txBody>
      </p:sp>
      <p:pic>
        <p:nvPicPr>
          <p:cNvPr id="9" name="Content Placeholder 8">
            <a:extLst>
              <a:ext uri="{FF2B5EF4-FFF2-40B4-BE49-F238E27FC236}">
                <a16:creationId xmlns:a16="http://schemas.microsoft.com/office/drawing/2014/main" id="{20B7BC04-FFB2-F42D-B69A-2C434F229D12}"/>
              </a:ext>
            </a:extLst>
          </p:cNvPr>
          <p:cNvPicPr>
            <a:picLocks noGrp="1" noChangeAspect="1"/>
          </p:cNvPicPr>
          <p:nvPr>
            <p:ph sz="half" idx="2"/>
          </p:nvPr>
        </p:nvPicPr>
        <p:blipFill>
          <a:blip r:embed="rId2"/>
          <a:stretch>
            <a:fillRect/>
          </a:stretch>
        </p:blipFill>
        <p:spPr>
          <a:xfrm>
            <a:off x="6781628" y="1372986"/>
            <a:ext cx="3962743" cy="4648603"/>
          </a:xfrm>
        </p:spPr>
      </p:pic>
      <p:sp>
        <p:nvSpPr>
          <p:cNvPr id="4" name="Date Placeholder 3">
            <a:extLst>
              <a:ext uri="{FF2B5EF4-FFF2-40B4-BE49-F238E27FC236}">
                <a16:creationId xmlns:a16="http://schemas.microsoft.com/office/drawing/2014/main" id="{3032BFA6-02E2-F098-B6E2-E7A3B57D9F6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06D008F8-02C5-49E7-CCAC-CA2DBD7EE1E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92A2CBD-5955-3752-3B49-5899C50F8072}"/>
              </a:ext>
            </a:extLst>
          </p:cNvPr>
          <p:cNvSpPr>
            <a:spLocks noGrp="1"/>
          </p:cNvSpPr>
          <p:nvPr>
            <p:ph type="sldNum" sz="quarter" idx="12"/>
          </p:nvPr>
        </p:nvSpPr>
        <p:spPr/>
        <p:txBody>
          <a:bodyPr/>
          <a:lstStyle/>
          <a:p>
            <a:fld id="{D4F24A5E-B0D2-394D-9970-9AE06BCB59C1}" type="slidenum">
              <a:rPr lang="en-US" smtClean="0"/>
              <a:t>63</a:t>
            </a:fld>
            <a:endParaRPr lang="en-US"/>
          </a:p>
        </p:txBody>
      </p:sp>
      <p:sp>
        <p:nvSpPr>
          <p:cNvPr id="2" name="Title 1">
            <a:extLst>
              <a:ext uri="{FF2B5EF4-FFF2-40B4-BE49-F238E27FC236}">
                <a16:creationId xmlns:a16="http://schemas.microsoft.com/office/drawing/2014/main" id="{29751526-E048-BE17-115D-1A84C3F0328B}"/>
              </a:ext>
            </a:extLst>
          </p:cNvPr>
          <p:cNvSpPr>
            <a:spLocks noGrp="1"/>
          </p:cNvSpPr>
          <p:nvPr>
            <p:ph type="title"/>
          </p:nvPr>
        </p:nvSpPr>
        <p:spPr/>
        <p:txBody>
          <a:bodyPr>
            <a:noAutofit/>
          </a:bodyPr>
          <a:lstStyle/>
          <a:p>
            <a:r>
              <a:rPr lang="en-US" sz="3600" dirty="0"/>
              <a:t>Matrix Multiplications: Feed forward Layer</a:t>
            </a:r>
            <a:endParaRPr lang="en-150" sz="3600" dirty="0"/>
          </a:p>
        </p:txBody>
      </p:sp>
    </p:spTree>
    <p:extLst>
      <p:ext uri="{BB962C8B-B14F-4D97-AF65-F5344CB8AC3E}">
        <p14:creationId xmlns:p14="http://schemas.microsoft.com/office/powerpoint/2010/main" val="1751633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1969-0351-BDF9-2363-1CB9FD95E4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4EE98-8645-E9AC-5614-231E4BE681AB}"/>
              </a:ext>
            </a:extLst>
          </p:cNvPr>
          <p:cNvSpPr>
            <a:spLocks noGrp="1"/>
          </p:cNvSpPr>
          <p:nvPr>
            <p:ph sz="half" idx="1"/>
          </p:nvPr>
        </p:nvSpPr>
        <p:spPr/>
        <p:txBody>
          <a:bodyPr>
            <a:normAutofit fontScale="92500" lnSpcReduction="20000"/>
          </a:bodyPr>
          <a:lstStyle/>
          <a:p>
            <a:r>
              <a:rPr lang="en-US" dirty="0">
                <a:solidFill>
                  <a:srgbClr val="374151"/>
                </a:solidFill>
                <a:latin typeface="Söhne"/>
              </a:rPr>
              <a:t>M</a:t>
            </a:r>
            <a:r>
              <a:rPr lang="en-US" b="0" i="0" dirty="0">
                <a:solidFill>
                  <a:srgbClr val="374151"/>
                </a:solidFill>
                <a:effectLst/>
                <a:latin typeface="Söhne"/>
              </a:rPr>
              <a:t>atrix multiplications:</a:t>
            </a:r>
          </a:p>
          <a:p>
            <a:pPr lvl="1"/>
            <a:r>
              <a:rPr lang="en-US" b="0" i="0" dirty="0">
                <a:solidFill>
                  <a:srgbClr val="374151"/>
                </a:solidFill>
                <a:effectLst/>
                <a:latin typeface="Söhne"/>
              </a:rPr>
              <a:t>Attention projection</a:t>
            </a:r>
          </a:p>
          <a:p>
            <a:pPr marL="971550" lvl="1" indent="-514350">
              <a:buFont typeface="+mj-lt"/>
              <a:buAutoNum type="arabicPeriod"/>
            </a:pPr>
            <a:r>
              <a:rPr lang="en-US" b="0" i="0" dirty="0">
                <a:solidFill>
                  <a:srgbClr val="374151"/>
                </a:solidFill>
                <a:effectLst/>
                <a:latin typeface="Söhne"/>
              </a:rPr>
              <a:t>Multiplying the input matrix by the weights to get the query, key, and value matrices.</a:t>
            </a:r>
          </a:p>
          <a:p>
            <a:pPr lvl="1"/>
            <a:r>
              <a:rPr lang="en-US" b="0" i="0" dirty="0">
                <a:solidFill>
                  <a:srgbClr val="374151"/>
                </a:solidFill>
                <a:effectLst/>
                <a:latin typeface="Söhne"/>
              </a:rPr>
              <a:t>Attention function</a:t>
            </a:r>
          </a:p>
          <a:p>
            <a:pPr marL="971550" lvl="1" indent="-514350">
              <a:buFont typeface="+mj-lt"/>
              <a:buAutoNum type="arabicPeriod"/>
            </a:pPr>
            <a:r>
              <a:rPr lang="en-US" b="0" i="0" dirty="0">
                <a:solidFill>
                  <a:srgbClr val="374151"/>
                </a:solidFill>
                <a:effectLst/>
                <a:latin typeface="Söhne"/>
              </a:rPr>
              <a:t>Calculating the dot product of queries and keys to form an attention matrix.</a:t>
            </a:r>
          </a:p>
          <a:p>
            <a:pPr marL="971550" lvl="1" indent="-514350">
              <a:buFont typeface="+mj-lt"/>
              <a:buAutoNum type="arabicPeriod"/>
            </a:pPr>
            <a:r>
              <a:rPr lang="en-US" b="0" i="0" dirty="0">
                <a:solidFill>
                  <a:srgbClr val="374151"/>
                </a:solidFill>
                <a:effectLst/>
                <a:latin typeface="Söhne"/>
              </a:rPr>
              <a:t>Applying </a:t>
            </a:r>
            <a:r>
              <a:rPr lang="en-US" b="0" i="0" dirty="0" err="1">
                <a:solidFill>
                  <a:srgbClr val="374151"/>
                </a:solidFill>
                <a:effectLst/>
                <a:latin typeface="Söhne"/>
              </a:rPr>
              <a:t>softmax</a:t>
            </a:r>
            <a:r>
              <a:rPr lang="en-US" b="0" i="0" dirty="0">
                <a:solidFill>
                  <a:srgbClr val="374151"/>
                </a:solidFill>
                <a:effectLst/>
                <a:latin typeface="Söhne"/>
              </a:rPr>
              <a:t> to the attention matrix to obtain weights for the values.</a:t>
            </a:r>
          </a:p>
          <a:p>
            <a:pPr marL="971550" lvl="1" indent="-514350">
              <a:buFont typeface="+mj-lt"/>
              <a:buAutoNum type="arabicPeriod"/>
            </a:pPr>
            <a:r>
              <a:rPr lang="en-US" b="0" i="0" dirty="0">
                <a:solidFill>
                  <a:srgbClr val="374151"/>
                </a:solidFill>
                <a:effectLst/>
                <a:latin typeface="Söhne"/>
              </a:rPr>
              <a:t>Multiplying the </a:t>
            </a:r>
            <a:r>
              <a:rPr lang="en-US" b="0" i="0" dirty="0" err="1">
                <a:solidFill>
                  <a:srgbClr val="374151"/>
                </a:solidFill>
                <a:effectLst/>
                <a:latin typeface="Söhne"/>
              </a:rPr>
              <a:t>softmax</a:t>
            </a:r>
            <a:r>
              <a:rPr lang="en-US" b="0" i="0" dirty="0">
                <a:solidFill>
                  <a:srgbClr val="374151"/>
                </a:solidFill>
                <a:effectLst/>
                <a:latin typeface="Söhne"/>
              </a:rPr>
              <a:t> weights by the values to produce the output of the attention mechanism.</a:t>
            </a:r>
            <a:endParaRPr lang="en-US" dirty="0">
              <a:solidFill>
                <a:srgbClr val="374151"/>
              </a:solidFill>
              <a:latin typeface="Söhne"/>
            </a:endParaRPr>
          </a:p>
          <a:p>
            <a:r>
              <a:rPr lang="en-US" b="0" i="0" dirty="0">
                <a:solidFill>
                  <a:srgbClr val="374151"/>
                </a:solidFill>
                <a:effectLst/>
                <a:latin typeface="Söhne"/>
              </a:rPr>
              <a:t>Compute intensive!!</a:t>
            </a:r>
          </a:p>
        </p:txBody>
      </p:sp>
      <p:pic>
        <p:nvPicPr>
          <p:cNvPr id="9" name="Content Placeholder 8">
            <a:extLst>
              <a:ext uri="{FF2B5EF4-FFF2-40B4-BE49-F238E27FC236}">
                <a16:creationId xmlns:a16="http://schemas.microsoft.com/office/drawing/2014/main" id="{E3B70088-D03F-11C8-C36E-3B39737FAB9D}"/>
              </a:ext>
            </a:extLst>
          </p:cNvPr>
          <p:cNvPicPr>
            <a:picLocks noGrp="1" noChangeAspect="1"/>
          </p:cNvPicPr>
          <p:nvPr>
            <p:ph sz="half" idx="2"/>
          </p:nvPr>
        </p:nvPicPr>
        <p:blipFill>
          <a:blip r:embed="rId2"/>
          <a:stretch>
            <a:fillRect/>
          </a:stretch>
        </p:blipFill>
        <p:spPr>
          <a:xfrm>
            <a:off x="6781628" y="1372986"/>
            <a:ext cx="3962743" cy="4648603"/>
          </a:xfrm>
        </p:spPr>
      </p:pic>
      <p:sp>
        <p:nvSpPr>
          <p:cNvPr id="4" name="Date Placeholder 3">
            <a:extLst>
              <a:ext uri="{FF2B5EF4-FFF2-40B4-BE49-F238E27FC236}">
                <a16:creationId xmlns:a16="http://schemas.microsoft.com/office/drawing/2014/main" id="{770DC5A2-3A78-86BC-B3E1-D6BA2E967650}"/>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BB5E9436-EB57-F53B-13AC-565EB900541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96D5E25-A442-5D8A-2922-3E8EEA81758E}"/>
              </a:ext>
            </a:extLst>
          </p:cNvPr>
          <p:cNvSpPr>
            <a:spLocks noGrp="1"/>
          </p:cNvSpPr>
          <p:nvPr>
            <p:ph type="sldNum" sz="quarter" idx="12"/>
          </p:nvPr>
        </p:nvSpPr>
        <p:spPr/>
        <p:txBody>
          <a:bodyPr/>
          <a:lstStyle/>
          <a:p>
            <a:fld id="{D4F24A5E-B0D2-394D-9970-9AE06BCB59C1}" type="slidenum">
              <a:rPr lang="en-US" smtClean="0"/>
              <a:t>64</a:t>
            </a:fld>
            <a:endParaRPr lang="en-US"/>
          </a:p>
        </p:txBody>
      </p:sp>
      <p:sp>
        <p:nvSpPr>
          <p:cNvPr id="2" name="Title 1">
            <a:extLst>
              <a:ext uri="{FF2B5EF4-FFF2-40B4-BE49-F238E27FC236}">
                <a16:creationId xmlns:a16="http://schemas.microsoft.com/office/drawing/2014/main" id="{ADF22362-4EF3-8AB5-C994-A7B6B3287206}"/>
              </a:ext>
            </a:extLst>
          </p:cNvPr>
          <p:cNvSpPr>
            <a:spLocks noGrp="1"/>
          </p:cNvSpPr>
          <p:nvPr>
            <p:ph type="title"/>
          </p:nvPr>
        </p:nvSpPr>
        <p:spPr/>
        <p:txBody>
          <a:bodyPr>
            <a:noAutofit/>
          </a:bodyPr>
          <a:lstStyle/>
          <a:p>
            <a:r>
              <a:rPr lang="en-US" sz="3600" dirty="0"/>
              <a:t>Matrix Multiplications: Attention Layer</a:t>
            </a:r>
            <a:endParaRPr lang="en-150" sz="3600" dirty="0"/>
          </a:p>
        </p:txBody>
      </p:sp>
    </p:spTree>
    <p:extLst>
      <p:ext uri="{BB962C8B-B14F-4D97-AF65-F5344CB8AC3E}">
        <p14:creationId xmlns:p14="http://schemas.microsoft.com/office/powerpoint/2010/main" val="3599928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95753-1A34-FC82-7C82-D37D4FCE80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67F0A-F82D-260A-11D4-58A1826240BE}"/>
              </a:ext>
            </a:extLst>
          </p:cNvPr>
          <p:cNvSpPr>
            <a:spLocks noGrp="1"/>
          </p:cNvSpPr>
          <p:nvPr>
            <p:ph sz="half" idx="1"/>
          </p:nvPr>
        </p:nvSpPr>
        <p:spPr/>
        <p:txBody>
          <a:bodyPr>
            <a:normAutofit/>
          </a:bodyPr>
          <a:lstStyle/>
          <a:p>
            <a:r>
              <a:rPr lang="en-US" dirty="0"/>
              <a:t>The solution: optimize the matrix multiplication operations for 8-bit integer precision during inference</a:t>
            </a:r>
          </a:p>
          <a:p>
            <a:pPr marL="914400" lvl="1" indent="-457200">
              <a:buFont typeface="+mj-lt"/>
              <a:buAutoNum type="arabicPeriod"/>
            </a:pPr>
            <a:r>
              <a:rPr lang="en-US" dirty="0"/>
              <a:t>Mixed precision decomposition</a:t>
            </a:r>
          </a:p>
          <a:p>
            <a:pPr marL="914400" lvl="1" indent="-457200">
              <a:buFont typeface="+mj-lt"/>
              <a:buAutoNum type="arabicPeriod"/>
            </a:pPr>
            <a:r>
              <a:rPr lang="en-US" dirty="0"/>
              <a:t>vector-wise quantization</a:t>
            </a:r>
          </a:p>
          <a:p>
            <a:pPr marL="914400" lvl="1" indent="-457200">
              <a:buFont typeface="+mj-lt"/>
              <a:buAutoNum type="arabicPeriod"/>
            </a:pPr>
            <a:endParaRPr lang="en-US" dirty="0"/>
          </a:p>
          <a:p>
            <a:pPr marL="0" indent="0">
              <a:buNone/>
            </a:pPr>
            <a:endParaRPr lang="en-US" dirty="0"/>
          </a:p>
        </p:txBody>
      </p:sp>
      <p:pic>
        <p:nvPicPr>
          <p:cNvPr id="9" name="Content Placeholder 8">
            <a:extLst>
              <a:ext uri="{FF2B5EF4-FFF2-40B4-BE49-F238E27FC236}">
                <a16:creationId xmlns:a16="http://schemas.microsoft.com/office/drawing/2014/main" id="{F4929DB4-3F8C-0D0B-ED00-5D1B27CDDCE8}"/>
              </a:ext>
            </a:extLst>
          </p:cNvPr>
          <p:cNvPicPr>
            <a:picLocks noGrp="1" noChangeAspect="1"/>
          </p:cNvPicPr>
          <p:nvPr>
            <p:ph sz="half" idx="2"/>
          </p:nvPr>
        </p:nvPicPr>
        <p:blipFill>
          <a:blip r:embed="rId2"/>
          <a:stretch>
            <a:fillRect/>
          </a:stretch>
        </p:blipFill>
        <p:spPr>
          <a:xfrm>
            <a:off x="6781628" y="1372986"/>
            <a:ext cx="3962743" cy="4648603"/>
          </a:xfrm>
        </p:spPr>
      </p:pic>
      <p:sp>
        <p:nvSpPr>
          <p:cNvPr id="4" name="Date Placeholder 3">
            <a:extLst>
              <a:ext uri="{FF2B5EF4-FFF2-40B4-BE49-F238E27FC236}">
                <a16:creationId xmlns:a16="http://schemas.microsoft.com/office/drawing/2014/main" id="{84F47979-B8FA-5593-A6A7-E71EB695F5C7}"/>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0770ACE-7794-FA23-F813-75DD4571A98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7524E588-8631-61E6-6502-3D2CF772BB8B}"/>
              </a:ext>
            </a:extLst>
          </p:cNvPr>
          <p:cNvSpPr>
            <a:spLocks noGrp="1"/>
          </p:cNvSpPr>
          <p:nvPr>
            <p:ph type="sldNum" sz="quarter" idx="12"/>
          </p:nvPr>
        </p:nvSpPr>
        <p:spPr/>
        <p:txBody>
          <a:bodyPr/>
          <a:lstStyle/>
          <a:p>
            <a:fld id="{D4F24A5E-B0D2-394D-9970-9AE06BCB59C1}" type="slidenum">
              <a:rPr lang="en-US" smtClean="0"/>
              <a:t>65</a:t>
            </a:fld>
            <a:endParaRPr lang="en-US"/>
          </a:p>
        </p:txBody>
      </p:sp>
      <p:sp>
        <p:nvSpPr>
          <p:cNvPr id="2" name="Title 1">
            <a:extLst>
              <a:ext uri="{FF2B5EF4-FFF2-40B4-BE49-F238E27FC236}">
                <a16:creationId xmlns:a16="http://schemas.microsoft.com/office/drawing/2014/main" id="{E46955D7-2488-57E2-5958-9936FEFB4096}"/>
              </a:ext>
            </a:extLst>
          </p:cNvPr>
          <p:cNvSpPr>
            <a:spLocks noGrp="1"/>
          </p:cNvSpPr>
          <p:nvPr>
            <p:ph type="title"/>
          </p:nvPr>
        </p:nvSpPr>
        <p:spPr/>
        <p:txBody>
          <a:bodyPr>
            <a:noAutofit/>
          </a:bodyPr>
          <a:lstStyle/>
          <a:p>
            <a:r>
              <a:rPr lang="en-US" sz="3600" dirty="0"/>
              <a:t>Matrix Multiplications: 8-bit Quantization</a:t>
            </a:r>
            <a:endParaRPr lang="en-150" sz="3600" dirty="0"/>
          </a:p>
        </p:txBody>
      </p:sp>
    </p:spTree>
    <p:extLst>
      <p:ext uri="{BB962C8B-B14F-4D97-AF65-F5344CB8AC3E}">
        <p14:creationId xmlns:p14="http://schemas.microsoft.com/office/powerpoint/2010/main" val="3507541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0A8C7-A4F8-9488-A625-6364675FF2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E1EF4-E1A2-8CDC-5DEB-BED29DDEBC4B}"/>
              </a:ext>
            </a:extLst>
          </p:cNvPr>
          <p:cNvSpPr>
            <a:spLocks noGrp="1"/>
          </p:cNvSpPr>
          <p:nvPr>
            <p:ph sz="half" idx="1"/>
          </p:nvPr>
        </p:nvSpPr>
        <p:spPr>
          <a:xfrm>
            <a:off x="838200" y="1218075"/>
            <a:ext cx="10832690" cy="1338312"/>
          </a:xfrm>
        </p:spPr>
        <p:txBody>
          <a:bodyPr>
            <a:normAutofit/>
          </a:bodyPr>
          <a:lstStyle/>
          <a:p>
            <a:r>
              <a:rPr lang="en-US" sz="2400" b="0" i="0" dirty="0">
                <a:solidFill>
                  <a:srgbClr val="374151"/>
                </a:solidFill>
                <a:effectLst/>
                <a:latin typeface="Söhne"/>
              </a:rPr>
              <a:t>determine how each feature should be quantized based on its magnitude. </a:t>
            </a:r>
            <a:endParaRPr lang="en-US" sz="2400" dirty="0">
              <a:solidFill>
                <a:srgbClr val="374151"/>
              </a:solidFill>
              <a:latin typeface="Söhne"/>
            </a:endParaRPr>
          </a:p>
        </p:txBody>
      </p:sp>
      <p:pic>
        <p:nvPicPr>
          <p:cNvPr id="12" name="Content Placeholder 11">
            <a:extLst>
              <a:ext uri="{FF2B5EF4-FFF2-40B4-BE49-F238E27FC236}">
                <a16:creationId xmlns:a16="http://schemas.microsoft.com/office/drawing/2014/main" id="{A9BDC335-96B9-8566-B34F-051F8E727D07}"/>
              </a:ext>
            </a:extLst>
          </p:cNvPr>
          <p:cNvPicPr>
            <a:picLocks noGrp="1" noChangeAspect="1"/>
          </p:cNvPicPr>
          <p:nvPr>
            <p:ph sz="half" idx="2"/>
          </p:nvPr>
        </p:nvPicPr>
        <p:blipFill>
          <a:blip r:embed="rId3"/>
          <a:stretch>
            <a:fillRect/>
          </a:stretch>
        </p:blipFill>
        <p:spPr>
          <a:xfrm>
            <a:off x="245806" y="2088402"/>
            <a:ext cx="8528406" cy="3402524"/>
          </a:xfrm>
        </p:spPr>
      </p:pic>
      <p:sp>
        <p:nvSpPr>
          <p:cNvPr id="4" name="Date Placeholder 3">
            <a:extLst>
              <a:ext uri="{FF2B5EF4-FFF2-40B4-BE49-F238E27FC236}">
                <a16:creationId xmlns:a16="http://schemas.microsoft.com/office/drawing/2014/main" id="{FEED3A47-4984-62D0-DBAB-B262357C19A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FD81B7C-3681-9C19-EF77-C74388C82E9C}"/>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4A46737-6AF4-AC3E-8361-646AE26A079D}"/>
              </a:ext>
            </a:extLst>
          </p:cNvPr>
          <p:cNvSpPr>
            <a:spLocks noGrp="1"/>
          </p:cNvSpPr>
          <p:nvPr>
            <p:ph type="sldNum" sz="quarter" idx="12"/>
          </p:nvPr>
        </p:nvSpPr>
        <p:spPr/>
        <p:txBody>
          <a:bodyPr/>
          <a:lstStyle/>
          <a:p>
            <a:fld id="{D4F24A5E-B0D2-394D-9970-9AE06BCB59C1}" type="slidenum">
              <a:rPr lang="en-US" smtClean="0"/>
              <a:t>66</a:t>
            </a:fld>
            <a:endParaRPr lang="en-US"/>
          </a:p>
        </p:txBody>
      </p:sp>
      <p:sp>
        <p:nvSpPr>
          <p:cNvPr id="2" name="Title 1">
            <a:extLst>
              <a:ext uri="{FF2B5EF4-FFF2-40B4-BE49-F238E27FC236}">
                <a16:creationId xmlns:a16="http://schemas.microsoft.com/office/drawing/2014/main" id="{186AA076-8C90-D44A-AD63-2FE00D68F6ED}"/>
              </a:ext>
            </a:extLst>
          </p:cNvPr>
          <p:cNvSpPr>
            <a:spLocks noGrp="1"/>
          </p:cNvSpPr>
          <p:nvPr>
            <p:ph type="title"/>
          </p:nvPr>
        </p:nvSpPr>
        <p:spPr/>
        <p:txBody>
          <a:bodyPr>
            <a:noAutofit/>
          </a:bodyPr>
          <a:lstStyle/>
          <a:p>
            <a:r>
              <a:rPr lang="en-US" sz="3600" dirty="0"/>
              <a:t>8-bit Quantization: Mixed Precision Quantization</a:t>
            </a:r>
            <a:endParaRPr lang="en-150" sz="3600" dirty="0"/>
          </a:p>
        </p:txBody>
      </p:sp>
      <p:sp>
        <p:nvSpPr>
          <p:cNvPr id="13" name="TextBox 12">
            <a:extLst>
              <a:ext uri="{FF2B5EF4-FFF2-40B4-BE49-F238E27FC236}">
                <a16:creationId xmlns:a16="http://schemas.microsoft.com/office/drawing/2014/main" id="{7E535EA0-8142-5385-8524-9FD28B188429}"/>
              </a:ext>
            </a:extLst>
          </p:cNvPr>
          <p:cNvSpPr txBox="1"/>
          <p:nvPr/>
        </p:nvSpPr>
        <p:spPr>
          <a:xfrm>
            <a:off x="8701548" y="2074606"/>
            <a:ext cx="3244646" cy="3416320"/>
          </a:xfrm>
          <a:prstGeom prst="rect">
            <a:avLst/>
          </a:prstGeom>
          <a:noFill/>
        </p:spPr>
        <p:txBody>
          <a:bodyPr wrap="square" rtlCol="0">
            <a:spAutoFit/>
          </a:bodyPr>
          <a:lstStyle/>
          <a:p>
            <a:pPr marL="514350" indent="-514350">
              <a:buFont typeface="+mj-lt"/>
              <a:buAutoNum type="arabicPeriod"/>
            </a:pPr>
            <a:r>
              <a:rPr lang="en-US" dirty="0">
                <a:solidFill>
                  <a:srgbClr val="374151"/>
                </a:solidFill>
                <a:latin typeface="Söhne"/>
              </a:rPr>
              <a:t>I</a:t>
            </a:r>
            <a:r>
              <a:rPr lang="en-US" b="0" i="0" dirty="0">
                <a:solidFill>
                  <a:srgbClr val="374151"/>
                </a:solidFill>
                <a:effectLst/>
                <a:latin typeface="Söhne"/>
              </a:rPr>
              <a:t>dentifies large magnitude outlier features within the data.</a:t>
            </a:r>
          </a:p>
          <a:p>
            <a:pPr marL="514350" indent="-514350">
              <a:buFont typeface="+mj-lt"/>
              <a:buAutoNum type="arabicPeriod"/>
            </a:pPr>
            <a:r>
              <a:rPr lang="en-US" dirty="0">
                <a:solidFill>
                  <a:srgbClr val="374151"/>
                </a:solidFill>
                <a:latin typeface="Söhne"/>
              </a:rPr>
              <a:t>Outlier (higher magnitude) features are processed using higher-precision (16-bit) calculations </a:t>
            </a:r>
          </a:p>
          <a:p>
            <a:pPr marL="514350" indent="-514350">
              <a:buFont typeface="+mj-lt"/>
              <a:buAutoNum type="arabicPeriod"/>
            </a:pPr>
            <a:r>
              <a:rPr lang="en-US" b="0" i="0" dirty="0">
                <a:solidFill>
                  <a:srgbClr val="374151"/>
                </a:solidFill>
                <a:effectLst/>
                <a:latin typeface="Söhne"/>
              </a:rPr>
              <a:t>The rest of the features, (small magnitudes), are quantized using 8-bit precision.</a:t>
            </a:r>
          </a:p>
          <a:p>
            <a:endParaRPr lang="en-150" dirty="0"/>
          </a:p>
        </p:txBody>
      </p:sp>
    </p:spTree>
    <p:extLst>
      <p:ext uri="{BB962C8B-B14F-4D97-AF65-F5344CB8AC3E}">
        <p14:creationId xmlns:p14="http://schemas.microsoft.com/office/powerpoint/2010/main" val="2499720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C85E5-A04A-C93B-9758-F0E5A5ED6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AF7D6-5CBC-6B4F-0AB0-DE2CC574B256}"/>
              </a:ext>
            </a:extLst>
          </p:cNvPr>
          <p:cNvSpPr>
            <a:spLocks noGrp="1"/>
          </p:cNvSpPr>
          <p:nvPr>
            <p:ph type="title"/>
          </p:nvPr>
        </p:nvSpPr>
        <p:spPr/>
        <p:txBody>
          <a:bodyPr>
            <a:normAutofit/>
          </a:bodyPr>
          <a:lstStyle/>
          <a:p>
            <a:r>
              <a:rPr lang="en-US" sz="3600" dirty="0"/>
              <a:t>Mixed Precision Quantization</a:t>
            </a:r>
            <a:endParaRPr lang="en-150" sz="3600" dirty="0"/>
          </a:p>
        </p:txBody>
      </p:sp>
      <p:sp>
        <p:nvSpPr>
          <p:cNvPr id="3" name="Content Placeholder 2">
            <a:extLst>
              <a:ext uri="{FF2B5EF4-FFF2-40B4-BE49-F238E27FC236}">
                <a16:creationId xmlns:a16="http://schemas.microsoft.com/office/drawing/2014/main" id="{B75B40EF-E858-34F4-0281-1B7F2838EBA4}"/>
              </a:ext>
            </a:extLst>
          </p:cNvPr>
          <p:cNvSpPr>
            <a:spLocks noGrp="1"/>
          </p:cNvSpPr>
          <p:nvPr>
            <p:ph idx="1"/>
          </p:nvPr>
        </p:nvSpPr>
        <p:spPr>
          <a:xfrm>
            <a:off x="838200" y="2507225"/>
            <a:ext cx="10515600" cy="3669737"/>
          </a:xfrm>
        </p:spPr>
        <p:txBody>
          <a:bodyPr>
            <a:normAutofit/>
          </a:bodyPr>
          <a:lstStyle/>
          <a:p>
            <a:r>
              <a:rPr lang="en-US" sz="1800" b="0" i="0" dirty="0">
                <a:solidFill>
                  <a:srgbClr val="374151"/>
                </a:solidFill>
                <a:effectLst/>
                <a:latin typeface="Söhne"/>
              </a:rPr>
              <a:t>The equation shows how the model's output (C) is calculated by separately processing the outliers and non-outliers, then combining them. Here's what the terms mean:</a:t>
            </a:r>
          </a:p>
          <a:p>
            <a:r>
              <a:rPr lang="en-US" sz="1800" b="1" dirty="0"/>
              <a:t>X</a:t>
            </a:r>
            <a:r>
              <a:rPr lang="en-US" sz="1800" dirty="0"/>
              <a:t>f16</a:t>
            </a:r>
            <a:r>
              <a:rPr lang="en-US" sz="1800" dirty="0">
                <a:solidFill>
                  <a:srgbClr val="374151"/>
                </a:solidFill>
                <a:latin typeface="Söhne"/>
              </a:rPr>
              <a:t>: This is the matrix of input data (hidden states) in 16-bit floating-point format.</a:t>
            </a:r>
          </a:p>
          <a:p>
            <a:r>
              <a:rPr lang="en-US" sz="1800" b="1" i="0" dirty="0">
                <a:solidFill>
                  <a:srgbClr val="374151"/>
                </a:solidFill>
                <a:effectLst/>
                <a:latin typeface="Söhne"/>
              </a:rPr>
              <a:t>W</a:t>
            </a:r>
            <a:r>
              <a:rPr lang="en-US" sz="1800" b="0" i="0" dirty="0">
                <a:solidFill>
                  <a:srgbClr val="374151"/>
                </a:solidFill>
                <a:effectLst/>
                <a:latin typeface="Söhne"/>
              </a:rPr>
              <a:t>f16: This represents the weight matrix of the neural network, also in 16-bit floating-point format.</a:t>
            </a:r>
          </a:p>
          <a:p>
            <a:r>
              <a:rPr lang="en-US" sz="1800" b="1" dirty="0"/>
              <a:t>X</a:t>
            </a:r>
            <a:r>
              <a:rPr lang="en-US" sz="1800" dirty="0"/>
              <a:t>f8 and Wf8</a:t>
            </a:r>
            <a:r>
              <a:rPr lang="en-US" sz="1800" dirty="0">
                <a:solidFill>
                  <a:srgbClr val="374151"/>
                </a:solidFill>
                <a:latin typeface="Söhne"/>
              </a:rPr>
              <a:t>: The lower-precision (8-bit) input and weight matrices for non-outlier data.</a:t>
            </a:r>
            <a:endParaRPr lang="en-US" sz="1800" b="0" i="0" dirty="0">
              <a:solidFill>
                <a:srgbClr val="374151"/>
              </a:solidFill>
              <a:effectLst/>
              <a:latin typeface="Söhne"/>
            </a:endParaRPr>
          </a:p>
          <a:p>
            <a:r>
              <a:rPr lang="en-US" sz="1800" b="1" dirty="0">
                <a:solidFill>
                  <a:srgbClr val="374151"/>
                </a:solidFill>
                <a:latin typeface="Söhne"/>
              </a:rPr>
              <a:t>S</a:t>
            </a:r>
            <a:r>
              <a:rPr lang="en-US" sz="1800" dirty="0">
                <a:solidFill>
                  <a:srgbClr val="374151"/>
                </a:solidFill>
                <a:latin typeface="Söhne"/>
              </a:rPr>
              <a:t>f16: </a:t>
            </a:r>
            <a:r>
              <a:rPr lang="en-US" sz="1800" b="0" i="0" dirty="0">
                <a:solidFill>
                  <a:srgbClr val="374151"/>
                </a:solidFill>
                <a:effectLst/>
                <a:latin typeface="Söhne"/>
              </a:rPr>
              <a:t>A scaling factor applied to adjust the results from the lower precision back to the higher precision space.</a:t>
            </a:r>
            <a:endParaRPr lang="en-US" sz="1800" dirty="0"/>
          </a:p>
          <a:p>
            <a:r>
              <a:rPr lang="en-US" sz="1800" b="1" dirty="0">
                <a:solidFill>
                  <a:srgbClr val="374151"/>
                </a:solidFill>
                <a:latin typeface="Söhne"/>
              </a:rPr>
              <a:t>O</a:t>
            </a:r>
            <a:r>
              <a:rPr lang="en-US" sz="1800" dirty="0">
                <a:solidFill>
                  <a:srgbClr val="374151"/>
                </a:solidFill>
                <a:latin typeface="Söhne"/>
              </a:rPr>
              <a:t>: </a:t>
            </a:r>
            <a:r>
              <a:rPr lang="en-US" sz="1800" b="0" i="0" dirty="0">
                <a:solidFill>
                  <a:srgbClr val="374151"/>
                </a:solidFill>
                <a:effectLst/>
                <a:latin typeface="Söhne"/>
              </a:rPr>
              <a:t>The set of outlier feature indices that need high-precision processing.</a:t>
            </a:r>
          </a:p>
          <a:p>
            <a:r>
              <a:rPr lang="en-US" sz="1800" b="1" dirty="0">
                <a:solidFill>
                  <a:srgbClr val="374151"/>
                </a:solidFill>
                <a:latin typeface="Söhne"/>
              </a:rPr>
              <a:t>C</a:t>
            </a:r>
            <a:r>
              <a:rPr lang="en-US" sz="1800" dirty="0">
                <a:solidFill>
                  <a:srgbClr val="374151"/>
                </a:solidFill>
                <a:latin typeface="Söhne"/>
              </a:rPr>
              <a:t>f16: </a:t>
            </a:r>
            <a:r>
              <a:rPr lang="en-US" sz="1800" b="0" i="0" dirty="0">
                <a:solidFill>
                  <a:srgbClr val="374151"/>
                </a:solidFill>
                <a:effectLst/>
                <a:latin typeface="Söhne"/>
              </a:rPr>
              <a:t>The final output matrix combining both high and low-precision calculations.</a:t>
            </a:r>
            <a:endParaRPr lang="en-US" dirty="0"/>
          </a:p>
          <a:p>
            <a:endParaRPr lang="en-US" b="0" i="0" dirty="0">
              <a:solidFill>
                <a:srgbClr val="374151"/>
              </a:solidFill>
              <a:effectLst/>
              <a:latin typeface="Söhne"/>
            </a:endParaRPr>
          </a:p>
        </p:txBody>
      </p:sp>
      <p:sp>
        <p:nvSpPr>
          <p:cNvPr id="4" name="Date Placeholder 3">
            <a:extLst>
              <a:ext uri="{FF2B5EF4-FFF2-40B4-BE49-F238E27FC236}">
                <a16:creationId xmlns:a16="http://schemas.microsoft.com/office/drawing/2014/main" id="{0E2D4A64-FFE7-D0FE-07FC-69FC75620890}"/>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B3228F7D-0098-9926-599E-03059D59479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1B71C31-58E5-FCF8-A1B1-84080EA970D2}"/>
              </a:ext>
            </a:extLst>
          </p:cNvPr>
          <p:cNvSpPr>
            <a:spLocks noGrp="1"/>
          </p:cNvSpPr>
          <p:nvPr>
            <p:ph type="sldNum" sz="quarter" idx="12"/>
          </p:nvPr>
        </p:nvSpPr>
        <p:spPr/>
        <p:txBody>
          <a:bodyPr/>
          <a:lstStyle/>
          <a:p>
            <a:fld id="{D4F24A5E-B0D2-394D-9970-9AE06BCB59C1}" type="slidenum">
              <a:rPr lang="en-US" smtClean="0"/>
              <a:t>67</a:t>
            </a:fld>
            <a:endParaRPr lang="en-US"/>
          </a:p>
        </p:txBody>
      </p:sp>
      <p:pic>
        <p:nvPicPr>
          <p:cNvPr id="9" name="Picture 8">
            <a:extLst>
              <a:ext uri="{FF2B5EF4-FFF2-40B4-BE49-F238E27FC236}">
                <a16:creationId xmlns:a16="http://schemas.microsoft.com/office/drawing/2014/main" id="{382C6F73-C5F5-B43E-AFA2-CCE861C1AC27}"/>
              </a:ext>
            </a:extLst>
          </p:cNvPr>
          <p:cNvPicPr>
            <a:picLocks noChangeAspect="1"/>
          </p:cNvPicPr>
          <p:nvPr/>
        </p:nvPicPr>
        <p:blipFill>
          <a:blip r:embed="rId3"/>
          <a:stretch>
            <a:fillRect/>
          </a:stretch>
        </p:blipFill>
        <p:spPr>
          <a:xfrm>
            <a:off x="3920704" y="1415055"/>
            <a:ext cx="4350592" cy="715803"/>
          </a:xfrm>
          <a:prstGeom prst="rect">
            <a:avLst/>
          </a:prstGeom>
        </p:spPr>
      </p:pic>
    </p:spTree>
    <p:extLst>
      <p:ext uri="{BB962C8B-B14F-4D97-AF65-F5344CB8AC3E}">
        <p14:creationId xmlns:p14="http://schemas.microsoft.com/office/powerpoint/2010/main" val="3445280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48B4-8CDF-D3D0-B830-EE1C6565BE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C5ED2-5355-9DC3-66CA-0FE8B104D5E5}"/>
              </a:ext>
            </a:extLst>
          </p:cNvPr>
          <p:cNvSpPr>
            <a:spLocks noGrp="1"/>
          </p:cNvSpPr>
          <p:nvPr>
            <p:ph sz="half" idx="1"/>
          </p:nvPr>
        </p:nvSpPr>
        <p:spPr>
          <a:xfrm>
            <a:off x="838200" y="1218075"/>
            <a:ext cx="4114800" cy="4958888"/>
          </a:xfrm>
        </p:spPr>
        <p:txBody>
          <a:bodyPr>
            <a:normAutofit/>
          </a:bodyPr>
          <a:lstStyle/>
          <a:p>
            <a:r>
              <a:rPr lang="en-US" sz="2400" b="0" i="0" dirty="0">
                <a:solidFill>
                  <a:srgbClr val="374151"/>
                </a:solidFill>
                <a:effectLst/>
                <a:latin typeface="Söhne"/>
              </a:rPr>
              <a:t>separate normalization constants for each inner product in the matrix multiplication =&gt; improves quantization precision for most features</a:t>
            </a:r>
          </a:p>
          <a:p>
            <a:r>
              <a:rPr lang="en-US" sz="2400" dirty="0">
                <a:solidFill>
                  <a:srgbClr val="374151"/>
                </a:solidFill>
                <a:latin typeface="Söhne"/>
              </a:rPr>
              <a:t>Each row of matrix 1 and column of matrix 2</a:t>
            </a:r>
            <a:r>
              <a:rPr lang="en-US" sz="2400" b="0" i="0" dirty="0">
                <a:solidFill>
                  <a:srgbClr val="374151"/>
                </a:solidFill>
                <a:effectLst/>
                <a:latin typeface="Söhne"/>
              </a:rPr>
              <a:t> </a:t>
            </a:r>
            <a:r>
              <a:rPr lang="en-US" sz="2400" dirty="0">
                <a:solidFill>
                  <a:srgbClr val="374151"/>
                </a:solidFill>
                <a:latin typeface="Söhne"/>
              </a:rPr>
              <a:t>are taken as</a:t>
            </a:r>
            <a:r>
              <a:rPr lang="en-US" sz="2400" b="0" i="0" dirty="0">
                <a:solidFill>
                  <a:srgbClr val="374151"/>
                </a:solidFill>
                <a:effectLst/>
                <a:latin typeface="Söhne"/>
              </a:rPr>
              <a:t> independent vectors =&gt; sequence of independent inner products</a:t>
            </a:r>
          </a:p>
          <a:p>
            <a:r>
              <a:rPr lang="en-US" sz="2400" b="0" i="0" dirty="0">
                <a:solidFill>
                  <a:srgbClr val="374151"/>
                </a:solidFill>
                <a:effectLst/>
                <a:latin typeface="Söhne"/>
              </a:rPr>
              <a:t>Each vector is quantized independently, using its own scaling constants. </a:t>
            </a:r>
          </a:p>
        </p:txBody>
      </p:sp>
      <p:sp>
        <p:nvSpPr>
          <p:cNvPr id="4" name="Date Placeholder 3">
            <a:extLst>
              <a:ext uri="{FF2B5EF4-FFF2-40B4-BE49-F238E27FC236}">
                <a16:creationId xmlns:a16="http://schemas.microsoft.com/office/drawing/2014/main" id="{B5C8DA68-2A02-2B37-5268-DD3C9461CE7B}"/>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A855D446-40C1-246B-0F33-E7F4C7BB0E8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A2D37DA-8366-64BE-62B0-B882ED062C73}"/>
              </a:ext>
            </a:extLst>
          </p:cNvPr>
          <p:cNvSpPr>
            <a:spLocks noGrp="1"/>
          </p:cNvSpPr>
          <p:nvPr>
            <p:ph type="sldNum" sz="quarter" idx="12"/>
          </p:nvPr>
        </p:nvSpPr>
        <p:spPr/>
        <p:txBody>
          <a:bodyPr/>
          <a:lstStyle/>
          <a:p>
            <a:fld id="{D4F24A5E-B0D2-394D-9970-9AE06BCB59C1}" type="slidenum">
              <a:rPr lang="en-US" smtClean="0"/>
              <a:t>68</a:t>
            </a:fld>
            <a:endParaRPr lang="en-US"/>
          </a:p>
        </p:txBody>
      </p:sp>
      <p:sp>
        <p:nvSpPr>
          <p:cNvPr id="2" name="Title 1">
            <a:extLst>
              <a:ext uri="{FF2B5EF4-FFF2-40B4-BE49-F238E27FC236}">
                <a16:creationId xmlns:a16="http://schemas.microsoft.com/office/drawing/2014/main" id="{F0ABD0C1-5777-155D-5557-D526E81A78CB}"/>
              </a:ext>
            </a:extLst>
          </p:cNvPr>
          <p:cNvSpPr>
            <a:spLocks noGrp="1"/>
          </p:cNvSpPr>
          <p:nvPr>
            <p:ph type="title"/>
          </p:nvPr>
        </p:nvSpPr>
        <p:spPr/>
        <p:txBody>
          <a:bodyPr>
            <a:noAutofit/>
          </a:bodyPr>
          <a:lstStyle/>
          <a:p>
            <a:r>
              <a:rPr lang="en-US" sz="3600" dirty="0"/>
              <a:t>8-bit Quantization: Vector-wise Quantization</a:t>
            </a:r>
            <a:endParaRPr lang="en-150" sz="3600" dirty="0"/>
          </a:p>
        </p:txBody>
      </p:sp>
      <p:pic>
        <p:nvPicPr>
          <p:cNvPr id="1028" name="Picture 4" descr="Implementing a Transformer From Scratch - Joris Baan">
            <a:extLst>
              <a:ext uri="{FF2B5EF4-FFF2-40B4-BE49-F238E27FC236}">
                <a16:creationId xmlns:a16="http://schemas.microsoft.com/office/drawing/2014/main" id="{A3569CE9-453B-47C4-4E24-37DCA611F4A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1440381"/>
            <a:ext cx="5181600" cy="14712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F7A66DB-5657-A324-A397-473B11A452E9}"/>
              </a:ext>
            </a:extLst>
          </p:cNvPr>
          <p:cNvPicPr>
            <a:picLocks noChangeAspect="1"/>
          </p:cNvPicPr>
          <p:nvPr/>
        </p:nvPicPr>
        <p:blipFill>
          <a:blip r:embed="rId4"/>
          <a:stretch>
            <a:fillRect/>
          </a:stretch>
        </p:blipFill>
        <p:spPr>
          <a:xfrm>
            <a:off x="5075518" y="3697519"/>
            <a:ext cx="6900172" cy="1529420"/>
          </a:xfrm>
          <a:prstGeom prst="rect">
            <a:avLst/>
          </a:prstGeom>
        </p:spPr>
      </p:pic>
    </p:spTree>
    <p:extLst>
      <p:ext uri="{BB962C8B-B14F-4D97-AF65-F5344CB8AC3E}">
        <p14:creationId xmlns:p14="http://schemas.microsoft.com/office/powerpoint/2010/main" val="767221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AF72-63BE-BB87-61C1-7074116D3AE8}"/>
              </a:ext>
            </a:extLst>
          </p:cNvPr>
          <p:cNvSpPr>
            <a:spLocks noGrp="1"/>
          </p:cNvSpPr>
          <p:nvPr>
            <p:ph type="title"/>
          </p:nvPr>
        </p:nvSpPr>
        <p:spPr/>
        <p:txBody>
          <a:bodyPr>
            <a:normAutofit/>
          </a:bodyPr>
          <a:lstStyle/>
          <a:p>
            <a:r>
              <a:rPr lang="en-US" sz="3600" dirty="0"/>
              <a:t>Vector-wise Quantization</a:t>
            </a:r>
            <a:endParaRPr lang="en-150" sz="3600" dirty="0"/>
          </a:p>
        </p:txBody>
      </p:sp>
      <p:sp>
        <p:nvSpPr>
          <p:cNvPr id="3" name="Content Placeholder 2">
            <a:extLst>
              <a:ext uri="{FF2B5EF4-FFF2-40B4-BE49-F238E27FC236}">
                <a16:creationId xmlns:a16="http://schemas.microsoft.com/office/drawing/2014/main" id="{FF808439-3A00-B116-A6DF-ACDEAB1880BB}"/>
              </a:ext>
            </a:extLst>
          </p:cNvPr>
          <p:cNvSpPr>
            <a:spLocks noGrp="1"/>
          </p:cNvSpPr>
          <p:nvPr>
            <p:ph idx="1"/>
          </p:nvPr>
        </p:nvSpPr>
        <p:spPr>
          <a:xfrm>
            <a:off x="838200" y="2507225"/>
            <a:ext cx="10515600" cy="3669737"/>
          </a:xfrm>
        </p:spPr>
        <p:txBody>
          <a:bodyPr>
            <a:normAutofit/>
          </a:bodyPr>
          <a:lstStyle/>
          <a:p>
            <a:r>
              <a:rPr lang="en-US" sz="1800" b="0" i="0" dirty="0">
                <a:solidFill>
                  <a:srgbClr val="374151"/>
                </a:solidFill>
                <a:effectLst/>
                <a:latin typeface="Söhne"/>
              </a:rPr>
              <a:t>find a scaling factor that can convert the float values of the vector into the 8-bit integer range without significant loss of information.</a:t>
            </a:r>
          </a:p>
          <a:p>
            <a:r>
              <a:rPr lang="en-US" sz="1800" b="1" dirty="0"/>
              <a:t>X</a:t>
            </a:r>
            <a:r>
              <a:rPr lang="en-US" sz="1800" dirty="0"/>
              <a:t>f16</a:t>
            </a:r>
            <a:r>
              <a:rPr lang="en-US" sz="1800" dirty="0">
                <a:solidFill>
                  <a:srgbClr val="374151"/>
                </a:solidFill>
                <a:latin typeface="Söhne"/>
              </a:rPr>
              <a:t>: This is the matrix of input data (hidden states) in 16-bit floating-point format.</a:t>
            </a:r>
          </a:p>
          <a:p>
            <a:r>
              <a:rPr lang="en-US" sz="1800" b="1" i="0" dirty="0">
                <a:solidFill>
                  <a:srgbClr val="374151"/>
                </a:solidFill>
                <a:effectLst/>
                <a:latin typeface="Söhne"/>
              </a:rPr>
              <a:t>W</a:t>
            </a:r>
            <a:r>
              <a:rPr lang="en-US" sz="1800" b="0" i="0" dirty="0">
                <a:solidFill>
                  <a:srgbClr val="374151"/>
                </a:solidFill>
                <a:effectLst/>
                <a:latin typeface="Söhne"/>
              </a:rPr>
              <a:t>f16: This represents the weight matrix of the neural network, also in 16-bit floating-point format.</a:t>
            </a:r>
          </a:p>
          <a:p>
            <a:r>
              <a:rPr lang="en-US" sz="1800" b="1" dirty="0">
                <a:solidFill>
                  <a:srgbClr val="374151"/>
                </a:solidFill>
                <a:latin typeface="Söhne"/>
              </a:rPr>
              <a:t>C</a:t>
            </a:r>
            <a:r>
              <a:rPr lang="en-US" sz="1800" dirty="0">
                <a:solidFill>
                  <a:srgbClr val="374151"/>
                </a:solidFill>
                <a:latin typeface="Söhne"/>
              </a:rPr>
              <a:t>xf16: </a:t>
            </a:r>
            <a:r>
              <a:rPr lang="en-US" sz="1800" b="0" i="0" dirty="0">
                <a:solidFill>
                  <a:srgbClr val="374151"/>
                </a:solidFill>
                <a:effectLst/>
                <a:latin typeface="Söhne"/>
              </a:rPr>
              <a:t>Scaling constant for each row of </a:t>
            </a:r>
            <a:r>
              <a:rPr lang="en-US" sz="1800" b="1" dirty="0"/>
              <a:t>X</a:t>
            </a:r>
            <a:r>
              <a:rPr lang="en-US" sz="1800" dirty="0"/>
              <a:t>f16</a:t>
            </a:r>
          </a:p>
          <a:p>
            <a:r>
              <a:rPr lang="en-US" sz="1800" b="1" dirty="0">
                <a:solidFill>
                  <a:srgbClr val="374151"/>
                </a:solidFill>
                <a:latin typeface="Söhne"/>
              </a:rPr>
              <a:t>C</a:t>
            </a:r>
            <a:r>
              <a:rPr lang="en-US" sz="1800" dirty="0">
                <a:solidFill>
                  <a:srgbClr val="374151"/>
                </a:solidFill>
                <a:latin typeface="Söhne"/>
              </a:rPr>
              <a:t>wf16: </a:t>
            </a:r>
            <a:r>
              <a:rPr lang="en-US" sz="1800" b="0" i="0" dirty="0">
                <a:solidFill>
                  <a:srgbClr val="374151"/>
                </a:solidFill>
                <a:effectLst/>
                <a:latin typeface="Söhne"/>
              </a:rPr>
              <a:t>Scaling constant for each row of </a:t>
            </a:r>
            <a:r>
              <a:rPr lang="en-US" sz="1800" b="1" dirty="0">
                <a:solidFill>
                  <a:srgbClr val="374151"/>
                </a:solidFill>
                <a:latin typeface="Söhne"/>
              </a:rPr>
              <a:t>W</a:t>
            </a:r>
            <a:r>
              <a:rPr lang="en-US" sz="1800" dirty="0"/>
              <a:t>f16</a:t>
            </a:r>
          </a:p>
          <a:p>
            <a:r>
              <a:rPr lang="en-US" sz="1800" b="1" dirty="0" err="1"/>
              <a:t>C</a:t>
            </a:r>
            <a:r>
              <a:rPr lang="en-US" sz="1800" dirty="0" err="1"/>
              <a:t>z</a:t>
            </a:r>
            <a:r>
              <a:rPr lang="en-US" sz="1800" dirty="0"/>
              <a:t>: </a:t>
            </a:r>
            <a:r>
              <a:rPr lang="en-US" sz="1800" b="0" i="0" dirty="0">
                <a:solidFill>
                  <a:srgbClr val="374151"/>
                </a:solidFill>
                <a:effectLst/>
                <a:latin typeface="Söhne"/>
              </a:rPr>
              <a:t>The tensor resulting from the outer product of the row and column scaling constants.</a:t>
            </a:r>
          </a:p>
          <a:p>
            <a:r>
              <a:rPr lang="en-US" sz="1800" b="1" dirty="0">
                <a:solidFill>
                  <a:srgbClr val="374151"/>
                </a:solidFill>
                <a:latin typeface="Söhne"/>
              </a:rPr>
              <a:t>C</a:t>
            </a:r>
            <a:r>
              <a:rPr lang="en-US" sz="1800" dirty="0">
                <a:solidFill>
                  <a:srgbClr val="374151"/>
                </a:solidFill>
                <a:latin typeface="Söhne"/>
              </a:rPr>
              <a:t>f16: </a:t>
            </a:r>
            <a:r>
              <a:rPr lang="en-US" sz="1800" b="0" i="0" dirty="0">
                <a:solidFill>
                  <a:srgbClr val="374151"/>
                </a:solidFill>
                <a:effectLst/>
                <a:latin typeface="Söhne"/>
              </a:rPr>
              <a:t>The final output matrix after quantization and matrix multiplication.</a:t>
            </a:r>
          </a:p>
          <a:p>
            <a:r>
              <a:rPr lang="en-US" sz="1800" b="1" dirty="0">
                <a:solidFill>
                  <a:srgbClr val="374151"/>
                </a:solidFill>
                <a:latin typeface="Söhne"/>
              </a:rPr>
              <a:t>Q</a:t>
            </a:r>
            <a:r>
              <a:rPr lang="en-US" sz="1800" dirty="0">
                <a:solidFill>
                  <a:srgbClr val="374151"/>
                </a:solidFill>
                <a:latin typeface="Söhne"/>
              </a:rPr>
              <a:t>(.) is the quantization function</a:t>
            </a:r>
            <a:endParaRPr lang="en-US" sz="1800" b="1" dirty="0"/>
          </a:p>
          <a:p>
            <a:endParaRPr lang="en-US" dirty="0"/>
          </a:p>
          <a:p>
            <a:endParaRPr lang="en-US" b="0" i="0" dirty="0">
              <a:solidFill>
                <a:srgbClr val="374151"/>
              </a:solidFill>
              <a:effectLst/>
              <a:latin typeface="Söhne"/>
            </a:endParaRPr>
          </a:p>
        </p:txBody>
      </p:sp>
      <p:sp>
        <p:nvSpPr>
          <p:cNvPr id="4" name="Date Placeholder 3">
            <a:extLst>
              <a:ext uri="{FF2B5EF4-FFF2-40B4-BE49-F238E27FC236}">
                <a16:creationId xmlns:a16="http://schemas.microsoft.com/office/drawing/2014/main" id="{488761C6-3B82-5C85-7A57-0608E0C7FEF2}"/>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5069EB3-9C1E-67AE-3C01-92DE14AF37C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9D989D3-93AF-FD8F-C64C-D6D86979E59F}"/>
              </a:ext>
            </a:extLst>
          </p:cNvPr>
          <p:cNvSpPr>
            <a:spLocks noGrp="1"/>
          </p:cNvSpPr>
          <p:nvPr>
            <p:ph type="sldNum" sz="quarter" idx="12"/>
          </p:nvPr>
        </p:nvSpPr>
        <p:spPr/>
        <p:txBody>
          <a:bodyPr/>
          <a:lstStyle/>
          <a:p>
            <a:fld id="{D4F24A5E-B0D2-394D-9970-9AE06BCB59C1}" type="slidenum">
              <a:rPr lang="en-US" smtClean="0"/>
              <a:t>69</a:t>
            </a:fld>
            <a:endParaRPr lang="en-US"/>
          </a:p>
        </p:txBody>
      </p:sp>
      <p:pic>
        <p:nvPicPr>
          <p:cNvPr id="8" name="Picture 7">
            <a:extLst>
              <a:ext uri="{FF2B5EF4-FFF2-40B4-BE49-F238E27FC236}">
                <a16:creationId xmlns:a16="http://schemas.microsoft.com/office/drawing/2014/main" id="{79CDF44B-49E6-D926-C92E-7E3335CB1578}"/>
              </a:ext>
            </a:extLst>
          </p:cNvPr>
          <p:cNvPicPr>
            <a:picLocks noChangeAspect="1"/>
          </p:cNvPicPr>
          <p:nvPr/>
        </p:nvPicPr>
        <p:blipFill>
          <a:blip r:embed="rId3"/>
          <a:stretch>
            <a:fillRect/>
          </a:stretch>
        </p:blipFill>
        <p:spPr>
          <a:xfrm>
            <a:off x="2829960" y="1621636"/>
            <a:ext cx="5883150" cy="617273"/>
          </a:xfrm>
          <a:prstGeom prst="rect">
            <a:avLst/>
          </a:prstGeom>
        </p:spPr>
      </p:pic>
    </p:spTree>
    <p:extLst>
      <p:ext uri="{BB962C8B-B14F-4D97-AF65-F5344CB8AC3E}">
        <p14:creationId xmlns:p14="http://schemas.microsoft.com/office/powerpoint/2010/main" val="298760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ADD8-9BC0-0DE3-22AC-1410C3C18F4D}"/>
              </a:ext>
            </a:extLst>
          </p:cNvPr>
          <p:cNvSpPr>
            <a:spLocks noGrp="1"/>
          </p:cNvSpPr>
          <p:nvPr>
            <p:ph type="title"/>
          </p:nvPr>
        </p:nvSpPr>
        <p:spPr/>
        <p:txBody>
          <a:bodyPr/>
          <a:lstStyle/>
          <a:p>
            <a:r>
              <a:rPr lang="en-US" dirty="0"/>
              <a:t>Why </a:t>
            </a:r>
            <a:r>
              <a:rPr lang="en-US" dirty="0" err="1"/>
              <a:t>MoE</a:t>
            </a:r>
            <a:r>
              <a:rPr lang="en-US" dirty="0"/>
              <a:t>?</a:t>
            </a:r>
          </a:p>
        </p:txBody>
      </p:sp>
      <p:sp>
        <p:nvSpPr>
          <p:cNvPr id="3" name="Content Placeholder 2">
            <a:extLst>
              <a:ext uri="{FF2B5EF4-FFF2-40B4-BE49-F238E27FC236}">
                <a16:creationId xmlns:a16="http://schemas.microsoft.com/office/drawing/2014/main" id="{6D45214D-2EB2-81D4-3F7C-CF041E94DEBA}"/>
              </a:ext>
            </a:extLst>
          </p:cNvPr>
          <p:cNvSpPr>
            <a:spLocks noGrp="1"/>
          </p:cNvSpPr>
          <p:nvPr>
            <p:ph idx="1"/>
          </p:nvPr>
        </p:nvSpPr>
        <p:spPr/>
        <p:txBody>
          <a:bodyPr/>
          <a:lstStyle/>
          <a:p>
            <a:r>
              <a:rPr lang="en-US" dirty="0"/>
              <a:t>A traditional GPT uses all neurons in all matrices for forward passing</a:t>
            </a:r>
          </a:p>
          <a:p>
            <a:pPr marL="0" indent="0">
              <a:buNone/>
            </a:pPr>
            <a:endParaRPr lang="en-US" dirty="0"/>
          </a:p>
        </p:txBody>
      </p:sp>
      <p:sp>
        <p:nvSpPr>
          <p:cNvPr id="4" name="Date Placeholder 3">
            <a:extLst>
              <a:ext uri="{FF2B5EF4-FFF2-40B4-BE49-F238E27FC236}">
                <a16:creationId xmlns:a16="http://schemas.microsoft.com/office/drawing/2014/main" id="{56801FFB-06DC-B7C4-3F1B-BD49E6F2E79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969701B-A0EE-9F86-C363-A0520BE7A31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E7AEFA1-081A-5227-D662-EBE7413B8F02}"/>
              </a:ext>
            </a:extLst>
          </p:cNvPr>
          <p:cNvSpPr>
            <a:spLocks noGrp="1"/>
          </p:cNvSpPr>
          <p:nvPr>
            <p:ph type="sldNum" sz="quarter" idx="12"/>
          </p:nvPr>
        </p:nvSpPr>
        <p:spPr/>
        <p:txBody>
          <a:bodyPr/>
          <a:lstStyle/>
          <a:p>
            <a:fld id="{D4F24A5E-B0D2-394D-9970-9AE06BCB59C1}" type="slidenum">
              <a:rPr lang="en-US" smtClean="0"/>
              <a:t>7</a:t>
            </a:fld>
            <a:endParaRPr lang="en-US"/>
          </a:p>
        </p:txBody>
      </p:sp>
      <p:sp>
        <p:nvSpPr>
          <p:cNvPr id="12" name="TextBox 11">
            <a:extLst>
              <a:ext uri="{FF2B5EF4-FFF2-40B4-BE49-F238E27FC236}">
                <a16:creationId xmlns:a16="http://schemas.microsoft.com/office/drawing/2014/main" id="{C54432FB-8BBD-134A-BC57-2AC02C062999}"/>
              </a:ext>
            </a:extLst>
          </p:cNvPr>
          <p:cNvSpPr txBox="1"/>
          <p:nvPr/>
        </p:nvSpPr>
        <p:spPr>
          <a:xfrm>
            <a:off x="3049121" y="3244334"/>
            <a:ext cx="6098240" cy="369332"/>
          </a:xfrm>
          <a:prstGeom prst="rect">
            <a:avLst/>
          </a:prstGeom>
          <a:noFill/>
        </p:spPr>
        <p:txBody>
          <a:bodyPr wrap="square">
            <a:spAutoFit/>
          </a:bodyPr>
          <a:lstStyle/>
          <a:p>
            <a:r>
              <a:rPr lang="en-CA" b="0" i="0" u="none" strike="noStrike" dirty="0">
                <a:solidFill>
                  <a:srgbClr val="000000"/>
                </a:solidFill>
                <a:effectLst/>
              </a:rPr>
              <a:t> </a:t>
            </a:r>
            <a:endParaRPr lang="en-US" dirty="0"/>
          </a:p>
        </p:txBody>
      </p:sp>
      <p:pic>
        <p:nvPicPr>
          <p:cNvPr id="13" name="Picture 12">
            <a:extLst>
              <a:ext uri="{FF2B5EF4-FFF2-40B4-BE49-F238E27FC236}">
                <a16:creationId xmlns:a16="http://schemas.microsoft.com/office/drawing/2014/main" id="{7E4AFE6F-4503-1B42-D2DD-FCE2BD051D89}"/>
              </a:ext>
            </a:extLst>
          </p:cNvPr>
          <p:cNvPicPr>
            <a:picLocks noChangeAspect="1"/>
          </p:cNvPicPr>
          <p:nvPr/>
        </p:nvPicPr>
        <p:blipFill>
          <a:blip r:embed="rId3"/>
          <a:stretch>
            <a:fillRect/>
          </a:stretch>
        </p:blipFill>
        <p:spPr>
          <a:xfrm>
            <a:off x="3612776" y="1695626"/>
            <a:ext cx="4733738" cy="4660724"/>
          </a:xfrm>
          <a:prstGeom prst="rect">
            <a:avLst/>
          </a:prstGeom>
        </p:spPr>
      </p:pic>
      <p:pic>
        <p:nvPicPr>
          <p:cNvPr id="14" name="Picture 13">
            <a:extLst>
              <a:ext uri="{FF2B5EF4-FFF2-40B4-BE49-F238E27FC236}">
                <a16:creationId xmlns:a16="http://schemas.microsoft.com/office/drawing/2014/main" id="{2CA7F132-C4EB-9A14-6ABF-EEFD79CCEE4F}"/>
              </a:ext>
            </a:extLst>
          </p:cNvPr>
          <p:cNvPicPr>
            <a:picLocks noChangeAspect="1"/>
          </p:cNvPicPr>
          <p:nvPr/>
        </p:nvPicPr>
        <p:blipFill>
          <a:blip r:embed="rId4"/>
          <a:stretch>
            <a:fillRect/>
          </a:stretch>
        </p:blipFill>
        <p:spPr>
          <a:xfrm>
            <a:off x="3445995" y="1849460"/>
            <a:ext cx="5067300" cy="4762500"/>
          </a:xfrm>
          <a:prstGeom prst="rect">
            <a:avLst/>
          </a:prstGeom>
        </p:spPr>
      </p:pic>
    </p:spTree>
    <p:custDataLst>
      <p:tags r:id="rId1"/>
    </p:custDataLst>
    <p:extLst>
      <p:ext uri="{BB962C8B-B14F-4D97-AF65-F5344CB8AC3E}">
        <p14:creationId xmlns:p14="http://schemas.microsoft.com/office/powerpoint/2010/main" val="24027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733AF-6457-4524-5A67-A011AE994D3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4C4E3C-AF14-8CE9-F423-7A79C42638E6}"/>
                  </a:ext>
                </a:extLst>
              </p:cNvPr>
              <p:cNvSpPr>
                <a:spLocks noGrp="1"/>
              </p:cNvSpPr>
              <p:nvPr>
                <p:ph sz="half" idx="1"/>
              </p:nvPr>
            </p:nvSpPr>
            <p:spPr>
              <a:xfrm>
                <a:off x="838200" y="4596714"/>
                <a:ext cx="10515600" cy="1580248"/>
              </a:xfrm>
            </p:spPr>
            <p:txBody>
              <a:bodyPr numCol="2">
                <a:normAutofit fontScale="85000" lnSpcReduction="20000"/>
              </a:bodyPr>
              <a:lstStyle/>
              <a:p>
                <a:pPr lvl="1"/>
                <a:r>
                  <a:rPr lang="en-US" dirty="0"/>
                  <a:t>entire range of the bit representation is used effectively</a:t>
                </a:r>
              </a:p>
              <a:p>
                <a:pPr lvl="1"/>
                <a:r>
                  <a:rPr lang="en-US" dirty="0"/>
                  <a:t> accommodating asymmetric data distributions</a:t>
                </a:r>
              </a:p>
              <a:p>
                <a:pPr lvl="1"/>
                <a:r>
                  <a:rPr lang="en-US" dirty="0"/>
                  <a:t>reducing quantization error across the board.</a:t>
                </a:r>
              </a:p>
              <a:p>
                <a:pPr lvl="1"/>
                <a14:m>
                  <m:oMath xmlns:m="http://schemas.openxmlformats.org/officeDocument/2006/math">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𝑿</m:t>
                        </m:r>
                      </m:e>
                      <m:sub>
                        <m:r>
                          <a:rPr lang="en-US" sz="2400" b="0" i="1" smtClean="0">
                            <a:latin typeface="Cambria Math" panose="02040503050406030204" pitchFamily="18" charset="0"/>
                          </a:rPr>
                          <m:t>𝑖</m:t>
                        </m:r>
                        <m:r>
                          <a:rPr lang="en-US" sz="2400" b="0" i="1" smtClean="0">
                            <a:latin typeface="Cambria Math" panose="02040503050406030204" pitchFamily="18" charset="0"/>
                          </a:rPr>
                          <m:t>8</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𝒏𝒅</m:t>
                        </m:r>
                      </m:e>
                      <m:sub>
                        <m:r>
                          <a:rPr lang="en-US" sz="2400" b="0" i="1" smtClean="0">
                            <a:latin typeface="Cambria Math" panose="02040503050406030204" pitchFamily="18" charset="0"/>
                          </a:rPr>
                          <m:t>𝑥𝑓</m:t>
                        </m:r>
                        <m:r>
                          <a:rPr lang="en-US" sz="2400" b="0" i="1" smtClean="0">
                            <a:latin typeface="Cambria Math" panose="02040503050406030204" pitchFamily="18" charset="0"/>
                          </a:rPr>
                          <m:t>16</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m:t>
                        </m:r>
                        <m:r>
                          <a:rPr lang="en-US" sz="2400" b="1" i="1" smtClean="0">
                            <a:latin typeface="Cambria Math" panose="02040503050406030204" pitchFamily="18" charset="0"/>
                          </a:rPr>
                          <m:t>𝑿</m:t>
                        </m:r>
                      </m:e>
                      <m:sub>
                        <m:r>
                          <a:rPr lang="en-US" sz="2400" b="0" i="1" smtClean="0">
                            <a:latin typeface="Cambria Math" panose="02040503050406030204" pitchFamily="18" charset="0"/>
                          </a:rPr>
                          <m:t>𝑥𝑓</m:t>
                        </m:r>
                        <m:r>
                          <a:rPr lang="en-US" sz="2400" b="0" i="1" smtClean="0">
                            <a:latin typeface="Cambria Math" panose="02040503050406030204" pitchFamily="18" charset="0"/>
                          </a:rPr>
                          <m:t>16</m:t>
                        </m:r>
                      </m:sub>
                    </m:sSub>
                    <m:r>
                      <a:rPr lang="en-US" sz="2400" b="0" i="1" smtClean="0">
                        <a:latin typeface="Cambria Math" panose="02040503050406030204" pitchFamily="18" charset="0"/>
                      </a:rPr>
                      <m:t>+</m:t>
                    </m:r>
                    <m:sSub>
                      <m:sSubPr>
                        <m:ctrlPr>
                          <a:rPr lang="en-US" i="1">
                            <a:latin typeface="Cambria Math" panose="02040503050406030204" pitchFamily="18" charset="0"/>
                          </a:rPr>
                        </m:ctrlPr>
                      </m:sSubPr>
                      <m:e>
                        <m:r>
                          <a:rPr lang="en-US" b="1" i="1" smtClean="0">
                            <a:latin typeface="Cambria Math" panose="02040503050406030204" pitchFamily="18" charset="0"/>
                          </a:rPr>
                          <m:t>𝒛</m:t>
                        </m:r>
                      </m:e>
                      <m:sub>
                        <m:r>
                          <a:rPr lang="en-US" i="1">
                            <a:latin typeface="Cambria Math" panose="02040503050406030204" pitchFamily="18" charset="0"/>
                          </a:rPr>
                          <m:t>𝑥𝑓</m:t>
                        </m:r>
                        <m:r>
                          <a:rPr lang="en-US" i="1">
                            <a:latin typeface="Cambria Math" panose="02040503050406030204" pitchFamily="18" charset="0"/>
                          </a:rPr>
                          <m:t>16</m:t>
                        </m:r>
                      </m:sub>
                    </m:sSub>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𝒏𝒅</m:t>
                        </m:r>
                      </m:e>
                      <m:sub>
                        <m:r>
                          <a:rPr lang="en-US" i="1">
                            <a:latin typeface="Cambria Math" panose="02040503050406030204" pitchFamily="18" charset="0"/>
                          </a:rPr>
                          <m:t>𝑥𝑓</m:t>
                        </m:r>
                        <m:r>
                          <a:rPr lang="en-US" i="1">
                            <a:latin typeface="Cambria Math" panose="02040503050406030204" pitchFamily="18" charset="0"/>
                          </a:rPr>
                          <m:t>16</m:t>
                        </m:r>
                      </m:sub>
                    </m:sSub>
                    <m:r>
                      <a:rPr lang="en-US" i="1">
                        <a:latin typeface="Cambria Math" panose="02040503050406030204" pitchFamily="18" charset="0"/>
                      </a:rPr>
                      <m:t> =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2 . 127 </m:t>
                        </m:r>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max</m:t>
                            </m:r>
                          </m:fName>
                          <m:e>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𝑿</m:t>
                                        </m:r>
                                      </m:e>
                                      <m:sub>
                                        <m:r>
                                          <a:rPr lang="en-US" sz="2400" i="1">
                                            <a:latin typeface="Cambria Math" panose="02040503050406030204" pitchFamily="18" charset="0"/>
                                          </a:rPr>
                                          <m:t>𝑥𝑓</m:t>
                                        </m:r>
                                        <m:r>
                                          <a:rPr lang="en-US" sz="2400" i="1">
                                            <a:latin typeface="Cambria Math" panose="02040503050406030204" pitchFamily="18" charset="0"/>
                                          </a:rPr>
                                          <m:t>16</m:t>
                                        </m:r>
                                      </m:sub>
                                    </m:sSub>
                                  </m:e>
                                </m:d>
                              </m:e>
                            </m:d>
                          </m:e>
                        </m:func>
                        <m:r>
                          <a:rPr lang="en-US" sz="2400" b="0" i="1" smtClean="0">
                            <a:latin typeface="Cambria Math" panose="02040503050406030204" pitchFamily="18" charset="0"/>
                          </a:rPr>
                          <m:t>−</m:t>
                        </m:r>
                        <m:r>
                          <m:rPr>
                            <m:sty m:val="p"/>
                          </m:rPr>
                          <a:rPr lang="en-US">
                            <a:latin typeface="Cambria Math" panose="02040503050406030204" pitchFamily="18" charset="0"/>
                          </a:rPr>
                          <m:t>m</m:t>
                        </m:r>
                        <m:r>
                          <a:rPr lang="en-US" b="0" i="1" smtClean="0">
                            <a:latin typeface="Cambria Math" panose="02040503050406030204" pitchFamily="18" charset="0"/>
                          </a:rPr>
                          <m:t>𝑖𝑛</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𝑿</m:t>
                            </m:r>
                          </m:e>
                          <m:sub>
                            <m:r>
                              <a:rPr lang="en-US" i="1">
                                <a:latin typeface="Cambria Math" panose="02040503050406030204" pitchFamily="18" charset="0"/>
                              </a:rPr>
                              <m:t>𝑥𝑓</m:t>
                            </m:r>
                            <m:r>
                              <a:rPr lang="en-US" i="1">
                                <a:latin typeface="Cambria Math" panose="02040503050406030204" pitchFamily="18" charset="0"/>
                              </a:rPr>
                              <m:t>16</m:t>
                            </m:r>
                          </m:sub>
                        </m:sSub>
                        <m:r>
                          <a:rPr lang="en-US" i="1">
                            <a:latin typeface="Cambria Math" panose="02040503050406030204" pitchFamily="18" charset="0"/>
                          </a:rPr>
                          <m:t>|)</m:t>
                        </m:r>
                      </m:den>
                    </m:f>
                  </m:oMath>
                </a14:m>
                <a:endParaRPr lang="en-US" dirty="0"/>
              </a:p>
              <a:p>
                <a:pPr lvl="1"/>
                <a14:m>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𝒛</m:t>
                        </m:r>
                      </m:e>
                      <m:sub>
                        <m:r>
                          <a:rPr lang="en-US" i="1">
                            <a:latin typeface="Cambria Math" panose="02040503050406030204" pitchFamily="18" charset="0"/>
                          </a:rPr>
                          <m:t>𝑥𝑓</m:t>
                        </m:r>
                        <m:r>
                          <a:rPr lang="en-US" i="1">
                            <a:latin typeface="Cambria Math" panose="02040503050406030204" pitchFamily="18" charset="0"/>
                          </a:rPr>
                          <m:t>16</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𝑿</m:t>
                        </m:r>
                      </m:e>
                      <m:sub>
                        <m:r>
                          <a:rPr lang="en-US" i="1">
                            <a:latin typeface="Cambria Math" panose="02040503050406030204" pitchFamily="18" charset="0"/>
                          </a:rPr>
                          <m:t>𝑥𝑓</m:t>
                        </m:r>
                        <m:r>
                          <a:rPr lang="en-US" i="1">
                            <a:latin typeface="Cambria Math" panose="02040503050406030204" pitchFamily="18" charset="0"/>
                          </a:rPr>
                          <m:t>16</m:t>
                        </m:r>
                      </m:sub>
                    </m:sSub>
                    <m:r>
                      <a:rPr lang="en-US" b="0" i="0" smtClean="0">
                        <a:latin typeface="Cambria Math" panose="02040503050406030204" pitchFamily="18" charset="0"/>
                      </a:rPr>
                      <m:t> . </m:t>
                    </m:r>
                    <m:r>
                      <m:rPr>
                        <m:sty m:val="p"/>
                      </m:rPr>
                      <a:rPr lang="en-US">
                        <a:latin typeface="Cambria Math" panose="02040503050406030204" pitchFamily="18" charset="0"/>
                      </a:rPr>
                      <m:t>m</m:t>
                    </m:r>
                    <m:r>
                      <a:rPr lang="en-US" i="1">
                        <a:latin typeface="Cambria Math" panose="02040503050406030204" pitchFamily="18" charset="0"/>
                      </a:rPr>
                      <m:t>𝑖𝑛</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𝑿</m:t>
                        </m:r>
                      </m:e>
                      <m:sub>
                        <m:r>
                          <a:rPr lang="en-US" i="1">
                            <a:latin typeface="Cambria Math" panose="02040503050406030204" pitchFamily="18" charset="0"/>
                          </a:rPr>
                          <m:t>𝑥𝑓</m:t>
                        </m:r>
                        <m:r>
                          <a:rPr lang="en-US" i="1">
                            <a:latin typeface="Cambria Math" panose="02040503050406030204" pitchFamily="18" charset="0"/>
                          </a:rPr>
                          <m:t>16</m:t>
                        </m:r>
                      </m:sub>
                    </m:sSub>
                    <m:r>
                      <a:rPr lang="en-US" i="1">
                        <a:latin typeface="Cambria Math" panose="02040503050406030204" pitchFamily="18" charset="0"/>
                      </a:rPr>
                      <m:t>|)</m:t>
                    </m:r>
                  </m:oMath>
                </a14:m>
                <a:endParaRPr lang="en-US" dirty="0"/>
              </a:p>
              <a:p>
                <a:endParaRPr lang="en-US" b="0" i="0" dirty="0">
                  <a:solidFill>
                    <a:srgbClr val="374151"/>
                  </a:solidFill>
                  <a:effectLst/>
                  <a:latin typeface="Söhne"/>
                </a:endParaRPr>
              </a:p>
            </p:txBody>
          </p:sp>
        </mc:Choice>
        <mc:Fallback xmlns="">
          <p:sp>
            <p:nvSpPr>
              <p:cNvPr id="3" name="Content Placeholder 2">
                <a:extLst>
                  <a:ext uri="{FF2B5EF4-FFF2-40B4-BE49-F238E27FC236}">
                    <a16:creationId xmlns:a16="http://schemas.microsoft.com/office/drawing/2014/main" id="{784C4E3C-AF14-8CE9-F423-7A79C42638E6}"/>
                  </a:ext>
                </a:extLst>
              </p:cNvPr>
              <p:cNvSpPr>
                <a:spLocks noGrp="1" noRot="1" noChangeAspect="1" noMove="1" noResize="1" noEditPoints="1" noAdjustHandles="1" noChangeArrowheads="1" noChangeShapeType="1" noTextEdit="1"/>
              </p:cNvSpPr>
              <p:nvPr>
                <p:ph sz="half" idx="1"/>
              </p:nvPr>
            </p:nvSpPr>
            <p:spPr>
              <a:xfrm>
                <a:off x="838200" y="4596714"/>
                <a:ext cx="10515600" cy="1580248"/>
              </a:xfrm>
              <a:blipFill>
                <a:blip r:embed="rId3"/>
                <a:stretch>
                  <a:fillRect t="-6950" b="-2703"/>
                </a:stretch>
              </a:blipFill>
            </p:spPr>
            <p:txBody>
              <a:bodyPr/>
              <a:lstStyle/>
              <a:p>
                <a:r>
                  <a:rPr lang="en-150">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AFE26E1-D18C-1D24-C65B-C048E9FCC816}"/>
                  </a:ext>
                </a:extLst>
              </p:cNvPr>
              <p:cNvSpPr>
                <a:spLocks noGrp="1"/>
              </p:cNvSpPr>
              <p:nvPr>
                <p:ph sz="half" idx="2"/>
              </p:nvPr>
            </p:nvSpPr>
            <p:spPr>
              <a:xfrm>
                <a:off x="838200" y="1218074"/>
                <a:ext cx="10515600" cy="3199252"/>
              </a:xfrm>
            </p:spPr>
            <p:txBody>
              <a:bodyPr>
                <a:normAutofit/>
              </a:bodyPr>
              <a:lstStyle/>
              <a:p>
                <a:r>
                  <a:rPr lang="en-US" sz="2400" dirty="0" err="1"/>
                  <a:t>Absmax</a:t>
                </a:r>
                <a:r>
                  <a:rPr lang="en-US" sz="2400" dirty="0"/>
                  <a:t> quantization (symmetric): scales the input values by a constant derived from the largest absolute value in the tensor =&gt; </a:t>
                </a:r>
              </a:p>
              <a:p>
                <a:pPr lvl="1"/>
                <a14:m>
                  <m:oMath xmlns:m="http://schemas.openxmlformats.org/officeDocument/2006/math">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𝑿</m:t>
                        </m:r>
                      </m:e>
                      <m:sub>
                        <m:r>
                          <a:rPr lang="en-US" sz="2000" b="0" i="1" smtClean="0">
                            <a:latin typeface="Cambria Math" panose="02040503050406030204" pitchFamily="18" charset="0"/>
                          </a:rPr>
                          <m:t>𝑖</m:t>
                        </m:r>
                        <m:r>
                          <a:rPr lang="en-US" sz="2000" b="0" i="1" smtClean="0">
                            <a:latin typeface="Cambria Math" panose="02040503050406030204" pitchFamily="18" charset="0"/>
                          </a:rPr>
                          <m:t>8</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𝑺</m:t>
                        </m:r>
                      </m:e>
                      <m:sub>
                        <m:r>
                          <a:rPr lang="en-US" sz="2000" b="0" i="1" smtClean="0">
                            <a:latin typeface="Cambria Math" panose="02040503050406030204" pitchFamily="18" charset="0"/>
                          </a:rPr>
                          <m:t>𝑥𝑓</m:t>
                        </m:r>
                        <m:r>
                          <a:rPr lang="en-US" sz="2000" b="0" i="1" smtClean="0">
                            <a:latin typeface="Cambria Math" panose="02040503050406030204" pitchFamily="18" charset="0"/>
                          </a:rPr>
                          <m:t>16</m:t>
                        </m:r>
                      </m:sub>
                    </m:sSub>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m:t>
                        </m:r>
                        <m:r>
                          <a:rPr lang="en-US" sz="2000" b="1" i="1" smtClean="0">
                            <a:latin typeface="Cambria Math" panose="02040503050406030204" pitchFamily="18" charset="0"/>
                          </a:rPr>
                          <m:t>𝑿</m:t>
                        </m:r>
                      </m:e>
                      <m:sub>
                        <m:r>
                          <a:rPr lang="en-US" sz="2000" b="0" i="1" smtClean="0">
                            <a:latin typeface="Cambria Math" panose="02040503050406030204" pitchFamily="18" charset="0"/>
                          </a:rPr>
                          <m:t>𝑥𝑓</m:t>
                        </m:r>
                        <m:r>
                          <a:rPr lang="en-US" sz="2000" b="0" i="1" smtClean="0">
                            <a:latin typeface="Cambria Math" panose="02040503050406030204" pitchFamily="18" charset="0"/>
                          </a:rPr>
                          <m:t>16</m:t>
                        </m:r>
                      </m:sub>
                    </m:sSub>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127 .</m:t>
                        </m:r>
                        <m:sSub>
                          <m:sSubPr>
                            <m:ctrlPr>
                              <a:rPr lang="en-US" sz="2000" i="1">
                                <a:latin typeface="Cambria Math" panose="02040503050406030204" pitchFamily="18" charset="0"/>
                              </a:rPr>
                            </m:ctrlPr>
                          </m:sSubPr>
                          <m:e>
                            <m:r>
                              <a:rPr lang="en-US" sz="2000" b="1" i="1" smtClean="0">
                                <a:latin typeface="Cambria Math" panose="02040503050406030204" pitchFamily="18" charset="0"/>
                              </a:rPr>
                              <m:t> </m:t>
                            </m:r>
                            <m:r>
                              <a:rPr lang="en-US" sz="2000" b="1" i="1">
                                <a:latin typeface="Cambria Math" panose="02040503050406030204" pitchFamily="18" charset="0"/>
                              </a:rPr>
                              <m:t>𝑿</m:t>
                            </m:r>
                          </m:e>
                          <m:sub>
                            <m:r>
                              <a:rPr lang="en-US" sz="2000" i="1">
                                <a:latin typeface="Cambria Math" panose="02040503050406030204" pitchFamily="18" charset="0"/>
                              </a:rPr>
                              <m:t>𝑥𝑓</m:t>
                            </m:r>
                            <m:r>
                              <a:rPr lang="en-US" sz="2000" i="1">
                                <a:latin typeface="Cambria Math" panose="02040503050406030204" pitchFamily="18" charset="0"/>
                              </a:rPr>
                              <m:t>16</m:t>
                            </m:r>
                          </m:sub>
                        </m:sSub>
                      </m:num>
                      <m:den>
                        <m:r>
                          <m:rPr>
                            <m:sty m:val="p"/>
                          </m:rPr>
                          <a:rPr lang="en-US" sz="2000" b="0" i="0" smtClean="0">
                            <a:latin typeface="Cambria Math" panose="02040503050406030204" pitchFamily="18" charset="0"/>
                          </a:rPr>
                          <m:t>max</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𝑿</m:t>
                            </m:r>
                          </m:e>
                          <m:sub>
                            <m:r>
                              <a:rPr lang="en-US" sz="2000" i="1">
                                <a:latin typeface="Cambria Math" panose="02040503050406030204" pitchFamily="18" charset="0"/>
                              </a:rPr>
                              <m:t>𝑥𝑓</m:t>
                            </m:r>
                            <m:r>
                              <a:rPr lang="en-US" sz="2000" i="1">
                                <a:latin typeface="Cambria Math" panose="02040503050406030204" pitchFamily="18" charset="0"/>
                              </a:rPr>
                              <m:t>16</m:t>
                            </m:r>
                          </m:sub>
                        </m:sSub>
                        <m:r>
                          <a:rPr lang="en-US" sz="2000" b="0" i="1" smtClean="0">
                            <a:latin typeface="Cambria Math" panose="02040503050406030204" pitchFamily="18" charset="0"/>
                          </a:rPr>
                          <m:t>|)</m:t>
                        </m:r>
                      </m:den>
                    </m:f>
                  </m:oMath>
                </a14:m>
                <a:endParaRPr lang="en-US" sz="2000" b="1" dirty="0"/>
              </a:p>
              <a:p>
                <a:pPr lvl="1"/>
                <a:r>
                  <a:rPr lang="en-US" sz="2000" dirty="0"/>
                  <a:t>ensuring that the extreme values are captured </a:t>
                </a:r>
              </a:p>
              <a:p>
                <a:pPr lvl="1"/>
                <a:r>
                  <a:rPr lang="en-US" sz="2000" dirty="0"/>
                  <a:t>but it can lead to less efficient use of the available bit range for other values</a:t>
                </a:r>
              </a:p>
              <a:p>
                <a:pPr lvl="1"/>
                <a:endParaRPr lang="en-US" sz="2000" dirty="0"/>
              </a:p>
              <a:p>
                <a:r>
                  <a:rPr lang="en-US" sz="2400" dirty="0" err="1"/>
                  <a:t>Zeropoint</a:t>
                </a:r>
                <a:r>
                  <a:rPr lang="en-US" sz="2400" dirty="0"/>
                  <a:t> quantization (asymmetric): involves shifting the distribution of the input values =&gt;</a:t>
                </a:r>
              </a:p>
              <a:p>
                <a:endParaRPr lang="en-US" sz="2400" dirty="0"/>
              </a:p>
            </p:txBody>
          </p:sp>
        </mc:Choice>
        <mc:Fallback xmlns="">
          <p:sp>
            <p:nvSpPr>
              <p:cNvPr id="7" name="Content Placeholder 6">
                <a:extLst>
                  <a:ext uri="{FF2B5EF4-FFF2-40B4-BE49-F238E27FC236}">
                    <a16:creationId xmlns:a16="http://schemas.microsoft.com/office/drawing/2014/main" id="{CAFE26E1-D18C-1D24-C65B-C048E9FCC816}"/>
                  </a:ext>
                </a:extLst>
              </p:cNvPr>
              <p:cNvSpPr>
                <a:spLocks noGrp="1" noRot="1" noChangeAspect="1" noMove="1" noResize="1" noEditPoints="1" noAdjustHandles="1" noChangeArrowheads="1" noChangeShapeType="1" noTextEdit="1"/>
              </p:cNvSpPr>
              <p:nvPr>
                <p:ph sz="half" idx="2"/>
              </p:nvPr>
            </p:nvSpPr>
            <p:spPr>
              <a:xfrm>
                <a:off x="838200" y="1218074"/>
                <a:ext cx="10515600" cy="3199252"/>
              </a:xfrm>
              <a:blipFill>
                <a:blip r:embed="rId4"/>
                <a:stretch>
                  <a:fillRect l="-812" t="-2667" b="-762"/>
                </a:stretch>
              </a:blipFill>
            </p:spPr>
            <p:txBody>
              <a:bodyPr/>
              <a:lstStyle/>
              <a:p>
                <a:r>
                  <a:rPr lang="en-150">
                    <a:noFill/>
                  </a:rPr>
                  <a:t> </a:t>
                </a:r>
              </a:p>
            </p:txBody>
          </p:sp>
        </mc:Fallback>
      </mc:AlternateContent>
      <p:sp>
        <p:nvSpPr>
          <p:cNvPr id="4" name="Date Placeholder 3">
            <a:extLst>
              <a:ext uri="{FF2B5EF4-FFF2-40B4-BE49-F238E27FC236}">
                <a16:creationId xmlns:a16="http://schemas.microsoft.com/office/drawing/2014/main" id="{B0B4E83D-02DD-D717-1E2A-AC95432F79BE}"/>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C74276F3-30EB-F7DD-769B-18FF7EF8A3F6}"/>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4E671A8-6E8B-5D66-4670-69D9D3F37DEC}"/>
              </a:ext>
            </a:extLst>
          </p:cNvPr>
          <p:cNvSpPr>
            <a:spLocks noGrp="1"/>
          </p:cNvSpPr>
          <p:nvPr>
            <p:ph type="sldNum" sz="quarter" idx="12"/>
          </p:nvPr>
        </p:nvSpPr>
        <p:spPr/>
        <p:txBody>
          <a:bodyPr/>
          <a:lstStyle/>
          <a:p>
            <a:fld id="{D4F24A5E-B0D2-394D-9970-9AE06BCB59C1}" type="slidenum">
              <a:rPr lang="en-US" smtClean="0"/>
              <a:t>70</a:t>
            </a:fld>
            <a:endParaRPr lang="en-US"/>
          </a:p>
        </p:txBody>
      </p:sp>
      <p:sp>
        <p:nvSpPr>
          <p:cNvPr id="2" name="Title 1">
            <a:extLst>
              <a:ext uri="{FF2B5EF4-FFF2-40B4-BE49-F238E27FC236}">
                <a16:creationId xmlns:a16="http://schemas.microsoft.com/office/drawing/2014/main" id="{2D6531E4-1AC6-82BC-7FDB-05907B4C4AFB}"/>
              </a:ext>
            </a:extLst>
          </p:cNvPr>
          <p:cNvSpPr>
            <a:spLocks noGrp="1"/>
          </p:cNvSpPr>
          <p:nvPr>
            <p:ph type="title"/>
          </p:nvPr>
        </p:nvSpPr>
        <p:spPr/>
        <p:txBody>
          <a:bodyPr>
            <a:normAutofit/>
          </a:bodyPr>
          <a:lstStyle/>
          <a:p>
            <a:r>
              <a:rPr lang="en-US" sz="3600" dirty="0"/>
              <a:t>Vector-wise Quantization: scaling constants?</a:t>
            </a:r>
            <a:endParaRPr lang="en-150" sz="3600" dirty="0"/>
          </a:p>
        </p:txBody>
      </p:sp>
    </p:spTree>
    <p:extLst>
      <p:ext uri="{BB962C8B-B14F-4D97-AF65-F5344CB8AC3E}">
        <p14:creationId xmlns:p14="http://schemas.microsoft.com/office/powerpoint/2010/main" val="165055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02A8-8204-4932-EF1B-37FF284EBD35}"/>
              </a:ext>
            </a:extLst>
          </p:cNvPr>
          <p:cNvSpPr>
            <a:spLocks noGrp="1"/>
          </p:cNvSpPr>
          <p:nvPr>
            <p:ph type="title"/>
          </p:nvPr>
        </p:nvSpPr>
        <p:spPr/>
        <p:txBody>
          <a:bodyPr/>
          <a:lstStyle/>
          <a:p>
            <a:r>
              <a:rPr lang="en-US" sz="4400" dirty="0"/>
              <a:t>LLM.int8() </a:t>
            </a:r>
            <a:r>
              <a:rPr lang="en-US" dirty="0"/>
              <a:t>Results: C4 perplexity</a:t>
            </a:r>
            <a:endParaRPr lang="en-150" dirty="0"/>
          </a:p>
        </p:txBody>
      </p:sp>
      <p:pic>
        <p:nvPicPr>
          <p:cNvPr id="8" name="Content Placeholder 7">
            <a:extLst>
              <a:ext uri="{FF2B5EF4-FFF2-40B4-BE49-F238E27FC236}">
                <a16:creationId xmlns:a16="http://schemas.microsoft.com/office/drawing/2014/main" id="{76EC8488-2956-5EA6-DF7A-B8591B5ED500}"/>
              </a:ext>
            </a:extLst>
          </p:cNvPr>
          <p:cNvPicPr>
            <a:picLocks noGrp="1" noChangeAspect="1"/>
          </p:cNvPicPr>
          <p:nvPr>
            <p:ph idx="1"/>
          </p:nvPr>
        </p:nvPicPr>
        <p:blipFill rotWithShape="1">
          <a:blip r:embed="rId3"/>
          <a:srcRect t="2416"/>
          <a:stretch/>
        </p:blipFill>
        <p:spPr>
          <a:xfrm>
            <a:off x="1736542" y="1956619"/>
            <a:ext cx="8718916" cy="3177678"/>
          </a:xfrm>
        </p:spPr>
      </p:pic>
      <p:sp>
        <p:nvSpPr>
          <p:cNvPr id="4" name="Date Placeholder 3">
            <a:extLst>
              <a:ext uri="{FF2B5EF4-FFF2-40B4-BE49-F238E27FC236}">
                <a16:creationId xmlns:a16="http://schemas.microsoft.com/office/drawing/2014/main" id="{6B0E5922-C00C-BE89-D119-D1F9DBA69A70}"/>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9CA2BEA-9AA8-AE75-89C2-46A8914ADC8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BEE4272-72FC-0B9B-C1F9-3276B2506D0D}"/>
              </a:ext>
            </a:extLst>
          </p:cNvPr>
          <p:cNvSpPr>
            <a:spLocks noGrp="1"/>
          </p:cNvSpPr>
          <p:nvPr>
            <p:ph type="sldNum" sz="quarter" idx="12"/>
          </p:nvPr>
        </p:nvSpPr>
        <p:spPr/>
        <p:txBody>
          <a:bodyPr/>
          <a:lstStyle/>
          <a:p>
            <a:fld id="{D4F24A5E-B0D2-394D-9970-9AE06BCB59C1}" type="slidenum">
              <a:rPr lang="en-US" smtClean="0"/>
              <a:t>71</a:t>
            </a:fld>
            <a:endParaRPr lang="en-US"/>
          </a:p>
        </p:txBody>
      </p:sp>
    </p:spTree>
    <p:extLst>
      <p:ext uri="{BB962C8B-B14F-4D97-AF65-F5344CB8AC3E}">
        <p14:creationId xmlns:p14="http://schemas.microsoft.com/office/powerpoint/2010/main" val="1694158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7ADF-EC9C-859F-953F-6BE3731A7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F4858-AB96-BA7F-B09F-E73331D063C8}"/>
              </a:ext>
            </a:extLst>
          </p:cNvPr>
          <p:cNvSpPr>
            <a:spLocks noGrp="1"/>
          </p:cNvSpPr>
          <p:nvPr>
            <p:ph type="title"/>
          </p:nvPr>
        </p:nvSpPr>
        <p:spPr/>
        <p:txBody>
          <a:bodyPr/>
          <a:lstStyle/>
          <a:p>
            <a:r>
              <a:rPr lang="en-US" sz="4400" dirty="0"/>
              <a:t>LLM.int8() </a:t>
            </a:r>
            <a:r>
              <a:rPr lang="en-US" dirty="0"/>
              <a:t>Results: Time Complexity</a:t>
            </a:r>
            <a:endParaRPr lang="en-150" dirty="0"/>
          </a:p>
        </p:txBody>
      </p:sp>
      <p:sp>
        <p:nvSpPr>
          <p:cNvPr id="4" name="Date Placeholder 3">
            <a:extLst>
              <a:ext uri="{FF2B5EF4-FFF2-40B4-BE49-F238E27FC236}">
                <a16:creationId xmlns:a16="http://schemas.microsoft.com/office/drawing/2014/main" id="{AC9667E9-8478-1C74-BADE-E75AE3B9382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72D136A-1C87-05EE-B202-C2C56F8276A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E644A98-2672-CC49-8F4E-6632BD15A52D}"/>
              </a:ext>
            </a:extLst>
          </p:cNvPr>
          <p:cNvSpPr>
            <a:spLocks noGrp="1"/>
          </p:cNvSpPr>
          <p:nvPr>
            <p:ph type="sldNum" sz="quarter" idx="12"/>
          </p:nvPr>
        </p:nvSpPr>
        <p:spPr/>
        <p:txBody>
          <a:bodyPr/>
          <a:lstStyle/>
          <a:p>
            <a:fld id="{D4F24A5E-B0D2-394D-9970-9AE06BCB59C1}" type="slidenum">
              <a:rPr lang="en-US" smtClean="0"/>
              <a:t>72</a:t>
            </a:fld>
            <a:endParaRPr lang="en-US"/>
          </a:p>
        </p:txBody>
      </p:sp>
      <p:sp>
        <p:nvSpPr>
          <p:cNvPr id="7" name="Content Placeholder 6">
            <a:extLst>
              <a:ext uri="{FF2B5EF4-FFF2-40B4-BE49-F238E27FC236}">
                <a16:creationId xmlns:a16="http://schemas.microsoft.com/office/drawing/2014/main" id="{16EAA325-B6A1-5346-71DC-272DE8EFAD91}"/>
              </a:ext>
            </a:extLst>
          </p:cNvPr>
          <p:cNvSpPr>
            <a:spLocks noGrp="1"/>
          </p:cNvSpPr>
          <p:nvPr>
            <p:ph idx="1"/>
          </p:nvPr>
        </p:nvSpPr>
        <p:spPr/>
        <p:txBody>
          <a:bodyPr/>
          <a:lstStyle/>
          <a:p>
            <a:r>
              <a:rPr lang="en-US" dirty="0"/>
              <a:t>The quantization overhead can slow inference for models with less than 6.7B parameters, as compared to a FP16 baseline. </a:t>
            </a:r>
          </a:p>
          <a:p>
            <a:r>
              <a:rPr lang="en-US" dirty="0"/>
              <a:t>However, models of 6.7B parameters or less fit on most GPUs and quantization is less needed in practice. </a:t>
            </a:r>
          </a:p>
          <a:p>
            <a:r>
              <a:rPr lang="en-US" dirty="0"/>
              <a:t>LLM.int8() run times is about two times faster for large matrix multiplications equivalent to those in 175B models.</a:t>
            </a:r>
            <a:endParaRPr lang="en-150" dirty="0"/>
          </a:p>
        </p:txBody>
      </p:sp>
    </p:spTree>
    <p:extLst>
      <p:ext uri="{BB962C8B-B14F-4D97-AF65-F5344CB8AC3E}">
        <p14:creationId xmlns:p14="http://schemas.microsoft.com/office/powerpoint/2010/main" val="35355128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6940-01DB-E9E0-DFB6-0A9459A386A0}"/>
              </a:ext>
            </a:extLst>
          </p:cNvPr>
          <p:cNvSpPr>
            <a:spLocks noGrp="1"/>
          </p:cNvSpPr>
          <p:nvPr>
            <p:ph type="title"/>
          </p:nvPr>
        </p:nvSpPr>
        <p:spPr/>
        <p:txBody>
          <a:bodyPr/>
          <a:lstStyle/>
          <a:p>
            <a:r>
              <a:rPr lang="en-US" dirty="0"/>
              <a:t>Moving On</a:t>
            </a:r>
            <a:endParaRPr lang="en-150" dirty="0"/>
          </a:p>
        </p:txBody>
      </p:sp>
      <p:sp>
        <p:nvSpPr>
          <p:cNvPr id="3" name="Content Placeholder 2">
            <a:extLst>
              <a:ext uri="{FF2B5EF4-FFF2-40B4-BE49-F238E27FC236}">
                <a16:creationId xmlns:a16="http://schemas.microsoft.com/office/drawing/2014/main" id="{20161922-6CD0-89B9-0C0E-00F16E4B490C}"/>
              </a:ext>
            </a:extLst>
          </p:cNvPr>
          <p:cNvSpPr>
            <a:spLocks noGrp="1"/>
          </p:cNvSpPr>
          <p:nvPr>
            <p:ph idx="1"/>
          </p:nvPr>
        </p:nvSpPr>
        <p:spPr/>
        <p:txBody>
          <a:bodyPr/>
          <a:lstStyle/>
          <a:p>
            <a:pPr marL="0" indent="0">
              <a:buNone/>
            </a:pPr>
            <a:r>
              <a:rPr lang="en-US" dirty="0"/>
              <a:t>So we are able to quantize the parameters in the feed-forward and attention projection layers during inference but;</a:t>
            </a:r>
          </a:p>
          <a:p>
            <a:r>
              <a:rPr lang="en-US" dirty="0"/>
              <a:t>What about training?</a:t>
            </a:r>
          </a:p>
          <a:p>
            <a:r>
              <a:rPr lang="en-US" dirty="0"/>
              <a:t>What about the attention function computations?</a:t>
            </a:r>
          </a:p>
        </p:txBody>
      </p:sp>
      <p:sp>
        <p:nvSpPr>
          <p:cNvPr id="4" name="Date Placeholder 3">
            <a:extLst>
              <a:ext uri="{FF2B5EF4-FFF2-40B4-BE49-F238E27FC236}">
                <a16:creationId xmlns:a16="http://schemas.microsoft.com/office/drawing/2014/main" id="{799D7D89-3A97-A557-A0FE-B8D2BC47AA8E}"/>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1492E1C7-3026-7C20-16BD-7F819F14A54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1EE8415-5115-010A-9719-9884E3EC36A0}"/>
              </a:ext>
            </a:extLst>
          </p:cNvPr>
          <p:cNvSpPr>
            <a:spLocks noGrp="1"/>
          </p:cNvSpPr>
          <p:nvPr>
            <p:ph type="sldNum" sz="quarter" idx="12"/>
          </p:nvPr>
        </p:nvSpPr>
        <p:spPr/>
        <p:txBody>
          <a:bodyPr/>
          <a:lstStyle/>
          <a:p>
            <a:fld id="{D4F24A5E-B0D2-394D-9970-9AE06BCB59C1}" type="slidenum">
              <a:rPr lang="en-US" smtClean="0"/>
              <a:t>73</a:t>
            </a:fld>
            <a:endParaRPr lang="en-US"/>
          </a:p>
        </p:txBody>
      </p:sp>
    </p:spTree>
    <p:extLst>
      <p:ext uri="{BB962C8B-B14F-4D97-AF65-F5344CB8AC3E}">
        <p14:creationId xmlns:p14="http://schemas.microsoft.com/office/powerpoint/2010/main" val="1942588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5314-19F8-E56A-7E8A-D6F6B1A8CFF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D934762-74A4-8205-AF35-3A7A738673B2}"/>
              </a:ext>
            </a:extLst>
          </p:cNvPr>
          <p:cNvSpPr>
            <a:spLocks noGrp="1"/>
          </p:cNvSpPr>
          <p:nvPr>
            <p:ph type="dt" sz="half" idx="10"/>
          </p:nvPr>
        </p:nvSpPr>
        <p:spPr/>
        <p:txBody>
          <a:bodyPr/>
          <a:lstStyle/>
          <a:p>
            <a:fld id="{9A561D02-7E11-1544-897F-A30819BC8F60}" type="datetime1">
              <a:rPr lang="en-CA" smtClean="0"/>
              <a:t>2024-03-26</a:t>
            </a:fld>
            <a:endParaRPr lang="en-US"/>
          </a:p>
        </p:txBody>
      </p:sp>
      <p:sp>
        <p:nvSpPr>
          <p:cNvPr id="3" name="Footer Placeholder 2">
            <a:extLst>
              <a:ext uri="{FF2B5EF4-FFF2-40B4-BE49-F238E27FC236}">
                <a16:creationId xmlns:a16="http://schemas.microsoft.com/office/drawing/2014/main" id="{C5F1EB4E-09C1-B45A-BCBD-6FFD12CD68A3}"/>
              </a:ext>
            </a:extLst>
          </p:cNvPr>
          <p:cNvSpPr>
            <a:spLocks noGrp="1"/>
          </p:cNvSpPr>
          <p:nvPr>
            <p:ph type="ftr" sz="quarter" idx="11"/>
          </p:nvPr>
        </p:nvSpPr>
        <p:spPr/>
        <p:txBody>
          <a:bodyPr/>
          <a:lstStyle/>
          <a:p>
            <a:r>
              <a:rPr lang="en-US"/>
              <a:t>Slides created for CS886 at UWaterloo</a:t>
            </a:r>
          </a:p>
        </p:txBody>
      </p:sp>
      <p:sp>
        <p:nvSpPr>
          <p:cNvPr id="4" name="Slide Number Placeholder 3">
            <a:extLst>
              <a:ext uri="{FF2B5EF4-FFF2-40B4-BE49-F238E27FC236}">
                <a16:creationId xmlns:a16="http://schemas.microsoft.com/office/drawing/2014/main" id="{22E6F965-28BE-B975-2705-D24993EE8F1F}"/>
              </a:ext>
            </a:extLst>
          </p:cNvPr>
          <p:cNvSpPr>
            <a:spLocks noGrp="1"/>
          </p:cNvSpPr>
          <p:nvPr>
            <p:ph type="sldNum" sz="quarter" idx="12"/>
          </p:nvPr>
        </p:nvSpPr>
        <p:spPr/>
        <p:txBody>
          <a:bodyPr/>
          <a:lstStyle/>
          <a:p>
            <a:fld id="{D4F24A5E-B0D2-394D-9970-9AE06BCB59C1}" type="slidenum">
              <a:rPr lang="en-US" smtClean="0"/>
              <a:t>74</a:t>
            </a:fld>
            <a:endParaRPr lang="en-US"/>
          </a:p>
        </p:txBody>
      </p:sp>
      <p:sp>
        <p:nvSpPr>
          <p:cNvPr id="5" name="Title 4">
            <a:extLst>
              <a:ext uri="{FF2B5EF4-FFF2-40B4-BE49-F238E27FC236}">
                <a16:creationId xmlns:a16="http://schemas.microsoft.com/office/drawing/2014/main" id="{2D8B7EAB-EB8D-3DD1-CB33-A2B91FF60D59}"/>
              </a:ext>
            </a:extLst>
          </p:cNvPr>
          <p:cNvSpPr>
            <a:spLocks noGrp="1"/>
          </p:cNvSpPr>
          <p:nvPr>
            <p:ph type="title"/>
          </p:nvPr>
        </p:nvSpPr>
        <p:spPr>
          <a:xfrm>
            <a:off x="1005349" y="2312476"/>
            <a:ext cx="10515600" cy="2233048"/>
          </a:xfrm>
        </p:spPr>
        <p:txBody>
          <a:bodyPr>
            <a:normAutofit/>
          </a:bodyPr>
          <a:lstStyle/>
          <a:p>
            <a:r>
              <a:rPr lang="en-US" dirty="0"/>
              <a:t>8-bit Optimizers via Block-wise Quantization (2022)</a:t>
            </a:r>
          </a:p>
        </p:txBody>
      </p:sp>
    </p:spTree>
    <p:extLst>
      <p:ext uri="{BB962C8B-B14F-4D97-AF65-F5344CB8AC3E}">
        <p14:creationId xmlns:p14="http://schemas.microsoft.com/office/powerpoint/2010/main" val="3139876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67EC-E736-8DF9-74D6-8D5065622A77}"/>
              </a:ext>
            </a:extLst>
          </p:cNvPr>
          <p:cNvSpPr>
            <a:spLocks noGrp="1"/>
          </p:cNvSpPr>
          <p:nvPr>
            <p:ph type="title"/>
          </p:nvPr>
        </p:nvSpPr>
        <p:spPr/>
        <p:txBody>
          <a:bodyPr>
            <a:normAutofit/>
          </a:bodyPr>
          <a:lstStyle/>
          <a:p>
            <a:r>
              <a:rPr lang="en-US" sz="4000" dirty="0"/>
              <a:t>8-bit Optimizers via Block-wise Quantization</a:t>
            </a:r>
            <a:endParaRPr lang="en-150" sz="4000" dirty="0"/>
          </a:p>
        </p:txBody>
      </p:sp>
      <p:sp>
        <p:nvSpPr>
          <p:cNvPr id="3" name="Content Placeholder 2">
            <a:extLst>
              <a:ext uri="{FF2B5EF4-FFF2-40B4-BE49-F238E27FC236}">
                <a16:creationId xmlns:a16="http://schemas.microsoft.com/office/drawing/2014/main" id="{82664528-210D-9ED2-A31E-1C9B83D7F5B2}"/>
              </a:ext>
            </a:extLst>
          </p:cNvPr>
          <p:cNvSpPr>
            <a:spLocks noGrp="1"/>
          </p:cNvSpPr>
          <p:nvPr>
            <p:ph idx="1"/>
          </p:nvPr>
        </p:nvSpPr>
        <p:spPr/>
        <p:txBody>
          <a:bodyPr>
            <a:normAutofit/>
          </a:bodyPr>
          <a:lstStyle/>
          <a:p>
            <a:r>
              <a:rPr lang="en-US" b="0" i="0" dirty="0">
                <a:effectLst/>
              </a:rPr>
              <a:t>optimization in neural networks by using 8-bit statistics to maintain the performance levels of 32-bit optimizer states during training</a:t>
            </a:r>
          </a:p>
          <a:p>
            <a:pPr lvl="1"/>
            <a:r>
              <a:rPr lang="en-US" dirty="0"/>
              <a:t>reducing the memory footprint of optimizer gradient statistics</a:t>
            </a:r>
          </a:p>
          <a:p>
            <a:r>
              <a:rPr lang="en-US" dirty="0"/>
              <a:t>optimizer states use 33-75% of the total memory footprint during training</a:t>
            </a:r>
            <a:endParaRPr lang="en-US" b="0" i="0" dirty="0">
              <a:solidFill>
                <a:srgbClr val="374151"/>
              </a:solidFill>
              <a:effectLst/>
              <a:latin typeface="Söhne"/>
            </a:endParaRPr>
          </a:p>
        </p:txBody>
      </p:sp>
      <p:sp>
        <p:nvSpPr>
          <p:cNvPr id="4" name="Date Placeholder 3">
            <a:extLst>
              <a:ext uri="{FF2B5EF4-FFF2-40B4-BE49-F238E27FC236}">
                <a16:creationId xmlns:a16="http://schemas.microsoft.com/office/drawing/2014/main" id="{F2635C1C-8689-4CA7-1636-742415E06F2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98937BF-9E1F-5D2F-E2FF-A2664696AB7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7AAD04A4-597B-383B-48C0-3EDF6810823E}"/>
              </a:ext>
            </a:extLst>
          </p:cNvPr>
          <p:cNvSpPr>
            <a:spLocks noGrp="1"/>
          </p:cNvSpPr>
          <p:nvPr>
            <p:ph type="sldNum" sz="quarter" idx="12"/>
          </p:nvPr>
        </p:nvSpPr>
        <p:spPr/>
        <p:txBody>
          <a:bodyPr/>
          <a:lstStyle/>
          <a:p>
            <a:fld id="{D4F24A5E-B0D2-394D-9970-9AE06BCB59C1}" type="slidenum">
              <a:rPr lang="en-US" smtClean="0"/>
              <a:t>75</a:t>
            </a:fld>
            <a:endParaRPr lang="en-US"/>
          </a:p>
        </p:txBody>
      </p:sp>
    </p:spTree>
    <p:extLst>
      <p:ext uri="{BB962C8B-B14F-4D97-AF65-F5344CB8AC3E}">
        <p14:creationId xmlns:p14="http://schemas.microsoft.com/office/powerpoint/2010/main" val="53267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344D9-8F86-1EFE-0E82-3E4124E8F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A6CAE-E6AD-82DD-9510-809306DDB6B5}"/>
              </a:ext>
            </a:extLst>
          </p:cNvPr>
          <p:cNvSpPr>
            <a:spLocks noGrp="1"/>
          </p:cNvSpPr>
          <p:nvPr>
            <p:ph type="title"/>
          </p:nvPr>
        </p:nvSpPr>
        <p:spPr/>
        <p:txBody>
          <a:bodyPr>
            <a:normAutofit/>
          </a:bodyPr>
          <a:lstStyle/>
          <a:p>
            <a:r>
              <a:rPr lang="en-US" sz="4000" dirty="0"/>
              <a:t>8-bit Optimizers: Optimizer gradient statistics?</a:t>
            </a:r>
            <a:endParaRPr lang="en-150" sz="4000" dirty="0"/>
          </a:p>
        </p:txBody>
      </p:sp>
      <p:sp>
        <p:nvSpPr>
          <p:cNvPr id="3" name="Content Placeholder 2">
            <a:extLst>
              <a:ext uri="{FF2B5EF4-FFF2-40B4-BE49-F238E27FC236}">
                <a16:creationId xmlns:a16="http://schemas.microsoft.com/office/drawing/2014/main" id="{C25A5B06-E488-CD27-E579-7E25D6B5CA7D}"/>
              </a:ext>
            </a:extLst>
          </p:cNvPr>
          <p:cNvSpPr>
            <a:spLocks noGrp="1"/>
          </p:cNvSpPr>
          <p:nvPr>
            <p:ph idx="1"/>
          </p:nvPr>
        </p:nvSpPr>
        <p:spPr/>
        <p:txBody>
          <a:bodyPr>
            <a:normAutofit/>
          </a:bodyPr>
          <a:lstStyle/>
          <a:p>
            <a:r>
              <a:rPr lang="en-US" b="0" i="0" dirty="0">
                <a:solidFill>
                  <a:srgbClr val="374151"/>
                </a:solidFill>
                <a:effectLst/>
                <a:latin typeface="Söhne"/>
              </a:rPr>
              <a:t>Regular optimizers in machine learning update model parameters purely based on the gradient calculated from the current batch of data. </a:t>
            </a:r>
          </a:p>
          <a:p>
            <a:r>
              <a:rPr lang="en-US" b="0" i="0" dirty="0">
                <a:solidFill>
                  <a:srgbClr val="374151"/>
                </a:solidFill>
                <a:effectLst/>
                <a:latin typeface="Söhne"/>
              </a:rPr>
              <a:t>Stateful optimizers, on the other hand, keep track of past gradients and use this information to inform updates. </a:t>
            </a:r>
          </a:p>
          <a:p>
            <a:r>
              <a:rPr lang="en-US" b="0" i="0" dirty="0">
                <a:solidFill>
                  <a:srgbClr val="374151"/>
                </a:solidFill>
                <a:effectLst/>
                <a:latin typeface="Söhne"/>
              </a:rPr>
              <a:t>For example, SGD with momentum considers past gradients to smooth out updates</a:t>
            </a:r>
          </a:p>
          <a:p>
            <a:r>
              <a:rPr lang="en-US" b="0" i="0" dirty="0">
                <a:solidFill>
                  <a:srgbClr val="374151"/>
                </a:solidFill>
                <a:effectLst/>
                <a:latin typeface="Söhne"/>
              </a:rPr>
              <a:t>Adam keeps track of the squared sum of past gradients to adapt the learning rate for each parameter.</a:t>
            </a:r>
          </a:p>
        </p:txBody>
      </p:sp>
      <p:sp>
        <p:nvSpPr>
          <p:cNvPr id="4" name="Date Placeholder 3">
            <a:extLst>
              <a:ext uri="{FF2B5EF4-FFF2-40B4-BE49-F238E27FC236}">
                <a16:creationId xmlns:a16="http://schemas.microsoft.com/office/drawing/2014/main" id="{DF6F37C5-3E2D-452E-FFFD-42A3D1AE509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B0E0D679-66DB-9253-778E-6FD2A28FF7FD}"/>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80359CE-9DEB-E3DD-1EC6-F5220703E08B}"/>
              </a:ext>
            </a:extLst>
          </p:cNvPr>
          <p:cNvSpPr>
            <a:spLocks noGrp="1"/>
          </p:cNvSpPr>
          <p:nvPr>
            <p:ph type="sldNum" sz="quarter" idx="12"/>
          </p:nvPr>
        </p:nvSpPr>
        <p:spPr/>
        <p:txBody>
          <a:bodyPr/>
          <a:lstStyle/>
          <a:p>
            <a:fld id="{D4F24A5E-B0D2-394D-9970-9AE06BCB59C1}" type="slidenum">
              <a:rPr lang="en-US" smtClean="0"/>
              <a:t>76</a:t>
            </a:fld>
            <a:endParaRPr lang="en-US"/>
          </a:p>
        </p:txBody>
      </p:sp>
    </p:spTree>
    <p:extLst>
      <p:ext uri="{BB962C8B-B14F-4D97-AF65-F5344CB8AC3E}">
        <p14:creationId xmlns:p14="http://schemas.microsoft.com/office/powerpoint/2010/main" val="1670769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0167-78B4-0421-A30D-2E84A0CCA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6257F-93DC-669D-E46D-C31547FC7E05}"/>
              </a:ext>
            </a:extLst>
          </p:cNvPr>
          <p:cNvSpPr>
            <a:spLocks noGrp="1"/>
          </p:cNvSpPr>
          <p:nvPr>
            <p:ph type="title"/>
          </p:nvPr>
        </p:nvSpPr>
        <p:spPr/>
        <p:txBody>
          <a:bodyPr>
            <a:normAutofit/>
          </a:bodyPr>
          <a:lstStyle/>
          <a:p>
            <a:r>
              <a:rPr lang="en-US" sz="4000" dirty="0"/>
              <a:t>8-bit Optimizers via Block-wise Quantization</a:t>
            </a:r>
            <a:endParaRPr lang="en-150" sz="4000" dirty="0"/>
          </a:p>
        </p:txBody>
      </p:sp>
      <p:sp>
        <p:nvSpPr>
          <p:cNvPr id="3" name="Content Placeholder 2">
            <a:extLst>
              <a:ext uri="{FF2B5EF4-FFF2-40B4-BE49-F238E27FC236}">
                <a16:creationId xmlns:a16="http://schemas.microsoft.com/office/drawing/2014/main" id="{72AC0909-53E3-56D7-F66A-6198EBEFA9FF}"/>
              </a:ext>
            </a:extLst>
          </p:cNvPr>
          <p:cNvSpPr>
            <a:spLocks noGrp="1"/>
          </p:cNvSpPr>
          <p:nvPr>
            <p:ph idx="1"/>
          </p:nvPr>
        </p:nvSpPr>
        <p:spPr/>
        <p:txBody>
          <a:bodyPr>
            <a:normAutofit/>
          </a:bodyPr>
          <a:lstStyle/>
          <a:p>
            <a:r>
              <a:rPr lang="en-US" b="0" i="0" dirty="0">
                <a:solidFill>
                  <a:srgbClr val="374151"/>
                </a:solidFill>
                <a:effectLst/>
                <a:latin typeface="Söhne"/>
              </a:rPr>
              <a:t>development of optimizers that use 8-bit representations for these gradient statistics, as opposed to the standard 32-bit.</a:t>
            </a:r>
          </a:p>
          <a:p>
            <a:r>
              <a:rPr lang="en-US" b="0" i="0" dirty="0">
                <a:solidFill>
                  <a:srgbClr val="374151"/>
                </a:solidFill>
                <a:effectLst/>
                <a:latin typeface="Söhne"/>
              </a:rPr>
              <a:t>reduces the memory usage of the optimizer states, allowing larger models to be trained within the same memory constraints without losing the performance benefits that come from using stateful optimizers.</a:t>
            </a:r>
          </a:p>
          <a:p>
            <a:r>
              <a:rPr lang="en-US" dirty="0">
                <a:solidFill>
                  <a:srgbClr val="374151"/>
                </a:solidFill>
                <a:latin typeface="Söhne"/>
              </a:rPr>
              <a:t>Key Innovations:</a:t>
            </a:r>
          </a:p>
          <a:p>
            <a:pPr marL="971550" lvl="1" indent="-514350">
              <a:buFont typeface="+mj-lt"/>
              <a:buAutoNum type="arabicPeriod"/>
            </a:pPr>
            <a:r>
              <a:rPr lang="en-US" dirty="0"/>
              <a:t>block-wise dynamic quantization</a:t>
            </a:r>
          </a:p>
          <a:p>
            <a:pPr marL="971550" lvl="1" indent="-514350">
              <a:buFont typeface="+mj-lt"/>
              <a:buAutoNum type="arabicPeriod"/>
            </a:pPr>
            <a:r>
              <a:rPr lang="en-US" dirty="0"/>
              <a:t>stable embedding layer</a:t>
            </a:r>
          </a:p>
        </p:txBody>
      </p:sp>
      <p:sp>
        <p:nvSpPr>
          <p:cNvPr id="4" name="Date Placeholder 3">
            <a:extLst>
              <a:ext uri="{FF2B5EF4-FFF2-40B4-BE49-F238E27FC236}">
                <a16:creationId xmlns:a16="http://schemas.microsoft.com/office/drawing/2014/main" id="{E608A100-531D-F156-01C5-0E42ECFDB4FE}"/>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4C787C8D-42D8-1989-B35E-276B6F6EBFA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7A0DBB3-8BB5-B17E-2AEE-B786582F4A5F}"/>
              </a:ext>
            </a:extLst>
          </p:cNvPr>
          <p:cNvSpPr>
            <a:spLocks noGrp="1"/>
          </p:cNvSpPr>
          <p:nvPr>
            <p:ph type="sldNum" sz="quarter" idx="12"/>
          </p:nvPr>
        </p:nvSpPr>
        <p:spPr/>
        <p:txBody>
          <a:bodyPr/>
          <a:lstStyle/>
          <a:p>
            <a:fld id="{D4F24A5E-B0D2-394D-9970-9AE06BCB59C1}" type="slidenum">
              <a:rPr lang="en-US" smtClean="0"/>
              <a:t>77</a:t>
            </a:fld>
            <a:endParaRPr lang="en-US"/>
          </a:p>
        </p:txBody>
      </p:sp>
    </p:spTree>
    <p:extLst>
      <p:ext uri="{BB962C8B-B14F-4D97-AF65-F5344CB8AC3E}">
        <p14:creationId xmlns:p14="http://schemas.microsoft.com/office/powerpoint/2010/main" val="13509997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75324-0B5B-28E8-2332-305F3EDE9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019B0-6D03-D1A0-18DD-CB0B36335254}"/>
              </a:ext>
            </a:extLst>
          </p:cNvPr>
          <p:cNvSpPr>
            <a:spLocks noGrp="1"/>
          </p:cNvSpPr>
          <p:nvPr>
            <p:ph type="title"/>
          </p:nvPr>
        </p:nvSpPr>
        <p:spPr/>
        <p:txBody>
          <a:bodyPr>
            <a:normAutofit/>
          </a:bodyPr>
          <a:lstStyle/>
          <a:p>
            <a:r>
              <a:rPr lang="en-US" sz="4000" dirty="0"/>
              <a:t>8-bit Optimizers: Block-wise Quantization</a:t>
            </a:r>
            <a:endParaRPr lang="en-150" sz="4000" dirty="0"/>
          </a:p>
        </p:txBody>
      </p:sp>
      <p:sp>
        <p:nvSpPr>
          <p:cNvPr id="3" name="Content Placeholder 2">
            <a:extLst>
              <a:ext uri="{FF2B5EF4-FFF2-40B4-BE49-F238E27FC236}">
                <a16:creationId xmlns:a16="http://schemas.microsoft.com/office/drawing/2014/main" id="{97573D10-79A7-38F8-CD8A-8C0DC06FC7F0}"/>
              </a:ext>
            </a:extLst>
          </p:cNvPr>
          <p:cNvSpPr>
            <a:spLocks noGrp="1"/>
          </p:cNvSpPr>
          <p:nvPr>
            <p:ph idx="1"/>
          </p:nvPr>
        </p:nvSpPr>
        <p:spPr>
          <a:xfrm>
            <a:off x="838200" y="2418735"/>
            <a:ext cx="10515600" cy="3758227"/>
          </a:xfrm>
        </p:spPr>
        <p:txBody>
          <a:bodyPr>
            <a:normAutofit/>
          </a:bodyPr>
          <a:lstStyle/>
          <a:p>
            <a:r>
              <a:rPr lang="en-US" sz="2400" dirty="0"/>
              <a:t>isolates outliers and distributes the error more equally over all bits</a:t>
            </a:r>
            <a:endParaRPr lang="en-US" sz="2400" b="0" i="0" dirty="0">
              <a:solidFill>
                <a:srgbClr val="374151"/>
              </a:solidFill>
              <a:effectLst/>
              <a:latin typeface="Söhne"/>
            </a:endParaRPr>
          </a:p>
          <a:p>
            <a:r>
              <a:rPr lang="en-US" sz="2400" b="0" i="0" dirty="0">
                <a:solidFill>
                  <a:srgbClr val="374151"/>
                </a:solidFill>
                <a:effectLst/>
                <a:latin typeface="Söhne"/>
              </a:rPr>
              <a:t>Breaks down a tensor into smaller blocks, normalizing each block independently for efficient computation and processed in parallel</a:t>
            </a:r>
          </a:p>
          <a:p>
            <a:r>
              <a:rPr lang="en-US" sz="2400" b="0" i="0" dirty="0">
                <a:solidFill>
                  <a:srgbClr val="374151"/>
                </a:solidFill>
                <a:effectLst/>
                <a:latin typeface="Söhne"/>
              </a:rPr>
              <a:t>Dynamic Range Adjustment: Each block's values are normalized within the range [-1, 1], using the maximum value within that block as a reference.</a:t>
            </a:r>
          </a:p>
          <a:p>
            <a:r>
              <a:rPr lang="en-US" sz="2400" b="1" dirty="0" err="1">
                <a:solidFill>
                  <a:srgbClr val="374151"/>
                </a:solidFill>
                <a:latin typeface="Söhne"/>
              </a:rPr>
              <a:t>T</a:t>
            </a:r>
            <a:r>
              <a:rPr lang="en-US" sz="2400" dirty="0" err="1">
                <a:solidFill>
                  <a:srgbClr val="374151"/>
                </a:solidFill>
                <a:latin typeface="Söhne"/>
              </a:rPr>
              <a:t>qbi</a:t>
            </a:r>
            <a:r>
              <a:rPr lang="en-US" sz="2400" dirty="0">
                <a:solidFill>
                  <a:srgbClr val="374151"/>
                </a:solidFill>
                <a:latin typeface="Söhne"/>
              </a:rPr>
              <a:t>: </a:t>
            </a:r>
            <a:r>
              <a:rPr lang="en-US" sz="2400" b="0" i="0" dirty="0">
                <a:solidFill>
                  <a:srgbClr val="374151"/>
                </a:solidFill>
                <a:effectLst/>
                <a:latin typeface="Söhne"/>
              </a:rPr>
              <a:t>The quantized value of tensor T for block b at index </a:t>
            </a:r>
            <a:r>
              <a:rPr lang="en-US" sz="2400" b="0" i="0" dirty="0" err="1">
                <a:solidFill>
                  <a:srgbClr val="374151"/>
                </a:solidFill>
                <a:effectLst/>
                <a:latin typeface="Söhne"/>
              </a:rPr>
              <a:t>i</a:t>
            </a:r>
            <a:r>
              <a:rPr lang="en-US" sz="2400" b="0" i="0" dirty="0">
                <a:solidFill>
                  <a:srgbClr val="374151"/>
                </a:solidFill>
                <a:effectLst/>
                <a:latin typeface="Söhne"/>
              </a:rPr>
              <a:t>.</a:t>
            </a:r>
          </a:p>
          <a:p>
            <a:r>
              <a:rPr lang="en-US" sz="2400" b="1" dirty="0" err="1">
                <a:solidFill>
                  <a:srgbClr val="374151"/>
                </a:solidFill>
                <a:latin typeface="Söhne"/>
              </a:rPr>
              <a:t>Q</a:t>
            </a:r>
            <a:r>
              <a:rPr lang="en-US" sz="2400" dirty="0" err="1">
                <a:solidFill>
                  <a:srgbClr val="374151"/>
                </a:solidFill>
                <a:latin typeface="Söhne"/>
              </a:rPr>
              <a:t>mapj</a:t>
            </a:r>
            <a:r>
              <a:rPr lang="en-US" sz="2400" dirty="0">
                <a:solidFill>
                  <a:srgbClr val="374151"/>
                </a:solidFill>
                <a:latin typeface="Söhne"/>
              </a:rPr>
              <a:t>: </a:t>
            </a:r>
            <a:r>
              <a:rPr lang="en-US" sz="2400" b="0" i="0" dirty="0">
                <a:solidFill>
                  <a:srgbClr val="374151"/>
                </a:solidFill>
                <a:effectLst/>
                <a:latin typeface="Söhne"/>
              </a:rPr>
              <a:t>A function mapping the j-</a:t>
            </a:r>
            <a:r>
              <a:rPr lang="en-US" sz="2400" b="0" i="0" dirty="0" err="1">
                <a:solidFill>
                  <a:srgbClr val="374151"/>
                </a:solidFill>
                <a:effectLst/>
                <a:latin typeface="Söhne"/>
              </a:rPr>
              <a:t>th</a:t>
            </a:r>
            <a:r>
              <a:rPr lang="en-US" sz="2400" b="0" i="0" dirty="0">
                <a:solidFill>
                  <a:srgbClr val="374151"/>
                </a:solidFill>
                <a:effectLst/>
                <a:latin typeface="Söhne"/>
              </a:rPr>
              <a:t> element to its quantized form.</a:t>
            </a:r>
          </a:p>
          <a:p>
            <a:r>
              <a:rPr lang="en-US" sz="2400" b="1" dirty="0">
                <a:solidFill>
                  <a:srgbClr val="374151"/>
                </a:solidFill>
                <a:latin typeface="Söhne"/>
              </a:rPr>
              <a:t>N</a:t>
            </a:r>
            <a:r>
              <a:rPr lang="en-US" sz="2400" dirty="0">
                <a:solidFill>
                  <a:srgbClr val="374151"/>
                </a:solidFill>
                <a:latin typeface="Söhne"/>
              </a:rPr>
              <a:t>b: </a:t>
            </a:r>
            <a:r>
              <a:rPr lang="en-US" sz="2400" b="0" i="0" dirty="0">
                <a:solidFill>
                  <a:srgbClr val="374151"/>
                </a:solidFill>
                <a:effectLst/>
                <a:latin typeface="Söhne"/>
              </a:rPr>
              <a:t>The normalization constant for block b, which is the maximum absolute value within that block.</a:t>
            </a:r>
          </a:p>
        </p:txBody>
      </p:sp>
      <p:sp>
        <p:nvSpPr>
          <p:cNvPr id="4" name="Date Placeholder 3">
            <a:extLst>
              <a:ext uri="{FF2B5EF4-FFF2-40B4-BE49-F238E27FC236}">
                <a16:creationId xmlns:a16="http://schemas.microsoft.com/office/drawing/2014/main" id="{9FB0E0C8-9E61-8B4D-D149-FF059780D832}"/>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8E453EB2-1D14-9C64-997A-C48CE6038A66}"/>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6C8D9FB-77B0-48B2-F27E-448CC415018E}"/>
              </a:ext>
            </a:extLst>
          </p:cNvPr>
          <p:cNvSpPr>
            <a:spLocks noGrp="1"/>
          </p:cNvSpPr>
          <p:nvPr>
            <p:ph type="sldNum" sz="quarter" idx="12"/>
          </p:nvPr>
        </p:nvSpPr>
        <p:spPr/>
        <p:txBody>
          <a:bodyPr/>
          <a:lstStyle/>
          <a:p>
            <a:fld id="{D4F24A5E-B0D2-394D-9970-9AE06BCB59C1}" type="slidenum">
              <a:rPr lang="en-US" smtClean="0"/>
              <a:t>78</a:t>
            </a:fld>
            <a:endParaRPr lang="en-US"/>
          </a:p>
        </p:txBody>
      </p:sp>
      <p:pic>
        <p:nvPicPr>
          <p:cNvPr id="8" name="Picture 7">
            <a:extLst>
              <a:ext uri="{FF2B5EF4-FFF2-40B4-BE49-F238E27FC236}">
                <a16:creationId xmlns:a16="http://schemas.microsoft.com/office/drawing/2014/main" id="{8C900BC4-FD36-D1B4-CF23-AC1C3D39F708}"/>
              </a:ext>
            </a:extLst>
          </p:cNvPr>
          <p:cNvPicPr>
            <a:picLocks noChangeAspect="1"/>
          </p:cNvPicPr>
          <p:nvPr/>
        </p:nvPicPr>
        <p:blipFill>
          <a:blip r:embed="rId2"/>
          <a:stretch>
            <a:fillRect/>
          </a:stretch>
        </p:blipFill>
        <p:spPr>
          <a:xfrm>
            <a:off x="3581400" y="1389166"/>
            <a:ext cx="4092537" cy="1029569"/>
          </a:xfrm>
          <a:prstGeom prst="rect">
            <a:avLst/>
          </a:prstGeom>
        </p:spPr>
      </p:pic>
    </p:spTree>
    <p:extLst>
      <p:ext uri="{BB962C8B-B14F-4D97-AF65-F5344CB8AC3E}">
        <p14:creationId xmlns:p14="http://schemas.microsoft.com/office/powerpoint/2010/main" val="22819198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9B2E3-C56B-DC5D-09D4-624D187E3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31CA6-9FA2-1B5F-7886-E44140FCBC72}"/>
              </a:ext>
            </a:extLst>
          </p:cNvPr>
          <p:cNvSpPr>
            <a:spLocks noGrp="1"/>
          </p:cNvSpPr>
          <p:nvPr>
            <p:ph type="title"/>
          </p:nvPr>
        </p:nvSpPr>
        <p:spPr/>
        <p:txBody>
          <a:bodyPr>
            <a:normAutofit/>
          </a:bodyPr>
          <a:lstStyle/>
          <a:p>
            <a:r>
              <a:rPr lang="en-US" sz="4000" dirty="0"/>
              <a:t>8-bit Optimizers: Block-wise Quantization</a:t>
            </a:r>
            <a:endParaRPr lang="en-150" sz="4000" dirty="0"/>
          </a:p>
        </p:txBody>
      </p:sp>
      <p:sp>
        <p:nvSpPr>
          <p:cNvPr id="3" name="Content Placeholder 2">
            <a:extLst>
              <a:ext uri="{FF2B5EF4-FFF2-40B4-BE49-F238E27FC236}">
                <a16:creationId xmlns:a16="http://schemas.microsoft.com/office/drawing/2014/main" id="{3FCB78E2-151D-09A4-0829-E988709A3F93}"/>
              </a:ext>
            </a:extLst>
          </p:cNvPr>
          <p:cNvSpPr>
            <a:spLocks noGrp="1"/>
          </p:cNvSpPr>
          <p:nvPr>
            <p:ph idx="1"/>
          </p:nvPr>
        </p:nvSpPr>
        <p:spPr>
          <a:xfrm>
            <a:off x="838200" y="2418735"/>
            <a:ext cx="10515600" cy="3758227"/>
          </a:xfrm>
        </p:spPr>
        <p:txBody>
          <a:bodyPr>
            <a:normAutofit/>
          </a:bodyPr>
          <a:lstStyle/>
          <a:p>
            <a:r>
              <a:rPr lang="en-US" sz="2400" dirty="0"/>
              <a:t>Why it’s good?</a:t>
            </a:r>
          </a:p>
          <a:p>
            <a:pPr lvl="1"/>
            <a:r>
              <a:rPr lang="en-US" sz="2000" dirty="0"/>
              <a:t>Robustness to outliers</a:t>
            </a:r>
          </a:p>
          <a:p>
            <a:pPr lvl="1"/>
            <a:r>
              <a:rPr lang="en-US" sz="2000" dirty="0"/>
              <a:t>independence from inter-core synchronization, which enhances computational efficiency</a:t>
            </a:r>
          </a:p>
          <a:p>
            <a:pPr lvl="1"/>
            <a:r>
              <a:rPr lang="en-US" sz="2000" dirty="0"/>
              <a:t>The method guarantees that the largest values (outliers) are quantized without error, thus maintaining precision in the quantization process.</a:t>
            </a:r>
          </a:p>
          <a:p>
            <a:pPr marL="457200" lvl="1" indent="0">
              <a:buNone/>
            </a:pPr>
            <a:endParaRPr lang="en-US" sz="2000" dirty="0">
              <a:solidFill>
                <a:srgbClr val="374151"/>
              </a:solidFill>
              <a:latin typeface="Söhne"/>
            </a:endParaRPr>
          </a:p>
          <a:p>
            <a:pPr lvl="1"/>
            <a:endParaRPr lang="en-US" sz="2000" b="0" i="0" dirty="0">
              <a:solidFill>
                <a:srgbClr val="374151"/>
              </a:solidFill>
              <a:effectLst/>
              <a:latin typeface="Söhne"/>
            </a:endParaRPr>
          </a:p>
          <a:p>
            <a:pPr lvl="1"/>
            <a:endParaRPr lang="en-US" sz="2000" b="0" i="0" dirty="0">
              <a:solidFill>
                <a:srgbClr val="374151"/>
              </a:solidFill>
              <a:effectLst/>
              <a:latin typeface="Söhne"/>
            </a:endParaRPr>
          </a:p>
          <a:p>
            <a:pPr lvl="1"/>
            <a:r>
              <a:rPr lang="en-US" sz="1400" dirty="0">
                <a:solidFill>
                  <a:srgbClr val="374151"/>
                </a:solidFill>
                <a:latin typeface="Söhne"/>
              </a:rPr>
              <a:t>Note (from </a:t>
            </a:r>
            <a:r>
              <a:rPr lang="en-US" sz="1400" dirty="0" err="1">
                <a:solidFill>
                  <a:srgbClr val="374151"/>
                </a:solidFill>
                <a:latin typeface="Söhne"/>
              </a:rPr>
              <a:t>chatgpt</a:t>
            </a:r>
            <a:r>
              <a:rPr lang="en-US" sz="1400" dirty="0">
                <a:solidFill>
                  <a:srgbClr val="374151"/>
                </a:solidFill>
                <a:latin typeface="Söhne"/>
              </a:rPr>
              <a:t>): Inter-core synchronization refers to the coordination required between different processor cores when they are working on a task together. In the context of the block-wise quantization method, avoiding inter-core synchronization means that each core can independently work on normalizing and quantizing a block of data without having to wait for or communicate with other cores.</a:t>
            </a:r>
            <a:endParaRPr lang="en-US" sz="1400" b="0" i="0" dirty="0">
              <a:solidFill>
                <a:srgbClr val="374151"/>
              </a:solidFill>
              <a:effectLst/>
              <a:latin typeface="Söhne"/>
            </a:endParaRPr>
          </a:p>
        </p:txBody>
      </p:sp>
      <p:sp>
        <p:nvSpPr>
          <p:cNvPr id="4" name="Date Placeholder 3">
            <a:extLst>
              <a:ext uri="{FF2B5EF4-FFF2-40B4-BE49-F238E27FC236}">
                <a16:creationId xmlns:a16="http://schemas.microsoft.com/office/drawing/2014/main" id="{6D8D7686-EB78-E618-E220-431BD9E86C3E}"/>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2B5F4344-3C4A-A836-73A2-68D033EB0C06}"/>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92FEEDB-BC2D-B1C2-0521-28E82CB81E63}"/>
              </a:ext>
            </a:extLst>
          </p:cNvPr>
          <p:cNvSpPr>
            <a:spLocks noGrp="1"/>
          </p:cNvSpPr>
          <p:nvPr>
            <p:ph type="sldNum" sz="quarter" idx="12"/>
          </p:nvPr>
        </p:nvSpPr>
        <p:spPr/>
        <p:txBody>
          <a:bodyPr/>
          <a:lstStyle/>
          <a:p>
            <a:fld id="{D4F24A5E-B0D2-394D-9970-9AE06BCB59C1}" type="slidenum">
              <a:rPr lang="en-US" smtClean="0"/>
              <a:t>79</a:t>
            </a:fld>
            <a:endParaRPr lang="en-US"/>
          </a:p>
        </p:txBody>
      </p:sp>
      <p:pic>
        <p:nvPicPr>
          <p:cNvPr id="8" name="Picture 7">
            <a:extLst>
              <a:ext uri="{FF2B5EF4-FFF2-40B4-BE49-F238E27FC236}">
                <a16:creationId xmlns:a16="http://schemas.microsoft.com/office/drawing/2014/main" id="{0F2EE24C-2184-F3BD-43C1-F397707CC49F}"/>
              </a:ext>
            </a:extLst>
          </p:cNvPr>
          <p:cNvPicPr>
            <a:picLocks noChangeAspect="1"/>
          </p:cNvPicPr>
          <p:nvPr/>
        </p:nvPicPr>
        <p:blipFill>
          <a:blip r:embed="rId2"/>
          <a:stretch>
            <a:fillRect/>
          </a:stretch>
        </p:blipFill>
        <p:spPr>
          <a:xfrm>
            <a:off x="3581400" y="1389166"/>
            <a:ext cx="4092537" cy="1029569"/>
          </a:xfrm>
          <a:prstGeom prst="rect">
            <a:avLst/>
          </a:prstGeom>
        </p:spPr>
      </p:pic>
    </p:spTree>
    <p:extLst>
      <p:ext uri="{BB962C8B-B14F-4D97-AF65-F5344CB8AC3E}">
        <p14:creationId xmlns:p14="http://schemas.microsoft.com/office/powerpoint/2010/main" val="58153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18E3-F77C-60CC-85CB-FF116F17FF3F}"/>
              </a:ext>
            </a:extLst>
          </p:cNvPr>
          <p:cNvSpPr>
            <a:spLocks noGrp="1"/>
          </p:cNvSpPr>
          <p:nvPr>
            <p:ph type="title"/>
          </p:nvPr>
        </p:nvSpPr>
        <p:spPr/>
        <p:txBody>
          <a:bodyPr/>
          <a:lstStyle/>
          <a:p>
            <a:r>
              <a:rPr lang="en-US" dirty="0"/>
              <a:t>Why </a:t>
            </a:r>
            <a:r>
              <a:rPr lang="en-US" dirty="0" err="1"/>
              <a:t>MoE</a:t>
            </a:r>
            <a:r>
              <a:rPr lang="en-US" dirty="0"/>
              <a:t>?</a:t>
            </a:r>
          </a:p>
        </p:txBody>
      </p:sp>
      <p:sp>
        <p:nvSpPr>
          <p:cNvPr id="3" name="Content Placeholder 2">
            <a:extLst>
              <a:ext uri="{FF2B5EF4-FFF2-40B4-BE49-F238E27FC236}">
                <a16:creationId xmlns:a16="http://schemas.microsoft.com/office/drawing/2014/main" id="{D292387F-3AFE-1040-D903-8654C3055344}"/>
              </a:ext>
            </a:extLst>
          </p:cNvPr>
          <p:cNvSpPr>
            <a:spLocks noGrp="1"/>
          </p:cNvSpPr>
          <p:nvPr>
            <p:ph idx="1"/>
          </p:nvPr>
        </p:nvSpPr>
        <p:spPr/>
        <p:txBody>
          <a:bodyPr/>
          <a:lstStyle/>
          <a:p>
            <a:r>
              <a:rPr lang="en-US" dirty="0"/>
              <a:t>What if we split the model into different models, each performing a specialized task?</a:t>
            </a:r>
          </a:p>
          <a:p>
            <a:pPr marL="0" indent="0">
              <a:buNone/>
            </a:pPr>
            <a:endParaRPr lang="en-US" dirty="0"/>
          </a:p>
        </p:txBody>
      </p:sp>
      <p:sp>
        <p:nvSpPr>
          <p:cNvPr id="4" name="Date Placeholder 3">
            <a:extLst>
              <a:ext uri="{FF2B5EF4-FFF2-40B4-BE49-F238E27FC236}">
                <a16:creationId xmlns:a16="http://schemas.microsoft.com/office/drawing/2014/main" id="{5379DC6A-DEF1-D11A-152A-F18120897B2C}"/>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31432B3F-4FDF-66CF-BACB-4CDB6CA1BB0E}"/>
              </a:ext>
            </a:extLst>
          </p:cNvPr>
          <p:cNvSpPr>
            <a:spLocks noGrp="1"/>
          </p:cNvSpPr>
          <p:nvPr>
            <p:ph type="ftr" sz="quarter" idx="11"/>
          </p:nvPr>
        </p:nvSpPr>
        <p:spPr/>
        <p:txBody>
          <a:bodyPr/>
          <a:lstStyle/>
          <a:p>
            <a:r>
              <a:rPr lang="en-US" dirty="0"/>
              <a:t>Slides created for CS886 at </a:t>
            </a:r>
            <a:r>
              <a:rPr lang="en-US" dirty="0" err="1"/>
              <a:t>UWaterloo</a:t>
            </a:r>
            <a:endParaRPr lang="en-US" dirty="0"/>
          </a:p>
        </p:txBody>
      </p:sp>
      <p:sp>
        <p:nvSpPr>
          <p:cNvPr id="12" name="TextBox 11">
            <a:extLst>
              <a:ext uri="{FF2B5EF4-FFF2-40B4-BE49-F238E27FC236}">
                <a16:creationId xmlns:a16="http://schemas.microsoft.com/office/drawing/2014/main" id="{A91E957E-2136-BC8D-5EDE-281173ADCD45}"/>
              </a:ext>
            </a:extLst>
          </p:cNvPr>
          <p:cNvSpPr txBox="1"/>
          <p:nvPr/>
        </p:nvSpPr>
        <p:spPr>
          <a:xfrm>
            <a:off x="3049121" y="3244334"/>
            <a:ext cx="6098240" cy="369332"/>
          </a:xfrm>
          <a:prstGeom prst="rect">
            <a:avLst/>
          </a:prstGeom>
          <a:noFill/>
        </p:spPr>
        <p:txBody>
          <a:bodyPr wrap="square">
            <a:spAutoFit/>
          </a:bodyPr>
          <a:lstStyle/>
          <a:p>
            <a:r>
              <a:rPr lang="en-CA" b="0" i="0" u="none" strike="noStrike" dirty="0">
                <a:solidFill>
                  <a:srgbClr val="000000"/>
                </a:solidFill>
                <a:effectLst/>
              </a:rPr>
              <a:t> </a:t>
            </a:r>
            <a:endParaRPr lang="en-US" dirty="0"/>
          </a:p>
        </p:txBody>
      </p:sp>
      <p:pic>
        <p:nvPicPr>
          <p:cNvPr id="13" name="Picture 12">
            <a:extLst>
              <a:ext uri="{FF2B5EF4-FFF2-40B4-BE49-F238E27FC236}">
                <a16:creationId xmlns:a16="http://schemas.microsoft.com/office/drawing/2014/main" id="{286116CE-CDAE-7F6B-4D2D-465CE21B7551}"/>
              </a:ext>
            </a:extLst>
          </p:cNvPr>
          <p:cNvPicPr>
            <a:picLocks noChangeAspect="1"/>
          </p:cNvPicPr>
          <p:nvPr/>
        </p:nvPicPr>
        <p:blipFill>
          <a:blip r:embed="rId4"/>
          <a:stretch>
            <a:fillRect/>
          </a:stretch>
        </p:blipFill>
        <p:spPr>
          <a:xfrm>
            <a:off x="3695700" y="1851479"/>
            <a:ext cx="4457700" cy="4504871"/>
          </a:xfrm>
          <a:prstGeom prst="rect">
            <a:avLst/>
          </a:prstGeom>
        </p:spPr>
      </p:pic>
      <p:pic>
        <p:nvPicPr>
          <p:cNvPr id="14" name="Picture 13">
            <a:extLst>
              <a:ext uri="{FF2B5EF4-FFF2-40B4-BE49-F238E27FC236}">
                <a16:creationId xmlns:a16="http://schemas.microsoft.com/office/drawing/2014/main" id="{A90BF241-B084-9DBB-E01F-3BD6FD5CFA2B}"/>
              </a:ext>
            </a:extLst>
          </p:cNvPr>
          <p:cNvPicPr>
            <a:picLocks noChangeAspect="1"/>
          </p:cNvPicPr>
          <p:nvPr/>
        </p:nvPicPr>
        <p:blipFill>
          <a:blip r:embed="rId5"/>
          <a:stretch>
            <a:fillRect/>
          </a:stretch>
        </p:blipFill>
        <p:spPr>
          <a:xfrm>
            <a:off x="3686175" y="1903100"/>
            <a:ext cx="4476750" cy="4453250"/>
          </a:xfrm>
          <a:prstGeom prst="rect">
            <a:avLst/>
          </a:prstGeom>
        </p:spPr>
      </p:pic>
    </p:spTree>
    <p:custDataLst>
      <p:tags r:id="rId1"/>
    </p:custDataLst>
    <p:extLst>
      <p:ext uri="{BB962C8B-B14F-4D97-AF65-F5344CB8AC3E}">
        <p14:creationId xmlns:p14="http://schemas.microsoft.com/office/powerpoint/2010/main" val="2909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1E30C-A5AA-5757-FDCB-711960355C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ECB51-48AC-957D-4489-7D933519BAA6}"/>
              </a:ext>
            </a:extLst>
          </p:cNvPr>
          <p:cNvSpPr>
            <a:spLocks noGrp="1"/>
          </p:cNvSpPr>
          <p:nvPr>
            <p:ph sz="half" idx="1"/>
          </p:nvPr>
        </p:nvSpPr>
        <p:spPr>
          <a:xfrm>
            <a:off x="838200" y="1218075"/>
            <a:ext cx="10822858" cy="2036402"/>
          </a:xfrm>
        </p:spPr>
        <p:txBody>
          <a:bodyPr>
            <a:normAutofit fontScale="85000" lnSpcReduction="10000"/>
          </a:bodyPr>
          <a:lstStyle/>
          <a:p>
            <a:r>
              <a:rPr lang="en-US" b="0" i="0" dirty="0">
                <a:solidFill>
                  <a:srgbClr val="374151"/>
                </a:solidFill>
                <a:effectLst/>
                <a:latin typeface="Söhne"/>
              </a:rPr>
              <a:t>adjusts for both small and large magnitude values with high precision</a:t>
            </a:r>
          </a:p>
          <a:p>
            <a:r>
              <a:rPr lang="en-US" b="0" i="0" dirty="0">
                <a:solidFill>
                  <a:srgbClr val="374151"/>
                </a:solidFill>
                <a:effectLst/>
                <a:latin typeface="Söhne"/>
              </a:rPr>
              <a:t>The method enhances dynamic tree quantization for tensors that don't need a sign bit by repurposing it for better precision in representing positive values.</a:t>
            </a:r>
          </a:p>
          <a:p>
            <a:r>
              <a:rPr lang="en-US" b="0" i="0" dirty="0">
                <a:solidFill>
                  <a:srgbClr val="374151"/>
                </a:solidFill>
                <a:effectLst/>
                <a:latin typeface="Söhne"/>
              </a:rPr>
              <a:t>accounts for the wide range of magnitudes in Adam's second state during language model training, offering a broader quantization range than standard methods.</a:t>
            </a:r>
          </a:p>
          <a:p>
            <a:endParaRPr lang="en-US" b="0" i="0" dirty="0">
              <a:solidFill>
                <a:srgbClr val="374151"/>
              </a:solidFill>
              <a:effectLst/>
              <a:latin typeface="Söhne"/>
            </a:endParaRPr>
          </a:p>
        </p:txBody>
      </p:sp>
      <p:pic>
        <p:nvPicPr>
          <p:cNvPr id="9" name="Content Placeholder 8">
            <a:extLst>
              <a:ext uri="{FF2B5EF4-FFF2-40B4-BE49-F238E27FC236}">
                <a16:creationId xmlns:a16="http://schemas.microsoft.com/office/drawing/2014/main" id="{45CF0354-2054-52C8-E029-FBB5ACB42C3A}"/>
              </a:ext>
            </a:extLst>
          </p:cNvPr>
          <p:cNvPicPr>
            <a:picLocks noGrp="1" noChangeAspect="1"/>
          </p:cNvPicPr>
          <p:nvPr>
            <p:ph sz="half" idx="2"/>
          </p:nvPr>
        </p:nvPicPr>
        <p:blipFill rotWithShape="1">
          <a:blip r:embed="rId3"/>
          <a:srcRect t="14518"/>
          <a:stretch/>
        </p:blipFill>
        <p:spPr>
          <a:xfrm>
            <a:off x="2814958" y="3151773"/>
            <a:ext cx="5916085" cy="2935388"/>
          </a:xfrm>
        </p:spPr>
      </p:pic>
      <p:sp>
        <p:nvSpPr>
          <p:cNvPr id="4" name="Date Placeholder 3">
            <a:extLst>
              <a:ext uri="{FF2B5EF4-FFF2-40B4-BE49-F238E27FC236}">
                <a16:creationId xmlns:a16="http://schemas.microsoft.com/office/drawing/2014/main" id="{52E080D6-9D3C-905D-29C5-AF3FA1F7C02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E284034-A5B3-013E-1B3C-ED649A1F164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E6885A9D-3CFB-F054-1252-CD8671CD8260}"/>
              </a:ext>
            </a:extLst>
          </p:cNvPr>
          <p:cNvSpPr>
            <a:spLocks noGrp="1"/>
          </p:cNvSpPr>
          <p:nvPr>
            <p:ph type="sldNum" sz="quarter" idx="12"/>
          </p:nvPr>
        </p:nvSpPr>
        <p:spPr/>
        <p:txBody>
          <a:bodyPr/>
          <a:lstStyle/>
          <a:p>
            <a:fld id="{D4F24A5E-B0D2-394D-9970-9AE06BCB59C1}" type="slidenum">
              <a:rPr lang="en-US" smtClean="0"/>
              <a:t>80</a:t>
            </a:fld>
            <a:endParaRPr lang="en-US"/>
          </a:p>
        </p:txBody>
      </p:sp>
      <p:sp>
        <p:nvSpPr>
          <p:cNvPr id="2" name="Title 1">
            <a:extLst>
              <a:ext uri="{FF2B5EF4-FFF2-40B4-BE49-F238E27FC236}">
                <a16:creationId xmlns:a16="http://schemas.microsoft.com/office/drawing/2014/main" id="{05DAA506-9291-5943-82AF-91169E2DCC49}"/>
              </a:ext>
            </a:extLst>
          </p:cNvPr>
          <p:cNvSpPr>
            <a:spLocks noGrp="1"/>
          </p:cNvSpPr>
          <p:nvPr>
            <p:ph type="title"/>
          </p:nvPr>
        </p:nvSpPr>
        <p:spPr/>
        <p:txBody>
          <a:bodyPr>
            <a:normAutofit/>
          </a:bodyPr>
          <a:lstStyle/>
          <a:p>
            <a:r>
              <a:rPr lang="en-US" sz="4000" dirty="0"/>
              <a:t>8-bit Optimizers: Dynamic Quantization</a:t>
            </a:r>
            <a:endParaRPr lang="en-150" sz="4000" dirty="0"/>
          </a:p>
        </p:txBody>
      </p:sp>
      <p:sp>
        <p:nvSpPr>
          <p:cNvPr id="10" name="TextBox 9">
            <a:extLst>
              <a:ext uri="{FF2B5EF4-FFF2-40B4-BE49-F238E27FC236}">
                <a16:creationId xmlns:a16="http://schemas.microsoft.com/office/drawing/2014/main" id="{3CF73F89-1D32-2279-96ED-07D43F6CFC92}"/>
              </a:ext>
            </a:extLst>
          </p:cNvPr>
          <p:cNvSpPr txBox="1"/>
          <p:nvPr/>
        </p:nvSpPr>
        <p:spPr>
          <a:xfrm>
            <a:off x="4724400" y="5933272"/>
            <a:ext cx="2743200" cy="307777"/>
          </a:xfrm>
          <a:prstGeom prst="rect">
            <a:avLst/>
          </a:prstGeom>
          <a:noFill/>
        </p:spPr>
        <p:txBody>
          <a:bodyPr wrap="square" rtlCol="0">
            <a:spAutoFit/>
          </a:bodyPr>
          <a:lstStyle/>
          <a:p>
            <a:r>
              <a:rPr lang="en-US" sz="1400" dirty="0"/>
              <a:t>Dynamic Tree quantization</a:t>
            </a:r>
            <a:endParaRPr lang="en-150" sz="1400" dirty="0"/>
          </a:p>
        </p:txBody>
      </p:sp>
    </p:spTree>
    <p:extLst>
      <p:ext uri="{BB962C8B-B14F-4D97-AF65-F5344CB8AC3E}">
        <p14:creationId xmlns:p14="http://schemas.microsoft.com/office/powerpoint/2010/main" val="3410497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B3E9-B58B-FFAA-1781-FFCAEB59B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17DE2-1B2B-4D0E-EF6C-1372F837DB34}"/>
              </a:ext>
            </a:extLst>
          </p:cNvPr>
          <p:cNvSpPr>
            <a:spLocks noGrp="1"/>
          </p:cNvSpPr>
          <p:nvPr>
            <p:ph type="title"/>
          </p:nvPr>
        </p:nvSpPr>
        <p:spPr/>
        <p:txBody>
          <a:bodyPr>
            <a:normAutofit/>
          </a:bodyPr>
          <a:lstStyle/>
          <a:p>
            <a:r>
              <a:rPr lang="en-US" sz="4000" dirty="0"/>
              <a:t>8-bit Optimizers: Stable embedding layer</a:t>
            </a:r>
            <a:endParaRPr lang="en-150" sz="4000" dirty="0"/>
          </a:p>
        </p:txBody>
      </p:sp>
      <p:sp>
        <p:nvSpPr>
          <p:cNvPr id="3" name="Content Placeholder 2">
            <a:extLst>
              <a:ext uri="{FF2B5EF4-FFF2-40B4-BE49-F238E27FC236}">
                <a16:creationId xmlns:a16="http://schemas.microsoft.com/office/drawing/2014/main" id="{04F84E38-F27C-DD03-C9D4-F90A3AC97F67}"/>
              </a:ext>
            </a:extLst>
          </p:cNvPr>
          <p:cNvSpPr>
            <a:spLocks noGrp="1"/>
          </p:cNvSpPr>
          <p:nvPr>
            <p:ph idx="1"/>
          </p:nvPr>
        </p:nvSpPr>
        <p:spPr/>
        <p:txBody>
          <a:bodyPr>
            <a:normAutofit/>
          </a:bodyPr>
          <a:lstStyle/>
          <a:p>
            <a:pPr algn="l">
              <a:buFont typeface="Arial" panose="020B0604020202020204" pitchFamily="34" charset="0"/>
              <a:buChar char="•"/>
            </a:pPr>
            <a:r>
              <a:rPr lang="en-US" sz="2000" b="1" i="0" dirty="0">
                <a:effectLst/>
              </a:rPr>
              <a:t>Concept</a:t>
            </a:r>
            <a:r>
              <a:rPr lang="en-US" sz="2000" b="0" i="0" dirty="0">
                <a:effectLst/>
              </a:rPr>
              <a:t>: It's a variation of the standard word embedding layer designed to support aggressive quantization by normalizing input distributions, which helps in avoiding extreme gradient variations.</a:t>
            </a:r>
          </a:p>
          <a:p>
            <a:pPr algn="l">
              <a:buFont typeface="Arial" panose="020B0604020202020204" pitchFamily="34" charset="0"/>
              <a:buChar char="•"/>
            </a:pPr>
            <a:r>
              <a:rPr lang="en-US" sz="2000" b="1" i="0" dirty="0">
                <a:effectLst/>
              </a:rPr>
              <a:t>Method</a:t>
            </a:r>
            <a:r>
              <a:rPr lang="en-US" sz="2000" b="0" i="0" dirty="0">
                <a:effectLst/>
              </a:rPr>
              <a:t>: The layer is initialized with Xavier uniform initialization for consistent variance and applies layer normalization before adding position embeddings. This ensures the variance stays around one, avoiding large gradients that could destabilize training.</a:t>
            </a:r>
          </a:p>
          <a:p>
            <a:pPr algn="l">
              <a:buFont typeface="Arial" panose="020B0604020202020204" pitchFamily="34" charset="0"/>
              <a:buChar char="•"/>
            </a:pPr>
            <a:r>
              <a:rPr lang="en-US" sz="2000" b="1" i="0" dirty="0">
                <a:effectLst/>
              </a:rPr>
              <a:t>Novelty</a:t>
            </a:r>
            <a:r>
              <a:rPr lang="en-US" sz="2000" b="0" i="0" dirty="0">
                <a:effectLst/>
              </a:rPr>
              <a:t>: Unlike common embedding layers that are unstable and require 16-bit precision, the Stable Embedding Layer allows for the use of 32-bit optimizer states for the embeddings themselves, improving training stability significantly.</a:t>
            </a:r>
          </a:p>
          <a:p>
            <a:r>
              <a:rPr lang="en-US" sz="2000" b="0" i="0" dirty="0">
                <a:effectLst/>
              </a:rPr>
              <a:t>significant memory savings without altering the original optimizer hyperparameters</a:t>
            </a:r>
          </a:p>
          <a:p>
            <a:r>
              <a:rPr lang="en-US" sz="2000" b="0" i="0" dirty="0">
                <a:effectLst/>
              </a:rPr>
              <a:t>facilitates stable training even when more aggressive quantization techniques are used</a:t>
            </a:r>
          </a:p>
          <a:p>
            <a:endParaRPr lang="en-US" b="0" i="0" dirty="0">
              <a:solidFill>
                <a:srgbClr val="374151"/>
              </a:solidFill>
              <a:effectLst/>
              <a:latin typeface="Söhne"/>
            </a:endParaRPr>
          </a:p>
        </p:txBody>
      </p:sp>
      <p:sp>
        <p:nvSpPr>
          <p:cNvPr id="4" name="Date Placeholder 3">
            <a:extLst>
              <a:ext uri="{FF2B5EF4-FFF2-40B4-BE49-F238E27FC236}">
                <a16:creationId xmlns:a16="http://schemas.microsoft.com/office/drawing/2014/main" id="{843F2609-EA53-38DF-72F2-07028702276C}"/>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AFCD71A-65B1-1B4B-B95A-E8221693E25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9164928-4DEA-7A68-5E01-3D817179B677}"/>
              </a:ext>
            </a:extLst>
          </p:cNvPr>
          <p:cNvSpPr>
            <a:spLocks noGrp="1"/>
          </p:cNvSpPr>
          <p:nvPr>
            <p:ph type="sldNum" sz="quarter" idx="12"/>
          </p:nvPr>
        </p:nvSpPr>
        <p:spPr/>
        <p:txBody>
          <a:bodyPr/>
          <a:lstStyle/>
          <a:p>
            <a:fld id="{D4F24A5E-B0D2-394D-9970-9AE06BCB59C1}" type="slidenum">
              <a:rPr lang="en-US" smtClean="0"/>
              <a:t>81</a:t>
            </a:fld>
            <a:endParaRPr lang="en-US"/>
          </a:p>
        </p:txBody>
      </p:sp>
    </p:spTree>
    <p:extLst>
      <p:ext uri="{BB962C8B-B14F-4D97-AF65-F5344CB8AC3E}">
        <p14:creationId xmlns:p14="http://schemas.microsoft.com/office/powerpoint/2010/main" val="3695395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FE6F-2DAC-7A81-9306-F6BABC07C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E1FDF-EB38-042D-B368-7093751D0DE9}"/>
              </a:ext>
            </a:extLst>
          </p:cNvPr>
          <p:cNvSpPr>
            <a:spLocks noGrp="1"/>
          </p:cNvSpPr>
          <p:nvPr>
            <p:ph type="title"/>
          </p:nvPr>
        </p:nvSpPr>
        <p:spPr/>
        <p:txBody>
          <a:bodyPr>
            <a:normAutofit/>
          </a:bodyPr>
          <a:lstStyle/>
          <a:p>
            <a:r>
              <a:rPr lang="en-US" sz="4000" dirty="0"/>
              <a:t>8-bit Optimizers: Results</a:t>
            </a:r>
            <a:endParaRPr lang="en-150" sz="4000" dirty="0"/>
          </a:p>
        </p:txBody>
      </p:sp>
      <p:sp>
        <p:nvSpPr>
          <p:cNvPr id="4" name="Date Placeholder 3">
            <a:extLst>
              <a:ext uri="{FF2B5EF4-FFF2-40B4-BE49-F238E27FC236}">
                <a16:creationId xmlns:a16="http://schemas.microsoft.com/office/drawing/2014/main" id="{EBA2451E-A92C-6DD1-3821-DCF79BF94100}"/>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66886825-446A-3769-1EA4-D789053AEE5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5996587D-97CD-6E74-13C9-026F7ED88AF2}"/>
              </a:ext>
            </a:extLst>
          </p:cNvPr>
          <p:cNvSpPr>
            <a:spLocks noGrp="1"/>
          </p:cNvSpPr>
          <p:nvPr>
            <p:ph type="sldNum" sz="quarter" idx="12"/>
          </p:nvPr>
        </p:nvSpPr>
        <p:spPr/>
        <p:txBody>
          <a:bodyPr/>
          <a:lstStyle/>
          <a:p>
            <a:fld id="{D4F24A5E-B0D2-394D-9970-9AE06BCB59C1}" type="slidenum">
              <a:rPr lang="en-US" smtClean="0"/>
              <a:t>82</a:t>
            </a:fld>
            <a:endParaRPr lang="en-US"/>
          </a:p>
        </p:txBody>
      </p:sp>
      <p:pic>
        <p:nvPicPr>
          <p:cNvPr id="14" name="Content Placeholder 13">
            <a:extLst>
              <a:ext uri="{FF2B5EF4-FFF2-40B4-BE49-F238E27FC236}">
                <a16:creationId xmlns:a16="http://schemas.microsoft.com/office/drawing/2014/main" id="{793352CD-9136-FD39-AB10-EE65F00E78F2}"/>
              </a:ext>
            </a:extLst>
          </p:cNvPr>
          <p:cNvPicPr>
            <a:picLocks noGrp="1" noChangeAspect="1"/>
          </p:cNvPicPr>
          <p:nvPr>
            <p:ph idx="1"/>
          </p:nvPr>
        </p:nvPicPr>
        <p:blipFill>
          <a:blip r:embed="rId3"/>
          <a:stretch>
            <a:fillRect/>
          </a:stretch>
        </p:blipFill>
        <p:spPr>
          <a:xfrm>
            <a:off x="1162661" y="1038688"/>
            <a:ext cx="7225656" cy="5140460"/>
          </a:xfrm>
        </p:spPr>
      </p:pic>
      <p:sp>
        <p:nvSpPr>
          <p:cNvPr id="3" name="TextBox 2">
            <a:extLst>
              <a:ext uri="{FF2B5EF4-FFF2-40B4-BE49-F238E27FC236}">
                <a16:creationId xmlns:a16="http://schemas.microsoft.com/office/drawing/2014/main" id="{2DCA4820-337D-A2EB-8992-34F89E8A6114}"/>
              </a:ext>
            </a:extLst>
          </p:cNvPr>
          <p:cNvSpPr txBox="1"/>
          <p:nvPr/>
        </p:nvSpPr>
        <p:spPr>
          <a:xfrm>
            <a:off x="8868697" y="3018503"/>
            <a:ext cx="2485103" cy="1477328"/>
          </a:xfrm>
          <a:prstGeom prst="rect">
            <a:avLst/>
          </a:prstGeom>
          <a:noFill/>
        </p:spPr>
        <p:txBody>
          <a:bodyPr wrap="square" rtlCol="0">
            <a:spAutoFit/>
          </a:bodyPr>
          <a:lstStyle/>
          <a:p>
            <a:r>
              <a:rPr lang="en-US" dirty="0"/>
              <a:t>8-bit out-performing in terms of speed and memory saved.</a:t>
            </a:r>
          </a:p>
          <a:p>
            <a:pPr marL="285750" indent="-285750">
              <a:buFont typeface="Arial" panose="020B0604020202020204" pitchFamily="34" charset="0"/>
              <a:buChar char="•"/>
            </a:pPr>
            <a:r>
              <a:rPr lang="en-US" dirty="0"/>
              <a:t>Notice LM training times!</a:t>
            </a:r>
            <a:endParaRPr lang="en-150" dirty="0"/>
          </a:p>
        </p:txBody>
      </p:sp>
    </p:spTree>
    <p:extLst>
      <p:ext uri="{BB962C8B-B14F-4D97-AF65-F5344CB8AC3E}">
        <p14:creationId xmlns:p14="http://schemas.microsoft.com/office/powerpoint/2010/main" val="3109363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9531-DE4D-247F-67BA-6D0A8F9D27E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8756-C522-9E4F-3E88-F7752B51B943}"/>
              </a:ext>
            </a:extLst>
          </p:cNvPr>
          <p:cNvSpPr>
            <a:spLocks noGrp="1"/>
          </p:cNvSpPr>
          <p:nvPr>
            <p:ph type="dt" sz="half" idx="10"/>
          </p:nvPr>
        </p:nvSpPr>
        <p:spPr/>
        <p:txBody>
          <a:bodyPr/>
          <a:lstStyle/>
          <a:p>
            <a:fld id="{9A561D02-7E11-1544-897F-A30819BC8F60}" type="datetime1">
              <a:rPr lang="en-CA" smtClean="0"/>
              <a:t>2024-03-26</a:t>
            </a:fld>
            <a:endParaRPr lang="en-US"/>
          </a:p>
        </p:txBody>
      </p:sp>
      <p:sp>
        <p:nvSpPr>
          <p:cNvPr id="3" name="Footer Placeholder 2">
            <a:extLst>
              <a:ext uri="{FF2B5EF4-FFF2-40B4-BE49-F238E27FC236}">
                <a16:creationId xmlns:a16="http://schemas.microsoft.com/office/drawing/2014/main" id="{F9D00D27-3317-0127-7380-33AED7652E09}"/>
              </a:ext>
            </a:extLst>
          </p:cNvPr>
          <p:cNvSpPr>
            <a:spLocks noGrp="1"/>
          </p:cNvSpPr>
          <p:nvPr>
            <p:ph type="ftr" sz="quarter" idx="11"/>
          </p:nvPr>
        </p:nvSpPr>
        <p:spPr/>
        <p:txBody>
          <a:bodyPr/>
          <a:lstStyle/>
          <a:p>
            <a:r>
              <a:rPr lang="en-US"/>
              <a:t>Slides created for CS886 at UWaterloo</a:t>
            </a:r>
          </a:p>
        </p:txBody>
      </p:sp>
      <p:sp>
        <p:nvSpPr>
          <p:cNvPr id="4" name="Slide Number Placeholder 3">
            <a:extLst>
              <a:ext uri="{FF2B5EF4-FFF2-40B4-BE49-F238E27FC236}">
                <a16:creationId xmlns:a16="http://schemas.microsoft.com/office/drawing/2014/main" id="{B954B905-B070-09E6-DAF0-5D8D4D41082B}"/>
              </a:ext>
            </a:extLst>
          </p:cNvPr>
          <p:cNvSpPr>
            <a:spLocks noGrp="1"/>
          </p:cNvSpPr>
          <p:nvPr>
            <p:ph type="sldNum" sz="quarter" idx="12"/>
          </p:nvPr>
        </p:nvSpPr>
        <p:spPr/>
        <p:txBody>
          <a:bodyPr/>
          <a:lstStyle/>
          <a:p>
            <a:fld id="{D4F24A5E-B0D2-394D-9970-9AE06BCB59C1}" type="slidenum">
              <a:rPr lang="en-US" smtClean="0"/>
              <a:t>83</a:t>
            </a:fld>
            <a:endParaRPr lang="en-US"/>
          </a:p>
        </p:txBody>
      </p:sp>
      <p:sp>
        <p:nvSpPr>
          <p:cNvPr id="5" name="Title 4">
            <a:extLst>
              <a:ext uri="{FF2B5EF4-FFF2-40B4-BE49-F238E27FC236}">
                <a16:creationId xmlns:a16="http://schemas.microsoft.com/office/drawing/2014/main" id="{6F4271D0-8B4C-F98C-8C48-FA3AB1352526}"/>
              </a:ext>
            </a:extLst>
          </p:cNvPr>
          <p:cNvSpPr>
            <a:spLocks noGrp="1"/>
          </p:cNvSpPr>
          <p:nvPr>
            <p:ph type="title"/>
          </p:nvPr>
        </p:nvSpPr>
        <p:spPr>
          <a:xfrm>
            <a:off x="1005349" y="2312476"/>
            <a:ext cx="10515600" cy="2233048"/>
          </a:xfrm>
        </p:spPr>
        <p:txBody>
          <a:bodyPr>
            <a:normAutofit/>
          </a:bodyPr>
          <a:lstStyle/>
          <a:p>
            <a:r>
              <a:rPr lang="en-US" dirty="0" err="1"/>
              <a:t>QLoRA</a:t>
            </a:r>
            <a:r>
              <a:rPr lang="en-US" dirty="0"/>
              <a:t>: Efficient Finetuning of Quantized LLMs (2023)</a:t>
            </a:r>
          </a:p>
        </p:txBody>
      </p:sp>
    </p:spTree>
    <p:extLst>
      <p:ext uri="{BB962C8B-B14F-4D97-AF65-F5344CB8AC3E}">
        <p14:creationId xmlns:p14="http://schemas.microsoft.com/office/powerpoint/2010/main" val="2546268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BB04-69F4-CEA4-5948-920D33E35AA8}"/>
              </a:ext>
            </a:extLst>
          </p:cNvPr>
          <p:cNvSpPr>
            <a:spLocks noGrp="1"/>
          </p:cNvSpPr>
          <p:nvPr>
            <p:ph type="title"/>
          </p:nvPr>
        </p:nvSpPr>
        <p:spPr/>
        <p:txBody>
          <a:bodyPr>
            <a:normAutofit/>
          </a:bodyPr>
          <a:lstStyle/>
          <a:p>
            <a:r>
              <a:rPr lang="en-US" sz="3600" dirty="0" err="1"/>
              <a:t>QLoRA</a:t>
            </a:r>
            <a:r>
              <a:rPr lang="en-US" sz="3600" dirty="0"/>
              <a:t>: Efficient Finetuning of Quantized LLMs</a:t>
            </a:r>
            <a:endParaRPr lang="en-150" sz="3600" dirty="0"/>
          </a:p>
        </p:txBody>
      </p:sp>
      <p:sp>
        <p:nvSpPr>
          <p:cNvPr id="3" name="Content Placeholder 2">
            <a:extLst>
              <a:ext uri="{FF2B5EF4-FFF2-40B4-BE49-F238E27FC236}">
                <a16:creationId xmlns:a16="http://schemas.microsoft.com/office/drawing/2014/main" id="{A1977C73-5B16-7F95-4A9F-B373BE6D1B53}"/>
              </a:ext>
            </a:extLst>
          </p:cNvPr>
          <p:cNvSpPr>
            <a:spLocks noGrp="1"/>
          </p:cNvSpPr>
          <p:nvPr>
            <p:ph idx="1"/>
          </p:nvPr>
        </p:nvSpPr>
        <p:spPr/>
        <p:txBody>
          <a:bodyPr/>
          <a:lstStyle/>
          <a:p>
            <a:r>
              <a:rPr lang="en-US" dirty="0"/>
              <a:t>Finetuning large language models (LLMs) is memory-intensive, with models like a 65B parameter LLM requiring over 780 GB of GPU memory for 16-bit finetuning</a:t>
            </a:r>
          </a:p>
          <a:p>
            <a:r>
              <a:rPr lang="en-US" dirty="0"/>
              <a:t>QLORA reduces the average memory requirements of finetuning a 65B parameter model from &gt;780GB of GPU memory to &lt;48GB</a:t>
            </a:r>
          </a:p>
          <a:p>
            <a:r>
              <a:rPr lang="en-US" dirty="0"/>
              <a:t>reaching 99.3% of the performance level of ChatGPT while only requiring 24 hours of finetuning on a single GPU.</a:t>
            </a:r>
          </a:p>
        </p:txBody>
      </p:sp>
      <p:sp>
        <p:nvSpPr>
          <p:cNvPr id="4" name="Date Placeholder 3">
            <a:extLst>
              <a:ext uri="{FF2B5EF4-FFF2-40B4-BE49-F238E27FC236}">
                <a16:creationId xmlns:a16="http://schemas.microsoft.com/office/drawing/2014/main" id="{BC91A907-0EFC-1D4E-2698-81C6C2871211}"/>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1E669E4-CB5F-5C56-C499-806C0DF2A40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BA23ABCB-E61C-6145-AA4B-5FBC08BEF6BF}"/>
              </a:ext>
            </a:extLst>
          </p:cNvPr>
          <p:cNvSpPr>
            <a:spLocks noGrp="1"/>
          </p:cNvSpPr>
          <p:nvPr>
            <p:ph type="sldNum" sz="quarter" idx="12"/>
          </p:nvPr>
        </p:nvSpPr>
        <p:spPr/>
        <p:txBody>
          <a:bodyPr/>
          <a:lstStyle/>
          <a:p>
            <a:fld id="{D4F24A5E-B0D2-394D-9970-9AE06BCB59C1}" type="slidenum">
              <a:rPr lang="en-US" smtClean="0"/>
              <a:t>84</a:t>
            </a:fld>
            <a:endParaRPr lang="en-US"/>
          </a:p>
        </p:txBody>
      </p:sp>
    </p:spTree>
    <p:extLst>
      <p:ext uri="{BB962C8B-B14F-4D97-AF65-F5344CB8AC3E}">
        <p14:creationId xmlns:p14="http://schemas.microsoft.com/office/powerpoint/2010/main" val="3303478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8EC9-90D9-56F7-4602-518546D7B6DB}"/>
              </a:ext>
            </a:extLst>
          </p:cNvPr>
          <p:cNvSpPr>
            <a:spLocks noGrp="1"/>
          </p:cNvSpPr>
          <p:nvPr>
            <p:ph type="title"/>
          </p:nvPr>
        </p:nvSpPr>
        <p:spPr/>
        <p:txBody>
          <a:bodyPr/>
          <a:lstStyle/>
          <a:p>
            <a:endParaRPr lang="en-150" dirty="0"/>
          </a:p>
        </p:txBody>
      </p:sp>
      <p:pic>
        <p:nvPicPr>
          <p:cNvPr id="8" name="Content Placeholder 7">
            <a:extLst>
              <a:ext uri="{FF2B5EF4-FFF2-40B4-BE49-F238E27FC236}">
                <a16:creationId xmlns:a16="http://schemas.microsoft.com/office/drawing/2014/main" id="{E83DA63B-98D6-CEAB-A775-E941BF1BC064}"/>
              </a:ext>
            </a:extLst>
          </p:cNvPr>
          <p:cNvPicPr>
            <a:picLocks noGrp="1" noChangeAspect="1"/>
          </p:cNvPicPr>
          <p:nvPr>
            <p:ph idx="1"/>
          </p:nvPr>
        </p:nvPicPr>
        <p:blipFill>
          <a:blip r:embed="rId3"/>
          <a:stretch>
            <a:fillRect/>
          </a:stretch>
        </p:blipFill>
        <p:spPr>
          <a:xfrm>
            <a:off x="1291476" y="1514167"/>
            <a:ext cx="9609048" cy="4662073"/>
          </a:xfrm>
        </p:spPr>
      </p:pic>
      <p:sp>
        <p:nvSpPr>
          <p:cNvPr id="4" name="Date Placeholder 3">
            <a:extLst>
              <a:ext uri="{FF2B5EF4-FFF2-40B4-BE49-F238E27FC236}">
                <a16:creationId xmlns:a16="http://schemas.microsoft.com/office/drawing/2014/main" id="{6718B9CF-0153-7791-8A51-C1EB1B00357E}"/>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E030D05B-6148-D1E9-C6C6-8DAE9C9EDB8E}"/>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72A6881-889B-F892-3C3F-5F44F7117F8B}"/>
              </a:ext>
            </a:extLst>
          </p:cNvPr>
          <p:cNvSpPr>
            <a:spLocks noGrp="1"/>
          </p:cNvSpPr>
          <p:nvPr>
            <p:ph type="sldNum" sz="quarter" idx="12"/>
          </p:nvPr>
        </p:nvSpPr>
        <p:spPr/>
        <p:txBody>
          <a:bodyPr/>
          <a:lstStyle/>
          <a:p>
            <a:fld id="{D4F24A5E-B0D2-394D-9970-9AE06BCB59C1}" type="slidenum">
              <a:rPr lang="en-US" smtClean="0"/>
              <a:t>85</a:t>
            </a:fld>
            <a:endParaRPr lang="en-US"/>
          </a:p>
        </p:txBody>
      </p:sp>
    </p:spTree>
    <p:extLst>
      <p:ext uri="{BB962C8B-B14F-4D97-AF65-F5344CB8AC3E}">
        <p14:creationId xmlns:p14="http://schemas.microsoft.com/office/powerpoint/2010/main" val="2180681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5002-F330-3F94-8ABF-57C7C931DAED}"/>
              </a:ext>
            </a:extLst>
          </p:cNvPr>
          <p:cNvSpPr>
            <a:spLocks noGrp="1"/>
          </p:cNvSpPr>
          <p:nvPr>
            <p:ph type="title"/>
          </p:nvPr>
        </p:nvSpPr>
        <p:spPr/>
        <p:txBody>
          <a:bodyPr/>
          <a:lstStyle/>
          <a:p>
            <a:r>
              <a:rPr lang="en-US" dirty="0" err="1"/>
              <a:t>QLoRA</a:t>
            </a:r>
            <a:r>
              <a:rPr lang="en-US" dirty="0"/>
              <a:t>: Key Innovations</a:t>
            </a:r>
            <a:endParaRPr lang="en-150" dirty="0"/>
          </a:p>
        </p:txBody>
      </p:sp>
      <p:sp>
        <p:nvSpPr>
          <p:cNvPr id="3" name="Content Placeholder 2">
            <a:extLst>
              <a:ext uri="{FF2B5EF4-FFF2-40B4-BE49-F238E27FC236}">
                <a16:creationId xmlns:a16="http://schemas.microsoft.com/office/drawing/2014/main" id="{EC2592EB-C5B8-426B-2E53-E7A9A7D97276}"/>
              </a:ext>
            </a:extLst>
          </p:cNvPr>
          <p:cNvSpPr>
            <a:spLocks noGrp="1"/>
          </p:cNvSpPr>
          <p:nvPr>
            <p:ph idx="1"/>
          </p:nvPr>
        </p:nvSpPr>
        <p:spPr/>
        <p:txBody>
          <a:bodyPr/>
          <a:lstStyle/>
          <a:p>
            <a:r>
              <a:rPr lang="en-US" dirty="0"/>
              <a:t>(a) 4-bit </a:t>
            </a:r>
            <a:r>
              <a:rPr lang="en-US" dirty="0" err="1"/>
              <a:t>NormalFloat</a:t>
            </a:r>
            <a:r>
              <a:rPr lang="en-US" dirty="0"/>
              <a:t> (NF4), a new data type that is information theoretically optimal for normally distributed weights </a:t>
            </a:r>
          </a:p>
          <a:p>
            <a:r>
              <a:rPr lang="en-US" dirty="0"/>
              <a:t>(b) Double Quantization to reduce the average memory footprint by quantizing the quantization constants</a:t>
            </a:r>
          </a:p>
          <a:p>
            <a:r>
              <a:rPr lang="en-US" dirty="0"/>
              <a:t>(c) Paged Optimizers to manage memory spikes</a:t>
            </a:r>
            <a:endParaRPr lang="en-150" dirty="0"/>
          </a:p>
        </p:txBody>
      </p:sp>
      <p:sp>
        <p:nvSpPr>
          <p:cNvPr id="4" name="Date Placeholder 3">
            <a:extLst>
              <a:ext uri="{FF2B5EF4-FFF2-40B4-BE49-F238E27FC236}">
                <a16:creationId xmlns:a16="http://schemas.microsoft.com/office/drawing/2014/main" id="{0185E393-15A9-7FAF-81FA-E867C6539D6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1DBE21D-0D92-1F48-009E-603FDDACF5C7}"/>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5597F84-D934-2356-488F-4F52828643EA}"/>
              </a:ext>
            </a:extLst>
          </p:cNvPr>
          <p:cNvSpPr>
            <a:spLocks noGrp="1"/>
          </p:cNvSpPr>
          <p:nvPr>
            <p:ph type="sldNum" sz="quarter" idx="12"/>
          </p:nvPr>
        </p:nvSpPr>
        <p:spPr/>
        <p:txBody>
          <a:bodyPr/>
          <a:lstStyle/>
          <a:p>
            <a:fld id="{D4F24A5E-B0D2-394D-9970-9AE06BCB59C1}" type="slidenum">
              <a:rPr lang="en-US" smtClean="0"/>
              <a:t>86</a:t>
            </a:fld>
            <a:endParaRPr lang="en-US"/>
          </a:p>
        </p:txBody>
      </p:sp>
    </p:spTree>
    <p:extLst>
      <p:ext uri="{BB962C8B-B14F-4D97-AF65-F5344CB8AC3E}">
        <p14:creationId xmlns:p14="http://schemas.microsoft.com/office/powerpoint/2010/main" val="38924310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5424-799D-DEAD-D701-F29E23113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33857-BED4-8DBE-3B56-31113F1B24F2}"/>
              </a:ext>
            </a:extLst>
          </p:cNvPr>
          <p:cNvSpPr>
            <a:spLocks noGrp="1"/>
          </p:cNvSpPr>
          <p:nvPr>
            <p:ph type="title"/>
          </p:nvPr>
        </p:nvSpPr>
        <p:spPr/>
        <p:txBody>
          <a:bodyPr/>
          <a:lstStyle/>
          <a:p>
            <a:r>
              <a:rPr lang="en-US" dirty="0" err="1"/>
              <a:t>QLoRA</a:t>
            </a:r>
            <a:r>
              <a:rPr lang="en-US" dirty="0"/>
              <a:t>: 4-bit </a:t>
            </a:r>
            <a:r>
              <a:rPr lang="en-US" dirty="0" err="1"/>
              <a:t>NormalFloat</a:t>
            </a:r>
            <a:endParaRPr lang="en-150" dirty="0"/>
          </a:p>
        </p:txBody>
      </p:sp>
      <p:sp>
        <p:nvSpPr>
          <p:cNvPr id="3" name="Content Placeholder 2">
            <a:extLst>
              <a:ext uri="{FF2B5EF4-FFF2-40B4-BE49-F238E27FC236}">
                <a16:creationId xmlns:a16="http://schemas.microsoft.com/office/drawing/2014/main" id="{1D405842-00D5-F63A-CD14-422BD9C64402}"/>
              </a:ext>
            </a:extLst>
          </p:cNvPr>
          <p:cNvSpPr>
            <a:spLocks noGrp="1"/>
          </p:cNvSpPr>
          <p:nvPr>
            <p:ph idx="1"/>
          </p:nvPr>
        </p:nvSpPr>
        <p:spPr/>
        <p:txBody>
          <a:bodyPr/>
          <a:lstStyle/>
          <a:p>
            <a:r>
              <a:rPr lang="en-US" dirty="0"/>
              <a:t>a method to efficiently prepare data for quantization, a process that simplifies high-precision numbers into fewer bits:</a:t>
            </a:r>
          </a:p>
          <a:p>
            <a:r>
              <a:rPr lang="en-US" dirty="0"/>
              <a:t>The method groups data points into bins, ensuring each bin has an equal number of points, which is more efficient than traditional methods.</a:t>
            </a:r>
          </a:p>
          <a:p>
            <a:r>
              <a:rPr lang="en-US" dirty="0"/>
              <a:t>Works by spreading out the outliers more evenly instead of boxed together, you can get a good representation of the whole distribution with fewer bits</a:t>
            </a:r>
            <a:endParaRPr lang="en-150" dirty="0"/>
          </a:p>
        </p:txBody>
      </p:sp>
      <p:sp>
        <p:nvSpPr>
          <p:cNvPr id="4" name="Date Placeholder 3">
            <a:extLst>
              <a:ext uri="{FF2B5EF4-FFF2-40B4-BE49-F238E27FC236}">
                <a16:creationId xmlns:a16="http://schemas.microsoft.com/office/drawing/2014/main" id="{8F186F87-0FFD-984E-11EC-6BC16DC1372B}"/>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8E3EBF68-B0A1-B053-87D2-EC996379323F}"/>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216AC651-F6B2-059B-994B-5C2156771CBD}"/>
              </a:ext>
            </a:extLst>
          </p:cNvPr>
          <p:cNvSpPr>
            <a:spLocks noGrp="1"/>
          </p:cNvSpPr>
          <p:nvPr>
            <p:ph type="sldNum" sz="quarter" idx="12"/>
          </p:nvPr>
        </p:nvSpPr>
        <p:spPr/>
        <p:txBody>
          <a:bodyPr/>
          <a:lstStyle/>
          <a:p>
            <a:fld id="{D4F24A5E-B0D2-394D-9970-9AE06BCB59C1}" type="slidenum">
              <a:rPr lang="en-US" smtClean="0"/>
              <a:t>87</a:t>
            </a:fld>
            <a:endParaRPr lang="en-US"/>
          </a:p>
        </p:txBody>
      </p:sp>
    </p:spTree>
    <p:extLst>
      <p:ext uri="{BB962C8B-B14F-4D97-AF65-F5344CB8AC3E}">
        <p14:creationId xmlns:p14="http://schemas.microsoft.com/office/powerpoint/2010/main" val="17664605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09747-E3C5-52B7-C656-288181045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F0D21-48D6-61B0-BCEF-9A16C0E882B3}"/>
              </a:ext>
            </a:extLst>
          </p:cNvPr>
          <p:cNvSpPr>
            <a:spLocks noGrp="1"/>
          </p:cNvSpPr>
          <p:nvPr>
            <p:ph type="title"/>
          </p:nvPr>
        </p:nvSpPr>
        <p:spPr/>
        <p:txBody>
          <a:bodyPr/>
          <a:lstStyle/>
          <a:p>
            <a:r>
              <a:rPr lang="en-US" dirty="0" err="1"/>
              <a:t>QLoRA</a:t>
            </a:r>
            <a:r>
              <a:rPr lang="en-US" dirty="0"/>
              <a:t>: Double Quantization</a:t>
            </a:r>
            <a:endParaRPr lang="en-150" dirty="0"/>
          </a:p>
        </p:txBody>
      </p:sp>
      <p:sp>
        <p:nvSpPr>
          <p:cNvPr id="3" name="Content Placeholder 2">
            <a:extLst>
              <a:ext uri="{FF2B5EF4-FFF2-40B4-BE49-F238E27FC236}">
                <a16:creationId xmlns:a16="http://schemas.microsoft.com/office/drawing/2014/main" id="{F07A4067-42BB-C786-2EE4-3F342E4E92F9}"/>
              </a:ext>
            </a:extLst>
          </p:cNvPr>
          <p:cNvSpPr>
            <a:spLocks noGrp="1"/>
          </p:cNvSpPr>
          <p:nvPr>
            <p:ph idx="1"/>
          </p:nvPr>
        </p:nvSpPr>
        <p:spPr/>
        <p:txBody>
          <a:bodyPr/>
          <a:lstStyle/>
          <a:p>
            <a:r>
              <a:rPr lang="en-US" dirty="0"/>
              <a:t> two-step process to compress the quantization constants themselves, which are used in the first quantization step. </a:t>
            </a:r>
          </a:p>
          <a:p>
            <a:pPr algn="l">
              <a:buFont typeface="Arial" panose="020B0604020202020204" pitchFamily="34" charset="0"/>
              <a:buChar char="•"/>
            </a:pPr>
            <a:r>
              <a:rPr lang="en-US" b="1" i="0" dirty="0">
                <a:solidFill>
                  <a:srgbClr val="374151"/>
                </a:solidFill>
                <a:effectLst/>
                <a:latin typeface="Söhne"/>
              </a:rPr>
              <a:t>Concept</a:t>
            </a:r>
            <a:r>
              <a:rPr lang="en-US" b="0" i="0" dirty="0">
                <a:solidFill>
                  <a:srgbClr val="374151"/>
                </a:solidFill>
                <a:effectLst/>
                <a:latin typeface="Söhne"/>
              </a:rPr>
              <a:t>: Further compresses quantization constants to save memory, on top of the initial data quantization.</a:t>
            </a:r>
          </a:p>
          <a:p>
            <a:pPr algn="l">
              <a:buFont typeface="Arial" panose="020B0604020202020204" pitchFamily="34" charset="0"/>
              <a:buChar char="•"/>
            </a:pPr>
            <a:r>
              <a:rPr lang="en-US" b="1" i="0" dirty="0">
                <a:solidFill>
                  <a:srgbClr val="374151"/>
                </a:solidFill>
                <a:effectLst/>
                <a:latin typeface="Söhne"/>
              </a:rPr>
              <a:t>Method</a:t>
            </a:r>
            <a:r>
              <a:rPr lang="en-US" b="0" i="0" dirty="0">
                <a:solidFill>
                  <a:srgbClr val="374151"/>
                </a:solidFill>
                <a:effectLst/>
                <a:latin typeface="Söhne"/>
              </a:rPr>
              <a:t>: Implements a secondary quantization process on the constants themselves, using 8-bit floats to reduce the memory footprint without performance loss.</a:t>
            </a:r>
          </a:p>
          <a:p>
            <a:pPr algn="l">
              <a:buFont typeface="Arial" panose="020B0604020202020204" pitchFamily="34" charset="0"/>
              <a:buChar char="•"/>
            </a:pPr>
            <a:r>
              <a:rPr lang="en-US" b="1" i="0" dirty="0">
                <a:solidFill>
                  <a:srgbClr val="374151"/>
                </a:solidFill>
                <a:effectLst/>
                <a:latin typeface="Söhne"/>
              </a:rPr>
              <a:t>Novelty</a:t>
            </a:r>
            <a:r>
              <a:rPr lang="en-US" b="0" i="0" dirty="0">
                <a:solidFill>
                  <a:srgbClr val="374151"/>
                </a:solidFill>
                <a:effectLst/>
                <a:latin typeface="Söhne"/>
              </a:rPr>
              <a:t>: This method differs from traditional single-step quantization by adding a second layer of quantization specifically for the constants, significantly reducing the per-parameter memory cost.</a:t>
            </a:r>
          </a:p>
        </p:txBody>
      </p:sp>
      <p:sp>
        <p:nvSpPr>
          <p:cNvPr id="4" name="Date Placeholder 3">
            <a:extLst>
              <a:ext uri="{FF2B5EF4-FFF2-40B4-BE49-F238E27FC236}">
                <a16:creationId xmlns:a16="http://schemas.microsoft.com/office/drawing/2014/main" id="{D9AF1177-7324-600B-2F2F-11596EEEC3D1}"/>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36074E92-EE41-7410-9C9D-FC7E403EC5B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D123F9EB-37BB-5257-BB0E-149C7BC9F737}"/>
              </a:ext>
            </a:extLst>
          </p:cNvPr>
          <p:cNvSpPr>
            <a:spLocks noGrp="1"/>
          </p:cNvSpPr>
          <p:nvPr>
            <p:ph type="sldNum" sz="quarter" idx="12"/>
          </p:nvPr>
        </p:nvSpPr>
        <p:spPr/>
        <p:txBody>
          <a:bodyPr/>
          <a:lstStyle/>
          <a:p>
            <a:fld id="{D4F24A5E-B0D2-394D-9970-9AE06BCB59C1}" type="slidenum">
              <a:rPr lang="en-US" smtClean="0"/>
              <a:t>88</a:t>
            </a:fld>
            <a:endParaRPr lang="en-US"/>
          </a:p>
        </p:txBody>
      </p:sp>
    </p:spTree>
    <p:extLst>
      <p:ext uri="{BB962C8B-B14F-4D97-AF65-F5344CB8AC3E}">
        <p14:creationId xmlns:p14="http://schemas.microsoft.com/office/powerpoint/2010/main" val="7544577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4E945-532F-8388-75F1-A6E6B3B84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1A629-E5B8-0C25-8A30-B40D7FF1B884}"/>
              </a:ext>
            </a:extLst>
          </p:cNvPr>
          <p:cNvSpPr>
            <a:spLocks noGrp="1"/>
          </p:cNvSpPr>
          <p:nvPr>
            <p:ph type="title"/>
          </p:nvPr>
        </p:nvSpPr>
        <p:spPr/>
        <p:txBody>
          <a:bodyPr/>
          <a:lstStyle/>
          <a:p>
            <a:r>
              <a:rPr lang="en-US" dirty="0" err="1"/>
              <a:t>QLoRA</a:t>
            </a:r>
            <a:r>
              <a:rPr lang="en-US" dirty="0"/>
              <a:t>: Paged Optimizers </a:t>
            </a:r>
            <a:endParaRPr lang="en-150" dirty="0"/>
          </a:p>
        </p:txBody>
      </p:sp>
      <p:sp>
        <p:nvSpPr>
          <p:cNvPr id="3" name="Content Placeholder 2">
            <a:extLst>
              <a:ext uri="{FF2B5EF4-FFF2-40B4-BE49-F238E27FC236}">
                <a16:creationId xmlns:a16="http://schemas.microsoft.com/office/drawing/2014/main" id="{AA0289C7-F420-ACFE-EA5C-78B6E9D4E00C}"/>
              </a:ext>
            </a:extLst>
          </p:cNvPr>
          <p:cNvSpPr>
            <a:spLocks noGrp="1"/>
          </p:cNvSpPr>
          <p:nvPr>
            <p:ph idx="1"/>
          </p:nvPr>
        </p:nvSpPr>
        <p:spPr/>
        <p:txBody>
          <a:bodyPr/>
          <a:lstStyle/>
          <a:p>
            <a:r>
              <a:rPr lang="en-US" dirty="0"/>
              <a:t>automatic page-to-page transfers between the CPU and GPU for error-free GPU processing when the GPU occasionally runs out-of-memory.</a:t>
            </a:r>
          </a:p>
          <a:p>
            <a:r>
              <a:rPr lang="en-US" dirty="0"/>
              <a:t>NVIDIA unified memory feature</a:t>
            </a:r>
            <a:endParaRPr lang="en-150" dirty="0"/>
          </a:p>
        </p:txBody>
      </p:sp>
      <p:sp>
        <p:nvSpPr>
          <p:cNvPr id="4" name="Date Placeholder 3">
            <a:extLst>
              <a:ext uri="{FF2B5EF4-FFF2-40B4-BE49-F238E27FC236}">
                <a16:creationId xmlns:a16="http://schemas.microsoft.com/office/drawing/2014/main" id="{68EC0782-6C8C-BE5C-1AF7-52158DA8F423}"/>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C1788E39-5134-9701-5A6B-F192582FEAFD}"/>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AD7A853-DC20-44FE-9BC1-71B27F4A810A}"/>
              </a:ext>
            </a:extLst>
          </p:cNvPr>
          <p:cNvSpPr>
            <a:spLocks noGrp="1"/>
          </p:cNvSpPr>
          <p:nvPr>
            <p:ph type="sldNum" sz="quarter" idx="12"/>
          </p:nvPr>
        </p:nvSpPr>
        <p:spPr/>
        <p:txBody>
          <a:bodyPr/>
          <a:lstStyle/>
          <a:p>
            <a:fld id="{D4F24A5E-B0D2-394D-9970-9AE06BCB59C1}" type="slidenum">
              <a:rPr lang="en-US" smtClean="0"/>
              <a:t>89</a:t>
            </a:fld>
            <a:endParaRPr lang="en-US"/>
          </a:p>
        </p:txBody>
      </p:sp>
    </p:spTree>
    <p:extLst>
      <p:ext uri="{BB962C8B-B14F-4D97-AF65-F5344CB8AC3E}">
        <p14:creationId xmlns:p14="http://schemas.microsoft.com/office/powerpoint/2010/main" val="301392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678C-ACB1-0D30-2C99-E9F76855970E}"/>
              </a:ext>
            </a:extLst>
          </p:cNvPr>
          <p:cNvSpPr>
            <a:spLocks noGrp="1"/>
          </p:cNvSpPr>
          <p:nvPr>
            <p:ph type="title"/>
          </p:nvPr>
        </p:nvSpPr>
        <p:spPr/>
        <p:txBody>
          <a:bodyPr/>
          <a:lstStyle/>
          <a:p>
            <a:r>
              <a:rPr lang="en-US" dirty="0"/>
              <a:t>Routing Mechanism</a:t>
            </a:r>
          </a:p>
        </p:txBody>
      </p:sp>
      <p:sp>
        <p:nvSpPr>
          <p:cNvPr id="3" name="Content Placeholder 2">
            <a:extLst>
              <a:ext uri="{FF2B5EF4-FFF2-40B4-BE49-F238E27FC236}">
                <a16:creationId xmlns:a16="http://schemas.microsoft.com/office/drawing/2014/main" id="{E95D7E15-9D15-AADF-DC5E-B268C203CAAA}"/>
              </a:ext>
            </a:extLst>
          </p:cNvPr>
          <p:cNvSpPr>
            <a:spLocks noGrp="1"/>
          </p:cNvSpPr>
          <p:nvPr>
            <p:ph idx="1"/>
          </p:nvPr>
        </p:nvSpPr>
        <p:spPr/>
        <p:txBody>
          <a:bodyPr/>
          <a:lstStyle/>
          <a:p>
            <a:r>
              <a:rPr lang="en-US" dirty="0"/>
              <a:t>Routing Mechanism: Decides which input token goes to which expert</a:t>
            </a:r>
          </a:p>
          <a:p>
            <a:r>
              <a:rPr lang="en-US" dirty="0"/>
              <a:t>It is learned so it improves over time and the </a:t>
            </a:r>
            <a:r>
              <a:rPr lang="en-US" b="1" dirty="0"/>
              <a:t>experts specialize</a:t>
            </a:r>
            <a:r>
              <a:rPr lang="en-US" dirty="0"/>
              <a:t>, so at inference, we are doing </a:t>
            </a:r>
            <a:r>
              <a:rPr lang="en-US" sz="2400" i="1" dirty="0">
                <a:solidFill>
                  <a:srgbClr val="FF0000"/>
                </a:solidFill>
              </a:rPr>
              <a:t>1/#of Experts </a:t>
            </a:r>
            <a:r>
              <a:rPr lang="en-US" dirty="0"/>
              <a:t>Compute!</a:t>
            </a:r>
          </a:p>
        </p:txBody>
      </p:sp>
      <p:sp>
        <p:nvSpPr>
          <p:cNvPr id="4" name="Date Placeholder 3">
            <a:extLst>
              <a:ext uri="{FF2B5EF4-FFF2-40B4-BE49-F238E27FC236}">
                <a16:creationId xmlns:a16="http://schemas.microsoft.com/office/drawing/2014/main" id="{EE736273-2245-F3E3-96D9-48886F834AA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F0368D46-2178-E741-10C9-33645C4A9D31}"/>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A6B43B3-4269-9A66-3084-F1C22E7D1920}"/>
              </a:ext>
            </a:extLst>
          </p:cNvPr>
          <p:cNvSpPr>
            <a:spLocks noGrp="1"/>
          </p:cNvSpPr>
          <p:nvPr>
            <p:ph type="sldNum" sz="quarter" idx="12"/>
          </p:nvPr>
        </p:nvSpPr>
        <p:spPr/>
        <p:txBody>
          <a:bodyPr/>
          <a:lstStyle/>
          <a:p>
            <a:fld id="{D4F24A5E-B0D2-394D-9970-9AE06BCB59C1}" type="slidenum">
              <a:rPr lang="en-US" smtClean="0"/>
              <a:t>9</a:t>
            </a:fld>
            <a:endParaRPr lang="en-US"/>
          </a:p>
        </p:txBody>
      </p:sp>
    </p:spTree>
    <p:extLst>
      <p:ext uri="{BB962C8B-B14F-4D97-AF65-F5344CB8AC3E}">
        <p14:creationId xmlns:p14="http://schemas.microsoft.com/office/powerpoint/2010/main" val="37871488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D81D-3DE9-78D0-5D6C-4F7706EAD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3F0A5-2CDE-3F6C-3786-A6BC6CBB7CC2}"/>
              </a:ext>
            </a:extLst>
          </p:cNvPr>
          <p:cNvSpPr>
            <a:spLocks noGrp="1"/>
          </p:cNvSpPr>
          <p:nvPr>
            <p:ph type="title"/>
          </p:nvPr>
        </p:nvSpPr>
        <p:spPr/>
        <p:txBody>
          <a:bodyPr/>
          <a:lstStyle/>
          <a:p>
            <a:r>
              <a:rPr lang="en-US" dirty="0" err="1"/>
              <a:t>QLoRA</a:t>
            </a:r>
            <a:r>
              <a:rPr lang="en-US" dirty="0"/>
              <a:t>: Results</a:t>
            </a:r>
            <a:endParaRPr lang="en-150" dirty="0"/>
          </a:p>
        </p:txBody>
      </p:sp>
      <p:sp>
        <p:nvSpPr>
          <p:cNvPr id="3" name="Content Placeholder 2">
            <a:extLst>
              <a:ext uri="{FF2B5EF4-FFF2-40B4-BE49-F238E27FC236}">
                <a16:creationId xmlns:a16="http://schemas.microsoft.com/office/drawing/2014/main" id="{E14EDD85-7965-5205-2612-00062CFAFBC7}"/>
              </a:ext>
            </a:extLst>
          </p:cNvPr>
          <p:cNvSpPr>
            <a:spLocks noGrp="1"/>
          </p:cNvSpPr>
          <p:nvPr>
            <p:ph idx="1"/>
          </p:nvPr>
        </p:nvSpPr>
        <p:spPr/>
        <p:txBody>
          <a:bodyPr/>
          <a:lstStyle/>
          <a:p>
            <a:r>
              <a:rPr lang="en-US" dirty="0" err="1"/>
              <a:t>QLoRA</a:t>
            </a:r>
            <a:r>
              <a:rPr lang="en-US" dirty="0"/>
              <a:t> vs Standard Finetuning</a:t>
            </a:r>
          </a:p>
          <a:p>
            <a:r>
              <a:rPr lang="en-US" sz="2400" dirty="0"/>
              <a:t>quantized LLMs (OPT, BLOOM, Pythia, </a:t>
            </a:r>
            <a:r>
              <a:rPr lang="en-US" sz="2400" dirty="0" err="1"/>
              <a:t>LLaMA</a:t>
            </a:r>
            <a:r>
              <a:rPr lang="en-US" sz="2400" dirty="0"/>
              <a:t>) of different sizes (125M to 65B) with different data types are evaluated on language modeling and a set of zero-shot tasks.</a:t>
            </a:r>
            <a:endParaRPr lang="en-150" sz="2400" dirty="0"/>
          </a:p>
        </p:txBody>
      </p:sp>
      <p:sp>
        <p:nvSpPr>
          <p:cNvPr id="4" name="Date Placeholder 3">
            <a:extLst>
              <a:ext uri="{FF2B5EF4-FFF2-40B4-BE49-F238E27FC236}">
                <a16:creationId xmlns:a16="http://schemas.microsoft.com/office/drawing/2014/main" id="{325A4C82-0D88-6829-516C-CC8849D5E34A}"/>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0785DDDA-FC72-B222-7603-406A68D7AFFE}"/>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84B5F4D-6EC5-7E1D-1E93-EEF896688F2E}"/>
              </a:ext>
            </a:extLst>
          </p:cNvPr>
          <p:cNvSpPr>
            <a:spLocks noGrp="1"/>
          </p:cNvSpPr>
          <p:nvPr>
            <p:ph type="sldNum" sz="quarter" idx="12"/>
          </p:nvPr>
        </p:nvSpPr>
        <p:spPr/>
        <p:txBody>
          <a:bodyPr/>
          <a:lstStyle/>
          <a:p>
            <a:fld id="{D4F24A5E-B0D2-394D-9970-9AE06BCB59C1}" type="slidenum">
              <a:rPr lang="en-US" smtClean="0"/>
              <a:t>90</a:t>
            </a:fld>
            <a:endParaRPr lang="en-US"/>
          </a:p>
        </p:txBody>
      </p:sp>
      <p:pic>
        <p:nvPicPr>
          <p:cNvPr id="8" name="Picture 7">
            <a:extLst>
              <a:ext uri="{FF2B5EF4-FFF2-40B4-BE49-F238E27FC236}">
                <a16:creationId xmlns:a16="http://schemas.microsoft.com/office/drawing/2014/main" id="{93553C9F-9E76-738F-CDF2-8CDD073A07CC}"/>
              </a:ext>
            </a:extLst>
          </p:cNvPr>
          <p:cNvPicPr>
            <a:picLocks noChangeAspect="1"/>
          </p:cNvPicPr>
          <p:nvPr/>
        </p:nvPicPr>
        <p:blipFill>
          <a:blip r:embed="rId3"/>
          <a:stretch>
            <a:fillRect/>
          </a:stretch>
        </p:blipFill>
        <p:spPr>
          <a:xfrm>
            <a:off x="4180009" y="2487050"/>
            <a:ext cx="5604483" cy="3911854"/>
          </a:xfrm>
          <a:prstGeom prst="rect">
            <a:avLst/>
          </a:prstGeom>
        </p:spPr>
      </p:pic>
      <p:pic>
        <p:nvPicPr>
          <p:cNvPr id="9" name="Picture 8">
            <a:extLst>
              <a:ext uri="{FF2B5EF4-FFF2-40B4-BE49-F238E27FC236}">
                <a16:creationId xmlns:a16="http://schemas.microsoft.com/office/drawing/2014/main" id="{65A1295C-045E-7B7D-4878-D06ED85A1341}"/>
              </a:ext>
            </a:extLst>
          </p:cNvPr>
          <p:cNvPicPr>
            <a:picLocks noChangeAspect="1"/>
          </p:cNvPicPr>
          <p:nvPr/>
        </p:nvPicPr>
        <p:blipFill>
          <a:blip r:embed="rId4"/>
          <a:stretch>
            <a:fillRect/>
          </a:stretch>
        </p:blipFill>
        <p:spPr>
          <a:xfrm>
            <a:off x="838200" y="3160064"/>
            <a:ext cx="2820752" cy="2536401"/>
          </a:xfrm>
          <a:prstGeom prst="rect">
            <a:avLst/>
          </a:prstGeom>
        </p:spPr>
      </p:pic>
      <p:sp>
        <p:nvSpPr>
          <p:cNvPr id="10" name="TextBox 9">
            <a:extLst>
              <a:ext uri="{FF2B5EF4-FFF2-40B4-BE49-F238E27FC236}">
                <a16:creationId xmlns:a16="http://schemas.microsoft.com/office/drawing/2014/main" id="{F251C62A-FFB5-C67E-1CC3-12097BEA499E}"/>
              </a:ext>
            </a:extLst>
          </p:cNvPr>
          <p:cNvSpPr txBox="1"/>
          <p:nvPr/>
        </p:nvSpPr>
        <p:spPr>
          <a:xfrm>
            <a:off x="9784492" y="3160064"/>
            <a:ext cx="1710717" cy="3139321"/>
          </a:xfrm>
          <a:prstGeom prst="rect">
            <a:avLst/>
          </a:prstGeom>
          <a:noFill/>
        </p:spPr>
        <p:txBody>
          <a:bodyPr wrap="square" rtlCol="0">
            <a:spAutoFit/>
          </a:bodyPr>
          <a:lstStyle/>
          <a:p>
            <a:r>
              <a:rPr lang="en-US" dirty="0"/>
              <a:t>Mean zero-shot accuracy over </a:t>
            </a:r>
            <a:r>
              <a:rPr lang="en-US" dirty="0" err="1"/>
              <a:t>Winogrande</a:t>
            </a:r>
            <a:r>
              <a:rPr lang="en-US" dirty="0"/>
              <a:t>, </a:t>
            </a:r>
            <a:r>
              <a:rPr lang="en-US" dirty="0" err="1"/>
              <a:t>HellaSwag</a:t>
            </a:r>
            <a:r>
              <a:rPr lang="en-US" dirty="0"/>
              <a:t>, </a:t>
            </a:r>
            <a:r>
              <a:rPr lang="en-US" dirty="0" err="1"/>
              <a:t>PiQA</a:t>
            </a:r>
            <a:r>
              <a:rPr lang="en-US" dirty="0"/>
              <a:t>, Arc-Easy, and </a:t>
            </a:r>
            <a:r>
              <a:rPr lang="en-US" dirty="0" err="1"/>
              <a:t>ArcChallenge</a:t>
            </a:r>
            <a:r>
              <a:rPr lang="en-US" dirty="0"/>
              <a:t> using </a:t>
            </a:r>
            <a:r>
              <a:rPr lang="en-US" dirty="0" err="1"/>
              <a:t>LLaMA</a:t>
            </a:r>
            <a:r>
              <a:rPr lang="en-US" dirty="0"/>
              <a:t> models with different 4-bit data types.</a:t>
            </a:r>
            <a:endParaRPr lang="en-150" dirty="0"/>
          </a:p>
        </p:txBody>
      </p:sp>
    </p:spTree>
    <p:extLst>
      <p:ext uri="{BB962C8B-B14F-4D97-AF65-F5344CB8AC3E}">
        <p14:creationId xmlns:p14="http://schemas.microsoft.com/office/powerpoint/2010/main" val="26365025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28B6F-4496-563D-53F1-509EBCA49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E7039-12CB-E213-6957-063BC3615C8E}"/>
              </a:ext>
            </a:extLst>
          </p:cNvPr>
          <p:cNvSpPr>
            <a:spLocks noGrp="1"/>
          </p:cNvSpPr>
          <p:nvPr>
            <p:ph type="title"/>
          </p:nvPr>
        </p:nvSpPr>
        <p:spPr/>
        <p:txBody>
          <a:bodyPr/>
          <a:lstStyle/>
          <a:p>
            <a:r>
              <a:rPr lang="en-US" dirty="0" err="1"/>
              <a:t>QLoRA</a:t>
            </a:r>
            <a:r>
              <a:rPr lang="en-US" dirty="0"/>
              <a:t>: Results</a:t>
            </a:r>
            <a:endParaRPr lang="en-150" dirty="0"/>
          </a:p>
        </p:txBody>
      </p:sp>
      <p:sp>
        <p:nvSpPr>
          <p:cNvPr id="3" name="Content Placeholder 2">
            <a:extLst>
              <a:ext uri="{FF2B5EF4-FFF2-40B4-BE49-F238E27FC236}">
                <a16:creationId xmlns:a16="http://schemas.microsoft.com/office/drawing/2014/main" id="{6FBAEDD7-17A9-44C2-C6B4-B364FABDD8CB}"/>
              </a:ext>
            </a:extLst>
          </p:cNvPr>
          <p:cNvSpPr>
            <a:spLocks noGrp="1"/>
          </p:cNvSpPr>
          <p:nvPr>
            <p:ph idx="1"/>
          </p:nvPr>
        </p:nvSpPr>
        <p:spPr/>
        <p:txBody>
          <a:bodyPr/>
          <a:lstStyle/>
          <a:p>
            <a:r>
              <a:rPr lang="en-US" dirty="0" err="1"/>
              <a:t>QLoRA</a:t>
            </a:r>
            <a:r>
              <a:rPr lang="en-US" dirty="0"/>
              <a:t> vs Standard Finetuning</a:t>
            </a:r>
          </a:p>
          <a:p>
            <a:pPr lvl="1"/>
            <a:r>
              <a:rPr lang="en-US" dirty="0"/>
              <a:t>Can the lost performance in 4-bit inference be recovered by conducting 4-bit adapter finetuning?</a:t>
            </a:r>
            <a:endParaRPr lang="en-150" dirty="0"/>
          </a:p>
        </p:txBody>
      </p:sp>
      <p:sp>
        <p:nvSpPr>
          <p:cNvPr id="4" name="Date Placeholder 3">
            <a:extLst>
              <a:ext uri="{FF2B5EF4-FFF2-40B4-BE49-F238E27FC236}">
                <a16:creationId xmlns:a16="http://schemas.microsoft.com/office/drawing/2014/main" id="{2C9FA656-A051-F883-4180-9A5ED8730367}"/>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D11483D-AC0A-329C-D045-206497B0FA32}"/>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372427FF-1F4C-D87E-B4D6-C775E2C84299}"/>
              </a:ext>
            </a:extLst>
          </p:cNvPr>
          <p:cNvSpPr>
            <a:spLocks noGrp="1"/>
          </p:cNvSpPr>
          <p:nvPr>
            <p:ph type="sldNum" sz="quarter" idx="12"/>
          </p:nvPr>
        </p:nvSpPr>
        <p:spPr/>
        <p:txBody>
          <a:bodyPr/>
          <a:lstStyle/>
          <a:p>
            <a:fld id="{D4F24A5E-B0D2-394D-9970-9AE06BCB59C1}" type="slidenum">
              <a:rPr lang="en-US" smtClean="0"/>
              <a:t>91</a:t>
            </a:fld>
            <a:endParaRPr lang="en-US"/>
          </a:p>
        </p:txBody>
      </p:sp>
      <p:pic>
        <p:nvPicPr>
          <p:cNvPr id="9" name="Picture 8">
            <a:extLst>
              <a:ext uri="{FF2B5EF4-FFF2-40B4-BE49-F238E27FC236}">
                <a16:creationId xmlns:a16="http://schemas.microsoft.com/office/drawing/2014/main" id="{5C4F8F10-C94E-398E-ACC6-2BBCD2A68D4B}"/>
              </a:ext>
            </a:extLst>
          </p:cNvPr>
          <p:cNvPicPr>
            <a:picLocks noChangeAspect="1"/>
          </p:cNvPicPr>
          <p:nvPr/>
        </p:nvPicPr>
        <p:blipFill>
          <a:blip r:embed="rId3"/>
          <a:stretch>
            <a:fillRect/>
          </a:stretch>
        </p:blipFill>
        <p:spPr>
          <a:xfrm>
            <a:off x="1166909" y="2472524"/>
            <a:ext cx="9858181" cy="3505797"/>
          </a:xfrm>
          <a:prstGeom prst="rect">
            <a:avLst/>
          </a:prstGeom>
        </p:spPr>
      </p:pic>
    </p:spTree>
    <p:extLst>
      <p:ext uri="{BB962C8B-B14F-4D97-AF65-F5344CB8AC3E}">
        <p14:creationId xmlns:p14="http://schemas.microsoft.com/office/powerpoint/2010/main" val="35256372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81256-56AA-EFBA-CD9E-571943634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B0207-649D-1127-4D09-A6E0CA045F88}"/>
              </a:ext>
            </a:extLst>
          </p:cNvPr>
          <p:cNvSpPr>
            <a:spLocks noGrp="1"/>
          </p:cNvSpPr>
          <p:nvPr>
            <p:ph type="title"/>
          </p:nvPr>
        </p:nvSpPr>
        <p:spPr/>
        <p:txBody>
          <a:bodyPr/>
          <a:lstStyle/>
          <a:p>
            <a:r>
              <a:rPr lang="en-US" dirty="0" err="1"/>
              <a:t>QLoRA</a:t>
            </a:r>
            <a:r>
              <a:rPr lang="en-US" dirty="0"/>
              <a:t>: Results</a:t>
            </a:r>
            <a:endParaRPr lang="en-150" dirty="0"/>
          </a:p>
        </p:txBody>
      </p:sp>
      <p:sp>
        <p:nvSpPr>
          <p:cNvPr id="3" name="Content Placeholder 2">
            <a:extLst>
              <a:ext uri="{FF2B5EF4-FFF2-40B4-BE49-F238E27FC236}">
                <a16:creationId xmlns:a16="http://schemas.microsoft.com/office/drawing/2014/main" id="{88E8A3A3-C4C0-242B-8C98-DC6A5C8F1509}"/>
              </a:ext>
            </a:extLst>
          </p:cNvPr>
          <p:cNvSpPr>
            <a:spLocks noGrp="1"/>
          </p:cNvSpPr>
          <p:nvPr>
            <p:ph idx="1"/>
          </p:nvPr>
        </p:nvSpPr>
        <p:spPr/>
        <p:txBody>
          <a:bodyPr/>
          <a:lstStyle/>
          <a:p>
            <a:r>
              <a:rPr lang="en-US" dirty="0" err="1"/>
              <a:t>QLoRA</a:t>
            </a:r>
            <a:r>
              <a:rPr lang="en-US" dirty="0"/>
              <a:t> vs Chatbot State-of-the-art</a:t>
            </a:r>
            <a:endParaRPr lang="en-150" dirty="0"/>
          </a:p>
        </p:txBody>
      </p:sp>
      <p:sp>
        <p:nvSpPr>
          <p:cNvPr id="4" name="Date Placeholder 3">
            <a:extLst>
              <a:ext uri="{FF2B5EF4-FFF2-40B4-BE49-F238E27FC236}">
                <a16:creationId xmlns:a16="http://schemas.microsoft.com/office/drawing/2014/main" id="{1F8500CA-CAA9-5EC2-1A48-97652103346F}"/>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367119FE-B053-5EBB-9D37-22ECC6533A1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1B8544C-7452-E151-8B87-3C3A78F3F342}"/>
              </a:ext>
            </a:extLst>
          </p:cNvPr>
          <p:cNvSpPr>
            <a:spLocks noGrp="1"/>
          </p:cNvSpPr>
          <p:nvPr>
            <p:ph type="sldNum" sz="quarter" idx="12"/>
          </p:nvPr>
        </p:nvSpPr>
        <p:spPr/>
        <p:txBody>
          <a:bodyPr/>
          <a:lstStyle/>
          <a:p>
            <a:fld id="{D4F24A5E-B0D2-394D-9970-9AE06BCB59C1}" type="slidenum">
              <a:rPr lang="en-US" smtClean="0"/>
              <a:t>92</a:t>
            </a:fld>
            <a:endParaRPr lang="en-US"/>
          </a:p>
        </p:txBody>
      </p:sp>
      <p:pic>
        <p:nvPicPr>
          <p:cNvPr id="11" name="Picture 10">
            <a:extLst>
              <a:ext uri="{FF2B5EF4-FFF2-40B4-BE49-F238E27FC236}">
                <a16:creationId xmlns:a16="http://schemas.microsoft.com/office/drawing/2014/main" id="{3844B7C8-86B0-18E8-82EE-FB7405DE2295}"/>
              </a:ext>
            </a:extLst>
          </p:cNvPr>
          <p:cNvPicPr>
            <a:picLocks noChangeAspect="1"/>
          </p:cNvPicPr>
          <p:nvPr/>
        </p:nvPicPr>
        <p:blipFill>
          <a:blip r:embed="rId3"/>
          <a:stretch>
            <a:fillRect/>
          </a:stretch>
        </p:blipFill>
        <p:spPr>
          <a:xfrm>
            <a:off x="917423" y="1802674"/>
            <a:ext cx="7235977" cy="4228851"/>
          </a:xfrm>
          <a:prstGeom prst="rect">
            <a:avLst/>
          </a:prstGeom>
        </p:spPr>
      </p:pic>
      <p:pic>
        <p:nvPicPr>
          <p:cNvPr id="13" name="Picture 12">
            <a:extLst>
              <a:ext uri="{FF2B5EF4-FFF2-40B4-BE49-F238E27FC236}">
                <a16:creationId xmlns:a16="http://schemas.microsoft.com/office/drawing/2014/main" id="{95051F19-2569-F3E2-1776-3BA118ED9261}"/>
              </a:ext>
            </a:extLst>
          </p:cNvPr>
          <p:cNvPicPr>
            <a:picLocks noChangeAspect="1"/>
          </p:cNvPicPr>
          <p:nvPr/>
        </p:nvPicPr>
        <p:blipFill>
          <a:blip r:embed="rId4"/>
          <a:stretch>
            <a:fillRect/>
          </a:stretch>
        </p:blipFill>
        <p:spPr>
          <a:xfrm>
            <a:off x="8138206" y="2383257"/>
            <a:ext cx="3687987" cy="3067684"/>
          </a:xfrm>
          <a:prstGeom prst="rect">
            <a:avLst/>
          </a:prstGeom>
        </p:spPr>
      </p:pic>
    </p:spTree>
    <p:extLst>
      <p:ext uri="{BB962C8B-B14F-4D97-AF65-F5344CB8AC3E}">
        <p14:creationId xmlns:p14="http://schemas.microsoft.com/office/powerpoint/2010/main" val="24001269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7C4A-055D-D968-1788-29D9FFBFA6C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1B99731-FE93-0E98-7CF4-BF9D237142F4}"/>
              </a:ext>
            </a:extLst>
          </p:cNvPr>
          <p:cNvSpPr>
            <a:spLocks noGrp="1"/>
          </p:cNvSpPr>
          <p:nvPr>
            <p:ph type="dt" sz="half" idx="10"/>
          </p:nvPr>
        </p:nvSpPr>
        <p:spPr/>
        <p:txBody>
          <a:bodyPr/>
          <a:lstStyle/>
          <a:p>
            <a:fld id="{9A561D02-7E11-1544-897F-A30819BC8F60}" type="datetime1">
              <a:rPr lang="en-CA" smtClean="0"/>
              <a:t>2024-03-26</a:t>
            </a:fld>
            <a:endParaRPr lang="en-US"/>
          </a:p>
        </p:txBody>
      </p:sp>
      <p:sp>
        <p:nvSpPr>
          <p:cNvPr id="3" name="Footer Placeholder 2">
            <a:extLst>
              <a:ext uri="{FF2B5EF4-FFF2-40B4-BE49-F238E27FC236}">
                <a16:creationId xmlns:a16="http://schemas.microsoft.com/office/drawing/2014/main" id="{D4E40D1D-0963-4AE3-162C-CC9293BC2154}"/>
              </a:ext>
            </a:extLst>
          </p:cNvPr>
          <p:cNvSpPr>
            <a:spLocks noGrp="1"/>
          </p:cNvSpPr>
          <p:nvPr>
            <p:ph type="ftr" sz="quarter" idx="11"/>
          </p:nvPr>
        </p:nvSpPr>
        <p:spPr/>
        <p:txBody>
          <a:bodyPr/>
          <a:lstStyle/>
          <a:p>
            <a:r>
              <a:rPr lang="en-US"/>
              <a:t>Slides created for CS886 at UWaterloo</a:t>
            </a:r>
          </a:p>
        </p:txBody>
      </p:sp>
      <p:sp>
        <p:nvSpPr>
          <p:cNvPr id="4" name="Slide Number Placeholder 3">
            <a:extLst>
              <a:ext uri="{FF2B5EF4-FFF2-40B4-BE49-F238E27FC236}">
                <a16:creationId xmlns:a16="http://schemas.microsoft.com/office/drawing/2014/main" id="{9DD437BF-CE64-3340-25C9-010C92D984BB}"/>
              </a:ext>
            </a:extLst>
          </p:cNvPr>
          <p:cNvSpPr>
            <a:spLocks noGrp="1"/>
          </p:cNvSpPr>
          <p:nvPr>
            <p:ph type="sldNum" sz="quarter" idx="12"/>
          </p:nvPr>
        </p:nvSpPr>
        <p:spPr/>
        <p:txBody>
          <a:bodyPr/>
          <a:lstStyle/>
          <a:p>
            <a:fld id="{D4F24A5E-B0D2-394D-9970-9AE06BCB59C1}" type="slidenum">
              <a:rPr lang="en-US" smtClean="0"/>
              <a:t>93</a:t>
            </a:fld>
            <a:endParaRPr lang="en-US"/>
          </a:p>
        </p:txBody>
      </p:sp>
      <p:sp>
        <p:nvSpPr>
          <p:cNvPr id="5" name="Title 4">
            <a:extLst>
              <a:ext uri="{FF2B5EF4-FFF2-40B4-BE49-F238E27FC236}">
                <a16:creationId xmlns:a16="http://schemas.microsoft.com/office/drawing/2014/main" id="{69FBCAF3-8C25-B5C6-EF4E-DEB9709CBA77}"/>
              </a:ext>
            </a:extLst>
          </p:cNvPr>
          <p:cNvSpPr>
            <a:spLocks noGrp="1"/>
          </p:cNvSpPr>
          <p:nvPr>
            <p:ph type="title"/>
          </p:nvPr>
        </p:nvSpPr>
        <p:spPr>
          <a:xfrm>
            <a:off x="1005349" y="2312476"/>
            <a:ext cx="10515600" cy="2233048"/>
          </a:xfrm>
        </p:spPr>
        <p:txBody>
          <a:bodyPr>
            <a:normAutofit/>
          </a:bodyPr>
          <a:lstStyle/>
          <a:p>
            <a:r>
              <a:rPr lang="en-US" dirty="0" err="1"/>
              <a:t>BitNet</a:t>
            </a:r>
            <a:r>
              <a:rPr lang="en-US" dirty="0"/>
              <a:t>: Scaling 1-bit Transformers for Large Language Models (2023)</a:t>
            </a:r>
            <a:endParaRPr lang="en-150" dirty="0"/>
          </a:p>
        </p:txBody>
      </p:sp>
    </p:spTree>
    <p:extLst>
      <p:ext uri="{BB962C8B-B14F-4D97-AF65-F5344CB8AC3E}">
        <p14:creationId xmlns:p14="http://schemas.microsoft.com/office/powerpoint/2010/main" val="3724944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3BB3-8C37-CE3E-76C2-56126F744B8B}"/>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Scaling 1-bit Transformers for Large Language Models</a:t>
            </a:r>
            <a:endParaRPr lang="en-150" sz="4000" dirty="0"/>
          </a:p>
        </p:txBody>
      </p:sp>
      <p:sp>
        <p:nvSpPr>
          <p:cNvPr id="3" name="Content Placeholder 2">
            <a:extLst>
              <a:ext uri="{FF2B5EF4-FFF2-40B4-BE49-F238E27FC236}">
                <a16:creationId xmlns:a16="http://schemas.microsoft.com/office/drawing/2014/main" id="{C15B3425-DDEE-D742-AE25-3C2A25B1491E}"/>
              </a:ext>
            </a:extLst>
          </p:cNvPr>
          <p:cNvSpPr>
            <a:spLocks noGrp="1"/>
          </p:cNvSpPr>
          <p:nvPr>
            <p:ph idx="1"/>
          </p:nvPr>
        </p:nvSpPr>
        <p:spPr>
          <a:xfrm>
            <a:off x="838200" y="1815737"/>
            <a:ext cx="10515600" cy="4361226"/>
          </a:xfrm>
        </p:spPr>
        <p:txBody>
          <a:bodyPr/>
          <a:lstStyle/>
          <a:p>
            <a:r>
              <a:rPr lang="en-US" dirty="0"/>
              <a:t>a scalable and stable 1-bit Transformer architecture designed for large language models</a:t>
            </a:r>
          </a:p>
          <a:p>
            <a:r>
              <a:rPr lang="en-US" dirty="0"/>
              <a:t>Introducing </a:t>
            </a:r>
            <a:r>
              <a:rPr lang="en-US" dirty="0" err="1"/>
              <a:t>BitLinear</a:t>
            </a:r>
            <a:r>
              <a:rPr lang="en-US" dirty="0"/>
              <a:t>: </a:t>
            </a:r>
            <a:r>
              <a:rPr lang="en-US" dirty="0" err="1"/>
              <a:t>nn.Linear</a:t>
            </a:r>
            <a:r>
              <a:rPr lang="en-US" dirty="0"/>
              <a:t> Layer replacement to train 1-bit weights from scratch.</a:t>
            </a:r>
          </a:p>
          <a:p>
            <a:r>
              <a:rPr lang="en-US" dirty="0"/>
              <a:t>directly trains the model with 1-bit precision weights, rather than reducing precision post-training</a:t>
            </a:r>
            <a:endParaRPr lang="en-150" dirty="0"/>
          </a:p>
        </p:txBody>
      </p:sp>
      <p:sp>
        <p:nvSpPr>
          <p:cNvPr id="4" name="Date Placeholder 3">
            <a:extLst>
              <a:ext uri="{FF2B5EF4-FFF2-40B4-BE49-F238E27FC236}">
                <a16:creationId xmlns:a16="http://schemas.microsoft.com/office/drawing/2014/main" id="{F9723E6D-310A-45D8-3CBE-8290AE49DF34}"/>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54BCBA9C-838B-3BF2-D757-CD6E23711E3B}"/>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C48EF187-002F-7A5B-5AD2-F557397646C2}"/>
              </a:ext>
            </a:extLst>
          </p:cNvPr>
          <p:cNvSpPr>
            <a:spLocks noGrp="1"/>
          </p:cNvSpPr>
          <p:nvPr>
            <p:ph type="sldNum" sz="quarter" idx="12"/>
          </p:nvPr>
        </p:nvSpPr>
        <p:spPr/>
        <p:txBody>
          <a:bodyPr/>
          <a:lstStyle/>
          <a:p>
            <a:fld id="{D4F24A5E-B0D2-394D-9970-9AE06BCB59C1}" type="slidenum">
              <a:rPr lang="en-US" smtClean="0"/>
              <a:t>94</a:t>
            </a:fld>
            <a:endParaRPr lang="en-US"/>
          </a:p>
        </p:txBody>
      </p:sp>
    </p:spTree>
    <p:extLst>
      <p:ext uri="{BB962C8B-B14F-4D97-AF65-F5344CB8AC3E}">
        <p14:creationId xmlns:p14="http://schemas.microsoft.com/office/powerpoint/2010/main" val="3245528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BF148-E728-2536-F67D-5F8F0D12E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EBF75-4E51-F2E0-F192-4CA6F5424A5A}"/>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Key Innovations</a:t>
            </a:r>
            <a:endParaRPr lang="en-150" sz="4000" dirty="0"/>
          </a:p>
        </p:txBody>
      </p:sp>
      <p:sp>
        <p:nvSpPr>
          <p:cNvPr id="3" name="Content Placeholder 2">
            <a:extLst>
              <a:ext uri="{FF2B5EF4-FFF2-40B4-BE49-F238E27FC236}">
                <a16:creationId xmlns:a16="http://schemas.microsoft.com/office/drawing/2014/main" id="{EC2BC1A7-342A-C810-2BE5-1A1DCFA79CD4}"/>
              </a:ext>
            </a:extLst>
          </p:cNvPr>
          <p:cNvSpPr>
            <a:spLocks noGrp="1"/>
          </p:cNvSpPr>
          <p:nvPr>
            <p:ph idx="1"/>
          </p:nvPr>
        </p:nvSpPr>
        <p:spPr>
          <a:xfrm>
            <a:off x="838200" y="1815737"/>
            <a:ext cx="10515600" cy="4361226"/>
          </a:xfrm>
        </p:spPr>
        <p:txBody>
          <a:bodyPr/>
          <a:lstStyle/>
          <a:p>
            <a:r>
              <a:rPr lang="en-US" b="1" dirty="0"/>
              <a:t>Quantization-Aware Training</a:t>
            </a:r>
            <a:r>
              <a:rPr lang="en-US" dirty="0"/>
              <a:t>: This method trains models to perform well even when their weights are limited to 1-bit representations, in contrast to most other methods which quantize models only after training.</a:t>
            </a:r>
          </a:p>
          <a:p>
            <a:r>
              <a:rPr lang="en-US" b="1" dirty="0"/>
              <a:t>Optimization Techniques</a:t>
            </a:r>
            <a:r>
              <a:rPr lang="en-US" dirty="0"/>
              <a:t>: It includes strategies like using model parallelism with higher-precision for optimizer states and gradients, and employing larger learning rates to handle the challenges of training with low-precision weights.</a:t>
            </a:r>
            <a:endParaRPr lang="en-150" dirty="0"/>
          </a:p>
        </p:txBody>
      </p:sp>
      <p:sp>
        <p:nvSpPr>
          <p:cNvPr id="4" name="Date Placeholder 3">
            <a:extLst>
              <a:ext uri="{FF2B5EF4-FFF2-40B4-BE49-F238E27FC236}">
                <a16:creationId xmlns:a16="http://schemas.microsoft.com/office/drawing/2014/main" id="{94BB7C33-504E-F3A6-CDA0-1AEEB896FC00}"/>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6D9099B-1004-1B4D-D308-9D4BD9BF1E40}"/>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06025D9C-4686-A394-53CB-BB17BA6D18D3}"/>
              </a:ext>
            </a:extLst>
          </p:cNvPr>
          <p:cNvSpPr>
            <a:spLocks noGrp="1"/>
          </p:cNvSpPr>
          <p:nvPr>
            <p:ph type="sldNum" sz="quarter" idx="12"/>
          </p:nvPr>
        </p:nvSpPr>
        <p:spPr/>
        <p:txBody>
          <a:bodyPr/>
          <a:lstStyle/>
          <a:p>
            <a:fld id="{D4F24A5E-B0D2-394D-9970-9AE06BCB59C1}" type="slidenum">
              <a:rPr lang="en-US" smtClean="0"/>
              <a:t>95</a:t>
            </a:fld>
            <a:endParaRPr lang="en-US"/>
          </a:p>
        </p:txBody>
      </p:sp>
    </p:spTree>
    <p:extLst>
      <p:ext uri="{BB962C8B-B14F-4D97-AF65-F5344CB8AC3E}">
        <p14:creationId xmlns:p14="http://schemas.microsoft.com/office/powerpoint/2010/main" val="15225720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42D7-C201-31FC-B548-E29AE445E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45688-8797-5815-D311-65282AFD7A42}"/>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a:t>
            </a:r>
            <a:r>
              <a:rPr lang="en-US" sz="4000" dirty="0" err="1"/>
              <a:t>BitLinear</a:t>
            </a:r>
            <a:endParaRPr lang="en-150" sz="4000" dirty="0"/>
          </a:p>
        </p:txBody>
      </p:sp>
      <p:sp>
        <p:nvSpPr>
          <p:cNvPr id="4" name="Date Placeholder 3">
            <a:extLst>
              <a:ext uri="{FF2B5EF4-FFF2-40B4-BE49-F238E27FC236}">
                <a16:creationId xmlns:a16="http://schemas.microsoft.com/office/drawing/2014/main" id="{5B574D2A-AEB7-F34C-CC25-D567790A9BD2}"/>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791C0908-E1DD-E59E-E683-57D43A99DFDA}"/>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621C43C6-CD88-99D4-B6C6-A4A56F21E4B4}"/>
              </a:ext>
            </a:extLst>
          </p:cNvPr>
          <p:cNvSpPr>
            <a:spLocks noGrp="1"/>
          </p:cNvSpPr>
          <p:nvPr>
            <p:ph type="sldNum" sz="quarter" idx="12"/>
          </p:nvPr>
        </p:nvSpPr>
        <p:spPr/>
        <p:txBody>
          <a:bodyPr/>
          <a:lstStyle/>
          <a:p>
            <a:fld id="{D4F24A5E-B0D2-394D-9970-9AE06BCB59C1}" type="slidenum">
              <a:rPr lang="en-US" smtClean="0"/>
              <a:t>96</a:t>
            </a:fld>
            <a:endParaRPr lang="en-US"/>
          </a:p>
        </p:txBody>
      </p:sp>
      <p:pic>
        <p:nvPicPr>
          <p:cNvPr id="11" name="Content Placeholder 10">
            <a:extLst>
              <a:ext uri="{FF2B5EF4-FFF2-40B4-BE49-F238E27FC236}">
                <a16:creationId xmlns:a16="http://schemas.microsoft.com/office/drawing/2014/main" id="{FDE567BF-588E-A1DE-FCBC-A900ADCBC9FA}"/>
              </a:ext>
            </a:extLst>
          </p:cNvPr>
          <p:cNvPicPr>
            <a:picLocks noGrp="1" noChangeAspect="1"/>
          </p:cNvPicPr>
          <p:nvPr>
            <p:ph idx="1"/>
          </p:nvPr>
        </p:nvPicPr>
        <p:blipFill>
          <a:blip r:embed="rId3"/>
          <a:stretch>
            <a:fillRect/>
          </a:stretch>
        </p:blipFill>
        <p:spPr>
          <a:xfrm>
            <a:off x="523450" y="1323685"/>
            <a:ext cx="11145100" cy="5032665"/>
          </a:xfrm>
        </p:spPr>
      </p:pic>
    </p:spTree>
    <p:extLst>
      <p:ext uri="{BB962C8B-B14F-4D97-AF65-F5344CB8AC3E}">
        <p14:creationId xmlns:p14="http://schemas.microsoft.com/office/powerpoint/2010/main" val="6568725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1F2A-1E43-102A-EFCF-6FA2054B9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C9B98-E47D-79AF-B131-6FD07CDEAFBC}"/>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a:t>
            </a:r>
            <a:r>
              <a:rPr lang="en-US" sz="4000" dirty="0" err="1"/>
              <a:t>BitLinear</a:t>
            </a:r>
            <a:endParaRPr lang="en-150" sz="4000" dirty="0"/>
          </a:p>
        </p:txBody>
      </p:sp>
      <p:sp>
        <p:nvSpPr>
          <p:cNvPr id="4" name="Date Placeholder 3">
            <a:extLst>
              <a:ext uri="{FF2B5EF4-FFF2-40B4-BE49-F238E27FC236}">
                <a16:creationId xmlns:a16="http://schemas.microsoft.com/office/drawing/2014/main" id="{21A2DD6F-C736-2B92-96FB-02E6D896F43D}"/>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8C3FB164-AE63-4B7E-1B69-3C034B7DDE14}"/>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90A8B967-8699-11F9-C169-759BE7B4D4CE}"/>
              </a:ext>
            </a:extLst>
          </p:cNvPr>
          <p:cNvSpPr>
            <a:spLocks noGrp="1"/>
          </p:cNvSpPr>
          <p:nvPr>
            <p:ph type="sldNum" sz="quarter" idx="12"/>
          </p:nvPr>
        </p:nvSpPr>
        <p:spPr/>
        <p:txBody>
          <a:bodyPr/>
          <a:lstStyle/>
          <a:p>
            <a:fld id="{D4F24A5E-B0D2-394D-9970-9AE06BCB59C1}" type="slidenum">
              <a:rPr lang="en-US" smtClean="0"/>
              <a:t>97</a:t>
            </a:fld>
            <a:endParaRPr lang="en-US"/>
          </a:p>
        </p:txBody>
      </p:sp>
      <p:sp>
        <p:nvSpPr>
          <p:cNvPr id="7" name="Content Placeholder 6">
            <a:extLst>
              <a:ext uri="{FF2B5EF4-FFF2-40B4-BE49-F238E27FC236}">
                <a16:creationId xmlns:a16="http://schemas.microsoft.com/office/drawing/2014/main" id="{B364A1FB-9C50-EDED-E995-7D6CE6D5302A}"/>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374151"/>
                </a:solidFill>
                <a:effectLst/>
                <a:latin typeface="Söhne"/>
              </a:rPr>
              <a:t>The weights are binarized using a sign function, which assigns a -1 or +1 value based on the weight's sign.</a:t>
            </a:r>
          </a:p>
          <a:p>
            <a:pPr algn="l">
              <a:buFont typeface="Arial" panose="020B0604020202020204" pitchFamily="34" charset="0"/>
              <a:buChar char="•"/>
            </a:pPr>
            <a:r>
              <a:rPr lang="en-US" b="0" i="0" dirty="0">
                <a:solidFill>
                  <a:srgbClr val="374151"/>
                </a:solidFill>
                <a:effectLst/>
                <a:latin typeface="Söhne"/>
              </a:rPr>
              <a:t>A scaling factor is computed to minimize the difference between the binarized weights and the original weights.</a:t>
            </a:r>
          </a:p>
          <a:p>
            <a:pPr algn="l">
              <a:buFont typeface="Arial" panose="020B0604020202020204" pitchFamily="34" charset="0"/>
              <a:buChar char="•"/>
            </a:pPr>
            <a:r>
              <a:rPr lang="en-US" b="0" i="0" dirty="0">
                <a:solidFill>
                  <a:srgbClr val="374151"/>
                </a:solidFill>
                <a:effectLst/>
                <a:latin typeface="Söhne"/>
              </a:rPr>
              <a:t>The activation functions are quantized to 8-bit precision for the tensor during training and per token during inference for efficiency and stability.</a:t>
            </a:r>
          </a:p>
          <a:p>
            <a:pPr algn="l">
              <a:buFont typeface="Arial" panose="020B0604020202020204" pitchFamily="34" charset="0"/>
              <a:buChar char="•"/>
            </a:pPr>
            <a:endParaRPr lang="en-US" b="0" i="0" dirty="0">
              <a:solidFill>
                <a:srgbClr val="374151"/>
              </a:solidFill>
              <a:effectLst/>
              <a:latin typeface="Söhne"/>
            </a:endParaRPr>
          </a:p>
          <a:p>
            <a:endParaRPr lang="en-150" dirty="0"/>
          </a:p>
        </p:txBody>
      </p:sp>
    </p:spTree>
    <p:extLst>
      <p:ext uri="{BB962C8B-B14F-4D97-AF65-F5344CB8AC3E}">
        <p14:creationId xmlns:p14="http://schemas.microsoft.com/office/powerpoint/2010/main" val="800976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5142-E05D-21BC-7FBA-9E37999EF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54071-9FE5-4F23-9F1F-02FA7C3BA954}"/>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a:t>
            </a:r>
            <a:r>
              <a:rPr lang="en-US" sz="4000" dirty="0" err="1"/>
              <a:t>BitLinear</a:t>
            </a:r>
            <a:r>
              <a:rPr lang="en-US" sz="4000" dirty="0"/>
              <a:t> Weights</a:t>
            </a:r>
            <a:endParaRPr lang="en-150" sz="4000" dirty="0"/>
          </a:p>
        </p:txBody>
      </p:sp>
      <p:sp>
        <p:nvSpPr>
          <p:cNvPr id="4" name="Date Placeholder 3">
            <a:extLst>
              <a:ext uri="{FF2B5EF4-FFF2-40B4-BE49-F238E27FC236}">
                <a16:creationId xmlns:a16="http://schemas.microsoft.com/office/drawing/2014/main" id="{17F6548C-5A8F-E2DE-A767-FF84938D0618}"/>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9BBC7396-DB98-E5C8-6F18-00D2C71FE6E8}"/>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1E8C33B2-1C9A-4FD2-A979-FBA08F079492}"/>
              </a:ext>
            </a:extLst>
          </p:cNvPr>
          <p:cNvSpPr>
            <a:spLocks noGrp="1"/>
          </p:cNvSpPr>
          <p:nvPr>
            <p:ph type="sldNum" sz="quarter" idx="12"/>
          </p:nvPr>
        </p:nvSpPr>
        <p:spPr/>
        <p:txBody>
          <a:bodyPr/>
          <a:lstStyle/>
          <a:p>
            <a:fld id="{D4F24A5E-B0D2-394D-9970-9AE06BCB59C1}" type="slidenum">
              <a:rPr lang="en-US" smtClean="0"/>
              <a:t>98</a:t>
            </a:fld>
            <a:endParaRPr lang="en-US"/>
          </a:p>
        </p:txBody>
      </p:sp>
      <p:sp>
        <p:nvSpPr>
          <p:cNvPr id="7" name="Content Placeholder 6">
            <a:extLst>
              <a:ext uri="{FF2B5EF4-FFF2-40B4-BE49-F238E27FC236}">
                <a16:creationId xmlns:a16="http://schemas.microsoft.com/office/drawing/2014/main" id="{57271CEC-CBB2-D00C-B42E-F3B0A4316257}"/>
              </a:ext>
            </a:extLst>
          </p:cNvPr>
          <p:cNvSpPr>
            <a:spLocks noGrp="1"/>
          </p:cNvSpPr>
          <p:nvPr>
            <p:ph idx="1"/>
          </p:nvPr>
        </p:nvSpPr>
        <p:spPr/>
        <p:txBody>
          <a:bodyPr>
            <a:normAutofit/>
          </a:bodyPr>
          <a:lstStyle/>
          <a:p>
            <a:pPr lvl="1"/>
            <a:r>
              <a:rPr lang="en-US" b="0" i="0" dirty="0">
                <a:solidFill>
                  <a:srgbClr val="374151"/>
                </a:solidFill>
                <a:effectLst/>
                <a:latin typeface="Söhne"/>
              </a:rPr>
              <a:t>Binarizing weights and centralizing them to have zero mean.</a:t>
            </a:r>
          </a:p>
          <a:p>
            <a:pPr lvl="1"/>
            <a:r>
              <a:rPr lang="en-US" b="0" i="0" dirty="0">
                <a:solidFill>
                  <a:srgbClr val="374151"/>
                </a:solidFill>
                <a:effectLst/>
                <a:latin typeface="Söhne"/>
              </a:rPr>
              <a:t>Applying a scaling factor (</a:t>
            </a:r>
            <a:r>
              <a:rPr lang="el-GR" b="0" i="0" dirty="0">
                <a:solidFill>
                  <a:srgbClr val="374151"/>
                </a:solidFill>
                <a:effectLst/>
                <a:latin typeface="Söhne"/>
              </a:rPr>
              <a:t>β</a:t>
            </a:r>
            <a:r>
              <a:rPr lang="en-US" b="0" i="0" dirty="0">
                <a:solidFill>
                  <a:srgbClr val="374151"/>
                </a:solidFill>
                <a:effectLst/>
                <a:latin typeface="Söhne"/>
              </a:rPr>
              <a:t>) post-binarization to align with the original weight distribution. (</a:t>
            </a:r>
            <a:r>
              <a:rPr lang="en-US" dirty="0"/>
              <a:t>reduce the l2 error between the real-valued and the binarized weights.)</a:t>
            </a: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endParaRPr lang="en-150" dirty="0"/>
          </a:p>
        </p:txBody>
      </p:sp>
      <p:pic>
        <p:nvPicPr>
          <p:cNvPr id="8" name="Picture 7">
            <a:extLst>
              <a:ext uri="{FF2B5EF4-FFF2-40B4-BE49-F238E27FC236}">
                <a16:creationId xmlns:a16="http://schemas.microsoft.com/office/drawing/2014/main" id="{9572A6F3-4A56-017E-9149-2E37C0EC1C20}"/>
              </a:ext>
            </a:extLst>
          </p:cNvPr>
          <p:cNvPicPr>
            <a:picLocks noChangeAspect="1"/>
          </p:cNvPicPr>
          <p:nvPr/>
        </p:nvPicPr>
        <p:blipFill>
          <a:blip r:embed="rId3"/>
          <a:stretch>
            <a:fillRect/>
          </a:stretch>
        </p:blipFill>
        <p:spPr>
          <a:xfrm>
            <a:off x="1479409" y="3140055"/>
            <a:ext cx="3883424" cy="2384560"/>
          </a:xfrm>
          <a:prstGeom prst="rect">
            <a:avLst/>
          </a:prstGeom>
        </p:spPr>
      </p:pic>
    </p:spTree>
    <p:extLst>
      <p:ext uri="{BB962C8B-B14F-4D97-AF65-F5344CB8AC3E}">
        <p14:creationId xmlns:p14="http://schemas.microsoft.com/office/powerpoint/2010/main" val="38293618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0280B-F917-AB0F-E9C8-6BB71ACE0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F9E26-13AA-3689-0A6C-BFC5D70418F1}"/>
              </a:ext>
            </a:extLst>
          </p:cNvPr>
          <p:cNvSpPr>
            <a:spLocks noGrp="1"/>
          </p:cNvSpPr>
          <p:nvPr>
            <p:ph type="title"/>
          </p:nvPr>
        </p:nvSpPr>
        <p:spPr>
          <a:xfrm>
            <a:off x="838200" y="136526"/>
            <a:ext cx="10515600" cy="1499824"/>
          </a:xfrm>
        </p:spPr>
        <p:txBody>
          <a:bodyPr>
            <a:noAutofit/>
          </a:bodyPr>
          <a:lstStyle/>
          <a:p>
            <a:r>
              <a:rPr lang="en-US" sz="4000" dirty="0" err="1"/>
              <a:t>BitNet</a:t>
            </a:r>
            <a:r>
              <a:rPr lang="en-US" sz="4000" dirty="0"/>
              <a:t>: </a:t>
            </a:r>
            <a:r>
              <a:rPr lang="en-US" sz="4000" dirty="0" err="1"/>
              <a:t>BitLinear</a:t>
            </a:r>
            <a:r>
              <a:rPr lang="en-US" sz="4000" dirty="0"/>
              <a:t> Activations</a:t>
            </a:r>
            <a:endParaRPr lang="en-150" sz="4000" dirty="0"/>
          </a:p>
        </p:txBody>
      </p:sp>
      <p:sp>
        <p:nvSpPr>
          <p:cNvPr id="4" name="Date Placeholder 3">
            <a:extLst>
              <a:ext uri="{FF2B5EF4-FFF2-40B4-BE49-F238E27FC236}">
                <a16:creationId xmlns:a16="http://schemas.microsoft.com/office/drawing/2014/main" id="{5D65074D-37AC-1FC8-FB8D-E3DCA7390D30}"/>
              </a:ext>
            </a:extLst>
          </p:cNvPr>
          <p:cNvSpPr>
            <a:spLocks noGrp="1"/>
          </p:cNvSpPr>
          <p:nvPr>
            <p:ph type="dt" sz="half" idx="10"/>
          </p:nvPr>
        </p:nvSpPr>
        <p:spPr/>
        <p:txBody>
          <a:bodyPr/>
          <a:lstStyle/>
          <a:p>
            <a:fld id="{251F351B-3C41-6C46-A5F1-3CA0D762442A}" type="datetime1">
              <a:rPr lang="en-CA" smtClean="0"/>
              <a:t>2024-03-26</a:t>
            </a:fld>
            <a:endParaRPr lang="en-US"/>
          </a:p>
        </p:txBody>
      </p:sp>
      <p:sp>
        <p:nvSpPr>
          <p:cNvPr id="5" name="Footer Placeholder 4">
            <a:extLst>
              <a:ext uri="{FF2B5EF4-FFF2-40B4-BE49-F238E27FC236}">
                <a16:creationId xmlns:a16="http://schemas.microsoft.com/office/drawing/2014/main" id="{DBF549BD-E84A-DA13-4AB4-2EB215AE8815}"/>
              </a:ext>
            </a:extLst>
          </p:cNvPr>
          <p:cNvSpPr>
            <a:spLocks noGrp="1"/>
          </p:cNvSpPr>
          <p:nvPr>
            <p:ph type="ftr" sz="quarter" idx="11"/>
          </p:nvPr>
        </p:nvSpPr>
        <p:spPr/>
        <p:txBody>
          <a:bodyPr/>
          <a:lstStyle/>
          <a:p>
            <a:r>
              <a:rPr lang="en-US"/>
              <a:t>Slides created for CS886 at UWaterloo</a:t>
            </a:r>
          </a:p>
        </p:txBody>
      </p:sp>
      <p:sp>
        <p:nvSpPr>
          <p:cNvPr id="6" name="Slide Number Placeholder 5">
            <a:extLst>
              <a:ext uri="{FF2B5EF4-FFF2-40B4-BE49-F238E27FC236}">
                <a16:creationId xmlns:a16="http://schemas.microsoft.com/office/drawing/2014/main" id="{FE97194C-B2D1-84AA-EE5A-016BE49C0B13}"/>
              </a:ext>
            </a:extLst>
          </p:cNvPr>
          <p:cNvSpPr>
            <a:spLocks noGrp="1"/>
          </p:cNvSpPr>
          <p:nvPr>
            <p:ph type="sldNum" sz="quarter" idx="12"/>
          </p:nvPr>
        </p:nvSpPr>
        <p:spPr/>
        <p:txBody>
          <a:bodyPr/>
          <a:lstStyle/>
          <a:p>
            <a:fld id="{D4F24A5E-B0D2-394D-9970-9AE06BCB59C1}" type="slidenum">
              <a:rPr lang="en-US" smtClean="0"/>
              <a:t>99</a:t>
            </a:fld>
            <a:endParaRPr lang="en-US"/>
          </a:p>
        </p:txBody>
      </p:sp>
      <p:sp>
        <p:nvSpPr>
          <p:cNvPr id="7" name="Content Placeholder 6">
            <a:extLst>
              <a:ext uri="{FF2B5EF4-FFF2-40B4-BE49-F238E27FC236}">
                <a16:creationId xmlns:a16="http://schemas.microsoft.com/office/drawing/2014/main" id="{74A98BBB-A3AF-1CEF-CC20-8E87643F8764}"/>
              </a:ext>
            </a:extLst>
          </p:cNvPr>
          <p:cNvSpPr>
            <a:spLocks noGrp="1"/>
          </p:cNvSpPr>
          <p:nvPr>
            <p:ph idx="1"/>
          </p:nvPr>
        </p:nvSpPr>
        <p:spPr/>
        <p:txBody>
          <a:bodyPr>
            <a:normAutofit/>
          </a:bodyPr>
          <a:lstStyle/>
          <a:p>
            <a:r>
              <a:rPr lang="en-US" dirty="0">
                <a:solidFill>
                  <a:srgbClr val="374151"/>
                </a:solidFill>
                <a:latin typeface="Söhne"/>
              </a:rPr>
              <a:t>A</a:t>
            </a:r>
            <a:r>
              <a:rPr lang="en-US" b="0" i="0" dirty="0">
                <a:solidFill>
                  <a:srgbClr val="374151"/>
                </a:solidFill>
                <a:effectLst/>
                <a:latin typeface="Söhne"/>
              </a:rPr>
              <a:t>ctivation functions are quantized to b-bit precision via </a:t>
            </a:r>
            <a:r>
              <a:rPr lang="en-US" b="0" i="0" dirty="0" err="1">
                <a:solidFill>
                  <a:srgbClr val="374151"/>
                </a:solidFill>
                <a:effectLst/>
                <a:latin typeface="Söhne"/>
              </a:rPr>
              <a:t>absmax</a:t>
            </a:r>
            <a:r>
              <a:rPr lang="en-US" b="0" i="0" dirty="0">
                <a:solidFill>
                  <a:srgbClr val="374151"/>
                </a:solidFill>
                <a:effectLst/>
                <a:latin typeface="Söhne"/>
              </a:rPr>
              <a:t> while ensuring the output's variance is maintained for stability.</a:t>
            </a:r>
          </a:p>
          <a:p>
            <a:pPr lvl="1"/>
            <a:r>
              <a:rPr lang="en-US" dirty="0">
                <a:solidFill>
                  <a:srgbClr val="374151"/>
                </a:solidFill>
                <a:latin typeface="Söhne"/>
              </a:rPr>
              <a:t>Scaled to Range [-</a:t>
            </a:r>
            <a:r>
              <a:rPr lang="en-US" dirty="0" err="1"/>
              <a:t>Q</a:t>
            </a:r>
            <a:r>
              <a:rPr lang="en-US" baseline="-25000" dirty="0" err="1"/>
              <a:t>b</a:t>
            </a:r>
            <a:r>
              <a:rPr lang="en-US" baseline="-25000" dirty="0"/>
              <a:t>, </a:t>
            </a:r>
            <a:r>
              <a:rPr lang="en-US" dirty="0" err="1"/>
              <a:t>Q</a:t>
            </a:r>
            <a:r>
              <a:rPr lang="en-US" baseline="-25000" dirty="0" err="1"/>
              <a:t>b</a:t>
            </a:r>
            <a:r>
              <a:rPr lang="en-US" dirty="0"/>
              <a:t>]</a:t>
            </a:r>
          </a:p>
          <a:p>
            <a:pPr lvl="1"/>
            <a:r>
              <a:rPr lang="en-US" dirty="0"/>
              <a:t>Multiply by 2</a:t>
            </a:r>
            <a:r>
              <a:rPr lang="en-US" baseline="30000" dirty="0"/>
              <a:t>b</a:t>
            </a:r>
            <a:r>
              <a:rPr lang="en-US" dirty="0"/>
              <a:t>-1 and divide by maximum</a:t>
            </a:r>
          </a:p>
          <a:p>
            <a:pPr lvl="1"/>
            <a:r>
              <a:rPr lang="en-US" dirty="0" err="1"/>
              <a:t>Q</a:t>
            </a:r>
            <a:r>
              <a:rPr lang="en-US" baseline="-25000" dirty="0" err="1"/>
              <a:t>b</a:t>
            </a:r>
            <a:r>
              <a:rPr lang="en-US" baseline="-25000" dirty="0"/>
              <a:t> </a:t>
            </a:r>
            <a:r>
              <a:rPr lang="en-US" dirty="0"/>
              <a:t>= 2</a:t>
            </a:r>
            <a:r>
              <a:rPr lang="en-US" baseline="30000" dirty="0"/>
              <a:t>b</a:t>
            </a:r>
            <a:r>
              <a:rPr lang="en-US" dirty="0"/>
              <a:t>-1</a:t>
            </a:r>
          </a:p>
          <a:p>
            <a:pPr lvl="1"/>
            <a:endParaRPr lang="en-US" b="0" i="0" dirty="0">
              <a:solidFill>
                <a:srgbClr val="374151"/>
              </a:solidFill>
              <a:effectLst/>
              <a:latin typeface="Söhne"/>
            </a:endParaRPr>
          </a:p>
          <a:p>
            <a:pPr algn="l">
              <a:buFont typeface="Arial" panose="020B0604020202020204" pitchFamily="34" charset="0"/>
              <a:buChar char="•"/>
            </a:pPr>
            <a:endParaRPr lang="en-US" dirty="0">
              <a:solidFill>
                <a:srgbClr val="374151"/>
              </a:solidFill>
              <a:latin typeface="Söhne"/>
            </a:endParaRPr>
          </a:p>
          <a:p>
            <a:pPr algn="l">
              <a:buFont typeface="Arial" panose="020B0604020202020204" pitchFamily="34" charset="0"/>
              <a:buChar char="•"/>
            </a:pPr>
            <a:r>
              <a:rPr lang="en-US" dirty="0">
                <a:solidFill>
                  <a:srgbClr val="374151"/>
                </a:solidFill>
                <a:latin typeface="Söhne"/>
              </a:rPr>
              <a:t>A</a:t>
            </a:r>
            <a:r>
              <a:rPr lang="en-US" b="0" i="0" dirty="0">
                <a:solidFill>
                  <a:srgbClr val="374151"/>
                </a:solidFill>
                <a:effectLst/>
                <a:latin typeface="Söhne"/>
              </a:rPr>
              <a:t>ctivations before non-linear functions are </a:t>
            </a:r>
            <a:r>
              <a:rPr lang="en-US" dirty="0"/>
              <a:t>scaled onto the range [0, Q</a:t>
            </a:r>
            <a:r>
              <a:rPr lang="en-US" baseline="-25000" dirty="0"/>
              <a:t>8</a:t>
            </a:r>
            <a:r>
              <a:rPr lang="en-US" dirty="0"/>
              <a:t>] by subtracting the minimum of the inputs so that all values are non-negative. </a:t>
            </a: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endParaRPr lang="en-150" dirty="0"/>
          </a:p>
        </p:txBody>
      </p:sp>
    </p:spTree>
    <p:extLst>
      <p:ext uri="{BB962C8B-B14F-4D97-AF65-F5344CB8AC3E}">
        <p14:creationId xmlns:p14="http://schemas.microsoft.com/office/powerpoint/2010/main" val="2992858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7|1.2|2.4"/>
</p:tagLst>
</file>

<file path=ppt/tags/tag2.xml><?xml version="1.0" encoding="utf-8"?>
<p:tagLst xmlns:a="http://schemas.openxmlformats.org/drawingml/2006/main" xmlns:r="http://schemas.openxmlformats.org/officeDocument/2006/relationships" xmlns:p="http://schemas.openxmlformats.org/presentationml/2006/main">
  <p:tag name="TIMING" val="|31.4"/>
</p:tagLst>
</file>

<file path=ppt/tags/tag3.xml><?xml version="1.0" encoding="utf-8"?>
<p:tagLst xmlns:a="http://schemas.openxmlformats.org/drawingml/2006/main" xmlns:r="http://schemas.openxmlformats.org/officeDocument/2006/relationships" xmlns:p="http://schemas.openxmlformats.org/presentationml/2006/main">
  <p:tag name="TIMING" val="|10.8"/>
</p:tagLst>
</file>

<file path=ppt/tags/tag4.xml><?xml version="1.0" encoding="utf-8"?>
<p:tagLst xmlns:a="http://schemas.openxmlformats.org/drawingml/2006/main" xmlns:r="http://schemas.openxmlformats.org/officeDocument/2006/relationships" xmlns:p="http://schemas.openxmlformats.org/presentationml/2006/main">
  <p:tag name="TIMING" val="|9.6"/>
</p:tagLst>
</file>

<file path=ppt/tags/tag5.xml><?xml version="1.0" encoding="utf-8"?>
<p:tagLst xmlns:a="http://schemas.openxmlformats.org/drawingml/2006/main" xmlns:r="http://schemas.openxmlformats.org/officeDocument/2006/relationships" xmlns:p="http://schemas.openxmlformats.org/presentationml/2006/main">
  <p:tag name="TIMING" val="|59.2"/>
</p:tagLst>
</file>

<file path=ppt/tags/tag6.xml><?xml version="1.0" encoding="utf-8"?>
<p:tagLst xmlns:a="http://schemas.openxmlformats.org/drawingml/2006/main" xmlns:r="http://schemas.openxmlformats.org/officeDocument/2006/relationships" xmlns:p="http://schemas.openxmlformats.org/presentationml/2006/main">
  <p:tag name="TIMING" val="|41.7|19.3"/>
</p:tagLst>
</file>

<file path=ppt/tags/tag7.xml><?xml version="1.0" encoding="utf-8"?>
<p:tagLst xmlns:a="http://schemas.openxmlformats.org/drawingml/2006/main" xmlns:r="http://schemas.openxmlformats.org/officeDocument/2006/relationships" xmlns:p="http://schemas.openxmlformats.org/presentationml/2006/main">
  <p:tag name="TIMING" val="|32.7"/>
</p:tagLst>
</file>

<file path=ppt/tags/tag8.xml><?xml version="1.0" encoding="utf-8"?>
<p:tagLst xmlns:a="http://schemas.openxmlformats.org/drawingml/2006/main" xmlns:r="http://schemas.openxmlformats.org/officeDocument/2006/relationships" xmlns:p="http://schemas.openxmlformats.org/presentationml/2006/main">
  <p:tag name="TIMING" val="|9.2|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38639</TotalTime>
  <Words>9859</Words>
  <Application>Microsoft Macintosh PowerPoint</Application>
  <PresentationFormat>Widescreen</PresentationFormat>
  <Paragraphs>1053</Paragraphs>
  <Slides>112</Slides>
  <Notes>59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112</vt:i4>
      </vt:variant>
    </vt:vector>
  </HeadingPairs>
  <TitlesOfParts>
    <vt:vector size="127" baseType="lpstr">
      <vt:lpstr>-apple-system</vt:lpstr>
      <vt:lpstr>Arial</vt:lpstr>
      <vt:lpstr>Calibri</vt:lpstr>
      <vt:lpstr>Calibri Light</vt:lpstr>
      <vt:lpstr>Cambria Math</vt:lpstr>
      <vt:lpstr>CMMI10</vt:lpstr>
      <vt:lpstr>CMMI8</vt:lpstr>
      <vt:lpstr>Helvetica</vt:lpstr>
      <vt:lpstr>KaTeX_Main</vt:lpstr>
      <vt:lpstr>KaTeX_Math</vt:lpstr>
      <vt:lpstr>KaTeX_Size1</vt:lpstr>
      <vt:lpstr>NimbusRomNo9L</vt:lpstr>
      <vt:lpstr>Söhne</vt:lpstr>
      <vt:lpstr>source-serif-pro</vt:lpstr>
      <vt:lpstr>Office Theme</vt:lpstr>
      <vt:lpstr>Lecture 14: Compressing and Sparsifying LLM</vt:lpstr>
      <vt:lpstr>Outline</vt:lpstr>
      <vt:lpstr>What is Sparsity?</vt:lpstr>
      <vt:lpstr>Traditional Transformer Architecture</vt:lpstr>
      <vt:lpstr>The Bottleneck</vt:lpstr>
      <vt:lpstr>Mixture of Experts</vt:lpstr>
      <vt:lpstr>Why MoE?</vt:lpstr>
      <vt:lpstr>Why MoE?</vt:lpstr>
      <vt:lpstr>Routing Mechanism</vt:lpstr>
      <vt:lpstr>The Paper: Efficient Large Scale Language Modeling with Mixtures of Experts,  Artetxe et al.</vt:lpstr>
      <vt:lpstr>MoE Speed up factor</vt:lpstr>
      <vt:lpstr>Experiments</vt:lpstr>
      <vt:lpstr>Pretraining</vt:lpstr>
      <vt:lpstr>Evaluating Language Models: Perplexity and Performance  </vt:lpstr>
      <vt:lpstr>Results at Scale</vt:lpstr>
      <vt:lpstr>Results at Scale</vt:lpstr>
      <vt:lpstr>Why Scale?</vt:lpstr>
      <vt:lpstr>GShard</vt:lpstr>
      <vt:lpstr>Based on SPMD</vt:lpstr>
      <vt:lpstr>Gshard Architecture</vt:lpstr>
      <vt:lpstr>Gating Mechanism</vt:lpstr>
      <vt:lpstr>Gating Mechanism Consideration</vt:lpstr>
      <vt:lpstr>How to implement Gshard?</vt:lpstr>
      <vt:lpstr>XLA Compiler</vt:lpstr>
      <vt:lpstr>Partitioning Considerations</vt:lpstr>
      <vt:lpstr>Datasets and baselines</vt:lpstr>
      <vt:lpstr>Model Variations</vt:lpstr>
      <vt:lpstr>Results</vt:lpstr>
      <vt:lpstr>Results</vt:lpstr>
      <vt:lpstr>Giant model comparison</vt:lpstr>
      <vt:lpstr>Results: Training Efficiency</vt:lpstr>
      <vt:lpstr>Results: Performance</vt:lpstr>
      <vt:lpstr>Results: Memory Consumption</vt:lpstr>
      <vt:lpstr>Results: Memory Consumption</vt:lpstr>
      <vt:lpstr>Gshard Key Takeaways</vt:lpstr>
      <vt:lpstr>CoLT5: Conditional Long T5</vt:lpstr>
      <vt:lpstr>CoLT5 Intuition</vt:lpstr>
      <vt:lpstr>Architecture</vt:lpstr>
      <vt:lpstr>CoLT5 Conditional Computation</vt:lpstr>
      <vt:lpstr>CoLT5 Routing Mechanism</vt:lpstr>
      <vt:lpstr>Conditional Feed Forward</vt:lpstr>
      <vt:lpstr>Conditional Attention</vt:lpstr>
      <vt:lpstr>Attention</vt:lpstr>
      <vt:lpstr>Experiments: Training</vt:lpstr>
      <vt:lpstr>Experiments</vt:lpstr>
      <vt:lpstr>Experiments: Datasets</vt:lpstr>
      <vt:lpstr>Results</vt:lpstr>
      <vt:lpstr>Results</vt:lpstr>
      <vt:lpstr>Scaling to Extremely Large Inputs</vt:lpstr>
      <vt:lpstr>Ablation Study</vt:lpstr>
      <vt:lpstr>Ablation Study</vt:lpstr>
      <vt:lpstr>Limitations </vt:lpstr>
      <vt:lpstr>Comparison</vt:lpstr>
      <vt:lpstr>Quantization of LLMs</vt:lpstr>
      <vt:lpstr>Basics: Quantization</vt:lpstr>
      <vt:lpstr>Quantization Techniques</vt:lpstr>
      <vt:lpstr>Quantization Techniques</vt:lpstr>
      <vt:lpstr>Research papers under study</vt:lpstr>
      <vt:lpstr>LLM.int8(): 8-bit Matrix Multiplication for Transformers at Scale (2022)</vt:lpstr>
      <vt:lpstr>LLM.int8()</vt:lpstr>
      <vt:lpstr>LLM.int8()</vt:lpstr>
      <vt:lpstr>LLM.int8()</vt:lpstr>
      <vt:lpstr>Matrix Multiplications: Feed forward Layer</vt:lpstr>
      <vt:lpstr>Matrix Multiplications: Attention Layer</vt:lpstr>
      <vt:lpstr>Matrix Multiplications: 8-bit Quantization</vt:lpstr>
      <vt:lpstr>8-bit Quantization: Mixed Precision Quantization</vt:lpstr>
      <vt:lpstr>Mixed Precision Quantization</vt:lpstr>
      <vt:lpstr>8-bit Quantization: Vector-wise Quantization</vt:lpstr>
      <vt:lpstr>Vector-wise Quantization</vt:lpstr>
      <vt:lpstr>Vector-wise Quantization: scaling constants?</vt:lpstr>
      <vt:lpstr>LLM.int8() Results: C4 perplexity</vt:lpstr>
      <vt:lpstr>LLM.int8() Results: Time Complexity</vt:lpstr>
      <vt:lpstr>Moving On</vt:lpstr>
      <vt:lpstr>8-bit Optimizers via Block-wise Quantization (2022)</vt:lpstr>
      <vt:lpstr>8-bit Optimizers via Block-wise Quantization</vt:lpstr>
      <vt:lpstr>8-bit Optimizers: Optimizer gradient statistics?</vt:lpstr>
      <vt:lpstr>8-bit Optimizers via Block-wise Quantization</vt:lpstr>
      <vt:lpstr>8-bit Optimizers: Block-wise Quantization</vt:lpstr>
      <vt:lpstr>8-bit Optimizers: Block-wise Quantization</vt:lpstr>
      <vt:lpstr>8-bit Optimizers: Dynamic Quantization</vt:lpstr>
      <vt:lpstr>8-bit Optimizers: Stable embedding layer</vt:lpstr>
      <vt:lpstr>8-bit Optimizers: Results</vt:lpstr>
      <vt:lpstr>QLoRA: Efficient Finetuning of Quantized LLMs (2023)</vt:lpstr>
      <vt:lpstr>QLoRA: Efficient Finetuning of Quantized LLMs</vt:lpstr>
      <vt:lpstr>PowerPoint Presentation</vt:lpstr>
      <vt:lpstr>QLoRA: Key Innovations</vt:lpstr>
      <vt:lpstr>QLoRA: 4-bit NormalFloat</vt:lpstr>
      <vt:lpstr>QLoRA: Double Quantization</vt:lpstr>
      <vt:lpstr>QLoRA: Paged Optimizers </vt:lpstr>
      <vt:lpstr>QLoRA: Results</vt:lpstr>
      <vt:lpstr>QLoRA: Results</vt:lpstr>
      <vt:lpstr>QLoRA: Results</vt:lpstr>
      <vt:lpstr>BitNet: Scaling 1-bit Transformers for Large Language Models (2023)</vt:lpstr>
      <vt:lpstr>BitNet: Scaling 1-bit Transformers for Large Language Models</vt:lpstr>
      <vt:lpstr>BitNet: Key Innovations</vt:lpstr>
      <vt:lpstr>BitNet: BitLinear</vt:lpstr>
      <vt:lpstr>BitNet: BitLinear</vt:lpstr>
      <vt:lpstr>BitNet: BitLinear Weights</vt:lpstr>
      <vt:lpstr>BitNet: BitLinear Activations</vt:lpstr>
      <vt:lpstr>BitNet: BitLinear </vt:lpstr>
      <vt:lpstr>BitNet: Model Parallelism using Group Quantization and Normalization</vt:lpstr>
      <vt:lpstr>BitNet: Model Training</vt:lpstr>
      <vt:lpstr>BitNet: Energy Consumption</vt:lpstr>
      <vt:lpstr>BitNet: Energy Consumption</vt:lpstr>
      <vt:lpstr>BitNet: Results with Downstream Tasks</vt:lpstr>
      <vt:lpstr>BitNet: Comparison with FP16 Transformers</vt:lpstr>
      <vt:lpstr>BitNet: Performance</vt:lpstr>
      <vt:lpstr>BitNet: Results with Downstream Tasks</vt:lpstr>
      <vt:lpstr>BitNet: Comparison with Post-training Quantization</vt:lpstr>
      <vt:lpstr>BitNet: Comparison with Post-training Quantization</vt:lpstr>
      <vt:lpstr>BitNet: Key Takeaways</vt:lpstr>
      <vt:lpstr>Quantization: Comparison Chart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Wenhu Chen</dc:creator>
  <cp:lastModifiedBy>Harrum Noor</cp:lastModifiedBy>
  <cp:revision>164</cp:revision>
  <dcterms:created xsi:type="dcterms:W3CDTF">2023-12-29T23:00:40Z</dcterms:created>
  <dcterms:modified xsi:type="dcterms:W3CDTF">2024-03-27T03:24:27Z</dcterms:modified>
</cp:coreProperties>
</file>