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399" r:id="rId2"/>
    <p:sldId id="400" r:id="rId3"/>
    <p:sldId id="291" r:id="rId4"/>
    <p:sldId id="259" r:id="rId5"/>
    <p:sldId id="260" r:id="rId6"/>
    <p:sldId id="261" r:id="rId7"/>
    <p:sldId id="262" r:id="rId8"/>
    <p:sldId id="263" r:id="rId9"/>
    <p:sldId id="264" r:id="rId10"/>
    <p:sldId id="267" r:id="rId11"/>
    <p:sldId id="268" r:id="rId12"/>
    <p:sldId id="269" r:id="rId13"/>
    <p:sldId id="401" r:id="rId14"/>
    <p:sldId id="271" r:id="rId15"/>
    <p:sldId id="272" r:id="rId16"/>
    <p:sldId id="273" r:id="rId17"/>
    <p:sldId id="275" r:id="rId18"/>
    <p:sldId id="276" r:id="rId19"/>
    <p:sldId id="274" r:id="rId20"/>
    <p:sldId id="280" r:id="rId21"/>
    <p:sldId id="277" r:id="rId22"/>
    <p:sldId id="278" r:id="rId23"/>
    <p:sldId id="279" r:id="rId24"/>
    <p:sldId id="287" r:id="rId25"/>
    <p:sldId id="295" r:id="rId26"/>
    <p:sldId id="289" r:id="rId27"/>
    <p:sldId id="402" r:id="rId28"/>
    <p:sldId id="403" r:id="rId29"/>
    <p:sldId id="283" r:id="rId30"/>
    <p:sldId id="404" r:id="rId31"/>
    <p:sldId id="284" r:id="rId32"/>
    <p:sldId id="285" r:id="rId33"/>
    <p:sldId id="405" r:id="rId34"/>
    <p:sldId id="282" r:id="rId35"/>
    <p:sldId id="296" r:id="rId36"/>
    <p:sldId id="406" r:id="rId37"/>
    <p:sldId id="297" r:id="rId38"/>
    <p:sldId id="290" r:id="rId39"/>
    <p:sldId id="299" r:id="rId40"/>
    <p:sldId id="256" r:id="rId41"/>
    <p:sldId id="334" r:id="rId42"/>
    <p:sldId id="328" r:id="rId43"/>
    <p:sldId id="330" r:id="rId44"/>
    <p:sldId id="331" r:id="rId45"/>
    <p:sldId id="332" r:id="rId46"/>
    <p:sldId id="333" r:id="rId47"/>
    <p:sldId id="335" r:id="rId48"/>
    <p:sldId id="336" r:id="rId49"/>
    <p:sldId id="337" r:id="rId50"/>
    <p:sldId id="338" r:id="rId51"/>
    <p:sldId id="339" r:id="rId52"/>
    <p:sldId id="341" r:id="rId53"/>
    <p:sldId id="342" r:id="rId54"/>
    <p:sldId id="340" r:id="rId55"/>
    <p:sldId id="345" r:id="rId56"/>
    <p:sldId id="344" r:id="rId57"/>
    <p:sldId id="343" r:id="rId58"/>
    <p:sldId id="346" r:id="rId59"/>
    <p:sldId id="348" r:id="rId60"/>
    <p:sldId id="349" r:id="rId61"/>
    <p:sldId id="347" r:id="rId62"/>
    <p:sldId id="350" r:id="rId63"/>
    <p:sldId id="352" r:id="rId64"/>
    <p:sldId id="353" r:id="rId65"/>
    <p:sldId id="354" r:id="rId66"/>
    <p:sldId id="304" r:id="rId67"/>
    <p:sldId id="355" r:id="rId68"/>
    <p:sldId id="356" r:id="rId69"/>
    <p:sldId id="357" r:id="rId70"/>
    <p:sldId id="358" r:id="rId71"/>
    <p:sldId id="359" r:id="rId72"/>
    <p:sldId id="360" r:id="rId73"/>
    <p:sldId id="298" r:id="rId74"/>
    <p:sldId id="362"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ushabh" id="{22E8A1B5-10D0-B441-86B3-82093F94A800}">
          <p14:sldIdLst>
            <p14:sldId id="399"/>
            <p14:sldId id="400"/>
            <p14:sldId id="291"/>
            <p14:sldId id="259"/>
            <p14:sldId id="260"/>
            <p14:sldId id="261"/>
            <p14:sldId id="262"/>
            <p14:sldId id="263"/>
            <p14:sldId id="264"/>
            <p14:sldId id="267"/>
            <p14:sldId id="268"/>
            <p14:sldId id="269"/>
            <p14:sldId id="401"/>
            <p14:sldId id="271"/>
            <p14:sldId id="272"/>
            <p14:sldId id="273"/>
            <p14:sldId id="275"/>
            <p14:sldId id="276"/>
            <p14:sldId id="274"/>
            <p14:sldId id="280"/>
            <p14:sldId id="277"/>
            <p14:sldId id="278"/>
            <p14:sldId id="279"/>
            <p14:sldId id="287"/>
            <p14:sldId id="295"/>
            <p14:sldId id="289"/>
            <p14:sldId id="402"/>
            <p14:sldId id="403"/>
            <p14:sldId id="283"/>
            <p14:sldId id="404"/>
            <p14:sldId id="284"/>
            <p14:sldId id="285"/>
            <p14:sldId id="405"/>
            <p14:sldId id="282"/>
            <p14:sldId id="296"/>
            <p14:sldId id="406"/>
            <p14:sldId id="297"/>
            <p14:sldId id="290"/>
            <p14:sldId id="299"/>
          </p14:sldIdLst>
        </p14:section>
        <p14:section name="Noble" id="{87468B4B-A50E-F74E-B432-22CA09C0C023}">
          <p14:sldIdLst>
            <p14:sldId id="256"/>
            <p14:sldId id="334"/>
            <p14:sldId id="328"/>
            <p14:sldId id="330"/>
            <p14:sldId id="331"/>
            <p14:sldId id="332"/>
            <p14:sldId id="333"/>
            <p14:sldId id="335"/>
            <p14:sldId id="336"/>
            <p14:sldId id="337"/>
            <p14:sldId id="338"/>
            <p14:sldId id="339"/>
            <p14:sldId id="341"/>
            <p14:sldId id="342"/>
            <p14:sldId id="340"/>
            <p14:sldId id="345"/>
            <p14:sldId id="344"/>
            <p14:sldId id="343"/>
            <p14:sldId id="346"/>
            <p14:sldId id="348"/>
            <p14:sldId id="349"/>
            <p14:sldId id="347"/>
            <p14:sldId id="350"/>
            <p14:sldId id="352"/>
            <p14:sldId id="353"/>
            <p14:sldId id="354"/>
            <p14:sldId id="304"/>
            <p14:sldId id="355"/>
            <p14:sldId id="356"/>
            <p14:sldId id="357"/>
            <p14:sldId id="358"/>
            <p14:sldId id="359"/>
            <p14:sldId id="360"/>
            <p14:sldId id="298"/>
            <p14:sldId id="3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6DE7"/>
    <a:srgbClr val="E987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24"/>
    <p:restoredTop sz="94490"/>
  </p:normalViewPr>
  <p:slideViewPr>
    <p:cSldViewPr snapToGrid="0">
      <p:cViewPr varScale="1">
        <p:scale>
          <a:sx n="121" d="100"/>
          <a:sy n="121" d="100"/>
        </p:scale>
        <p:origin x="74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AC053-2B7B-EB46-8806-5FB9B970AF34}" type="datetimeFigureOut">
              <a:rPr lang="en-US" smtClean="0"/>
              <a:t>3/29/24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AD0C2-C254-6340-AE95-5F3F67128CDB}" type="slidenum">
              <a:rPr lang="en-US" smtClean="0"/>
              <a:t>‹#›</a:t>
            </a:fld>
            <a:endParaRPr lang="en-US"/>
          </a:p>
        </p:txBody>
      </p:sp>
    </p:spTree>
    <p:extLst>
      <p:ext uri="{BB962C8B-B14F-4D97-AF65-F5344CB8AC3E}">
        <p14:creationId xmlns:p14="http://schemas.microsoft.com/office/powerpoint/2010/main" val="3999454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Introduces ICs.</a:t>
            </a:r>
          </a:p>
          <a:p>
            <a:pPr marL="171450" indent="-171450">
              <a:buFont typeface="Arial"/>
              <a:buChar char="•"/>
            </a:pPr>
            <a:r>
              <a:rPr lang="en-US">
                <a:ea typeface="Calibri"/>
                <a:cs typeface="Calibri"/>
              </a:rPr>
              <a:t>All inputs does not require to go through all the computation.</a:t>
            </a:r>
          </a:p>
          <a:p>
            <a:pPr marL="171450" indent="-171450">
              <a:buFont typeface="Arial"/>
              <a:buChar char="•"/>
            </a:pPr>
            <a:r>
              <a:rPr lang="en-US">
                <a:ea typeface="Calibri"/>
                <a:cs typeface="Calibri"/>
              </a:rPr>
              <a:t>Explain plot – model changes correct output to incorrect: "overthinks".</a:t>
            </a:r>
          </a:p>
          <a:p>
            <a:pPr marL="171450" indent="-171450">
              <a:buFont typeface="Arial"/>
              <a:buChar char="•"/>
            </a:pPr>
            <a:r>
              <a:rPr lang="en-US">
                <a:ea typeface="Calibri"/>
                <a:cs typeface="Calibri"/>
              </a:rPr>
              <a:t>What if we have exited from the earlier layer?</a:t>
            </a:r>
          </a:p>
        </p:txBody>
      </p:sp>
      <p:sp>
        <p:nvSpPr>
          <p:cNvPr id="4" name="Slide Number Placeholder 3"/>
          <p:cNvSpPr>
            <a:spLocks noGrp="1"/>
          </p:cNvSpPr>
          <p:nvPr>
            <p:ph type="sldNum" sz="quarter" idx="5"/>
          </p:nvPr>
        </p:nvSpPr>
        <p:spPr/>
        <p:txBody>
          <a:bodyPr/>
          <a:lstStyle/>
          <a:p>
            <a:fld id="{5CFAD0C2-C254-6340-AE95-5F3F67128CDB}" type="slidenum">
              <a:rPr lang="en-US" smtClean="0"/>
              <a:t>5</a:t>
            </a:fld>
            <a:endParaRPr lang="en-US"/>
          </a:p>
        </p:txBody>
      </p:sp>
    </p:spTree>
    <p:extLst>
      <p:ext uri="{BB962C8B-B14F-4D97-AF65-F5344CB8AC3E}">
        <p14:creationId xmlns:p14="http://schemas.microsoft.com/office/powerpoint/2010/main" val="3417233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 to sync</a:t>
            </a:r>
          </a:p>
        </p:txBody>
      </p:sp>
      <p:sp>
        <p:nvSpPr>
          <p:cNvPr id="4" name="Slide Number Placeholder 3"/>
          <p:cNvSpPr>
            <a:spLocks noGrp="1"/>
          </p:cNvSpPr>
          <p:nvPr>
            <p:ph type="sldNum" sz="quarter" idx="5"/>
          </p:nvPr>
        </p:nvSpPr>
        <p:spPr/>
        <p:txBody>
          <a:bodyPr/>
          <a:lstStyle/>
          <a:p>
            <a:fld id="{5CFAD0C2-C254-6340-AE95-5F3F67128CDB}" type="slidenum">
              <a:rPr lang="en-US" smtClean="0"/>
              <a:t>63</a:t>
            </a:fld>
            <a:endParaRPr lang="en-US"/>
          </a:p>
        </p:txBody>
      </p:sp>
    </p:spTree>
    <p:extLst>
      <p:ext uri="{BB962C8B-B14F-4D97-AF65-F5344CB8AC3E}">
        <p14:creationId xmlns:p14="http://schemas.microsoft.com/office/powerpoint/2010/main" val="1900828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AD0C2-C254-6340-AE95-5F3F67128CDB}" type="slidenum">
              <a:rPr lang="en-US" smtClean="0"/>
              <a:t>65</a:t>
            </a:fld>
            <a:endParaRPr lang="en-US"/>
          </a:p>
        </p:txBody>
      </p:sp>
    </p:spTree>
    <p:extLst>
      <p:ext uri="{BB962C8B-B14F-4D97-AF65-F5344CB8AC3E}">
        <p14:creationId xmlns:p14="http://schemas.microsoft.com/office/powerpoint/2010/main" val="261356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SDN use CNNs for the experiments.</a:t>
            </a:r>
          </a:p>
        </p:txBody>
      </p:sp>
      <p:sp>
        <p:nvSpPr>
          <p:cNvPr id="4" name="Slide Number Placeholder 3"/>
          <p:cNvSpPr>
            <a:spLocks noGrp="1"/>
          </p:cNvSpPr>
          <p:nvPr>
            <p:ph type="sldNum" sz="quarter" idx="5"/>
          </p:nvPr>
        </p:nvSpPr>
        <p:spPr/>
        <p:txBody>
          <a:bodyPr/>
          <a:lstStyle/>
          <a:p>
            <a:fld id="{5CFAD0C2-C254-6340-AE95-5F3F67128CDB}" type="slidenum">
              <a:rPr lang="en-US" smtClean="0"/>
              <a:t>7</a:t>
            </a:fld>
            <a:endParaRPr lang="en-US"/>
          </a:p>
        </p:txBody>
      </p:sp>
    </p:spTree>
    <p:extLst>
      <p:ext uri="{BB962C8B-B14F-4D97-AF65-F5344CB8AC3E}">
        <p14:creationId xmlns:p14="http://schemas.microsoft.com/office/powerpoint/2010/main" val="2607600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many input samples, their shallow representations at an earlier layer are adequate to make a correct classification, whereas the representation in the final layer may be otherwise distracted by over-complicated or irrelevant features that do not generalize well.</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5CFAD0C2-C254-6340-AE95-5F3F67128CDB}" type="slidenum">
              <a:rPr lang="en-US" smtClean="0"/>
              <a:t>8</a:t>
            </a:fld>
            <a:endParaRPr lang="en-US"/>
          </a:p>
        </p:txBody>
      </p:sp>
    </p:spTree>
    <p:extLst>
      <p:ext uri="{BB962C8B-B14F-4D97-AF65-F5344CB8AC3E}">
        <p14:creationId xmlns:p14="http://schemas.microsoft.com/office/powerpoint/2010/main" val="1894557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method can dynamically adjust the accuracy-efficiency trade-off to fit different devices and resource constraints by tuning the patience hyperparameter without retraining the model.</a:t>
            </a:r>
          </a:p>
        </p:txBody>
      </p:sp>
      <p:sp>
        <p:nvSpPr>
          <p:cNvPr id="4" name="Slide Number Placeholder 3"/>
          <p:cNvSpPr>
            <a:spLocks noGrp="1"/>
          </p:cNvSpPr>
          <p:nvPr>
            <p:ph type="sldNum" sz="quarter" idx="5"/>
          </p:nvPr>
        </p:nvSpPr>
        <p:spPr/>
        <p:txBody>
          <a:bodyPr/>
          <a:lstStyle/>
          <a:p>
            <a:fld id="{5CFAD0C2-C254-6340-AE95-5F3F67128CDB}" type="slidenum">
              <a:rPr lang="en-US" smtClean="0"/>
              <a:t>9</a:t>
            </a:fld>
            <a:endParaRPr lang="en-US"/>
          </a:p>
        </p:txBody>
      </p:sp>
    </p:spTree>
    <p:extLst>
      <p:ext uri="{BB962C8B-B14F-4D97-AF65-F5344CB8AC3E}">
        <p14:creationId xmlns:p14="http://schemas.microsoft.com/office/powerpoint/2010/main" val="426265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ROUGE-L is based on the longest common subsequence (LCS) between our model output and reference.</a:t>
            </a:r>
          </a:p>
        </p:txBody>
      </p:sp>
      <p:sp>
        <p:nvSpPr>
          <p:cNvPr id="4" name="Slide Number Placeholder 3"/>
          <p:cNvSpPr>
            <a:spLocks noGrp="1"/>
          </p:cNvSpPr>
          <p:nvPr>
            <p:ph type="sldNum" sz="quarter" idx="5"/>
          </p:nvPr>
        </p:nvSpPr>
        <p:spPr/>
        <p:txBody>
          <a:bodyPr/>
          <a:lstStyle/>
          <a:p>
            <a:fld id="{5CFAD0C2-C254-6340-AE95-5F3F67128CDB}" type="slidenum">
              <a:rPr lang="en-US" smtClean="0"/>
              <a:t>16</a:t>
            </a:fld>
            <a:endParaRPr lang="en-US"/>
          </a:p>
        </p:txBody>
      </p:sp>
    </p:spTree>
    <p:extLst>
      <p:ext uri="{BB962C8B-B14F-4D97-AF65-F5344CB8AC3E}">
        <p14:creationId xmlns:p14="http://schemas.microsoft.com/office/powerpoint/2010/main" val="2666490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Paged Attention</a:t>
            </a:r>
          </a:p>
          <a:p>
            <a:pPr lvl="1"/>
            <a:r>
              <a:rPr lang="en-US" dirty="0"/>
              <a:t>Flash Decoding</a:t>
            </a:r>
          </a:p>
          <a:p>
            <a:pPr lvl="1"/>
            <a:r>
              <a:rPr lang="en-US" dirty="0"/>
              <a:t>Lookahead Decoding</a:t>
            </a:r>
          </a:p>
        </p:txBody>
      </p:sp>
      <p:sp>
        <p:nvSpPr>
          <p:cNvPr id="4" name="Slide Number Placeholder 3"/>
          <p:cNvSpPr>
            <a:spLocks noGrp="1"/>
          </p:cNvSpPr>
          <p:nvPr>
            <p:ph type="sldNum" sz="quarter" idx="5"/>
          </p:nvPr>
        </p:nvSpPr>
        <p:spPr/>
        <p:txBody>
          <a:bodyPr/>
          <a:lstStyle/>
          <a:p>
            <a:fld id="{5CFAD0C2-C254-6340-AE95-5F3F67128CDB}" type="slidenum">
              <a:rPr lang="en-US" smtClean="0"/>
              <a:t>42</a:t>
            </a:fld>
            <a:endParaRPr lang="en-US"/>
          </a:p>
        </p:txBody>
      </p:sp>
    </p:spTree>
    <p:extLst>
      <p:ext uri="{BB962C8B-B14F-4D97-AF65-F5344CB8AC3E}">
        <p14:creationId xmlns:p14="http://schemas.microsoft.com/office/powerpoint/2010/main" val="2088500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the standard attention mechanism, the attention score </a:t>
            </a:r>
            <a:r>
              <a:rPr lang="en-CA" dirty="0" err="1"/>
              <a:t>Aij</a:t>
            </a:r>
            <a:r>
              <a:rPr lang="en-CA" dirty="0"/>
              <a:t>​ is computed using the dot product of the query vector qi and the key vector </a:t>
            </a:r>
            <a:r>
              <a:rPr lang="en-CA" dirty="0" err="1"/>
              <a:t>kj</a:t>
            </a:r>
            <a:r>
              <a:rPr lang="en-CA" dirty="0"/>
              <a:t>, typically normalized by the square root of the dimensionality of the key vectors (</a:t>
            </a:r>
            <a:r>
              <a:rPr lang="en-CA" dirty="0">
                <a:effectLst/>
              </a:rPr>
              <a:t>d</a:t>
            </a:r>
            <a:r>
              <a:rPr lang="en-CA" dirty="0"/>
              <a:t>​), and then applying the </a:t>
            </a:r>
            <a:r>
              <a:rPr lang="en-CA" dirty="0" err="1"/>
              <a:t>softmax</a:t>
            </a:r>
            <a:r>
              <a:rPr lang="en-CA" dirty="0"/>
              <a:t> function to get a distribution over keys</a:t>
            </a:r>
          </a:p>
          <a:p>
            <a:r>
              <a:rPr lang="en-CA" dirty="0"/>
              <a:t>The output vector oi​ is then computed as a weighted sum of the value vectors </a:t>
            </a:r>
            <a:r>
              <a:rPr lang="en-CA" dirty="0" err="1"/>
              <a:t>v</a:t>
            </a:r>
            <a:r>
              <a:rPr lang="en-CA" dirty="0" err="1">
                <a:effectLst/>
              </a:rPr>
              <a:t>j</a:t>
            </a:r>
            <a:r>
              <a:rPr lang="en-CA" dirty="0"/>
              <a:t>​, where the weights are the attention scores</a:t>
            </a:r>
            <a:endParaRPr lang="en-US" dirty="0"/>
          </a:p>
        </p:txBody>
      </p:sp>
      <p:sp>
        <p:nvSpPr>
          <p:cNvPr id="4" name="Slide Number Placeholder 3"/>
          <p:cNvSpPr>
            <a:spLocks noGrp="1"/>
          </p:cNvSpPr>
          <p:nvPr>
            <p:ph type="sldNum" sz="quarter" idx="5"/>
          </p:nvPr>
        </p:nvSpPr>
        <p:spPr/>
        <p:txBody>
          <a:bodyPr/>
          <a:lstStyle/>
          <a:p>
            <a:fld id="{5CFAD0C2-C254-6340-AE95-5F3F67128CDB}" type="slidenum">
              <a:rPr lang="en-US" smtClean="0"/>
              <a:t>55</a:t>
            </a:fld>
            <a:endParaRPr lang="en-US"/>
          </a:p>
        </p:txBody>
      </p:sp>
    </p:spTree>
    <p:extLst>
      <p:ext uri="{BB962C8B-B14F-4D97-AF65-F5344CB8AC3E}">
        <p14:creationId xmlns:p14="http://schemas.microsoft.com/office/powerpoint/2010/main" val="62699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err="1"/>
              <a:t>Recomputation</a:t>
            </a:r>
            <a:r>
              <a:rPr lang="en-CA" dirty="0"/>
              <a:t>: This is a technique used in the context of deep learning models, especially during the training phase. Instead of storing all intermediate outputs (activations) in the GPU memory, which can be very memory-intensive, the model can save memory by recomputing activations on the fly during the backward pass of training. </a:t>
            </a:r>
            <a:br>
              <a:rPr lang="en-CA" b="1" dirty="0"/>
            </a:br>
            <a:endParaRPr lang="en-CA" b="1" dirty="0"/>
          </a:p>
          <a:p>
            <a:r>
              <a:rPr lang="en-CA" b="1" dirty="0"/>
              <a:t>Swapping</a:t>
            </a:r>
            <a:r>
              <a:rPr lang="en-CA" dirty="0"/>
              <a:t>: This refers to the strategy of temporarily storing data that doesn't fit into the GPU memory onto another storage medium, usually the CPU memory or disk. When the data is needed again (e.g., for gradient calculations), it is "swapped" back into the GPU</a:t>
            </a:r>
            <a:endParaRPr lang="en-US" dirty="0"/>
          </a:p>
        </p:txBody>
      </p:sp>
      <p:sp>
        <p:nvSpPr>
          <p:cNvPr id="4" name="Slide Number Placeholder 3"/>
          <p:cNvSpPr>
            <a:spLocks noGrp="1"/>
          </p:cNvSpPr>
          <p:nvPr>
            <p:ph type="sldNum" sz="quarter" idx="5"/>
          </p:nvPr>
        </p:nvSpPr>
        <p:spPr/>
        <p:txBody>
          <a:bodyPr/>
          <a:lstStyle/>
          <a:p>
            <a:fld id="{5CFAD0C2-C254-6340-AE95-5F3F67128CDB}" type="slidenum">
              <a:rPr lang="en-US" smtClean="0"/>
              <a:t>58</a:t>
            </a:fld>
            <a:endParaRPr lang="en-US"/>
          </a:p>
        </p:txBody>
      </p:sp>
    </p:spTree>
    <p:extLst>
      <p:ext uri="{BB962C8B-B14F-4D97-AF65-F5344CB8AC3E}">
        <p14:creationId xmlns:p14="http://schemas.microsoft.com/office/powerpoint/2010/main" val="1160772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gordicaleksa.medium.com</a:t>
            </a:r>
            <a:r>
              <a:rPr lang="en-US" dirty="0"/>
              <a:t>/eli5-flash-attention-5c44017022ad</a:t>
            </a:r>
          </a:p>
        </p:txBody>
      </p:sp>
      <p:sp>
        <p:nvSpPr>
          <p:cNvPr id="4" name="Slide Number Placeholder 3"/>
          <p:cNvSpPr>
            <a:spLocks noGrp="1"/>
          </p:cNvSpPr>
          <p:nvPr>
            <p:ph type="sldNum" sz="quarter" idx="5"/>
          </p:nvPr>
        </p:nvSpPr>
        <p:spPr/>
        <p:txBody>
          <a:bodyPr/>
          <a:lstStyle/>
          <a:p>
            <a:fld id="{5CFAD0C2-C254-6340-AE95-5F3F67128CDB}" type="slidenum">
              <a:rPr lang="en-US" smtClean="0"/>
              <a:t>59</a:t>
            </a:fld>
            <a:endParaRPr lang="en-US"/>
          </a:p>
        </p:txBody>
      </p:sp>
    </p:spTree>
    <p:extLst>
      <p:ext uri="{BB962C8B-B14F-4D97-AF65-F5344CB8AC3E}">
        <p14:creationId xmlns:p14="http://schemas.microsoft.com/office/powerpoint/2010/main" val="3349260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6EC-71A7-93A6-EBFE-629299DFA1DF}"/>
              </a:ext>
            </a:extLst>
          </p:cNvPr>
          <p:cNvSpPr>
            <a:spLocks noGrp="1"/>
          </p:cNvSpPr>
          <p:nvPr>
            <p:ph type="ctrTitle"/>
          </p:nvPr>
        </p:nvSpPr>
        <p:spPr>
          <a:xfrm>
            <a:off x="1524000" y="509804"/>
            <a:ext cx="9144000" cy="1478794"/>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DC1633-AF6F-3502-85A1-E7BB94A708A5}"/>
              </a:ext>
            </a:extLst>
          </p:cNvPr>
          <p:cNvSpPr>
            <a:spLocks noGrp="1"/>
          </p:cNvSpPr>
          <p:nvPr>
            <p:ph type="subTitle" idx="1"/>
          </p:nvPr>
        </p:nvSpPr>
        <p:spPr>
          <a:xfrm>
            <a:off x="1524000" y="3666478"/>
            <a:ext cx="9144000" cy="66582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BFE1BE6-2AB6-FB2B-9913-998DFF15DA76}"/>
              </a:ext>
            </a:extLst>
          </p:cNvPr>
          <p:cNvSpPr>
            <a:spLocks noGrp="1"/>
          </p:cNvSpPr>
          <p:nvPr>
            <p:ph type="dt" sz="half" idx="10"/>
          </p:nvPr>
        </p:nvSpPr>
        <p:spPr/>
        <p:txBody>
          <a:bodyPr/>
          <a:lstStyle/>
          <a:p>
            <a:fld id="{C7A15469-0524-8F4F-9E12-76BE9BAEC418}" type="datetime1">
              <a:rPr lang="en-CA" smtClean="0"/>
              <a:t>2024-03-29</a:t>
            </a:fld>
            <a:endParaRPr lang="en-US"/>
          </a:p>
        </p:txBody>
      </p:sp>
      <p:sp>
        <p:nvSpPr>
          <p:cNvPr id="5" name="Footer Placeholder 4">
            <a:extLst>
              <a:ext uri="{FF2B5EF4-FFF2-40B4-BE49-F238E27FC236}">
                <a16:creationId xmlns:a16="http://schemas.microsoft.com/office/drawing/2014/main" id="{7A2C4CDF-2176-0D86-DE74-17D144EE850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FD9A1E6-52BD-8933-6C13-B232659BECB9}"/>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1026" name="Picture 2" descr="Logos | Brand | University of Waterloo">
            <a:extLst>
              <a:ext uri="{FF2B5EF4-FFF2-40B4-BE49-F238E27FC236}">
                <a16:creationId xmlns:a16="http://schemas.microsoft.com/office/drawing/2014/main" id="{84836A4D-8608-D8C7-5771-AF81472156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38600" y="4495948"/>
            <a:ext cx="3740458" cy="1496183"/>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96348192-A553-B42F-0FF8-E86CA9FFED6F}"/>
              </a:ext>
            </a:extLst>
          </p:cNvPr>
          <p:cNvSpPr txBox="1">
            <a:spLocks/>
          </p:cNvSpPr>
          <p:nvPr userDrawn="1"/>
        </p:nvSpPr>
        <p:spPr>
          <a:xfrm>
            <a:off x="1524000" y="2616115"/>
            <a:ext cx="9144000" cy="6658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CS886: Recent Advances on Foundation Models</a:t>
            </a:r>
          </a:p>
        </p:txBody>
      </p:sp>
    </p:spTree>
    <p:extLst>
      <p:ext uri="{BB962C8B-B14F-4D97-AF65-F5344CB8AC3E}">
        <p14:creationId xmlns:p14="http://schemas.microsoft.com/office/powerpoint/2010/main" val="3800060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9F07F-75F3-65EE-202D-44A2C92020A4}"/>
              </a:ext>
            </a:extLst>
          </p:cNvPr>
          <p:cNvSpPr>
            <a:spLocks noGrp="1"/>
          </p:cNvSpPr>
          <p:nvPr>
            <p:ph type="title"/>
          </p:nvPr>
        </p:nvSpPr>
        <p:spPr>
          <a:xfrm>
            <a:off x="838200" y="136526"/>
            <a:ext cx="10515600" cy="90216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A6968AC-2047-1C9A-6F0C-A2FB163D749B}"/>
              </a:ext>
            </a:extLst>
          </p:cNvPr>
          <p:cNvSpPr>
            <a:spLocks noGrp="1"/>
          </p:cNvSpPr>
          <p:nvPr>
            <p:ph idx="1"/>
          </p:nvPr>
        </p:nvSpPr>
        <p:spPr>
          <a:xfrm>
            <a:off x="838200" y="1260629"/>
            <a:ext cx="10515600" cy="4916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7724F4-E49C-FBF4-F77B-65D28C6EB48A}"/>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7213E37D-8B91-E45F-C21A-08AC8781126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1CDFCEC-FC6A-1247-31D6-9756B15CF1E9}"/>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2050" name="Picture 2" descr="University of Waterloo - Wikipedia">
            <a:extLst>
              <a:ext uri="{FF2B5EF4-FFF2-40B4-BE49-F238E27FC236}">
                <a16:creationId xmlns:a16="http://schemas.microsoft.com/office/drawing/2014/main" id="{D0B3DC21-35D6-A201-ACE8-3099DDFD9B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756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C1038-A7AC-0FD1-A0B4-CC0A750B171B}"/>
              </a:ext>
            </a:extLst>
          </p:cNvPr>
          <p:cNvSpPr>
            <a:spLocks noGrp="1"/>
          </p:cNvSpPr>
          <p:nvPr>
            <p:ph sz="half" idx="1"/>
          </p:nvPr>
        </p:nvSpPr>
        <p:spPr>
          <a:xfrm>
            <a:off x="838200" y="1218075"/>
            <a:ext cx="5181600" cy="49588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A94DAF3-52B2-14D5-73BD-76EF3E852375}"/>
              </a:ext>
            </a:extLst>
          </p:cNvPr>
          <p:cNvSpPr>
            <a:spLocks noGrp="1"/>
          </p:cNvSpPr>
          <p:nvPr>
            <p:ph sz="half" idx="2"/>
          </p:nvPr>
        </p:nvSpPr>
        <p:spPr>
          <a:xfrm>
            <a:off x="6172200" y="1218075"/>
            <a:ext cx="5181600" cy="4958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122E9A-1509-2B17-8B07-2AB617926693}"/>
              </a:ext>
            </a:extLst>
          </p:cNvPr>
          <p:cNvSpPr>
            <a:spLocks noGrp="1"/>
          </p:cNvSpPr>
          <p:nvPr>
            <p:ph type="dt" sz="half" idx="10"/>
          </p:nvPr>
        </p:nvSpPr>
        <p:spPr/>
        <p:txBody>
          <a:bodyPr/>
          <a:lstStyle/>
          <a:p>
            <a:fld id="{D301FFEF-BC07-6945-8DF9-83389C94DF56}" type="datetime1">
              <a:rPr lang="en-CA" smtClean="0"/>
              <a:t>2024-03-29</a:t>
            </a:fld>
            <a:endParaRPr lang="en-US"/>
          </a:p>
        </p:txBody>
      </p:sp>
      <p:sp>
        <p:nvSpPr>
          <p:cNvPr id="6" name="Footer Placeholder 5">
            <a:extLst>
              <a:ext uri="{FF2B5EF4-FFF2-40B4-BE49-F238E27FC236}">
                <a16:creationId xmlns:a16="http://schemas.microsoft.com/office/drawing/2014/main" id="{277F1462-F1AB-8508-3202-A656C2E177E9}"/>
              </a:ext>
            </a:extLst>
          </p:cNvPr>
          <p:cNvSpPr>
            <a:spLocks noGrp="1"/>
          </p:cNvSpPr>
          <p:nvPr>
            <p:ph type="ftr" sz="quarter" idx="11"/>
          </p:nvPr>
        </p:nvSpPr>
        <p:spPr/>
        <p:txBody>
          <a:bodyPr/>
          <a:lstStyle/>
          <a:p>
            <a:r>
              <a:rPr lang="en-US"/>
              <a:t>Slides created for CS886 at UWaterloo</a:t>
            </a:r>
          </a:p>
        </p:txBody>
      </p:sp>
      <p:sp>
        <p:nvSpPr>
          <p:cNvPr id="7" name="Slide Number Placeholder 6">
            <a:extLst>
              <a:ext uri="{FF2B5EF4-FFF2-40B4-BE49-F238E27FC236}">
                <a16:creationId xmlns:a16="http://schemas.microsoft.com/office/drawing/2014/main" id="{6EF0C4A2-1436-3FA6-A80A-3B196EF86179}"/>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8" name="Title 1">
            <a:extLst>
              <a:ext uri="{FF2B5EF4-FFF2-40B4-BE49-F238E27FC236}">
                <a16:creationId xmlns:a16="http://schemas.microsoft.com/office/drawing/2014/main" id="{F781557D-31D8-7504-F9E6-89FF176BA510}"/>
              </a:ext>
            </a:extLst>
          </p:cNvPr>
          <p:cNvSpPr>
            <a:spLocks noGrp="1"/>
          </p:cNvSpPr>
          <p:nvPr>
            <p:ph type="title"/>
          </p:nvPr>
        </p:nvSpPr>
        <p:spPr>
          <a:xfrm>
            <a:off x="838200" y="136526"/>
            <a:ext cx="10515600" cy="902162"/>
          </a:xfrm>
        </p:spPr>
        <p:txBody>
          <a:bodyPr/>
          <a:lstStyle/>
          <a:p>
            <a:r>
              <a:rPr lang="en-US"/>
              <a:t>Click to edit Master title style</a:t>
            </a:r>
          </a:p>
        </p:txBody>
      </p:sp>
      <p:pic>
        <p:nvPicPr>
          <p:cNvPr id="9" name="Picture 2" descr="University of Waterloo - Wikipedia">
            <a:extLst>
              <a:ext uri="{FF2B5EF4-FFF2-40B4-BE49-F238E27FC236}">
                <a16:creationId xmlns:a16="http://schemas.microsoft.com/office/drawing/2014/main" id="{30D6D19C-4AD8-95AC-CE4A-AB553F7783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99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56DB85-3109-D20D-B726-7CD35142FB06}"/>
              </a:ext>
            </a:extLst>
          </p:cNvPr>
          <p:cNvSpPr>
            <a:spLocks noGrp="1"/>
          </p:cNvSpPr>
          <p:nvPr>
            <p:ph type="body" idx="1"/>
          </p:nvPr>
        </p:nvSpPr>
        <p:spPr>
          <a:xfrm>
            <a:off x="839788" y="120537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047E9F-7F6E-CB88-A309-9348ABC7CDFD}"/>
              </a:ext>
            </a:extLst>
          </p:cNvPr>
          <p:cNvSpPr>
            <a:spLocks noGrp="1"/>
          </p:cNvSpPr>
          <p:nvPr>
            <p:ph sz="half" idx="2"/>
          </p:nvPr>
        </p:nvSpPr>
        <p:spPr>
          <a:xfrm>
            <a:off x="839788" y="2121763"/>
            <a:ext cx="5157787" cy="406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D4D8F0-E4E6-9A37-967F-3A1E300F8E40}"/>
              </a:ext>
            </a:extLst>
          </p:cNvPr>
          <p:cNvSpPr>
            <a:spLocks noGrp="1"/>
          </p:cNvSpPr>
          <p:nvPr>
            <p:ph type="body" sz="quarter" idx="3"/>
          </p:nvPr>
        </p:nvSpPr>
        <p:spPr>
          <a:xfrm>
            <a:off x="6172200" y="121753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E38E09-86E0-9F8C-F1CF-50CBC6E18AE0}"/>
              </a:ext>
            </a:extLst>
          </p:cNvPr>
          <p:cNvSpPr>
            <a:spLocks noGrp="1"/>
          </p:cNvSpPr>
          <p:nvPr>
            <p:ph sz="quarter" idx="4"/>
          </p:nvPr>
        </p:nvSpPr>
        <p:spPr>
          <a:xfrm>
            <a:off x="6172200" y="2121763"/>
            <a:ext cx="5183188" cy="406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C3F933-C143-FE57-4DA1-91A01ED6B61C}"/>
              </a:ext>
            </a:extLst>
          </p:cNvPr>
          <p:cNvSpPr>
            <a:spLocks noGrp="1"/>
          </p:cNvSpPr>
          <p:nvPr>
            <p:ph type="dt" sz="half" idx="10"/>
          </p:nvPr>
        </p:nvSpPr>
        <p:spPr/>
        <p:txBody>
          <a:bodyPr/>
          <a:lstStyle/>
          <a:p>
            <a:fld id="{3155D33B-FEF6-E34F-9240-CA7C515C6240}" type="datetime1">
              <a:rPr lang="en-CA" smtClean="0"/>
              <a:t>2024-03-29</a:t>
            </a:fld>
            <a:endParaRPr lang="en-US"/>
          </a:p>
        </p:txBody>
      </p:sp>
      <p:sp>
        <p:nvSpPr>
          <p:cNvPr id="8" name="Footer Placeholder 7">
            <a:extLst>
              <a:ext uri="{FF2B5EF4-FFF2-40B4-BE49-F238E27FC236}">
                <a16:creationId xmlns:a16="http://schemas.microsoft.com/office/drawing/2014/main" id="{0B6F2904-2C1D-800F-4C22-ACC942182AA4}"/>
              </a:ext>
            </a:extLst>
          </p:cNvPr>
          <p:cNvSpPr>
            <a:spLocks noGrp="1"/>
          </p:cNvSpPr>
          <p:nvPr>
            <p:ph type="ftr" sz="quarter" idx="11"/>
          </p:nvPr>
        </p:nvSpPr>
        <p:spPr/>
        <p:txBody>
          <a:bodyPr/>
          <a:lstStyle/>
          <a:p>
            <a:r>
              <a:rPr lang="en-US"/>
              <a:t>Slides created for CS886 at UWaterloo</a:t>
            </a:r>
          </a:p>
        </p:txBody>
      </p:sp>
      <p:sp>
        <p:nvSpPr>
          <p:cNvPr id="9" name="Slide Number Placeholder 8">
            <a:extLst>
              <a:ext uri="{FF2B5EF4-FFF2-40B4-BE49-F238E27FC236}">
                <a16:creationId xmlns:a16="http://schemas.microsoft.com/office/drawing/2014/main" id="{1221D5BA-27EE-967F-DD04-6A63ECB47BA5}"/>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10" name="Title 1">
            <a:extLst>
              <a:ext uri="{FF2B5EF4-FFF2-40B4-BE49-F238E27FC236}">
                <a16:creationId xmlns:a16="http://schemas.microsoft.com/office/drawing/2014/main" id="{113F627A-A02C-AF1F-F166-F53663B6D1BC}"/>
              </a:ext>
            </a:extLst>
          </p:cNvPr>
          <p:cNvSpPr>
            <a:spLocks noGrp="1"/>
          </p:cNvSpPr>
          <p:nvPr>
            <p:ph type="title"/>
          </p:nvPr>
        </p:nvSpPr>
        <p:spPr>
          <a:xfrm>
            <a:off x="838200" y="136526"/>
            <a:ext cx="10515600" cy="902162"/>
          </a:xfrm>
        </p:spPr>
        <p:txBody>
          <a:bodyPr/>
          <a:lstStyle/>
          <a:p>
            <a:r>
              <a:rPr lang="en-US"/>
              <a:t>Click to edit Master title style</a:t>
            </a:r>
          </a:p>
        </p:txBody>
      </p:sp>
      <p:pic>
        <p:nvPicPr>
          <p:cNvPr id="11" name="Picture 2" descr="University of Waterloo - Wikipedia">
            <a:extLst>
              <a:ext uri="{FF2B5EF4-FFF2-40B4-BE49-F238E27FC236}">
                <a16:creationId xmlns:a16="http://schemas.microsoft.com/office/drawing/2014/main" id="{B811803D-71E7-4121-57B4-19D8CD5D9C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967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8D8C26-893B-BFA9-5143-56BB44C1D130}"/>
              </a:ext>
            </a:extLst>
          </p:cNvPr>
          <p:cNvSpPr>
            <a:spLocks noGrp="1"/>
          </p:cNvSpPr>
          <p:nvPr>
            <p:ph type="dt" sz="half" idx="10"/>
          </p:nvPr>
        </p:nvSpPr>
        <p:spPr/>
        <p:txBody>
          <a:bodyPr/>
          <a:lstStyle/>
          <a:p>
            <a:fld id="{9A561D02-7E11-1544-897F-A30819BC8F60}" type="datetime1">
              <a:rPr lang="en-CA" smtClean="0"/>
              <a:t>2024-03-29</a:t>
            </a:fld>
            <a:endParaRPr lang="en-US"/>
          </a:p>
        </p:txBody>
      </p:sp>
      <p:sp>
        <p:nvSpPr>
          <p:cNvPr id="4" name="Footer Placeholder 3">
            <a:extLst>
              <a:ext uri="{FF2B5EF4-FFF2-40B4-BE49-F238E27FC236}">
                <a16:creationId xmlns:a16="http://schemas.microsoft.com/office/drawing/2014/main" id="{F72D5C8A-7C87-503A-352C-215B34BF8BF4}"/>
              </a:ext>
            </a:extLst>
          </p:cNvPr>
          <p:cNvSpPr>
            <a:spLocks noGrp="1"/>
          </p:cNvSpPr>
          <p:nvPr>
            <p:ph type="ftr" sz="quarter" idx="11"/>
          </p:nvPr>
        </p:nvSpPr>
        <p:spPr/>
        <p:txBody>
          <a:bodyPr/>
          <a:lstStyle/>
          <a:p>
            <a:r>
              <a:rPr lang="en-US"/>
              <a:t>Slides created for CS886 at UWaterloo</a:t>
            </a:r>
          </a:p>
        </p:txBody>
      </p:sp>
      <p:sp>
        <p:nvSpPr>
          <p:cNvPr id="5" name="Slide Number Placeholder 4">
            <a:extLst>
              <a:ext uri="{FF2B5EF4-FFF2-40B4-BE49-F238E27FC236}">
                <a16:creationId xmlns:a16="http://schemas.microsoft.com/office/drawing/2014/main" id="{8ABFF82A-D5FD-2F01-8AE7-340AD93F7221}"/>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6" name="Title 1">
            <a:extLst>
              <a:ext uri="{FF2B5EF4-FFF2-40B4-BE49-F238E27FC236}">
                <a16:creationId xmlns:a16="http://schemas.microsoft.com/office/drawing/2014/main" id="{87760D92-8162-97D7-DFDC-98F6D400DD83}"/>
              </a:ext>
            </a:extLst>
          </p:cNvPr>
          <p:cNvSpPr>
            <a:spLocks noGrp="1"/>
          </p:cNvSpPr>
          <p:nvPr>
            <p:ph type="title"/>
          </p:nvPr>
        </p:nvSpPr>
        <p:spPr>
          <a:xfrm>
            <a:off x="838200" y="136526"/>
            <a:ext cx="10515600" cy="902162"/>
          </a:xfrm>
        </p:spPr>
        <p:txBody>
          <a:bodyPr/>
          <a:lstStyle/>
          <a:p>
            <a:r>
              <a:rPr lang="en-US"/>
              <a:t>Click to edit Master title style</a:t>
            </a:r>
          </a:p>
        </p:txBody>
      </p:sp>
      <p:pic>
        <p:nvPicPr>
          <p:cNvPr id="7" name="Picture 2" descr="University of Waterloo - Wikipedia">
            <a:extLst>
              <a:ext uri="{FF2B5EF4-FFF2-40B4-BE49-F238E27FC236}">
                <a16:creationId xmlns:a16="http://schemas.microsoft.com/office/drawing/2014/main" id="{8DEF5173-B7F7-26FC-3E58-21CFC011EC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013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F8B479-7018-6B39-BA47-55C998C658A0}"/>
              </a:ext>
            </a:extLst>
          </p:cNvPr>
          <p:cNvSpPr>
            <a:spLocks noGrp="1"/>
          </p:cNvSpPr>
          <p:nvPr>
            <p:ph type="dt" sz="half" idx="10"/>
          </p:nvPr>
        </p:nvSpPr>
        <p:spPr/>
        <p:txBody>
          <a:bodyPr/>
          <a:lstStyle/>
          <a:p>
            <a:fld id="{00E961B8-A498-DA41-8388-3640B039A975}" type="datetime1">
              <a:rPr lang="en-CA" smtClean="0"/>
              <a:t>2024-03-29</a:t>
            </a:fld>
            <a:endParaRPr lang="en-US"/>
          </a:p>
        </p:txBody>
      </p:sp>
      <p:sp>
        <p:nvSpPr>
          <p:cNvPr id="3" name="Footer Placeholder 2">
            <a:extLst>
              <a:ext uri="{FF2B5EF4-FFF2-40B4-BE49-F238E27FC236}">
                <a16:creationId xmlns:a16="http://schemas.microsoft.com/office/drawing/2014/main" id="{180D3E43-1D4D-00CA-AA0E-A322A4406ED0}"/>
              </a:ext>
            </a:extLst>
          </p:cNvPr>
          <p:cNvSpPr>
            <a:spLocks noGrp="1"/>
          </p:cNvSpPr>
          <p:nvPr>
            <p:ph type="ftr" sz="quarter" idx="11"/>
          </p:nvPr>
        </p:nvSpPr>
        <p:spPr/>
        <p:txBody>
          <a:bodyPr/>
          <a:lstStyle/>
          <a:p>
            <a:r>
              <a:rPr lang="en-US"/>
              <a:t>Slides created for CS886 at UWaterloo</a:t>
            </a:r>
          </a:p>
        </p:txBody>
      </p:sp>
      <p:sp>
        <p:nvSpPr>
          <p:cNvPr id="4" name="Slide Number Placeholder 3">
            <a:extLst>
              <a:ext uri="{FF2B5EF4-FFF2-40B4-BE49-F238E27FC236}">
                <a16:creationId xmlns:a16="http://schemas.microsoft.com/office/drawing/2014/main" id="{00CD0ACD-EBA4-FD35-F200-D39152C12FC3}"/>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5" name="Picture 2" descr="University of Waterloo - Wikipedia">
            <a:extLst>
              <a:ext uri="{FF2B5EF4-FFF2-40B4-BE49-F238E27FC236}">
                <a16:creationId xmlns:a16="http://schemas.microsoft.com/office/drawing/2014/main" id="{E982EB98-9440-A2AE-3345-B597DDD1E92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533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0972800" cy="838200"/>
          </a:xfrm>
        </p:spPr>
        <p:txBody>
          <a:bodyPr/>
          <a:lstStyle/>
          <a:p>
            <a:r>
              <a:rPr lang="en-US"/>
              <a:t>Click to edit Master title style</a:t>
            </a:r>
          </a:p>
        </p:txBody>
      </p:sp>
      <p:sp>
        <p:nvSpPr>
          <p:cNvPr id="3" name="Text Placeholder 2"/>
          <p:cNvSpPr>
            <a:spLocks noGrp="1"/>
          </p:cNvSpPr>
          <p:nvPr>
            <p:ph type="body" sz="half" idx="1"/>
          </p:nvPr>
        </p:nvSpPr>
        <p:spPr>
          <a:xfrm>
            <a:off x="812800" y="1295400"/>
            <a:ext cx="5384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295400"/>
            <a:ext cx="53848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00800" y="3771900"/>
            <a:ext cx="53848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5">
            <a:extLst>
              <a:ext uri="{FF2B5EF4-FFF2-40B4-BE49-F238E27FC236}">
                <a16:creationId xmlns:a16="http://schemas.microsoft.com/office/drawing/2014/main" id="{BF7840DB-4FD2-CA80-3BC1-7C6F5996E64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6">
            <a:extLst>
              <a:ext uri="{FF2B5EF4-FFF2-40B4-BE49-F238E27FC236}">
                <a16:creationId xmlns:a16="http://schemas.microsoft.com/office/drawing/2014/main" id="{E889CCCC-3012-87FC-C7AB-122E90DADE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7">
            <a:extLst>
              <a:ext uri="{FF2B5EF4-FFF2-40B4-BE49-F238E27FC236}">
                <a16:creationId xmlns:a16="http://schemas.microsoft.com/office/drawing/2014/main" id="{9E2AA6E2-2209-A747-7695-2B031A997FAA}"/>
              </a:ext>
            </a:extLst>
          </p:cNvPr>
          <p:cNvSpPr>
            <a:spLocks noGrp="1" noChangeArrowheads="1"/>
          </p:cNvSpPr>
          <p:nvPr>
            <p:ph type="sldNum" sz="quarter" idx="12"/>
          </p:nvPr>
        </p:nvSpPr>
        <p:spPr>
          <a:ln/>
        </p:spPr>
        <p:txBody>
          <a:bodyPr/>
          <a:lstStyle>
            <a:lvl1pPr>
              <a:defRPr/>
            </a:lvl1pPr>
          </a:lstStyle>
          <a:p>
            <a:fld id="{783EC023-FDBC-5F44-89F9-505135644B35}" type="slidenum">
              <a:rPr lang="en-US" altLang="en-US"/>
              <a:pPr/>
              <a:t>‹#›</a:t>
            </a:fld>
            <a:endParaRPr lang="en-US" altLang="en-US"/>
          </a:p>
        </p:txBody>
      </p:sp>
    </p:spTree>
    <p:extLst>
      <p:ext uri="{BB962C8B-B14F-4D97-AF65-F5344CB8AC3E}">
        <p14:creationId xmlns:p14="http://schemas.microsoft.com/office/powerpoint/2010/main" val="70057737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B5C615-D3D7-CA3A-7493-50D0F7F791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24BBA1-81D6-454B-4E5D-A15F189CA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00D77-9017-FCD1-D559-BD3BD41418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6C317-5B29-6F48-A50A-672AEB20555B}" type="datetime1">
              <a:rPr lang="en-CA" smtClean="0"/>
              <a:t>2024-03-29</a:t>
            </a:fld>
            <a:endParaRPr lang="en-US"/>
          </a:p>
        </p:txBody>
      </p:sp>
      <p:sp>
        <p:nvSpPr>
          <p:cNvPr id="5" name="Footer Placeholder 4">
            <a:extLst>
              <a:ext uri="{FF2B5EF4-FFF2-40B4-BE49-F238E27FC236}">
                <a16:creationId xmlns:a16="http://schemas.microsoft.com/office/drawing/2014/main" id="{2940478F-B586-1105-DBAE-D72EAA82A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Slides created for CS886 at UWaterloo</a:t>
            </a:r>
          </a:p>
        </p:txBody>
      </p:sp>
      <p:sp>
        <p:nvSpPr>
          <p:cNvPr id="6" name="Slide Number Placeholder 5">
            <a:extLst>
              <a:ext uri="{FF2B5EF4-FFF2-40B4-BE49-F238E27FC236}">
                <a16:creationId xmlns:a16="http://schemas.microsoft.com/office/drawing/2014/main" id="{751D82B9-01F9-5ECA-13DB-4E12081E45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24A5E-B0D2-394D-9970-9AE06BCB59C1}" type="slidenum">
              <a:rPr lang="en-US" smtClean="0"/>
              <a:t>‹#›</a:t>
            </a:fld>
            <a:endParaRPr lang="en-US"/>
          </a:p>
        </p:txBody>
      </p:sp>
    </p:spTree>
    <p:extLst>
      <p:ext uri="{BB962C8B-B14F-4D97-AF65-F5344CB8AC3E}">
        <p14:creationId xmlns:p14="http://schemas.microsoft.com/office/powerpoint/2010/main" val="3905641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arxiv.org/abs/2207.07061"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arxiv.org/abs/2207.07061" TargetMode="External"/><Relationship Id="rId5" Type="http://schemas.openxmlformats.org/officeDocument/2006/relationships/hyperlink" Target="https://arxiv.org/pdf/1910.10073.pdf" TargetMode="Externa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rxiv.org/abs/2110.01052" TargetMode="Externa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hyperlink" Target="https://paperswithcode.com/dataset/cnn-daily-mail-1" TargetMode="External"/><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hyperlink" Target="https://rajpurkar.github.io/SQuAD-explorer/" TargetMode="External"/><Relationship Id="rId4" Type="http://schemas.openxmlformats.org/officeDocument/2006/relationships/hyperlink" Target="https://www.statmt.or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arxiv.org/abs/2211.17192"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youtube.com/watch?v=hm7VEgxhOv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arxiv.org/abs/1709.01686" TargetMode="External"/><Relationship Id="rId2" Type="http://schemas.openxmlformats.org/officeDocument/2006/relationships/hyperlink" Target="https://arxiv.org/abs/1810.07052"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hm7VEgxhOvk"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youtube.com/watch?v=hm7VEgxhOvk"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hm7VEgxhOvk"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blog.research.google/2022/12/accelerating-text-generation-with.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arxiv.org/abs/2006.04152" TargetMode="Externa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2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4.png"/><Relationship Id="rId4" Type="http://schemas.openxmlformats.org/officeDocument/2006/relationships/image" Target="../media/image210.png"/></Relationships>
</file>

<file path=ppt/slides/_rels/slide6.xml.rels><?xml version="1.0" encoding="UTF-8" standalone="yes"?>
<Relationships xmlns="http://schemas.openxmlformats.org/package/2006/relationships"><Relationship Id="rId3" Type="http://schemas.openxmlformats.org/officeDocument/2006/relationships/hyperlink" Target="https://blog.research.google/2022/12/accelerating-text-generation-with.html" TargetMode="Externa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79.png"/><Relationship Id="rId3" Type="http://schemas.openxmlformats.org/officeDocument/2006/relationships/image" Target="../media/image73.emf"/><Relationship Id="rId7" Type="http://schemas.openxmlformats.org/officeDocument/2006/relationships/image" Target="../media/image75.emf"/><Relationship Id="rId12" Type="http://schemas.openxmlformats.org/officeDocument/2006/relationships/image" Target="../media/image78.jpe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image" Target="../media/image77.emf"/><Relationship Id="rId5" Type="http://schemas.openxmlformats.org/officeDocument/2006/relationships/image" Target="../media/image74.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76.emf"/><Relationship Id="rId14" Type="http://schemas.openxmlformats.org/officeDocument/2006/relationships/image" Target="../media/image80.png"/></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arxiv.org/abs/2006.04152" TargetMode="Externa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gif"/><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3.gif"/></Relationships>
</file>

<file path=ppt/slides/_rels/slide8.xml.rels><?xml version="1.0" encoding="UTF-8" standalone="yes"?>
<Relationships xmlns="http://schemas.openxmlformats.org/package/2006/relationships"><Relationship Id="rId3" Type="http://schemas.openxmlformats.org/officeDocument/2006/relationships/hyperlink" Target="https://arxiv.org/abs/1805.1178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arxiv.org/abs/2006.04152" TargetMode="Externa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6545-4BD3-ADE2-7347-2745EA200FE0}"/>
              </a:ext>
            </a:extLst>
          </p:cNvPr>
          <p:cNvSpPr>
            <a:spLocks noGrp="1"/>
          </p:cNvSpPr>
          <p:nvPr>
            <p:ph type="ctrTitle"/>
          </p:nvPr>
        </p:nvSpPr>
        <p:spPr/>
        <p:txBody>
          <a:bodyPr>
            <a:normAutofit fontScale="90000"/>
          </a:bodyPr>
          <a:lstStyle/>
          <a:p>
            <a:r>
              <a:rPr lang="en-US"/>
              <a:t>Lecture 13: Efficient LLM Inference</a:t>
            </a:r>
          </a:p>
        </p:txBody>
      </p:sp>
      <p:sp>
        <p:nvSpPr>
          <p:cNvPr id="3" name="Subtitle 2">
            <a:extLst>
              <a:ext uri="{FF2B5EF4-FFF2-40B4-BE49-F238E27FC236}">
                <a16:creationId xmlns:a16="http://schemas.microsoft.com/office/drawing/2014/main" id="{6F4B5AB2-71ED-F483-B392-B5AD8D305EF7}"/>
              </a:ext>
            </a:extLst>
          </p:cNvPr>
          <p:cNvSpPr>
            <a:spLocks noGrp="1"/>
          </p:cNvSpPr>
          <p:nvPr>
            <p:ph type="subTitle" idx="1"/>
          </p:nvPr>
        </p:nvSpPr>
        <p:spPr/>
        <p:txBody>
          <a:bodyPr vert="horz" lIns="91440" tIns="45720" rIns="91440" bIns="45720" rtlCol="0" anchor="t">
            <a:normAutofit fontScale="85000" lnSpcReduction="20000"/>
          </a:bodyPr>
          <a:lstStyle/>
          <a:p>
            <a:r>
              <a:rPr lang="en-US"/>
              <a:t>Presenters:</a:t>
            </a:r>
          </a:p>
          <a:p>
            <a:r>
              <a:rPr lang="en-US" b="1">
                <a:cs typeface="Calibri" panose="020F0502020204030204"/>
              </a:rPr>
              <a:t>Rushabh </a:t>
            </a:r>
            <a:r>
              <a:rPr lang="en-US" b="1" err="1">
                <a:cs typeface="Calibri" panose="020F0502020204030204"/>
              </a:rPr>
              <a:t>Nikhilkumar</a:t>
            </a:r>
            <a:r>
              <a:rPr lang="en-US" b="1">
                <a:cs typeface="Calibri" panose="020F0502020204030204"/>
              </a:rPr>
              <a:t> Solanki </a:t>
            </a:r>
            <a:r>
              <a:rPr lang="en-US">
                <a:cs typeface="Calibri" panose="020F0502020204030204"/>
              </a:rPr>
              <a:t>| Noble Saji Mathews</a:t>
            </a:r>
          </a:p>
        </p:txBody>
      </p:sp>
      <p:sp>
        <p:nvSpPr>
          <p:cNvPr id="4" name="Date Placeholder 3">
            <a:extLst>
              <a:ext uri="{FF2B5EF4-FFF2-40B4-BE49-F238E27FC236}">
                <a16:creationId xmlns:a16="http://schemas.microsoft.com/office/drawing/2014/main" id="{D8CC2768-A8BB-A142-D541-0D8F63A418BD}"/>
              </a:ext>
            </a:extLst>
          </p:cNvPr>
          <p:cNvSpPr>
            <a:spLocks noGrp="1"/>
          </p:cNvSpPr>
          <p:nvPr>
            <p:ph type="dt" sz="half" idx="10"/>
          </p:nvPr>
        </p:nvSpPr>
        <p:spPr/>
        <p:txBody>
          <a:bodyPr/>
          <a:lstStyle/>
          <a:p>
            <a:fld id="{EFF2884E-48B2-1441-B188-EF9645BFD4B8}" type="datetime1">
              <a:rPr lang="en-CA" smtClean="0"/>
              <a:t>2024-03-29</a:t>
            </a:fld>
            <a:endParaRPr lang="en-US"/>
          </a:p>
        </p:txBody>
      </p:sp>
      <p:sp>
        <p:nvSpPr>
          <p:cNvPr id="5" name="Footer Placeholder 4">
            <a:extLst>
              <a:ext uri="{FF2B5EF4-FFF2-40B4-BE49-F238E27FC236}">
                <a16:creationId xmlns:a16="http://schemas.microsoft.com/office/drawing/2014/main" id="{C82B6CAC-8609-18DE-AB72-8370B086D66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530BE5A-5729-DB64-14F7-99BD0EDC38B7}"/>
              </a:ext>
            </a:extLst>
          </p:cNvPr>
          <p:cNvSpPr>
            <a:spLocks noGrp="1"/>
          </p:cNvSpPr>
          <p:nvPr>
            <p:ph type="sldNum" sz="quarter" idx="12"/>
          </p:nvPr>
        </p:nvSpPr>
        <p:spPr/>
        <p:txBody>
          <a:bodyPr/>
          <a:lstStyle/>
          <a:p>
            <a:fld id="{D4F24A5E-B0D2-394D-9970-9AE06BCB59C1}" type="slidenum">
              <a:rPr lang="en-US" smtClean="0"/>
              <a:t>1</a:t>
            </a:fld>
            <a:endParaRPr lang="en-US"/>
          </a:p>
        </p:txBody>
      </p:sp>
    </p:spTree>
    <p:extLst>
      <p:ext uri="{BB962C8B-B14F-4D97-AF65-F5344CB8AC3E}">
        <p14:creationId xmlns:p14="http://schemas.microsoft.com/office/powerpoint/2010/main" val="276481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30202-5227-805F-508E-A8724CA7E614}"/>
              </a:ext>
            </a:extLst>
          </p:cNvPr>
          <p:cNvSpPr>
            <a:spLocks noGrp="1"/>
          </p:cNvSpPr>
          <p:nvPr>
            <p:ph type="title"/>
          </p:nvPr>
        </p:nvSpPr>
        <p:spPr/>
        <p:txBody>
          <a:bodyPr/>
          <a:lstStyle/>
          <a:p>
            <a:r>
              <a:rPr lang="en-GB">
                <a:ea typeface="+mj-lt"/>
                <a:cs typeface="+mj-lt"/>
              </a:rPr>
              <a:t>How </a:t>
            </a:r>
            <a:r>
              <a:rPr lang="en-GB">
                <a:solidFill>
                  <a:srgbClr val="FF0000"/>
                </a:solidFill>
                <a:ea typeface="+mj-lt"/>
                <a:cs typeface="+mj-lt"/>
              </a:rPr>
              <a:t>accurate </a:t>
            </a:r>
            <a:r>
              <a:rPr lang="en-GB">
                <a:ea typeface="+mj-lt"/>
                <a:cs typeface="+mj-lt"/>
              </a:rPr>
              <a:t>and </a:t>
            </a:r>
            <a:r>
              <a:rPr lang="en-GB">
                <a:solidFill>
                  <a:schemeClr val="accent1"/>
                </a:solidFill>
                <a:ea typeface="+mj-lt"/>
                <a:cs typeface="+mj-lt"/>
              </a:rPr>
              <a:t>fast </a:t>
            </a:r>
            <a:r>
              <a:rPr lang="en-GB">
                <a:ea typeface="+mj-lt"/>
                <a:cs typeface="+mj-lt"/>
              </a:rPr>
              <a:t>PABEE?</a:t>
            </a:r>
            <a:endParaRPr lang="en-US"/>
          </a:p>
        </p:txBody>
      </p:sp>
      <p:sp>
        <p:nvSpPr>
          <p:cNvPr id="4" name="Date Placeholder 3">
            <a:extLst>
              <a:ext uri="{FF2B5EF4-FFF2-40B4-BE49-F238E27FC236}">
                <a16:creationId xmlns:a16="http://schemas.microsoft.com/office/drawing/2014/main" id="{C96421C8-481A-06C8-54BC-87BEEE7B5A2C}"/>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97954398-DEE8-C061-D74E-5297A17DE80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53D4401-93A8-E575-1196-1AE0563E2D90}"/>
              </a:ext>
            </a:extLst>
          </p:cNvPr>
          <p:cNvSpPr>
            <a:spLocks noGrp="1"/>
          </p:cNvSpPr>
          <p:nvPr>
            <p:ph type="sldNum" sz="quarter" idx="12"/>
          </p:nvPr>
        </p:nvSpPr>
        <p:spPr/>
        <p:txBody>
          <a:bodyPr/>
          <a:lstStyle/>
          <a:p>
            <a:fld id="{D4F24A5E-B0D2-394D-9970-9AE06BCB59C1}" type="slidenum">
              <a:rPr lang="en-US" smtClean="0"/>
              <a:t>10</a:t>
            </a:fld>
            <a:endParaRPr lang="en-US"/>
          </a:p>
        </p:txBody>
      </p:sp>
      <p:pic>
        <p:nvPicPr>
          <p:cNvPr id="11" name="Content Placeholder 10" descr="A table with numbers and a test set&#10;&#10;Description automatically generated">
            <a:extLst>
              <a:ext uri="{FF2B5EF4-FFF2-40B4-BE49-F238E27FC236}">
                <a16:creationId xmlns:a16="http://schemas.microsoft.com/office/drawing/2014/main" id="{C9FDAE97-9F7F-5F72-0B5D-3F39ADA8CA17}"/>
              </a:ext>
            </a:extLst>
          </p:cNvPr>
          <p:cNvPicPr>
            <a:picLocks noGrp="1" noChangeAspect="1"/>
          </p:cNvPicPr>
          <p:nvPr>
            <p:ph idx="1"/>
          </p:nvPr>
        </p:nvPicPr>
        <p:blipFill>
          <a:blip r:embed="rId2"/>
          <a:stretch>
            <a:fillRect/>
          </a:stretch>
        </p:blipFill>
        <p:spPr>
          <a:xfrm>
            <a:off x="1654099" y="2338482"/>
            <a:ext cx="8883804" cy="3499339"/>
          </a:xfrm>
        </p:spPr>
      </p:pic>
      <p:sp>
        <p:nvSpPr>
          <p:cNvPr id="12" name="Rectangle 11">
            <a:extLst>
              <a:ext uri="{FF2B5EF4-FFF2-40B4-BE49-F238E27FC236}">
                <a16:creationId xmlns:a16="http://schemas.microsoft.com/office/drawing/2014/main" id="{6513E411-9E41-D43A-95BE-5036676CE212}"/>
              </a:ext>
            </a:extLst>
          </p:cNvPr>
          <p:cNvSpPr/>
          <p:nvPr/>
        </p:nvSpPr>
        <p:spPr>
          <a:xfrm>
            <a:off x="1728440" y="5127208"/>
            <a:ext cx="1589048" cy="604024"/>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C29F4D2-835C-A4D6-8008-F0EED866CD7D}"/>
              </a:ext>
            </a:extLst>
          </p:cNvPr>
          <p:cNvSpPr/>
          <p:nvPr/>
        </p:nvSpPr>
        <p:spPr>
          <a:xfrm>
            <a:off x="1728440" y="4726888"/>
            <a:ext cx="1589048" cy="269488"/>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7D84D2-41FA-F7A5-6B12-31A02C73115B}"/>
              </a:ext>
            </a:extLst>
          </p:cNvPr>
          <p:cNvSpPr/>
          <p:nvPr/>
        </p:nvSpPr>
        <p:spPr>
          <a:xfrm>
            <a:off x="1728440" y="3147866"/>
            <a:ext cx="1589048" cy="353122"/>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2F263E1-C534-8EB7-97CA-41FA91382F54}"/>
              </a:ext>
            </a:extLst>
          </p:cNvPr>
          <p:cNvSpPr/>
          <p:nvPr/>
        </p:nvSpPr>
        <p:spPr>
          <a:xfrm>
            <a:off x="3930805" y="2413743"/>
            <a:ext cx="724830" cy="3336073"/>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D5CE4D3-2F7A-8540-1C01-3F2F5E2572D6}"/>
              </a:ext>
            </a:extLst>
          </p:cNvPr>
          <p:cNvSpPr txBox="1"/>
          <p:nvPr/>
        </p:nvSpPr>
        <p:spPr>
          <a:xfrm>
            <a:off x="1686452" y="1463081"/>
            <a:ext cx="66689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ea typeface="Calibri"/>
                <a:cs typeface="Calibri"/>
              </a:rPr>
              <a:t>The proposed approach was evaluated on the GLUE Benchmark.</a:t>
            </a:r>
          </a:p>
          <a:p>
            <a:endParaRPr lang="en-GB" sz="1600">
              <a:ea typeface="Calibri"/>
              <a:cs typeface="Calibri"/>
            </a:endParaRPr>
          </a:p>
          <a:p>
            <a:r>
              <a:rPr lang="en-GB" sz="1600">
                <a:ea typeface="Calibri"/>
                <a:cs typeface="Calibri"/>
              </a:rPr>
              <a:t>We can see ~1.5x speed-up in ALBERT model.</a:t>
            </a:r>
          </a:p>
        </p:txBody>
      </p:sp>
    </p:spTree>
    <p:extLst>
      <p:ext uri="{BB962C8B-B14F-4D97-AF65-F5344CB8AC3E}">
        <p14:creationId xmlns:p14="http://schemas.microsoft.com/office/powerpoint/2010/main" val="895370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D2A60-E0AA-02CB-F7ED-88421DD09E50}"/>
              </a:ext>
            </a:extLst>
          </p:cNvPr>
          <p:cNvSpPr>
            <a:spLocks noGrp="1"/>
          </p:cNvSpPr>
          <p:nvPr>
            <p:ph type="title"/>
          </p:nvPr>
        </p:nvSpPr>
        <p:spPr/>
        <p:txBody>
          <a:bodyPr/>
          <a:lstStyle/>
          <a:p>
            <a:r>
              <a:rPr lang="en-GB">
                <a:ea typeface="Calibri Light"/>
                <a:cs typeface="Calibri Light"/>
              </a:rPr>
              <a:t>Accuracy increases?</a:t>
            </a:r>
          </a:p>
        </p:txBody>
      </p:sp>
      <p:pic>
        <p:nvPicPr>
          <p:cNvPr id="7" name="Content Placeholder 6">
            <a:extLst>
              <a:ext uri="{FF2B5EF4-FFF2-40B4-BE49-F238E27FC236}">
                <a16:creationId xmlns:a16="http://schemas.microsoft.com/office/drawing/2014/main" id="{956125CC-2B04-246E-1FDF-100EAE22C28A}"/>
              </a:ext>
            </a:extLst>
          </p:cNvPr>
          <p:cNvPicPr>
            <a:picLocks noGrp="1" noChangeAspect="1"/>
          </p:cNvPicPr>
          <p:nvPr>
            <p:ph idx="1"/>
          </p:nvPr>
        </p:nvPicPr>
        <p:blipFill rotWithShape="1">
          <a:blip r:embed="rId2"/>
          <a:srcRect l="49865" r="-135" b="-257"/>
          <a:stretch/>
        </p:blipFill>
        <p:spPr>
          <a:xfrm>
            <a:off x="805148" y="1936756"/>
            <a:ext cx="3922260" cy="4115205"/>
          </a:xfrm>
        </p:spPr>
      </p:pic>
      <p:sp>
        <p:nvSpPr>
          <p:cNvPr id="4" name="Date Placeholder 3">
            <a:extLst>
              <a:ext uri="{FF2B5EF4-FFF2-40B4-BE49-F238E27FC236}">
                <a16:creationId xmlns:a16="http://schemas.microsoft.com/office/drawing/2014/main" id="{F5F4BF39-5D6D-4C42-7594-0B637528F113}"/>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3B1D3654-ACCD-BC5D-8C02-B0E096A6AFE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F866757-FA9C-8E16-68F4-499F277E2D56}"/>
              </a:ext>
            </a:extLst>
          </p:cNvPr>
          <p:cNvSpPr>
            <a:spLocks noGrp="1"/>
          </p:cNvSpPr>
          <p:nvPr>
            <p:ph type="sldNum" sz="quarter" idx="12"/>
          </p:nvPr>
        </p:nvSpPr>
        <p:spPr/>
        <p:txBody>
          <a:bodyPr/>
          <a:lstStyle/>
          <a:p>
            <a:fld id="{D4F24A5E-B0D2-394D-9970-9AE06BCB59C1}" type="slidenum">
              <a:rPr lang="en-US" smtClean="0"/>
              <a:t>11</a:t>
            </a:fld>
            <a:endParaRPr lang="en-US"/>
          </a:p>
        </p:txBody>
      </p:sp>
      <p:sp>
        <p:nvSpPr>
          <p:cNvPr id="8" name="TextBox 7">
            <a:extLst>
              <a:ext uri="{FF2B5EF4-FFF2-40B4-BE49-F238E27FC236}">
                <a16:creationId xmlns:a16="http://schemas.microsoft.com/office/drawing/2014/main" id="{1C790716-4A38-969D-EF87-865007AF254E}"/>
              </a:ext>
            </a:extLst>
          </p:cNvPr>
          <p:cNvSpPr txBox="1"/>
          <p:nvPr/>
        </p:nvSpPr>
        <p:spPr>
          <a:xfrm>
            <a:off x="862009" y="1347461"/>
            <a:ext cx="42259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ea typeface="Calibri"/>
                <a:cs typeface="Calibri"/>
              </a:rPr>
              <a:t>This inference strategy can improve both the speed and performance of a fine-tuned PLM.</a:t>
            </a:r>
            <a:endParaRPr lang="en-US" sz="1600">
              <a:ea typeface="Calibri"/>
              <a:cs typeface="Calibri"/>
            </a:endParaRPr>
          </a:p>
        </p:txBody>
      </p:sp>
      <p:sp>
        <p:nvSpPr>
          <p:cNvPr id="3" name="TextBox 2">
            <a:extLst>
              <a:ext uri="{FF2B5EF4-FFF2-40B4-BE49-F238E27FC236}">
                <a16:creationId xmlns:a16="http://schemas.microsoft.com/office/drawing/2014/main" id="{FD11BCE9-1123-037B-F679-9A55F955739A}"/>
              </a:ext>
            </a:extLst>
          </p:cNvPr>
          <p:cNvSpPr txBox="1"/>
          <p:nvPr/>
        </p:nvSpPr>
        <p:spPr>
          <a:xfrm>
            <a:off x="5978082" y="1437551"/>
            <a:ext cx="468630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cs typeface="Calibri"/>
              </a:rPr>
              <a:t>The authors claim that PABEE mechanism improves the accuracy of conventional inference as long as </a:t>
            </a:r>
          </a:p>
          <a:p>
            <a:endParaRPr lang="en-GB" sz="1600">
              <a:cs typeface="Calibri"/>
            </a:endParaRPr>
          </a:p>
          <a:p>
            <a:endParaRPr lang="en-GB" sz="1600">
              <a:cs typeface="Calibri"/>
            </a:endParaRPr>
          </a:p>
          <a:p>
            <a:endParaRPr lang="en-GB" sz="1600">
              <a:cs typeface="Calibri"/>
            </a:endParaRPr>
          </a:p>
          <a:p>
            <a:endParaRPr lang="en-GB" sz="1600">
              <a:cs typeface="Calibri"/>
            </a:endParaRPr>
          </a:p>
          <a:p>
            <a:r>
              <a:rPr lang="en-GB" sz="1600">
                <a:cs typeface="Calibri"/>
              </a:rPr>
              <a:t>where,</a:t>
            </a:r>
            <a:endParaRPr lang="en-GB" sz="1600">
              <a:ea typeface="Calibri"/>
              <a:cs typeface="Calibri"/>
            </a:endParaRPr>
          </a:p>
          <a:p>
            <a:pPr marL="285750" indent="-285750">
              <a:buFont typeface="Arial"/>
              <a:buChar char="•"/>
            </a:pPr>
            <a:r>
              <a:rPr lang="en-GB" sz="1600" i="1">
                <a:cs typeface="Calibri"/>
              </a:rPr>
              <a:t>t is</a:t>
            </a:r>
            <a:r>
              <a:rPr lang="en-GB" sz="1600">
                <a:cs typeface="Calibri"/>
              </a:rPr>
              <a:t> patience.</a:t>
            </a:r>
            <a:endParaRPr lang="en-GB" sz="1600">
              <a:ea typeface="Calibri"/>
              <a:cs typeface="Calibri"/>
            </a:endParaRPr>
          </a:p>
          <a:p>
            <a:pPr marL="285750" indent="-285750">
              <a:buFont typeface="Arial"/>
              <a:buChar char="•"/>
            </a:pPr>
            <a:r>
              <a:rPr lang="en-GB" sz="1600" i="1">
                <a:cs typeface="Calibri"/>
              </a:rPr>
              <a:t>n</a:t>
            </a:r>
            <a:r>
              <a:rPr lang="en-GB" sz="1600">
                <a:cs typeface="Calibri"/>
              </a:rPr>
              <a:t> is total number of ICs</a:t>
            </a:r>
            <a:endParaRPr lang="en-GB" sz="1600">
              <a:ea typeface="Calibri"/>
              <a:cs typeface="Calibri"/>
            </a:endParaRPr>
          </a:p>
          <a:p>
            <a:pPr marL="285750" indent="-285750">
              <a:buFont typeface="Arial"/>
              <a:buChar char="•"/>
            </a:pPr>
            <a:r>
              <a:rPr lang="en-GB" sz="1600" i="1">
                <a:cs typeface="Calibri"/>
              </a:rPr>
              <a:t>q</a:t>
            </a:r>
            <a:r>
              <a:rPr lang="en-GB" sz="1600">
                <a:cs typeface="Calibri"/>
              </a:rPr>
              <a:t> is misclassification probability of all ICs (excluding the final)</a:t>
            </a:r>
            <a:endParaRPr lang="en-GB" sz="1600">
              <a:ea typeface="Calibri"/>
              <a:cs typeface="Calibri"/>
            </a:endParaRPr>
          </a:p>
          <a:p>
            <a:pPr marL="285750" indent="-285750">
              <a:buFont typeface="Arial"/>
              <a:buChar char="•"/>
            </a:pPr>
            <a:r>
              <a:rPr lang="en-GB" sz="1600" i="1">
                <a:cs typeface="Calibri"/>
              </a:rPr>
              <a:t>p</a:t>
            </a:r>
            <a:r>
              <a:rPr lang="en-GB" sz="1600">
                <a:cs typeface="Calibri"/>
              </a:rPr>
              <a:t> is misclassification probability of final classifier.</a:t>
            </a:r>
            <a:endParaRPr lang="en-GB" sz="1600">
              <a:ea typeface="Calibri"/>
              <a:cs typeface="Calibri"/>
            </a:endParaRPr>
          </a:p>
        </p:txBody>
      </p:sp>
      <p:pic>
        <p:nvPicPr>
          <p:cNvPr id="9" name="Picture 8">
            <a:extLst>
              <a:ext uri="{FF2B5EF4-FFF2-40B4-BE49-F238E27FC236}">
                <a16:creationId xmlns:a16="http://schemas.microsoft.com/office/drawing/2014/main" id="{4846B590-7B3A-3506-93AB-4F1D08C3F2E9}"/>
              </a:ext>
            </a:extLst>
          </p:cNvPr>
          <p:cNvPicPr>
            <a:picLocks noChangeAspect="1"/>
          </p:cNvPicPr>
          <p:nvPr/>
        </p:nvPicPr>
        <p:blipFill>
          <a:blip r:embed="rId3"/>
          <a:stretch>
            <a:fillRect/>
          </a:stretch>
        </p:blipFill>
        <p:spPr>
          <a:xfrm>
            <a:off x="6110605" y="2132330"/>
            <a:ext cx="2005965" cy="516255"/>
          </a:xfrm>
          <a:prstGeom prst="rect">
            <a:avLst/>
          </a:prstGeom>
        </p:spPr>
      </p:pic>
    </p:spTree>
    <p:extLst>
      <p:ext uri="{BB962C8B-B14F-4D97-AF65-F5344CB8AC3E}">
        <p14:creationId xmlns:p14="http://schemas.microsoft.com/office/powerpoint/2010/main" val="2818439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2DEF1-AA3A-D3E2-DFD3-B0E3615C7C6B}"/>
              </a:ext>
            </a:extLst>
          </p:cNvPr>
          <p:cNvSpPr>
            <a:spLocks noGrp="1"/>
          </p:cNvSpPr>
          <p:nvPr>
            <p:ph type="title"/>
          </p:nvPr>
        </p:nvSpPr>
        <p:spPr/>
        <p:txBody>
          <a:bodyPr>
            <a:normAutofit/>
          </a:bodyPr>
          <a:lstStyle/>
          <a:p>
            <a:r>
              <a:rPr lang="en-GB">
                <a:ea typeface="+mj-lt"/>
                <a:cs typeface="+mj-lt"/>
              </a:rPr>
              <a:t>Defends Against Adversarial Attack </a:t>
            </a:r>
            <a:endParaRPr lang="en-US"/>
          </a:p>
        </p:txBody>
      </p:sp>
      <p:sp>
        <p:nvSpPr>
          <p:cNvPr id="4" name="Date Placeholder 3">
            <a:extLst>
              <a:ext uri="{FF2B5EF4-FFF2-40B4-BE49-F238E27FC236}">
                <a16:creationId xmlns:a16="http://schemas.microsoft.com/office/drawing/2014/main" id="{3E0D8914-3F33-A232-798A-EAD9951D186B}"/>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D208D932-B0E6-CBA7-2C5D-F7ED2FC8FB0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A47A77A-EF7A-56ED-9425-CFDA104FAB26}"/>
              </a:ext>
            </a:extLst>
          </p:cNvPr>
          <p:cNvSpPr>
            <a:spLocks noGrp="1"/>
          </p:cNvSpPr>
          <p:nvPr>
            <p:ph type="sldNum" sz="quarter" idx="12"/>
          </p:nvPr>
        </p:nvSpPr>
        <p:spPr/>
        <p:txBody>
          <a:bodyPr/>
          <a:lstStyle/>
          <a:p>
            <a:fld id="{D4F24A5E-B0D2-394D-9970-9AE06BCB59C1}" type="slidenum">
              <a:rPr lang="en-US" smtClean="0"/>
              <a:t>12</a:t>
            </a:fld>
            <a:endParaRPr lang="en-US"/>
          </a:p>
        </p:txBody>
      </p:sp>
      <p:pic>
        <p:nvPicPr>
          <p:cNvPr id="7" name="Picture 6" descr="A table with numbers and words&#10;&#10;Description automatically generated">
            <a:extLst>
              <a:ext uri="{FF2B5EF4-FFF2-40B4-BE49-F238E27FC236}">
                <a16:creationId xmlns:a16="http://schemas.microsoft.com/office/drawing/2014/main" id="{CD471F6F-B229-1D43-C1FD-9E7E823AA287}"/>
              </a:ext>
            </a:extLst>
          </p:cNvPr>
          <p:cNvPicPr>
            <a:picLocks noChangeAspect="1"/>
          </p:cNvPicPr>
          <p:nvPr/>
        </p:nvPicPr>
        <p:blipFill>
          <a:blip r:embed="rId2"/>
          <a:stretch>
            <a:fillRect/>
          </a:stretch>
        </p:blipFill>
        <p:spPr>
          <a:xfrm>
            <a:off x="2035098" y="3999946"/>
            <a:ext cx="8131097" cy="1342692"/>
          </a:xfrm>
          <a:prstGeom prst="rect">
            <a:avLst/>
          </a:prstGeom>
        </p:spPr>
      </p:pic>
      <p:pic>
        <p:nvPicPr>
          <p:cNvPr id="8" name="Picture 7" descr="A yellow puppet with question marks&#10;&#10;Description automatically generated">
            <a:extLst>
              <a:ext uri="{FF2B5EF4-FFF2-40B4-BE49-F238E27FC236}">
                <a16:creationId xmlns:a16="http://schemas.microsoft.com/office/drawing/2014/main" id="{7D8989A4-5259-6B98-F747-B48512EBAEA8}"/>
              </a:ext>
            </a:extLst>
          </p:cNvPr>
          <p:cNvPicPr>
            <a:picLocks noChangeAspect="1"/>
          </p:cNvPicPr>
          <p:nvPr/>
        </p:nvPicPr>
        <p:blipFill rotWithShape="1">
          <a:blip r:embed="rId3"/>
          <a:srcRect t="15498" b="369"/>
          <a:stretch/>
        </p:blipFill>
        <p:spPr>
          <a:xfrm>
            <a:off x="736714" y="1289459"/>
            <a:ext cx="5794917" cy="2282134"/>
          </a:xfrm>
          <a:prstGeom prst="rect">
            <a:avLst/>
          </a:prstGeom>
        </p:spPr>
      </p:pic>
      <p:sp>
        <p:nvSpPr>
          <p:cNvPr id="10" name="Content Placeholder 9">
            <a:extLst>
              <a:ext uri="{FF2B5EF4-FFF2-40B4-BE49-F238E27FC236}">
                <a16:creationId xmlns:a16="http://schemas.microsoft.com/office/drawing/2014/main" id="{12F788F1-4B1E-C6BA-959E-A1730FFD055D}"/>
              </a:ext>
            </a:extLst>
          </p:cNvPr>
          <p:cNvSpPr>
            <a:spLocks noGrp="1"/>
          </p:cNvSpPr>
          <p:nvPr>
            <p:ph idx="1"/>
          </p:nvPr>
        </p:nvSpPr>
        <p:spPr>
          <a:xfrm>
            <a:off x="6673516" y="1842157"/>
            <a:ext cx="4229101" cy="1346966"/>
          </a:xfrm>
        </p:spPr>
        <p:txBody>
          <a:bodyPr vert="horz" lIns="91440" tIns="45720" rIns="91440" bIns="45720" rtlCol="0" anchor="t">
            <a:normAutofit/>
          </a:bodyPr>
          <a:lstStyle/>
          <a:p>
            <a:pPr marL="0" indent="0">
              <a:buNone/>
            </a:pPr>
            <a:r>
              <a:rPr lang="en-GB" sz="1600" i="1" err="1">
                <a:ea typeface="Calibri" panose="020F0502020204030204"/>
                <a:cs typeface="Calibri" panose="020F0502020204030204"/>
              </a:rPr>
              <a:t>TextFooler</a:t>
            </a:r>
            <a:r>
              <a:rPr lang="en-GB" sz="1600" i="1">
                <a:ea typeface="Calibri" panose="020F0502020204030204"/>
                <a:cs typeface="Calibri" panose="020F0502020204030204"/>
              </a:rPr>
              <a:t> </a:t>
            </a:r>
            <a:r>
              <a:rPr lang="en-GB" sz="1600">
                <a:ea typeface="Calibri" panose="020F0502020204030204"/>
                <a:cs typeface="Calibri" panose="020F0502020204030204"/>
              </a:rPr>
              <a:t>is a model that generates natural adversarial text.</a:t>
            </a:r>
          </a:p>
          <a:p>
            <a:pPr marL="0" indent="0">
              <a:buNone/>
            </a:pPr>
            <a:r>
              <a:rPr lang="en-GB" sz="1600">
                <a:ea typeface="Calibri" panose="020F0502020204030204"/>
                <a:cs typeface="Calibri" panose="020F0502020204030204"/>
              </a:rPr>
              <a:t>The authors of </a:t>
            </a:r>
            <a:r>
              <a:rPr lang="en-GB" sz="1600" i="1" err="1">
                <a:ea typeface="Calibri" panose="020F0502020204030204"/>
                <a:cs typeface="Calibri" panose="020F0502020204030204"/>
              </a:rPr>
              <a:t>TextFooler</a:t>
            </a:r>
            <a:r>
              <a:rPr lang="en-GB" sz="1600">
                <a:ea typeface="Calibri" panose="020F0502020204030204"/>
                <a:cs typeface="Calibri" panose="020F0502020204030204"/>
              </a:rPr>
              <a:t> successfully attacked powerful pre-trained BERT.</a:t>
            </a:r>
          </a:p>
        </p:txBody>
      </p:sp>
      <p:sp>
        <p:nvSpPr>
          <p:cNvPr id="12" name="Rectangle 11">
            <a:extLst>
              <a:ext uri="{FF2B5EF4-FFF2-40B4-BE49-F238E27FC236}">
                <a16:creationId xmlns:a16="http://schemas.microsoft.com/office/drawing/2014/main" id="{B137DF28-B128-A7A0-F199-1EB2A7B1E81A}"/>
              </a:ext>
            </a:extLst>
          </p:cNvPr>
          <p:cNvSpPr/>
          <p:nvPr/>
        </p:nvSpPr>
        <p:spPr>
          <a:xfrm>
            <a:off x="3723677" y="4787046"/>
            <a:ext cx="315706" cy="269488"/>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B6E44B4-7D22-851F-EA9D-CD8B9094B4E1}"/>
              </a:ext>
            </a:extLst>
          </p:cNvPr>
          <p:cNvSpPr/>
          <p:nvPr/>
        </p:nvSpPr>
        <p:spPr>
          <a:xfrm>
            <a:off x="7974835" y="4787046"/>
            <a:ext cx="315706" cy="269488"/>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F75012E-BC75-9C0F-D825-7AAD517F5120}"/>
              </a:ext>
            </a:extLst>
          </p:cNvPr>
          <p:cNvSpPr txBox="1"/>
          <p:nvPr/>
        </p:nvSpPr>
        <p:spPr>
          <a:xfrm>
            <a:off x="2217822" y="5396164"/>
            <a:ext cx="790675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PABEE defends more than 3x attacks compared to the original ALBERT on NLI tasks, and 2x on the Yelp sentiment analysis task.</a:t>
            </a:r>
            <a:endParaRPr lang="en-US" sz="1600">
              <a:ea typeface="Calibri"/>
              <a:cs typeface="Calibri"/>
            </a:endParaRPr>
          </a:p>
        </p:txBody>
      </p:sp>
      <p:sp>
        <p:nvSpPr>
          <p:cNvPr id="15" name="Rectangle 14">
            <a:extLst>
              <a:ext uri="{FF2B5EF4-FFF2-40B4-BE49-F238E27FC236}">
                <a16:creationId xmlns:a16="http://schemas.microsoft.com/office/drawing/2014/main" id="{090C1138-44FF-1B18-4D42-0B75949884C2}"/>
              </a:ext>
            </a:extLst>
          </p:cNvPr>
          <p:cNvSpPr/>
          <p:nvPr/>
        </p:nvSpPr>
        <p:spPr>
          <a:xfrm>
            <a:off x="9579045" y="4787045"/>
            <a:ext cx="315706" cy="269488"/>
          </a:xfrm>
          <a:prstGeom prst="rect">
            <a:avLst/>
          </a:prstGeom>
          <a:no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00D3E8B-D1D2-279E-4A92-074367F05300}"/>
              </a:ext>
            </a:extLst>
          </p:cNvPr>
          <p:cNvSpPr/>
          <p:nvPr/>
        </p:nvSpPr>
        <p:spPr>
          <a:xfrm>
            <a:off x="5347940" y="4787046"/>
            <a:ext cx="315706" cy="269488"/>
          </a:xfrm>
          <a:prstGeom prst="rect">
            <a:avLst/>
          </a:prstGeom>
          <a:no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2F5496"/>
              </a:solidFill>
            </a:endParaRPr>
          </a:p>
        </p:txBody>
      </p:sp>
    </p:spTree>
    <p:extLst>
      <p:ext uri="{BB962C8B-B14F-4D97-AF65-F5344CB8AC3E}">
        <p14:creationId xmlns:p14="http://schemas.microsoft.com/office/powerpoint/2010/main" val="419338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41CA7-9110-030C-7921-3B01906FA11F}"/>
              </a:ext>
            </a:extLst>
          </p:cNvPr>
          <p:cNvSpPr>
            <a:spLocks noGrp="1"/>
          </p:cNvSpPr>
          <p:nvPr>
            <p:ph type="title"/>
          </p:nvPr>
        </p:nvSpPr>
        <p:spPr/>
        <p:txBody>
          <a:bodyPr/>
          <a:lstStyle/>
          <a:p>
            <a:r>
              <a:rPr lang="en-GB">
                <a:cs typeface="Calibri Light"/>
              </a:rPr>
              <a:t>Limitations</a:t>
            </a:r>
            <a:endParaRPr lang="en-GB"/>
          </a:p>
        </p:txBody>
      </p:sp>
      <p:sp>
        <p:nvSpPr>
          <p:cNvPr id="3" name="Content Placeholder 2">
            <a:extLst>
              <a:ext uri="{FF2B5EF4-FFF2-40B4-BE49-F238E27FC236}">
                <a16:creationId xmlns:a16="http://schemas.microsoft.com/office/drawing/2014/main" id="{5C81EE33-9148-1AA0-6B69-2D80AAE7267A}"/>
              </a:ext>
            </a:extLst>
          </p:cNvPr>
          <p:cNvSpPr>
            <a:spLocks noGrp="1"/>
          </p:cNvSpPr>
          <p:nvPr>
            <p:ph idx="1"/>
          </p:nvPr>
        </p:nvSpPr>
        <p:spPr/>
        <p:txBody>
          <a:bodyPr vert="horz" lIns="91440" tIns="45720" rIns="91440" bIns="45720" rtlCol="0" anchor="t">
            <a:normAutofit/>
          </a:bodyPr>
          <a:lstStyle/>
          <a:p>
            <a:r>
              <a:rPr lang="en-GB" sz="1800">
                <a:ea typeface="+mn-lt"/>
                <a:cs typeface="+mn-lt"/>
              </a:rPr>
              <a:t>It only works on models with a single branch (e.g., ResNet, Transformer). Some adaption is needed for multi-branch networks (e.g., </a:t>
            </a:r>
            <a:r>
              <a:rPr lang="en-GB" sz="1800" err="1">
                <a:ea typeface="+mn-lt"/>
                <a:cs typeface="+mn-lt"/>
              </a:rPr>
              <a:t>NASNet</a:t>
            </a:r>
            <a:r>
              <a:rPr lang="en-GB" sz="1800">
                <a:ea typeface="+mn-lt"/>
                <a:cs typeface="+mn-lt"/>
              </a:rPr>
              <a:t>).</a:t>
            </a:r>
          </a:p>
          <a:p>
            <a:r>
              <a:rPr lang="en-GB" sz="1800">
                <a:ea typeface="+mn-lt"/>
                <a:cs typeface="+mn-lt"/>
              </a:rPr>
              <a:t>PABEE's effectiveness depends on the choice of patience hyper-parameter and tuning it can be challenging and may require extensive experimentation to find the optimal values for different datasets and models.</a:t>
            </a:r>
            <a:endParaRPr lang="en-GB" sz="1800">
              <a:cs typeface="Calibri" panose="020F0502020204030204"/>
            </a:endParaRPr>
          </a:p>
        </p:txBody>
      </p:sp>
      <p:sp>
        <p:nvSpPr>
          <p:cNvPr id="4" name="Date Placeholder 3">
            <a:extLst>
              <a:ext uri="{FF2B5EF4-FFF2-40B4-BE49-F238E27FC236}">
                <a16:creationId xmlns:a16="http://schemas.microsoft.com/office/drawing/2014/main" id="{2F41546B-CA96-30C9-C812-582AC02BE6F6}"/>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060A00E5-8105-7342-51EA-EC9FEEF7636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B74115C-7ACD-C20B-C448-C79184191B7A}"/>
              </a:ext>
            </a:extLst>
          </p:cNvPr>
          <p:cNvSpPr>
            <a:spLocks noGrp="1"/>
          </p:cNvSpPr>
          <p:nvPr>
            <p:ph type="sldNum" sz="quarter" idx="12"/>
          </p:nvPr>
        </p:nvSpPr>
        <p:spPr/>
        <p:txBody>
          <a:bodyPr/>
          <a:lstStyle/>
          <a:p>
            <a:fld id="{D4F24A5E-B0D2-394D-9970-9AE06BCB59C1}" type="slidenum">
              <a:rPr lang="en-US" smtClean="0"/>
              <a:t>13</a:t>
            </a:fld>
            <a:endParaRPr lang="en-US"/>
          </a:p>
        </p:txBody>
      </p:sp>
    </p:spTree>
    <p:extLst>
      <p:ext uri="{BB962C8B-B14F-4D97-AF65-F5344CB8AC3E}">
        <p14:creationId xmlns:p14="http://schemas.microsoft.com/office/powerpoint/2010/main" val="1368913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501E2-BEBE-9129-4D70-86FD06E759E1}"/>
              </a:ext>
            </a:extLst>
          </p:cNvPr>
          <p:cNvSpPr>
            <a:spLocks noGrp="1"/>
          </p:cNvSpPr>
          <p:nvPr>
            <p:ph type="title"/>
          </p:nvPr>
        </p:nvSpPr>
        <p:spPr/>
        <p:txBody>
          <a:bodyPr/>
          <a:lstStyle/>
          <a:p>
            <a:r>
              <a:rPr lang="en-GB">
                <a:cs typeface="Calibri Light"/>
              </a:rPr>
              <a:t>Confident Adaptive Language Model</a:t>
            </a:r>
            <a:endParaRPr lang="en-GB"/>
          </a:p>
        </p:txBody>
      </p:sp>
      <p:sp>
        <p:nvSpPr>
          <p:cNvPr id="3" name="Content Placeholder 2">
            <a:extLst>
              <a:ext uri="{FF2B5EF4-FFF2-40B4-BE49-F238E27FC236}">
                <a16:creationId xmlns:a16="http://schemas.microsoft.com/office/drawing/2014/main" id="{2C7DC75A-D313-D951-CF5A-EC639168CF8F}"/>
              </a:ext>
            </a:extLst>
          </p:cNvPr>
          <p:cNvSpPr>
            <a:spLocks noGrp="1"/>
          </p:cNvSpPr>
          <p:nvPr>
            <p:ph idx="1"/>
          </p:nvPr>
        </p:nvSpPr>
        <p:spPr>
          <a:xfrm>
            <a:off x="838200" y="1548953"/>
            <a:ext cx="10515600" cy="4916334"/>
          </a:xfrm>
        </p:spPr>
        <p:txBody>
          <a:bodyPr vert="horz" lIns="91440" tIns="45720" rIns="91440" bIns="45720" rtlCol="0" anchor="t">
            <a:normAutofit/>
          </a:bodyPr>
          <a:lstStyle/>
          <a:p>
            <a:pPr marL="0" indent="0">
              <a:buNone/>
            </a:pPr>
            <a:r>
              <a:rPr lang="en-GB" sz="1800">
                <a:ea typeface="+mn-lt"/>
                <a:cs typeface="+mn-lt"/>
              </a:rPr>
              <a:t>It is a framework for dynamically allocating different amounts of compute per input and generation timestep.</a:t>
            </a:r>
            <a:endParaRPr lang="en-GB" sz="1800">
              <a:cs typeface="Calibri" panose="020F0502020204030204"/>
            </a:endParaRPr>
          </a:p>
          <a:p>
            <a:pPr marL="0" indent="0">
              <a:buNone/>
            </a:pPr>
            <a:r>
              <a:rPr lang="en-GB" sz="1800">
                <a:ea typeface="+mn-lt"/>
                <a:cs typeface="+mn-lt"/>
              </a:rPr>
              <a:t>Basically, an early exit decoding.</a:t>
            </a:r>
            <a:endParaRPr lang="en-GB" sz="1800">
              <a:cs typeface="Calibri"/>
            </a:endParaRPr>
          </a:p>
          <a:p>
            <a:endParaRPr lang="en-GB" sz="1800">
              <a:cs typeface="Calibri"/>
            </a:endParaRPr>
          </a:p>
          <a:p>
            <a:pPr marL="0" indent="0">
              <a:buNone/>
            </a:pPr>
            <a:r>
              <a:rPr lang="en-GB" sz="1800">
                <a:ea typeface="+mn-lt"/>
                <a:cs typeface="+mn-lt"/>
              </a:rPr>
              <a:t>The authors present a </a:t>
            </a:r>
            <a:r>
              <a:rPr lang="en-GB" sz="1800" b="1">
                <a:ea typeface="+mn-lt"/>
                <a:cs typeface="+mn-lt"/>
              </a:rPr>
              <a:t>principled method</a:t>
            </a:r>
            <a:r>
              <a:rPr lang="en-GB" sz="1800">
                <a:ea typeface="+mn-lt"/>
                <a:cs typeface="+mn-lt"/>
              </a:rPr>
              <a:t> for increasing model efficiency while remaining </a:t>
            </a:r>
            <a:r>
              <a:rPr lang="en-GB" sz="1800" b="1">
                <a:ea typeface="+mn-lt"/>
                <a:cs typeface="+mn-lt"/>
              </a:rPr>
              <a:t>confident in the quality</a:t>
            </a:r>
            <a:r>
              <a:rPr lang="en-GB" sz="1800">
                <a:ea typeface="+mn-lt"/>
                <a:cs typeface="+mn-lt"/>
              </a:rPr>
              <a:t> of the resulting predictions.</a:t>
            </a:r>
            <a:endParaRPr lang="en-GB" sz="1800">
              <a:cs typeface="Calibri"/>
            </a:endParaRPr>
          </a:p>
          <a:p>
            <a:endParaRPr lang="en-GB" sz="1800">
              <a:cs typeface="Calibri"/>
            </a:endParaRPr>
          </a:p>
          <a:p>
            <a:pPr marL="0" indent="0">
              <a:buNone/>
            </a:pPr>
            <a:r>
              <a:rPr lang="en-GB" sz="1800">
                <a:ea typeface="+mn-lt"/>
                <a:cs typeface="+mn-lt"/>
              </a:rPr>
              <a:t>And, addresses several other challenges.</a:t>
            </a:r>
            <a:endParaRPr lang="en-GB" sz="1800">
              <a:cs typeface="Calibri"/>
            </a:endParaRPr>
          </a:p>
          <a:p>
            <a:endParaRPr lang="en-GB" sz="1800">
              <a:cs typeface="Calibri"/>
            </a:endParaRPr>
          </a:p>
          <a:p>
            <a:endParaRPr lang="en-GB" sz="1800">
              <a:cs typeface="Calibri"/>
            </a:endParaRPr>
          </a:p>
          <a:p>
            <a:endParaRPr lang="en-GB" sz="1800">
              <a:cs typeface="Calibri"/>
            </a:endParaRPr>
          </a:p>
        </p:txBody>
      </p:sp>
      <p:sp>
        <p:nvSpPr>
          <p:cNvPr id="4" name="Date Placeholder 3">
            <a:extLst>
              <a:ext uri="{FF2B5EF4-FFF2-40B4-BE49-F238E27FC236}">
                <a16:creationId xmlns:a16="http://schemas.microsoft.com/office/drawing/2014/main" id="{38B0EA6E-7A8C-1492-42C3-F449E9A07915}"/>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D340836E-8D4B-D999-DC7B-9CFD9BBF6CB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BDD9C80-47BC-40F5-DC45-19C5035972B0}"/>
              </a:ext>
            </a:extLst>
          </p:cNvPr>
          <p:cNvSpPr>
            <a:spLocks noGrp="1"/>
          </p:cNvSpPr>
          <p:nvPr>
            <p:ph type="sldNum" sz="quarter" idx="12"/>
          </p:nvPr>
        </p:nvSpPr>
        <p:spPr/>
        <p:txBody>
          <a:bodyPr/>
          <a:lstStyle/>
          <a:p>
            <a:fld id="{D4F24A5E-B0D2-394D-9970-9AE06BCB59C1}" type="slidenum">
              <a:rPr lang="en-US" smtClean="0"/>
              <a:t>14</a:t>
            </a:fld>
            <a:endParaRPr lang="en-US"/>
          </a:p>
        </p:txBody>
      </p:sp>
      <p:sp>
        <p:nvSpPr>
          <p:cNvPr id="8" name="TextBox 7">
            <a:extLst>
              <a:ext uri="{FF2B5EF4-FFF2-40B4-BE49-F238E27FC236}">
                <a16:creationId xmlns:a16="http://schemas.microsoft.com/office/drawing/2014/main" id="{88EB14D1-DBF4-9CFB-2811-CD2E4D0917C8}"/>
              </a:ext>
            </a:extLst>
          </p:cNvPr>
          <p:cNvSpPr txBox="1"/>
          <p:nvPr/>
        </p:nvSpPr>
        <p:spPr>
          <a:xfrm>
            <a:off x="911375" y="943686"/>
            <a:ext cx="625418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a:ea typeface="+mn-lt"/>
                <a:cs typeface="+mn-lt"/>
              </a:rPr>
              <a:t>Confident Adaptive Language Model: </a:t>
            </a:r>
            <a:r>
              <a:rPr lang="en-GB" sz="1100">
                <a:ea typeface="+mn-lt"/>
                <a:cs typeface="+mn-lt"/>
                <a:hlinkClick r:id="rId2"/>
              </a:rPr>
              <a:t>https://arxiv.org/abs/2207.07061</a:t>
            </a:r>
            <a:r>
              <a:rPr lang="en-GB" sz="1100">
                <a:ea typeface="+mn-lt"/>
                <a:cs typeface="+mn-lt"/>
              </a:rPr>
              <a:t> </a:t>
            </a:r>
            <a:endParaRPr lang="en-US" sz="1100">
              <a:ea typeface="Calibri"/>
              <a:cs typeface="Calibri"/>
            </a:endParaRPr>
          </a:p>
        </p:txBody>
      </p:sp>
    </p:spTree>
    <p:extLst>
      <p:ext uri="{BB962C8B-B14F-4D97-AF65-F5344CB8AC3E}">
        <p14:creationId xmlns:p14="http://schemas.microsoft.com/office/powerpoint/2010/main" val="484365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C87C-73D6-7948-B363-17FFA211AAEC}"/>
              </a:ext>
            </a:extLst>
          </p:cNvPr>
          <p:cNvSpPr>
            <a:spLocks noGrp="1"/>
          </p:cNvSpPr>
          <p:nvPr>
            <p:ph type="title"/>
          </p:nvPr>
        </p:nvSpPr>
        <p:spPr/>
        <p:txBody>
          <a:bodyPr/>
          <a:lstStyle/>
          <a:p>
            <a:r>
              <a:rPr lang="en-GB">
                <a:ea typeface="+mj-lt"/>
                <a:cs typeface="+mj-lt"/>
              </a:rPr>
              <a:t>Impact of Early Exiting</a:t>
            </a:r>
            <a:endParaRPr lang="en-US"/>
          </a:p>
        </p:txBody>
      </p:sp>
      <p:sp>
        <p:nvSpPr>
          <p:cNvPr id="3" name="Content Placeholder 2">
            <a:extLst>
              <a:ext uri="{FF2B5EF4-FFF2-40B4-BE49-F238E27FC236}">
                <a16:creationId xmlns:a16="http://schemas.microsoft.com/office/drawing/2014/main" id="{91728570-5E95-A454-C74B-347B52931AA6}"/>
              </a:ext>
            </a:extLst>
          </p:cNvPr>
          <p:cNvSpPr>
            <a:spLocks noGrp="1"/>
          </p:cNvSpPr>
          <p:nvPr>
            <p:ph idx="1"/>
          </p:nvPr>
        </p:nvSpPr>
        <p:spPr>
          <a:xfrm>
            <a:off x="838200" y="1260629"/>
            <a:ext cx="10515600" cy="775466"/>
          </a:xfrm>
        </p:spPr>
        <p:txBody>
          <a:bodyPr vert="horz" lIns="91440" tIns="45720" rIns="91440" bIns="45720" rtlCol="0" anchor="t">
            <a:normAutofit/>
          </a:bodyPr>
          <a:lstStyle/>
          <a:p>
            <a:pPr marL="0" indent="0">
              <a:buNone/>
            </a:pPr>
            <a:r>
              <a:rPr lang="en-GB" sz="1600">
                <a:ea typeface="+mn-lt"/>
                <a:cs typeface="+mn-lt"/>
              </a:rPr>
              <a:t>Given a pair of source-target sequences (</a:t>
            </a:r>
            <a:r>
              <a:rPr lang="en-GB" sz="1600" b="1">
                <a:ea typeface="+mn-lt"/>
                <a:cs typeface="+mn-lt"/>
              </a:rPr>
              <a:t>x</a:t>
            </a:r>
            <a:r>
              <a:rPr lang="en-GB" sz="1600">
                <a:ea typeface="+mn-lt"/>
                <a:cs typeface="+mn-lt"/>
              </a:rPr>
              <a:t>, </a:t>
            </a:r>
            <a:r>
              <a:rPr lang="en-GB" sz="1600" b="1">
                <a:ea typeface="+mn-lt"/>
                <a:cs typeface="+mn-lt"/>
              </a:rPr>
              <a:t>y</a:t>
            </a:r>
            <a:r>
              <a:rPr lang="en-GB" sz="1600">
                <a:ea typeface="+mn-lt"/>
                <a:cs typeface="+mn-lt"/>
              </a:rPr>
              <a:t>), </a:t>
            </a:r>
            <a:r>
              <a:rPr lang="en-GB" sz="1600" b="1">
                <a:ea typeface="+mn-lt"/>
                <a:cs typeface="+mn-lt"/>
              </a:rPr>
              <a:t>x</a:t>
            </a:r>
            <a:r>
              <a:rPr lang="en-GB" sz="1600">
                <a:ea typeface="+mn-lt"/>
                <a:cs typeface="+mn-lt"/>
              </a:rPr>
              <a:t> is processed with the encoder to give representation </a:t>
            </a:r>
            <a:r>
              <a:rPr lang="en-GB" sz="1600" b="1">
                <a:ea typeface="+mn-lt"/>
                <a:cs typeface="+mn-lt"/>
              </a:rPr>
              <a:t>s</a:t>
            </a:r>
            <a:r>
              <a:rPr lang="en-GB" sz="1600">
                <a:ea typeface="+mn-lt"/>
                <a:cs typeface="+mn-lt"/>
              </a:rPr>
              <a:t>. Next, the decoder generates</a:t>
            </a:r>
            <a:r>
              <a:rPr lang="en-GB" sz="1600">
                <a:solidFill>
                  <a:srgbClr val="000000"/>
                </a:solidFill>
                <a:ea typeface="+mn-lt"/>
                <a:cs typeface="+mn-lt"/>
              </a:rPr>
              <a:t> </a:t>
            </a:r>
            <a:r>
              <a:rPr lang="en-GB" sz="1600" b="1">
                <a:solidFill>
                  <a:srgbClr val="000000"/>
                </a:solidFill>
                <a:ea typeface="+mn-lt"/>
                <a:cs typeface="+mn-lt"/>
              </a:rPr>
              <a:t>y</a:t>
            </a:r>
            <a:r>
              <a:rPr lang="en-GB" sz="1600">
                <a:solidFill>
                  <a:srgbClr val="000000"/>
                </a:solidFill>
                <a:ea typeface="+mn-lt"/>
                <a:cs typeface="+mn-lt"/>
              </a:rPr>
              <a:t> </a:t>
            </a:r>
            <a:r>
              <a:rPr lang="en-GB" sz="1600">
                <a:ea typeface="+mn-lt"/>
                <a:cs typeface="+mn-lt"/>
              </a:rPr>
              <a:t>step-by step. We compute hidden states at the time </a:t>
            </a:r>
            <a:r>
              <a:rPr lang="en-GB" sz="1600" i="1">
                <a:ea typeface="+mn-lt"/>
                <a:cs typeface="+mn-lt"/>
              </a:rPr>
              <a:t>t</a:t>
            </a:r>
            <a:r>
              <a:rPr lang="en-GB" sz="1600">
                <a:ea typeface="+mn-lt"/>
                <a:cs typeface="+mn-lt"/>
              </a:rPr>
              <a:t> as follows:</a:t>
            </a:r>
            <a:endParaRPr lang="en-GB" sz="1600">
              <a:ea typeface="Calibri"/>
              <a:cs typeface="Calibri"/>
            </a:endParaRPr>
          </a:p>
          <a:p>
            <a:endParaRPr lang="en-GB" sz="1600">
              <a:ea typeface="Calibri"/>
              <a:cs typeface="Calibri"/>
            </a:endParaRPr>
          </a:p>
        </p:txBody>
      </p:sp>
      <p:sp>
        <p:nvSpPr>
          <p:cNvPr id="4" name="Date Placeholder 3">
            <a:extLst>
              <a:ext uri="{FF2B5EF4-FFF2-40B4-BE49-F238E27FC236}">
                <a16:creationId xmlns:a16="http://schemas.microsoft.com/office/drawing/2014/main" id="{8CA3FF01-81E3-9D35-35ED-E528A09DD666}"/>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B5ACC535-2CF7-088E-13B7-CF169513C4E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F0BB8B6-B713-541C-1878-690C96581119}"/>
              </a:ext>
            </a:extLst>
          </p:cNvPr>
          <p:cNvSpPr>
            <a:spLocks noGrp="1"/>
          </p:cNvSpPr>
          <p:nvPr>
            <p:ph type="sldNum" sz="quarter" idx="12"/>
          </p:nvPr>
        </p:nvSpPr>
        <p:spPr/>
        <p:txBody>
          <a:bodyPr/>
          <a:lstStyle/>
          <a:p>
            <a:fld id="{D4F24A5E-B0D2-394D-9970-9AE06BCB59C1}" type="slidenum">
              <a:rPr lang="en-US" smtClean="0"/>
              <a:t>15</a:t>
            </a:fld>
            <a:endParaRPr lang="en-US"/>
          </a:p>
        </p:txBody>
      </p:sp>
      <p:pic>
        <p:nvPicPr>
          <p:cNvPr id="8" name="Picture 7">
            <a:extLst>
              <a:ext uri="{FF2B5EF4-FFF2-40B4-BE49-F238E27FC236}">
                <a16:creationId xmlns:a16="http://schemas.microsoft.com/office/drawing/2014/main" id="{18BBB6D4-F7C5-0483-927F-0F678B119A2B}"/>
              </a:ext>
            </a:extLst>
          </p:cNvPr>
          <p:cNvPicPr>
            <a:picLocks noChangeAspect="1"/>
          </p:cNvPicPr>
          <p:nvPr/>
        </p:nvPicPr>
        <p:blipFill>
          <a:blip r:embed="rId2"/>
          <a:stretch>
            <a:fillRect/>
          </a:stretch>
        </p:blipFill>
        <p:spPr>
          <a:xfrm>
            <a:off x="6340495" y="3019044"/>
            <a:ext cx="4114800" cy="419100"/>
          </a:xfrm>
          <a:prstGeom prst="rect">
            <a:avLst/>
          </a:prstGeom>
        </p:spPr>
      </p:pic>
      <p:pic>
        <p:nvPicPr>
          <p:cNvPr id="9" name="Picture 8" descr="A diagram of a decoding process&#10;&#10;Description automatically generated">
            <a:extLst>
              <a:ext uri="{FF2B5EF4-FFF2-40B4-BE49-F238E27FC236}">
                <a16:creationId xmlns:a16="http://schemas.microsoft.com/office/drawing/2014/main" id="{6B4C5209-F991-0D40-B7F2-BC53A13B83F8}"/>
              </a:ext>
            </a:extLst>
          </p:cNvPr>
          <p:cNvPicPr>
            <a:picLocks noChangeAspect="1"/>
          </p:cNvPicPr>
          <p:nvPr/>
        </p:nvPicPr>
        <p:blipFill>
          <a:blip r:embed="rId3"/>
          <a:stretch>
            <a:fillRect/>
          </a:stretch>
        </p:blipFill>
        <p:spPr>
          <a:xfrm>
            <a:off x="2053633" y="2850308"/>
            <a:ext cx="3990975" cy="2638425"/>
          </a:xfrm>
          <a:prstGeom prst="rect">
            <a:avLst/>
          </a:prstGeom>
        </p:spPr>
      </p:pic>
      <p:pic>
        <p:nvPicPr>
          <p:cNvPr id="10" name="Picture 9" descr="A black and white text&#10;&#10;Description automatically generated">
            <a:extLst>
              <a:ext uri="{FF2B5EF4-FFF2-40B4-BE49-F238E27FC236}">
                <a16:creationId xmlns:a16="http://schemas.microsoft.com/office/drawing/2014/main" id="{CA7C0E3F-B854-80B0-A031-8678EE9F59AB}"/>
              </a:ext>
            </a:extLst>
          </p:cNvPr>
          <p:cNvPicPr>
            <a:picLocks noChangeAspect="1"/>
          </p:cNvPicPr>
          <p:nvPr/>
        </p:nvPicPr>
        <p:blipFill>
          <a:blip r:embed="rId4"/>
          <a:stretch>
            <a:fillRect/>
          </a:stretch>
        </p:blipFill>
        <p:spPr>
          <a:xfrm>
            <a:off x="2305291" y="1843054"/>
            <a:ext cx="7571772" cy="395876"/>
          </a:xfrm>
          <a:prstGeom prst="rect">
            <a:avLst/>
          </a:prstGeom>
        </p:spPr>
      </p:pic>
      <p:sp>
        <p:nvSpPr>
          <p:cNvPr id="11" name="TextBox 10">
            <a:extLst>
              <a:ext uri="{FF2B5EF4-FFF2-40B4-BE49-F238E27FC236}">
                <a16:creationId xmlns:a16="http://schemas.microsoft.com/office/drawing/2014/main" id="{38C5497E-8133-7255-34D8-D0CF6F14EC11}"/>
              </a:ext>
            </a:extLst>
          </p:cNvPr>
          <p:cNvSpPr txBox="1"/>
          <p:nvPr/>
        </p:nvSpPr>
        <p:spPr>
          <a:xfrm>
            <a:off x="3597797" y="6124936"/>
            <a:ext cx="500026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100">
                <a:ea typeface="+mn-lt"/>
                <a:cs typeface="+mn-lt"/>
              </a:rPr>
              <a:t>DEPTH-ADAPTIVE TRANSFORMER: </a:t>
            </a:r>
            <a:r>
              <a:rPr lang="en-GB" sz="1100">
                <a:ea typeface="+mn-lt"/>
                <a:cs typeface="+mn-lt"/>
                <a:hlinkClick r:id="rId5"/>
              </a:rPr>
              <a:t>https://arxiv.org/pdf/1910.10073.pdf</a:t>
            </a:r>
            <a:r>
              <a:rPr lang="en-GB" sz="1100">
                <a:ea typeface="+mn-lt"/>
                <a:cs typeface="+mn-lt"/>
              </a:rPr>
              <a:t> </a:t>
            </a:r>
            <a:endParaRPr lang="en-US" sz="1100">
              <a:cs typeface="Calibri"/>
            </a:endParaRPr>
          </a:p>
        </p:txBody>
      </p:sp>
      <p:sp>
        <p:nvSpPr>
          <p:cNvPr id="12" name="TextBox 11">
            <a:extLst>
              <a:ext uri="{FF2B5EF4-FFF2-40B4-BE49-F238E27FC236}">
                <a16:creationId xmlns:a16="http://schemas.microsoft.com/office/drawing/2014/main" id="{43780210-3644-2B29-E012-4F54E61B1F4D}"/>
              </a:ext>
            </a:extLst>
          </p:cNvPr>
          <p:cNvSpPr txBox="1"/>
          <p:nvPr/>
        </p:nvSpPr>
        <p:spPr>
          <a:xfrm>
            <a:off x="3607442" y="5864505"/>
            <a:ext cx="500026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100">
                <a:ea typeface="+mn-lt"/>
                <a:cs typeface="+mn-lt"/>
              </a:rPr>
              <a:t>Confident Adaptive Language Model: </a:t>
            </a:r>
            <a:r>
              <a:rPr lang="en-GB" sz="1100">
                <a:ea typeface="+mn-lt"/>
                <a:cs typeface="+mn-lt"/>
                <a:hlinkClick r:id="rId6"/>
              </a:rPr>
              <a:t>https://arxiv.org/abs/2207.07061</a:t>
            </a:r>
            <a:r>
              <a:rPr lang="en-GB" sz="1100">
                <a:ea typeface="+mn-lt"/>
                <a:cs typeface="+mn-lt"/>
              </a:rPr>
              <a:t> </a:t>
            </a:r>
            <a:endParaRPr lang="en-GB"/>
          </a:p>
        </p:txBody>
      </p:sp>
      <p:sp>
        <p:nvSpPr>
          <p:cNvPr id="13" name="Rectangle 12">
            <a:extLst>
              <a:ext uri="{FF2B5EF4-FFF2-40B4-BE49-F238E27FC236}">
                <a16:creationId xmlns:a16="http://schemas.microsoft.com/office/drawing/2014/main" id="{F9927B7B-295B-7162-E131-DCB3CEFC5C0B}"/>
              </a:ext>
            </a:extLst>
          </p:cNvPr>
          <p:cNvSpPr/>
          <p:nvPr/>
        </p:nvSpPr>
        <p:spPr>
          <a:xfrm>
            <a:off x="2299939" y="3804467"/>
            <a:ext cx="2691943" cy="550224"/>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F8A364F-20AA-FEC7-B8EC-4598950425D4}"/>
              </a:ext>
            </a:extLst>
          </p:cNvPr>
          <p:cNvSpPr/>
          <p:nvPr/>
        </p:nvSpPr>
        <p:spPr>
          <a:xfrm>
            <a:off x="4412067" y="2965189"/>
            <a:ext cx="1055699" cy="538733"/>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F9D6E90-8AC7-3F6E-DBC3-4F058A10F94F}"/>
              </a:ext>
            </a:extLst>
          </p:cNvPr>
          <p:cNvSpPr txBox="1"/>
          <p:nvPr/>
        </p:nvSpPr>
        <p:spPr>
          <a:xfrm>
            <a:off x="6446921" y="3679657"/>
            <a:ext cx="360546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ea typeface="Calibri"/>
                <a:cs typeface="Calibri"/>
              </a:rPr>
              <a:t>To calculate hidden state inside blue box (at layer 3, timestep 3), we would need hidden states inside red box (at layer 2, timesteps &lt;= 3).</a:t>
            </a:r>
          </a:p>
        </p:txBody>
      </p:sp>
    </p:spTree>
    <p:extLst>
      <p:ext uri="{BB962C8B-B14F-4D97-AF65-F5344CB8AC3E}">
        <p14:creationId xmlns:p14="http://schemas.microsoft.com/office/powerpoint/2010/main" val="3760814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0DDDA-A256-4B60-BD83-F5FAF93A8B87}"/>
              </a:ext>
            </a:extLst>
          </p:cNvPr>
          <p:cNvSpPr>
            <a:spLocks noGrp="1"/>
          </p:cNvSpPr>
          <p:nvPr>
            <p:ph type="title"/>
          </p:nvPr>
        </p:nvSpPr>
        <p:spPr/>
        <p:txBody>
          <a:bodyPr/>
          <a:lstStyle/>
          <a:p>
            <a:r>
              <a:rPr lang="en-GB">
                <a:ea typeface="+mj-lt"/>
                <a:cs typeface="+mj-lt"/>
              </a:rPr>
              <a:t>State Propagation Oracle</a:t>
            </a:r>
            <a:endParaRPr lang="en-US">
              <a:ea typeface="+mj-lt"/>
              <a:cs typeface="+mj-lt"/>
            </a:endParaRPr>
          </a:p>
        </p:txBody>
      </p:sp>
      <p:sp>
        <p:nvSpPr>
          <p:cNvPr id="3" name="Content Placeholder 2">
            <a:extLst>
              <a:ext uri="{FF2B5EF4-FFF2-40B4-BE49-F238E27FC236}">
                <a16:creationId xmlns:a16="http://schemas.microsoft.com/office/drawing/2014/main" id="{26B50378-D289-B797-978F-0E38DA3BE806}"/>
              </a:ext>
            </a:extLst>
          </p:cNvPr>
          <p:cNvSpPr>
            <a:spLocks noGrp="1"/>
          </p:cNvSpPr>
          <p:nvPr>
            <p:ph idx="1"/>
          </p:nvPr>
        </p:nvSpPr>
        <p:spPr/>
        <p:txBody>
          <a:bodyPr vert="horz" lIns="91440" tIns="45720" rIns="91440" bIns="45720" rtlCol="0" anchor="t">
            <a:normAutofit/>
          </a:bodyPr>
          <a:lstStyle/>
          <a:p>
            <a:pPr marL="0" indent="0">
              <a:buNone/>
            </a:pPr>
            <a:r>
              <a:rPr lang="en-GB" sz="1800">
                <a:ea typeface="+mn-lt"/>
                <a:cs typeface="+mn-lt"/>
              </a:rPr>
              <a:t>The authors used an oracle confidence measure that exits at the earliest layer that agrees with the top prediction. This way the only factor that can cause </a:t>
            </a:r>
            <a:r>
              <a:rPr lang="en-GB" sz="1800" b="1">
                <a:ea typeface="+mn-lt"/>
                <a:cs typeface="+mn-lt"/>
              </a:rPr>
              <a:t>divergence </a:t>
            </a:r>
            <a:r>
              <a:rPr lang="en-GB" sz="1800">
                <a:ea typeface="+mn-lt"/>
                <a:cs typeface="+mn-lt"/>
              </a:rPr>
              <a:t>in the generation is the state copying mechanism for skipped layer.</a:t>
            </a:r>
            <a:endParaRPr lang="en-GB" sz="1800">
              <a:cs typeface="Calibri" panose="020F0502020204030204"/>
            </a:endParaRPr>
          </a:p>
          <a:p>
            <a:pPr marL="0" indent="0">
              <a:buNone/>
            </a:pPr>
            <a:r>
              <a:rPr lang="en-GB" sz="1800">
                <a:ea typeface="+mn-lt"/>
                <a:cs typeface="+mn-lt"/>
              </a:rPr>
              <a:t>This oracle achieved a ROUGE-L score of </a:t>
            </a:r>
            <a:r>
              <a:rPr lang="en-GB" sz="1800" b="1">
                <a:ea typeface="+mn-lt"/>
                <a:cs typeface="+mn-lt"/>
              </a:rPr>
              <a:t>38.24</a:t>
            </a:r>
            <a:r>
              <a:rPr lang="en-GB" sz="1800">
                <a:ea typeface="+mn-lt"/>
                <a:cs typeface="+mn-lt"/>
              </a:rPr>
              <a:t>, compared to </a:t>
            </a:r>
            <a:r>
              <a:rPr lang="en-GB" sz="1800" b="1">
                <a:ea typeface="+mn-lt"/>
                <a:cs typeface="+mn-lt"/>
              </a:rPr>
              <a:t>38.32</a:t>
            </a:r>
            <a:r>
              <a:rPr lang="en-GB" sz="1800">
                <a:ea typeface="+mn-lt"/>
                <a:cs typeface="+mn-lt"/>
              </a:rPr>
              <a:t> with the full model, while only using an average of</a:t>
            </a:r>
            <a:r>
              <a:rPr lang="en-GB" sz="1800">
                <a:solidFill>
                  <a:srgbClr val="000000"/>
                </a:solidFill>
                <a:ea typeface="+mn-lt"/>
                <a:cs typeface="+mn-lt"/>
              </a:rPr>
              <a:t> </a:t>
            </a:r>
            <a:r>
              <a:rPr lang="en-GB" sz="1800" b="1">
                <a:solidFill>
                  <a:srgbClr val="000000"/>
                </a:solidFill>
                <a:ea typeface="+mn-lt"/>
                <a:cs typeface="+mn-lt"/>
              </a:rPr>
              <a:t>1.53 layers</a:t>
            </a:r>
            <a:r>
              <a:rPr lang="en-GB" sz="1800">
                <a:solidFill>
                  <a:srgbClr val="000000"/>
                </a:solidFill>
                <a:ea typeface="+mn-lt"/>
                <a:cs typeface="+mn-lt"/>
              </a:rPr>
              <a:t> (</a:t>
            </a:r>
            <a:r>
              <a:rPr lang="en-GB" sz="1800">
                <a:ea typeface="+mn-lt"/>
                <a:cs typeface="+mn-lt"/>
              </a:rPr>
              <a:t>total of 8 layers) per token.</a:t>
            </a:r>
            <a:endParaRPr lang="en-GB" sz="1800">
              <a:cs typeface="Calibri"/>
            </a:endParaRPr>
          </a:p>
          <a:p>
            <a:pPr marL="0" indent="0">
              <a:buNone/>
            </a:pPr>
            <a:endParaRPr lang="en-GB" sz="1800">
              <a:ea typeface="Calibri" panose="020F0502020204030204"/>
              <a:cs typeface="Calibri"/>
            </a:endParaRPr>
          </a:p>
          <a:p>
            <a:pPr>
              <a:buAutoNum type="arabicPeriod"/>
            </a:pPr>
            <a:endParaRPr lang="en-GB" sz="1800">
              <a:ea typeface="+mn-lt"/>
              <a:cs typeface="+mn-lt"/>
            </a:endParaRPr>
          </a:p>
          <a:p>
            <a:pPr marL="0" indent="0">
              <a:buNone/>
            </a:pPr>
            <a:r>
              <a:rPr lang="en-GB" sz="1800">
                <a:ea typeface="+mn-lt"/>
                <a:cs typeface="+mn-lt"/>
              </a:rPr>
              <a:t>This indicates:</a:t>
            </a:r>
            <a:endParaRPr lang="en-GB" sz="1800">
              <a:cs typeface="Calibri"/>
            </a:endParaRPr>
          </a:p>
          <a:p>
            <a:pPr marL="514350" indent="-514350">
              <a:buAutoNum type="arabicPeriod"/>
            </a:pPr>
            <a:r>
              <a:rPr lang="en-GB" sz="1800">
                <a:cs typeface="Calibri"/>
              </a:rPr>
              <a:t>the model is robust to state copying from lower layers.</a:t>
            </a:r>
            <a:endParaRPr lang="en-GB" sz="1800">
              <a:ea typeface="Calibri"/>
              <a:cs typeface="Calibri"/>
            </a:endParaRPr>
          </a:p>
          <a:p>
            <a:pPr marL="514350" indent="-514350">
              <a:buAutoNum type="arabicPeriod"/>
            </a:pPr>
            <a:r>
              <a:rPr lang="en-GB" sz="1800">
                <a:cs typeface="Calibri"/>
              </a:rPr>
              <a:t>there is remarkable potential for saving compute.</a:t>
            </a:r>
            <a:endParaRPr lang="en-GB" sz="1800">
              <a:ea typeface="Calibri"/>
              <a:cs typeface="Calibri"/>
            </a:endParaRPr>
          </a:p>
          <a:p>
            <a:pPr>
              <a:buAutoNum type="arabicPeriod"/>
            </a:pPr>
            <a:endParaRPr lang="en-GB" sz="1800">
              <a:cs typeface="Calibri"/>
            </a:endParaRPr>
          </a:p>
        </p:txBody>
      </p:sp>
      <p:sp>
        <p:nvSpPr>
          <p:cNvPr id="4" name="Date Placeholder 3">
            <a:extLst>
              <a:ext uri="{FF2B5EF4-FFF2-40B4-BE49-F238E27FC236}">
                <a16:creationId xmlns:a16="http://schemas.microsoft.com/office/drawing/2014/main" id="{39239293-4074-1747-CEE6-ECE2D462B771}"/>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2F3143E5-1577-F93C-5D89-9B4728DF690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4038A77-81C0-3E4F-4687-4FB2D81060C6}"/>
              </a:ext>
            </a:extLst>
          </p:cNvPr>
          <p:cNvSpPr>
            <a:spLocks noGrp="1"/>
          </p:cNvSpPr>
          <p:nvPr>
            <p:ph type="sldNum" sz="quarter" idx="12"/>
          </p:nvPr>
        </p:nvSpPr>
        <p:spPr/>
        <p:txBody>
          <a:bodyPr/>
          <a:lstStyle/>
          <a:p>
            <a:fld id="{D4F24A5E-B0D2-394D-9970-9AE06BCB59C1}" type="slidenum">
              <a:rPr lang="en-US" smtClean="0"/>
              <a:t>16</a:t>
            </a:fld>
            <a:endParaRPr lang="en-US"/>
          </a:p>
        </p:txBody>
      </p:sp>
      <p:pic>
        <p:nvPicPr>
          <p:cNvPr id="8" name="Picture 7" descr="A diagram of a decoding process&#10;&#10;Description automatically generated">
            <a:extLst>
              <a:ext uri="{FF2B5EF4-FFF2-40B4-BE49-F238E27FC236}">
                <a16:creationId xmlns:a16="http://schemas.microsoft.com/office/drawing/2014/main" id="{099C7230-FC01-BEB4-EA20-98C6E35A6BB8}"/>
              </a:ext>
            </a:extLst>
          </p:cNvPr>
          <p:cNvPicPr>
            <a:picLocks noChangeAspect="1"/>
          </p:cNvPicPr>
          <p:nvPr/>
        </p:nvPicPr>
        <p:blipFill>
          <a:blip r:embed="rId3"/>
          <a:stretch>
            <a:fillRect/>
          </a:stretch>
        </p:blipFill>
        <p:spPr>
          <a:xfrm>
            <a:off x="7043804" y="2878186"/>
            <a:ext cx="3990975" cy="2638425"/>
          </a:xfrm>
          <a:prstGeom prst="rect">
            <a:avLst/>
          </a:prstGeom>
        </p:spPr>
      </p:pic>
      <p:sp>
        <p:nvSpPr>
          <p:cNvPr id="9" name="TextBox 8">
            <a:extLst>
              <a:ext uri="{FF2B5EF4-FFF2-40B4-BE49-F238E27FC236}">
                <a16:creationId xmlns:a16="http://schemas.microsoft.com/office/drawing/2014/main" id="{AD903F10-2C31-A33B-339E-FCD2A9AE9DC4}"/>
              </a:ext>
            </a:extLst>
          </p:cNvPr>
          <p:cNvSpPr txBox="1"/>
          <p:nvPr/>
        </p:nvSpPr>
        <p:spPr>
          <a:xfrm>
            <a:off x="7761249" y="551502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FF0000"/>
                </a:solidFill>
                <a:ea typeface="Calibri"/>
                <a:cs typeface="Calibri"/>
              </a:rPr>
              <a:t>Ground-truths = {y1, y2, …, </a:t>
            </a:r>
            <a:r>
              <a:rPr lang="en-GB" sz="1400" err="1">
                <a:solidFill>
                  <a:srgbClr val="FF0000"/>
                </a:solidFill>
                <a:ea typeface="Calibri"/>
                <a:cs typeface="Calibri"/>
              </a:rPr>
              <a:t>yt</a:t>
            </a:r>
            <a:r>
              <a:rPr lang="en-GB" sz="1400">
                <a:solidFill>
                  <a:srgbClr val="FF0000"/>
                </a:solidFill>
                <a:ea typeface="Calibri"/>
                <a:cs typeface="Calibri"/>
              </a:rPr>
              <a:t>}</a:t>
            </a:r>
          </a:p>
        </p:txBody>
      </p:sp>
      <p:sp>
        <p:nvSpPr>
          <p:cNvPr id="10" name="TextBox 9">
            <a:extLst>
              <a:ext uri="{FF2B5EF4-FFF2-40B4-BE49-F238E27FC236}">
                <a16:creationId xmlns:a16="http://schemas.microsoft.com/office/drawing/2014/main" id="{784C20B2-E9D0-C90E-0B1C-D0AFFF9CBD01}"/>
              </a:ext>
            </a:extLst>
          </p:cNvPr>
          <p:cNvSpPr txBox="1"/>
          <p:nvPr/>
        </p:nvSpPr>
        <p:spPr>
          <a:xfrm>
            <a:off x="7965936" y="3612252"/>
            <a:ext cx="5036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FF0000"/>
                </a:solidFill>
                <a:ea typeface="Calibri"/>
                <a:cs typeface="Calibri"/>
              </a:rPr>
              <a:t>= y1</a:t>
            </a:r>
          </a:p>
        </p:txBody>
      </p:sp>
      <p:sp>
        <p:nvSpPr>
          <p:cNvPr id="11" name="TextBox 10">
            <a:extLst>
              <a:ext uri="{FF2B5EF4-FFF2-40B4-BE49-F238E27FC236}">
                <a16:creationId xmlns:a16="http://schemas.microsoft.com/office/drawing/2014/main" id="{0E2DAA07-0741-82AE-ED0E-F1C4932F2BA7}"/>
              </a:ext>
            </a:extLst>
          </p:cNvPr>
          <p:cNvSpPr txBox="1"/>
          <p:nvPr/>
        </p:nvSpPr>
        <p:spPr>
          <a:xfrm>
            <a:off x="8932375" y="4457886"/>
            <a:ext cx="5036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FF0000"/>
                </a:solidFill>
                <a:ea typeface="Calibri"/>
                <a:cs typeface="Calibri"/>
              </a:rPr>
              <a:t>= y2</a:t>
            </a:r>
          </a:p>
        </p:txBody>
      </p:sp>
      <p:sp>
        <p:nvSpPr>
          <p:cNvPr id="12" name="TextBox 11">
            <a:extLst>
              <a:ext uri="{FF2B5EF4-FFF2-40B4-BE49-F238E27FC236}">
                <a16:creationId xmlns:a16="http://schemas.microsoft.com/office/drawing/2014/main" id="{48F61470-AD07-A2E6-4930-D0CC6117EAAC}"/>
              </a:ext>
            </a:extLst>
          </p:cNvPr>
          <p:cNvSpPr txBox="1"/>
          <p:nvPr/>
        </p:nvSpPr>
        <p:spPr>
          <a:xfrm>
            <a:off x="9963863" y="3426398"/>
            <a:ext cx="5036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FF0000"/>
                </a:solidFill>
                <a:ea typeface="Calibri"/>
                <a:cs typeface="Calibri"/>
              </a:rPr>
              <a:t>= y3</a:t>
            </a:r>
          </a:p>
        </p:txBody>
      </p:sp>
    </p:spTree>
    <p:extLst>
      <p:ext uri="{BB962C8B-B14F-4D97-AF65-F5344CB8AC3E}">
        <p14:creationId xmlns:p14="http://schemas.microsoft.com/office/powerpoint/2010/main" val="2784643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2BADE-CAD6-1D88-D4C3-89F77077EF37}"/>
              </a:ext>
            </a:extLst>
          </p:cNvPr>
          <p:cNvSpPr>
            <a:spLocks noGrp="1"/>
          </p:cNvSpPr>
          <p:nvPr>
            <p:ph type="title"/>
          </p:nvPr>
        </p:nvSpPr>
        <p:spPr/>
        <p:txBody>
          <a:bodyPr/>
          <a:lstStyle/>
          <a:p>
            <a:r>
              <a:rPr lang="en-GB">
                <a:ea typeface="+mj-lt"/>
                <a:cs typeface="+mj-lt"/>
              </a:rPr>
              <a:t>Sensitivity to Local Errors</a:t>
            </a:r>
            <a:endParaRPr lang="en-US"/>
          </a:p>
        </p:txBody>
      </p:sp>
      <p:sp>
        <p:nvSpPr>
          <p:cNvPr id="3" name="Content Placeholder 2">
            <a:extLst>
              <a:ext uri="{FF2B5EF4-FFF2-40B4-BE49-F238E27FC236}">
                <a16:creationId xmlns:a16="http://schemas.microsoft.com/office/drawing/2014/main" id="{CE23A26B-613F-96B4-38A5-08703C681440}"/>
              </a:ext>
            </a:extLst>
          </p:cNvPr>
          <p:cNvSpPr>
            <a:spLocks noGrp="1"/>
          </p:cNvSpPr>
          <p:nvPr>
            <p:ph idx="1"/>
          </p:nvPr>
        </p:nvSpPr>
        <p:spPr/>
        <p:txBody>
          <a:bodyPr vert="horz" lIns="91440" tIns="45720" rIns="91440" bIns="45720" rtlCol="0" anchor="t">
            <a:normAutofit/>
          </a:bodyPr>
          <a:lstStyle/>
          <a:p>
            <a:pPr marL="0" indent="0">
              <a:buNone/>
            </a:pPr>
            <a:r>
              <a:rPr lang="en-GB" sz="1600">
                <a:ea typeface="+mn-lt"/>
                <a:cs typeface="+mn-lt"/>
              </a:rPr>
              <a:t>Two kinds of perturbations:</a:t>
            </a:r>
            <a:endParaRPr lang="en-GB" sz="1600">
              <a:ea typeface="Calibri"/>
              <a:cs typeface="Calibri" panose="020F0502020204030204"/>
            </a:endParaRPr>
          </a:p>
          <a:p>
            <a:pPr marL="514350" indent="-514350">
              <a:buAutoNum type="arabicPeriod"/>
            </a:pPr>
            <a:r>
              <a:rPr lang="en-GB" sz="1600" b="1">
                <a:solidFill>
                  <a:srgbClr val="000000"/>
                </a:solidFill>
                <a:ea typeface="+mn-lt"/>
                <a:cs typeface="+mn-lt"/>
              </a:rPr>
              <a:t>sampling-based</a:t>
            </a:r>
            <a:r>
              <a:rPr lang="en-GB" sz="1600">
                <a:ea typeface="+mn-lt"/>
                <a:cs typeface="+mn-lt"/>
              </a:rPr>
              <a:t>: where we select the 10th-ranked token of the last layer at timestep </a:t>
            </a:r>
            <a:r>
              <a:rPr lang="en-GB" sz="1600" i="1">
                <a:ea typeface="+mn-lt"/>
                <a:cs typeface="+mn-lt"/>
              </a:rPr>
              <a:t>t</a:t>
            </a:r>
            <a:r>
              <a:rPr lang="en-GB" sz="1600">
                <a:ea typeface="+mn-lt"/>
                <a:cs typeface="+mn-lt"/>
              </a:rPr>
              <a:t>.</a:t>
            </a:r>
            <a:endParaRPr lang="en-GB" sz="1600">
              <a:ea typeface="Calibri"/>
              <a:cs typeface="Calibri" panose="020F0502020204030204"/>
            </a:endParaRPr>
          </a:p>
          <a:p>
            <a:pPr marL="514350" indent="-514350">
              <a:buAutoNum type="arabicPeriod"/>
            </a:pPr>
            <a:r>
              <a:rPr lang="en-GB" sz="1600" b="1">
                <a:ea typeface="+mn-lt"/>
                <a:cs typeface="+mn-lt"/>
              </a:rPr>
              <a:t>layer-based</a:t>
            </a:r>
            <a:r>
              <a:rPr lang="en-GB" sz="1600">
                <a:ea typeface="+mn-lt"/>
                <a:cs typeface="+mn-lt"/>
              </a:rPr>
              <a:t>: where we select the first layer’s prediction at timestep </a:t>
            </a:r>
            <a:r>
              <a:rPr lang="en-GB" sz="1600" i="1">
                <a:ea typeface="+mn-lt"/>
                <a:cs typeface="+mn-lt"/>
              </a:rPr>
              <a:t>t</a:t>
            </a:r>
            <a:r>
              <a:rPr lang="en-GB" sz="1600">
                <a:ea typeface="+mn-lt"/>
                <a:cs typeface="+mn-lt"/>
              </a:rPr>
              <a:t> (all other tokens are predicted greedily by last layer).</a:t>
            </a:r>
            <a:endParaRPr lang="en-GB" sz="1600">
              <a:cs typeface="Calibri"/>
            </a:endParaRPr>
          </a:p>
          <a:p>
            <a:pPr>
              <a:buAutoNum type="arabicPeriod"/>
            </a:pPr>
            <a:endParaRPr lang="en-GB" sz="1800">
              <a:cs typeface="Calibri"/>
            </a:endParaRPr>
          </a:p>
        </p:txBody>
      </p:sp>
      <p:sp>
        <p:nvSpPr>
          <p:cNvPr id="4" name="Date Placeholder 3">
            <a:extLst>
              <a:ext uri="{FF2B5EF4-FFF2-40B4-BE49-F238E27FC236}">
                <a16:creationId xmlns:a16="http://schemas.microsoft.com/office/drawing/2014/main" id="{6E165988-7FFB-20C8-C0CC-A327BE650345}"/>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6C5B7983-F352-6DF4-8B0A-9DDDCCAC6B9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976DD9D-A637-80F5-25E6-B5218E0BD7AB}"/>
              </a:ext>
            </a:extLst>
          </p:cNvPr>
          <p:cNvSpPr>
            <a:spLocks noGrp="1"/>
          </p:cNvSpPr>
          <p:nvPr>
            <p:ph type="sldNum" sz="quarter" idx="12"/>
          </p:nvPr>
        </p:nvSpPr>
        <p:spPr/>
        <p:txBody>
          <a:bodyPr/>
          <a:lstStyle/>
          <a:p>
            <a:fld id="{D4F24A5E-B0D2-394D-9970-9AE06BCB59C1}" type="slidenum">
              <a:rPr lang="en-US" smtClean="0"/>
              <a:t>17</a:t>
            </a:fld>
            <a:endParaRPr lang="en-US"/>
          </a:p>
        </p:txBody>
      </p:sp>
      <p:pic>
        <p:nvPicPr>
          <p:cNvPr id="9" name="Picture 8" descr="A graph of a number of perturbed data&#10;&#10;Description automatically generated">
            <a:extLst>
              <a:ext uri="{FF2B5EF4-FFF2-40B4-BE49-F238E27FC236}">
                <a16:creationId xmlns:a16="http://schemas.microsoft.com/office/drawing/2014/main" id="{7278BDEF-61AC-DB34-C9F4-B2F2EB74DE27}"/>
              </a:ext>
            </a:extLst>
          </p:cNvPr>
          <p:cNvPicPr>
            <a:picLocks noChangeAspect="1"/>
          </p:cNvPicPr>
          <p:nvPr/>
        </p:nvPicPr>
        <p:blipFill>
          <a:blip r:embed="rId2"/>
          <a:stretch>
            <a:fillRect/>
          </a:stretch>
        </p:blipFill>
        <p:spPr>
          <a:xfrm>
            <a:off x="6011342" y="2709746"/>
            <a:ext cx="4460579" cy="3362093"/>
          </a:xfrm>
          <a:prstGeom prst="rect">
            <a:avLst/>
          </a:prstGeom>
        </p:spPr>
      </p:pic>
      <p:sp>
        <p:nvSpPr>
          <p:cNvPr id="8" name="TextBox 7">
            <a:extLst>
              <a:ext uri="{FF2B5EF4-FFF2-40B4-BE49-F238E27FC236}">
                <a16:creationId xmlns:a16="http://schemas.microsoft.com/office/drawing/2014/main" id="{DA4F3656-BA6F-7CA3-BB4A-DA32274B49C5}"/>
              </a:ext>
            </a:extLst>
          </p:cNvPr>
          <p:cNvSpPr txBox="1"/>
          <p:nvPr/>
        </p:nvSpPr>
        <p:spPr>
          <a:xfrm>
            <a:off x="822158" y="2937710"/>
            <a:ext cx="500914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ea typeface="Calibri"/>
                <a:cs typeface="Calibri"/>
              </a:rPr>
              <a:t>If model receives perturbations at earlier time steps, it negatively affects the performance compared to perturbations added later in time sequence (refer the blue line in the figure).</a:t>
            </a:r>
          </a:p>
        </p:txBody>
      </p:sp>
    </p:spTree>
    <p:extLst>
      <p:ext uri="{BB962C8B-B14F-4D97-AF65-F5344CB8AC3E}">
        <p14:creationId xmlns:p14="http://schemas.microsoft.com/office/powerpoint/2010/main" val="144326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5CFEB-F3C3-B330-9B65-F7AF82251342}"/>
              </a:ext>
            </a:extLst>
          </p:cNvPr>
          <p:cNvSpPr>
            <a:spLocks noGrp="1"/>
          </p:cNvSpPr>
          <p:nvPr>
            <p:ph type="title"/>
          </p:nvPr>
        </p:nvSpPr>
        <p:spPr/>
        <p:txBody>
          <a:bodyPr/>
          <a:lstStyle/>
          <a:p>
            <a:r>
              <a:rPr lang="en-GB">
                <a:ea typeface="Calibri Light"/>
                <a:cs typeface="Calibri Light"/>
              </a:rPr>
              <a:t>Handling Early-staged Local Errors</a:t>
            </a:r>
          </a:p>
        </p:txBody>
      </p:sp>
      <p:sp>
        <p:nvSpPr>
          <p:cNvPr id="3" name="Content Placeholder 2">
            <a:extLst>
              <a:ext uri="{FF2B5EF4-FFF2-40B4-BE49-F238E27FC236}">
                <a16:creationId xmlns:a16="http://schemas.microsoft.com/office/drawing/2014/main" id="{09492963-5BFF-EF50-D61F-901374EF322B}"/>
              </a:ext>
            </a:extLst>
          </p:cNvPr>
          <p:cNvSpPr>
            <a:spLocks noGrp="1"/>
          </p:cNvSpPr>
          <p:nvPr>
            <p:ph idx="1"/>
          </p:nvPr>
        </p:nvSpPr>
        <p:spPr/>
        <p:txBody>
          <a:bodyPr vert="horz" lIns="91440" tIns="45720" rIns="91440" bIns="45720" rtlCol="0" anchor="t">
            <a:normAutofit/>
          </a:bodyPr>
          <a:lstStyle/>
          <a:p>
            <a:pPr marL="0" indent="0">
              <a:buNone/>
            </a:pPr>
            <a:r>
              <a:rPr lang="en-GB" sz="1600">
                <a:ea typeface="+mn-lt"/>
                <a:cs typeface="+mn-lt"/>
              </a:rPr>
              <a:t>Use per-layer threshold and set higher threshold for earlier time steps.</a:t>
            </a:r>
          </a:p>
          <a:p>
            <a:pPr marL="0" indent="0">
              <a:buNone/>
            </a:pPr>
            <a:endParaRPr lang="en-GB" sz="1600">
              <a:ea typeface="+mn-lt"/>
              <a:cs typeface="+mn-lt"/>
            </a:endParaRPr>
          </a:p>
          <a:p>
            <a:pPr marL="0" indent="0">
              <a:buNone/>
            </a:pPr>
            <a:r>
              <a:rPr lang="en-GB" sz="1600">
                <a:ea typeface="+mn-lt"/>
                <a:cs typeface="+mn-lt"/>
              </a:rPr>
              <a:t>The prediction can be written as:</a:t>
            </a:r>
            <a:endParaRPr lang="en-GB" sz="1600">
              <a:ea typeface="Calibri"/>
              <a:cs typeface="Calibri"/>
            </a:endParaRPr>
          </a:p>
          <a:p>
            <a:pPr marL="0" indent="0">
              <a:buNone/>
            </a:pPr>
            <a:endParaRPr lang="en-GB" sz="1600">
              <a:ea typeface="Calibri"/>
              <a:cs typeface="Calibri"/>
            </a:endParaRPr>
          </a:p>
          <a:p>
            <a:pPr marL="0" indent="0">
              <a:buNone/>
            </a:pPr>
            <a:endParaRPr lang="en-GB" sz="1600">
              <a:ea typeface="Calibri"/>
              <a:cs typeface="Calibri"/>
            </a:endParaRPr>
          </a:p>
          <a:p>
            <a:pPr marL="0" indent="0">
              <a:buNone/>
            </a:pPr>
            <a:endParaRPr lang="en-GB" sz="1600">
              <a:ea typeface="Calibri"/>
              <a:cs typeface="Calibri"/>
            </a:endParaRPr>
          </a:p>
          <a:p>
            <a:pPr marL="0" indent="0">
              <a:buNone/>
            </a:pPr>
            <a:endParaRPr lang="en-GB" sz="1600">
              <a:ea typeface="Calibri"/>
              <a:cs typeface="Calibri"/>
            </a:endParaRPr>
          </a:p>
          <a:p>
            <a:pPr marL="0" indent="0">
              <a:buNone/>
            </a:pPr>
            <a:r>
              <a:rPr lang="en-GB" sz="1600">
                <a:cs typeface="Calibri"/>
              </a:rPr>
              <a:t>where </a:t>
            </a:r>
            <a:r>
              <a:rPr lang="en-GB" sz="1600" i="1">
                <a:cs typeface="Calibri"/>
              </a:rPr>
              <a:t>c</a:t>
            </a:r>
            <a:r>
              <a:rPr lang="en-GB" sz="1600">
                <a:cs typeface="Calibri"/>
              </a:rPr>
              <a:t>'s denotes the local confidence score.</a:t>
            </a:r>
            <a:endParaRPr lang="en-GB" sz="1600" i="1">
              <a:ea typeface="Calibri"/>
              <a:cs typeface="Calibri"/>
            </a:endParaRPr>
          </a:p>
        </p:txBody>
      </p:sp>
      <p:sp>
        <p:nvSpPr>
          <p:cNvPr id="4" name="Date Placeholder 3">
            <a:extLst>
              <a:ext uri="{FF2B5EF4-FFF2-40B4-BE49-F238E27FC236}">
                <a16:creationId xmlns:a16="http://schemas.microsoft.com/office/drawing/2014/main" id="{670EAF74-E154-AA0A-7995-76C668671C3F}"/>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85DA90DB-A018-B193-9772-B974D6DCA34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DE45EF1-4CD1-6801-E8B6-6C0C3F7E3188}"/>
              </a:ext>
            </a:extLst>
          </p:cNvPr>
          <p:cNvSpPr>
            <a:spLocks noGrp="1"/>
          </p:cNvSpPr>
          <p:nvPr>
            <p:ph type="sldNum" sz="quarter" idx="12"/>
          </p:nvPr>
        </p:nvSpPr>
        <p:spPr/>
        <p:txBody>
          <a:bodyPr/>
          <a:lstStyle/>
          <a:p>
            <a:fld id="{D4F24A5E-B0D2-394D-9970-9AE06BCB59C1}" type="slidenum">
              <a:rPr lang="en-US" smtClean="0"/>
              <a:t>18</a:t>
            </a:fld>
            <a:endParaRPr lang="en-US"/>
          </a:p>
        </p:txBody>
      </p:sp>
      <p:pic>
        <p:nvPicPr>
          <p:cNvPr id="8" name="Picture 7">
            <a:extLst>
              <a:ext uri="{FF2B5EF4-FFF2-40B4-BE49-F238E27FC236}">
                <a16:creationId xmlns:a16="http://schemas.microsoft.com/office/drawing/2014/main" id="{3CBFFDFB-11C4-2A72-1FE8-8AE4BD01C759}"/>
              </a:ext>
            </a:extLst>
          </p:cNvPr>
          <p:cNvPicPr>
            <a:picLocks noChangeAspect="1"/>
          </p:cNvPicPr>
          <p:nvPr/>
        </p:nvPicPr>
        <p:blipFill>
          <a:blip r:embed="rId2"/>
          <a:stretch>
            <a:fillRect/>
          </a:stretch>
        </p:blipFill>
        <p:spPr>
          <a:xfrm>
            <a:off x="919691" y="2329924"/>
            <a:ext cx="3212394" cy="1114072"/>
          </a:xfrm>
          <a:prstGeom prst="rect">
            <a:avLst/>
          </a:prstGeom>
        </p:spPr>
      </p:pic>
    </p:spTree>
    <p:extLst>
      <p:ext uri="{BB962C8B-B14F-4D97-AF65-F5344CB8AC3E}">
        <p14:creationId xmlns:p14="http://schemas.microsoft.com/office/powerpoint/2010/main" val="3881550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EE457-7387-DB7B-CB9E-100BE1DBC1F8}"/>
              </a:ext>
            </a:extLst>
          </p:cNvPr>
          <p:cNvSpPr>
            <a:spLocks noGrp="1"/>
          </p:cNvSpPr>
          <p:nvPr>
            <p:ph type="title"/>
          </p:nvPr>
        </p:nvSpPr>
        <p:spPr/>
        <p:txBody>
          <a:bodyPr/>
          <a:lstStyle/>
          <a:p>
            <a:r>
              <a:rPr lang="en-GB">
                <a:ea typeface="+mj-lt"/>
                <a:cs typeface="+mj-lt"/>
              </a:rPr>
              <a:t>Decaying Threshold</a:t>
            </a:r>
            <a:endParaRPr lang="en-US"/>
          </a:p>
        </p:txBody>
      </p:sp>
      <p:sp>
        <p:nvSpPr>
          <p:cNvPr id="3" name="Content Placeholder 2">
            <a:extLst>
              <a:ext uri="{FF2B5EF4-FFF2-40B4-BE49-F238E27FC236}">
                <a16:creationId xmlns:a16="http://schemas.microsoft.com/office/drawing/2014/main" id="{CDF294CD-3A13-AA7C-E3B5-8DE79EA877A6}"/>
              </a:ext>
            </a:extLst>
          </p:cNvPr>
          <p:cNvSpPr>
            <a:spLocks noGrp="1"/>
          </p:cNvSpPr>
          <p:nvPr>
            <p:ph idx="1"/>
          </p:nvPr>
        </p:nvSpPr>
        <p:spPr>
          <a:xfrm>
            <a:off x="838200" y="1260629"/>
            <a:ext cx="10617819" cy="4916334"/>
          </a:xfrm>
        </p:spPr>
        <p:txBody>
          <a:bodyPr vert="horz" lIns="91440" tIns="45720" rIns="91440" bIns="45720" rtlCol="0" anchor="t">
            <a:normAutofit/>
          </a:bodyPr>
          <a:lstStyle/>
          <a:p>
            <a:pPr marL="0" indent="0">
              <a:buNone/>
            </a:pPr>
            <a:r>
              <a:rPr lang="en-GB" sz="1600">
                <a:ea typeface="+mn-lt"/>
                <a:cs typeface="+mn-lt"/>
              </a:rPr>
              <a:t>Motivated by logarithmic behaviour in sampling-based perturbations, the authors used an exponential function with user-defined temperature:</a:t>
            </a:r>
            <a:endParaRPr lang="en-GB" sz="1600">
              <a:ea typeface="Calibri"/>
              <a:cs typeface="Calibri" panose="020F0502020204030204"/>
            </a:endParaRPr>
          </a:p>
          <a:p>
            <a:pPr marL="0" indent="0">
              <a:buNone/>
            </a:pPr>
            <a:endParaRPr lang="en-GB" sz="1600">
              <a:ea typeface="Calibri"/>
              <a:cs typeface="Calibri" panose="020F0502020204030204"/>
            </a:endParaRPr>
          </a:p>
        </p:txBody>
      </p:sp>
      <p:sp>
        <p:nvSpPr>
          <p:cNvPr id="4" name="Date Placeholder 3">
            <a:extLst>
              <a:ext uri="{FF2B5EF4-FFF2-40B4-BE49-F238E27FC236}">
                <a16:creationId xmlns:a16="http://schemas.microsoft.com/office/drawing/2014/main" id="{8E9D16E3-CC4D-FC6B-B904-6014E275710D}"/>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D014D422-75D3-A821-9B76-117CD721356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4097E06-93E6-662F-E6A2-0AFA72DC5E61}"/>
              </a:ext>
            </a:extLst>
          </p:cNvPr>
          <p:cNvSpPr>
            <a:spLocks noGrp="1"/>
          </p:cNvSpPr>
          <p:nvPr>
            <p:ph type="sldNum" sz="quarter" idx="12"/>
          </p:nvPr>
        </p:nvSpPr>
        <p:spPr/>
        <p:txBody>
          <a:bodyPr/>
          <a:lstStyle/>
          <a:p>
            <a:fld id="{D4F24A5E-B0D2-394D-9970-9AE06BCB59C1}" type="slidenum">
              <a:rPr lang="en-US" smtClean="0"/>
              <a:t>19</a:t>
            </a:fld>
            <a:endParaRPr lang="en-US"/>
          </a:p>
        </p:txBody>
      </p:sp>
      <p:pic>
        <p:nvPicPr>
          <p:cNvPr id="8" name="Picture 7">
            <a:extLst>
              <a:ext uri="{FF2B5EF4-FFF2-40B4-BE49-F238E27FC236}">
                <a16:creationId xmlns:a16="http://schemas.microsoft.com/office/drawing/2014/main" id="{12BAEC22-88D7-120D-67FC-59959B8B9A10}"/>
              </a:ext>
            </a:extLst>
          </p:cNvPr>
          <p:cNvPicPr>
            <a:picLocks noChangeAspect="1"/>
          </p:cNvPicPr>
          <p:nvPr/>
        </p:nvPicPr>
        <p:blipFill>
          <a:blip r:embed="rId2"/>
          <a:stretch>
            <a:fillRect/>
          </a:stretch>
        </p:blipFill>
        <p:spPr>
          <a:xfrm>
            <a:off x="4133850" y="2550655"/>
            <a:ext cx="3924300" cy="2962275"/>
          </a:xfrm>
          <a:prstGeom prst="rect">
            <a:avLst/>
          </a:prstGeom>
        </p:spPr>
      </p:pic>
      <p:pic>
        <p:nvPicPr>
          <p:cNvPr id="9" name="Picture 8">
            <a:extLst>
              <a:ext uri="{FF2B5EF4-FFF2-40B4-BE49-F238E27FC236}">
                <a16:creationId xmlns:a16="http://schemas.microsoft.com/office/drawing/2014/main" id="{6F77F97A-CBB3-D5B6-B045-1AAA59906F9B}"/>
              </a:ext>
            </a:extLst>
          </p:cNvPr>
          <p:cNvPicPr>
            <a:picLocks noChangeAspect="1"/>
          </p:cNvPicPr>
          <p:nvPr/>
        </p:nvPicPr>
        <p:blipFill>
          <a:blip r:embed="rId3"/>
          <a:stretch>
            <a:fillRect/>
          </a:stretch>
        </p:blipFill>
        <p:spPr>
          <a:xfrm>
            <a:off x="4591050" y="1956321"/>
            <a:ext cx="3009900" cy="495300"/>
          </a:xfrm>
          <a:prstGeom prst="rect">
            <a:avLst/>
          </a:prstGeom>
        </p:spPr>
      </p:pic>
    </p:spTree>
    <p:extLst>
      <p:ext uri="{BB962C8B-B14F-4D97-AF65-F5344CB8AC3E}">
        <p14:creationId xmlns:p14="http://schemas.microsoft.com/office/powerpoint/2010/main" val="3419922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1A6F7-1D19-42CD-3655-A65A1610FA36}"/>
              </a:ext>
            </a:extLst>
          </p:cNvPr>
          <p:cNvSpPr>
            <a:spLocks noGrp="1"/>
          </p:cNvSpPr>
          <p:nvPr>
            <p:ph type="title"/>
          </p:nvPr>
        </p:nvSpPr>
        <p:spPr/>
        <p:txBody>
          <a:bodyPr/>
          <a:lstStyle/>
          <a:p>
            <a:r>
              <a:rPr lang="en-GB">
                <a:ea typeface="Calibri Light"/>
                <a:cs typeface="Calibri Light"/>
              </a:rPr>
              <a:t>Overview</a:t>
            </a:r>
            <a:endParaRPr lang="en-GB"/>
          </a:p>
        </p:txBody>
      </p:sp>
      <p:sp>
        <p:nvSpPr>
          <p:cNvPr id="3" name="Content Placeholder 2">
            <a:extLst>
              <a:ext uri="{FF2B5EF4-FFF2-40B4-BE49-F238E27FC236}">
                <a16:creationId xmlns:a16="http://schemas.microsoft.com/office/drawing/2014/main" id="{2BD3CCC1-0014-F814-9402-B39E8FBD96FC}"/>
              </a:ext>
            </a:extLst>
          </p:cNvPr>
          <p:cNvSpPr>
            <a:spLocks noGrp="1"/>
          </p:cNvSpPr>
          <p:nvPr>
            <p:ph idx="1"/>
          </p:nvPr>
        </p:nvSpPr>
        <p:spPr/>
        <p:txBody>
          <a:bodyPr vert="horz" lIns="91440" tIns="45720" rIns="91440" bIns="45720" rtlCol="0" anchor="t">
            <a:normAutofit/>
          </a:bodyPr>
          <a:lstStyle/>
          <a:p>
            <a:r>
              <a:rPr lang="en-GB">
                <a:ea typeface="Calibri"/>
                <a:cs typeface="Calibri"/>
              </a:rPr>
              <a:t>Early Exit-based mechanisms:</a:t>
            </a:r>
          </a:p>
          <a:p>
            <a:pPr lvl="1">
              <a:buAutoNum type="arabicPeriod"/>
            </a:pPr>
            <a:r>
              <a:rPr lang="en-GB">
                <a:ea typeface="Calibri"/>
                <a:cs typeface="Calibri"/>
              </a:rPr>
              <a:t> Patience-based Exit</a:t>
            </a:r>
          </a:p>
          <a:p>
            <a:pPr lvl="1">
              <a:buAutoNum type="arabicPeriod"/>
            </a:pPr>
            <a:r>
              <a:rPr lang="en-GB">
                <a:ea typeface="Calibri"/>
                <a:cs typeface="Calibri"/>
              </a:rPr>
              <a:t> Confident Adaptive Language </a:t>
            </a:r>
            <a:r>
              <a:rPr lang="en-GB" err="1">
                <a:ea typeface="Calibri"/>
                <a:cs typeface="Calibri"/>
              </a:rPr>
              <a:t>Modeling</a:t>
            </a:r>
            <a:endParaRPr lang="en-GB">
              <a:ea typeface="Calibri"/>
              <a:cs typeface="Calibri"/>
            </a:endParaRPr>
          </a:p>
          <a:p>
            <a:r>
              <a:rPr lang="en-GB">
                <a:ea typeface="Calibri"/>
                <a:cs typeface="Calibri"/>
              </a:rPr>
              <a:t>Parallel Inference on LLMs: </a:t>
            </a:r>
          </a:p>
          <a:p>
            <a:pPr marL="457200" lvl="1" indent="0">
              <a:buNone/>
            </a:pPr>
            <a:r>
              <a:rPr lang="en-GB">
                <a:ea typeface="Calibri"/>
                <a:cs typeface="Calibri"/>
              </a:rPr>
              <a:t>3. Speculative Sampling</a:t>
            </a:r>
          </a:p>
          <a:p>
            <a:pPr marL="457200" lvl="1" indent="0">
              <a:buNone/>
            </a:pPr>
            <a:r>
              <a:rPr lang="en-GB">
                <a:ea typeface="+mn-lt"/>
                <a:cs typeface="+mn-lt"/>
              </a:rPr>
              <a:t>4. Lookahead Decoding</a:t>
            </a:r>
            <a:endParaRPr lang="en-GB">
              <a:ea typeface="Calibri"/>
              <a:cs typeface="Calibri"/>
            </a:endParaRPr>
          </a:p>
          <a:p>
            <a:r>
              <a:rPr lang="en-GB">
                <a:ea typeface="Calibri"/>
                <a:cs typeface="Calibri"/>
              </a:rPr>
              <a:t>Optimized Attention Algorithm:</a:t>
            </a:r>
          </a:p>
          <a:p>
            <a:pPr marL="457200" lvl="1" indent="0">
              <a:buNone/>
            </a:pPr>
            <a:r>
              <a:rPr lang="en-GB">
                <a:ea typeface="Calibri"/>
                <a:cs typeface="Calibri"/>
              </a:rPr>
              <a:t>5. Efficient Memory Management with Paged Attention</a:t>
            </a:r>
          </a:p>
          <a:p>
            <a:pPr marL="457200" lvl="1" indent="0">
              <a:buNone/>
            </a:pPr>
            <a:r>
              <a:rPr lang="en-GB">
                <a:ea typeface="+mn-lt"/>
                <a:cs typeface="+mn-lt"/>
              </a:rPr>
              <a:t>6. Flash-Decoding for long-context inference</a:t>
            </a:r>
            <a:endParaRPr lang="en-GB" sz="2800">
              <a:ea typeface="Calibri"/>
              <a:cs typeface="Calibri"/>
            </a:endParaRPr>
          </a:p>
          <a:p>
            <a:endParaRPr lang="en-GB">
              <a:ea typeface="Calibri"/>
              <a:cs typeface="Calibri"/>
            </a:endParaRPr>
          </a:p>
          <a:p>
            <a:endParaRPr lang="en-GB">
              <a:ea typeface="Calibri"/>
              <a:cs typeface="Calibri"/>
            </a:endParaRPr>
          </a:p>
        </p:txBody>
      </p:sp>
      <p:sp>
        <p:nvSpPr>
          <p:cNvPr id="4" name="Date Placeholder 3">
            <a:extLst>
              <a:ext uri="{FF2B5EF4-FFF2-40B4-BE49-F238E27FC236}">
                <a16:creationId xmlns:a16="http://schemas.microsoft.com/office/drawing/2014/main" id="{9CDEF2E5-1462-4D98-0749-6B69A9770203}"/>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4D244CD7-7964-F98E-43F6-7B356A7E3F0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9AE98F7-E492-A0D0-32A6-68D0F7F457F0}"/>
              </a:ext>
            </a:extLst>
          </p:cNvPr>
          <p:cNvSpPr>
            <a:spLocks noGrp="1"/>
          </p:cNvSpPr>
          <p:nvPr>
            <p:ph type="sldNum" sz="quarter" idx="12"/>
          </p:nvPr>
        </p:nvSpPr>
        <p:spPr/>
        <p:txBody>
          <a:bodyPr/>
          <a:lstStyle/>
          <a:p>
            <a:fld id="{D4F24A5E-B0D2-394D-9970-9AE06BCB59C1}" type="slidenum">
              <a:rPr lang="en-US" smtClean="0"/>
              <a:t>2</a:t>
            </a:fld>
            <a:endParaRPr lang="en-US"/>
          </a:p>
        </p:txBody>
      </p:sp>
    </p:spTree>
    <p:extLst>
      <p:ext uri="{BB962C8B-B14F-4D97-AF65-F5344CB8AC3E}">
        <p14:creationId xmlns:p14="http://schemas.microsoft.com/office/powerpoint/2010/main" val="1124987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1EA34CF3-3F82-B7C0-3DCF-DBF98ACCBDAC}"/>
              </a:ext>
            </a:extLst>
          </p:cNvPr>
          <p:cNvSpPr txBox="1">
            <a:spLocks/>
          </p:cNvSpPr>
          <p:nvPr/>
        </p:nvSpPr>
        <p:spPr>
          <a:xfrm>
            <a:off x="834342" y="4564212"/>
            <a:ext cx="10515600" cy="13088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cs typeface="Calibri"/>
              </a:rPr>
              <a:t>Early exit classifier</a:t>
            </a:r>
            <a:endParaRPr lang="en-US" sz="1600">
              <a:ea typeface="Calibri"/>
              <a:cs typeface="Calibri"/>
            </a:endParaRPr>
          </a:p>
          <a:p>
            <a:pPr marL="971550" lvl="1" indent="-514350">
              <a:buFont typeface="Courier New" panose="020B0604020202020204" pitchFamily="34" charset="0"/>
              <a:buChar char="o"/>
            </a:pPr>
            <a:r>
              <a:rPr lang="en-GB" sz="1600">
                <a:cs typeface="Calibri"/>
              </a:rPr>
              <a:t>We train a dedicated linear classifier to predict the likelihood of exiting with local consistency given the current hidden state.</a:t>
            </a:r>
            <a:endParaRPr lang="en-GB" sz="1600">
              <a:ea typeface="Calibri"/>
              <a:cs typeface="Calibri"/>
            </a:endParaRPr>
          </a:p>
          <a:p>
            <a:pPr marL="971550" lvl="1" indent="-514350">
              <a:buFont typeface="Courier New" panose="020B0604020202020204" pitchFamily="34" charset="0"/>
              <a:buChar char="o"/>
            </a:pPr>
            <a:r>
              <a:rPr lang="en-GB" sz="1600">
                <a:cs typeface="Calibri"/>
              </a:rPr>
              <a:t>This measure is very fast to compute the inference and adds only </a:t>
            </a:r>
            <a:r>
              <a:rPr lang="en-GB" sz="1600" i="1">
                <a:cs typeface="Calibri"/>
              </a:rPr>
              <a:t>|d| + 1</a:t>
            </a:r>
            <a:r>
              <a:rPr lang="en-GB" sz="1600">
                <a:cs typeface="Calibri"/>
              </a:rPr>
              <a:t> new parameters.</a:t>
            </a:r>
            <a:endParaRPr lang="en-US" sz="1600">
              <a:ea typeface="Calibri"/>
              <a:cs typeface="Calibri"/>
            </a:endParaRPr>
          </a:p>
        </p:txBody>
      </p:sp>
      <p:sp>
        <p:nvSpPr>
          <p:cNvPr id="11" name="Content Placeholder 2">
            <a:extLst>
              <a:ext uri="{FF2B5EF4-FFF2-40B4-BE49-F238E27FC236}">
                <a16:creationId xmlns:a16="http://schemas.microsoft.com/office/drawing/2014/main" id="{9ED5DB9E-2CDE-EC80-D50A-12BAD084FBC7}"/>
              </a:ext>
            </a:extLst>
          </p:cNvPr>
          <p:cNvSpPr txBox="1">
            <a:spLocks/>
          </p:cNvSpPr>
          <p:nvPr/>
        </p:nvSpPr>
        <p:spPr>
          <a:xfrm>
            <a:off x="836271" y="2984114"/>
            <a:ext cx="10515600" cy="20708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600">
              <a:ea typeface="+mn-lt"/>
              <a:cs typeface="+mn-lt"/>
            </a:endParaRPr>
          </a:p>
          <a:p>
            <a:pPr marL="0" indent="0">
              <a:buNone/>
            </a:pPr>
            <a:r>
              <a:rPr lang="en-GB" sz="1600">
                <a:cs typeface="Calibri"/>
              </a:rPr>
              <a:t>Hidden-state saturation</a:t>
            </a:r>
            <a:endParaRPr lang="en-GB" sz="1600">
              <a:ea typeface="Calibri"/>
              <a:cs typeface="Calibri" panose="020F0502020204030204"/>
            </a:endParaRPr>
          </a:p>
          <a:p>
            <a:pPr marL="971550" lvl="1" indent="-514350">
              <a:buFont typeface="Courier New" panose="020B0604020202020204" pitchFamily="34" charset="0"/>
              <a:buChar char="o"/>
            </a:pPr>
            <a:r>
              <a:rPr lang="en-GB" sz="1600">
                <a:cs typeface="Calibri"/>
              </a:rPr>
              <a:t>A parameter-free and fast compute alternative, we take cosine similarity between two consecutive hidden layers.</a:t>
            </a:r>
            <a:endParaRPr lang="en-GB" sz="1600">
              <a:ea typeface="Calibri"/>
              <a:cs typeface="Calibri"/>
            </a:endParaRPr>
          </a:p>
          <a:p>
            <a:pPr marL="971550" lvl="1" indent="-514350">
              <a:buFont typeface="Courier New" panose="020B0604020202020204" pitchFamily="34" charset="0"/>
              <a:buChar char="o"/>
            </a:pPr>
            <a:r>
              <a:rPr lang="en-GB" sz="1600">
                <a:ea typeface="+mn-lt"/>
                <a:cs typeface="+mn-lt"/>
              </a:rPr>
              <a:t>This measure tries to identify early saturation events of the hidden-state.</a:t>
            </a:r>
            <a:endParaRPr lang="en-GB" sz="1600">
              <a:cs typeface="Calibri"/>
            </a:endParaRPr>
          </a:p>
        </p:txBody>
      </p:sp>
      <p:sp>
        <p:nvSpPr>
          <p:cNvPr id="2" name="Title 1">
            <a:extLst>
              <a:ext uri="{FF2B5EF4-FFF2-40B4-BE49-F238E27FC236}">
                <a16:creationId xmlns:a16="http://schemas.microsoft.com/office/drawing/2014/main" id="{2B66B4E5-9DEA-761A-2651-EE68C6EF3933}"/>
              </a:ext>
            </a:extLst>
          </p:cNvPr>
          <p:cNvSpPr>
            <a:spLocks noGrp="1"/>
          </p:cNvSpPr>
          <p:nvPr>
            <p:ph type="title"/>
          </p:nvPr>
        </p:nvSpPr>
        <p:spPr/>
        <p:txBody>
          <a:bodyPr/>
          <a:lstStyle/>
          <a:p>
            <a:r>
              <a:rPr lang="en-GB">
                <a:cs typeface="Calibri Light"/>
              </a:rPr>
              <a:t>Local Confidence Measures</a:t>
            </a:r>
          </a:p>
        </p:txBody>
      </p:sp>
      <p:sp>
        <p:nvSpPr>
          <p:cNvPr id="3" name="Content Placeholder 2">
            <a:extLst>
              <a:ext uri="{FF2B5EF4-FFF2-40B4-BE49-F238E27FC236}">
                <a16:creationId xmlns:a16="http://schemas.microsoft.com/office/drawing/2014/main" id="{4C065771-E514-F67C-4075-5E65AD5182E4}"/>
              </a:ext>
            </a:extLst>
          </p:cNvPr>
          <p:cNvSpPr>
            <a:spLocks noGrp="1"/>
          </p:cNvSpPr>
          <p:nvPr>
            <p:ph idx="1"/>
          </p:nvPr>
        </p:nvSpPr>
        <p:spPr>
          <a:xfrm>
            <a:off x="838200" y="1080156"/>
            <a:ext cx="10525626" cy="1985604"/>
          </a:xfrm>
        </p:spPr>
        <p:txBody>
          <a:bodyPr vert="horz" lIns="91440" tIns="45720" rIns="91440" bIns="45720" rtlCol="0" anchor="t">
            <a:normAutofit/>
          </a:bodyPr>
          <a:lstStyle/>
          <a:p>
            <a:pPr marL="0" indent="0">
              <a:buNone/>
            </a:pPr>
            <a:endParaRPr lang="en-GB" sz="1600">
              <a:ea typeface="Calibri"/>
              <a:cs typeface="Calibri"/>
            </a:endParaRPr>
          </a:p>
          <a:p>
            <a:pPr marL="0" indent="0">
              <a:buNone/>
            </a:pPr>
            <a:r>
              <a:rPr lang="en-GB" sz="1600">
                <a:ea typeface="Calibri"/>
                <a:cs typeface="Calibri"/>
              </a:rPr>
              <a:t>The authors experimented with the following three confidence measures:</a:t>
            </a:r>
          </a:p>
          <a:p>
            <a:pPr marL="0" indent="0">
              <a:buNone/>
            </a:pPr>
            <a:endParaRPr lang="en-GB" sz="1600">
              <a:cs typeface="Calibri"/>
            </a:endParaRPr>
          </a:p>
          <a:p>
            <a:pPr marL="0" indent="0">
              <a:buNone/>
            </a:pPr>
            <a:r>
              <a:rPr lang="en-GB" sz="1600" err="1">
                <a:cs typeface="Calibri"/>
              </a:rPr>
              <a:t>Softmax</a:t>
            </a:r>
            <a:r>
              <a:rPr lang="en-GB" sz="1600">
                <a:cs typeface="Calibri"/>
              </a:rPr>
              <a:t> response</a:t>
            </a:r>
            <a:endParaRPr lang="en-US" sz="1600">
              <a:ea typeface="Calibri"/>
              <a:cs typeface="Calibri"/>
            </a:endParaRPr>
          </a:p>
          <a:p>
            <a:pPr marL="971550" lvl="1" indent="-514350">
              <a:buFont typeface="Courier New"/>
              <a:buChar char="o"/>
            </a:pPr>
            <a:r>
              <a:rPr lang="en-GB" sz="1600">
                <a:cs typeface="Calibri"/>
              </a:rPr>
              <a:t>We</a:t>
            </a:r>
            <a:r>
              <a:rPr lang="en-GB" sz="1600">
                <a:ea typeface="+mn-lt"/>
                <a:cs typeface="+mn-lt"/>
              </a:rPr>
              <a:t> take the difference between top two values of </a:t>
            </a:r>
            <a:r>
              <a:rPr lang="en-GB" sz="1600" err="1">
                <a:ea typeface="+mn-lt"/>
                <a:cs typeface="+mn-lt"/>
              </a:rPr>
              <a:t>softmax</a:t>
            </a:r>
            <a:r>
              <a:rPr lang="en-GB" sz="1600">
                <a:ea typeface="+mn-lt"/>
                <a:cs typeface="+mn-lt"/>
              </a:rPr>
              <a:t>.</a:t>
            </a:r>
            <a:endParaRPr lang="en-GB" sz="1600">
              <a:ea typeface="Calibri"/>
              <a:cs typeface="Calibri"/>
            </a:endParaRPr>
          </a:p>
          <a:p>
            <a:pPr marL="971550" lvl="1" indent="-514350">
              <a:buFont typeface="Courier New"/>
              <a:buChar char="o"/>
            </a:pPr>
            <a:r>
              <a:rPr lang="en-GB" sz="1600">
                <a:cs typeface="Calibri"/>
              </a:rPr>
              <a:t>Adds FLOPs – though the next layer can start its computation in parallel.</a:t>
            </a:r>
            <a:endParaRPr lang="en-GB" sz="1600">
              <a:ea typeface="Calibri"/>
              <a:cs typeface="Calibri"/>
            </a:endParaRPr>
          </a:p>
        </p:txBody>
      </p:sp>
      <p:sp>
        <p:nvSpPr>
          <p:cNvPr id="4" name="Date Placeholder 3">
            <a:extLst>
              <a:ext uri="{FF2B5EF4-FFF2-40B4-BE49-F238E27FC236}">
                <a16:creationId xmlns:a16="http://schemas.microsoft.com/office/drawing/2014/main" id="{C02CCC02-C314-DAF8-DBF3-221A3EDE8F55}"/>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A683725E-9549-59D8-E0D0-AC3CC6EE534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FDC4EE0-C049-ADEA-DB6C-0AA0A0522D81}"/>
              </a:ext>
            </a:extLst>
          </p:cNvPr>
          <p:cNvSpPr>
            <a:spLocks noGrp="1"/>
          </p:cNvSpPr>
          <p:nvPr>
            <p:ph type="sldNum" sz="quarter" idx="12"/>
          </p:nvPr>
        </p:nvSpPr>
        <p:spPr/>
        <p:txBody>
          <a:bodyPr/>
          <a:lstStyle/>
          <a:p>
            <a:fld id="{D4F24A5E-B0D2-394D-9970-9AE06BCB59C1}" type="slidenum">
              <a:rPr lang="en-US" smtClean="0"/>
              <a:t>20</a:t>
            </a:fld>
            <a:endParaRPr lang="en-US"/>
          </a:p>
        </p:txBody>
      </p:sp>
    </p:spTree>
    <p:extLst>
      <p:ext uri="{BB962C8B-B14F-4D97-AF65-F5344CB8AC3E}">
        <p14:creationId xmlns:p14="http://schemas.microsoft.com/office/powerpoint/2010/main" val="377294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268F9-8E1B-040D-EFDD-3C1384C9EFD1}"/>
              </a:ext>
            </a:extLst>
          </p:cNvPr>
          <p:cNvSpPr>
            <a:spLocks noGrp="1"/>
          </p:cNvSpPr>
          <p:nvPr>
            <p:ph type="title"/>
          </p:nvPr>
        </p:nvSpPr>
        <p:spPr/>
        <p:txBody>
          <a:bodyPr>
            <a:normAutofit/>
          </a:bodyPr>
          <a:lstStyle/>
          <a:p>
            <a:r>
              <a:rPr lang="en-GB">
                <a:cs typeface="Calibri Light"/>
              </a:rPr>
              <a:t>A principled method</a:t>
            </a:r>
          </a:p>
        </p:txBody>
      </p:sp>
      <p:sp>
        <p:nvSpPr>
          <p:cNvPr id="3" name="Content Placeholder 2">
            <a:extLst>
              <a:ext uri="{FF2B5EF4-FFF2-40B4-BE49-F238E27FC236}">
                <a16:creationId xmlns:a16="http://schemas.microsoft.com/office/drawing/2014/main" id="{09BC4A08-494D-E1B3-BD0A-35BEAE7A5AE1}"/>
              </a:ext>
            </a:extLst>
          </p:cNvPr>
          <p:cNvSpPr>
            <a:spLocks noGrp="1"/>
          </p:cNvSpPr>
          <p:nvPr>
            <p:ph idx="1"/>
          </p:nvPr>
        </p:nvSpPr>
        <p:spPr>
          <a:xfrm>
            <a:off x="838200" y="1260629"/>
            <a:ext cx="10515600" cy="1548483"/>
          </a:xfrm>
        </p:spPr>
        <p:txBody>
          <a:bodyPr vert="horz" lIns="91440" tIns="45720" rIns="91440" bIns="45720" rtlCol="0" anchor="t">
            <a:normAutofit/>
          </a:bodyPr>
          <a:lstStyle/>
          <a:p>
            <a:pPr marL="0" indent="0">
              <a:buNone/>
            </a:pPr>
            <a:r>
              <a:rPr lang="en-GB" sz="1600">
                <a:cs typeface="Calibri" panose="020F0502020204030204"/>
              </a:rPr>
              <a:t>The authors developed a method for </a:t>
            </a:r>
            <a:r>
              <a:rPr lang="en-GB" sz="1600" b="1">
                <a:cs typeface="Calibri" panose="020F0502020204030204"/>
              </a:rPr>
              <a:t>calibrating </a:t>
            </a:r>
            <a:r>
              <a:rPr lang="en-GB" sz="1600" u="sng">
                <a:cs typeface="Calibri" panose="020F0502020204030204"/>
              </a:rPr>
              <a:t>local, per-token, exit decisions</a:t>
            </a:r>
            <a:r>
              <a:rPr lang="en-GB" sz="1600">
                <a:cs typeface="Calibri" panose="020F0502020204030204"/>
              </a:rPr>
              <a:t> such that </a:t>
            </a:r>
            <a:r>
              <a:rPr lang="en-GB" sz="1600" u="sng">
                <a:cs typeface="Calibri" panose="020F0502020204030204"/>
              </a:rPr>
              <a:t>global sequence-level constraints are provably maintained</a:t>
            </a:r>
            <a:r>
              <a:rPr lang="en-GB" sz="1600">
                <a:cs typeface="Calibri" panose="020F0502020204030204"/>
              </a:rPr>
              <a:t> with arbitrarily high probability (e.g. 95%).</a:t>
            </a:r>
            <a:endParaRPr lang="en-GB" sz="1600">
              <a:ea typeface="Calibri"/>
              <a:cs typeface="Calibri" panose="020F0502020204030204"/>
            </a:endParaRPr>
          </a:p>
          <a:p>
            <a:pPr marL="0" indent="0">
              <a:buNone/>
            </a:pPr>
            <a:endParaRPr lang="en-GB" sz="1600">
              <a:ea typeface="Calibri"/>
              <a:cs typeface="Calibri" panose="020F0502020204030204"/>
            </a:endParaRPr>
          </a:p>
          <a:p>
            <a:pPr marL="0" indent="0">
              <a:buNone/>
            </a:pPr>
            <a:r>
              <a:rPr lang="en-GB" sz="1600">
                <a:cs typeface="Calibri" panose="020F0502020204030204"/>
              </a:rPr>
              <a:t>This process is what they call Confident Adaptive Language </a:t>
            </a:r>
            <a:r>
              <a:rPr lang="en-GB" sz="1600" err="1">
                <a:cs typeface="Calibri" panose="020F0502020204030204"/>
              </a:rPr>
              <a:t>Modeling</a:t>
            </a:r>
            <a:r>
              <a:rPr lang="en-GB" sz="1600">
                <a:cs typeface="Calibri" panose="020F0502020204030204"/>
              </a:rPr>
              <a:t>.</a:t>
            </a:r>
            <a:endParaRPr lang="en-GB" sz="1600">
              <a:ea typeface="Calibri"/>
              <a:cs typeface="Calibri" panose="020F0502020204030204"/>
            </a:endParaRPr>
          </a:p>
          <a:p>
            <a:pPr marL="0" indent="0">
              <a:buNone/>
            </a:pPr>
            <a:endParaRPr lang="en-GB" sz="1600">
              <a:ea typeface="Calibri"/>
              <a:cs typeface="Calibri" panose="020F0502020204030204"/>
            </a:endParaRPr>
          </a:p>
          <a:p>
            <a:pPr marL="0" indent="0">
              <a:buNone/>
            </a:pPr>
            <a:endParaRPr lang="en-GB" sz="1600">
              <a:ea typeface="Calibri"/>
              <a:cs typeface="Calibri" panose="020F0502020204030204"/>
            </a:endParaRPr>
          </a:p>
          <a:p>
            <a:pPr marL="285750" indent="-285750"/>
            <a:endParaRPr lang="en-GB" sz="1600">
              <a:ea typeface="Calibri"/>
              <a:cs typeface="Calibri" panose="020F0502020204030204"/>
            </a:endParaRPr>
          </a:p>
        </p:txBody>
      </p:sp>
      <p:sp>
        <p:nvSpPr>
          <p:cNvPr id="4" name="Date Placeholder 3">
            <a:extLst>
              <a:ext uri="{FF2B5EF4-FFF2-40B4-BE49-F238E27FC236}">
                <a16:creationId xmlns:a16="http://schemas.microsoft.com/office/drawing/2014/main" id="{AF13EADC-1811-6D63-27E4-B6C08CA5C001}"/>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A6FF68B9-F2AE-2816-1015-2B570ACCDD6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1864F3D-7C64-E2BB-0EE0-837D5DA850C9}"/>
              </a:ext>
            </a:extLst>
          </p:cNvPr>
          <p:cNvSpPr>
            <a:spLocks noGrp="1"/>
          </p:cNvSpPr>
          <p:nvPr>
            <p:ph type="sldNum" sz="quarter" idx="12"/>
          </p:nvPr>
        </p:nvSpPr>
        <p:spPr/>
        <p:txBody>
          <a:bodyPr/>
          <a:lstStyle/>
          <a:p>
            <a:fld id="{D4F24A5E-B0D2-394D-9970-9AE06BCB59C1}" type="slidenum">
              <a:rPr lang="en-US" smtClean="0"/>
              <a:t>21</a:t>
            </a:fld>
            <a:endParaRPr lang="en-US"/>
          </a:p>
        </p:txBody>
      </p:sp>
      <p:sp>
        <p:nvSpPr>
          <p:cNvPr id="7" name="TextBox 6">
            <a:extLst>
              <a:ext uri="{FF2B5EF4-FFF2-40B4-BE49-F238E27FC236}">
                <a16:creationId xmlns:a16="http://schemas.microsoft.com/office/drawing/2014/main" id="{FFC7FE65-0B95-C1CA-0D23-DE8487529C67}"/>
              </a:ext>
            </a:extLst>
          </p:cNvPr>
          <p:cNvSpPr txBox="1"/>
          <p:nvPr/>
        </p:nvSpPr>
        <p:spPr>
          <a:xfrm>
            <a:off x="837259" y="2823708"/>
            <a:ext cx="10184458" cy="19595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90000"/>
              </a:lnSpc>
              <a:spcBef>
                <a:spcPts val="1000"/>
              </a:spcBef>
            </a:pPr>
            <a:endParaRPr lang="en-GB" sz="1600">
              <a:ea typeface="+mn-lt"/>
              <a:cs typeface="+mn-lt"/>
            </a:endParaRPr>
          </a:p>
          <a:p>
            <a:pPr>
              <a:lnSpc>
                <a:spcPct val="90000"/>
              </a:lnSpc>
              <a:spcBef>
                <a:spcPts val="1000"/>
              </a:spcBef>
            </a:pPr>
            <a:r>
              <a:rPr lang="en-GB" sz="1600">
                <a:ea typeface="+mn-lt"/>
                <a:cs typeface="+mn-lt"/>
              </a:rPr>
              <a:t>What do we need for calibration?</a:t>
            </a:r>
            <a:endParaRPr lang="en-US" sz="1600">
              <a:ea typeface="+mn-lt"/>
              <a:cs typeface="+mn-lt"/>
            </a:endParaRPr>
          </a:p>
          <a:p>
            <a:pPr marL="285750" indent="-285750">
              <a:lnSpc>
                <a:spcPct val="90000"/>
              </a:lnSpc>
              <a:spcBef>
                <a:spcPts val="1000"/>
              </a:spcBef>
              <a:buFont typeface="Arial"/>
              <a:buChar char="•"/>
            </a:pPr>
            <a:r>
              <a:rPr lang="en-GB" sz="1600">
                <a:latin typeface="Calibri"/>
                <a:cs typeface="Arial"/>
              </a:rPr>
              <a:t>A Calibration set.</a:t>
            </a:r>
            <a:endParaRPr lang="en-US" sz="1600">
              <a:latin typeface="Calibri"/>
              <a:ea typeface="Calibri"/>
              <a:cs typeface="Arial"/>
            </a:endParaRPr>
          </a:p>
          <a:p>
            <a:pPr>
              <a:lnSpc>
                <a:spcPct val="90000"/>
              </a:lnSpc>
              <a:spcBef>
                <a:spcPts val="1000"/>
              </a:spcBef>
            </a:pPr>
            <a:r>
              <a:rPr lang="en-GB" sz="1600">
                <a:ea typeface="+mn-lt"/>
                <a:cs typeface="+mn-lt"/>
              </a:rPr>
              <a:t>  It can consist of independent and identically distributed (</a:t>
            </a:r>
            <a:r>
              <a:rPr lang="en-GB" sz="1600" err="1">
                <a:ea typeface="+mn-lt"/>
                <a:cs typeface="+mn-lt"/>
              </a:rPr>
              <a:t>i.i.d.</a:t>
            </a:r>
            <a:r>
              <a:rPr lang="en-GB" sz="1600">
                <a:ea typeface="+mn-lt"/>
                <a:cs typeface="+mn-lt"/>
              </a:rPr>
              <a:t>) prompts to the LLM.</a:t>
            </a:r>
            <a:endParaRPr lang="en-US" sz="1600">
              <a:ea typeface="+mn-lt"/>
              <a:cs typeface="+mn-lt"/>
            </a:endParaRPr>
          </a:p>
          <a:p>
            <a:pPr marL="285750" indent="-285750">
              <a:lnSpc>
                <a:spcPct val="90000"/>
              </a:lnSpc>
              <a:spcBef>
                <a:spcPts val="1000"/>
              </a:spcBef>
              <a:buFont typeface="Arial"/>
              <a:buChar char="•"/>
            </a:pPr>
            <a:r>
              <a:rPr lang="en-GB" sz="1600">
                <a:latin typeface="Calibri"/>
                <a:cs typeface="Arial"/>
              </a:rPr>
              <a:t>The global constraint.</a:t>
            </a:r>
            <a:endParaRPr lang="en-GB" sz="1600">
              <a:latin typeface="Calibri"/>
              <a:ea typeface="Calibri"/>
              <a:cs typeface="Calibri"/>
            </a:endParaRPr>
          </a:p>
          <a:p>
            <a:endParaRPr lang="en-GB" sz="1600">
              <a:ea typeface="Calibri"/>
              <a:cs typeface="Calibri"/>
            </a:endParaRPr>
          </a:p>
        </p:txBody>
      </p:sp>
    </p:spTree>
    <p:extLst>
      <p:ext uri="{BB962C8B-B14F-4D97-AF65-F5344CB8AC3E}">
        <p14:creationId xmlns:p14="http://schemas.microsoft.com/office/powerpoint/2010/main" val="406276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380574-69F5-7DD8-713E-F9A9137A9DCD}"/>
              </a:ext>
            </a:extLst>
          </p:cNvPr>
          <p:cNvSpPr>
            <a:spLocks noGrp="1"/>
          </p:cNvSpPr>
          <p:nvPr>
            <p:ph idx="1"/>
          </p:nvPr>
        </p:nvSpPr>
        <p:spPr>
          <a:xfrm>
            <a:off x="828555" y="1260629"/>
            <a:ext cx="5971125" cy="2061246"/>
          </a:xfrm>
        </p:spPr>
        <p:txBody>
          <a:bodyPr vert="horz" lIns="91440" tIns="45720" rIns="91440" bIns="45720" rtlCol="0" anchor="t">
            <a:normAutofit/>
          </a:bodyPr>
          <a:lstStyle/>
          <a:p>
            <a:pPr marL="0" indent="0">
              <a:buNone/>
            </a:pPr>
            <a:r>
              <a:rPr lang="en-GB" sz="1600" b="1">
                <a:cs typeface="Calibri"/>
              </a:rPr>
              <a:t>Textual Consistency</a:t>
            </a:r>
            <a:endParaRPr lang="en-GB" sz="1600" b="1">
              <a:ea typeface="Calibri"/>
              <a:cs typeface="Calibri"/>
            </a:endParaRPr>
          </a:p>
          <a:p>
            <a:pPr marL="0" indent="0">
              <a:buNone/>
            </a:pPr>
            <a:endParaRPr lang="en-GB" sz="1600">
              <a:ea typeface="Calibri"/>
              <a:cs typeface="Calibri"/>
            </a:endParaRPr>
          </a:p>
          <a:p>
            <a:pPr marL="285750" indent="-285750"/>
            <a:r>
              <a:rPr lang="en-GB" sz="1600">
                <a:cs typeface="Calibri"/>
              </a:rPr>
              <a:t>A bounded dissimilarity function </a:t>
            </a:r>
            <a:endParaRPr lang="en-GB" sz="1600">
              <a:ea typeface="Calibri"/>
              <a:cs typeface="Calibri"/>
            </a:endParaRPr>
          </a:p>
          <a:p>
            <a:pPr marL="285750" indent="-285750"/>
            <a:r>
              <a:rPr lang="en-GB" sz="1600">
                <a:cs typeface="Calibri"/>
              </a:rPr>
              <a:t>Calibration set                                             (can be a set of </a:t>
            </a:r>
            <a:r>
              <a:rPr lang="en-GB" sz="1600" err="1">
                <a:cs typeface="Calibri"/>
              </a:rPr>
              <a:t>i.i.d</a:t>
            </a:r>
            <a:r>
              <a:rPr lang="en-GB" sz="1600">
                <a:cs typeface="Calibri"/>
              </a:rPr>
              <a:t> </a:t>
            </a:r>
            <a:r>
              <a:rPr lang="en-GB" sz="1600" err="1">
                <a:cs typeface="Calibri"/>
              </a:rPr>
              <a:t>promts</a:t>
            </a:r>
            <a:r>
              <a:rPr lang="en-GB" sz="1600">
                <a:cs typeface="Calibri"/>
              </a:rPr>
              <a:t> -</a:t>
            </a:r>
            <a:r>
              <a:rPr lang="en-GB" sz="1600">
                <a:ea typeface="+mn-lt"/>
                <a:cs typeface="+mn-lt"/>
              </a:rPr>
              <a:t> e.g., paragraphs to be summarized, sentences to be translated</a:t>
            </a:r>
            <a:r>
              <a:rPr lang="en-GB" sz="1600">
                <a:cs typeface="Calibri"/>
              </a:rPr>
              <a:t>, etc).</a:t>
            </a:r>
            <a:endParaRPr lang="en-GB" sz="1600">
              <a:ea typeface="Calibri"/>
              <a:cs typeface="Calibri"/>
            </a:endParaRPr>
          </a:p>
        </p:txBody>
      </p:sp>
      <p:sp>
        <p:nvSpPr>
          <p:cNvPr id="22" name="Content Placeholder 2">
            <a:extLst>
              <a:ext uri="{FF2B5EF4-FFF2-40B4-BE49-F238E27FC236}">
                <a16:creationId xmlns:a16="http://schemas.microsoft.com/office/drawing/2014/main" id="{57B4186E-763E-1939-75FC-F5FC3194D43D}"/>
              </a:ext>
            </a:extLst>
          </p:cNvPr>
          <p:cNvSpPr txBox="1">
            <a:spLocks/>
          </p:cNvSpPr>
          <p:nvPr/>
        </p:nvSpPr>
        <p:spPr>
          <a:xfrm>
            <a:off x="826624" y="3515763"/>
            <a:ext cx="5971126" cy="26689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cs typeface="Calibri"/>
              </a:rPr>
              <a:t>OR</a:t>
            </a:r>
            <a:endParaRPr lang="en-GB" sz="1600">
              <a:ea typeface="Calibri"/>
              <a:cs typeface="Calibri"/>
            </a:endParaRPr>
          </a:p>
          <a:p>
            <a:pPr marL="0" indent="0">
              <a:buNone/>
            </a:pPr>
            <a:endParaRPr lang="en-GB" sz="1600" b="1">
              <a:ea typeface="Calibri"/>
              <a:cs typeface="Calibri"/>
            </a:endParaRPr>
          </a:p>
          <a:p>
            <a:pPr marL="0" indent="0">
              <a:buFont typeface="Arial" panose="020B0604020202020204" pitchFamily="34" charset="0"/>
              <a:buNone/>
            </a:pPr>
            <a:r>
              <a:rPr lang="en-GB" sz="1600" b="1">
                <a:cs typeface="Calibri"/>
              </a:rPr>
              <a:t>Risk Consistency</a:t>
            </a:r>
            <a:endParaRPr lang="en-GB" sz="1600">
              <a:ea typeface="Calibri"/>
              <a:cs typeface="Calibri"/>
            </a:endParaRPr>
          </a:p>
          <a:p>
            <a:pPr marL="0" indent="0">
              <a:buFont typeface="Arial" panose="020B0604020202020204" pitchFamily="34" charset="0"/>
              <a:buNone/>
            </a:pPr>
            <a:endParaRPr lang="en-GB" sz="1600">
              <a:ea typeface="Calibri"/>
              <a:cs typeface="Calibri"/>
            </a:endParaRPr>
          </a:p>
          <a:p>
            <a:pPr marL="285750" indent="-285750"/>
            <a:r>
              <a:rPr lang="en-GB" sz="1600">
                <a:cs typeface="Calibri"/>
              </a:rPr>
              <a:t>A bounded risk function</a:t>
            </a:r>
            <a:endParaRPr lang="en-GB" sz="1600">
              <a:ea typeface="Calibri"/>
              <a:cs typeface="Calibri"/>
            </a:endParaRPr>
          </a:p>
          <a:p>
            <a:pPr marL="285750" indent="-285750"/>
            <a:r>
              <a:rPr lang="en-GB" sz="1600">
                <a:cs typeface="Calibri"/>
              </a:rPr>
              <a:t>Calibration set                                                                  (given prompt can have multiple gold answers).  </a:t>
            </a:r>
            <a:endParaRPr lang="en-GB" sz="1600">
              <a:ea typeface="Calibri"/>
              <a:cs typeface="Calibri"/>
            </a:endParaRPr>
          </a:p>
        </p:txBody>
      </p:sp>
      <p:sp>
        <p:nvSpPr>
          <p:cNvPr id="18" name="TextBox 17">
            <a:extLst>
              <a:ext uri="{FF2B5EF4-FFF2-40B4-BE49-F238E27FC236}">
                <a16:creationId xmlns:a16="http://schemas.microsoft.com/office/drawing/2014/main" id="{32FECDD1-6F61-D455-BF70-0E4A352B26DF}"/>
              </a:ext>
            </a:extLst>
          </p:cNvPr>
          <p:cNvSpPr txBox="1"/>
          <p:nvPr/>
        </p:nvSpPr>
        <p:spPr>
          <a:xfrm>
            <a:off x="7248292" y="1286304"/>
            <a:ext cx="3271024"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ea typeface="+mn-lt"/>
                <a:cs typeface="+mn-lt"/>
              </a:rPr>
              <a:t>Adaptive output on test set</a:t>
            </a:r>
            <a:endParaRPr lang="en-US" sz="1600">
              <a:ea typeface="+mn-lt"/>
              <a:cs typeface="+mn-lt"/>
            </a:endParaRPr>
          </a:p>
          <a:p>
            <a:endParaRPr lang="en-GB" sz="1600">
              <a:ea typeface="Calibri"/>
              <a:cs typeface="Calibri"/>
            </a:endParaRPr>
          </a:p>
          <a:p>
            <a:endParaRPr lang="en-GB" sz="1600">
              <a:ea typeface="Calibri"/>
              <a:cs typeface="Calibri"/>
            </a:endParaRPr>
          </a:p>
          <a:p>
            <a:r>
              <a:rPr lang="en-GB" sz="1600">
                <a:cs typeface="Calibri"/>
              </a:rPr>
              <a:t>Standard output on test set</a:t>
            </a:r>
            <a:endParaRPr lang="en-US" sz="1600">
              <a:ea typeface="Calibri"/>
              <a:cs typeface="Calibri"/>
            </a:endParaRPr>
          </a:p>
          <a:p>
            <a:endParaRPr lang="en-GB" sz="1600">
              <a:ea typeface="Calibri"/>
              <a:cs typeface="Calibri"/>
            </a:endParaRPr>
          </a:p>
          <a:p>
            <a:endParaRPr lang="en-GB" sz="1600">
              <a:ea typeface="Calibri"/>
              <a:cs typeface="Calibri"/>
            </a:endParaRPr>
          </a:p>
          <a:p>
            <a:r>
              <a:rPr lang="en-GB" sz="1600">
                <a:cs typeface="Calibri"/>
              </a:rPr>
              <a:t>Tolerance</a:t>
            </a:r>
            <a:endParaRPr lang="en-GB" sz="1600">
              <a:ea typeface="Calibri"/>
              <a:cs typeface="Calibri"/>
            </a:endParaRPr>
          </a:p>
          <a:p>
            <a:endParaRPr lang="en-GB" sz="1600">
              <a:ea typeface="Calibri"/>
              <a:cs typeface="Calibri"/>
            </a:endParaRPr>
          </a:p>
        </p:txBody>
      </p:sp>
      <p:sp>
        <p:nvSpPr>
          <p:cNvPr id="2" name="Title 1">
            <a:extLst>
              <a:ext uri="{FF2B5EF4-FFF2-40B4-BE49-F238E27FC236}">
                <a16:creationId xmlns:a16="http://schemas.microsoft.com/office/drawing/2014/main" id="{C56E79B7-9E39-7464-8001-85F12FE5B41F}"/>
              </a:ext>
            </a:extLst>
          </p:cNvPr>
          <p:cNvSpPr>
            <a:spLocks noGrp="1"/>
          </p:cNvSpPr>
          <p:nvPr>
            <p:ph type="title"/>
          </p:nvPr>
        </p:nvSpPr>
        <p:spPr/>
        <p:txBody>
          <a:bodyPr/>
          <a:lstStyle/>
          <a:p>
            <a:r>
              <a:rPr lang="en-GB">
                <a:cs typeface="Calibri Light"/>
              </a:rPr>
              <a:t>Global Constraints</a:t>
            </a:r>
            <a:endParaRPr lang="en-GB"/>
          </a:p>
        </p:txBody>
      </p:sp>
      <p:sp>
        <p:nvSpPr>
          <p:cNvPr id="4" name="Date Placeholder 3">
            <a:extLst>
              <a:ext uri="{FF2B5EF4-FFF2-40B4-BE49-F238E27FC236}">
                <a16:creationId xmlns:a16="http://schemas.microsoft.com/office/drawing/2014/main" id="{AE838FF4-7968-3D81-6756-6EFCFFBF0949}"/>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ABDF1E77-D9A2-1B6D-0CDA-620E82D30828}"/>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ADD26DFA-D7CA-E539-33E8-7D162F358BBA}"/>
              </a:ext>
            </a:extLst>
          </p:cNvPr>
          <p:cNvSpPr>
            <a:spLocks noGrp="1"/>
          </p:cNvSpPr>
          <p:nvPr>
            <p:ph type="sldNum" sz="quarter" idx="12"/>
          </p:nvPr>
        </p:nvSpPr>
        <p:spPr/>
        <p:txBody>
          <a:bodyPr/>
          <a:lstStyle/>
          <a:p>
            <a:fld id="{D4F24A5E-B0D2-394D-9970-9AE06BCB59C1}" type="slidenum">
              <a:rPr lang="en-US" smtClean="0"/>
              <a:t>22</a:t>
            </a:fld>
            <a:endParaRPr lang="en-US"/>
          </a:p>
        </p:txBody>
      </p:sp>
      <p:pic>
        <p:nvPicPr>
          <p:cNvPr id="7" name="Picture 6" descr="A black and white text&#10;&#10;Description automatically generated">
            <a:extLst>
              <a:ext uri="{FF2B5EF4-FFF2-40B4-BE49-F238E27FC236}">
                <a16:creationId xmlns:a16="http://schemas.microsoft.com/office/drawing/2014/main" id="{DD987B7A-C22A-FE7C-4ACA-8C3E442EA47E}"/>
              </a:ext>
            </a:extLst>
          </p:cNvPr>
          <p:cNvPicPr>
            <a:picLocks noChangeAspect="1"/>
          </p:cNvPicPr>
          <p:nvPr/>
        </p:nvPicPr>
        <p:blipFill>
          <a:blip r:embed="rId2"/>
          <a:stretch>
            <a:fillRect/>
          </a:stretch>
        </p:blipFill>
        <p:spPr>
          <a:xfrm>
            <a:off x="1094654" y="4457736"/>
            <a:ext cx="5229225" cy="447675"/>
          </a:xfrm>
          <a:prstGeom prst="rect">
            <a:avLst/>
          </a:prstGeom>
        </p:spPr>
      </p:pic>
      <p:pic>
        <p:nvPicPr>
          <p:cNvPr id="8" name="Picture 7" descr="A close up of symbols&#10;&#10;Description automatically generated">
            <a:extLst>
              <a:ext uri="{FF2B5EF4-FFF2-40B4-BE49-F238E27FC236}">
                <a16:creationId xmlns:a16="http://schemas.microsoft.com/office/drawing/2014/main" id="{A88A4FA8-3953-B951-CAFA-AD9BED2DEA33}"/>
              </a:ext>
            </a:extLst>
          </p:cNvPr>
          <p:cNvPicPr>
            <a:picLocks noChangeAspect="1"/>
          </p:cNvPicPr>
          <p:nvPr/>
        </p:nvPicPr>
        <p:blipFill>
          <a:blip r:embed="rId3"/>
          <a:stretch>
            <a:fillRect/>
          </a:stretch>
        </p:blipFill>
        <p:spPr>
          <a:xfrm>
            <a:off x="1800102" y="1499374"/>
            <a:ext cx="3702720" cy="445170"/>
          </a:xfrm>
          <a:prstGeom prst="rect">
            <a:avLst/>
          </a:prstGeom>
        </p:spPr>
      </p:pic>
      <p:pic>
        <p:nvPicPr>
          <p:cNvPr id="13" name="Picture 12">
            <a:extLst>
              <a:ext uri="{FF2B5EF4-FFF2-40B4-BE49-F238E27FC236}">
                <a16:creationId xmlns:a16="http://schemas.microsoft.com/office/drawing/2014/main" id="{210C7233-BF36-2281-8C86-AF553613579D}"/>
              </a:ext>
            </a:extLst>
          </p:cNvPr>
          <p:cNvPicPr>
            <a:picLocks noChangeAspect="1"/>
          </p:cNvPicPr>
          <p:nvPr/>
        </p:nvPicPr>
        <p:blipFill>
          <a:blip r:embed="rId4"/>
          <a:stretch>
            <a:fillRect/>
          </a:stretch>
        </p:blipFill>
        <p:spPr>
          <a:xfrm>
            <a:off x="2452302" y="5288741"/>
            <a:ext cx="2910236" cy="236367"/>
          </a:xfrm>
          <a:prstGeom prst="rect">
            <a:avLst/>
          </a:prstGeom>
        </p:spPr>
      </p:pic>
      <p:pic>
        <p:nvPicPr>
          <p:cNvPr id="15" name="Picture 14" descr="A black letter with a white background&#10;&#10;Description automatically generated">
            <a:extLst>
              <a:ext uri="{FF2B5EF4-FFF2-40B4-BE49-F238E27FC236}">
                <a16:creationId xmlns:a16="http://schemas.microsoft.com/office/drawing/2014/main" id="{FB478A58-AEF6-425A-07D2-C3A5593CCBA8}"/>
              </a:ext>
            </a:extLst>
          </p:cNvPr>
          <p:cNvPicPr>
            <a:picLocks noChangeAspect="1"/>
          </p:cNvPicPr>
          <p:nvPr/>
        </p:nvPicPr>
        <p:blipFill>
          <a:blip r:embed="rId5"/>
          <a:stretch>
            <a:fillRect/>
          </a:stretch>
        </p:blipFill>
        <p:spPr>
          <a:xfrm>
            <a:off x="3226517" y="4984749"/>
            <a:ext cx="236732" cy="202878"/>
          </a:xfrm>
          <a:prstGeom prst="rect">
            <a:avLst/>
          </a:prstGeom>
        </p:spPr>
      </p:pic>
      <p:pic>
        <p:nvPicPr>
          <p:cNvPr id="16" name="Picture 15" descr="A black letter on a white background&#10;&#10;Description automatically generated">
            <a:extLst>
              <a:ext uri="{FF2B5EF4-FFF2-40B4-BE49-F238E27FC236}">
                <a16:creationId xmlns:a16="http://schemas.microsoft.com/office/drawing/2014/main" id="{A86A6885-3AF9-656A-61B6-A36894F42A41}"/>
              </a:ext>
            </a:extLst>
          </p:cNvPr>
          <p:cNvPicPr>
            <a:picLocks noChangeAspect="1"/>
          </p:cNvPicPr>
          <p:nvPr/>
        </p:nvPicPr>
        <p:blipFill rotWithShape="1">
          <a:blip r:embed="rId6"/>
          <a:srcRect t="8197" b="-1639"/>
          <a:stretch/>
        </p:blipFill>
        <p:spPr>
          <a:xfrm>
            <a:off x="3905164" y="2022106"/>
            <a:ext cx="222980" cy="198561"/>
          </a:xfrm>
          <a:prstGeom prst="rect">
            <a:avLst/>
          </a:prstGeom>
        </p:spPr>
      </p:pic>
      <p:cxnSp>
        <p:nvCxnSpPr>
          <p:cNvPr id="19" name="Straight Arrow Connector 18">
            <a:extLst>
              <a:ext uri="{FF2B5EF4-FFF2-40B4-BE49-F238E27FC236}">
                <a16:creationId xmlns:a16="http://schemas.microsoft.com/office/drawing/2014/main" id="{DB20F249-850C-EA9B-DF55-45A74AB4DF6A}"/>
              </a:ext>
            </a:extLst>
          </p:cNvPr>
          <p:cNvCxnSpPr/>
          <p:nvPr/>
        </p:nvCxnSpPr>
        <p:spPr>
          <a:xfrm flipH="1">
            <a:off x="6736731" y="1965867"/>
            <a:ext cx="5575" cy="3479180"/>
          </a:xfrm>
          <a:prstGeom prst="straightConnector1">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Picture 13" descr="A black letter on a white background&#10;&#10;Description automatically generated">
            <a:extLst>
              <a:ext uri="{FF2B5EF4-FFF2-40B4-BE49-F238E27FC236}">
                <a16:creationId xmlns:a16="http://schemas.microsoft.com/office/drawing/2014/main" id="{A15A8FAE-8389-48CA-40AB-9A358EE3F15D}"/>
              </a:ext>
            </a:extLst>
          </p:cNvPr>
          <p:cNvPicPr>
            <a:picLocks noChangeAspect="1"/>
          </p:cNvPicPr>
          <p:nvPr/>
        </p:nvPicPr>
        <p:blipFill>
          <a:blip r:embed="rId7"/>
          <a:stretch>
            <a:fillRect/>
          </a:stretch>
        </p:blipFill>
        <p:spPr>
          <a:xfrm>
            <a:off x="7275938" y="3075921"/>
            <a:ext cx="265771" cy="251386"/>
          </a:xfrm>
          <a:prstGeom prst="rect">
            <a:avLst/>
          </a:prstGeom>
        </p:spPr>
      </p:pic>
      <p:pic>
        <p:nvPicPr>
          <p:cNvPr id="11" name="Picture 10" descr="A black letter on a white background&#10;&#10;Description automatically generated">
            <a:extLst>
              <a:ext uri="{FF2B5EF4-FFF2-40B4-BE49-F238E27FC236}">
                <a16:creationId xmlns:a16="http://schemas.microsoft.com/office/drawing/2014/main" id="{FA809DAC-9770-67AF-06A5-3672D6F3242B}"/>
              </a:ext>
            </a:extLst>
          </p:cNvPr>
          <p:cNvPicPr>
            <a:picLocks noChangeAspect="1"/>
          </p:cNvPicPr>
          <p:nvPr/>
        </p:nvPicPr>
        <p:blipFill>
          <a:blip r:embed="rId8"/>
          <a:stretch>
            <a:fillRect/>
          </a:stretch>
        </p:blipFill>
        <p:spPr>
          <a:xfrm>
            <a:off x="7327047" y="2360873"/>
            <a:ext cx="2056704" cy="262305"/>
          </a:xfrm>
          <a:prstGeom prst="rect">
            <a:avLst/>
          </a:prstGeom>
        </p:spPr>
      </p:pic>
      <p:pic>
        <p:nvPicPr>
          <p:cNvPr id="9" name="Picture 8" descr="A black and white text&#10;&#10;Description automatically generated">
            <a:extLst>
              <a:ext uri="{FF2B5EF4-FFF2-40B4-BE49-F238E27FC236}">
                <a16:creationId xmlns:a16="http://schemas.microsoft.com/office/drawing/2014/main" id="{EF1DA84F-8ACC-F9C4-5CC3-5285D1793040}"/>
              </a:ext>
            </a:extLst>
          </p:cNvPr>
          <p:cNvPicPr>
            <a:picLocks noChangeAspect="1"/>
          </p:cNvPicPr>
          <p:nvPr/>
        </p:nvPicPr>
        <p:blipFill>
          <a:blip r:embed="rId9"/>
          <a:stretch>
            <a:fillRect/>
          </a:stretch>
        </p:blipFill>
        <p:spPr>
          <a:xfrm>
            <a:off x="7327047" y="1576863"/>
            <a:ext cx="771758" cy="262305"/>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A8FA86F0-AB75-25B9-0A82-B812C63C9842}"/>
              </a:ext>
            </a:extLst>
          </p:cNvPr>
          <p:cNvPicPr>
            <a:picLocks noChangeAspect="1"/>
          </p:cNvPicPr>
          <p:nvPr/>
        </p:nvPicPr>
        <p:blipFill>
          <a:blip r:embed="rId10"/>
          <a:stretch>
            <a:fillRect/>
          </a:stretch>
        </p:blipFill>
        <p:spPr>
          <a:xfrm>
            <a:off x="8158742" y="1600095"/>
            <a:ext cx="1424801" cy="253012"/>
          </a:xfrm>
          <a:prstGeom prst="rect">
            <a:avLst/>
          </a:prstGeom>
        </p:spPr>
      </p:pic>
      <p:cxnSp>
        <p:nvCxnSpPr>
          <p:cNvPr id="17" name="Straight Arrow Connector 16">
            <a:extLst>
              <a:ext uri="{FF2B5EF4-FFF2-40B4-BE49-F238E27FC236}">
                <a16:creationId xmlns:a16="http://schemas.microsoft.com/office/drawing/2014/main" id="{88669A36-D51E-201B-2734-36FCE36AC4C5}"/>
              </a:ext>
            </a:extLst>
          </p:cNvPr>
          <p:cNvCxnSpPr>
            <a:cxnSpLocks/>
          </p:cNvCxnSpPr>
          <p:nvPr/>
        </p:nvCxnSpPr>
        <p:spPr>
          <a:xfrm flipH="1" flipV="1">
            <a:off x="8000535" y="3632973"/>
            <a:ext cx="2719038" cy="33454"/>
          </a:xfrm>
          <a:prstGeom prst="straightConnector1">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4AB90D1-7E0C-13B4-D890-D95EC0202546}"/>
              </a:ext>
            </a:extLst>
          </p:cNvPr>
          <p:cNvSpPr txBox="1"/>
          <p:nvPr/>
        </p:nvSpPr>
        <p:spPr>
          <a:xfrm>
            <a:off x="7248293" y="3921512"/>
            <a:ext cx="433224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cs typeface="Calibri"/>
              </a:rPr>
              <a:t>For risk or textual distance, we rely on standard metric used for dataset:</a:t>
            </a:r>
            <a:endParaRPr lang="en-GB" sz="1600">
              <a:ea typeface="Calibri"/>
              <a:cs typeface="Calibri"/>
            </a:endParaRPr>
          </a:p>
          <a:p>
            <a:pPr marL="285750" indent="-285750">
              <a:buFont typeface="Arial"/>
              <a:buChar char="•"/>
            </a:pPr>
            <a:r>
              <a:rPr lang="en-GB" sz="1600">
                <a:cs typeface="Calibri"/>
              </a:rPr>
              <a:t>ROUGE-L for CNN/DM.</a:t>
            </a:r>
            <a:endParaRPr lang="en-GB" sz="1600">
              <a:ea typeface="Calibri"/>
              <a:cs typeface="Calibri"/>
            </a:endParaRPr>
          </a:p>
          <a:p>
            <a:pPr marL="285750" indent="-285750">
              <a:buFont typeface="Arial"/>
              <a:buChar char="•"/>
            </a:pPr>
            <a:r>
              <a:rPr lang="en-GB" sz="1600">
                <a:cs typeface="Calibri"/>
              </a:rPr>
              <a:t>BLUERT for WMT</a:t>
            </a:r>
            <a:endParaRPr lang="en-GB" sz="1600">
              <a:ea typeface="Calibri"/>
              <a:cs typeface="Calibri"/>
            </a:endParaRPr>
          </a:p>
          <a:p>
            <a:pPr marL="285750" indent="-285750">
              <a:buFont typeface="Arial"/>
              <a:buChar char="•"/>
            </a:pPr>
            <a:r>
              <a:rPr lang="en-GB" sz="1600">
                <a:cs typeface="Calibri"/>
              </a:rPr>
              <a:t>Token-F1 for </a:t>
            </a:r>
            <a:r>
              <a:rPr lang="en-GB" sz="1600" err="1">
                <a:cs typeface="Calibri"/>
              </a:rPr>
              <a:t>SQuAD</a:t>
            </a:r>
            <a:endParaRPr lang="en-GB" sz="1600">
              <a:ea typeface="Calibri"/>
              <a:cs typeface="Calibri"/>
            </a:endParaRPr>
          </a:p>
          <a:p>
            <a:pPr marL="285750" indent="-285750">
              <a:buFont typeface="Arial"/>
              <a:buChar char="•"/>
            </a:pPr>
            <a:endParaRPr lang="en-GB" sz="1600">
              <a:ea typeface="Calibri"/>
              <a:cs typeface="Calibri"/>
            </a:endParaRPr>
          </a:p>
          <a:p>
            <a:r>
              <a:rPr lang="en-GB" sz="1600">
                <a:cs typeface="Calibri"/>
              </a:rPr>
              <a:t>For a given metric </a:t>
            </a:r>
            <a:r>
              <a:rPr lang="en-GB" sz="1600" i="1">
                <a:cs typeface="Calibri"/>
              </a:rPr>
              <a:t>m</a:t>
            </a:r>
            <a:r>
              <a:rPr lang="en-GB" sz="1600">
                <a:cs typeface="Calibri"/>
              </a:rPr>
              <a:t>, we use </a:t>
            </a:r>
            <a:r>
              <a:rPr lang="en-GB" sz="1600" i="1">
                <a:cs typeface="Calibri"/>
              </a:rPr>
              <a:t>1 – m</a:t>
            </a:r>
            <a:r>
              <a:rPr lang="en-GB" sz="1600">
                <a:cs typeface="Calibri"/>
              </a:rPr>
              <a:t> for distance.</a:t>
            </a:r>
            <a:endParaRPr lang="en-GB" sz="1600">
              <a:ea typeface="Calibri"/>
              <a:cs typeface="Calibri"/>
            </a:endParaRPr>
          </a:p>
        </p:txBody>
      </p:sp>
      <p:pic>
        <p:nvPicPr>
          <p:cNvPr id="12" name="Picture 11" descr="A black and white text&#10;&#10;Description automatically generated">
            <a:extLst>
              <a:ext uri="{FF2B5EF4-FFF2-40B4-BE49-F238E27FC236}">
                <a16:creationId xmlns:a16="http://schemas.microsoft.com/office/drawing/2014/main" id="{9D07FE6A-2FFE-F6CF-385B-E129B1B8DE69}"/>
              </a:ext>
            </a:extLst>
          </p:cNvPr>
          <p:cNvPicPr>
            <a:picLocks noChangeAspect="1"/>
          </p:cNvPicPr>
          <p:nvPr/>
        </p:nvPicPr>
        <p:blipFill>
          <a:blip r:embed="rId11"/>
          <a:stretch>
            <a:fillRect/>
          </a:stretch>
        </p:blipFill>
        <p:spPr>
          <a:xfrm>
            <a:off x="2467830" y="2335396"/>
            <a:ext cx="1905930" cy="261998"/>
          </a:xfrm>
          <a:prstGeom prst="rect">
            <a:avLst/>
          </a:prstGeom>
        </p:spPr>
      </p:pic>
      <p:sp>
        <p:nvSpPr>
          <p:cNvPr id="23" name="Oval 22">
            <a:extLst>
              <a:ext uri="{FF2B5EF4-FFF2-40B4-BE49-F238E27FC236}">
                <a16:creationId xmlns:a16="http://schemas.microsoft.com/office/drawing/2014/main" id="{A08137E0-C62A-AA6B-6D01-2B8F8C01D7F7}"/>
              </a:ext>
            </a:extLst>
          </p:cNvPr>
          <p:cNvSpPr/>
          <p:nvPr/>
        </p:nvSpPr>
        <p:spPr>
          <a:xfrm>
            <a:off x="3875851" y="1975554"/>
            <a:ext cx="285948" cy="28839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3A952F23-8E67-5FA5-7034-20D299DFAA3E}"/>
              </a:ext>
            </a:extLst>
          </p:cNvPr>
          <p:cNvSpPr/>
          <p:nvPr/>
        </p:nvSpPr>
        <p:spPr>
          <a:xfrm>
            <a:off x="3179703" y="4938887"/>
            <a:ext cx="285948" cy="28839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Connector: Curved 24">
            <a:extLst>
              <a:ext uri="{FF2B5EF4-FFF2-40B4-BE49-F238E27FC236}">
                <a16:creationId xmlns:a16="http://schemas.microsoft.com/office/drawing/2014/main" id="{16DE3DDD-FB85-EA10-C165-001CE8DC0189}"/>
              </a:ext>
            </a:extLst>
          </p:cNvPr>
          <p:cNvCxnSpPr/>
          <p:nvPr/>
        </p:nvCxnSpPr>
        <p:spPr>
          <a:xfrm flipV="1">
            <a:off x="3465690" y="4046126"/>
            <a:ext cx="3746029" cy="1023526"/>
          </a:xfrm>
          <a:prstGeom prst="curvedConnector3">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E222BAB8-16C5-46FC-ACFE-6E3DEA4E6829}"/>
              </a:ext>
            </a:extLst>
          </p:cNvPr>
          <p:cNvCxnSpPr>
            <a:cxnSpLocks/>
          </p:cNvCxnSpPr>
          <p:nvPr/>
        </p:nvCxnSpPr>
        <p:spPr>
          <a:xfrm>
            <a:off x="4161838" y="2087504"/>
            <a:ext cx="3049881" cy="1958622"/>
          </a:xfrm>
          <a:prstGeom prst="curvedConnector3">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87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B6167-7E24-E9B2-87CE-8C0DCFCBB64C}"/>
              </a:ext>
            </a:extLst>
          </p:cNvPr>
          <p:cNvSpPr>
            <a:spLocks noGrp="1"/>
          </p:cNvSpPr>
          <p:nvPr>
            <p:ph type="title"/>
          </p:nvPr>
        </p:nvSpPr>
        <p:spPr>
          <a:xfrm>
            <a:off x="606707" y="136526"/>
            <a:ext cx="10747093" cy="902162"/>
          </a:xfrm>
        </p:spPr>
        <p:txBody>
          <a:bodyPr>
            <a:normAutofit/>
          </a:bodyPr>
          <a:lstStyle/>
          <a:p>
            <a:r>
              <a:rPr lang="en-GB" sz="4000">
                <a:cs typeface="Calibri Light"/>
              </a:rPr>
              <a:t>Calibrating Early Exits from Global Constraints</a:t>
            </a:r>
            <a:endParaRPr lang="en-US" sz="4000">
              <a:cs typeface="Calibri Light"/>
            </a:endParaRPr>
          </a:p>
        </p:txBody>
      </p:sp>
      <p:sp>
        <p:nvSpPr>
          <p:cNvPr id="3" name="Content Placeholder 2">
            <a:extLst>
              <a:ext uri="{FF2B5EF4-FFF2-40B4-BE49-F238E27FC236}">
                <a16:creationId xmlns:a16="http://schemas.microsoft.com/office/drawing/2014/main" id="{1CD071B0-86D7-2415-CC84-C3AF067B36FC}"/>
              </a:ext>
            </a:extLst>
          </p:cNvPr>
          <p:cNvSpPr>
            <a:spLocks noGrp="1"/>
          </p:cNvSpPr>
          <p:nvPr>
            <p:ph idx="1"/>
          </p:nvPr>
        </p:nvSpPr>
        <p:spPr>
          <a:xfrm>
            <a:off x="800570" y="1260629"/>
            <a:ext cx="10515600" cy="5264408"/>
          </a:xfrm>
        </p:spPr>
        <p:txBody>
          <a:bodyPr vert="horz" lIns="91440" tIns="45720" rIns="91440" bIns="45720" rtlCol="0" anchor="t">
            <a:normAutofit/>
          </a:bodyPr>
          <a:lstStyle/>
          <a:p>
            <a:pPr marL="0" indent="0">
              <a:buNone/>
            </a:pPr>
            <a:r>
              <a:rPr lang="en-GB" sz="1600">
                <a:cs typeface="Calibri"/>
              </a:rPr>
              <a:t>The approach uses the following basic recipe:</a:t>
            </a:r>
            <a:endParaRPr lang="en-US" sz="1600">
              <a:ea typeface="Calibri"/>
              <a:cs typeface="Calibri"/>
            </a:endParaRPr>
          </a:p>
          <a:p>
            <a:pPr marL="342900" indent="-342900">
              <a:buAutoNum type="arabicPeriod"/>
            </a:pPr>
            <a:r>
              <a:rPr lang="en-GB" sz="1600">
                <a:cs typeface="Calibri"/>
              </a:rPr>
              <a:t>We specify a grid of possible values of                                 that </a:t>
            </a:r>
            <a:r>
              <a:rPr lang="en-GB" sz="1600" i="1">
                <a:cs typeface="Calibri"/>
              </a:rPr>
              <a:t>may</a:t>
            </a:r>
            <a:r>
              <a:rPr lang="en-GB" sz="1600">
                <a:cs typeface="Calibri"/>
              </a:rPr>
              <a:t> result in acceptable generations;</a:t>
            </a:r>
            <a:endParaRPr lang="en-GB" sz="1600">
              <a:ea typeface="Calibri"/>
              <a:cs typeface="Calibri"/>
            </a:endParaRPr>
          </a:p>
          <a:p>
            <a:pPr marL="342900" indent="-342900">
              <a:buAutoNum type="arabicPeriod"/>
            </a:pPr>
            <a:r>
              <a:rPr lang="en-GB" sz="1600">
                <a:cs typeface="Calibri"/>
              </a:rPr>
              <a:t>We choose the </a:t>
            </a:r>
            <a:r>
              <a:rPr lang="en-GB" sz="1600">
                <a:solidFill>
                  <a:srgbClr val="282828"/>
                </a:solidFill>
                <a:cs typeface="Arial"/>
              </a:rPr>
              <a:t>λ </a:t>
            </a:r>
            <a:r>
              <a:rPr lang="en-GB" sz="1600">
                <a:cs typeface="Calibri"/>
              </a:rPr>
              <a:t>that we can </a:t>
            </a:r>
            <a:r>
              <a:rPr lang="en-GB" sz="1600" b="1">
                <a:cs typeface="Calibri"/>
              </a:rPr>
              <a:t>identify with </a:t>
            </a:r>
            <a:r>
              <a:rPr lang="en-GB" sz="1600" b="1" err="1">
                <a:cs typeface="Calibri"/>
              </a:rPr>
              <a:t>rigourous</a:t>
            </a:r>
            <a:r>
              <a:rPr lang="en-GB" sz="1600" b="1">
                <a:cs typeface="Calibri"/>
              </a:rPr>
              <a:t> statistical tools</a:t>
            </a:r>
            <a:r>
              <a:rPr lang="en-GB" sz="1600">
                <a:cs typeface="Calibri"/>
              </a:rPr>
              <a:t>.</a:t>
            </a:r>
            <a:endParaRPr lang="en-GB" sz="1600" i="1">
              <a:ea typeface="Calibri"/>
              <a:cs typeface="Calibri"/>
            </a:endParaRPr>
          </a:p>
          <a:p>
            <a:pPr>
              <a:buAutoNum type="arabicPeriod"/>
            </a:pPr>
            <a:endParaRPr lang="en-GB" sz="1600">
              <a:ea typeface="Calibri"/>
              <a:cs typeface="Calibri"/>
            </a:endParaRPr>
          </a:p>
          <a:p>
            <a:pPr marL="0" indent="0">
              <a:buNone/>
            </a:pPr>
            <a:r>
              <a:rPr lang="en-GB" sz="1600">
                <a:cs typeface="Calibri"/>
              </a:rPr>
              <a:t>Therefore, our goal is to find</a:t>
            </a:r>
            <a:r>
              <a:rPr lang="en-GB" sz="1600">
                <a:ea typeface="+mn-lt"/>
                <a:cs typeface="+mn-lt"/>
              </a:rPr>
              <a:t> </a:t>
            </a:r>
            <a:r>
              <a:rPr lang="en-GB" sz="1600">
                <a:solidFill>
                  <a:srgbClr val="282828"/>
                </a:solidFill>
                <a:ea typeface="+mn-lt"/>
                <a:cs typeface="+mn-lt"/>
              </a:rPr>
              <a:t>λ </a:t>
            </a:r>
            <a:r>
              <a:rPr lang="en-GB" sz="1600">
                <a:cs typeface="Calibri"/>
              </a:rPr>
              <a:t>using           such that we satisfy either of two types of consistency constraints. At a glance, to find a</a:t>
            </a:r>
            <a:r>
              <a:rPr lang="en-GB" sz="1600">
                <a:ea typeface="+mn-lt"/>
                <a:cs typeface="+mn-lt"/>
              </a:rPr>
              <a:t> </a:t>
            </a:r>
            <a:r>
              <a:rPr lang="en-GB" sz="1600">
                <a:solidFill>
                  <a:srgbClr val="282828"/>
                </a:solidFill>
                <a:ea typeface="+mn-lt"/>
                <a:cs typeface="+mn-lt"/>
              </a:rPr>
              <a:t>λ </a:t>
            </a:r>
            <a:r>
              <a:rPr lang="en-GB" sz="1600">
                <a:cs typeface="Calibri"/>
              </a:rPr>
              <a:t>that produces consistent continuations, the problem is casted to a </a:t>
            </a:r>
            <a:r>
              <a:rPr lang="en-GB" sz="1600" u="sng">
                <a:cs typeface="Calibri"/>
              </a:rPr>
              <a:t>multiple hypothesis testing problem</a:t>
            </a:r>
            <a:r>
              <a:rPr lang="en-GB" sz="1600">
                <a:cs typeface="Calibri"/>
              </a:rPr>
              <a:t> (from hyper-parameter selection problem) over a large array of </a:t>
            </a:r>
            <a:r>
              <a:rPr lang="en-GB" sz="1600" i="1">
                <a:cs typeface="Calibri"/>
              </a:rPr>
              <a:t>k</a:t>
            </a:r>
            <a:r>
              <a:rPr lang="en-GB" sz="1600">
                <a:cs typeface="Calibri"/>
              </a:rPr>
              <a:t> candidate classifier exit thresholds. </a:t>
            </a:r>
            <a:endParaRPr lang="en-GB" sz="1600">
              <a:ea typeface="Calibri"/>
              <a:cs typeface="Calibri"/>
            </a:endParaRPr>
          </a:p>
          <a:p>
            <a:pPr marL="0" indent="0">
              <a:buNone/>
            </a:pPr>
            <a:endParaRPr lang="en-GB" sz="1600">
              <a:ea typeface="Calibri"/>
              <a:cs typeface="Calibri"/>
            </a:endParaRPr>
          </a:p>
          <a:p>
            <a:pPr marL="0" indent="0">
              <a:buNone/>
            </a:pPr>
            <a:r>
              <a:rPr lang="en-GB" sz="1600">
                <a:cs typeface="Calibri"/>
              </a:rPr>
              <a:t>This is done by applying Learn Then Test (LTT) framework by </a:t>
            </a:r>
            <a:r>
              <a:rPr lang="en-GB" sz="1600">
                <a:ea typeface="+mn-lt"/>
                <a:cs typeface="+mn-lt"/>
              </a:rPr>
              <a:t>Angelopoulos et al. (</a:t>
            </a:r>
            <a:r>
              <a:rPr lang="en-GB" sz="1600">
                <a:ea typeface="+mn-lt"/>
                <a:cs typeface="+mn-lt"/>
                <a:hlinkClick r:id="rId2"/>
              </a:rPr>
              <a:t>Learn then test: Calibrating predictive algorithms to achieve risk control</a:t>
            </a:r>
            <a:r>
              <a:rPr lang="en-GB" sz="1600">
                <a:ea typeface="+mn-lt"/>
                <a:cs typeface="+mn-lt"/>
              </a:rPr>
              <a:t>) to identify a subset of </a:t>
            </a:r>
            <a:r>
              <a:rPr lang="en-GB" sz="1600" b="1">
                <a:ea typeface="+mn-lt"/>
                <a:cs typeface="+mn-lt"/>
              </a:rPr>
              <a:t>statistically valid</a:t>
            </a:r>
            <a:r>
              <a:rPr lang="en-GB" sz="1600">
                <a:ea typeface="+mn-lt"/>
                <a:cs typeface="+mn-lt"/>
              </a:rPr>
              <a:t>, constraint-satisfying threshold </a:t>
            </a:r>
          </a:p>
          <a:p>
            <a:pPr marL="0" indent="0">
              <a:buNone/>
            </a:pPr>
            <a:endParaRPr lang="en-GB" sz="1600">
              <a:ea typeface="+mn-lt"/>
              <a:cs typeface="+mn-lt"/>
            </a:endParaRPr>
          </a:p>
          <a:p>
            <a:pPr marL="0" indent="0">
              <a:buNone/>
            </a:pPr>
            <a:r>
              <a:rPr lang="en-GB" sz="1600">
                <a:ea typeface="+mn-lt"/>
                <a:cs typeface="+mn-lt"/>
              </a:rPr>
              <a:t>For all the experiments, the authors have set </a:t>
            </a:r>
            <a:r>
              <a:rPr lang="en-GB" sz="1600" i="1">
                <a:ea typeface="+mn-lt"/>
                <a:cs typeface="+mn-lt"/>
              </a:rPr>
              <a:t>e</a:t>
            </a:r>
            <a:r>
              <a:rPr lang="en-GB" sz="1600">
                <a:ea typeface="+mn-lt"/>
                <a:cs typeface="+mn-lt"/>
              </a:rPr>
              <a:t> </a:t>
            </a:r>
            <a:r>
              <a:rPr lang="en-GB" sz="1600" i="1">
                <a:ea typeface="+mn-lt"/>
                <a:cs typeface="+mn-lt"/>
              </a:rPr>
              <a:t>= 0.05.</a:t>
            </a:r>
            <a:endParaRPr lang="en-US" sz="1600">
              <a:ea typeface="+mn-lt"/>
              <a:cs typeface="+mn-lt"/>
            </a:endParaRPr>
          </a:p>
          <a:p>
            <a:pPr marL="0" indent="0">
              <a:buNone/>
            </a:pPr>
            <a:r>
              <a:rPr lang="en-GB" sz="1600">
                <a:ea typeface="+mn-lt"/>
                <a:cs typeface="+mn-lt"/>
              </a:rPr>
              <a:t>The obtained risk is guaranteed to be &lt;=</a:t>
            </a:r>
            <a:r>
              <a:rPr lang="en-GB" sz="1600">
                <a:solidFill>
                  <a:srgbClr val="000000"/>
                </a:solidFill>
                <a:latin typeface="Calibri"/>
                <a:ea typeface="+mn-lt"/>
                <a:cs typeface="Calibri"/>
              </a:rPr>
              <a:t> </a:t>
            </a:r>
            <a:r>
              <a:rPr lang="en-GB" sz="1600">
                <a:solidFill>
                  <a:srgbClr val="282828"/>
                </a:solidFill>
                <a:latin typeface="Calibri"/>
                <a:ea typeface="+mn-lt"/>
                <a:cs typeface="Arial"/>
              </a:rPr>
              <a:t>δ </a:t>
            </a:r>
            <a:r>
              <a:rPr lang="en-GB" sz="1600">
                <a:ea typeface="+mn-lt"/>
                <a:cs typeface="+mn-lt"/>
              </a:rPr>
              <a:t>at least  95% of the time.</a:t>
            </a:r>
            <a:endParaRPr lang="en-GB" sz="1600">
              <a:ea typeface="Calibri"/>
              <a:cs typeface="Calibri"/>
            </a:endParaRPr>
          </a:p>
        </p:txBody>
      </p:sp>
      <p:sp>
        <p:nvSpPr>
          <p:cNvPr id="4" name="Date Placeholder 3">
            <a:extLst>
              <a:ext uri="{FF2B5EF4-FFF2-40B4-BE49-F238E27FC236}">
                <a16:creationId xmlns:a16="http://schemas.microsoft.com/office/drawing/2014/main" id="{5F332C2C-DC00-AB8B-9C88-3B6646066647}"/>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E69D7D81-01EC-33EB-1663-5298BD8EE25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2FFDE9F-AC93-658D-1781-AB7D18D7BC65}"/>
              </a:ext>
            </a:extLst>
          </p:cNvPr>
          <p:cNvSpPr>
            <a:spLocks noGrp="1"/>
          </p:cNvSpPr>
          <p:nvPr>
            <p:ph type="sldNum" sz="quarter" idx="12"/>
          </p:nvPr>
        </p:nvSpPr>
        <p:spPr/>
        <p:txBody>
          <a:bodyPr/>
          <a:lstStyle/>
          <a:p>
            <a:fld id="{D4F24A5E-B0D2-394D-9970-9AE06BCB59C1}" type="slidenum">
              <a:rPr lang="en-US" smtClean="0"/>
              <a:t>23</a:t>
            </a:fld>
            <a:endParaRPr lang="en-US"/>
          </a:p>
        </p:txBody>
      </p:sp>
      <p:pic>
        <p:nvPicPr>
          <p:cNvPr id="7" name="Picture 6">
            <a:extLst>
              <a:ext uri="{FF2B5EF4-FFF2-40B4-BE49-F238E27FC236}">
                <a16:creationId xmlns:a16="http://schemas.microsoft.com/office/drawing/2014/main" id="{FF84EF55-2DF5-05B6-E994-DE248243AB9C}"/>
              </a:ext>
            </a:extLst>
          </p:cNvPr>
          <p:cNvPicPr>
            <a:picLocks noChangeAspect="1"/>
          </p:cNvPicPr>
          <p:nvPr/>
        </p:nvPicPr>
        <p:blipFill>
          <a:blip r:embed="rId3"/>
          <a:stretch>
            <a:fillRect/>
          </a:stretch>
        </p:blipFill>
        <p:spPr>
          <a:xfrm>
            <a:off x="4456535" y="1621228"/>
            <a:ext cx="1355115" cy="282871"/>
          </a:xfrm>
          <a:prstGeom prst="rect">
            <a:avLst/>
          </a:prstGeom>
        </p:spPr>
      </p:pic>
      <p:pic>
        <p:nvPicPr>
          <p:cNvPr id="10" name="Picture 9" descr="A black letter with a white background&#10;&#10;Description automatically generated">
            <a:extLst>
              <a:ext uri="{FF2B5EF4-FFF2-40B4-BE49-F238E27FC236}">
                <a16:creationId xmlns:a16="http://schemas.microsoft.com/office/drawing/2014/main" id="{0EEC0517-58BD-4C9D-2E6E-8D36D2611C53}"/>
              </a:ext>
            </a:extLst>
          </p:cNvPr>
          <p:cNvPicPr>
            <a:picLocks noChangeAspect="1"/>
          </p:cNvPicPr>
          <p:nvPr/>
        </p:nvPicPr>
        <p:blipFill>
          <a:blip r:embed="rId4"/>
          <a:stretch>
            <a:fillRect/>
          </a:stretch>
        </p:blipFill>
        <p:spPr>
          <a:xfrm>
            <a:off x="3941281" y="2701157"/>
            <a:ext cx="328501" cy="224321"/>
          </a:xfrm>
          <a:prstGeom prst="rect">
            <a:avLst/>
          </a:prstGeom>
        </p:spPr>
      </p:pic>
      <p:pic>
        <p:nvPicPr>
          <p:cNvPr id="13" name="Picture 12">
            <a:extLst>
              <a:ext uri="{FF2B5EF4-FFF2-40B4-BE49-F238E27FC236}">
                <a16:creationId xmlns:a16="http://schemas.microsoft.com/office/drawing/2014/main" id="{AEC75A95-0D19-6524-A59D-A3A0F420363D}"/>
              </a:ext>
            </a:extLst>
          </p:cNvPr>
          <p:cNvPicPr>
            <a:picLocks noChangeAspect="1"/>
          </p:cNvPicPr>
          <p:nvPr/>
        </p:nvPicPr>
        <p:blipFill>
          <a:blip r:embed="rId5"/>
          <a:stretch>
            <a:fillRect/>
          </a:stretch>
        </p:blipFill>
        <p:spPr>
          <a:xfrm>
            <a:off x="9576365" y="4021876"/>
            <a:ext cx="873177" cy="227732"/>
          </a:xfrm>
          <a:prstGeom prst="rect">
            <a:avLst/>
          </a:prstGeom>
        </p:spPr>
      </p:pic>
    </p:spTree>
    <p:extLst>
      <p:ext uri="{BB962C8B-B14F-4D97-AF65-F5344CB8AC3E}">
        <p14:creationId xmlns:p14="http://schemas.microsoft.com/office/powerpoint/2010/main" val="3574406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B9EA-8D25-373E-F06D-0D4AB13050B3}"/>
              </a:ext>
            </a:extLst>
          </p:cNvPr>
          <p:cNvSpPr>
            <a:spLocks noGrp="1"/>
          </p:cNvSpPr>
          <p:nvPr>
            <p:ph type="title"/>
          </p:nvPr>
        </p:nvSpPr>
        <p:spPr/>
        <p:txBody>
          <a:bodyPr/>
          <a:lstStyle/>
          <a:p>
            <a:r>
              <a:rPr lang="en-GB">
                <a:ea typeface="Calibri Light"/>
                <a:cs typeface="Calibri Light"/>
              </a:rPr>
              <a:t>Performance-Efficiency Trade-off</a:t>
            </a:r>
            <a:endParaRPr lang="en-GB"/>
          </a:p>
        </p:txBody>
      </p:sp>
      <p:pic>
        <p:nvPicPr>
          <p:cNvPr id="7" name="Content Placeholder 6" descr="A graph of a graph&#10;&#10;Description automatically generated">
            <a:extLst>
              <a:ext uri="{FF2B5EF4-FFF2-40B4-BE49-F238E27FC236}">
                <a16:creationId xmlns:a16="http://schemas.microsoft.com/office/drawing/2014/main" id="{B1C95DA2-0DBA-F918-D882-0EA6AD8563CE}"/>
              </a:ext>
            </a:extLst>
          </p:cNvPr>
          <p:cNvPicPr>
            <a:picLocks noGrp="1" noChangeAspect="1"/>
          </p:cNvPicPr>
          <p:nvPr>
            <p:ph idx="1"/>
          </p:nvPr>
        </p:nvPicPr>
        <p:blipFill rotWithShape="1">
          <a:blip r:embed="rId2"/>
          <a:srcRect r="-177" b="14493"/>
          <a:stretch/>
        </p:blipFill>
        <p:spPr>
          <a:xfrm>
            <a:off x="837260" y="3167290"/>
            <a:ext cx="10536033" cy="2740882"/>
          </a:xfrm>
        </p:spPr>
      </p:pic>
      <p:sp>
        <p:nvSpPr>
          <p:cNvPr id="4" name="Date Placeholder 3">
            <a:extLst>
              <a:ext uri="{FF2B5EF4-FFF2-40B4-BE49-F238E27FC236}">
                <a16:creationId xmlns:a16="http://schemas.microsoft.com/office/drawing/2014/main" id="{064770F8-29AC-80CA-6AC2-96A4947C86CC}"/>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85C7C2F8-5C6F-638D-8D5C-494095DD72C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C8D09C2-A9DE-00A8-F5B3-0054ACBFFD63}"/>
              </a:ext>
            </a:extLst>
          </p:cNvPr>
          <p:cNvSpPr>
            <a:spLocks noGrp="1"/>
          </p:cNvSpPr>
          <p:nvPr>
            <p:ph type="sldNum" sz="quarter" idx="12"/>
          </p:nvPr>
        </p:nvSpPr>
        <p:spPr/>
        <p:txBody>
          <a:bodyPr/>
          <a:lstStyle/>
          <a:p>
            <a:fld id="{D4F24A5E-B0D2-394D-9970-9AE06BCB59C1}" type="slidenum">
              <a:rPr lang="en-US" smtClean="0"/>
              <a:t>24</a:t>
            </a:fld>
            <a:endParaRPr lang="en-US"/>
          </a:p>
        </p:txBody>
      </p:sp>
      <p:sp>
        <p:nvSpPr>
          <p:cNvPr id="3" name="TextBox 2">
            <a:extLst>
              <a:ext uri="{FF2B5EF4-FFF2-40B4-BE49-F238E27FC236}">
                <a16:creationId xmlns:a16="http://schemas.microsoft.com/office/drawing/2014/main" id="{51FFB66D-D0A6-5FB7-F78B-1DEAFF351337}"/>
              </a:ext>
            </a:extLst>
          </p:cNvPr>
          <p:cNvSpPr txBox="1"/>
          <p:nvPr/>
        </p:nvSpPr>
        <p:spPr>
          <a:xfrm>
            <a:off x="1051485" y="1350379"/>
            <a:ext cx="7286144"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cs typeface="Calibri"/>
              </a:rPr>
              <a:t>For experimentation, CALM uses T5X framework with 8 layers.</a:t>
            </a:r>
            <a:endParaRPr lang="en-GB" sz="1600">
              <a:ea typeface="Calibri"/>
              <a:cs typeface="Calibri"/>
            </a:endParaRPr>
          </a:p>
          <a:p>
            <a:endParaRPr lang="en-GB" sz="1600">
              <a:ea typeface="Calibri"/>
              <a:cs typeface="Calibri"/>
            </a:endParaRPr>
          </a:p>
          <a:p>
            <a:endParaRPr lang="en-GB" sz="1600">
              <a:ea typeface="Calibri"/>
              <a:cs typeface="Calibri"/>
            </a:endParaRPr>
          </a:p>
          <a:p>
            <a:r>
              <a:rPr lang="en-GB" sz="1600">
                <a:ea typeface="Calibri"/>
                <a:cs typeface="Calibri"/>
              </a:rPr>
              <a:t>Following plots compare the three confidence scores on three of the tasks:</a:t>
            </a:r>
          </a:p>
          <a:p>
            <a:pPr marL="342900" indent="-342900">
              <a:buAutoNum type="arabicPeriod"/>
            </a:pPr>
            <a:r>
              <a:rPr lang="en-GB" sz="1600">
                <a:ea typeface="Calibri"/>
                <a:cs typeface="Calibri"/>
                <a:hlinkClick r:id="rId3"/>
              </a:rPr>
              <a:t>CNN/DM</a:t>
            </a:r>
            <a:r>
              <a:rPr lang="en-GB" sz="1600">
                <a:ea typeface="Calibri"/>
                <a:cs typeface="Calibri"/>
              </a:rPr>
              <a:t> (left) - for text summarization.</a:t>
            </a:r>
          </a:p>
          <a:p>
            <a:pPr marL="342900" indent="-342900">
              <a:buAutoNum type="arabicPeriod"/>
            </a:pPr>
            <a:r>
              <a:rPr lang="en-GB" sz="1600">
                <a:ea typeface="Calibri"/>
                <a:cs typeface="Calibri"/>
                <a:hlinkClick r:id="rId4"/>
              </a:rPr>
              <a:t>WMT</a:t>
            </a:r>
            <a:r>
              <a:rPr lang="en-GB" sz="1600">
                <a:ea typeface="Calibri"/>
                <a:cs typeface="Calibri"/>
              </a:rPr>
              <a:t> (</a:t>
            </a:r>
            <a:r>
              <a:rPr lang="en-GB" sz="1600" err="1">
                <a:ea typeface="Calibri"/>
                <a:cs typeface="Calibri"/>
              </a:rPr>
              <a:t>center</a:t>
            </a:r>
            <a:r>
              <a:rPr lang="en-GB" sz="1600">
                <a:ea typeface="Calibri"/>
                <a:cs typeface="Calibri"/>
              </a:rPr>
              <a:t>) - for machine translation</a:t>
            </a:r>
          </a:p>
          <a:p>
            <a:pPr marL="342900" indent="-342900">
              <a:buAutoNum type="arabicPeriod"/>
            </a:pPr>
            <a:r>
              <a:rPr lang="en-GB" sz="1600">
                <a:ea typeface="Calibri"/>
                <a:cs typeface="Calibri"/>
                <a:hlinkClick r:id="rId5"/>
              </a:rPr>
              <a:t>SQuAD</a:t>
            </a:r>
            <a:r>
              <a:rPr lang="en-GB" sz="1600">
                <a:ea typeface="Calibri"/>
                <a:cs typeface="Calibri"/>
              </a:rPr>
              <a:t> (right) - for question-answering</a:t>
            </a:r>
            <a:endParaRPr lang="en-GB"/>
          </a:p>
        </p:txBody>
      </p:sp>
    </p:spTree>
    <p:extLst>
      <p:ext uri="{BB962C8B-B14F-4D97-AF65-F5344CB8AC3E}">
        <p14:creationId xmlns:p14="http://schemas.microsoft.com/office/powerpoint/2010/main" val="2616276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B8760-40B0-59A3-9F53-62890AD92BA1}"/>
              </a:ext>
            </a:extLst>
          </p:cNvPr>
          <p:cNvSpPr>
            <a:spLocks noGrp="1"/>
          </p:cNvSpPr>
          <p:nvPr>
            <p:ph type="title"/>
          </p:nvPr>
        </p:nvSpPr>
        <p:spPr/>
        <p:txBody>
          <a:bodyPr/>
          <a:lstStyle/>
          <a:p>
            <a:r>
              <a:rPr lang="en-GB">
                <a:cs typeface="Calibri Light"/>
              </a:rPr>
              <a:t>Speed-up Results</a:t>
            </a:r>
            <a:endParaRPr lang="en-US"/>
          </a:p>
        </p:txBody>
      </p:sp>
      <p:sp>
        <p:nvSpPr>
          <p:cNvPr id="4" name="Date Placeholder 3">
            <a:extLst>
              <a:ext uri="{FF2B5EF4-FFF2-40B4-BE49-F238E27FC236}">
                <a16:creationId xmlns:a16="http://schemas.microsoft.com/office/drawing/2014/main" id="{3201A49E-DDCD-ADC3-471A-1EBD3F8B7E6E}"/>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A0016B9C-A3D5-0262-A16F-0C018A092DF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0FD9A05-E101-3C8C-051A-60EA835C2808}"/>
              </a:ext>
            </a:extLst>
          </p:cNvPr>
          <p:cNvSpPr>
            <a:spLocks noGrp="1"/>
          </p:cNvSpPr>
          <p:nvPr>
            <p:ph type="sldNum" sz="quarter" idx="12"/>
          </p:nvPr>
        </p:nvSpPr>
        <p:spPr/>
        <p:txBody>
          <a:bodyPr/>
          <a:lstStyle/>
          <a:p>
            <a:fld id="{D4F24A5E-B0D2-394D-9970-9AE06BCB59C1}" type="slidenum">
              <a:rPr lang="en-US" smtClean="0"/>
              <a:t>25</a:t>
            </a:fld>
            <a:endParaRPr lang="en-US"/>
          </a:p>
        </p:txBody>
      </p:sp>
      <p:pic>
        <p:nvPicPr>
          <p:cNvPr id="7" name="Content Placeholder 6" descr="A table with numbers and symbols&#10;&#10;Description automatically generated">
            <a:extLst>
              <a:ext uri="{FF2B5EF4-FFF2-40B4-BE49-F238E27FC236}">
                <a16:creationId xmlns:a16="http://schemas.microsoft.com/office/drawing/2014/main" id="{5EBA4FF7-CF5A-4427-9D50-23BD40686391}"/>
              </a:ext>
            </a:extLst>
          </p:cNvPr>
          <p:cNvPicPr>
            <a:picLocks noGrp="1" noChangeAspect="1"/>
          </p:cNvPicPr>
          <p:nvPr/>
        </p:nvPicPr>
        <p:blipFill>
          <a:blip r:embed="rId2"/>
          <a:stretch>
            <a:fillRect/>
          </a:stretch>
        </p:blipFill>
        <p:spPr>
          <a:xfrm>
            <a:off x="1843853" y="1555052"/>
            <a:ext cx="8513703" cy="3165495"/>
          </a:xfrm>
          <a:prstGeom prst="rect">
            <a:avLst/>
          </a:prstGeom>
        </p:spPr>
      </p:pic>
      <p:sp>
        <p:nvSpPr>
          <p:cNvPr id="8" name="TextBox 2">
            <a:extLst>
              <a:ext uri="{FF2B5EF4-FFF2-40B4-BE49-F238E27FC236}">
                <a16:creationId xmlns:a16="http://schemas.microsoft.com/office/drawing/2014/main" id="{39F0A336-EBAE-E164-0C90-E37471F01438}"/>
              </a:ext>
            </a:extLst>
          </p:cNvPr>
          <p:cNvSpPr txBox="1"/>
          <p:nvPr/>
        </p:nvSpPr>
        <p:spPr>
          <a:xfrm>
            <a:off x="1842304" y="4938531"/>
            <a:ext cx="808684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cs typeface="Calibri"/>
              </a:rPr>
              <a:t>Across all model, the </a:t>
            </a:r>
            <a:r>
              <a:rPr lang="en-GB" sz="1600" err="1">
                <a:cs typeface="Calibri"/>
              </a:rPr>
              <a:t>softmax</a:t>
            </a:r>
            <a:r>
              <a:rPr lang="en-GB" sz="1600">
                <a:cs typeface="Calibri"/>
              </a:rPr>
              <a:t> confidence measure leads to the greatest decrease in number of decoder layers required.</a:t>
            </a:r>
            <a:endParaRPr lang="en-GB" sz="1600">
              <a:ea typeface="Calibri"/>
              <a:cs typeface="Calibri"/>
            </a:endParaRPr>
          </a:p>
        </p:txBody>
      </p:sp>
    </p:spTree>
    <p:extLst>
      <p:ext uri="{BB962C8B-B14F-4D97-AF65-F5344CB8AC3E}">
        <p14:creationId xmlns:p14="http://schemas.microsoft.com/office/powerpoint/2010/main" val="2111745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2A607-0D44-D7E1-CD07-2AFD8D4119B8}"/>
              </a:ext>
            </a:extLst>
          </p:cNvPr>
          <p:cNvSpPr>
            <a:spLocks noGrp="1"/>
          </p:cNvSpPr>
          <p:nvPr>
            <p:ph type="title"/>
          </p:nvPr>
        </p:nvSpPr>
        <p:spPr/>
        <p:txBody>
          <a:bodyPr/>
          <a:lstStyle/>
          <a:p>
            <a:r>
              <a:rPr lang="en-GB">
                <a:ea typeface="Calibri Light"/>
                <a:cs typeface="Calibri Light"/>
              </a:rPr>
              <a:t>Execution Example</a:t>
            </a:r>
            <a:endParaRPr lang="en-GB"/>
          </a:p>
        </p:txBody>
      </p:sp>
      <p:pic>
        <p:nvPicPr>
          <p:cNvPr id="7" name="Content Placeholder 6" descr="A screenshot of a test&#10;&#10;Description automatically generated">
            <a:extLst>
              <a:ext uri="{FF2B5EF4-FFF2-40B4-BE49-F238E27FC236}">
                <a16:creationId xmlns:a16="http://schemas.microsoft.com/office/drawing/2014/main" id="{D46E3F3B-27BC-1B37-D3DC-212D03EE4398}"/>
              </a:ext>
            </a:extLst>
          </p:cNvPr>
          <p:cNvPicPr>
            <a:picLocks noGrp="1" noChangeAspect="1"/>
          </p:cNvPicPr>
          <p:nvPr>
            <p:ph idx="1"/>
          </p:nvPr>
        </p:nvPicPr>
        <p:blipFill>
          <a:blip r:embed="rId2"/>
          <a:stretch>
            <a:fillRect/>
          </a:stretch>
        </p:blipFill>
        <p:spPr>
          <a:xfrm>
            <a:off x="1271951" y="1423533"/>
            <a:ext cx="9332148" cy="3090621"/>
          </a:xfrm>
        </p:spPr>
      </p:pic>
      <p:sp>
        <p:nvSpPr>
          <p:cNvPr id="4" name="Date Placeholder 3">
            <a:extLst>
              <a:ext uri="{FF2B5EF4-FFF2-40B4-BE49-F238E27FC236}">
                <a16:creationId xmlns:a16="http://schemas.microsoft.com/office/drawing/2014/main" id="{0ED5F30F-E523-F74F-003C-E1A94F5D1039}"/>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B76D2D28-22EB-4841-0102-16BE087B85A5}"/>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1B086EF-F8B9-0095-D2B2-9FA4D7EA63A4}"/>
              </a:ext>
            </a:extLst>
          </p:cNvPr>
          <p:cNvSpPr>
            <a:spLocks noGrp="1"/>
          </p:cNvSpPr>
          <p:nvPr>
            <p:ph type="sldNum" sz="quarter" idx="12"/>
          </p:nvPr>
        </p:nvSpPr>
        <p:spPr/>
        <p:txBody>
          <a:bodyPr/>
          <a:lstStyle/>
          <a:p>
            <a:fld id="{D4F24A5E-B0D2-394D-9970-9AE06BCB59C1}" type="slidenum">
              <a:rPr lang="en-US" smtClean="0"/>
              <a:t>26</a:t>
            </a:fld>
            <a:endParaRPr lang="en-US"/>
          </a:p>
        </p:txBody>
      </p:sp>
      <p:sp>
        <p:nvSpPr>
          <p:cNvPr id="3" name="TextBox 2">
            <a:extLst>
              <a:ext uri="{FF2B5EF4-FFF2-40B4-BE49-F238E27FC236}">
                <a16:creationId xmlns:a16="http://schemas.microsoft.com/office/drawing/2014/main" id="{293487F6-FE54-C76C-5E57-4B05E078A158}"/>
              </a:ext>
            </a:extLst>
          </p:cNvPr>
          <p:cNvSpPr txBox="1"/>
          <p:nvPr/>
        </p:nvSpPr>
        <p:spPr>
          <a:xfrm>
            <a:off x="1170878" y="4804317"/>
            <a:ext cx="967554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a:t>CALM accelerates the generation by early exiting when possible, and selectively using the full decoder’s capacity only for few tokens, demonstrated here on a CNN/DM example with </a:t>
            </a:r>
            <a:r>
              <a:rPr lang="en-GB" sz="1600" err="1"/>
              <a:t>softmax</a:t>
            </a:r>
            <a:r>
              <a:rPr lang="en-GB" sz="1600"/>
              <a:t>-based confidence measure. The </a:t>
            </a:r>
            <a:r>
              <a:rPr lang="en-GB" sz="1600" err="1"/>
              <a:t>colors</a:t>
            </a:r>
            <a:r>
              <a:rPr lang="en-GB" sz="1600"/>
              <a:t> represent the number of decoding layers used for each token—light green shades indicate less than half of the total layers.</a:t>
            </a:r>
            <a:endParaRPr lang="en-GB" sz="1600">
              <a:ea typeface="Calibri"/>
              <a:cs typeface="Calibri"/>
            </a:endParaRPr>
          </a:p>
        </p:txBody>
      </p:sp>
    </p:spTree>
    <p:extLst>
      <p:ext uri="{BB962C8B-B14F-4D97-AF65-F5344CB8AC3E}">
        <p14:creationId xmlns:p14="http://schemas.microsoft.com/office/powerpoint/2010/main" val="3581386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B476C-DE47-398A-FF48-2C64C5870C7A}"/>
              </a:ext>
            </a:extLst>
          </p:cNvPr>
          <p:cNvSpPr>
            <a:spLocks noGrp="1"/>
          </p:cNvSpPr>
          <p:nvPr>
            <p:ph type="title"/>
          </p:nvPr>
        </p:nvSpPr>
        <p:spPr/>
        <p:txBody>
          <a:bodyPr/>
          <a:lstStyle/>
          <a:p>
            <a:r>
              <a:rPr lang="en-GB">
                <a:cs typeface="Calibri Light"/>
              </a:rPr>
              <a:t>Limitation</a:t>
            </a:r>
            <a:endParaRPr lang="en-GB"/>
          </a:p>
        </p:txBody>
      </p:sp>
      <p:sp>
        <p:nvSpPr>
          <p:cNvPr id="3" name="Content Placeholder 2">
            <a:extLst>
              <a:ext uri="{FF2B5EF4-FFF2-40B4-BE49-F238E27FC236}">
                <a16:creationId xmlns:a16="http://schemas.microsoft.com/office/drawing/2014/main" id="{78DFDA9B-43D4-5ACA-6514-D6C51F30C7D3}"/>
              </a:ext>
            </a:extLst>
          </p:cNvPr>
          <p:cNvSpPr>
            <a:spLocks noGrp="1"/>
          </p:cNvSpPr>
          <p:nvPr>
            <p:ph idx="1"/>
          </p:nvPr>
        </p:nvSpPr>
        <p:spPr/>
        <p:txBody>
          <a:bodyPr vert="horz" lIns="91440" tIns="45720" rIns="91440" bIns="45720" rtlCol="0" anchor="t">
            <a:normAutofit/>
          </a:bodyPr>
          <a:lstStyle/>
          <a:p>
            <a:r>
              <a:rPr lang="en-GB" sz="1800">
                <a:cs typeface="Calibri"/>
              </a:rPr>
              <a:t>We need to select the right confidence measure and as seen in the result table </a:t>
            </a:r>
            <a:r>
              <a:rPr lang="en-GB" sz="1800">
                <a:ea typeface="+mn-lt"/>
                <a:cs typeface="+mn-lt"/>
              </a:rPr>
              <a:t>the most effective option (</a:t>
            </a:r>
            <a:r>
              <a:rPr lang="en-GB" sz="1800" err="1">
                <a:ea typeface="+mn-lt"/>
                <a:cs typeface="+mn-lt"/>
              </a:rPr>
              <a:t>softmax</a:t>
            </a:r>
            <a:r>
              <a:rPr lang="en-GB" sz="1800">
                <a:ea typeface="+mn-lt"/>
                <a:cs typeface="+mn-lt"/>
              </a:rPr>
              <a:t>-based) can be computationally expensive, potentially offsetting the efficiency benefit.</a:t>
            </a:r>
          </a:p>
        </p:txBody>
      </p:sp>
      <p:sp>
        <p:nvSpPr>
          <p:cNvPr id="4" name="Date Placeholder 3">
            <a:extLst>
              <a:ext uri="{FF2B5EF4-FFF2-40B4-BE49-F238E27FC236}">
                <a16:creationId xmlns:a16="http://schemas.microsoft.com/office/drawing/2014/main" id="{3ACE99A9-5E15-8AFA-9F55-8D7965F1D844}"/>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75625ED5-A3D1-F816-18D6-B0692E9D93A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DD13672-A39C-028C-B964-3A0EB8FA5FA5}"/>
              </a:ext>
            </a:extLst>
          </p:cNvPr>
          <p:cNvSpPr>
            <a:spLocks noGrp="1"/>
          </p:cNvSpPr>
          <p:nvPr>
            <p:ph type="sldNum" sz="quarter" idx="12"/>
          </p:nvPr>
        </p:nvSpPr>
        <p:spPr/>
        <p:txBody>
          <a:bodyPr/>
          <a:lstStyle/>
          <a:p>
            <a:fld id="{D4F24A5E-B0D2-394D-9970-9AE06BCB59C1}" type="slidenum">
              <a:rPr lang="en-US" smtClean="0"/>
              <a:t>27</a:t>
            </a:fld>
            <a:endParaRPr lang="en-US"/>
          </a:p>
        </p:txBody>
      </p:sp>
    </p:spTree>
    <p:extLst>
      <p:ext uri="{BB962C8B-B14F-4D97-AF65-F5344CB8AC3E}">
        <p14:creationId xmlns:p14="http://schemas.microsoft.com/office/powerpoint/2010/main" val="860315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BB47-7ED8-329B-48C1-2B065E960F31}"/>
              </a:ext>
            </a:extLst>
          </p:cNvPr>
          <p:cNvSpPr>
            <a:spLocks noGrp="1"/>
          </p:cNvSpPr>
          <p:nvPr>
            <p:ph type="title"/>
          </p:nvPr>
        </p:nvSpPr>
        <p:spPr/>
        <p:txBody>
          <a:bodyPr/>
          <a:lstStyle/>
          <a:p>
            <a:r>
              <a:rPr lang="en-GB">
                <a:cs typeface="Calibri Light"/>
              </a:rPr>
              <a:t>Speculative Decoding </a:t>
            </a:r>
            <a:endParaRPr lang="en-GB"/>
          </a:p>
        </p:txBody>
      </p:sp>
      <p:sp>
        <p:nvSpPr>
          <p:cNvPr id="3" name="Content Placeholder 2">
            <a:extLst>
              <a:ext uri="{FF2B5EF4-FFF2-40B4-BE49-F238E27FC236}">
                <a16:creationId xmlns:a16="http://schemas.microsoft.com/office/drawing/2014/main" id="{607F96E8-0D90-129A-EB80-B68CF3EA1EA6}"/>
              </a:ext>
            </a:extLst>
          </p:cNvPr>
          <p:cNvSpPr>
            <a:spLocks noGrp="1"/>
          </p:cNvSpPr>
          <p:nvPr>
            <p:ph idx="1"/>
          </p:nvPr>
        </p:nvSpPr>
        <p:spPr>
          <a:xfrm>
            <a:off x="838200" y="1425386"/>
            <a:ext cx="10515600" cy="4916334"/>
          </a:xfrm>
        </p:spPr>
        <p:txBody>
          <a:bodyPr vert="horz" lIns="91440" tIns="45720" rIns="91440" bIns="45720" rtlCol="0" anchor="t">
            <a:normAutofit/>
          </a:bodyPr>
          <a:lstStyle/>
          <a:p>
            <a:pPr marL="0" indent="0">
              <a:buNone/>
            </a:pPr>
            <a:r>
              <a:rPr lang="en-GB" sz="1800">
                <a:ea typeface="+mn-lt"/>
                <a:cs typeface="+mn-lt"/>
              </a:rPr>
              <a:t>An algorithm to sample from autoregressive models faster </a:t>
            </a:r>
            <a:r>
              <a:rPr lang="en-GB" sz="1800" u="sng">
                <a:ea typeface="+mn-lt"/>
                <a:cs typeface="+mn-lt"/>
              </a:rPr>
              <a:t>without any changes to the outputs</a:t>
            </a:r>
            <a:r>
              <a:rPr lang="en-GB" sz="1800">
                <a:ea typeface="+mn-lt"/>
                <a:cs typeface="+mn-lt"/>
              </a:rPr>
              <a:t>, by computing several tokens </a:t>
            </a:r>
            <a:r>
              <a:rPr lang="en-GB" sz="1800" b="1">
                <a:ea typeface="+mn-lt"/>
                <a:cs typeface="+mn-lt"/>
              </a:rPr>
              <a:t>in parallel</a:t>
            </a:r>
            <a:r>
              <a:rPr lang="en-GB" sz="1800">
                <a:ea typeface="+mn-lt"/>
                <a:cs typeface="+mn-lt"/>
              </a:rPr>
              <a:t>.</a:t>
            </a:r>
          </a:p>
          <a:p>
            <a:pPr marL="0" indent="0">
              <a:buNone/>
            </a:pPr>
            <a:endParaRPr lang="en-GB" sz="1800">
              <a:cs typeface="Calibri" panose="020F0502020204030204"/>
            </a:endParaRPr>
          </a:p>
          <a:p>
            <a:pPr marL="0" indent="0">
              <a:buNone/>
            </a:pPr>
            <a:r>
              <a:rPr lang="en-GB" sz="1800">
                <a:cs typeface="Calibri" panose="020F0502020204030204"/>
              </a:rPr>
              <a:t>It uses more efficient </a:t>
            </a:r>
            <a:r>
              <a:rPr lang="en-GB" sz="1800" i="1">
                <a:cs typeface="Calibri" panose="020F0502020204030204"/>
              </a:rPr>
              <a:t>approximation models</a:t>
            </a:r>
            <a:r>
              <a:rPr lang="en-GB" sz="1800">
                <a:cs typeface="Calibri" panose="020F0502020204030204"/>
              </a:rPr>
              <a:t> to make a </a:t>
            </a:r>
            <a:r>
              <a:rPr lang="en-GB" sz="1800" i="1">
                <a:cs typeface="Calibri" panose="020F0502020204030204"/>
              </a:rPr>
              <a:t>guess</a:t>
            </a:r>
            <a:r>
              <a:rPr lang="en-GB" sz="1800">
                <a:cs typeface="Calibri" panose="020F0502020204030204"/>
              </a:rPr>
              <a:t> which is then confirmed by the slower </a:t>
            </a:r>
            <a:r>
              <a:rPr lang="en-GB" sz="1800" i="1">
                <a:cs typeface="Calibri" panose="020F0502020204030204"/>
              </a:rPr>
              <a:t>target models</a:t>
            </a:r>
            <a:r>
              <a:rPr lang="en-GB" sz="1800">
                <a:cs typeface="Calibri" panose="020F0502020204030204"/>
              </a:rPr>
              <a:t>.</a:t>
            </a:r>
            <a:endParaRPr lang="en-GB" sz="1800" i="1">
              <a:cs typeface="Calibri" panose="020F0502020204030204"/>
            </a:endParaRPr>
          </a:p>
        </p:txBody>
      </p:sp>
      <p:sp>
        <p:nvSpPr>
          <p:cNvPr id="4" name="Date Placeholder 3">
            <a:extLst>
              <a:ext uri="{FF2B5EF4-FFF2-40B4-BE49-F238E27FC236}">
                <a16:creationId xmlns:a16="http://schemas.microsoft.com/office/drawing/2014/main" id="{D531C414-B623-3057-82E2-BC278827F262}"/>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EA86235B-1AC1-7DAB-9102-A41F96900E9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7FD1BE0-5C35-2EBB-BAC1-81BD019BF0DE}"/>
              </a:ext>
            </a:extLst>
          </p:cNvPr>
          <p:cNvSpPr>
            <a:spLocks noGrp="1"/>
          </p:cNvSpPr>
          <p:nvPr>
            <p:ph type="sldNum" sz="quarter" idx="12"/>
          </p:nvPr>
        </p:nvSpPr>
        <p:spPr/>
        <p:txBody>
          <a:bodyPr/>
          <a:lstStyle/>
          <a:p>
            <a:fld id="{D4F24A5E-B0D2-394D-9970-9AE06BCB59C1}" type="slidenum">
              <a:rPr lang="en-US" smtClean="0"/>
              <a:t>28</a:t>
            </a:fld>
            <a:endParaRPr lang="en-US"/>
          </a:p>
        </p:txBody>
      </p:sp>
      <p:sp>
        <p:nvSpPr>
          <p:cNvPr id="8" name="TextBox 7">
            <a:extLst>
              <a:ext uri="{FF2B5EF4-FFF2-40B4-BE49-F238E27FC236}">
                <a16:creationId xmlns:a16="http://schemas.microsoft.com/office/drawing/2014/main" id="{1709E64E-2560-DE9D-2F14-98E007015734}"/>
              </a:ext>
            </a:extLst>
          </p:cNvPr>
          <p:cNvSpPr txBox="1"/>
          <p:nvPr/>
        </p:nvSpPr>
        <p:spPr>
          <a:xfrm>
            <a:off x="859888" y="943686"/>
            <a:ext cx="625418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a:ea typeface="+mn-lt"/>
                <a:cs typeface="+mn-lt"/>
              </a:rPr>
              <a:t>Fast Inference from Transformers via Speculative Decoding: </a:t>
            </a:r>
            <a:r>
              <a:rPr lang="en-GB" sz="1100">
                <a:ea typeface="+mn-lt"/>
                <a:cs typeface="+mn-lt"/>
                <a:hlinkClick r:id="rId2"/>
              </a:rPr>
              <a:t>https://arxiv.org/abs/2211.17192</a:t>
            </a:r>
            <a:r>
              <a:rPr lang="en-GB" sz="1100">
                <a:ea typeface="+mn-lt"/>
                <a:cs typeface="+mn-lt"/>
              </a:rPr>
              <a:t> </a:t>
            </a:r>
            <a:endParaRPr lang="en-US" sz="1100">
              <a:ea typeface="Calibri"/>
              <a:cs typeface="Calibri"/>
            </a:endParaRPr>
          </a:p>
        </p:txBody>
      </p:sp>
    </p:spTree>
    <p:extLst>
      <p:ext uri="{BB962C8B-B14F-4D97-AF65-F5344CB8AC3E}">
        <p14:creationId xmlns:p14="http://schemas.microsoft.com/office/powerpoint/2010/main" val="226103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0A703-3469-52C5-F6C9-DC508B7E7416}"/>
              </a:ext>
            </a:extLst>
          </p:cNvPr>
          <p:cNvSpPr>
            <a:spLocks noGrp="1"/>
          </p:cNvSpPr>
          <p:nvPr>
            <p:ph type="title"/>
          </p:nvPr>
        </p:nvSpPr>
        <p:spPr/>
        <p:txBody>
          <a:bodyPr/>
          <a:lstStyle/>
          <a:p>
            <a:r>
              <a:rPr lang="en-GB">
                <a:ea typeface="Calibri Light"/>
                <a:cs typeface="Calibri Light"/>
              </a:rPr>
              <a:t>Speculative Execution</a:t>
            </a:r>
          </a:p>
        </p:txBody>
      </p:sp>
      <p:sp>
        <p:nvSpPr>
          <p:cNvPr id="3" name="Content Placeholder 2">
            <a:extLst>
              <a:ext uri="{FF2B5EF4-FFF2-40B4-BE49-F238E27FC236}">
                <a16:creationId xmlns:a16="http://schemas.microsoft.com/office/drawing/2014/main" id="{F4F5D81B-4362-948E-5DD3-9860F457D167}"/>
              </a:ext>
            </a:extLst>
          </p:cNvPr>
          <p:cNvSpPr>
            <a:spLocks noGrp="1"/>
          </p:cNvSpPr>
          <p:nvPr>
            <p:ph idx="1"/>
          </p:nvPr>
        </p:nvSpPr>
        <p:spPr>
          <a:xfrm>
            <a:off x="2891195" y="3698326"/>
            <a:ext cx="3273043" cy="508506"/>
          </a:xfrm>
        </p:spPr>
        <p:txBody>
          <a:bodyPr vert="horz" lIns="91440" tIns="45720" rIns="91440" bIns="45720" rtlCol="0" anchor="t">
            <a:normAutofit/>
          </a:bodyPr>
          <a:lstStyle/>
          <a:p>
            <a:pPr marL="0" indent="0">
              <a:buNone/>
            </a:pPr>
            <a:r>
              <a:rPr lang="en-GB">
                <a:ea typeface="Calibri" panose="020F0502020204030204"/>
                <a:cs typeface="Calibri" panose="020F0502020204030204"/>
              </a:rPr>
              <a:t>The quick brown fox </a:t>
            </a:r>
            <a:endParaRPr lang="en-GB">
              <a:solidFill>
                <a:schemeClr val="accent6">
                  <a:lumMod val="75000"/>
                </a:schemeClr>
              </a:solidFill>
              <a:cs typeface="Calibri"/>
            </a:endParaRPr>
          </a:p>
        </p:txBody>
      </p:sp>
      <p:sp>
        <p:nvSpPr>
          <p:cNvPr id="4" name="Date Placeholder 3">
            <a:extLst>
              <a:ext uri="{FF2B5EF4-FFF2-40B4-BE49-F238E27FC236}">
                <a16:creationId xmlns:a16="http://schemas.microsoft.com/office/drawing/2014/main" id="{CDFAB537-F975-DAC9-1124-7B42052C135F}"/>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F1D9F802-BCD5-53AC-BD28-E49A62AFCE5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EB156AB-837C-ACAF-0E0D-1C7B3E1FA05A}"/>
              </a:ext>
            </a:extLst>
          </p:cNvPr>
          <p:cNvSpPr>
            <a:spLocks noGrp="1"/>
          </p:cNvSpPr>
          <p:nvPr>
            <p:ph type="sldNum" sz="quarter" idx="12"/>
          </p:nvPr>
        </p:nvSpPr>
        <p:spPr/>
        <p:txBody>
          <a:bodyPr/>
          <a:lstStyle/>
          <a:p>
            <a:fld id="{D4F24A5E-B0D2-394D-9970-9AE06BCB59C1}" type="slidenum">
              <a:rPr lang="en-US" smtClean="0"/>
              <a:t>29</a:t>
            </a:fld>
            <a:endParaRPr lang="en-US"/>
          </a:p>
        </p:txBody>
      </p:sp>
      <p:sp>
        <p:nvSpPr>
          <p:cNvPr id="15" name="TextBox 14">
            <a:extLst>
              <a:ext uri="{FF2B5EF4-FFF2-40B4-BE49-F238E27FC236}">
                <a16:creationId xmlns:a16="http://schemas.microsoft.com/office/drawing/2014/main" id="{82B0A74D-33D9-C88F-ECF3-26767567FB59}"/>
              </a:ext>
            </a:extLst>
          </p:cNvPr>
          <p:cNvSpPr txBox="1"/>
          <p:nvPr/>
        </p:nvSpPr>
        <p:spPr>
          <a:xfrm>
            <a:off x="5668537" y="1988634"/>
            <a:ext cx="15611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FF0000"/>
                </a:solidFill>
                <a:cs typeface="Calibri"/>
              </a:rPr>
              <a:t>Continuation 1</a:t>
            </a:r>
          </a:p>
        </p:txBody>
      </p:sp>
      <p:sp>
        <p:nvSpPr>
          <p:cNvPr id="16" name="Rectangle 15">
            <a:extLst>
              <a:ext uri="{FF2B5EF4-FFF2-40B4-BE49-F238E27FC236}">
                <a16:creationId xmlns:a16="http://schemas.microsoft.com/office/drawing/2014/main" id="{99C4C1BD-0CC1-7666-CF6D-7B884ADDD32D}"/>
              </a:ext>
            </a:extLst>
          </p:cNvPr>
          <p:cNvSpPr/>
          <p:nvPr/>
        </p:nvSpPr>
        <p:spPr>
          <a:xfrm>
            <a:off x="5984486" y="3698487"/>
            <a:ext cx="966439" cy="4367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BE875ADD-C6C6-3B06-BA03-CB95B87DD8DD}"/>
              </a:ext>
            </a:extLst>
          </p:cNvPr>
          <p:cNvCxnSpPr/>
          <p:nvPr/>
        </p:nvCxnSpPr>
        <p:spPr>
          <a:xfrm flipV="1">
            <a:off x="6469331" y="2393565"/>
            <a:ext cx="3720" cy="125079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B80C3E2-6BA6-FECE-3E5C-38700576FF25}"/>
              </a:ext>
            </a:extLst>
          </p:cNvPr>
          <p:cNvSpPr/>
          <p:nvPr/>
        </p:nvSpPr>
        <p:spPr>
          <a:xfrm>
            <a:off x="6954641" y="3702204"/>
            <a:ext cx="780586" cy="4367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62D7DDDE-AE70-3DEE-8988-EB0C30EABD65}"/>
              </a:ext>
            </a:extLst>
          </p:cNvPr>
          <p:cNvSpPr txBox="1"/>
          <p:nvPr/>
        </p:nvSpPr>
        <p:spPr>
          <a:xfrm>
            <a:off x="6592230" y="2531326"/>
            <a:ext cx="15611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FF0000"/>
                </a:solidFill>
                <a:cs typeface="Calibri"/>
              </a:rPr>
              <a:t>Continuation 2</a:t>
            </a:r>
          </a:p>
        </p:txBody>
      </p:sp>
      <p:cxnSp>
        <p:nvCxnSpPr>
          <p:cNvPr id="26" name="Straight Arrow Connector 25">
            <a:extLst>
              <a:ext uri="{FF2B5EF4-FFF2-40B4-BE49-F238E27FC236}">
                <a16:creationId xmlns:a16="http://schemas.microsoft.com/office/drawing/2014/main" id="{63D17DF3-1230-7EB1-5C75-F0316688E197}"/>
              </a:ext>
            </a:extLst>
          </p:cNvPr>
          <p:cNvCxnSpPr/>
          <p:nvPr/>
        </p:nvCxnSpPr>
        <p:spPr>
          <a:xfrm flipV="1">
            <a:off x="7281513" y="2954843"/>
            <a:ext cx="13012" cy="66535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C3C4D1B2-3BE8-1A9F-9DE4-B55B5F7C6A33}"/>
              </a:ext>
            </a:extLst>
          </p:cNvPr>
          <p:cNvSpPr txBox="1">
            <a:spLocks/>
          </p:cNvSpPr>
          <p:nvPr/>
        </p:nvSpPr>
        <p:spPr>
          <a:xfrm>
            <a:off x="5950484" y="3700208"/>
            <a:ext cx="1231637" cy="7342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chemeClr val="accent6">
                    <a:lumMod val="75000"/>
                  </a:schemeClr>
                </a:solidFill>
                <a:cs typeface="Calibri" panose="020F0502020204030204"/>
              </a:rPr>
              <a:t>jumps</a:t>
            </a:r>
            <a:endParaRPr lang="en-US">
              <a:solidFill>
                <a:schemeClr val="accent6">
                  <a:lumMod val="75000"/>
                </a:schemeClr>
              </a:solidFill>
            </a:endParaRPr>
          </a:p>
        </p:txBody>
      </p:sp>
      <p:sp>
        <p:nvSpPr>
          <p:cNvPr id="30" name="Content Placeholder 2">
            <a:extLst>
              <a:ext uri="{FF2B5EF4-FFF2-40B4-BE49-F238E27FC236}">
                <a16:creationId xmlns:a16="http://schemas.microsoft.com/office/drawing/2014/main" id="{8F986471-5DF6-8C04-7F44-71A5CFAB8781}"/>
              </a:ext>
            </a:extLst>
          </p:cNvPr>
          <p:cNvSpPr txBox="1">
            <a:spLocks/>
          </p:cNvSpPr>
          <p:nvPr/>
        </p:nvSpPr>
        <p:spPr>
          <a:xfrm>
            <a:off x="6910039" y="3702043"/>
            <a:ext cx="1015267" cy="5649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solidFill>
                  <a:schemeClr val="accent6">
                    <a:lumMod val="75000"/>
                  </a:schemeClr>
                </a:solidFill>
                <a:cs typeface="Calibri"/>
              </a:rPr>
              <a:t>over</a:t>
            </a:r>
          </a:p>
        </p:txBody>
      </p:sp>
      <p:cxnSp>
        <p:nvCxnSpPr>
          <p:cNvPr id="32" name="Straight Arrow Connector 31">
            <a:extLst>
              <a:ext uri="{FF2B5EF4-FFF2-40B4-BE49-F238E27FC236}">
                <a16:creationId xmlns:a16="http://schemas.microsoft.com/office/drawing/2014/main" id="{65B943B5-A192-D511-C335-19B8BAC179DF}"/>
              </a:ext>
            </a:extLst>
          </p:cNvPr>
          <p:cNvCxnSpPr/>
          <p:nvPr/>
        </p:nvCxnSpPr>
        <p:spPr>
          <a:xfrm>
            <a:off x="3077505" y="4183333"/>
            <a:ext cx="4204009" cy="31595"/>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B630594-5AF9-C687-826B-019D9C487125}"/>
              </a:ext>
            </a:extLst>
          </p:cNvPr>
          <p:cNvCxnSpPr>
            <a:cxnSpLocks/>
          </p:cNvCxnSpPr>
          <p:nvPr/>
        </p:nvCxnSpPr>
        <p:spPr>
          <a:xfrm>
            <a:off x="3077504" y="4313430"/>
            <a:ext cx="3367668" cy="31595"/>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9255E5C-CA74-77AD-EBD0-0251A63F65E4}"/>
              </a:ext>
            </a:extLst>
          </p:cNvPr>
          <p:cNvCxnSpPr>
            <a:cxnSpLocks/>
          </p:cNvCxnSpPr>
          <p:nvPr/>
        </p:nvCxnSpPr>
        <p:spPr>
          <a:xfrm>
            <a:off x="3077503" y="4443528"/>
            <a:ext cx="2587084" cy="4088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4DC4837-42BF-A478-DB1F-2EAB08D54817}"/>
              </a:ext>
            </a:extLst>
          </p:cNvPr>
          <p:cNvCxnSpPr/>
          <p:nvPr/>
        </p:nvCxnSpPr>
        <p:spPr>
          <a:xfrm>
            <a:off x="5664355" y="4484183"/>
            <a:ext cx="3718" cy="700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F2C0BB1-31A5-C827-AB08-D09A1B28D0AC}"/>
              </a:ext>
            </a:extLst>
          </p:cNvPr>
          <p:cNvCxnSpPr>
            <a:cxnSpLocks/>
          </p:cNvCxnSpPr>
          <p:nvPr/>
        </p:nvCxnSpPr>
        <p:spPr>
          <a:xfrm>
            <a:off x="7271989" y="4205402"/>
            <a:ext cx="3718" cy="161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52C3C77-D90C-3F14-DD74-A885F2CDF72C}"/>
              </a:ext>
            </a:extLst>
          </p:cNvPr>
          <p:cNvCxnSpPr>
            <a:cxnSpLocks/>
          </p:cNvCxnSpPr>
          <p:nvPr/>
        </p:nvCxnSpPr>
        <p:spPr>
          <a:xfrm>
            <a:off x="6444940" y="4335499"/>
            <a:ext cx="3718" cy="440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8BBB13BA-F7AC-DC4E-473E-E3A2BA70BD5C}"/>
              </a:ext>
            </a:extLst>
          </p:cNvPr>
          <p:cNvSpPr txBox="1">
            <a:spLocks/>
          </p:cNvSpPr>
          <p:nvPr/>
        </p:nvSpPr>
        <p:spPr>
          <a:xfrm>
            <a:off x="5117860" y="5125705"/>
            <a:ext cx="1231637" cy="7342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chemeClr val="accent1">
                    <a:lumMod val="75000"/>
                  </a:schemeClr>
                </a:solidFill>
                <a:cs typeface="Calibri" panose="020F0502020204030204"/>
              </a:rPr>
              <a:t>jumps</a:t>
            </a:r>
            <a:endParaRPr lang="en-US">
              <a:solidFill>
                <a:schemeClr val="accent1">
                  <a:lumMod val="75000"/>
                </a:schemeClr>
              </a:solidFill>
            </a:endParaRPr>
          </a:p>
        </p:txBody>
      </p:sp>
      <p:sp>
        <p:nvSpPr>
          <p:cNvPr id="10" name="Content Placeholder 2">
            <a:extLst>
              <a:ext uri="{FF2B5EF4-FFF2-40B4-BE49-F238E27FC236}">
                <a16:creationId xmlns:a16="http://schemas.microsoft.com/office/drawing/2014/main" id="{58F052E4-BFED-9146-7AE4-6DBAAD53760A}"/>
              </a:ext>
            </a:extLst>
          </p:cNvPr>
          <p:cNvSpPr txBox="1">
            <a:spLocks/>
          </p:cNvSpPr>
          <p:nvPr/>
        </p:nvSpPr>
        <p:spPr>
          <a:xfrm>
            <a:off x="6021659" y="4718662"/>
            <a:ext cx="1015267" cy="5649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solidFill>
                  <a:schemeClr val="accent1">
                    <a:lumMod val="75000"/>
                  </a:schemeClr>
                </a:solidFill>
                <a:cs typeface="Calibri"/>
              </a:rPr>
              <a:t>over</a:t>
            </a:r>
          </a:p>
        </p:txBody>
      </p:sp>
      <p:sp>
        <p:nvSpPr>
          <p:cNvPr id="12" name="Content Placeholder 2">
            <a:extLst>
              <a:ext uri="{FF2B5EF4-FFF2-40B4-BE49-F238E27FC236}">
                <a16:creationId xmlns:a16="http://schemas.microsoft.com/office/drawing/2014/main" id="{8CEE9DA4-B5DA-6223-1404-5F39D36BAC1D}"/>
              </a:ext>
            </a:extLst>
          </p:cNvPr>
          <p:cNvSpPr txBox="1">
            <a:spLocks/>
          </p:cNvSpPr>
          <p:nvPr/>
        </p:nvSpPr>
        <p:spPr>
          <a:xfrm>
            <a:off x="6960220" y="4365541"/>
            <a:ext cx="1015267" cy="5649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solidFill>
                  <a:schemeClr val="accent1">
                    <a:lumMod val="75000"/>
                  </a:schemeClr>
                </a:solidFill>
                <a:cs typeface="Calibri"/>
              </a:rPr>
              <a:t>the</a:t>
            </a:r>
          </a:p>
        </p:txBody>
      </p:sp>
      <p:sp>
        <p:nvSpPr>
          <p:cNvPr id="13" name="TextBox 12">
            <a:extLst>
              <a:ext uri="{FF2B5EF4-FFF2-40B4-BE49-F238E27FC236}">
                <a16:creationId xmlns:a16="http://schemas.microsoft.com/office/drawing/2014/main" id="{4999B6B0-B7F6-2BE8-9D92-C58B87B670F9}"/>
              </a:ext>
            </a:extLst>
          </p:cNvPr>
          <p:cNvSpPr txBox="1"/>
          <p:nvPr/>
        </p:nvSpPr>
        <p:spPr>
          <a:xfrm>
            <a:off x="538975" y="1988633"/>
            <a:ext cx="39326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a:ea typeface="Calibri"/>
                <a:cs typeface="Calibri"/>
              </a:rPr>
              <a:t>By approximation model (97M parameter GPT-like model) </a:t>
            </a:r>
            <a:r>
              <a:rPr lang="en-GB" sz="1600" b="1">
                <a:ea typeface="Calibri"/>
                <a:cs typeface="Calibri"/>
              </a:rPr>
              <a:t>sequentially</a:t>
            </a:r>
            <a:endParaRPr lang="en-US" sz="1600">
              <a:ea typeface="Calibri" panose="020F0502020204030204"/>
              <a:cs typeface="Calibri" panose="020F0502020204030204"/>
            </a:endParaRPr>
          </a:p>
        </p:txBody>
      </p:sp>
      <p:sp>
        <p:nvSpPr>
          <p:cNvPr id="14" name="TextBox 13">
            <a:extLst>
              <a:ext uri="{FF2B5EF4-FFF2-40B4-BE49-F238E27FC236}">
                <a16:creationId xmlns:a16="http://schemas.microsoft.com/office/drawing/2014/main" id="{5150D9C9-E1B9-0C21-1120-23E1452B2162}"/>
              </a:ext>
            </a:extLst>
          </p:cNvPr>
          <p:cNvSpPr txBox="1"/>
          <p:nvPr/>
        </p:nvSpPr>
        <p:spPr>
          <a:xfrm>
            <a:off x="492511" y="5491974"/>
            <a:ext cx="383044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a:ea typeface="Calibri"/>
                <a:cs typeface="Calibri"/>
              </a:rPr>
              <a:t>By target model (11B T5-XXL model) </a:t>
            </a:r>
            <a:r>
              <a:rPr lang="en-GB" sz="1600" b="1">
                <a:ea typeface="Calibri"/>
                <a:cs typeface="Calibri"/>
              </a:rPr>
              <a:t>in-parallel</a:t>
            </a:r>
          </a:p>
        </p:txBody>
      </p:sp>
      <p:sp>
        <p:nvSpPr>
          <p:cNvPr id="9" name="TextBox 8">
            <a:extLst>
              <a:ext uri="{FF2B5EF4-FFF2-40B4-BE49-F238E27FC236}">
                <a16:creationId xmlns:a16="http://schemas.microsoft.com/office/drawing/2014/main" id="{6C1B2356-A581-1D80-62FA-9620C6C10EB4}"/>
              </a:ext>
            </a:extLst>
          </p:cNvPr>
          <p:cNvSpPr txBox="1"/>
          <p:nvPr/>
        </p:nvSpPr>
        <p:spPr>
          <a:xfrm>
            <a:off x="2970836" y="6133523"/>
            <a:ext cx="625418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a:ea typeface="+mn-lt"/>
                <a:cs typeface="+mn-lt"/>
              </a:rPr>
              <a:t>Speculative Decoding Explained: </a:t>
            </a:r>
            <a:r>
              <a:rPr lang="en-GB" sz="1000">
                <a:ea typeface="+mn-lt"/>
                <a:cs typeface="+mn-lt"/>
                <a:hlinkClick r:id="rId2"/>
              </a:rPr>
              <a:t>https://www.youtube.com/watch?v=hm7VEgxhOvk</a:t>
            </a:r>
            <a:r>
              <a:rPr lang="en-GB" sz="1000">
                <a:ea typeface="+mn-lt"/>
                <a:cs typeface="+mn-lt"/>
              </a:rPr>
              <a:t> </a:t>
            </a:r>
            <a:endParaRPr lang="en-US"/>
          </a:p>
        </p:txBody>
      </p:sp>
    </p:spTree>
    <p:extLst>
      <p:ext uri="{BB962C8B-B14F-4D97-AF65-F5344CB8AC3E}">
        <p14:creationId xmlns:p14="http://schemas.microsoft.com/office/powerpoint/2010/main" val="129287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3"/>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animBg="1"/>
      <p:bldP spid="16" grpId="1" animBg="1"/>
      <p:bldP spid="22" grpId="0" animBg="1"/>
      <p:bldP spid="22" grpId="1" animBg="1"/>
      <p:bldP spid="24" grpId="0"/>
      <p:bldP spid="24" grpId="1"/>
      <p:bldP spid="28" grpId="0"/>
      <p:bldP spid="30" grpId="0"/>
      <p:bldP spid="8" grpId="0"/>
      <p:bldP spid="10" grpId="0"/>
      <p:bldP spid="12" grpId="0"/>
      <p:bldP spid="13" grpId="0"/>
      <p:bldP spid="13" grpId="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F04D9-AAFE-BE6E-A8DB-7E4FA6BD2F7F}"/>
              </a:ext>
            </a:extLst>
          </p:cNvPr>
          <p:cNvSpPr>
            <a:spLocks noGrp="1"/>
          </p:cNvSpPr>
          <p:nvPr>
            <p:ph type="title"/>
          </p:nvPr>
        </p:nvSpPr>
        <p:spPr/>
        <p:txBody>
          <a:bodyPr/>
          <a:lstStyle/>
          <a:p>
            <a:r>
              <a:rPr lang="en-GB">
                <a:ea typeface="Calibri Light"/>
                <a:cs typeface="Calibri Light"/>
              </a:rPr>
              <a:t>Preliminary Papers</a:t>
            </a:r>
          </a:p>
        </p:txBody>
      </p:sp>
      <p:sp>
        <p:nvSpPr>
          <p:cNvPr id="3" name="Content Placeholder 2">
            <a:extLst>
              <a:ext uri="{FF2B5EF4-FFF2-40B4-BE49-F238E27FC236}">
                <a16:creationId xmlns:a16="http://schemas.microsoft.com/office/drawing/2014/main" id="{89883220-119E-5C56-6900-F3D870FCD9EA}"/>
              </a:ext>
            </a:extLst>
          </p:cNvPr>
          <p:cNvSpPr>
            <a:spLocks noGrp="1"/>
          </p:cNvSpPr>
          <p:nvPr>
            <p:ph idx="1"/>
          </p:nvPr>
        </p:nvSpPr>
        <p:spPr/>
        <p:txBody>
          <a:bodyPr vert="horz" lIns="91440" tIns="45720" rIns="91440" bIns="45720" rtlCol="0" anchor="t">
            <a:normAutofit/>
          </a:bodyPr>
          <a:lstStyle/>
          <a:p>
            <a:pPr marL="0" indent="0">
              <a:buNone/>
            </a:pPr>
            <a:r>
              <a:rPr lang="en-GB" sz="2400">
                <a:ea typeface="+mn-lt"/>
                <a:cs typeface="+mn-lt"/>
              </a:rPr>
              <a:t>Shallow-Deep Networks: Understanding and Mitigating Network Overthinking</a:t>
            </a:r>
          </a:p>
          <a:p>
            <a:pPr marL="0" indent="0">
              <a:buNone/>
            </a:pPr>
            <a:r>
              <a:rPr lang="en-GB" sz="1400">
                <a:ea typeface="+mn-lt"/>
                <a:cs typeface="+mn-lt"/>
                <a:hlinkClick r:id="rId2"/>
              </a:rPr>
              <a:t>https://arxiv.org/abs/1810.07052</a:t>
            </a:r>
            <a:endParaRPr lang="en-GB" sz="1400">
              <a:ea typeface="+mn-lt"/>
              <a:cs typeface="+mn-lt"/>
            </a:endParaRPr>
          </a:p>
          <a:p>
            <a:pPr marL="0" indent="0">
              <a:buNone/>
            </a:pPr>
            <a:endParaRPr lang="en-GB" sz="1400">
              <a:cs typeface="Calibri" panose="020F0502020204030204"/>
            </a:endParaRPr>
          </a:p>
          <a:p>
            <a:pPr>
              <a:buNone/>
            </a:pPr>
            <a:r>
              <a:rPr lang="en-GB" sz="2400" err="1">
                <a:ea typeface="+mn-lt"/>
                <a:cs typeface="+mn-lt"/>
              </a:rPr>
              <a:t>BranchyNet</a:t>
            </a:r>
            <a:r>
              <a:rPr lang="en-GB" sz="2400">
                <a:ea typeface="+mn-lt"/>
                <a:cs typeface="+mn-lt"/>
              </a:rPr>
              <a:t>: Fast Inference via Early Exiting from Deep Neural Networks</a:t>
            </a:r>
          </a:p>
          <a:p>
            <a:pPr>
              <a:buNone/>
            </a:pPr>
            <a:r>
              <a:rPr lang="en-GB" sz="1400">
                <a:ea typeface="+mn-lt"/>
                <a:cs typeface="+mn-lt"/>
                <a:hlinkClick r:id="rId3"/>
              </a:rPr>
              <a:t>https://arxiv.org/abs/1709.01686</a:t>
            </a:r>
            <a:endParaRPr lang="en-GB" sz="1400">
              <a:ea typeface="+mn-lt"/>
              <a:cs typeface="+mn-lt"/>
            </a:endParaRPr>
          </a:p>
          <a:p>
            <a:pPr>
              <a:buNone/>
            </a:pPr>
            <a:endParaRPr lang="en-GB" sz="1400">
              <a:ea typeface="Calibri" panose="020F0502020204030204"/>
              <a:cs typeface="Calibri" panose="020F0502020204030204"/>
            </a:endParaRPr>
          </a:p>
        </p:txBody>
      </p:sp>
      <p:sp>
        <p:nvSpPr>
          <p:cNvPr id="4" name="Date Placeholder 3">
            <a:extLst>
              <a:ext uri="{FF2B5EF4-FFF2-40B4-BE49-F238E27FC236}">
                <a16:creationId xmlns:a16="http://schemas.microsoft.com/office/drawing/2014/main" id="{4E4DA133-032D-A458-FD3B-4DA79418F057}"/>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AC617ACF-0EB2-D204-6ED7-9C8F5E6047C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5708A20-16FF-B9BD-1F47-F43BF28DF081}"/>
              </a:ext>
            </a:extLst>
          </p:cNvPr>
          <p:cNvSpPr>
            <a:spLocks noGrp="1"/>
          </p:cNvSpPr>
          <p:nvPr>
            <p:ph type="sldNum" sz="quarter" idx="12"/>
          </p:nvPr>
        </p:nvSpPr>
        <p:spPr/>
        <p:txBody>
          <a:bodyPr/>
          <a:lstStyle/>
          <a:p>
            <a:fld id="{D4F24A5E-B0D2-394D-9970-9AE06BCB59C1}" type="slidenum">
              <a:rPr lang="en-US" smtClean="0"/>
              <a:t>3</a:t>
            </a:fld>
            <a:endParaRPr lang="en-US"/>
          </a:p>
        </p:txBody>
      </p:sp>
    </p:spTree>
    <p:extLst>
      <p:ext uri="{BB962C8B-B14F-4D97-AF65-F5344CB8AC3E}">
        <p14:creationId xmlns:p14="http://schemas.microsoft.com/office/powerpoint/2010/main" val="2057035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107F-0B04-7478-ECD5-B0C244AF90E7}"/>
              </a:ext>
            </a:extLst>
          </p:cNvPr>
          <p:cNvSpPr>
            <a:spLocks noGrp="1"/>
          </p:cNvSpPr>
          <p:nvPr>
            <p:ph type="title"/>
          </p:nvPr>
        </p:nvSpPr>
        <p:spPr/>
        <p:txBody>
          <a:bodyPr/>
          <a:lstStyle/>
          <a:p>
            <a:r>
              <a:rPr lang="en-GB">
                <a:ea typeface="Calibri Light"/>
                <a:cs typeface="Calibri Light"/>
              </a:rPr>
              <a:t>One more prediction</a:t>
            </a:r>
          </a:p>
        </p:txBody>
      </p:sp>
      <p:sp>
        <p:nvSpPr>
          <p:cNvPr id="4" name="Date Placeholder 3">
            <a:extLst>
              <a:ext uri="{FF2B5EF4-FFF2-40B4-BE49-F238E27FC236}">
                <a16:creationId xmlns:a16="http://schemas.microsoft.com/office/drawing/2014/main" id="{1985ADBB-7F34-AE5C-6C20-38E5A79DD2ED}"/>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E28E63C4-12F8-066C-9991-61396E8BAFA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F76FBCF-F921-0F53-843B-27A2B0919118}"/>
              </a:ext>
            </a:extLst>
          </p:cNvPr>
          <p:cNvSpPr>
            <a:spLocks noGrp="1"/>
          </p:cNvSpPr>
          <p:nvPr>
            <p:ph type="sldNum" sz="quarter" idx="12"/>
          </p:nvPr>
        </p:nvSpPr>
        <p:spPr/>
        <p:txBody>
          <a:bodyPr/>
          <a:lstStyle/>
          <a:p>
            <a:fld id="{D4F24A5E-B0D2-394D-9970-9AE06BCB59C1}" type="slidenum">
              <a:rPr lang="en-US" smtClean="0"/>
              <a:t>30</a:t>
            </a:fld>
            <a:endParaRPr lang="en-US"/>
          </a:p>
        </p:txBody>
      </p:sp>
      <p:sp>
        <p:nvSpPr>
          <p:cNvPr id="8" name="Content Placeholder 2">
            <a:extLst>
              <a:ext uri="{FF2B5EF4-FFF2-40B4-BE49-F238E27FC236}">
                <a16:creationId xmlns:a16="http://schemas.microsoft.com/office/drawing/2014/main" id="{A6202BE2-12B4-FA11-E1F0-DBB07142E2E9}"/>
              </a:ext>
            </a:extLst>
          </p:cNvPr>
          <p:cNvSpPr txBox="1">
            <a:spLocks/>
          </p:cNvSpPr>
          <p:nvPr/>
        </p:nvSpPr>
        <p:spPr>
          <a:xfrm>
            <a:off x="2896839" y="3698326"/>
            <a:ext cx="3376525" cy="4990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ea typeface="Calibri" panose="020F0502020204030204"/>
                <a:cs typeface="Calibri" panose="020F0502020204030204"/>
              </a:rPr>
              <a:t>The quick brown fox </a:t>
            </a:r>
            <a:endParaRPr lang="en-GB">
              <a:solidFill>
                <a:schemeClr val="accent6">
                  <a:lumMod val="75000"/>
                </a:schemeClr>
              </a:solidFill>
              <a:cs typeface="Calibri"/>
            </a:endParaRPr>
          </a:p>
        </p:txBody>
      </p:sp>
      <p:sp>
        <p:nvSpPr>
          <p:cNvPr id="10" name="Content Placeholder 2">
            <a:extLst>
              <a:ext uri="{FF2B5EF4-FFF2-40B4-BE49-F238E27FC236}">
                <a16:creationId xmlns:a16="http://schemas.microsoft.com/office/drawing/2014/main" id="{07DDB0AF-B53F-623A-13A4-E732030D2AE0}"/>
              </a:ext>
            </a:extLst>
          </p:cNvPr>
          <p:cNvSpPr txBox="1">
            <a:spLocks/>
          </p:cNvSpPr>
          <p:nvPr/>
        </p:nvSpPr>
        <p:spPr>
          <a:xfrm>
            <a:off x="5929971" y="3702043"/>
            <a:ext cx="2518947" cy="5649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chemeClr val="accent5">
                    <a:lumMod val="75000"/>
                  </a:schemeClr>
                </a:solidFill>
                <a:cs typeface="Calibri"/>
              </a:rPr>
              <a:t>jumps over the</a:t>
            </a:r>
            <a:endParaRPr lang="en-GB">
              <a:solidFill>
                <a:schemeClr val="accent5">
                  <a:lumMod val="75000"/>
                </a:schemeClr>
              </a:solidFill>
              <a:ea typeface="Calibri"/>
              <a:cs typeface="Calibri"/>
            </a:endParaRPr>
          </a:p>
        </p:txBody>
      </p:sp>
      <p:sp>
        <p:nvSpPr>
          <p:cNvPr id="7" name="TextBox 6">
            <a:extLst>
              <a:ext uri="{FF2B5EF4-FFF2-40B4-BE49-F238E27FC236}">
                <a16:creationId xmlns:a16="http://schemas.microsoft.com/office/drawing/2014/main" id="{C25CA381-8FC1-BA5A-9D88-7A7459B8EC8A}"/>
              </a:ext>
            </a:extLst>
          </p:cNvPr>
          <p:cNvSpPr txBox="1"/>
          <p:nvPr/>
        </p:nvSpPr>
        <p:spPr>
          <a:xfrm>
            <a:off x="2970836" y="6133523"/>
            <a:ext cx="625418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a:ea typeface="+mn-lt"/>
                <a:cs typeface="+mn-lt"/>
              </a:rPr>
              <a:t>Speculative Decoding Explained: </a:t>
            </a:r>
            <a:r>
              <a:rPr lang="en-GB" sz="1000">
                <a:ea typeface="+mn-lt"/>
                <a:cs typeface="+mn-lt"/>
                <a:hlinkClick r:id="rId2"/>
              </a:rPr>
              <a:t>https://www.youtube.com/watch?v=hm7VEgxhOvk</a:t>
            </a:r>
            <a:r>
              <a:rPr lang="en-GB" sz="1000">
                <a:ea typeface="+mn-lt"/>
                <a:cs typeface="+mn-lt"/>
              </a:rPr>
              <a:t> </a:t>
            </a:r>
            <a:endParaRPr lang="en-US"/>
          </a:p>
        </p:txBody>
      </p:sp>
    </p:spTree>
    <p:extLst>
      <p:ext uri="{BB962C8B-B14F-4D97-AF65-F5344CB8AC3E}">
        <p14:creationId xmlns:p14="http://schemas.microsoft.com/office/powerpoint/2010/main" val="2396332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81EBFCFD-3851-AE22-5BFB-A1BC813FE966}"/>
              </a:ext>
            </a:extLst>
          </p:cNvPr>
          <p:cNvSpPr txBox="1">
            <a:spLocks/>
          </p:cNvSpPr>
          <p:nvPr/>
        </p:nvSpPr>
        <p:spPr>
          <a:xfrm>
            <a:off x="5950484" y="3700208"/>
            <a:ext cx="1231637" cy="7342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chemeClr val="accent6">
                    <a:lumMod val="75000"/>
                  </a:schemeClr>
                </a:solidFill>
                <a:cs typeface="Calibri" panose="020F0502020204030204"/>
              </a:rPr>
              <a:t>jumps</a:t>
            </a:r>
            <a:endParaRPr lang="en-US">
              <a:solidFill>
                <a:schemeClr val="accent6">
                  <a:lumMod val="75000"/>
                </a:schemeClr>
              </a:solidFill>
            </a:endParaRPr>
          </a:p>
        </p:txBody>
      </p:sp>
      <p:sp>
        <p:nvSpPr>
          <p:cNvPr id="2" name="Title 1">
            <a:extLst>
              <a:ext uri="{FF2B5EF4-FFF2-40B4-BE49-F238E27FC236}">
                <a16:creationId xmlns:a16="http://schemas.microsoft.com/office/drawing/2014/main" id="{BF6DE822-8C56-5570-B456-3F045FBF44F3}"/>
              </a:ext>
            </a:extLst>
          </p:cNvPr>
          <p:cNvSpPr>
            <a:spLocks noGrp="1"/>
          </p:cNvSpPr>
          <p:nvPr>
            <p:ph type="title"/>
          </p:nvPr>
        </p:nvSpPr>
        <p:spPr/>
        <p:txBody>
          <a:bodyPr/>
          <a:lstStyle/>
          <a:p>
            <a:r>
              <a:rPr lang="en-GB">
                <a:ea typeface="Calibri Light"/>
                <a:cs typeface="Calibri Light"/>
              </a:rPr>
              <a:t>Incorrect Speculation</a:t>
            </a:r>
            <a:endParaRPr lang="en-GB"/>
          </a:p>
        </p:txBody>
      </p:sp>
      <p:sp>
        <p:nvSpPr>
          <p:cNvPr id="4" name="Date Placeholder 3">
            <a:extLst>
              <a:ext uri="{FF2B5EF4-FFF2-40B4-BE49-F238E27FC236}">
                <a16:creationId xmlns:a16="http://schemas.microsoft.com/office/drawing/2014/main" id="{5F319C5A-CC34-4233-B512-9D892A9E7674}"/>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DB803467-372F-00A3-0362-1AB506B2636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FE21A44-D561-B563-5CA3-5E563F2E770B}"/>
              </a:ext>
            </a:extLst>
          </p:cNvPr>
          <p:cNvSpPr>
            <a:spLocks noGrp="1"/>
          </p:cNvSpPr>
          <p:nvPr>
            <p:ph type="sldNum" sz="quarter" idx="12"/>
          </p:nvPr>
        </p:nvSpPr>
        <p:spPr/>
        <p:txBody>
          <a:bodyPr/>
          <a:lstStyle/>
          <a:p>
            <a:fld id="{D4F24A5E-B0D2-394D-9970-9AE06BCB59C1}" type="slidenum">
              <a:rPr lang="en-US" smtClean="0"/>
              <a:t>31</a:t>
            </a:fld>
            <a:endParaRPr lang="en-US"/>
          </a:p>
        </p:txBody>
      </p:sp>
      <p:sp>
        <p:nvSpPr>
          <p:cNvPr id="8" name="Content Placeholder 2">
            <a:extLst>
              <a:ext uri="{FF2B5EF4-FFF2-40B4-BE49-F238E27FC236}">
                <a16:creationId xmlns:a16="http://schemas.microsoft.com/office/drawing/2014/main" id="{0DCE8025-8D99-94E3-1D4A-EAD07B8D2F89}"/>
              </a:ext>
            </a:extLst>
          </p:cNvPr>
          <p:cNvSpPr txBox="1">
            <a:spLocks/>
          </p:cNvSpPr>
          <p:nvPr/>
        </p:nvSpPr>
        <p:spPr>
          <a:xfrm>
            <a:off x="2881787" y="3698326"/>
            <a:ext cx="3357710" cy="50850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ea typeface="Calibri" panose="020F0502020204030204"/>
                <a:cs typeface="Calibri" panose="020F0502020204030204"/>
              </a:rPr>
              <a:t>The quick brown fox </a:t>
            </a:r>
            <a:endParaRPr lang="en-GB">
              <a:solidFill>
                <a:schemeClr val="accent6">
                  <a:lumMod val="75000"/>
                </a:schemeClr>
              </a:solidFill>
              <a:cs typeface="Calibri"/>
            </a:endParaRPr>
          </a:p>
        </p:txBody>
      </p:sp>
      <p:sp>
        <p:nvSpPr>
          <p:cNvPr id="24" name="Content Placeholder 2">
            <a:extLst>
              <a:ext uri="{FF2B5EF4-FFF2-40B4-BE49-F238E27FC236}">
                <a16:creationId xmlns:a16="http://schemas.microsoft.com/office/drawing/2014/main" id="{C346C94D-F765-1F9F-44E5-E1FB835569F3}"/>
              </a:ext>
            </a:extLst>
          </p:cNvPr>
          <p:cNvSpPr txBox="1">
            <a:spLocks/>
          </p:cNvSpPr>
          <p:nvPr/>
        </p:nvSpPr>
        <p:spPr>
          <a:xfrm>
            <a:off x="6910039" y="3702043"/>
            <a:ext cx="1015267" cy="5649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solidFill>
                  <a:schemeClr val="accent6">
                    <a:lumMod val="75000"/>
                  </a:schemeClr>
                </a:solidFill>
                <a:cs typeface="Calibri"/>
              </a:rPr>
              <a:t>over</a:t>
            </a:r>
          </a:p>
        </p:txBody>
      </p:sp>
      <p:cxnSp>
        <p:nvCxnSpPr>
          <p:cNvPr id="26" name="Straight Arrow Connector 25">
            <a:extLst>
              <a:ext uri="{FF2B5EF4-FFF2-40B4-BE49-F238E27FC236}">
                <a16:creationId xmlns:a16="http://schemas.microsoft.com/office/drawing/2014/main" id="{947E6EE5-93E4-6126-4182-16590E750F64}"/>
              </a:ext>
            </a:extLst>
          </p:cNvPr>
          <p:cNvCxnSpPr/>
          <p:nvPr/>
        </p:nvCxnSpPr>
        <p:spPr>
          <a:xfrm>
            <a:off x="3077505" y="4183333"/>
            <a:ext cx="4204009" cy="31595"/>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8715AF3-BAFF-DD55-0141-19E3E1A1D495}"/>
              </a:ext>
            </a:extLst>
          </p:cNvPr>
          <p:cNvCxnSpPr>
            <a:cxnSpLocks/>
          </p:cNvCxnSpPr>
          <p:nvPr/>
        </p:nvCxnSpPr>
        <p:spPr>
          <a:xfrm>
            <a:off x="3077504" y="4313430"/>
            <a:ext cx="3367668" cy="31595"/>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CB498C4-BC45-977C-61A9-4AFA20637E2A}"/>
              </a:ext>
            </a:extLst>
          </p:cNvPr>
          <p:cNvCxnSpPr>
            <a:cxnSpLocks/>
          </p:cNvCxnSpPr>
          <p:nvPr/>
        </p:nvCxnSpPr>
        <p:spPr>
          <a:xfrm>
            <a:off x="3077503" y="4443528"/>
            <a:ext cx="2587084" cy="4088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EEF3081-7A4B-3528-5985-F0F8B64609C0}"/>
              </a:ext>
            </a:extLst>
          </p:cNvPr>
          <p:cNvCxnSpPr/>
          <p:nvPr/>
        </p:nvCxnSpPr>
        <p:spPr>
          <a:xfrm>
            <a:off x="5664355" y="4484183"/>
            <a:ext cx="3718" cy="700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A8B7FDF-1C78-C0A0-558D-F9DD3D1C5584}"/>
              </a:ext>
            </a:extLst>
          </p:cNvPr>
          <p:cNvCxnSpPr>
            <a:cxnSpLocks/>
          </p:cNvCxnSpPr>
          <p:nvPr/>
        </p:nvCxnSpPr>
        <p:spPr>
          <a:xfrm>
            <a:off x="7271989" y="4205402"/>
            <a:ext cx="3718" cy="161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DAF279C-742B-A631-FDC3-2907F90EA6B3}"/>
              </a:ext>
            </a:extLst>
          </p:cNvPr>
          <p:cNvCxnSpPr>
            <a:cxnSpLocks/>
          </p:cNvCxnSpPr>
          <p:nvPr/>
        </p:nvCxnSpPr>
        <p:spPr>
          <a:xfrm>
            <a:off x="6444940" y="4335499"/>
            <a:ext cx="3718" cy="440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Content Placeholder 2">
            <a:extLst>
              <a:ext uri="{FF2B5EF4-FFF2-40B4-BE49-F238E27FC236}">
                <a16:creationId xmlns:a16="http://schemas.microsoft.com/office/drawing/2014/main" id="{A4FBCFED-0D41-BF00-DCEE-C2E572780F51}"/>
              </a:ext>
            </a:extLst>
          </p:cNvPr>
          <p:cNvSpPr txBox="1">
            <a:spLocks/>
          </p:cNvSpPr>
          <p:nvPr/>
        </p:nvSpPr>
        <p:spPr>
          <a:xfrm>
            <a:off x="5359469" y="5134998"/>
            <a:ext cx="1231637" cy="7342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chemeClr val="accent1">
                    <a:lumMod val="75000"/>
                  </a:schemeClr>
                </a:solidFill>
                <a:cs typeface="Calibri" panose="020F0502020204030204"/>
              </a:rPr>
              <a:t>ate</a:t>
            </a:r>
            <a:endParaRPr lang="en-US">
              <a:solidFill>
                <a:schemeClr val="accent1">
                  <a:lumMod val="75000"/>
                </a:schemeClr>
              </a:solidFill>
            </a:endParaRPr>
          </a:p>
        </p:txBody>
      </p:sp>
      <p:sp>
        <p:nvSpPr>
          <p:cNvPr id="40" name="Content Placeholder 2">
            <a:extLst>
              <a:ext uri="{FF2B5EF4-FFF2-40B4-BE49-F238E27FC236}">
                <a16:creationId xmlns:a16="http://schemas.microsoft.com/office/drawing/2014/main" id="{E06EF8A9-764A-F08B-2473-E65079CFAE98}"/>
              </a:ext>
            </a:extLst>
          </p:cNvPr>
          <p:cNvSpPr txBox="1">
            <a:spLocks/>
          </p:cNvSpPr>
          <p:nvPr/>
        </p:nvSpPr>
        <p:spPr>
          <a:xfrm>
            <a:off x="6021659" y="4718662"/>
            <a:ext cx="1015267" cy="5649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solidFill>
                  <a:schemeClr val="accent1">
                    <a:lumMod val="75000"/>
                  </a:schemeClr>
                </a:solidFill>
                <a:cs typeface="Calibri"/>
              </a:rPr>
              <a:t>over</a:t>
            </a:r>
          </a:p>
        </p:txBody>
      </p:sp>
      <p:sp>
        <p:nvSpPr>
          <p:cNvPr id="42" name="Content Placeholder 2">
            <a:extLst>
              <a:ext uri="{FF2B5EF4-FFF2-40B4-BE49-F238E27FC236}">
                <a16:creationId xmlns:a16="http://schemas.microsoft.com/office/drawing/2014/main" id="{BAD2B9CA-3A96-D161-6DCD-93A73DD6C54F}"/>
              </a:ext>
            </a:extLst>
          </p:cNvPr>
          <p:cNvSpPr txBox="1">
            <a:spLocks/>
          </p:cNvSpPr>
          <p:nvPr/>
        </p:nvSpPr>
        <p:spPr>
          <a:xfrm>
            <a:off x="6960220" y="4365541"/>
            <a:ext cx="1015267" cy="5649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solidFill>
                  <a:schemeClr val="accent1">
                    <a:lumMod val="75000"/>
                  </a:schemeClr>
                </a:solidFill>
                <a:cs typeface="Calibri"/>
              </a:rPr>
              <a:t>the</a:t>
            </a:r>
          </a:p>
        </p:txBody>
      </p:sp>
      <p:cxnSp>
        <p:nvCxnSpPr>
          <p:cNvPr id="47" name="Straight Arrow Connector 46">
            <a:extLst>
              <a:ext uri="{FF2B5EF4-FFF2-40B4-BE49-F238E27FC236}">
                <a16:creationId xmlns:a16="http://schemas.microsoft.com/office/drawing/2014/main" id="{DD9A4B64-E614-1E93-F040-0C354BAB5EB1}"/>
              </a:ext>
            </a:extLst>
          </p:cNvPr>
          <p:cNvCxnSpPr/>
          <p:nvPr/>
        </p:nvCxnSpPr>
        <p:spPr>
          <a:xfrm flipV="1">
            <a:off x="5982630" y="3821151"/>
            <a:ext cx="914399" cy="275063"/>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72805E5-70AD-AB52-CC8D-32AA509B6184}"/>
              </a:ext>
            </a:extLst>
          </p:cNvPr>
          <p:cNvCxnSpPr>
            <a:cxnSpLocks/>
          </p:cNvCxnSpPr>
          <p:nvPr/>
        </p:nvCxnSpPr>
        <p:spPr>
          <a:xfrm>
            <a:off x="5982631" y="3817433"/>
            <a:ext cx="886521" cy="282499"/>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D5CFE1E-52E2-50BF-9104-11C8E185D10E}"/>
              </a:ext>
            </a:extLst>
          </p:cNvPr>
          <p:cNvSpPr txBox="1"/>
          <p:nvPr/>
        </p:nvSpPr>
        <p:spPr>
          <a:xfrm>
            <a:off x="492511" y="5491974"/>
            <a:ext cx="383044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a:ea typeface="Calibri"/>
                <a:cs typeface="Calibri"/>
              </a:rPr>
              <a:t>By target model (11B T5-XXL model) </a:t>
            </a:r>
            <a:r>
              <a:rPr lang="en-GB" sz="1600" b="1">
                <a:ea typeface="Calibri"/>
                <a:cs typeface="Calibri"/>
              </a:rPr>
              <a:t>in-parallel</a:t>
            </a:r>
          </a:p>
        </p:txBody>
      </p:sp>
      <p:sp>
        <p:nvSpPr>
          <p:cNvPr id="7" name="TextBox 6">
            <a:extLst>
              <a:ext uri="{FF2B5EF4-FFF2-40B4-BE49-F238E27FC236}">
                <a16:creationId xmlns:a16="http://schemas.microsoft.com/office/drawing/2014/main" id="{4E9FB54A-AFDA-9887-3803-2E266AE34034}"/>
              </a:ext>
            </a:extLst>
          </p:cNvPr>
          <p:cNvSpPr txBox="1"/>
          <p:nvPr/>
        </p:nvSpPr>
        <p:spPr>
          <a:xfrm>
            <a:off x="2970836" y="6133523"/>
            <a:ext cx="625418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a:ea typeface="+mn-lt"/>
                <a:cs typeface="+mn-lt"/>
              </a:rPr>
              <a:t>Speculative Decoding Explained: </a:t>
            </a:r>
            <a:r>
              <a:rPr lang="en-GB" sz="1000">
                <a:ea typeface="+mn-lt"/>
                <a:cs typeface="+mn-lt"/>
                <a:hlinkClick r:id="rId2"/>
              </a:rPr>
              <a:t>https://www.youtube.com/watch?v=hm7VEgxhOvk</a:t>
            </a:r>
            <a:r>
              <a:rPr lang="en-GB" sz="1000">
                <a:ea typeface="+mn-lt"/>
                <a:cs typeface="+mn-lt"/>
              </a:rPr>
              <a:t> </a:t>
            </a:r>
            <a:endParaRPr lang="en-US"/>
          </a:p>
        </p:txBody>
      </p:sp>
    </p:spTree>
    <p:extLst>
      <p:ext uri="{BB962C8B-B14F-4D97-AF65-F5344CB8AC3E}">
        <p14:creationId xmlns:p14="http://schemas.microsoft.com/office/powerpoint/2010/main" val="2603042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107F-0B04-7478-ECD5-B0C244AF90E7}"/>
              </a:ext>
            </a:extLst>
          </p:cNvPr>
          <p:cNvSpPr>
            <a:spLocks noGrp="1"/>
          </p:cNvSpPr>
          <p:nvPr>
            <p:ph type="title"/>
          </p:nvPr>
        </p:nvSpPr>
        <p:spPr/>
        <p:txBody>
          <a:bodyPr/>
          <a:lstStyle/>
          <a:p>
            <a:r>
              <a:rPr lang="en-GB">
                <a:ea typeface="Calibri Light"/>
                <a:cs typeface="Calibri Light"/>
              </a:rPr>
              <a:t>Corrected Path</a:t>
            </a:r>
            <a:endParaRPr lang="en-GB"/>
          </a:p>
        </p:txBody>
      </p:sp>
      <p:sp>
        <p:nvSpPr>
          <p:cNvPr id="4" name="Date Placeholder 3">
            <a:extLst>
              <a:ext uri="{FF2B5EF4-FFF2-40B4-BE49-F238E27FC236}">
                <a16:creationId xmlns:a16="http://schemas.microsoft.com/office/drawing/2014/main" id="{1985ADBB-7F34-AE5C-6C20-38E5A79DD2ED}"/>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E28E63C4-12F8-066C-9991-61396E8BAFA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F76FBCF-F921-0F53-843B-27A2B0919118}"/>
              </a:ext>
            </a:extLst>
          </p:cNvPr>
          <p:cNvSpPr>
            <a:spLocks noGrp="1"/>
          </p:cNvSpPr>
          <p:nvPr>
            <p:ph type="sldNum" sz="quarter" idx="12"/>
          </p:nvPr>
        </p:nvSpPr>
        <p:spPr/>
        <p:txBody>
          <a:bodyPr/>
          <a:lstStyle/>
          <a:p>
            <a:fld id="{D4F24A5E-B0D2-394D-9970-9AE06BCB59C1}" type="slidenum">
              <a:rPr lang="en-US" smtClean="0"/>
              <a:t>32</a:t>
            </a:fld>
            <a:endParaRPr lang="en-US"/>
          </a:p>
        </p:txBody>
      </p:sp>
      <p:sp>
        <p:nvSpPr>
          <p:cNvPr id="8" name="Content Placeholder 2">
            <a:extLst>
              <a:ext uri="{FF2B5EF4-FFF2-40B4-BE49-F238E27FC236}">
                <a16:creationId xmlns:a16="http://schemas.microsoft.com/office/drawing/2014/main" id="{A6202BE2-12B4-FA11-E1F0-DBB07142E2E9}"/>
              </a:ext>
            </a:extLst>
          </p:cNvPr>
          <p:cNvSpPr txBox="1">
            <a:spLocks/>
          </p:cNvSpPr>
          <p:nvPr/>
        </p:nvSpPr>
        <p:spPr>
          <a:xfrm>
            <a:off x="2886679" y="3698326"/>
            <a:ext cx="3376525" cy="4990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ea typeface="Calibri" panose="020F0502020204030204"/>
                <a:cs typeface="Calibri" panose="020F0502020204030204"/>
              </a:rPr>
              <a:t>The quick brown fox </a:t>
            </a:r>
            <a:endParaRPr lang="en-GB">
              <a:solidFill>
                <a:schemeClr val="accent6">
                  <a:lumMod val="75000"/>
                </a:schemeClr>
              </a:solidFill>
              <a:cs typeface="Calibri"/>
            </a:endParaRPr>
          </a:p>
        </p:txBody>
      </p:sp>
      <p:sp>
        <p:nvSpPr>
          <p:cNvPr id="10" name="Content Placeholder 2">
            <a:extLst>
              <a:ext uri="{FF2B5EF4-FFF2-40B4-BE49-F238E27FC236}">
                <a16:creationId xmlns:a16="http://schemas.microsoft.com/office/drawing/2014/main" id="{07DDB0AF-B53F-623A-13A4-E732030D2AE0}"/>
              </a:ext>
            </a:extLst>
          </p:cNvPr>
          <p:cNvSpPr txBox="1">
            <a:spLocks/>
          </p:cNvSpPr>
          <p:nvPr/>
        </p:nvSpPr>
        <p:spPr>
          <a:xfrm>
            <a:off x="5919811" y="3702043"/>
            <a:ext cx="1015267" cy="5649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solidFill>
                  <a:schemeClr val="accent5">
                    <a:lumMod val="75000"/>
                  </a:schemeClr>
                </a:solidFill>
                <a:cs typeface="Calibri"/>
              </a:rPr>
              <a:t>ate</a:t>
            </a:r>
            <a:endParaRPr lang="en-GB">
              <a:solidFill>
                <a:schemeClr val="accent5">
                  <a:lumMod val="75000"/>
                </a:schemeClr>
              </a:solidFill>
              <a:ea typeface="Calibri"/>
              <a:cs typeface="Calibri"/>
            </a:endParaRPr>
          </a:p>
        </p:txBody>
      </p:sp>
      <p:sp>
        <p:nvSpPr>
          <p:cNvPr id="7" name="TextBox 6">
            <a:extLst>
              <a:ext uri="{FF2B5EF4-FFF2-40B4-BE49-F238E27FC236}">
                <a16:creationId xmlns:a16="http://schemas.microsoft.com/office/drawing/2014/main" id="{D3EDB6FA-8912-6784-0E36-63BDA9CF8C16}"/>
              </a:ext>
            </a:extLst>
          </p:cNvPr>
          <p:cNvSpPr txBox="1"/>
          <p:nvPr/>
        </p:nvSpPr>
        <p:spPr>
          <a:xfrm>
            <a:off x="2970836" y="6133523"/>
            <a:ext cx="625418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a:ea typeface="+mn-lt"/>
                <a:cs typeface="+mn-lt"/>
              </a:rPr>
              <a:t>Speculative Decoding Explained: </a:t>
            </a:r>
            <a:r>
              <a:rPr lang="en-GB" sz="1000">
                <a:ea typeface="+mn-lt"/>
                <a:cs typeface="+mn-lt"/>
                <a:hlinkClick r:id="rId2"/>
              </a:rPr>
              <a:t>https://www.youtube.com/watch?v=hm7VEgxhOvk</a:t>
            </a:r>
            <a:r>
              <a:rPr lang="en-GB" sz="1000">
                <a:ea typeface="+mn-lt"/>
                <a:cs typeface="+mn-lt"/>
              </a:rPr>
              <a:t> </a:t>
            </a:r>
            <a:endParaRPr lang="en-US"/>
          </a:p>
        </p:txBody>
      </p:sp>
    </p:spTree>
    <p:extLst>
      <p:ext uri="{BB962C8B-B14F-4D97-AF65-F5344CB8AC3E}">
        <p14:creationId xmlns:p14="http://schemas.microsoft.com/office/powerpoint/2010/main" val="293307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5D2660-957E-A4BD-293B-59AC42D5F631}"/>
              </a:ext>
            </a:extLst>
          </p:cNvPr>
          <p:cNvSpPr>
            <a:spLocks noGrp="1"/>
          </p:cNvSpPr>
          <p:nvPr>
            <p:ph idx="1"/>
          </p:nvPr>
        </p:nvSpPr>
        <p:spPr/>
        <p:txBody>
          <a:bodyPr vert="horz" lIns="91440" tIns="45720" rIns="91440" bIns="45720" rtlCol="0" anchor="t">
            <a:normAutofit/>
          </a:bodyPr>
          <a:lstStyle/>
          <a:p>
            <a:pPr marL="0" indent="0">
              <a:buNone/>
            </a:pPr>
            <a:r>
              <a:rPr lang="en-GB" sz="1600">
                <a:ea typeface="Calibri" panose="020F0502020204030204"/>
                <a:cs typeface="Calibri" panose="020F0502020204030204"/>
              </a:rPr>
              <a:t>The authors introduces a novel sampling method, </a:t>
            </a:r>
            <a:r>
              <a:rPr lang="en-GB" sz="1600" i="1">
                <a:ea typeface="Calibri" panose="020F0502020204030204"/>
                <a:cs typeface="Calibri" panose="020F0502020204030204"/>
              </a:rPr>
              <a:t>speculative sampling</a:t>
            </a:r>
            <a:r>
              <a:rPr lang="en-GB" sz="1600">
                <a:ea typeface="Calibri" panose="020F0502020204030204"/>
                <a:cs typeface="Calibri" panose="020F0502020204030204"/>
              </a:rPr>
              <a:t>, where the idea is to maximize the probability of these speculative task to be accepted, while </a:t>
            </a:r>
            <a:r>
              <a:rPr lang="en-GB" sz="1600" u="sng">
                <a:ea typeface="Calibri" panose="020F0502020204030204"/>
                <a:cs typeface="Calibri" panose="020F0502020204030204"/>
              </a:rPr>
              <a:t>guaranteeing that the outputs from the system have the same distribution as those from the target model alone</a:t>
            </a:r>
            <a:r>
              <a:rPr lang="en-GB" sz="1600">
                <a:ea typeface="Calibri" panose="020F0502020204030204"/>
                <a:cs typeface="Calibri" panose="020F0502020204030204"/>
              </a:rPr>
              <a:t>.</a:t>
            </a:r>
          </a:p>
        </p:txBody>
      </p:sp>
      <p:pic>
        <p:nvPicPr>
          <p:cNvPr id="13" name="Picture 12" descr="A screenshot of a math problem&#10;&#10;Description automatically generated">
            <a:extLst>
              <a:ext uri="{FF2B5EF4-FFF2-40B4-BE49-F238E27FC236}">
                <a16:creationId xmlns:a16="http://schemas.microsoft.com/office/drawing/2014/main" id="{DC0DD76C-5398-E5C1-4A97-29A445FD76EA}"/>
              </a:ext>
            </a:extLst>
          </p:cNvPr>
          <p:cNvPicPr>
            <a:picLocks noChangeAspect="1"/>
          </p:cNvPicPr>
          <p:nvPr/>
        </p:nvPicPr>
        <p:blipFill rotWithShape="1">
          <a:blip r:embed="rId2"/>
          <a:srcRect t="913" r="-247" b="228"/>
          <a:stretch/>
        </p:blipFill>
        <p:spPr>
          <a:xfrm>
            <a:off x="1143969" y="2152415"/>
            <a:ext cx="3820484" cy="4067831"/>
          </a:xfrm>
          <a:prstGeom prst="rect">
            <a:avLst/>
          </a:prstGeom>
        </p:spPr>
      </p:pic>
      <p:sp>
        <p:nvSpPr>
          <p:cNvPr id="2" name="Title 1">
            <a:extLst>
              <a:ext uri="{FF2B5EF4-FFF2-40B4-BE49-F238E27FC236}">
                <a16:creationId xmlns:a16="http://schemas.microsoft.com/office/drawing/2014/main" id="{C9FB1631-52D4-0743-A2F9-848E7913AD9E}"/>
              </a:ext>
            </a:extLst>
          </p:cNvPr>
          <p:cNvSpPr>
            <a:spLocks noGrp="1"/>
          </p:cNvSpPr>
          <p:nvPr>
            <p:ph type="title"/>
          </p:nvPr>
        </p:nvSpPr>
        <p:spPr/>
        <p:txBody>
          <a:bodyPr/>
          <a:lstStyle/>
          <a:p>
            <a:r>
              <a:rPr lang="en-GB">
                <a:ea typeface="Calibri Light"/>
                <a:cs typeface="Calibri Light"/>
              </a:rPr>
              <a:t>Speculative Sampling </a:t>
            </a:r>
            <a:endParaRPr lang="en-GB"/>
          </a:p>
        </p:txBody>
      </p:sp>
      <p:sp>
        <p:nvSpPr>
          <p:cNvPr id="4" name="Date Placeholder 3">
            <a:extLst>
              <a:ext uri="{FF2B5EF4-FFF2-40B4-BE49-F238E27FC236}">
                <a16:creationId xmlns:a16="http://schemas.microsoft.com/office/drawing/2014/main" id="{0050018D-BFC3-DBCB-3C71-E68944CC6CE0}"/>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CF64AAA5-03AB-CED5-DF13-E15B455D10A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06AFA65-5387-D692-CE8D-B464188111A5}"/>
              </a:ext>
            </a:extLst>
          </p:cNvPr>
          <p:cNvSpPr>
            <a:spLocks noGrp="1"/>
          </p:cNvSpPr>
          <p:nvPr>
            <p:ph type="sldNum" sz="quarter" idx="12"/>
          </p:nvPr>
        </p:nvSpPr>
        <p:spPr/>
        <p:txBody>
          <a:bodyPr/>
          <a:lstStyle/>
          <a:p>
            <a:fld id="{D4F24A5E-B0D2-394D-9970-9AE06BCB59C1}" type="slidenum">
              <a:rPr lang="en-US" smtClean="0"/>
              <a:t>33</a:t>
            </a:fld>
            <a:endParaRPr lang="en-US"/>
          </a:p>
        </p:txBody>
      </p:sp>
      <p:cxnSp>
        <p:nvCxnSpPr>
          <p:cNvPr id="21" name="Straight Arrow Connector 20">
            <a:extLst>
              <a:ext uri="{FF2B5EF4-FFF2-40B4-BE49-F238E27FC236}">
                <a16:creationId xmlns:a16="http://schemas.microsoft.com/office/drawing/2014/main" id="{8B50C307-EA7E-9393-FEC0-0C39A31DEF36}"/>
              </a:ext>
            </a:extLst>
          </p:cNvPr>
          <p:cNvCxnSpPr/>
          <p:nvPr/>
        </p:nvCxnSpPr>
        <p:spPr>
          <a:xfrm flipH="1" flipV="1">
            <a:off x="8364537" y="1870323"/>
            <a:ext cx="15571" cy="305451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ight Brace 23">
            <a:extLst>
              <a:ext uri="{FF2B5EF4-FFF2-40B4-BE49-F238E27FC236}">
                <a16:creationId xmlns:a16="http://schemas.microsoft.com/office/drawing/2014/main" id="{09E492E8-EB11-9133-82EE-A0E38110CD06}"/>
              </a:ext>
            </a:extLst>
          </p:cNvPr>
          <p:cNvSpPr/>
          <p:nvPr/>
        </p:nvSpPr>
        <p:spPr>
          <a:xfrm>
            <a:off x="5081981" y="4019582"/>
            <a:ext cx="202556" cy="1823011"/>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9ADD06D2-1FFC-C114-4765-11AA8153190E}"/>
              </a:ext>
            </a:extLst>
          </p:cNvPr>
          <p:cNvCxnSpPr>
            <a:cxnSpLocks/>
          </p:cNvCxnSpPr>
          <p:nvPr/>
        </p:nvCxnSpPr>
        <p:spPr>
          <a:xfrm flipH="1" flipV="1">
            <a:off x="5183530" y="4931141"/>
            <a:ext cx="3186372" cy="2989"/>
          </a:xfrm>
          <a:prstGeom prst="straightConnector1">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69A9A1E-7528-62DE-6754-77A216734D23}"/>
              </a:ext>
            </a:extLst>
          </p:cNvPr>
          <p:cNvSpPr/>
          <p:nvPr/>
        </p:nvSpPr>
        <p:spPr>
          <a:xfrm>
            <a:off x="1109401" y="2085476"/>
            <a:ext cx="3895293" cy="1241048"/>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371CFC1-20A2-D9A2-3C61-19A2CB053D20}"/>
              </a:ext>
            </a:extLst>
          </p:cNvPr>
          <p:cNvSpPr/>
          <p:nvPr/>
        </p:nvSpPr>
        <p:spPr>
          <a:xfrm>
            <a:off x="1109401" y="3325372"/>
            <a:ext cx="3895293" cy="630389"/>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BAFE5AE-D6D6-E374-AE33-EC274251AB49}"/>
              </a:ext>
            </a:extLst>
          </p:cNvPr>
          <p:cNvSpPr/>
          <p:nvPr/>
        </p:nvSpPr>
        <p:spPr>
          <a:xfrm>
            <a:off x="1109401" y="3954610"/>
            <a:ext cx="3895293" cy="2350652"/>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7805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54BD4-CFD9-4C21-9223-F0D46FF86CFF}"/>
              </a:ext>
            </a:extLst>
          </p:cNvPr>
          <p:cNvSpPr>
            <a:spLocks noGrp="1"/>
          </p:cNvSpPr>
          <p:nvPr>
            <p:ph type="title"/>
          </p:nvPr>
        </p:nvSpPr>
        <p:spPr/>
        <p:txBody>
          <a:bodyPr/>
          <a:lstStyle/>
          <a:p>
            <a:r>
              <a:rPr lang="en-GB">
                <a:ea typeface="Calibri Light"/>
                <a:cs typeface="Calibri Light"/>
              </a:rPr>
              <a:t>Key observations</a:t>
            </a:r>
          </a:p>
        </p:txBody>
      </p:sp>
      <p:sp>
        <p:nvSpPr>
          <p:cNvPr id="3" name="Content Placeholder 2">
            <a:extLst>
              <a:ext uri="{FF2B5EF4-FFF2-40B4-BE49-F238E27FC236}">
                <a16:creationId xmlns:a16="http://schemas.microsoft.com/office/drawing/2014/main" id="{8AD00984-3AA5-C528-C9D4-B10D88A05041}"/>
              </a:ext>
            </a:extLst>
          </p:cNvPr>
          <p:cNvSpPr>
            <a:spLocks noGrp="1"/>
          </p:cNvSpPr>
          <p:nvPr>
            <p:ph idx="1"/>
          </p:nvPr>
        </p:nvSpPr>
        <p:spPr>
          <a:xfrm>
            <a:off x="828040" y="1260629"/>
            <a:ext cx="10515600" cy="1262874"/>
          </a:xfrm>
        </p:spPr>
        <p:txBody>
          <a:bodyPr vert="horz" lIns="91440" tIns="45720" rIns="91440" bIns="45720" rtlCol="0" anchor="t">
            <a:normAutofit/>
          </a:bodyPr>
          <a:lstStyle/>
          <a:p>
            <a:pPr marL="342900" indent="-342900"/>
            <a:r>
              <a:rPr lang="en-GB" sz="1600">
                <a:ea typeface="Calibri" panose="020F0502020204030204"/>
                <a:cs typeface="Calibri" panose="020F0502020204030204"/>
              </a:rPr>
              <a:t>Hard language-</a:t>
            </a:r>
            <a:r>
              <a:rPr lang="en-GB" sz="1600" err="1">
                <a:ea typeface="Calibri" panose="020F0502020204030204"/>
                <a:cs typeface="Calibri" panose="020F0502020204030204"/>
              </a:rPr>
              <a:t>modeling</a:t>
            </a:r>
            <a:r>
              <a:rPr lang="en-GB" sz="1600">
                <a:ea typeface="Calibri" panose="020F0502020204030204"/>
                <a:cs typeface="Calibri" panose="020F0502020204030204"/>
              </a:rPr>
              <a:t> tasks often include easier subtasks that can be approximated well by more efficient models.</a:t>
            </a:r>
            <a:endParaRPr lang="en-US" sz="1600">
              <a:ea typeface="Calibri"/>
              <a:cs typeface="Calibri"/>
            </a:endParaRPr>
          </a:p>
          <a:p>
            <a:pPr marL="342900" indent="-342900"/>
            <a:r>
              <a:rPr lang="en-GB" sz="1600">
                <a:ea typeface="Calibri" panose="020F0502020204030204"/>
                <a:cs typeface="Calibri" panose="020F0502020204030204"/>
              </a:rPr>
              <a:t>Inference from large models is often not bottlenecked on arithmetic operations, but rather on memory bandwidth and communication, so additional computation resources might be available.</a:t>
            </a:r>
          </a:p>
        </p:txBody>
      </p:sp>
      <p:sp>
        <p:nvSpPr>
          <p:cNvPr id="4" name="Date Placeholder 3">
            <a:extLst>
              <a:ext uri="{FF2B5EF4-FFF2-40B4-BE49-F238E27FC236}">
                <a16:creationId xmlns:a16="http://schemas.microsoft.com/office/drawing/2014/main" id="{2B41C0EC-E067-66C7-8FBD-1A89D2F2093A}"/>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4FBC9021-DB4D-91E8-5752-70CEAF11878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BE74A10-3D98-0961-E55F-2134CC767068}"/>
              </a:ext>
            </a:extLst>
          </p:cNvPr>
          <p:cNvSpPr>
            <a:spLocks noGrp="1"/>
          </p:cNvSpPr>
          <p:nvPr>
            <p:ph type="sldNum" sz="quarter" idx="12"/>
          </p:nvPr>
        </p:nvSpPr>
        <p:spPr/>
        <p:txBody>
          <a:bodyPr/>
          <a:lstStyle/>
          <a:p>
            <a:fld id="{D4F24A5E-B0D2-394D-9970-9AE06BCB59C1}" type="slidenum">
              <a:rPr lang="en-US" smtClean="0"/>
              <a:t>34</a:t>
            </a:fld>
            <a:endParaRPr lang="en-US"/>
          </a:p>
        </p:txBody>
      </p:sp>
      <p:sp>
        <p:nvSpPr>
          <p:cNvPr id="14" name="Content Placeholder 2">
            <a:extLst>
              <a:ext uri="{FF2B5EF4-FFF2-40B4-BE49-F238E27FC236}">
                <a16:creationId xmlns:a16="http://schemas.microsoft.com/office/drawing/2014/main" id="{4A651977-6C84-197B-A16B-0EF0F3DC63BF}"/>
              </a:ext>
            </a:extLst>
          </p:cNvPr>
          <p:cNvSpPr txBox="1">
            <a:spLocks/>
          </p:cNvSpPr>
          <p:nvPr/>
        </p:nvSpPr>
        <p:spPr>
          <a:xfrm>
            <a:off x="840081" y="2881934"/>
            <a:ext cx="10515600" cy="17836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ea typeface="Calibri" panose="020F0502020204030204"/>
                <a:cs typeface="Calibri" panose="020F0502020204030204"/>
              </a:rPr>
              <a:t>The authors were able to accelerate inference </a:t>
            </a:r>
            <a:r>
              <a:rPr lang="en-GB" sz="1600" b="1">
                <a:ea typeface="Calibri" panose="020F0502020204030204"/>
                <a:cs typeface="Calibri" panose="020F0502020204030204"/>
              </a:rPr>
              <a:t>without</a:t>
            </a:r>
            <a:r>
              <a:rPr lang="en-GB" sz="1600">
                <a:ea typeface="Calibri" panose="020F0502020204030204"/>
                <a:cs typeface="Calibri" panose="020F0502020204030204"/>
              </a:rPr>
              <a:t>:</a:t>
            </a:r>
            <a:endParaRPr lang="en-US" sz="1600">
              <a:ea typeface="Calibri"/>
              <a:cs typeface="Calibri"/>
            </a:endParaRPr>
          </a:p>
          <a:p>
            <a:pPr marL="342900" indent="-342900"/>
            <a:r>
              <a:rPr lang="en-GB" sz="1600">
                <a:ea typeface="Calibri" panose="020F0502020204030204"/>
                <a:cs typeface="Calibri" panose="020F0502020204030204"/>
              </a:rPr>
              <a:t>Changing the model architecture.</a:t>
            </a:r>
          </a:p>
          <a:p>
            <a:pPr marL="342900" indent="-342900"/>
            <a:r>
              <a:rPr lang="en-GB" sz="1600">
                <a:ea typeface="Calibri" panose="020F0502020204030204"/>
                <a:cs typeface="Calibri" panose="020F0502020204030204"/>
              </a:rPr>
              <a:t>Changing the training-procedure or needing to re-train the models.</a:t>
            </a:r>
          </a:p>
          <a:p>
            <a:pPr marL="342900" indent="-342900"/>
            <a:r>
              <a:rPr lang="en-GB" sz="1600">
                <a:ea typeface="Calibri" panose="020F0502020204030204"/>
                <a:cs typeface="Calibri" panose="020F0502020204030204"/>
              </a:rPr>
              <a:t>Change the model output distribution.</a:t>
            </a:r>
            <a:endParaRPr lang="en-US" sz="1600">
              <a:ea typeface="Calibri"/>
              <a:cs typeface="Calibri"/>
            </a:endParaRPr>
          </a:p>
        </p:txBody>
      </p:sp>
    </p:spTree>
    <p:extLst>
      <p:ext uri="{BB962C8B-B14F-4D97-AF65-F5344CB8AC3E}">
        <p14:creationId xmlns:p14="http://schemas.microsoft.com/office/powerpoint/2010/main" val="267420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66A876-6E90-6257-38EB-85194F1FEB7C}"/>
              </a:ext>
            </a:extLst>
          </p:cNvPr>
          <p:cNvSpPr txBox="1"/>
          <p:nvPr/>
        </p:nvSpPr>
        <p:spPr>
          <a:xfrm>
            <a:off x="5401756" y="1629029"/>
            <a:ext cx="608140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Number of tokens to be guessed by draft model: γ.</a:t>
            </a:r>
            <a:endParaRPr lang="en-US">
              <a:ea typeface="Calibri" panose="020F0502020204030204"/>
              <a:cs typeface="Calibri" panose="020F0502020204030204"/>
            </a:endParaRPr>
          </a:p>
          <a:p>
            <a:r>
              <a:rPr lang="en-GB"/>
              <a:t>A measure of how well </a:t>
            </a:r>
            <a:r>
              <a:rPr lang="en-GB">
                <a:ea typeface="+mn-lt"/>
                <a:cs typeface="+mn-lt"/>
              </a:rPr>
              <a:t>draft </a:t>
            </a:r>
            <a:r>
              <a:rPr lang="en-GB"/>
              <a:t>model (</a:t>
            </a:r>
            <a:r>
              <a:rPr lang="en-GB" err="1"/>
              <a:t>M_q</a:t>
            </a:r>
            <a:r>
              <a:rPr lang="en-GB"/>
              <a:t>) approximates target model (</a:t>
            </a:r>
            <a:r>
              <a:rPr lang="en-GB" err="1"/>
              <a:t>M_p</a:t>
            </a:r>
            <a:r>
              <a:rPr lang="en-GB"/>
              <a:t>): α</a:t>
            </a:r>
            <a:endParaRPr lang="en-GB">
              <a:ea typeface="Calibri" panose="020F0502020204030204"/>
              <a:cs typeface="Calibri" panose="020F0502020204030204"/>
            </a:endParaRPr>
          </a:p>
          <a:p>
            <a:endParaRPr lang="en-GB"/>
          </a:p>
          <a:p>
            <a:r>
              <a:rPr lang="en-GB"/>
              <a:t>α ∝ E[#tokens per iteration]</a:t>
            </a:r>
            <a:endParaRPr lang="en-GB">
              <a:ea typeface="Calibri"/>
              <a:cs typeface="Calibri"/>
            </a:endParaRPr>
          </a:p>
          <a:p>
            <a:endParaRPr lang="en-GB"/>
          </a:p>
          <a:p>
            <a:r>
              <a:rPr lang="en-GB">
                <a:solidFill>
                  <a:srgbClr val="FF0000"/>
                </a:solidFill>
              </a:rPr>
              <a:t>Also</a:t>
            </a:r>
            <a:r>
              <a:rPr lang="en-GB"/>
              <a:t>,</a:t>
            </a:r>
            <a:endParaRPr lang="en-GB">
              <a:ea typeface="Calibri"/>
              <a:cs typeface="Calibri"/>
            </a:endParaRPr>
          </a:p>
          <a:p>
            <a:endParaRPr lang="en-GB"/>
          </a:p>
          <a:p>
            <a:r>
              <a:rPr lang="en-GB"/>
              <a:t>α ∝ size[</a:t>
            </a:r>
            <a:r>
              <a:rPr lang="en-GB" i="1" err="1"/>
              <a:t>M_q</a:t>
            </a:r>
            <a:r>
              <a:rPr lang="en-GB"/>
              <a:t>]</a:t>
            </a:r>
            <a:endParaRPr lang="en-GB">
              <a:ea typeface="Calibri"/>
              <a:cs typeface="Calibri"/>
            </a:endParaRPr>
          </a:p>
          <a:p>
            <a:endParaRPr lang="en-GB"/>
          </a:p>
          <a:p>
            <a:endParaRPr lang="en-GB"/>
          </a:p>
          <a:p>
            <a:r>
              <a:rPr lang="en-GB"/>
              <a:t>This induces a trade-off between making </a:t>
            </a:r>
            <a:r>
              <a:rPr lang="en-GB" err="1"/>
              <a:t>M_q</a:t>
            </a:r>
            <a:r>
              <a:rPr lang="en-GB"/>
              <a:t> and </a:t>
            </a:r>
            <a:r>
              <a:rPr lang="en-GB" err="1"/>
              <a:t>M_p</a:t>
            </a:r>
            <a:r>
              <a:rPr lang="en-GB"/>
              <a:t> similar and making the </a:t>
            </a:r>
            <a:r>
              <a:rPr lang="en-GB" err="1"/>
              <a:t>M_q</a:t>
            </a:r>
            <a:r>
              <a:rPr lang="en-GB"/>
              <a:t> model cheap to run.</a:t>
            </a:r>
            <a:endParaRPr lang="en-GB">
              <a:ea typeface="Calibri"/>
              <a:cs typeface="Calibri"/>
            </a:endParaRPr>
          </a:p>
        </p:txBody>
      </p:sp>
      <p:sp>
        <p:nvSpPr>
          <p:cNvPr id="2" name="Title 1">
            <a:extLst>
              <a:ext uri="{FF2B5EF4-FFF2-40B4-BE49-F238E27FC236}">
                <a16:creationId xmlns:a16="http://schemas.microsoft.com/office/drawing/2014/main" id="{1D5F6403-AC6F-D48F-0D0F-09CB2A019EF3}"/>
              </a:ext>
            </a:extLst>
          </p:cNvPr>
          <p:cNvSpPr>
            <a:spLocks noGrp="1"/>
          </p:cNvSpPr>
          <p:nvPr>
            <p:ph type="title"/>
          </p:nvPr>
        </p:nvSpPr>
        <p:spPr/>
        <p:txBody>
          <a:bodyPr/>
          <a:lstStyle/>
          <a:p>
            <a:r>
              <a:rPr lang="en-GB">
                <a:cs typeface="Calibri Light"/>
              </a:rPr>
              <a:t>The trade-off</a:t>
            </a:r>
            <a:endParaRPr lang="en-US"/>
          </a:p>
        </p:txBody>
      </p:sp>
      <p:sp>
        <p:nvSpPr>
          <p:cNvPr id="4" name="Date Placeholder 3">
            <a:extLst>
              <a:ext uri="{FF2B5EF4-FFF2-40B4-BE49-F238E27FC236}">
                <a16:creationId xmlns:a16="http://schemas.microsoft.com/office/drawing/2014/main" id="{DF71FFB5-821C-5064-84B2-C146198DF0CB}"/>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6BC91AC2-6633-D896-523D-6EB70DABC05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3822513-0335-FD26-EEAA-95FA9E3CF3FE}"/>
              </a:ext>
            </a:extLst>
          </p:cNvPr>
          <p:cNvSpPr>
            <a:spLocks noGrp="1"/>
          </p:cNvSpPr>
          <p:nvPr>
            <p:ph type="sldNum" sz="quarter" idx="12"/>
          </p:nvPr>
        </p:nvSpPr>
        <p:spPr/>
        <p:txBody>
          <a:bodyPr/>
          <a:lstStyle/>
          <a:p>
            <a:fld id="{D4F24A5E-B0D2-394D-9970-9AE06BCB59C1}" type="slidenum">
              <a:rPr lang="en-US" smtClean="0"/>
              <a:t>35</a:t>
            </a:fld>
            <a:endParaRPr lang="en-US"/>
          </a:p>
        </p:txBody>
      </p:sp>
      <p:pic>
        <p:nvPicPr>
          <p:cNvPr id="7" name="Picture 6" descr="A graph of different colored lines&#10;&#10;Description automatically generated">
            <a:extLst>
              <a:ext uri="{FF2B5EF4-FFF2-40B4-BE49-F238E27FC236}">
                <a16:creationId xmlns:a16="http://schemas.microsoft.com/office/drawing/2014/main" id="{49A0DD46-699E-5E0A-E72F-5075934310BA}"/>
              </a:ext>
            </a:extLst>
          </p:cNvPr>
          <p:cNvPicPr>
            <a:picLocks noChangeAspect="1"/>
          </p:cNvPicPr>
          <p:nvPr/>
        </p:nvPicPr>
        <p:blipFill>
          <a:blip r:embed="rId2"/>
          <a:stretch>
            <a:fillRect/>
          </a:stretch>
        </p:blipFill>
        <p:spPr>
          <a:xfrm>
            <a:off x="652373" y="1644892"/>
            <a:ext cx="4422579" cy="3285282"/>
          </a:xfrm>
          <a:prstGeom prst="rect">
            <a:avLst/>
          </a:prstGeom>
        </p:spPr>
      </p:pic>
      <p:sp>
        <p:nvSpPr>
          <p:cNvPr id="8" name="Rectangle 7">
            <a:extLst>
              <a:ext uri="{FF2B5EF4-FFF2-40B4-BE49-F238E27FC236}">
                <a16:creationId xmlns:a16="http://schemas.microsoft.com/office/drawing/2014/main" id="{9D1C4DE6-3A0A-CEC4-D889-22FA83CF568B}"/>
              </a:ext>
            </a:extLst>
          </p:cNvPr>
          <p:cNvSpPr/>
          <p:nvPr/>
        </p:nvSpPr>
        <p:spPr>
          <a:xfrm>
            <a:off x="5403696" y="1964516"/>
            <a:ext cx="5953674" cy="550224"/>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5549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1ACC-0E38-97D1-296A-778B8FD1447B}"/>
              </a:ext>
            </a:extLst>
          </p:cNvPr>
          <p:cNvSpPr>
            <a:spLocks noGrp="1"/>
          </p:cNvSpPr>
          <p:nvPr>
            <p:ph type="title"/>
          </p:nvPr>
        </p:nvSpPr>
        <p:spPr/>
        <p:txBody>
          <a:bodyPr/>
          <a:lstStyle/>
          <a:p>
            <a:r>
              <a:rPr lang="en-GB" err="1">
                <a:ea typeface="Calibri Light"/>
                <a:cs typeface="Calibri Light"/>
              </a:rPr>
              <a:t>Walltime</a:t>
            </a:r>
            <a:r>
              <a:rPr lang="en-GB">
                <a:ea typeface="Calibri Light"/>
                <a:cs typeface="Calibri Light"/>
              </a:rPr>
              <a:t> Improvement</a:t>
            </a:r>
            <a:endParaRPr lang="en-GB"/>
          </a:p>
        </p:txBody>
      </p:sp>
      <p:pic>
        <p:nvPicPr>
          <p:cNvPr id="7" name="Content Placeholder 6" descr="A purple squares with a white background&#10;&#10;Description automatically generated">
            <a:extLst>
              <a:ext uri="{FF2B5EF4-FFF2-40B4-BE49-F238E27FC236}">
                <a16:creationId xmlns:a16="http://schemas.microsoft.com/office/drawing/2014/main" id="{7FA4B15C-0F69-B806-02DA-32504E314767}"/>
              </a:ext>
            </a:extLst>
          </p:cNvPr>
          <p:cNvPicPr>
            <a:picLocks noGrp="1" noChangeAspect="1"/>
          </p:cNvPicPr>
          <p:nvPr>
            <p:ph idx="1"/>
          </p:nvPr>
        </p:nvPicPr>
        <p:blipFill>
          <a:blip r:embed="rId2"/>
          <a:stretch>
            <a:fillRect/>
          </a:stretch>
        </p:blipFill>
        <p:spPr>
          <a:xfrm>
            <a:off x="790223" y="2493916"/>
            <a:ext cx="10404592" cy="1941759"/>
          </a:xfrm>
        </p:spPr>
      </p:pic>
      <p:sp>
        <p:nvSpPr>
          <p:cNvPr id="4" name="Date Placeholder 3">
            <a:extLst>
              <a:ext uri="{FF2B5EF4-FFF2-40B4-BE49-F238E27FC236}">
                <a16:creationId xmlns:a16="http://schemas.microsoft.com/office/drawing/2014/main" id="{DF6697F8-796F-967B-0CC5-C1F24FFAE880}"/>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9B2ED9B8-DD04-8F5C-494E-37AA59A39B1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8EBDA54-7F3C-A003-758D-DA4828DD4D51}"/>
              </a:ext>
            </a:extLst>
          </p:cNvPr>
          <p:cNvSpPr>
            <a:spLocks noGrp="1"/>
          </p:cNvSpPr>
          <p:nvPr>
            <p:ph type="sldNum" sz="quarter" idx="12"/>
          </p:nvPr>
        </p:nvSpPr>
        <p:spPr/>
        <p:txBody>
          <a:bodyPr/>
          <a:lstStyle/>
          <a:p>
            <a:fld id="{D4F24A5E-B0D2-394D-9970-9AE06BCB59C1}" type="slidenum">
              <a:rPr lang="en-US" smtClean="0"/>
              <a:t>36</a:t>
            </a:fld>
            <a:endParaRPr lang="en-US"/>
          </a:p>
        </p:txBody>
      </p:sp>
      <p:sp>
        <p:nvSpPr>
          <p:cNvPr id="8" name="TextBox 7">
            <a:extLst>
              <a:ext uri="{FF2B5EF4-FFF2-40B4-BE49-F238E27FC236}">
                <a16:creationId xmlns:a16="http://schemas.microsoft.com/office/drawing/2014/main" id="{957F1259-212E-79FE-FDD7-31C2B2A2AB1E}"/>
              </a:ext>
            </a:extLst>
          </p:cNvPr>
          <p:cNvSpPr txBox="1"/>
          <p:nvPr/>
        </p:nvSpPr>
        <p:spPr>
          <a:xfrm>
            <a:off x="2982147" y="4706055"/>
            <a:ext cx="63086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ea typeface="Calibri"/>
                <a:cs typeface="Calibri"/>
              </a:rPr>
              <a:t>A simplified trace diagram for a full encoder-decoder Transformer stack.</a:t>
            </a:r>
            <a:endParaRPr lang="en-US" sz="1400">
              <a:ea typeface="Calibri"/>
              <a:cs typeface="Calibri"/>
            </a:endParaRPr>
          </a:p>
        </p:txBody>
      </p:sp>
    </p:spTree>
    <p:extLst>
      <p:ext uri="{BB962C8B-B14F-4D97-AF65-F5344CB8AC3E}">
        <p14:creationId xmlns:p14="http://schemas.microsoft.com/office/powerpoint/2010/main" val="3282803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AF288-28F3-CD6F-C5F0-40658C1813D9}"/>
              </a:ext>
            </a:extLst>
          </p:cNvPr>
          <p:cNvSpPr>
            <a:spLocks noGrp="1"/>
          </p:cNvSpPr>
          <p:nvPr>
            <p:ph type="title"/>
          </p:nvPr>
        </p:nvSpPr>
        <p:spPr/>
        <p:txBody>
          <a:bodyPr/>
          <a:lstStyle/>
          <a:p>
            <a:r>
              <a:rPr lang="en-GB">
                <a:ea typeface="Calibri Light"/>
                <a:cs typeface="Calibri Light"/>
              </a:rPr>
              <a:t>Choosing optimal </a:t>
            </a:r>
            <a:r>
              <a:rPr lang="en-GB">
                <a:solidFill>
                  <a:srgbClr val="282828"/>
                </a:solidFill>
                <a:ea typeface="+mj-lt"/>
                <a:cs typeface="+mj-lt"/>
              </a:rPr>
              <a:t>γ</a:t>
            </a:r>
            <a:endParaRPr lang="en-GB"/>
          </a:p>
        </p:txBody>
      </p:sp>
      <p:sp>
        <p:nvSpPr>
          <p:cNvPr id="3" name="Content Placeholder 2">
            <a:extLst>
              <a:ext uri="{FF2B5EF4-FFF2-40B4-BE49-F238E27FC236}">
                <a16:creationId xmlns:a16="http://schemas.microsoft.com/office/drawing/2014/main" id="{B258A210-D274-3966-31F3-25F6AFC47CDB}"/>
              </a:ext>
            </a:extLst>
          </p:cNvPr>
          <p:cNvSpPr>
            <a:spLocks noGrp="1"/>
          </p:cNvSpPr>
          <p:nvPr>
            <p:ph idx="1"/>
          </p:nvPr>
        </p:nvSpPr>
        <p:spPr>
          <a:xfrm>
            <a:off x="838201" y="1608703"/>
            <a:ext cx="4974638" cy="4549446"/>
          </a:xfrm>
        </p:spPr>
        <p:txBody>
          <a:bodyPr vert="horz" lIns="91440" tIns="45720" rIns="91440" bIns="45720" rtlCol="0" anchor="t">
            <a:normAutofit/>
          </a:bodyPr>
          <a:lstStyle/>
          <a:p>
            <a:pPr marL="0" indent="0">
              <a:buNone/>
            </a:pPr>
            <a:r>
              <a:rPr lang="en-GB" sz="1600">
                <a:ea typeface="Calibri"/>
                <a:cs typeface="Calibri"/>
              </a:rPr>
              <a:t>Given the</a:t>
            </a:r>
          </a:p>
          <a:p>
            <a:pPr marL="285750" indent="-285750"/>
            <a:r>
              <a:rPr lang="en-GB" sz="1600" i="1">
                <a:ea typeface="Calibri"/>
                <a:cs typeface="Calibri"/>
              </a:rPr>
              <a:t>Cost co-efficient </a:t>
            </a:r>
            <a:r>
              <a:rPr lang="en-GB" sz="1600">
                <a:ea typeface="Calibri"/>
                <a:cs typeface="Calibri"/>
              </a:rPr>
              <a:t>(ratio between the time for a single run of </a:t>
            </a:r>
            <a:r>
              <a:rPr lang="en-GB" sz="1600" i="1" err="1">
                <a:ea typeface="Calibri"/>
                <a:cs typeface="Calibri"/>
              </a:rPr>
              <a:t>M_q</a:t>
            </a:r>
            <a:r>
              <a:rPr lang="en-GB" sz="1600">
                <a:ea typeface="Calibri"/>
                <a:cs typeface="Calibri"/>
              </a:rPr>
              <a:t> and time for a single run of </a:t>
            </a:r>
            <a:r>
              <a:rPr lang="en-GB" sz="1600" i="1" err="1">
                <a:ea typeface="Calibri"/>
                <a:cs typeface="Calibri"/>
              </a:rPr>
              <a:t>M_p</a:t>
            </a:r>
            <a:r>
              <a:rPr lang="en-GB" sz="1600">
                <a:ea typeface="Calibri"/>
                <a:cs typeface="Calibri"/>
              </a:rPr>
              <a:t>)</a:t>
            </a:r>
            <a:r>
              <a:rPr lang="en-GB" sz="1600" i="1">
                <a:ea typeface="Calibri"/>
                <a:cs typeface="Calibri"/>
              </a:rPr>
              <a:t>: c</a:t>
            </a:r>
          </a:p>
          <a:p>
            <a:pPr marL="285750" indent="-285750"/>
            <a:r>
              <a:rPr lang="en-GB" sz="1600">
                <a:ea typeface="+mn-lt"/>
                <a:cs typeface="+mn-lt"/>
              </a:rPr>
              <a:t>A measure of how well draft model approximates target model: α</a:t>
            </a:r>
          </a:p>
          <a:p>
            <a:pPr marL="0" indent="0">
              <a:buNone/>
            </a:pPr>
            <a:r>
              <a:rPr lang="en-GB" sz="1600">
                <a:ea typeface="Calibri"/>
                <a:cs typeface="Calibri"/>
              </a:rPr>
              <a:t>the optimal </a:t>
            </a:r>
            <a:r>
              <a:rPr lang="en-GB" sz="1600">
                <a:ea typeface="+mn-lt"/>
                <a:cs typeface="+mn-lt"/>
              </a:rPr>
              <a:t>γ is the one that maximizes the </a:t>
            </a:r>
            <a:r>
              <a:rPr lang="en-GB" sz="1600" err="1">
                <a:ea typeface="+mn-lt"/>
                <a:cs typeface="+mn-lt"/>
              </a:rPr>
              <a:t>walltime</a:t>
            </a:r>
            <a:r>
              <a:rPr lang="en-GB" sz="1600">
                <a:ea typeface="+mn-lt"/>
                <a:cs typeface="+mn-lt"/>
              </a:rPr>
              <a:t>.</a:t>
            </a:r>
          </a:p>
          <a:p>
            <a:pPr marL="0" indent="0">
              <a:buNone/>
            </a:pPr>
            <a:endParaRPr lang="en-GB" sz="1600">
              <a:ea typeface="Calibri"/>
              <a:cs typeface="Calibri"/>
            </a:endParaRPr>
          </a:p>
        </p:txBody>
      </p:sp>
      <p:sp>
        <p:nvSpPr>
          <p:cNvPr id="4" name="Date Placeholder 3">
            <a:extLst>
              <a:ext uri="{FF2B5EF4-FFF2-40B4-BE49-F238E27FC236}">
                <a16:creationId xmlns:a16="http://schemas.microsoft.com/office/drawing/2014/main" id="{BFAB1327-2CD1-A007-CF55-AE92EE1B1B9E}"/>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3BAB33BF-E814-E223-43BF-DF218F3E58B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829A9F3-5052-0122-17A0-F51C4A3506A4}"/>
              </a:ext>
            </a:extLst>
          </p:cNvPr>
          <p:cNvSpPr>
            <a:spLocks noGrp="1"/>
          </p:cNvSpPr>
          <p:nvPr>
            <p:ph type="sldNum" sz="quarter" idx="12"/>
          </p:nvPr>
        </p:nvSpPr>
        <p:spPr/>
        <p:txBody>
          <a:bodyPr/>
          <a:lstStyle/>
          <a:p>
            <a:fld id="{D4F24A5E-B0D2-394D-9970-9AE06BCB59C1}" type="slidenum">
              <a:rPr lang="en-US" smtClean="0"/>
              <a:t>37</a:t>
            </a:fld>
            <a:endParaRPr lang="en-US"/>
          </a:p>
        </p:txBody>
      </p:sp>
      <p:pic>
        <p:nvPicPr>
          <p:cNvPr id="10" name="Picture 9" descr="A graph with different colored lines&#10;&#10;Description automatically generated">
            <a:extLst>
              <a:ext uri="{FF2B5EF4-FFF2-40B4-BE49-F238E27FC236}">
                <a16:creationId xmlns:a16="http://schemas.microsoft.com/office/drawing/2014/main" id="{EBE15BFA-731F-F692-B8A9-B75E5C23FD61}"/>
              </a:ext>
            </a:extLst>
          </p:cNvPr>
          <p:cNvPicPr>
            <a:picLocks noChangeAspect="1"/>
          </p:cNvPicPr>
          <p:nvPr/>
        </p:nvPicPr>
        <p:blipFill>
          <a:blip r:embed="rId2"/>
          <a:stretch>
            <a:fillRect/>
          </a:stretch>
        </p:blipFill>
        <p:spPr>
          <a:xfrm>
            <a:off x="5922645" y="1289002"/>
            <a:ext cx="5183381" cy="3899516"/>
          </a:xfrm>
          <a:prstGeom prst="rect">
            <a:avLst/>
          </a:prstGeom>
        </p:spPr>
      </p:pic>
    </p:spTree>
    <p:extLst>
      <p:ext uri="{BB962C8B-B14F-4D97-AF65-F5344CB8AC3E}">
        <p14:creationId xmlns:p14="http://schemas.microsoft.com/office/powerpoint/2010/main" val="3699179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594E6-A4CC-E92A-2E95-BCF42C4A7F7B}"/>
              </a:ext>
            </a:extLst>
          </p:cNvPr>
          <p:cNvSpPr>
            <a:spLocks noGrp="1"/>
          </p:cNvSpPr>
          <p:nvPr>
            <p:ph type="title"/>
          </p:nvPr>
        </p:nvSpPr>
        <p:spPr/>
        <p:txBody>
          <a:bodyPr/>
          <a:lstStyle/>
          <a:p>
            <a:r>
              <a:rPr lang="en-GB">
                <a:ea typeface="Calibri Light"/>
                <a:cs typeface="Calibri Light"/>
              </a:rPr>
              <a:t>Speed-up</a:t>
            </a:r>
            <a:endParaRPr lang="en-GB"/>
          </a:p>
        </p:txBody>
      </p:sp>
      <p:pic>
        <p:nvPicPr>
          <p:cNvPr id="7" name="Content Placeholder 6" descr="A table with numbers and symbols&#10;&#10;Description automatically generated">
            <a:extLst>
              <a:ext uri="{FF2B5EF4-FFF2-40B4-BE49-F238E27FC236}">
                <a16:creationId xmlns:a16="http://schemas.microsoft.com/office/drawing/2014/main" id="{4F241986-3323-8E69-F2F2-386D22D42EAF}"/>
              </a:ext>
            </a:extLst>
          </p:cNvPr>
          <p:cNvPicPr>
            <a:picLocks noGrp="1" noChangeAspect="1"/>
          </p:cNvPicPr>
          <p:nvPr>
            <p:ph idx="1"/>
          </p:nvPr>
        </p:nvPicPr>
        <p:blipFill>
          <a:blip r:embed="rId2"/>
          <a:stretch>
            <a:fillRect/>
          </a:stretch>
        </p:blipFill>
        <p:spPr>
          <a:xfrm>
            <a:off x="5244735" y="2761071"/>
            <a:ext cx="4383499" cy="2824103"/>
          </a:xfrm>
        </p:spPr>
      </p:pic>
      <p:sp>
        <p:nvSpPr>
          <p:cNvPr id="4" name="Date Placeholder 3">
            <a:extLst>
              <a:ext uri="{FF2B5EF4-FFF2-40B4-BE49-F238E27FC236}">
                <a16:creationId xmlns:a16="http://schemas.microsoft.com/office/drawing/2014/main" id="{A765D979-05FD-4119-A9D9-2655F5814D4A}"/>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6CB40AC9-DC36-64F0-50AF-24C686A95CB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0A933CC-8E3D-5C4B-B922-13068B4B173A}"/>
              </a:ext>
            </a:extLst>
          </p:cNvPr>
          <p:cNvSpPr>
            <a:spLocks noGrp="1"/>
          </p:cNvSpPr>
          <p:nvPr>
            <p:ph type="sldNum" sz="quarter" idx="12"/>
          </p:nvPr>
        </p:nvSpPr>
        <p:spPr/>
        <p:txBody>
          <a:bodyPr/>
          <a:lstStyle/>
          <a:p>
            <a:fld id="{D4F24A5E-B0D2-394D-9970-9AE06BCB59C1}" type="slidenum">
              <a:rPr lang="en-US" smtClean="0"/>
              <a:t>38</a:t>
            </a:fld>
            <a:endParaRPr lang="en-US"/>
          </a:p>
        </p:txBody>
      </p:sp>
      <p:sp>
        <p:nvSpPr>
          <p:cNvPr id="8" name="TextBox 7">
            <a:extLst>
              <a:ext uri="{FF2B5EF4-FFF2-40B4-BE49-F238E27FC236}">
                <a16:creationId xmlns:a16="http://schemas.microsoft.com/office/drawing/2014/main" id="{B662E00E-291B-CE7E-B41A-5465014CCE5E}"/>
              </a:ext>
            </a:extLst>
          </p:cNvPr>
          <p:cNvSpPr txBox="1"/>
          <p:nvPr/>
        </p:nvSpPr>
        <p:spPr>
          <a:xfrm>
            <a:off x="885664" y="1310560"/>
            <a:ext cx="9896475"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ea typeface="Calibri"/>
                <a:cs typeface="Calibri"/>
              </a:rPr>
              <a:t>Target Model:</a:t>
            </a:r>
            <a:r>
              <a:rPr lang="en-GB" sz="1600">
                <a:ea typeface="+mn-lt"/>
                <a:cs typeface="+mn-lt"/>
              </a:rPr>
              <a:t> T5-XXL (11B)</a:t>
            </a:r>
            <a:endParaRPr lang="en-GB"/>
          </a:p>
          <a:p>
            <a:r>
              <a:rPr lang="en-GB" sz="1600">
                <a:ea typeface="Calibri"/>
                <a:cs typeface="Calibri"/>
              </a:rPr>
              <a:t>Approximation models: </a:t>
            </a:r>
            <a:r>
              <a:rPr lang="en-GB" sz="1600">
                <a:ea typeface="+mn-lt"/>
                <a:cs typeface="+mn-lt"/>
              </a:rPr>
              <a:t>T5-large (800M), T5-base (250M), and T5-small (77M)</a:t>
            </a:r>
            <a:endParaRPr lang="en-GB">
              <a:cs typeface="Calibri"/>
            </a:endParaRPr>
          </a:p>
          <a:p>
            <a:endParaRPr lang="en-GB" sz="1600">
              <a:ea typeface="+mn-lt"/>
              <a:cs typeface="+mn-lt"/>
            </a:endParaRPr>
          </a:p>
          <a:p>
            <a:r>
              <a:rPr lang="en-GB" sz="1600">
                <a:ea typeface="+mn-lt"/>
                <a:cs typeface="+mn-lt"/>
              </a:rPr>
              <a:t>T5-small (77M), with a good balance of c and α, provides the highest speedup out of the tested approximation models.</a:t>
            </a:r>
            <a:endParaRPr lang="en-GB">
              <a:cs typeface="Calibri"/>
            </a:endParaRPr>
          </a:p>
          <a:p>
            <a:endParaRPr lang="en-GB" sz="1600">
              <a:ea typeface="Calibri"/>
              <a:cs typeface="Calibri"/>
            </a:endParaRPr>
          </a:p>
          <a:p>
            <a:endParaRPr lang="en-GB" sz="1600">
              <a:ea typeface="Calibri"/>
              <a:cs typeface="Calibri"/>
            </a:endParaRPr>
          </a:p>
          <a:p>
            <a:r>
              <a:rPr lang="en-GB" sz="1600">
                <a:ea typeface="Calibri"/>
                <a:cs typeface="Calibri"/>
              </a:rPr>
              <a:t>Tasks:</a:t>
            </a:r>
          </a:p>
          <a:p>
            <a:pPr marL="285750" indent="-285750">
              <a:buFont typeface="Arial"/>
              <a:buChar char="•"/>
            </a:pPr>
            <a:r>
              <a:rPr lang="en-GB" sz="1600" err="1">
                <a:ea typeface="Calibri"/>
                <a:cs typeface="Calibri"/>
              </a:rPr>
              <a:t>EnDe</a:t>
            </a:r>
            <a:r>
              <a:rPr lang="en-GB" sz="1600">
                <a:ea typeface="Calibri"/>
                <a:cs typeface="Calibri"/>
              </a:rPr>
              <a:t>: English to German translation.</a:t>
            </a:r>
          </a:p>
          <a:p>
            <a:pPr marL="285750" indent="-285750">
              <a:buFont typeface="Arial"/>
              <a:buChar char="•"/>
            </a:pPr>
            <a:r>
              <a:rPr lang="en-GB" sz="1600">
                <a:ea typeface="Calibri"/>
                <a:cs typeface="Calibri"/>
              </a:rPr>
              <a:t>CNN/DM: Text summarization</a:t>
            </a:r>
          </a:p>
          <a:p>
            <a:endParaRPr lang="en-GB" sz="1600">
              <a:ea typeface="Calibri"/>
              <a:cs typeface="Calibri"/>
            </a:endParaRPr>
          </a:p>
        </p:txBody>
      </p:sp>
    </p:spTree>
    <p:extLst>
      <p:ext uri="{BB962C8B-B14F-4D97-AF65-F5344CB8AC3E}">
        <p14:creationId xmlns:p14="http://schemas.microsoft.com/office/powerpoint/2010/main" val="1760664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77EFA-CC9C-B0B6-B038-CFBFEB116DC1}"/>
              </a:ext>
            </a:extLst>
          </p:cNvPr>
          <p:cNvSpPr>
            <a:spLocks noGrp="1"/>
          </p:cNvSpPr>
          <p:nvPr>
            <p:ph type="title"/>
          </p:nvPr>
        </p:nvSpPr>
        <p:spPr/>
        <p:txBody>
          <a:bodyPr/>
          <a:lstStyle/>
          <a:p>
            <a:r>
              <a:rPr lang="en-GB">
                <a:cs typeface="Calibri Light"/>
              </a:rPr>
              <a:t>Limitation</a:t>
            </a:r>
            <a:endParaRPr lang="en-GB"/>
          </a:p>
        </p:txBody>
      </p:sp>
      <p:sp>
        <p:nvSpPr>
          <p:cNvPr id="3" name="Content Placeholder 2">
            <a:extLst>
              <a:ext uri="{FF2B5EF4-FFF2-40B4-BE49-F238E27FC236}">
                <a16:creationId xmlns:a16="http://schemas.microsoft.com/office/drawing/2014/main" id="{E6969472-F95C-D0C8-5258-FBC6145CCA42}"/>
              </a:ext>
            </a:extLst>
          </p:cNvPr>
          <p:cNvSpPr>
            <a:spLocks noGrp="1"/>
          </p:cNvSpPr>
          <p:nvPr>
            <p:ph idx="1"/>
          </p:nvPr>
        </p:nvSpPr>
        <p:spPr/>
        <p:txBody>
          <a:bodyPr vert="horz" lIns="91440" tIns="45720" rIns="91440" bIns="45720" rtlCol="0" anchor="t">
            <a:normAutofit/>
          </a:bodyPr>
          <a:lstStyle/>
          <a:p>
            <a:pPr marL="0" indent="0">
              <a:buNone/>
            </a:pPr>
            <a:r>
              <a:rPr lang="en-GB" sz="1600">
                <a:ea typeface="+mn-lt"/>
                <a:cs typeface="+mn-lt"/>
              </a:rPr>
              <a:t>The latency is improved through increased concurrency at the cost of an increased number of arithmetic operations. Thus, this method is not helpful for configurations where additional computation resources are not available.</a:t>
            </a:r>
            <a:endParaRPr lang="en-GB" sz="1600">
              <a:cs typeface="Calibri"/>
            </a:endParaRPr>
          </a:p>
        </p:txBody>
      </p:sp>
      <p:sp>
        <p:nvSpPr>
          <p:cNvPr id="4" name="Date Placeholder 3">
            <a:extLst>
              <a:ext uri="{FF2B5EF4-FFF2-40B4-BE49-F238E27FC236}">
                <a16:creationId xmlns:a16="http://schemas.microsoft.com/office/drawing/2014/main" id="{1A33A52D-FBFF-3AAA-C94D-96F051AF6E62}"/>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9DBFB739-4FB1-7944-E78E-62C276710C8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8D3D66F-4BB8-2D65-2A5B-F3808B32E89A}"/>
              </a:ext>
            </a:extLst>
          </p:cNvPr>
          <p:cNvSpPr>
            <a:spLocks noGrp="1"/>
          </p:cNvSpPr>
          <p:nvPr>
            <p:ph type="sldNum" sz="quarter" idx="12"/>
          </p:nvPr>
        </p:nvSpPr>
        <p:spPr/>
        <p:txBody>
          <a:bodyPr/>
          <a:lstStyle/>
          <a:p>
            <a:fld id="{D4F24A5E-B0D2-394D-9970-9AE06BCB59C1}" type="slidenum">
              <a:rPr lang="en-US" smtClean="0"/>
              <a:t>39</a:t>
            </a:fld>
            <a:endParaRPr lang="en-US"/>
          </a:p>
        </p:txBody>
      </p:sp>
    </p:spTree>
    <p:extLst>
      <p:ext uri="{BB962C8B-B14F-4D97-AF65-F5344CB8AC3E}">
        <p14:creationId xmlns:p14="http://schemas.microsoft.com/office/powerpoint/2010/main" val="1757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04DBC-3938-5E1B-21D2-39F71A65A5F4}"/>
              </a:ext>
            </a:extLst>
          </p:cNvPr>
          <p:cNvSpPr>
            <a:spLocks noGrp="1"/>
          </p:cNvSpPr>
          <p:nvPr>
            <p:ph type="title"/>
          </p:nvPr>
        </p:nvSpPr>
        <p:spPr/>
        <p:txBody>
          <a:bodyPr/>
          <a:lstStyle/>
          <a:p>
            <a:r>
              <a:rPr lang="en-US">
                <a:ea typeface="+mj-lt"/>
                <a:cs typeface="+mj-lt"/>
              </a:rPr>
              <a:t>Regular LM Inference</a:t>
            </a:r>
            <a:endParaRPr lang="en-US"/>
          </a:p>
        </p:txBody>
      </p:sp>
      <p:sp>
        <p:nvSpPr>
          <p:cNvPr id="4" name="Date Placeholder 3">
            <a:extLst>
              <a:ext uri="{FF2B5EF4-FFF2-40B4-BE49-F238E27FC236}">
                <a16:creationId xmlns:a16="http://schemas.microsoft.com/office/drawing/2014/main" id="{9C80B831-0A8A-1E2B-6CA0-D4EC7BB3A0EC}"/>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76A5E000-674E-2987-1322-73092CC9D31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2E1F256-5234-7EBE-DEAE-0E4666BD3EC7}"/>
              </a:ext>
            </a:extLst>
          </p:cNvPr>
          <p:cNvSpPr>
            <a:spLocks noGrp="1"/>
          </p:cNvSpPr>
          <p:nvPr>
            <p:ph type="sldNum" sz="quarter" idx="12"/>
          </p:nvPr>
        </p:nvSpPr>
        <p:spPr/>
        <p:txBody>
          <a:bodyPr/>
          <a:lstStyle/>
          <a:p>
            <a:fld id="{D4F24A5E-B0D2-394D-9970-9AE06BCB59C1}" type="slidenum">
              <a:rPr lang="en-US" smtClean="0"/>
              <a:t>4</a:t>
            </a:fld>
            <a:endParaRPr lang="en-US"/>
          </a:p>
        </p:txBody>
      </p:sp>
      <p:sp>
        <p:nvSpPr>
          <p:cNvPr id="8" name="TextBox 7">
            <a:extLst>
              <a:ext uri="{FF2B5EF4-FFF2-40B4-BE49-F238E27FC236}">
                <a16:creationId xmlns:a16="http://schemas.microsoft.com/office/drawing/2014/main" id="{56933932-2448-7C4E-377F-767EE1A6A072}"/>
              </a:ext>
            </a:extLst>
          </p:cNvPr>
          <p:cNvSpPr txBox="1"/>
          <p:nvPr/>
        </p:nvSpPr>
        <p:spPr>
          <a:xfrm>
            <a:off x="3846138" y="5810909"/>
            <a:ext cx="45429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50">
                <a:ea typeface="+mn-lt"/>
                <a:cs typeface="+mn-lt"/>
                <a:hlinkClick r:id="rId2"/>
              </a:rPr>
              <a:t>https://blog.research.google/2022/12/accelerating-text-generation-with.html</a:t>
            </a:r>
            <a:endParaRPr lang="en-US" sz="1050">
              <a:cs typeface="Calibri"/>
            </a:endParaRPr>
          </a:p>
        </p:txBody>
      </p:sp>
      <p:pic>
        <p:nvPicPr>
          <p:cNvPr id="12" name="Content Placeholder 11" descr="A group of black and white objects&#10;&#10;Description automatically generated">
            <a:extLst>
              <a:ext uri="{FF2B5EF4-FFF2-40B4-BE49-F238E27FC236}">
                <a16:creationId xmlns:a16="http://schemas.microsoft.com/office/drawing/2014/main" id="{3E202C9A-1B68-B4A0-B668-5969C01E9969}"/>
              </a:ext>
            </a:extLst>
          </p:cNvPr>
          <p:cNvPicPr>
            <a:picLocks noGrp="1" noChangeAspect="1"/>
          </p:cNvPicPr>
          <p:nvPr>
            <p:ph idx="1"/>
          </p:nvPr>
        </p:nvPicPr>
        <p:blipFill>
          <a:blip r:embed="rId3"/>
          <a:stretch>
            <a:fillRect/>
          </a:stretch>
        </p:blipFill>
        <p:spPr>
          <a:xfrm>
            <a:off x="2440329" y="1661148"/>
            <a:ext cx="7315200" cy="3464809"/>
          </a:xfrm>
        </p:spPr>
      </p:pic>
    </p:spTree>
    <p:extLst>
      <p:ext uri="{BB962C8B-B14F-4D97-AF65-F5344CB8AC3E}">
        <p14:creationId xmlns:p14="http://schemas.microsoft.com/office/powerpoint/2010/main" val="4254652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6545-4BD3-ADE2-7347-2745EA200FE0}"/>
              </a:ext>
            </a:extLst>
          </p:cNvPr>
          <p:cNvSpPr>
            <a:spLocks noGrp="1"/>
          </p:cNvSpPr>
          <p:nvPr>
            <p:ph type="ctrTitle"/>
          </p:nvPr>
        </p:nvSpPr>
        <p:spPr>
          <a:xfrm>
            <a:off x="1524000" y="600239"/>
            <a:ext cx="9144000" cy="1478794"/>
          </a:xfrm>
        </p:spPr>
        <p:txBody>
          <a:bodyPr>
            <a:normAutofit fontScale="90000"/>
          </a:bodyPr>
          <a:lstStyle/>
          <a:p>
            <a:r>
              <a:rPr lang="en-US" dirty="0"/>
              <a:t>Lecture 13: Efficient LLM Inference (Part 2)</a:t>
            </a:r>
          </a:p>
        </p:txBody>
      </p:sp>
      <p:sp>
        <p:nvSpPr>
          <p:cNvPr id="3" name="Subtitle 2">
            <a:extLst>
              <a:ext uri="{FF2B5EF4-FFF2-40B4-BE49-F238E27FC236}">
                <a16:creationId xmlns:a16="http://schemas.microsoft.com/office/drawing/2014/main" id="{6F4B5AB2-71ED-F483-B392-B5AD8D305EF7}"/>
              </a:ext>
            </a:extLst>
          </p:cNvPr>
          <p:cNvSpPr>
            <a:spLocks noGrp="1"/>
          </p:cNvSpPr>
          <p:nvPr>
            <p:ph type="subTitle" idx="1"/>
          </p:nvPr>
        </p:nvSpPr>
        <p:spPr/>
        <p:txBody>
          <a:bodyPr>
            <a:normAutofit fontScale="85000" lnSpcReduction="20000"/>
          </a:bodyPr>
          <a:lstStyle/>
          <a:p>
            <a:r>
              <a:rPr lang="en-US" dirty="0"/>
              <a:t>Presenters: </a:t>
            </a:r>
          </a:p>
          <a:p>
            <a:r>
              <a:rPr lang="en-US" dirty="0" err="1"/>
              <a:t>Rushabh</a:t>
            </a:r>
            <a:r>
              <a:rPr lang="en-US" dirty="0"/>
              <a:t> </a:t>
            </a:r>
            <a:r>
              <a:rPr lang="en-US" dirty="0" err="1"/>
              <a:t>Nikhilkumar</a:t>
            </a:r>
            <a:r>
              <a:rPr lang="en-US" dirty="0"/>
              <a:t> Solanki | </a:t>
            </a:r>
            <a:r>
              <a:rPr lang="en-US" b="1" dirty="0"/>
              <a:t>Noble </a:t>
            </a:r>
            <a:r>
              <a:rPr lang="en-US" b="1" dirty="0" err="1"/>
              <a:t>Saji</a:t>
            </a:r>
            <a:r>
              <a:rPr lang="en-US" b="1" dirty="0"/>
              <a:t> Mathews​</a:t>
            </a:r>
          </a:p>
        </p:txBody>
      </p:sp>
      <p:sp>
        <p:nvSpPr>
          <p:cNvPr id="4" name="Date Placeholder 3">
            <a:extLst>
              <a:ext uri="{FF2B5EF4-FFF2-40B4-BE49-F238E27FC236}">
                <a16:creationId xmlns:a16="http://schemas.microsoft.com/office/drawing/2014/main" id="{D8CC2768-A8BB-A142-D541-0D8F63A418BD}"/>
              </a:ext>
            </a:extLst>
          </p:cNvPr>
          <p:cNvSpPr>
            <a:spLocks noGrp="1"/>
          </p:cNvSpPr>
          <p:nvPr>
            <p:ph type="dt" sz="half" idx="10"/>
          </p:nvPr>
        </p:nvSpPr>
        <p:spPr/>
        <p:txBody>
          <a:bodyPr/>
          <a:lstStyle/>
          <a:p>
            <a:fld id="{EFF2884E-48B2-1441-B188-EF9645BFD4B8}" type="datetime1">
              <a:rPr lang="en-CA" smtClean="0"/>
              <a:t>2024-03-29</a:t>
            </a:fld>
            <a:endParaRPr lang="en-US"/>
          </a:p>
        </p:txBody>
      </p:sp>
      <p:sp>
        <p:nvSpPr>
          <p:cNvPr id="5" name="Footer Placeholder 4">
            <a:extLst>
              <a:ext uri="{FF2B5EF4-FFF2-40B4-BE49-F238E27FC236}">
                <a16:creationId xmlns:a16="http://schemas.microsoft.com/office/drawing/2014/main" id="{C82B6CAC-8609-18DE-AB72-8370B086D66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530BE5A-5729-DB64-14F7-99BD0EDC38B7}"/>
              </a:ext>
            </a:extLst>
          </p:cNvPr>
          <p:cNvSpPr>
            <a:spLocks noGrp="1"/>
          </p:cNvSpPr>
          <p:nvPr>
            <p:ph type="sldNum" sz="quarter" idx="12"/>
          </p:nvPr>
        </p:nvSpPr>
        <p:spPr/>
        <p:txBody>
          <a:bodyPr/>
          <a:lstStyle/>
          <a:p>
            <a:fld id="{D4F24A5E-B0D2-394D-9970-9AE06BCB59C1}" type="slidenum">
              <a:rPr lang="en-US" smtClean="0"/>
              <a:t>40</a:t>
            </a:fld>
            <a:endParaRPr lang="en-US"/>
          </a:p>
        </p:txBody>
      </p:sp>
    </p:spTree>
    <p:extLst>
      <p:ext uri="{BB962C8B-B14F-4D97-AF65-F5344CB8AC3E}">
        <p14:creationId xmlns:p14="http://schemas.microsoft.com/office/powerpoint/2010/main" val="3900265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75F1-29F1-F59A-D97C-5A07F2E01F29}"/>
              </a:ext>
            </a:extLst>
          </p:cNvPr>
          <p:cNvSpPr>
            <a:spLocks noGrp="1"/>
          </p:cNvSpPr>
          <p:nvPr>
            <p:ph type="title"/>
          </p:nvPr>
        </p:nvSpPr>
        <p:spPr/>
        <p:txBody>
          <a:bodyPr/>
          <a:lstStyle/>
          <a:p>
            <a:r>
              <a:rPr lang="en-US" dirty="0"/>
              <a:t>Efficient LLMs are a Full Stack Problem</a:t>
            </a:r>
          </a:p>
        </p:txBody>
      </p:sp>
      <p:sp>
        <p:nvSpPr>
          <p:cNvPr id="4" name="Date Placeholder 3">
            <a:extLst>
              <a:ext uri="{FF2B5EF4-FFF2-40B4-BE49-F238E27FC236}">
                <a16:creationId xmlns:a16="http://schemas.microsoft.com/office/drawing/2014/main" id="{6D70A078-0DBD-7496-AC4E-2F0608023593}"/>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5D28EF32-E8AB-2E6B-1D82-D9535246F785}"/>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3320C06-2230-A404-186E-A43ED551B2CF}"/>
              </a:ext>
            </a:extLst>
          </p:cNvPr>
          <p:cNvSpPr>
            <a:spLocks noGrp="1"/>
          </p:cNvSpPr>
          <p:nvPr>
            <p:ph type="sldNum" sz="quarter" idx="12"/>
          </p:nvPr>
        </p:nvSpPr>
        <p:spPr/>
        <p:txBody>
          <a:bodyPr/>
          <a:lstStyle/>
          <a:p>
            <a:fld id="{D4F24A5E-B0D2-394D-9970-9AE06BCB59C1}" type="slidenum">
              <a:rPr lang="en-US" smtClean="0"/>
              <a:t>41</a:t>
            </a:fld>
            <a:endParaRPr lang="en-US"/>
          </a:p>
        </p:txBody>
      </p:sp>
      <p:pic>
        <p:nvPicPr>
          <p:cNvPr id="7" name="Picture 6">
            <a:extLst>
              <a:ext uri="{FF2B5EF4-FFF2-40B4-BE49-F238E27FC236}">
                <a16:creationId xmlns:a16="http://schemas.microsoft.com/office/drawing/2014/main" id="{3C0E5302-594B-D3BD-4990-A59C78DDDD9C}"/>
              </a:ext>
            </a:extLst>
          </p:cNvPr>
          <p:cNvPicPr>
            <a:picLocks noChangeAspect="1"/>
          </p:cNvPicPr>
          <p:nvPr/>
        </p:nvPicPr>
        <p:blipFill rotWithShape="1">
          <a:blip r:embed="rId2">
            <a:clrChange>
              <a:clrFrom>
                <a:srgbClr val="FCFFFC"/>
              </a:clrFrom>
              <a:clrTo>
                <a:srgbClr val="FCFFFC">
                  <a:alpha val="0"/>
                </a:srgbClr>
              </a:clrTo>
            </a:clrChange>
          </a:blip>
          <a:srcRect t="20248"/>
          <a:stretch/>
        </p:blipFill>
        <p:spPr>
          <a:xfrm>
            <a:off x="127922" y="2045775"/>
            <a:ext cx="11936156" cy="3707819"/>
          </a:xfrm>
          <a:prstGeom prst="rect">
            <a:avLst/>
          </a:prstGeom>
        </p:spPr>
      </p:pic>
      <p:sp>
        <p:nvSpPr>
          <p:cNvPr id="8" name="TextBox 7">
            <a:extLst>
              <a:ext uri="{FF2B5EF4-FFF2-40B4-BE49-F238E27FC236}">
                <a16:creationId xmlns:a16="http://schemas.microsoft.com/office/drawing/2014/main" id="{9A5AAA9F-9A42-DE41-A86E-287E3372AD2D}"/>
              </a:ext>
            </a:extLst>
          </p:cNvPr>
          <p:cNvSpPr txBox="1"/>
          <p:nvPr/>
        </p:nvSpPr>
        <p:spPr>
          <a:xfrm>
            <a:off x="4107538" y="5870306"/>
            <a:ext cx="3976923" cy="369332"/>
          </a:xfrm>
          <a:prstGeom prst="rect">
            <a:avLst/>
          </a:prstGeom>
          <a:noFill/>
        </p:spPr>
        <p:txBody>
          <a:bodyPr wrap="none" rtlCol="0">
            <a:spAutoFit/>
          </a:bodyPr>
          <a:lstStyle/>
          <a:p>
            <a:pPr algn="ctr"/>
            <a:r>
              <a:rPr lang="en-US" dirty="0"/>
              <a:t>Taken from Keynote at Ray Summit 2023</a:t>
            </a:r>
          </a:p>
        </p:txBody>
      </p:sp>
      <p:sp>
        <p:nvSpPr>
          <p:cNvPr id="9" name="Rectangle 8">
            <a:extLst>
              <a:ext uri="{FF2B5EF4-FFF2-40B4-BE49-F238E27FC236}">
                <a16:creationId xmlns:a16="http://schemas.microsoft.com/office/drawing/2014/main" id="{59653AAB-9B8A-3989-5C72-BBF85E6B9BF9}"/>
              </a:ext>
            </a:extLst>
          </p:cNvPr>
          <p:cNvSpPr/>
          <p:nvPr/>
        </p:nvSpPr>
        <p:spPr>
          <a:xfrm>
            <a:off x="5145437" y="5161020"/>
            <a:ext cx="6788257" cy="635432"/>
          </a:xfrm>
          <a:prstGeom prst="rect">
            <a:avLst/>
          </a:prstGeom>
          <a:solidFill>
            <a:schemeClr val="accent4">
              <a:alpha val="405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83ED008-8DC2-B763-3257-B1DEC4591E88}"/>
              </a:ext>
            </a:extLst>
          </p:cNvPr>
          <p:cNvSpPr txBox="1"/>
          <p:nvPr/>
        </p:nvSpPr>
        <p:spPr>
          <a:xfrm>
            <a:off x="838200" y="930874"/>
            <a:ext cx="10515600" cy="1200329"/>
          </a:xfrm>
          <a:prstGeom prst="rect">
            <a:avLst/>
          </a:prstGeom>
          <a:noFill/>
        </p:spPr>
        <p:txBody>
          <a:bodyPr wrap="square">
            <a:spAutoFit/>
          </a:bodyPr>
          <a:lstStyle/>
          <a:p>
            <a:pPr marL="285750" indent="-285750">
              <a:buFont typeface="Arial" panose="020B0604020202020204" pitchFamily="34" charset="0"/>
              <a:buChar char="•"/>
            </a:pPr>
            <a:r>
              <a:rPr lang="en-US" dirty="0"/>
              <a:t>Libraries for LLM inference and serving: </a:t>
            </a:r>
            <a:r>
              <a:rPr lang="en-US" b="1" dirty="0"/>
              <a:t>Text Generation Inference</a:t>
            </a:r>
            <a:r>
              <a:rPr lang="en-US" dirty="0"/>
              <a:t>, </a:t>
            </a:r>
            <a:r>
              <a:rPr lang="en-US" b="1" dirty="0" err="1"/>
              <a:t>DeepSpeed</a:t>
            </a:r>
            <a:r>
              <a:rPr lang="en-US" dirty="0"/>
              <a:t>, or </a:t>
            </a:r>
            <a:r>
              <a:rPr lang="en-US" b="1" dirty="0" err="1"/>
              <a:t>vLLM</a:t>
            </a:r>
            <a:r>
              <a:rPr lang="en-US" b="1" dirty="0"/>
              <a:t> </a:t>
            </a:r>
          </a:p>
          <a:p>
            <a:pPr marL="285750" indent="-285750">
              <a:buFont typeface="Arial" panose="020B0604020202020204" pitchFamily="34" charset="0"/>
              <a:buChar char="•"/>
            </a:pPr>
            <a:r>
              <a:rPr lang="en-US" dirty="0"/>
              <a:t>Techniques: </a:t>
            </a:r>
            <a:r>
              <a:rPr lang="en-US" b="1" dirty="0"/>
              <a:t>Tensor parallelism, quantization, continuous batching of requests, optimized CUDA kernels …</a:t>
            </a:r>
          </a:p>
          <a:p>
            <a:pPr marL="285750" indent="-285750">
              <a:buFont typeface="Arial" panose="020B0604020202020204" pitchFamily="34" charset="0"/>
              <a:buChar char="•"/>
            </a:pPr>
            <a:r>
              <a:rPr lang="en-US" b="1" dirty="0"/>
              <a:t>How to get the most out of each GPU?</a:t>
            </a:r>
          </a:p>
          <a:p>
            <a:pPr marL="285750" indent="-285750">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D866461C-E651-A160-7A21-9C1C2B23C366}"/>
              </a:ext>
            </a:extLst>
          </p:cNvPr>
          <p:cNvSpPr txBox="1"/>
          <p:nvPr/>
        </p:nvSpPr>
        <p:spPr>
          <a:xfrm>
            <a:off x="5054527" y="2869171"/>
            <a:ext cx="1927964" cy="369332"/>
          </a:xfrm>
          <a:prstGeom prst="rect">
            <a:avLst/>
          </a:prstGeom>
          <a:solidFill>
            <a:srgbClr val="FF0000"/>
          </a:solidFill>
        </p:spPr>
        <p:txBody>
          <a:bodyPr wrap="none" rtlCol="0">
            <a:spAutoFit/>
          </a:bodyPr>
          <a:lstStyle/>
          <a:p>
            <a:r>
              <a:rPr lang="en-US" b="1" dirty="0">
                <a:solidFill>
                  <a:schemeClr val="bg1"/>
                </a:solidFill>
              </a:rPr>
              <a:t>50% lower latency</a:t>
            </a:r>
          </a:p>
        </p:txBody>
      </p:sp>
      <p:sp>
        <p:nvSpPr>
          <p:cNvPr id="13" name="TextBox 12">
            <a:extLst>
              <a:ext uri="{FF2B5EF4-FFF2-40B4-BE49-F238E27FC236}">
                <a16:creationId xmlns:a16="http://schemas.microsoft.com/office/drawing/2014/main" id="{409FD06F-DE0C-1B51-A8BE-C318C1247619}"/>
              </a:ext>
            </a:extLst>
          </p:cNvPr>
          <p:cNvSpPr txBox="1"/>
          <p:nvPr/>
        </p:nvSpPr>
        <p:spPr>
          <a:xfrm>
            <a:off x="6822120" y="1896082"/>
            <a:ext cx="1760803" cy="369332"/>
          </a:xfrm>
          <a:prstGeom prst="rect">
            <a:avLst/>
          </a:prstGeom>
          <a:solidFill>
            <a:srgbClr val="FF0000"/>
          </a:solidFill>
        </p:spPr>
        <p:txBody>
          <a:bodyPr wrap="none" rtlCol="0">
            <a:spAutoFit/>
          </a:bodyPr>
          <a:lstStyle/>
          <a:p>
            <a:r>
              <a:rPr lang="en-US" b="1" dirty="0">
                <a:solidFill>
                  <a:schemeClr val="bg1"/>
                </a:solidFill>
              </a:rPr>
              <a:t>5.5x Throughput</a:t>
            </a:r>
          </a:p>
        </p:txBody>
      </p:sp>
      <p:sp>
        <p:nvSpPr>
          <p:cNvPr id="14" name="TextBox 13">
            <a:extLst>
              <a:ext uri="{FF2B5EF4-FFF2-40B4-BE49-F238E27FC236}">
                <a16:creationId xmlns:a16="http://schemas.microsoft.com/office/drawing/2014/main" id="{ED8C83AA-B52C-96FE-DD36-3F3DBBD00BBB}"/>
              </a:ext>
            </a:extLst>
          </p:cNvPr>
          <p:cNvSpPr txBox="1"/>
          <p:nvPr/>
        </p:nvSpPr>
        <p:spPr>
          <a:xfrm>
            <a:off x="8539565" y="5753593"/>
            <a:ext cx="3254645" cy="646331"/>
          </a:xfrm>
          <a:prstGeom prst="rect">
            <a:avLst/>
          </a:prstGeom>
          <a:solidFill>
            <a:srgbClr val="FF0000"/>
          </a:solidFill>
        </p:spPr>
        <p:txBody>
          <a:bodyPr wrap="square" rtlCol="0">
            <a:spAutoFit/>
          </a:bodyPr>
          <a:lstStyle/>
          <a:p>
            <a:pPr algn="ctr"/>
            <a:r>
              <a:rPr lang="en-US" b="1" dirty="0">
                <a:solidFill>
                  <a:schemeClr val="bg1"/>
                </a:solidFill>
              </a:rPr>
              <a:t>~ 4x Throughput over SOTA</a:t>
            </a:r>
          </a:p>
          <a:p>
            <a:pPr algn="ctr"/>
            <a:r>
              <a:rPr lang="en-US" b="1" dirty="0">
                <a:solidFill>
                  <a:schemeClr val="bg1"/>
                </a:solidFill>
              </a:rPr>
              <a:t>~5x Memory efficiency</a:t>
            </a:r>
          </a:p>
        </p:txBody>
      </p:sp>
    </p:spTree>
    <p:extLst>
      <p:ext uri="{BB962C8B-B14F-4D97-AF65-F5344CB8AC3E}">
        <p14:creationId xmlns:p14="http://schemas.microsoft.com/office/powerpoint/2010/main" val="1588914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297F0-D65B-5D8A-AD53-B9CF7E6310AD}"/>
              </a:ext>
            </a:extLst>
          </p:cNvPr>
          <p:cNvSpPr>
            <a:spLocks noGrp="1"/>
          </p:cNvSpPr>
          <p:nvPr>
            <p:ph type="title"/>
          </p:nvPr>
        </p:nvSpPr>
        <p:spPr/>
        <p:txBody>
          <a:bodyPr/>
          <a:lstStyle/>
          <a:p>
            <a:r>
              <a:rPr lang="en-US" dirty="0"/>
              <a:t>Rise of LLM based applications!</a:t>
            </a:r>
          </a:p>
        </p:txBody>
      </p:sp>
      <p:sp>
        <p:nvSpPr>
          <p:cNvPr id="3" name="Content Placeholder 2">
            <a:extLst>
              <a:ext uri="{FF2B5EF4-FFF2-40B4-BE49-F238E27FC236}">
                <a16:creationId xmlns:a16="http://schemas.microsoft.com/office/drawing/2014/main" id="{77B40AFA-AA7A-E0BC-B03C-E0EACBEC63D5}"/>
              </a:ext>
            </a:extLst>
          </p:cNvPr>
          <p:cNvSpPr>
            <a:spLocks noGrp="1"/>
          </p:cNvSpPr>
          <p:nvPr>
            <p:ph idx="1"/>
          </p:nvPr>
        </p:nvSpPr>
        <p:spPr/>
        <p:txBody>
          <a:bodyPr/>
          <a:lstStyle/>
          <a:p>
            <a:r>
              <a:rPr lang="en-US" dirty="0"/>
              <a:t>Need for more </a:t>
            </a:r>
            <a:r>
              <a:rPr lang="en-US" dirty="0">
                <a:solidFill>
                  <a:srgbClr val="FF0000"/>
                </a:solidFill>
              </a:rPr>
              <a:t>efficient</a:t>
            </a:r>
            <a:r>
              <a:rPr lang="en-US" dirty="0"/>
              <a:t> way of handling </a:t>
            </a:r>
            <a:r>
              <a:rPr lang="en-US" dirty="0">
                <a:solidFill>
                  <a:srgbClr val="FF0000"/>
                </a:solidFill>
              </a:rPr>
              <a:t>LLM requests</a:t>
            </a:r>
          </a:p>
          <a:p>
            <a:r>
              <a:rPr lang="en-US" dirty="0">
                <a:solidFill>
                  <a:srgbClr val="FF0000"/>
                </a:solidFill>
              </a:rPr>
              <a:t>GPU utilization </a:t>
            </a:r>
            <a:r>
              <a:rPr lang="en-US" dirty="0"/>
              <a:t>must be </a:t>
            </a:r>
            <a:r>
              <a:rPr lang="en-US" dirty="0">
                <a:solidFill>
                  <a:srgbClr val="FF0000"/>
                </a:solidFill>
              </a:rPr>
              <a:t>maximized</a:t>
            </a:r>
          </a:p>
          <a:p>
            <a:endParaRPr lang="en-US" dirty="0">
              <a:solidFill>
                <a:srgbClr val="FF0000"/>
              </a:solidFill>
            </a:endParaRPr>
          </a:p>
        </p:txBody>
      </p:sp>
      <p:sp>
        <p:nvSpPr>
          <p:cNvPr id="4" name="Date Placeholder 3">
            <a:extLst>
              <a:ext uri="{FF2B5EF4-FFF2-40B4-BE49-F238E27FC236}">
                <a16:creationId xmlns:a16="http://schemas.microsoft.com/office/drawing/2014/main" id="{34CDCB2B-C4AC-355E-A7DC-39108F6F45C9}"/>
              </a:ext>
            </a:extLst>
          </p:cNvPr>
          <p:cNvSpPr>
            <a:spLocks noGrp="1"/>
          </p:cNvSpPr>
          <p:nvPr>
            <p:ph type="dt" sz="half" idx="10"/>
          </p:nvPr>
        </p:nvSpPr>
        <p:spPr/>
        <p:txBody>
          <a:bodyPr/>
          <a:lstStyle/>
          <a:p>
            <a:fld id="{251F351B-3C41-6C46-A5F1-3CA0D762442A}" type="datetime1">
              <a:rPr lang="en-CA" smtClean="0"/>
              <a:t>2024-03-29</a:t>
            </a:fld>
            <a:endParaRPr lang="en-US" dirty="0"/>
          </a:p>
        </p:txBody>
      </p:sp>
      <p:sp>
        <p:nvSpPr>
          <p:cNvPr id="5" name="Footer Placeholder 4">
            <a:extLst>
              <a:ext uri="{FF2B5EF4-FFF2-40B4-BE49-F238E27FC236}">
                <a16:creationId xmlns:a16="http://schemas.microsoft.com/office/drawing/2014/main" id="{3B67D7CF-201F-7497-5898-4737F17D8F0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8518E1B-0F33-8E1C-6822-CEFE77AEA6CB}"/>
              </a:ext>
            </a:extLst>
          </p:cNvPr>
          <p:cNvSpPr>
            <a:spLocks noGrp="1"/>
          </p:cNvSpPr>
          <p:nvPr>
            <p:ph type="sldNum" sz="quarter" idx="12"/>
          </p:nvPr>
        </p:nvSpPr>
        <p:spPr/>
        <p:txBody>
          <a:bodyPr/>
          <a:lstStyle/>
          <a:p>
            <a:fld id="{D4F24A5E-B0D2-394D-9970-9AE06BCB59C1}" type="slidenum">
              <a:rPr lang="en-US" smtClean="0"/>
              <a:t>42</a:t>
            </a:fld>
            <a:endParaRPr lang="en-US"/>
          </a:p>
        </p:txBody>
      </p:sp>
      <p:pic>
        <p:nvPicPr>
          <p:cNvPr id="1028" name="Picture 4" descr="7 ways to speed up inference of your hosted LLMs. «In the future, every 1%  speedup on LLM… | by Sergei Savvov | Jun, 2023 | Medium | Better Programming">
            <a:extLst>
              <a:ext uri="{FF2B5EF4-FFF2-40B4-BE49-F238E27FC236}">
                <a16:creationId xmlns:a16="http://schemas.microsoft.com/office/drawing/2014/main" id="{584DEBF4-9AED-A876-3B17-8A0186D68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447915"/>
            <a:ext cx="10137732" cy="372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935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33AA-80B5-7B40-D0FB-DE9D6723D4F9}"/>
              </a:ext>
            </a:extLst>
          </p:cNvPr>
          <p:cNvSpPr>
            <a:spLocks noGrp="1"/>
          </p:cNvSpPr>
          <p:nvPr>
            <p:ph type="title"/>
          </p:nvPr>
        </p:nvSpPr>
        <p:spPr/>
        <p:txBody>
          <a:bodyPr/>
          <a:lstStyle/>
          <a:p>
            <a:r>
              <a:rPr lang="en-US" dirty="0"/>
              <a:t>Let’s breakdown regular inference a bit!</a:t>
            </a:r>
          </a:p>
        </p:txBody>
      </p:sp>
      <p:sp>
        <p:nvSpPr>
          <p:cNvPr id="4" name="Date Placeholder 3">
            <a:extLst>
              <a:ext uri="{FF2B5EF4-FFF2-40B4-BE49-F238E27FC236}">
                <a16:creationId xmlns:a16="http://schemas.microsoft.com/office/drawing/2014/main" id="{3F850192-9AC0-D7A8-DF6C-16A7B9E9409E}"/>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9F4F1107-E2A8-610E-BC83-1F5677CCCED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16ABE87-38CC-DAF4-9798-F0FA9985D35F}"/>
              </a:ext>
            </a:extLst>
          </p:cNvPr>
          <p:cNvSpPr>
            <a:spLocks noGrp="1"/>
          </p:cNvSpPr>
          <p:nvPr>
            <p:ph type="sldNum" sz="quarter" idx="12"/>
          </p:nvPr>
        </p:nvSpPr>
        <p:spPr/>
        <p:txBody>
          <a:bodyPr/>
          <a:lstStyle/>
          <a:p>
            <a:fld id="{D4F24A5E-B0D2-394D-9970-9AE06BCB59C1}" type="slidenum">
              <a:rPr lang="en-US" smtClean="0"/>
              <a:t>43</a:t>
            </a:fld>
            <a:endParaRPr lang="en-US"/>
          </a:p>
        </p:txBody>
      </p:sp>
      <p:pic>
        <p:nvPicPr>
          <p:cNvPr id="7" name="Content Placeholder 11" descr="A group of black and white objects&#10;&#10;Description automatically generated">
            <a:extLst>
              <a:ext uri="{FF2B5EF4-FFF2-40B4-BE49-F238E27FC236}">
                <a16:creationId xmlns:a16="http://schemas.microsoft.com/office/drawing/2014/main" id="{CE2A1967-F0D2-34FC-D513-E7C4E8AD9DBB}"/>
              </a:ext>
            </a:extLst>
          </p:cNvPr>
          <p:cNvPicPr>
            <a:picLocks noChangeAspect="1"/>
          </p:cNvPicPr>
          <p:nvPr/>
        </p:nvPicPr>
        <p:blipFill>
          <a:blip r:embed="rId2"/>
          <a:stretch>
            <a:fillRect/>
          </a:stretch>
        </p:blipFill>
        <p:spPr>
          <a:xfrm>
            <a:off x="633058" y="1878555"/>
            <a:ext cx="6917095" cy="3276249"/>
          </a:xfrm>
          <a:prstGeom prst="rect">
            <a:avLst/>
          </a:prstGeom>
        </p:spPr>
      </p:pic>
      <p:sp>
        <p:nvSpPr>
          <p:cNvPr id="8" name="TextBox 7">
            <a:extLst>
              <a:ext uri="{FF2B5EF4-FFF2-40B4-BE49-F238E27FC236}">
                <a16:creationId xmlns:a16="http://schemas.microsoft.com/office/drawing/2014/main" id="{702CC851-7D4C-6112-31E1-DA3B31E3662C}"/>
              </a:ext>
            </a:extLst>
          </p:cNvPr>
          <p:cNvSpPr txBox="1"/>
          <p:nvPr/>
        </p:nvSpPr>
        <p:spPr>
          <a:xfrm>
            <a:off x="7636747" y="1930969"/>
            <a:ext cx="4275971" cy="1200329"/>
          </a:xfrm>
          <a:prstGeom prst="rect">
            <a:avLst/>
          </a:prstGeom>
          <a:noFill/>
        </p:spPr>
        <p:txBody>
          <a:bodyPr wrap="square" rtlCol="0">
            <a:spAutoFit/>
          </a:bodyPr>
          <a:lstStyle/>
          <a:p>
            <a:pPr marL="285750" indent="-285750">
              <a:buFont typeface="Wingdings" pitchFamily="2" charset="2"/>
              <a:buChar char="q"/>
            </a:pPr>
            <a:r>
              <a:rPr lang="en-US" dirty="0"/>
              <a:t>Repeat</a:t>
            </a:r>
          </a:p>
          <a:p>
            <a:pPr marL="742950" lvl="1" indent="-285750">
              <a:buFont typeface="Wingdings" pitchFamily="2" charset="2"/>
              <a:buChar char="q"/>
            </a:pPr>
            <a:r>
              <a:rPr lang="en-US" b="1" dirty="0"/>
              <a:t>Max Length </a:t>
            </a:r>
            <a:r>
              <a:rPr lang="en-US" dirty="0"/>
              <a:t>(2048 Tokens)</a:t>
            </a:r>
          </a:p>
          <a:p>
            <a:pPr marL="742950" lvl="1" indent="-285750">
              <a:buFont typeface="Wingdings" pitchFamily="2" charset="2"/>
              <a:buChar char="q"/>
            </a:pPr>
            <a:r>
              <a:rPr lang="en-US" b="1" dirty="0"/>
              <a:t>Special Token </a:t>
            </a:r>
            <a:r>
              <a:rPr lang="en-US" dirty="0"/>
              <a:t>once done (&lt;EOS&gt;)</a:t>
            </a:r>
          </a:p>
          <a:p>
            <a:pPr marL="742950" lvl="1" indent="-285750">
              <a:buFont typeface="Wingdings" pitchFamily="2" charset="2"/>
              <a:buChar char="q"/>
            </a:pPr>
            <a:endParaRPr lang="en-US" dirty="0"/>
          </a:p>
        </p:txBody>
      </p:sp>
      <p:sp>
        <p:nvSpPr>
          <p:cNvPr id="10" name="TextBox 9">
            <a:extLst>
              <a:ext uri="{FF2B5EF4-FFF2-40B4-BE49-F238E27FC236}">
                <a16:creationId xmlns:a16="http://schemas.microsoft.com/office/drawing/2014/main" id="{EFBC3998-E147-5A90-7B2C-4A616E86EDA2}"/>
              </a:ext>
            </a:extLst>
          </p:cNvPr>
          <p:cNvSpPr txBox="1"/>
          <p:nvPr/>
        </p:nvSpPr>
        <p:spPr>
          <a:xfrm>
            <a:off x="7636747" y="3131298"/>
            <a:ext cx="4275971" cy="2031325"/>
          </a:xfrm>
          <a:prstGeom prst="rect">
            <a:avLst/>
          </a:prstGeom>
          <a:noFill/>
        </p:spPr>
        <p:txBody>
          <a:bodyPr wrap="square">
            <a:spAutoFit/>
          </a:bodyPr>
          <a:lstStyle/>
          <a:p>
            <a:pPr marL="285750" indent="-285750">
              <a:buFont typeface="Wingdings" pitchFamily="2" charset="2"/>
              <a:buChar char="q"/>
            </a:pPr>
            <a:r>
              <a:rPr lang="en-US" dirty="0"/>
              <a:t>Decoder</a:t>
            </a:r>
          </a:p>
          <a:p>
            <a:pPr marL="742950" lvl="1" indent="-285750">
              <a:buFont typeface="Wingdings" pitchFamily="2" charset="2"/>
              <a:buChar char="q"/>
            </a:pPr>
            <a:r>
              <a:rPr lang="en-US" b="1" dirty="0"/>
              <a:t>Causal</a:t>
            </a:r>
            <a:r>
              <a:rPr lang="en-US" dirty="0"/>
              <a:t> – Attention only depends on preceding tokens</a:t>
            </a:r>
          </a:p>
          <a:p>
            <a:pPr marL="742950" lvl="1" indent="-285750">
              <a:buFont typeface="Wingdings" pitchFamily="2" charset="2"/>
              <a:buChar char="q"/>
            </a:pPr>
            <a:r>
              <a:rPr lang="en-US" dirty="0"/>
              <a:t>Each Generation Step – </a:t>
            </a:r>
            <a:r>
              <a:rPr lang="en-US" b="1" dirty="0"/>
              <a:t>calculate attention for new token</a:t>
            </a:r>
          </a:p>
          <a:p>
            <a:pPr marL="742950" lvl="1" indent="-285750">
              <a:buFont typeface="Wingdings" pitchFamily="2" charset="2"/>
              <a:buChar char="q"/>
            </a:pPr>
            <a:r>
              <a:rPr lang="en-US" b="1" dirty="0"/>
              <a:t>KV Cache </a:t>
            </a:r>
            <a:r>
              <a:rPr lang="en-US" dirty="0"/>
              <a:t>for faster computation</a:t>
            </a:r>
            <a:br>
              <a:rPr lang="en-US" dirty="0"/>
            </a:br>
            <a:endParaRPr lang="en-US" dirty="0"/>
          </a:p>
        </p:txBody>
      </p:sp>
      <p:pic>
        <p:nvPicPr>
          <p:cNvPr id="2050" name="Picture 2">
            <a:extLst>
              <a:ext uri="{FF2B5EF4-FFF2-40B4-BE49-F238E27FC236}">
                <a16:creationId xmlns:a16="http://schemas.microsoft.com/office/drawing/2014/main" id="{42989710-346A-B148-26D3-166BA6B0F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083" y="1396477"/>
            <a:ext cx="7083033" cy="40650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9DB699B-F0E2-2BBC-8679-8E1CCEAD7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058" y="1358987"/>
            <a:ext cx="7355373" cy="41400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E9B02A6-0D7B-F9CF-A6D4-6BF2FB9448DC}"/>
              </a:ext>
            </a:extLst>
          </p:cNvPr>
          <p:cNvSpPr txBox="1"/>
          <p:nvPr/>
        </p:nvSpPr>
        <p:spPr>
          <a:xfrm>
            <a:off x="7636747" y="5229697"/>
            <a:ext cx="4275971" cy="1200329"/>
          </a:xfrm>
          <a:prstGeom prst="rect">
            <a:avLst/>
          </a:prstGeom>
          <a:noFill/>
        </p:spPr>
        <p:txBody>
          <a:bodyPr wrap="square">
            <a:spAutoFit/>
          </a:bodyPr>
          <a:lstStyle/>
          <a:p>
            <a:pPr marL="742950" lvl="1" indent="-285750">
              <a:buFont typeface="Wingdings" pitchFamily="2" charset="2"/>
              <a:buChar char="q"/>
            </a:pPr>
            <a:r>
              <a:rPr lang="en-US" dirty="0"/>
              <a:t>High Throughput?</a:t>
            </a:r>
          </a:p>
          <a:p>
            <a:pPr marL="1200150" lvl="2" indent="-285750">
              <a:buFont typeface="Wingdings" pitchFamily="2" charset="2"/>
              <a:buChar char="q"/>
            </a:pPr>
            <a:r>
              <a:rPr lang="en-US" dirty="0"/>
              <a:t>Grows </a:t>
            </a:r>
            <a:r>
              <a:rPr lang="en-US" b="1" dirty="0"/>
              <a:t>with each step</a:t>
            </a:r>
          </a:p>
          <a:p>
            <a:pPr marL="1200150" lvl="2" indent="-285750">
              <a:buFont typeface="Wingdings" pitchFamily="2" charset="2"/>
              <a:buChar char="q"/>
            </a:pPr>
            <a:r>
              <a:rPr lang="en-US" b="1" dirty="0"/>
              <a:t>Efficient management</a:t>
            </a:r>
            <a:r>
              <a:rPr lang="en-US" dirty="0"/>
              <a:t> necessary</a:t>
            </a:r>
          </a:p>
        </p:txBody>
      </p:sp>
    </p:spTree>
    <p:extLst>
      <p:ext uri="{BB962C8B-B14F-4D97-AF65-F5344CB8AC3E}">
        <p14:creationId xmlns:p14="http://schemas.microsoft.com/office/powerpoint/2010/main" val="257333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ppt_h*1.125000"/>
                                          </p:val>
                                        </p:tav>
                                        <p:tav tm="100000">
                                          <p:val>
                                            <p:strVal val="#ppt_y"/>
                                          </p:val>
                                        </p:tav>
                                      </p:tavLst>
                                    </p:anim>
                                    <p:animEffect transition="in" filter="wipe(up)">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up)">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33AA-80B5-7B40-D0FB-DE9D6723D4F9}"/>
              </a:ext>
            </a:extLst>
          </p:cNvPr>
          <p:cNvSpPr>
            <a:spLocks noGrp="1"/>
          </p:cNvSpPr>
          <p:nvPr>
            <p:ph type="title"/>
          </p:nvPr>
        </p:nvSpPr>
        <p:spPr/>
        <p:txBody>
          <a:bodyPr/>
          <a:lstStyle/>
          <a:p>
            <a:r>
              <a:rPr lang="en-US" dirty="0"/>
              <a:t>Managing KV-Cache</a:t>
            </a:r>
          </a:p>
        </p:txBody>
      </p:sp>
      <p:sp>
        <p:nvSpPr>
          <p:cNvPr id="4" name="Date Placeholder 3">
            <a:extLst>
              <a:ext uri="{FF2B5EF4-FFF2-40B4-BE49-F238E27FC236}">
                <a16:creationId xmlns:a16="http://schemas.microsoft.com/office/drawing/2014/main" id="{3F850192-9AC0-D7A8-DF6C-16A7B9E9409E}"/>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9F4F1107-E2A8-610E-BC83-1F5677CCCED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16ABE87-38CC-DAF4-9798-F0FA9985D35F}"/>
              </a:ext>
            </a:extLst>
          </p:cNvPr>
          <p:cNvSpPr>
            <a:spLocks noGrp="1"/>
          </p:cNvSpPr>
          <p:nvPr>
            <p:ph type="sldNum" sz="quarter" idx="12"/>
          </p:nvPr>
        </p:nvSpPr>
        <p:spPr/>
        <p:txBody>
          <a:bodyPr/>
          <a:lstStyle/>
          <a:p>
            <a:fld id="{D4F24A5E-B0D2-394D-9970-9AE06BCB59C1}" type="slidenum">
              <a:rPr lang="en-US" smtClean="0"/>
              <a:t>44</a:t>
            </a:fld>
            <a:endParaRPr lang="en-US"/>
          </a:p>
        </p:txBody>
      </p:sp>
      <p:sp>
        <p:nvSpPr>
          <p:cNvPr id="8" name="TextBox 7">
            <a:extLst>
              <a:ext uri="{FF2B5EF4-FFF2-40B4-BE49-F238E27FC236}">
                <a16:creationId xmlns:a16="http://schemas.microsoft.com/office/drawing/2014/main" id="{702CC851-7D4C-6112-31E1-DA3B31E3662C}"/>
              </a:ext>
            </a:extLst>
          </p:cNvPr>
          <p:cNvSpPr txBox="1"/>
          <p:nvPr/>
        </p:nvSpPr>
        <p:spPr>
          <a:xfrm>
            <a:off x="6961326" y="4142007"/>
            <a:ext cx="5135113" cy="1754326"/>
          </a:xfrm>
          <a:prstGeom prst="rect">
            <a:avLst/>
          </a:prstGeom>
          <a:noFill/>
        </p:spPr>
        <p:txBody>
          <a:bodyPr wrap="square" rtlCol="0">
            <a:spAutoFit/>
          </a:bodyPr>
          <a:lstStyle/>
          <a:p>
            <a:pPr marL="285750" indent="-285750">
              <a:buFont typeface="Wingdings" pitchFamily="2" charset="2"/>
              <a:buChar char="q"/>
            </a:pPr>
            <a:r>
              <a:rPr lang="en-US" dirty="0"/>
              <a:t>Authors find </a:t>
            </a:r>
            <a:r>
              <a:rPr lang="en-US" b="1" dirty="0"/>
              <a:t>20.4-38.2% utilization </a:t>
            </a:r>
            <a:r>
              <a:rPr lang="en-US" dirty="0"/>
              <a:t>of KV Cache</a:t>
            </a:r>
            <a:br>
              <a:rPr lang="en-US" dirty="0"/>
            </a:br>
            <a:endParaRPr lang="en-US" dirty="0"/>
          </a:p>
          <a:p>
            <a:pPr marL="285750" indent="-285750">
              <a:buFont typeface="Wingdings" pitchFamily="2" charset="2"/>
              <a:buChar char="q"/>
            </a:pPr>
            <a:r>
              <a:rPr lang="en-US" b="1" dirty="0"/>
              <a:t>Internal Fragmentation</a:t>
            </a:r>
            <a:r>
              <a:rPr lang="en-US" dirty="0"/>
              <a:t>: Unknown output length</a:t>
            </a:r>
          </a:p>
          <a:p>
            <a:pPr marL="285750" indent="-285750">
              <a:buFont typeface="Wingdings" pitchFamily="2" charset="2"/>
              <a:buChar char="q"/>
            </a:pPr>
            <a:r>
              <a:rPr lang="en-US" b="1" dirty="0"/>
              <a:t>Reservation</a:t>
            </a:r>
            <a:r>
              <a:rPr lang="en-US" dirty="0"/>
              <a:t>: Used in Future steps (known length)</a:t>
            </a:r>
          </a:p>
          <a:p>
            <a:pPr marL="285750" indent="-285750">
              <a:buFont typeface="Wingdings" pitchFamily="2" charset="2"/>
              <a:buChar char="q"/>
            </a:pPr>
            <a:r>
              <a:rPr lang="en-US" b="1" dirty="0"/>
              <a:t>External Fragmentation</a:t>
            </a:r>
            <a:r>
              <a:rPr lang="en-US" dirty="0"/>
              <a:t>: Different seq. lengths</a:t>
            </a:r>
          </a:p>
          <a:p>
            <a:pPr marL="742950" lvl="1" indent="-285750">
              <a:buFont typeface="Wingdings" pitchFamily="2" charset="2"/>
              <a:buChar char="q"/>
            </a:pPr>
            <a:endParaRPr lang="en-US" dirty="0"/>
          </a:p>
        </p:txBody>
      </p:sp>
      <p:pic>
        <p:nvPicPr>
          <p:cNvPr id="12" name="Picture 11">
            <a:extLst>
              <a:ext uri="{FF2B5EF4-FFF2-40B4-BE49-F238E27FC236}">
                <a16:creationId xmlns:a16="http://schemas.microsoft.com/office/drawing/2014/main" id="{CFE77916-F44A-F640-1636-F59639F8D1FA}"/>
              </a:ext>
            </a:extLst>
          </p:cNvPr>
          <p:cNvPicPr>
            <a:picLocks noChangeAspect="1"/>
          </p:cNvPicPr>
          <p:nvPr/>
        </p:nvPicPr>
        <p:blipFill>
          <a:blip r:embed="rId2"/>
          <a:stretch>
            <a:fillRect/>
          </a:stretch>
        </p:blipFill>
        <p:spPr>
          <a:xfrm>
            <a:off x="1667832" y="3694417"/>
            <a:ext cx="5307701" cy="2553447"/>
          </a:xfrm>
          <a:prstGeom prst="rect">
            <a:avLst/>
          </a:prstGeom>
        </p:spPr>
      </p:pic>
      <p:sp>
        <p:nvSpPr>
          <p:cNvPr id="13" name="TextBox 12">
            <a:extLst>
              <a:ext uri="{FF2B5EF4-FFF2-40B4-BE49-F238E27FC236}">
                <a16:creationId xmlns:a16="http://schemas.microsoft.com/office/drawing/2014/main" id="{1D71083D-A8FE-FBE7-BC36-EBD240050EFB}"/>
              </a:ext>
            </a:extLst>
          </p:cNvPr>
          <p:cNvSpPr txBox="1"/>
          <p:nvPr/>
        </p:nvSpPr>
        <p:spPr>
          <a:xfrm>
            <a:off x="125242" y="3955477"/>
            <a:ext cx="1542590" cy="2031325"/>
          </a:xfrm>
          <a:prstGeom prst="rect">
            <a:avLst/>
          </a:prstGeom>
          <a:noFill/>
        </p:spPr>
        <p:txBody>
          <a:bodyPr wrap="square" rtlCol="0">
            <a:spAutoFit/>
          </a:bodyPr>
          <a:lstStyle/>
          <a:p>
            <a:pPr algn="r"/>
            <a:r>
              <a:rPr lang="en-US" dirty="0"/>
              <a:t>Turning off KV-Cache drops performance by </a:t>
            </a:r>
            <a:r>
              <a:rPr lang="en-US" b="1" dirty="0"/>
              <a:t>5x</a:t>
            </a:r>
            <a:r>
              <a:rPr lang="en-US" dirty="0"/>
              <a:t> on a </a:t>
            </a:r>
            <a:r>
              <a:rPr lang="en-CA" dirty="0"/>
              <a:t>Tesla T4 GPU running GPT2</a:t>
            </a:r>
            <a:endParaRPr lang="en-US" dirty="0"/>
          </a:p>
        </p:txBody>
      </p:sp>
      <p:graphicFrame>
        <p:nvGraphicFramePr>
          <p:cNvPr id="14" name="Table 13">
            <a:extLst>
              <a:ext uri="{FF2B5EF4-FFF2-40B4-BE49-F238E27FC236}">
                <a16:creationId xmlns:a16="http://schemas.microsoft.com/office/drawing/2014/main" id="{7D84F9E3-7396-1161-6724-62AFA006DD8A}"/>
              </a:ext>
            </a:extLst>
          </p:cNvPr>
          <p:cNvGraphicFramePr>
            <a:graphicFrameLocks noGrp="1"/>
          </p:cNvGraphicFramePr>
          <p:nvPr>
            <p:extLst>
              <p:ext uri="{D42A27DB-BD31-4B8C-83A1-F6EECF244321}">
                <p14:modId xmlns:p14="http://schemas.microsoft.com/office/powerpoint/2010/main" val="2014845630"/>
              </p:ext>
            </p:extLst>
          </p:nvPr>
        </p:nvGraphicFramePr>
        <p:xfrm>
          <a:off x="249224" y="2340760"/>
          <a:ext cx="11693539" cy="370840"/>
        </p:xfrm>
        <a:graphic>
          <a:graphicData uri="http://schemas.openxmlformats.org/drawingml/2006/table">
            <a:tbl>
              <a:tblPr firstRow="1" bandRow="1">
                <a:tableStyleId>{5C22544A-7EE6-4342-B048-85BDC9FD1C3A}</a:tableStyleId>
              </a:tblPr>
              <a:tblGrid>
                <a:gridCol w="899503">
                  <a:extLst>
                    <a:ext uri="{9D8B030D-6E8A-4147-A177-3AD203B41FA5}">
                      <a16:colId xmlns:a16="http://schemas.microsoft.com/office/drawing/2014/main" val="1382615637"/>
                    </a:ext>
                  </a:extLst>
                </a:gridCol>
                <a:gridCol w="899503">
                  <a:extLst>
                    <a:ext uri="{9D8B030D-6E8A-4147-A177-3AD203B41FA5}">
                      <a16:colId xmlns:a16="http://schemas.microsoft.com/office/drawing/2014/main" val="1860647699"/>
                    </a:ext>
                  </a:extLst>
                </a:gridCol>
                <a:gridCol w="899503">
                  <a:extLst>
                    <a:ext uri="{9D8B030D-6E8A-4147-A177-3AD203B41FA5}">
                      <a16:colId xmlns:a16="http://schemas.microsoft.com/office/drawing/2014/main" val="3983539694"/>
                    </a:ext>
                  </a:extLst>
                </a:gridCol>
                <a:gridCol w="899503">
                  <a:extLst>
                    <a:ext uri="{9D8B030D-6E8A-4147-A177-3AD203B41FA5}">
                      <a16:colId xmlns:a16="http://schemas.microsoft.com/office/drawing/2014/main" val="2677086797"/>
                    </a:ext>
                  </a:extLst>
                </a:gridCol>
                <a:gridCol w="899503">
                  <a:extLst>
                    <a:ext uri="{9D8B030D-6E8A-4147-A177-3AD203B41FA5}">
                      <a16:colId xmlns:a16="http://schemas.microsoft.com/office/drawing/2014/main" val="1142682529"/>
                    </a:ext>
                  </a:extLst>
                </a:gridCol>
                <a:gridCol w="899503">
                  <a:extLst>
                    <a:ext uri="{9D8B030D-6E8A-4147-A177-3AD203B41FA5}">
                      <a16:colId xmlns:a16="http://schemas.microsoft.com/office/drawing/2014/main" val="549340865"/>
                    </a:ext>
                  </a:extLst>
                </a:gridCol>
                <a:gridCol w="899503">
                  <a:extLst>
                    <a:ext uri="{9D8B030D-6E8A-4147-A177-3AD203B41FA5}">
                      <a16:colId xmlns:a16="http://schemas.microsoft.com/office/drawing/2014/main" val="863412926"/>
                    </a:ext>
                  </a:extLst>
                </a:gridCol>
                <a:gridCol w="899503">
                  <a:extLst>
                    <a:ext uri="{9D8B030D-6E8A-4147-A177-3AD203B41FA5}">
                      <a16:colId xmlns:a16="http://schemas.microsoft.com/office/drawing/2014/main" val="3034859632"/>
                    </a:ext>
                  </a:extLst>
                </a:gridCol>
                <a:gridCol w="899503">
                  <a:extLst>
                    <a:ext uri="{9D8B030D-6E8A-4147-A177-3AD203B41FA5}">
                      <a16:colId xmlns:a16="http://schemas.microsoft.com/office/drawing/2014/main" val="3302728704"/>
                    </a:ext>
                  </a:extLst>
                </a:gridCol>
                <a:gridCol w="899503">
                  <a:extLst>
                    <a:ext uri="{9D8B030D-6E8A-4147-A177-3AD203B41FA5}">
                      <a16:colId xmlns:a16="http://schemas.microsoft.com/office/drawing/2014/main" val="70761994"/>
                    </a:ext>
                  </a:extLst>
                </a:gridCol>
                <a:gridCol w="899503">
                  <a:extLst>
                    <a:ext uri="{9D8B030D-6E8A-4147-A177-3AD203B41FA5}">
                      <a16:colId xmlns:a16="http://schemas.microsoft.com/office/drawing/2014/main" val="1030276368"/>
                    </a:ext>
                  </a:extLst>
                </a:gridCol>
                <a:gridCol w="899503">
                  <a:extLst>
                    <a:ext uri="{9D8B030D-6E8A-4147-A177-3AD203B41FA5}">
                      <a16:colId xmlns:a16="http://schemas.microsoft.com/office/drawing/2014/main" val="4191386441"/>
                    </a:ext>
                  </a:extLst>
                </a:gridCol>
                <a:gridCol w="899503">
                  <a:extLst>
                    <a:ext uri="{9D8B030D-6E8A-4147-A177-3AD203B41FA5}">
                      <a16:colId xmlns:a16="http://schemas.microsoft.com/office/drawing/2014/main" val="842679531"/>
                    </a:ext>
                  </a:extLst>
                </a:gridCol>
              </a:tblGrid>
              <a:tr h="370840">
                <a:tc>
                  <a:txBody>
                    <a:bodyPr/>
                    <a:lstStyle/>
                    <a:p>
                      <a:pPr algn="ctr"/>
                      <a:r>
                        <a:rPr lang="en-US" b="1" dirty="0">
                          <a:solidFill>
                            <a:schemeClr val="tx1"/>
                          </a:solidFill>
                        </a:rPr>
                        <a:t>Hello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b="1" dirty="0">
                          <a:solidFill>
                            <a:schemeClr val="tx1"/>
                          </a:solidFill>
                        </a:rPr>
                        <a:t>CS886!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n-US" b="0" dirty="0">
                          <a:solidFill>
                            <a:schemeClr val="tx1"/>
                          </a:solidFill>
                        </a:rPr>
                        <a:t>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n-US" b="0" dirty="0">
                          <a:solidFill>
                            <a:schemeClr val="tx1"/>
                          </a:solidFill>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b="0" dirty="0">
                          <a:solidFill>
                            <a:schemeClr val="tx1"/>
                          </a:solidFill>
                        </a:rPr>
                        <a:t>Noble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b="0" dirty="0">
                          <a:solidFill>
                            <a:schemeClr val="tx1"/>
                          </a:solidFill>
                        </a:rPr>
                        <a:t>&lt;EOS&gt;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b="0" dirty="0">
                          <a:solidFill>
                            <a:schemeClr val="tx1"/>
                          </a:solidFill>
                        </a:rPr>
                        <a:t>&lt;RESV&gt;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&lt;RESV&gt;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How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60927824"/>
                  </a:ext>
                </a:extLst>
              </a:tr>
            </a:tbl>
          </a:graphicData>
        </a:graphic>
      </p:graphicFrame>
      <p:sp>
        <p:nvSpPr>
          <p:cNvPr id="15" name="TextBox 14">
            <a:extLst>
              <a:ext uri="{FF2B5EF4-FFF2-40B4-BE49-F238E27FC236}">
                <a16:creationId xmlns:a16="http://schemas.microsoft.com/office/drawing/2014/main" id="{9B235792-EAB0-662F-3E8D-DD99E71770F2}"/>
              </a:ext>
            </a:extLst>
          </p:cNvPr>
          <p:cNvSpPr txBox="1"/>
          <p:nvPr/>
        </p:nvSpPr>
        <p:spPr>
          <a:xfrm>
            <a:off x="249225" y="2797158"/>
            <a:ext cx="11693549" cy="369332"/>
          </a:xfrm>
          <a:prstGeom prst="rect">
            <a:avLst/>
          </a:prstGeom>
          <a:noFill/>
        </p:spPr>
        <p:txBody>
          <a:bodyPr wrap="square" rtlCol="0">
            <a:spAutoFit/>
          </a:bodyPr>
          <a:lstStyle/>
          <a:p>
            <a:r>
              <a:rPr lang="en-US" dirty="0"/>
              <a:t>                Request current step     </a:t>
            </a:r>
            <a:r>
              <a:rPr lang="en-US" b="1" dirty="0"/>
              <a:t>^</a:t>
            </a:r>
            <a:r>
              <a:rPr lang="en-US" dirty="0"/>
              <a:t>           | Future slots reserved |</a:t>
            </a:r>
          </a:p>
        </p:txBody>
      </p:sp>
      <p:sp>
        <p:nvSpPr>
          <p:cNvPr id="16" name="Left Brace 15">
            <a:extLst>
              <a:ext uri="{FF2B5EF4-FFF2-40B4-BE49-F238E27FC236}">
                <a16:creationId xmlns:a16="http://schemas.microsoft.com/office/drawing/2014/main" id="{5885957B-146E-8DCE-E612-3E348F011EAB}"/>
              </a:ext>
            </a:extLst>
          </p:cNvPr>
          <p:cNvSpPr/>
          <p:nvPr/>
        </p:nvSpPr>
        <p:spPr>
          <a:xfrm rot="5400000">
            <a:off x="892313" y="1134404"/>
            <a:ext cx="460189" cy="1753746"/>
          </a:xfrm>
          <a:prstGeom prst="lef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0B03B32D-E45E-A999-0A0A-F8DA14CB9275}"/>
              </a:ext>
            </a:extLst>
          </p:cNvPr>
          <p:cNvSpPr txBox="1"/>
          <p:nvPr/>
        </p:nvSpPr>
        <p:spPr>
          <a:xfrm>
            <a:off x="245534" y="1312462"/>
            <a:ext cx="2127142" cy="369332"/>
          </a:xfrm>
          <a:prstGeom prst="rect">
            <a:avLst/>
          </a:prstGeom>
          <a:noFill/>
        </p:spPr>
        <p:txBody>
          <a:bodyPr wrap="square">
            <a:spAutoFit/>
          </a:bodyPr>
          <a:lstStyle/>
          <a:p>
            <a:r>
              <a:rPr lang="en-US" dirty="0"/>
              <a:t>KV Cache for prompt </a:t>
            </a:r>
          </a:p>
        </p:txBody>
      </p:sp>
      <p:sp>
        <p:nvSpPr>
          <p:cNvPr id="19" name="Left Brace 18">
            <a:extLst>
              <a:ext uri="{FF2B5EF4-FFF2-40B4-BE49-F238E27FC236}">
                <a16:creationId xmlns:a16="http://schemas.microsoft.com/office/drawing/2014/main" id="{421A3AC8-F180-018B-6E50-B58AC716A6B0}"/>
              </a:ext>
            </a:extLst>
          </p:cNvPr>
          <p:cNvSpPr/>
          <p:nvPr/>
        </p:nvSpPr>
        <p:spPr>
          <a:xfrm rot="5400000">
            <a:off x="9935432" y="1148235"/>
            <a:ext cx="460189" cy="1753746"/>
          </a:xfrm>
          <a:prstGeom prst="lef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66127F91-3260-8379-FC33-BAF5E7636646}"/>
              </a:ext>
            </a:extLst>
          </p:cNvPr>
          <p:cNvSpPr txBox="1"/>
          <p:nvPr/>
        </p:nvSpPr>
        <p:spPr>
          <a:xfrm>
            <a:off x="8942524" y="1293191"/>
            <a:ext cx="2535264" cy="369332"/>
          </a:xfrm>
          <a:prstGeom prst="rect">
            <a:avLst/>
          </a:prstGeom>
          <a:noFill/>
        </p:spPr>
        <p:txBody>
          <a:bodyPr wrap="square">
            <a:spAutoFit/>
          </a:bodyPr>
          <a:lstStyle/>
          <a:p>
            <a:pPr algn="ctr"/>
            <a:r>
              <a:rPr lang="en-US" b="1" dirty="0"/>
              <a:t>External Fragmentation</a:t>
            </a:r>
          </a:p>
        </p:txBody>
      </p:sp>
      <p:sp>
        <p:nvSpPr>
          <p:cNvPr id="21" name="Left Brace 20">
            <a:extLst>
              <a:ext uri="{FF2B5EF4-FFF2-40B4-BE49-F238E27FC236}">
                <a16:creationId xmlns:a16="http://schemas.microsoft.com/office/drawing/2014/main" id="{66DD9059-78E8-9226-CFF0-B8C8E8835F43}"/>
              </a:ext>
            </a:extLst>
          </p:cNvPr>
          <p:cNvSpPr/>
          <p:nvPr/>
        </p:nvSpPr>
        <p:spPr>
          <a:xfrm rot="16200000">
            <a:off x="7746297" y="2150379"/>
            <a:ext cx="460189" cy="1753746"/>
          </a:xfrm>
          <a:prstGeom prst="lef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A14B06A7-C01D-B9DB-E487-72C5334A5A7F}"/>
              </a:ext>
            </a:extLst>
          </p:cNvPr>
          <p:cNvSpPr txBox="1"/>
          <p:nvPr/>
        </p:nvSpPr>
        <p:spPr>
          <a:xfrm>
            <a:off x="6708759" y="3257175"/>
            <a:ext cx="2535264" cy="369332"/>
          </a:xfrm>
          <a:prstGeom prst="rect">
            <a:avLst/>
          </a:prstGeom>
          <a:noFill/>
        </p:spPr>
        <p:txBody>
          <a:bodyPr wrap="square">
            <a:spAutoFit/>
          </a:bodyPr>
          <a:lstStyle/>
          <a:p>
            <a:pPr algn="ctr"/>
            <a:r>
              <a:rPr lang="en-US" b="1" dirty="0"/>
              <a:t>Internal Fragmentation</a:t>
            </a:r>
          </a:p>
        </p:txBody>
      </p:sp>
    </p:spTree>
    <p:extLst>
      <p:ext uri="{BB962C8B-B14F-4D97-AF65-F5344CB8AC3E}">
        <p14:creationId xmlns:p14="http://schemas.microsoft.com/office/powerpoint/2010/main" val="322285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33AA-80B5-7B40-D0FB-DE9D6723D4F9}"/>
              </a:ext>
            </a:extLst>
          </p:cNvPr>
          <p:cNvSpPr>
            <a:spLocks noGrp="1"/>
          </p:cNvSpPr>
          <p:nvPr>
            <p:ph type="title"/>
          </p:nvPr>
        </p:nvSpPr>
        <p:spPr/>
        <p:txBody>
          <a:bodyPr/>
          <a:lstStyle/>
          <a:p>
            <a:r>
              <a:rPr lang="en-US" dirty="0"/>
              <a:t>How much memory?</a:t>
            </a:r>
          </a:p>
        </p:txBody>
      </p:sp>
      <p:sp>
        <p:nvSpPr>
          <p:cNvPr id="4" name="Date Placeholder 3">
            <a:extLst>
              <a:ext uri="{FF2B5EF4-FFF2-40B4-BE49-F238E27FC236}">
                <a16:creationId xmlns:a16="http://schemas.microsoft.com/office/drawing/2014/main" id="{3F850192-9AC0-D7A8-DF6C-16A7B9E9409E}"/>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9F4F1107-E2A8-610E-BC83-1F5677CCCED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16ABE87-38CC-DAF4-9798-F0FA9985D35F}"/>
              </a:ext>
            </a:extLst>
          </p:cNvPr>
          <p:cNvSpPr>
            <a:spLocks noGrp="1"/>
          </p:cNvSpPr>
          <p:nvPr>
            <p:ph type="sldNum" sz="quarter" idx="12"/>
          </p:nvPr>
        </p:nvSpPr>
        <p:spPr/>
        <p:txBody>
          <a:bodyPr/>
          <a:lstStyle/>
          <a:p>
            <a:fld id="{D4F24A5E-B0D2-394D-9970-9AE06BCB59C1}" type="slidenum">
              <a:rPr lang="en-US" smtClean="0"/>
              <a:t>45</a:t>
            </a:fld>
            <a:endParaRPr lang="en-US"/>
          </a:p>
        </p:txBody>
      </p:sp>
      <p:pic>
        <p:nvPicPr>
          <p:cNvPr id="3" name="Picture 2">
            <a:extLst>
              <a:ext uri="{FF2B5EF4-FFF2-40B4-BE49-F238E27FC236}">
                <a16:creationId xmlns:a16="http://schemas.microsoft.com/office/drawing/2014/main" id="{D0C46EA3-7711-BF3B-6549-6593A3B18DC5}"/>
              </a:ext>
            </a:extLst>
          </p:cNvPr>
          <p:cNvPicPr>
            <a:picLocks noChangeAspect="1"/>
          </p:cNvPicPr>
          <p:nvPr/>
        </p:nvPicPr>
        <p:blipFill>
          <a:blip r:embed="rId2"/>
          <a:stretch>
            <a:fillRect/>
          </a:stretch>
        </p:blipFill>
        <p:spPr>
          <a:xfrm>
            <a:off x="563749" y="1012872"/>
            <a:ext cx="8411705" cy="4832256"/>
          </a:xfrm>
          <a:prstGeom prst="rect">
            <a:avLst/>
          </a:prstGeom>
        </p:spPr>
      </p:pic>
      <p:sp>
        <p:nvSpPr>
          <p:cNvPr id="7" name="TextBox 6">
            <a:extLst>
              <a:ext uri="{FF2B5EF4-FFF2-40B4-BE49-F238E27FC236}">
                <a16:creationId xmlns:a16="http://schemas.microsoft.com/office/drawing/2014/main" id="{B6449027-3D65-3E04-F554-EF1346EBB9A2}"/>
              </a:ext>
            </a:extLst>
          </p:cNvPr>
          <p:cNvSpPr txBox="1"/>
          <p:nvPr/>
        </p:nvSpPr>
        <p:spPr>
          <a:xfrm>
            <a:off x="993319" y="5660462"/>
            <a:ext cx="2588081" cy="369332"/>
          </a:xfrm>
          <a:prstGeom prst="rect">
            <a:avLst/>
          </a:prstGeom>
          <a:noFill/>
        </p:spPr>
        <p:txBody>
          <a:bodyPr wrap="none" rtlCol="0">
            <a:spAutoFit/>
          </a:bodyPr>
          <a:lstStyle/>
          <a:p>
            <a:r>
              <a:rPr lang="en-US" dirty="0"/>
              <a:t>Serving a </a:t>
            </a:r>
            <a:r>
              <a:rPr lang="en-US" b="1" dirty="0"/>
              <a:t>13B Param </a:t>
            </a:r>
            <a:r>
              <a:rPr lang="en-US" dirty="0"/>
              <a:t>LLM</a:t>
            </a:r>
          </a:p>
        </p:txBody>
      </p:sp>
      <p:sp>
        <p:nvSpPr>
          <p:cNvPr id="9" name="TextBox 8">
            <a:extLst>
              <a:ext uri="{FF2B5EF4-FFF2-40B4-BE49-F238E27FC236}">
                <a16:creationId xmlns:a16="http://schemas.microsoft.com/office/drawing/2014/main" id="{EC998448-D33A-48A8-297A-9C7C60BD9D87}"/>
              </a:ext>
            </a:extLst>
          </p:cNvPr>
          <p:cNvSpPr txBox="1"/>
          <p:nvPr/>
        </p:nvSpPr>
        <p:spPr>
          <a:xfrm>
            <a:off x="9040170" y="1667498"/>
            <a:ext cx="2588081" cy="2246769"/>
          </a:xfrm>
          <a:prstGeom prst="rect">
            <a:avLst/>
          </a:prstGeom>
          <a:noFill/>
        </p:spPr>
        <p:txBody>
          <a:bodyPr wrap="square" rtlCol="0">
            <a:spAutoFit/>
          </a:bodyPr>
          <a:lstStyle/>
          <a:p>
            <a:pPr marL="285750" indent="-285750">
              <a:buFont typeface="Wingdings" pitchFamily="2" charset="2"/>
              <a:buChar char="q"/>
            </a:pPr>
            <a:r>
              <a:rPr lang="en-US" sz="2000" b="1" dirty="0"/>
              <a:t>Contiguous </a:t>
            </a:r>
            <a:r>
              <a:rPr lang="en-US" sz="2000" dirty="0"/>
              <a:t>spaces of memory allocated</a:t>
            </a:r>
          </a:p>
          <a:p>
            <a:pPr marL="285750" indent="-285750">
              <a:buFont typeface="Wingdings" pitchFamily="2" charset="2"/>
              <a:buChar char="q"/>
            </a:pPr>
            <a:endParaRPr lang="en-US" sz="2000" dirty="0"/>
          </a:p>
          <a:p>
            <a:pPr marL="285750" indent="-285750">
              <a:buFont typeface="Wingdings" pitchFamily="2" charset="2"/>
              <a:buChar char="q"/>
            </a:pPr>
            <a:r>
              <a:rPr lang="en-US" sz="2000" dirty="0"/>
              <a:t>Cannot do </a:t>
            </a:r>
            <a:r>
              <a:rPr lang="en-US" sz="2000" b="1" dirty="0"/>
              <a:t>memory sharing</a:t>
            </a:r>
          </a:p>
          <a:p>
            <a:pPr marL="742950" lvl="1" indent="-285750">
              <a:buFont typeface="Wingdings" pitchFamily="2" charset="2"/>
              <a:buChar char="q"/>
            </a:pPr>
            <a:endParaRPr lang="en-US" sz="2000" dirty="0"/>
          </a:p>
        </p:txBody>
      </p:sp>
      <p:sp>
        <p:nvSpPr>
          <p:cNvPr id="11" name="TextBox 10">
            <a:extLst>
              <a:ext uri="{FF2B5EF4-FFF2-40B4-BE49-F238E27FC236}">
                <a16:creationId xmlns:a16="http://schemas.microsoft.com/office/drawing/2014/main" id="{A25CAD6A-C3DC-833A-9B65-E1A55C0DA927}"/>
              </a:ext>
            </a:extLst>
          </p:cNvPr>
          <p:cNvSpPr txBox="1"/>
          <p:nvPr/>
        </p:nvSpPr>
        <p:spPr>
          <a:xfrm>
            <a:off x="9007811" y="3825324"/>
            <a:ext cx="2652797" cy="1200329"/>
          </a:xfrm>
          <a:prstGeom prst="rect">
            <a:avLst/>
          </a:prstGeom>
          <a:noFill/>
        </p:spPr>
        <p:txBody>
          <a:bodyPr wrap="square">
            <a:spAutoFit/>
          </a:bodyPr>
          <a:lstStyle/>
          <a:p>
            <a:endParaRPr lang="en-US" sz="1800" b="1" dirty="0"/>
          </a:p>
          <a:p>
            <a:pPr marL="285750" indent="-285750">
              <a:buFont typeface="Wingdings" pitchFamily="2" charset="2"/>
              <a:buChar char="q"/>
            </a:pPr>
            <a:r>
              <a:rPr lang="en-US" sz="1800" dirty="0"/>
              <a:t>Sounds like… </a:t>
            </a:r>
            <a:r>
              <a:rPr lang="en-US" sz="1800" b="1" dirty="0"/>
              <a:t>“Memory Fragmentation” </a:t>
            </a:r>
            <a:r>
              <a:rPr lang="en-US" sz="1800" dirty="0"/>
              <a:t>&amp;</a:t>
            </a:r>
            <a:r>
              <a:rPr lang="en-US" sz="1800" b="1" dirty="0"/>
              <a:t> “Sharing” </a:t>
            </a:r>
            <a:r>
              <a:rPr lang="en-US" sz="1800" dirty="0"/>
              <a:t>in OS</a:t>
            </a:r>
          </a:p>
        </p:txBody>
      </p:sp>
    </p:spTree>
    <p:extLst>
      <p:ext uri="{BB962C8B-B14F-4D97-AF65-F5344CB8AC3E}">
        <p14:creationId xmlns:p14="http://schemas.microsoft.com/office/powerpoint/2010/main" val="340426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853E-A490-2BE1-E524-0D2E80930D06}"/>
              </a:ext>
            </a:extLst>
          </p:cNvPr>
          <p:cNvSpPr>
            <a:spLocks noGrp="1"/>
          </p:cNvSpPr>
          <p:nvPr>
            <p:ph type="title"/>
          </p:nvPr>
        </p:nvSpPr>
        <p:spPr/>
        <p:txBody>
          <a:bodyPr/>
          <a:lstStyle/>
          <a:p>
            <a:r>
              <a:rPr lang="en-US" dirty="0"/>
              <a:t>Memory on demand!</a:t>
            </a:r>
          </a:p>
        </p:txBody>
      </p:sp>
      <p:sp>
        <p:nvSpPr>
          <p:cNvPr id="4" name="Date Placeholder 3">
            <a:extLst>
              <a:ext uri="{FF2B5EF4-FFF2-40B4-BE49-F238E27FC236}">
                <a16:creationId xmlns:a16="http://schemas.microsoft.com/office/drawing/2014/main" id="{C63B0121-8B0E-CEF9-A120-AFC8E93AA799}"/>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9E19DCBA-DE6F-22B6-9196-7E04583B00C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731F238-82EC-DE23-6AB7-989B1AB6C4E6}"/>
              </a:ext>
            </a:extLst>
          </p:cNvPr>
          <p:cNvSpPr>
            <a:spLocks noGrp="1"/>
          </p:cNvSpPr>
          <p:nvPr>
            <p:ph type="sldNum" sz="quarter" idx="12"/>
          </p:nvPr>
        </p:nvSpPr>
        <p:spPr/>
        <p:txBody>
          <a:bodyPr/>
          <a:lstStyle/>
          <a:p>
            <a:fld id="{D4F24A5E-B0D2-394D-9970-9AE06BCB59C1}" type="slidenum">
              <a:rPr lang="en-US" smtClean="0"/>
              <a:t>46</a:t>
            </a:fld>
            <a:endParaRPr lang="en-US"/>
          </a:p>
        </p:txBody>
      </p:sp>
      <p:pic>
        <p:nvPicPr>
          <p:cNvPr id="8" name="Picture 7">
            <a:extLst>
              <a:ext uri="{FF2B5EF4-FFF2-40B4-BE49-F238E27FC236}">
                <a16:creationId xmlns:a16="http://schemas.microsoft.com/office/drawing/2014/main" id="{926FB866-6043-7696-125F-C51815FD8B73}"/>
              </a:ext>
            </a:extLst>
          </p:cNvPr>
          <p:cNvPicPr>
            <a:picLocks noChangeAspect="1"/>
          </p:cNvPicPr>
          <p:nvPr/>
        </p:nvPicPr>
        <p:blipFill>
          <a:blip r:embed="rId2"/>
          <a:stretch>
            <a:fillRect/>
          </a:stretch>
        </p:blipFill>
        <p:spPr>
          <a:xfrm>
            <a:off x="5054563" y="759417"/>
            <a:ext cx="5546442" cy="5949819"/>
          </a:xfrm>
          <a:prstGeom prst="rect">
            <a:avLst/>
          </a:prstGeom>
        </p:spPr>
      </p:pic>
      <p:sp>
        <p:nvSpPr>
          <p:cNvPr id="9" name="TextBox 8">
            <a:extLst>
              <a:ext uri="{FF2B5EF4-FFF2-40B4-BE49-F238E27FC236}">
                <a16:creationId xmlns:a16="http://schemas.microsoft.com/office/drawing/2014/main" id="{61613FD0-65F0-3A47-B49F-74D6E7215237}"/>
              </a:ext>
            </a:extLst>
          </p:cNvPr>
          <p:cNvSpPr txBox="1"/>
          <p:nvPr/>
        </p:nvSpPr>
        <p:spPr>
          <a:xfrm>
            <a:off x="555972" y="3544038"/>
            <a:ext cx="5116408" cy="2554545"/>
          </a:xfrm>
          <a:prstGeom prst="rect">
            <a:avLst/>
          </a:prstGeom>
          <a:noFill/>
        </p:spPr>
        <p:txBody>
          <a:bodyPr wrap="square" rtlCol="0">
            <a:spAutoFit/>
          </a:bodyPr>
          <a:lstStyle/>
          <a:p>
            <a:pPr marL="285750" indent="-285750">
              <a:buFont typeface="Wingdings" pitchFamily="2" charset="2"/>
              <a:buChar char="q"/>
            </a:pPr>
            <a:r>
              <a:rPr lang="en-US" sz="2000" dirty="0"/>
              <a:t>Processes as </a:t>
            </a:r>
            <a:r>
              <a:rPr lang="en-US" sz="2000" b="1" dirty="0"/>
              <a:t>incoming requests</a:t>
            </a:r>
          </a:p>
          <a:p>
            <a:pPr marL="285750" indent="-285750">
              <a:buFont typeface="Wingdings" pitchFamily="2" charset="2"/>
              <a:buChar char="q"/>
            </a:pPr>
            <a:endParaRPr lang="en-US" sz="2000" dirty="0"/>
          </a:p>
          <a:p>
            <a:pPr marL="285750" indent="-285750">
              <a:buFont typeface="Wingdings" pitchFamily="2" charset="2"/>
              <a:buChar char="q"/>
            </a:pPr>
            <a:r>
              <a:rPr lang="en-US" sz="2000" dirty="0"/>
              <a:t>Virtual Memory to </a:t>
            </a:r>
            <a:r>
              <a:rPr lang="en-US" sz="2000" b="1" dirty="0"/>
              <a:t>Logical KV Blocks</a:t>
            </a:r>
          </a:p>
          <a:p>
            <a:pPr marL="285750" indent="-285750">
              <a:buFont typeface="Wingdings" pitchFamily="2" charset="2"/>
              <a:buChar char="q"/>
            </a:pPr>
            <a:endParaRPr lang="en-US" sz="2000" b="1" dirty="0"/>
          </a:p>
          <a:p>
            <a:pPr marL="285750" indent="-285750">
              <a:buFont typeface="Wingdings" pitchFamily="2" charset="2"/>
              <a:buChar char="q"/>
            </a:pPr>
            <a:r>
              <a:rPr lang="en-US" sz="2000" dirty="0"/>
              <a:t>Physical Memory to </a:t>
            </a:r>
            <a:r>
              <a:rPr lang="en-US" sz="2000" b="1" dirty="0"/>
              <a:t>Physical KV Blocks</a:t>
            </a:r>
          </a:p>
          <a:p>
            <a:pPr marL="285750" indent="-285750">
              <a:buFont typeface="Wingdings" pitchFamily="2" charset="2"/>
              <a:buChar char="q"/>
            </a:pPr>
            <a:endParaRPr lang="en-US" sz="2000" dirty="0"/>
          </a:p>
          <a:p>
            <a:pPr marL="285750" indent="-285750">
              <a:buFont typeface="Wingdings" pitchFamily="2" charset="2"/>
              <a:buChar char="q"/>
            </a:pPr>
            <a:r>
              <a:rPr lang="en-US" sz="2000" dirty="0"/>
              <a:t>Page table to </a:t>
            </a:r>
            <a:r>
              <a:rPr lang="en-US" sz="2000" b="1" dirty="0"/>
              <a:t>Block Table</a:t>
            </a:r>
          </a:p>
          <a:p>
            <a:pPr marL="742950" lvl="1" indent="-285750">
              <a:buFont typeface="Wingdings" pitchFamily="2" charset="2"/>
              <a:buChar char="q"/>
            </a:pPr>
            <a:endParaRPr lang="en-US" sz="2000" dirty="0"/>
          </a:p>
        </p:txBody>
      </p:sp>
    </p:spTree>
    <p:extLst>
      <p:ext uri="{BB962C8B-B14F-4D97-AF65-F5344CB8AC3E}">
        <p14:creationId xmlns:p14="http://schemas.microsoft.com/office/powerpoint/2010/main" val="216681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853E-A490-2BE1-E524-0D2E80930D06}"/>
              </a:ext>
            </a:extLst>
          </p:cNvPr>
          <p:cNvSpPr>
            <a:spLocks noGrp="1"/>
          </p:cNvSpPr>
          <p:nvPr>
            <p:ph type="title"/>
          </p:nvPr>
        </p:nvSpPr>
        <p:spPr/>
        <p:txBody>
          <a:bodyPr/>
          <a:lstStyle/>
          <a:p>
            <a:r>
              <a:rPr lang="en-US" dirty="0"/>
              <a:t>Memory on demand!</a:t>
            </a:r>
          </a:p>
        </p:txBody>
      </p:sp>
      <p:sp>
        <p:nvSpPr>
          <p:cNvPr id="4" name="Date Placeholder 3">
            <a:extLst>
              <a:ext uri="{FF2B5EF4-FFF2-40B4-BE49-F238E27FC236}">
                <a16:creationId xmlns:a16="http://schemas.microsoft.com/office/drawing/2014/main" id="{C63B0121-8B0E-CEF9-A120-AFC8E93AA799}"/>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9E19DCBA-DE6F-22B6-9196-7E04583B00C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731F238-82EC-DE23-6AB7-989B1AB6C4E6}"/>
              </a:ext>
            </a:extLst>
          </p:cNvPr>
          <p:cNvSpPr>
            <a:spLocks noGrp="1"/>
          </p:cNvSpPr>
          <p:nvPr>
            <p:ph type="sldNum" sz="quarter" idx="12"/>
          </p:nvPr>
        </p:nvSpPr>
        <p:spPr/>
        <p:txBody>
          <a:bodyPr/>
          <a:lstStyle/>
          <a:p>
            <a:fld id="{D4F24A5E-B0D2-394D-9970-9AE06BCB59C1}" type="slidenum">
              <a:rPr lang="en-US" smtClean="0"/>
              <a:t>47</a:t>
            </a:fld>
            <a:endParaRPr lang="en-US"/>
          </a:p>
        </p:txBody>
      </p:sp>
      <p:sp>
        <p:nvSpPr>
          <p:cNvPr id="12" name="TextBox 11">
            <a:extLst>
              <a:ext uri="{FF2B5EF4-FFF2-40B4-BE49-F238E27FC236}">
                <a16:creationId xmlns:a16="http://schemas.microsoft.com/office/drawing/2014/main" id="{2F8C50E8-8D39-54FA-B346-7D359CDB7474}"/>
              </a:ext>
            </a:extLst>
          </p:cNvPr>
          <p:cNvSpPr txBox="1"/>
          <p:nvPr/>
        </p:nvSpPr>
        <p:spPr>
          <a:xfrm>
            <a:off x="1007390" y="1410346"/>
            <a:ext cx="6318142" cy="1477328"/>
          </a:xfrm>
          <a:prstGeom prst="rect">
            <a:avLst/>
          </a:prstGeom>
          <a:noFill/>
        </p:spPr>
        <p:txBody>
          <a:bodyPr wrap="square" rtlCol="0">
            <a:spAutoFit/>
          </a:bodyPr>
          <a:lstStyle/>
          <a:p>
            <a:r>
              <a:rPr lang="en-US" b="1" dirty="0"/>
              <a:t>Prompt: We are learning about LLMs and</a:t>
            </a:r>
          </a:p>
          <a:p>
            <a:endParaRPr lang="en-US" b="1" dirty="0"/>
          </a:p>
          <a:p>
            <a:pPr marL="285750" indent="-285750">
              <a:buFont typeface="Arial" panose="020B0604020202020204" pitchFamily="34" charset="0"/>
              <a:buChar char="•"/>
            </a:pPr>
            <a:r>
              <a:rPr lang="en-US" dirty="0"/>
              <a:t>Assume block size of 4 instead of  16/32</a:t>
            </a:r>
          </a:p>
          <a:p>
            <a:pPr marL="285750" indent="-285750">
              <a:buFont typeface="Arial" panose="020B0604020202020204" pitchFamily="34" charset="0"/>
              <a:buChar char="•"/>
            </a:pPr>
            <a:r>
              <a:rPr lang="en-US" dirty="0"/>
              <a:t>Each token has set of K &amp; V across layers which can be managed within a single KV Block</a:t>
            </a:r>
          </a:p>
        </p:txBody>
      </p:sp>
      <p:graphicFrame>
        <p:nvGraphicFramePr>
          <p:cNvPr id="26" name="Table 25">
            <a:extLst>
              <a:ext uri="{FF2B5EF4-FFF2-40B4-BE49-F238E27FC236}">
                <a16:creationId xmlns:a16="http://schemas.microsoft.com/office/drawing/2014/main" id="{75A0809D-6203-24FC-EFAE-B57DCDC468A4}"/>
              </a:ext>
            </a:extLst>
          </p:cNvPr>
          <p:cNvGraphicFramePr>
            <a:graphicFrameLocks noGrp="1"/>
          </p:cNvGraphicFramePr>
          <p:nvPr>
            <p:extLst>
              <p:ext uri="{D42A27DB-BD31-4B8C-83A1-F6EECF244321}">
                <p14:modId xmlns:p14="http://schemas.microsoft.com/office/powerpoint/2010/main" val="4094495132"/>
              </p:ext>
            </p:extLst>
          </p:nvPr>
        </p:nvGraphicFramePr>
        <p:xfrm>
          <a:off x="0" y="3141257"/>
          <a:ext cx="4866470" cy="2004180"/>
        </p:xfrm>
        <a:graphic>
          <a:graphicData uri="http://schemas.openxmlformats.org/drawingml/2006/table">
            <a:tbl>
              <a:tblPr firstRow="1" bandRow="1">
                <a:tableStyleId>{5C22544A-7EE6-4342-B048-85BDC9FD1C3A}</a:tableStyleId>
              </a:tblPr>
              <a:tblGrid>
                <a:gridCol w="973294">
                  <a:extLst>
                    <a:ext uri="{9D8B030D-6E8A-4147-A177-3AD203B41FA5}">
                      <a16:colId xmlns:a16="http://schemas.microsoft.com/office/drawing/2014/main" val="85788582"/>
                    </a:ext>
                  </a:extLst>
                </a:gridCol>
                <a:gridCol w="973294">
                  <a:extLst>
                    <a:ext uri="{9D8B030D-6E8A-4147-A177-3AD203B41FA5}">
                      <a16:colId xmlns:a16="http://schemas.microsoft.com/office/drawing/2014/main" val="81696508"/>
                    </a:ext>
                  </a:extLst>
                </a:gridCol>
                <a:gridCol w="973294">
                  <a:extLst>
                    <a:ext uri="{9D8B030D-6E8A-4147-A177-3AD203B41FA5}">
                      <a16:colId xmlns:a16="http://schemas.microsoft.com/office/drawing/2014/main" val="1853475132"/>
                    </a:ext>
                  </a:extLst>
                </a:gridCol>
                <a:gridCol w="973294">
                  <a:extLst>
                    <a:ext uri="{9D8B030D-6E8A-4147-A177-3AD203B41FA5}">
                      <a16:colId xmlns:a16="http://schemas.microsoft.com/office/drawing/2014/main" val="1245974518"/>
                    </a:ext>
                  </a:extLst>
                </a:gridCol>
                <a:gridCol w="973294">
                  <a:extLst>
                    <a:ext uri="{9D8B030D-6E8A-4147-A177-3AD203B41FA5}">
                      <a16:colId xmlns:a16="http://schemas.microsoft.com/office/drawing/2014/main" val="4028553351"/>
                    </a:ext>
                  </a:extLst>
                </a:gridCol>
              </a:tblGrid>
              <a:tr h="501045">
                <a:tc>
                  <a:txBody>
                    <a:bodyPr/>
                    <a:lstStyle/>
                    <a:p>
                      <a:pPr algn="ctr"/>
                      <a:r>
                        <a:rPr lang="en-US" b="0" dirty="0">
                          <a:solidFill>
                            <a:schemeClr val="tx1"/>
                          </a:solidFill>
                        </a:rPr>
                        <a:t>Block 0</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86323187"/>
                  </a:ext>
                </a:extLst>
              </a:tr>
              <a:tr h="501045">
                <a:tc>
                  <a:txBody>
                    <a:bodyPr/>
                    <a:lstStyle/>
                    <a:p>
                      <a:pPr algn="ctr"/>
                      <a:r>
                        <a:rPr lang="en-US" b="0" dirty="0">
                          <a:solidFill>
                            <a:schemeClr val="tx1"/>
                          </a:solidFill>
                        </a:rPr>
                        <a:t>1</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960818"/>
                  </a:ext>
                </a:extLst>
              </a:tr>
              <a:tr h="501045">
                <a:tc>
                  <a:txBody>
                    <a:bodyPr/>
                    <a:lstStyle/>
                    <a:p>
                      <a:pPr algn="ctr"/>
                      <a:r>
                        <a:rPr lang="en-US" b="0" dirty="0">
                          <a:solidFill>
                            <a:schemeClr val="tx1"/>
                          </a:solidFill>
                        </a:rPr>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551396"/>
                  </a:ext>
                </a:extLst>
              </a:tr>
              <a:tr h="501045">
                <a:tc>
                  <a:txBody>
                    <a:bodyPr/>
                    <a:lstStyle/>
                    <a:p>
                      <a:pPr algn="ctr"/>
                      <a:r>
                        <a:rPr lang="en-US" b="0" dirty="0">
                          <a:solidFill>
                            <a:schemeClr val="tx1"/>
                          </a:solidFill>
                        </a:rPr>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294021"/>
                  </a:ext>
                </a:extLst>
              </a:tr>
            </a:tbl>
          </a:graphicData>
        </a:graphic>
      </p:graphicFrame>
      <p:graphicFrame>
        <p:nvGraphicFramePr>
          <p:cNvPr id="27" name="Table 26">
            <a:extLst>
              <a:ext uri="{FF2B5EF4-FFF2-40B4-BE49-F238E27FC236}">
                <a16:creationId xmlns:a16="http://schemas.microsoft.com/office/drawing/2014/main" id="{8954F4EA-9539-3026-7CFB-A963268EF54E}"/>
              </a:ext>
            </a:extLst>
          </p:cNvPr>
          <p:cNvGraphicFramePr>
            <a:graphicFrameLocks noGrp="1"/>
          </p:cNvGraphicFramePr>
          <p:nvPr>
            <p:extLst>
              <p:ext uri="{D42A27DB-BD31-4B8C-83A1-F6EECF244321}">
                <p14:modId xmlns:p14="http://schemas.microsoft.com/office/powerpoint/2010/main" val="4078525318"/>
              </p:ext>
            </p:extLst>
          </p:nvPr>
        </p:nvGraphicFramePr>
        <p:xfrm>
          <a:off x="5499746" y="3246095"/>
          <a:ext cx="1825786" cy="1794504"/>
        </p:xfrm>
        <a:graphic>
          <a:graphicData uri="http://schemas.openxmlformats.org/drawingml/2006/table">
            <a:tbl>
              <a:tblPr firstRow="1" bandRow="1">
                <a:tableStyleId>{5C22544A-7EE6-4342-B048-85BDC9FD1C3A}</a:tableStyleId>
              </a:tblPr>
              <a:tblGrid>
                <a:gridCol w="1081868">
                  <a:extLst>
                    <a:ext uri="{9D8B030D-6E8A-4147-A177-3AD203B41FA5}">
                      <a16:colId xmlns:a16="http://schemas.microsoft.com/office/drawing/2014/main" val="81696508"/>
                    </a:ext>
                  </a:extLst>
                </a:gridCol>
                <a:gridCol w="743918">
                  <a:extLst>
                    <a:ext uri="{9D8B030D-6E8A-4147-A177-3AD203B41FA5}">
                      <a16:colId xmlns:a16="http://schemas.microsoft.com/office/drawing/2014/main" val="1853475132"/>
                    </a:ext>
                  </a:extLst>
                </a:gridCol>
              </a:tblGrid>
              <a:tr h="384808">
                <a:tc>
                  <a:txBody>
                    <a:bodyPr/>
                    <a:lstStyle/>
                    <a:p>
                      <a:pPr algn="ctr"/>
                      <a:r>
                        <a:rPr lang="en-US" dirty="0">
                          <a:solidFill>
                            <a:schemeClr val="tx1"/>
                          </a:solidFill>
                        </a:rPr>
                        <a:t>Phys. Block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 Filled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6323187"/>
                  </a:ext>
                </a:extLst>
              </a:tr>
              <a:tr h="384808">
                <a:tc>
                  <a:txBody>
                    <a:bodyPr/>
                    <a:lstStyle/>
                    <a:p>
                      <a:pPr algn="ctr"/>
                      <a:r>
                        <a:rPr lang="en-US" dirty="0">
                          <a:solidFill>
                            <a:schemeClr val="tx1"/>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960818"/>
                  </a:ext>
                </a:extLst>
              </a:tr>
              <a:tr h="384808">
                <a:tc>
                  <a:txBody>
                    <a:bodyPr/>
                    <a:lstStyle/>
                    <a:p>
                      <a:pPr algn="ctr"/>
                      <a:r>
                        <a:rPr lang="en-US"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8551396"/>
                  </a:ext>
                </a:extLst>
              </a:tr>
              <a:tr h="384808">
                <a:tc>
                  <a:txBody>
                    <a:bodyPr/>
                    <a:lstStyle/>
                    <a:p>
                      <a:pPr algn="ctr"/>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294021"/>
                  </a:ext>
                </a:extLst>
              </a:tr>
            </a:tbl>
          </a:graphicData>
        </a:graphic>
      </p:graphicFrame>
      <p:graphicFrame>
        <p:nvGraphicFramePr>
          <p:cNvPr id="28" name="Table 27">
            <a:extLst>
              <a:ext uri="{FF2B5EF4-FFF2-40B4-BE49-F238E27FC236}">
                <a16:creationId xmlns:a16="http://schemas.microsoft.com/office/drawing/2014/main" id="{A4A68B04-D33A-DD60-1BDF-B8FBF935A762}"/>
              </a:ext>
            </a:extLst>
          </p:cNvPr>
          <p:cNvGraphicFramePr>
            <a:graphicFrameLocks noGrp="1"/>
          </p:cNvGraphicFramePr>
          <p:nvPr>
            <p:extLst>
              <p:ext uri="{D42A27DB-BD31-4B8C-83A1-F6EECF244321}">
                <p14:modId xmlns:p14="http://schemas.microsoft.com/office/powerpoint/2010/main" val="1187859444"/>
              </p:ext>
            </p:extLst>
          </p:nvPr>
        </p:nvGraphicFramePr>
        <p:xfrm>
          <a:off x="7496018" y="1885539"/>
          <a:ext cx="4468675" cy="4008360"/>
        </p:xfrm>
        <a:graphic>
          <a:graphicData uri="http://schemas.openxmlformats.org/drawingml/2006/table">
            <a:tbl>
              <a:tblPr firstRow="1" bandRow="1">
                <a:tableStyleId>{5C22544A-7EE6-4342-B048-85BDC9FD1C3A}</a:tableStyleId>
              </a:tblPr>
              <a:tblGrid>
                <a:gridCol w="893735">
                  <a:extLst>
                    <a:ext uri="{9D8B030D-6E8A-4147-A177-3AD203B41FA5}">
                      <a16:colId xmlns:a16="http://schemas.microsoft.com/office/drawing/2014/main" val="3873153914"/>
                    </a:ext>
                  </a:extLst>
                </a:gridCol>
                <a:gridCol w="893735">
                  <a:extLst>
                    <a:ext uri="{9D8B030D-6E8A-4147-A177-3AD203B41FA5}">
                      <a16:colId xmlns:a16="http://schemas.microsoft.com/office/drawing/2014/main" val="81696508"/>
                    </a:ext>
                  </a:extLst>
                </a:gridCol>
                <a:gridCol w="893735">
                  <a:extLst>
                    <a:ext uri="{9D8B030D-6E8A-4147-A177-3AD203B41FA5}">
                      <a16:colId xmlns:a16="http://schemas.microsoft.com/office/drawing/2014/main" val="1853475132"/>
                    </a:ext>
                  </a:extLst>
                </a:gridCol>
                <a:gridCol w="734617">
                  <a:extLst>
                    <a:ext uri="{9D8B030D-6E8A-4147-A177-3AD203B41FA5}">
                      <a16:colId xmlns:a16="http://schemas.microsoft.com/office/drawing/2014/main" val="1245974518"/>
                    </a:ext>
                  </a:extLst>
                </a:gridCol>
                <a:gridCol w="1052853">
                  <a:extLst>
                    <a:ext uri="{9D8B030D-6E8A-4147-A177-3AD203B41FA5}">
                      <a16:colId xmlns:a16="http://schemas.microsoft.com/office/drawing/2014/main" val="4028553351"/>
                    </a:ext>
                  </a:extLst>
                </a:gridCol>
              </a:tblGrid>
              <a:tr h="501045">
                <a:tc>
                  <a:txBody>
                    <a:bodyPr/>
                    <a:lstStyle/>
                    <a:p>
                      <a:pPr algn="ctr"/>
                      <a:r>
                        <a:rPr lang="en-US" b="0" dirty="0">
                          <a:solidFill>
                            <a:schemeClr val="tx1"/>
                          </a:solidFill>
                        </a:rPr>
                        <a:t>Block 0</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6323187"/>
                  </a:ext>
                </a:extLst>
              </a:tr>
              <a:tr h="501045">
                <a:tc>
                  <a:txBody>
                    <a:bodyPr/>
                    <a:lstStyle/>
                    <a:p>
                      <a:pPr algn="ctr"/>
                      <a:r>
                        <a:rPr lang="en-US" b="0" dirty="0">
                          <a:solidFill>
                            <a:schemeClr val="tx1"/>
                          </a:solidFill>
                        </a:rPr>
                        <a:t>1</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960818"/>
                  </a:ext>
                </a:extLst>
              </a:tr>
              <a:tr h="501045">
                <a:tc>
                  <a:txBody>
                    <a:bodyPr/>
                    <a:lstStyle/>
                    <a:p>
                      <a:pPr algn="ctr"/>
                      <a:r>
                        <a:rPr lang="en-US" b="0" dirty="0">
                          <a:solidFill>
                            <a:schemeClr val="tx1"/>
                          </a:solidFill>
                        </a:rPr>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551396"/>
                  </a:ext>
                </a:extLst>
              </a:tr>
              <a:tr h="501045">
                <a:tc>
                  <a:txBody>
                    <a:bodyPr/>
                    <a:lstStyle/>
                    <a:p>
                      <a:pPr algn="ctr"/>
                      <a:r>
                        <a:rPr lang="en-US" b="0" dirty="0">
                          <a:solidFill>
                            <a:schemeClr val="tx1"/>
                          </a:solidFill>
                        </a:rPr>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294021"/>
                  </a:ext>
                </a:extLst>
              </a:tr>
              <a:tr h="501045">
                <a:tc>
                  <a:txBody>
                    <a:bodyPr/>
                    <a:lstStyle/>
                    <a:p>
                      <a:pPr algn="ctr"/>
                      <a:r>
                        <a:rPr lang="en-US" b="0" dirty="0">
                          <a:solidFill>
                            <a:schemeClr val="tx1"/>
                          </a:solidFill>
                        </a:rPr>
                        <a:t>4</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8991195"/>
                  </a:ext>
                </a:extLst>
              </a:tr>
              <a:tr h="501045">
                <a:tc>
                  <a:txBody>
                    <a:bodyPr/>
                    <a:lstStyle/>
                    <a:p>
                      <a:pPr algn="ctr"/>
                      <a:r>
                        <a:rPr lang="en-US" b="0" dirty="0">
                          <a:solidFill>
                            <a:schemeClr val="tx1"/>
                          </a:solidFill>
                        </a:rPr>
                        <a:t>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577674"/>
                  </a:ext>
                </a:extLst>
              </a:tr>
              <a:tr h="501045">
                <a:tc>
                  <a:txBody>
                    <a:bodyPr/>
                    <a:lstStyle/>
                    <a:p>
                      <a:pPr algn="ctr"/>
                      <a:r>
                        <a:rPr lang="en-US" b="0" dirty="0">
                          <a:solidFill>
                            <a:schemeClr val="tx1"/>
                          </a:solidFill>
                        </a:rPr>
                        <a:t>6</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3155395"/>
                  </a:ext>
                </a:extLst>
              </a:tr>
              <a:tr h="501045">
                <a:tc>
                  <a:txBody>
                    <a:bodyPr/>
                    <a:lstStyle/>
                    <a:p>
                      <a:pPr algn="ctr"/>
                      <a:r>
                        <a:rPr lang="en-US" b="0" dirty="0">
                          <a:solidFill>
                            <a:schemeClr val="tx1"/>
                          </a:solidFill>
                        </a:rPr>
                        <a:t>7</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893956155"/>
                  </a:ext>
                </a:extLst>
              </a:tr>
            </a:tbl>
          </a:graphicData>
        </a:graphic>
      </p:graphicFrame>
      <p:cxnSp>
        <p:nvCxnSpPr>
          <p:cNvPr id="29" name="Straight Arrow Connector 28">
            <a:extLst>
              <a:ext uri="{FF2B5EF4-FFF2-40B4-BE49-F238E27FC236}">
                <a16:creationId xmlns:a16="http://schemas.microsoft.com/office/drawing/2014/main" id="{CFF87B15-5B4E-DB38-8167-C54B95ABDE31}"/>
              </a:ext>
            </a:extLst>
          </p:cNvPr>
          <p:cNvCxnSpPr>
            <a:endCxn id="27" idx="1"/>
          </p:cNvCxnSpPr>
          <p:nvPr/>
        </p:nvCxnSpPr>
        <p:spPr>
          <a:xfrm>
            <a:off x="4866470" y="3429000"/>
            <a:ext cx="633276" cy="7143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BE48497-0FF9-9DA3-13F5-AA77B2D88431}"/>
              </a:ext>
            </a:extLst>
          </p:cNvPr>
          <p:cNvCxnSpPr>
            <a:cxnSpLocks/>
          </p:cNvCxnSpPr>
          <p:nvPr/>
        </p:nvCxnSpPr>
        <p:spPr>
          <a:xfrm flipV="1">
            <a:off x="7325532" y="2602523"/>
            <a:ext cx="633276" cy="18916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040CF3D-5807-FE89-372C-B99FEA13A7A2}"/>
              </a:ext>
            </a:extLst>
          </p:cNvPr>
          <p:cNvCxnSpPr>
            <a:cxnSpLocks/>
          </p:cNvCxnSpPr>
          <p:nvPr/>
        </p:nvCxnSpPr>
        <p:spPr>
          <a:xfrm>
            <a:off x="7325532" y="4105461"/>
            <a:ext cx="528148" cy="14083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20BC76E-E3E5-6E63-A3D2-F8DE66F772EB}"/>
              </a:ext>
            </a:extLst>
          </p:cNvPr>
          <p:cNvCxnSpPr>
            <a:cxnSpLocks/>
          </p:cNvCxnSpPr>
          <p:nvPr/>
        </p:nvCxnSpPr>
        <p:spPr>
          <a:xfrm>
            <a:off x="4829449" y="3790648"/>
            <a:ext cx="633276" cy="7035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2B29FC2-188A-751F-29F5-60D47707F820}"/>
              </a:ext>
            </a:extLst>
          </p:cNvPr>
          <p:cNvSpPr txBox="1"/>
          <p:nvPr/>
        </p:nvSpPr>
        <p:spPr>
          <a:xfrm>
            <a:off x="2015193" y="5262988"/>
            <a:ext cx="1810047" cy="369332"/>
          </a:xfrm>
          <a:prstGeom prst="rect">
            <a:avLst/>
          </a:prstGeom>
          <a:noFill/>
        </p:spPr>
        <p:txBody>
          <a:bodyPr wrap="none" rtlCol="0">
            <a:spAutoFit/>
          </a:bodyPr>
          <a:lstStyle/>
          <a:p>
            <a:r>
              <a:rPr lang="en-US" b="1" dirty="0">
                <a:solidFill>
                  <a:srgbClr val="C00000"/>
                </a:solidFill>
              </a:rPr>
              <a:t>Logical</a:t>
            </a:r>
            <a:r>
              <a:rPr lang="en-US" b="1" dirty="0"/>
              <a:t> KV Blocks</a:t>
            </a:r>
          </a:p>
        </p:txBody>
      </p:sp>
      <p:sp>
        <p:nvSpPr>
          <p:cNvPr id="34" name="TextBox 33">
            <a:extLst>
              <a:ext uri="{FF2B5EF4-FFF2-40B4-BE49-F238E27FC236}">
                <a16:creationId xmlns:a16="http://schemas.microsoft.com/office/drawing/2014/main" id="{EDF4B01D-7670-3735-D4A6-FFE40009F8EC}"/>
              </a:ext>
            </a:extLst>
          </p:cNvPr>
          <p:cNvSpPr txBox="1"/>
          <p:nvPr/>
        </p:nvSpPr>
        <p:spPr>
          <a:xfrm>
            <a:off x="5783203" y="5144476"/>
            <a:ext cx="1258871" cy="369332"/>
          </a:xfrm>
          <a:prstGeom prst="rect">
            <a:avLst/>
          </a:prstGeom>
          <a:noFill/>
        </p:spPr>
        <p:txBody>
          <a:bodyPr wrap="none" rtlCol="0">
            <a:spAutoFit/>
          </a:bodyPr>
          <a:lstStyle/>
          <a:p>
            <a:r>
              <a:rPr lang="en-US" b="1" dirty="0">
                <a:solidFill>
                  <a:srgbClr val="C00000"/>
                </a:solidFill>
              </a:rPr>
              <a:t>Block Table</a:t>
            </a:r>
            <a:endParaRPr lang="en-US" b="1" dirty="0"/>
          </a:p>
        </p:txBody>
      </p:sp>
      <p:sp>
        <p:nvSpPr>
          <p:cNvPr id="35" name="TextBox 34">
            <a:extLst>
              <a:ext uri="{FF2B5EF4-FFF2-40B4-BE49-F238E27FC236}">
                <a16:creationId xmlns:a16="http://schemas.microsoft.com/office/drawing/2014/main" id="{3260A39D-FDB1-CF17-F79E-F3B7C1E464AE}"/>
              </a:ext>
            </a:extLst>
          </p:cNvPr>
          <p:cNvSpPr txBox="1"/>
          <p:nvPr/>
        </p:nvSpPr>
        <p:spPr>
          <a:xfrm>
            <a:off x="9208473" y="5987018"/>
            <a:ext cx="1921423" cy="369332"/>
          </a:xfrm>
          <a:prstGeom prst="rect">
            <a:avLst/>
          </a:prstGeom>
          <a:noFill/>
        </p:spPr>
        <p:txBody>
          <a:bodyPr wrap="none" rtlCol="0">
            <a:spAutoFit/>
          </a:bodyPr>
          <a:lstStyle/>
          <a:p>
            <a:r>
              <a:rPr lang="en-US" b="1" dirty="0">
                <a:solidFill>
                  <a:srgbClr val="C00000"/>
                </a:solidFill>
              </a:rPr>
              <a:t>Physical</a:t>
            </a:r>
            <a:r>
              <a:rPr lang="en-US" b="1" dirty="0"/>
              <a:t> KV Blocks</a:t>
            </a:r>
          </a:p>
        </p:txBody>
      </p:sp>
    </p:spTree>
    <p:extLst>
      <p:ext uri="{BB962C8B-B14F-4D97-AF65-F5344CB8AC3E}">
        <p14:creationId xmlns:p14="http://schemas.microsoft.com/office/powerpoint/2010/main" val="41386049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853E-A490-2BE1-E524-0D2E80930D06}"/>
              </a:ext>
            </a:extLst>
          </p:cNvPr>
          <p:cNvSpPr>
            <a:spLocks noGrp="1"/>
          </p:cNvSpPr>
          <p:nvPr>
            <p:ph type="title"/>
          </p:nvPr>
        </p:nvSpPr>
        <p:spPr/>
        <p:txBody>
          <a:bodyPr/>
          <a:lstStyle/>
          <a:p>
            <a:r>
              <a:rPr lang="en-US" dirty="0"/>
              <a:t>Memory on demand!</a:t>
            </a:r>
          </a:p>
        </p:txBody>
      </p:sp>
      <p:sp>
        <p:nvSpPr>
          <p:cNvPr id="4" name="Date Placeholder 3">
            <a:extLst>
              <a:ext uri="{FF2B5EF4-FFF2-40B4-BE49-F238E27FC236}">
                <a16:creationId xmlns:a16="http://schemas.microsoft.com/office/drawing/2014/main" id="{C63B0121-8B0E-CEF9-A120-AFC8E93AA799}"/>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9E19DCBA-DE6F-22B6-9196-7E04583B00C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731F238-82EC-DE23-6AB7-989B1AB6C4E6}"/>
              </a:ext>
            </a:extLst>
          </p:cNvPr>
          <p:cNvSpPr>
            <a:spLocks noGrp="1"/>
          </p:cNvSpPr>
          <p:nvPr>
            <p:ph type="sldNum" sz="quarter" idx="12"/>
          </p:nvPr>
        </p:nvSpPr>
        <p:spPr/>
        <p:txBody>
          <a:bodyPr/>
          <a:lstStyle/>
          <a:p>
            <a:fld id="{D4F24A5E-B0D2-394D-9970-9AE06BCB59C1}" type="slidenum">
              <a:rPr lang="en-US" smtClean="0"/>
              <a:t>48</a:t>
            </a:fld>
            <a:endParaRPr lang="en-US"/>
          </a:p>
        </p:txBody>
      </p:sp>
      <p:graphicFrame>
        <p:nvGraphicFramePr>
          <p:cNvPr id="7" name="Table 6">
            <a:extLst>
              <a:ext uri="{FF2B5EF4-FFF2-40B4-BE49-F238E27FC236}">
                <a16:creationId xmlns:a16="http://schemas.microsoft.com/office/drawing/2014/main" id="{4ADAE3B1-C78D-D878-C924-A32FBCA10A4B}"/>
              </a:ext>
            </a:extLst>
          </p:cNvPr>
          <p:cNvGraphicFramePr>
            <a:graphicFrameLocks noGrp="1"/>
          </p:cNvGraphicFramePr>
          <p:nvPr>
            <p:extLst>
              <p:ext uri="{D42A27DB-BD31-4B8C-83A1-F6EECF244321}">
                <p14:modId xmlns:p14="http://schemas.microsoft.com/office/powerpoint/2010/main" val="2109422361"/>
              </p:ext>
            </p:extLst>
          </p:nvPr>
        </p:nvGraphicFramePr>
        <p:xfrm>
          <a:off x="0" y="3141257"/>
          <a:ext cx="4866470" cy="2004180"/>
        </p:xfrm>
        <a:graphic>
          <a:graphicData uri="http://schemas.openxmlformats.org/drawingml/2006/table">
            <a:tbl>
              <a:tblPr firstRow="1" bandRow="1">
                <a:tableStyleId>{5C22544A-7EE6-4342-B048-85BDC9FD1C3A}</a:tableStyleId>
              </a:tblPr>
              <a:tblGrid>
                <a:gridCol w="973294">
                  <a:extLst>
                    <a:ext uri="{9D8B030D-6E8A-4147-A177-3AD203B41FA5}">
                      <a16:colId xmlns:a16="http://schemas.microsoft.com/office/drawing/2014/main" val="85788582"/>
                    </a:ext>
                  </a:extLst>
                </a:gridCol>
                <a:gridCol w="973294">
                  <a:extLst>
                    <a:ext uri="{9D8B030D-6E8A-4147-A177-3AD203B41FA5}">
                      <a16:colId xmlns:a16="http://schemas.microsoft.com/office/drawing/2014/main" val="81696508"/>
                    </a:ext>
                  </a:extLst>
                </a:gridCol>
                <a:gridCol w="973294">
                  <a:extLst>
                    <a:ext uri="{9D8B030D-6E8A-4147-A177-3AD203B41FA5}">
                      <a16:colId xmlns:a16="http://schemas.microsoft.com/office/drawing/2014/main" val="1853475132"/>
                    </a:ext>
                  </a:extLst>
                </a:gridCol>
                <a:gridCol w="973294">
                  <a:extLst>
                    <a:ext uri="{9D8B030D-6E8A-4147-A177-3AD203B41FA5}">
                      <a16:colId xmlns:a16="http://schemas.microsoft.com/office/drawing/2014/main" val="1245974518"/>
                    </a:ext>
                  </a:extLst>
                </a:gridCol>
                <a:gridCol w="973294">
                  <a:extLst>
                    <a:ext uri="{9D8B030D-6E8A-4147-A177-3AD203B41FA5}">
                      <a16:colId xmlns:a16="http://schemas.microsoft.com/office/drawing/2014/main" val="4028553351"/>
                    </a:ext>
                  </a:extLst>
                </a:gridCol>
              </a:tblGrid>
              <a:tr h="501045">
                <a:tc>
                  <a:txBody>
                    <a:bodyPr/>
                    <a:lstStyle/>
                    <a:p>
                      <a:pPr algn="ctr"/>
                      <a:r>
                        <a:rPr lang="en-US" b="0" dirty="0">
                          <a:solidFill>
                            <a:schemeClr val="tx1"/>
                          </a:solidFill>
                        </a:rPr>
                        <a:t>Block 0</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86323187"/>
                  </a:ext>
                </a:extLst>
              </a:tr>
              <a:tr h="501045">
                <a:tc>
                  <a:txBody>
                    <a:bodyPr/>
                    <a:lstStyle/>
                    <a:p>
                      <a:pPr algn="ctr"/>
                      <a:r>
                        <a:rPr lang="en-US" b="0" dirty="0">
                          <a:solidFill>
                            <a:schemeClr val="tx1"/>
                          </a:solidFill>
                        </a:rPr>
                        <a:t>1</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memory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4133960818"/>
                  </a:ext>
                </a:extLst>
              </a:tr>
              <a:tr h="501045">
                <a:tc>
                  <a:txBody>
                    <a:bodyPr/>
                    <a:lstStyle/>
                    <a:p>
                      <a:pPr algn="ctr"/>
                      <a:r>
                        <a:rPr lang="en-US" b="0" dirty="0">
                          <a:solidFill>
                            <a:schemeClr val="tx1"/>
                          </a:solidFill>
                        </a:rPr>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551396"/>
                  </a:ext>
                </a:extLst>
              </a:tr>
              <a:tr h="501045">
                <a:tc>
                  <a:txBody>
                    <a:bodyPr/>
                    <a:lstStyle/>
                    <a:p>
                      <a:pPr algn="ctr"/>
                      <a:r>
                        <a:rPr lang="en-US" b="0" dirty="0">
                          <a:solidFill>
                            <a:schemeClr val="tx1"/>
                          </a:solidFill>
                        </a:rPr>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294021"/>
                  </a:ext>
                </a:extLst>
              </a:tr>
            </a:tbl>
          </a:graphicData>
        </a:graphic>
      </p:graphicFrame>
      <p:graphicFrame>
        <p:nvGraphicFramePr>
          <p:cNvPr id="10" name="Table 9">
            <a:extLst>
              <a:ext uri="{FF2B5EF4-FFF2-40B4-BE49-F238E27FC236}">
                <a16:creationId xmlns:a16="http://schemas.microsoft.com/office/drawing/2014/main" id="{3F030145-6534-DBB1-A1A5-7BC9E49923EB}"/>
              </a:ext>
            </a:extLst>
          </p:cNvPr>
          <p:cNvGraphicFramePr>
            <a:graphicFrameLocks noGrp="1"/>
          </p:cNvGraphicFramePr>
          <p:nvPr>
            <p:extLst>
              <p:ext uri="{D42A27DB-BD31-4B8C-83A1-F6EECF244321}">
                <p14:modId xmlns:p14="http://schemas.microsoft.com/office/powerpoint/2010/main" val="3613402830"/>
              </p:ext>
            </p:extLst>
          </p:nvPr>
        </p:nvGraphicFramePr>
        <p:xfrm>
          <a:off x="5499746" y="3246095"/>
          <a:ext cx="1825786" cy="1794504"/>
        </p:xfrm>
        <a:graphic>
          <a:graphicData uri="http://schemas.openxmlformats.org/drawingml/2006/table">
            <a:tbl>
              <a:tblPr firstRow="1" bandRow="1">
                <a:tableStyleId>{5C22544A-7EE6-4342-B048-85BDC9FD1C3A}</a:tableStyleId>
              </a:tblPr>
              <a:tblGrid>
                <a:gridCol w="1081868">
                  <a:extLst>
                    <a:ext uri="{9D8B030D-6E8A-4147-A177-3AD203B41FA5}">
                      <a16:colId xmlns:a16="http://schemas.microsoft.com/office/drawing/2014/main" val="81696508"/>
                    </a:ext>
                  </a:extLst>
                </a:gridCol>
                <a:gridCol w="743918">
                  <a:extLst>
                    <a:ext uri="{9D8B030D-6E8A-4147-A177-3AD203B41FA5}">
                      <a16:colId xmlns:a16="http://schemas.microsoft.com/office/drawing/2014/main" val="1853475132"/>
                    </a:ext>
                  </a:extLst>
                </a:gridCol>
              </a:tblGrid>
              <a:tr h="384808">
                <a:tc>
                  <a:txBody>
                    <a:bodyPr/>
                    <a:lstStyle/>
                    <a:p>
                      <a:pPr algn="ctr"/>
                      <a:r>
                        <a:rPr lang="en-US" dirty="0">
                          <a:solidFill>
                            <a:schemeClr val="tx1"/>
                          </a:solidFill>
                        </a:rPr>
                        <a:t>Phys. Block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 Filled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6323187"/>
                  </a:ext>
                </a:extLst>
              </a:tr>
              <a:tr h="384808">
                <a:tc>
                  <a:txBody>
                    <a:bodyPr/>
                    <a:lstStyle/>
                    <a:p>
                      <a:pPr algn="ctr"/>
                      <a:r>
                        <a:rPr lang="en-US" dirty="0">
                          <a:solidFill>
                            <a:schemeClr val="tx1"/>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960818"/>
                  </a:ext>
                </a:extLst>
              </a:tr>
              <a:tr h="384808">
                <a:tc>
                  <a:txBody>
                    <a:bodyPr/>
                    <a:lstStyle/>
                    <a:p>
                      <a:pPr algn="ctr"/>
                      <a:r>
                        <a:rPr lang="en-US"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8782"/>
                    </a:solidFill>
                  </a:tcPr>
                </a:tc>
                <a:extLst>
                  <a:ext uri="{0D108BD9-81ED-4DB2-BD59-A6C34878D82A}">
                    <a16:rowId xmlns:a16="http://schemas.microsoft.com/office/drawing/2014/main" val="698551396"/>
                  </a:ext>
                </a:extLst>
              </a:tr>
              <a:tr h="384808">
                <a:tc>
                  <a:txBody>
                    <a:bodyPr/>
                    <a:lstStyle/>
                    <a:p>
                      <a:pPr algn="ctr"/>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294021"/>
                  </a:ext>
                </a:extLst>
              </a:tr>
            </a:tbl>
          </a:graphicData>
        </a:graphic>
      </p:graphicFrame>
      <p:graphicFrame>
        <p:nvGraphicFramePr>
          <p:cNvPr id="11" name="Table 10">
            <a:extLst>
              <a:ext uri="{FF2B5EF4-FFF2-40B4-BE49-F238E27FC236}">
                <a16:creationId xmlns:a16="http://schemas.microsoft.com/office/drawing/2014/main" id="{385DC441-1C51-1A8D-6485-D15FA57AAE31}"/>
              </a:ext>
            </a:extLst>
          </p:cNvPr>
          <p:cNvGraphicFramePr>
            <a:graphicFrameLocks noGrp="1"/>
          </p:cNvGraphicFramePr>
          <p:nvPr>
            <p:extLst>
              <p:ext uri="{D42A27DB-BD31-4B8C-83A1-F6EECF244321}">
                <p14:modId xmlns:p14="http://schemas.microsoft.com/office/powerpoint/2010/main" val="91633466"/>
              </p:ext>
            </p:extLst>
          </p:nvPr>
        </p:nvGraphicFramePr>
        <p:xfrm>
          <a:off x="7496018" y="1885539"/>
          <a:ext cx="4468675" cy="4008360"/>
        </p:xfrm>
        <a:graphic>
          <a:graphicData uri="http://schemas.openxmlformats.org/drawingml/2006/table">
            <a:tbl>
              <a:tblPr firstRow="1" bandRow="1">
                <a:tableStyleId>{5C22544A-7EE6-4342-B048-85BDC9FD1C3A}</a:tableStyleId>
              </a:tblPr>
              <a:tblGrid>
                <a:gridCol w="893735">
                  <a:extLst>
                    <a:ext uri="{9D8B030D-6E8A-4147-A177-3AD203B41FA5}">
                      <a16:colId xmlns:a16="http://schemas.microsoft.com/office/drawing/2014/main" val="3873153914"/>
                    </a:ext>
                  </a:extLst>
                </a:gridCol>
                <a:gridCol w="893735">
                  <a:extLst>
                    <a:ext uri="{9D8B030D-6E8A-4147-A177-3AD203B41FA5}">
                      <a16:colId xmlns:a16="http://schemas.microsoft.com/office/drawing/2014/main" val="81696508"/>
                    </a:ext>
                  </a:extLst>
                </a:gridCol>
                <a:gridCol w="893735">
                  <a:extLst>
                    <a:ext uri="{9D8B030D-6E8A-4147-A177-3AD203B41FA5}">
                      <a16:colId xmlns:a16="http://schemas.microsoft.com/office/drawing/2014/main" val="1853475132"/>
                    </a:ext>
                  </a:extLst>
                </a:gridCol>
                <a:gridCol w="734617">
                  <a:extLst>
                    <a:ext uri="{9D8B030D-6E8A-4147-A177-3AD203B41FA5}">
                      <a16:colId xmlns:a16="http://schemas.microsoft.com/office/drawing/2014/main" val="1245974518"/>
                    </a:ext>
                  </a:extLst>
                </a:gridCol>
                <a:gridCol w="1052853">
                  <a:extLst>
                    <a:ext uri="{9D8B030D-6E8A-4147-A177-3AD203B41FA5}">
                      <a16:colId xmlns:a16="http://schemas.microsoft.com/office/drawing/2014/main" val="4028553351"/>
                    </a:ext>
                  </a:extLst>
                </a:gridCol>
              </a:tblGrid>
              <a:tr h="501045">
                <a:tc>
                  <a:txBody>
                    <a:bodyPr/>
                    <a:lstStyle/>
                    <a:p>
                      <a:pPr algn="ctr"/>
                      <a:r>
                        <a:rPr lang="en-US" b="0" dirty="0">
                          <a:solidFill>
                            <a:schemeClr val="tx1"/>
                          </a:solidFill>
                        </a:rPr>
                        <a:t>Block 0</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6323187"/>
                  </a:ext>
                </a:extLst>
              </a:tr>
              <a:tr h="501045">
                <a:tc>
                  <a:txBody>
                    <a:bodyPr/>
                    <a:lstStyle/>
                    <a:p>
                      <a:pPr algn="ctr"/>
                      <a:r>
                        <a:rPr lang="en-US" b="0" dirty="0">
                          <a:solidFill>
                            <a:schemeClr val="tx1"/>
                          </a:solidFill>
                        </a:rPr>
                        <a:t>1</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memory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4133960818"/>
                  </a:ext>
                </a:extLst>
              </a:tr>
              <a:tr h="501045">
                <a:tc>
                  <a:txBody>
                    <a:bodyPr/>
                    <a:lstStyle/>
                    <a:p>
                      <a:pPr algn="ctr"/>
                      <a:r>
                        <a:rPr lang="en-US" b="0" dirty="0">
                          <a:solidFill>
                            <a:schemeClr val="tx1"/>
                          </a:solidFill>
                        </a:rPr>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551396"/>
                  </a:ext>
                </a:extLst>
              </a:tr>
              <a:tr h="501045">
                <a:tc>
                  <a:txBody>
                    <a:bodyPr/>
                    <a:lstStyle/>
                    <a:p>
                      <a:pPr algn="ctr"/>
                      <a:r>
                        <a:rPr lang="en-US" b="0" dirty="0">
                          <a:solidFill>
                            <a:schemeClr val="tx1"/>
                          </a:solidFill>
                        </a:rPr>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294021"/>
                  </a:ext>
                </a:extLst>
              </a:tr>
              <a:tr h="501045">
                <a:tc>
                  <a:txBody>
                    <a:bodyPr/>
                    <a:lstStyle/>
                    <a:p>
                      <a:pPr algn="ctr"/>
                      <a:r>
                        <a:rPr lang="en-US" b="0" dirty="0">
                          <a:solidFill>
                            <a:schemeClr val="tx1"/>
                          </a:solidFill>
                        </a:rPr>
                        <a:t>4</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8991195"/>
                  </a:ext>
                </a:extLst>
              </a:tr>
              <a:tr h="501045">
                <a:tc>
                  <a:txBody>
                    <a:bodyPr/>
                    <a:lstStyle/>
                    <a:p>
                      <a:pPr algn="ctr"/>
                      <a:r>
                        <a:rPr lang="en-US" b="0" dirty="0">
                          <a:solidFill>
                            <a:schemeClr val="tx1"/>
                          </a:solidFill>
                        </a:rPr>
                        <a:t>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577674"/>
                  </a:ext>
                </a:extLst>
              </a:tr>
              <a:tr h="501045">
                <a:tc>
                  <a:txBody>
                    <a:bodyPr/>
                    <a:lstStyle/>
                    <a:p>
                      <a:pPr algn="ctr"/>
                      <a:r>
                        <a:rPr lang="en-US" b="0" dirty="0">
                          <a:solidFill>
                            <a:schemeClr val="tx1"/>
                          </a:solidFill>
                        </a:rPr>
                        <a:t>6</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3155395"/>
                  </a:ext>
                </a:extLst>
              </a:tr>
              <a:tr h="501045">
                <a:tc>
                  <a:txBody>
                    <a:bodyPr/>
                    <a:lstStyle/>
                    <a:p>
                      <a:pPr algn="ctr"/>
                      <a:r>
                        <a:rPr lang="en-US" b="0" dirty="0">
                          <a:solidFill>
                            <a:schemeClr val="tx1"/>
                          </a:solidFill>
                        </a:rPr>
                        <a:t>7</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893956155"/>
                  </a:ext>
                </a:extLst>
              </a:tr>
            </a:tbl>
          </a:graphicData>
        </a:graphic>
      </p:graphicFrame>
      <p:sp>
        <p:nvSpPr>
          <p:cNvPr id="12" name="TextBox 11">
            <a:extLst>
              <a:ext uri="{FF2B5EF4-FFF2-40B4-BE49-F238E27FC236}">
                <a16:creationId xmlns:a16="http://schemas.microsoft.com/office/drawing/2014/main" id="{2F8C50E8-8D39-54FA-B346-7D359CDB7474}"/>
              </a:ext>
            </a:extLst>
          </p:cNvPr>
          <p:cNvSpPr txBox="1"/>
          <p:nvPr/>
        </p:nvSpPr>
        <p:spPr>
          <a:xfrm>
            <a:off x="1007390" y="1410346"/>
            <a:ext cx="6318142" cy="646331"/>
          </a:xfrm>
          <a:prstGeom prst="rect">
            <a:avLst/>
          </a:prstGeom>
          <a:noFill/>
        </p:spPr>
        <p:txBody>
          <a:bodyPr wrap="square" rtlCol="0">
            <a:spAutoFit/>
          </a:bodyPr>
          <a:lstStyle/>
          <a:p>
            <a:r>
              <a:rPr lang="en-US" b="1" dirty="0"/>
              <a:t>Prompt: Today we are learning about LLMs and</a:t>
            </a:r>
          </a:p>
          <a:p>
            <a:r>
              <a:rPr lang="en-US" b="1" dirty="0"/>
              <a:t>Completion: </a:t>
            </a:r>
            <a:r>
              <a:rPr lang="en-US" dirty="0"/>
              <a:t>memory</a:t>
            </a:r>
            <a:endParaRPr lang="en-US" b="1" dirty="0"/>
          </a:p>
        </p:txBody>
      </p:sp>
      <p:cxnSp>
        <p:nvCxnSpPr>
          <p:cNvPr id="14" name="Straight Arrow Connector 13">
            <a:extLst>
              <a:ext uri="{FF2B5EF4-FFF2-40B4-BE49-F238E27FC236}">
                <a16:creationId xmlns:a16="http://schemas.microsoft.com/office/drawing/2014/main" id="{49CC358B-7404-C906-AD7E-76B2381F699E}"/>
              </a:ext>
            </a:extLst>
          </p:cNvPr>
          <p:cNvCxnSpPr>
            <a:endCxn id="10" idx="1"/>
          </p:cNvCxnSpPr>
          <p:nvPr/>
        </p:nvCxnSpPr>
        <p:spPr>
          <a:xfrm>
            <a:off x="4866470" y="3429000"/>
            <a:ext cx="633276" cy="7143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BFD12B8-2117-8A50-7C57-88802E0C0CAD}"/>
              </a:ext>
            </a:extLst>
          </p:cNvPr>
          <p:cNvCxnSpPr>
            <a:cxnSpLocks/>
          </p:cNvCxnSpPr>
          <p:nvPr/>
        </p:nvCxnSpPr>
        <p:spPr>
          <a:xfrm flipV="1">
            <a:off x="7325532" y="2672862"/>
            <a:ext cx="633276" cy="18213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CB6DE87-FF5E-3A45-187E-01F1CB13A8F7}"/>
              </a:ext>
            </a:extLst>
          </p:cNvPr>
          <p:cNvCxnSpPr>
            <a:cxnSpLocks/>
          </p:cNvCxnSpPr>
          <p:nvPr/>
        </p:nvCxnSpPr>
        <p:spPr>
          <a:xfrm>
            <a:off x="7325532" y="4105461"/>
            <a:ext cx="538308" cy="15268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53AE67B-E12C-8829-219B-013BCE10DCC2}"/>
              </a:ext>
            </a:extLst>
          </p:cNvPr>
          <p:cNvCxnSpPr>
            <a:cxnSpLocks/>
          </p:cNvCxnSpPr>
          <p:nvPr/>
        </p:nvCxnSpPr>
        <p:spPr>
          <a:xfrm>
            <a:off x="4829449" y="3790648"/>
            <a:ext cx="633276" cy="7035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C6F10A7-317F-52D6-CA92-CC49CF028D3F}"/>
              </a:ext>
            </a:extLst>
          </p:cNvPr>
          <p:cNvSpPr txBox="1"/>
          <p:nvPr/>
        </p:nvSpPr>
        <p:spPr>
          <a:xfrm>
            <a:off x="2015193" y="5262988"/>
            <a:ext cx="1810047" cy="369332"/>
          </a:xfrm>
          <a:prstGeom prst="rect">
            <a:avLst/>
          </a:prstGeom>
          <a:noFill/>
        </p:spPr>
        <p:txBody>
          <a:bodyPr wrap="none" rtlCol="0">
            <a:spAutoFit/>
          </a:bodyPr>
          <a:lstStyle/>
          <a:p>
            <a:r>
              <a:rPr lang="en-US" b="1" dirty="0">
                <a:solidFill>
                  <a:srgbClr val="C00000"/>
                </a:solidFill>
              </a:rPr>
              <a:t>Logical</a:t>
            </a:r>
            <a:r>
              <a:rPr lang="en-US" b="1" dirty="0"/>
              <a:t> KV Blocks</a:t>
            </a:r>
          </a:p>
        </p:txBody>
      </p:sp>
      <p:sp>
        <p:nvSpPr>
          <p:cNvPr id="24" name="TextBox 23">
            <a:extLst>
              <a:ext uri="{FF2B5EF4-FFF2-40B4-BE49-F238E27FC236}">
                <a16:creationId xmlns:a16="http://schemas.microsoft.com/office/drawing/2014/main" id="{AFF8BFEF-EA9B-6D37-095A-7268476F1650}"/>
              </a:ext>
            </a:extLst>
          </p:cNvPr>
          <p:cNvSpPr txBox="1"/>
          <p:nvPr/>
        </p:nvSpPr>
        <p:spPr>
          <a:xfrm>
            <a:off x="5783203" y="5144476"/>
            <a:ext cx="1258871" cy="369332"/>
          </a:xfrm>
          <a:prstGeom prst="rect">
            <a:avLst/>
          </a:prstGeom>
          <a:noFill/>
        </p:spPr>
        <p:txBody>
          <a:bodyPr wrap="none" rtlCol="0">
            <a:spAutoFit/>
          </a:bodyPr>
          <a:lstStyle/>
          <a:p>
            <a:r>
              <a:rPr lang="en-US" b="1" dirty="0">
                <a:solidFill>
                  <a:srgbClr val="C00000"/>
                </a:solidFill>
              </a:rPr>
              <a:t>Block Table</a:t>
            </a:r>
            <a:endParaRPr lang="en-US" b="1" dirty="0"/>
          </a:p>
        </p:txBody>
      </p:sp>
      <p:sp>
        <p:nvSpPr>
          <p:cNvPr id="25" name="TextBox 24">
            <a:extLst>
              <a:ext uri="{FF2B5EF4-FFF2-40B4-BE49-F238E27FC236}">
                <a16:creationId xmlns:a16="http://schemas.microsoft.com/office/drawing/2014/main" id="{E5408B8F-115A-3F58-474B-9112A7286A54}"/>
              </a:ext>
            </a:extLst>
          </p:cNvPr>
          <p:cNvSpPr txBox="1"/>
          <p:nvPr/>
        </p:nvSpPr>
        <p:spPr>
          <a:xfrm>
            <a:off x="9208473" y="5987018"/>
            <a:ext cx="1921423" cy="369332"/>
          </a:xfrm>
          <a:prstGeom prst="rect">
            <a:avLst/>
          </a:prstGeom>
          <a:noFill/>
        </p:spPr>
        <p:txBody>
          <a:bodyPr wrap="none" rtlCol="0">
            <a:spAutoFit/>
          </a:bodyPr>
          <a:lstStyle/>
          <a:p>
            <a:r>
              <a:rPr lang="en-US" b="1" dirty="0">
                <a:solidFill>
                  <a:srgbClr val="C00000"/>
                </a:solidFill>
              </a:rPr>
              <a:t>Physical</a:t>
            </a:r>
            <a:r>
              <a:rPr lang="en-US" b="1" dirty="0"/>
              <a:t> KV Blocks</a:t>
            </a:r>
          </a:p>
        </p:txBody>
      </p:sp>
    </p:spTree>
    <p:extLst>
      <p:ext uri="{BB962C8B-B14F-4D97-AF65-F5344CB8AC3E}">
        <p14:creationId xmlns:p14="http://schemas.microsoft.com/office/powerpoint/2010/main" val="1709728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853E-A490-2BE1-E524-0D2E80930D06}"/>
              </a:ext>
            </a:extLst>
          </p:cNvPr>
          <p:cNvSpPr>
            <a:spLocks noGrp="1"/>
          </p:cNvSpPr>
          <p:nvPr>
            <p:ph type="title"/>
          </p:nvPr>
        </p:nvSpPr>
        <p:spPr/>
        <p:txBody>
          <a:bodyPr/>
          <a:lstStyle/>
          <a:p>
            <a:r>
              <a:rPr lang="en-US" dirty="0"/>
              <a:t>Memory on demand!</a:t>
            </a:r>
          </a:p>
        </p:txBody>
      </p:sp>
      <p:sp>
        <p:nvSpPr>
          <p:cNvPr id="4" name="Date Placeholder 3">
            <a:extLst>
              <a:ext uri="{FF2B5EF4-FFF2-40B4-BE49-F238E27FC236}">
                <a16:creationId xmlns:a16="http://schemas.microsoft.com/office/drawing/2014/main" id="{C63B0121-8B0E-CEF9-A120-AFC8E93AA799}"/>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9E19DCBA-DE6F-22B6-9196-7E04583B00C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731F238-82EC-DE23-6AB7-989B1AB6C4E6}"/>
              </a:ext>
            </a:extLst>
          </p:cNvPr>
          <p:cNvSpPr>
            <a:spLocks noGrp="1"/>
          </p:cNvSpPr>
          <p:nvPr>
            <p:ph type="sldNum" sz="quarter" idx="12"/>
          </p:nvPr>
        </p:nvSpPr>
        <p:spPr/>
        <p:txBody>
          <a:bodyPr/>
          <a:lstStyle/>
          <a:p>
            <a:fld id="{D4F24A5E-B0D2-394D-9970-9AE06BCB59C1}" type="slidenum">
              <a:rPr lang="en-US" smtClean="0"/>
              <a:t>49</a:t>
            </a:fld>
            <a:endParaRPr lang="en-US"/>
          </a:p>
        </p:txBody>
      </p:sp>
      <p:graphicFrame>
        <p:nvGraphicFramePr>
          <p:cNvPr id="7" name="Table 6">
            <a:extLst>
              <a:ext uri="{FF2B5EF4-FFF2-40B4-BE49-F238E27FC236}">
                <a16:creationId xmlns:a16="http://schemas.microsoft.com/office/drawing/2014/main" id="{4ADAE3B1-C78D-D878-C924-A32FBCA10A4B}"/>
              </a:ext>
            </a:extLst>
          </p:cNvPr>
          <p:cNvGraphicFramePr>
            <a:graphicFrameLocks noGrp="1"/>
          </p:cNvGraphicFramePr>
          <p:nvPr>
            <p:extLst>
              <p:ext uri="{D42A27DB-BD31-4B8C-83A1-F6EECF244321}">
                <p14:modId xmlns:p14="http://schemas.microsoft.com/office/powerpoint/2010/main" val="2099349725"/>
              </p:ext>
            </p:extLst>
          </p:nvPr>
        </p:nvGraphicFramePr>
        <p:xfrm>
          <a:off x="0" y="3141257"/>
          <a:ext cx="4866470" cy="2004180"/>
        </p:xfrm>
        <a:graphic>
          <a:graphicData uri="http://schemas.openxmlformats.org/drawingml/2006/table">
            <a:tbl>
              <a:tblPr firstRow="1" bandRow="1">
                <a:tableStyleId>{5C22544A-7EE6-4342-B048-85BDC9FD1C3A}</a:tableStyleId>
              </a:tblPr>
              <a:tblGrid>
                <a:gridCol w="973294">
                  <a:extLst>
                    <a:ext uri="{9D8B030D-6E8A-4147-A177-3AD203B41FA5}">
                      <a16:colId xmlns:a16="http://schemas.microsoft.com/office/drawing/2014/main" val="85788582"/>
                    </a:ext>
                  </a:extLst>
                </a:gridCol>
                <a:gridCol w="973294">
                  <a:extLst>
                    <a:ext uri="{9D8B030D-6E8A-4147-A177-3AD203B41FA5}">
                      <a16:colId xmlns:a16="http://schemas.microsoft.com/office/drawing/2014/main" val="81696508"/>
                    </a:ext>
                  </a:extLst>
                </a:gridCol>
                <a:gridCol w="973294">
                  <a:extLst>
                    <a:ext uri="{9D8B030D-6E8A-4147-A177-3AD203B41FA5}">
                      <a16:colId xmlns:a16="http://schemas.microsoft.com/office/drawing/2014/main" val="1853475132"/>
                    </a:ext>
                  </a:extLst>
                </a:gridCol>
                <a:gridCol w="973294">
                  <a:extLst>
                    <a:ext uri="{9D8B030D-6E8A-4147-A177-3AD203B41FA5}">
                      <a16:colId xmlns:a16="http://schemas.microsoft.com/office/drawing/2014/main" val="1245974518"/>
                    </a:ext>
                  </a:extLst>
                </a:gridCol>
                <a:gridCol w="973294">
                  <a:extLst>
                    <a:ext uri="{9D8B030D-6E8A-4147-A177-3AD203B41FA5}">
                      <a16:colId xmlns:a16="http://schemas.microsoft.com/office/drawing/2014/main" val="4028553351"/>
                    </a:ext>
                  </a:extLst>
                </a:gridCol>
              </a:tblGrid>
              <a:tr h="501045">
                <a:tc>
                  <a:txBody>
                    <a:bodyPr/>
                    <a:lstStyle/>
                    <a:p>
                      <a:pPr algn="ctr"/>
                      <a:r>
                        <a:rPr lang="en-US" b="0" dirty="0">
                          <a:solidFill>
                            <a:schemeClr val="tx1"/>
                          </a:solidFill>
                        </a:rPr>
                        <a:t>Block 0</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86323187"/>
                  </a:ext>
                </a:extLst>
              </a:tr>
              <a:tr h="501045">
                <a:tc>
                  <a:txBody>
                    <a:bodyPr/>
                    <a:lstStyle/>
                    <a:p>
                      <a:pPr algn="ctr"/>
                      <a:r>
                        <a:rPr lang="en-US" b="0" dirty="0">
                          <a:solidFill>
                            <a:schemeClr val="tx1"/>
                          </a:solidFill>
                        </a:rPr>
                        <a:t>1</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memory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4133960818"/>
                  </a:ext>
                </a:extLst>
              </a:tr>
              <a:tr h="501045">
                <a:tc>
                  <a:txBody>
                    <a:bodyPr/>
                    <a:lstStyle/>
                    <a:p>
                      <a:pPr algn="ctr"/>
                      <a:r>
                        <a:rPr lang="en-US" b="0" dirty="0">
                          <a:solidFill>
                            <a:schemeClr val="tx1"/>
                          </a:solidFill>
                        </a:rPr>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b="0" dirty="0">
                          <a:solidFill>
                            <a:schemeClr val="tx1"/>
                          </a:solidFill>
                        </a:rPr>
                        <a:t>demand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551396"/>
                  </a:ext>
                </a:extLst>
              </a:tr>
              <a:tr h="501045">
                <a:tc>
                  <a:txBody>
                    <a:bodyPr/>
                    <a:lstStyle/>
                    <a:p>
                      <a:pPr algn="ctr"/>
                      <a:r>
                        <a:rPr lang="en-US" b="0" dirty="0">
                          <a:solidFill>
                            <a:schemeClr val="tx1"/>
                          </a:solidFill>
                        </a:rPr>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294021"/>
                  </a:ext>
                </a:extLst>
              </a:tr>
            </a:tbl>
          </a:graphicData>
        </a:graphic>
      </p:graphicFrame>
      <p:graphicFrame>
        <p:nvGraphicFramePr>
          <p:cNvPr id="10" name="Table 9">
            <a:extLst>
              <a:ext uri="{FF2B5EF4-FFF2-40B4-BE49-F238E27FC236}">
                <a16:creationId xmlns:a16="http://schemas.microsoft.com/office/drawing/2014/main" id="{3F030145-6534-DBB1-A1A5-7BC9E49923EB}"/>
              </a:ext>
            </a:extLst>
          </p:cNvPr>
          <p:cNvGraphicFramePr>
            <a:graphicFrameLocks noGrp="1"/>
          </p:cNvGraphicFramePr>
          <p:nvPr>
            <p:extLst>
              <p:ext uri="{D42A27DB-BD31-4B8C-83A1-F6EECF244321}">
                <p14:modId xmlns:p14="http://schemas.microsoft.com/office/powerpoint/2010/main" val="3412682654"/>
              </p:ext>
            </p:extLst>
          </p:nvPr>
        </p:nvGraphicFramePr>
        <p:xfrm>
          <a:off x="5499746" y="3246095"/>
          <a:ext cx="1825786" cy="1794504"/>
        </p:xfrm>
        <a:graphic>
          <a:graphicData uri="http://schemas.openxmlformats.org/drawingml/2006/table">
            <a:tbl>
              <a:tblPr firstRow="1" bandRow="1">
                <a:tableStyleId>{5C22544A-7EE6-4342-B048-85BDC9FD1C3A}</a:tableStyleId>
              </a:tblPr>
              <a:tblGrid>
                <a:gridCol w="1081868">
                  <a:extLst>
                    <a:ext uri="{9D8B030D-6E8A-4147-A177-3AD203B41FA5}">
                      <a16:colId xmlns:a16="http://schemas.microsoft.com/office/drawing/2014/main" val="81696508"/>
                    </a:ext>
                  </a:extLst>
                </a:gridCol>
                <a:gridCol w="743918">
                  <a:extLst>
                    <a:ext uri="{9D8B030D-6E8A-4147-A177-3AD203B41FA5}">
                      <a16:colId xmlns:a16="http://schemas.microsoft.com/office/drawing/2014/main" val="1853475132"/>
                    </a:ext>
                  </a:extLst>
                </a:gridCol>
              </a:tblGrid>
              <a:tr h="384808">
                <a:tc>
                  <a:txBody>
                    <a:bodyPr/>
                    <a:lstStyle/>
                    <a:p>
                      <a:pPr algn="ctr"/>
                      <a:r>
                        <a:rPr lang="en-US" dirty="0">
                          <a:solidFill>
                            <a:schemeClr val="tx1"/>
                          </a:solidFill>
                        </a:rPr>
                        <a:t>Phys. Block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 Filled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6323187"/>
                  </a:ext>
                </a:extLst>
              </a:tr>
              <a:tr h="384808">
                <a:tc>
                  <a:txBody>
                    <a:bodyPr/>
                    <a:lstStyle/>
                    <a:p>
                      <a:pPr algn="ctr"/>
                      <a:r>
                        <a:rPr lang="en-US" dirty="0">
                          <a:solidFill>
                            <a:schemeClr val="tx1"/>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960818"/>
                  </a:ext>
                </a:extLst>
              </a:tr>
              <a:tr h="384808">
                <a:tc>
                  <a:txBody>
                    <a:bodyPr/>
                    <a:lstStyle/>
                    <a:p>
                      <a:pPr algn="ctr"/>
                      <a:r>
                        <a:rPr lang="en-US"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8551396"/>
                  </a:ext>
                </a:extLst>
              </a:tr>
              <a:tr h="384808">
                <a:tc>
                  <a:txBody>
                    <a:bodyPr/>
                    <a:lstStyle/>
                    <a:p>
                      <a:pPr algn="ctr"/>
                      <a:r>
                        <a:rPr lang="en-US"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8782"/>
                    </a:solidFill>
                  </a:tcPr>
                </a:tc>
                <a:extLst>
                  <a:ext uri="{0D108BD9-81ED-4DB2-BD59-A6C34878D82A}">
                    <a16:rowId xmlns:a16="http://schemas.microsoft.com/office/drawing/2014/main" val="1904294021"/>
                  </a:ext>
                </a:extLst>
              </a:tr>
            </a:tbl>
          </a:graphicData>
        </a:graphic>
      </p:graphicFrame>
      <p:graphicFrame>
        <p:nvGraphicFramePr>
          <p:cNvPr id="11" name="Table 10">
            <a:extLst>
              <a:ext uri="{FF2B5EF4-FFF2-40B4-BE49-F238E27FC236}">
                <a16:creationId xmlns:a16="http://schemas.microsoft.com/office/drawing/2014/main" id="{385DC441-1C51-1A8D-6485-D15FA57AAE31}"/>
              </a:ext>
            </a:extLst>
          </p:cNvPr>
          <p:cNvGraphicFramePr>
            <a:graphicFrameLocks noGrp="1"/>
          </p:cNvGraphicFramePr>
          <p:nvPr>
            <p:extLst>
              <p:ext uri="{D42A27DB-BD31-4B8C-83A1-F6EECF244321}">
                <p14:modId xmlns:p14="http://schemas.microsoft.com/office/powerpoint/2010/main" val="3532372989"/>
              </p:ext>
            </p:extLst>
          </p:nvPr>
        </p:nvGraphicFramePr>
        <p:xfrm>
          <a:off x="7496018" y="1885539"/>
          <a:ext cx="4468675" cy="4008360"/>
        </p:xfrm>
        <a:graphic>
          <a:graphicData uri="http://schemas.openxmlformats.org/drawingml/2006/table">
            <a:tbl>
              <a:tblPr firstRow="1" bandRow="1">
                <a:tableStyleId>{5C22544A-7EE6-4342-B048-85BDC9FD1C3A}</a:tableStyleId>
              </a:tblPr>
              <a:tblGrid>
                <a:gridCol w="893735">
                  <a:extLst>
                    <a:ext uri="{9D8B030D-6E8A-4147-A177-3AD203B41FA5}">
                      <a16:colId xmlns:a16="http://schemas.microsoft.com/office/drawing/2014/main" val="3873153914"/>
                    </a:ext>
                  </a:extLst>
                </a:gridCol>
                <a:gridCol w="893735">
                  <a:extLst>
                    <a:ext uri="{9D8B030D-6E8A-4147-A177-3AD203B41FA5}">
                      <a16:colId xmlns:a16="http://schemas.microsoft.com/office/drawing/2014/main" val="81696508"/>
                    </a:ext>
                  </a:extLst>
                </a:gridCol>
                <a:gridCol w="988272">
                  <a:extLst>
                    <a:ext uri="{9D8B030D-6E8A-4147-A177-3AD203B41FA5}">
                      <a16:colId xmlns:a16="http://schemas.microsoft.com/office/drawing/2014/main" val="1853475132"/>
                    </a:ext>
                  </a:extLst>
                </a:gridCol>
                <a:gridCol w="640080">
                  <a:extLst>
                    <a:ext uri="{9D8B030D-6E8A-4147-A177-3AD203B41FA5}">
                      <a16:colId xmlns:a16="http://schemas.microsoft.com/office/drawing/2014/main" val="1245974518"/>
                    </a:ext>
                  </a:extLst>
                </a:gridCol>
                <a:gridCol w="1052853">
                  <a:extLst>
                    <a:ext uri="{9D8B030D-6E8A-4147-A177-3AD203B41FA5}">
                      <a16:colId xmlns:a16="http://schemas.microsoft.com/office/drawing/2014/main" val="4028553351"/>
                    </a:ext>
                  </a:extLst>
                </a:gridCol>
              </a:tblGrid>
              <a:tr h="501045">
                <a:tc>
                  <a:txBody>
                    <a:bodyPr/>
                    <a:lstStyle/>
                    <a:p>
                      <a:pPr algn="ctr"/>
                      <a:r>
                        <a:rPr lang="en-US" b="0" dirty="0">
                          <a:solidFill>
                            <a:schemeClr val="tx1"/>
                          </a:solidFill>
                        </a:rPr>
                        <a:t>Block 0</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6323187"/>
                  </a:ext>
                </a:extLst>
              </a:tr>
              <a:tr h="501045">
                <a:tc>
                  <a:txBody>
                    <a:bodyPr/>
                    <a:lstStyle/>
                    <a:p>
                      <a:pPr algn="ctr"/>
                      <a:r>
                        <a:rPr lang="en-US" b="0" dirty="0">
                          <a:solidFill>
                            <a:schemeClr val="tx1"/>
                          </a:solidFill>
                        </a:rPr>
                        <a:t>1</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memory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4133960818"/>
                  </a:ext>
                </a:extLst>
              </a:tr>
              <a:tr h="501045">
                <a:tc>
                  <a:txBody>
                    <a:bodyPr/>
                    <a:lstStyle/>
                    <a:p>
                      <a:pPr algn="ctr"/>
                      <a:r>
                        <a:rPr lang="en-US" b="0" dirty="0">
                          <a:solidFill>
                            <a:schemeClr val="tx1"/>
                          </a:solidFill>
                        </a:rPr>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551396"/>
                  </a:ext>
                </a:extLst>
              </a:tr>
              <a:tr h="501045">
                <a:tc>
                  <a:txBody>
                    <a:bodyPr/>
                    <a:lstStyle/>
                    <a:p>
                      <a:pPr algn="ctr"/>
                      <a:r>
                        <a:rPr lang="en-US" b="0" dirty="0">
                          <a:solidFill>
                            <a:schemeClr val="tx1"/>
                          </a:solidFill>
                        </a:rPr>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294021"/>
                  </a:ext>
                </a:extLst>
              </a:tr>
              <a:tr h="501045">
                <a:tc>
                  <a:txBody>
                    <a:bodyPr/>
                    <a:lstStyle/>
                    <a:p>
                      <a:pPr algn="ctr"/>
                      <a:r>
                        <a:rPr lang="en-US" b="0" dirty="0">
                          <a:solidFill>
                            <a:schemeClr val="tx1"/>
                          </a:solidFill>
                        </a:rPr>
                        <a:t>4</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8991195"/>
                  </a:ext>
                </a:extLst>
              </a:tr>
              <a:tr h="501045">
                <a:tc>
                  <a:txBody>
                    <a:bodyPr/>
                    <a:lstStyle/>
                    <a:p>
                      <a:pPr algn="ctr"/>
                      <a:r>
                        <a:rPr lang="en-US" b="0" dirty="0">
                          <a:solidFill>
                            <a:schemeClr val="tx1"/>
                          </a:solidFill>
                        </a:rPr>
                        <a:t>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b="0" dirty="0">
                          <a:solidFill>
                            <a:schemeClr val="tx1"/>
                          </a:solidFill>
                        </a:rPr>
                        <a:t>demand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577674"/>
                  </a:ext>
                </a:extLst>
              </a:tr>
              <a:tr h="501045">
                <a:tc>
                  <a:txBody>
                    <a:bodyPr/>
                    <a:lstStyle/>
                    <a:p>
                      <a:pPr algn="ctr"/>
                      <a:r>
                        <a:rPr lang="en-US" b="0" dirty="0">
                          <a:solidFill>
                            <a:schemeClr val="tx1"/>
                          </a:solidFill>
                        </a:rPr>
                        <a:t>6</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3155395"/>
                  </a:ext>
                </a:extLst>
              </a:tr>
              <a:tr h="501045">
                <a:tc>
                  <a:txBody>
                    <a:bodyPr/>
                    <a:lstStyle/>
                    <a:p>
                      <a:pPr algn="ctr"/>
                      <a:r>
                        <a:rPr lang="en-US" b="0" dirty="0">
                          <a:solidFill>
                            <a:schemeClr val="tx1"/>
                          </a:solidFill>
                        </a:rPr>
                        <a:t>7</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893956155"/>
                  </a:ext>
                </a:extLst>
              </a:tr>
            </a:tbl>
          </a:graphicData>
        </a:graphic>
      </p:graphicFrame>
      <p:sp>
        <p:nvSpPr>
          <p:cNvPr id="12" name="TextBox 11">
            <a:extLst>
              <a:ext uri="{FF2B5EF4-FFF2-40B4-BE49-F238E27FC236}">
                <a16:creationId xmlns:a16="http://schemas.microsoft.com/office/drawing/2014/main" id="{2F8C50E8-8D39-54FA-B346-7D359CDB7474}"/>
              </a:ext>
            </a:extLst>
          </p:cNvPr>
          <p:cNvSpPr txBox="1"/>
          <p:nvPr/>
        </p:nvSpPr>
        <p:spPr>
          <a:xfrm>
            <a:off x="1007390" y="1410346"/>
            <a:ext cx="6318142" cy="646331"/>
          </a:xfrm>
          <a:prstGeom prst="rect">
            <a:avLst/>
          </a:prstGeom>
          <a:noFill/>
        </p:spPr>
        <p:txBody>
          <a:bodyPr wrap="square" rtlCol="0">
            <a:spAutoFit/>
          </a:bodyPr>
          <a:lstStyle/>
          <a:p>
            <a:r>
              <a:rPr lang="en-US" b="1" dirty="0"/>
              <a:t>Prompt: Today we are learning about LLMs and</a:t>
            </a:r>
          </a:p>
          <a:p>
            <a:r>
              <a:rPr lang="en-US" b="1" dirty="0"/>
              <a:t>Completion: </a:t>
            </a:r>
            <a:r>
              <a:rPr lang="en-US" dirty="0"/>
              <a:t>memory management</a:t>
            </a:r>
            <a:endParaRPr lang="en-US" b="1" dirty="0"/>
          </a:p>
        </p:txBody>
      </p:sp>
      <p:cxnSp>
        <p:nvCxnSpPr>
          <p:cNvPr id="14" name="Straight Arrow Connector 13">
            <a:extLst>
              <a:ext uri="{FF2B5EF4-FFF2-40B4-BE49-F238E27FC236}">
                <a16:creationId xmlns:a16="http://schemas.microsoft.com/office/drawing/2014/main" id="{49CC358B-7404-C906-AD7E-76B2381F699E}"/>
              </a:ext>
            </a:extLst>
          </p:cNvPr>
          <p:cNvCxnSpPr>
            <a:endCxn id="10" idx="1"/>
          </p:cNvCxnSpPr>
          <p:nvPr/>
        </p:nvCxnSpPr>
        <p:spPr>
          <a:xfrm>
            <a:off x="4866470" y="3429000"/>
            <a:ext cx="633276" cy="7143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BFD12B8-2117-8A50-7C57-88802E0C0CAD}"/>
              </a:ext>
            </a:extLst>
          </p:cNvPr>
          <p:cNvCxnSpPr>
            <a:cxnSpLocks/>
          </p:cNvCxnSpPr>
          <p:nvPr/>
        </p:nvCxnSpPr>
        <p:spPr>
          <a:xfrm flipV="1">
            <a:off x="7325532" y="2672862"/>
            <a:ext cx="633275" cy="18213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CB6DE87-FF5E-3A45-187E-01F1CB13A8F7}"/>
              </a:ext>
            </a:extLst>
          </p:cNvPr>
          <p:cNvCxnSpPr>
            <a:cxnSpLocks/>
          </p:cNvCxnSpPr>
          <p:nvPr/>
        </p:nvCxnSpPr>
        <p:spPr>
          <a:xfrm>
            <a:off x="7325532" y="4105461"/>
            <a:ext cx="538308" cy="14083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53AE67B-E12C-8829-219B-013BCE10DCC2}"/>
              </a:ext>
            </a:extLst>
          </p:cNvPr>
          <p:cNvCxnSpPr>
            <a:cxnSpLocks/>
          </p:cNvCxnSpPr>
          <p:nvPr/>
        </p:nvCxnSpPr>
        <p:spPr>
          <a:xfrm>
            <a:off x="4829449" y="3790648"/>
            <a:ext cx="633276" cy="7035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C6F10A7-317F-52D6-CA92-CC49CF028D3F}"/>
              </a:ext>
            </a:extLst>
          </p:cNvPr>
          <p:cNvSpPr txBox="1"/>
          <p:nvPr/>
        </p:nvSpPr>
        <p:spPr>
          <a:xfrm>
            <a:off x="2015193" y="5262988"/>
            <a:ext cx="1810047" cy="369332"/>
          </a:xfrm>
          <a:prstGeom prst="rect">
            <a:avLst/>
          </a:prstGeom>
          <a:noFill/>
        </p:spPr>
        <p:txBody>
          <a:bodyPr wrap="none" rtlCol="0">
            <a:spAutoFit/>
          </a:bodyPr>
          <a:lstStyle/>
          <a:p>
            <a:r>
              <a:rPr lang="en-US" b="1" dirty="0">
                <a:solidFill>
                  <a:srgbClr val="C00000"/>
                </a:solidFill>
              </a:rPr>
              <a:t>Logical</a:t>
            </a:r>
            <a:r>
              <a:rPr lang="en-US" b="1" dirty="0"/>
              <a:t> KV Blocks</a:t>
            </a:r>
          </a:p>
        </p:txBody>
      </p:sp>
      <p:sp>
        <p:nvSpPr>
          <p:cNvPr id="24" name="TextBox 23">
            <a:extLst>
              <a:ext uri="{FF2B5EF4-FFF2-40B4-BE49-F238E27FC236}">
                <a16:creationId xmlns:a16="http://schemas.microsoft.com/office/drawing/2014/main" id="{AFF8BFEF-EA9B-6D37-095A-7268476F1650}"/>
              </a:ext>
            </a:extLst>
          </p:cNvPr>
          <p:cNvSpPr txBox="1"/>
          <p:nvPr/>
        </p:nvSpPr>
        <p:spPr>
          <a:xfrm>
            <a:off x="5783203" y="5144476"/>
            <a:ext cx="1258871" cy="369332"/>
          </a:xfrm>
          <a:prstGeom prst="rect">
            <a:avLst/>
          </a:prstGeom>
          <a:noFill/>
        </p:spPr>
        <p:txBody>
          <a:bodyPr wrap="none" rtlCol="0">
            <a:spAutoFit/>
          </a:bodyPr>
          <a:lstStyle/>
          <a:p>
            <a:r>
              <a:rPr lang="en-US" b="1" dirty="0">
                <a:solidFill>
                  <a:srgbClr val="C00000"/>
                </a:solidFill>
              </a:rPr>
              <a:t>Block Table</a:t>
            </a:r>
            <a:endParaRPr lang="en-US" b="1" dirty="0"/>
          </a:p>
        </p:txBody>
      </p:sp>
      <p:sp>
        <p:nvSpPr>
          <p:cNvPr id="25" name="TextBox 24">
            <a:extLst>
              <a:ext uri="{FF2B5EF4-FFF2-40B4-BE49-F238E27FC236}">
                <a16:creationId xmlns:a16="http://schemas.microsoft.com/office/drawing/2014/main" id="{E5408B8F-115A-3F58-474B-9112A7286A54}"/>
              </a:ext>
            </a:extLst>
          </p:cNvPr>
          <p:cNvSpPr txBox="1"/>
          <p:nvPr/>
        </p:nvSpPr>
        <p:spPr>
          <a:xfrm>
            <a:off x="9208473" y="5987018"/>
            <a:ext cx="1921423" cy="369332"/>
          </a:xfrm>
          <a:prstGeom prst="rect">
            <a:avLst/>
          </a:prstGeom>
          <a:noFill/>
        </p:spPr>
        <p:txBody>
          <a:bodyPr wrap="none" rtlCol="0">
            <a:spAutoFit/>
          </a:bodyPr>
          <a:lstStyle/>
          <a:p>
            <a:r>
              <a:rPr lang="en-US" b="1" dirty="0">
                <a:solidFill>
                  <a:srgbClr val="C00000"/>
                </a:solidFill>
              </a:rPr>
              <a:t>Physical</a:t>
            </a:r>
            <a:r>
              <a:rPr lang="en-US" b="1" dirty="0"/>
              <a:t> KV Blocks</a:t>
            </a:r>
          </a:p>
        </p:txBody>
      </p:sp>
      <p:cxnSp>
        <p:nvCxnSpPr>
          <p:cNvPr id="3" name="Straight Arrow Connector 2">
            <a:extLst>
              <a:ext uri="{FF2B5EF4-FFF2-40B4-BE49-F238E27FC236}">
                <a16:creationId xmlns:a16="http://schemas.microsoft.com/office/drawing/2014/main" id="{82C432C7-94DF-9830-6309-0C1A99CAC444}"/>
              </a:ext>
            </a:extLst>
          </p:cNvPr>
          <p:cNvCxnSpPr>
            <a:cxnSpLocks/>
          </p:cNvCxnSpPr>
          <p:nvPr/>
        </p:nvCxnSpPr>
        <p:spPr>
          <a:xfrm>
            <a:off x="4829449" y="4278599"/>
            <a:ext cx="633276" cy="7035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E644E6B-7A60-C841-C204-7C4272AA070A}"/>
              </a:ext>
            </a:extLst>
          </p:cNvPr>
          <p:cNvCxnSpPr>
            <a:cxnSpLocks/>
          </p:cNvCxnSpPr>
          <p:nvPr/>
        </p:nvCxnSpPr>
        <p:spPr>
          <a:xfrm flipV="1">
            <a:off x="7305042" y="4630364"/>
            <a:ext cx="653765" cy="1816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733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0CA6A-7908-3142-EEF7-7CD388427DDE}"/>
              </a:ext>
            </a:extLst>
          </p:cNvPr>
          <p:cNvSpPr>
            <a:spLocks noGrp="1"/>
          </p:cNvSpPr>
          <p:nvPr>
            <p:ph type="title"/>
          </p:nvPr>
        </p:nvSpPr>
        <p:spPr/>
        <p:txBody>
          <a:bodyPr/>
          <a:lstStyle/>
          <a:p>
            <a:r>
              <a:rPr lang="en-GB">
                <a:ea typeface="+mj-lt"/>
                <a:cs typeface="+mj-lt"/>
              </a:rPr>
              <a:t>“Overthinking”</a:t>
            </a:r>
            <a:endParaRPr lang="en-US"/>
          </a:p>
        </p:txBody>
      </p:sp>
      <p:pic>
        <p:nvPicPr>
          <p:cNvPr id="7" name="Content Placeholder 6" descr="A diagram of a layer&#10;&#10;Description automatically generated">
            <a:extLst>
              <a:ext uri="{FF2B5EF4-FFF2-40B4-BE49-F238E27FC236}">
                <a16:creationId xmlns:a16="http://schemas.microsoft.com/office/drawing/2014/main" id="{89BB0D8F-16D5-9604-5581-23949A334A65}"/>
              </a:ext>
            </a:extLst>
          </p:cNvPr>
          <p:cNvPicPr>
            <a:picLocks noGrp="1" noChangeAspect="1"/>
          </p:cNvPicPr>
          <p:nvPr>
            <p:ph idx="1"/>
          </p:nvPr>
        </p:nvPicPr>
        <p:blipFill>
          <a:blip r:embed="rId3"/>
          <a:stretch>
            <a:fillRect/>
          </a:stretch>
        </p:blipFill>
        <p:spPr>
          <a:xfrm>
            <a:off x="1927872" y="1028466"/>
            <a:ext cx="2578923" cy="4282252"/>
          </a:xfrm>
        </p:spPr>
      </p:pic>
      <p:sp>
        <p:nvSpPr>
          <p:cNvPr id="4" name="Date Placeholder 3">
            <a:extLst>
              <a:ext uri="{FF2B5EF4-FFF2-40B4-BE49-F238E27FC236}">
                <a16:creationId xmlns:a16="http://schemas.microsoft.com/office/drawing/2014/main" id="{539A8BB3-32DE-ACEE-8D7A-6E6E41554339}"/>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079FE7E5-0AE7-05AD-3FDB-1B07989F9534}"/>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565AEB8B-548A-8B22-6365-B68F6F84B9DB}"/>
              </a:ext>
            </a:extLst>
          </p:cNvPr>
          <p:cNvSpPr>
            <a:spLocks noGrp="1"/>
          </p:cNvSpPr>
          <p:nvPr>
            <p:ph type="sldNum" sz="quarter" idx="12"/>
          </p:nvPr>
        </p:nvSpPr>
        <p:spPr/>
        <p:txBody>
          <a:bodyPr/>
          <a:lstStyle/>
          <a:p>
            <a:fld id="{D4F24A5E-B0D2-394D-9970-9AE06BCB59C1}" type="slidenum">
              <a:rPr lang="en-US" smtClean="0"/>
              <a:t>5</a:t>
            </a:fld>
            <a:endParaRPr lang="en-US"/>
          </a:p>
        </p:txBody>
      </p:sp>
      <p:pic>
        <p:nvPicPr>
          <p:cNvPr id="9" name="Picture 8" descr="A graph of a graph with blue and orange lines&#10;&#10;Description automatically generated">
            <a:extLst>
              <a:ext uri="{FF2B5EF4-FFF2-40B4-BE49-F238E27FC236}">
                <a16:creationId xmlns:a16="http://schemas.microsoft.com/office/drawing/2014/main" id="{B3310209-65A7-7998-87A4-069F0ECD430A}"/>
              </a:ext>
            </a:extLst>
          </p:cNvPr>
          <p:cNvPicPr>
            <a:picLocks noChangeAspect="1"/>
          </p:cNvPicPr>
          <p:nvPr/>
        </p:nvPicPr>
        <p:blipFill>
          <a:blip r:embed="rId4"/>
          <a:stretch>
            <a:fillRect/>
          </a:stretch>
        </p:blipFill>
        <p:spPr>
          <a:xfrm>
            <a:off x="6494020" y="2199696"/>
            <a:ext cx="4498387" cy="3166886"/>
          </a:xfrm>
          <a:prstGeom prst="rect">
            <a:avLst/>
          </a:prstGeom>
        </p:spPr>
      </p:pic>
      <p:sp>
        <p:nvSpPr>
          <p:cNvPr id="10" name="TextBox 9">
            <a:extLst>
              <a:ext uri="{FF2B5EF4-FFF2-40B4-BE49-F238E27FC236}">
                <a16:creationId xmlns:a16="http://schemas.microsoft.com/office/drawing/2014/main" id="{E3A99858-DFCD-5138-7F3E-CA3DCDF16664}"/>
              </a:ext>
            </a:extLst>
          </p:cNvPr>
          <p:cNvSpPr txBox="1"/>
          <p:nvPr/>
        </p:nvSpPr>
        <p:spPr>
          <a:xfrm>
            <a:off x="6491111" y="1197477"/>
            <a:ext cx="519853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ea typeface="+mn-lt"/>
                <a:cs typeface="+mn-lt"/>
              </a:rPr>
              <a:t>The Entropy can be used as the measure of how confident the classifier at an exit point is about the sample. It is defined as:</a:t>
            </a:r>
            <a:endParaRPr lang="en-US" sz="1400">
              <a:cs typeface="Calibri"/>
            </a:endParaRPr>
          </a:p>
          <a:p>
            <a:pPr algn="l"/>
            <a:endParaRPr lang="en-GB" sz="1400">
              <a:cs typeface="Calibri"/>
            </a:endParaRPr>
          </a:p>
        </p:txBody>
      </p:sp>
      <p:sp>
        <p:nvSpPr>
          <p:cNvPr id="11" name="TextBox 10">
            <a:extLst>
              <a:ext uri="{FF2B5EF4-FFF2-40B4-BE49-F238E27FC236}">
                <a16:creationId xmlns:a16="http://schemas.microsoft.com/office/drawing/2014/main" id="{EBF14A99-21C5-E89E-2A38-8463BDFA04D7}"/>
              </a:ext>
            </a:extLst>
          </p:cNvPr>
          <p:cNvSpPr txBox="1"/>
          <p:nvPr/>
        </p:nvSpPr>
        <p:spPr>
          <a:xfrm>
            <a:off x="980252" y="5327545"/>
            <a:ext cx="447416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To see how each prediction evolves during a DNN’s forward pass, we attach Internal Classifiers (ICs) at each layer. </a:t>
            </a:r>
            <a:endParaRPr lang="en-US" sz="1400">
              <a:cs typeface="Calibri"/>
            </a:endParaRPr>
          </a:p>
        </p:txBody>
      </p:sp>
      <p:sp>
        <p:nvSpPr>
          <p:cNvPr id="3" name="TextBox 2">
            <a:extLst>
              <a:ext uri="{FF2B5EF4-FFF2-40B4-BE49-F238E27FC236}">
                <a16:creationId xmlns:a16="http://schemas.microsoft.com/office/drawing/2014/main" id="{BF030D8E-AD41-3843-2D2A-22AB741B69CC}"/>
              </a:ext>
            </a:extLst>
          </p:cNvPr>
          <p:cNvSpPr txBox="1"/>
          <p:nvPr/>
        </p:nvSpPr>
        <p:spPr>
          <a:xfrm>
            <a:off x="2970836" y="6133523"/>
            <a:ext cx="625418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a:ea typeface="+mn-lt"/>
                <a:cs typeface="+mn-lt"/>
              </a:rPr>
              <a:t>BERT Loses Patience: Fast and Robust Inference with Early Exit: </a:t>
            </a:r>
            <a:r>
              <a:rPr lang="en-GB" sz="1000">
                <a:ea typeface="+mn-lt"/>
                <a:cs typeface="+mn-lt"/>
                <a:hlinkClick r:id="rId5"/>
              </a:rPr>
              <a:t>https://arxiv.org/abs/2006.04152</a:t>
            </a:r>
            <a:endParaRPr lang="en-US" sz="1000">
              <a:ea typeface="Calibri"/>
              <a:cs typeface="Calibri"/>
            </a:endParaRPr>
          </a:p>
        </p:txBody>
      </p:sp>
      <p:pic>
        <p:nvPicPr>
          <p:cNvPr id="12" name="Picture 11">
            <a:extLst>
              <a:ext uri="{FF2B5EF4-FFF2-40B4-BE49-F238E27FC236}">
                <a16:creationId xmlns:a16="http://schemas.microsoft.com/office/drawing/2014/main" id="{ACEDC927-338F-0F71-DC98-DABB8DBE68FB}"/>
              </a:ext>
            </a:extLst>
          </p:cNvPr>
          <p:cNvPicPr>
            <a:picLocks noChangeAspect="1"/>
          </p:cNvPicPr>
          <p:nvPr/>
        </p:nvPicPr>
        <p:blipFill>
          <a:blip r:embed="rId6"/>
          <a:stretch>
            <a:fillRect/>
          </a:stretch>
        </p:blipFill>
        <p:spPr>
          <a:xfrm>
            <a:off x="7721458" y="1696133"/>
            <a:ext cx="2206013" cy="572558"/>
          </a:xfrm>
          <a:prstGeom prst="rect">
            <a:avLst/>
          </a:prstGeom>
        </p:spPr>
      </p:pic>
      <p:sp>
        <p:nvSpPr>
          <p:cNvPr id="8" name="TextBox 7">
            <a:extLst>
              <a:ext uri="{FF2B5EF4-FFF2-40B4-BE49-F238E27FC236}">
                <a16:creationId xmlns:a16="http://schemas.microsoft.com/office/drawing/2014/main" id="{2E1D4228-97BE-B8B4-3259-EDA29DE76A24}"/>
              </a:ext>
            </a:extLst>
          </p:cNvPr>
          <p:cNvSpPr txBox="1"/>
          <p:nvPr/>
        </p:nvSpPr>
        <p:spPr>
          <a:xfrm>
            <a:off x="6523463" y="5459695"/>
            <a:ext cx="45552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ea typeface="Calibri"/>
                <a:cs typeface="Calibri"/>
              </a:rPr>
              <a:t>After a certain layer, model is confident (decreased entropy) on wrong predictions (increased error)!</a:t>
            </a:r>
          </a:p>
        </p:txBody>
      </p:sp>
    </p:spTree>
    <p:extLst>
      <p:ext uri="{BB962C8B-B14F-4D97-AF65-F5344CB8AC3E}">
        <p14:creationId xmlns:p14="http://schemas.microsoft.com/office/powerpoint/2010/main" val="153247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853E-A490-2BE1-E524-0D2E80930D06}"/>
              </a:ext>
            </a:extLst>
          </p:cNvPr>
          <p:cNvSpPr>
            <a:spLocks noGrp="1"/>
          </p:cNvSpPr>
          <p:nvPr>
            <p:ph type="title"/>
          </p:nvPr>
        </p:nvSpPr>
        <p:spPr/>
        <p:txBody>
          <a:bodyPr/>
          <a:lstStyle/>
          <a:p>
            <a:r>
              <a:rPr lang="en-US" dirty="0"/>
              <a:t>Multiple Requests</a:t>
            </a:r>
          </a:p>
        </p:txBody>
      </p:sp>
      <p:sp>
        <p:nvSpPr>
          <p:cNvPr id="4" name="Date Placeholder 3">
            <a:extLst>
              <a:ext uri="{FF2B5EF4-FFF2-40B4-BE49-F238E27FC236}">
                <a16:creationId xmlns:a16="http://schemas.microsoft.com/office/drawing/2014/main" id="{C63B0121-8B0E-CEF9-A120-AFC8E93AA799}"/>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9E19DCBA-DE6F-22B6-9196-7E04583B00C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731F238-82EC-DE23-6AB7-989B1AB6C4E6}"/>
              </a:ext>
            </a:extLst>
          </p:cNvPr>
          <p:cNvSpPr>
            <a:spLocks noGrp="1"/>
          </p:cNvSpPr>
          <p:nvPr>
            <p:ph type="sldNum" sz="quarter" idx="12"/>
          </p:nvPr>
        </p:nvSpPr>
        <p:spPr/>
        <p:txBody>
          <a:bodyPr/>
          <a:lstStyle/>
          <a:p>
            <a:fld id="{D4F24A5E-B0D2-394D-9970-9AE06BCB59C1}" type="slidenum">
              <a:rPr lang="en-US" smtClean="0"/>
              <a:t>50</a:t>
            </a:fld>
            <a:endParaRPr lang="en-US"/>
          </a:p>
        </p:txBody>
      </p:sp>
      <p:graphicFrame>
        <p:nvGraphicFramePr>
          <p:cNvPr id="7" name="Table 6">
            <a:extLst>
              <a:ext uri="{FF2B5EF4-FFF2-40B4-BE49-F238E27FC236}">
                <a16:creationId xmlns:a16="http://schemas.microsoft.com/office/drawing/2014/main" id="{4ADAE3B1-C78D-D878-C924-A32FBCA10A4B}"/>
              </a:ext>
            </a:extLst>
          </p:cNvPr>
          <p:cNvGraphicFramePr>
            <a:graphicFrameLocks noGrp="1"/>
          </p:cNvGraphicFramePr>
          <p:nvPr>
            <p:extLst>
              <p:ext uri="{D42A27DB-BD31-4B8C-83A1-F6EECF244321}">
                <p14:modId xmlns:p14="http://schemas.microsoft.com/office/powerpoint/2010/main" val="45006469"/>
              </p:ext>
            </p:extLst>
          </p:nvPr>
        </p:nvGraphicFramePr>
        <p:xfrm>
          <a:off x="0" y="3689897"/>
          <a:ext cx="4866470" cy="2004180"/>
        </p:xfrm>
        <a:graphic>
          <a:graphicData uri="http://schemas.openxmlformats.org/drawingml/2006/table">
            <a:tbl>
              <a:tblPr firstRow="1" bandRow="1">
                <a:tableStyleId>{5C22544A-7EE6-4342-B048-85BDC9FD1C3A}</a:tableStyleId>
              </a:tblPr>
              <a:tblGrid>
                <a:gridCol w="973294">
                  <a:extLst>
                    <a:ext uri="{9D8B030D-6E8A-4147-A177-3AD203B41FA5}">
                      <a16:colId xmlns:a16="http://schemas.microsoft.com/office/drawing/2014/main" val="85788582"/>
                    </a:ext>
                  </a:extLst>
                </a:gridCol>
                <a:gridCol w="973294">
                  <a:extLst>
                    <a:ext uri="{9D8B030D-6E8A-4147-A177-3AD203B41FA5}">
                      <a16:colId xmlns:a16="http://schemas.microsoft.com/office/drawing/2014/main" val="81696508"/>
                    </a:ext>
                  </a:extLst>
                </a:gridCol>
                <a:gridCol w="973294">
                  <a:extLst>
                    <a:ext uri="{9D8B030D-6E8A-4147-A177-3AD203B41FA5}">
                      <a16:colId xmlns:a16="http://schemas.microsoft.com/office/drawing/2014/main" val="1853475132"/>
                    </a:ext>
                  </a:extLst>
                </a:gridCol>
                <a:gridCol w="973294">
                  <a:extLst>
                    <a:ext uri="{9D8B030D-6E8A-4147-A177-3AD203B41FA5}">
                      <a16:colId xmlns:a16="http://schemas.microsoft.com/office/drawing/2014/main" val="1245974518"/>
                    </a:ext>
                  </a:extLst>
                </a:gridCol>
                <a:gridCol w="973294">
                  <a:extLst>
                    <a:ext uri="{9D8B030D-6E8A-4147-A177-3AD203B41FA5}">
                      <a16:colId xmlns:a16="http://schemas.microsoft.com/office/drawing/2014/main" val="4028553351"/>
                    </a:ext>
                  </a:extLst>
                </a:gridCol>
              </a:tblGrid>
              <a:tr h="501045">
                <a:tc>
                  <a:txBody>
                    <a:bodyPr/>
                    <a:lstStyle/>
                    <a:p>
                      <a:pPr algn="ctr"/>
                      <a:r>
                        <a:rPr lang="en-US" b="0" dirty="0">
                          <a:solidFill>
                            <a:schemeClr val="tx1"/>
                          </a:solidFill>
                        </a:rPr>
                        <a:t>Block 0</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86323187"/>
                  </a:ext>
                </a:extLst>
              </a:tr>
              <a:tr h="501045">
                <a:tc>
                  <a:txBody>
                    <a:bodyPr/>
                    <a:lstStyle/>
                    <a:p>
                      <a:pPr algn="ctr"/>
                      <a:r>
                        <a:rPr lang="en-US" b="0" dirty="0">
                          <a:solidFill>
                            <a:schemeClr val="tx1"/>
                          </a:solidFill>
                        </a:rPr>
                        <a:t>1</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memory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4133960818"/>
                  </a:ext>
                </a:extLst>
              </a:tr>
              <a:tr h="501045">
                <a:tc>
                  <a:txBody>
                    <a:bodyPr/>
                    <a:lstStyle/>
                    <a:p>
                      <a:pPr algn="ctr"/>
                      <a:r>
                        <a:rPr lang="en-US" b="0" dirty="0">
                          <a:solidFill>
                            <a:schemeClr val="tx1"/>
                          </a:solidFill>
                        </a:rPr>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b="0" dirty="0">
                          <a:solidFill>
                            <a:schemeClr val="tx1"/>
                          </a:solidFill>
                        </a:rPr>
                        <a:t>demand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551396"/>
                  </a:ext>
                </a:extLst>
              </a:tr>
              <a:tr h="501045">
                <a:tc>
                  <a:txBody>
                    <a:bodyPr/>
                    <a:lstStyle/>
                    <a:p>
                      <a:pPr algn="ctr"/>
                      <a:r>
                        <a:rPr lang="en-US" b="0" dirty="0">
                          <a:solidFill>
                            <a:schemeClr val="tx1"/>
                          </a:solidFill>
                        </a:rPr>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294021"/>
                  </a:ext>
                </a:extLst>
              </a:tr>
            </a:tbl>
          </a:graphicData>
        </a:graphic>
      </p:graphicFrame>
      <p:graphicFrame>
        <p:nvGraphicFramePr>
          <p:cNvPr id="11" name="Table 10">
            <a:extLst>
              <a:ext uri="{FF2B5EF4-FFF2-40B4-BE49-F238E27FC236}">
                <a16:creationId xmlns:a16="http://schemas.microsoft.com/office/drawing/2014/main" id="{385DC441-1C51-1A8D-6485-D15FA57AAE31}"/>
              </a:ext>
            </a:extLst>
          </p:cNvPr>
          <p:cNvGraphicFramePr>
            <a:graphicFrameLocks noGrp="1"/>
          </p:cNvGraphicFramePr>
          <p:nvPr>
            <p:extLst>
              <p:ext uri="{D42A27DB-BD31-4B8C-83A1-F6EECF244321}">
                <p14:modId xmlns:p14="http://schemas.microsoft.com/office/powerpoint/2010/main" val="2524957119"/>
              </p:ext>
            </p:extLst>
          </p:nvPr>
        </p:nvGraphicFramePr>
        <p:xfrm>
          <a:off x="5513525" y="503170"/>
          <a:ext cx="4682034" cy="4008360"/>
        </p:xfrm>
        <a:graphic>
          <a:graphicData uri="http://schemas.openxmlformats.org/drawingml/2006/table">
            <a:tbl>
              <a:tblPr firstRow="1" bandRow="1">
                <a:tableStyleId>{5C22544A-7EE6-4342-B048-85BDC9FD1C3A}</a:tableStyleId>
              </a:tblPr>
              <a:tblGrid>
                <a:gridCol w="936407">
                  <a:extLst>
                    <a:ext uri="{9D8B030D-6E8A-4147-A177-3AD203B41FA5}">
                      <a16:colId xmlns:a16="http://schemas.microsoft.com/office/drawing/2014/main" val="3873153914"/>
                    </a:ext>
                  </a:extLst>
                </a:gridCol>
                <a:gridCol w="1031128">
                  <a:extLst>
                    <a:ext uri="{9D8B030D-6E8A-4147-A177-3AD203B41FA5}">
                      <a16:colId xmlns:a16="http://schemas.microsoft.com/office/drawing/2014/main" val="81696508"/>
                    </a:ext>
                  </a:extLst>
                </a:gridCol>
                <a:gridCol w="1022860">
                  <a:extLst>
                    <a:ext uri="{9D8B030D-6E8A-4147-A177-3AD203B41FA5}">
                      <a16:colId xmlns:a16="http://schemas.microsoft.com/office/drawing/2014/main" val="1853475132"/>
                    </a:ext>
                  </a:extLst>
                </a:gridCol>
                <a:gridCol w="588517">
                  <a:extLst>
                    <a:ext uri="{9D8B030D-6E8A-4147-A177-3AD203B41FA5}">
                      <a16:colId xmlns:a16="http://schemas.microsoft.com/office/drawing/2014/main" val="1245974518"/>
                    </a:ext>
                  </a:extLst>
                </a:gridCol>
                <a:gridCol w="1103122">
                  <a:extLst>
                    <a:ext uri="{9D8B030D-6E8A-4147-A177-3AD203B41FA5}">
                      <a16:colId xmlns:a16="http://schemas.microsoft.com/office/drawing/2014/main" val="4028553351"/>
                    </a:ext>
                  </a:extLst>
                </a:gridCol>
              </a:tblGrid>
              <a:tr h="501045">
                <a:tc>
                  <a:txBody>
                    <a:bodyPr/>
                    <a:lstStyle/>
                    <a:p>
                      <a:pPr algn="ctr"/>
                      <a:r>
                        <a:rPr lang="en-US" b="0" dirty="0">
                          <a:solidFill>
                            <a:schemeClr val="tx1"/>
                          </a:solidFill>
                        </a:rPr>
                        <a:t>Block 0</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6323187"/>
                  </a:ext>
                </a:extLst>
              </a:tr>
              <a:tr h="501045">
                <a:tc>
                  <a:txBody>
                    <a:bodyPr/>
                    <a:lstStyle/>
                    <a:p>
                      <a:pPr algn="ctr"/>
                      <a:r>
                        <a:rPr lang="en-US" b="0" dirty="0">
                          <a:solidFill>
                            <a:schemeClr val="tx1"/>
                          </a:solidFill>
                        </a:rPr>
                        <a:t>1</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memory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4133960818"/>
                  </a:ext>
                </a:extLst>
              </a:tr>
              <a:tr h="501045">
                <a:tc>
                  <a:txBody>
                    <a:bodyPr/>
                    <a:lstStyle/>
                    <a:p>
                      <a:pPr algn="ctr"/>
                      <a:r>
                        <a:rPr lang="en-US" b="0" dirty="0">
                          <a:solidFill>
                            <a:schemeClr val="tx1"/>
                          </a:solidFill>
                        </a:rPr>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551396"/>
                  </a:ext>
                </a:extLst>
              </a:tr>
              <a:tr h="501045">
                <a:tc>
                  <a:txBody>
                    <a:bodyPr/>
                    <a:lstStyle/>
                    <a:p>
                      <a:pPr algn="ctr"/>
                      <a:r>
                        <a:rPr lang="en-US" b="0" dirty="0">
                          <a:solidFill>
                            <a:schemeClr val="tx1"/>
                          </a:solidFill>
                        </a:rPr>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b="0" dirty="0">
                          <a:solidFill>
                            <a:schemeClr val="tx1"/>
                          </a:solidFill>
                        </a:rPr>
                        <a:t>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b="0" dirty="0">
                          <a:solidFill>
                            <a:schemeClr val="tx1"/>
                          </a:solidFill>
                        </a:rPr>
                        <a:t>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b="0" dirty="0">
                          <a:solidFill>
                            <a:schemeClr val="tx1"/>
                          </a:solidFill>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04294021"/>
                  </a:ext>
                </a:extLst>
              </a:tr>
              <a:tr h="501045">
                <a:tc>
                  <a:txBody>
                    <a:bodyPr/>
                    <a:lstStyle/>
                    <a:p>
                      <a:pPr algn="ctr"/>
                      <a:r>
                        <a:rPr lang="en-US" b="0" dirty="0">
                          <a:solidFill>
                            <a:schemeClr val="tx1"/>
                          </a:solidFill>
                        </a:rPr>
                        <a:t>4</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requests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6DE7"/>
                    </a:solid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8991195"/>
                  </a:ext>
                </a:extLst>
              </a:tr>
              <a:tr h="501045">
                <a:tc>
                  <a:txBody>
                    <a:bodyPr/>
                    <a:lstStyle/>
                    <a:p>
                      <a:pPr algn="ctr"/>
                      <a:r>
                        <a:rPr lang="en-US" b="0" dirty="0">
                          <a:solidFill>
                            <a:schemeClr val="tx1"/>
                          </a:solidFill>
                        </a:rPr>
                        <a:t>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b="0" dirty="0">
                          <a:solidFill>
                            <a:schemeClr val="tx1"/>
                          </a:solidFill>
                        </a:rPr>
                        <a:t>demand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577674"/>
                  </a:ext>
                </a:extLst>
              </a:tr>
              <a:tr h="501045">
                <a:tc>
                  <a:txBody>
                    <a:bodyPr/>
                    <a:lstStyle/>
                    <a:p>
                      <a:pPr algn="ctr"/>
                      <a:r>
                        <a:rPr lang="en-US" b="0" dirty="0">
                          <a:solidFill>
                            <a:schemeClr val="tx1"/>
                          </a:solidFill>
                        </a:rPr>
                        <a:t>6</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multiple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6DE7"/>
                    </a:solidFill>
                  </a:tcPr>
                </a:tc>
                <a:extLst>
                  <a:ext uri="{0D108BD9-81ED-4DB2-BD59-A6C34878D82A}">
                    <a16:rowId xmlns:a16="http://schemas.microsoft.com/office/drawing/2014/main" val="4283155395"/>
                  </a:ext>
                </a:extLst>
              </a:tr>
              <a:tr h="501045">
                <a:tc>
                  <a:txBody>
                    <a:bodyPr/>
                    <a:lstStyle/>
                    <a:p>
                      <a:pPr algn="ctr"/>
                      <a:r>
                        <a:rPr lang="en-US" b="0" dirty="0">
                          <a:solidFill>
                            <a:schemeClr val="tx1"/>
                          </a:solidFill>
                        </a:rPr>
                        <a:t>7</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893956155"/>
                  </a:ext>
                </a:extLst>
              </a:tr>
            </a:tbl>
          </a:graphicData>
        </a:graphic>
      </p:graphicFrame>
      <p:sp>
        <p:nvSpPr>
          <p:cNvPr id="12" name="TextBox 11">
            <a:extLst>
              <a:ext uri="{FF2B5EF4-FFF2-40B4-BE49-F238E27FC236}">
                <a16:creationId xmlns:a16="http://schemas.microsoft.com/office/drawing/2014/main" id="{2F8C50E8-8D39-54FA-B346-7D359CDB7474}"/>
              </a:ext>
            </a:extLst>
          </p:cNvPr>
          <p:cNvSpPr txBox="1"/>
          <p:nvPr/>
        </p:nvSpPr>
        <p:spPr>
          <a:xfrm>
            <a:off x="6096000" y="5149836"/>
            <a:ext cx="4468674" cy="646331"/>
          </a:xfrm>
          <a:prstGeom prst="rect">
            <a:avLst/>
          </a:prstGeom>
          <a:noFill/>
        </p:spPr>
        <p:txBody>
          <a:bodyPr wrap="square" rtlCol="0">
            <a:spAutoFit/>
          </a:bodyPr>
          <a:lstStyle/>
          <a:p>
            <a:r>
              <a:rPr lang="en-US" dirty="0"/>
              <a:t>Each request has its own block table and logical KV blocks</a:t>
            </a:r>
          </a:p>
        </p:txBody>
      </p:sp>
      <p:sp>
        <p:nvSpPr>
          <p:cNvPr id="23" name="TextBox 22">
            <a:extLst>
              <a:ext uri="{FF2B5EF4-FFF2-40B4-BE49-F238E27FC236}">
                <a16:creationId xmlns:a16="http://schemas.microsoft.com/office/drawing/2014/main" id="{EC6F10A7-317F-52D6-CA92-CC49CF028D3F}"/>
              </a:ext>
            </a:extLst>
          </p:cNvPr>
          <p:cNvSpPr txBox="1"/>
          <p:nvPr/>
        </p:nvSpPr>
        <p:spPr>
          <a:xfrm>
            <a:off x="1420053" y="5802311"/>
            <a:ext cx="3004733" cy="369332"/>
          </a:xfrm>
          <a:prstGeom prst="rect">
            <a:avLst/>
          </a:prstGeom>
          <a:noFill/>
        </p:spPr>
        <p:txBody>
          <a:bodyPr wrap="none" rtlCol="0">
            <a:spAutoFit/>
          </a:bodyPr>
          <a:lstStyle/>
          <a:p>
            <a:r>
              <a:rPr lang="en-US" b="1" dirty="0">
                <a:solidFill>
                  <a:srgbClr val="C00000"/>
                </a:solidFill>
              </a:rPr>
              <a:t>Logical</a:t>
            </a:r>
            <a:r>
              <a:rPr lang="en-US" b="1" dirty="0"/>
              <a:t> KV Blocks - Request A</a:t>
            </a:r>
          </a:p>
        </p:txBody>
      </p:sp>
      <p:sp>
        <p:nvSpPr>
          <p:cNvPr id="25" name="TextBox 24">
            <a:extLst>
              <a:ext uri="{FF2B5EF4-FFF2-40B4-BE49-F238E27FC236}">
                <a16:creationId xmlns:a16="http://schemas.microsoft.com/office/drawing/2014/main" id="{E5408B8F-115A-3F58-474B-9112A7286A54}"/>
              </a:ext>
            </a:extLst>
          </p:cNvPr>
          <p:cNvSpPr txBox="1"/>
          <p:nvPr/>
        </p:nvSpPr>
        <p:spPr>
          <a:xfrm>
            <a:off x="7137230" y="4780504"/>
            <a:ext cx="1921423" cy="369332"/>
          </a:xfrm>
          <a:prstGeom prst="rect">
            <a:avLst/>
          </a:prstGeom>
          <a:noFill/>
        </p:spPr>
        <p:txBody>
          <a:bodyPr wrap="none" rtlCol="0">
            <a:spAutoFit/>
          </a:bodyPr>
          <a:lstStyle/>
          <a:p>
            <a:r>
              <a:rPr lang="en-US" b="1" dirty="0">
                <a:solidFill>
                  <a:srgbClr val="C00000"/>
                </a:solidFill>
              </a:rPr>
              <a:t>Physical</a:t>
            </a:r>
            <a:r>
              <a:rPr lang="en-US" b="1" dirty="0"/>
              <a:t> KV Blocks</a:t>
            </a:r>
          </a:p>
        </p:txBody>
      </p:sp>
      <p:graphicFrame>
        <p:nvGraphicFramePr>
          <p:cNvPr id="9" name="Table 8">
            <a:extLst>
              <a:ext uri="{FF2B5EF4-FFF2-40B4-BE49-F238E27FC236}">
                <a16:creationId xmlns:a16="http://schemas.microsoft.com/office/drawing/2014/main" id="{A68061FD-E398-2B78-421E-A72EC85AA403}"/>
              </a:ext>
            </a:extLst>
          </p:cNvPr>
          <p:cNvGraphicFramePr>
            <a:graphicFrameLocks noGrp="1"/>
          </p:cNvGraphicFramePr>
          <p:nvPr>
            <p:extLst>
              <p:ext uri="{D42A27DB-BD31-4B8C-83A1-F6EECF244321}">
                <p14:modId xmlns:p14="http://schemas.microsoft.com/office/powerpoint/2010/main" val="1153963344"/>
              </p:ext>
            </p:extLst>
          </p:nvPr>
        </p:nvGraphicFramePr>
        <p:xfrm>
          <a:off x="0" y="1019526"/>
          <a:ext cx="4866470" cy="2004180"/>
        </p:xfrm>
        <a:graphic>
          <a:graphicData uri="http://schemas.openxmlformats.org/drawingml/2006/table">
            <a:tbl>
              <a:tblPr firstRow="1" bandRow="1">
                <a:tableStyleId>{5C22544A-7EE6-4342-B048-85BDC9FD1C3A}</a:tableStyleId>
              </a:tblPr>
              <a:tblGrid>
                <a:gridCol w="973294">
                  <a:extLst>
                    <a:ext uri="{9D8B030D-6E8A-4147-A177-3AD203B41FA5}">
                      <a16:colId xmlns:a16="http://schemas.microsoft.com/office/drawing/2014/main" val="85788582"/>
                    </a:ext>
                  </a:extLst>
                </a:gridCol>
                <a:gridCol w="1053626">
                  <a:extLst>
                    <a:ext uri="{9D8B030D-6E8A-4147-A177-3AD203B41FA5}">
                      <a16:colId xmlns:a16="http://schemas.microsoft.com/office/drawing/2014/main" val="81696508"/>
                    </a:ext>
                  </a:extLst>
                </a:gridCol>
                <a:gridCol w="892962">
                  <a:extLst>
                    <a:ext uri="{9D8B030D-6E8A-4147-A177-3AD203B41FA5}">
                      <a16:colId xmlns:a16="http://schemas.microsoft.com/office/drawing/2014/main" val="1853475132"/>
                    </a:ext>
                  </a:extLst>
                </a:gridCol>
                <a:gridCol w="973294">
                  <a:extLst>
                    <a:ext uri="{9D8B030D-6E8A-4147-A177-3AD203B41FA5}">
                      <a16:colId xmlns:a16="http://schemas.microsoft.com/office/drawing/2014/main" val="1245974518"/>
                    </a:ext>
                  </a:extLst>
                </a:gridCol>
                <a:gridCol w="973294">
                  <a:extLst>
                    <a:ext uri="{9D8B030D-6E8A-4147-A177-3AD203B41FA5}">
                      <a16:colId xmlns:a16="http://schemas.microsoft.com/office/drawing/2014/main" val="4028553351"/>
                    </a:ext>
                  </a:extLst>
                </a:gridCol>
              </a:tblGrid>
              <a:tr h="501045">
                <a:tc>
                  <a:txBody>
                    <a:bodyPr/>
                    <a:lstStyle/>
                    <a:p>
                      <a:pPr algn="ctr"/>
                      <a:r>
                        <a:rPr lang="en-US" b="0" dirty="0">
                          <a:solidFill>
                            <a:schemeClr val="tx1"/>
                          </a:solidFill>
                        </a:rPr>
                        <a:t>Block 0</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b="0" dirty="0">
                          <a:solidFill>
                            <a:schemeClr val="tx1"/>
                          </a:solidFill>
                        </a:rPr>
                        <a:t>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b="0" dirty="0">
                          <a:solidFill>
                            <a:schemeClr val="tx1"/>
                          </a:solidFill>
                        </a:rPr>
                        <a:t>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b="0" dirty="0">
                          <a:solidFill>
                            <a:schemeClr val="tx1"/>
                          </a:solidFill>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886323187"/>
                  </a:ext>
                </a:extLst>
              </a:tr>
              <a:tr h="501045">
                <a:tc>
                  <a:txBody>
                    <a:bodyPr/>
                    <a:lstStyle/>
                    <a:p>
                      <a:pPr algn="ctr"/>
                      <a:r>
                        <a:rPr lang="en-US" b="0" dirty="0">
                          <a:solidFill>
                            <a:schemeClr val="tx1"/>
                          </a:solidFill>
                        </a:rPr>
                        <a:t>1</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b="0" dirty="0">
                          <a:solidFill>
                            <a:schemeClr val="tx1"/>
                          </a:solidFill>
                        </a:rPr>
                        <a:t>multiple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6DE7"/>
                    </a:solidFill>
                  </a:tcPr>
                </a:tc>
                <a:extLst>
                  <a:ext uri="{0D108BD9-81ED-4DB2-BD59-A6C34878D82A}">
                    <a16:rowId xmlns:a16="http://schemas.microsoft.com/office/drawing/2014/main" val="4133960818"/>
                  </a:ext>
                </a:extLst>
              </a:tr>
              <a:tr h="501045">
                <a:tc>
                  <a:txBody>
                    <a:bodyPr/>
                    <a:lstStyle/>
                    <a:p>
                      <a:pPr algn="ctr"/>
                      <a:r>
                        <a:rPr lang="en-US" b="0" dirty="0">
                          <a:solidFill>
                            <a:schemeClr val="tx1"/>
                          </a:solidFill>
                        </a:rPr>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b="0" kern="1200" dirty="0">
                          <a:solidFill>
                            <a:schemeClr val="tx1"/>
                          </a:solidFill>
                          <a:latin typeface="+mn-lt"/>
                          <a:ea typeface="+mn-ea"/>
                          <a:cs typeface="+mn-cs"/>
                        </a:rPr>
                        <a:t>requests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6DE7"/>
                    </a:solid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551396"/>
                  </a:ext>
                </a:extLst>
              </a:tr>
              <a:tr h="501045">
                <a:tc>
                  <a:txBody>
                    <a:bodyPr/>
                    <a:lstStyle/>
                    <a:p>
                      <a:pPr algn="ctr"/>
                      <a:r>
                        <a:rPr lang="en-US" b="0" dirty="0">
                          <a:solidFill>
                            <a:schemeClr val="tx1"/>
                          </a:solidFill>
                        </a:rPr>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294021"/>
                  </a:ext>
                </a:extLst>
              </a:tr>
            </a:tbl>
          </a:graphicData>
        </a:graphic>
      </p:graphicFrame>
      <p:sp>
        <p:nvSpPr>
          <p:cNvPr id="13" name="TextBox 12">
            <a:extLst>
              <a:ext uri="{FF2B5EF4-FFF2-40B4-BE49-F238E27FC236}">
                <a16:creationId xmlns:a16="http://schemas.microsoft.com/office/drawing/2014/main" id="{0EF1D6D3-AC3A-9FBC-F002-75D7597E5AC5}"/>
              </a:ext>
            </a:extLst>
          </p:cNvPr>
          <p:cNvSpPr txBox="1"/>
          <p:nvPr/>
        </p:nvSpPr>
        <p:spPr>
          <a:xfrm>
            <a:off x="1451312" y="3103220"/>
            <a:ext cx="2942216" cy="369332"/>
          </a:xfrm>
          <a:prstGeom prst="rect">
            <a:avLst/>
          </a:prstGeom>
          <a:noFill/>
        </p:spPr>
        <p:txBody>
          <a:bodyPr wrap="none" rtlCol="0">
            <a:spAutoFit/>
          </a:bodyPr>
          <a:lstStyle/>
          <a:p>
            <a:r>
              <a:rPr lang="en-US" b="1" dirty="0">
                <a:solidFill>
                  <a:srgbClr val="C00000"/>
                </a:solidFill>
              </a:rPr>
              <a:t>Logical</a:t>
            </a:r>
            <a:r>
              <a:rPr lang="en-US" b="1" dirty="0"/>
              <a:t> KV Blocks - Request B</a:t>
            </a:r>
          </a:p>
        </p:txBody>
      </p:sp>
      <p:grpSp>
        <p:nvGrpSpPr>
          <p:cNvPr id="22" name="Group 21">
            <a:extLst>
              <a:ext uri="{FF2B5EF4-FFF2-40B4-BE49-F238E27FC236}">
                <a16:creationId xmlns:a16="http://schemas.microsoft.com/office/drawing/2014/main" id="{EDE63621-5A38-7C10-3FFA-B803ACA6D431}"/>
              </a:ext>
            </a:extLst>
          </p:cNvPr>
          <p:cNvGrpSpPr/>
          <p:nvPr/>
        </p:nvGrpSpPr>
        <p:grpSpPr>
          <a:xfrm>
            <a:off x="2140132" y="2174239"/>
            <a:ext cx="2535264" cy="829350"/>
            <a:chOff x="2140132" y="2174239"/>
            <a:chExt cx="2535264" cy="829350"/>
          </a:xfrm>
        </p:grpSpPr>
        <p:sp>
          <p:nvSpPr>
            <p:cNvPr id="19" name="Left Brace 18">
              <a:extLst>
                <a:ext uri="{FF2B5EF4-FFF2-40B4-BE49-F238E27FC236}">
                  <a16:creationId xmlns:a16="http://schemas.microsoft.com/office/drawing/2014/main" id="{C8A2B3B7-EBE9-AF53-2EE7-BED374AE9656}"/>
                </a:ext>
              </a:extLst>
            </p:cNvPr>
            <p:cNvSpPr/>
            <p:nvPr/>
          </p:nvSpPr>
          <p:spPr>
            <a:xfrm rot="16200000">
              <a:off x="3177670" y="1527461"/>
              <a:ext cx="460189" cy="1753746"/>
            </a:xfrm>
            <a:prstGeom prst="lef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752DA191-ED2D-A13C-1E69-AF161B3BF59E}"/>
                </a:ext>
              </a:extLst>
            </p:cNvPr>
            <p:cNvSpPr txBox="1"/>
            <p:nvPr/>
          </p:nvSpPr>
          <p:spPr>
            <a:xfrm>
              <a:off x="2140132" y="2634257"/>
              <a:ext cx="2535264" cy="369332"/>
            </a:xfrm>
            <a:prstGeom prst="rect">
              <a:avLst/>
            </a:prstGeom>
            <a:noFill/>
          </p:spPr>
          <p:txBody>
            <a:bodyPr wrap="square">
              <a:spAutoFit/>
            </a:bodyPr>
            <a:lstStyle/>
            <a:p>
              <a:pPr algn="ctr"/>
              <a:r>
                <a:rPr lang="en-US" b="1" dirty="0"/>
                <a:t>Internal Fragmentation</a:t>
              </a:r>
            </a:p>
          </p:txBody>
        </p:sp>
      </p:grpSp>
      <p:sp>
        <p:nvSpPr>
          <p:cNvPr id="26" name="TextBox 25">
            <a:extLst>
              <a:ext uri="{FF2B5EF4-FFF2-40B4-BE49-F238E27FC236}">
                <a16:creationId xmlns:a16="http://schemas.microsoft.com/office/drawing/2014/main" id="{6F5A7810-ADAC-5275-61BB-ACE69F1656D0}"/>
              </a:ext>
            </a:extLst>
          </p:cNvPr>
          <p:cNvSpPr txBox="1"/>
          <p:nvPr/>
        </p:nvSpPr>
        <p:spPr>
          <a:xfrm>
            <a:off x="6096000" y="5825086"/>
            <a:ext cx="3886200" cy="369332"/>
          </a:xfrm>
          <a:prstGeom prst="rect">
            <a:avLst/>
          </a:prstGeom>
          <a:noFill/>
        </p:spPr>
        <p:txBody>
          <a:bodyPr wrap="square">
            <a:spAutoFit/>
          </a:bodyPr>
          <a:lstStyle/>
          <a:p>
            <a:pPr algn="ctr"/>
            <a:r>
              <a:rPr lang="en-US" b="1" dirty="0"/>
              <a:t>No External Fragmentation!</a:t>
            </a:r>
          </a:p>
        </p:txBody>
      </p:sp>
    </p:spTree>
    <p:extLst>
      <p:ext uri="{BB962C8B-B14F-4D97-AF65-F5344CB8AC3E}">
        <p14:creationId xmlns:p14="http://schemas.microsoft.com/office/powerpoint/2010/main" val="3293522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853E-A490-2BE1-E524-0D2E80930D06}"/>
              </a:ext>
            </a:extLst>
          </p:cNvPr>
          <p:cNvSpPr>
            <a:spLocks noGrp="1"/>
          </p:cNvSpPr>
          <p:nvPr>
            <p:ph type="title"/>
          </p:nvPr>
        </p:nvSpPr>
        <p:spPr/>
        <p:txBody>
          <a:bodyPr/>
          <a:lstStyle/>
          <a:p>
            <a:r>
              <a:rPr lang="en-US" dirty="0"/>
              <a:t>Decoding Techniques – Sharing KV Blocks</a:t>
            </a:r>
          </a:p>
        </p:txBody>
      </p:sp>
      <p:sp>
        <p:nvSpPr>
          <p:cNvPr id="4" name="Date Placeholder 3">
            <a:extLst>
              <a:ext uri="{FF2B5EF4-FFF2-40B4-BE49-F238E27FC236}">
                <a16:creationId xmlns:a16="http://schemas.microsoft.com/office/drawing/2014/main" id="{C63B0121-8B0E-CEF9-A120-AFC8E93AA799}"/>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9E19DCBA-DE6F-22B6-9196-7E04583B00C2}"/>
              </a:ext>
            </a:extLst>
          </p:cNvPr>
          <p:cNvSpPr>
            <a:spLocks noGrp="1"/>
          </p:cNvSpPr>
          <p:nvPr>
            <p:ph type="ftr" sz="quarter" idx="11"/>
          </p:nvPr>
        </p:nvSpPr>
        <p:spPr/>
        <p:txBody>
          <a:bodyPr/>
          <a:lstStyle/>
          <a:p>
            <a:r>
              <a:rPr lang="en-US"/>
              <a:t>Slides created for CS886 at UWaterloo</a:t>
            </a:r>
          </a:p>
        </p:txBody>
      </p:sp>
      <p:graphicFrame>
        <p:nvGraphicFramePr>
          <p:cNvPr id="7" name="Table 6">
            <a:extLst>
              <a:ext uri="{FF2B5EF4-FFF2-40B4-BE49-F238E27FC236}">
                <a16:creationId xmlns:a16="http://schemas.microsoft.com/office/drawing/2014/main" id="{4ADAE3B1-C78D-D878-C924-A32FBCA10A4B}"/>
              </a:ext>
            </a:extLst>
          </p:cNvPr>
          <p:cNvGraphicFramePr>
            <a:graphicFrameLocks noGrp="1"/>
          </p:cNvGraphicFramePr>
          <p:nvPr>
            <p:extLst>
              <p:ext uri="{D42A27DB-BD31-4B8C-83A1-F6EECF244321}">
                <p14:modId xmlns:p14="http://schemas.microsoft.com/office/powerpoint/2010/main" val="2245274507"/>
              </p:ext>
            </p:extLst>
          </p:nvPr>
        </p:nvGraphicFramePr>
        <p:xfrm>
          <a:off x="0" y="3689897"/>
          <a:ext cx="4866470" cy="2004180"/>
        </p:xfrm>
        <a:graphic>
          <a:graphicData uri="http://schemas.openxmlformats.org/drawingml/2006/table">
            <a:tbl>
              <a:tblPr firstRow="1" bandRow="1">
                <a:tableStyleId>{5C22544A-7EE6-4342-B048-85BDC9FD1C3A}</a:tableStyleId>
              </a:tblPr>
              <a:tblGrid>
                <a:gridCol w="973294">
                  <a:extLst>
                    <a:ext uri="{9D8B030D-6E8A-4147-A177-3AD203B41FA5}">
                      <a16:colId xmlns:a16="http://schemas.microsoft.com/office/drawing/2014/main" val="85788582"/>
                    </a:ext>
                  </a:extLst>
                </a:gridCol>
                <a:gridCol w="973294">
                  <a:extLst>
                    <a:ext uri="{9D8B030D-6E8A-4147-A177-3AD203B41FA5}">
                      <a16:colId xmlns:a16="http://schemas.microsoft.com/office/drawing/2014/main" val="81696508"/>
                    </a:ext>
                  </a:extLst>
                </a:gridCol>
                <a:gridCol w="973294">
                  <a:extLst>
                    <a:ext uri="{9D8B030D-6E8A-4147-A177-3AD203B41FA5}">
                      <a16:colId xmlns:a16="http://schemas.microsoft.com/office/drawing/2014/main" val="1853475132"/>
                    </a:ext>
                  </a:extLst>
                </a:gridCol>
                <a:gridCol w="973294">
                  <a:extLst>
                    <a:ext uri="{9D8B030D-6E8A-4147-A177-3AD203B41FA5}">
                      <a16:colId xmlns:a16="http://schemas.microsoft.com/office/drawing/2014/main" val="1245974518"/>
                    </a:ext>
                  </a:extLst>
                </a:gridCol>
                <a:gridCol w="973294">
                  <a:extLst>
                    <a:ext uri="{9D8B030D-6E8A-4147-A177-3AD203B41FA5}">
                      <a16:colId xmlns:a16="http://schemas.microsoft.com/office/drawing/2014/main" val="4028553351"/>
                    </a:ext>
                  </a:extLst>
                </a:gridCol>
              </a:tblGrid>
              <a:tr h="501045">
                <a:tc>
                  <a:txBody>
                    <a:bodyPr/>
                    <a:lstStyle/>
                    <a:p>
                      <a:pPr algn="ctr"/>
                      <a:r>
                        <a:rPr lang="en-US" b="0" dirty="0">
                          <a:solidFill>
                            <a:schemeClr val="tx1"/>
                          </a:solidFill>
                        </a:rPr>
                        <a:t>Block 0</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extLst>
                  <a:ext uri="{0D108BD9-81ED-4DB2-BD59-A6C34878D82A}">
                    <a16:rowId xmlns:a16="http://schemas.microsoft.com/office/drawing/2014/main" val="1886323187"/>
                  </a:ext>
                </a:extLst>
              </a:tr>
              <a:tr h="501045">
                <a:tc>
                  <a:txBody>
                    <a:bodyPr/>
                    <a:lstStyle/>
                    <a:p>
                      <a:pPr algn="ctr"/>
                      <a:r>
                        <a:rPr lang="en-US" b="0" dirty="0">
                          <a:solidFill>
                            <a:schemeClr val="tx1"/>
                          </a:solidFill>
                        </a:rPr>
                        <a:t>1</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960818"/>
                  </a:ext>
                </a:extLst>
              </a:tr>
              <a:tr h="501045">
                <a:tc>
                  <a:txBody>
                    <a:bodyPr/>
                    <a:lstStyle/>
                    <a:p>
                      <a:pPr algn="ctr"/>
                      <a:r>
                        <a:rPr lang="en-US" b="0" dirty="0">
                          <a:solidFill>
                            <a:schemeClr val="tx1"/>
                          </a:solidFill>
                        </a:rPr>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551396"/>
                  </a:ext>
                </a:extLst>
              </a:tr>
              <a:tr h="501045">
                <a:tc>
                  <a:txBody>
                    <a:bodyPr/>
                    <a:lstStyle/>
                    <a:p>
                      <a:pPr algn="ctr"/>
                      <a:r>
                        <a:rPr lang="en-US" b="0" dirty="0">
                          <a:solidFill>
                            <a:schemeClr val="tx1"/>
                          </a:solidFill>
                        </a:rPr>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294021"/>
                  </a:ext>
                </a:extLst>
              </a:tr>
            </a:tbl>
          </a:graphicData>
        </a:graphic>
      </p:graphicFrame>
      <p:sp>
        <p:nvSpPr>
          <p:cNvPr id="23" name="TextBox 22">
            <a:extLst>
              <a:ext uri="{FF2B5EF4-FFF2-40B4-BE49-F238E27FC236}">
                <a16:creationId xmlns:a16="http://schemas.microsoft.com/office/drawing/2014/main" id="{EC6F10A7-317F-52D6-CA92-CC49CF028D3F}"/>
              </a:ext>
            </a:extLst>
          </p:cNvPr>
          <p:cNvSpPr txBox="1"/>
          <p:nvPr/>
        </p:nvSpPr>
        <p:spPr>
          <a:xfrm>
            <a:off x="1420053" y="5802311"/>
            <a:ext cx="2526589" cy="369332"/>
          </a:xfrm>
          <a:prstGeom prst="rect">
            <a:avLst/>
          </a:prstGeom>
          <a:noFill/>
        </p:spPr>
        <p:txBody>
          <a:bodyPr wrap="none" rtlCol="0">
            <a:spAutoFit/>
          </a:bodyPr>
          <a:lstStyle/>
          <a:p>
            <a:r>
              <a:rPr lang="en-US" b="1" dirty="0">
                <a:solidFill>
                  <a:srgbClr val="C00000"/>
                </a:solidFill>
              </a:rPr>
              <a:t>Logical</a:t>
            </a:r>
            <a:r>
              <a:rPr lang="en-US" b="1" dirty="0"/>
              <a:t> KV Blocks - Seq A</a:t>
            </a:r>
          </a:p>
        </p:txBody>
      </p:sp>
      <p:graphicFrame>
        <p:nvGraphicFramePr>
          <p:cNvPr id="9" name="Table 8">
            <a:extLst>
              <a:ext uri="{FF2B5EF4-FFF2-40B4-BE49-F238E27FC236}">
                <a16:creationId xmlns:a16="http://schemas.microsoft.com/office/drawing/2014/main" id="{A68061FD-E398-2B78-421E-A72EC85AA403}"/>
              </a:ext>
            </a:extLst>
          </p:cNvPr>
          <p:cNvGraphicFramePr>
            <a:graphicFrameLocks noGrp="1"/>
          </p:cNvGraphicFramePr>
          <p:nvPr>
            <p:extLst>
              <p:ext uri="{D42A27DB-BD31-4B8C-83A1-F6EECF244321}">
                <p14:modId xmlns:p14="http://schemas.microsoft.com/office/powerpoint/2010/main" val="798302557"/>
              </p:ext>
            </p:extLst>
          </p:nvPr>
        </p:nvGraphicFramePr>
        <p:xfrm>
          <a:off x="0" y="1019526"/>
          <a:ext cx="4866470" cy="2004180"/>
        </p:xfrm>
        <a:graphic>
          <a:graphicData uri="http://schemas.openxmlformats.org/drawingml/2006/table">
            <a:tbl>
              <a:tblPr firstRow="1" bandRow="1">
                <a:tableStyleId>{5C22544A-7EE6-4342-B048-85BDC9FD1C3A}</a:tableStyleId>
              </a:tblPr>
              <a:tblGrid>
                <a:gridCol w="973294">
                  <a:extLst>
                    <a:ext uri="{9D8B030D-6E8A-4147-A177-3AD203B41FA5}">
                      <a16:colId xmlns:a16="http://schemas.microsoft.com/office/drawing/2014/main" val="85788582"/>
                    </a:ext>
                  </a:extLst>
                </a:gridCol>
                <a:gridCol w="1053626">
                  <a:extLst>
                    <a:ext uri="{9D8B030D-6E8A-4147-A177-3AD203B41FA5}">
                      <a16:colId xmlns:a16="http://schemas.microsoft.com/office/drawing/2014/main" val="81696508"/>
                    </a:ext>
                  </a:extLst>
                </a:gridCol>
                <a:gridCol w="892962">
                  <a:extLst>
                    <a:ext uri="{9D8B030D-6E8A-4147-A177-3AD203B41FA5}">
                      <a16:colId xmlns:a16="http://schemas.microsoft.com/office/drawing/2014/main" val="1853475132"/>
                    </a:ext>
                  </a:extLst>
                </a:gridCol>
                <a:gridCol w="973294">
                  <a:extLst>
                    <a:ext uri="{9D8B030D-6E8A-4147-A177-3AD203B41FA5}">
                      <a16:colId xmlns:a16="http://schemas.microsoft.com/office/drawing/2014/main" val="1245974518"/>
                    </a:ext>
                  </a:extLst>
                </a:gridCol>
                <a:gridCol w="973294">
                  <a:extLst>
                    <a:ext uri="{9D8B030D-6E8A-4147-A177-3AD203B41FA5}">
                      <a16:colId xmlns:a16="http://schemas.microsoft.com/office/drawing/2014/main" val="4028553351"/>
                    </a:ext>
                  </a:extLst>
                </a:gridCol>
              </a:tblGrid>
              <a:tr h="501045">
                <a:tc>
                  <a:txBody>
                    <a:bodyPr/>
                    <a:lstStyle/>
                    <a:p>
                      <a:pPr algn="ctr"/>
                      <a:r>
                        <a:rPr lang="en-US" b="0" dirty="0">
                          <a:solidFill>
                            <a:schemeClr val="tx1"/>
                          </a:solidFill>
                        </a:rPr>
                        <a:t>Block 0</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extLst>
                  <a:ext uri="{0D108BD9-81ED-4DB2-BD59-A6C34878D82A}">
                    <a16:rowId xmlns:a16="http://schemas.microsoft.com/office/drawing/2014/main" val="1886323187"/>
                  </a:ext>
                </a:extLst>
              </a:tr>
              <a:tr h="501045">
                <a:tc>
                  <a:txBody>
                    <a:bodyPr/>
                    <a:lstStyle/>
                    <a:p>
                      <a:pPr algn="ctr"/>
                      <a:r>
                        <a:rPr lang="en-US" b="0" dirty="0">
                          <a:solidFill>
                            <a:schemeClr val="tx1"/>
                          </a:solidFill>
                        </a:rPr>
                        <a:t>1</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960818"/>
                  </a:ext>
                </a:extLst>
              </a:tr>
              <a:tr h="501045">
                <a:tc>
                  <a:txBody>
                    <a:bodyPr/>
                    <a:lstStyle/>
                    <a:p>
                      <a:pPr algn="ctr"/>
                      <a:r>
                        <a:rPr lang="en-US" b="0" dirty="0">
                          <a:solidFill>
                            <a:schemeClr val="tx1"/>
                          </a:solidFill>
                        </a:rPr>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551396"/>
                  </a:ext>
                </a:extLst>
              </a:tr>
              <a:tr h="501045">
                <a:tc>
                  <a:txBody>
                    <a:bodyPr/>
                    <a:lstStyle/>
                    <a:p>
                      <a:pPr algn="ctr"/>
                      <a:r>
                        <a:rPr lang="en-US" b="0" dirty="0">
                          <a:solidFill>
                            <a:schemeClr val="tx1"/>
                          </a:solidFill>
                        </a:rPr>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294021"/>
                  </a:ext>
                </a:extLst>
              </a:tr>
            </a:tbl>
          </a:graphicData>
        </a:graphic>
      </p:graphicFrame>
      <p:sp>
        <p:nvSpPr>
          <p:cNvPr id="13" name="TextBox 12">
            <a:extLst>
              <a:ext uri="{FF2B5EF4-FFF2-40B4-BE49-F238E27FC236}">
                <a16:creationId xmlns:a16="http://schemas.microsoft.com/office/drawing/2014/main" id="{0EF1D6D3-AC3A-9FBC-F002-75D7597E5AC5}"/>
              </a:ext>
            </a:extLst>
          </p:cNvPr>
          <p:cNvSpPr txBox="1"/>
          <p:nvPr/>
        </p:nvSpPr>
        <p:spPr>
          <a:xfrm>
            <a:off x="1451312" y="3103220"/>
            <a:ext cx="2516971" cy="369332"/>
          </a:xfrm>
          <a:prstGeom prst="rect">
            <a:avLst/>
          </a:prstGeom>
          <a:noFill/>
        </p:spPr>
        <p:txBody>
          <a:bodyPr wrap="none" rtlCol="0">
            <a:spAutoFit/>
          </a:bodyPr>
          <a:lstStyle/>
          <a:p>
            <a:r>
              <a:rPr lang="en-US" b="1" dirty="0">
                <a:solidFill>
                  <a:srgbClr val="C00000"/>
                </a:solidFill>
              </a:rPr>
              <a:t>Logical</a:t>
            </a:r>
            <a:r>
              <a:rPr lang="en-US" b="1" dirty="0"/>
              <a:t> KV Blocks - Seq B</a:t>
            </a:r>
          </a:p>
        </p:txBody>
      </p:sp>
      <p:graphicFrame>
        <p:nvGraphicFramePr>
          <p:cNvPr id="14" name="Table 13">
            <a:extLst>
              <a:ext uri="{FF2B5EF4-FFF2-40B4-BE49-F238E27FC236}">
                <a16:creationId xmlns:a16="http://schemas.microsoft.com/office/drawing/2014/main" id="{9F273206-05AD-6B2B-1108-B6B1F6EA53A5}"/>
              </a:ext>
            </a:extLst>
          </p:cNvPr>
          <p:cNvGraphicFramePr>
            <a:graphicFrameLocks noGrp="1"/>
          </p:cNvGraphicFramePr>
          <p:nvPr>
            <p:extLst>
              <p:ext uri="{D42A27DB-BD31-4B8C-83A1-F6EECF244321}">
                <p14:modId xmlns:p14="http://schemas.microsoft.com/office/powerpoint/2010/main" val="2970373738"/>
              </p:ext>
            </p:extLst>
          </p:nvPr>
        </p:nvGraphicFramePr>
        <p:xfrm>
          <a:off x="5904343" y="1374186"/>
          <a:ext cx="4682034" cy="4008360"/>
        </p:xfrm>
        <a:graphic>
          <a:graphicData uri="http://schemas.openxmlformats.org/drawingml/2006/table">
            <a:tbl>
              <a:tblPr firstRow="1" bandRow="1">
                <a:tableStyleId>{5C22544A-7EE6-4342-B048-85BDC9FD1C3A}</a:tableStyleId>
              </a:tblPr>
              <a:tblGrid>
                <a:gridCol w="936407">
                  <a:extLst>
                    <a:ext uri="{9D8B030D-6E8A-4147-A177-3AD203B41FA5}">
                      <a16:colId xmlns:a16="http://schemas.microsoft.com/office/drawing/2014/main" val="3873153914"/>
                    </a:ext>
                  </a:extLst>
                </a:gridCol>
                <a:gridCol w="1031128">
                  <a:extLst>
                    <a:ext uri="{9D8B030D-6E8A-4147-A177-3AD203B41FA5}">
                      <a16:colId xmlns:a16="http://schemas.microsoft.com/office/drawing/2014/main" val="81696508"/>
                    </a:ext>
                  </a:extLst>
                </a:gridCol>
                <a:gridCol w="1022860">
                  <a:extLst>
                    <a:ext uri="{9D8B030D-6E8A-4147-A177-3AD203B41FA5}">
                      <a16:colId xmlns:a16="http://schemas.microsoft.com/office/drawing/2014/main" val="1853475132"/>
                    </a:ext>
                  </a:extLst>
                </a:gridCol>
                <a:gridCol w="588517">
                  <a:extLst>
                    <a:ext uri="{9D8B030D-6E8A-4147-A177-3AD203B41FA5}">
                      <a16:colId xmlns:a16="http://schemas.microsoft.com/office/drawing/2014/main" val="1245974518"/>
                    </a:ext>
                  </a:extLst>
                </a:gridCol>
                <a:gridCol w="1103122">
                  <a:extLst>
                    <a:ext uri="{9D8B030D-6E8A-4147-A177-3AD203B41FA5}">
                      <a16:colId xmlns:a16="http://schemas.microsoft.com/office/drawing/2014/main" val="4028553351"/>
                    </a:ext>
                  </a:extLst>
                </a:gridCol>
              </a:tblGrid>
              <a:tr h="501045">
                <a:tc>
                  <a:txBody>
                    <a:bodyPr/>
                    <a:lstStyle/>
                    <a:p>
                      <a:pPr algn="ctr"/>
                      <a:r>
                        <a:rPr lang="en-US" b="0" dirty="0">
                          <a:solidFill>
                            <a:schemeClr val="tx1"/>
                          </a:solidFill>
                        </a:rPr>
                        <a:t>Block 0</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6323187"/>
                  </a:ext>
                </a:extLst>
              </a:tr>
              <a:tr h="501045">
                <a:tc>
                  <a:txBody>
                    <a:bodyPr/>
                    <a:lstStyle/>
                    <a:p>
                      <a:pPr algn="ctr"/>
                      <a:r>
                        <a:rPr lang="en-US" b="0" dirty="0">
                          <a:solidFill>
                            <a:schemeClr val="tx1"/>
                          </a:solidFill>
                        </a:rPr>
                        <a:t>1</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960818"/>
                  </a:ext>
                </a:extLst>
              </a:tr>
              <a:tr h="501045">
                <a:tc>
                  <a:txBody>
                    <a:bodyPr/>
                    <a:lstStyle/>
                    <a:p>
                      <a:pPr algn="ctr"/>
                      <a:r>
                        <a:rPr lang="en-US" b="0" dirty="0">
                          <a:solidFill>
                            <a:schemeClr val="tx1"/>
                          </a:solidFill>
                        </a:rPr>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551396"/>
                  </a:ext>
                </a:extLst>
              </a:tr>
              <a:tr h="501045">
                <a:tc>
                  <a:txBody>
                    <a:bodyPr/>
                    <a:lstStyle/>
                    <a:p>
                      <a:pPr algn="ctr"/>
                      <a:r>
                        <a:rPr lang="en-US" b="0" dirty="0">
                          <a:solidFill>
                            <a:schemeClr val="tx1"/>
                          </a:solidFill>
                        </a:rPr>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294021"/>
                  </a:ext>
                </a:extLst>
              </a:tr>
              <a:tr h="501045">
                <a:tc>
                  <a:txBody>
                    <a:bodyPr/>
                    <a:lstStyle/>
                    <a:p>
                      <a:pPr algn="ctr"/>
                      <a:r>
                        <a:rPr lang="en-US" b="0" dirty="0">
                          <a:solidFill>
                            <a:schemeClr val="tx1"/>
                          </a:solidFill>
                        </a:rPr>
                        <a:t>4</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8991195"/>
                  </a:ext>
                </a:extLst>
              </a:tr>
              <a:tr h="501045">
                <a:tc>
                  <a:txBody>
                    <a:bodyPr/>
                    <a:lstStyle/>
                    <a:p>
                      <a:pPr algn="ctr"/>
                      <a:r>
                        <a:rPr lang="en-US" b="0" dirty="0">
                          <a:solidFill>
                            <a:schemeClr val="tx1"/>
                          </a:solidFill>
                        </a:rPr>
                        <a:t>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577674"/>
                  </a:ext>
                </a:extLst>
              </a:tr>
              <a:tr h="501045">
                <a:tc>
                  <a:txBody>
                    <a:bodyPr/>
                    <a:lstStyle/>
                    <a:p>
                      <a:pPr algn="ctr"/>
                      <a:r>
                        <a:rPr lang="en-US" b="0" dirty="0">
                          <a:solidFill>
                            <a:schemeClr val="tx1"/>
                          </a:solidFill>
                        </a:rPr>
                        <a:t>6</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3155395"/>
                  </a:ext>
                </a:extLst>
              </a:tr>
              <a:tr h="501045">
                <a:tc>
                  <a:txBody>
                    <a:bodyPr/>
                    <a:lstStyle/>
                    <a:p>
                      <a:pPr algn="ctr"/>
                      <a:r>
                        <a:rPr lang="en-US" b="0" dirty="0">
                          <a:solidFill>
                            <a:schemeClr val="tx1"/>
                          </a:solidFill>
                        </a:rPr>
                        <a:t>7</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extLst>
                  <a:ext uri="{0D108BD9-81ED-4DB2-BD59-A6C34878D82A}">
                    <a16:rowId xmlns:a16="http://schemas.microsoft.com/office/drawing/2014/main" val="3893956155"/>
                  </a:ext>
                </a:extLst>
              </a:tr>
            </a:tbl>
          </a:graphicData>
        </a:graphic>
      </p:graphicFrame>
      <p:sp>
        <p:nvSpPr>
          <p:cNvPr id="15" name="TextBox 14">
            <a:extLst>
              <a:ext uri="{FF2B5EF4-FFF2-40B4-BE49-F238E27FC236}">
                <a16:creationId xmlns:a16="http://schemas.microsoft.com/office/drawing/2014/main" id="{B69E69C0-9EA4-7D3C-C068-21CE3EB828DC}"/>
              </a:ext>
            </a:extLst>
          </p:cNvPr>
          <p:cNvSpPr txBox="1"/>
          <p:nvPr/>
        </p:nvSpPr>
        <p:spPr>
          <a:xfrm>
            <a:off x="7528048" y="5651520"/>
            <a:ext cx="1921423" cy="369332"/>
          </a:xfrm>
          <a:prstGeom prst="rect">
            <a:avLst/>
          </a:prstGeom>
          <a:noFill/>
        </p:spPr>
        <p:txBody>
          <a:bodyPr wrap="none" rtlCol="0">
            <a:spAutoFit/>
          </a:bodyPr>
          <a:lstStyle/>
          <a:p>
            <a:r>
              <a:rPr lang="en-US" b="1" dirty="0">
                <a:solidFill>
                  <a:srgbClr val="C00000"/>
                </a:solidFill>
              </a:rPr>
              <a:t>Physical</a:t>
            </a:r>
            <a:r>
              <a:rPr lang="en-US" b="1" dirty="0"/>
              <a:t> KV Blocks</a:t>
            </a:r>
          </a:p>
        </p:txBody>
      </p:sp>
      <p:cxnSp>
        <p:nvCxnSpPr>
          <p:cNvPr id="16" name="Straight Arrow Connector 15">
            <a:extLst>
              <a:ext uri="{FF2B5EF4-FFF2-40B4-BE49-F238E27FC236}">
                <a16:creationId xmlns:a16="http://schemas.microsoft.com/office/drawing/2014/main" id="{0FAB9CCA-CC04-E409-35B6-51071B114F41}"/>
              </a:ext>
            </a:extLst>
          </p:cNvPr>
          <p:cNvCxnSpPr>
            <a:cxnSpLocks/>
          </p:cNvCxnSpPr>
          <p:nvPr/>
        </p:nvCxnSpPr>
        <p:spPr>
          <a:xfrm>
            <a:off x="4843426" y="1252049"/>
            <a:ext cx="1459403" cy="38587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D27935D-11BB-6D75-3643-57F6AC424062}"/>
              </a:ext>
            </a:extLst>
          </p:cNvPr>
          <p:cNvCxnSpPr>
            <a:cxnSpLocks/>
          </p:cNvCxnSpPr>
          <p:nvPr/>
        </p:nvCxnSpPr>
        <p:spPr>
          <a:xfrm>
            <a:off x="4866470" y="3834295"/>
            <a:ext cx="1436359" cy="12765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9AF19F3-F926-035E-7163-539894F7482C}"/>
              </a:ext>
            </a:extLst>
          </p:cNvPr>
          <p:cNvSpPr txBox="1"/>
          <p:nvPr/>
        </p:nvSpPr>
        <p:spPr>
          <a:xfrm flipH="1">
            <a:off x="10635621" y="4404318"/>
            <a:ext cx="1436357" cy="369332"/>
          </a:xfrm>
          <a:prstGeom prst="rect">
            <a:avLst/>
          </a:prstGeom>
          <a:noFill/>
        </p:spPr>
        <p:txBody>
          <a:bodyPr wrap="square" rtlCol="0">
            <a:spAutoFit/>
          </a:bodyPr>
          <a:lstStyle/>
          <a:p>
            <a:r>
              <a:rPr lang="en-US" b="1" dirty="0"/>
              <a:t>Ref count 2</a:t>
            </a:r>
          </a:p>
        </p:txBody>
      </p:sp>
      <p:cxnSp>
        <p:nvCxnSpPr>
          <p:cNvPr id="31" name="Straight Arrow Connector 30">
            <a:extLst>
              <a:ext uri="{FF2B5EF4-FFF2-40B4-BE49-F238E27FC236}">
                <a16:creationId xmlns:a16="http://schemas.microsoft.com/office/drawing/2014/main" id="{AAF6A929-9E61-232D-A3BF-239C4981530A}"/>
              </a:ext>
            </a:extLst>
          </p:cNvPr>
          <p:cNvCxnSpPr>
            <a:cxnSpLocks/>
          </p:cNvCxnSpPr>
          <p:nvPr/>
        </p:nvCxnSpPr>
        <p:spPr>
          <a:xfrm>
            <a:off x="4843426" y="1756582"/>
            <a:ext cx="1508647" cy="28324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CC1EEB1-6460-322B-C1E6-A35208798CC4}"/>
              </a:ext>
            </a:extLst>
          </p:cNvPr>
          <p:cNvCxnSpPr>
            <a:cxnSpLocks/>
          </p:cNvCxnSpPr>
          <p:nvPr/>
        </p:nvCxnSpPr>
        <p:spPr>
          <a:xfrm>
            <a:off x="4866470" y="4338828"/>
            <a:ext cx="1485603" cy="2501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446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853E-A490-2BE1-E524-0D2E80930D06}"/>
              </a:ext>
            </a:extLst>
          </p:cNvPr>
          <p:cNvSpPr>
            <a:spLocks noGrp="1"/>
          </p:cNvSpPr>
          <p:nvPr>
            <p:ph type="title"/>
          </p:nvPr>
        </p:nvSpPr>
        <p:spPr/>
        <p:txBody>
          <a:bodyPr/>
          <a:lstStyle/>
          <a:p>
            <a:r>
              <a:rPr lang="en-US" dirty="0"/>
              <a:t>Decoding Techniques – Sharing KV Blocks</a:t>
            </a:r>
          </a:p>
        </p:txBody>
      </p:sp>
      <p:sp>
        <p:nvSpPr>
          <p:cNvPr id="4" name="Date Placeholder 3">
            <a:extLst>
              <a:ext uri="{FF2B5EF4-FFF2-40B4-BE49-F238E27FC236}">
                <a16:creationId xmlns:a16="http://schemas.microsoft.com/office/drawing/2014/main" id="{C63B0121-8B0E-CEF9-A120-AFC8E93AA799}"/>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9E19DCBA-DE6F-22B6-9196-7E04583B00C2}"/>
              </a:ext>
            </a:extLst>
          </p:cNvPr>
          <p:cNvSpPr>
            <a:spLocks noGrp="1"/>
          </p:cNvSpPr>
          <p:nvPr>
            <p:ph type="ftr" sz="quarter" idx="11"/>
          </p:nvPr>
        </p:nvSpPr>
        <p:spPr/>
        <p:txBody>
          <a:bodyPr/>
          <a:lstStyle/>
          <a:p>
            <a:r>
              <a:rPr lang="en-US"/>
              <a:t>Slides created for CS886 at UWaterloo</a:t>
            </a:r>
          </a:p>
        </p:txBody>
      </p:sp>
      <p:graphicFrame>
        <p:nvGraphicFramePr>
          <p:cNvPr id="7" name="Table 6">
            <a:extLst>
              <a:ext uri="{FF2B5EF4-FFF2-40B4-BE49-F238E27FC236}">
                <a16:creationId xmlns:a16="http://schemas.microsoft.com/office/drawing/2014/main" id="{4ADAE3B1-C78D-D878-C924-A32FBCA10A4B}"/>
              </a:ext>
            </a:extLst>
          </p:cNvPr>
          <p:cNvGraphicFramePr>
            <a:graphicFrameLocks noGrp="1"/>
          </p:cNvGraphicFramePr>
          <p:nvPr/>
        </p:nvGraphicFramePr>
        <p:xfrm>
          <a:off x="0" y="3689897"/>
          <a:ext cx="4866470" cy="2004180"/>
        </p:xfrm>
        <a:graphic>
          <a:graphicData uri="http://schemas.openxmlformats.org/drawingml/2006/table">
            <a:tbl>
              <a:tblPr firstRow="1" bandRow="1">
                <a:tableStyleId>{5C22544A-7EE6-4342-B048-85BDC9FD1C3A}</a:tableStyleId>
              </a:tblPr>
              <a:tblGrid>
                <a:gridCol w="973294">
                  <a:extLst>
                    <a:ext uri="{9D8B030D-6E8A-4147-A177-3AD203B41FA5}">
                      <a16:colId xmlns:a16="http://schemas.microsoft.com/office/drawing/2014/main" val="85788582"/>
                    </a:ext>
                  </a:extLst>
                </a:gridCol>
                <a:gridCol w="973294">
                  <a:extLst>
                    <a:ext uri="{9D8B030D-6E8A-4147-A177-3AD203B41FA5}">
                      <a16:colId xmlns:a16="http://schemas.microsoft.com/office/drawing/2014/main" val="81696508"/>
                    </a:ext>
                  </a:extLst>
                </a:gridCol>
                <a:gridCol w="973294">
                  <a:extLst>
                    <a:ext uri="{9D8B030D-6E8A-4147-A177-3AD203B41FA5}">
                      <a16:colId xmlns:a16="http://schemas.microsoft.com/office/drawing/2014/main" val="1853475132"/>
                    </a:ext>
                  </a:extLst>
                </a:gridCol>
                <a:gridCol w="973294">
                  <a:extLst>
                    <a:ext uri="{9D8B030D-6E8A-4147-A177-3AD203B41FA5}">
                      <a16:colId xmlns:a16="http://schemas.microsoft.com/office/drawing/2014/main" val="1245974518"/>
                    </a:ext>
                  </a:extLst>
                </a:gridCol>
                <a:gridCol w="973294">
                  <a:extLst>
                    <a:ext uri="{9D8B030D-6E8A-4147-A177-3AD203B41FA5}">
                      <a16:colId xmlns:a16="http://schemas.microsoft.com/office/drawing/2014/main" val="4028553351"/>
                    </a:ext>
                  </a:extLst>
                </a:gridCol>
              </a:tblGrid>
              <a:tr h="501045">
                <a:tc>
                  <a:txBody>
                    <a:bodyPr/>
                    <a:lstStyle/>
                    <a:p>
                      <a:pPr algn="ctr"/>
                      <a:r>
                        <a:rPr lang="en-US" b="0" dirty="0">
                          <a:solidFill>
                            <a:schemeClr val="tx1"/>
                          </a:solidFill>
                        </a:rPr>
                        <a:t>Block 0</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extLst>
                  <a:ext uri="{0D108BD9-81ED-4DB2-BD59-A6C34878D82A}">
                    <a16:rowId xmlns:a16="http://schemas.microsoft.com/office/drawing/2014/main" val="1886323187"/>
                  </a:ext>
                </a:extLst>
              </a:tr>
              <a:tr h="501045">
                <a:tc>
                  <a:txBody>
                    <a:bodyPr/>
                    <a:lstStyle/>
                    <a:p>
                      <a:pPr algn="ctr"/>
                      <a:r>
                        <a:rPr lang="en-US" b="0" dirty="0">
                          <a:solidFill>
                            <a:schemeClr val="tx1"/>
                          </a:solidFill>
                        </a:rPr>
                        <a:t>1</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memory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4133960818"/>
                  </a:ext>
                </a:extLst>
              </a:tr>
              <a:tr h="501045">
                <a:tc>
                  <a:txBody>
                    <a:bodyPr/>
                    <a:lstStyle/>
                    <a:p>
                      <a:pPr algn="ctr"/>
                      <a:r>
                        <a:rPr lang="en-US" b="0" dirty="0">
                          <a:solidFill>
                            <a:schemeClr val="tx1"/>
                          </a:solidFill>
                        </a:rPr>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551396"/>
                  </a:ext>
                </a:extLst>
              </a:tr>
              <a:tr h="501045">
                <a:tc>
                  <a:txBody>
                    <a:bodyPr/>
                    <a:lstStyle/>
                    <a:p>
                      <a:pPr algn="ctr"/>
                      <a:r>
                        <a:rPr lang="en-US" b="0" dirty="0">
                          <a:solidFill>
                            <a:schemeClr val="tx1"/>
                          </a:solidFill>
                        </a:rPr>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294021"/>
                  </a:ext>
                </a:extLst>
              </a:tr>
            </a:tbl>
          </a:graphicData>
        </a:graphic>
      </p:graphicFrame>
      <p:sp>
        <p:nvSpPr>
          <p:cNvPr id="23" name="TextBox 22">
            <a:extLst>
              <a:ext uri="{FF2B5EF4-FFF2-40B4-BE49-F238E27FC236}">
                <a16:creationId xmlns:a16="http://schemas.microsoft.com/office/drawing/2014/main" id="{EC6F10A7-317F-52D6-CA92-CC49CF028D3F}"/>
              </a:ext>
            </a:extLst>
          </p:cNvPr>
          <p:cNvSpPr txBox="1"/>
          <p:nvPr/>
        </p:nvSpPr>
        <p:spPr>
          <a:xfrm>
            <a:off x="1420053" y="5802311"/>
            <a:ext cx="2526589" cy="369332"/>
          </a:xfrm>
          <a:prstGeom prst="rect">
            <a:avLst/>
          </a:prstGeom>
          <a:noFill/>
        </p:spPr>
        <p:txBody>
          <a:bodyPr wrap="none" rtlCol="0">
            <a:spAutoFit/>
          </a:bodyPr>
          <a:lstStyle/>
          <a:p>
            <a:r>
              <a:rPr lang="en-US" b="1" dirty="0">
                <a:solidFill>
                  <a:srgbClr val="C00000"/>
                </a:solidFill>
              </a:rPr>
              <a:t>Logical</a:t>
            </a:r>
            <a:r>
              <a:rPr lang="en-US" b="1" dirty="0"/>
              <a:t> KV Blocks - Seq A</a:t>
            </a:r>
          </a:p>
        </p:txBody>
      </p:sp>
      <p:graphicFrame>
        <p:nvGraphicFramePr>
          <p:cNvPr id="9" name="Table 8">
            <a:extLst>
              <a:ext uri="{FF2B5EF4-FFF2-40B4-BE49-F238E27FC236}">
                <a16:creationId xmlns:a16="http://schemas.microsoft.com/office/drawing/2014/main" id="{A68061FD-E398-2B78-421E-A72EC85AA403}"/>
              </a:ext>
            </a:extLst>
          </p:cNvPr>
          <p:cNvGraphicFramePr>
            <a:graphicFrameLocks noGrp="1"/>
          </p:cNvGraphicFramePr>
          <p:nvPr/>
        </p:nvGraphicFramePr>
        <p:xfrm>
          <a:off x="0" y="1019526"/>
          <a:ext cx="4866470" cy="2004180"/>
        </p:xfrm>
        <a:graphic>
          <a:graphicData uri="http://schemas.openxmlformats.org/drawingml/2006/table">
            <a:tbl>
              <a:tblPr firstRow="1" bandRow="1">
                <a:tableStyleId>{5C22544A-7EE6-4342-B048-85BDC9FD1C3A}</a:tableStyleId>
              </a:tblPr>
              <a:tblGrid>
                <a:gridCol w="973294">
                  <a:extLst>
                    <a:ext uri="{9D8B030D-6E8A-4147-A177-3AD203B41FA5}">
                      <a16:colId xmlns:a16="http://schemas.microsoft.com/office/drawing/2014/main" val="85788582"/>
                    </a:ext>
                  </a:extLst>
                </a:gridCol>
                <a:gridCol w="1053626">
                  <a:extLst>
                    <a:ext uri="{9D8B030D-6E8A-4147-A177-3AD203B41FA5}">
                      <a16:colId xmlns:a16="http://schemas.microsoft.com/office/drawing/2014/main" val="81696508"/>
                    </a:ext>
                  </a:extLst>
                </a:gridCol>
                <a:gridCol w="892962">
                  <a:extLst>
                    <a:ext uri="{9D8B030D-6E8A-4147-A177-3AD203B41FA5}">
                      <a16:colId xmlns:a16="http://schemas.microsoft.com/office/drawing/2014/main" val="1853475132"/>
                    </a:ext>
                  </a:extLst>
                </a:gridCol>
                <a:gridCol w="973294">
                  <a:extLst>
                    <a:ext uri="{9D8B030D-6E8A-4147-A177-3AD203B41FA5}">
                      <a16:colId xmlns:a16="http://schemas.microsoft.com/office/drawing/2014/main" val="1245974518"/>
                    </a:ext>
                  </a:extLst>
                </a:gridCol>
                <a:gridCol w="973294">
                  <a:extLst>
                    <a:ext uri="{9D8B030D-6E8A-4147-A177-3AD203B41FA5}">
                      <a16:colId xmlns:a16="http://schemas.microsoft.com/office/drawing/2014/main" val="4028553351"/>
                    </a:ext>
                  </a:extLst>
                </a:gridCol>
              </a:tblGrid>
              <a:tr h="501045">
                <a:tc>
                  <a:txBody>
                    <a:bodyPr/>
                    <a:lstStyle/>
                    <a:p>
                      <a:pPr algn="ctr"/>
                      <a:r>
                        <a:rPr lang="en-US" b="0" dirty="0">
                          <a:solidFill>
                            <a:schemeClr val="tx1"/>
                          </a:solidFill>
                        </a:rPr>
                        <a:t>Block 0</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extLst>
                  <a:ext uri="{0D108BD9-81ED-4DB2-BD59-A6C34878D82A}">
                    <a16:rowId xmlns:a16="http://schemas.microsoft.com/office/drawing/2014/main" val="1886323187"/>
                  </a:ext>
                </a:extLst>
              </a:tr>
              <a:tr h="501045">
                <a:tc>
                  <a:txBody>
                    <a:bodyPr/>
                    <a:lstStyle/>
                    <a:p>
                      <a:pPr algn="ctr"/>
                      <a:r>
                        <a:rPr lang="en-US" b="0" dirty="0">
                          <a:solidFill>
                            <a:schemeClr val="tx1"/>
                          </a:solidFill>
                        </a:rPr>
                        <a:t>1</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b="0" dirty="0">
                          <a:solidFill>
                            <a:schemeClr val="tx1"/>
                          </a:solidFill>
                        </a:rPr>
                        <a:t>multiple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6DE7"/>
                    </a:solidFill>
                  </a:tcPr>
                </a:tc>
                <a:extLst>
                  <a:ext uri="{0D108BD9-81ED-4DB2-BD59-A6C34878D82A}">
                    <a16:rowId xmlns:a16="http://schemas.microsoft.com/office/drawing/2014/main" val="4133960818"/>
                  </a:ext>
                </a:extLst>
              </a:tr>
              <a:tr h="501045">
                <a:tc>
                  <a:txBody>
                    <a:bodyPr/>
                    <a:lstStyle/>
                    <a:p>
                      <a:pPr algn="ctr"/>
                      <a:r>
                        <a:rPr lang="en-US" b="0" dirty="0">
                          <a:solidFill>
                            <a:schemeClr val="tx1"/>
                          </a:solidFill>
                        </a:rPr>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551396"/>
                  </a:ext>
                </a:extLst>
              </a:tr>
              <a:tr h="501045">
                <a:tc>
                  <a:txBody>
                    <a:bodyPr/>
                    <a:lstStyle/>
                    <a:p>
                      <a:pPr algn="ctr"/>
                      <a:r>
                        <a:rPr lang="en-US" b="0" dirty="0">
                          <a:solidFill>
                            <a:schemeClr val="tx1"/>
                          </a:solidFill>
                        </a:rPr>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294021"/>
                  </a:ext>
                </a:extLst>
              </a:tr>
            </a:tbl>
          </a:graphicData>
        </a:graphic>
      </p:graphicFrame>
      <p:sp>
        <p:nvSpPr>
          <p:cNvPr id="13" name="TextBox 12">
            <a:extLst>
              <a:ext uri="{FF2B5EF4-FFF2-40B4-BE49-F238E27FC236}">
                <a16:creationId xmlns:a16="http://schemas.microsoft.com/office/drawing/2014/main" id="{0EF1D6D3-AC3A-9FBC-F002-75D7597E5AC5}"/>
              </a:ext>
            </a:extLst>
          </p:cNvPr>
          <p:cNvSpPr txBox="1"/>
          <p:nvPr/>
        </p:nvSpPr>
        <p:spPr>
          <a:xfrm>
            <a:off x="1451312" y="3103220"/>
            <a:ext cx="2516971" cy="369332"/>
          </a:xfrm>
          <a:prstGeom prst="rect">
            <a:avLst/>
          </a:prstGeom>
          <a:noFill/>
        </p:spPr>
        <p:txBody>
          <a:bodyPr wrap="none" rtlCol="0">
            <a:spAutoFit/>
          </a:bodyPr>
          <a:lstStyle/>
          <a:p>
            <a:r>
              <a:rPr lang="en-US" b="1" dirty="0">
                <a:solidFill>
                  <a:srgbClr val="C00000"/>
                </a:solidFill>
              </a:rPr>
              <a:t>Logical</a:t>
            </a:r>
            <a:r>
              <a:rPr lang="en-US" b="1" dirty="0"/>
              <a:t> KV Blocks - Seq B</a:t>
            </a:r>
          </a:p>
        </p:txBody>
      </p:sp>
      <p:graphicFrame>
        <p:nvGraphicFramePr>
          <p:cNvPr id="14" name="Table 13">
            <a:extLst>
              <a:ext uri="{FF2B5EF4-FFF2-40B4-BE49-F238E27FC236}">
                <a16:creationId xmlns:a16="http://schemas.microsoft.com/office/drawing/2014/main" id="{9F273206-05AD-6B2B-1108-B6B1F6EA53A5}"/>
              </a:ext>
            </a:extLst>
          </p:cNvPr>
          <p:cNvGraphicFramePr>
            <a:graphicFrameLocks noGrp="1"/>
          </p:cNvGraphicFramePr>
          <p:nvPr/>
        </p:nvGraphicFramePr>
        <p:xfrm>
          <a:off x="5904343" y="1374186"/>
          <a:ext cx="4682034" cy="4008360"/>
        </p:xfrm>
        <a:graphic>
          <a:graphicData uri="http://schemas.openxmlformats.org/drawingml/2006/table">
            <a:tbl>
              <a:tblPr firstRow="1" bandRow="1">
                <a:tableStyleId>{5C22544A-7EE6-4342-B048-85BDC9FD1C3A}</a:tableStyleId>
              </a:tblPr>
              <a:tblGrid>
                <a:gridCol w="936407">
                  <a:extLst>
                    <a:ext uri="{9D8B030D-6E8A-4147-A177-3AD203B41FA5}">
                      <a16:colId xmlns:a16="http://schemas.microsoft.com/office/drawing/2014/main" val="3873153914"/>
                    </a:ext>
                  </a:extLst>
                </a:gridCol>
                <a:gridCol w="1031128">
                  <a:extLst>
                    <a:ext uri="{9D8B030D-6E8A-4147-A177-3AD203B41FA5}">
                      <a16:colId xmlns:a16="http://schemas.microsoft.com/office/drawing/2014/main" val="81696508"/>
                    </a:ext>
                  </a:extLst>
                </a:gridCol>
                <a:gridCol w="1022860">
                  <a:extLst>
                    <a:ext uri="{9D8B030D-6E8A-4147-A177-3AD203B41FA5}">
                      <a16:colId xmlns:a16="http://schemas.microsoft.com/office/drawing/2014/main" val="1853475132"/>
                    </a:ext>
                  </a:extLst>
                </a:gridCol>
                <a:gridCol w="588517">
                  <a:extLst>
                    <a:ext uri="{9D8B030D-6E8A-4147-A177-3AD203B41FA5}">
                      <a16:colId xmlns:a16="http://schemas.microsoft.com/office/drawing/2014/main" val="1245974518"/>
                    </a:ext>
                  </a:extLst>
                </a:gridCol>
                <a:gridCol w="1103122">
                  <a:extLst>
                    <a:ext uri="{9D8B030D-6E8A-4147-A177-3AD203B41FA5}">
                      <a16:colId xmlns:a16="http://schemas.microsoft.com/office/drawing/2014/main" val="4028553351"/>
                    </a:ext>
                  </a:extLst>
                </a:gridCol>
              </a:tblGrid>
              <a:tr h="501045">
                <a:tc>
                  <a:txBody>
                    <a:bodyPr/>
                    <a:lstStyle/>
                    <a:p>
                      <a:pPr algn="ctr"/>
                      <a:r>
                        <a:rPr lang="en-US" b="0" dirty="0">
                          <a:solidFill>
                            <a:schemeClr val="tx1"/>
                          </a:solidFill>
                        </a:rPr>
                        <a:t>Block 0</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6323187"/>
                  </a:ext>
                </a:extLst>
              </a:tr>
              <a:tr h="501045">
                <a:tc>
                  <a:txBody>
                    <a:bodyPr/>
                    <a:lstStyle/>
                    <a:p>
                      <a:pPr algn="ctr"/>
                      <a:r>
                        <a:rPr lang="en-US" b="0" dirty="0">
                          <a:solidFill>
                            <a:schemeClr val="tx1"/>
                          </a:solidFill>
                        </a:rPr>
                        <a:t>1</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960818"/>
                  </a:ext>
                </a:extLst>
              </a:tr>
              <a:tr h="501045">
                <a:tc>
                  <a:txBody>
                    <a:bodyPr/>
                    <a:lstStyle/>
                    <a:p>
                      <a:pPr algn="ctr"/>
                      <a:r>
                        <a:rPr lang="en-US" b="0" dirty="0">
                          <a:solidFill>
                            <a:schemeClr val="tx1"/>
                          </a:solidFill>
                        </a:rPr>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551396"/>
                  </a:ext>
                </a:extLst>
              </a:tr>
              <a:tr h="501045">
                <a:tc>
                  <a:txBody>
                    <a:bodyPr/>
                    <a:lstStyle/>
                    <a:p>
                      <a:pPr algn="ctr"/>
                      <a:r>
                        <a:rPr lang="en-US" b="0" dirty="0">
                          <a:solidFill>
                            <a:schemeClr val="tx1"/>
                          </a:solidFill>
                        </a:rPr>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294021"/>
                  </a:ext>
                </a:extLst>
              </a:tr>
              <a:tr h="501045">
                <a:tc>
                  <a:txBody>
                    <a:bodyPr/>
                    <a:lstStyle/>
                    <a:p>
                      <a:pPr algn="ctr"/>
                      <a:r>
                        <a:rPr lang="en-US" b="0" dirty="0">
                          <a:solidFill>
                            <a:schemeClr val="tx1"/>
                          </a:solidFill>
                        </a:rPr>
                        <a:t>4</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8991195"/>
                  </a:ext>
                </a:extLst>
              </a:tr>
              <a:tr h="501045">
                <a:tc>
                  <a:txBody>
                    <a:bodyPr/>
                    <a:lstStyle/>
                    <a:p>
                      <a:pPr algn="ctr"/>
                      <a:r>
                        <a:rPr lang="en-US" b="0" dirty="0">
                          <a:solidFill>
                            <a:schemeClr val="tx1"/>
                          </a:solidFill>
                        </a:rPr>
                        <a:t>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577674"/>
                  </a:ext>
                </a:extLst>
              </a:tr>
              <a:tr h="501045">
                <a:tc>
                  <a:txBody>
                    <a:bodyPr/>
                    <a:lstStyle/>
                    <a:p>
                      <a:pPr algn="ctr"/>
                      <a:r>
                        <a:rPr lang="en-US" b="0" dirty="0">
                          <a:solidFill>
                            <a:schemeClr val="tx1"/>
                          </a:solidFill>
                        </a:rPr>
                        <a:t>6</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3155395"/>
                  </a:ext>
                </a:extLst>
              </a:tr>
              <a:tr h="501045">
                <a:tc>
                  <a:txBody>
                    <a:bodyPr/>
                    <a:lstStyle/>
                    <a:p>
                      <a:pPr algn="ctr"/>
                      <a:r>
                        <a:rPr lang="en-US" b="0" dirty="0">
                          <a:solidFill>
                            <a:schemeClr val="tx1"/>
                          </a:solidFill>
                        </a:rPr>
                        <a:t>7</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extLst>
                  <a:ext uri="{0D108BD9-81ED-4DB2-BD59-A6C34878D82A}">
                    <a16:rowId xmlns:a16="http://schemas.microsoft.com/office/drawing/2014/main" val="3893956155"/>
                  </a:ext>
                </a:extLst>
              </a:tr>
            </a:tbl>
          </a:graphicData>
        </a:graphic>
      </p:graphicFrame>
      <p:sp>
        <p:nvSpPr>
          <p:cNvPr id="15" name="TextBox 14">
            <a:extLst>
              <a:ext uri="{FF2B5EF4-FFF2-40B4-BE49-F238E27FC236}">
                <a16:creationId xmlns:a16="http://schemas.microsoft.com/office/drawing/2014/main" id="{B69E69C0-9EA4-7D3C-C068-21CE3EB828DC}"/>
              </a:ext>
            </a:extLst>
          </p:cNvPr>
          <p:cNvSpPr txBox="1"/>
          <p:nvPr/>
        </p:nvSpPr>
        <p:spPr>
          <a:xfrm>
            <a:off x="7528048" y="5651520"/>
            <a:ext cx="1921423" cy="369332"/>
          </a:xfrm>
          <a:prstGeom prst="rect">
            <a:avLst/>
          </a:prstGeom>
          <a:noFill/>
        </p:spPr>
        <p:txBody>
          <a:bodyPr wrap="none" rtlCol="0">
            <a:spAutoFit/>
          </a:bodyPr>
          <a:lstStyle/>
          <a:p>
            <a:r>
              <a:rPr lang="en-US" b="1" dirty="0">
                <a:solidFill>
                  <a:srgbClr val="C00000"/>
                </a:solidFill>
              </a:rPr>
              <a:t>Physical</a:t>
            </a:r>
            <a:r>
              <a:rPr lang="en-US" b="1" dirty="0"/>
              <a:t> KV Blocks</a:t>
            </a:r>
          </a:p>
        </p:txBody>
      </p:sp>
      <p:cxnSp>
        <p:nvCxnSpPr>
          <p:cNvPr id="16" name="Straight Arrow Connector 15">
            <a:extLst>
              <a:ext uri="{FF2B5EF4-FFF2-40B4-BE49-F238E27FC236}">
                <a16:creationId xmlns:a16="http://schemas.microsoft.com/office/drawing/2014/main" id="{0FAB9CCA-CC04-E409-35B6-51071B114F41}"/>
              </a:ext>
            </a:extLst>
          </p:cNvPr>
          <p:cNvCxnSpPr>
            <a:cxnSpLocks/>
          </p:cNvCxnSpPr>
          <p:nvPr/>
        </p:nvCxnSpPr>
        <p:spPr>
          <a:xfrm>
            <a:off x="4843426" y="1252049"/>
            <a:ext cx="1459403" cy="38587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D27935D-11BB-6D75-3643-57F6AC424062}"/>
              </a:ext>
            </a:extLst>
          </p:cNvPr>
          <p:cNvCxnSpPr>
            <a:cxnSpLocks/>
          </p:cNvCxnSpPr>
          <p:nvPr/>
        </p:nvCxnSpPr>
        <p:spPr>
          <a:xfrm>
            <a:off x="4866470" y="3834295"/>
            <a:ext cx="1436359" cy="12765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8ABB00B-71E2-AB58-45E1-B1A1CD4E4A3D}"/>
              </a:ext>
            </a:extLst>
          </p:cNvPr>
          <p:cNvSpPr txBox="1"/>
          <p:nvPr/>
        </p:nvSpPr>
        <p:spPr>
          <a:xfrm flipH="1">
            <a:off x="10635621" y="4404318"/>
            <a:ext cx="1436357" cy="646331"/>
          </a:xfrm>
          <a:prstGeom prst="rect">
            <a:avLst/>
          </a:prstGeom>
          <a:noFill/>
        </p:spPr>
        <p:txBody>
          <a:bodyPr wrap="square" rtlCol="0">
            <a:spAutoFit/>
          </a:bodyPr>
          <a:lstStyle/>
          <a:p>
            <a:r>
              <a:rPr lang="en-US" b="1" dirty="0">
                <a:solidFill>
                  <a:srgbClr val="C00000"/>
                </a:solidFill>
              </a:rPr>
              <a:t>Ref count 2</a:t>
            </a:r>
          </a:p>
          <a:p>
            <a:r>
              <a:rPr lang="en-US" b="1" dirty="0">
                <a:solidFill>
                  <a:srgbClr val="C00000"/>
                </a:solidFill>
              </a:rPr>
              <a:t>-&gt; 1</a:t>
            </a:r>
          </a:p>
        </p:txBody>
      </p:sp>
      <p:cxnSp>
        <p:nvCxnSpPr>
          <p:cNvPr id="6" name="Straight Arrow Connector 5">
            <a:extLst>
              <a:ext uri="{FF2B5EF4-FFF2-40B4-BE49-F238E27FC236}">
                <a16:creationId xmlns:a16="http://schemas.microsoft.com/office/drawing/2014/main" id="{70807DC8-C7D8-5DE1-D7E5-6E6A71C0019C}"/>
              </a:ext>
            </a:extLst>
          </p:cNvPr>
          <p:cNvCxnSpPr>
            <a:cxnSpLocks/>
          </p:cNvCxnSpPr>
          <p:nvPr/>
        </p:nvCxnSpPr>
        <p:spPr>
          <a:xfrm>
            <a:off x="4843426" y="1756582"/>
            <a:ext cx="1508647" cy="28324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BFC9BC4-F3DC-08FA-550A-AE97C398F598}"/>
              </a:ext>
            </a:extLst>
          </p:cNvPr>
          <p:cNvCxnSpPr>
            <a:cxnSpLocks/>
          </p:cNvCxnSpPr>
          <p:nvPr/>
        </p:nvCxnSpPr>
        <p:spPr>
          <a:xfrm>
            <a:off x="4866470" y="4338828"/>
            <a:ext cx="1485603" cy="2501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340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853E-A490-2BE1-E524-0D2E80930D06}"/>
              </a:ext>
            </a:extLst>
          </p:cNvPr>
          <p:cNvSpPr>
            <a:spLocks noGrp="1"/>
          </p:cNvSpPr>
          <p:nvPr>
            <p:ph type="title"/>
          </p:nvPr>
        </p:nvSpPr>
        <p:spPr/>
        <p:txBody>
          <a:bodyPr/>
          <a:lstStyle/>
          <a:p>
            <a:r>
              <a:rPr lang="en-US" dirty="0"/>
              <a:t>Decoding Techniques – Sharing KV Blocks</a:t>
            </a:r>
          </a:p>
        </p:txBody>
      </p:sp>
      <p:sp>
        <p:nvSpPr>
          <p:cNvPr id="4" name="Date Placeholder 3">
            <a:extLst>
              <a:ext uri="{FF2B5EF4-FFF2-40B4-BE49-F238E27FC236}">
                <a16:creationId xmlns:a16="http://schemas.microsoft.com/office/drawing/2014/main" id="{C63B0121-8B0E-CEF9-A120-AFC8E93AA799}"/>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9E19DCBA-DE6F-22B6-9196-7E04583B00C2}"/>
              </a:ext>
            </a:extLst>
          </p:cNvPr>
          <p:cNvSpPr>
            <a:spLocks noGrp="1"/>
          </p:cNvSpPr>
          <p:nvPr>
            <p:ph type="ftr" sz="quarter" idx="11"/>
          </p:nvPr>
        </p:nvSpPr>
        <p:spPr/>
        <p:txBody>
          <a:bodyPr/>
          <a:lstStyle/>
          <a:p>
            <a:r>
              <a:rPr lang="en-US"/>
              <a:t>Slides created for CS886 at UWaterloo</a:t>
            </a:r>
          </a:p>
        </p:txBody>
      </p:sp>
      <p:graphicFrame>
        <p:nvGraphicFramePr>
          <p:cNvPr id="7" name="Table 6">
            <a:extLst>
              <a:ext uri="{FF2B5EF4-FFF2-40B4-BE49-F238E27FC236}">
                <a16:creationId xmlns:a16="http://schemas.microsoft.com/office/drawing/2014/main" id="{4ADAE3B1-C78D-D878-C924-A32FBCA10A4B}"/>
              </a:ext>
            </a:extLst>
          </p:cNvPr>
          <p:cNvGraphicFramePr>
            <a:graphicFrameLocks noGrp="1"/>
          </p:cNvGraphicFramePr>
          <p:nvPr/>
        </p:nvGraphicFramePr>
        <p:xfrm>
          <a:off x="0" y="3689897"/>
          <a:ext cx="4866470" cy="2004180"/>
        </p:xfrm>
        <a:graphic>
          <a:graphicData uri="http://schemas.openxmlformats.org/drawingml/2006/table">
            <a:tbl>
              <a:tblPr firstRow="1" bandRow="1">
                <a:tableStyleId>{5C22544A-7EE6-4342-B048-85BDC9FD1C3A}</a:tableStyleId>
              </a:tblPr>
              <a:tblGrid>
                <a:gridCol w="973294">
                  <a:extLst>
                    <a:ext uri="{9D8B030D-6E8A-4147-A177-3AD203B41FA5}">
                      <a16:colId xmlns:a16="http://schemas.microsoft.com/office/drawing/2014/main" val="85788582"/>
                    </a:ext>
                  </a:extLst>
                </a:gridCol>
                <a:gridCol w="973294">
                  <a:extLst>
                    <a:ext uri="{9D8B030D-6E8A-4147-A177-3AD203B41FA5}">
                      <a16:colId xmlns:a16="http://schemas.microsoft.com/office/drawing/2014/main" val="81696508"/>
                    </a:ext>
                  </a:extLst>
                </a:gridCol>
                <a:gridCol w="973294">
                  <a:extLst>
                    <a:ext uri="{9D8B030D-6E8A-4147-A177-3AD203B41FA5}">
                      <a16:colId xmlns:a16="http://schemas.microsoft.com/office/drawing/2014/main" val="1853475132"/>
                    </a:ext>
                  </a:extLst>
                </a:gridCol>
                <a:gridCol w="973294">
                  <a:extLst>
                    <a:ext uri="{9D8B030D-6E8A-4147-A177-3AD203B41FA5}">
                      <a16:colId xmlns:a16="http://schemas.microsoft.com/office/drawing/2014/main" val="1245974518"/>
                    </a:ext>
                  </a:extLst>
                </a:gridCol>
                <a:gridCol w="973294">
                  <a:extLst>
                    <a:ext uri="{9D8B030D-6E8A-4147-A177-3AD203B41FA5}">
                      <a16:colId xmlns:a16="http://schemas.microsoft.com/office/drawing/2014/main" val="4028553351"/>
                    </a:ext>
                  </a:extLst>
                </a:gridCol>
              </a:tblGrid>
              <a:tr h="501045">
                <a:tc>
                  <a:txBody>
                    <a:bodyPr/>
                    <a:lstStyle/>
                    <a:p>
                      <a:pPr algn="ctr"/>
                      <a:r>
                        <a:rPr lang="en-US" b="0" dirty="0">
                          <a:solidFill>
                            <a:schemeClr val="tx1"/>
                          </a:solidFill>
                        </a:rPr>
                        <a:t>Block 0</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extLst>
                  <a:ext uri="{0D108BD9-81ED-4DB2-BD59-A6C34878D82A}">
                    <a16:rowId xmlns:a16="http://schemas.microsoft.com/office/drawing/2014/main" val="1886323187"/>
                  </a:ext>
                </a:extLst>
              </a:tr>
              <a:tr h="501045">
                <a:tc>
                  <a:txBody>
                    <a:bodyPr/>
                    <a:lstStyle/>
                    <a:p>
                      <a:pPr algn="ctr"/>
                      <a:r>
                        <a:rPr lang="en-US" b="0" dirty="0">
                          <a:solidFill>
                            <a:schemeClr val="tx1"/>
                          </a:solidFill>
                        </a:rPr>
                        <a:t>1</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memory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4133960818"/>
                  </a:ext>
                </a:extLst>
              </a:tr>
              <a:tr h="501045">
                <a:tc>
                  <a:txBody>
                    <a:bodyPr/>
                    <a:lstStyle/>
                    <a:p>
                      <a:pPr algn="ctr"/>
                      <a:r>
                        <a:rPr lang="en-US" b="0" dirty="0">
                          <a:solidFill>
                            <a:schemeClr val="tx1"/>
                          </a:solidFill>
                        </a:rPr>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551396"/>
                  </a:ext>
                </a:extLst>
              </a:tr>
              <a:tr h="501045">
                <a:tc>
                  <a:txBody>
                    <a:bodyPr/>
                    <a:lstStyle/>
                    <a:p>
                      <a:pPr algn="ctr"/>
                      <a:r>
                        <a:rPr lang="en-US" b="0" dirty="0">
                          <a:solidFill>
                            <a:schemeClr val="tx1"/>
                          </a:solidFill>
                        </a:rPr>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294021"/>
                  </a:ext>
                </a:extLst>
              </a:tr>
            </a:tbl>
          </a:graphicData>
        </a:graphic>
      </p:graphicFrame>
      <p:sp>
        <p:nvSpPr>
          <p:cNvPr id="23" name="TextBox 22">
            <a:extLst>
              <a:ext uri="{FF2B5EF4-FFF2-40B4-BE49-F238E27FC236}">
                <a16:creationId xmlns:a16="http://schemas.microsoft.com/office/drawing/2014/main" id="{EC6F10A7-317F-52D6-CA92-CC49CF028D3F}"/>
              </a:ext>
            </a:extLst>
          </p:cNvPr>
          <p:cNvSpPr txBox="1"/>
          <p:nvPr/>
        </p:nvSpPr>
        <p:spPr>
          <a:xfrm>
            <a:off x="1420053" y="5802311"/>
            <a:ext cx="2526589" cy="369332"/>
          </a:xfrm>
          <a:prstGeom prst="rect">
            <a:avLst/>
          </a:prstGeom>
          <a:noFill/>
        </p:spPr>
        <p:txBody>
          <a:bodyPr wrap="none" rtlCol="0">
            <a:spAutoFit/>
          </a:bodyPr>
          <a:lstStyle/>
          <a:p>
            <a:r>
              <a:rPr lang="en-US" b="1" dirty="0">
                <a:solidFill>
                  <a:srgbClr val="C00000"/>
                </a:solidFill>
              </a:rPr>
              <a:t>Logical</a:t>
            </a:r>
            <a:r>
              <a:rPr lang="en-US" b="1" dirty="0"/>
              <a:t> KV Blocks - Seq A</a:t>
            </a:r>
          </a:p>
        </p:txBody>
      </p:sp>
      <p:graphicFrame>
        <p:nvGraphicFramePr>
          <p:cNvPr id="9" name="Table 8">
            <a:extLst>
              <a:ext uri="{FF2B5EF4-FFF2-40B4-BE49-F238E27FC236}">
                <a16:creationId xmlns:a16="http://schemas.microsoft.com/office/drawing/2014/main" id="{A68061FD-E398-2B78-421E-A72EC85AA403}"/>
              </a:ext>
            </a:extLst>
          </p:cNvPr>
          <p:cNvGraphicFramePr>
            <a:graphicFrameLocks noGrp="1"/>
          </p:cNvGraphicFramePr>
          <p:nvPr/>
        </p:nvGraphicFramePr>
        <p:xfrm>
          <a:off x="0" y="1019526"/>
          <a:ext cx="4866470" cy="2004180"/>
        </p:xfrm>
        <a:graphic>
          <a:graphicData uri="http://schemas.openxmlformats.org/drawingml/2006/table">
            <a:tbl>
              <a:tblPr firstRow="1" bandRow="1">
                <a:tableStyleId>{5C22544A-7EE6-4342-B048-85BDC9FD1C3A}</a:tableStyleId>
              </a:tblPr>
              <a:tblGrid>
                <a:gridCol w="973294">
                  <a:extLst>
                    <a:ext uri="{9D8B030D-6E8A-4147-A177-3AD203B41FA5}">
                      <a16:colId xmlns:a16="http://schemas.microsoft.com/office/drawing/2014/main" val="85788582"/>
                    </a:ext>
                  </a:extLst>
                </a:gridCol>
                <a:gridCol w="1053626">
                  <a:extLst>
                    <a:ext uri="{9D8B030D-6E8A-4147-A177-3AD203B41FA5}">
                      <a16:colId xmlns:a16="http://schemas.microsoft.com/office/drawing/2014/main" val="81696508"/>
                    </a:ext>
                  </a:extLst>
                </a:gridCol>
                <a:gridCol w="892962">
                  <a:extLst>
                    <a:ext uri="{9D8B030D-6E8A-4147-A177-3AD203B41FA5}">
                      <a16:colId xmlns:a16="http://schemas.microsoft.com/office/drawing/2014/main" val="1853475132"/>
                    </a:ext>
                  </a:extLst>
                </a:gridCol>
                <a:gridCol w="973294">
                  <a:extLst>
                    <a:ext uri="{9D8B030D-6E8A-4147-A177-3AD203B41FA5}">
                      <a16:colId xmlns:a16="http://schemas.microsoft.com/office/drawing/2014/main" val="1245974518"/>
                    </a:ext>
                  </a:extLst>
                </a:gridCol>
                <a:gridCol w="973294">
                  <a:extLst>
                    <a:ext uri="{9D8B030D-6E8A-4147-A177-3AD203B41FA5}">
                      <a16:colId xmlns:a16="http://schemas.microsoft.com/office/drawing/2014/main" val="4028553351"/>
                    </a:ext>
                  </a:extLst>
                </a:gridCol>
              </a:tblGrid>
              <a:tr h="501045">
                <a:tc>
                  <a:txBody>
                    <a:bodyPr/>
                    <a:lstStyle/>
                    <a:p>
                      <a:pPr algn="ctr"/>
                      <a:r>
                        <a:rPr lang="en-US" b="0" dirty="0">
                          <a:solidFill>
                            <a:schemeClr val="tx1"/>
                          </a:solidFill>
                        </a:rPr>
                        <a:t>Block 0</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extLst>
                  <a:ext uri="{0D108BD9-81ED-4DB2-BD59-A6C34878D82A}">
                    <a16:rowId xmlns:a16="http://schemas.microsoft.com/office/drawing/2014/main" val="1886323187"/>
                  </a:ext>
                </a:extLst>
              </a:tr>
              <a:tr h="501045">
                <a:tc>
                  <a:txBody>
                    <a:bodyPr/>
                    <a:lstStyle/>
                    <a:p>
                      <a:pPr algn="ctr"/>
                      <a:r>
                        <a:rPr lang="en-US" b="0" dirty="0">
                          <a:solidFill>
                            <a:schemeClr val="tx1"/>
                          </a:solidFill>
                        </a:rPr>
                        <a:t>1</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b="0" dirty="0">
                          <a:solidFill>
                            <a:schemeClr val="tx1"/>
                          </a:solidFill>
                        </a:rPr>
                        <a:t>multiple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6DE7"/>
                    </a:solidFill>
                  </a:tcPr>
                </a:tc>
                <a:extLst>
                  <a:ext uri="{0D108BD9-81ED-4DB2-BD59-A6C34878D82A}">
                    <a16:rowId xmlns:a16="http://schemas.microsoft.com/office/drawing/2014/main" val="4133960818"/>
                  </a:ext>
                </a:extLst>
              </a:tr>
              <a:tr h="501045">
                <a:tc>
                  <a:txBody>
                    <a:bodyPr/>
                    <a:lstStyle/>
                    <a:p>
                      <a:pPr algn="ctr"/>
                      <a:r>
                        <a:rPr lang="en-US" b="0" dirty="0">
                          <a:solidFill>
                            <a:schemeClr val="tx1"/>
                          </a:solidFill>
                        </a:rPr>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551396"/>
                  </a:ext>
                </a:extLst>
              </a:tr>
              <a:tr h="501045">
                <a:tc>
                  <a:txBody>
                    <a:bodyPr/>
                    <a:lstStyle/>
                    <a:p>
                      <a:pPr algn="ctr"/>
                      <a:r>
                        <a:rPr lang="en-US" b="0" dirty="0">
                          <a:solidFill>
                            <a:schemeClr val="tx1"/>
                          </a:solidFill>
                        </a:rPr>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294021"/>
                  </a:ext>
                </a:extLst>
              </a:tr>
            </a:tbl>
          </a:graphicData>
        </a:graphic>
      </p:graphicFrame>
      <p:sp>
        <p:nvSpPr>
          <p:cNvPr id="13" name="TextBox 12">
            <a:extLst>
              <a:ext uri="{FF2B5EF4-FFF2-40B4-BE49-F238E27FC236}">
                <a16:creationId xmlns:a16="http://schemas.microsoft.com/office/drawing/2014/main" id="{0EF1D6D3-AC3A-9FBC-F002-75D7597E5AC5}"/>
              </a:ext>
            </a:extLst>
          </p:cNvPr>
          <p:cNvSpPr txBox="1"/>
          <p:nvPr/>
        </p:nvSpPr>
        <p:spPr>
          <a:xfrm>
            <a:off x="1451312" y="3103220"/>
            <a:ext cx="2516971" cy="369332"/>
          </a:xfrm>
          <a:prstGeom prst="rect">
            <a:avLst/>
          </a:prstGeom>
          <a:noFill/>
        </p:spPr>
        <p:txBody>
          <a:bodyPr wrap="none" rtlCol="0">
            <a:spAutoFit/>
          </a:bodyPr>
          <a:lstStyle/>
          <a:p>
            <a:r>
              <a:rPr lang="en-US" b="1" dirty="0">
                <a:solidFill>
                  <a:srgbClr val="C00000"/>
                </a:solidFill>
              </a:rPr>
              <a:t>Logical</a:t>
            </a:r>
            <a:r>
              <a:rPr lang="en-US" b="1" dirty="0"/>
              <a:t> KV Blocks - Seq B</a:t>
            </a:r>
          </a:p>
        </p:txBody>
      </p:sp>
      <p:graphicFrame>
        <p:nvGraphicFramePr>
          <p:cNvPr id="14" name="Table 13">
            <a:extLst>
              <a:ext uri="{FF2B5EF4-FFF2-40B4-BE49-F238E27FC236}">
                <a16:creationId xmlns:a16="http://schemas.microsoft.com/office/drawing/2014/main" id="{9F273206-05AD-6B2B-1108-B6B1F6EA53A5}"/>
              </a:ext>
            </a:extLst>
          </p:cNvPr>
          <p:cNvGraphicFramePr>
            <a:graphicFrameLocks noGrp="1"/>
          </p:cNvGraphicFramePr>
          <p:nvPr>
            <p:extLst>
              <p:ext uri="{D42A27DB-BD31-4B8C-83A1-F6EECF244321}">
                <p14:modId xmlns:p14="http://schemas.microsoft.com/office/powerpoint/2010/main" val="3500750894"/>
              </p:ext>
            </p:extLst>
          </p:nvPr>
        </p:nvGraphicFramePr>
        <p:xfrm>
          <a:off x="5904343" y="1374186"/>
          <a:ext cx="4682034" cy="4008360"/>
        </p:xfrm>
        <a:graphic>
          <a:graphicData uri="http://schemas.openxmlformats.org/drawingml/2006/table">
            <a:tbl>
              <a:tblPr firstRow="1" bandRow="1">
                <a:tableStyleId>{5C22544A-7EE6-4342-B048-85BDC9FD1C3A}</a:tableStyleId>
              </a:tblPr>
              <a:tblGrid>
                <a:gridCol w="936407">
                  <a:extLst>
                    <a:ext uri="{9D8B030D-6E8A-4147-A177-3AD203B41FA5}">
                      <a16:colId xmlns:a16="http://schemas.microsoft.com/office/drawing/2014/main" val="3873153914"/>
                    </a:ext>
                  </a:extLst>
                </a:gridCol>
                <a:gridCol w="1031128">
                  <a:extLst>
                    <a:ext uri="{9D8B030D-6E8A-4147-A177-3AD203B41FA5}">
                      <a16:colId xmlns:a16="http://schemas.microsoft.com/office/drawing/2014/main" val="81696508"/>
                    </a:ext>
                  </a:extLst>
                </a:gridCol>
                <a:gridCol w="1022860">
                  <a:extLst>
                    <a:ext uri="{9D8B030D-6E8A-4147-A177-3AD203B41FA5}">
                      <a16:colId xmlns:a16="http://schemas.microsoft.com/office/drawing/2014/main" val="1853475132"/>
                    </a:ext>
                  </a:extLst>
                </a:gridCol>
                <a:gridCol w="588517">
                  <a:extLst>
                    <a:ext uri="{9D8B030D-6E8A-4147-A177-3AD203B41FA5}">
                      <a16:colId xmlns:a16="http://schemas.microsoft.com/office/drawing/2014/main" val="1245974518"/>
                    </a:ext>
                  </a:extLst>
                </a:gridCol>
                <a:gridCol w="1103122">
                  <a:extLst>
                    <a:ext uri="{9D8B030D-6E8A-4147-A177-3AD203B41FA5}">
                      <a16:colId xmlns:a16="http://schemas.microsoft.com/office/drawing/2014/main" val="4028553351"/>
                    </a:ext>
                  </a:extLst>
                </a:gridCol>
              </a:tblGrid>
              <a:tr h="501045">
                <a:tc>
                  <a:txBody>
                    <a:bodyPr/>
                    <a:lstStyle/>
                    <a:p>
                      <a:pPr algn="ctr"/>
                      <a:r>
                        <a:rPr lang="en-US" b="0" dirty="0">
                          <a:solidFill>
                            <a:schemeClr val="tx1"/>
                          </a:solidFill>
                        </a:rPr>
                        <a:t>Block 0</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6323187"/>
                  </a:ext>
                </a:extLst>
              </a:tr>
              <a:tr h="501045">
                <a:tc>
                  <a:txBody>
                    <a:bodyPr/>
                    <a:lstStyle/>
                    <a:p>
                      <a:pPr algn="ctr"/>
                      <a:r>
                        <a:rPr lang="en-US" b="0" dirty="0">
                          <a:solidFill>
                            <a:schemeClr val="tx1"/>
                          </a:solidFill>
                        </a:rPr>
                        <a:t>1</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960818"/>
                  </a:ext>
                </a:extLst>
              </a:tr>
              <a:tr h="501045">
                <a:tc>
                  <a:txBody>
                    <a:bodyPr/>
                    <a:lstStyle/>
                    <a:p>
                      <a:pPr algn="ctr"/>
                      <a:r>
                        <a:rPr lang="en-US" b="0" dirty="0">
                          <a:solidFill>
                            <a:schemeClr val="tx1"/>
                          </a:solidFill>
                        </a:rPr>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multiple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6DE7"/>
                    </a:solidFill>
                  </a:tcPr>
                </a:tc>
                <a:extLst>
                  <a:ext uri="{0D108BD9-81ED-4DB2-BD59-A6C34878D82A}">
                    <a16:rowId xmlns:a16="http://schemas.microsoft.com/office/drawing/2014/main" val="698551396"/>
                  </a:ext>
                </a:extLst>
              </a:tr>
              <a:tr h="501045">
                <a:tc>
                  <a:txBody>
                    <a:bodyPr/>
                    <a:lstStyle/>
                    <a:p>
                      <a:pPr algn="ctr"/>
                      <a:r>
                        <a:rPr lang="en-US" b="0" dirty="0">
                          <a:solidFill>
                            <a:schemeClr val="tx1"/>
                          </a:solidFill>
                        </a:rPr>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294021"/>
                  </a:ext>
                </a:extLst>
              </a:tr>
              <a:tr h="501045">
                <a:tc>
                  <a:txBody>
                    <a:bodyPr/>
                    <a:lstStyle/>
                    <a:p>
                      <a:pPr algn="ctr"/>
                      <a:r>
                        <a:rPr lang="en-US" b="0" dirty="0">
                          <a:solidFill>
                            <a:schemeClr val="tx1"/>
                          </a:solidFill>
                        </a:rPr>
                        <a:t>4</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8991195"/>
                  </a:ext>
                </a:extLst>
              </a:tr>
              <a:tr h="501045">
                <a:tc>
                  <a:txBody>
                    <a:bodyPr/>
                    <a:lstStyle/>
                    <a:p>
                      <a:pPr algn="ctr"/>
                      <a:r>
                        <a:rPr lang="en-US" b="0" dirty="0">
                          <a:solidFill>
                            <a:schemeClr val="tx1"/>
                          </a:solidFill>
                        </a:rPr>
                        <a:t>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577674"/>
                  </a:ext>
                </a:extLst>
              </a:tr>
              <a:tr h="501045">
                <a:tc>
                  <a:txBody>
                    <a:bodyPr/>
                    <a:lstStyle/>
                    <a:p>
                      <a:pPr algn="ctr"/>
                      <a:r>
                        <a:rPr lang="en-US" b="0" dirty="0">
                          <a:solidFill>
                            <a:schemeClr val="tx1"/>
                          </a:solidFill>
                        </a:rPr>
                        <a:t>6</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about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LLMs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b="0" dirty="0">
                          <a:solidFill>
                            <a:schemeClr val="tx1"/>
                          </a:solidFill>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memory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4283155395"/>
                  </a:ext>
                </a:extLst>
              </a:tr>
              <a:tr h="501045">
                <a:tc>
                  <a:txBody>
                    <a:bodyPr/>
                    <a:lstStyle/>
                    <a:p>
                      <a:pPr algn="ctr"/>
                      <a:r>
                        <a:rPr lang="en-US" b="0" dirty="0">
                          <a:solidFill>
                            <a:schemeClr val="tx1"/>
                          </a:solidFill>
                        </a:rPr>
                        <a:t>7</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0" dirty="0">
                          <a:solidFill>
                            <a:schemeClr val="tx1"/>
                          </a:solidFill>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are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tc>
                  <a:txBody>
                    <a:bodyPr/>
                    <a:lstStyle/>
                    <a:p>
                      <a:pPr algn="ctr"/>
                      <a:r>
                        <a:rPr lang="en-US" b="0" dirty="0">
                          <a:solidFill>
                            <a:schemeClr val="tx1"/>
                          </a:solidFill>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8782"/>
                    </a:solidFill>
                  </a:tcPr>
                </a:tc>
                <a:extLst>
                  <a:ext uri="{0D108BD9-81ED-4DB2-BD59-A6C34878D82A}">
                    <a16:rowId xmlns:a16="http://schemas.microsoft.com/office/drawing/2014/main" val="3893956155"/>
                  </a:ext>
                </a:extLst>
              </a:tr>
            </a:tbl>
          </a:graphicData>
        </a:graphic>
      </p:graphicFrame>
      <p:sp>
        <p:nvSpPr>
          <p:cNvPr id="15" name="TextBox 14">
            <a:extLst>
              <a:ext uri="{FF2B5EF4-FFF2-40B4-BE49-F238E27FC236}">
                <a16:creationId xmlns:a16="http://schemas.microsoft.com/office/drawing/2014/main" id="{B69E69C0-9EA4-7D3C-C068-21CE3EB828DC}"/>
              </a:ext>
            </a:extLst>
          </p:cNvPr>
          <p:cNvSpPr txBox="1"/>
          <p:nvPr/>
        </p:nvSpPr>
        <p:spPr>
          <a:xfrm>
            <a:off x="7528048" y="5651520"/>
            <a:ext cx="1921423" cy="369332"/>
          </a:xfrm>
          <a:prstGeom prst="rect">
            <a:avLst/>
          </a:prstGeom>
          <a:noFill/>
        </p:spPr>
        <p:txBody>
          <a:bodyPr wrap="none" rtlCol="0">
            <a:spAutoFit/>
          </a:bodyPr>
          <a:lstStyle/>
          <a:p>
            <a:r>
              <a:rPr lang="en-US" b="1" dirty="0">
                <a:solidFill>
                  <a:srgbClr val="C00000"/>
                </a:solidFill>
              </a:rPr>
              <a:t>Physical</a:t>
            </a:r>
            <a:r>
              <a:rPr lang="en-US" b="1" dirty="0"/>
              <a:t> KV Blocks</a:t>
            </a:r>
          </a:p>
        </p:txBody>
      </p:sp>
      <p:cxnSp>
        <p:nvCxnSpPr>
          <p:cNvPr id="16" name="Straight Arrow Connector 15">
            <a:extLst>
              <a:ext uri="{FF2B5EF4-FFF2-40B4-BE49-F238E27FC236}">
                <a16:creationId xmlns:a16="http://schemas.microsoft.com/office/drawing/2014/main" id="{0FAB9CCA-CC04-E409-35B6-51071B114F41}"/>
              </a:ext>
            </a:extLst>
          </p:cNvPr>
          <p:cNvCxnSpPr>
            <a:cxnSpLocks/>
          </p:cNvCxnSpPr>
          <p:nvPr/>
        </p:nvCxnSpPr>
        <p:spPr>
          <a:xfrm>
            <a:off x="4843426" y="1252049"/>
            <a:ext cx="1459403" cy="38587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D27935D-11BB-6D75-3643-57F6AC424062}"/>
              </a:ext>
            </a:extLst>
          </p:cNvPr>
          <p:cNvCxnSpPr>
            <a:cxnSpLocks/>
          </p:cNvCxnSpPr>
          <p:nvPr/>
        </p:nvCxnSpPr>
        <p:spPr>
          <a:xfrm>
            <a:off x="4866470" y="3834295"/>
            <a:ext cx="1436359" cy="12765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8ABB00B-71E2-AB58-45E1-B1A1CD4E4A3D}"/>
              </a:ext>
            </a:extLst>
          </p:cNvPr>
          <p:cNvSpPr txBox="1"/>
          <p:nvPr/>
        </p:nvSpPr>
        <p:spPr>
          <a:xfrm flipH="1">
            <a:off x="10635621" y="4404318"/>
            <a:ext cx="1436357" cy="369332"/>
          </a:xfrm>
          <a:prstGeom prst="rect">
            <a:avLst/>
          </a:prstGeom>
          <a:noFill/>
        </p:spPr>
        <p:txBody>
          <a:bodyPr wrap="square" rtlCol="0">
            <a:spAutoFit/>
          </a:bodyPr>
          <a:lstStyle/>
          <a:p>
            <a:r>
              <a:rPr lang="en-US" b="1" dirty="0"/>
              <a:t>Ref count 1</a:t>
            </a:r>
          </a:p>
        </p:txBody>
      </p:sp>
      <p:cxnSp>
        <p:nvCxnSpPr>
          <p:cNvPr id="6" name="Straight Arrow Connector 5">
            <a:extLst>
              <a:ext uri="{FF2B5EF4-FFF2-40B4-BE49-F238E27FC236}">
                <a16:creationId xmlns:a16="http://schemas.microsoft.com/office/drawing/2014/main" id="{70807DC8-C7D8-5DE1-D7E5-6E6A71C0019C}"/>
              </a:ext>
            </a:extLst>
          </p:cNvPr>
          <p:cNvCxnSpPr>
            <a:cxnSpLocks/>
          </p:cNvCxnSpPr>
          <p:nvPr/>
        </p:nvCxnSpPr>
        <p:spPr>
          <a:xfrm>
            <a:off x="4843426" y="1756582"/>
            <a:ext cx="1459403" cy="7625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BFC9BC4-F3DC-08FA-550A-AE97C398F598}"/>
              </a:ext>
            </a:extLst>
          </p:cNvPr>
          <p:cNvCxnSpPr>
            <a:cxnSpLocks/>
          </p:cNvCxnSpPr>
          <p:nvPr/>
        </p:nvCxnSpPr>
        <p:spPr>
          <a:xfrm>
            <a:off x="4866470" y="4338828"/>
            <a:ext cx="1485603" cy="2501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A88FD3D-9B9F-6744-D35B-D4CC4CF732CA}"/>
              </a:ext>
            </a:extLst>
          </p:cNvPr>
          <p:cNvSpPr txBox="1"/>
          <p:nvPr/>
        </p:nvSpPr>
        <p:spPr>
          <a:xfrm>
            <a:off x="10644782" y="2441750"/>
            <a:ext cx="1547218" cy="369332"/>
          </a:xfrm>
          <a:prstGeom prst="rect">
            <a:avLst/>
          </a:prstGeom>
          <a:noFill/>
        </p:spPr>
        <p:txBody>
          <a:bodyPr wrap="none" rtlCol="0">
            <a:spAutoFit/>
          </a:bodyPr>
          <a:lstStyle/>
          <a:p>
            <a:r>
              <a:rPr lang="en-US" b="1" dirty="0"/>
              <a:t>Copy-on-write</a:t>
            </a:r>
          </a:p>
        </p:txBody>
      </p:sp>
    </p:spTree>
    <p:extLst>
      <p:ext uri="{BB962C8B-B14F-4D97-AF65-F5344CB8AC3E}">
        <p14:creationId xmlns:p14="http://schemas.microsoft.com/office/powerpoint/2010/main" val="4282265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2676-ABCB-DF90-73CD-076DA4BC9B83}"/>
              </a:ext>
            </a:extLst>
          </p:cNvPr>
          <p:cNvSpPr>
            <a:spLocks noGrp="1"/>
          </p:cNvSpPr>
          <p:nvPr>
            <p:ph type="title"/>
          </p:nvPr>
        </p:nvSpPr>
        <p:spPr/>
        <p:txBody>
          <a:bodyPr/>
          <a:lstStyle/>
          <a:p>
            <a:r>
              <a:rPr lang="en-US" dirty="0"/>
              <a:t>Beam Search – Fork, Append &amp; Free</a:t>
            </a:r>
          </a:p>
        </p:txBody>
      </p:sp>
      <p:sp>
        <p:nvSpPr>
          <p:cNvPr id="4" name="Date Placeholder 3">
            <a:extLst>
              <a:ext uri="{FF2B5EF4-FFF2-40B4-BE49-F238E27FC236}">
                <a16:creationId xmlns:a16="http://schemas.microsoft.com/office/drawing/2014/main" id="{797F8465-4BD7-0D67-F8AC-D5F8F9406DF1}"/>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2F333200-B245-D9DA-ECEE-7AB4B308D86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9FE202A-8A98-33CF-2CAD-22EE6EE19FA9}"/>
              </a:ext>
            </a:extLst>
          </p:cNvPr>
          <p:cNvSpPr>
            <a:spLocks noGrp="1"/>
          </p:cNvSpPr>
          <p:nvPr>
            <p:ph type="sldNum" sz="quarter" idx="12"/>
          </p:nvPr>
        </p:nvSpPr>
        <p:spPr/>
        <p:txBody>
          <a:bodyPr/>
          <a:lstStyle/>
          <a:p>
            <a:fld id="{D4F24A5E-B0D2-394D-9970-9AE06BCB59C1}" type="slidenum">
              <a:rPr lang="en-US" smtClean="0"/>
              <a:t>54</a:t>
            </a:fld>
            <a:endParaRPr lang="en-US"/>
          </a:p>
        </p:txBody>
      </p:sp>
      <p:pic>
        <p:nvPicPr>
          <p:cNvPr id="7" name="Picture 6">
            <a:extLst>
              <a:ext uri="{FF2B5EF4-FFF2-40B4-BE49-F238E27FC236}">
                <a16:creationId xmlns:a16="http://schemas.microsoft.com/office/drawing/2014/main" id="{4CB46E6E-1650-023D-802B-8D8104185543}"/>
              </a:ext>
            </a:extLst>
          </p:cNvPr>
          <p:cNvPicPr>
            <a:picLocks noChangeAspect="1"/>
          </p:cNvPicPr>
          <p:nvPr/>
        </p:nvPicPr>
        <p:blipFill>
          <a:blip r:embed="rId2">
            <a:clrChange>
              <a:clrFrom>
                <a:srgbClr val="FCFFFC"/>
              </a:clrFrom>
              <a:clrTo>
                <a:srgbClr val="FCFFFC">
                  <a:alpha val="0"/>
                </a:srgbClr>
              </a:clrTo>
            </a:clrChange>
          </a:blip>
          <a:stretch>
            <a:fillRect/>
          </a:stretch>
        </p:blipFill>
        <p:spPr>
          <a:xfrm>
            <a:off x="556260" y="1997544"/>
            <a:ext cx="9985400" cy="3215194"/>
          </a:xfrm>
          <a:prstGeom prst="rect">
            <a:avLst/>
          </a:prstGeom>
        </p:spPr>
      </p:pic>
      <p:pic>
        <p:nvPicPr>
          <p:cNvPr id="9" name="Picture 8">
            <a:extLst>
              <a:ext uri="{FF2B5EF4-FFF2-40B4-BE49-F238E27FC236}">
                <a16:creationId xmlns:a16="http://schemas.microsoft.com/office/drawing/2014/main" id="{B1CDA6E8-476A-D517-F63A-005E92F4C1F3}"/>
              </a:ext>
            </a:extLst>
          </p:cNvPr>
          <p:cNvPicPr>
            <a:picLocks noChangeAspect="1"/>
          </p:cNvPicPr>
          <p:nvPr/>
        </p:nvPicPr>
        <p:blipFill>
          <a:blip r:embed="rId3">
            <a:clrChange>
              <a:clrFrom>
                <a:srgbClr val="FCFFFC"/>
              </a:clrFrom>
              <a:clrTo>
                <a:srgbClr val="FCFFFC">
                  <a:alpha val="0"/>
                </a:srgbClr>
              </a:clrTo>
            </a:clrChange>
          </a:blip>
          <a:stretch>
            <a:fillRect/>
          </a:stretch>
        </p:blipFill>
        <p:spPr>
          <a:xfrm>
            <a:off x="509368" y="1601552"/>
            <a:ext cx="11682632" cy="3493955"/>
          </a:xfrm>
          <a:prstGeom prst="rect">
            <a:avLst/>
          </a:prstGeom>
        </p:spPr>
      </p:pic>
      <p:pic>
        <p:nvPicPr>
          <p:cNvPr id="12" name="Picture 11">
            <a:extLst>
              <a:ext uri="{FF2B5EF4-FFF2-40B4-BE49-F238E27FC236}">
                <a16:creationId xmlns:a16="http://schemas.microsoft.com/office/drawing/2014/main" id="{04AF8374-E79F-057C-3227-C452D066E145}"/>
              </a:ext>
            </a:extLst>
          </p:cNvPr>
          <p:cNvPicPr>
            <a:picLocks noChangeAspect="1"/>
          </p:cNvPicPr>
          <p:nvPr/>
        </p:nvPicPr>
        <p:blipFill>
          <a:blip r:embed="rId4">
            <a:clrChange>
              <a:clrFrom>
                <a:srgbClr val="FCFFFC"/>
              </a:clrFrom>
              <a:clrTo>
                <a:srgbClr val="FCFFFC">
                  <a:alpha val="0"/>
                </a:srgbClr>
              </a:clrTo>
            </a:clrChange>
          </a:blip>
          <a:stretch>
            <a:fillRect/>
          </a:stretch>
        </p:blipFill>
        <p:spPr>
          <a:xfrm>
            <a:off x="556260" y="1709121"/>
            <a:ext cx="11709388" cy="3792039"/>
          </a:xfrm>
          <a:prstGeom prst="rect">
            <a:avLst/>
          </a:prstGeom>
        </p:spPr>
      </p:pic>
      <p:sp>
        <p:nvSpPr>
          <p:cNvPr id="15" name="TextBox 14">
            <a:extLst>
              <a:ext uri="{FF2B5EF4-FFF2-40B4-BE49-F238E27FC236}">
                <a16:creationId xmlns:a16="http://schemas.microsoft.com/office/drawing/2014/main" id="{95D484A0-69EE-BD83-6E67-9038EF14F470}"/>
              </a:ext>
            </a:extLst>
          </p:cNvPr>
          <p:cNvSpPr txBox="1"/>
          <p:nvPr/>
        </p:nvSpPr>
        <p:spPr>
          <a:xfrm>
            <a:off x="838200" y="5789583"/>
            <a:ext cx="6551409" cy="369332"/>
          </a:xfrm>
          <a:prstGeom prst="rect">
            <a:avLst/>
          </a:prstGeom>
          <a:noFill/>
        </p:spPr>
        <p:txBody>
          <a:bodyPr wrap="none" rtlCol="0">
            <a:spAutoFit/>
          </a:bodyPr>
          <a:lstStyle/>
          <a:p>
            <a:r>
              <a:rPr lang="en-US" b="1" dirty="0"/>
              <a:t>Supported by dynamic block mapping and copy-on-write discussed</a:t>
            </a:r>
          </a:p>
        </p:txBody>
      </p:sp>
    </p:spTree>
    <p:extLst>
      <p:ext uri="{BB962C8B-B14F-4D97-AF65-F5344CB8AC3E}">
        <p14:creationId xmlns:p14="http://schemas.microsoft.com/office/powerpoint/2010/main" val="19846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nodeType="clickEffect">
                                  <p:stCondLst>
                                    <p:cond delay="0"/>
                                  </p:stCondLst>
                                  <p:childTnLst>
                                    <p:animEffect transition="out" filter="wipe(left)">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22" presetClass="entr" presetSubtype="8"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computer&#10;&#10;Description automatically generated">
            <a:extLst>
              <a:ext uri="{FF2B5EF4-FFF2-40B4-BE49-F238E27FC236}">
                <a16:creationId xmlns:a16="http://schemas.microsoft.com/office/drawing/2014/main" id="{772600D7-067D-F265-E0DD-AABDC9468538}"/>
              </a:ext>
            </a:extLst>
          </p:cNvPr>
          <p:cNvPicPr>
            <a:picLocks noChangeAspect="1"/>
          </p:cNvPicPr>
          <p:nvPr/>
        </p:nvPicPr>
        <p:blipFill rotWithShape="1">
          <a:blip r:embed="rId3">
            <a:clrChange>
              <a:clrFrom>
                <a:srgbClr val="FBFDFA"/>
              </a:clrFrom>
              <a:clrTo>
                <a:srgbClr val="FBFDFA">
                  <a:alpha val="0"/>
                </a:srgbClr>
              </a:clrTo>
            </a:clrChange>
          </a:blip>
          <a:srcRect l="38235" t="41830" r="15546" b="15967"/>
          <a:stretch/>
        </p:blipFill>
        <p:spPr>
          <a:xfrm>
            <a:off x="3581400" y="1533101"/>
            <a:ext cx="8218906" cy="4221530"/>
          </a:xfrm>
          <a:prstGeom prst="rect">
            <a:avLst/>
          </a:prstGeom>
        </p:spPr>
      </p:pic>
      <p:sp>
        <p:nvSpPr>
          <p:cNvPr id="2" name="Title 1">
            <a:extLst>
              <a:ext uri="{FF2B5EF4-FFF2-40B4-BE49-F238E27FC236}">
                <a16:creationId xmlns:a16="http://schemas.microsoft.com/office/drawing/2014/main" id="{AE5F2676-ABCB-DF90-73CD-076DA4BC9B83}"/>
              </a:ext>
            </a:extLst>
          </p:cNvPr>
          <p:cNvSpPr>
            <a:spLocks noGrp="1"/>
          </p:cNvSpPr>
          <p:nvPr>
            <p:ph type="title"/>
          </p:nvPr>
        </p:nvSpPr>
        <p:spPr/>
        <p:txBody>
          <a:bodyPr/>
          <a:lstStyle/>
          <a:p>
            <a:r>
              <a:rPr lang="en-US" dirty="0"/>
              <a:t>Paged Attention</a:t>
            </a:r>
          </a:p>
        </p:txBody>
      </p:sp>
      <p:sp>
        <p:nvSpPr>
          <p:cNvPr id="4" name="Date Placeholder 3">
            <a:extLst>
              <a:ext uri="{FF2B5EF4-FFF2-40B4-BE49-F238E27FC236}">
                <a16:creationId xmlns:a16="http://schemas.microsoft.com/office/drawing/2014/main" id="{797F8465-4BD7-0D67-F8AC-D5F8F9406DF1}"/>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2F333200-B245-D9DA-ECEE-7AB4B308D86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9FE202A-8A98-33CF-2CAD-22EE6EE19FA9}"/>
              </a:ext>
            </a:extLst>
          </p:cNvPr>
          <p:cNvSpPr>
            <a:spLocks noGrp="1"/>
          </p:cNvSpPr>
          <p:nvPr>
            <p:ph type="sldNum" sz="quarter" idx="12"/>
          </p:nvPr>
        </p:nvSpPr>
        <p:spPr/>
        <p:txBody>
          <a:bodyPr/>
          <a:lstStyle/>
          <a:p>
            <a:fld id="{D4F24A5E-B0D2-394D-9970-9AE06BCB59C1}" type="slidenum">
              <a:rPr lang="en-US" smtClean="0"/>
              <a:t>55</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9FA2B16-92A1-A191-7655-71FAEBC745BF}"/>
                  </a:ext>
                </a:extLst>
              </p:cNvPr>
              <p:cNvSpPr txBox="1"/>
              <p:nvPr/>
            </p:nvSpPr>
            <p:spPr>
              <a:xfrm>
                <a:off x="838200" y="1640407"/>
                <a:ext cx="3200400" cy="4432880"/>
              </a:xfrm>
              <a:prstGeom prst="rect">
                <a:avLst/>
              </a:prstGeom>
              <a:noFill/>
            </p:spPr>
            <p:txBody>
              <a:bodyPr wrap="square" rtlCol="0">
                <a:spAutoFit/>
              </a:bodyPr>
              <a:lstStyle/>
              <a:p>
                <a:r>
                  <a:rPr lang="en-US" b="1" dirty="0"/>
                  <a:t>Block-wise</a:t>
                </a:r>
                <a:r>
                  <a:rPr lang="en-US" dirty="0"/>
                  <a:t> computation &amp; Reduced </a:t>
                </a:r>
                <a:r>
                  <a:rPr lang="en-US" b="1" dirty="0"/>
                  <a:t>Cache Misses</a:t>
                </a:r>
              </a:p>
              <a:p>
                <a:endParaRPr lang="en-US" b="1" dirty="0"/>
              </a:p>
              <a:p>
                <a:pPr marL="285750" indent="-285750">
                  <a:buFont typeface="Wingdings" pitchFamily="2" charset="2"/>
                  <a:buChar char="q"/>
                </a:pP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𝒂</m:t>
                        </m:r>
                      </m:e>
                      <m:sub>
                        <m:r>
                          <a:rPr lang="en-CA" b="1" i="1" smtClean="0">
                            <a:latin typeface="Cambria Math" panose="02040503050406030204" pitchFamily="18" charset="0"/>
                          </a:rPr>
                          <m:t>𝒊𝒋</m:t>
                        </m:r>
                      </m:sub>
                    </m:sSub>
                    <m:r>
                      <a:rPr lang="en-CA" b="1" i="1" smtClean="0">
                        <a:latin typeface="Cambria Math" panose="02040503050406030204" pitchFamily="18" charset="0"/>
                      </a:rPr>
                      <m:t>= </m:t>
                    </m:r>
                    <m:f>
                      <m:fPr>
                        <m:ctrlPr>
                          <a:rPr lang="en-CA" b="1" i="1" smtClean="0">
                            <a:latin typeface="Cambria Math" panose="02040503050406030204" pitchFamily="18" charset="0"/>
                          </a:rPr>
                        </m:ctrlPr>
                      </m:fPr>
                      <m:num>
                        <m:r>
                          <a:rPr lang="en-CA" b="1" i="1" smtClean="0">
                            <a:latin typeface="Cambria Math" panose="02040503050406030204" pitchFamily="18" charset="0"/>
                          </a:rPr>
                          <m:t>𝒆𝒙𝒑</m:t>
                        </m:r>
                        <m:d>
                          <m:dPr>
                            <m:ctrlPr>
                              <a:rPr lang="en-CA" b="1" i="1" smtClean="0">
                                <a:latin typeface="Cambria Math" panose="02040503050406030204" pitchFamily="18" charset="0"/>
                              </a:rPr>
                            </m:ctrlPr>
                          </m:dPr>
                          <m:e>
                            <m:sSubSup>
                              <m:sSubSupPr>
                                <m:ctrlPr>
                                  <a:rPr lang="en-CA" b="1" i="1" smtClean="0">
                                    <a:latin typeface="Cambria Math" panose="02040503050406030204" pitchFamily="18" charset="0"/>
                                  </a:rPr>
                                </m:ctrlPr>
                              </m:sSubSupPr>
                              <m:e>
                                <m:r>
                                  <a:rPr lang="en-CA" b="1" i="1" smtClean="0">
                                    <a:latin typeface="Cambria Math" panose="02040503050406030204" pitchFamily="18" charset="0"/>
                                  </a:rPr>
                                  <m:t>𝒒</m:t>
                                </m:r>
                              </m:e>
                              <m:sub>
                                <m:r>
                                  <a:rPr lang="en-CA" b="1" i="1" smtClean="0">
                                    <a:latin typeface="Cambria Math" panose="02040503050406030204" pitchFamily="18" charset="0"/>
                                  </a:rPr>
                                  <m:t>𝒊</m:t>
                                </m:r>
                              </m:sub>
                              <m:sup>
                                <m:r>
                                  <a:rPr lang="en-CA" b="1" i="1" smtClean="0">
                                    <a:latin typeface="Cambria Math" panose="02040503050406030204" pitchFamily="18" charset="0"/>
                                  </a:rPr>
                                  <m:t>𝑻</m:t>
                                </m:r>
                              </m:sup>
                            </m:sSubSup>
                            <m:r>
                              <a:rPr lang="en-CA" b="1"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𝒌</m:t>
                                </m:r>
                              </m:e>
                              <m:sub>
                                <m:r>
                                  <a:rPr lang="en-CA" b="1" i="1" smtClean="0">
                                    <a:latin typeface="Cambria Math" panose="02040503050406030204" pitchFamily="18" charset="0"/>
                                  </a:rPr>
                                  <m:t>𝒋</m:t>
                                </m:r>
                              </m:sub>
                            </m:sSub>
                            <m:r>
                              <a:rPr lang="en-CA" b="1" i="1" smtClean="0">
                                <a:latin typeface="Cambria Math" panose="02040503050406030204" pitchFamily="18" charset="0"/>
                              </a:rPr>
                              <m:t>/</m:t>
                            </m:r>
                            <m:rad>
                              <m:radPr>
                                <m:degHide m:val="on"/>
                                <m:ctrlPr>
                                  <a:rPr lang="en-CA" b="1" i="1" smtClean="0">
                                    <a:latin typeface="Cambria Math" panose="02040503050406030204" pitchFamily="18" charset="0"/>
                                  </a:rPr>
                                </m:ctrlPr>
                              </m:radPr>
                              <m:deg/>
                              <m:e>
                                <m:r>
                                  <a:rPr lang="en-CA" b="1" i="1" smtClean="0">
                                    <a:latin typeface="Cambria Math" panose="02040503050406030204" pitchFamily="18" charset="0"/>
                                  </a:rPr>
                                  <m:t>𝒅</m:t>
                                </m:r>
                              </m:e>
                            </m:rad>
                          </m:e>
                        </m:d>
                      </m:num>
                      <m:den>
                        <m:nary>
                          <m:naryPr>
                            <m:chr m:val="∑"/>
                            <m:limLoc m:val="subSup"/>
                            <m:supHide m:val="on"/>
                            <m:ctrlPr>
                              <a:rPr lang="en-CA" b="1" i="1" smtClean="0">
                                <a:latin typeface="Cambria Math" panose="02040503050406030204" pitchFamily="18" charset="0"/>
                              </a:rPr>
                            </m:ctrlPr>
                          </m:naryPr>
                          <m:sub>
                            <m:r>
                              <m:rPr>
                                <m:brk m:alnAt="9"/>
                              </m:rPr>
                              <a:rPr lang="en-CA" b="1" i="1" smtClean="0">
                                <a:latin typeface="Cambria Math" panose="02040503050406030204" pitchFamily="18" charset="0"/>
                              </a:rPr>
                              <m:t>𝒕</m:t>
                            </m:r>
                          </m:sub>
                          <m:sup/>
                          <m:e>
                            <m:r>
                              <a:rPr lang="en-CA" b="1" i="1">
                                <a:latin typeface="Cambria Math" panose="02040503050406030204" pitchFamily="18" charset="0"/>
                              </a:rPr>
                              <m:t>𝒆𝒙𝒑</m:t>
                            </m:r>
                            <m:d>
                              <m:dPr>
                                <m:ctrlPr>
                                  <a:rPr lang="en-CA" b="1" i="1">
                                    <a:latin typeface="Cambria Math" panose="02040503050406030204" pitchFamily="18" charset="0"/>
                                  </a:rPr>
                                </m:ctrlPr>
                              </m:dPr>
                              <m:e>
                                <m:sSubSup>
                                  <m:sSubSupPr>
                                    <m:ctrlPr>
                                      <a:rPr lang="en-CA" b="1" i="1" smtClean="0">
                                        <a:latin typeface="Cambria Math" panose="02040503050406030204" pitchFamily="18" charset="0"/>
                                      </a:rPr>
                                    </m:ctrlPr>
                                  </m:sSubSupPr>
                                  <m:e>
                                    <m:r>
                                      <a:rPr lang="en-CA" b="1" i="1">
                                        <a:latin typeface="Cambria Math" panose="02040503050406030204" pitchFamily="18" charset="0"/>
                                      </a:rPr>
                                      <m:t>𝒒</m:t>
                                    </m:r>
                                  </m:e>
                                  <m:sub>
                                    <m:r>
                                      <a:rPr lang="en-CA" b="1" i="1">
                                        <a:latin typeface="Cambria Math" panose="02040503050406030204" pitchFamily="18" charset="0"/>
                                      </a:rPr>
                                      <m:t>𝒊</m:t>
                                    </m:r>
                                  </m:sub>
                                  <m:sup>
                                    <m:r>
                                      <a:rPr lang="en-CA" b="1" i="1" smtClean="0">
                                        <a:latin typeface="Cambria Math" panose="02040503050406030204" pitchFamily="18" charset="0"/>
                                      </a:rPr>
                                      <m:t>𝑻</m:t>
                                    </m:r>
                                  </m:sup>
                                </m:sSubSup>
                                <m:r>
                                  <a:rPr lang="en-CA" b="1" i="1">
                                    <a:latin typeface="Cambria Math" panose="02040503050406030204" pitchFamily="18" charset="0"/>
                                  </a:rPr>
                                  <m:t>.</m:t>
                                </m:r>
                                <m:sSub>
                                  <m:sSubPr>
                                    <m:ctrlPr>
                                      <a:rPr lang="en-CA" b="1" i="1">
                                        <a:latin typeface="Cambria Math" panose="02040503050406030204" pitchFamily="18" charset="0"/>
                                      </a:rPr>
                                    </m:ctrlPr>
                                  </m:sSubPr>
                                  <m:e>
                                    <m:r>
                                      <a:rPr lang="en-CA" b="1" i="1">
                                        <a:latin typeface="Cambria Math" panose="02040503050406030204" pitchFamily="18" charset="0"/>
                                      </a:rPr>
                                      <m:t>𝒌</m:t>
                                    </m:r>
                                  </m:e>
                                  <m:sub>
                                    <m:r>
                                      <a:rPr lang="en-CA" b="1" i="1" smtClean="0">
                                        <a:latin typeface="Cambria Math" panose="02040503050406030204" pitchFamily="18" charset="0"/>
                                      </a:rPr>
                                      <m:t>𝒕</m:t>
                                    </m:r>
                                  </m:sub>
                                </m:sSub>
                                <m:r>
                                  <a:rPr lang="en-CA" b="1" i="1">
                                    <a:latin typeface="Cambria Math" panose="02040503050406030204" pitchFamily="18" charset="0"/>
                                  </a:rPr>
                                  <m:t>/</m:t>
                                </m:r>
                                <m:rad>
                                  <m:radPr>
                                    <m:degHide m:val="on"/>
                                    <m:ctrlPr>
                                      <a:rPr lang="en-CA" b="1" i="1">
                                        <a:latin typeface="Cambria Math" panose="02040503050406030204" pitchFamily="18" charset="0"/>
                                      </a:rPr>
                                    </m:ctrlPr>
                                  </m:radPr>
                                  <m:deg/>
                                  <m:e>
                                    <m:r>
                                      <a:rPr lang="en-CA" b="1" i="1">
                                        <a:latin typeface="Cambria Math" panose="02040503050406030204" pitchFamily="18" charset="0"/>
                                      </a:rPr>
                                      <m:t>𝒅</m:t>
                                    </m:r>
                                  </m:e>
                                </m:rad>
                              </m:e>
                            </m:d>
                          </m:e>
                        </m:nary>
                      </m:den>
                    </m:f>
                  </m:oMath>
                </a14:m>
                <a:endParaRPr lang="en-US" b="1" dirty="0"/>
              </a:p>
              <a:p>
                <a:pPr marL="285750" indent="-285750">
                  <a:buFont typeface="Wingdings" pitchFamily="2" charset="2"/>
                  <a:buChar char="q"/>
                </a:pPr>
                <a:endParaRPr lang="en-US" b="1" dirty="0"/>
              </a:p>
              <a:p>
                <a:pPr marL="285750" indent="-285750">
                  <a:buFont typeface="Wingdings" pitchFamily="2" charset="2"/>
                  <a:buChar char="q"/>
                </a:pP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𝑜</m:t>
                        </m:r>
                      </m:e>
                      <m:sub>
                        <m:r>
                          <a:rPr lang="en-CA" b="0" i="1" smtClean="0">
                            <a:latin typeface="Cambria Math" panose="02040503050406030204" pitchFamily="18" charset="0"/>
                          </a:rPr>
                          <m:t>𝑖</m:t>
                        </m:r>
                      </m:sub>
                    </m:sSub>
                    <m:r>
                      <a:rPr lang="en-CA" b="0" i="1" smtClean="0">
                        <a:latin typeface="Cambria Math" panose="02040503050406030204" pitchFamily="18" charset="0"/>
                      </a:rPr>
                      <m:t>=</m:t>
                    </m:r>
                    <m:nary>
                      <m:naryPr>
                        <m:chr m:val="∑"/>
                        <m:ctrlPr>
                          <a:rPr lang="en-CA" i="1">
                            <a:latin typeface="Cambria Math" panose="02040503050406030204" pitchFamily="18" charset="0"/>
                          </a:rPr>
                        </m:ctrlPr>
                      </m:naryPr>
                      <m:sub>
                        <m:r>
                          <m:rPr>
                            <m:brk m:alnAt="23"/>
                          </m:rPr>
                          <a:rPr lang="en-CA" i="1">
                            <a:latin typeface="Cambria Math" panose="02040503050406030204" pitchFamily="18" charset="0"/>
                          </a:rPr>
                          <m:t>𝑗</m:t>
                        </m:r>
                        <m:r>
                          <a:rPr lang="en-CA" i="1">
                            <a:latin typeface="Cambria Math" panose="02040503050406030204" pitchFamily="18" charset="0"/>
                          </a:rPr>
                          <m:t>=1</m:t>
                        </m:r>
                      </m:sub>
                      <m:sup>
                        <m:r>
                          <a:rPr lang="en-CA" i="1">
                            <a:latin typeface="Cambria Math" panose="02040503050406030204" pitchFamily="18" charset="0"/>
                          </a:rPr>
                          <m:t>𝑖</m:t>
                        </m:r>
                      </m:sup>
                      <m:e>
                        <m:sSub>
                          <m:sSubPr>
                            <m:ctrlPr>
                              <a:rPr lang="en-CA" i="1">
                                <a:latin typeface="Cambria Math" panose="02040503050406030204" pitchFamily="18" charset="0"/>
                              </a:rPr>
                            </m:ctrlPr>
                          </m:sSubPr>
                          <m:e>
                            <m:r>
                              <a:rPr lang="en-CA" b="0" i="1" smtClean="0">
                                <a:latin typeface="Cambria Math" panose="02040503050406030204" pitchFamily="18" charset="0"/>
                              </a:rPr>
                              <m:t>𝑣</m:t>
                            </m:r>
                          </m:e>
                          <m:sub>
                            <m:r>
                              <a:rPr lang="en-CA" i="1">
                                <a:latin typeface="Cambria Math" panose="02040503050406030204" pitchFamily="18" charset="0"/>
                              </a:rPr>
                              <m:t>𝑗</m:t>
                            </m:r>
                          </m:sub>
                        </m:sSub>
                        <m:sSubSup>
                          <m:sSubSupPr>
                            <m:ctrlPr>
                              <a:rPr lang="en-CA" i="1">
                                <a:latin typeface="Cambria Math" panose="02040503050406030204" pitchFamily="18" charset="0"/>
                              </a:rPr>
                            </m:ctrlPr>
                          </m:sSubSupPr>
                          <m:e>
                            <m:r>
                              <a:rPr lang="en-CA" b="0" i="1" smtClean="0">
                                <a:latin typeface="Cambria Math" panose="02040503050406030204" pitchFamily="18" charset="0"/>
                              </a:rPr>
                              <m:t>𝑎</m:t>
                            </m:r>
                          </m:e>
                          <m:sub>
                            <m:r>
                              <a:rPr lang="en-CA" i="1">
                                <a:latin typeface="Cambria Math" panose="02040503050406030204" pitchFamily="18" charset="0"/>
                              </a:rPr>
                              <m:t>𝑖𝑗</m:t>
                            </m:r>
                          </m:sub>
                          <m:sup>
                            <m:r>
                              <a:rPr lang="en-CA" i="1">
                                <a:latin typeface="Cambria Math" panose="02040503050406030204" pitchFamily="18" charset="0"/>
                              </a:rPr>
                              <m:t>𝑇</m:t>
                            </m:r>
                          </m:sup>
                        </m:sSubSup>
                      </m:e>
                    </m:nary>
                  </m:oMath>
                </a14:m>
                <a:endParaRPr lang="en-US" dirty="0"/>
              </a:p>
              <a:p>
                <a:pPr marL="285750" indent="-285750">
                  <a:buFont typeface="Wingdings" pitchFamily="2" charset="2"/>
                  <a:buChar char="q"/>
                </a:pPr>
                <a:endParaRPr lang="en-US" dirty="0"/>
              </a:p>
              <a:p>
                <a:r>
                  <a:rPr lang="en-US" dirty="0"/>
                  <a:t>If we have Blocks of size B</a:t>
                </a:r>
              </a:p>
              <a:p>
                <a:pPr marL="285750" indent="-285750">
                  <a:buFont typeface="Wingdings" pitchFamily="2" charset="2"/>
                  <a:buChar char="q"/>
                </a:pPr>
                <a:endParaRPr lang="en-US" dirty="0"/>
              </a:p>
              <a:p>
                <a:pPr marL="285750" indent="-285750">
                  <a:buFont typeface="Wingdings" pitchFamily="2" charset="2"/>
                  <a:buChar char="q"/>
                </a:pPr>
                <a14:m>
                  <m:oMath xmlns:m="http://schemas.openxmlformats.org/officeDocument/2006/math">
                    <m:sSub>
                      <m:sSubPr>
                        <m:ctrlPr>
                          <a:rPr lang="en-CA" b="1" i="1">
                            <a:latin typeface="Cambria Math" panose="02040503050406030204" pitchFamily="18" charset="0"/>
                          </a:rPr>
                        </m:ctrlPr>
                      </m:sSubPr>
                      <m:e>
                        <m:r>
                          <a:rPr lang="en-CA" b="1" i="1">
                            <a:latin typeface="Cambria Math" panose="02040503050406030204" pitchFamily="18" charset="0"/>
                          </a:rPr>
                          <m:t>𝑨</m:t>
                        </m:r>
                      </m:e>
                      <m:sub>
                        <m:r>
                          <a:rPr lang="en-CA" b="1" i="1">
                            <a:latin typeface="Cambria Math" panose="02040503050406030204" pitchFamily="18" charset="0"/>
                          </a:rPr>
                          <m:t>𝒊𝒋</m:t>
                        </m:r>
                      </m:sub>
                    </m:sSub>
                    <m:r>
                      <a:rPr lang="en-CA" b="1" i="1">
                        <a:latin typeface="Cambria Math" panose="02040503050406030204" pitchFamily="18" charset="0"/>
                      </a:rPr>
                      <m:t>= </m:t>
                    </m:r>
                    <m:f>
                      <m:fPr>
                        <m:ctrlPr>
                          <a:rPr lang="en-CA" b="1" i="1">
                            <a:latin typeface="Cambria Math" panose="02040503050406030204" pitchFamily="18" charset="0"/>
                          </a:rPr>
                        </m:ctrlPr>
                      </m:fPr>
                      <m:num>
                        <m:r>
                          <a:rPr lang="en-CA" b="1" i="1">
                            <a:latin typeface="Cambria Math" panose="02040503050406030204" pitchFamily="18" charset="0"/>
                          </a:rPr>
                          <m:t>𝒆𝒙𝒑</m:t>
                        </m:r>
                        <m:d>
                          <m:dPr>
                            <m:ctrlPr>
                              <a:rPr lang="en-CA" b="1" i="1">
                                <a:latin typeface="Cambria Math" panose="02040503050406030204" pitchFamily="18" charset="0"/>
                              </a:rPr>
                            </m:ctrlPr>
                          </m:dPr>
                          <m:e>
                            <m:sSubSup>
                              <m:sSubSupPr>
                                <m:ctrlPr>
                                  <a:rPr lang="en-CA" b="1" i="1" smtClean="0">
                                    <a:latin typeface="Cambria Math" panose="02040503050406030204" pitchFamily="18" charset="0"/>
                                  </a:rPr>
                                </m:ctrlPr>
                              </m:sSubSupPr>
                              <m:e>
                                <m:r>
                                  <a:rPr lang="en-CA" b="1" i="1">
                                    <a:latin typeface="Cambria Math" panose="02040503050406030204" pitchFamily="18" charset="0"/>
                                  </a:rPr>
                                  <m:t>𝒒</m:t>
                                </m:r>
                              </m:e>
                              <m:sub>
                                <m:r>
                                  <a:rPr lang="en-CA" b="1" i="1">
                                    <a:latin typeface="Cambria Math" panose="02040503050406030204" pitchFamily="18" charset="0"/>
                                  </a:rPr>
                                  <m:t>𝒊</m:t>
                                </m:r>
                              </m:sub>
                              <m:sup>
                                <m:r>
                                  <a:rPr lang="en-CA" b="1" i="1" smtClean="0">
                                    <a:latin typeface="Cambria Math" panose="02040503050406030204" pitchFamily="18" charset="0"/>
                                  </a:rPr>
                                  <m:t>𝑻</m:t>
                                </m:r>
                              </m:sup>
                            </m:sSubSup>
                            <m:r>
                              <a:rPr lang="en-CA" b="1" i="1">
                                <a:latin typeface="Cambria Math" panose="02040503050406030204" pitchFamily="18" charset="0"/>
                              </a:rPr>
                              <m:t>.</m:t>
                            </m:r>
                            <m:sSub>
                              <m:sSubPr>
                                <m:ctrlPr>
                                  <a:rPr lang="en-CA" b="1" i="1">
                                    <a:latin typeface="Cambria Math" panose="02040503050406030204" pitchFamily="18" charset="0"/>
                                  </a:rPr>
                                </m:ctrlPr>
                              </m:sSubPr>
                              <m:e>
                                <m:r>
                                  <a:rPr lang="en-CA" b="1" i="1" smtClean="0">
                                    <a:latin typeface="Cambria Math" panose="02040503050406030204" pitchFamily="18" charset="0"/>
                                  </a:rPr>
                                  <m:t>𝑲</m:t>
                                </m:r>
                              </m:e>
                              <m:sub>
                                <m:r>
                                  <a:rPr lang="en-CA" b="1" i="1">
                                    <a:latin typeface="Cambria Math" panose="02040503050406030204" pitchFamily="18" charset="0"/>
                                  </a:rPr>
                                  <m:t>𝒋</m:t>
                                </m:r>
                              </m:sub>
                            </m:sSub>
                            <m:r>
                              <a:rPr lang="en-CA" b="1" i="1">
                                <a:latin typeface="Cambria Math" panose="02040503050406030204" pitchFamily="18" charset="0"/>
                              </a:rPr>
                              <m:t>/</m:t>
                            </m:r>
                            <m:rad>
                              <m:radPr>
                                <m:degHide m:val="on"/>
                                <m:ctrlPr>
                                  <a:rPr lang="en-CA" b="1" i="1">
                                    <a:latin typeface="Cambria Math" panose="02040503050406030204" pitchFamily="18" charset="0"/>
                                  </a:rPr>
                                </m:ctrlPr>
                              </m:radPr>
                              <m:deg/>
                              <m:e>
                                <m:r>
                                  <a:rPr lang="en-CA" b="1" i="1">
                                    <a:latin typeface="Cambria Math" panose="02040503050406030204" pitchFamily="18" charset="0"/>
                                  </a:rPr>
                                  <m:t>𝒅</m:t>
                                </m:r>
                              </m:e>
                            </m:rad>
                          </m:e>
                        </m:d>
                      </m:num>
                      <m:den>
                        <m:nary>
                          <m:naryPr>
                            <m:chr m:val="∑"/>
                            <m:limLoc m:val="subSup"/>
                            <m:ctrlPr>
                              <a:rPr lang="en-CA" b="1" i="1" smtClean="0">
                                <a:latin typeface="Cambria Math" panose="02040503050406030204" pitchFamily="18" charset="0"/>
                              </a:rPr>
                            </m:ctrlPr>
                          </m:naryPr>
                          <m:sub>
                            <m:r>
                              <m:rPr>
                                <m:brk m:alnAt="25"/>
                              </m:rPr>
                              <a:rPr lang="en-CA" b="1" i="1" smtClean="0">
                                <a:latin typeface="Cambria Math" panose="02040503050406030204" pitchFamily="18" charset="0"/>
                              </a:rPr>
                              <m:t>𝒕</m:t>
                            </m:r>
                            <m:r>
                              <a:rPr lang="en-CA" b="1" i="1" smtClean="0">
                                <a:latin typeface="Cambria Math" panose="02040503050406030204" pitchFamily="18" charset="0"/>
                              </a:rPr>
                              <m:t>=</m:t>
                            </m:r>
                            <m:r>
                              <a:rPr lang="en-CA" b="1" i="1" smtClean="0">
                                <a:latin typeface="Cambria Math" panose="02040503050406030204" pitchFamily="18" charset="0"/>
                              </a:rPr>
                              <m:t>𝟏</m:t>
                            </m:r>
                          </m:sub>
                          <m:sup>
                            <m:r>
                              <a:rPr lang="en-CA" b="1" i="1" smtClean="0">
                                <a:latin typeface="Cambria Math" panose="02040503050406030204" pitchFamily="18" charset="0"/>
                              </a:rPr>
                              <m:t>𝒊</m:t>
                            </m:r>
                            <m:r>
                              <a:rPr lang="en-CA" b="1" i="1" smtClean="0">
                                <a:latin typeface="Cambria Math" panose="02040503050406030204" pitchFamily="18" charset="0"/>
                              </a:rPr>
                              <m:t>/</m:t>
                            </m:r>
                            <m:r>
                              <a:rPr lang="en-CA" b="1" i="1" smtClean="0">
                                <a:latin typeface="Cambria Math" panose="02040503050406030204" pitchFamily="18" charset="0"/>
                              </a:rPr>
                              <m:t>𝑩</m:t>
                            </m:r>
                          </m:sup>
                          <m:e>
                            <m:r>
                              <a:rPr lang="en-CA" b="1" i="1">
                                <a:latin typeface="Cambria Math" panose="02040503050406030204" pitchFamily="18" charset="0"/>
                              </a:rPr>
                              <m:t>𝒆𝒙𝒑</m:t>
                            </m:r>
                            <m:d>
                              <m:dPr>
                                <m:ctrlPr>
                                  <a:rPr lang="en-CA" b="1" i="1">
                                    <a:latin typeface="Cambria Math" panose="02040503050406030204" pitchFamily="18" charset="0"/>
                                  </a:rPr>
                                </m:ctrlPr>
                              </m:dPr>
                              <m:e>
                                <m:sSubSup>
                                  <m:sSubSupPr>
                                    <m:ctrlPr>
                                      <a:rPr lang="en-CA" b="1" i="1" smtClean="0">
                                        <a:latin typeface="Cambria Math" panose="02040503050406030204" pitchFamily="18" charset="0"/>
                                      </a:rPr>
                                    </m:ctrlPr>
                                  </m:sSubSupPr>
                                  <m:e>
                                    <m:r>
                                      <a:rPr lang="en-CA" b="1" i="1">
                                        <a:latin typeface="Cambria Math" panose="02040503050406030204" pitchFamily="18" charset="0"/>
                                      </a:rPr>
                                      <m:t>𝒒</m:t>
                                    </m:r>
                                  </m:e>
                                  <m:sub>
                                    <m:r>
                                      <a:rPr lang="en-CA" b="1" i="1">
                                        <a:latin typeface="Cambria Math" panose="02040503050406030204" pitchFamily="18" charset="0"/>
                                      </a:rPr>
                                      <m:t>𝒊</m:t>
                                    </m:r>
                                  </m:sub>
                                  <m:sup>
                                    <m:r>
                                      <a:rPr lang="en-CA" b="1" i="1" smtClean="0">
                                        <a:latin typeface="Cambria Math" panose="02040503050406030204" pitchFamily="18" charset="0"/>
                                      </a:rPr>
                                      <m:t>𝑻</m:t>
                                    </m:r>
                                  </m:sup>
                                </m:sSubSup>
                                <m:r>
                                  <a:rPr lang="en-CA" b="1" i="1">
                                    <a:latin typeface="Cambria Math" panose="02040503050406030204" pitchFamily="18" charset="0"/>
                                  </a:rPr>
                                  <m:t>.</m:t>
                                </m:r>
                                <m:sSub>
                                  <m:sSubPr>
                                    <m:ctrlPr>
                                      <a:rPr lang="en-CA" b="1" i="1">
                                        <a:latin typeface="Cambria Math" panose="02040503050406030204" pitchFamily="18" charset="0"/>
                                      </a:rPr>
                                    </m:ctrlPr>
                                  </m:sSubPr>
                                  <m:e>
                                    <m:r>
                                      <a:rPr lang="en-CA" b="1" i="1">
                                        <a:latin typeface="Cambria Math" panose="02040503050406030204" pitchFamily="18" charset="0"/>
                                      </a:rPr>
                                      <m:t>𝑲</m:t>
                                    </m:r>
                                  </m:e>
                                  <m:sub>
                                    <m:r>
                                      <a:rPr lang="en-CA" b="1" i="1">
                                        <a:latin typeface="Cambria Math" panose="02040503050406030204" pitchFamily="18" charset="0"/>
                                      </a:rPr>
                                      <m:t>𝒕</m:t>
                                    </m:r>
                                  </m:sub>
                                </m:sSub>
                                <m:r>
                                  <a:rPr lang="en-CA" b="1" i="1">
                                    <a:latin typeface="Cambria Math" panose="02040503050406030204" pitchFamily="18" charset="0"/>
                                  </a:rPr>
                                  <m:t>/</m:t>
                                </m:r>
                                <m:rad>
                                  <m:radPr>
                                    <m:degHide m:val="on"/>
                                    <m:ctrlPr>
                                      <a:rPr lang="en-CA" b="1" i="1">
                                        <a:latin typeface="Cambria Math" panose="02040503050406030204" pitchFamily="18" charset="0"/>
                                      </a:rPr>
                                    </m:ctrlPr>
                                  </m:radPr>
                                  <m:deg/>
                                  <m:e>
                                    <m:r>
                                      <a:rPr lang="en-CA" b="1" i="1">
                                        <a:latin typeface="Cambria Math" panose="02040503050406030204" pitchFamily="18" charset="0"/>
                                      </a:rPr>
                                      <m:t>𝒅</m:t>
                                    </m:r>
                                  </m:e>
                                </m:rad>
                              </m:e>
                            </m:d>
                          </m:e>
                        </m:nary>
                      </m:den>
                    </m:f>
                  </m:oMath>
                </a14:m>
                <a:endParaRPr lang="en-US" b="1" dirty="0"/>
              </a:p>
              <a:p>
                <a:pPr marL="285750" indent="-285750">
                  <a:buFont typeface="Wingdings" pitchFamily="2" charset="2"/>
                  <a:buChar char="q"/>
                </a:pPr>
                <a:endParaRPr lang="en-US" b="1" dirty="0"/>
              </a:p>
              <a:p>
                <a:pPr marL="285750" indent="-285750">
                  <a:buFont typeface="Wingdings" pitchFamily="2" charset="2"/>
                  <a:buChar char="q"/>
                </a:pP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𝑜</m:t>
                        </m:r>
                      </m:e>
                      <m:sub>
                        <m:r>
                          <a:rPr lang="en-CA" i="1">
                            <a:latin typeface="Cambria Math" panose="02040503050406030204" pitchFamily="18" charset="0"/>
                          </a:rPr>
                          <m:t>𝑖</m:t>
                        </m:r>
                      </m:sub>
                    </m:sSub>
                    <m:r>
                      <a:rPr lang="en-CA" i="1">
                        <a:latin typeface="Cambria Math" panose="02040503050406030204" pitchFamily="18" charset="0"/>
                      </a:rPr>
                      <m:t>= </m:t>
                    </m:r>
                    <m:nary>
                      <m:naryPr>
                        <m:chr m:val="∑"/>
                        <m:ctrlPr>
                          <a:rPr lang="en-CA" i="1" smtClean="0">
                            <a:latin typeface="Cambria Math" panose="02040503050406030204" pitchFamily="18" charset="0"/>
                          </a:rPr>
                        </m:ctrlPr>
                      </m:naryPr>
                      <m:sub>
                        <m:r>
                          <m:rPr>
                            <m:brk m:alnAt="23"/>
                          </m:rPr>
                          <a:rPr lang="en-CA" b="0" i="1" smtClean="0">
                            <a:latin typeface="Cambria Math" panose="02040503050406030204" pitchFamily="18" charset="0"/>
                          </a:rPr>
                          <m:t>𝑗</m:t>
                        </m:r>
                        <m:r>
                          <a:rPr lang="en-CA" b="0" i="1" smtClean="0">
                            <a:latin typeface="Cambria Math" panose="02040503050406030204" pitchFamily="18" charset="0"/>
                          </a:rPr>
                          <m:t>=1</m:t>
                        </m:r>
                      </m:sub>
                      <m:sup>
                        <m:r>
                          <a:rPr lang="en-CA" b="0" i="1" smtClean="0">
                            <a:latin typeface="Cambria Math" panose="02040503050406030204" pitchFamily="18" charset="0"/>
                          </a:rPr>
                          <m:t>𝑖</m:t>
                        </m:r>
                        <m:r>
                          <a:rPr lang="en-CA" b="0" i="1" smtClean="0">
                            <a:latin typeface="Cambria Math" panose="02040503050406030204" pitchFamily="18" charset="0"/>
                          </a:rPr>
                          <m:t>/</m:t>
                        </m:r>
                        <m:r>
                          <a:rPr lang="en-CA" b="0" i="1" smtClean="0">
                            <a:latin typeface="Cambria Math" panose="02040503050406030204" pitchFamily="18" charset="0"/>
                          </a:rPr>
                          <m:t>𝐵</m:t>
                        </m:r>
                      </m:sup>
                      <m:e>
                        <m:sSub>
                          <m:sSubPr>
                            <m:ctrlPr>
                              <a:rPr lang="en-CA" i="1">
                                <a:latin typeface="Cambria Math" panose="02040503050406030204" pitchFamily="18" charset="0"/>
                              </a:rPr>
                            </m:ctrlPr>
                          </m:sSubPr>
                          <m:e>
                            <m:r>
                              <a:rPr lang="en-CA" b="0" i="1" smtClean="0">
                                <a:latin typeface="Cambria Math" panose="02040503050406030204" pitchFamily="18" charset="0"/>
                              </a:rPr>
                              <m:t>𝑉</m:t>
                            </m:r>
                          </m:e>
                          <m:sub>
                            <m:r>
                              <a:rPr lang="en-CA" i="1">
                                <a:latin typeface="Cambria Math" panose="02040503050406030204" pitchFamily="18" charset="0"/>
                              </a:rPr>
                              <m:t>𝑗</m:t>
                            </m:r>
                          </m:sub>
                        </m:sSub>
                        <m:sSubSup>
                          <m:sSubSupPr>
                            <m:ctrlPr>
                              <a:rPr lang="en-CA" b="0" i="1" smtClean="0">
                                <a:latin typeface="Cambria Math" panose="02040503050406030204" pitchFamily="18" charset="0"/>
                              </a:rPr>
                            </m:ctrlPr>
                          </m:sSubSupPr>
                          <m:e>
                            <m:r>
                              <a:rPr lang="en-CA" i="1">
                                <a:latin typeface="Cambria Math" panose="02040503050406030204" pitchFamily="18" charset="0"/>
                              </a:rPr>
                              <m:t>𝐴</m:t>
                            </m:r>
                          </m:e>
                          <m:sub>
                            <m:r>
                              <a:rPr lang="en-CA" i="1">
                                <a:latin typeface="Cambria Math" panose="02040503050406030204" pitchFamily="18" charset="0"/>
                              </a:rPr>
                              <m:t>𝑖𝑗</m:t>
                            </m:r>
                          </m:sub>
                          <m:sup>
                            <m:r>
                              <a:rPr lang="en-CA" b="0" i="1" smtClean="0">
                                <a:latin typeface="Cambria Math" panose="02040503050406030204" pitchFamily="18" charset="0"/>
                              </a:rPr>
                              <m:t>𝑇</m:t>
                            </m:r>
                          </m:sup>
                        </m:sSubSup>
                      </m:e>
                    </m:nary>
                  </m:oMath>
                </a14:m>
                <a:endParaRPr lang="en-US" dirty="0"/>
              </a:p>
              <a:p>
                <a:pPr marL="285750" indent="-285750">
                  <a:buFont typeface="Wingdings" pitchFamily="2" charset="2"/>
                  <a:buChar char="q"/>
                </a:pPr>
                <a:endParaRPr lang="en-US" dirty="0"/>
              </a:p>
            </p:txBody>
          </p:sp>
        </mc:Choice>
        <mc:Fallback xmlns="">
          <p:sp>
            <p:nvSpPr>
              <p:cNvPr id="7" name="TextBox 6">
                <a:extLst>
                  <a:ext uri="{FF2B5EF4-FFF2-40B4-BE49-F238E27FC236}">
                    <a16:creationId xmlns:a16="http://schemas.microsoft.com/office/drawing/2014/main" id="{A9FA2B16-92A1-A191-7655-71FAEBC745BF}"/>
                  </a:ext>
                </a:extLst>
              </p:cNvPr>
              <p:cNvSpPr txBox="1">
                <a:spLocks noRot="1" noChangeAspect="1" noMove="1" noResize="1" noEditPoints="1" noAdjustHandles="1" noChangeArrowheads="1" noChangeShapeType="1" noTextEdit="1"/>
              </p:cNvSpPr>
              <p:nvPr/>
            </p:nvSpPr>
            <p:spPr>
              <a:xfrm>
                <a:off x="838200" y="1640407"/>
                <a:ext cx="3200400" cy="4432880"/>
              </a:xfrm>
              <a:prstGeom prst="rect">
                <a:avLst/>
              </a:prstGeom>
              <a:blipFill>
                <a:blip r:embed="rId4"/>
                <a:stretch>
                  <a:fillRect l="-1976" t="-571" b="-5143"/>
                </a:stretch>
              </a:blipFill>
            </p:spPr>
            <p:txBody>
              <a:bodyPr/>
              <a:lstStyle/>
              <a:p>
                <a:r>
                  <a:rPr lang="en-US">
                    <a:noFill/>
                  </a:rPr>
                  <a:t> </a:t>
                </a:r>
              </a:p>
            </p:txBody>
          </p:sp>
        </mc:Fallback>
      </mc:AlternateContent>
    </p:spTree>
    <p:extLst>
      <p:ext uri="{BB962C8B-B14F-4D97-AF65-F5344CB8AC3E}">
        <p14:creationId xmlns:p14="http://schemas.microsoft.com/office/powerpoint/2010/main" val="18014082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in a suit standing next to a white board&#10;&#10;Description automatically generated">
            <a:extLst>
              <a:ext uri="{FF2B5EF4-FFF2-40B4-BE49-F238E27FC236}">
                <a16:creationId xmlns:a16="http://schemas.microsoft.com/office/drawing/2014/main" id="{4700DF7A-CD4F-F1BC-6923-F331863512AB}"/>
              </a:ext>
            </a:extLst>
          </p:cNvPr>
          <p:cNvPicPr>
            <a:picLocks noChangeAspect="1"/>
          </p:cNvPicPr>
          <p:nvPr/>
        </p:nvPicPr>
        <p:blipFill rotWithShape="1">
          <a:blip r:embed="rId2">
            <a:clrChange>
              <a:clrFrom>
                <a:srgbClr val="FBFDFA"/>
              </a:clrFrom>
              <a:clrTo>
                <a:srgbClr val="FBFDFA">
                  <a:alpha val="0"/>
                </a:srgbClr>
              </a:clrTo>
            </a:clrChange>
          </a:blip>
          <a:srcRect l="38235" t="41830" r="15546" b="15967"/>
          <a:stretch/>
        </p:blipFill>
        <p:spPr>
          <a:xfrm>
            <a:off x="3581400" y="1533101"/>
            <a:ext cx="8218906" cy="4221530"/>
          </a:xfrm>
          <a:prstGeom prst="rect">
            <a:avLst/>
          </a:prstGeom>
        </p:spPr>
      </p:pic>
      <p:sp>
        <p:nvSpPr>
          <p:cNvPr id="2" name="Title 1">
            <a:extLst>
              <a:ext uri="{FF2B5EF4-FFF2-40B4-BE49-F238E27FC236}">
                <a16:creationId xmlns:a16="http://schemas.microsoft.com/office/drawing/2014/main" id="{AE5F2676-ABCB-DF90-73CD-076DA4BC9B83}"/>
              </a:ext>
            </a:extLst>
          </p:cNvPr>
          <p:cNvSpPr>
            <a:spLocks noGrp="1"/>
          </p:cNvSpPr>
          <p:nvPr>
            <p:ph type="title"/>
          </p:nvPr>
        </p:nvSpPr>
        <p:spPr/>
        <p:txBody>
          <a:bodyPr/>
          <a:lstStyle/>
          <a:p>
            <a:r>
              <a:rPr lang="en-US" dirty="0"/>
              <a:t>Paged Attention</a:t>
            </a:r>
          </a:p>
        </p:txBody>
      </p:sp>
      <p:sp>
        <p:nvSpPr>
          <p:cNvPr id="4" name="Date Placeholder 3">
            <a:extLst>
              <a:ext uri="{FF2B5EF4-FFF2-40B4-BE49-F238E27FC236}">
                <a16:creationId xmlns:a16="http://schemas.microsoft.com/office/drawing/2014/main" id="{797F8465-4BD7-0D67-F8AC-D5F8F9406DF1}"/>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2F333200-B245-D9DA-ECEE-7AB4B308D86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9FE202A-8A98-33CF-2CAD-22EE6EE19FA9}"/>
              </a:ext>
            </a:extLst>
          </p:cNvPr>
          <p:cNvSpPr>
            <a:spLocks noGrp="1"/>
          </p:cNvSpPr>
          <p:nvPr>
            <p:ph type="sldNum" sz="quarter" idx="12"/>
          </p:nvPr>
        </p:nvSpPr>
        <p:spPr/>
        <p:txBody>
          <a:bodyPr/>
          <a:lstStyle/>
          <a:p>
            <a:fld id="{D4F24A5E-B0D2-394D-9970-9AE06BCB59C1}" type="slidenum">
              <a:rPr lang="en-US" smtClean="0"/>
              <a:t>56</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F19058E-1C13-93F7-8060-E24F58A9A999}"/>
                  </a:ext>
                </a:extLst>
              </p:cNvPr>
              <p:cNvSpPr txBox="1"/>
              <p:nvPr/>
            </p:nvSpPr>
            <p:spPr>
              <a:xfrm>
                <a:off x="838200" y="1640407"/>
                <a:ext cx="3200400" cy="4432880"/>
              </a:xfrm>
              <a:prstGeom prst="rect">
                <a:avLst/>
              </a:prstGeom>
              <a:noFill/>
            </p:spPr>
            <p:txBody>
              <a:bodyPr wrap="square" rtlCol="0">
                <a:spAutoFit/>
              </a:bodyPr>
              <a:lstStyle/>
              <a:p>
                <a:r>
                  <a:rPr lang="en-US" b="1" dirty="0"/>
                  <a:t>Block-wise</a:t>
                </a:r>
                <a:r>
                  <a:rPr lang="en-US" dirty="0"/>
                  <a:t> computation &amp; Reduced </a:t>
                </a:r>
                <a:r>
                  <a:rPr lang="en-US" b="1" dirty="0"/>
                  <a:t>Cache Misses</a:t>
                </a:r>
              </a:p>
              <a:p>
                <a:endParaRPr lang="en-US" b="1" dirty="0"/>
              </a:p>
              <a:p>
                <a:pPr marL="285750" indent="-285750">
                  <a:buFont typeface="Wingdings" pitchFamily="2" charset="2"/>
                  <a:buChar char="q"/>
                </a:pP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𝒂</m:t>
                        </m:r>
                      </m:e>
                      <m:sub>
                        <m:r>
                          <a:rPr lang="en-CA" b="1" i="1" smtClean="0">
                            <a:latin typeface="Cambria Math" panose="02040503050406030204" pitchFamily="18" charset="0"/>
                          </a:rPr>
                          <m:t>𝒊𝒋</m:t>
                        </m:r>
                      </m:sub>
                    </m:sSub>
                    <m:r>
                      <a:rPr lang="en-CA" b="1" i="1" smtClean="0">
                        <a:latin typeface="Cambria Math" panose="02040503050406030204" pitchFamily="18" charset="0"/>
                      </a:rPr>
                      <m:t>= </m:t>
                    </m:r>
                    <m:f>
                      <m:fPr>
                        <m:ctrlPr>
                          <a:rPr lang="en-CA" b="1" i="1" smtClean="0">
                            <a:latin typeface="Cambria Math" panose="02040503050406030204" pitchFamily="18" charset="0"/>
                          </a:rPr>
                        </m:ctrlPr>
                      </m:fPr>
                      <m:num>
                        <m:r>
                          <a:rPr lang="en-CA" b="1" i="1" smtClean="0">
                            <a:latin typeface="Cambria Math" panose="02040503050406030204" pitchFamily="18" charset="0"/>
                          </a:rPr>
                          <m:t>𝒆𝒙𝒑</m:t>
                        </m:r>
                        <m:d>
                          <m:dPr>
                            <m:ctrlPr>
                              <a:rPr lang="en-CA" b="1" i="1" smtClean="0">
                                <a:latin typeface="Cambria Math" panose="02040503050406030204" pitchFamily="18" charset="0"/>
                              </a:rPr>
                            </m:ctrlPr>
                          </m:dPr>
                          <m:e>
                            <m:sSubSup>
                              <m:sSubSupPr>
                                <m:ctrlPr>
                                  <a:rPr lang="en-CA" b="1" i="1" smtClean="0">
                                    <a:latin typeface="Cambria Math" panose="02040503050406030204" pitchFamily="18" charset="0"/>
                                  </a:rPr>
                                </m:ctrlPr>
                              </m:sSubSupPr>
                              <m:e>
                                <m:r>
                                  <a:rPr lang="en-CA" b="1" i="1" smtClean="0">
                                    <a:latin typeface="Cambria Math" panose="02040503050406030204" pitchFamily="18" charset="0"/>
                                  </a:rPr>
                                  <m:t>𝒒</m:t>
                                </m:r>
                              </m:e>
                              <m:sub>
                                <m:r>
                                  <a:rPr lang="en-CA" b="1" i="1" smtClean="0">
                                    <a:latin typeface="Cambria Math" panose="02040503050406030204" pitchFamily="18" charset="0"/>
                                  </a:rPr>
                                  <m:t>𝒊</m:t>
                                </m:r>
                              </m:sub>
                              <m:sup>
                                <m:r>
                                  <a:rPr lang="en-CA" b="1" i="1" smtClean="0">
                                    <a:latin typeface="Cambria Math" panose="02040503050406030204" pitchFamily="18" charset="0"/>
                                  </a:rPr>
                                  <m:t>𝑻</m:t>
                                </m:r>
                              </m:sup>
                            </m:sSubSup>
                            <m:r>
                              <a:rPr lang="en-CA" b="1"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𝒌</m:t>
                                </m:r>
                              </m:e>
                              <m:sub>
                                <m:r>
                                  <a:rPr lang="en-CA" b="1" i="1" smtClean="0">
                                    <a:latin typeface="Cambria Math" panose="02040503050406030204" pitchFamily="18" charset="0"/>
                                  </a:rPr>
                                  <m:t>𝒋</m:t>
                                </m:r>
                              </m:sub>
                            </m:sSub>
                            <m:r>
                              <a:rPr lang="en-CA" b="1" i="1" smtClean="0">
                                <a:latin typeface="Cambria Math" panose="02040503050406030204" pitchFamily="18" charset="0"/>
                              </a:rPr>
                              <m:t>/</m:t>
                            </m:r>
                            <m:rad>
                              <m:radPr>
                                <m:degHide m:val="on"/>
                                <m:ctrlPr>
                                  <a:rPr lang="en-CA" b="1" i="1" smtClean="0">
                                    <a:latin typeface="Cambria Math" panose="02040503050406030204" pitchFamily="18" charset="0"/>
                                  </a:rPr>
                                </m:ctrlPr>
                              </m:radPr>
                              <m:deg/>
                              <m:e>
                                <m:r>
                                  <a:rPr lang="en-CA" b="1" i="1" smtClean="0">
                                    <a:latin typeface="Cambria Math" panose="02040503050406030204" pitchFamily="18" charset="0"/>
                                  </a:rPr>
                                  <m:t>𝒅</m:t>
                                </m:r>
                              </m:e>
                            </m:rad>
                          </m:e>
                        </m:d>
                      </m:num>
                      <m:den>
                        <m:nary>
                          <m:naryPr>
                            <m:chr m:val="∑"/>
                            <m:limLoc m:val="subSup"/>
                            <m:supHide m:val="on"/>
                            <m:ctrlPr>
                              <a:rPr lang="en-CA" b="1" i="1" smtClean="0">
                                <a:latin typeface="Cambria Math" panose="02040503050406030204" pitchFamily="18" charset="0"/>
                              </a:rPr>
                            </m:ctrlPr>
                          </m:naryPr>
                          <m:sub>
                            <m:r>
                              <m:rPr>
                                <m:brk m:alnAt="9"/>
                              </m:rPr>
                              <a:rPr lang="en-CA" b="1" i="1" smtClean="0">
                                <a:latin typeface="Cambria Math" panose="02040503050406030204" pitchFamily="18" charset="0"/>
                              </a:rPr>
                              <m:t>𝒕</m:t>
                            </m:r>
                          </m:sub>
                          <m:sup/>
                          <m:e>
                            <m:r>
                              <a:rPr lang="en-CA" b="1" i="1">
                                <a:latin typeface="Cambria Math" panose="02040503050406030204" pitchFamily="18" charset="0"/>
                              </a:rPr>
                              <m:t>𝒆𝒙𝒑</m:t>
                            </m:r>
                            <m:d>
                              <m:dPr>
                                <m:ctrlPr>
                                  <a:rPr lang="en-CA" b="1" i="1">
                                    <a:latin typeface="Cambria Math" panose="02040503050406030204" pitchFamily="18" charset="0"/>
                                  </a:rPr>
                                </m:ctrlPr>
                              </m:dPr>
                              <m:e>
                                <m:sSubSup>
                                  <m:sSubSupPr>
                                    <m:ctrlPr>
                                      <a:rPr lang="en-CA" b="1" i="1" smtClean="0">
                                        <a:latin typeface="Cambria Math" panose="02040503050406030204" pitchFamily="18" charset="0"/>
                                      </a:rPr>
                                    </m:ctrlPr>
                                  </m:sSubSupPr>
                                  <m:e>
                                    <m:r>
                                      <a:rPr lang="en-CA" b="1" i="1">
                                        <a:latin typeface="Cambria Math" panose="02040503050406030204" pitchFamily="18" charset="0"/>
                                      </a:rPr>
                                      <m:t>𝒒</m:t>
                                    </m:r>
                                  </m:e>
                                  <m:sub>
                                    <m:r>
                                      <a:rPr lang="en-CA" b="1" i="1">
                                        <a:latin typeface="Cambria Math" panose="02040503050406030204" pitchFamily="18" charset="0"/>
                                      </a:rPr>
                                      <m:t>𝒊</m:t>
                                    </m:r>
                                  </m:sub>
                                  <m:sup>
                                    <m:r>
                                      <a:rPr lang="en-CA" b="1" i="1" smtClean="0">
                                        <a:latin typeface="Cambria Math" panose="02040503050406030204" pitchFamily="18" charset="0"/>
                                      </a:rPr>
                                      <m:t>𝑻</m:t>
                                    </m:r>
                                  </m:sup>
                                </m:sSubSup>
                                <m:r>
                                  <a:rPr lang="en-CA" b="1" i="1">
                                    <a:latin typeface="Cambria Math" panose="02040503050406030204" pitchFamily="18" charset="0"/>
                                  </a:rPr>
                                  <m:t>.</m:t>
                                </m:r>
                                <m:sSub>
                                  <m:sSubPr>
                                    <m:ctrlPr>
                                      <a:rPr lang="en-CA" b="1" i="1">
                                        <a:latin typeface="Cambria Math" panose="02040503050406030204" pitchFamily="18" charset="0"/>
                                      </a:rPr>
                                    </m:ctrlPr>
                                  </m:sSubPr>
                                  <m:e>
                                    <m:r>
                                      <a:rPr lang="en-CA" b="1" i="1">
                                        <a:latin typeface="Cambria Math" panose="02040503050406030204" pitchFamily="18" charset="0"/>
                                      </a:rPr>
                                      <m:t>𝒌</m:t>
                                    </m:r>
                                  </m:e>
                                  <m:sub>
                                    <m:r>
                                      <a:rPr lang="en-CA" b="1" i="1" smtClean="0">
                                        <a:latin typeface="Cambria Math" panose="02040503050406030204" pitchFamily="18" charset="0"/>
                                      </a:rPr>
                                      <m:t>𝒕</m:t>
                                    </m:r>
                                  </m:sub>
                                </m:sSub>
                                <m:r>
                                  <a:rPr lang="en-CA" b="1" i="1">
                                    <a:latin typeface="Cambria Math" panose="02040503050406030204" pitchFamily="18" charset="0"/>
                                  </a:rPr>
                                  <m:t>/</m:t>
                                </m:r>
                                <m:rad>
                                  <m:radPr>
                                    <m:degHide m:val="on"/>
                                    <m:ctrlPr>
                                      <a:rPr lang="en-CA" b="1" i="1">
                                        <a:latin typeface="Cambria Math" panose="02040503050406030204" pitchFamily="18" charset="0"/>
                                      </a:rPr>
                                    </m:ctrlPr>
                                  </m:radPr>
                                  <m:deg/>
                                  <m:e>
                                    <m:r>
                                      <a:rPr lang="en-CA" b="1" i="1">
                                        <a:latin typeface="Cambria Math" panose="02040503050406030204" pitchFamily="18" charset="0"/>
                                      </a:rPr>
                                      <m:t>𝒅</m:t>
                                    </m:r>
                                  </m:e>
                                </m:rad>
                              </m:e>
                            </m:d>
                          </m:e>
                        </m:nary>
                      </m:den>
                    </m:f>
                  </m:oMath>
                </a14:m>
                <a:endParaRPr lang="en-US" b="1" dirty="0"/>
              </a:p>
              <a:p>
                <a:pPr marL="285750" indent="-285750">
                  <a:buFont typeface="Wingdings" pitchFamily="2" charset="2"/>
                  <a:buChar char="q"/>
                </a:pPr>
                <a:endParaRPr lang="en-US" b="1" dirty="0"/>
              </a:p>
              <a:p>
                <a:pPr marL="285750" indent="-285750">
                  <a:buFont typeface="Wingdings" pitchFamily="2" charset="2"/>
                  <a:buChar char="q"/>
                </a:pP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𝑜</m:t>
                        </m:r>
                      </m:e>
                      <m:sub>
                        <m:r>
                          <a:rPr lang="en-CA" b="0" i="1" smtClean="0">
                            <a:latin typeface="Cambria Math" panose="02040503050406030204" pitchFamily="18" charset="0"/>
                          </a:rPr>
                          <m:t>𝑖</m:t>
                        </m:r>
                      </m:sub>
                    </m:sSub>
                    <m:r>
                      <a:rPr lang="en-CA" b="0" i="1" smtClean="0">
                        <a:latin typeface="Cambria Math" panose="02040503050406030204" pitchFamily="18" charset="0"/>
                      </a:rPr>
                      <m:t>=</m:t>
                    </m:r>
                    <m:nary>
                      <m:naryPr>
                        <m:chr m:val="∑"/>
                        <m:ctrlPr>
                          <a:rPr lang="en-CA" i="1">
                            <a:latin typeface="Cambria Math" panose="02040503050406030204" pitchFamily="18" charset="0"/>
                          </a:rPr>
                        </m:ctrlPr>
                      </m:naryPr>
                      <m:sub>
                        <m:r>
                          <m:rPr>
                            <m:brk m:alnAt="23"/>
                          </m:rPr>
                          <a:rPr lang="en-CA" i="1">
                            <a:latin typeface="Cambria Math" panose="02040503050406030204" pitchFamily="18" charset="0"/>
                          </a:rPr>
                          <m:t>𝑗</m:t>
                        </m:r>
                        <m:r>
                          <a:rPr lang="en-CA" i="1">
                            <a:latin typeface="Cambria Math" panose="02040503050406030204" pitchFamily="18" charset="0"/>
                          </a:rPr>
                          <m:t>=1</m:t>
                        </m:r>
                      </m:sub>
                      <m:sup>
                        <m:r>
                          <a:rPr lang="en-CA" i="1">
                            <a:latin typeface="Cambria Math" panose="02040503050406030204" pitchFamily="18" charset="0"/>
                          </a:rPr>
                          <m:t>𝑖</m:t>
                        </m:r>
                      </m:sup>
                      <m:e>
                        <m:sSub>
                          <m:sSubPr>
                            <m:ctrlPr>
                              <a:rPr lang="en-CA" i="1">
                                <a:latin typeface="Cambria Math" panose="02040503050406030204" pitchFamily="18" charset="0"/>
                              </a:rPr>
                            </m:ctrlPr>
                          </m:sSubPr>
                          <m:e>
                            <m:r>
                              <a:rPr lang="en-CA" b="0" i="1" smtClean="0">
                                <a:latin typeface="Cambria Math" panose="02040503050406030204" pitchFamily="18" charset="0"/>
                              </a:rPr>
                              <m:t>𝑣</m:t>
                            </m:r>
                          </m:e>
                          <m:sub>
                            <m:r>
                              <a:rPr lang="en-CA" i="1">
                                <a:latin typeface="Cambria Math" panose="02040503050406030204" pitchFamily="18" charset="0"/>
                              </a:rPr>
                              <m:t>𝑗</m:t>
                            </m:r>
                          </m:sub>
                        </m:sSub>
                        <m:sSubSup>
                          <m:sSubSupPr>
                            <m:ctrlPr>
                              <a:rPr lang="en-CA" i="1">
                                <a:latin typeface="Cambria Math" panose="02040503050406030204" pitchFamily="18" charset="0"/>
                              </a:rPr>
                            </m:ctrlPr>
                          </m:sSubSupPr>
                          <m:e>
                            <m:r>
                              <a:rPr lang="en-CA" b="0" i="1" smtClean="0">
                                <a:latin typeface="Cambria Math" panose="02040503050406030204" pitchFamily="18" charset="0"/>
                              </a:rPr>
                              <m:t>𝑎</m:t>
                            </m:r>
                          </m:e>
                          <m:sub>
                            <m:r>
                              <a:rPr lang="en-CA" i="1">
                                <a:latin typeface="Cambria Math" panose="02040503050406030204" pitchFamily="18" charset="0"/>
                              </a:rPr>
                              <m:t>𝑖𝑗</m:t>
                            </m:r>
                          </m:sub>
                          <m:sup>
                            <m:r>
                              <a:rPr lang="en-CA" i="1">
                                <a:latin typeface="Cambria Math" panose="02040503050406030204" pitchFamily="18" charset="0"/>
                              </a:rPr>
                              <m:t>𝑇</m:t>
                            </m:r>
                          </m:sup>
                        </m:sSubSup>
                      </m:e>
                    </m:nary>
                  </m:oMath>
                </a14:m>
                <a:endParaRPr lang="en-US" dirty="0"/>
              </a:p>
              <a:p>
                <a:pPr marL="285750" indent="-285750">
                  <a:buFont typeface="Wingdings" pitchFamily="2" charset="2"/>
                  <a:buChar char="q"/>
                </a:pPr>
                <a:endParaRPr lang="en-US" dirty="0"/>
              </a:p>
              <a:p>
                <a:r>
                  <a:rPr lang="en-US" dirty="0"/>
                  <a:t>If we have Blocks of size B</a:t>
                </a:r>
              </a:p>
              <a:p>
                <a:pPr marL="285750" indent="-285750">
                  <a:buFont typeface="Wingdings" pitchFamily="2" charset="2"/>
                  <a:buChar char="q"/>
                </a:pPr>
                <a:endParaRPr lang="en-US" dirty="0"/>
              </a:p>
              <a:p>
                <a:pPr marL="285750" indent="-285750">
                  <a:buFont typeface="Wingdings" pitchFamily="2" charset="2"/>
                  <a:buChar char="q"/>
                </a:pPr>
                <a14:m>
                  <m:oMath xmlns:m="http://schemas.openxmlformats.org/officeDocument/2006/math">
                    <m:sSub>
                      <m:sSubPr>
                        <m:ctrlPr>
                          <a:rPr lang="en-CA" b="1" i="1">
                            <a:latin typeface="Cambria Math" panose="02040503050406030204" pitchFamily="18" charset="0"/>
                          </a:rPr>
                        </m:ctrlPr>
                      </m:sSubPr>
                      <m:e>
                        <m:r>
                          <a:rPr lang="en-CA" b="1" i="1">
                            <a:latin typeface="Cambria Math" panose="02040503050406030204" pitchFamily="18" charset="0"/>
                          </a:rPr>
                          <m:t>𝑨</m:t>
                        </m:r>
                      </m:e>
                      <m:sub>
                        <m:r>
                          <a:rPr lang="en-CA" b="1" i="1">
                            <a:latin typeface="Cambria Math" panose="02040503050406030204" pitchFamily="18" charset="0"/>
                          </a:rPr>
                          <m:t>𝒊𝒋</m:t>
                        </m:r>
                      </m:sub>
                    </m:sSub>
                    <m:r>
                      <a:rPr lang="en-CA" b="1" i="1">
                        <a:latin typeface="Cambria Math" panose="02040503050406030204" pitchFamily="18" charset="0"/>
                      </a:rPr>
                      <m:t>= </m:t>
                    </m:r>
                    <m:f>
                      <m:fPr>
                        <m:ctrlPr>
                          <a:rPr lang="en-CA" b="1" i="1">
                            <a:latin typeface="Cambria Math" panose="02040503050406030204" pitchFamily="18" charset="0"/>
                          </a:rPr>
                        </m:ctrlPr>
                      </m:fPr>
                      <m:num>
                        <m:r>
                          <a:rPr lang="en-CA" b="1" i="1">
                            <a:latin typeface="Cambria Math" panose="02040503050406030204" pitchFamily="18" charset="0"/>
                          </a:rPr>
                          <m:t>𝒆𝒙𝒑</m:t>
                        </m:r>
                        <m:d>
                          <m:dPr>
                            <m:ctrlPr>
                              <a:rPr lang="en-CA" b="1" i="1">
                                <a:latin typeface="Cambria Math" panose="02040503050406030204" pitchFamily="18" charset="0"/>
                              </a:rPr>
                            </m:ctrlPr>
                          </m:dPr>
                          <m:e>
                            <m:sSubSup>
                              <m:sSubSupPr>
                                <m:ctrlPr>
                                  <a:rPr lang="en-CA" b="1" i="1" smtClean="0">
                                    <a:latin typeface="Cambria Math" panose="02040503050406030204" pitchFamily="18" charset="0"/>
                                  </a:rPr>
                                </m:ctrlPr>
                              </m:sSubSupPr>
                              <m:e>
                                <m:r>
                                  <a:rPr lang="en-CA" b="1" i="1">
                                    <a:latin typeface="Cambria Math" panose="02040503050406030204" pitchFamily="18" charset="0"/>
                                  </a:rPr>
                                  <m:t>𝒒</m:t>
                                </m:r>
                              </m:e>
                              <m:sub>
                                <m:r>
                                  <a:rPr lang="en-CA" b="1" i="1">
                                    <a:latin typeface="Cambria Math" panose="02040503050406030204" pitchFamily="18" charset="0"/>
                                  </a:rPr>
                                  <m:t>𝒊</m:t>
                                </m:r>
                              </m:sub>
                              <m:sup>
                                <m:r>
                                  <a:rPr lang="en-CA" b="1" i="1" smtClean="0">
                                    <a:latin typeface="Cambria Math" panose="02040503050406030204" pitchFamily="18" charset="0"/>
                                  </a:rPr>
                                  <m:t>𝑻</m:t>
                                </m:r>
                              </m:sup>
                            </m:sSubSup>
                            <m:r>
                              <a:rPr lang="en-CA" b="1" i="1">
                                <a:latin typeface="Cambria Math" panose="02040503050406030204" pitchFamily="18" charset="0"/>
                              </a:rPr>
                              <m:t>.</m:t>
                            </m:r>
                            <m:sSub>
                              <m:sSubPr>
                                <m:ctrlPr>
                                  <a:rPr lang="en-CA" b="1" i="1">
                                    <a:latin typeface="Cambria Math" panose="02040503050406030204" pitchFamily="18" charset="0"/>
                                  </a:rPr>
                                </m:ctrlPr>
                              </m:sSubPr>
                              <m:e>
                                <m:r>
                                  <a:rPr lang="en-CA" b="1" i="1" smtClean="0">
                                    <a:latin typeface="Cambria Math" panose="02040503050406030204" pitchFamily="18" charset="0"/>
                                  </a:rPr>
                                  <m:t>𝑲</m:t>
                                </m:r>
                              </m:e>
                              <m:sub>
                                <m:r>
                                  <a:rPr lang="en-CA" b="1" i="1">
                                    <a:latin typeface="Cambria Math" panose="02040503050406030204" pitchFamily="18" charset="0"/>
                                  </a:rPr>
                                  <m:t>𝒋</m:t>
                                </m:r>
                              </m:sub>
                            </m:sSub>
                            <m:r>
                              <a:rPr lang="en-CA" b="1" i="1">
                                <a:latin typeface="Cambria Math" panose="02040503050406030204" pitchFamily="18" charset="0"/>
                              </a:rPr>
                              <m:t>/</m:t>
                            </m:r>
                            <m:rad>
                              <m:radPr>
                                <m:degHide m:val="on"/>
                                <m:ctrlPr>
                                  <a:rPr lang="en-CA" b="1" i="1">
                                    <a:latin typeface="Cambria Math" panose="02040503050406030204" pitchFamily="18" charset="0"/>
                                  </a:rPr>
                                </m:ctrlPr>
                              </m:radPr>
                              <m:deg/>
                              <m:e>
                                <m:r>
                                  <a:rPr lang="en-CA" b="1" i="1">
                                    <a:latin typeface="Cambria Math" panose="02040503050406030204" pitchFamily="18" charset="0"/>
                                  </a:rPr>
                                  <m:t>𝒅</m:t>
                                </m:r>
                              </m:e>
                            </m:rad>
                          </m:e>
                        </m:d>
                      </m:num>
                      <m:den>
                        <m:nary>
                          <m:naryPr>
                            <m:chr m:val="∑"/>
                            <m:limLoc m:val="subSup"/>
                            <m:ctrlPr>
                              <a:rPr lang="en-CA" b="1" i="1" smtClean="0">
                                <a:latin typeface="Cambria Math" panose="02040503050406030204" pitchFamily="18" charset="0"/>
                              </a:rPr>
                            </m:ctrlPr>
                          </m:naryPr>
                          <m:sub>
                            <m:r>
                              <m:rPr>
                                <m:brk m:alnAt="25"/>
                              </m:rPr>
                              <a:rPr lang="en-CA" b="1" i="1" smtClean="0">
                                <a:latin typeface="Cambria Math" panose="02040503050406030204" pitchFamily="18" charset="0"/>
                              </a:rPr>
                              <m:t>𝒕</m:t>
                            </m:r>
                            <m:r>
                              <a:rPr lang="en-CA" b="1" i="1" smtClean="0">
                                <a:latin typeface="Cambria Math" panose="02040503050406030204" pitchFamily="18" charset="0"/>
                              </a:rPr>
                              <m:t>=</m:t>
                            </m:r>
                            <m:r>
                              <a:rPr lang="en-CA" b="1" i="1" smtClean="0">
                                <a:latin typeface="Cambria Math" panose="02040503050406030204" pitchFamily="18" charset="0"/>
                              </a:rPr>
                              <m:t>𝟏</m:t>
                            </m:r>
                          </m:sub>
                          <m:sup>
                            <m:r>
                              <a:rPr lang="en-CA" b="1" i="1" smtClean="0">
                                <a:latin typeface="Cambria Math" panose="02040503050406030204" pitchFamily="18" charset="0"/>
                              </a:rPr>
                              <m:t>𝒊</m:t>
                            </m:r>
                            <m:r>
                              <a:rPr lang="en-CA" b="1" i="1" smtClean="0">
                                <a:latin typeface="Cambria Math" panose="02040503050406030204" pitchFamily="18" charset="0"/>
                              </a:rPr>
                              <m:t>/</m:t>
                            </m:r>
                            <m:r>
                              <a:rPr lang="en-CA" b="1" i="1" smtClean="0">
                                <a:latin typeface="Cambria Math" panose="02040503050406030204" pitchFamily="18" charset="0"/>
                              </a:rPr>
                              <m:t>𝑩</m:t>
                            </m:r>
                          </m:sup>
                          <m:e>
                            <m:r>
                              <a:rPr lang="en-CA" b="1" i="1">
                                <a:latin typeface="Cambria Math" panose="02040503050406030204" pitchFamily="18" charset="0"/>
                              </a:rPr>
                              <m:t>𝒆𝒙𝒑</m:t>
                            </m:r>
                            <m:d>
                              <m:dPr>
                                <m:ctrlPr>
                                  <a:rPr lang="en-CA" b="1" i="1">
                                    <a:latin typeface="Cambria Math" panose="02040503050406030204" pitchFamily="18" charset="0"/>
                                  </a:rPr>
                                </m:ctrlPr>
                              </m:dPr>
                              <m:e>
                                <m:sSubSup>
                                  <m:sSubSupPr>
                                    <m:ctrlPr>
                                      <a:rPr lang="en-CA" b="1" i="1" smtClean="0">
                                        <a:latin typeface="Cambria Math" panose="02040503050406030204" pitchFamily="18" charset="0"/>
                                      </a:rPr>
                                    </m:ctrlPr>
                                  </m:sSubSupPr>
                                  <m:e>
                                    <m:r>
                                      <a:rPr lang="en-CA" b="1" i="1">
                                        <a:latin typeface="Cambria Math" panose="02040503050406030204" pitchFamily="18" charset="0"/>
                                      </a:rPr>
                                      <m:t>𝒒</m:t>
                                    </m:r>
                                  </m:e>
                                  <m:sub>
                                    <m:r>
                                      <a:rPr lang="en-CA" b="1" i="1">
                                        <a:latin typeface="Cambria Math" panose="02040503050406030204" pitchFamily="18" charset="0"/>
                                      </a:rPr>
                                      <m:t>𝒊</m:t>
                                    </m:r>
                                  </m:sub>
                                  <m:sup>
                                    <m:r>
                                      <a:rPr lang="en-CA" b="1" i="1" smtClean="0">
                                        <a:latin typeface="Cambria Math" panose="02040503050406030204" pitchFamily="18" charset="0"/>
                                      </a:rPr>
                                      <m:t>𝑻</m:t>
                                    </m:r>
                                  </m:sup>
                                </m:sSubSup>
                                <m:r>
                                  <a:rPr lang="en-CA" b="1" i="1">
                                    <a:latin typeface="Cambria Math" panose="02040503050406030204" pitchFamily="18" charset="0"/>
                                  </a:rPr>
                                  <m:t>.</m:t>
                                </m:r>
                                <m:sSub>
                                  <m:sSubPr>
                                    <m:ctrlPr>
                                      <a:rPr lang="en-CA" b="1" i="1">
                                        <a:latin typeface="Cambria Math" panose="02040503050406030204" pitchFamily="18" charset="0"/>
                                      </a:rPr>
                                    </m:ctrlPr>
                                  </m:sSubPr>
                                  <m:e>
                                    <m:r>
                                      <a:rPr lang="en-CA" b="1" i="1">
                                        <a:latin typeface="Cambria Math" panose="02040503050406030204" pitchFamily="18" charset="0"/>
                                      </a:rPr>
                                      <m:t>𝑲</m:t>
                                    </m:r>
                                  </m:e>
                                  <m:sub>
                                    <m:r>
                                      <a:rPr lang="en-CA" b="1" i="1">
                                        <a:latin typeface="Cambria Math" panose="02040503050406030204" pitchFamily="18" charset="0"/>
                                      </a:rPr>
                                      <m:t>𝒕</m:t>
                                    </m:r>
                                  </m:sub>
                                </m:sSub>
                                <m:r>
                                  <a:rPr lang="en-CA" b="1" i="1">
                                    <a:latin typeface="Cambria Math" panose="02040503050406030204" pitchFamily="18" charset="0"/>
                                  </a:rPr>
                                  <m:t>/</m:t>
                                </m:r>
                                <m:rad>
                                  <m:radPr>
                                    <m:degHide m:val="on"/>
                                    <m:ctrlPr>
                                      <a:rPr lang="en-CA" b="1" i="1">
                                        <a:latin typeface="Cambria Math" panose="02040503050406030204" pitchFamily="18" charset="0"/>
                                      </a:rPr>
                                    </m:ctrlPr>
                                  </m:radPr>
                                  <m:deg/>
                                  <m:e>
                                    <m:r>
                                      <a:rPr lang="en-CA" b="1" i="1">
                                        <a:latin typeface="Cambria Math" panose="02040503050406030204" pitchFamily="18" charset="0"/>
                                      </a:rPr>
                                      <m:t>𝒅</m:t>
                                    </m:r>
                                  </m:e>
                                </m:rad>
                              </m:e>
                            </m:d>
                          </m:e>
                        </m:nary>
                      </m:den>
                    </m:f>
                  </m:oMath>
                </a14:m>
                <a:endParaRPr lang="en-US" b="1" dirty="0"/>
              </a:p>
              <a:p>
                <a:pPr marL="285750" indent="-285750">
                  <a:buFont typeface="Wingdings" pitchFamily="2" charset="2"/>
                  <a:buChar char="q"/>
                </a:pPr>
                <a:endParaRPr lang="en-US" b="1" dirty="0"/>
              </a:p>
              <a:p>
                <a:pPr marL="285750" indent="-285750">
                  <a:buFont typeface="Wingdings" pitchFamily="2" charset="2"/>
                  <a:buChar char="q"/>
                </a:pP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𝑜</m:t>
                        </m:r>
                      </m:e>
                      <m:sub>
                        <m:r>
                          <a:rPr lang="en-CA" i="1">
                            <a:latin typeface="Cambria Math" panose="02040503050406030204" pitchFamily="18" charset="0"/>
                          </a:rPr>
                          <m:t>𝑖</m:t>
                        </m:r>
                      </m:sub>
                    </m:sSub>
                    <m:r>
                      <a:rPr lang="en-CA" i="1">
                        <a:latin typeface="Cambria Math" panose="02040503050406030204" pitchFamily="18" charset="0"/>
                      </a:rPr>
                      <m:t>= </m:t>
                    </m:r>
                    <m:nary>
                      <m:naryPr>
                        <m:chr m:val="∑"/>
                        <m:ctrlPr>
                          <a:rPr lang="en-CA" i="1" smtClean="0">
                            <a:latin typeface="Cambria Math" panose="02040503050406030204" pitchFamily="18" charset="0"/>
                          </a:rPr>
                        </m:ctrlPr>
                      </m:naryPr>
                      <m:sub>
                        <m:r>
                          <m:rPr>
                            <m:brk m:alnAt="23"/>
                          </m:rPr>
                          <a:rPr lang="en-CA" b="0" i="1" smtClean="0">
                            <a:latin typeface="Cambria Math" panose="02040503050406030204" pitchFamily="18" charset="0"/>
                          </a:rPr>
                          <m:t>𝑗</m:t>
                        </m:r>
                        <m:r>
                          <a:rPr lang="en-CA" b="0" i="1" smtClean="0">
                            <a:latin typeface="Cambria Math" panose="02040503050406030204" pitchFamily="18" charset="0"/>
                          </a:rPr>
                          <m:t>=1</m:t>
                        </m:r>
                      </m:sub>
                      <m:sup>
                        <m:r>
                          <a:rPr lang="en-CA" b="0" i="1" smtClean="0">
                            <a:latin typeface="Cambria Math" panose="02040503050406030204" pitchFamily="18" charset="0"/>
                          </a:rPr>
                          <m:t>𝑖</m:t>
                        </m:r>
                        <m:r>
                          <a:rPr lang="en-CA" b="0" i="1" smtClean="0">
                            <a:latin typeface="Cambria Math" panose="02040503050406030204" pitchFamily="18" charset="0"/>
                          </a:rPr>
                          <m:t>/</m:t>
                        </m:r>
                        <m:r>
                          <a:rPr lang="en-CA" b="0" i="1" smtClean="0">
                            <a:latin typeface="Cambria Math" panose="02040503050406030204" pitchFamily="18" charset="0"/>
                          </a:rPr>
                          <m:t>𝐵</m:t>
                        </m:r>
                      </m:sup>
                      <m:e>
                        <m:sSub>
                          <m:sSubPr>
                            <m:ctrlPr>
                              <a:rPr lang="en-CA" i="1">
                                <a:latin typeface="Cambria Math" panose="02040503050406030204" pitchFamily="18" charset="0"/>
                              </a:rPr>
                            </m:ctrlPr>
                          </m:sSubPr>
                          <m:e>
                            <m:r>
                              <a:rPr lang="en-CA" b="0" i="1" smtClean="0">
                                <a:latin typeface="Cambria Math" panose="02040503050406030204" pitchFamily="18" charset="0"/>
                              </a:rPr>
                              <m:t>𝑉</m:t>
                            </m:r>
                          </m:e>
                          <m:sub>
                            <m:r>
                              <a:rPr lang="en-CA" i="1">
                                <a:latin typeface="Cambria Math" panose="02040503050406030204" pitchFamily="18" charset="0"/>
                              </a:rPr>
                              <m:t>𝑗</m:t>
                            </m:r>
                          </m:sub>
                        </m:sSub>
                        <m:sSubSup>
                          <m:sSubSupPr>
                            <m:ctrlPr>
                              <a:rPr lang="en-CA" b="0" i="1" smtClean="0">
                                <a:latin typeface="Cambria Math" panose="02040503050406030204" pitchFamily="18" charset="0"/>
                              </a:rPr>
                            </m:ctrlPr>
                          </m:sSubSupPr>
                          <m:e>
                            <m:r>
                              <a:rPr lang="en-CA" i="1">
                                <a:latin typeface="Cambria Math" panose="02040503050406030204" pitchFamily="18" charset="0"/>
                              </a:rPr>
                              <m:t>𝐴</m:t>
                            </m:r>
                          </m:e>
                          <m:sub>
                            <m:r>
                              <a:rPr lang="en-CA" i="1">
                                <a:latin typeface="Cambria Math" panose="02040503050406030204" pitchFamily="18" charset="0"/>
                              </a:rPr>
                              <m:t>𝑖𝑗</m:t>
                            </m:r>
                          </m:sub>
                          <m:sup>
                            <m:r>
                              <a:rPr lang="en-CA" b="0" i="1" smtClean="0">
                                <a:latin typeface="Cambria Math" panose="02040503050406030204" pitchFamily="18" charset="0"/>
                              </a:rPr>
                              <m:t>𝑇</m:t>
                            </m:r>
                          </m:sup>
                        </m:sSubSup>
                      </m:e>
                    </m:nary>
                  </m:oMath>
                </a14:m>
                <a:endParaRPr lang="en-US" dirty="0"/>
              </a:p>
              <a:p>
                <a:pPr marL="285750" indent="-285750">
                  <a:buFont typeface="Wingdings" pitchFamily="2" charset="2"/>
                  <a:buChar char="q"/>
                </a:pPr>
                <a:endParaRPr lang="en-US" dirty="0"/>
              </a:p>
            </p:txBody>
          </p:sp>
        </mc:Choice>
        <mc:Fallback xmlns="">
          <p:sp>
            <p:nvSpPr>
              <p:cNvPr id="7" name="TextBox 6">
                <a:extLst>
                  <a:ext uri="{FF2B5EF4-FFF2-40B4-BE49-F238E27FC236}">
                    <a16:creationId xmlns:a16="http://schemas.microsoft.com/office/drawing/2014/main" id="{8F19058E-1C13-93F7-8060-E24F58A9A999}"/>
                  </a:ext>
                </a:extLst>
              </p:cNvPr>
              <p:cNvSpPr txBox="1">
                <a:spLocks noRot="1" noChangeAspect="1" noMove="1" noResize="1" noEditPoints="1" noAdjustHandles="1" noChangeArrowheads="1" noChangeShapeType="1" noTextEdit="1"/>
              </p:cNvSpPr>
              <p:nvPr/>
            </p:nvSpPr>
            <p:spPr>
              <a:xfrm>
                <a:off x="838200" y="1640407"/>
                <a:ext cx="3200400" cy="4432880"/>
              </a:xfrm>
              <a:prstGeom prst="rect">
                <a:avLst/>
              </a:prstGeom>
              <a:blipFill>
                <a:blip r:embed="rId3"/>
                <a:stretch>
                  <a:fillRect l="-1976" t="-571" b="-5143"/>
                </a:stretch>
              </a:blipFill>
            </p:spPr>
            <p:txBody>
              <a:bodyPr/>
              <a:lstStyle/>
              <a:p>
                <a:r>
                  <a:rPr lang="en-US">
                    <a:noFill/>
                  </a:rPr>
                  <a:t> </a:t>
                </a:r>
              </a:p>
            </p:txBody>
          </p:sp>
        </mc:Fallback>
      </mc:AlternateContent>
    </p:spTree>
    <p:extLst>
      <p:ext uri="{BB962C8B-B14F-4D97-AF65-F5344CB8AC3E}">
        <p14:creationId xmlns:p14="http://schemas.microsoft.com/office/powerpoint/2010/main" val="112323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2676-ABCB-DF90-73CD-076DA4BC9B83}"/>
              </a:ext>
            </a:extLst>
          </p:cNvPr>
          <p:cNvSpPr>
            <a:spLocks noGrp="1"/>
          </p:cNvSpPr>
          <p:nvPr>
            <p:ph type="title"/>
          </p:nvPr>
        </p:nvSpPr>
        <p:spPr/>
        <p:txBody>
          <a:bodyPr/>
          <a:lstStyle/>
          <a:p>
            <a:r>
              <a:rPr lang="en-US" dirty="0"/>
              <a:t>Paged Attention</a:t>
            </a:r>
          </a:p>
        </p:txBody>
      </p:sp>
      <p:sp>
        <p:nvSpPr>
          <p:cNvPr id="4" name="Date Placeholder 3">
            <a:extLst>
              <a:ext uri="{FF2B5EF4-FFF2-40B4-BE49-F238E27FC236}">
                <a16:creationId xmlns:a16="http://schemas.microsoft.com/office/drawing/2014/main" id="{797F8465-4BD7-0D67-F8AC-D5F8F9406DF1}"/>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2F333200-B245-D9DA-ECEE-7AB4B308D86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9FE202A-8A98-33CF-2CAD-22EE6EE19FA9}"/>
              </a:ext>
            </a:extLst>
          </p:cNvPr>
          <p:cNvSpPr>
            <a:spLocks noGrp="1"/>
          </p:cNvSpPr>
          <p:nvPr>
            <p:ph type="sldNum" sz="quarter" idx="12"/>
          </p:nvPr>
        </p:nvSpPr>
        <p:spPr/>
        <p:txBody>
          <a:bodyPr/>
          <a:lstStyle/>
          <a:p>
            <a:fld id="{D4F24A5E-B0D2-394D-9970-9AE06BCB59C1}" type="slidenum">
              <a:rPr lang="en-US" smtClean="0"/>
              <a:t>57</a:t>
            </a:fld>
            <a:endParaRPr lang="en-US"/>
          </a:p>
        </p:txBody>
      </p:sp>
      <p:pic>
        <p:nvPicPr>
          <p:cNvPr id="16" name="Picture 15" descr="A person in a black suit&#10;&#10;Description automatically generated">
            <a:extLst>
              <a:ext uri="{FF2B5EF4-FFF2-40B4-BE49-F238E27FC236}">
                <a16:creationId xmlns:a16="http://schemas.microsoft.com/office/drawing/2014/main" id="{AD72DEFA-B32D-43A7-87A2-25713D2FC766}"/>
              </a:ext>
            </a:extLst>
          </p:cNvPr>
          <p:cNvPicPr>
            <a:picLocks noChangeAspect="1"/>
          </p:cNvPicPr>
          <p:nvPr/>
        </p:nvPicPr>
        <p:blipFill rotWithShape="1">
          <a:blip r:embed="rId2">
            <a:clrChange>
              <a:clrFrom>
                <a:srgbClr val="FBFDFA"/>
              </a:clrFrom>
              <a:clrTo>
                <a:srgbClr val="FBFDFA">
                  <a:alpha val="0"/>
                </a:srgbClr>
              </a:clrTo>
            </a:clrChange>
          </a:blip>
          <a:srcRect l="38235" t="41830" r="15546" b="15967"/>
          <a:stretch/>
        </p:blipFill>
        <p:spPr>
          <a:xfrm>
            <a:off x="3581400" y="1533101"/>
            <a:ext cx="8218906" cy="422153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DB8D643-78A8-C3BE-7B6B-47E350572108}"/>
                  </a:ext>
                </a:extLst>
              </p:cNvPr>
              <p:cNvSpPr txBox="1"/>
              <p:nvPr/>
            </p:nvSpPr>
            <p:spPr>
              <a:xfrm>
                <a:off x="838200" y="1640407"/>
                <a:ext cx="3200400" cy="4432880"/>
              </a:xfrm>
              <a:prstGeom prst="rect">
                <a:avLst/>
              </a:prstGeom>
              <a:noFill/>
            </p:spPr>
            <p:txBody>
              <a:bodyPr wrap="square" rtlCol="0">
                <a:spAutoFit/>
              </a:bodyPr>
              <a:lstStyle/>
              <a:p>
                <a:r>
                  <a:rPr lang="en-US" b="1" dirty="0"/>
                  <a:t>Block-wise</a:t>
                </a:r>
                <a:r>
                  <a:rPr lang="en-US" dirty="0"/>
                  <a:t> computation &amp; Reduced </a:t>
                </a:r>
                <a:r>
                  <a:rPr lang="en-US" b="1" dirty="0"/>
                  <a:t>Cache Misses</a:t>
                </a:r>
              </a:p>
              <a:p>
                <a:endParaRPr lang="en-US" b="1" dirty="0"/>
              </a:p>
              <a:p>
                <a:pPr marL="285750" indent="-285750">
                  <a:buFont typeface="Wingdings" pitchFamily="2" charset="2"/>
                  <a:buChar char="q"/>
                </a:pPr>
                <a14:m>
                  <m:oMath xmlns:m="http://schemas.openxmlformats.org/officeDocument/2006/math">
                    <m:sSub>
                      <m:sSubPr>
                        <m:ctrlPr>
                          <a:rPr lang="en-CA" b="1" i="1" smtClean="0">
                            <a:latin typeface="Cambria Math" panose="02040503050406030204" pitchFamily="18" charset="0"/>
                          </a:rPr>
                        </m:ctrlPr>
                      </m:sSubPr>
                      <m:e>
                        <m:r>
                          <a:rPr lang="en-CA" b="1" i="1" smtClean="0">
                            <a:latin typeface="Cambria Math" panose="02040503050406030204" pitchFamily="18" charset="0"/>
                          </a:rPr>
                          <m:t>𝒂</m:t>
                        </m:r>
                      </m:e>
                      <m:sub>
                        <m:r>
                          <a:rPr lang="en-CA" b="1" i="1" smtClean="0">
                            <a:latin typeface="Cambria Math" panose="02040503050406030204" pitchFamily="18" charset="0"/>
                          </a:rPr>
                          <m:t>𝒊𝒋</m:t>
                        </m:r>
                      </m:sub>
                    </m:sSub>
                    <m:r>
                      <a:rPr lang="en-CA" b="1" i="1" smtClean="0">
                        <a:latin typeface="Cambria Math" panose="02040503050406030204" pitchFamily="18" charset="0"/>
                      </a:rPr>
                      <m:t>= </m:t>
                    </m:r>
                    <m:f>
                      <m:fPr>
                        <m:ctrlPr>
                          <a:rPr lang="en-CA" b="1" i="1" smtClean="0">
                            <a:latin typeface="Cambria Math" panose="02040503050406030204" pitchFamily="18" charset="0"/>
                          </a:rPr>
                        </m:ctrlPr>
                      </m:fPr>
                      <m:num>
                        <m:r>
                          <a:rPr lang="en-CA" b="1" i="1" smtClean="0">
                            <a:latin typeface="Cambria Math" panose="02040503050406030204" pitchFamily="18" charset="0"/>
                          </a:rPr>
                          <m:t>𝒆𝒙𝒑</m:t>
                        </m:r>
                        <m:d>
                          <m:dPr>
                            <m:ctrlPr>
                              <a:rPr lang="en-CA" b="1" i="1" smtClean="0">
                                <a:latin typeface="Cambria Math" panose="02040503050406030204" pitchFamily="18" charset="0"/>
                              </a:rPr>
                            </m:ctrlPr>
                          </m:dPr>
                          <m:e>
                            <m:sSubSup>
                              <m:sSubSupPr>
                                <m:ctrlPr>
                                  <a:rPr lang="en-CA" b="1" i="1" smtClean="0">
                                    <a:latin typeface="Cambria Math" panose="02040503050406030204" pitchFamily="18" charset="0"/>
                                  </a:rPr>
                                </m:ctrlPr>
                              </m:sSubSupPr>
                              <m:e>
                                <m:r>
                                  <a:rPr lang="en-CA" b="1" i="1" smtClean="0">
                                    <a:latin typeface="Cambria Math" panose="02040503050406030204" pitchFamily="18" charset="0"/>
                                  </a:rPr>
                                  <m:t>𝒒</m:t>
                                </m:r>
                              </m:e>
                              <m:sub>
                                <m:r>
                                  <a:rPr lang="en-CA" b="1" i="1" smtClean="0">
                                    <a:latin typeface="Cambria Math" panose="02040503050406030204" pitchFamily="18" charset="0"/>
                                  </a:rPr>
                                  <m:t>𝒊</m:t>
                                </m:r>
                              </m:sub>
                              <m:sup>
                                <m:r>
                                  <a:rPr lang="en-CA" b="1" i="1" smtClean="0">
                                    <a:latin typeface="Cambria Math" panose="02040503050406030204" pitchFamily="18" charset="0"/>
                                  </a:rPr>
                                  <m:t>𝑻</m:t>
                                </m:r>
                              </m:sup>
                            </m:sSubSup>
                            <m:r>
                              <a:rPr lang="en-CA" b="1"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𝒌</m:t>
                                </m:r>
                              </m:e>
                              <m:sub>
                                <m:r>
                                  <a:rPr lang="en-CA" b="1" i="1" smtClean="0">
                                    <a:latin typeface="Cambria Math" panose="02040503050406030204" pitchFamily="18" charset="0"/>
                                  </a:rPr>
                                  <m:t>𝒋</m:t>
                                </m:r>
                              </m:sub>
                            </m:sSub>
                            <m:r>
                              <a:rPr lang="en-CA" b="1" i="1" smtClean="0">
                                <a:latin typeface="Cambria Math" panose="02040503050406030204" pitchFamily="18" charset="0"/>
                              </a:rPr>
                              <m:t>/</m:t>
                            </m:r>
                            <m:rad>
                              <m:radPr>
                                <m:degHide m:val="on"/>
                                <m:ctrlPr>
                                  <a:rPr lang="en-CA" b="1" i="1" smtClean="0">
                                    <a:latin typeface="Cambria Math" panose="02040503050406030204" pitchFamily="18" charset="0"/>
                                  </a:rPr>
                                </m:ctrlPr>
                              </m:radPr>
                              <m:deg/>
                              <m:e>
                                <m:r>
                                  <a:rPr lang="en-CA" b="1" i="1" smtClean="0">
                                    <a:latin typeface="Cambria Math" panose="02040503050406030204" pitchFamily="18" charset="0"/>
                                  </a:rPr>
                                  <m:t>𝒅</m:t>
                                </m:r>
                              </m:e>
                            </m:rad>
                          </m:e>
                        </m:d>
                      </m:num>
                      <m:den>
                        <m:nary>
                          <m:naryPr>
                            <m:chr m:val="∑"/>
                            <m:limLoc m:val="subSup"/>
                            <m:supHide m:val="on"/>
                            <m:ctrlPr>
                              <a:rPr lang="en-CA" b="1" i="1" smtClean="0">
                                <a:latin typeface="Cambria Math" panose="02040503050406030204" pitchFamily="18" charset="0"/>
                              </a:rPr>
                            </m:ctrlPr>
                          </m:naryPr>
                          <m:sub>
                            <m:r>
                              <m:rPr>
                                <m:brk m:alnAt="9"/>
                              </m:rPr>
                              <a:rPr lang="en-CA" b="1" i="1" smtClean="0">
                                <a:latin typeface="Cambria Math" panose="02040503050406030204" pitchFamily="18" charset="0"/>
                              </a:rPr>
                              <m:t>𝒕</m:t>
                            </m:r>
                          </m:sub>
                          <m:sup/>
                          <m:e>
                            <m:r>
                              <a:rPr lang="en-CA" b="1" i="1">
                                <a:latin typeface="Cambria Math" panose="02040503050406030204" pitchFamily="18" charset="0"/>
                              </a:rPr>
                              <m:t>𝒆𝒙𝒑</m:t>
                            </m:r>
                            <m:d>
                              <m:dPr>
                                <m:ctrlPr>
                                  <a:rPr lang="en-CA" b="1" i="1">
                                    <a:latin typeface="Cambria Math" panose="02040503050406030204" pitchFamily="18" charset="0"/>
                                  </a:rPr>
                                </m:ctrlPr>
                              </m:dPr>
                              <m:e>
                                <m:sSubSup>
                                  <m:sSubSupPr>
                                    <m:ctrlPr>
                                      <a:rPr lang="en-CA" b="1" i="1" smtClean="0">
                                        <a:latin typeface="Cambria Math" panose="02040503050406030204" pitchFamily="18" charset="0"/>
                                      </a:rPr>
                                    </m:ctrlPr>
                                  </m:sSubSupPr>
                                  <m:e>
                                    <m:r>
                                      <a:rPr lang="en-CA" b="1" i="1">
                                        <a:latin typeface="Cambria Math" panose="02040503050406030204" pitchFamily="18" charset="0"/>
                                      </a:rPr>
                                      <m:t>𝒒</m:t>
                                    </m:r>
                                  </m:e>
                                  <m:sub>
                                    <m:r>
                                      <a:rPr lang="en-CA" b="1" i="1">
                                        <a:latin typeface="Cambria Math" panose="02040503050406030204" pitchFamily="18" charset="0"/>
                                      </a:rPr>
                                      <m:t>𝒊</m:t>
                                    </m:r>
                                  </m:sub>
                                  <m:sup>
                                    <m:r>
                                      <a:rPr lang="en-CA" b="1" i="1" smtClean="0">
                                        <a:latin typeface="Cambria Math" panose="02040503050406030204" pitchFamily="18" charset="0"/>
                                      </a:rPr>
                                      <m:t>𝑻</m:t>
                                    </m:r>
                                  </m:sup>
                                </m:sSubSup>
                                <m:r>
                                  <a:rPr lang="en-CA" b="1" i="1">
                                    <a:latin typeface="Cambria Math" panose="02040503050406030204" pitchFamily="18" charset="0"/>
                                  </a:rPr>
                                  <m:t>.</m:t>
                                </m:r>
                                <m:sSub>
                                  <m:sSubPr>
                                    <m:ctrlPr>
                                      <a:rPr lang="en-CA" b="1" i="1">
                                        <a:latin typeface="Cambria Math" panose="02040503050406030204" pitchFamily="18" charset="0"/>
                                      </a:rPr>
                                    </m:ctrlPr>
                                  </m:sSubPr>
                                  <m:e>
                                    <m:r>
                                      <a:rPr lang="en-CA" b="1" i="1">
                                        <a:latin typeface="Cambria Math" panose="02040503050406030204" pitchFamily="18" charset="0"/>
                                      </a:rPr>
                                      <m:t>𝒌</m:t>
                                    </m:r>
                                  </m:e>
                                  <m:sub>
                                    <m:r>
                                      <a:rPr lang="en-CA" b="1" i="1" smtClean="0">
                                        <a:latin typeface="Cambria Math" panose="02040503050406030204" pitchFamily="18" charset="0"/>
                                      </a:rPr>
                                      <m:t>𝒕</m:t>
                                    </m:r>
                                  </m:sub>
                                </m:sSub>
                                <m:r>
                                  <a:rPr lang="en-CA" b="1" i="1">
                                    <a:latin typeface="Cambria Math" panose="02040503050406030204" pitchFamily="18" charset="0"/>
                                  </a:rPr>
                                  <m:t>/</m:t>
                                </m:r>
                                <m:rad>
                                  <m:radPr>
                                    <m:degHide m:val="on"/>
                                    <m:ctrlPr>
                                      <a:rPr lang="en-CA" b="1" i="1">
                                        <a:latin typeface="Cambria Math" panose="02040503050406030204" pitchFamily="18" charset="0"/>
                                      </a:rPr>
                                    </m:ctrlPr>
                                  </m:radPr>
                                  <m:deg/>
                                  <m:e>
                                    <m:r>
                                      <a:rPr lang="en-CA" b="1" i="1">
                                        <a:latin typeface="Cambria Math" panose="02040503050406030204" pitchFamily="18" charset="0"/>
                                      </a:rPr>
                                      <m:t>𝒅</m:t>
                                    </m:r>
                                  </m:e>
                                </m:rad>
                              </m:e>
                            </m:d>
                          </m:e>
                        </m:nary>
                      </m:den>
                    </m:f>
                  </m:oMath>
                </a14:m>
                <a:endParaRPr lang="en-US" b="1" dirty="0"/>
              </a:p>
              <a:p>
                <a:pPr marL="285750" indent="-285750">
                  <a:buFont typeface="Wingdings" pitchFamily="2" charset="2"/>
                  <a:buChar char="q"/>
                </a:pPr>
                <a:endParaRPr lang="en-US" b="1" dirty="0"/>
              </a:p>
              <a:p>
                <a:pPr marL="285750" indent="-285750">
                  <a:buFont typeface="Wingdings" pitchFamily="2" charset="2"/>
                  <a:buChar char="q"/>
                </a:pP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𝑜</m:t>
                        </m:r>
                      </m:e>
                      <m:sub>
                        <m:r>
                          <a:rPr lang="en-CA" b="0" i="1" smtClean="0">
                            <a:latin typeface="Cambria Math" panose="02040503050406030204" pitchFamily="18" charset="0"/>
                          </a:rPr>
                          <m:t>𝑖</m:t>
                        </m:r>
                      </m:sub>
                    </m:sSub>
                    <m:r>
                      <a:rPr lang="en-CA" b="0" i="1" smtClean="0">
                        <a:latin typeface="Cambria Math" panose="02040503050406030204" pitchFamily="18" charset="0"/>
                      </a:rPr>
                      <m:t>=</m:t>
                    </m:r>
                    <m:nary>
                      <m:naryPr>
                        <m:chr m:val="∑"/>
                        <m:ctrlPr>
                          <a:rPr lang="en-CA" i="1">
                            <a:latin typeface="Cambria Math" panose="02040503050406030204" pitchFamily="18" charset="0"/>
                          </a:rPr>
                        </m:ctrlPr>
                      </m:naryPr>
                      <m:sub>
                        <m:r>
                          <m:rPr>
                            <m:brk m:alnAt="23"/>
                          </m:rPr>
                          <a:rPr lang="en-CA" i="1">
                            <a:latin typeface="Cambria Math" panose="02040503050406030204" pitchFamily="18" charset="0"/>
                          </a:rPr>
                          <m:t>𝑗</m:t>
                        </m:r>
                        <m:r>
                          <a:rPr lang="en-CA" i="1">
                            <a:latin typeface="Cambria Math" panose="02040503050406030204" pitchFamily="18" charset="0"/>
                          </a:rPr>
                          <m:t>=1</m:t>
                        </m:r>
                      </m:sub>
                      <m:sup>
                        <m:r>
                          <a:rPr lang="en-CA" i="1">
                            <a:latin typeface="Cambria Math" panose="02040503050406030204" pitchFamily="18" charset="0"/>
                          </a:rPr>
                          <m:t>𝑖</m:t>
                        </m:r>
                      </m:sup>
                      <m:e>
                        <m:sSub>
                          <m:sSubPr>
                            <m:ctrlPr>
                              <a:rPr lang="en-CA" i="1">
                                <a:latin typeface="Cambria Math" panose="02040503050406030204" pitchFamily="18" charset="0"/>
                              </a:rPr>
                            </m:ctrlPr>
                          </m:sSubPr>
                          <m:e>
                            <m:r>
                              <a:rPr lang="en-CA" b="0" i="1" smtClean="0">
                                <a:latin typeface="Cambria Math" panose="02040503050406030204" pitchFamily="18" charset="0"/>
                              </a:rPr>
                              <m:t>𝑣</m:t>
                            </m:r>
                          </m:e>
                          <m:sub>
                            <m:r>
                              <a:rPr lang="en-CA" i="1">
                                <a:latin typeface="Cambria Math" panose="02040503050406030204" pitchFamily="18" charset="0"/>
                              </a:rPr>
                              <m:t>𝑗</m:t>
                            </m:r>
                          </m:sub>
                        </m:sSub>
                        <m:sSubSup>
                          <m:sSubSupPr>
                            <m:ctrlPr>
                              <a:rPr lang="en-CA" i="1">
                                <a:latin typeface="Cambria Math" panose="02040503050406030204" pitchFamily="18" charset="0"/>
                              </a:rPr>
                            </m:ctrlPr>
                          </m:sSubSupPr>
                          <m:e>
                            <m:r>
                              <a:rPr lang="en-CA" b="0" i="1" smtClean="0">
                                <a:latin typeface="Cambria Math" panose="02040503050406030204" pitchFamily="18" charset="0"/>
                              </a:rPr>
                              <m:t>𝑎</m:t>
                            </m:r>
                          </m:e>
                          <m:sub>
                            <m:r>
                              <a:rPr lang="en-CA" i="1">
                                <a:latin typeface="Cambria Math" panose="02040503050406030204" pitchFamily="18" charset="0"/>
                              </a:rPr>
                              <m:t>𝑖𝑗</m:t>
                            </m:r>
                          </m:sub>
                          <m:sup>
                            <m:r>
                              <a:rPr lang="en-CA" i="1">
                                <a:latin typeface="Cambria Math" panose="02040503050406030204" pitchFamily="18" charset="0"/>
                              </a:rPr>
                              <m:t>𝑇</m:t>
                            </m:r>
                          </m:sup>
                        </m:sSubSup>
                      </m:e>
                    </m:nary>
                  </m:oMath>
                </a14:m>
                <a:endParaRPr lang="en-US" dirty="0"/>
              </a:p>
              <a:p>
                <a:pPr marL="285750" indent="-285750">
                  <a:buFont typeface="Wingdings" pitchFamily="2" charset="2"/>
                  <a:buChar char="q"/>
                </a:pPr>
                <a:endParaRPr lang="en-US" dirty="0"/>
              </a:p>
              <a:p>
                <a:r>
                  <a:rPr lang="en-US" dirty="0"/>
                  <a:t>If we have Blocks of size B</a:t>
                </a:r>
              </a:p>
              <a:p>
                <a:pPr marL="285750" indent="-285750">
                  <a:buFont typeface="Wingdings" pitchFamily="2" charset="2"/>
                  <a:buChar char="q"/>
                </a:pPr>
                <a:endParaRPr lang="en-US" dirty="0"/>
              </a:p>
              <a:p>
                <a:pPr marL="285750" indent="-285750">
                  <a:buFont typeface="Wingdings" pitchFamily="2" charset="2"/>
                  <a:buChar char="q"/>
                </a:pPr>
                <a14:m>
                  <m:oMath xmlns:m="http://schemas.openxmlformats.org/officeDocument/2006/math">
                    <m:sSub>
                      <m:sSubPr>
                        <m:ctrlPr>
                          <a:rPr lang="en-CA" b="1" i="1">
                            <a:latin typeface="Cambria Math" panose="02040503050406030204" pitchFamily="18" charset="0"/>
                          </a:rPr>
                        </m:ctrlPr>
                      </m:sSubPr>
                      <m:e>
                        <m:r>
                          <a:rPr lang="en-CA" b="1" i="1">
                            <a:latin typeface="Cambria Math" panose="02040503050406030204" pitchFamily="18" charset="0"/>
                          </a:rPr>
                          <m:t>𝑨</m:t>
                        </m:r>
                      </m:e>
                      <m:sub>
                        <m:r>
                          <a:rPr lang="en-CA" b="1" i="1">
                            <a:latin typeface="Cambria Math" panose="02040503050406030204" pitchFamily="18" charset="0"/>
                          </a:rPr>
                          <m:t>𝒊𝒋</m:t>
                        </m:r>
                      </m:sub>
                    </m:sSub>
                    <m:r>
                      <a:rPr lang="en-CA" b="1" i="1">
                        <a:latin typeface="Cambria Math" panose="02040503050406030204" pitchFamily="18" charset="0"/>
                      </a:rPr>
                      <m:t>= </m:t>
                    </m:r>
                    <m:f>
                      <m:fPr>
                        <m:ctrlPr>
                          <a:rPr lang="en-CA" b="1" i="1">
                            <a:latin typeface="Cambria Math" panose="02040503050406030204" pitchFamily="18" charset="0"/>
                          </a:rPr>
                        </m:ctrlPr>
                      </m:fPr>
                      <m:num>
                        <m:r>
                          <a:rPr lang="en-CA" b="1" i="1">
                            <a:latin typeface="Cambria Math" panose="02040503050406030204" pitchFamily="18" charset="0"/>
                          </a:rPr>
                          <m:t>𝒆𝒙𝒑</m:t>
                        </m:r>
                        <m:d>
                          <m:dPr>
                            <m:ctrlPr>
                              <a:rPr lang="en-CA" b="1" i="1">
                                <a:latin typeface="Cambria Math" panose="02040503050406030204" pitchFamily="18" charset="0"/>
                              </a:rPr>
                            </m:ctrlPr>
                          </m:dPr>
                          <m:e>
                            <m:sSubSup>
                              <m:sSubSupPr>
                                <m:ctrlPr>
                                  <a:rPr lang="en-CA" b="1" i="1" smtClean="0">
                                    <a:latin typeface="Cambria Math" panose="02040503050406030204" pitchFamily="18" charset="0"/>
                                  </a:rPr>
                                </m:ctrlPr>
                              </m:sSubSupPr>
                              <m:e>
                                <m:r>
                                  <a:rPr lang="en-CA" b="1" i="1">
                                    <a:latin typeface="Cambria Math" panose="02040503050406030204" pitchFamily="18" charset="0"/>
                                  </a:rPr>
                                  <m:t>𝒒</m:t>
                                </m:r>
                              </m:e>
                              <m:sub>
                                <m:r>
                                  <a:rPr lang="en-CA" b="1" i="1">
                                    <a:latin typeface="Cambria Math" panose="02040503050406030204" pitchFamily="18" charset="0"/>
                                  </a:rPr>
                                  <m:t>𝒊</m:t>
                                </m:r>
                              </m:sub>
                              <m:sup>
                                <m:r>
                                  <a:rPr lang="en-CA" b="1" i="1" smtClean="0">
                                    <a:latin typeface="Cambria Math" panose="02040503050406030204" pitchFamily="18" charset="0"/>
                                  </a:rPr>
                                  <m:t>𝑻</m:t>
                                </m:r>
                              </m:sup>
                            </m:sSubSup>
                            <m:r>
                              <a:rPr lang="en-CA" b="1" i="1">
                                <a:latin typeface="Cambria Math" panose="02040503050406030204" pitchFamily="18" charset="0"/>
                              </a:rPr>
                              <m:t>.</m:t>
                            </m:r>
                            <m:sSub>
                              <m:sSubPr>
                                <m:ctrlPr>
                                  <a:rPr lang="en-CA" b="1" i="1">
                                    <a:latin typeface="Cambria Math" panose="02040503050406030204" pitchFamily="18" charset="0"/>
                                  </a:rPr>
                                </m:ctrlPr>
                              </m:sSubPr>
                              <m:e>
                                <m:r>
                                  <a:rPr lang="en-CA" b="1" i="1" smtClean="0">
                                    <a:latin typeface="Cambria Math" panose="02040503050406030204" pitchFamily="18" charset="0"/>
                                  </a:rPr>
                                  <m:t>𝑲</m:t>
                                </m:r>
                              </m:e>
                              <m:sub>
                                <m:r>
                                  <a:rPr lang="en-CA" b="1" i="1">
                                    <a:latin typeface="Cambria Math" panose="02040503050406030204" pitchFamily="18" charset="0"/>
                                  </a:rPr>
                                  <m:t>𝒋</m:t>
                                </m:r>
                              </m:sub>
                            </m:sSub>
                            <m:r>
                              <a:rPr lang="en-CA" b="1" i="1">
                                <a:latin typeface="Cambria Math" panose="02040503050406030204" pitchFamily="18" charset="0"/>
                              </a:rPr>
                              <m:t>/</m:t>
                            </m:r>
                            <m:rad>
                              <m:radPr>
                                <m:degHide m:val="on"/>
                                <m:ctrlPr>
                                  <a:rPr lang="en-CA" b="1" i="1">
                                    <a:latin typeface="Cambria Math" panose="02040503050406030204" pitchFamily="18" charset="0"/>
                                  </a:rPr>
                                </m:ctrlPr>
                              </m:radPr>
                              <m:deg/>
                              <m:e>
                                <m:r>
                                  <a:rPr lang="en-CA" b="1" i="1">
                                    <a:latin typeface="Cambria Math" panose="02040503050406030204" pitchFamily="18" charset="0"/>
                                  </a:rPr>
                                  <m:t>𝒅</m:t>
                                </m:r>
                              </m:e>
                            </m:rad>
                          </m:e>
                        </m:d>
                      </m:num>
                      <m:den>
                        <m:nary>
                          <m:naryPr>
                            <m:chr m:val="∑"/>
                            <m:limLoc m:val="subSup"/>
                            <m:ctrlPr>
                              <a:rPr lang="en-CA" b="1" i="1" smtClean="0">
                                <a:latin typeface="Cambria Math" panose="02040503050406030204" pitchFamily="18" charset="0"/>
                              </a:rPr>
                            </m:ctrlPr>
                          </m:naryPr>
                          <m:sub>
                            <m:r>
                              <m:rPr>
                                <m:brk m:alnAt="25"/>
                              </m:rPr>
                              <a:rPr lang="en-CA" b="1" i="1" smtClean="0">
                                <a:latin typeface="Cambria Math" panose="02040503050406030204" pitchFamily="18" charset="0"/>
                              </a:rPr>
                              <m:t>𝒕</m:t>
                            </m:r>
                            <m:r>
                              <a:rPr lang="en-CA" b="1" i="1" smtClean="0">
                                <a:latin typeface="Cambria Math" panose="02040503050406030204" pitchFamily="18" charset="0"/>
                              </a:rPr>
                              <m:t>=</m:t>
                            </m:r>
                            <m:r>
                              <a:rPr lang="en-CA" b="1" i="1" smtClean="0">
                                <a:latin typeface="Cambria Math" panose="02040503050406030204" pitchFamily="18" charset="0"/>
                              </a:rPr>
                              <m:t>𝟏</m:t>
                            </m:r>
                          </m:sub>
                          <m:sup>
                            <m:r>
                              <a:rPr lang="en-CA" b="1" i="1" smtClean="0">
                                <a:latin typeface="Cambria Math" panose="02040503050406030204" pitchFamily="18" charset="0"/>
                              </a:rPr>
                              <m:t>𝒊</m:t>
                            </m:r>
                            <m:r>
                              <a:rPr lang="en-CA" b="1" i="1" smtClean="0">
                                <a:latin typeface="Cambria Math" panose="02040503050406030204" pitchFamily="18" charset="0"/>
                              </a:rPr>
                              <m:t>/</m:t>
                            </m:r>
                            <m:r>
                              <a:rPr lang="en-CA" b="1" i="1" smtClean="0">
                                <a:latin typeface="Cambria Math" panose="02040503050406030204" pitchFamily="18" charset="0"/>
                              </a:rPr>
                              <m:t>𝑩</m:t>
                            </m:r>
                          </m:sup>
                          <m:e>
                            <m:r>
                              <a:rPr lang="en-CA" b="1" i="1">
                                <a:latin typeface="Cambria Math" panose="02040503050406030204" pitchFamily="18" charset="0"/>
                              </a:rPr>
                              <m:t>𝒆𝒙𝒑</m:t>
                            </m:r>
                            <m:d>
                              <m:dPr>
                                <m:ctrlPr>
                                  <a:rPr lang="en-CA" b="1" i="1">
                                    <a:latin typeface="Cambria Math" panose="02040503050406030204" pitchFamily="18" charset="0"/>
                                  </a:rPr>
                                </m:ctrlPr>
                              </m:dPr>
                              <m:e>
                                <m:sSubSup>
                                  <m:sSubSupPr>
                                    <m:ctrlPr>
                                      <a:rPr lang="en-CA" b="1" i="1" smtClean="0">
                                        <a:latin typeface="Cambria Math" panose="02040503050406030204" pitchFamily="18" charset="0"/>
                                      </a:rPr>
                                    </m:ctrlPr>
                                  </m:sSubSupPr>
                                  <m:e>
                                    <m:r>
                                      <a:rPr lang="en-CA" b="1" i="1">
                                        <a:latin typeface="Cambria Math" panose="02040503050406030204" pitchFamily="18" charset="0"/>
                                      </a:rPr>
                                      <m:t>𝒒</m:t>
                                    </m:r>
                                  </m:e>
                                  <m:sub>
                                    <m:r>
                                      <a:rPr lang="en-CA" b="1" i="1">
                                        <a:latin typeface="Cambria Math" panose="02040503050406030204" pitchFamily="18" charset="0"/>
                                      </a:rPr>
                                      <m:t>𝒊</m:t>
                                    </m:r>
                                  </m:sub>
                                  <m:sup>
                                    <m:r>
                                      <a:rPr lang="en-CA" b="1" i="1" smtClean="0">
                                        <a:latin typeface="Cambria Math" panose="02040503050406030204" pitchFamily="18" charset="0"/>
                                      </a:rPr>
                                      <m:t>𝑻</m:t>
                                    </m:r>
                                  </m:sup>
                                </m:sSubSup>
                                <m:r>
                                  <a:rPr lang="en-CA" b="1" i="1">
                                    <a:latin typeface="Cambria Math" panose="02040503050406030204" pitchFamily="18" charset="0"/>
                                  </a:rPr>
                                  <m:t>.</m:t>
                                </m:r>
                                <m:sSub>
                                  <m:sSubPr>
                                    <m:ctrlPr>
                                      <a:rPr lang="en-CA" b="1" i="1">
                                        <a:latin typeface="Cambria Math" panose="02040503050406030204" pitchFamily="18" charset="0"/>
                                      </a:rPr>
                                    </m:ctrlPr>
                                  </m:sSubPr>
                                  <m:e>
                                    <m:r>
                                      <a:rPr lang="en-CA" b="1" i="1">
                                        <a:latin typeface="Cambria Math" panose="02040503050406030204" pitchFamily="18" charset="0"/>
                                      </a:rPr>
                                      <m:t>𝑲</m:t>
                                    </m:r>
                                  </m:e>
                                  <m:sub>
                                    <m:r>
                                      <a:rPr lang="en-CA" b="1" i="1">
                                        <a:latin typeface="Cambria Math" panose="02040503050406030204" pitchFamily="18" charset="0"/>
                                      </a:rPr>
                                      <m:t>𝒕</m:t>
                                    </m:r>
                                  </m:sub>
                                </m:sSub>
                                <m:r>
                                  <a:rPr lang="en-CA" b="1" i="1">
                                    <a:latin typeface="Cambria Math" panose="02040503050406030204" pitchFamily="18" charset="0"/>
                                  </a:rPr>
                                  <m:t>/</m:t>
                                </m:r>
                                <m:rad>
                                  <m:radPr>
                                    <m:degHide m:val="on"/>
                                    <m:ctrlPr>
                                      <a:rPr lang="en-CA" b="1" i="1">
                                        <a:latin typeface="Cambria Math" panose="02040503050406030204" pitchFamily="18" charset="0"/>
                                      </a:rPr>
                                    </m:ctrlPr>
                                  </m:radPr>
                                  <m:deg/>
                                  <m:e>
                                    <m:r>
                                      <a:rPr lang="en-CA" b="1" i="1">
                                        <a:latin typeface="Cambria Math" panose="02040503050406030204" pitchFamily="18" charset="0"/>
                                      </a:rPr>
                                      <m:t>𝒅</m:t>
                                    </m:r>
                                  </m:e>
                                </m:rad>
                              </m:e>
                            </m:d>
                          </m:e>
                        </m:nary>
                      </m:den>
                    </m:f>
                  </m:oMath>
                </a14:m>
                <a:endParaRPr lang="en-US" b="1" dirty="0"/>
              </a:p>
              <a:p>
                <a:pPr marL="285750" indent="-285750">
                  <a:buFont typeface="Wingdings" pitchFamily="2" charset="2"/>
                  <a:buChar char="q"/>
                </a:pPr>
                <a:endParaRPr lang="en-US" b="1" dirty="0"/>
              </a:p>
              <a:p>
                <a:pPr marL="285750" indent="-285750">
                  <a:buFont typeface="Wingdings" pitchFamily="2" charset="2"/>
                  <a:buChar char="q"/>
                </a:pP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𝑜</m:t>
                        </m:r>
                      </m:e>
                      <m:sub>
                        <m:r>
                          <a:rPr lang="en-CA" i="1">
                            <a:latin typeface="Cambria Math" panose="02040503050406030204" pitchFamily="18" charset="0"/>
                          </a:rPr>
                          <m:t>𝑖</m:t>
                        </m:r>
                      </m:sub>
                    </m:sSub>
                    <m:r>
                      <a:rPr lang="en-CA" i="1">
                        <a:latin typeface="Cambria Math" panose="02040503050406030204" pitchFamily="18" charset="0"/>
                      </a:rPr>
                      <m:t>= </m:t>
                    </m:r>
                    <m:nary>
                      <m:naryPr>
                        <m:chr m:val="∑"/>
                        <m:ctrlPr>
                          <a:rPr lang="en-CA" i="1" smtClean="0">
                            <a:latin typeface="Cambria Math" panose="02040503050406030204" pitchFamily="18" charset="0"/>
                          </a:rPr>
                        </m:ctrlPr>
                      </m:naryPr>
                      <m:sub>
                        <m:r>
                          <m:rPr>
                            <m:brk m:alnAt="23"/>
                          </m:rPr>
                          <a:rPr lang="en-CA" b="0" i="1" smtClean="0">
                            <a:latin typeface="Cambria Math" panose="02040503050406030204" pitchFamily="18" charset="0"/>
                          </a:rPr>
                          <m:t>𝑗</m:t>
                        </m:r>
                        <m:r>
                          <a:rPr lang="en-CA" b="0" i="1" smtClean="0">
                            <a:latin typeface="Cambria Math" panose="02040503050406030204" pitchFamily="18" charset="0"/>
                          </a:rPr>
                          <m:t>=1</m:t>
                        </m:r>
                      </m:sub>
                      <m:sup>
                        <m:r>
                          <a:rPr lang="en-CA" b="0" i="1" smtClean="0">
                            <a:latin typeface="Cambria Math" panose="02040503050406030204" pitchFamily="18" charset="0"/>
                          </a:rPr>
                          <m:t>𝑖</m:t>
                        </m:r>
                        <m:r>
                          <a:rPr lang="en-CA" b="0" i="1" smtClean="0">
                            <a:latin typeface="Cambria Math" panose="02040503050406030204" pitchFamily="18" charset="0"/>
                          </a:rPr>
                          <m:t>/</m:t>
                        </m:r>
                        <m:r>
                          <a:rPr lang="en-CA" b="0" i="1" smtClean="0">
                            <a:latin typeface="Cambria Math" panose="02040503050406030204" pitchFamily="18" charset="0"/>
                          </a:rPr>
                          <m:t>𝐵</m:t>
                        </m:r>
                      </m:sup>
                      <m:e>
                        <m:sSub>
                          <m:sSubPr>
                            <m:ctrlPr>
                              <a:rPr lang="en-CA" i="1">
                                <a:latin typeface="Cambria Math" panose="02040503050406030204" pitchFamily="18" charset="0"/>
                              </a:rPr>
                            </m:ctrlPr>
                          </m:sSubPr>
                          <m:e>
                            <m:r>
                              <a:rPr lang="en-CA" b="0" i="1" smtClean="0">
                                <a:latin typeface="Cambria Math" panose="02040503050406030204" pitchFamily="18" charset="0"/>
                              </a:rPr>
                              <m:t>𝑉</m:t>
                            </m:r>
                          </m:e>
                          <m:sub>
                            <m:r>
                              <a:rPr lang="en-CA" i="1">
                                <a:latin typeface="Cambria Math" panose="02040503050406030204" pitchFamily="18" charset="0"/>
                              </a:rPr>
                              <m:t>𝑗</m:t>
                            </m:r>
                          </m:sub>
                        </m:sSub>
                        <m:sSubSup>
                          <m:sSubSupPr>
                            <m:ctrlPr>
                              <a:rPr lang="en-CA" b="0" i="1" smtClean="0">
                                <a:latin typeface="Cambria Math" panose="02040503050406030204" pitchFamily="18" charset="0"/>
                              </a:rPr>
                            </m:ctrlPr>
                          </m:sSubSupPr>
                          <m:e>
                            <m:r>
                              <a:rPr lang="en-CA" i="1">
                                <a:latin typeface="Cambria Math" panose="02040503050406030204" pitchFamily="18" charset="0"/>
                              </a:rPr>
                              <m:t>𝐴</m:t>
                            </m:r>
                          </m:e>
                          <m:sub>
                            <m:r>
                              <a:rPr lang="en-CA" i="1">
                                <a:latin typeface="Cambria Math" panose="02040503050406030204" pitchFamily="18" charset="0"/>
                              </a:rPr>
                              <m:t>𝑖𝑗</m:t>
                            </m:r>
                          </m:sub>
                          <m:sup>
                            <m:r>
                              <a:rPr lang="en-CA" b="0" i="1" smtClean="0">
                                <a:latin typeface="Cambria Math" panose="02040503050406030204" pitchFamily="18" charset="0"/>
                              </a:rPr>
                              <m:t>𝑇</m:t>
                            </m:r>
                          </m:sup>
                        </m:sSubSup>
                      </m:e>
                    </m:nary>
                  </m:oMath>
                </a14:m>
                <a:endParaRPr lang="en-US" dirty="0"/>
              </a:p>
              <a:p>
                <a:pPr marL="285750" indent="-285750">
                  <a:buFont typeface="Wingdings" pitchFamily="2" charset="2"/>
                  <a:buChar char="q"/>
                </a:pPr>
                <a:endParaRPr lang="en-US" dirty="0"/>
              </a:p>
            </p:txBody>
          </p:sp>
        </mc:Choice>
        <mc:Fallback xmlns="">
          <p:sp>
            <p:nvSpPr>
              <p:cNvPr id="3" name="TextBox 2">
                <a:extLst>
                  <a:ext uri="{FF2B5EF4-FFF2-40B4-BE49-F238E27FC236}">
                    <a16:creationId xmlns:a16="http://schemas.microsoft.com/office/drawing/2014/main" id="{FDB8D643-78A8-C3BE-7B6B-47E350572108}"/>
                  </a:ext>
                </a:extLst>
              </p:cNvPr>
              <p:cNvSpPr txBox="1">
                <a:spLocks noRot="1" noChangeAspect="1" noMove="1" noResize="1" noEditPoints="1" noAdjustHandles="1" noChangeArrowheads="1" noChangeShapeType="1" noTextEdit="1"/>
              </p:cNvSpPr>
              <p:nvPr/>
            </p:nvSpPr>
            <p:spPr>
              <a:xfrm>
                <a:off x="838200" y="1640407"/>
                <a:ext cx="3200400" cy="4432880"/>
              </a:xfrm>
              <a:prstGeom prst="rect">
                <a:avLst/>
              </a:prstGeom>
              <a:blipFill>
                <a:blip r:embed="rId3"/>
                <a:stretch>
                  <a:fillRect l="-1976" t="-571" b="-5143"/>
                </a:stretch>
              </a:blipFill>
            </p:spPr>
            <p:txBody>
              <a:bodyPr/>
              <a:lstStyle/>
              <a:p>
                <a:r>
                  <a:rPr lang="en-US">
                    <a:noFill/>
                  </a:rPr>
                  <a:t> </a:t>
                </a:r>
              </a:p>
            </p:txBody>
          </p:sp>
        </mc:Fallback>
      </mc:AlternateContent>
    </p:spTree>
    <p:extLst>
      <p:ext uri="{BB962C8B-B14F-4D97-AF65-F5344CB8AC3E}">
        <p14:creationId xmlns:p14="http://schemas.microsoft.com/office/powerpoint/2010/main" val="6286601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27872-DA42-3F18-D4CF-511893DEDC2D}"/>
              </a:ext>
            </a:extLst>
          </p:cNvPr>
          <p:cNvSpPr>
            <a:spLocks noGrp="1"/>
          </p:cNvSpPr>
          <p:nvPr>
            <p:ph type="title"/>
          </p:nvPr>
        </p:nvSpPr>
        <p:spPr/>
        <p:txBody>
          <a:bodyPr/>
          <a:lstStyle/>
          <a:p>
            <a:r>
              <a:rPr lang="en-US" dirty="0"/>
              <a:t>Results</a:t>
            </a:r>
          </a:p>
        </p:txBody>
      </p:sp>
      <p:sp>
        <p:nvSpPr>
          <p:cNvPr id="4" name="Date Placeholder 3">
            <a:extLst>
              <a:ext uri="{FF2B5EF4-FFF2-40B4-BE49-F238E27FC236}">
                <a16:creationId xmlns:a16="http://schemas.microsoft.com/office/drawing/2014/main" id="{9A040073-CB08-6C80-5931-A34D89D02ACC}"/>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C584EAD3-55F4-54E7-4486-D24333A4513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86A669D-DD64-0DC8-AE89-123C18711484}"/>
              </a:ext>
            </a:extLst>
          </p:cNvPr>
          <p:cNvSpPr>
            <a:spLocks noGrp="1"/>
          </p:cNvSpPr>
          <p:nvPr>
            <p:ph type="sldNum" sz="quarter" idx="12"/>
          </p:nvPr>
        </p:nvSpPr>
        <p:spPr/>
        <p:txBody>
          <a:bodyPr/>
          <a:lstStyle/>
          <a:p>
            <a:fld id="{D4F24A5E-B0D2-394D-9970-9AE06BCB59C1}" type="slidenum">
              <a:rPr lang="en-US" smtClean="0"/>
              <a:t>58</a:t>
            </a:fld>
            <a:endParaRPr lang="en-US"/>
          </a:p>
        </p:txBody>
      </p:sp>
      <p:pic>
        <p:nvPicPr>
          <p:cNvPr id="7" name="Picture 6">
            <a:extLst>
              <a:ext uri="{FF2B5EF4-FFF2-40B4-BE49-F238E27FC236}">
                <a16:creationId xmlns:a16="http://schemas.microsoft.com/office/drawing/2014/main" id="{53195D9A-A2BA-A45D-8DF1-578188C0DE70}"/>
              </a:ext>
            </a:extLst>
          </p:cNvPr>
          <p:cNvPicPr>
            <a:picLocks noChangeAspect="1"/>
          </p:cNvPicPr>
          <p:nvPr/>
        </p:nvPicPr>
        <p:blipFill>
          <a:blip r:embed="rId3"/>
          <a:stretch>
            <a:fillRect/>
          </a:stretch>
        </p:blipFill>
        <p:spPr>
          <a:xfrm>
            <a:off x="381000" y="1031678"/>
            <a:ext cx="5457091" cy="3022800"/>
          </a:xfrm>
          <a:prstGeom prst="rect">
            <a:avLst/>
          </a:prstGeom>
        </p:spPr>
      </p:pic>
      <p:pic>
        <p:nvPicPr>
          <p:cNvPr id="8" name="Picture 7">
            <a:extLst>
              <a:ext uri="{FF2B5EF4-FFF2-40B4-BE49-F238E27FC236}">
                <a16:creationId xmlns:a16="http://schemas.microsoft.com/office/drawing/2014/main" id="{72EAF0D2-DD7D-0689-5B06-826197DF317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838091" y="1101880"/>
            <a:ext cx="6244213" cy="2717950"/>
          </a:xfrm>
          <a:prstGeom prst="rect">
            <a:avLst/>
          </a:prstGeom>
        </p:spPr>
      </p:pic>
      <p:sp>
        <p:nvSpPr>
          <p:cNvPr id="11" name="TextBox 10">
            <a:extLst>
              <a:ext uri="{FF2B5EF4-FFF2-40B4-BE49-F238E27FC236}">
                <a16:creationId xmlns:a16="http://schemas.microsoft.com/office/drawing/2014/main" id="{932D4F63-56D1-4C7E-274A-56FF60E240E3}"/>
              </a:ext>
            </a:extLst>
          </p:cNvPr>
          <p:cNvSpPr txBox="1"/>
          <p:nvPr/>
        </p:nvSpPr>
        <p:spPr>
          <a:xfrm>
            <a:off x="5838091" y="4466750"/>
            <a:ext cx="5898801" cy="1477328"/>
          </a:xfrm>
          <a:prstGeom prst="rect">
            <a:avLst/>
          </a:prstGeom>
          <a:noFill/>
        </p:spPr>
        <p:txBody>
          <a:bodyPr wrap="square">
            <a:spAutoFit/>
          </a:bodyPr>
          <a:lstStyle/>
          <a:p>
            <a:r>
              <a:rPr lang="en-US" b="1" dirty="0"/>
              <a:t> </a:t>
            </a:r>
            <a:r>
              <a:rPr lang="en-US" b="1" dirty="0" err="1"/>
              <a:t>vLLM’s</a:t>
            </a:r>
            <a:r>
              <a:rPr lang="en-US" b="1" dirty="0"/>
              <a:t> </a:t>
            </a:r>
            <a:r>
              <a:rPr lang="en-US" b="1" dirty="0" err="1"/>
              <a:t>PagedAttention</a:t>
            </a:r>
            <a:r>
              <a:rPr lang="en-US" b="1" dirty="0"/>
              <a:t> can efficiently manage the memory usage and thus enable batching more requests than Orca.</a:t>
            </a:r>
          </a:p>
          <a:p>
            <a:endParaRPr lang="en-US" b="1" dirty="0"/>
          </a:p>
          <a:p>
            <a:r>
              <a:rPr lang="en-US" dirty="0"/>
              <a:t>- Block size of 16 is large enough to use GPU efficiently</a:t>
            </a:r>
          </a:p>
          <a:p>
            <a:r>
              <a:rPr lang="en-US" dirty="0"/>
              <a:t>- </a:t>
            </a:r>
            <a:r>
              <a:rPr lang="en-US" dirty="0" err="1"/>
              <a:t>Recomputation</a:t>
            </a:r>
            <a:r>
              <a:rPr lang="en-US" dirty="0"/>
              <a:t> more efficient than swapping when small</a:t>
            </a:r>
          </a:p>
        </p:txBody>
      </p:sp>
      <p:sp>
        <p:nvSpPr>
          <p:cNvPr id="13" name="TextBox 12">
            <a:extLst>
              <a:ext uri="{FF2B5EF4-FFF2-40B4-BE49-F238E27FC236}">
                <a16:creationId xmlns:a16="http://schemas.microsoft.com/office/drawing/2014/main" id="{BAE915F8-48DE-AFC5-8610-10DE6119B4CC}"/>
              </a:ext>
            </a:extLst>
          </p:cNvPr>
          <p:cNvSpPr txBox="1"/>
          <p:nvPr/>
        </p:nvSpPr>
        <p:spPr>
          <a:xfrm>
            <a:off x="381000" y="4466750"/>
            <a:ext cx="5125497" cy="1754326"/>
          </a:xfrm>
          <a:prstGeom prst="rect">
            <a:avLst/>
          </a:prstGeom>
          <a:noFill/>
        </p:spPr>
        <p:txBody>
          <a:bodyPr wrap="square">
            <a:spAutoFit/>
          </a:bodyPr>
          <a:lstStyle/>
          <a:p>
            <a:r>
              <a:rPr lang="en-US" b="1" dirty="0"/>
              <a:t>With a larger number of sequences to sample, </a:t>
            </a:r>
            <a:r>
              <a:rPr lang="en-US" b="1" dirty="0" err="1"/>
              <a:t>vLLM</a:t>
            </a:r>
            <a:r>
              <a:rPr lang="en-US" b="1" dirty="0"/>
              <a:t> brings more improvement over the Orca baselines</a:t>
            </a:r>
          </a:p>
          <a:p>
            <a:r>
              <a:rPr lang="en-US" dirty="0"/>
              <a:t>-</a:t>
            </a:r>
            <a:r>
              <a:rPr lang="en-US" b="1" dirty="0"/>
              <a:t> </a:t>
            </a:r>
            <a:r>
              <a:rPr lang="en-US" dirty="0"/>
              <a:t>Higher throughput with shared prefix</a:t>
            </a:r>
          </a:p>
          <a:p>
            <a:r>
              <a:rPr lang="en-US" dirty="0"/>
              <a:t>- Chatbots can handle larger prompts efficiently</a:t>
            </a:r>
          </a:p>
          <a:p>
            <a:r>
              <a:rPr lang="en-US" dirty="0"/>
              <a:t>- Higher attention kernel latency doesn’t affect results significantly</a:t>
            </a:r>
          </a:p>
        </p:txBody>
      </p:sp>
    </p:spTree>
    <p:extLst>
      <p:ext uri="{BB962C8B-B14F-4D97-AF65-F5344CB8AC3E}">
        <p14:creationId xmlns:p14="http://schemas.microsoft.com/office/powerpoint/2010/main" val="22636141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9539A118-333A-D22B-AB97-A8FDC42C5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5196" y="3800142"/>
            <a:ext cx="6516804" cy="26720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4E8F4E9-46F4-EA05-AD11-264AEC03A269}"/>
              </a:ext>
            </a:extLst>
          </p:cNvPr>
          <p:cNvSpPr>
            <a:spLocks noGrp="1"/>
          </p:cNvSpPr>
          <p:nvPr>
            <p:ph type="title"/>
          </p:nvPr>
        </p:nvSpPr>
        <p:spPr/>
        <p:txBody>
          <a:bodyPr/>
          <a:lstStyle/>
          <a:p>
            <a:r>
              <a:rPr lang="en-US" dirty="0"/>
              <a:t>Flash-Attention (Re-visited)</a:t>
            </a:r>
          </a:p>
        </p:txBody>
      </p:sp>
      <p:sp>
        <p:nvSpPr>
          <p:cNvPr id="3" name="Content Placeholder 2">
            <a:extLst>
              <a:ext uri="{FF2B5EF4-FFF2-40B4-BE49-F238E27FC236}">
                <a16:creationId xmlns:a16="http://schemas.microsoft.com/office/drawing/2014/main" id="{78548E6D-25F3-A6C8-DF91-02F7C0949EA7}"/>
              </a:ext>
            </a:extLst>
          </p:cNvPr>
          <p:cNvSpPr>
            <a:spLocks noGrp="1"/>
          </p:cNvSpPr>
          <p:nvPr>
            <p:ph idx="1"/>
          </p:nvPr>
        </p:nvSpPr>
        <p:spPr/>
        <p:txBody>
          <a:bodyPr/>
          <a:lstStyle/>
          <a:p>
            <a:r>
              <a:rPr lang="en-US" b="1" dirty="0"/>
              <a:t>2-4X Faster, 10-20X memory reduction</a:t>
            </a:r>
          </a:p>
          <a:p>
            <a:r>
              <a:rPr lang="en-US" b="1" dirty="0"/>
              <a:t>Flash Attention </a:t>
            </a:r>
            <a:r>
              <a:rPr lang="en-US" dirty="0"/>
              <a:t>for training – bottleneck was </a:t>
            </a:r>
            <a:r>
              <a:rPr lang="en-US" b="1" dirty="0"/>
              <a:t>memory bandwidth </a:t>
            </a:r>
            <a:r>
              <a:rPr lang="en-US" dirty="0"/>
              <a:t>– FA2 (2x more) parallelizes across batch size and query length dimension – reduce non-</a:t>
            </a:r>
            <a:r>
              <a:rPr lang="en-US" dirty="0" err="1"/>
              <a:t>matmul</a:t>
            </a:r>
            <a:r>
              <a:rPr lang="en-US" dirty="0"/>
              <a:t> FLOPS</a:t>
            </a:r>
          </a:p>
        </p:txBody>
      </p:sp>
      <p:sp>
        <p:nvSpPr>
          <p:cNvPr id="4" name="Date Placeholder 3">
            <a:extLst>
              <a:ext uri="{FF2B5EF4-FFF2-40B4-BE49-F238E27FC236}">
                <a16:creationId xmlns:a16="http://schemas.microsoft.com/office/drawing/2014/main" id="{E71815A4-1756-CBE9-CFE4-BB35C5360526}"/>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D546E460-1439-6AE2-83F4-FB1638C1753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1E0AEF4-46E9-24E2-19F3-32C5DD44138E}"/>
              </a:ext>
            </a:extLst>
          </p:cNvPr>
          <p:cNvSpPr>
            <a:spLocks noGrp="1"/>
          </p:cNvSpPr>
          <p:nvPr>
            <p:ph type="sldNum" sz="quarter" idx="12"/>
          </p:nvPr>
        </p:nvSpPr>
        <p:spPr/>
        <p:txBody>
          <a:bodyPr/>
          <a:lstStyle/>
          <a:p>
            <a:fld id="{D4F24A5E-B0D2-394D-9970-9AE06BCB59C1}" type="slidenum">
              <a:rPr lang="en-US" smtClean="0"/>
              <a:t>59</a:t>
            </a:fld>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5CE1E72-C625-23DF-B0A5-FC800B44E27F}"/>
                  </a:ext>
                </a:extLst>
              </p:cNvPr>
              <p:cNvSpPr txBox="1"/>
              <p:nvPr/>
            </p:nvSpPr>
            <p:spPr>
              <a:xfrm>
                <a:off x="1884387" y="3359012"/>
                <a:ext cx="6997749" cy="5093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𝑠𝑜𝑓𝑡𝑚𝑎𝑥</m:t>
                      </m:r>
                      <m:d>
                        <m:dPr>
                          <m:ctrlPr>
                            <a:rPr lang="en-CA" b="0" i="1" smtClean="0">
                              <a:latin typeface="Cambria Math" panose="02040503050406030204" pitchFamily="18" charset="0"/>
                            </a:rPr>
                          </m:ctrlPr>
                        </m:dPr>
                        <m:e>
                          <m:d>
                            <m:dPr>
                              <m:begChr m:val="["/>
                              <m:endChr m:val="]"/>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𝐴</m:t>
                                  </m:r>
                                </m:e>
                                <m:sub>
                                  <m:r>
                                    <a:rPr lang="en-CA" b="0" i="1" smtClean="0">
                                      <a:latin typeface="Cambria Math" panose="02040503050406030204" pitchFamily="18" charset="0"/>
                                    </a:rPr>
                                    <m:t>1</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𝐴</m:t>
                                  </m:r>
                                </m:e>
                                <m:sub>
                                  <m:r>
                                    <a:rPr lang="en-CA" b="0" i="1" smtClean="0">
                                      <a:latin typeface="Cambria Math" panose="02040503050406030204" pitchFamily="18" charset="0"/>
                                    </a:rPr>
                                    <m:t>2</m:t>
                                  </m:r>
                                </m:sub>
                              </m:sSub>
                            </m:e>
                          </m:d>
                        </m:e>
                      </m:d>
                      <m:d>
                        <m:dPr>
                          <m:begChr m:val="["/>
                          <m:endChr m:val="]"/>
                          <m:ctrlPr>
                            <a:rPr lang="en-CA" b="0" i="1" smtClean="0">
                              <a:latin typeface="Cambria Math" panose="02040503050406030204" pitchFamily="18" charset="0"/>
                            </a:rPr>
                          </m:ctrlPr>
                        </m:dPr>
                        <m:e>
                          <m:m>
                            <m:mPr>
                              <m:mcs>
                                <m:mc>
                                  <m:mcPr>
                                    <m:count m:val="1"/>
                                    <m:mcJc m:val="center"/>
                                  </m:mcPr>
                                </m:mc>
                              </m:mcs>
                              <m:ctrlPr>
                                <a:rPr lang="en-CA" b="0" i="1" smtClean="0">
                                  <a:latin typeface="Cambria Math" panose="02040503050406030204" pitchFamily="18" charset="0"/>
                                </a:rPr>
                              </m:ctrlPr>
                            </m:mPr>
                            <m:mr>
                              <m:e>
                                <m:sSub>
                                  <m:sSubPr>
                                    <m:ctrlPr>
                                      <a:rPr lang="en-CA" b="0" i="1" smtClean="0">
                                        <a:latin typeface="Cambria Math" panose="02040503050406030204" pitchFamily="18" charset="0"/>
                                      </a:rPr>
                                    </m:ctrlPr>
                                  </m:sSubPr>
                                  <m:e>
                                    <m:r>
                                      <m:rPr>
                                        <m:brk m:alnAt="7"/>
                                      </m:rPr>
                                      <a:rPr lang="en-CA" b="0" i="1" smtClean="0">
                                        <a:latin typeface="Cambria Math" panose="02040503050406030204" pitchFamily="18" charset="0"/>
                                      </a:rPr>
                                      <m:t>𝑉</m:t>
                                    </m:r>
                                  </m:e>
                                  <m:sub>
                                    <m:r>
                                      <m:rPr>
                                        <m:brk m:alnAt="7"/>
                                      </m:rPr>
                                      <a:rPr lang="en-CA" b="0" i="1" smtClean="0">
                                        <a:latin typeface="Cambria Math" panose="02040503050406030204" pitchFamily="18" charset="0"/>
                                      </a:rPr>
                                      <m:t>1</m:t>
                                    </m:r>
                                  </m:sub>
                                </m:sSub>
                              </m:e>
                            </m:mr>
                            <m:m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𝑉</m:t>
                                    </m:r>
                                  </m:e>
                                  <m:sub>
                                    <m:r>
                                      <a:rPr lang="en-CA" b="0" i="1" smtClean="0">
                                        <a:latin typeface="Cambria Math" panose="02040503050406030204" pitchFamily="18" charset="0"/>
                                      </a:rPr>
                                      <m:t>2</m:t>
                                    </m:r>
                                  </m:sub>
                                </m:sSub>
                              </m:e>
                            </m:mr>
                          </m:m>
                        </m:e>
                      </m:d>
                      <m:r>
                        <a:rPr lang="en-CA" b="0" i="1" smtClean="0">
                          <a:latin typeface="Cambria Math" panose="02040503050406030204" pitchFamily="18" charset="0"/>
                        </a:rPr>
                        <m:t>=</m:t>
                      </m:r>
                      <m:r>
                        <a:rPr lang="en-CA" b="0" i="1" smtClean="0">
                          <a:latin typeface="Cambria Math" panose="02040503050406030204" pitchFamily="18" charset="0"/>
                        </a:rPr>
                        <m:t>𝛼</m:t>
                      </m:r>
                      <m:r>
                        <a:rPr lang="en-CA" b="0" i="1" smtClean="0">
                          <a:latin typeface="Cambria Math" panose="02040503050406030204" pitchFamily="18" charset="0"/>
                        </a:rPr>
                        <m:t> </m:t>
                      </m:r>
                      <m:r>
                        <a:rPr lang="en-CA" i="1">
                          <a:latin typeface="Cambria Math" panose="02040503050406030204" pitchFamily="18" charset="0"/>
                        </a:rPr>
                        <m:t>𝑠𝑜𝑓𝑡𝑚𝑎𝑥</m:t>
                      </m:r>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𝐴</m:t>
                              </m:r>
                            </m:e>
                            <m:sub>
                              <m:r>
                                <a:rPr lang="en-CA" b="0" i="1" smtClean="0">
                                  <a:latin typeface="Cambria Math" panose="02040503050406030204" pitchFamily="18" charset="0"/>
                                </a:rPr>
                                <m:t>1</m:t>
                              </m:r>
                            </m:sub>
                          </m:sSub>
                        </m:e>
                      </m:d>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𝑉</m:t>
                          </m:r>
                        </m:e>
                        <m:sub>
                          <m:r>
                            <a:rPr lang="en-CA" b="0" i="1" smtClean="0">
                              <a:latin typeface="Cambria Math" panose="02040503050406030204" pitchFamily="18" charset="0"/>
                            </a:rPr>
                            <m:t>1</m:t>
                          </m:r>
                        </m:sub>
                      </m:sSub>
                      <m:r>
                        <a:rPr lang="en-CA" b="0" i="1" smtClean="0">
                          <a:latin typeface="Cambria Math" panose="02040503050406030204" pitchFamily="18" charset="0"/>
                        </a:rPr>
                        <m:t>+</m:t>
                      </m:r>
                      <m:r>
                        <a:rPr lang="en-CA" b="0" i="1" smtClean="0">
                          <a:latin typeface="Cambria Math" panose="02040503050406030204" pitchFamily="18" charset="0"/>
                        </a:rPr>
                        <m:t>𝛽</m:t>
                      </m:r>
                      <m:r>
                        <a:rPr lang="en-CA" b="0" i="1" smtClean="0">
                          <a:latin typeface="Cambria Math" panose="02040503050406030204" pitchFamily="18" charset="0"/>
                        </a:rPr>
                        <m:t> </m:t>
                      </m:r>
                      <m:r>
                        <a:rPr lang="en-CA" i="1">
                          <a:latin typeface="Cambria Math" panose="02040503050406030204" pitchFamily="18" charset="0"/>
                        </a:rPr>
                        <m:t>𝑠𝑜𝑓𝑡𝑚𝑎𝑥</m:t>
                      </m:r>
                      <m:d>
                        <m:dPr>
                          <m:ctrlPr>
                            <a:rPr lang="en-CA" i="1">
                              <a:latin typeface="Cambria Math" panose="02040503050406030204" pitchFamily="18" charset="0"/>
                            </a:rPr>
                          </m:ctrlPr>
                        </m:dPr>
                        <m:e>
                          <m:sSub>
                            <m:sSubPr>
                              <m:ctrlPr>
                                <a:rPr lang="en-CA" i="1">
                                  <a:latin typeface="Cambria Math" panose="02040503050406030204" pitchFamily="18" charset="0"/>
                                </a:rPr>
                              </m:ctrlPr>
                            </m:sSubPr>
                            <m:e>
                              <m:r>
                                <a:rPr lang="en-CA" i="1">
                                  <a:latin typeface="Cambria Math" panose="02040503050406030204" pitchFamily="18" charset="0"/>
                                </a:rPr>
                                <m:t>𝐴</m:t>
                              </m:r>
                            </m:e>
                            <m:sub>
                              <m:r>
                                <a:rPr lang="en-CA" b="0" i="1" smtClean="0">
                                  <a:latin typeface="Cambria Math" panose="02040503050406030204" pitchFamily="18" charset="0"/>
                                </a:rPr>
                                <m:t>2</m:t>
                              </m:r>
                            </m:sub>
                          </m:sSub>
                        </m:e>
                      </m:d>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𝑉</m:t>
                          </m:r>
                        </m:e>
                        <m:sub>
                          <m:r>
                            <a:rPr lang="en-CA" b="0" i="1" smtClean="0">
                              <a:latin typeface="Cambria Math" panose="02040503050406030204" pitchFamily="18" charset="0"/>
                            </a:rPr>
                            <m:t>2</m:t>
                          </m:r>
                        </m:sub>
                      </m:sSub>
                    </m:oMath>
                  </m:oMathPara>
                </a14:m>
                <a:endParaRPr lang="en-US" dirty="0"/>
              </a:p>
            </p:txBody>
          </p:sp>
        </mc:Choice>
        <mc:Fallback xmlns="">
          <p:sp>
            <p:nvSpPr>
              <p:cNvPr id="8" name="TextBox 7">
                <a:extLst>
                  <a:ext uri="{FF2B5EF4-FFF2-40B4-BE49-F238E27FC236}">
                    <a16:creationId xmlns:a16="http://schemas.microsoft.com/office/drawing/2014/main" id="{F5CE1E72-C625-23DF-B0A5-FC800B44E27F}"/>
                  </a:ext>
                </a:extLst>
              </p:cNvPr>
              <p:cNvSpPr txBox="1">
                <a:spLocks noRot="1" noChangeAspect="1" noMove="1" noResize="1" noEditPoints="1" noAdjustHandles="1" noChangeArrowheads="1" noChangeShapeType="1" noTextEdit="1"/>
              </p:cNvSpPr>
              <p:nvPr/>
            </p:nvSpPr>
            <p:spPr>
              <a:xfrm>
                <a:off x="1884387" y="3359012"/>
                <a:ext cx="6997749" cy="509307"/>
              </a:xfrm>
              <a:prstGeom prst="rect">
                <a:avLst/>
              </a:prstGeom>
              <a:blipFill>
                <a:blip r:embed="rId4"/>
                <a:stretch>
                  <a:fillRect t="-2439" b="-975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540E461-D728-291D-9C5E-0F2A45266FE8}"/>
              </a:ext>
            </a:extLst>
          </p:cNvPr>
          <p:cNvSpPr txBox="1"/>
          <p:nvPr/>
        </p:nvSpPr>
        <p:spPr>
          <a:xfrm>
            <a:off x="1135464" y="3429000"/>
            <a:ext cx="763351" cy="369332"/>
          </a:xfrm>
          <a:prstGeom prst="rect">
            <a:avLst/>
          </a:prstGeom>
          <a:noFill/>
        </p:spPr>
        <p:txBody>
          <a:bodyPr wrap="none" rtlCol="0">
            <a:spAutoFit/>
          </a:bodyPr>
          <a:lstStyle/>
          <a:p>
            <a:r>
              <a:rPr lang="en-US" b="1" dirty="0"/>
              <a:t>Tiling:</a:t>
            </a:r>
          </a:p>
        </p:txBody>
      </p:sp>
      <p:sp>
        <p:nvSpPr>
          <p:cNvPr id="10" name="TextBox 9">
            <a:extLst>
              <a:ext uri="{FF2B5EF4-FFF2-40B4-BE49-F238E27FC236}">
                <a16:creationId xmlns:a16="http://schemas.microsoft.com/office/drawing/2014/main" id="{5967C768-B210-8E72-4BDE-DE5AEBB9EB8E}"/>
              </a:ext>
            </a:extLst>
          </p:cNvPr>
          <p:cNvSpPr txBox="1"/>
          <p:nvPr/>
        </p:nvSpPr>
        <p:spPr>
          <a:xfrm>
            <a:off x="1135464" y="3835607"/>
            <a:ext cx="4742822" cy="369332"/>
          </a:xfrm>
          <a:prstGeom prst="rect">
            <a:avLst/>
          </a:prstGeom>
          <a:noFill/>
        </p:spPr>
        <p:txBody>
          <a:bodyPr wrap="square" rtlCol="0">
            <a:spAutoFit/>
          </a:bodyPr>
          <a:lstStyle/>
          <a:p>
            <a:r>
              <a:rPr lang="en-US" b="1" dirty="0"/>
              <a:t>Recompute in backward pass (Inputs in SRAM)</a:t>
            </a:r>
          </a:p>
        </p:txBody>
      </p:sp>
      <p:pic>
        <p:nvPicPr>
          <p:cNvPr id="11" name="Picture 10">
            <a:extLst>
              <a:ext uri="{FF2B5EF4-FFF2-40B4-BE49-F238E27FC236}">
                <a16:creationId xmlns:a16="http://schemas.microsoft.com/office/drawing/2014/main" id="{0D2D3537-F19B-3B8D-C188-4825DF26D39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247102" y="3868319"/>
            <a:ext cx="2861623" cy="2670848"/>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BDAEF45-A35C-5F27-8B50-96936EDAD9F2}"/>
                  </a:ext>
                </a:extLst>
              </p:cNvPr>
              <p:cNvSpPr txBox="1"/>
              <p:nvPr/>
            </p:nvSpPr>
            <p:spPr>
              <a:xfrm>
                <a:off x="1129425" y="4309449"/>
                <a:ext cx="4115816"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𝑆</m:t>
                      </m:r>
                      <m:r>
                        <a:rPr lang="en-CA" b="0" i="1" smtClean="0">
                          <a:latin typeface="Cambria Math" panose="02040503050406030204" pitchFamily="18" charset="0"/>
                        </a:rPr>
                        <m:t>=</m:t>
                      </m:r>
                      <m:r>
                        <a:rPr lang="en-CA" b="0" i="1" smtClean="0">
                          <a:latin typeface="Cambria Math" panose="02040503050406030204" pitchFamily="18" charset="0"/>
                        </a:rPr>
                        <m:t>𝑄</m:t>
                      </m:r>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r>
                            <a:rPr lang="en-CA" b="0" i="1" smtClean="0">
                              <a:latin typeface="Cambria Math" panose="02040503050406030204" pitchFamily="18" charset="0"/>
                            </a:rPr>
                            <m:t>𝐾</m:t>
                          </m:r>
                        </m:e>
                        <m:sup>
                          <m:r>
                            <a:rPr lang="en-CA" b="0" i="1" smtClean="0">
                              <a:latin typeface="Cambria Math" panose="02040503050406030204" pitchFamily="18" charset="0"/>
                            </a:rPr>
                            <m:t>𝑇</m:t>
                          </m:r>
                        </m:sup>
                      </m:sSup>
                    </m:oMath>
                  </m:oMathPara>
                </a14:m>
                <a:endParaRPr lang="en-US" dirty="0"/>
              </a:p>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𝐴</m:t>
                      </m:r>
                      <m:r>
                        <a:rPr lang="en-CA" b="0" i="1" smtClean="0">
                          <a:latin typeface="Cambria Math" panose="02040503050406030204" pitchFamily="18" charset="0"/>
                        </a:rPr>
                        <m:t>=</m:t>
                      </m:r>
                      <m:r>
                        <m:rPr>
                          <m:sty m:val="p"/>
                        </m:rPr>
                        <a:rPr lang="en-CA" b="0" i="0" smtClean="0">
                          <a:latin typeface="Cambria Math" panose="02040503050406030204" pitchFamily="18" charset="0"/>
                        </a:rPr>
                        <m:t>exp</m:t>
                      </m:r>
                      <m:r>
                        <a:rPr lang="en-CA" b="0" i="1" smtClean="0">
                          <a:latin typeface="Cambria Math" panose="02040503050406030204" pitchFamily="18" charset="0"/>
                        </a:rPr>
                        <m:t>⁡(</m:t>
                      </m:r>
                      <m:r>
                        <a:rPr lang="en-CA" b="0" i="1" smtClean="0">
                          <a:latin typeface="Cambria Math" panose="02040503050406030204" pitchFamily="18" charset="0"/>
                        </a:rPr>
                        <m:t>𝑆</m:t>
                      </m:r>
                      <m:r>
                        <a:rPr lang="en-CA" b="0" i="1" smtClean="0">
                          <a:latin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CBDAEF45-A35C-5F27-8B50-96936EDAD9F2}"/>
                  </a:ext>
                </a:extLst>
              </p:cNvPr>
              <p:cNvSpPr txBox="1">
                <a:spLocks noRot="1" noChangeAspect="1" noMove="1" noResize="1" noEditPoints="1" noAdjustHandles="1" noChangeArrowheads="1" noChangeShapeType="1" noTextEdit="1"/>
              </p:cNvSpPr>
              <p:nvPr/>
            </p:nvSpPr>
            <p:spPr>
              <a:xfrm>
                <a:off x="1129425" y="4309449"/>
                <a:ext cx="4115816" cy="553998"/>
              </a:xfrm>
              <a:prstGeom prst="rect">
                <a:avLst/>
              </a:prstGeom>
              <a:blipFill>
                <a:blip r:embed="rId7"/>
                <a:stretch>
                  <a:fillRect t="-2222" b="-17778"/>
                </a:stretch>
              </a:blipFill>
            </p:spPr>
            <p:txBody>
              <a:bodyPr/>
              <a:lstStyle/>
              <a:p>
                <a:r>
                  <a:rPr lang="en-US">
                    <a:noFill/>
                  </a:rPr>
                  <a:t> </a:t>
                </a:r>
              </a:p>
            </p:txBody>
          </p:sp>
        </mc:Fallback>
      </mc:AlternateContent>
    </p:spTree>
    <p:extLst>
      <p:ext uri="{BB962C8B-B14F-4D97-AF65-F5344CB8AC3E}">
        <p14:creationId xmlns:p14="http://schemas.microsoft.com/office/powerpoint/2010/main" val="2817020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EFE80-AF83-E6B5-BA98-8C54AB8C3C01}"/>
              </a:ext>
            </a:extLst>
          </p:cNvPr>
          <p:cNvSpPr>
            <a:spLocks noGrp="1"/>
          </p:cNvSpPr>
          <p:nvPr>
            <p:ph type="title"/>
          </p:nvPr>
        </p:nvSpPr>
        <p:spPr/>
        <p:txBody>
          <a:bodyPr/>
          <a:lstStyle/>
          <a:p>
            <a:r>
              <a:rPr lang="en-GB">
                <a:ea typeface="+mj-lt"/>
                <a:cs typeface="+mj-lt"/>
              </a:rPr>
              <a:t>Efficient LM Inference</a:t>
            </a:r>
            <a:endParaRPr lang="en-US"/>
          </a:p>
        </p:txBody>
      </p:sp>
      <p:pic>
        <p:nvPicPr>
          <p:cNvPr id="7" name="Content Placeholder 6" descr="A group of black and white objects&#10;&#10;Description automatically generated">
            <a:extLst>
              <a:ext uri="{FF2B5EF4-FFF2-40B4-BE49-F238E27FC236}">
                <a16:creationId xmlns:a16="http://schemas.microsoft.com/office/drawing/2014/main" id="{ADDD82D3-F1AD-7B95-C5AC-03A9A6045812}"/>
              </a:ext>
            </a:extLst>
          </p:cNvPr>
          <p:cNvPicPr>
            <a:picLocks noGrp="1" noChangeAspect="1"/>
          </p:cNvPicPr>
          <p:nvPr>
            <p:ph idx="1"/>
          </p:nvPr>
        </p:nvPicPr>
        <p:blipFill>
          <a:blip r:embed="rId2"/>
          <a:stretch>
            <a:fillRect/>
          </a:stretch>
        </p:blipFill>
        <p:spPr>
          <a:xfrm>
            <a:off x="2436045" y="1883467"/>
            <a:ext cx="7321688" cy="3462305"/>
          </a:xfrm>
        </p:spPr>
      </p:pic>
      <p:sp>
        <p:nvSpPr>
          <p:cNvPr id="4" name="Date Placeholder 3">
            <a:extLst>
              <a:ext uri="{FF2B5EF4-FFF2-40B4-BE49-F238E27FC236}">
                <a16:creationId xmlns:a16="http://schemas.microsoft.com/office/drawing/2014/main" id="{B9FB0D66-1B05-C4A2-0790-3B94BF268029}"/>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76518080-5153-5BF7-3516-76323E63402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C9B1292-AC00-B3BF-2020-741A6704A9D2}"/>
              </a:ext>
            </a:extLst>
          </p:cNvPr>
          <p:cNvSpPr>
            <a:spLocks noGrp="1"/>
          </p:cNvSpPr>
          <p:nvPr>
            <p:ph type="sldNum" sz="quarter" idx="12"/>
          </p:nvPr>
        </p:nvSpPr>
        <p:spPr/>
        <p:txBody>
          <a:bodyPr/>
          <a:lstStyle/>
          <a:p>
            <a:fld id="{D4F24A5E-B0D2-394D-9970-9AE06BCB59C1}" type="slidenum">
              <a:rPr lang="en-US" smtClean="0"/>
              <a:t>6</a:t>
            </a:fld>
            <a:endParaRPr lang="en-US"/>
          </a:p>
        </p:txBody>
      </p:sp>
      <p:sp>
        <p:nvSpPr>
          <p:cNvPr id="9" name="TextBox 8">
            <a:extLst>
              <a:ext uri="{FF2B5EF4-FFF2-40B4-BE49-F238E27FC236}">
                <a16:creationId xmlns:a16="http://schemas.microsoft.com/office/drawing/2014/main" id="{18C14806-69C4-D845-C95E-4125FE152E3A}"/>
              </a:ext>
            </a:extLst>
          </p:cNvPr>
          <p:cNvSpPr txBox="1"/>
          <p:nvPr/>
        </p:nvSpPr>
        <p:spPr>
          <a:xfrm>
            <a:off x="3846138" y="5810909"/>
            <a:ext cx="45429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50">
                <a:ea typeface="+mn-lt"/>
                <a:cs typeface="+mn-lt"/>
                <a:hlinkClick r:id="rId3"/>
              </a:rPr>
              <a:t>https://blog.research.google/2022/12/accelerating-text-generation-with.html</a:t>
            </a:r>
            <a:endParaRPr lang="en-US" sz="1050">
              <a:cs typeface="Calibri"/>
            </a:endParaRPr>
          </a:p>
        </p:txBody>
      </p:sp>
    </p:spTree>
    <p:extLst>
      <p:ext uri="{BB962C8B-B14F-4D97-AF65-F5344CB8AC3E}">
        <p14:creationId xmlns:p14="http://schemas.microsoft.com/office/powerpoint/2010/main" val="5809920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8F4E9-46F4-EA05-AD11-264AEC03A269}"/>
              </a:ext>
            </a:extLst>
          </p:cNvPr>
          <p:cNvSpPr>
            <a:spLocks noGrp="1"/>
          </p:cNvSpPr>
          <p:nvPr>
            <p:ph type="title"/>
          </p:nvPr>
        </p:nvSpPr>
        <p:spPr/>
        <p:txBody>
          <a:bodyPr/>
          <a:lstStyle/>
          <a:p>
            <a:r>
              <a:rPr lang="en-US" dirty="0"/>
              <a:t>Flash-Decoding (</a:t>
            </a:r>
            <a:r>
              <a:rPr lang="en-US" dirty="0" err="1"/>
              <a:t>PyTorch</a:t>
            </a:r>
            <a:r>
              <a:rPr lang="en-US" dirty="0"/>
              <a:t>)</a:t>
            </a:r>
          </a:p>
        </p:txBody>
      </p:sp>
      <p:sp>
        <p:nvSpPr>
          <p:cNvPr id="3" name="Content Placeholder 2">
            <a:extLst>
              <a:ext uri="{FF2B5EF4-FFF2-40B4-BE49-F238E27FC236}">
                <a16:creationId xmlns:a16="http://schemas.microsoft.com/office/drawing/2014/main" id="{78548E6D-25F3-A6C8-DF91-02F7C0949EA7}"/>
              </a:ext>
            </a:extLst>
          </p:cNvPr>
          <p:cNvSpPr>
            <a:spLocks noGrp="1"/>
          </p:cNvSpPr>
          <p:nvPr>
            <p:ph idx="1"/>
          </p:nvPr>
        </p:nvSpPr>
        <p:spPr/>
        <p:txBody>
          <a:bodyPr/>
          <a:lstStyle/>
          <a:p>
            <a:r>
              <a:rPr lang="en-US" b="1" dirty="0"/>
              <a:t>8X Faster</a:t>
            </a:r>
            <a:r>
              <a:rPr lang="en-US" dirty="0"/>
              <a:t> Attention Computation during Inference for </a:t>
            </a:r>
            <a:r>
              <a:rPr lang="en-US" b="1" dirty="0"/>
              <a:t>long sequences</a:t>
            </a:r>
          </a:p>
          <a:p>
            <a:r>
              <a:rPr lang="en-US" b="1" dirty="0"/>
              <a:t>Flash Attention </a:t>
            </a:r>
            <a:r>
              <a:rPr lang="en-US" dirty="0"/>
              <a:t>for training – bottleneck was </a:t>
            </a:r>
            <a:r>
              <a:rPr lang="en-US" b="1" dirty="0"/>
              <a:t>memory bandwidth </a:t>
            </a:r>
            <a:r>
              <a:rPr lang="en-US" dirty="0"/>
              <a:t>– parallelizes across batch size and query length dimension</a:t>
            </a:r>
          </a:p>
          <a:p>
            <a:r>
              <a:rPr lang="en-CA" dirty="0"/>
              <a:t>query length is typically 1 – batch size &lt; Streaming Multiprocessors in long context</a:t>
            </a:r>
            <a:endParaRPr lang="en-US" dirty="0"/>
          </a:p>
        </p:txBody>
      </p:sp>
      <p:sp>
        <p:nvSpPr>
          <p:cNvPr id="4" name="Date Placeholder 3">
            <a:extLst>
              <a:ext uri="{FF2B5EF4-FFF2-40B4-BE49-F238E27FC236}">
                <a16:creationId xmlns:a16="http://schemas.microsoft.com/office/drawing/2014/main" id="{E71815A4-1756-CBE9-CFE4-BB35C5360526}"/>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D546E460-1439-6AE2-83F4-FB1638C1753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1E0AEF4-46E9-24E2-19F3-32C5DD44138E}"/>
              </a:ext>
            </a:extLst>
          </p:cNvPr>
          <p:cNvSpPr>
            <a:spLocks noGrp="1"/>
          </p:cNvSpPr>
          <p:nvPr>
            <p:ph type="sldNum" sz="quarter" idx="12"/>
          </p:nvPr>
        </p:nvSpPr>
        <p:spPr/>
        <p:txBody>
          <a:bodyPr/>
          <a:lstStyle/>
          <a:p>
            <a:fld id="{D4F24A5E-B0D2-394D-9970-9AE06BCB59C1}" type="slidenum">
              <a:rPr lang="en-US" smtClean="0"/>
              <a:t>60</a:t>
            </a:fld>
            <a:endParaRPr lang="en-US"/>
          </a:p>
        </p:txBody>
      </p:sp>
      <p:pic>
        <p:nvPicPr>
          <p:cNvPr id="2050" name="Picture 2">
            <a:extLst>
              <a:ext uri="{FF2B5EF4-FFF2-40B4-BE49-F238E27FC236}">
                <a16:creationId xmlns:a16="http://schemas.microsoft.com/office/drawing/2014/main" id="{389757C9-AE46-5FDE-8129-291B5517E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384" y="3539175"/>
            <a:ext cx="9769231" cy="281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1314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5F60C9-1D1C-E1CD-A8AD-3BEDCDB4A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27506"/>
            <a:ext cx="10160000" cy="3505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4E8F4E9-46F4-EA05-AD11-264AEC03A269}"/>
              </a:ext>
            </a:extLst>
          </p:cNvPr>
          <p:cNvSpPr>
            <a:spLocks noGrp="1"/>
          </p:cNvSpPr>
          <p:nvPr>
            <p:ph type="title"/>
          </p:nvPr>
        </p:nvSpPr>
        <p:spPr/>
        <p:txBody>
          <a:bodyPr/>
          <a:lstStyle/>
          <a:p>
            <a:r>
              <a:rPr lang="en-US" dirty="0"/>
              <a:t>Flash-Decoding (</a:t>
            </a:r>
            <a:r>
              <a:rPr lang="en-US" dirty="0" err="1"/>
              <a:t>PyTorch</a:t>
            </a:r>
            <a:r>
              <a:rPr lang="en-US" dirty="0"/>
              <a:t>)</a:t>
            </a:r>
          </a:p>
        </p:txBody>
      </p:sp>
      <p:sp>
        <p:nvSpPr>
          <p:cNvPr id="3" name="Content Placeholder 2">
            <a:extLst>
              <a:ext uri="{FF2B5EF4-FFF2-40B4-BE49-F238E27FC236}">
                <a16:creationId xmlns:a16="http://schemas.microsoft.com/office/drawing/2014/main" id="{78548E6D-25F3-A6C8-DF91-02F7C0949EA7}"/>
              </a:ext>
            </a:extLst>
          </p:cNvPr>
          <p:cNvSpPr>
            <a:spLocks noGrp="1"/>
          </p:cNvSpPr>
          <p:nvPr>
            <p:ph idx="1"/>
          </p:nvPr>
        </p:nvSpPr>
        <p:spPr>
          <a:xfrm>
            <a:off x="838200" y="4232706"/>
            <a:ext cx="10515600" cy="2248058"/>
          </a:xfrm>
        </p:spPr>
        <p:txBody>
          <a:bodyPr/>
          <a:lstStyle/>
          <a:p>
            <a:r>
              <a:rPr lang="en-US" dirty="0"/>
              <a:t>Parallelize computation</a:t>
            </a:r>
          </a:p>
          <a:p>
            <a:pPr lvl="1"/>
            <a:r>
              <a:rPr lang="en-CA" dirty="0"/>
              <a:t>split the keys/values in smaller chunks</a:t>
            </a:r>
            <a:endParaRPr lang="en-US" dirty="0"/>
          </a:p>
          <a:p>
            <a:pPr lvl="1"/>
            <a:r>
              <a:rPr lang="en-CA" dirty="0"/>
              <a:t>compute the attention of the query with each of these splits in parallel</a:t>
            </a:r>
            <a:endParaRPr lang="en-US" dirty="0"/>
          </a:p>
          <a:p>
            <a:pPr lvl="1"/>
            <a:r>
              <a:rPr lang="en-CA" dirty="0"/>
              <a:t>1 extra scalar per row and per split: the log-sum-exp of the attention values</a:t>
            </a:r>
            <a:endParaRPr lang="en-US" dirty="0"/>
          </a:p>
          <a:p>
            <a:pPr lvl="1"/>
            <a:r>
              <a:rPr lang="en-CA" dirty="0"/>
              <a:t>Use the log-sum-exp to scale the contribution of each split</a:t>
            </a:r>
            <a:endParaRPr lang="en-US" dirty="0"/>
          </a:p>
        </p:txBody>
      </p:sp>
      <p:sp>
        <p:nvSpPr>
          <p:cNvPr id="4" name="Date Placeholder 3">
            <a:extLst>
              <a:ext uri="{FF2B5EF4-FFF2-40B4-BE49-F238E27FC236}">
                <a16:creationId xmlns:a16="http://schemas.microsoft.com/office/drawing/2014/main" id="{E71815A4-1756-CBE9-CFE4-BB35C5360526}"/>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D546E460-1439-6AE2-83F4-FB1638C1753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1E0AEF4-46E9-24E2-19F3-32C5DD44138E}"/>
              </a:ext>
            </a:extLst>
          </p:cNvPr>
          <p:cNvSpPr>
            <a:spLocks noGrp="1"/>
          </p:cNvSpPr>
          <p:nvPr>
            <p:ph type="sldNum" sz="quarter" idx="12"/>
          </p:nvPr>
        </p:nvSpPr>
        <p:spPr/>
        <p:txBody>
          <a:bodyPr/>
          <a:lstStyle/>
          <a:p>
            <a:fld id="{D4F24A5E-B0D2-394D-9970-9AE06BCB59C1}" type="slidenum">
              <a:rPr lang="en-US" smtClean="0"/>
              <a:t>61</a:t>
            </a:fld>
            <a:endParaRPr lang="en-US"/>
          </a:p>
        </p:txBody>
      </p:sp>
    </p:spTree>
    <p:extLst>
      <p:ext uri="{BB962C8B-B14F-4D97-AF65-F5344CB8AC3E}">
        <p14:creationId xmlns:p14="http://schemas.microsoft.com/office/powerpoint/2010/main" val="797356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9AEC2-D7E3-6D39-83A7-F448E88C9981}"/>
              </a:ext>
            </a:extLst>
          </p:cNvPr>
          <p:cNvSpPr>
            <a:spLocks noGrp="1"/>
          </p:cNvSpPr>
          <p:nvPr>
            <p:ph type="title"/>
          </p:nvPr>
        </p:nvSpPr>
        <p:spPr/>
        <p:txBody>
          <a:bodyPr/>
          <a:lstStyle/>
          <a:p>
            <a:r>
              <a:rPr lang="en-US" dirty="0"/>
              <a:t>Benchmark – </a:t>
            </a:r>
            <a:r>
              <a:rPr lang="en-US" dirty="0" err="1"/>
              <a:t>CodeLLama</a:t>
            </a:r>
            <a:r>
              <a:rPr lang="en-US" dirty="0"/>
              <a:t> 34B</a:t>
            </a:r>
          </a:p>
        </p:txBody>
      </p:sp>
      <p:sp>
        <p:nvSpPr>
          <p:cNvPr id="4" name="Date Placeholder 3">
            <a:extLst>
              <a:ext uri="{FF2B5EF4-FFF2-40B4-BE49-F238E27FC236}">
                <a16:creationId xmlns:a16="http://schemas.microsoft.com/office/drawing/2014/main" id="{3999FEFD-D839-EB06-BCC7-57C5C339D42F}"/>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29E81F37-9D3B-B672-5D89-2938EBB20B4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06685E7-3825-1CD2-98BC-918EF79A757A}"/>
              </a:ext>
            </a:extLst>
          </p:cNvPr>
          <p:cNvSpPr>
            <a:spLocks noGrp="1"/>
          </p:cNvSpPr>
          <p:nvPr>
            <p:ph type="sldNum" sz="quarter" idx="12"/>
          </p:nvPr>
        </p:nvSpPr>
        <p:spPr/>
        <p:txBody>
          <a:bodyPr/>
          <a:lstStyle/>
          <a:p>
            <a:fld id="{D4F24A5E-B0D2-394D-9970-9AE06BCB59C1}" type="slidenum">
              <a:rPr lang="en-US" smtClean="0"/>
              <a:t>62</a:t>
            </a:fld>
            <a:endParaRPr lang="en-US"/>
          </a:p>
        </p:txBody>
      </p:sp>
      <p:pic>
        <p:nvPicPr>
          <p:cNvPr id="4098" name="Picture 2">
            <a:extLst>
              <a:ext uri="{FF2B5EF4-FFF2-40B4-BE49-F238E27FC236}">
                <a16:creationId xmlns:a16="http://schemas.microsoft.com/office/drawing/2014/main" id="{29A2E2C6-5F5A-6B69-6D8F-71E539607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53897"/>
            <a:ext cx="6400800" cy="51502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A8B6FCE-4678-884E-E908-68E1A8618E1A}"/>
              </a:ext>
            </a:extLst>
          </p:cNvPr>
          <p:cNvSpPr txBox="1"/>
          <p:nvPr/>
        </p:nvSpPr>
        <p:spPr>
          <a:xfrm>
            <a:off x="7455876" y="1146406"/>
            <a:ext cx="3186724" cy="2308324"/>
          </a:xfrm>
          <a:prstGeom prst="rect">
            <a:avLst/>
          </a:prstGeom>
          <a:noFill/>
        </p:spPr>
        <p:txBody>
          <a:bodyPr wrap="square">
            <a:spAutoFit/>
          </a:bodyPr>
          <a:lstStyle/>
          <a:p>
            <a:pPr marL="285750" indent="-285750">
              <a:buFont typeface="Arial" panose="020B0604020202020204" pitchFamily="34" charset="0"/>
              <a:buChar char="•"/>
            </a:pPr>
            <a:r>
              <a:rPr lang="en-CA" dirty="0"/>
              <a:t>8x speedups in decoding speed for very large sequences</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Scales much better than alternative approaches</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Attention itself 50x Flash Att.</a:t>
            </a:r>
            <a:endParaRPr lang="en-US" dirty="0"/>
          </a:p>
        </p:txBody>
      </p:sp>
      <p:pic>
        <p:nvPicPr>
          <p:cNvPr id="11" name="Picture 10">
            <a:extLst>
              <a:ext uri="{FF2B5EF4-FFF2-40B4-BE49-F238E27FC236}">
                <a16:creationId xmlns:a16="http://schemas.microsoft.com/office/drawing/2014/main" id="{2D684AC7-B4AF-E7E4-4043-D60296391FB0}"/>
              </a:ext>
            </a:extLst>
          </p:cNvPr>
          <p:cNvPicPr>
            <a:picLocks noChangeAspect="1"/>
          </p:cNvPicPr>
          <p:nvPr/>
        </p:nvPicPr>
        <p:blipFill rotWithShape="1">
          <a:blip r:embed="rId3"/>
          <a:srcRect r="8871"/>
          <a:stretch/>
        </p:blipFill>
        <p:spPr>
          <a:xfrm>
            <a:off x="7239000" y="3707892"/>
            <a:ext cx="4775200" cy="2182427"/>
          </a:xfrm>
          <a:prstGeom prst="rect">
            <a:avLst/>
          </a:prstGeom>
        </p:spPr>
      </p:pic>
    </p:spTree>
    <p:extLst>
      <p:ext uri="{BB962C8B-B14F-4D97-AF65-F5344CB8AC3E}">
        <p14:creationId xmlns:p14="http://schemas.microsoft.com/office/powerpoint/2010/main" val="2912620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EBEB7-42B2-635A-39B8-3A4BCA31E3D2}"/>
              </a:ext>
            </a:extLst>
          </p:cNvPr>
          <p:cNvSpPr>
            <a:spLocks noGrp="1"/>
          </p:cNvSpPr>
          <p:nvPr>
            <p:ph type="title"/>
          </p:nvPr>
        </p:nvSpPr>
        <p:spPr/>
        <p:txBody>
          <a:bodyPr>
            <a:normAutofit/>
          </a:bodyPr>
          <a:lstStyle/>
          <a:p>
            <a:r>
              <a:rPr lang="en-CA" b="1" dirty="0">
                <a:effectLst/>
              </a:rPr>
              <a:t>Lookahead Decoding</a:t>
            </a:r>
            <a:endParaRPr lang="en-US" dirty="0"/>
          </a:p>
        </p:txBody>
      </p:sp>
      <p:sp>
        <p:nvSpPr>
          <p:cNvPr id="3" name="Content Placeholder 2">
            <a:extLst>
              <a:ext uri="{FF2B5EF4-FFF2-40B4-BE49-F238E27FC236}">
                <a16:creationId xmlns:a16="http://schemas.microsoft.com/office/drawing/2014/main" id="{C7D096D0-FFF7-BD6D-2B00-EE40A826A989}"/>
              </a:ext>
            </a:extLst>
          </p:cNvPr>
          <p:cNvSpPr>
            <a:spLocks noGrp="1"/>
          </p:cNvSpPr>
          <p:nvPr>
            <p:ph idx="1"/>
          </p:nvPr>
        </p:nvSpPr>
        <p:spPr/>
        <p:txBody>
          <a:bodyPr/>
          <a:lstStyle/>
          <a:p>
            <a:r>
              <a:rPr lang="en-US" b="1" dirty="0"/>
              <a:t>Speculative Decoding </a:t>
            </a:r>
            <a:r>
              <a:rPr lang="en-US" dirty="0"/>
              <a:t>depends on how good your </a:t>
            </a:r>
            <a:r>
              <a:rPr lang="en-US" b="1" dirty="0"/>
              <a:t>guess</a:t>
            </a:r>
            <a:r>
              <a:rPr lang="en-US" dirty="0"/>
              <a:t> is</a:t>
            </a:r>
          </a:p>
          <a:p>
            <a:r>
              <a:rPr lang="en-US" dirty="0"/>
              <a:t>Core idea: Sometimes </a:t>
            </a:r>
            <a:r>
              <a:rPr lang="en-US" b="1" dirty="0"/>
              <a:t>more than 1 correct token decoded </a:t>
            </a:r>
            <a:r>
              <a:rPr lang="en-US" dirty="0"/>
              <a:t>in parallel</a:t>
            </a:r>
          </a:p>
          <a:p>
            <a:endParaRPr lang="en-US" dirty="0"/>
          </a:p>
        </p:txBody>
      </p:sp>
      <p:sp>
        <p:nvSpPr>
          <p:cNvPr id="4" name="Date Placeholder 3">
            <a:extLst>
              <a:ext uri="{FF2B5EF4-FFF2-40B4-BE49-F238E27FC236}">
                <a16:creationId xmlns:a16="http://schemas.microsoft.com/office/drawing/2014/main" id="{DFAF9656-9587-87D0-4A6B-90DA7F17B932}"/>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073C26CB-B116-E757-0115-10D854BF89E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629B67C-7F2E-8620-88D9-CFB84F63A97B}"/>
              </a:ext>
            </a:extLst>
          </p:cNvPr>
          <p:cNvSpPr>
            <a:spLocks noGrp="1"/>
          </p:cNvSpPr>
          <p:nvPr>
            <p:ph type="sldNum" sz="quarter" idx="12"/>
          </p:nvPr>
        </p:nvSpPr>
        <p:spPr/>
        <p:txBody>
          <a:bodyPr/>
          <a:lstStyle/>
          <a:p>
            <a:fld id="{D4F24A5E-B0D2-394D-9970-9AE06BCB59C1}" type="slidenum">
              <a:rPr lang="en-US" smtClean="0"/>
              <a:t>63</a:t>
            </a:fld>
            <a:endParaRPr lang="en-US"/>
          </a:p>
        </p:txBody>
      </p:sp>
      <p:sp>
        <p:nvSpPr>
          <p:cNvPr id="8" name="TextBox 7">
            <a:extLst>
              <a:ext uri="{FF2B5EF4-FFF2-40B4-BE49-F238E27FC236}">
                <a16:creationId xmlns:a16="http://schemas.microsoft.com/office/drawing/2014/main" id="{283050FA-F7A5-6EC6-330D-C2CAF8F19B52}"/>
              </a:ext>
            </a:extLst>
          </p:cNvPr>
          <p:cNvSpPr txBox="1"/>
          <p:nvPr/>
        </p:nvSpPr>
        <p:spPr>
          <a:xfrm>
            <a:off x="838199" y="2292864"/>
            <a:ext cx="10515599" cy="48013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Naïve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1 in 32000 (tokens in Llama2 Tokenizer) chance</a:t>
            </a:r>
          </a:p>
        </p:txBody>
      </p:sp>
      <p:pic>
        <p:nvPicPr>
          <p:cNvPr id="5122" name="Picture 2" descr="LLaMA-Tokenizer'' that allows you to check what kind of tokens the  sentences input to Meta's large-scale language model ``LLaMa'' are  recognized as - GIGAZINE">
            <a:extLst>
              <a:ext uri="{FF2B5EF4-FFF2-40B4-BE49-F238E27FC236}">
                <a16:creationId xmlns:a16="http://schemas.microsoft.com/office/drawing/2014/main" id="{AED17306-A9BC-49E8-1348-DDA3E6015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334" y="2971569"/>
            <a:ext cx="5495666" cy="3089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61EB5D-067D-5885-2C33-AFDAB7D4D429}"/>
              </a:ext>
            </a:extLst>
          </p:cNvPr>
          <p:cNvSpPr txBox="1"/>
          <p:nvPr/>
        </p:nvSpPr>
        <p:spPr>
          <a:xfrm>
            <a:off x="828933" y="2863378"/>
            <a:ext cx="5504933" cy="48013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Not all tokens are equally likely</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D01C22F-2A31-D396-8F1D-4BB38D6DA5DD}"/>
              </a:ext>
            </a:extLst>
          </p:cNvPr>
          <p:cNvSpPr txBox="1"/>
          <p:nvPr/>
        </p:nvSpPr>
        <p:spPr>
          <a:xfrm>
            <a:off x="838199" y="3462988"/>
            <a:ext cx="5504933" cy="1383969"/>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Why not look at the prompt? (Summarization..</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Patterns.. Code.</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685800" lvl="1" indent="-228600">
              <a:lnSpc>
                <a:spcPct val="90000"/>
              </a:lnSpc>
              <a:spcBef>
                <a:spcPts val="1000"/>
              </a:spcBef>
              <a:buFont typeface="Arial" panose="020B0604020202020204" pitchFamily="34" charset="0"/>
              <a:buChar char="•"/>
              <a:defRPr/>
            </a:pP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N-grams as a lookup</a:t>
            </a:r>
            <a:r>
              <a:rPr kumimoji="0" lang="en-US" sz="2800" i="0" u="none" strike="noStrike" kern="1200" cap="none" spc="0" normalizeH="0" noProof="0" dirty="0">
                <a:ln>
                  <a:noFill/>
                </a:ln>
                <a:solidFill>
                  <a:prstClr val="black"/>
                </a:solidFill>
                <a:effectLst/>
                <a:uLnTx/>
                <a:uFillTx/>
                <a:latin typeface="Calibri" panose="020F0502020204030204"/>
                <a:ea typeface="+mn-ea"/>
                <a:cs typeface="+mn-cs"/>
              </a:rPr>
              <a:t> table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F2395BF-6EDE-43E0-B27D-C3F49D7041DF}"/>
              </a:ext>
            </a:extLst>
          </p:cNvPr>
          <p:cNvSpPr txBox="1"/>
          <p:nvPr/>
        </p:nvSpPr>
        <p:spPr>
          <a:xfrm>
            <a:off x="838199" y="5484907"/>
            <a:ext cx="5504933" cy="86793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Can a model only predict 1 token???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1F56D1E-1A99-8E8F-D0D2-D09D25D47F6D}"/>
              </a:ext>
            </a:extLst>
          </p:cNvPr>
          <p:cNvSpPr txBox="1"/>
          <p:nvPr/>
        </p:nvSpPr>
        <p:spPr>
          <a:xfrm>
            <a:off x="838198" y="4889112"/>
            <a:ext cx="5995087" cy="48013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 smaller helper model? </a:t>
            </a: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Small/</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Train</a:t>
            </a: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90748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EDB127-C43E-38A2-E6FF-E7A84129E44A}"/>
              </a:ext>
            </a:extLst>
          </p:cNvPr>
          <p:cNvSpPr txBox="1">
            <a:spLocks/>
          </p:cNvSpPr>
          <p:nvPr/>
        </p:nvSpPr>
        <p:spPr>
          <a:xfrm>
            <a:off x="838200" y="136526"/>
            <a:ext cx="10515600" cy="902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How to increase token acceptance rate??</a:t>
            </a:r>
          </a:p>
        </p:txBody>
      </p:sp>
      <p:sp>
        <p:nvSpPr>
          <p:cNvPr id="2" name="Title 1">
            <a:extLst>
              <a:ext uri="{FF2B5EF4-FFF2-40B4-BE49-F238E27FC236}">
                <a16:creationId xmlns:a16="http://schemas.microsoft.com/office/drawing/2014/main" id="{FF04453C-98BB-99AA-D5CD-4EF55E26238A}"/>
              </a:ext>
            </a:extLst>
          </p:cNvPr>
          <p:cNvSpPr>
            <a:spLocks noGrp="1"/>
          </p:cNvSpPr>
          <p:nvPr>
            <p:ph type="title"/>
          </p:nvPr>
        </p:nvSpPr>
        <p:spPr/>
        <p:txBody>
          <a:bodyPr/>
          <a:lstStyle/>
          <a:p>
            <a:r>
              <a:rPr lang="en-US" dirty="0"/>
              <a:t>Yes it can!</a:t>
            </a:r>
          </a:p>
        </p:txBody>
      </p:sp>
      <p:sp>
        <p:nvSpPr>
          <p:cNvPr id="4" name="Date Placeholder 3">
            <a:extLst>
              <a:ext uri="{FF2B5EF4-FFF2-40B4-BE49-F238E27FC236}">
                <a16:creationId xmlns:a16="http://schemas.microsoft.com/office/drawing/2014/main" id="{73786BE1-B17F-6A02-7B3E-8AC499A54EA5}"/>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4F0D5CFE-59CB-EA36-371E-386D09E4123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D73BA8E-D416-2517-E02B-352FFC80C43A}"/>
              </a:ext>
            </a:extLst>
          </p:cNvPr>
          <p:cNvSpPr>
            <a:spLocks noGrp="1"/>
          </p:cNvSpPr>
          <p:nvPr>
            <p:ph type="sldNum" sz="quarter" idx="12"/>
          </p:nvPr>
        </p:nvSpPr>
        <p:spPr/>
        <p:txBody>
          <a:bodyPr/>
          <a:lstStyle/>
          <a:p>
            <a:fld id="{D4F24A5E-B0D2-394D-9970-9AE06BCB59C1}" type="slidenum">
              <a:rPr lang="en-US" smtClean="0"/>
              <a:t>64</a:t>
            </a:fld>
            <a:endParaRPr lang="en-US"/>
          </a:p>
        </p:txBody>
      </p:sp>
      <p:pic>
        <p:nvPicPr>
          <p:cNvPr id="7170" name="Picture 2">
            <a:extLst>
              <a:ext uri="{FF2B5EF4-FFF2-40B4-BE49-F238E27FC236}">
                <a16:creationId xmlns:a16="http://schemas.microsoft.com/office/drawing/2014/main" id="{3A70AB23-ED80-3307-E54A-EDEFE187F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451" y="1251460"/>
            <a:ext cx="8697098" cy="48921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27BACAE-2AE5-B1B9-067F-CF6BBF018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0" y="1796540"/>
            <a:ext cx="508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1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2"/>
                                        </p:tgtEl>
                                        <p:attrNameLst>
                                          <p:attrName>ppt_y</p:attrName>
                                        </p:attrNameLst>
                                      </p:cBhvr>
                                      <p:tavLst>
                                        <p:tav tm="0">
                                          <p:val>
                                            <p:strVal val="#ppt_y"/>
                                          </p:val>
                                        </p:tav>
                                        <p:tav tm="100000">
                                          <p:val>
                                            <p:strVal val="#ppt_y+#ppt_h*1.125000"/>
                                          </p:val>
                                        </p:tav>
                                      </p:tavLst>
                                    </p:anim>
                                    <p:animEffect transition="out" filter="wipe(down)">
                                      <p:cBhvr>
                                        <p:cTn id="7" dur="500"/>
                                        <p:tgtEl>
                                          <p:spTgt spid="2"/>
                                        </p:tgtEl>
                                      </p:cBhvr>
                                    </p:animEffect>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D6072-B949-F1E2-7992-EFC68C067B4E}"/>
              </a:ext>
            </a:extLst>
          </p:cNvPr>
          <p:cNvSpPr>
            <a:spLocks noGrp="1"/>
          </p:cNvSpPr>
          <p:nvPr>
            <p:ph type="title"/>
          </p:nvPr>
        </p:nvSpPr>
        <p:spPr/>
        <p:txBody>
          <a:bodyPr/>
          <a:lstStyle/>
          <a:p>
            <a:r>
              <a:rPr lang="en-US" dirty="0"/>
              <a:t>Jacobi iteration</a:t>
            </a:r>
          </a:p>
        </p:txBody>
      </p:sp>
      <p:sp>
        <p:nvSpPr>
          <p:cNvPr id="3" name="Content Placeholder 2">
            <a:extLst>
              <a:ext uri="{FF2B5EF4-FFF2-40B4-BE49-F238E27FC236}">
                <a16:creationId xmlns:a16="http://schemas.microsoft.com/office/drawing/2014/main" id="{B848C913-1813-B6B6-02B9-144AAB2D3CC0}"/>
              </a:ext>
            </a:extLst>
          </p:cNvPr>
          <p:cNvSpPr>
            <a:spLocks noGrp="1"/>
          </p:cNvSpPr>
          <p:nvPr>
            <p:ph idx="1"/>
          </p:nvPr>
        </p:nvSpPr>
        <p:spPr/>
        <p:txBody>
          <a:bodyPr/>
          <a:lstStyle/>
          <a:p>
            <a:r>
              <a:rPr lang="en-US" dirty="0"/>
              <a:t>Parallel token generation – model outputs an n-gram</a:t>
            </a:r>
          </a:p>
        </p:txBody>
      </p:sp>
      <p:sp>
        <p:nvSpPr>
          <p:cNvPr id="4" name="Date Placeholder 3">
            <a:extLst>
              <a:ext uri="{FF2B5EF4-FFF2-40B4-BE49-F238E27FC236}">
                <a16:creationId xmlns:a16="http://schemas.microsoft.com/office/drawing/2014/main" id="{96152154-B548-E85E-3DC0-C97DBE54FCBC}"/>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EB7EAD63-4FE2-0F85-5F59-A6086FBEE5E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3987A33-8840-4F3F-39F7-A82C50454242}"/>
              </a:ext>
            </a:extLst>
          </p:cNvPr>
          <p:cNvSpPr>
            <a:spLocks noGrp="1"/>
          </p:cNvSpPr>
          <p:nvPr>
            <p:ph type="sldNum" sz="quarter" idx="12"/>
          </p:nvPr>
        </p:nvSpPr>
        <p:spPr/>
        <p:txBody>
          <a:bodyPr/>
          <a:lstStyle/>
          <a:p>
            <a:fld id="{D4F24A5E-B0D2-394D-9970-9AE06BCB59C1}" type="slidenum">
              <a:rPr lang="en-US" smtClean="0"/>
              <a:t>65</a:t>
            </a:fld>
            <a:endParaRPr lang="en-US"/>
          </a:p>
        </p:txBody>
      </p:sp>
      <p:pic>
        <p:nvPicPr>
          <p:cNvPr id="9218" name="Picture 2">
            <a:extLst>
              <a:ext uri="{FF2B5EF4-FFF2-40B4-BE49-F238E27FC236}">
                <a16:creationId xmlns:a16="http://schemas.microsoft.com/office/drawing/2014/main" id="{C4C85012-5FAA-0FC7-86F2-F3CD912DB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138" y="1887167"/>
            <a:ext cx="9965724" cy="4010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6220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2">
            <a:extLst>
              <a:ext uri="{FF2B5EF4-FFF2-40B4-BE49-F238E27FC236}">
                <a16:creationId xmlns:a16="http://schemas.microsoft.com/office/drawing/2014/main" id="{43806E5D-5F15-D997-2E26-0A9BC0276597}"/>
              </a:ext>
            </a:extLst>
          </p:cNvPr>
          <p:cNvSpPr>
            <a:spLocks noGrp="1" noChangeArrowheads="1"/>
          </p:cNvSpPr>
          <p:nvPr>
            <p:ph type="title"/>
          </p:nvPr>
        </p:nvSpPr>
        <p:spPr/>
        <p:txBody>
          <a:bodyPr/>
          <a:lstStyle/>
          <a:p>
            <a:pPr eaLnBrk="1" hangingPunct="1"/>
            <a:r>
              <a:rPr lang="en-US" altLang="ko-KR" dirty="0">
                <a:ea typeface="굴림" panose="020B0600000101010101" pitchFamily="34" charset="-127"/>
              </a:rPr>
              <a:t>Jacobi – Revisiting Highschool   </a:t>
            </a:r>
          </a:p>
        </p:txBody>
      </p:sp>
      <p:sp>
        <p:nvSpPr>
          <p:cNvPr id="7176" name="Rectangle 3" descr="Rectangle: Click to edit Master text styles&#13;&#10;Second level&#13;&#10;Third level&#13;&#10;Fourth level&#13;&#10;Fifth level">
            <a:extLst>
              <a:ext uri="{FF2B5EF4-FFF2-40B4-BE49-F238E27FC236}">
                <a16:creationId xmlns:a16="http://schemas.microsoft.com/office/drawing/2014/main" id="{4EBD73EA-62FF-8409-A0A7-C53DEAC66DD6}"/>
              </a:ext>
            </a:extLst>
          </p:cNvPr>
          <p:cNvSpPr>
            <a:spLocks noGrp="1" noChangeArrowheads="1"/>
          </p:cNvSpPr>
          <p:nvPr>
            <p:ph type="body" sz="half" idx="1"/>
          </p:nvPr>
        </p:nvSpPr>
        <p:spPr>
          <a:xfrm>
            <a:off x="2133600" y="1295400"/>
            <a:ext cx="8223250" cy="4800600"/>
          </a:xfrm>
        </p:spPr>
        <p:txBody>
          <a:bodyPr>
            <a:normAutofit lnSpcReduction="10000"/>
          </a:bodyPr>
          <a:lstStyle/>
          <a:p>
            <a:pPr marL="268288" indent="-268288"/>
            <a:r>
              <a:rPr lang="en-US" altLang="ko-KR" sz="2000">
                <a:solidFill>
                  <a:srgbClr val="000000"/>
                </a:solidFill>
                <a:ea typeface="굴림" panose="020B0600000101010101" pitchFamily="34" charset="-127"/>
              </a:rPr>
              <a:t>Consider the three-by-three system</a:t>
            </a:r>
          </a:p>
          <a:p>
            <a:pPr marL="268288" indent="-268288"/>
            <a:endParaRPr lang="en-US" altLang="ko-KR" sz="2000">
              <a:solidFill>
                <a:srgbClr val="000000"/>
              </a:solidFill>
              <a:ea typeface="굴림" panose="020B0600000101010101" pitchFamily="34" charset="-127"/>
            </a:endParaRPr>
          </a:p>
          <a:p>
            <a:pPr marL="268288" indent="-268288"/>
            <a:endParaRPr lang="en-US" altLang="ko-KR" sz="2000">
              <a:solidFill>
                <a:srgbClr val="000000"/>
              </a:solidFill>
              <a:ea typeface="굴림" panose="020B0600000101010101" pitchFamily="34" charset="-127"/>
            </a:endParaRPr>
          </a:p>
          <a:p>
            <a:pPr marL="268288" indent="-268288"/>
            <a:endParaRPr lang="en-US" altLang="ko-KR" sz="2000">
              <a:solidFill>
                <a:srgbClr val="000000"/>
              </a:solidFill>
              <a:ea typeface="굴림" panose="020B0600000101010101" pitchFamily="34" charset="-127"/>
            </a:endParaRPr>
          </a:p>
          <a:p>
            <a:pPr marL="268288" indent="-268288"/>
            <a:endParaRPr lang="en-US" altLang="ko-KR" sz="2000">
              <a:solidFill>
                <a:srgbClr val="000000"/>
              </a:solidFill>
              <a:ea typeface="굴림" panose="020B0600000101010101" pitchFamily="34" charset="-127"/>
            </a:endParaRPr>
          </a:p>
          <a:p>
            <a:pPr marL="268288" indent="-268288"/>
            <a:endParaRPr lang="en-US" altLang="ko-KR" sz="2000">
              <a:solidFill>
                <a:srgbClr val="000000"/>
              </a:solidFill>
              <a:ea typeface="굴림" panose="020B0600000101010101" pitchFamily="34" charset="-127"/>
            </a:endParaRPr>
          </a:p>
          <a:p>
            <a:pPr marL="268288" indent="-268288"/>
            <a:endParaRPr lang="en-US" altLang="ko-KR" sz="2000">
              <a:solidFill>
                <a:srgbClr val="000000"/>
              </a:solidFill>
              <a:ea typeface="굴림" panose="020B0600000101010101" pitchFamily="34" charset="-127"/>
            </a:endParaRPr>
          </a:p>
          <a:p>
            <a:pPr marL="268288" indent="-268288"/>
            <a:endParaRPr lang="en-US" altLang="ko-KR" sz="2000">
              <a:solidFill>
                <a:srgbClr val="000000"/>
              </a:solidFill>
              <a:ea typeface="굴림" panose="020B0600000101010101" pitchFamily="34" charset="-127"/>
            </a:endParaRPr>
          </a:p>
          <a:p>
            <a:pPr marL="268288" indent="-268288"/>
            <a:endParaRPr lang="en-US" altLang="ko-KR" sz="2000">
              <a:solidFill>
                <a:srgbClr val="000000"/>
              </a:solidFill>
              <a:ea typeface="굴림" panose="020B0600000101010101" pitchFamily="34" charset="-127"/>
            </a:endParaRPr>
          </a:p>
          <a:p>
            <a:pPr marL="268288" indent="-268288"/>
            <a:endParaRPr lang="en-US" altLang="ko-KR" sz="2000">
              <a:solidFill>
                <a:srgbClr val="000000"/>
              </a:solidFill>
              <a:ea typeface="굴림" panose="020B0600000101010101" pitchFamily="34" charset="-127"/>
            </a:endParaRPr>
          </a:p>
          <a:p>
            <a:pPr marL="268288" indent="-268288">
              <a:buNone/>
            </a:pPr>
            <a:endParaRPr lang="en-US" altLang="ko-KR" sz="2000">
              <a:solidFill>
                <a:srgbClr val="000000"/>
              </a:solidFill>
              <a:ea typeface="굴림" panose="020B0600000101010101" pitchFamily="34" charset="-127"/>
            </a:endParaRPr>
          </a:p>
          <a:p>
            <a:pPr marL="268288" indent="-268288"/>
            <a:endParaRPr lang="en-US" altLang="ko-KR" sz="2000">
              <a:solidFill>
                <a:srgbClr val="000000"/>
              </a:solidFill>
              <a:ea typeface="굴림" panose="020B0600000101010101" pitchFamily="34" charset="-127"/>
            </a:endParaRPr>
          </a:p>
          <a:p>
            <a:pPr marL="268288" indent="-268288"/>
            <a:r>
              <a:rPr lang="en-US" altLang="ko-KR" sz="2000">
                <a:solidFill>
                  <a:srgbClr val="000000"/>
                </a:solidFill>
                <a:ea typeface="굴림" panose="020B0600000101010101" pitchFamily="34" charset="-127"/>
              </a:rPr>
              <a:t>Start with </a:t>
            </a:r>
          </a:p>
        </p:txBody>
      </p:sp>
      <p:graphicFrame>
        <p:nvGraphicFramePr>
          <p:cNvPr id="7170" name="Object 4">
            <a:extLst>
              <a:ext uri="{FF2B5EF4-FFF2-40B4-BE49-F238E27FC236}">
                <a16:creationId xmlns:a16="http://schemas.microsoft.com/office/drawing/2014/main" id="{59D16602-2671-6C4E-AF79-78EACD531FF7}"/>
              </a:ext>
            </a:extLst>
          </p:cNvPr>
          <p:cNvGraphicFramePr>
            <a:graphicFrameLocks noGrp="1" noChangeAspect="1"/>
          </p:cNvGraphicFramePr>
          <p:nvPr>
            <p:ph sz="quarter" idx="2"/>
          </p:nvPr>
        </p:nvGraphicFramePr>
        <p:xfrm>
          <a:off x="3352800" y="1752601"/>
          <a:ext cx="1943100" cy="1127125"/>
        </p:xfrm>
        <a:graphic>
          <a:graphicData uri="http://schemas.openxmlformats.org/presentationml/2006/ole">
            <mc:AlternateContent xmlns:mc="http://schemas.openxmlformats.org/markup-compatibility/2006">
              <mc:Choice xmlns:v="urn:schemas-microsoft-com:vml" Requires="v">
                <p:oleObj name="Equation" r:id="rId2" imgW="21945600" imgH="13169900" progId="Equation.3">
                  <p:embed/>
                </p:oleObj>
              </mc:Choice>
              <mc:Fallback>
                <p:oleObj name="Equation" r:id="rId2" imgW="21945600" imgH="13169900" progId="Equation.3">
                  <p:embed/>
                  <p:pic>
                    <p:nvPicPr>
                      <p:cNvPr id="7170" name="Object 4">
                        <a:extLst>
                          <a:ext uri="{FF2B5EF4-FFF2-40B4-BE49-F238E27FC236}">
                            <a16:creationId xmlns:a16="http://schemas.microsoft.com/office/drawing/2014/main" id="{59D16602-2671-6C4E-AF79-78EACD531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752601"/>
                        <a:ext cx="1943100" cy="112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7177" name="Group 5">
            <a:extLst>
              <a:ext uri="{FF2B5EF4-FFF2-40B4-BE49-F238E27FC236}">
                <a16:creationId xmlns:a16="http://schemas.microsoft.com/office/drawing/2014/main" id="{4F141F48-1DFD-1DFD-6A39-F33055710FF4}"/>
              </a:ext>
            </a:extLst>
          </p:cNvPr>
          <p:cNvGrpSpPr>
            <a:grpSpLocks/>
          </p:cNvGrpSpPr>
          <p:nvPr/>
        </p:nvGrpSpPr>
        <p:grpSpPr bwMode="auto">
          <a:xfrm>
            <a:off x="2590800" y="2971800"/>
            <a:ext cx="3155950" cy="1079500"/>
            <a:chOff x="3840" y="2410"/>
            <a:chExt cx="1988" cy="680"/>
          </a:xfrm>
        </p:grpSpPr>
        <p:graphicFrame>
          <p:nvGraphicFramePr>
            <p:cNvPr id="7173" name="Object 6">
              <a:extLst>
                <a:ext uri="{FF2B5EF4-FFF2-40B4-BE49-F238E27FC236}">
                  <a16:creationId xmlns:a16="http://schemas.microsoft.com/office/drawing/2014/main" id="{86C7A034-D467-96A1-68AC-D4F014D1B429}"/>
                </a:ext>
              </a:extLst>
            </p:cNvPr>
            <p:cNvGraphicFramePr>
              <a:graphicFrameLocks noChangeAspect="1"/>
            </p:cNvGraphicFramePr>
            <p:nvPr/>
          </p:nvGraphicFramePr>
          <p:xfrm>
            <a:off x="3840" y="2410"/>
            <a:ext cx="1210" cy="680"/>
          </p:xfrm>
          <a:graphic>
            <a:graphicData uri="http://schemas.openxmlformats.org/presentationml/2006/ole">
              <mc:AlternateContent xmlns:mc="http://schemas.openxmlformats.org/markup-compatibility/2006">
                <mc:Choice xmlns:v="urn:schemas-microsoft-com:vml" Requires="v">
                  <p:oleObj name="Equation" r:id="rId4" imgW="23406100" imgH="13169900" progId="Equation.3">
                    <p:embed/>
                  </p:oleObj>
                </mc:Choice>
                <mc:Fallback>
                  <p:oleObj name="Equation" r:id="rId4" imgW="23406100" imgH="13169900" progId="Equation.3">
                    <p:embed/>
                    <p:pic>
                      <p:nvPicPr>
                        <p:cNvPr id="7173" name="Object 6">
                          <a:extLst>
                            <a:ext uri="{FF2B5EF4-FFF2-40B4-BE49-F238E27FC236}">
                              <a16:creationId xmlns:a16="http://schemas.microsoft.com/office/drawing/2014/main" id="{86C7A034-D467-96A1-68AC-D4F014D1B4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2410"/>
                          <a:ext cx="1210" cy="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4" name="Object 7">
              <a:extLst>
                <a:ext uri="{FF2B5EF4-FFF2-40B4-BE49-F238E27FC236}">
                  <a16:creationId xmlns:a16="http://schemas.microsoft.com/office/drawing/2014/main" id="{FFFC7D65-166E-F6C3-F478-0EDEEF065AD4}"/>
                </a:ext>
              </a:extLst>
            </p:cNvPr>
            <p:cNvGraphicFramePr>
              <a:graphicFrameLocks noChangeAspect="1"/>
            </p:cNvGraphicFramePr>
            <p:nvPr/>
          </p:nvGraphicFramePr>
          <p:xfrm>
            <a:off x="4572" y="2417"/>
            <a:ext cx="1256" cy="650"/>
          </p:xfrm>
          <a:graphic>
            <a:graphicData uri="http://schemas.openxmlformats.org/presentationml/2006/ole">
              <mc:AlternateContent xmlns:mc="http://schemas.openxmlformats.org/markup-compatibility/2006">
                <mc:Choice xmlns:v="urn:schemas-microsoft-com:vml" Requires="v">
                  <p:oleObj name="Equation" r:id="rId6" imgW="24282400" imgH="12585700" progId="Equation.3">
                    <p:embed/>
                  </p:oleObj>
                </mc:Choice>
                <mc:Fallback>
                  <p:oleObj name="Equation" r:id="rId6" imgW="24282400" imgH="12585700" progId="Equation.3">
                    <p:embed/>
                    <p:pic>
                      <p:nvPicPr>
                        <p:cNvPr id="7174" name="Object 7">
                          <a:extLst>
                            <a:ext uri="{FF2B5EF4-FFF2-40B4-BE49-F238E27FC236}">
                              <a16:creationId xmlns:a16="http://schemas.microsoft.com/office/drawing/2014/main" id="{FFFC7D65-166E-F6C3-F478-0EDEEF065A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 y="2417"/>
                          <a:ext cx="1256" cy="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7171" name="Object 8">
            <a:extLst>
              <a:ext uri="{FF2B5EF4-FFF2-40B4-BE49-F238E27FC236}">
                <a16:creationId xmlns:a16="http://schemas.microsoft.com/office/drawing/2014/main" id="{081D74D7-7DDF-FC5A-BF6B-8672278E2673}"/>
              </a:ext>
            </a:extLst>
          </p:cNvPr>
          <p:cNvGraphicFramePr>
            <a:graphicFrameLocks noGrp="1" noChangeAspect="1"/>
          </p:cNvGraphicFramePr>
          <p:nvPr>
            <p:ph sz="quarter" idx="3"/>
          </p:nvPr>
        </p:nvGraphicFramePr>
        <p:xfrm>
          <a:off x="2133600" y="4191001"/>
          <a:ext cx="5124450" cy="1323975"/>
        </p:xfrm>
        <a:graphic>
          <a:graphicData uri="http://schemas.openxmlformats.org/presentationml/2006/ole">
            <mc:AlternateContent xmlns:mc="http://schemas.openxmlformats.org/markup-compatibility/2006">
              <mc:Choice xmlns:v="urn:schemas-microsoft-com:vml" Requires="v">
                <p:oleObj name="Equation" r:id="rId8" imgW="57924700" imgH="15506700" progId="Equation.3">
                  <p:embed/>
                </p:oleObj>
              </mc:Choice>
              <mc:Fallback>
                <p:oleObj name="Equation" r:id="rId8" imgW="57924700" imgH="15506700" progId="Equation.3">
                  <p:embed/>
                  <p:pic>
                    <p:nvPicPr>
                      <p:cNvPr id="7171" name="Object 8">
                        <a:extLst>
                          <a:ext uri="{FF2B5EF4-FFF2-40B4-BE49-F238E27FC236}">
                            <a16:creationId xmlns:a16="http://schemas.microsoft.com/office/drawing/2014/main" id="{081D74D7-7DDF-FC5A-BF6B-8672278E26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4191001"/>
                        <a:ext cx="5124450"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2" name="Object 9">
            <a:extLst>
              <a:ext uri="{FF2B5EF4-FFF2-40B4-BE49-F238E27FC236}">
                <a16:creationId xmlns:a16="http://schemas.microsoft.com/office/drawing/2014/main" id="{8380E945-3C69-D1A3-8065-956BE9921228}"/>
              </a:ext>
            </a:extLst>
          </p:cNvPr>
          <p:cNvGraphicFramePr>
            <a:graphicFrameLocks noChangeAspect="1"/>
          </p:cNvGraphicFramePr>
          <p:nvPr/>
        </p:nvGraphicFramePr>
        <p:xfrm>
          <a:off x="3810001" y="5638800"/>
          <a:ext cx="1420813" cy="431800"/>
        </p:xfrm>
        <a:graphic>
          <a:graphicData uri="http://schemas.openxmlformats.org/presentationml/2006/ole">
            <mc:AlternateContent xmlns:mc="http://schemas.openxmlformats.org/markup-compatibility/2006">
              <mc:Choice xmlns:v="urn:schemas-microsoft-com:vml" Requires="v">
                <p:oleObj name="Equation" r:id="rId10" imgW="16383000" imgH="4978400" progId="Equation.3">
                  <p:embed/>
                </p:oleObj>
              </mc:Choice>
              <mc:Fallback>
                <p:oleObj name="Equation" r:id="rId10" imgW="16383000" imgH="4978400" progId="Equation.3">
                  <p:embed/>
                  <p:pic>
                    <p:nvPicPr>
                      <p:cNvPr id="7172" name="Object 9">
                        <a:extLst>
                          <a:ext uri="{FF2B5EF4-FFF2-40B4-BE49-F238E27FC236}">
                            <a16:creationId xmlns:a16="http://schemas.microsoft.com/office/drawing/2014/main" id="{8380E945-3C69-D1A3-8065-956BE99212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1" y="5638800"/>
                        <a:ext cx="14208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178" name="Picture 10" descr="ex4_2">
            <a:extLst>
              <a:ext uri="{FF2B5EF4-FFF2-40B4-BE49-F238E27FC236}">
                <a16:creationId xmlns:a16="http://schemas.microsoft.com/office/drawing/2014/main" id="{BB92BFA4-AB2E-EF8C-0B13-741F6F43AA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72525" y="647700"/>
            <a:ext cx="2743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3C3F807A-853E-72A6-8EA5-C708D2B12843}"/>
              </a:ext>
            </a:extLst>
          </p:cNvPr>
          <p:cNvGrpSpPr/>
          <p:nvPr/>
        </p:nvGrpSpPr>
        <p:grpSpPr>
          <a:xfrm>
            <a:off x="542024" y="379035"/>
            <a:ext cx="11107950" cy="5983665"/>
            <a:chOff x="542024" y="379035"/>
            <a:chExt cx="11107950" cy="5983665"/>
          </a:xfrm>
        </p:grpSpPr>
        <p:sp>
          <p:nvSpPr>
            <p:cNvPr id="2" name="TextBox 1">
              <a:extLst>
                <a:ext uri="{FF2B5EF4-FFF2-40B4-BE49-F238E27FC236}">
                  <a16:creationId xmlns:a16="http://schemas.microsoft.com/office/drawing/2014/main" id="{8F6B009D-3F41-A65A-9A14-499772B7C795}"/>
                </a:ext>
              </a:extLst>
            </p:cNvPr>
            <p:cNvSpPr txBox="1"/>
            <p:nvPr/>
          </p:nvSpPr>
          <p:spPr>
            <a:xfrm>
              <a:off x="1227295" y="2782929"/>
              <a:ext cx="9737409" cy="1107996"/>
            </a:xfrm>
            <a:prstGeom prst="rect">
              <a:avLst/>
            </a:prstGeom>
            <a:solidFill>
              <a:schemeClr val="accent4">
                <a:lumMod val="20000"/>
                <a:lumOff val="80000"/>
              </a:schemeClr>
            </a:solidFill>
          </p:spPr>
          <p:txBody>
            <a:bodyPr wrap="none" rtlCol="0">
              <a:spAutoFit/>
            </a:bodyPr>
            <a:lstStyle/>
            <a:p>
              <a:r>
                <a:rPr lang="en-US" sz="6600" b="1" dirty="0">
                  <a:solidFill>
                    <a:srgbClr val="FF0000"/>
                  </a:solidFill>
                </a:rPr>
                <a:t>Not this.. But pretty similar</a:t>
              </a:r>
            </a:p>
          </p:txBody>
        </p:sp>
        <p:pic>
          <p:nvPicPr>
            <p:cNvPr id="3" name="Picture 2">
              <a:extLst>
                <a:ext uri="{FF2B5EF4-FFF2-40B4-BE49-F238E27FC236}">
                  <a16:creationId xmlns:a16="http://schemas.microsoft.com/office/drawing/2014/main" id="{0A94F5A3-C447-059D-BA08-691DC7884B96}"/>
                </a:ext>
              </a:extLst>
            </p:cNvPr>
            <p:cNvPicPr>
              <a:picLocks noChangeAspect="1"/>
            </p:cNvPicPr>
            <p:nvPr/>
          </p:nvPicPr>
          <p:blipFill>
            <a:blip r:embed="rId13"/>
            <a:stretch>
              <a:fillRect/>
            </a:stretch>
          </p:blipFill>
          <p:spPr>
            <a:xfrm>
              <a:off x="542024" y="3905564"/>
              <a:ext cx="11107950" cy="2457136"/>
            </a:xfrm>
            <a:prstGeom prst="rect">
              <a:avLst/>
            </a:prstGeom>
          </p:spPr>
        </p:pic>
        <p:pic>
          <p:nvPicPr>
            <p:cNvPr id="4" name="Picture 3">
              <a:extLst>
                <a:ext uri="{FF2B5EF4-FFF2-40B4-BE49-F238E27FC236}">
                  <a16:creationId xmlns:a16="http://schemas.microsoft.com/office/drawing/2014/main" id="{B2A84F97-1443-9778-D755-6FDAC69A3D16}"/>
                </a:ext>
              </a:extLst>
            </p:cNvPr>
            <p:cNvPicPr>
              <a:picLocks noChangeAspect="1"/>
            </p:cNvPicPr>
            <p:nvPr/>
          </p:nvPicPr>
          <p:blipFill>
            <a:blip r:embed="rId14"/>
            <a:stretch>
              <a:fillRect/>
            </a:stretch>
          </p:blipFill>
          <p:spPr>
            <a:xfrm>
              <a:off x="4422152" y="379035"/>
              <a:ext cx="2649195" cy="240443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D6072-B949-F1E2-7992-EFC68C067B4E}"/>
              </a:ext>
            </a:extLst>
          </p:cNvPr>
          <p:cNvSpPr>
            <a:spLocks noGrp="1"/>
          </p:cNvSpPr>
          <p:nvPr>
            <p:ph type="title"/>
          </p:nvPr>
        </p:nvSpPr>
        <p:spPr/>
        <p:txBody>
          <a:bodyPr/>
          <a:lstStyle/>
          <a:p>
            <a:r>
              <a:rPr lang="en-US" dirty="0"/>
              <a:t>Jacobi iteration</a:t>
            </a:r>
          </a:p>
        </p:txBody>
      </p:sp>
      <p:sp>
        <p:nvSpPr>
          <p:cNvPr id="3" name="Content Placeholder 2">
            <a:extLst>
              <a:ext uri="{FF2B5EF4-FFF2-40B4-BE49-F238E27FC236}">
                <a16:creationId xmlns:a16="http://schemas.microsoft.com/office/drawing/2014/main" id="{B848C913-1813-B6B6-02B9-144AAB2D3CC0}"/>
              </a:ext>
            </a:extLst>
          </p:cNvPr>
          <p:cNvSpPr>
            <a:spLocks noGrp="1"/>
          </p:cNvSpPr>
          <p:nvPr>
            <p:ph idx="1"/>
          </p:nvPr>
        </p:nvSpPr>
        <p:spPr/>
        <p:txBody>
          <a:bodyPr/>
          <a:lstStyle/>
          <a:p>
            <a:r>
              <a:rPr lang="en-CA" dirty="0"/>
              <a:t>Nonlinear Jacobi process is a parallel algorithm – CFM solvers</a:t>
            </a:r>
            <a:endParaRPr lang="en-US" dirty="0"/>
          </a:p>
        </p:txBody>
      </p:sp>
      <p:sp>
        <p:nvSpPr>
          <p:cNvPr id="4" name="Date Placeholder 3">
            <a:extLst>
              <a:ext uri="{FF2B5EF4-FFF2-40B4-BE49-F238E27FC236}">
                <a16:creationId xmlns:a16="http://schemas.microsoft.com/office/drawing/2014/main" id="{96152154-B548-E85E-3DC0-C97DBE54FCBC}"/>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EB7EAD63-4FE2-0F85-5F59-A6086FBEE5E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3987A33-8840-4F3F-39F7-A82C50454242}"/>
              </a:ext>
            </a:extLst>
          </p:cNvPr>
          <p:cNvSpPr>
            <a:spLocks noGrp="1"/>
          </p:cNvSpPr>
          <p:nvPr>
            <p:ph type="sldNum" sz="quarter" idx="12"/>
          </p:nvPr>
        </p:nvSpPr>
        <p:spPr/>
        <p:txBody>
          <a:bodyPr/>
          <a:lstStyle/>
          <a:p>
            <a:fld id="{D4F24A5E-B0D2-394D-9970-9AE06BCB59C1}" type="slidenum">
              <a:rPr lang="en-US" smtClean="0"/>
              <a:t>67</a:t>
            </a:fld>
            <a:endParaRPr lang="en-US"/>
          </a:p>
        </p:txBody>
      </p:sp>
      <p:pic>
        <p:nvPicPr>
          <p:cNvPr id="7" name="Picture 6">
            <a:extLst>
              <a:ext uri="{FF2B5EF4-FFF2-40B4-BE49-F238E27FC236}">
                <a16:creationId xmlns:a16="http://schemas.microsoft.com/office/drawing/2014/main" id="{1A2B8A3D-C742-9BCB-DF5C-3CC24D7C18F3}"/>
              </a:ext>
            </a:extLst>
          </p:cNvPr>
          <p:cNvPicPr>
            <a:picLocks noChangeAspect="1"/>
          </p:cNvPicPr>
          <p:nvPr/>
        </p:nvPicPr>
        <p:blipFill>
          <a:blip r:embed="rId2"/>
          <a:stretch>
            <a:fillRect/>
          </a:stretch>
        </p:blipFill>
        <p:spPr>
          <a:xfrm>
            <a:off x="672987" y="1841157"/>
            <a:ext cx="6454657" cy="4515193"/>
          </a:xfrm>
          <a:prstGeom prst="rect">
            <a:avLst/>
          </a:prstGeom>
        </p:spPr>
      </p:pic>
      <p:sp>
        <p:nvSpPr>
          <p:cNvPr id="10" name="TextBox 9">
            <a:extLst>
              <a:ext uri="{FF2B5EF4-FFF2-40B4-BE49-F238E27FC236}">
                <a16:creationId xmlns:a16="http://schemas.microsoft.com/office/drawing/2014/main" id="{8D94FC32-284B-1874-F0FF-1429D1229FB2}"/>
              </a:ext>
            </a:extLst>
          </p:cNvPr>
          <p:cNvSpPr txBox="1"/>
          <p:nvPr/>
        </p:nvSpPr>
        <p:spPr>
          <a:xfrm>
            <a:off x="7517506" y="4687278"/>
            <a:ext cx="3343459" cy="1477328"/>
          </a:xfrm>
          <a:prstGeom prst="rect">
            <a:avLst/>
          </a:prstGeom>
          <a:noFill/>
        </p:spPr>
        <p:txBody>
          <a:bodyPr wrap="square">
            <a:spAutoFit/>
          </a:bodyPr>
          <a:lstStyle/>
          <a:p>
            <a:r>
              <a:rPr lang="en-CA" dirty="0"/>
              <a:t>But… very few iterations successfully achieve the </a:t>
            </a:r>
            <a:r>
              <a:rPr lang="en-CA" b="1" dirty="0"/>
              <a:t>simultaneous decoding and correct positioning of multiple tokens</a:t>
            </a:r>
            <a:endParaRPr lang="en-US" dirty="0"/>
          </a:p>
        </p:txBody>
      </p:sp>
      <p:sp>
        <p:nvSpPr>
          <p:cNvPr id="11" name="TextBox 10">
            <a:extLst>
              <a:ext uri="{FF2B5EF4-FFF2-40B4-BE49-F238E27FC236}">
                <a16:creationId xmlns:a16="http://schemas.microsoft.com/office/drawing/2014/main" id="{38B61524-CC17-1B4F-ED59-1D3FDD70C0A2}"/>
              </a:ext>
            </a:extLst>
          </p:cNvPr>
          <p:cNvSpPr txBox="1"/>
          <p:nvPr/>
        </p:nvSpPr>
        <p:spPr>
          <a:xfrm>
            <a:off x="7517506" y="2373789"/>
            <a:ext cx="4219354" cy="1200329"/>
          </a:xfrm>
          <a:prstGeom prst="rect">
            <a:avLst/>
          </a:prstGeom>
          <a:noFill/>
        </p:spPr>
        <p:txBody>
          <a:bodyPr wrap="square" rtlCol="0">
            <a:spAutoFit/>
          </a:bodyPr>
          <a:lstStyle/>
          <a:p>
            <a:r>
              <a:rPr lang="en-US" b="1" dirty="0"/>
              <a:t>Properties discussed:</a:t>
            </a:r>
          </a:p>
          <a:p>
            <a:r>
              <a:rPr lang="en-US" dirty="0"/>
              <a:t>- </a:t>
            </a:r>
            <a:r>
              <a:rPr lang="en-CA" dirty="0"/>
              <a:t>solving all variables in at most m steps</a:t>
            </a:r>
            <a:endParaRPr lang="en-US" dirty="0"/>
          </a:p>
          <a:p>
            <a:r>
              <a:rPr lang="en-US" dirty="0"/>
              <a:t>- </a:t>
            </a:r>
            <a:r>
              <a:rPr lang="en-CA" dirty="0"/>
              <a:t>each step guarantees at least the very first token is correctly decoded</a:t>
            </a:r>
            <a:endParaRPr lang="en-US" dirty="0"/>
          </a:p>
        </p:txBody>
      </p:sp>
    </p:spTree>
    <p:extLst>
      <p:ext uri="{BB962C8B-B14F-4D97-AF65-F5344CB8AC3E}">
        <p14:creationId xmlns:p14="http://schemas.microsoft.com/office/powerpoint/2010/main" val="14751318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C7289-5543-C6BE-5F2B-67A2FE4B4EF7}"/>
              </a:ext>
            </a:extLst>
          </p:cNvPr>
          <p:cNvSpPr>
            <a:spLocks noGrp="1"/>
          </p:cNvSpPr>
          <p:nvPr>
            <p:ph type="title"/>
          </p:nvPr>
        </p:nvSpPr>
        <p:spPr/>
        <p:txBody>
          <a:bodyPr/>
          <a:lstStyle/>
          <a:p>
            <a:r>
              <a:rPr lang="en-US" dirty="0"/>
              <a:t>Can we do better?</a:t>
            </a:r>
          </a:p>
        </p:txBody>
      </p:sp>
      <p:sp>
        <p:nvSpPr>
          <p:cNvPr id="4" name="Date Placeholder 3">
            <a:extLst>
              <a:ext uri="{FF2B5EF4-FFF2-40B4-BE49-F238E27FC236}">
                <a16:creationId xmlns:a16="http://schemas.microsoft.com/office/drawing/2014/main" id="{131D2D9F-3293-DCC3-2AD0-F3721184CBDA}"/>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860D80DC-D164-9660-1BB5-4F4610B7F8D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834F9BE-43E7-4930-BB30-1304FE819156}"/>
              </a:ext>
            </a:extLst>
          </p:cNvPr>
          <p:cNvSpPr>
            <a:spLocks noGrp="1"/>
          </p:cNvSpPr>
          <p:nvPr>
            <p:ph type="sldNum" sz="quarter" idx="12"/>
          </p:nvPr>
        </p:nvSpPr>
        <p:spPr/>
        <p:txBody>
          <a:bodyPr/>
          <a:lstStyle/>
          <a:p>
            <a:fld id="{D4F24A5E-B0D2-394D-9970-9AE06BCB59C1}" type="slidenum">
              <a:rPr lang="en-US" smtClean="0"/>
              <a:t>68</a:t>
            </a:fld>
            <a:endParaRPr lang="en-US"/>
          </a:p>
        </p:txBody>
      </p:sp>
      <p:pic>
        <p:nvPicPr>
          <p:cNvPr id="14338" name="Picture 2">
            <a:extLst>
              <a:ext uri="{FF2B5EF4-FFF2-40B4-BE49-F238E27FC236}">
                <a16:creationId xmlns:a16="http://schemas.microsoft.com/office/drawing/2014/main" id="{C774B43C-3167-FBD4-F917-20C22C320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481" y="1215347"/>
            <a:ext cx="10981038" cy="4964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2348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CBF7F389-38CC-A2D4-7836-CDAE983D3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422" y="1925367"/>
            <a:ext cx="9461156" cy="46135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87205D-5436-2EDB-E1EB-6E16B9D5C5ED}"/>
              </a:ext>
            </a:extLst>
          </p:cNvPr>
          <p:cNvSpPr>
            <a:spLocks noGrp="1"/>
          </p:cNvSpPr>
          <p:nvPr>
            <p:ph type="title"/>
          </p:nvPr>
        </p:nvSpPr>
        <p:spPr/>
        <p:txBody>
          <a:bodyPr/>
          <a:lstStyle/>
          <a:p>
            <a:r>
              <a:rPr lang="en-US" dirty="0"/>
              <a:t>Lookahead!</a:t>
            </a:r>
          </a:p>
        </p:txBody>
      </p:sp>
      <p:sp>
        <p:nvSpPr>
          <p:cNvPr id="3" name="Content Placeholder 2">
            <a:extLst>
              <a:ext uri="{FF2B5EF4-FFF2-40B4-BE49-F238E27FC236}">
                <a16:creationId xmlns:a16="http://schemas.microsoft.com/office/drawing/2014/main" id="{81F013F8-21DE-C324-F554-83B7A340B40E}"/>
              </a:ext>
            </a:extLst>
          </p:cNvPr>
          <p:cNvSpPr>
            <a:spLocks noGrp="1"/>
          </p:cNvSpPr>
          <p:nvPr>
            <p:ph idx="1"/>
          </p:nvPr>
        </p:nvSpPr>
        <p:spPr/>
        <p:txBody>
          <a:bodyPr/>
          <a:lstStyle/>
          <a:p>
            <a:r>
              <a:rPr lang="en-US" dirty="0"/>
              <a:t>Construct n-grams from </a:t>
            </a:r>
            <a:r>
              <a:rPr lang="en-US" dirty="0" err="1"/>
              <a:t>jacobi</a:t>
            </a:r>
            <a:r>
              <a:rPr lang="en-US" dirty="0"/>
              <a:t> iterations – “caching trajectories”</a:t>
            </a:r>
          </a:p>
        </p:txBody>
      </p:sp>
      <p:sp>
        <p:nvSpPr>
          <p:cNvPr id="4" name="Date Placeholder 3">
            <a:extLst>
              <a:ext uri="{FF2B5EF4-FFF2-40B4-BE49-F238E27FC236}">
                <a16:creationId xmlns:a16="http://schemas.microsoft.com/office/drawing/2014/main" id="{C9C0CD85-66D7-66E7-13D1-C9271A1B31E4}"/>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C6B81244-0AD4-F165-600E-BDB3EFE18DB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854938A-EF51-02C5-DF27-D26FE0285968}"/>
              </a:ext>
            </a:extLst>
          </p:cNvPr>
          <p:cNvSpPr>
            <a:spLocks noGrp="1"/>
          </p:cNvSpPr>
          <p:nvPr>
            <p:ph type="sldNum" sz="quarter" idx="12"/>
          </p:nvPr>
        </p:nvSpPr>
        <p:spPr/>
        <p:txBody>
          <a:bodyPr/>
          <a:lstStyle/>
          <a:p>
            <a:fld id="{D4F24A5E-B0D2-394D-9970-9AE06BCB59C1}" type="slidenum">
              <a:rPr lang="en-US" smtClean="0"/>
              <a:t>69</a:t>
            </a:fld>
            <a:endParaRPr lang="en-US"/>
          </a:p>
        </p:txBody>
      </p:sp>
    </p:spTree>
    <p:extLst>
      <p:ext uri="{BB962C8B-B14F-4D97-AF65-F5344CB8AC3E}">
        <p14:creationId xmlns:p14="http://schemas.microsoft.com/office/powerpoint/2010/main" val="3126685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9CC1-239E-5FE0-F71F-6953F5E2ED3C}"/>
              </a:ext>
            </a:extLst>
          </p:cNvPr>
          <p:cNvSpPr>
            <a:spLocks noGrp="1"/>
          </p:cNvSpPr>
          <p:nvPr>
            <p:ph type="title"/>
          </p:nvPr>
        </p:nvSpPr>
        <p:spPr/>
        <p:txBody>
          <a:bodyPr/>
          <a:lstStyle/>
          <a:p>
            <a:r>
              <a:rPr lang="en-GB">
                <a:ea typeface="+mj-lt"/>
                <a:cs typeface="+mj-lt"/>
              </a:rPr>
              <a:t>Shallow-Deep Networks | </a:t>
            </a:r>
            <a:r>
              <a:rPr lang="en-GB" err="1">
                <a:ea typeface="+mj-lt"/>
                <a:cs typeface="+mj-lt"/>
              </a:rPr>
              <a:t>BranchyNet</a:t>
            </a:r>
            <a:endParaRPr lang="en-US" err="1"/>
          </a:p>
        </p:txBody>
      </p:sp>
      <p:pic>
        <p:nvPicPr>
          <p:cNvPr id="7" name="Content Placeholder 6" descr="A diagram of a algorithm&#10;&#10;Description automatically generated">
            <a:extLst>
              <a:ext uri="{FF2B5EF4-FFF2-40B4-BE49-F238E27FC236}">
                <a16:creationId xmlns:a16="http://schemas.microsoft.com/office/drawing/2014/main" id="{CACDA598-D938-E8CB-5B26-EFD7D8A2CD1D}"/>
              </a:ext>
            </a:extLst>
          </p:cNvPr>
          <p:cNvPicPr>
            <a:picLocks noGrp="1" noChangeAspect="1"/>
          </p:cNvPicPr>
          <p:nvPr>
            <p:ph idx="1"/>
          </p:nvPr>
        </p:nvPicPr>
        <p:blipFill rotWithShape="1">
          <a:blip r:embed="rId3"/>
          <a:srcRect r="-268" b="6807"/>
          <a:stretch/>
        </p:blipFill>
        <p:spPr>
          <a:xfrm>
            <a:off x="7389304" y="1137712"/>
            <a:ext cx="3976074" cy="4243564"/>
          </a:xfrm>
        </p:spPr>
      </p:pic>
      <p:sp>
        <p:nvSpPr>
          <p:cNvPr id="4" name="Date Placeholder 3">
            <a:extLst>
              <a:ext uri="{FF2B5EF4-FFF2-40B4-BE49-F238E27FC236}">
                <a16:creationId xmlns:a16="http://schemas.microsoft.com/office/drawing/2014/main" id="{535C9157-A5E4-CA60-EC10-C144118BD1A4}"/>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9B1B5342-995F-B4EC-0203-3C47D50CC2A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5CA3CC5-7DB9-A7FD-027A-30A453F8EB02}"/>
              </a:ext>
            </a:extLst>
          </p:cNvPr>
          <p:cNvSpPr>
            <a:spLocks noGrp="1"/>
          </p:cNvSpPr>
          <p:nvPr>
            <p:ph type="sldNum" sz="quarter" idx="12"/>
          </p:nvPr>
        </p:nvSpPr>
        <p:spPr/>
        <p:txBody>
          <a:bodyPr/>
          <a:lstStyle/>
          <a:p>
            <a:fld id="{D4F24A5E-B0D2-394D-9970-9AE06BCB59C1}" type="slidenum">
              <a:rPr lang="en-US" smtClean="0"/>
              <a:t>7</a:t>
            </a:fld>
            <a:endParaRPr lang="en-US"/>
          </a:p>
        </p:txBody>
      </p:sp>
      <p:sp>
        <p:nvSpPr>
          <p:cNvPr id="11" name="TextBox 10">
            <a:extLst>
              <a:ext uri="{FF2B5EF4-FFF2-40B4-BE49-F238E27FC236}">
                <a16:creationId xmlns:a16="http://schemas.microsoft.com/office/drawing/2014/main" id="{F121E2A6-98ED-2970-D4ED-63E2A3471109}"/>
              </a:ext>
            </a:extLst>
          </p:cNvPr>
          <p:cNvSpPr txBox="1"/>
          <p:nvPr/>
        </p:nvSpPr>
        <p:spPr>
          <a:xfrm>
            <a:off x="839165" y="1350379"/>
            <a:ext cx="634181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ea typeface="Calibri" panose="020F0502020204030204"/>
                <a:cs typeface="Calibri" panose="020F0502020204030204"/>
              </a:rPr>
              <a:t>These models use prediction probabilities (for SDN) or prediction entropy scores (for </a:t>
            </a:r>
            <a:r>
              <a:rPr lang="en-GB" sz="1600" err="1">
                <a:ea typeface="Calibri" panose="020F0502020204030204"/>
                <a:cs typeface="Calibri" panose="020F0502020204030204"/>
              </a:rPr>
              <a:t>BranchyNet</a:t>
            </a:r>
            <a:r>
              <a:rPr lang="en-GB" sz="1600">
                <a:ea typeface="Calibri" panose="020F0502020204030204"/>
                <a:cs typeface="Calibri" panose="020F0502020204030204"/>
              </a:rPr>
              <a:t>) as the confidence metric for early exiting.</a:t>
            </a:r>
          </a:p>
        </p:txBody>
      </p:sp>
      <p:sp>
        <p:nvSpPr>
          <p:cNvPr id="12" name="Rectangle 11">
            <a:extLst>
              <a:ext uri="{FF2B5EF4-FFF2-40B4-BE49-F238E27FC236}">
                <a16:creationId xmlns:a16="http://schemas.microsoft.com/office/drawing/2014/main" id="{C9359AEF-7DBE-623D-4505-4C2930E5AB25}"/>
              </a:ext>
            </a:extLst>
          </p:cNvPr>
          <p:cNvSpPr/>
          <p:nvPr/>
        </p:nvSpPr>
        <p:spPr>
          <a:xfrm>
            <a:off x="9978475" y="4259459"/>
            <a:ext cx="1417898" cy="5401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9EC10B2-4E94-3A91-67AB-702D586FD6D3}"/>
              </a:ext>
            </a:extLst>
          </p:cNvPr>
          <p:cNvSpPr txBox="1"/>
          <p:nvPr/>
        </p:nvSpPr>
        <p:spPr>
          <a:xfrm>
            <a:off x="7440749" y="5410543"/>
            <a:ext cx="41093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ea typeface="+mn-lt"/>
                <a:cs typeface="+mn-lt"/>
              </a:rPr>
              <a:t>The above figure sets the confidence metric threshold at 0.9, causing the model to stop processing early when the metric crosses this value.</a:t>
            </a:r>
            <a:endParaRPr lang="en-US" sz="1200">
              <a:ea typeface="+mn-lt"/>
              <a:cs typeface="+mn-lt"/>
            </a:endParaRPr>
          </a:p>
        </p:txBody>
      </p:sp>
      <p:sp>
        <p:nvSpPr>
          <p:cNvPr id="9" name="Content Placeholder 2">
            <a:extLst>
              <a:ext uri="{FF2B5EF4-FFF2-40B4-BE49-F238E27FC236}">
                <a16:creationId xmlns:a16="http://schemas.microsoft.com/office/drawing/2014/main" id="{710835E0-791B-C7AF-C521-F7BD678EB490}"/>
              </a:ext>
            </a:extLst>
          </p:cNvPr>
          <p:cNvSpPr txBox="1">
            <a:spLocks/>
          </p:cNvSpPr>
          <p:nvPr/>
        </p:nvSpPr>
        <p:spPr>
          <a:xfrm>
            <a:off x="828907" y="2998359"/>
            <a:ext cx="6343186" cy="22586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ea typeface="Calibri"/>
                <a:cs typeface="Calibri"/>
              </a:rPr>
              <a:t>The ICs can be applied to </a:t>
            </a:r>
            <a:r>
              <a:rPr lang="en-GB" sz="1600" b="1">
                <a:ea typeface="Calibri"/>
                <a:cs typeface="Calibri"/>
              </a:rPr>
              <a:t>both </a:t>
            </a:r>
            <a:r>
              <a:rPr lang="en-GB" sz="1600">
                <a:ea typeface="Calibri"/>
                <a:cs typeface="Calibri"/>
              </a:rPr>
              <a:t>pre-trained and untrained models.</a:t>
            </a:r>
          </a:p>
          <a:p>
            <a:pPr marL="0" indent="0">
              <a:buNone/>
            </a:pPr>
            <a:endParaRPr lang="en-GB" sz="1600">
              <a:ea typeface="Calibri"/>
              <a:cs typeface="Calibri"/>
            </a:endParaRPr>
          </a:p>
          <a:p>
            <a:pPr marL="0" indent="0">
              <a:buFont typeface="Arial" panose="020B0604020202020204" pitchFamily="34" charset="0"/>
              <a:buNone/>
            </a:pPr>
            <a:r>
              <a:rPr lang="en-GB" sz="1600">
                <a:ea typeface="Calibri"/>
                <a:cs typeface="Calibri"/>
              </a:rPr>
              <a:t>Moreover, by using a weighted loss function, the training can be done jointly with ICs from scratch. This mode often improves the original accuracy.</a:t>
            </a:r>
          </a:p>
          <a:p>
            <a:pPr marL="0" indent="0">
              <a:buFont typeface="Arial" panose="020B0604020202020204" pitchFamily="34" charset="0"/>
              <a:buNone/>
            </a:pPr>
            <a:endParaRPr lang="en-GB" sz="1800">
              <a:ea typeface="Calibri"/>
              <a:cs typeface="Calibri"/>
            </a:endParaRPr>
          </a:p>
          <a:p>
            <a:pPr marL="0" indent="0">
              <a:buFont typeface="Arial" panose="020B0604020202020204" pitchFamily="34" charset="0"/>
              <a:buNone/>
            </a:pPr>
            <a:endParaRPr lang="en-GB" sz="1800">
              <a:ea typeface="Calibri"/>
              <a:cs typeface="Calibri"/>
            </a:endParaRPr>
          </a:p>
        </p:txBody>
      </p:sp>
      <p:pic>
        <p:nvPicPr>
          <p:cNvPr id="13" name="Picture 12">
            <a:extLst>
              <a:ext uri="{FF2B5EF4-FFF2-40B4-BE49-F238E27FC236}">
                <a16:creationId xmlns:a16="http://schemas.microsoft.com/office/drawing/2014/main" id="{04E0ABC9-BC06-72CC-D451-913E8165E423}"/>
              </a:ext>
            </a:extLst>
          </p:cNvPr>
          <p:cNvPicPr>
            <a:picLocks noChangeAspect="1"/>
          </p:cNvPicPr>
          <p:nvPr/>
        </p:nvPicPr>
        <p:blipFill>
          <a:blip r:embed="rId4"/>
          <a:stretch>
            <a:fillRect/>
          </a:stretch>
        </p:blipFill>
        <p:spPr>
          <a:xfrm>
            <a:off x="876853" y="4609792"/>
            <a:ext cx="3297790" cy="638409"/>
          </a:xfrm>
          <a:prstGeom prst="rect">
            <a:avLst/>
          </a:prstGeom>
        </p:spPr>
      </p:pic>
      <p:sp>
        <p:nvSpPr>
          <p:cNvPr id="10" name="TextBox 9">
            <a:extLst>
              <a:ext uri="{FF2B5EF4-FFF2-40B4-BE49-F238E27FC236}">
                <a16:creationId xmlns:a16="http://schemas.microsoft.com/office/drawing/2014/main" id="{483D7EB9-C780-7735-2C0C-E04EFC99E21C}"/>
              </a:ext>
            </a:extLst>
          </p:cNvPr>
          <p:cNvSpPr txBox="1"/>
          <p:nvPr/>
        </p:nvSpPr>
        <p:spPr>
          <a:xfrm>
            <a:off x="2970836" y="6133523"/>
            <a:ext cx="625418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a:ea typeface="+mn-lt"/>
                <a:cs typeface="+mn-lt"/>
              </a:rPr>
              <a:t>BERT Loses Patience: Fast and Robust Inference with Early Exit: </a:t>
            </a:r>
            <a:r>
              <a:rPr lang="en-GB" sz="1000">
                <a:ea typeface="+mn-lt"/>
                <a:cs typeface="+mn-lt"/>
                <a:hlinkClick r:id="rId5"/>
              </a:rPr>
              <a:t>https://arxiv.org/abs/2006.04152</a:t>
            </a:r>
            <a:endParaRPr lang="en-US" sz="1000">
              <a:ea typeface="Calibri"/>
              <a:cs typeface="Calibri"/>
            </a:endParaRPr>
          </a:p>
        </p:txBody>
      </p:sp>
    </p:spTree>
    <p:extLst>
      <p:ext uri="{BB962C8B-B14F-4D97-AF65-F5344CB8AC3E}">
        <p14:creationId xmlns:p14="http://schemas.microsoft.com/office/powerpoint/2010/main" val="18962227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F013F8-21DE-C324-F554-83B7A340B40E}"/>
              </a:ext>
            </a:extLst>
          </p:cNvPr>
          <p:cNvSpPr>
            <a:spLocks noGrp="1"/>
          </p:cNvSpPr>
          <p:nvPr>
            <p:ph idx="1"/>
          </p:nvPr>
        </p:nvSpPr>
        <p:spPr>
          <a:xfrm>
            <a:off x="7238998" y="1563417"/>
            <a:ext cx="4114801" cy="4613546"/>
          </a:xfrm>
        </p:spPr>
        <p:txBody>
          <a:bodyPr>
            <a:normAutofit fontScale="92500" lnSpcReduction="10000"/>
          </a:bodyPr>
          <a:lstStyle/>
          <a:p>
            <a:r>
              <a:rPr lang="en-CA" dirty="0"/>
              <a:t>The lookahead branch aims to generate new N-grams. </a:t>
            </a:r>
          </a:p>
          <a:p>
            <a:r>
              <a:rPr lang="en-CA" dirty="0"/>
              <a:t>two-dimensional window</a:t>
            </a:r>
          </a:p>
          <a:p>
            <a:r>
              <a:rPr lang="en-CA" b="1" dirty="0"/>
              <a:t>Window size</a:t>
            </a:r>
            <a:r>
              <a:rPr lang="en-CA" dirty="0"/>
              <a:t> W=5 tokens: How far ahead we look in future token positions to conduct parallel decoding.</a:t>
            </a:r>
          </a:p>
          <a:p>
            <a:pPr>
              <a:buFont typeface="Arial" panose="020B0604020202020204" pitchFamily="34" charset="0"/>
              <a:buChar char="•"/>
            </a:pPr>
            <a:r>
              <a:rPr lang="en-CA" b="1" dirty="0"/>
              <a:t>N-gram size</a:t>
            </a:r>
            <a:r>
              <a:rPr lang="en-CA" dirty="0"/>
              <a:t> N=4 Steps: How many steps we look back into the past Jacobi iteration trajectory to retrieve n-grams.</a:t>
            </a:r>
          </a:p>
        </p:txBody>
      </p:sp>
      <p:sp>
        <p:nvSpPr>
          <p:cNvPr id="4" name="Date Placeholder 3">
            <a:extLst>
              <a:ext uri="{FF2B5EF4-FFF2-40B4-BE49-F238E27FC236}">
                <a16:creationId xmlns:a16="http://schemas.microsoft.com/office/drawing/2014/main" id="{C9C0CD85-66D7-66E7-13D1-C9271A1B31E4}"/>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C6B81244-0AD4-F165-600E-BDB3EFE18DB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854938A-EF51-02C5-DF27-D26FE0285968}"/>
              </a:ext>
            </a:extLst>
          </p:cNvPr>
          <p:cNvSpPr>
            <a:spLocks noGrp="1"/>
          </p:cNvSpPr>
          <p:nvPr>
            <p:ph type="sldNum" sz="quarter" idx="12"/>
          </p:nvPr>
        </p:nvSpPr>
        <p:spPr/>
        <p:txBody>
          <a:bodyPr/>
          <a:lstStyle/>
          <a:p>
            <a:fld id="{D4F24A5E-B0D2-394D-9970-9AE06BCB59C1}" type="slidenum">
              <a:rPr lang="en-US" smtClean="0"/>
              <a:t>70</a:t>
            </a:fld>
            <a:endParaRPr lang="en-US"/>
          </a:p>
        </p:txBody>
      </p:sp>
      <p:pic>
        <p:nvPicPr>
          <p:cNvPr id="16386" name="Picture 2">
            <a:extLst>
              <a:ext uri="{FF2B5EF4-FFF2-40B4-BE49-F238E27FC236}">
                <a16:creationId xmlns:a16="http://schemas.microsoft.com/office/drawing/2014/main" id="{86A7621C-DD2C-7B39-C93A-FD7A8CB0F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978" y="327903"/>
            <a:ext cx="4920092" cy="59387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2B4A362-3283-A32A-660E-D14B5BE7E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070" y="1563417"/>
            <a:ext cx="6550462" cy="43189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3273CE5-AD7F-00C6-5E28-A069F0DCB3F6}"/>
              </a:ext>
            </a:extLst>
          </p:cNvPr>
          <p:cNvSpPr txBox="1"/>
          <p:nvPr/>
        </p:nvSpPr>
        <p:spPr>
          <a:xfrm>
            <a:off x="2335559" y="6081990"/>
            <a:ext cx="3609643" cy="369332"/>
          </a:xfrm>
          <a:prstGeom prst="rect">
            <a:avLst/>
          </a:prstGeom>
          <a:noFill/>
        </p:spPr>
        <p:txBody>
          <a:bodyPr wrap="none" rtlCol="0">
            <a:spAutoFit/>
          </a:bodyPr>
          <a:lstStyle/>
          <a:p>
            <a:r>
              <a:rPr lang="en-US" dirty="0"/>
              <a:t>W*(N-1)                   +  G*(N-1) FLOPs </a:t>
            </a:r>
          </a:p>
        </p:txBody>
      </p:sp>
    </p:spTree>
    <p:extLst>
      <p:ext uri="{BB962C8B-B14F-4D97-AF65-F5344CB8AC3E}">
        <p14:creationId xmlns:p14="http://schemas.microsoft.com/office/powerpoint/2010/main" val="257503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31303-FC6E-FDE1-3D41-DACC632EB535}"/>
              </a:ext>
            </a:extLst>
          </p:cNvPr>
          <p:cNvSpPr>
            <a:spLocks noGrp="1"/>
          </p:cNvSpPr>
          <p:nvPr>
            <p:ph type="title"/>
          </p:nvPr>
        </p:nvSpPr>
        <p:spPr/>
        <p:txBody>
          <a:bodyPr/>
          <a:lstStyle/>
          <a:p>
            <a:r>
              <a:rPr lang="en-US" dirty="0"/>
              <a:t>Scaling Law</a:t>
            </a:r>
          </a:p>
        </p:txBody>
      </p:sp>
      <p:sp>
        <p:nvSpPr>
          <p:cNvPr id="3" name="Content Placeholder 2">
            <a:extLst>
              <a:ext uri="{FF2B5EF4-FFF2-40B4-BE49-F238E27FC236}">
                <a16:creationId xmlns:a16="http://schemas.microsoft.com/office/drawing/2014/main" id="{C3BAE2F6-8F61-4B9C-D9AE-7711B25C0C68}"/>
              </a:ext>
            </a:extLst>
          </p:cNvPr>
          <p:cNvSpPr>
            <a:spLocks noGrp="1"/>
          </p:cNvSpPr>
          <p:nvPr>
            <p:ph idx="1"/>
          </p:nvPr>
        </p:nvSpPr>
        <p:spPr>
          <a:xfrm>
            <a:off x="838199" y="1260629"/>
            <a:ext cx="10996749" cy="4916334"/>
          </a:xfrm>
        </p:spPr>
        <p:txBody>
          <a:bodyPr/>
          <a:lstStyle/>
          <a:p>
            <a:r>
              <a:rPr lang="en-CA" dirty="0"/>
              <a:t>When N is large enough, exponentially increasing window size W can linearly reduce the number of decoding steps. Candidates verified G=W</a:t>
            </a:r>
            <a:endParaRPr lang="en-US" dirty="0"/>
          </a:p>
        </p:txBody>
      </p:sp>
      <p:sp>
        <p:nvSpPr>
          <p:cNvPr id="4" name="Date Placeholder 3">
            <a:extLst>
              <a:ext uri="{FF2B5EF4-FFF2-40B4-BE49-F238E27FC236}">
                <a16:creationId xmlns:a16="http://schemas.microsoft.com/office/drawing/2014/main" id="{D1EE54AA-1632-D507-AB22-BFD310C84FE2}"/>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3ABD7C23-F217-A5B6-E3B1-76D6862256A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105F72B-28C4-C763-B271-22C7975734C4}"/>
              </a:ext>
            </a:extLst>
          </p:cNvPr>
          <p:cNvSpPr>
            <a:spLocks noGrp="1"/>
          </p:cNvSpPr>
          <p:nvPr>
            <p:ph type="sldNum" sz="quarter" idx="12"/>
          </p:nvPr>
        </p:nvSpPr>
        <p:spPr/>
        <p:txBody>
          <a:bodyPr/>
          <a:lstStyle/>
          <a:p>
            <a:fld id="{D4F24A5E-B0D2-394D-9970-9AE06BCB59C1}" type="slidenum">
              <a:rPr lang="en-US" smtClean="0"/>
              <a:t>71</a:t>
            </a:fld>
            <a:endParaRPr lang="en-US"/>
          </a:p>
        </p:txBody>
      </p:sp>
      <p:pic>
        <p:nvPicPr>
          <p:cNvPr id="17410" name="Picture 2">
            <a:extLst>
              <a:ext uri="{FF2B5EF4-FFF2-40B4-BE49-F238E27FC236}">
                <a16:creationId xmlns:a16="http://schemas.microsoft.com/office/drawing/2014/main" id="{87703D2D-4E9E-9BF2-77B1-09DFA5273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725" y="2114414"/>
            <a:ext cx="4062549" cy="4062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869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1361-B677-BE79-3132-E6E2AB6EDF62}"/>
              </a:ext>
            </a:extLst>
          </p:cNvPr>
          <p:cNvSpPr>
            <a:spLocks noGrp="1"/>
          </p:cNvSpPr>
          <p:nvPr>
            <p:ph type="title"/>
          </p:nvPr>
        </p:nvSpPr>
        <p:spPr/>
        <p:txBody>
          <a:bodyPr/>
          <a:lstStyle/>
          <a:p>
            <a:r>
              <a:rPr lang="en-US" dirty="0"/>
              <a:t>Reduce Latency! (Single GPU Results)</a:t>
            </a:r>
          </a:p>
        </p:txBody>
      </p:sp>
      <p:sp>
        <p:nvSpPr>
          <p:cNvPr id="3" name="Content Placeholder 2">
            <a:extLst>
              <a:ext uri="{FF2B5EF4-FFF2-40B4-BE49-F238E27FC236}">
                <a16:creationId xmlns:a16="http://schemas.microsoft.com/office/drawing/2014/main" id="{BDB6481C-B190-32D4-4A03-EBE7B068B230}"/>
              </a:ext>
            </a:extLst>
          </p:cNvPr>
          <p:cNvSpPr>
            <a:spLocks noGrp="1"/>
          </p:cNvSpPr>
          <p:nvPr>
            <p:ph idx="1"/>
          </p:nvPr>
        </p:nvSpPr>
        <p:spPr/>
        <p:txBody>
          <a:bodyPr/>
          <a:lstStyle/>
          <a:p>
            <a:r>
              <a:rPr lang="en-US" dirty="0"/>
              <a:t>~1.5x speedup on </a:t>
            </a:r>
            <a:r>
              <a:rPr lang="en-US" dirty="0" err="1"/>
              <a:t>LlaMA</a:t>
            </a:r>
            <a:r>
              <a:rPr lang="en-US" dirty="0"/>
              <a:t>-chat</a:t>
            </a:r>
          </a:p>
          <a:p>
            <a:r>
              <a:rPr lang="en-US" dirty="0"/>
              <a:t>2x latency reduction on </a:t>
            </a:r>
            <a:r>
              <a:rPr lang="en-US" dirty="0" err="1"/>
              <a:t>HumanEval</a:t>
            </a:r>
            <a:r>
              <a:rPr lang="en-US" dirty="0"/>
              <a:t> (repeated n-grams- </a:t>
            </a:r>
            <a:r>
              <a:rPr lang="en-US" dirty="0" err="1"/>
              <a:t>CodeLLaMA</a:t>
            </a:r>
            <a:r>
              <a:rPr lang="en-US" dirty="0"/>
              <a:t>)</a:t>
            </a:r>
          </a:p>
          <a:p>
            <a:r>
              <a:rPr lang="en-US" dirty="0"/>
              <a:t>1.9x latency reduction in math problems (Instruct model)</a:t>
            </a:r>
          </a:p>
        </p:txBody>
      </p:sp>
      <p:sp>
        <p:nvSpPr>
          <p:cNvPr id="4" name="Date Placeholder 3">
            <a:extLst>
              <a:ext uri="{FF2B5EF4-FFF2-40B4-BE49-F238E27FC236}">
                <a16:creationId xmlns:a16="http://schemas.microsoft.com/office/drawing/2014/main" id="{91DF398E-9ADA-8939-B49A-DD3C962CDC13}"/>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F00A57AC-0F49-E0DA-6FA8-FB2306E51D7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0536FC9-6825-1E9A-866A-487EB25B2AD4}"/>
              </a:ext>
            </a:extLst>
          </p:cNvPr>
          <p:cNvSpPr>
            <a:spLocks noGrp="1"/>
          </p:cNvSpPr>
          <p:nvPr>
            <p:ph type="sldNum" sz="quarter" idx="12"/>
          </p:nvPr>
        </p:nvSpPr>
        <p:spPr/>
        <p:txBody>
          <a:bodyPr/>
          <a:lstStyle/>
          <a:p>
            <a:fld id="{D4F24A5E-B0D2-394D-9970-9AE06BCB59C1}" type="slidenum">
              <a:rPr lang="en-US" smtClean="0"/>
              <a:t>72</a:t>
            </a:fld>
            <a:endParaRPr lang="en-US"/>
          </a:p>
        </p:txBody>
      </p:sp>
      <p:pic>
        <p:nvPicPr>
          <p:cNvPr id="18436" name="Picture 4">
            <a:extLst>
              <a:ext uri="{FF2B5EF4-FFF2-40B4-BE49-F238E27FC236}">
                <a16:creationId xmlns:a16="http://schemas.microsoft.com/office/drawing/2014/main" id="{A230F8AF-5E5E-FDBC-D28E-1F286C021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36913"/>
            <a:ext cx="12192000" cy="294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3881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F020F-515F-5263-943A-0E6E40A8670A}"/>
              </a:ext>
            </a:extLst>
          </p:cNvPr>
          <p:cNvSpPr>
            <a:spLocks noGrp="1"/>
          </p:cNvSpPr>
          <p:nvPr>
            <p:ph type="title"/>
          </p:nvPr>
        </p:nvSpPr>
        <p:spPr/>
        <p:txBody>
          <a:bodyPr/>
          <a:lstStyle/>
          <a:p>
            <a:r>
              <a:rPr lang="en-GB" dirty="0">
                <a:ea typeface="Calibri Light"/>
                <a:cs typeface="Calibri Light"/>
              </a:rPr>
              <a:t>Overall...</a:t>
            </a:r>
            <a:endParaRPr lang="en-GB" dirty="0"/>
          </a:p>
        </p:txBody>
      </p:sp>
      <p:sp>
        <p:nvSpPr>
          <p:cNvPr id="3" name="Content Placeholder 2">
            <a:extLst>
              <a:ext uri="{FF2B5EF4-FFF2-40B4-BE49-F238E27FC236}">
                <a16:creationId xmlns:a16="http://schemas.microsoft.com/office/drawing/2014/main" id="{3567C105-51CE-5F26-7BB1-BA7C867B9A5B}"/>
              </a:ext>
            </a:extLst>
          </p:cNvPr>
          <p:cNvSpPr>
            <a:spLocks noGrp="1"/>
          </p:cNvSpPr>
          <p:nvPr>
            <p:ph idx="1"/>
          </p:nvPr>
        </p:nvSpPr>
        <p:spPr/>
        <p:txBody>
          <a:bodyPr vert="horz" lIns="91440" tIns="45720" rIns="91440" bIns="45720" rtlCol="0" anchor="t">
            <a:normAutofit/>
          </a:bodyPr>
          <a:lstStyle/>
          <a:p>
            <a:r>
              <a:rPr lang="en-GB" sz="2400" dirty="0">
                <a:ea typeface="+mn-lt"/>
                <a:cs typeface="+mn-lt"/>
              </a:rPr>
              <a:t>The initial two models, PABEE and CALM, adopted an </a:t>
            </a:r>
            <a:r>
              <a:rPr lang="en-GB" sz="2400" b="1" dirty="0">
                <a:ea typeface="+mn-lt"/>
                <a:cs typeface="+mn-lt"/>
              </a:rPr>
              <a:t>early-exit strategy</a:t>
            </a:r>
            <a:r>
              <a:rPr lang="en-GB" sz="2400" dirty="0">
                <a:ea typeface="+mn-lt"/>
                <a:cs typeface="+mn-lt"/>
              </a:rPr>
              <a:t>.</a:t>
            </a:r>
          </a:p>
          <a:p>
            <a:r>
              <a:rPr lang="en-GB" sz="2400" dirty="0">
                <a:solidFill>
                  <a:srgbClr val="000000"/>
                </a:solidFill>
                <a:ea typeface="+mn-lt"/>
                <a:cs typeface="+mn-lt"/>
              </a:rPr>
              <a:t>In addition to early-exit methodology, CALM also took into account </a:t>
            </a:r>
            <a:r>
              <a:rPr lang="en-GB" sz="2400" b="1" dirty="0">
                <a:solidFill>
                  <a:srgbClr val="000000"/>
                </a:solidFill>
                <a:ea typeface="+mn-lt"/>
                <a:cs typeface="+mn-lt"/>
              </a:rPr>
              <a:t>global consistency</a:t>
            </a:r>
            <a:r>
              <a:rPr lang="en-GB" sz="2400" dirty="0">
                <a:solidFill>
                  <a:srgbClr val="000000"/>
                </a:solidFill>
                <a:ea typeface="+mn-lt"/>
                <a:cs typeface="+mn-lt"/>
              </a:rPr>
              <a:t>.</a:t>
            </a:r>
          </a:p>
          <a:p>
            <a:r>
              <a:rPr lang="en-GB" sz="2400" b="1" dirty="0">
                <a:ea typeface="+mn-lt"/>
                <a:cs typeface="+mn-lt"/>
              </a:rPr>
              <a:t>Speculative Decoding </a:t>
            </a:r>
            <a:r>
              <a:rPr lang="en-GB" sz="2400" dirty="0">
                <a:ea typeface="+mn-lt"/>
                <a:cs typeface="+mn-lt"/>
              </a:rPr>
              <a:t>presents an approach is compatible with the first two models, PABEE and CALM, as well as any other dynamic speed-up techniques.</a:t>
            </a:r>
          </a:p>
          <a:p>
            <a:endParaRPr lang="en-GB" sz="2400" dirty="0">
              <a:ea typeface="+mn-lt"/>
              <a:cs typeface="+mn-lt"/>
            </a:endParaRPr>
          </a:p>
          <a:p>
            <a:r>
              <a:rPr lang="en-GB" sz="2400" dirty="0">
                <a:ea typeface="+mn-lt"/>
                <a:cs typeface="+mn-lt"/>
              </a:rPr>
              <a:t>LLM Inference is bottlenecked by memory constraints! We discussed how we can go about building an </a:t>
            </a:r>
            <a:r>
              <a:rPr lang="en-GB" sz="2400" b="1" dirty="0">
                <a:ea typeface="+mn-lt"/>
                <a:cs typeface="+mn-lt"/>
              </a:rPr>
              <a:t>efficient KV Cache </a:t>
            </a:r>
            <a:r>
              <a:rPr lang="en-GB" sz="2400" dirty="0">
                <a:ea typeface="+mn-lt"/>
                <a:cs typeface="+mn-lt"/>
              </a:rPr>
              <a:t>with </a:t>
            </a:r>
            <a:r>
              <a:rPr lang="en-GB" sz="2400" b="1" dirty="0">
                <a:ea typeface="+mn-lt"/>
                <a:cs typeface="+mn-lt"/>
              </a:rPr>
              <a:t>block-wise attention (paged)</a:t>
            </a:r>
          </a:p>
          <a:p>
            <a:r>
              <a:rPr lang="en-GB" sz="2400" b="1" dirty="0">
                <a:ea typeface="+mn-lt"/>
                <a:cs typeface="+mn-lt"/>
              </a:rPr>
              <a:t>Flash Decoding </a:t>
            </a:r>
            <a:r>
              <a:rPr lang="en-GB" sz="2400" dirty="0">
                <a:ea typeface="+mn-lt"/>
                <a:cs typeface="+mn-lt"/>
              </a:rPr>
              <a:t>looks at efficiently utilizing the GPU for the inference stage drawing on the enhancements of Flash Attention V1 &amp;2 for training</a:t>
            </a:r>
          </a:p>
          <a:p>
            <a:r>
              <a:rPr lang="en-GB" sz="2400" b="1" dirty="0">
                <a:ea typeface="+mn-lt"/>
                <a:cs typeface="+mn-lt"/>
              </a:rPr>
              <a:t>Lookahead Decoding </a:t>
            </a:r>
            <a:r>
              <a:rPr lang="en-GB" sz="2400" dirty="0">
                <a:ea typeface="+mn-lt"/>
                <a:cs typeface="+mn-lt"/>
              </a:rPr>
              <a:t>explores improving speculative decoding for latency critical applications</a:t>
            </a:r>
            <a:endParaRPr lang="en-GB" sz="2400" b="1" dirty="0">
              <a:ea typeface="+mn-lt"/>
              <a:cs typeface="+mn-lt"/>
            </a:endParaRPr>
          </a:p>
        </p:txBody>
      </p:sp>
      <p:sp>
        <p:nvSpPr>
          <p:cNvPr id="4" name="Date Placeholder 3">
            <a:extLst>
              <a:ext uri="{FF2B5EF4-FFF2-40B4-BE49-F238E27FC236}">
                <a16:creationId xmlns:a16="http://schemas.microsoft.com/office/drawing/2014/main" id="{6711609A-0105-E651-AD4D-A11026BCB8ED}"/>
              </a:ext>
            </a:extLst>
          </p:cNvPr>
          <p:cNvSpPr>
            <a:spLocks noGrp="1"/>
          </p:cNvSpPr>
          <p:nvPr>
            <p:ph type="dt" sz="half" idx="10"/>
          </p:nvPr>
        </p:nvSpPr>
        <p:spPr/>
        <p:txBody>
          <a:bodyPr/>
          <a:lstStyle/>
          <a:p>
            <a:fld id="{251F351B-3C41-6C46-A5F1-3CA0D762442A}" type="datetime1">
              <a:rPr lang="en-CA" smtClean="0"/>
              <a:t>2024-03-29</a:t>
            </a:fld>
            <a:endParaRPr lang="en-US" dirty="0"/>
          </a:p>
        </p:txBody>
      </p:sp>
      <p:sp>
        <p:nvSpPr>
          <p:cNvPr id="5" name="Footer Placeholder 4">
            <a:extLst>
              <a:ext uri="{FF2B5EF4-FFF2-40B4-BE49-F238E27FC236}">
                <a16:creationId xmlns:a16="http://schemas.microsoft.com/office/drawing/2014/main" id="{9C9F5D17-CCD1-2840-99F6-54A487A0310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E7D22F6-BCF5-3436-B414-D51BCB017FA9}"/>
              </a:ext>
            </a:extLst>
          </p:cNvPr>
          <p:cNvSpPr>
            <a:spLocks noGrp="1"/>
          </p:cNvSpPr>
          <p:nvPr>
            <p:ph type="sldNum" sz="quarter" idx="12"/>
          </p:nvPr>
        </p:nvSpPr>
        <p:spPr/>
        <p:txBody>
          <a:bodyPr/>
          <a:lstStyle/>
          <a:p>
            <a:fld id="{D4F24A5E-B0D2-394D-9970-9AE06BCB59C1}" type="slidenum">
              <a:rPr lang="en-US" smtClean="0"/>
              <a:t>73</a:t>
            </a:fld>
            <a:endParaRPr lang="en-US"/>
          </a:p>
        </p:txBody>
      </p:sp>
    </p:spTree>
    <p:extLst>
      <p:ext uri="{BB962C8B-B14F-4D97-AF65-F5344CB8AC3E}">
        <p14:creationId xmlns:p14="http://schemas.microsoft.com/office/powerpoint/2010/main" val="1444901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D4A7-2641-5A64-9FF6-F60AEC29E86B}"/>
              </a:ext>
            </a:extLst>
          </p:cNvPr>
          <p:cNvSpPr>
            <a:spLocks noGrp="1"/>
          </p:cNvSpPr>
          <p:nvPr>
            <p:ph type="title"/>
          </p:nvPr>
        </p:nvSpPr>
        <p:spPr/>
        <p:txBody>
          <a:bodyPr/>
          <a:lstStyle/>
          <a:p>
            <a:r>
              <a:rPr lang="en-US" dirty="0"/>
              <a:t>Discussion!</a:t>
            </a:r>
          </a:p>
        </p:txBody>
      </p:sp>
      <p:sp>
        <p:nvSpPr>
          <p:cNvPr id="4" name="Date Placeholder 3">
            <a:extLst>
              <a:ext uri="{FF2B5EF4-FFF2-40B4-BE49-F238E27FC236}">
                <a16:creationId xmlns:a16="http://schemas.microsoft.com/office/drawing/2014/main" id="{43DA3653-A7F2-F7E2-F073-C21C6B1F2E0F}"/>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8F47D6B1-5A4E-65E0-7FFA-3EEA8B56591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AF4B475-BCCA-C666-D08C-C211B6326CB5}"/>
              </a:ext>
            </a:extLst>
          </p:cNvPr>
          <p:cNvSpPr>
            <a:spLocks noGrp="1"/>
          </p:cNvSpPr>
          <p:nvPr>
            <p:ph type="sldNum" sz="quarter" idx="12"/>
          </p:nvPr>
        </p:nvSpPr>
        <p:spPr/>
        <p:txBody>
          <a:bodyPr/>
          <a:lstStyle/>
          <a:p>
            <a:fld id="{D4F24A5E-B0D2-394D-9970-9AE06BCB59C1}" type="slidenum">
              <a:rPr lang="en-US" smtClean="0"/>
              <a:t>74</a:t>
            </a:fld>
            <a:endParaRPr lang="en-US"/>
          </a:p>
        </p:txBody>
      </p:sp>
      <p:pic>
        <p:nvPicPr>
          <p:cNvPr id="7" name="Content Placeholder 6" descr="A group of black and white objects&#10;&#10;Description automatically generated">
            <a:extLst>
              <a:ext uri="{FF2B5EF4-FFF2-40B4-BE49-F238E27FC236}">
                <a16:creationId xmlns:a16="http://schemas.microsoft.com/office/drawing/2014/main" id="{4BFEA464-AE43-60F4-6682-81FEE7672B19}"/>
              </a:ext>
            </a:extLst>
          </p:cNvPr>
          <p:cNvPicPr>
            <a:picLocks noGrp="1" noChangeAspect="1"/>
          </p:cNvPicPr>
          <p:nvPr>
            <p:ph idx="1"/>
          </p:nvPr>
        </p:nvPicPr>
        <p:blipFill>
          <a:blip r:embed="rId2"/>
          <a:stretch>
            <a:fillRect/>
          </a:stretch>
        </p:blipFill>
        <p:spPr>
          <a:xfrm>
            <a:off x="475593" y="1196343"/>
            <a:ext cx="4989786" cy="2359587"/>
          </a:xfrm>
        </p:spPr>
      </p:pic>
      <p:pic>
        <p:nvPicPr>
          <p:cNvPr id="8" name="Picture 7">
            <a:extLst>
              <a:ext uri="{FF2B5EF4-FFF2-40B4-BE49-F238E27FC236}">
                <a16:creationId xmlns:a16="http://schemas.microsoft.com/office/drawing/2014/main" id="{05C64C09-E62E-C396-0493-136E7C4DBB02}"/>
              </a:ext>
            </a:extLst>
          </p:cNvPr>
          <p:cNvPicPr>
            <a:picLocks noChangeAspect="1"/>
          </p:cNvPicPr>
          <p:nvPr/>
        </p:nvPicPr>
        <p:blipFill>
          <a:blip r:embed="rId3"/>
          <a:stretch>
            <a:fillRect/>
          </a:stretch>
        </p:blipFill>
        <p:spPr>
          <a:xfrm>
            <a:off x="5801710" y="1051655"/>
            <a:ext cx="6190593" cy="2397208"/>
          </a:xfrm>
          <a:prstGeom prst="rect">
            <a:avLst/>
          </a:prstGeom>
        </p:spPr>
      </p:pic>
      <p:pic>
        <p:nvPicPr>
          <p:cNvPr id="9" name="Picture 2">
            <a:extLst>
              <a:ext uri="{FF2B5EF4-FFF2-40B4-BE49-F238E27FC236}">
                <a16:creationId xmlns:a16="http://schemas.microsoft.com/office/drawing/2014/main" id="{96764A7A-FEC6-1953-7042-2E39D78DC6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4107" y="3555930"/>
            <a:ext cx="5033925" cy="2454693"/>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6" descr="A screenshot of a test&#10;&#10;Description automatically generated">
            <a:extLst>
              <a:ext uri="{FF2B5EF4-FFF2-40B4-BE49-F238E27FC236}">
                <a16:creationId xmlns:a16="http://schemas.microsoft.com/office/drawing/2014/main" id="{532B437D-CDF9-7BED-51B7-E042F6EC81B0}"/>
              </a:ext>
            </a:extLst>
          </p:cNvPr>
          <p:cNvPicPr>
            <a:picLocks noChangeAspect="1"/>
          </p:cNvPicPr>
          <p:nvPr/>
        </p:nvPicPr>
        <p:blipFill>
          <a:blip r:embed="rId5"/>
          <a:stretch>
            <a:fillRect/>
          </a:stretch>
        </p:blipFill>
        <p:spPr>
          <a:xfrm>
            <a:off x="475593" y="3773255"/>
            <a:ext cx="5799083" cy="2359587"/>
          </a:xfrm>
          <a:prstGeom prst="rect">
            <a:avLst/>
          </a:prstGeom>
        </p:spPr>
      </p:pic>
    </p:spTree>
    <p:extLst>
      <p:ext uri="{BB962C8B-B14F-4D97-AF65-F5344CB8AC3E}">
        <p14:creationId xmlns:p14="http://schemas.microsoft.com/office/powerpoint/2010/main" val="1041528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BF93B-1FC1-BFC5-C718-3B860B40E88C}"/>
              </a:ext>
            </a:extLst>
          </p:cNvPr>
          <p:cNvSpPr>
            <a:spLocks noGrp="1"/>
          </p:cNvSpPr>
          <p:nvPr>
            <p:ph type="title"/>
          </p:nvPr>
        </p:nvSpPr>
        <p:spPr/>
        <p:txBody>
          <a:bodyPr/>
          <a:lstStyle/>
          <a:p>
            <a:r>
              <a:rPr lang="en-GB">
                <a:ea typeface="+mj-lt"/>
                <a:cs typeface="+mj-lt"/>
              </a:rPr>
              <a:t>Evident Drawback</a:t>
            </a:r>
            <a:endParaRPr lang="en-US">
              <a:ea typeface="+mj-lt"/>
              <a:cs typeface="+mj-lt"/>
            </a:endParaRPr>
          </a:p>
        </p:txBody>
      </p:sp>
      <p:sp>
        <p:nvSpPr>
          <p:cNvPr id="3" name="Content Placeholder 2">
            <a:extLst>
              <a:ext uri="{FF2B5EF4-FFF2-40B4-BE49-F238E27FC236}">
                <a16:creationId xmlns:a16="http://schemas.microsoft.com/office/drawing/2014/main" id="{0C492AFE-07E7-EF62-9148-4A66CBDB3F64}"/>
              </a:ext>
            </a:extLst>
          </p:cNvPr>
          <p:cNvSpPr>
            <a:spLocks noGrp="1"/>
          </p:cNvSpPr>
          <p:nvPr>
            <p:ph idx="1"/>
          </p:nvPr>
        </p:nvSpPr>
        <p:spPr/>
        <p:txBody>
          <a:bodyPr vert="horz" lIns="91440" tIns="45720" rIns="91440" bIns="45720" rtlCol="0" anchor="t">
            <a:normAutofit/>
          </a:bodyPr>
          <a:lstStyle/>
          <a:p>
            <a:pPr marL="0" indent="0">
              <a:buNone/>
            </a:pPr>
            <a:r>
              <a:rPr lang="en-GB" sz="1800">
                <a:ea typeface="+mn-lt"/>
                <a:cs typeface="+mn-lt"/>
              </a:rPr>
              <a:t>However, a higher confidence score from the model does not necessarily imply higher probability that the classifier is correct.</a:t>
            </a:r>
          </a:p>
        </p:txBody>
      </p:sp>
      <p:sp>
        <p:nvSpPr>
          <p:cNvPr id="4" name="Date Placeholder 3">
            <a:extLst>
              <a:ext uri="{FF2B5EF4-FFF2-40B4-BE49-F238E27FC236}">
                <a16:creationId xmlns:a16="http://schemas.microsoft.com/office/drawing/2014/main" id="{CA0C4B2C-3AD6-768C-7744-B1E0ABA2BDB5}"/>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04431BF0-FF4F-A363-BFF5-7EDEDB13763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3373EA3-8EE8-C492-4C5B-7B50234DE74E}"/>
              </a:ext>
            </a:extLst>
          </p:cNvPr>
          <p:cNvSpPr>
            <a:spLocks noGrp="1"/>
          </p:cNvSpPr>
          <p:nvPr>
            <p:ph type="sldNum" sz="quarter" idx="12"/>
          </p:nvPr>
        </p:nvSpPr>
        <p:spPr/>
        <p:txBody>
          <a:bodyPr/>
          <a:lstStyle/>
          <a:p>
            <a:fld id="{D4F24A5E-B0D2-394D-9970-9AE06BCB59C1}" type="slidenum">
              <a:rPr lang="en-US" smtClean="0"/>
              <a:t>8</a:t>
            </a:fld>
            <a:endParaRPr lang="en-US"/>
          </a:p>
        </p:txBody>
      </p:sp>
      <p:sp>
        <p:nvSpPr>
          <p:cNvPr id="7" name="TextBox 6">
            <a:extLst>
              <a:ext uri="{FF2B5EF4-FFF2-40B4-BE49-F238E27FC236}">
                <a16:creationId xmlns:a16="http://schemas.microsoft.com/office/drawing/2014/main" id="{D13B59B9-14D0-DAF6-3859-80F329C663E2}"/>
              </a:ext>
            </a:extLst>
          </p:cNvPr>
          <p:cNvSpPr txBox="1"/>
          <p:nvPr/>
        </p:nvSpPr>
        <p:spPr>
          <a:xfrm>
            <a:off x="3856299" y="5987970"/>
            <a:ext cx="454692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To Trust Or Not To Trust A Classifier: </a:t>
            </a:r>
            <a:r>
              <a:rPr lang="en-US" sz="1100">
                <a:ea typeface="+mn-lt"/>
                <a:cs typeface="+mn-lt"/>
                <a:hlinkClick r:id="rId3"/>
              </a:rPr>
              <a:t>https://arxiv.org/abs/1805.11783</a:t>
            </a:r>
            <a:r>
              <a:rPr lang="en-US" sz="1100">
                <a:ea typeface="+mn-lt"/>
                <a:cs typeface="+mn-lt"/>
              </a:rPr>
              <a:t> </a:t>
            </a:r>
          </a:p>
        </p:txBody>
      </p:sp>
    </p:spTree>
    <p:extLst>
      <p:ext uri="{BB962C8B-B14F-4D97-AF65-F5344CB8AC3E}">
        <p14:creationId xmlns:p14="http://schemas.microsoft.com/office/powerpoint/2010/main" val="2544205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5026-072D-0D1F-7F47-F16140CB287A}"/>
              </a:ext>
            </a:extLst>
          </p:cNvPr>
          <p:cNvSpPr>
            <a:spLocks noGrp="1"/>
          </p:cNvSpPr>
          <p:nvPr>
            <p:ph type="title"/>
          </p:nvPr>
        </p:nvSpPr>
        <p:spPr/>
        <p:txBody>
          <a:bodyPr/>
          <a:lstStyle/>
          <a:p>
            <a:r>
              <a:rPr lang="en-GB">
                <a:ea typeface="+mj-lt"/>
                <a:cs typeface="+mj-lt"/>
              </a:rPr>
              <a:t>Patience-based Early Exit (PABEE)</a:t>
            </a:r>
            <a:endParaRPr lang="en-US">
              <a:cs typeface="Calibri Light"/>
            </a:endParaRPr>
          </a:p>
        </p:txBody>
      </p:sp>
      <p:sp>
        <p:nvSpPr>
          <p:cNvPr id="4" name="Date Placeholder 3">
            <a:extLst>
              <a:ext uri="{FF2B5EF4-FFF2-40B4-BE49-F238E27FC236}">
                <a16:creationId xmlns:a16="http://schemas.microsoft.com/office/drawing/2014/main" id="{61670C7B-6811-68F4-1407-93291C0A2245}"/>
              </a:ext>
            </a:extLst>
          </p:cNvPr>
          <p:cNvSpPr>
            <a:spLocks noGrp="1"/>
          </p:cNvSpPr>
          <p:nvPr>
            <p:ph type="dt" sz="half" idx="10"/>
          </p:nvPr>
        </p:nvSpPr>
        <p:spPr/>
        <p:txBody>
          <a:bodyPr/>
          <a:lstStyle/>
          <a:p>
            <a:fld id="{251F351B-3C41-6C46-A5F1-3CA0D762442A}" type="datetime1">
              <a:rPr lang="en-CA" smtClean="0"/>
              <a:t>2024-03-29</a:t>
            </a:fld>
            <a:endParaRPr lang="en-US"/>
          </a:p>
        </p:txBody>
      </p:sp>
      <p:sp>
        <p:nvSpPr>
          <p:cNvPr id="5" name="Footer Placeholder 4">
            <a:extLst>
              <a:ext uri="{FF2B5EF4-FFF2-40B4-BE49-F238E27FC236}">
                <a16:creationId xmlns:a16="http://schemas.microsoft.com/office/drawing/2014/main" id="{FDC6F0E1-8A5E-1428-2E14-09257F78ECA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1EDAFC9-6E26-98CC-AFB3-BAFD6B26FCF2}"/>
              </a:ext>
            </a:extLst>
          </p:cNvPr>
          <p:cNvSpPr>
            <a:spLocks noGrp="1"/>
          </p:cNvSpPr>
          <p:nvPr>
            <p:ph type="sldNum" sz="quarter" idx="12"/>
          </p:nvPr>
        </p:nvSpPr>
        <p:spPr/>
        <p:txBody>
          <a:bodyPr/>
          <a:lstStyle/>
          <a:p>
            <a:fld id="{D4F24A5E-B0D2-394D-9970-9AE06BCB59C1}" type="slidenum">
              <a:rPr lang="en-US" smtClean="0"/>
              <a:t>9</a:t>
            </a:fld>
            <a:endParaRPr lang="en-US"/>
          </a:p>
        </p:txBody>
      </p:sp>
      <p:pic>
        <p:nvPicPr>
          <p:cNvPr id="7" name="Picture 6" descr="A diagram of a layer&#10;&#10;Description automatically generated">
            <a:extLst>
              <a:ext uri="{FF2B5EF4-FFF2-40B4-BE49-F238E27FC236}">
                <a16:creationId xmlns:a16="http://schemas.microsoft.com/office/drawing/2014/main" id="{BC6FDE8E-110F-D5B6-1CEB-79E9318ECDDE}"/>
              </a:ext>
            </a:extLst>
          </p:cNvPr>
          <p:cNvPicPr>
            <a:picLocks noChangeAspect="1"/>
          </p:cNvPicPr>
          <p:nvPr/>
        </p:nvPicPr>
        <p:blipFill rotWithShape="1">
          <a:blip r:embed="rId3"/>
          <a:srcRect l="107" t="-88" r="2671" b="1458"/>
          <a:stretch/>
        </p:blipFill>
        <p:spPr>
          <a:xfrm>
            <a:off x="1002198" y="1471724"/>
            <a:ext cx="3817102" cy="4088460"/>
          </a:xfrm>
          <a:prstGeom prst="rect">
            <a:avLst/>
          </a:prstGeom>
        </p:spPr>
      </p:pic>
      <p:sp>
        <p:nvSpPr>
          <p:cNvPr id="9" name="Content Placeholder 2">
            <a:extLst>
              <a:ext uri="{FF2B5EF4-FFF2-40B4-BE49-F238E27FC236}">
                <a16:creationId xmlns:a16="http://schemas.microsoft.com/office/drawing/2014/main" id="{DEDB01AB-F8DE-34A1-E612-9E9A2B149CF9}"/>
              </a:ext>
            </a:extLst>
          </p:cNvPr>
          <p:cNvSpPr txBox="1">
            <a:spLocks/>
          </p:cNvSpPr>
          <p:nvPr/>
        </p:nvSpPr>
        <p:spPr>
          <a:xfrm>
            <a:off x="5645473" y="1483819"/>
            <a:ext cx="5924309" cy="306438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ea typeface="+mn-lt"/>
                <a:cs typeface="+mn-lt"/>
              </a:rPr>
              <a:t>PABEE uses patience as the metric for early exiting. </a:t>
            </a:r>
            <a:endParaRPr lang="en-US"/>
          </a:p>
          <a:p>
            <a:pPr marL="0" indent="0">
              <a:buNone/>
            </a:pPr>
            <a:endParaRPr lang="en-GB" sz="1600">
              <a:ea typeface="+mn-lt"/>
              <a:cs typeface="+mn-lt"/>
            </a:endParaRPr>
          </a:p>
          <a:p>
            <a:pPr marL="0" indent="0">
              <a:buNone/>
            </a:pPr>
            <a:endParaRPr lang="en-GB" sz="1600">
              <a:ea typeface="+mn-lt"/>
              <a:cs typeface="+mn-lt"/>
            </a:endParaRPr>
          </a:p>
          <a:p>
            <a:pPr marL="0" indent="0">
              <a:buNone/>
            </a:pPr>
            <a:r>
              <a:rPr lang="en-GB" sz="1600">
                <a:ea typeface="+mn-lt"/>
                <a:cs typeface="+mn-lt"/>
              </a:rPr>
              <a:t>The counter for patience is increased in the following way:</a:t>
            </a:r>
            <a:endParaRPr lang="en-GB"/>
          </a:p>
          <a:p>
            <a:r>
              <a:rPr lang="en-GB" sz="1600">
                <a:ea typeface="+mn-lt"/>
                <a:cs typeface="+mn-lt"/>
              </a:rPr>
              <a:t>For classification:</a:t>
            </a:r>
            <a:endParaRPr lang="en-GB" sz="1600">
              <a:ea typeface="Calibri"/>
              <a:cs typeface="Calibri"/>
            </a:endParaRPr>
          </a:p>
          <a:p>
            <a:endParaRPr lang="en-GB" sz="1600">
              <a:ea typeface="Calibri"/>
              <a:cs typeface="Calibri"/>
            </a:endParaRPr>
          </a:p>
          <a:p>
            <a:endParaRPr lang="en-GB" sz="1600">
              <a:ea typeface="Calibri"/>
              <a:cs typeface="Calibri"/>
            </a:endParaRPr>
          </a:p>
          <a:p>
            <a:r>
              <a:rPr lang="en-GB" sz="1600">
                <a:ea typeface="+mn-lt"/>
                <a:cs typeface="+mn-lt"/>
              </a:rPr>
              <a:t>For regression:</a:t>
            </a:r>
            <a:endParaRPr lang="en-GB" sz="1600">
              <a:ea typeface="Calibri"/>
              <a:cs typeface="Calibri"/>
            </a:endParaRPr>
          </a:p>
          <a:p>
            <a:endParaRPr lang="en-GB" sz="1600">
              <a:ea typeface="Calibri"/>
              <a:cs typeface="Calibri"/>
            </a:endParaRPr>
          </a:p>
        </p:txBody>
      </p:sp>
      <p:pic>
        <p:nvPicPr>
          <p:cNvPr id="8" name="Picture 7">
            <a:extLst>
              <a:ext uri="{FF2B5EF4-FFF2-40B4-BE49-F238E27FC236}">
                <a16:creationId xmlns:a16="http://schemas.microsoft.com/office/drawing/2014/main" id="{0D0CBC07-782B-3F96-3745-E8EF8D81DAE6}"/>
              </a:ext>
            </a:extLst>
          </p:cNvPr>
          <p:cNvPicPr>
            <a:picLocks noChangeAspect="1"/>
          </p:cNvPicPr>
          <p:nvPr/>
        </p:nvPicPr>
        <p:blipFill>
          <a:blip r:embed="rId4"/>
          <a:stretch>
            <a:fillRect/>
          </a:stretch>
        </p:blipFill>
        <p:spPr>
          <a:xfrm>
            <a:off x="6000266" y="3198253"/>
            <a:ext cx="4587522" cy="530601"/>
          </a:xfrm>
          <a:prstGeom prst="rect">
            <a:avLst/>
          </a:prstGeom>
        </p:spPr>
      </p:pic>
      <p:pic>
        <p:nvPicPr>
          <p:cNvPr id="10" name="Picture 9">
            <a:extLst>
              <a:ext uri="{FF2B5EF4-FFF2-40B4-BE49-F238E27FC236}">
                <a16:creationId xmlns:a16="http://schemas.microsoft.com/office/drawing/2014/main" id="{585F7BFB-5B0C-6B4D-A56A-01895CAE93E6}"/>
              </a:ext>
            </a:extLst>
          </p:cNvPr>
          <p:cNvPicPr>
            <a:picLocks noChangeAspect="1"/>
          </p:cNvPicPr>
          <p:nvPr/>
        </p:nvPicPr>
        <p:blipFill>
          <a:blip r:embed="rId5"/>
          <a:stretch>
            <a:fillRect/>
          </a:stretch>
        </p:blipFill>
        <p:spPr>
          <a:xfrm>
            <a:off x="6000594" y="4308081"/>
            <a:ext cx="3467333" cy="521078"/>
          </a:xfrm>
          <a:prstGeom prst="rect">
            <a:avLst/>
          </a:prstGeom>
        </p:spPr>
      </p:pic>
      <p:sp>
        <p:nvSpPr>
          <p:cNvPr id="13" name="TextBox 12">
            <a:extLst>
              <a:ext uri="{FF2B5EF4-FFF2-40B4-BE49-F238E27FC236}">
                <a16:creationId xmlns:a16="http://schemas.microsoft.com/office/drawing/2014/main" id="{2A1E4C59-BA2C-D09E-8BB0-DA08806112A9}"/>
              </a:ext>
            </a:extLst>
          </p:cNvPr>
          <p:cNvSpPr txBox="1"/>
          <p:nvPr/>
        </p:nvSpPr>
        <p:spPr>
          <a:xfrm>
            <a:off x="1002198" y="5631917"/>
            <a:ext cx="38160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ea typeface="Calibri"/>
                <a:cs typeface="Calibri"/>
              </a:rPr>
              <a:t>The above figure sets the patience to 1, causing the model to stop processing early when two consecutive same  prediction classes are encountered</a:t>
            </a:r>
            <a:r>
              <a:rPr lang="en-GB" sz="1200">
                <a:solidFill>
                  <a:srgbClr val="000000"/>
                </a:solidFill>
                <a:ea typeface="Calibri"/>
                <a:cs typeface="Calibri"/>
              </a:rPr>
              <a:t> for the first time</a:t>
            </a:r>
            <a:r>
              <a:rPr lang="en-GB" sz="1200">
                <a:solidFill>
                  <a:srgbClr val="808080"/>
                </a:solidFill>
                <a:ea typeface="Calibri"/>
                <a:cs typeface="Calibri"/>
              </a:rPr>
              <a:t>​</a:t>
            </a:r>
            <a:endParaRPr lang="en-GB"/>
          </a:p>
        </p:txBody>
      </p:sp>
      <p:sp>
        <p:nvSpPr>
          <p:cNvPr id="11" name="TextBox 10">
            <a:extLst>
              <a:ext uri="{FF2B5EF4-FFF2-40B4-BE49-F238E27FC236}">
                <a16:creationId xmlns:a16="http://schemas.microsoft.com/office/drawing/2014/main" id="{1A43EEE9-7099-0D74-5EC3-E851569CC027}"/>
              </a:ext>
            </a:extLst>
          </p:cNvPr>
          <p:cNvSpPr txBox="1"/>
          <p:nvPr/>
        </p:nvSpPr>
        <p:spPr>
          <a:xfrm>
            <a:off x="581862" y="943686"/>
            <a:ext cx="625418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100">
                <a:ea typeface="+mn-lt"/>
                <a:cs typeface="+mn-lt"/>
              </a:rPr>
              <a:t>BERT Loses Patience: Fast and Robust Inference with Early Exit: </a:t>
            </a:r>
            <a:r>
              <a:rPr lang="en-GB" sz="1100">
                <a:ea typeface="+mn-lt"/>
                <a:cs typeface="+mn-lt"/>
                <a:hlinkClick r:id="rId6"/>
              </a:rPr>
              <a:t>https://arxiv.org/abs/2006.04152</a:t>
            </a:r>
            <a:endParaRPr lang="en-US" sz="1100">
              <a:ea typeface="Calibri"/>
              <a:cs typeface="Calibri"/>
            </a:endParaRPr>
          </a:p>
        </p:txBody>
      </p:sp>
    </p:spTree>
    <p:extLst>
      <p:ext uri="{BB962C8B-B14F-4D97-AF65-F5344CB8AC3E}">
        <p14:creationId xmlns:p14="http://schemas.microsoft.com/office/powerpoint/2010/main" val="35888545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6353</TotalTime>
  <Words>4856</Words>
  <Application>Microsoft Macintosh PowerPoint</Application>
  <PresentationFormat>Widescreen</PresentationFormat>
  <Paragraphs>1021</Paragraphs>
  <Slides>74</Slides>
  <Notes>11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82" baseType="lpstr">
      <vt:lpstr>Arial</vt:lpstr>
      <vt:lpstr>Calibri</vt:lpstr>
      <vt:lpstr>Calibri Light</vt:lpstr>
      <vt:lpstr>Cambria Math</vt:lpstr>
      <vt:lpstr>Courier New</vt:lpstr>
      <vt:lpstr>Wingdings</vt:lpstr>
      <vt:lpstr>Office Theme</vt:lpstr>
      <vt:lpstr>Equation</vt:lpstr>
      <vt:lpstr>Lecture 13: Efficient LLM Inference</vt:lpstr>
      <vt:lpstr>Overview</vt:lpstr>
      <vt:lpstr>Preliminary Papers</vt:lpstr>
      <vt:lpstr>Regular LM Inference</vt:lpstr>
      <vt:lpstr>“Overthinking”</vt:lpstr>
      <vt:lpstr>Efficient LM Inference</vt:lpstr>
      <vt:lpstr>Shallow-Deep Networks | BranchyNet</vt:lpstr>
      <vt:lpstr>Evident Drawback</vt:lpstr>
      <vt:lpstr>Patience-based Early Exit (PABEE)</vt:lpstr>
      <vt:lpstr>How accurate and fast PABEE?</vt:lpstr>
      <vt:lpstr>Accuracy increases?</vt:lpstr>
      <vt:lpstr>Defends Against Adversarial Attack </vt:lpstr>
      <vt:lpstr>Limitations</vt:lpstr>
      <vt:lpstr>Confident Adaptive Language Model</vt:lpstr>
      <vt:lpstr>Impact of Early Exiting</vt:lpstr>
      <vt:lpstr>State Propagation Oracle</vt:lpstr>
      <vt:lpstr>Sensitivity to Local Errors</vt:lpstr>
      <vt:lpstr>Handling Early-staged Local Errors</vt:lpstr>
      <vt:lpstr>Decaying Threshold</vt:lpstr>
      <vt:lpstr>Local Confidence Measures</vt:lpstr>
      <vt:lpstr>A principled method</vt:lpstr>
      <vt:lpstr>Global Constraints</vt:lpstr>
      <vt:lpstr>Calibrating Early Exits from Global Constraints</vt:lpstr>
      <vt:lpstr>Performance-Efficiency Trade-off</vt:lpstr>
      <vt:lpstr>Speed-up Results</vt:lpstr>
      <vt:lpstr>Execution Example</vt:lpstr>
      <vt:lpstr>Limitation</vt:lpstr>
      <vt:lpstr>Speculative Decoding </vt:lpstr>
      <vt:lpstr>Speculative Execution</vt:lpstr>
      <vt:lpstr>One more prediction</vt:lpstr>
      <vt:lpstr>Incorrect Speculation</vt:lpstr>
      <vt:lpstr>Corrected Path</vt:lpstr>
      <vt:lpstr>Speculative Sampling </vt:lpstr>
      <vt:lpstr>Key observations</vt:lpstr>
      <vt:lpstr>The trade-off</vt:lpstr>
      <vt:lpstr>Walltime Improvement</vt:lpstr>
      <vt:lpstr>Choosing optimal γ</vt:lpstr>
      <vt:lpstr>Speed-up</vt:lpstr>
      <vt:lpstr>Limitation</vt:lpstr>
      <vt:lpstr>Lecture 13: Efficient LLM Inference (Part 2)</vt:lpstr>
      <vt:lpstr>Efficient LLMs are a Full Stack Problem</vt:lpstr>
      <vt:lpstr>Rise of LLM based applications!</vt:lpstr>
      <vt:lpstr>Let’s breakdown regular inference a bit!</vt:lpstr>
      <vt:lpstr>Managing KV-Cache</vt:lpstr>
      <vt:lpstr>How much memory?</vt:lpstr>
      <vt:lpstr>Memory on demand!</vt:lpstr>
      <vt:lpstr>Memory on demand!</vt:lpstr>
      <vt:lpstr>Memory on demand!</vt:lpstr>
      <vt:lpstr>Memory on demand!</vt:lpstr>
      <vt:lpstr>Multiple Requests</vt:lpstr>
      <vt:lpstr>Decoding Techniques – Sharing KV Blocks</vt:lpstr>
      <vt:lpstr>Decoding Techniques – Sharing KV Blocks</vt:lpstr>
      <vt:lpstr>Decoding Techniques – Sharing KV Blocks</vt:lpstr>
      <vt:lpstr>Beam Search – Fork, Append &amp; Free</vt:lpstr>
      <vt:lpstr>Paged Attention</vt:lpstr>
      <vt:lpstr>Paged Attention</vt:lpstr>
      <vt:lpstr>Paged Attention</vt:lpstr>
      <vt:lpstr>Results</vt:lpstr>
      <vt:lpstr>Flash-Attention (Re-visited)</vt:lpstr>
      <vt:lpstr>Flash-Decoding (PyTorch)</vt:lpstr>
      <vt:lpstr>Flash-Decoding (PyTorch)</vt:lpstr>
      <vt:lpstr>Benchmark – CodeLLama 34B</vt:lpstr>
      <vt:lpstr>Lookahead Decoding</vt:lpstr>
      <vt:lpstr>Yes it can!</vt:lpstr>
      <vt:lpstr>Jacobi iteration</vt:lpstr>
      <vt:lpstr>Jacobi – Revisiting Highschool   </vt:lpstr>
      <vt:lpstr>Jacobi iteration</vt:lpstr>
      <vt:lpstr>Can we do better?</vt:lpstr>
      <vt:lpstr>Lookahead!</vt:lpstr>
      <vt:lpstr>PowerPoint Presentation</vt:lpstr>
      <vt:lpstr>Scaling Law</vt:lpstr>
      <vt:lpstr>Reduce Latency! (Single GPU Results)</vt:lpstr>
      <vt:lpstr>Overall...</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Wenhu Chen</dc:creator>
  <cp:lastModifiedBy>Noble Saji Mathews</cp:lastModifiedBy>
  <cp:revision>238</cp:revision>
  <dcterms:created xsi:type="dcterms:W3CDTF">2023-12-29T23:00:40Z</dcterms:created>
  <dcterms:modified xsi:type="dcterms:W3CDTF">2024-03-29T14:13:11Z</dcterms:modified>
</cp:coreProperties>
</file>