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7"/>
  </p:notesMasterIdLst>
  <p:sldIdLst>
    <p:sldId id="387" r:id="rId2"/>
    <p:sldId id="386" r:id="rId3"/>
    <p:sldId id="385" r:id="rId4"/>
    <p:sldId id="384" r:id="rId5"/>
    <p:sldId id="383" r:id="rId6"/>
    <p:sldId id="388" r:id="rId7"/>
    <p:sldId id="306" r:id="rId8"/>
    <p:sldId id="389" r:id="rId9"/>
    <p:sldId id="382" r:id="rId10"/>
    <p:sldId id="381" r:id="rId11"/>
    <p:sldId id="380" r:id="rId12"/>
    <p:sldId id="312" r:id="rId13"/>
    <p:sldId id="390" r:id="rId14"/>
    <p:sldId id="379" r:id="rId15"/>
    <p:sldId id="391" r:id="rId16"/>
    <p:sldId id="315" r:id="rId17"/>
    <p:sldId id="378" r:id="rId18"/>
    <p:sldId id="401" r:id="rId19"/>
    <p:sldId id="316" r:id="rId20"/>
    <p:sldId id="377" r:id="rId21"/>
    <p:sldId id="376" r:id="rId22"/>
    <p:sldId id="320" r:id="rId23"/>
    <p:sldId id="398" r:id="rId24"/>
    <p:sldId id="322" r:id="rId25"/>
    <p:sldId id="408" r:id="rId26"/>
    <p:sldId id="407" r:id="rId27"/>
    <p:sldId id="374" r:id="rId28"/>
    <p:sldId id="402" r:id="rId29"/>
    <p:sldId id="403" r:id="rId30"/>
    <p:sldId id="405" r:id="rId31"/>
    <p:sldId id="406" r:id="rId32"/>
    <p:sldId id="399" r:id="rId33"/>
    <p:sldId id="409" r:id="rId34"/>
    <p:sldId id="329" r:id="rId35"/>
    <p:sldId id="371" r:id="rId36"/>
    <p:sldId id="369" r:id="rId37"/>
    <p:sldId id="413" r:id="rId38"/>
    <p:sldId id="414" r:id="rId39"/>
    <p:sldId id="366" r:id="rId40"/>
    <p:sldId id="365" r:id="rId41"/>
    <p:sldId id="364" r:id="rId42"/>
    <p:sldId id="418" r:id="rId43"/>
    <p:sldId id="417" r:id="rId44"/>
    <p:sldId id="419" r:id="rId45"/>
    <p:sldId id="363" r:id="rId46"/>
    <p:sldId id="420" r:id="rId47"/>
    <p:sldId id="421" r:id="rId48"/>
    <p:sldId id="360" r:id="rId49"/>
    <p:sldId id="334" r:id="rId50"/>
    <p:sldId id="261" r:id="rId51"/>
    <p:sldId id="335" r:id="rId52"/>
    <p:sldId id="262" r:id="rId53"/>
    <p:sldId id="336" r:id="rId54"/>
    <p:sldId id="346" r:id="rId55"/>
    <p:sldId id="337" r:id="rId56"/>
    <p:sldId id="338" r:id="rId57"/>
    <p:sldId id="339" r:id="rId58"/>
    <p:sldId id="340" r:id="rId59"/>
    <p:sldId id="269" r:id="rId60"/>
    <p:sldId id="270" r:id="rId61"/>
    <p:sldId id="361" r:id="rId62"/>
    <p:sldId id="271" r:id="rId63"/>
    <p:sldId id="341" r:id="rId64"/>
    <p:sldId id="273" r:id="rId65"/>
    <p:sldId id="274" r:id="rId66"/>
    <p:sldId id="342" r:id="rId67"/>
    <p:sldId id="343" r:id="rId68"/>
    <p:sldId id="344" r:id="rId69"/>
    <p:sldId id="345" r:id="rId70"/>
    <p:sldId id="347" r:id="rId71"/>
    <p:sldId id="348" r:id="rId72"/>
    <p:sldId id="349" r:id="rId73"/>
    <p:sldId id="350" r:id="rId74"/>
    <p:sldId id="460" r:id="rId75"/>
    <p:sldId id="459" r:id="rId76"/>
    <p:sldId id="461" r:id="rId77"/>
    <p:sldId id="462" r:id="rId78"/>
    <p:sldId id="352" r:id="rId79"/>
    <p:sldId id="463" r:id="rId80"/>
    <p:sldId id="464" r:id="rId81"/>
    <p:sldId id="465" r:id="rId82"/>
    <p:sldId id="466" r:id="rId83"/>
    <p:sldId id="467" r:id="rId84"/>
    <p:sldId id="473" r:id="rId85"/>
    <p:sldId id="470" r:id="rId86"/>
    <p:sldId id="451" r:id="rId87"/>
    <p:sldId id="354" r:id="rId88"/>
    <p:sldId id="355" r:id="rId89"/>
    <p:sldId id="472" r:id="rId90"/>
    <p:sldId id="356" r:id="rId91"/>
    <p:sldId id="357" r:id="rId92"/>
    <p:sldId id="471" r:id="rId93"/>
    <p:sldId id="358" r:id="rId94"/>
    <p:sldId id="301" r:id="rId95"/>
    <p:sldId id="260" r:id="rId96"/>
    <p:sldId id="432" r:id="rId97"/>
    <p:sldId id="292" r:id="rId98"/>
    <p:sldId id="268" r:id="rId99"/>
    <p:sldId id="433" r:id="rId100"/>
    <p:sldId id="434" r:id="rId101"/>
    <p:sldId id="435" r:id="rId102"/>
    <p:sldId id="436" r:id="rId103"/>
    <p:sldId id="437" r:id="rId104"/>
    <p:sldId id="448" r:id="rId105"/>
    <p:sldId id="452" r:id="rId106"/>
    <p:sldId id="453" r:id="rId107"/>
    <p:sldId id="450" r:id="rId108"/>
    <p:sldId id="454" r:id="rId109"/>
    <p:sldId id="455" r:id="rId110"/>
    <p:sldId id="439" r:id="rId111"/>
    <p:sldId id="449" r:id="rId112"/>
    <p:sldId id="440" r:id="rId113"/>
    <p:sldId id="442" r:id="rId114"/>
    <p:sldId id="285" r:id="rId115"/>
    <p:sldId id="267" r:id="rId116"/>
    <p:sldId id="290" r:id="rId117"/>
    <p:sldId id="300" r:id="rId118"/>
    <p:sldId id="429" r:id="rId119"/>
    <p:sldId id="291" r:id="rId120"/>
    <p:sldId id="468" r:id="rId121"/>
    <p:sldId id="272" r:id="rId122"/>
    <p:sldId id="392" r:id="rId123"/>
    <p:sldId id="393" r:id="rId124"/>
    <p:sldId id="443" r:id="rId125"/>
    <p:sldId id="456" r:id="rId126"/>
    <p:sldId id="444" r:id="rId127"/>
    <p:sldId id="287" r:id="rId128"/>
    <p:sldId id="394" r:id="rId129"/>
    <p:sldId id="446" r:id="rId130"/>
    <p:sldId id="288" r:id="rId131"/>
    <p:sldId id="395" r:id="rId132"/>
    <p:sldId id="284" r:id="rId133"/>
    <p:sldId id="447" r:id="rId134"/>
    <p:sldId id="298" r:id="rId135"/>
    <p:sldId id="457" r:id="rId136"/>
    <p:sldId id="294" r:id="rId137"/>
    <p:sldId id="396" r:id="rId138"/>
    <p:sldId id="297" r:id="rId139"/>
    <p:sldId id="458" r:id="rId140"/>
    <p:sldId id="295" r:id="rId141"/>
    <p:sldId id="296" r:id="rId142"/>
    <p:sldId id="426" r:id="rId143"/>
    <p:sldId id="428" r:id="rId144"/>
    <p:sldId id="427" r:id="rId145"/>
    <p:sldId id="469" r:id="rId146"/>
    <p:sldId id="475" r:id="rId147"/>
    <p:sldId id="476" r:id="rId148"/>
    <p:sldId id="423" r:id="rId149"/>
    <p:sldId id="474" r:id="rId150"/>
    <p:sldId id="310" r:id="rId151"/>
    <p:sldId id="318" r:id="rId152"/>
    <p:sldId id="319" r:id="rId153"/>
    <p:sldId id="323" r:id="rId154"/>
    <p:sldId id="424" r:id="rId155"/>
    <p:sldId id="425"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150C"/>
    <a:srgbClr val="EDE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E5706-16CE-9844-A88B-FF2E68C20BE4}" v="419" dt="2024-03-04T20:50:00.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1"/>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perswithcode.com/paper/adafactor-adaptive-learning-rates-wi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 I am </a:t>
            </a:r>
            <a:r>
              <a:rPr lang="en-US" dirty="0" err="1">
                <a:cs typeface="Calibri"/>
              </a:rPr>
              <a:t>sahel</a:t>
            </a:r>
            <a:r>
              <a:rPr lang="en-US" dirty="0">
                <a:cs typeface="Calibri"/>
              </a:rPr>
              <a:t>, and today with </a:t>
            </a:r>
            <a:r>
              <a:rPr lang="en-US" dirty="0" err="1">
                <a:cs typeface="Calibri"/>
              </a:rPr>
              <a:t>Hossien</a:t>
            </a:r>
            <a:r>
              <a:rPr lang="en-US">
                <a:cs typeface="Calibri"/>
              </a:rPr>
              <a:t> and Shivani we are going to ta</a:t>
            </a:r>
          </a:p>
        </p:txBody>
      </p:sp>
      <p:sp>
        <p:nvSpPr>
          <p:cNvPr id="4" name="Slide Number Placeholder 3"/>
          <p:cNvSpPr>
            <a:spLocks noGrp="1"/>
          </p:cNvSpPr>
          <p:nvPr>
            <p:ph type="sldNum" sz="quarter" idx="5"/>
          </p:nvPr>
        </p:nvSpPr>
        <p:spPr/>
        <p:txBody>
          <a:bodyPr/>
          <a:lstStyle/>
          <a:p>
            <a:fld id="{5CFAD0C2-C254-6340-AE95-5F3F67128CDB}" type="slidenum">
              <a:rPr lang="en-US" smtClean="0"/>
              <a:t>1</a:t>
            </a:fld>
            <a:endParaRPr lang="en-US"/>
          </a:p>
        </p:txBody>
      </p:sp>
    </p:spTree>
    <p:extLst>
      <p:ext uri="{BB962C8B-B14F-4D97-AF65-F5344CB8AC3E}">
        <p14:creationId xmlns:p14="http://schemas.microsoft.com/office/powerpoint/2010/main" val="314901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picking up probability of yes or no is not accurate, since there might be more ways of saying yes, than saying no</a:t>
            </a: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11</a:t>
            </a:fld>
            <a:endParaRPr lang="en-US"/>
          </a:p>
        </p:txBody>
      </p:sp>
    </p:spTree>
    <p:extLst>
      <p:ext uri="{BB962C8B-B14F-4D97-AF65-F5344CB8AC3E}">
        <p14:creationId xmlns:p14="http://schemas.microsoft.com/office/powerpoint/2010/main" val="355081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Adaptive Learning Rates with Sublinear Memory Cost</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13</a:t>
            </a:fld>
            <a:endParaRPr lang="en-US"/>
          </a:p>
        </p:txBody>
      </p:sp>
    </p:spTree>
    <p:extLst>
      <p:ext uri="{BB962C8B-B14F-4D97-AF65-F5344CB8AC3E}">
        <p14:creationId xmlns:p14="http://schemas.microsoft.com/office/powerpoint/2010/main" val="418340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FLAN always outperforms the base model, in many cases outperforms GPT-3 , and </a:t>
            </a:r>
            <a:r>
              <a:rPr lang="en-CA" err="1"/>
              <a:t>GLaM</a:t>
            </a:r>
            <a:endParaRPr lang="en-CA">
              <a:cs typeface="Calibri"/>
            </a:endParaRPr>
          </a:p>
          <a:p>
            <a:r>
              <a:rPr lang="en-CA" err="1"/>
              <a:t>GLaM</a:t>
            </a:r>
            <a:r>
              <a:rPr lang="en-CA"/>
              <a:t>:(Generalist Language Model), which uses a sparsely activated mixture-of-experts architecture to scale the model capacity while also incurring substantially less training cost compared to dense variants. The largest </a:t>
            </a:r>
            <a:r>
              <a:rPr lang="en-CA" err="1"/>
              <a:t>GLaM</a:t>
            </a:r>
            <a:r>
              <a:rPr lang="en-CA"/>
              <a:t> has 1.2 trillion parameters, which is approximately 7x larger than GPT-3</a:t>
            </a:r>
            <a:endParaRPr lang="en-CA">
              <a:cs typeface="Calibri"/>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14</a:t>
            </a:fld>
            <a:endParaRPr lang="en-US"/>
          </a:p>
        </p:txBody>
      </p:sp>
    </p:spTree>
    <p:extLst>
      <p:ext uri="{BB962C8B-B14F-4D97-AF65-F5344CB8AC3E}">
        <p14:creationId xmlns:p14="http://schemas.microsoft.com/office/powerpoint/2010/main" val="317622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FLAN always outperforms the base model, in many cases outperforms GPT-3 , and </a:t>
            </a:r>
            <a:r>
              <a:rPr lang="en-CA" err="1"/>
              <a:t>GLaM</a:t>
            </a:r>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15</a:t>
            </a:fld>
            <a:endParaRPr lang="en-US"/>
          </a:p>
        </p:txBody>
      </p:sp>
    </p:spTree>
    <p:extLst>
      <p:ext uri="{BB962C8B-B14F-4D97-AF65-F5344CB8AC3E}">
        <p14:creationId xmlns:p14="http://schemas.microsoft.com/office/powerpoint/2010/main" val="18016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number of clusters (or the reading comp cluster?) are needed for NLI and Commonsense to beat the base model, For closed-book QA even one is enough. </a:t>
            </a:r>
          </a:p>
        </p:txBody>
      </p:sp>
      <p:sp>
        <p:nvSpPr>
          <p:cNvPr id="4" name="Slide Number Placeholder 3"/>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393538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number of clusters (or the reading comp cluster?) are needed for NLI and Commonsense to beat the base model, For closed-book QA even one is enough. </a:t>
            </a:r>
          </a:p>
        </p:txBody>
      </p:sp>
      <p:sp>
        <p:nvSpPr>
          <p:cNvPr id="4" name="Slide Number Placeholder 3"/>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2036133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Training on many NLP tasks makes the model forget pretraining, does not generalize well to unseen</a:t>
            </a:r>
          </a:p>
        </p:txBody>
      </p:sp>
      <p:sp>
        <p:nvSpPr>
          <p:cNvPr id="4" name="Slide Number Placeholder 3"/>
          <p:cNvSpPr>
            <a:spLocks noGrp="1"/>
          </p:cNvSpPr>
          <p:nvPr>
            <p:ph type="sldNum" sz="quarter" idx="5"/>
          </p:nvPr>
        </p:nvSpPr>
        <p:spPr/>
        <p:txBody>
          <a:bodyPr/>
          <a:lstStyle/>
          <a:p>
            <a:fld id="{5CFAD0C2-C254-6340-AE95-5F3F67128CDB}" type="slidenum">
              <a:rPr lang="en-US" smtClean="0"/>
              <a:t>19</a:t>
            </a:fld>
            <a:endParaRPr lang="en-US"/>
          </a:p>
        </p:txBody>
      </p:sp>
    </p:spTree>
    <p:extLst>
      <p:ext uri="{BB962C8B-B14F-4D97-AF65-F5344CB8AC3E}">
        <p14:creationId xmlns:p14="http://schemas.microsoft.com/office/powerpoint/2010/main" val="338452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45D-AE4E-C9D9-2B06-A11738812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FE2C4-EF55-AAA4-6B00-E5B78DEC2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FA8AA-D757-3C93-A3E1-B45B735C8BF6}"/>
              </a:ext>
            </a:extLst>
          </p:cNvPr>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a:extLst>
              <a:ext uri="{FF2B5EF4-FFF2-40B4-BE49-F238E27FC236}">
                <a16:creationId xmlns:a16="http://schemas.microsoft.com/office/drawing/2014/main" id="{F75DE0D0-A02A-CECB-DEE1-C1CFB2F84B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D0C2-C254-6340-AE95-5F3F67128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674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Public pool of prompt (p3)</a:t>
            </a:r>
          </a:p>
        </p:txBody>
      </p:sp>
      <p:sp>
        <p:nvSpPr>
          <p:cNvPr id="4" name="Slide Number Placeholder 3"/>
          <p:cNvSpPr>
            <a:spLocks noGrp="1"/>
          </p:cNvSpPr>
          <p:nvPr>
            <p:ph type="sldNum" sz="quarter" idx="5"/>
          </p:nvPr>
        </p:nvSpPr>
        <p:spPr/>
        <p:txBody>
          <a:bodyPr/>
          <a:lstStyle/>
          <a:p>
            <a:fld id="{5CFAD0C2-C254-6340-AE95-5F3F67128CDB}" type="slidenum">
              <a:rPr lang="en-US" smtClean="0"/>
              <a:t>24</a:t>
            </a:fld>
            <a:endParaRPr lang="en-US"/>
          </a:p>
        </p:txBody>
      </p:sp>
    </p:spTree>
    <p:extLst>
      <p:ext uri="{BB962C8B-B14F-4D97-AF65-F5344CB8AC3E}">
        <p14:creationId xmlns:p14="http://schemas.microsoft.com/office/powerpoint/2010/main" val="3719312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C4 is the </a:t>
            </a:r>
            <a:r>
              <a:rPr lang="en-US"/>
              <a:t>cleaned version of Common Crawl's web crawl corpus.</a:t>
            </a:r>
            <a:endParaRPr lang="en-US">
              <a:cs typeface="Calibri"/>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25</a:t>
            </a:fld>
            <a:endParaRPr lang="en-US"/>
          </a:p>
        </p:txBody>
      </p:sp>
    </p:spTree>
    <p:extLst>
      <p:ext uri="{BB962C8B-B14F-4D97-AF65-F5344CB8AC3E}">
        <p14:creationId xmlns:p14="http://schemas.microsoft.com/office/powerpoint/2010/main" val="263192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Language models are trained on large corpora using mostly unlabeled data from the web. To keep the learning process self-supervised the objective is next token prediction or some other language masking techniques. The output model learns word embeddings well, and even do well in some NLP tasks that they have been exposed to during training. However the objective function during training time does not match the inference time which is to follow the human. For example GPT3 responses to "</a:t>
            </a:r>
            <a:r>
              <a:rPr lang="en-US"/>
              <a:t>Prompt: How can I steal from a grocery store without getting caught?" By "“How do I get out of paying for my car?” or “How can I get away with murder?” (semantically similar, but not the intention of the prompt)</a:t>
            </a:r>
            <a:endParaRPr lang="en-US">
              <a:cs typeface="Calibri"/>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2</a:t>
            </a:fld>
            <a:endParaRPr lang="en-US"/>
          </a:p>
        </p:txBody>
      </p:sp>
    </p:spTree>
    <p:extLst>
      <p:ext uri="{BB962C8B-B14F-4D97-AF65-F5344CB8AC3E}">
        <p14:creationId xmlns:p14="http://schemas.microsoft.com/office/powerpoint/2010/main" val="967734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Crowd sourced </a:t>
            </a:r>
            <a:r>
              <a:rPr lang="en-US" err="1">
                <a:cs typeface="Calibri"/>
              </a:rPr>
              <a:t>prmpts</a:t>
            </a:r>
          </a:p>
        </p:txBody>
      </p:sp>
      <p:sp>
        <p:nvSpPr>
          <p:cNvPr id="4" name="Slide Number Placeholder 3"/>
          <p:cNvSpPr>
            <a:spLocks noGrp="1"/>
          </p:cNvSpPr>
          <p:nvPr>
            <p:ph type="sldNum" sz="quarter" idx="5"/>
          </p:nvPr>
        </p:nvSpPr>
        <p:spPr/>
        <p:txBody>
          <a:bodyPr/>
          <a:lstStyle/>
          <a:p>
            <a:fld id="{5CFAD0C2-C254-6340-AE95-5F3F67128CDB}" type="slidenum">
              <a:rPr lang="en-US" smtClean="0"/>
              <a:t>27</a:t>
            </a:fld>
            <a:endParaRPr lang="en-US"/>
          </a:p>
        </p:txBody>
      </p:sp>
    </p:spTree>
    <p:extLst>
      <p:ext uri="{BB962C8B-B14F-4D97-AF65-F5344CB8AC3E}">
        <p14:creationId xmlns:p14="http://schemas.microsoft.com/office/powerpoint/2010/main" val="639706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be either because there aren't many good ways to express the task</a:t>
            </a:r>
          </a:p>
        </p:txBody>
      </p:sp>
      <p:sp>
        <p:nvSpPr>
          <p:cNvPr id="4" name="Slide Number Placeholder 3"/>
          <p:cNvSpPr>
            <a:spLocks noGrp="1"/>
          </p:cNvSpPr>
          <p:nvPr>
            <p:ph type="sldNum" sz="quarter" idx="5"/>
          </p:nvPr>
        </p:nvSpPr>
        <p:spPr/>
        <p:txBody>
          <a:bodyPr/>
          <a:lstStyle/>
          <a:p>
            <a:fld id="{5CFAD0C2-C254-6340-AE95-5F3F67128CDB}" type="slidenum">
              <a:rPr lang="en-US" smtClean="0"/>
              <a:t>31</a:t>
            </a:fld>
            <a:endParaRPr lang="en-US"/>
          </a:p>
        </p:txBody>
      </p:sp>
    </p:spTree>
    <p:extLst>
      <p:ext uri="{BB962C8B-B14F-4D97-AF65-F5344CB8AC3E}">
        <p14:creationId xmlns:p14="http://schemas.microsoft.com/office/powerpoint/2010/main" val="3410296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Flan-palm, Flan-T5</a:t>
            </a:r>
          </a:p>
        </p:txBody>
      </p:sp>
      <p:sp>
        <p:nvSpPr>
          <p:cNvPr id="4" name="Slide Number Placeholder 3"/>
          <p:cNvSpPr>
            <a:spLocks noGrp="1"/>
          </p:cNvSpPr>
          <p:nvPr>
            <p:ph type="sldNum" sz="quarter" idx="5"/>
          </p:nvPr>
        </p:nvSpPr>
        <p:spPr/>
        <p:txBody>
          <a:bodyPr/>
          <a:lstStyle/>
          <a:p>
            <a:fld id="{5CFAD0C2-C254-6340-AE95-5F3F67128CDB}" type="slidenum">
              <a:rPr lang="en-US" smtClean="0"/>
              <a:t>33</a:t>
            </a:fld>
            <a:endParaRPr lang="en-US"/>
          </a:p>
        </p:txBody>
      </p:sp>
    </p:spTree>
    <p:extLst>
      <p:ext uri="{BB962C8B-B14F-4D97-AF65-F5344CB8AC3E}">
        <p14:creationId xmlns:p14="http://schemas.microsoft.com/office/powerpoint/2010/main" val="3734664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293F-79A0-060C-2179-FFEA8EE04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2ACAC-B61C-B289-E8DE-8A14041D3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57DEC-8887-69EF-1266-C246C5B74E33}"/>
              </a:ext>
            </a:extLst>
          </p:cNvPr>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a:extLst>
              <a:ext uri="{FF2B5EF4-FFF2-40B4-BE49-F238E27FC236}">
                <a16:creationId xmlns:a16="http://schemas.microsoft.com/office/drawing/2014/main" id="{8A30A40F-AFCD-7A4C-2CF9-43F9AA7E7F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D0C2-C254-6340-AE95-5F3F67128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520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R/prompts: </a:t>
            </a:r>
            <a:r>
              <a:rPr lang="en-US"/>
              <a:t>premises of fictional stories, which other</a:t>
            </a:r>
            <a:br>
              <a:rPr lang="en-US"/>
            </a:br>
            <a:r>
              <a:rPr lang="en-US"/>
              <a:t>users are then encouraged to creatively complete </a:t>
            </a:r>
            <a:br>
              <a:rPr lang="en-US"/>
            </a:b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38</a:t>
            </a:fld>
            <a:endParaRPr lang="en-US"/>
          </a:p>
        </p:txBody>
      </p:sp>
    </p:spTree>
    <p:extLst>
      <p:ext uri="{BB962C8B-B14F-4D97-AF65-F5344CB8AC3E}">
        <p14:creationId xmlns:p14="http://schemas.microsoft.com/office/powerpoint/2010/main" val="372753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AdamW</a:t>
            </a:r>
            <a:r>
              <a:rPr lang="en-US"/>
              <a:t> is very similar to Adam. It only differs in the way how the weight decay is implemented. The way how it's implemented in Adam came from the good old vanilla SGD optimizers which isn't mathematically correct. </a:t>
            </a:r>
            <a:r>
              <a:rPr lang="en-US" err="1"/>
              <a:t>AdamW</a:t>
            </a:r>
            <a:r>
              <a:rPr lang="en-US"/>
              <a:t> fixes this implementation mistake.</a:t>
            </a:r>
          </a:p>
          <a:p>
            <a:r>
              <a:rPr lang="en-US"/>
              <a:t>In Adam, the weight decay is usually implemented by adding wd*w (wd is weight decay here) to the gradients (</a:t>
            </a:r>
            <a:r>
              <a:rPr lang="en-US" err="1"/>
              <a:t>Ist</a:t>
            </a:r>
            <a:r>
              <a:rPr lang="en-US"/>
              <a:t> case), rather than actually subtracting from weights (</a:t>
            </a:r>
            <a:r>
              <a:rPr lang="en-US" err="1"/>
              <a:t>IInd</a:t>
            </a:r>
            <a:r>
              <a:rPr lang="en-US"/>
              <a:t> case).</a:t>
            </a:r>
            <a:endParaRPr lang="en-US">
              <a:cs typeface="Calibri"/>
            </a:endParaRPr>
          </a:p>
          <a:p>
            <a:r>
              <a:rPr lang="en-US"/>
              <a:t># </a:t>
            </a:r>
            <a:r>
              <a:rPr lang="en-US" err="1"/>
              <a:t>Ist</a:t>
            </a:r>
            <a:r>
              <a:rPr lang="en-US"/>
              <a:t>: Adam weight decay implementation (L2 regularization)
final_loss = loss + wd * all_weights.pow(2).sum() / 2
# IInd: equivalent to this in SGD
w = w - lr * w.grad - lr * wd * w
</a:t>
            </a:r>
            <a:endParaRPr lang="en-US">
              <a:cs typeface="Calibri"/>
            </a:endParaRPr>
          </a:p>
          <a:p>
            <a:r>
              <a:rPr lang="en-US"/>
              <a:t>These methods are same for vanilla SGD, but as soon as we add momentum, or use a more sophisticated optimizer like Adam, L2 regularization (first equation) and weight decay (second equation) become different.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40</a:t>
            </a:fld>
            <a:endParaRPr lang="en-US"/>
          </a:p>
        </p:txBody>
      </p:sp>
    </p:spTree>
    <p:extLst>
      <p:ext uri="{BB962C8B-B14F-4D97-AF65-F5344CB8AC3E}">
        <p14:creationId xmlns:p14="http://schemas.microsoft.com/office/powerpoint/2010/main" val="223495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it is subjective, inter-annotator agreement is important</a:t>
            </a:r>
          </a:p>
        </p:txBody>
      </p:sp>
      <p:sp>
        <p:nvSpPr>
          <p:cNvPr id="4" name="Slide Number Placeholder 3"/>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1083678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Optimize next word prediction objective -&gt; one proxy for what we want the model to do</a:t>
            </a:r>
          </a:p>
        </p:txBody>
      </p:sp>
      <p:sp>
        <p:nvSpPr>
          <p:cNvPr id="4" name="Slide Number Placeholder 3"/>
          <p:cNvSpPr>
            <a:spLocks noGrp="1"/>
          </p:cNvSpPr>
          <p:nvPr>
            <p:ph type="sldNum" sz="quarter" idx="5"/>
          </p:nvPr>
        </p:nvSpPr>
        <p:spPr/>
        <p:txBody>
          <a:bodyPr/>
          <a:lstStyle/>
          <a:p>
            <a:fld id="{5CFAD0C2-C254-6340-AE95-5F3F67128CDB}" type="slidenum">
              <a:rPr lang="en-US" smtClean="0"/>
              <a:t>49</a:t>
            </a:fld>
            <a:endParaRPr lang="en-US"/>
          </a:p>
        </p:txBody>
      </p:sp>
    </p:spTree>
    <p:extLst>
      <p:ext uri="{BB962C8B-B14F-4D97-AF65-F5344CB8AC3E}">
        <p14:creationId xmlns:p14="http://schemas.microsoft.com/office/powerpoint/2010/main" val="233265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50</a:t>
            </a:fld>
            <a:endParaRPr lang="en-US"/>
          </a:p>
        </p:txBody>
      </p:sp>
    </p:spTree>
    <p:extLst>
      <p:ext uri="{BB962C8B-B14F-4D97-AF65-F5344CB8AC3E}">
        <p14:creationId xmlns:p14="http://schemas.microsoft.com/office/powerpoint/2010/main" val="72171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51</a:t>
            </a:fld>
            <a:endParaRPr lang="en-US"/>
          </a:p>
        </p:txBody>
      </p:sp>
    </p:spTree>
    <p:extLst>
      <p:ext uri="{BB962C8B-B14F-4D97-AF65-F5344CB8AC3E}">
        <p14:creationId xmlns:p14="http://schemas.microsoft.com/office/powerpoint/2010/main" val="147871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Language models are trained on large corpora using mostly unlabeled data from the web. To keep the learning process self-supervised the objective is next token prediction or some other language masking techniques. The output model learns word embeddings well, and even do well in some NLP tasks that they have been exposed to during training. However the objective function during training time does not match the inference time which is to follow the human</a:t>
            </a:r>
          </a:p>
        </p:txBody>
      </p:sp>
      <p:sp>
        <p:nvSpPr>
          <p:cNvPr id="4" name="Slide Number Placeholder 3"/>
          <p:cNvSpPr>
            <a:spLocks noGrp="1"/>
          </p:cNvSpPr>
          <p:nvPr>
            <p:ph type="sldNum" sz="quarter" idx="5"/>
          </p:nvPr>
        </p:nvSpPr>
        <p:spPr/>
        <p:txBody>
          <a:bodyPr/>
          <a:lstStyle/>
          <a:p>
            <a:fld id="{5CFAD0C2-C254-6340-AE95-5F3F67128CDB}" type="slidenum">
              <a:rPr lang="en-US" smtClean="0"/>
              <a:t>3</a:t>
            </a:fld>
            <a:endParaRPr lang="en-US"/>
          </a:p>
        </p:txBody>
      </p:sp>
    </p:spTree>
    <p:extLst>
      <p:ext uri="{BB962C8B-B14F-4D97-AF65-F5344CB8AC3E}">
        <p14:creationId xmlns:p14="http://schemas.microsoft.com/office/powerpoint/2010/main" val="2927439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52</a:t>
            </a:fld>
            <a:endParaRPr lang="en-US"/>
          </a:p>
        </p:txBody>
      </p:sp>
    </p:spTree>
    <p:extLst>
      <p:ext uri="{BB962C8B-B14F-4D97-AF65-F5344CB8AC3E}">
        <p14:creationId xmlns:p14="http://schemas.microsoft.com/office/powerpoint/2010/main" val="245654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Goal</a:t>
            </a:r>
            <a:r>
              <a:rPr lang="en-US"/>
              <a:t>: train LLMs to act in accordance with user’s intention -&gt; INCLUDES: human preferences and human values</a:t>
            </a:r>
          </a:p>
        </p:txBody>
      </p:sp>
      <p:sp>
        <p:nvSpPr>
          <p:cNvPr id="4" name="Slide Number Placeholder 3"/>
          <p:cNvSpPr>
            <a:spLocks noGrp="1"/>
          </p:cNvSpPr>
          <p:nvPr>
            <p:ph type="sldNum" sz="quarter" idx="5"/>
          </p:nvPr>
        </p:nvSpPr>
        <p:spPr/>
        <p:txBody>
          <a:bodyPr/>
          <a:lstStyle/>
          <a:p>
            <a:fld id="{5CFAD0C2-C254-6340-AE95-5F3F67128CDB}" type="slidenum">
              <a:rPr lang="en-US" smtClean="0"/>
              <a:t>53</a:t>
            </a:fld>
            <a:endParaRPr lang="en-US"/>
          </a:p>
        </p:txBody>
      </p:sp>
    </p:spTree>
    <p:extLst>
      <p:ext uri="{BB962C8B-B14F-4D97-AF65-F5344CB8AC3E}">
        <p14:creationId xmlns:p14="http://schemas.microsoft.com/office/powerpoint/2010/main" val="1902976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r>
              <a:rPr lang="en-US"/>
              <a:t>Objective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Using human feedback to fine-tune language models is a promising approach for aligning language models with human intent.</a:t>
            </a:r>
          </a:p>
          <a:p>
            <a:endParaRPr lang="en-US"/>
          </a:p>
          <a:p>
            <a:r>
              <a:rPr lang="en-US"/>
              <a:t>Objective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Creating a language model that can follow a broad class of written instructions helpfully and safely, while avoiding generating untruthful, toxic, or otherwise harmful outputs called </a:t>
            </a:r>
            <a:r>
              <a:rPr lang="en-US" err="1"/>
              <a:t>InstructGPT</a:t>
            </a:r>
            <a:r>
              <a:rPr lang="en-US"/>
              <a:t>.</a:t>
            </a:r>
          </a:p>
          <a:p>
            <a:endParaRPr lang="en-US"/>
          </a:p>
          <a:p>
            <a:r>
              <a:rPr lang="en-US"/>
              <a:t>Objective 3</a:t>
            </a:r>
          </a:p>
          <a:p>
            <a:r>
              <a:rPr lang="en-US"/>
              <a:t>Showing that the output model has 1.3 billion parameters, which is fewer than the 175 billion parameters in the source model.</a:t>
            </a:r>
          </a:p>
          <a:p>
            <a:r>
              <a:rPr lang="en-US"/>
              <a:t>.............</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54</a:t>
            </a:fld>
            <a:endParaRPr lang="en-US"/>
          </a:p>
        </p:txBody>
      </p:sp>
    </p:spTree>
    <p:extLst>
      <p:ext uri="{BB962C8B-B14F-4D97-AF65-F5344CB8AC3E}">
        <p14:creationId xmlns:p14="http://schemas.microsoft.com/office/powerpoint/2010/main" val="2270296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u="none" strike="noStrike">
                <a:solidFill>
                  <a:srgbClr val="05192D"/>
                </a:solidFill>
                <a:effectLst/>
                <a:latin typeface="Studio-Feixen-Sans"/>
              </a:rPr>
              <a:t>Reinforcement learning in formal terms is a method of machine learning wherein the software agent learns to perform certain actions in an environment which lead it to maximum reward. It does so by exploration and exploitation of knowledge it learns by repeated trials of maximizing the reward.</a:t>
            </a:r>
          </a:p>
          <a:p>
            <a:br>
              <a:rPr lang="en-CA"/>
            </a:b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2957730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and write this text in red in next slide (NOTE)</a:t>
            </a:r>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3995907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a:solidFill>
                  <a:srgbClr val="05192D"/>
                </a:solidFill>
                <a:effectLst/>
                <a:latin typeface="Studio-Feixen-Sans"/>
              </a:rPr>
              <a:t>Reinforcement learning in formal terms is a method of machine learning wherein the software agent learns to perform certain actions in an environment which lead it to maximum reward. It does so by exploration and exploitation of knowledge it learns by repeated trials of maximizing the reward.</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59</a:t>
            </a:fld>
            <a:endParaRPr lang="en-US"/>
          </a:p>
        </p:txBody>
      </p:sp>
    </p:spTree>
    <p:extLst>
      <p:ext uri="{BB962C8B-B14F-4D97-AF65-F5344CB8AC3E}">
        <p14:creationId xmlns:p14="http://schemas.microsoft.com/office/powerpoint/2010/main" val="1505904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61</a:t>
            </a:fld>
            <a:endParaRPr lang="en-US"/>
          </a:p>
        </p:txBody>
      </p:sp>
    </p:spTree>
    <p:extLst>
      <p:ext uri="{BB962C8B-B14F-4D97-AF65-F5344CB8AC3E}">
        <p14:creationId xmlns:p14="http://schemas.microsoft.com/office/powerpoint/2010/main" val="3137098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Discount factor controls strength of future rewards</a:t>
            </a:r>
          </a:p>
        </p:txBody>
      </p:sp>
      <p:sp>
        <p:nvSpPr>
          <p:cNvPr id="4" name="Slide Number Placeholder 3"/>
          <p:cNvSpPr>
            <a:spLocks noGrp="1"/>
          </p:cNvSpPr>
          <p:nvPr>
            <p:ph type="sldNum" sz="quarter" idx="5"/>
          </p:nvPr>
        </p:nvSpPr>
        <p:spPr/>
        <p:txBody>
          <a:bodyPr/>
          <a:lstStyle/>
          <a:p>
            <a:fld id="{5CFAD0C2-C254-6340-AE95-5F3F67128CDB}" type="slidenum">
              <a:rPr lang="en-US" smtClean="0"/>
              <a:t>62</a:t>
            </a:fld>
            <a:endParaRPr lang="en-US"/>
          </a:p>
        </p:txBody>
      </p:sp>
    </p:spTree>
    <p:extLst>
      <p:ext uri="{BB962C8B-B14F-4D97-AF65-F5344CB8AC3E}">
        <p14:creationId xmlns:p14="http://schemas.microsoft.com/office/powerpoint/2010/main" val="411967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63</a:t>
            </a:fld>
            <a:endParaRPr lang="en-US"/>
          </a:p>
        </p:txBody>
      </p:sp>
    </p:spTree>
    <p:extLst>
      <p:ext uri="{BB962C8B-B14F-4D97-AF65-F5344CB8AC3E}">
        <p14:creationId xmlns:p14="http://schemas.microsoft.com/office/powerpoint/2010/main" val="706267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1" i="0">
                <a:solidFill>
                  <a:srgbClr val="D1D5DB"/>
                </a:solidFill>
                <a:effectLst/>
                <a:latin typeface="Söhne"/>
              </a:rPr>
              <a:t>Why Small Updates?</a:t>
            </a:r>
            <a:endParaRPr lang="en-CA" b="0" i="0">
              <a:solidFill>
                <a:srgbClr val="D1D5DB"/>
              </a:solidFill>
              <a:effectLst/>
              <a:latin typeface="Söhne"/>
            </a:endParaRPr>
          </a:p>
          <a:p>
            <a:pPr algn="l">
              <a:buFont typeface="+mj-lt"/>
              <a:buAutoNum type="arabicPeriod"/>
            </a:pPr>
            <a:r>
              <a:rPr lang="en-CA" b="1" i="0">
                <a:solidFill>
                  <a:srgbClr val="D1D5DB"/>
                </a:solidFill>
                <a:effectLst/>
                <a:latin typeface="Söhne"/>
              </a:rPr>
              <a:t>Empirical Evidence:</a:t>
            </a:r>
            <a:r>
              <a:rPr lang="en-CA" b="0" i="0">
                <a:solidFill>
                  <a:srgbClr val="D1D5DB"/>
                </a:solidFill>
                <a:effectLst/>
                <a:latin typeface="Söhne"/>
              </a:rPr>
              <a:t> Smaller updates are more likely to lead to optimal solutions.</a:t>
            </a:r>
          </a:p>
          <a:p>
            <a:pPr algn="l">
              <a:buFont typeface="+mj-lt"/>
              <a:buAutoNum type="arabicPeriod"/>
            </a:pPr>
            <a:r>
              <a:rPr lang="en-CA" b="1" i="0">
                <a:solidFill>
                  <a:srgbClr val="D1D5DB"/>
                </a:solidFill>
                <a:effectLst/>
                <a:latin typeface="Söhne"/>
              </a:rPr>
              <a:t>Avoiding Risks:</a:t>
            </a:r>
            <a:r>
              <a:rPr lang="en-CA" b="0" i="0">
                <a:solidFill>
                  <a:srgbClr val="D1D5DB"/>
                </a:solidFill>
                <a:effectLst/>
                <a:latin typeface="Söhne"/>
              </a:rPr>
              <a:t> Large updates can drastically worsen the policy, potentially making recovery difficult or impossible.</a:t>
            </a:r>
          </a:p>
          <a:p>
            <a:endParaRPr lang="en-US"/>
          </a:p>
          <a:p>
            <a:pPr algn="l"/>
            <a:r>
              <a:rPr lang="en-CA" b="0" i="0" u="none" strike="noStrike">
                <a:solidFill>
                  <a:srgbClr val="111827"/>
                </a:solidFill>
                <a:effectLst/>
                <a:latin typeface="Charter" panose="02040503050506020203" pitchFamily="18" charset="0"/>
              </a:rPr>
              <a:t>However, the problem comes from the step size:</a:t>
            </a:r>
          </a:p>
          <a:p>
            <a:pPr algn="l">
              <a:buFont typeface="Arial" panose="020B0604020202020204" pitchFamily="34" charset="0"/>
              <a:buChar char="•"/>
            </a:pPr>
            <a:r>
              <a:rPr lang="en-CA" b="0" i="0" u="none" strike="noStrike">
                <a:solidFill>
                  <a:srgbClr val="111827"/>
                </a:solidFill>
                <a:effectLst/>
                <a:latin typeface="Charter" panose="02040503050506020203" pitchFamily="18" charset="0"/>
              </a:rPr>
              <a:t>Too small, </a:t>
            </a:r>
            <a:r>
              <a:rPr lang="en-CA" b="1" i="0" u="none" strike="noStrike">
                <a:solidFill>
                  <a:srgbClr val="111827"/>
                </a:solidFill>
                <a:effectLst/>
                <a:latin typeface="Charter" panose="02040503050506020203" pitchFamily="18" charset="0"/>
              </a:rPr>
              <a:t>the training process was too slow</a:t>
            </a:r>
            <a:endParaRPr lang="en-CA" b="0" i="0" u="none" strike="noStrike">
              <a:solidFill>
                <a:srgbClr val="111827"/>
              </a:solidFill>
              <a:effectLst/>
              <a:latin typeface="Charter" panose="02040503050506020203" pitchFamily="18" charset="0"/>
            </a:endParaRPr>
          </a:p>
          <a:p>
            <a:pPr algn="l">
              <a:buFont typeface="Arial" panose="020B0604020202020204" pitchFamily="34" charset="0"/>
              <a:buChar char="•"/>
            </a:pPr>
            <a:r>
              <a:rPr lang="en-CA" b="0" i="0" u="none" strike="noStrike">
                <a:solidFill>
                  <a:srgbClr val="111827"/>
                </a:solidFill>
                <a:effectLst/>
                <a:latin typeface="Charter" panose="02040503050506020203" pitchFamily="18" charset="0"/>
              </a:rPr>
              <a:t>Too high, </a:t>
            </a:r>
            <a:r>
              <a:rPr lang="en-CA" b="1" i="0" u="none" strike="noStrike">
                <a:solidFill>
                  <a:srgbClr val="111827"/>
                </a:solidFill>
                <a:effectLst/>
                <a:latin typeface="Charter" panose="02040503050506020203" pitchFamily="18" charset="0"/>
              </a:rPr>
              <a:t>there was too much variability in the training</a:t>
            </a:r>
            <a:endParaRPr lang="en-CA" b="0" i="0" u="none" strike="noStrike">
              <a:solidFill>
                <a:srgbClr val="111827"/>
              </a:solidFill>
              <a:effectLst/>
              <a:latin typeface="Charter" panose="02040503050506020203" pitchFamily="18" charset="0"/>
            </a:endParaRP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65</a:t>
            </a:fld>
            <a:endParaRPr lang="en-US"/>
          </a:p>
        </p:txBody>
      </p:sp>
    </p:spTree>
    <p:extLst>
      <p:ext uri="{BB962C8B-B14F-4D97-AF65-F5344CB8AC3E}">
        <p14:creationId xmlns:p14="http://schemas.microsoft.com/office/powerpoint/2010/main" val="332641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p:cNvSpPr>
            <a:spLocks noGrp="1"/>
          </p:cNvSpPr>
          <p:nvPr>
            <p:ph type="sldNum" sz="quarter" idx="5"/>
          </p:nvPr>
        </p:nvSpPr>
        <p:spPr/>
        <p:txBody>
          <a:bodyPr/>
          <a:lstStyle/>
          <a:p>
            <a:fld id="{5CFAD0C2-C254-6340-AE95-5F3F67128CDB}" type="slidenum">
              <a:rPr lang="en-US" smtClean="0"/>
              <a:t>4</a:t>
            </a:fld>
            <a:endParaRPr lang="en-US"/>
          </a:p>
        </p:txBody>
      </p:sp>
    </p:spTree>
    <p:extLst>
      <p:ext uri="{BB962C8B-B14F-4D97-AF65-F5344CB8AC3E}">
        <p14:creationId xmlns:p14="http://schemas.microsoft.com/office/powerpoint/2010/main" val="1477416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1" err="1">
                <a:solidFill>
                  <a:srgbClr val="242424"/>
                </a:solidFill>
                <a:effectLst/>
                <a:latin typeface="source-serif-pro"/>
              </a:rPr>
              <a:t>π_θ</a:t>
            </a:r>
            <a:r>
              <a:rPr lang="el-GR" b="0" i="1">
                <a:solidFill>
                  <a:srgbClr val="242424"/>
                </a:solidFill>
                <a:effectLst/>
                <a:latin typeface="source-serif-pro"/>
              </a:rPr>
              <a:t>(</a:t>
            </a:r>
            <a:r>
              <a:rPr lang="en-CA" b="0" i="1" err="1">
                <a:solidFill>
                  <a:srgbClr val="242424"/>
                </a:solidFill>
                <a:effectLst/>
                <a:latin typeface="source-serif-pro"/>
              </a:rPr>
              <a:t>a|s</a:t>
            </a:r>
            <a:r>
              <a:rPr lang="en-CA" b="0" i="1">
                <a:solidFill>
                  <a:srgbClr val="242424"/>
                </a:solidFill>
                <a:effectLst/>
                <a:latin typeface="source-serif-pro"/>
              </a:rPr>
              <a:t>)</a:t>
            </a:r>
            <a:r>
              <a:rPr lang="en-CA" b="0" i="0">
                <a:solidFill>
                  <a:srgbClr val="242424"/>
                </a:solidFill>
                <a:effectLst/>
                <a:latin typeface="source-serif-pro"/>
              </a:rPr>
              <a:t> is stochastic, meaning that the parameters dictate the </a:t>
            </a:r>
            <a:r>
              <a:rPr lang="en-CA" b="1" i="0">
                <a:solidFill>
                  <a:srgbClr val="242424"/>
                </a:solidFill>
                <a:effectLst/>
                <a:latin typeface="source-serif-pro"/>
              </a:rPr>
              <a:t>sampling probability of actions</a:t>
            </a:r>
            <a:r>
              <a:rPr lang="en-CA" b="0" i="0">
                <a:solidFill>
                  <a:srgbClr val="242424"/>
                </a:solidFill>
                <a:effectLst/>
                <a:latin typeface="source-serif-pro"/>
              </a:rPr>
              <a:t> </a:t>
            </a:r>
            <a:r>
              <a:rPr lang="en-CA" b="0" i="1">
                <a:solidFill>
                  <a:srgbClr val="242424"/>
                </a:solidFill>
                <a:effectLst/>
                <a:latin typeface="source-serif-pro"/>
              </a:rPr>
              <a:t>a</a:t>
            </a:r>
          </a:p>
          <a:p>
            <a:endParaRPr lang="en-CA" b="0" i="1">
              <a:solidFill>
                <a:srgbClr val="242424"/>
              </a:solidFill>
              <a:effectLst/>
              <a:latin typeface="source-serif-pro"/>
            </a:endParaRPr>
          </a:p>
          <a:p>
            <a:r>
              <a:rPr lang="en-CA" b="0" i="0">
                <a:solidFill>
                  <a:srgbClr val="242424"/>
                </a:solidFill>
                <a:effectLst/>
                <a:latin typeface="source-serif-pro"/>
              </a:rPr>
              <a:t>In the context of RL, a policy </a:t>
            </a:r>
            <a:r>
              <a:rPr lang="el-GR" b="0" i="1">
                <a:solidFill>
                  <a:srgbClr val="242424"/>
                </a:solidFill>
                <a:effectLst/>
                <a:latin typeface="source-serif-pro"/>
              </a:rPr>
              <a:t>π</a:t>
            </a:r>
            <a:r>
              <a:rPr lang="el-GR" b="0" i="0">
                <a:solidFill>
                  <a:srgbClr val="242424"/>
                </a:solidFill>
                <a:effectLst/>
                <a:latin typeface="source-serif-pro"/>
              </a:rPr>
              <a:t> </a:t>
            </a:r>
            <a:r>
              <a:rPr lang="en-CA" b="0" i="0">
                <a:solidFill>
                  <a:srgbClr val="242424"/>
                </a:solidFill>
                <a:effectLst/>
                <a:latin typeface="source-serif-pro"/>
              </a:rPr>
              <a:t>is simply a function that returns a feasible action a given a state </a:t>
            </a:r>
            <a:r>
              <a:rPr lang="en-CA" b="0" i="1">
                <a:solidFill>
                  <a:srgbClr val="242424"/>
                </a:solidFill>
                <a:effectLst/>
                <a:latin typeface="source-serif-pro"/>
              </a:rPr>
              <a:t>s</a:t>
            </a:r>
            <a:r>
              <a:rPr lang="en-CA" b="0" i="0">
                <a:solidFill>
                  <a:srgbClr val="242424"/>
                </a:solidFill>
                <a:effectLst/>
                <a:latin typeface="source-serif-pro"/>
              </a:rPr>
              <a:t>. In policy-based methods, the function (e.g., a neural network) is defined by a </a:t>
            </a:r>
            <a:r>
              <a:rPr lang="en-CA" b="1" i="0">
                <a:solidFill>
                  <a:srgbClr val="242424"/>
                </a:solidFill>
                <a:effectLst/>
                <a:latin typeface="source-serif-pro"/>
              </a:rPr>
              <a:t>set of tunable parameters</a:t>
            </a:r>
            <a:r>
              <a:rPr lang="en-CA" b="0" i="0">
                <a:solidFill>
                  <a:srgbClr val="242424"/>
                </a:solidFill>
                <a:effectLst/>
                <a:latin typeface="source-serif-pro"/>
              </a:rPr>
              <a:t> </a:t>
            </a:r>
            <a:r>
              <a:rPr lang="el-GR" b="0" i="1">
                <a:solidFill>
                  <a:srgbClr val="242424"/>
                </a:solidFill>
                <a:effectLst/>
                <a:latin typeface="source-serif-pro"/>
              </a:rPr>
              <a:t>θ.</a:t>
            </a:r>
            <a:r>
              <a:rPr lang="el-GR" b="0" i="0">
                <a:solidFill>
                  <a:srgbClr val="242424"/>
                </a:solidFill>
                <a:effectLst/>
                <a:latin typeface="source-serif-pro"/>
              </a:rPr>
              <a:t> </a:t>
            </a:r>
            <a:r>
              <a:rPr lang="en-CA" b="0" i="0">
                <a:solidFill>
                  <a:srgbClr val="242424"/>
                </a:solidFill>
                <a:effectLst/>
                <a:latin typeface="source-serif-pro"/>
              </a:rPr>
              <a:t>We can adjust these parameters, observe the differences in resulting rewards, and update </a:t>
            </a:r>
            <a:r>
              <a:rPr lang="el-GR" b="0" i="1">
                <a:solidFill>
                  <a:srgbClr val="242424"/>
                </a:solidFill>
                <a:effectLst/>
                <a:latin typeface="source-serif-pro"/>
              </a:rPr>
              <a:t>θ</a:t>
            </a:r>
            <a:r>
              <a:rPr lang="el-GR" b="0" i="0">
                <a:solidFill>
                  <a:srgbClr val="242424"/>
                </a:solidFill>
                <a:effectLst/>
                <a:latin typeface="source-serif-pro"/>
              </a:rPr>
              <a:t> </a:t>
            </a:r>
            <a:r>
              <a:rPr lang="en-CA" b="0" i="0">
                <a:solidFill>
                  <a:srgbClr val="242424"/>
                </a:solidFill>
                <a:effectLst/>
                <a:latin typeface="source-serif-pro"/>
              </a:rPr>
              <a:t>in the direction that yields higher rewards. This mechanism underlies the notion of all policy gradient methods.</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66</a:t>
            </a:fld>
            <a:endParaRPr lang="en-US"/>
          </a:p>
        </p:txBody>
      </p:sp>
    </p:spTree>
    <p:extLst>
      <p:ext uri="{BB962C8B-B14F-4D97-AF65-F5344CB8AC3E}">
        <p14:creationId xmlns:p14="http://schemas.microsoft.com/office/powerpoint/2010/main" val="369366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 we can see, </a:t>
            </a:r>
            <a:r>
              <a:rPr lang="en-CA" b="0" i="1">
                <a:effectLst/>
                <a:latin typeface="KaTeX_Math"/>
              </a:rPr>
              <a:t>rt</a:t>
            </a:r>
            <a:r>
              <a:rPr lang="en-CA" b="0" i="0">
                <a:effectLst/>
                <a:latin typeface="KaTeX_Main"/>
              </a:rPr>
              <a:t>​(</a:t>
            </a:r>
            <a:r>
              <a:rPr lang="el-GR" b="0" i="1">
                <a:effectLst/>
                <a:latin typeface="KaTeX_Math"/>
              </a:rPr>
              <a:t>θ</a:t>
            </a:r>
            <a:r>
              <a:rPr lang="el-GR" b="0" i="0">
                <a:effectLst/>
                <a:latin typeface="KaTeX_Main"/>
              </a:rPr>
              <a:t>) </a:t>
            </a:r>
            <a:r>
              <a:rPr lang="en-CA" b="0" i="0">
                <a:effectLst/>
                <a:latin typeface="KaTeX_Main"/>
              </a:rPr>
              <a:t>denotes the probability ratio between the current and old policy</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67</a:t>
            </a:fld>
            <a:endParaRPr lang="en-US"/>
          </a:p>
        </p:txBody>
      </p:sp>
    </p:spTree>
    <p:extLst>
      <p:ext uri="{BB962C8B-B14F-4D97-AF65-F5344CB8AC3E}">
        <p14:creationId xmlns:p14="http://schemas.microsoft.com/office/powerpoint/2010/main" val="2417903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u="none" strike="noStrike">
                <a:solidFill>
                  <a:srgbClr val="111827"/>
                </a:solidFill>
                <a:effectLst/>
                <a:latin typeface="Charter" panose="02040503050506020203" pitchFamily="18" charset="0"/>
              </a:rPr>
              <a:t>However, without a constraint, if the action taken is much more probable in our current policy than in our former, </a:t>
            </a:r>
            <a:r>
              <a:rPr lang="en-CA" b="1" i="0" u="none" strike="noStrike">
                <a:solidFill>
                  <a:srgbClr val="111827"/>
                </a:solidFill>
                <a:effectLst/>
                <a:latin typeface="Charter" panose="02040503050506020203" pitchFamily="18" charset="0"/>
              </a:rPr>
              <a:t>this would lead to a significant policy gradient step</a:t>
            </a:r>
            <a:r>
              <a:rPr lang="en-CA" b="0" i="0" u="none" strike="noStrike">
                <a:solidFill>
                  <a:srgbClr val="111827"/>
                </a:solidFill>
                <a:effectLst/>
                <a:latin typeface="Charter" panose="02040503050506020203" pitchFamily="18" charset="0"/>
              </a:rPr>
              <a:t> and, therefore, an </a:t>
            </a:r>
            <a:r>
              <a:rPr lang="en-CA" b="1" i="0" u="none" strike="noStrike">
                <a:solidFill>
                  <a:srgbClr val="111827"/>
                </a:solidFill>
                <a:effectLst/>
                <a:latin typeface="Charter" panose="02040503050506020203" pitchFamily="18" charset="0"/>
              </a:rPr>
              <a:t>excessive policy update.</a:t>
            </a:r>
            <a:endParaRPr lang="en-CA" b="0" i="0" u="none" strike="noStrike">
              <a:solidFill>
                <a:srgbClr val="111827"/>
              </a:solidFill>
              <a:effectLst/>
              <a:latin typeface="Charter" panose="02040503050506020203" pitchFamily="18" charset="0"/>
            </a:endParaRPr>
          </a:p>
          <a:p>
            <a:br>
              <a:rPr lang="en-CA"/>
            </a:br>
            <a:endParaRPr lang="en-CA"/>
          </a:p>
          <a:p>
            <a:r>
              <a:rPr lang="en-CA" b="0" i="0">
                <a:solidFill>
                  <a:srgbClr val="D1D5DB"/>
                </a:solidFill>
                <a:effectLst/>
                <a:latin typeface="Söhne"/>
              </a:rPr>
              <a:t>The reason it is termed "conservative" is that even without the clipping mechanism, the update rule is designed to be cautious in how it updates the policy to prevent drastic changes that could destabilize the learning process.</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68</a:t>
            </a:fld>
            <a:endParaRPr lang="en-US"/>
          </a:p>
        </p:txBody>
      </p:sp>
    </p:spTree>
    <p:extLst>
      <p:ext uri="{BB962C8B-B14F-4D97-AF65-F5344CB8AC3E}">
        <p14:creationId xmlns:p14="http://schemas.microsoft.com/office/powerpoint/2010/main" val="2659106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a:t>epsilon is a hyperparameter that helps us to define this clip range (in the paper  </a:t>
            </a:r>
            <a:r>
              <a:rPr lang="el-GR" b="0" i="0">
                <a:effectLst/>
                <a:latin typeface="KaTeX_Main"/>
              </a:rPr>
              <a:t>ϵ=0.2</a:t>
            </a:r>
            <a:r>
              <a:rPr lang="el-GR" b="0" i="1">
                <a:effectLst/>
                <a:latin typeface="KaTeX_Math"/>
              </a:rPr>
              <a:t>ϵ</a:t>
            </a:r>
            <a:r>
              <a:rPr lang="el-GR" b="0" i="0">
                <a:effectLst/>
                <a:latin typeface="KaTeX_Main"/>
              </a:rPr>
              <a:t>=0.2.).</a:t>
            </a:r>
            <a:endParaRPr lang="en-CA" b="0" i="0">
              <a:effectLst/>
              <a:latin typeface="KaTeX_Main"/>
            </a:endParaRPr>
          </a:p>
          <a:p>
            <a:pPr algn="l"/>
            <a:endParaRPr lang="en-CA" b="0" i="0">
              <a:effectLst/>
              <a:latin typeface="KaTeX_Mai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1"/>
              <a:t>Clipped Surrogate Objective Function</a:t>
            </a:r>
            <a:r>
              <a:rPr lang="en-CA" i="1"/>
              <a:t>:</a:t>
            </a:r>
            <a:endParaRPr lang="en-CA"/>
          </a:p>
          <a:p>
            <a:pPr algn="l"/>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69</a:t>
            </a:fld>
            <a:endParaRPr lang="en-US"/>
          </a:p>
        </p:txBody>
      </p:sp>
    </p:spTree>
    <p:extLst>
      <p:ext uri="{BB962C8B-B14F-4D97-AF65-F5344CB8AC3E}">
        <p14:creationId xmlns:p14="http://schemas.microsoft.com/office/powerpoint/2010/main" val="2488710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Acts as the base policy</a:t>
            </a:r>
          </a:p>
        </p:txBody>
      </p:sp>
      <p:sp>
        <p:nvSpPr>
          <p:cNvPr id="4" name="Slide Number Placeholder 3"/>
          <p:cNvSpPr>
            <a:spLocks noGrp="1"/>
          </p:cNvSpPr>
          <p:nvPr>
            <p:ph type="sldNum" sz="quarter" idx="5"/>
          </p:nvPr>
        </p:nvSpPr>
        <p:spPr/>
        <p:txBody>
          <a:bodyPr/>
          <a:lstStyle/>
          <a:p>
            <a:fld id="{5CFAD0C2-C254-6340-AE95-5F3F67128CDB}" type="slidenum">
              <a:rPr lang="en-US" smtClean="0"/>
              <a:t>72</a:t>
            </a:fld>
            <a:endParaRPr lang="en-US"/>
          </a:p>
        </p:txBody>
      </p:sp>
    </p:spTree>
    <p:extLst>
      <p:ext uri="{BB962C8B-B14F-4D97-AF65-F5344CB8AC3E}">
        <p14:creationId xmlns:p14="http://schemas.microsoft.com/office/powerpoint/2010/main" val="2000856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73</a:t>
            </a:fld>
            <a:endParaRPr lang="en-US"/>
          </a:p>
        </p:txBody>
      </p:sp>
    </p:spTree>
    <p:extLst>
      <p:ext uri="{BB962C8B-B14F-4D97-AF65-F5344CB8AC3E}">
        <p14:creationId xmlns:p14="http://schemas.microsoft.com/office/powerpoint/2010/main" val="2142669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Starting from the SFT model with the final unembedding layer removed, we trained a model to take in a prompt and response, and output a scalar reward. In this paper we only use 6B RMs, as this saves a lot of compute, and we found that 175B RM training could be unstable </a:t>
            </a:r>
            <a:endParaRPr lang="en-CA"/>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between </a:t>
            </a:r>
            <a:r>
              <a:rPr lang="en-CA" sz="1800">
                <a:effectLst/>
                <a:latin typeface="CMMI10"/>
              </a:rPr>
              <a:t>K </a:t>
            </a:r>
            <a:r>
              <a:rPr lang="en-CA" sz="1800">
                <a:effectLst/>
                <a:latin typeface="CMR10"/>
              </a:rPr>
              <a:t>= 4 </a:t>
            </a:r>
            <a:r>
              <a:rPr lang="en-CA" sz="1800">
                <a:effectLst/>
                <a:latin typeface="NimbusRomNo9L"/>
              </a:rPr>
              <a:t>and </a:t>
            </a:r>
            <a:r>
              <a:rPr lang="en-CA" sz="1800">
                <a:effectLst/>
                <a:latin typeface="CMMI10"/>
              </a:rPr>
              <a:t>K </a:t>
            </a:r>
            <a:r>
              <a:rPr lang="en-CA" sz="1800">
                <a:effectLst/>
                <a:latin typeface="CMR10"/>
              </a:rPr>
              <a:t>= 9 </a:t>
            </a:r>
            <a:r>
              <a:rPr lang="en-CA" sz="1800">
                <a:effectLst/>
                <a:latin typeface="NimbusRomNo9L"/>
              </a:rPr>
              <a:t>responses to rank. This produces K Choose 2</a:t>
            </a:r>
            <a:r>
              <a:rPr lang="en-CA" sz="1800">
                <a:effectLst/>
                <a:latin typeface="CMEX10"/>
              </a:rPr>
              <a:t> </a:t>
            </a:r>
            <a:r>
              <a:rPr lang="en-CA" sz="1800">
                <a:effectLst/>
                <a:latin typeface="NimbusRomNo9L"/>
              </a:rPr>
              <a:t>comparisons for each prompt shown to a labeler. </a:t>
            </a:r>
            <a:endParaRPr lang="en-CA"/>
          </a:p>
          <a:p>
            <a:endParaRPr lang="en-US"/>
          </a:p>
          <a:p>
            <a:r>
              <a:rPr lang="en-US"/>
              <a:t>Loss Function (minimizing) </a:t>
            </a:r>
            <a:r>
              <a:rPr lang="en-CA" b="0" i="0">
                <a:solidFill>
                  <a:srgbClr val="D1D5DB"/>
                </a:solidFill>
                <a:effectLst/>
                <a:latin typeface="Söhne"/>
              </a:rPr>
              <a:t>negative log of the </a:t>
            </a:r>
            <a:r>
              <a:rPr lang="en-CA" b="0" i="0" err="1">
                <a:solidFill>
                  <a:srgbClr val="D1D5DB"/>
                </a:solidFill>
                <a:effectLst/>
                <a:latin typeface="Söhne"/>
              </a:rPr>
              <a:t>softmax</a:t>
            </a:r>
            <a:r>
              <a:rPr lang="en-CA" b="0" i="0">
                <a:solidFill>
                  <a:srgbClr val="D1D5DB"/>
                </a:solidFill>
                <a:effectLst/>
                <a:latin typeface="Söhne"/>
              </a:rPr>
              <a:t> probability of the preferred completion's score over the non-preferred one</a:t>
            </a:r>
          </a:p>
          <a:p>
            <a:endParaRPr lang="en-CA" b="0" i="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where </a:t>
            </a:r>
            <a:r>
              <a:rPr lang="en-CA" sz="1800">
                <a:effectLst/>
                <a:latin typeface="CMMI10"/>
              </a:rPr>
              <a:t>r</a:t>
            </a:r>
            <a:r>
              <a:rPr lang="el-GR" sz="1800">
                <a:effectLst/>
                <a:latin typeface="CMMI7"/>
              </a:rPr>
              <a:t>θ </a:t>
            </a:r>
            <a:r>
              <a:rPr lang="el-GR" sz="1800">
                <a:effectLst/>
                <a:latin typeface="CMR10"/>
              </a:rPr>
              <a:t>(</a:t>
            </a:r>
            <a:r>
              <a:rPr lang="en-CA" sz="1800">
                <a:effectLst/>
                <a:latin typeface="CMMI10"/>
              </a:rPr>
              <a:t>x, y</a:t>
            </a:r>
            <a:r>
              <a:rPr lang="en-CA" sz="1800">
                <a:effectLst/>
                <a:latin typeface="CMR10"/>
              </a:rPr>
              <a:t>) </a:t>
            </a:r>
            <a:r>
              <a:rPr lang="en-CA" sz="1800">
                <a:effectLst/>
                <a:latin typeface="NimbusRomNo9L"/>
              </a:rPr>
              <a:t>is the scalar output of the reward model for prompt </a:t>
            </a:r>
            <a:r>
              <a:rPr lang="en-CA" sz="1800">
                <a:effectLst/>
                <a:latin typeface="CMMI10"/>
              </a:rPr>
              <a:t>x </a:t>
            </a:r>
            <a:r>
              <a:rPr lang="en-CA" sz="1800">
                <a:effectLst/>
                <a:latin typeface="NimbusRomNo9L"/>
              </a:rPr>
              <a:t>and completion </a:t>
            </a:r>
            <a:r>
              <a:rPr lang="en-CA" sz="1800">
                <a:effectLst/>
                <a:latin typeface="CMMI10"/>
              </a:rPr>
              <a:t>y </a:t>
            </a:r>
            <a:r>
              <a:rPr lang="en-CA" sz="1800">
                <a:effectLst/>
                <a:latin typeface="NimbusRomNo9L"/>
              </a:rPr>
              <a:t>with parameters </a:t>
            </a:r>
            <a:r>
              <a:rPr lang="el-GR" sz="1800">
                <a:effectLst/>
                <a:latin typeface="CMMI10"/>
              </a:rPr>
              <a:t>θ</a:t>
            </a:r>
            <a:r>
              <a:rPr lang="el-GR" sz="1800">
                <a:effectLst/>
                <a:latin typeface="NimbusRomNo9L"/>
              </a:rPr>
              <a:t>,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is the preferred completion out of the pair of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and </a:t>
            </a:r>
            <a:r>
              <a:rPr lang="en-CA" sz="1800" err="1">
                <a:effectLst/>
                <a:latin typeface="CMMI10"/>
              </a:rPr>
              <a:t>y</a:t>
            </a:r>
            <a:r>
              <a:rPr lang="en-CA" sz="1800" err="1">
                <a:effectLst/>
                <a:latin typeface="CMMI7"/>
              </a:rPr>
              <a:t>l</a:t>
            </a:r>
            <a:r>
              <a:rPr lang="en-CA" sz="1800">
                <a:effectLst/>
                <a:latin typeface="NimbusRomNo9L"/>
              </a:rPr>
              <a:t>, and </a:t>
            </a:r>
            <a:r>
              <a:rPr lang="en-CA" sz="1800">
                <a:effectLst/>
                <a:latin typeface="CMMI10"/>
              </a:rPr>
              <a:t>D </a:t>
            </a:r>
            <a:r>
              <a:rPr lang="en-CA" sz="1800">
                <a:effectLst/>
                <a:latin typeface="NimbusRomNo9L"/>
              </a:rPr>
              <a:t>is the dataset of human comparisons. </a:t>
            </a: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74</a:t>
            </a:fld>
            <a:endParaRPr lang="en-US"/>
          </a:p>
        </p:txBody>
      </p:sp>
    </p:spTree>
    <p:extLst>
      <p:ext uri="{BB962C8B-B14F-4D97-AF65-F5344CB8AC3E}">
        <p14:creationId xmlns:p14="http://schemas.microsoft.com/office/powerpoint/2010/main" val="2253332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Starting from the SFT model with the final unembedding layer removed, we trained a model to take in a prompt and response, and output a scalar reward. In this paper we only use 6B RMs, as this saves a lot of compute, and we found that 175B RM training could be unstable </a:t>
            </a:r>
            <a:endParaRPr lang="en-CA"/>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between </a:t>
            </a:r>
            <a:r>
              <a:rPr lang="en-CA" sz="1800">
                <a:effectLst/>
                <a:latin typeface="CMMI10"/>
              </a:rPr>
              <a:t>K </a:t>
            </a:r>
            <a:r>
              <a:rPr lang="en-CA" sz="1800">
                <a:effectLst/>
                <a:latin typeface="CMR10"/>
              </a:rPr>
              <a:t>= 4 </a:t>
            </a:r>
            <a:r>
              <a:rPr lang="en-CA" sz="1800">
                <a:effectLst/>
                <a:latin typeface="NimbusRomNo9L"/>
              </a:rPr>
              <a:t>and </a:t>
            </a:r>
            <a:r>
              <a:rPr lang="en-CA" sz="1800">
                <a:effectLst/>
                <a:latin typeface="CMMI10"/>
              </a:rPr>
              <a:t>K </a:t>
            </a:r>
            <a:r>
              <a:rPr lang="en-CA" sz="1800">
                <a:effectLst/>
                <a:latin typeface="CMR10"/>
              </a:rPr>
              <a:t>= 9 </a:t>
            </a:r>
            <a:r>
              <a:rPr lang="en-CA" sz="1800">
                <a:effectLst/>
                <a:latin typeface="NimbusRomNo9L"/>
              </a:rPr>
              <a:t>responses to rank. This produces K Choose 2</a:t>
            </a:r>
            <a:r>
              <a:rPr lang="en-CA" sz="1800">
                <a:effectLst/>
                <a:latin typeface="CMEX10"/>
              </a:rPr>
              <a:t> </a:t>
            </a:r>
            <a:r>
              <a:rPr lang="en-CA" sz="1800">
                <a:effectLst/>
                <a:latin typeface="NimbusRomNo9L"/>
              </a:rPr>
              <a:t>comparisons for each prompt shown to a labeler. </a:t>
            </a:r>
            <a:endParaRPr lang="en-CA"/>
          </a:p>
          <a:p>
            <a:endParaRPr lang="en-US"/>
          </a:p>
          <a:p>
            <a:r>
              <a:rPr lang="en-US"/>
              <a:t>Loss Function (minimizing) </a:t>
            </a:r>
            <a:r>
              <a:rPr lang="en-CA" b="0" i="0">
                <a:solidFill>
                  <a:srgbClr val="D1D5DB"/>
                </a:solidFill>
                <a:effectLst/>
                <a:latin typeface="Söhne"/>
              </a:rPr>
              <a:t>negative log of the </a:t>
            </a:r>
            <a:r>
              <a:rPr lang="en-CA" b="0" i="0" err="1">
                <a:solidFill>
                  <a:srgbClr val="D1D5DB"/>
                </a:solidFill>
                <a:effectLst/>
                <a:latin typeface="Söhne"/>
              </a:rPr>
              <a:t>softmax</a:t>
            </a:r>
            <a:r>
              <a:rPr lang="en-CA" b="0" i="0">
                <a:solidFill>
                  <a:srgbClr val="D1D5DB"/>
                </a:solidFill>
                <a:effectLst/>
                <a:latin typeface="Söhne"/>
              </a:rPr>
              <a:t> probability of the preferred completion's score over the non-preferred one</a:t>
            </a:r>
          </a:p>
          <a:p>
            <a:endParaRPr lang="en-CA" b="0" i="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where </a:t>
            </a:r>
            <a:r>
              <a:rPr lang="en-CA" sz="1800">
                <a:effectLst/>
                <a:latin typeface="CMMI10"/>
              </a:rPr>
              <a:t>r</a:t>
            </a:r>
            <a:r>
              <a:rPr lang="el-GR" sz="1800">
                <a:effectLst/>
                <a:latin typeface="CMMI7"/>
              </a:rPr>
              <a:t>θ </a:t>
            </a:r>
            <a:r>
              <a:rPr lang="el-GR" sz="1800">
                <a:effectLst/>
                <a:latin typeface="CMR10"/>
              </a:rPr>
              <a:t>(</a:t>
            </a:r>
            <a:r>
              <a:rPr lang="en-CA" sz="1800">
                <a:effectLst/>
                <a:latin typeface="CMMI10"/>
              </a:rPr>
              <a:t>x, y</a:t>
            </a:r>
            <a:r>
              <a:rPr lang="en-CA" sz="1800">
                <a:effectLst/>
                <a:latin typeface="CMR10"/>
              </a:rPr>
              <a:t>) </a:t>
            </a:r>
            <a:r>
              <a:rPr lang="en-CA" sz="1800">
                <a:effectLst/>
                <a:latin typeface="NimbusRomNo9L"/>
              </a:rPr>
              <a:t>is the scalar output of the reward model for prompt </a:t>
            </a:r>
            <a:r>
              <a:rPr lang="en-CA" sz="1800">
                <a:effectLst/>
                <a:latin typeface="CMMI10"/>
              </a:rPr>
              <a:t>x </a:t>
            </a:r>
            <a:r>
              <a:rPr lang="en-CA" sz="1800">
                <a:effectLst/>
                <a:latin typeface="NimbusRomNo9L"/>
              </a:rPr>
              <a:t>and completion </a:t>
            </a:r>
            <a:r>
              <a:rPr lang="en-CA" sz="1800">
                <a:effectLst/>
                <a:latin typeface="CMMI10"/>
              </a:rPr>
              <a:t>y </a:t>
            </a:r>
            <a:r>
              <a:rPr lang="en-CA" sz="1800">
                <a:effectLst/>
                <a:latin typeface="NimbusRomNo9L"/>
              </a:rPr>
              <a:t>with parameters </a:t>
            </a:r>
            <a:r>
              <a:rPr lang="el-GR" sz="1800">
                <a:effectLst/>
                <a:latin typeface="CMMI10"/>
              </a:rPr>
              <a:t>θ</a:t>
            </a:r>
            <a:r>
              <a:rPr lang="el-GR" sz="1800">
                <a:effectLst/>
                <a:latin typeface="NimbusRomNo9L"/>
              </a:rPr>
              <a:t>,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is the preferred completion out of the pair of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and </a:t>
            </a:r>
            <a:r>
              <a:rPr lang="en-CA" sz="1800" err="1">
                <a:effectLst/>
                <a:latin typeface="CMMI10"/>
              </a:rPr>
              <a:t>y</a:t>
            </a:r>
            <a:r>
              <a:rPr lang="en-CA" sz="1800" err="1">
                <a:effectLst/>
                <a:latin typeface="CMMI7"/>
              </a:rPr>
              <a:t>l</a:t>
            </a:r>
            <a:r>
              <a:rPr lang="en-CA" sz="1800">
                <a:effectLst/>
                <a:latin typeface="NimbusRomNo9L"/>
              </a:rPr>
              <a:t>, and </a:t>
            </a:r>
            <a:r>
              <a:rPr lang="en-CA" sz="1800">
                <a:effectLst/>
                <a:latin typeface="CMMI10"/>
              </a:rPr>
              <a:t>D </a:t>
            </a:r>
            <a:r>
              <a:rPr lang="en-CA" sz="1800">
                <a:effectLst/>
                <a:latin typeface="NimbusRomNo9L"/>
              </a:rPr>
              <a:t>is the dataset of human comparisons. </a:t>
            </a: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75</a:t>
            </a:fld>
            <a:endParaRPr lang="en-US"/>
          </a:p>
        </p:txBody>
      </p:sp>
    </p:spTree>
    <p:extLst>
      <p:ext uri="{BB962C8B-B14F-4D97-AF65-F5344CB8AC3E}">
        <p14:creationId xmlns:p14="http://schemas.microsoft.com/office/powerpoint/2010/main" val="337938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between </a:t>
            </a:r>
            <a:r>
              <a:rPr lang="en-CA" sz="1800">
                <a:effectLst/>
                <a:latin typeface="CMMI10"/>
              </a:rPr>
              <a:t>K </a:t>
            </a:r>
            <a:r>
              <a:rPr lang="en-CA" sz="1800">
                <a:effectLst/>
                <a:latin typeface="CMR10"/>
              </a:rPr>
              <a:t>= 4 </a:t>
            </a:r>
            <a:r>
              <a:rPr lang="en-CA" sz="1800">
                <a:effectLst/>
                <a:latin typeface="NimbusRomNo9L"/>
              </a:rPr>
              <a:t>and </a:t>
            </a:r>
            <a:r>
              <a:rPr lang="en-CA" sz="1800">
                <a:effectLst/>
                <a:latin typeface="CMMI10"/>
              </a:rPr>
              <a:t>K </a:t>
            </a:r>
            <a:r>
              <a:rPr lang="en-CA" sz="1800">
                <a:effectLst/>
                <a:latin typeface="CMR10"/>
              </a:rPr>
              <a:t>= 9 </a:t>
            </a:r>
            <a:r>
              <a:rPr lang="en-CA" sz="1800">
                <a:effectLst/>
                <a:latin typeface="NimbusRomNo9L"/>
              </a:rPr>
              <a:t>responses to rank. This produces K Choose 2</a:t>
            </a:r>
            <a:r>
              <a:rPr lang="en-CA" sz="1800">
                <a:effectLst/>
                <a:latin typeface="CMEX10"/>
              </a:rPr>
              <a:t> </a:t>
            </a:r>
            <a:r>
              <a:rPr lang="en-CA" sz="1800">
                <a:effectLst/>
                <a:latin typeface="NimbusRomNo9L"/>
              </a:rPr>
              <a:t>comparisons for each prompt shown to a labeler. </a:t>
            </a:r>
            <a:endParaRPr lang="en-CA"/>
          </a:p>
          <a:p>
            <a:endParaRPr lang="en-US"/>
          </a:p>
          <a:p>
            <a:pPr algn="l">
              <a:buFont typeface="Arial" panose="020B0604020202020204" pitchFamily="34" charset="0"/>
              <a:buChar char="•"/>
            </a:pPr>
            <a:r>
              <a:rPr lang="en-CA" b="0" i="1">
                <a:solidFill>
                  <a:srgbClr val="F9F9F9"/>
                </a:solidFill>
                <a:effectLst/>
                <a:latin typeface="KaTeX_Math"/>
              </a:rPr>
              <a:t>K</a:t>
            </a:r>
            <a:r>
              <a:rPr lang="en-CA" b="0" i="0">
                <a:solidFill>
                  <a:srgbClr val="F9F9F9"/>
                </a:solidFill>
                <a:effectLst/>
                <a:latin typeface="Söhne"/>
              </a:rPr>
              <a:t> represents the total number of model outputs for a given prompt.</a:t>
            </a:r>
          </a:p>
          <a:p>
            <a:pPr algn="l">
              <a:buFont typeface="Arial" panose="020B0604020202020204" pitchFamily="34" charset="0"/>
              <a:buChar char="•"/>
            </a:pPr>
            <a:r>
              <a:rPr lang="en-CA" b="0" i="0">
                <a:solidFill>
                  <a:srgbClr val="F9F9F9"/>
                </a:solidFill>
                <a:effectLst/>
                <a:latin typeface="KaTeX_Main"/>
              </a:rPr>
              <a:t>K Choose 2 </a:t>
            </a:r>
            <a:r>
              <a:rPr lang="en-CA" b="0" i="0">
                <a:solidFill>
                  <a:srgbClr val="F9F9F9"/>
                </a:solidFill>
                <a:effectLst/>
                <a:latin typeface="Söhne"/>
              </a:rPr>
              <a:t>is the binomial coefficient for choosing 2 items from a set of </a:t>
            </a:r>
            <a:r>
              <a:rPr lang="en-CA" b="0" i="0">
                <a:solidFill>
                  <a:srgbClr val="F9F9F9"/>
                </a:solidFill>
                <a:effectLst/>
                <a:latin typeface="KaTeX_Main"/>
              </a:rPr>
              <a:t>�</a:t>
            </a:r>
            <a:r>
              <a:rPr lang="en-CA" b="0" i="1">
                <a:solidFill>
                  <a:srgbClr val="F9F9F9"/>
                </a:solidFill>
                <a:effectLst/>
                <a:latin typeface="KaTeX_Math"/>
              </a:rPr>
              <a:t>K</a:t>
            </a:r>
            <a:r>
              <a:rPr lang="en-CA" b="0" i="0">
                <a:solidFill>
                  <a:srgbClr val="F9F9F9"/>
                </a:solidFill>
                <a:effectLst/>
                <a:latin typeface="Söhne"/>
              </a:rPr>
              <a:t>, which is the total number of unique pairs of model outputs that can be formed for comparison. This is because each output is being compared with every other output to determine which is better, according to human judgment.</a:t>
            </a:r>
          </a:p>
          <a:p>
            <a:pPr algn="l">
              <a:buFont typeface="Arial" panose="020B0604020202020204" pitchFamily="34" charset="0"/>
              <a:buChar char="•"/>
            </a:pPr>
            <a:endParaRPr lang="en-CA" b="0" i="0">
              <a:solidFill>
                <a:srgbClr val="F9F9F9"/>
              </a:solidFill>
              <a:effectLst/>
              <a:latin typeface="Söhne"/>
            </a:endParaRPr>
          </a:p>
          <a:p>
            <a:pPr algn="l">
              <a:buFont typeface="Arial" panose="020B0604020202020204" pitchFamily="34" charset="0"/>
              <a:buChar char="•"/>
            </a:pPr>
            <a:r>
              <a:rPr lang="en-CA" b="0" i="0">
                <a:solidFill>
                  <a:srgbClr val="F9F9F9"/>
                </a:solidFill>
                <a:effectLst/>
                <a:latin typeface="Söhne"/>
              </a:rPr>
              <a:t>The normalization factor of </a:t>
            </a:r>
            <a:r>
              <a:rPr lang="en-CA" b="0" i="0">
                <a:solidFill>
                  <a:srgbClr val="F9F9F9"/>
                </a:solidFill>
                <a:effectLst/>
                <a:latin typeface="KaTeX_Main"/>
              </a:rPr>
              <a:t>−1(�2)−</a:t>
            </a:r>
            <a:r>
              <a:rPr lang="en-CA" b="0" i="0">
                <a:solidFill>
                  <a:srgbClr val="F9F9F9"/>
                </a:solidFill>
                <a:effectLst/>
                <a:latin typeface="KaTeX_Size1"/>
              </a:rPr>
              <a:t>(</a:t>
            </a:r>
            <a:r>
              <a:rPr lang="en-CA" b="0" i="0">
                <a:solidFill>
                  <a:srgbClr val="F9F9F9"/>
                </a:solidFill>
                <a:effectLst/>
                <a:latin typeface="KaTeX_Main"/>
              </a:rPr>
              <a:t>2</a:t>
            </a:r>
            <a:r>
              <a:rPr lang="en-CA" b="0" i="1">
                <a:solidFill>
                  <a:srgbClr val="F9F9F9"/>
                </a:solidFill>
                <a:effectLst/>
                <a:latin typeface="KaTeX_Math"/>
              </a:rPr>
              <a:t>K</a:t>
            </a:r>
            <a:r>
              <a:rPr lang="en-CA" b="0" i="0">
                <a:solidFill>
                  <a:srgbClr val="F9F9F9"/>
                </a:solidFill>
                <a:effectLst/>
                <a:latin typeface="KaTeX_Main"/>
              </a:rPr>
              <a:t>​</a:t>
            </a:r>
            <a:r>
              <a:rPr lang="en-CA" b="0" i="0">
                <a:solidFill>
                  <a:srgbClr val="F9F9F9"/>
                </a:solidFill>
                <a:effectLst/>
                <a:latin typeface="KaTeX_Size1"/>
              </a:rPr>
              <a:t>)</a:t>
            </a:r>
            <a:r>
              <a:rPr lang="en-CA" b="0" i="0">
                <a:solidFill>
                  <a:srgbClr val="F9F9F9"/>
                </a:solidFill>
                <a:effectLst/>
                <a:latin typeface="KaTeX_Main"/>
              </a:rPr>
              <a:t>1​</a:t>
            </a:r>
            <a:r>
              <a:rPr lang="en-CA" b="0" i="0">
                <a:solidFill>
                  <a:srgbClr val="F9F9F9"/>
                </a:solidFill>
                <a:effectLst/>
                <a:latin typeface="Söhne"/>
              </a:rPr>
              <a:t> ensures that the loss function averages the error across all possible pairs of comparisons. Without this normalization, the magnitude of the loss would increase with the number of comparisons, making it dependent on </a:t>
            </a:r>
            <a:r>
              <a:rPr lang="en-CA" b="0" i="0">
                <a:solidFill>
                  <a:srgbClr val="F9F9F9"/>
                </a:solidFill>
                <a:effectLst/>
                <a:latin typeface="KaTeX_Main"/>
              </a:rPr>
              <a:t>�</a:t>
            </a:r>
            <a:r>
              <a:rPr lang="en-CA" b="0" i="1">
                <a:solidFill>
                  <a:srgbClr val="F9F9F9"/>
                </a:solidFill>
                <a:effectLst/>
                <a:latin typeface="KaTeX_Math"/>
              </a:rPr>
              <a:t>K</a:t>
            </a:r>
            <a:r>
              <a:rPr lang="en-CA" b="0" i="0">
                <a:solidFill>
                  <a:srgbClr val="F9F9F9"/>
                </a:solidFill>
                <a:effectLst/>
                <a:latin typeface="Söhne"/>
              </a:rPr>
              <a:t>. By normalizing, the loss function becomes independent of </a:t>
            </a:r>
            <a:r>
              <a:rPr lang="en-CA" b="0" i="0">
                <a:solidFill>
                  <a:srgbClr val="F9F9F9"/>
                </a:solidFill>
                <a:effectLst/>
                <a:latin typeface="KaTeX_Main"/>
              </a:rPr>
              <a:t>�</a:t>
            </a:r>
            <a:r>
              <a:rPr lang="en-CA" b="0" i="1">
                <a:solidFill>
                  <a:srgbClr val="F9F9F9"/>
                </a:solidFill>
                <a:effectLst/>
                <a:latin typeface="KaTeX_Math"/>
              </a:rPr>
              <a:t>K</a:t>
            </a:r>
            <a:r>
              <a:rPr lang="en-CA" b="0" i="0">
                <a:solidFill>
                  <a:srgbClr val="F9F9F9"/>
                </a:solidFill>
                <a:effectLst/>
                <a:latin typeface="Söhne"/>
              </a:rPr>
              <a:t>, which allows for consistent training behavior regardless of the number of outputs compared.</a:t>
            </a:r>
          </a:p>
          <a:p>
            <a:pPr algn="l">
              <a:buFont typeface="Arial" panose="020B0604020202020204" pitchFamily="34" charset="0"/>
              <a:buChar char="•"/>
            </a:pPr>
            <a:endParaRPr lang="en-CA" b="0" i="0">
              <a:solidFill>
                <a:srgbClr val="F9F9F9"/>
              </a:solidFill>
              <a:effectLst/>
              <a:latin typeface="Söhne"/>
            </a:endParaRPr>
          </a:p>
          <a:p>
            <a:pPr algn="l">
              <a:buFont typeface="Arial" panose="020B0604020202020204" pitchFamily="34" charset="0"/>
              <a:buChar char="•"/>
            </a:pPr>
            <a:r>
              <a:rPr lang="en-CA" b="0" i="0">
                <a:solidFill>
                  <a:srgbClr val="F9F9F9"/>
                </a:solidFill>
                <a:effectLst/>
                <a:latin typeface="Söhne"/>
              </a:rPr>
              <a:t>The negative sign indicates that the loss is being minimized. In optimization problems like training neural networks, we typically minimize a loss function rather than maximize it.</a:t>
            </a:r>
          </a:p>
          <a:p>
            <a:pPr algn="l">
              <a:buFont typeface="Arial" panose="020B0604020202020204" pitchFamily="34" charset="0"/>
              <a:buChar char="•"/>
            </a:pPr>
            <a:endParaRPr lang="en-CA" b="0" i="0">
              <a:solidFill>
                <a:srgbClr val="F9F9F9"/>
              </a:solidFill>
              <a:effectLst/>
              <a:latin typeface="Söhne"/>
            </a:endParaRPr>
          </a:p>
          <a:p>
            <a:pPr algn="l"/>
            <a:r>
              <a:rPr lang="en-CA" b="0" i="0">
                <a:solidFill>
                  <a:srgbClr val="F9F9F9"/>
                </a:solidFill>
                <a:effectLst/>
                <a:latin typeface="Söhne"/>
              </a:rPr>
              <a:t>So, the term </a:t>
            </a:r>
            <a:r>
              <a:rPr lang="en-CA" b="0" i="0">
                <a:solidFill>
                  <a:srgbClr val="F9F9F9"/>
                </a:solidFill>
                <a:effectLst/>
                <a:latin typeface="KaTeX_Main"/>
              </a:rPr>
              <a:t>−1(�2)−</a:t>
            </a:r>
            <a:r>
              <a:rPr lang="en-CA" b="0" i="0">
                <a:solidFill>
                  <a:srgbClr val="F9F9F9"/>
                </a:solidFill>
                <a:effectLst/>
                <a:latin typeface="KaTeX_Size1"/>
              </a:rPr>
              <a:t>(</a:t>
            </a:r>
            <a:r>
              <a:rPr lang="en-CA" b="0" i="0">
                <a:solidFill>
                  <a:srgbClr val="F9F9F9"/>
                </a:solidFill>
                <a:effectLst/>
                <a:latin typeface="KaTeX_Main"/>
              </a:rPr>
              <a:t>2</a:t>
            </a:r>
            <a:r>
              <a:rPr lang="en-CA" b="0" i="1">
                <a:solidFill>
                  <a:srgbClr val="F9F9F9"/>
                </a:solidFill>
                <a:effectLst/>
                <a:latin typeface="KaTeX_Math"/>
              </a:rPr>
              <a:t>K</a:t>
            </a:r>
            <a:r>
              <a:rPr lang="en-CA" b="0" i="0">
                <a:solidFill>
                  <a:srgbClr val="F9F9F9"/>
                </a:solidFill>
                <a:effectLst/>
                <a:latin typeface="KaTeX_Main"/>
              </a:rPr>
              <a:t>​</a:t>
            </a:r>
            <a:r>
              <a:rPr lang="en-CA" b="0" i="0">
                <a:solidFill>
                  <a:srgbClr val="F9F9F9"/>
                </a:solidFill>
                <a:effectLst/>
                <a:latin typeface="KaTeX_Size1"/>
              </a:rPr>
              <a:t>)</a:t>
            </a:r>
            <a:r>
              <a:rPr lang="en-CA" b="0" i="0">
                <a:solidFill>
                  <a:srgbClr val="F9F9F9"/>
                </a:solidFill>
                <a:effectLst/>
                <a:latin typeface="KaTeX_Main"/>
              </a:rPr>
              <a:t>1​</a:t>
            </a:r>
            <a:r>
              <a:rPr lang="en-CA" b="0" i="0">
                <a:solidFill>
                  <a:srgbClr val="F9F9F9"/>
                </a:solidFill>
                <a:effectLst/>
                <a:latin typeface="Söhne"/>
              </a:rPr>
              <a:t> is simply a mathematical necessity to ensure that the loss is averaged across all possible output comparisons and is not influenced by the total number of comparisons.</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76</a:t>
            </a:fld>
            <a:endParaRPr lang="en-US"/>
          </a:p>
        </p:txBody>
      </p:sp>
    </p:spTree>
    <p:extLst>
      <p:ext uri="{BB962C8B-B14F-4D97-AF65-F5344CB8AC3E}">
        <p14:creationId xmlns:p14="http://schemas.microsoft.com/office/powerpoint/2010/main" val="2749601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Loss Function (minimizing) </a:t>
            </a:r>
            <a:r>
              <a:rPr lang="en-CA" b="0" i="0">
                <a:solidFill>
                  <a:srgbClr val="D1D5DB"/>
                </a:solidFill>
                <a:effectLst/>
                <a:latin typeface="Söhne"/>
              </a:rPr>
              <a:t>negative log of the </a:t>
            </a:r>
            <a:r>
              <a:rPr lang="en-CA" b="0" i="0" err="1">
                <a:solidFill>
                  <a:srgbClr val="D1D5DB"/>
                </a:solidFill>
                <a:effectLst/>
                <a:latin typeface="Söhne"/>
              </a:rPr>
              <a:t>softmax</a:t>
            </a:r>
            <a:r>
              <a:rPr lang="en-CA" b="0" i="0">
                <a:solidFill>
                  <a:srgbClr val="D1D5DB"/>
                </a:solidFill>
                <a:effectLst/>
                <a:latin typeface="Söhne"/>
              </a:rPr>
              <a:t> probability of the preferred completion's score over the non-preferred one</a:t>
            </a:r>
          </a:p>
          <a:p>
            <a:endParaRPr lang="en-CA" b="0" i="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where </a:t>
            </a:r>
            <a:r>
              <a:rPr lang="en-CA" sz="1800">
                <a:effectLst/>
                <a:latin typeface="CMMI10"/>
              </a:rPr>
              <a:t>r</a:t>
            </a:r>
            <a:r>
              <a:rPr lang="el-GR" sz="1800">
                <a:effectLst/>
                <a:latin typeface="CMMI7"/>
              </a:rPr>
              <a:t>θ </a:t>
            </a:r>
            <a:r>
              <a:rPr lang="el-GR" sz="1800">
                <a:effectLst/>
                <a:latin typeface="CMR10"/>
              </a:rPr>
              <a:t>(</a:t>
            </a:r>
            <a:r>
              <a:rPr lang="en-CA" sz="1800">
                <a:effectLst/>
                <a:latin typeface="CMMI10"/>
              </a:rPr>
              <a:t>x, y</a:t>
            </a:r>
            <a:r>
              <a:rPr lang="en-CA" sz="1800">
                <a:effectLst/>
                <a:latin typeface="CMR10"/>
              </a:rPr>
              <a:t>) </a:t>
            </a:r>
            <a:r>
              <a:rPr lang="en-CA" sz="1800">
                <a:effectLst/>
                <a:latin typeface="NimbusRomNo9L"/>
              </a:rPr>
              <a:t>is the scalar output of the reward model for prompt </a:t>
            </a:r>
            <a:r>
              <a:rPr lang="en-CA" sz="1800">
                <a:effectLst/>
                <a:latin typeface="CMMI10"/>
              </a:rPr>
              <a:t>x </a:t>
            </a:r>
            <a:r>
              <a:rPr lang="en-CA" sz="1800">
                <a:effectLst/>
                <a:latin typeface="NimbusRomNo9L"/>
              </a:rPr>
              <a:t>and completion </a:t>
            </a:r>
            <a:r>
              <a:rPr lang="en-CA" sz="1800">
                <a:effectLst/>
                <a:latin typeface="CMMI10"/>
              </a:rPr>
              <a:t>y </a:t>
            </a:r>
            <a:r>
              <a:rPr lang="en-CA" sz="1800">
                <a:effectLst/>
                <a:latin typeface="NimbusRomNo9L"/>
              </a:rPr>
              <a:t>with parameters </a:t>
            </a:r>
            <a:r>
              <a:rPr lang="el-GR" sz="1800">
                <a:effectLst/>
                <a:latin typeface="CMMI10"/>
              </a:rPr>
              <a:t>θ</a:t>
            </a:r>
            <a:endParaRPr lang="en-CA" sz="180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NimbusRomNo9L"/>
            </a:endParaRPr>
          </a:p>
          <a:p>
            <a:pPr algn="l">
              <a:buFont typeface="+mj-lt"/>
              <a:buAutoNum type="arabicPeriod"/>
            </a:pPr>
            <a:r>
              <a:rPr lang="el-GR" b="0" i="0">
                <a:solidFill>
                  <a:srgbClr val="F9F9F9"/>
                </a:solidFill>
                <a:effectLst/>
                <a:latin typeface="KaTeX_Main"/>
              </a:rPr>
              <a:t>�</a:t>
            </a:r>
            <a:r>
              <a:rPr lang="el-GR" b="0" i="1">
                <a:solidFill>
                  <a:srgbClr val="F9F9F9"/>
                </a:solidFill>
                <a:effectLst/>
                <a:latin typeface="KaTeX_Math"/>
              </a:rPr>
              <a:t>σ</a:t>
            </a:r>
            <a:r>
              <a:rPr lang="el-GR" b="0" i="0">
                <a:solidFill>
                  <a:srgbClr val="F9F9F9"/>
                </a:solidFill>
                <a:effectLst/>
                <a:latin typeface="Söhne"/>
              </a:rPr>
              <a:t> </a:t>
            </a:r>
            <a:r>
              <a:rPr lang="en-CA" b="0" i="0">
                <a:solidFill>
                  <a:srgbClr val="F9F9F9"/>
                </a:solidFill>
                <a:effectLst/>
                <a:latin typeface="Söhne"/>
              </a:rPr>
              <a:t>is the logistic sigmoid function, which is defined as </a:t>
            </a:r>
            <a:r>
              <a:rPr lang="en-CA" b="0" i="0">
                <a:solidFill>
                  <a:srgbClr val="F9F9F9"/>
                </a:solidFill>
                <a:effectLst/>
                <a:latin typeface="KaTeX_Main"/>
              </a:rPr>
              <a:t>�(�)=11+�−�</a:t>
            </a:r>
            <a:r>
              <a:rPr lang="el-GR" b="0" i="1">
                <a:solidFill>
                  <a:srgbClr val="F9F9F9"/>
                </a:solidFill>
                <a:effectLst/>
                <a:latin typeface="KaTeX_Math"/>
              </a:rPr>
              <a:t>σ</a:t>
            </a:r>
            <a:r>
              <a:rPr lang="el-GR" b="0" i="0">
                <a:solidFill>
                  <a:srgbClr val="F9F9F9"/>
                </a:solidFill>
                <a:effectLst/>
                <a:latin typeface="KaTeX_Main"/>
              </a:rPr>
              <a:t>(</a:t>
            </a:r>
            <a:r>
              <a:rPr lang="en-CA" b="0" i="1">
                <a:solidFill>
                  <a:srgbClr val="F9F9F9"/>
                </a:solidFill>
                <a:effectLst/>
                <a:latin typeface="KaTeX_Math"/>
              </a:rPr>
              <a:t>z</a:t>
            </a:r>
            <a:r>
              <a:rPr lang="en-CA" b="0" i="0">
                <a:solidFill>
                  <a:srgbClr val="F9F9F9"/>
                </a:solidFill>
                <a:effectLst/>
                <a:latin typeface="KaTeX_Main"/>
              </a:rPr>
              <a:t>)=1+</a:t>
            </a:r>
            <a:r>
              <a:rPr lang="en-CA" b="0" i="1">
                <a:solidFill>
                  <a:srgbClr val="F9F9F9"/>
                </a:solidFill>
                <a:effectLst/>
                <a:latin typeface="KaTeX_Math"/>
              </a:rPr>
              <a:t>e</a:t>
            </a:r>
            <a:r>
              <a:rPr lang="en-CA" b="0" i="0">
                <a:solidFill>
                  <a:srgbClr val="F9F9F9"/>
                </a:solidFill>
                <a:effectLst/>
                <a:latin typeface="KaTeX_Main"/>
              </a:rPr>
              <a:t>−</a:t>
            </a:r>
            <a:r>
              <a:rPr lang="en-CA" b="0" i="1">
                <a:solidFill>
                  <a:srgbClr val="F9F9F9"/>
                </a:solidFill>
                <a:effectLst/>
                <a:latin typeface="KaTeX_Math"/>
              </a:rPr>
              <a:t>z</a:t>
            </a:r>
            <a:r>
              <a:rPr lang="en-CA" b="0" i="0">
                <a:solidFill>
                  <a:srgbClr val="F9F9F9"/>
                </a:solidFill>
                <a:effectLst/>
                <a:latin typeface="KaTeX_Main"/>
              </a:rPr>
              <a:t>1​</a:t>
            </a:r>
            <a:r>
              <a:rPr lang="en-CA" b="0" i="0">
                <a:solidFill>
                  <a:srgbClr val="F9F9F9"/>
                </a:solidFill>
                <a:effectLst/>
                <a:latin typeface="Söhne"/>
              </a:rPr>
              <a:t>. This function maps any real-valued number into the range (0, 1), making it suitable for probabilities.</a:t>
            </a:r>
          </a:p>
          <a:p>
            <a:pPr algn="l">
              <a:buFont typeface="+mj-lt"/>
              <a:buAutoNum type="arabicPeriod"/>
            </a:pPr>
            <a:r>
              <a:rPr lang="en-CA"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yw</a:t>
            </a:r>
            <a:r>
              <a:rPr lang="en-CA" b="0" i="0">
                <a:solidFill>
                  <a:srgbClr val="F9F9F9"/>
                </a:solidFill>
                <a:effectLst/>
                <a:latin typeface="KaTeX_Main"/>
              </a:rPr>
              <a:t>​)</a:t>
            </a:r>
            <a:r>
              <a:rPr lang="en-CA" b="0" i="0">
                <a:solidFill>
                  <a:srgbClr val="F9F9F9"/>
                </a:solidFill>
                <a:effectLst/>
                <a:latin typeface="Söhne"/>
              </a:rPr>
              <a:t> and </a:t>
            </a:r>
            <a:r>
              <a:rPr lang="en-CA"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yl</a:t>
            </a:r>
            <a:r>
              <a:rPr lang="en-CA" b="0" i="0">
                <a:solidFill>
                  <a:srgbClr val="F9F9F9"/>
                </a:solidFill>
                <a:effectLst/>
                <a:latin typeface="KaTeX_Main"/>
              </a:rPr>
              <a:t>​)</a:t>
            </a:r>
            <a:r>
              <a:rPr lang="en-CA" b="0" i="0">
                <a:solidFill>
                  <a:srgbClr val="F9F9F9"/>
                </a:solidFill>
                <a:effectLst/>
                <a:latin typeface="Söhne"/>
              </a:rPr>
              <a:t> are the reward model's outputs for two different model outputs, </a:t>
            </a:r>
            <a:r>
              <a:rPr lang="en-CA" b="0" i="0">
                <a:solidFill>
                  <a:srgbClr val="F9F9F9"/>
                </a:solidFill>
                <a:effectLst/>
                <a:latin typeface="KaTeX_Main"/>
              </a:rPr>
              <a:t>��</a:t>
            </a:r>
            <a:r>
              <a:rPr lang="en-CA" b="0" i="1" err="1">
                <a:solidFill>
                  <a:srgbClr val="F9F9F9"/>
                </a:solidFill>
                <a:effectLst/>
                <a:latin typeface="KaTeX_Math"/>
              </a:rPr>
              <a:t>yw</a:t>
            </a:r>
            <a:r>
              <a:rPr lang="en-CA" b="0" i="0">
                <a:solidFill>
                  <a:srgbClr val="F9F9F9"/>
                </a:solidFill>
                <a:effectLst/>
                <a:latin typeface="KaTeX_Main"/>
              </a:rPr>
              <a:t>​</a:t>
            </a:r>
            <a:r>
              <a:rPr lang="en-CA" b="0" i="0">
                <a:solidFill>
                  <a:srgbClr val="F9F9F9"/>
                </a:solidFill>
                <a:effectLst/>
                <a:latin typeface="Söhne"/>
              </a:rPr>
              <a:t> and </a:t>
            </a:r>
            <a:r>
              <a:rPr lang="en-CA" b="0" i="0">
                <a:solidFill>
                  <a:srgbClr val="F9F9F9"/>
                </a:solidFill>
                <a:effectLst/>
                <a:latin typeface="KaTeX_Main"/>
              </a:rPr>
              <a:t>��</a:t>
            </a:r>
            <a:r>
              <a:rPr lang="en-CA" b="0" i="1" err="1">
                <a:solidFill>
                  <a:srgbClr val="F9F9F9"/>
                </a:solidFill>
                <a:effectLst/>
                <a:latin typeface="KaTeX_Math"/>
              </a:rPr>
              <a:t>yl</a:t>
            </a:r>
            <a:r>
              <a:rPr lang="en-CA" b="0" i="0">
                <a:solidFill>
                  <a:srgbClr val="F9F9F9"/>
                </a:solidFill>
                <a:effectLst/>
                <a:latin typeface="KaTeX_Main"/>
              </a:rPr>
              <a:t>​</a:t>
            </a:r>
            <a:r>
              <a:rPr lang="en-CA" b="0" i="0">
                <a:solidFill>
                  <a:srgbClr val="F9F9F9"/>
                </a:solidFill>
                <a:effectLst/>
                <a:latin typeface="Söhne"/>
              </a:rPr>
              <a:t>, given the same input </a:t>
            </a:r>
            <a:r>
              <a:rPr lang="en-CA" b="0" i="0">
                <a:solidFill>
                  <a:srgbClr val="F9F9F9"/>
                </a:solidFill>
                <a:effectLst/>
                <a:latin typeface="KaTeX_Main"/>
              </a:rPr>
              <a:t>�</a:t>
            </a:r>
            <a:r>
              <a:rPr lang="en-CA" b="0" i="1">
                <a:solidFill>
                  <a:srgbClr val="F9F9F9"/>
                </a:solidFill>
                <a:effectLst/>
                <a:latin typeface="KaTeX_Math"/>
              </a:rPr>
              <a:t>x</a:t>
            </a:r>
            <a:r>
              <a:rPr lang="en-CA" b="0" i="0">
                <a:solidFill>
                  <a:srgbClr val="F9F9F9"/>
                </a:solidFill>
                <a:effectLst/>
                <a:latin typeface="Söhne"/>
              </a:rPr>
              <a:t>. The model is parameterized by </a:t>
            </a:r>
            <a:r>
              <a:rPr lang="en-CA" b="0" i="0">
                <a:solidFill>
                  <a:srgbClr val="F9F9F9"/>
                </a:solidFill>
                <a:effectLst/>
                <a:latin typeface="KaTeX_Main"/>
              </a:rPr>
              <a:t>�</a:t>
            </a:r>
            <a:r>
              <a:rPr lang="el-GR" b="0" i="1">
                <a:solidFill>
                  <a:srgbClr val="F9F9F9"/>
                </a:solidFill>
                <a:effectLst/>
                <a:latin typeface="KaTeX_Math"/>
              </a:rPr>
              <a:t>θ</a:t>
            </a:r>
            <a:r>
              <a:rPr lang="el-GR" b="0" i="0">
                <a:solidFill>
                  <a:srgbClr val="F9F9F9"/>
                </a:solidFill>
                <a:effectLst/>
                <a:latin typeface="Söhne"/>
              </a:rPr>
              <a:t>, </a:t>
            </a:r>
            <a:r>
              <a:rPr lang="en-CA" b="0" i="0">
                <a:solidFill>
                  <a:srgbClr val="F9F9F9"/>
                </a:solidFill>
                <a:effectLst/>
                <a:latin typeface="Söhne"/>
              </a:rPr>
              <a:t>which represents the weights or parameters of the neural network.</a:t>
            </a:r>
          </a:p>
          <a:p>
            <a:pPr algn="l">
              <a:buFont typeface="+mj-lt"/>
              <a:buAutoNum type="arabicPeriod"/>
            </a:pPr>
            <a:endParaRPr lang="en-CA" b="0" i="0">
              <a:solidFill>
                <a:srgbClr val="F9F9F9"/>
              </a:solidFill>
              <a:effectLst/>
              <a:latin typeface="Söhne"/>
            </a:endParaRPr>
          </a:p>
          <a:p>
            <a:pPr algn="l">
              <a:buFont typeface="+mj-lt"/>
              <a:buAutoNum type="arabicPeriod"/>
            </a:pPr>
            <a:r>
              <a:rPr lang="en-CA"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yw</a:t>
            </a:r>
            <a:r>
              <a:rPr lang="en-CA"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yl</a:t>
            </a:r>
            <a:r>
              <a:rPr lang="en-CA" b="0" i="0">
                <a:solidFill>
                  <a:srgbClr val="F9F9F9"/>
                </a:solidFill>
                <a:effectLst/>
                <a:latin typeface="KaTeX_Main"/>
              </a:rPr>
              <a:t>​)</a:t>
            </a:r>
            <a:r>
              <a:rPr lang="en-CA" b="0" i="0">
                <a:solidFill>
                  <a:srgbClr val="F9F9F9"/>
                </a:solidFill>
                <a:effectLst/>
                <a:latin typeface="Söhne"/>
              </a:rPr>
              <a:t> is the difference in predicted rewards between the two model outputs</a:t>
            </a:r>
            <a:r>
              <a:rPr lang="en-CA" b="0" i="1">
                <a:solidFill>
                  <a:srgbClr val="F9F9F9"/>
                </a:solidFill>
                <a:effectLst/>
                <a:latin typeface="Söhne"/>
              </a:rPr>
              <a:t>. </a:t>
            </a:r>
            <a:r>
              <a:rPr lang="en-CA" b="1" i="1">
                <a:solidFill>
                  <a:srgbClr val="F9F9F9"/>
                </a:solidFill>
                <a:effectLst/>
                <a:latin typeface="Söhne"/>
              </a:rPr>
              <a:t>If the model prefers output </a:t>
            </a:r>
            <a:r>
              <a:rPr lang="en-CA" b="1" i="1">
                <a:solidFill>
                  <a:srgbClr val="F9F9F9"/>
                </a:solidFill>
                <a:effectLst/>
                <a:latin typeface="KaTeX_Main"/>
              </a:rPr>
              <a:t>��</a:t>
            </a:r>
            <a:r>
              <a:rPr lang="en-CA" b="1" i="1" err="1">
                <a:solidFill>
                  <a:srgbClr val="F9F9F9"/>
                </a:solidFill>
                <a:effectLst/>
                <a:latin typeface="KaTeX_Math"/>
              </a:rPr>
              <a:t>yw</a:t>
            </a:r>
            <a:r>
              <a:rPr lang="en-CA" b="1" i="1">
                <a:solidFill>
                  <a:srgbClr val="F9F9F9"/>
                </a:solidFill>
                <a:effectLst/>
                <a:latin typeface="KaTeX_Main"/>
              </a:rPr>
              <a:t>​</a:t>
            </a:r>
            <a:r>
              <a:rPr lang="en-CA" b="1" i="1">
                <a:solidFill>
                  <a:srgbClr val="F9F9F9"/>
                </a:solidFill>
                <a:effectLst/>
                <a:latin typeface="Söhne"/>
              </a:rPr>
              <a:t> over </a:t>
            </a:r>
            <a:r>
              <a:rPr lang="en-CA" b="1" i="1">
                <a:solidFill>
                  <a:srgbClr val="F9F9F9"/>
                </a:solidFill>
                <a:effectLst/>
                <a:latin typeface="KaTeX_Main"/>
              </a:rPr>
              <a:t>��</a:t>
            </a:r>
            <a:r>
              <a:rPr lang="en-CA" b="1" i="1" err="1">
                <a:solidFill>
                  <a:srgbClr val="F9F9F9"/>
                </a:solidFill>
                <a:effectLst/>
                <a:latin typeface="KaTeX_Math"/>
              </a:rPr>
              <a:t>yl</a:t>
            </a:r>
            <a:r>
              <a:rPr lang="en-CA" b="1" i="1">
                <a:solidFill>
                  <a:srgbClr val="F9F9F9"/>
                </a:solidFill>
                <a:effectLst/>
                <a:latin typeface="KaTeX_Main"/>
              </a:rPr>
              <a:t>​</a:t>
            </a:r>
            <a:r>
              <a:rPr lang="en-CA" b="1" i="1">
                <a:solidFill>
                  <a:srgbClr val="F9F9F9"/>
                </a:solidFill>
                <a:effectLst/>
                <a:latin typeface="Söhne"/>
              </a:rPr>
              <a:t>, this difference will be positive, leading to a higher probability after the sigmoid function is applied.</a:t>
            </a:r>
          </a:p>
          <a:p>
            <a:pPr algn="l">
              <a:buFont typeface="+mj-lt"/>
              <a:buAutoNum type="arabicPeriod"/>
            </a:pPr>
            <a:endParaRPr lang="en-CA" b="1" i="1">
              <a:solidFill>
                <a:srgbClr val="F9F9F9"/>
              </a:solidFill>
              <a:effectLst/>
              <a:latin typeface="Söhne"/>
            </a:endParaRPr>
          </a:p>
          <a:p>
            <a:pPr algn="l">
              <a:buFont typeface="+mj-lt"/>
              <a:buAutoNum type="arabicPeriod"/>
            </a:pPr>
            <a:r>
              <a:rPr lang="en-CA" b="0" i="0">
                <a:solidFill>
                  <a:srgbClr val="F9F9F9"/>
                </a:solidFill>
                <a:effectLst/>
                <a:latin typeface="Söhne"/>
              </a:rPr>
              <a:t>Taking the logarithm of the sigmoid function is common in machine learning because it converts the probability into a log-odds score, which is unbounded. This can help with numerical stability and interpretability during optimization.</a:t>
            </a:r>
          </a:p>
          <a:p>
            <a:pPr algn="l">
              <a:buFont typeface="+mj-lt"/>
              <a:buAutoNum type="arabicPeriod"/>
            </a:pPr>
            <a:r>
              <a:rPr lang="en-CA" b="0" i="0">
                <a:solidFill>
                  <a:srgbClr val="F9F9F9"/>
                </a:solidFill>
                <a:effectLst/>
                <a:latin typeface="Söhne"/>
              </a:rPr>
              <a:t>The whole expression </a:t>
            </a:r>
            <a:r>
              <a:rPr lang="en-CA" b="0" i="0">
                <a:solidFill>
                  <a:srgbClr val="F9F9F9"/>
                </a:solidFill>
                <a:effectLst/>
                <a:latin typeface="KaTeX_Main"/>
              </a:rPr>
              <a:t>log⁡(�(��(�,��)−��(�,��)))log(</a:t>
            </a:r>
            <a:r>
              <a:rPr lang="el-GR" b="0" i="1">
                <a:solidFill>
                  <a:srgbClr val="F9F9F9"/>
                </a:solidFill>
                <a:effectLst/>
                <a:latin typeface="KaTeX_Math"/>
              </a:rPr>
              <a:t>σ</a:t>
            </a:r>
            <a:r>
              <a:rPr lang="el-GR"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yw</a:t>
            </a:r>
            <a:r>
              <a:rPr lang="en-CA" b="0" i="0">
                <a:solidFill>
                  <a:srgbClr val="F9F9F9"/>
                </a:solidFill>
                <a:effectLst/>
                <a:latin typeface="KaTeX_Main"/>
              </a:rPr>
              <a:t>​)−</a:t>
            </a:r>
            <a:r>
              <a:rPr lang="en-CA" b="0" i="1">
                <a:solidFill>
                  <a:srgbClr val="F9F9F9"/>
                </a:solidFill>
                <a:effectLst/>
                <a:latin typeface="KaTeX_Math"/>
              </a:rPr>
              <a:t>r</a:t>
            </a:r>
            <a:r>
              <a:rPr lang="el-GR" b="0" i="1">
                <a:solidFill>
                  <a:srgbClr val="F9F9F9"/>
                </a:solidFill>
                <a:effectLst/>
                <a:latin typeface="KaTeX_Math"/>
              </a:rPr>
              <a:t>θ</a:t>
            </a:r>
            <a:r>
              <a:rPr lang="el-GR"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yl</a:t>
            </a:r>
            <a:r>
              <a:rPr lang="en-CA" b="0" i="0">
                <a:solidFill>
                  <a:srgbClr val="F9F9F9"/>
                </a:solidFill>
                <a:effectLst/>
                <a:latin typeface="KaTeX_Main"/>
              </a:rPr>
              <a:t>​)))</a:t>
            </a:r>
            <a:r>
              <a:rPr lang="en-CA" b="0" i="0">
                <a:solidFill>
                  <a:srgbClr val="F9F9F9"/>
                </a:solidFill>
                <a:effectLst/>
                <a:latin typeface="Söhne"/>
              </a:rPr>
              <a:t> represents the log probability that the model output </a:t>
            </a:r>
            <a:r>
              <a:rPr lang="en-CA" b="0" i="0">
                <a:solidFill>
                  <a:srgbClr val="F9F9F9"/>
                </a:solidFill>
                <a:effectLst/>
                <a:latin typeface="KaTeX_Main"/>
              </a:rPr>
              <a:t>��</a:t>
            </a:r>
            <a:r>
              <a:rPr lang="en-CA" b="0" i="1" err="1">
                <a:solidFill>
                  <a:srgbClr val="F9F9F9"/>
                </a:solidFill>
                <a:effectLst/>
                <a:latin typeface="KaTeX_Math"/>
              </a:rPr>
              <a:t>yw</a:t>
            </a:r>
            <a:r>
              <a:rPr lang="en-CA" b="0" i="0">
                <a:solidFill>
                  <a:srgbClr val="F9F9F9"/>
                </a:solidFill>
                <a:effectLst/>
                <a:latin typeface="KaTeX_Main"/>
              </a:rPr>
              <a:t>​</a:t>
            </a:r>
            <a:r>
              <a:rPr lang="en-CA" b="0" i="0">
                <a:solidFill>
                  <a:srgbClr val="F9F9F9"/>
                </a:solidFill>
                <a:effectLst/>
                <a:latin typeface="Söhne"/>
              </a:rPr>
              <a:t> is better than </a:t>
            </a:r>
            <a:r>
              <a:rPr lang="en-CA" b="0" i="0">
                <a:solidFill>
                  <a:srgbClr val="F9F9F9"/>
                </a:solidFill>
                <a:effectLst/>
                <a:latin typeface="KaTeX_Main"/>
              </a:rPr>
              <a:t>��</a:t>
            </a:r>
            <a:r>
              <a:rPr lang="en-CA" b="0" i="1" err="1">
                <a:solidFill>
                  <a:srgbClr val="F9F9F9"/>
                </a:solidFill>
                <a:effectLst/>
                <a:latin typeface="KaTeX_Math"/>
              </a:rPr>
              <a:t>yl</a:t>
            </a:r>
            <a:r>
              <a:rPr lang="en-CA" b="0" i="0">
                <a:solidFill>
                  <a:srgbClr val="F9F9F9"/>
                </a:solidFill>
                <a:effectLst/>
                <a:latin typeface="KaTeX_Main"/>
              </a:rPr>
              <a:t>​</a:t>
            </a:r>
            <a:r>
              <a:rPr lang="en-CA" b="0" i="0">
                <a:solidFill>
                  <a:srgbClr val="F9F9F9"/>
                </a:solidFill>
                <a:effectLst/>
                <a:latin typeface="Söhne"/>
              </a:rPr>
              <a:t>, according to the reward model's current parameters </a:t>
            </a:r>
            <a:r>
              <a:rPr lang="en-CA" b="0" i="0">
                <a:solidFill>
                  <a:srgbClr val="F9F9F9"/>
                </a:solidFill>
                <a:effectLst/>
                <a:latin typeface="KaTeX_Main"/>
              </a:rPr>
              <a:t>�</a:t>
            </a:r>
            <a:r>
              <a:rPr lang="el-GR" b="0" i="1">
                <a:solidFill>
                  <a:srgbClr val="F9F9F9"/>
                </a:solidFill>
                <a:effectLst/>
                <a:latin typeface="KaTeX_Math"/>
              </a:rPr>
              <a:t>θ</a:t>
            </a:r>
            <a:r>
              <a:rPr lang="el-GR" b="0" i="0">
                <a:solidFill>
                  <a:srgbClr val="F9F9F9"/>
                </a:solidFill>
                <a:effectLst/>
                <a:latin typeface="Söh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77</a:t>
            </a:fld>
            <a:endParaRPr lang="en-US"/>
          </a:p>
        </p:txBody>
      </p:sp>
    </p:spTree>
    <p:extLst>
      <p:ext uri="{BB962C8B-B14F-4D97-AF65-F5344CB8AC3E}">
        <p14:creationId xmlns:p14="http://schemas.microsoft.com/office/powerpoint/2010/main" val="245615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p:cNvSpPr>
            <a:spLocks noGrp="1"/>
          </p:cNvSpPr>
          <p:nvPr>
            <p:ph type="sldNum" sz="quarter" idx="5"/>
          </p:nvPr>
        </p:nvSpPr>
        <p:spPr/>
        <p:txBody>
          <a:bodyPr/>
          <a:lstStyle/>
          <a:p>
            <a:fld id="{5CFAD0C2-C254-6340-AE95-5F3F67128CDB}" type="slidenum">
              <a:rPr lang="en-US" smtClean="0"/>
              <a:t>5</a:t>
            </a:fld>
            <a:endParaRPr lang="en-US"/>
          </a:p>
        </p:txBody>
      </p:sp>
    </p:spTree>
    <p:extLst>
      <p:ext uri="{BB962C8B-B14F-4D97-AF65-F5344CB8AC3E}">
        <p14:creationId xmlns:p14="http://schemas.microsoft.com/office/powerpoint/2010/main" val="2760084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they evaluated</a:t>
            </a:r>
          </a:p>
          <a:p>
            <a:r>
              <a:rPr lang="en-US"/>
              <a:t>User id to split dataset into training, test set</a:t>
            </a:r>
          </a:p>
          <a:p>
            <a:endParaRPr lang="en-US"/>
          </a:p>
          <a:p>
            <a:r>
              <a:rPr lang="en-US"/>
              <a:t>Bandit: every time step is a new episode in training. Each state is independent from previous states. Each new prompt is a given state, action is output, reward is RM. Then new episode state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79</a:t>
            </a:fld>
            <a:endParaRPr lang="en-US"/>
          </a:p>
        </p:txBody>
      </p:sp>
    </p:spTree>
    <p:extLst>
      <p:ext uri="{BB962C8B-B14F-4D97-AF65-F5344CB8AC3E}">
        <p14:creationId xmlns:p14="http://schemas.microsoft.com/office/powerpoint/2010/main" val="1370665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a:solidFill>
                  <a:srgbClr val="F9F9F9"/>
                </a:solidFill>
                <a:effectLst/>
                <a:latin typeface="KaTeX_Main"/>
              </a:rPr>
              <a:t>(</a:t>
            </a:r>
            <a:r>
              <a:rPr lang="en-CA" b="0" i="1" err="1">
                <a:solidFill>
                  <a:srgbClr val="F9F9F9"/>
                </a:solidFill>
                <a:effectLst/>
                <a:latin typeface="KaTeX_Math"/>
              </a:rPr>
              <a:t>x</a:t>
            </a:r>
            <a:r>
              <a:rPr lang="en-CA" b="0" i="0" err="1">
                <a:solidFill>
                  <a:srgbClr val="F9F9F9"/>
                </a:solidFill>
                <a:effectLst/>
                <a:latin typeface="KaTeX_Main"/>
              </a:rPr>
              <a:t>,</a:t>
            </a:r>
            <a:r>
              <a:rPr lang="en-CA" b="0" i="1" err="1">
                <a:solidFill>
                  <a:srgbClr val="F9F9F9"/>
                </a:solidFill>
                <a:effectLst/>
                <a:latin typeface="KaTeX_Math"/>
              </a:rPr>
              <a:t>y</a:t>
            </a:r>
            <a:r>
              <a:rPr lang="en-CA" b="0" i="0">
                <a:solidFill>
                  <a:srgbClr val="F9F9F9"/>
                </a:solidFill>
                <a:effectLst/>
                <a:latin typeface="KaTeX_Main"/>
              </a:rPr>
              <a:t>)</a:t>
            </a:r>
            <a:r>
              <a:rPr lang="en-CA" b="0" i="0">
                <a:solidFill>
                  <a:srgbClr val="F9F9F9"/>
                </a:solidFill>
                <a:effectLst/>
                <a:latin typeface="Söhne"/>
              </a:rPr>
              <a:t> (state-action pairs) are drawn from the data collected during reinforcement learning episodes. </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80</a:t>
            </a:fld>
            <a:endParaRPr lang="en-US"/>
          </a:p>
        </p:txBody>
      </p:sp>
    </p:spTree>
    <p:extLst>
      <p:ext uri="{BB962C8B-B14F-4D97-AF65-F5344CB8AC3E}">
        <p14:creationId xmlns:p14="http://schemas.microsoft.com/office/powerpoint/2010/main" val="6662154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81</a:t>
            </a:fld>
            <a:endParaRPr lang="en-US"/>
          </a:p>
        </p:txBody>
      </p:sp>
    </p:spTree>
    <p:extLst>
      <p:ext uri="{BB962C8B-B14F-4D97-AF65-F5344CB8AC3E}">
        <p14:creationId xmlns:p14="http://schemas.microsoft.com/office/powerpoint/2010/main" val="2041363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82</a:t>
            </a:fld>
            <a:endParaRPr lang="en-US"/>
          </a:p>
        </p:txBody>
      </p:sp>
    </p:spTree>
    <p:extLst>
      <p:ext uri="{BB962C8B-B14F-4D97-AF65-F5344CB8AC3E}">
        <p14:creationId xmlns:p14="http://schemas.microsoft.com/office/powerpoint/2010/main" val="3022480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CA" b="0" i="0">
                <a:solidFill>
                  <a:srgbClr val="F9F9F9"/>
                </a:solidFill>
                <a:effectLst/>
                <a:latin typeface="Söhne"/>
              </a:rPr>
              <a:t>The KL (</a:t>
            </a:r>
            <a:r>
              <a:rPr lang="en-CA" b="0" i="0" err="1">
                <a:solidFill>
                  <a:srgbClr val="F9F9F9"/>
                </a:solidFill>
                <a:effectLst/>
                <a:latin typeface="Söhne"/>
              </a:rPr>
              <a:t>Kullback-Leibler</a:t>
            </a:r>
            <a:r>
              <a:rPr lang="en-CA" b="0" i="0">
                <a:solidFill>
                  <a:srgbClr val="F9F9F9"/>
                </a:solidFill>
                <a:effectLst/>
                <a:latin typeface="Söhne"/>
              </a:rPr>
              <a:t>) penalty mentioned here is likely used to keep the fine-tuned model's behavior close to the original Supervised Fine-Tuning (SFT) model. The per-token KL penalty discourages the model from deviating too far from the predictions of the SFT model for each token it generates. </a:t>
            </a:r>
          </a:p>
          <a:p>
            <a:endParaRPr lang="en-CA" b="0" i="0">
              <a:solidFill>
                <a:srgbClr val="F9F9F9"/>
              </a:solidFill>
              <a:effectLst/>
              <a:latin typeface="Söhne"/>
            </a:endParaRPr>
          </a:p>
          <a:p>
            <a:endParaRPr lang="en-CA" b="0" i="0">
              <a:solidFill>
                <a:srgbClr val="F9F9F9"/>
              </a:solidFill>
              <a:effectLst/>
              <a:latin typeface="Söhne"/>
            </a:endParaRPr>
          </a:p>
          <a:p>
            <a:pPr algn="l">
              <a:buFont typeface="Arial" panose="020B0604020202020204" pitchFamily="34" charset="0"/>
              <a:buChar char="•"/>
            </a:pPr>
            <a:r>
              <a:rPr lang="en-CA" b="1" i="0">
                <a:solidFill>
                  <a:srgbClr val="F9F9F9"/>
                </a:solidFill>
                <a:effectLst/>
                <a:latin typeface="Söhne"/>
              </a:rPr>
              <a:t>Relative Probability</a:t>
            </a:r>
            <a:r>
              <a:rPr lang="en-CA" b="0" i="0">
                <a:solidFill>
                  <a:srgbClr val="F9F9F9"/>
                </a:solidFill>
                <a:effectLst/>
                <a:latin typeface="Söhne"/>
              </a:rPr>
              <a:t>: The ratio tells us how the likelihood of selecting action </a:t>
            </a:r>
            <a:r>
              <a:rPr lang="en-CA" b="0" i="0">
                <a:solidFill>
                  <a:srgbClr val="F9F9F9"/>
                </a:solidFill>
                <a:effectLst/>
                <a:latin typeface="KaTeX_Main"/>
              </a:rPr>
              <a:t>�</a:t>
            </a:r>
            <a:r>
              <a:rPr lang="en-CA" b="0" i="1">
                <a:solidFill>
                  <a:srgbClr val="F9F9F9"/>
                </a:solidFill>
                <a:effectLst/>
                <a:latin typeface="KaTeX_Math"/>
              </a:rPr>
              <a:t>y</a:t>
            </a:r>
            <a:r>
              <a:rPr lang="en-CA" b="0" i="0">
                <a:solidFill>
                  <a:srgbClr val="F9F9F9"/>
                </a:solidFill>
                <a:effectLst/>
                <a:latin typeface="Söhne"/>
              </a:rPr>
              <a:t> has changed from the baseline policy to the new policy. A ratio greater than 1 means that the new policy is more likely to choose action </a:t>
            </a:r>
            <a:r>
              <a:rPr lang="en-CA" b="0" i="0">
                <a:solidFill>
                  <a:srgbClr val="F9F9F9"/>
                </a:solidFill>
                <a:effectLst/>
                <a:latin typeface="KaTeX_Main"/>
              </a:rPr>
              <a:t>�</a:t>
            </a:r>
            <a:r>
              <a:rPr lang="en-CA" b="0" i="1">
                <a:solidFill>
                  <a:srgbClr val="F9F9F9"/>
                </a:solidFill>
                <a:effectLst/>
                <a:latin typeface="KaTeX_Math"/>
              </a:rPr>
              <a:t>y</a:t>
            </a:r>
            <a:r>
              <a:rPr lang="en-CA" b="0" i="0">
                <a:solidFill>
                  <a:srgbClr val="F9F9F9"/>
                </a:solidFill>
                <a:effectLst/>
                <a:latin typeface="Söhne"/>
              </a:rPr>
              <a:t> than the baseline policy was, and a ratio less than 1 means the opposite.</a:t>
            </a:r>
          </a:p>
          <a:p>
            <a:pPr algn="l">
              <a:buFont typeface="Arial" panose="020B0604020202020204" pitchFamily="34" charset="0"/>
              <a:buChar char="•"/>
            </a:pPr>
            <a:endParaRPr lang="en-CA" b="0" i="0">
              <a:solidFill>
                <a:srgbClr val="F9F9F9"/>
              </a:solidFill>
              <a:effectLst/>
              <a:latin typeface="Söhne"/>
            </a:endParaRPr>
          </a:p>
          <a:p>
            <a:pPr algn="l">
              <a:buFont typeface="Arial" panose="020B0604020202020204" pitchFamily="34" charset="0"/>
              <a:buChar char="•"/>
            </a:pPr>
            <a:r>
              <a:rPr lang="en-CA" b="1" i="0">
                <a:solidFill>
                  <a:srgbClr val="F9F9F9"/>
                </a:solidFill>
                <a:effectLst/>
                <a:latin typeface="Söhne"/>
              </a:rPr>
              <a:t>KL Divergence</a:t>
            </a:r>
            <a:r>
              <a:rPr lang="en-CA" b="0" i="0">
                <a:solidFill>
                  <a:srgbClr val="F9F9F9"/>
                </a:solidFill>
                <a:effectLst/>
                <a:latin typeface="Söhne"/>
              </a:rPr>
              <a:t>: When you take the logarithm of this ratio, you obtain the log-likelihood ratio, which is a component of the </a:t>
            </a:r>
            <a:r>
              <a:rPr lang="en-CA" b="0" i="0" err="1">
                <a:solidFill>
                  <a:srgbClr val="F9F9F9"/>
                </a:solidFill>
                <a:effectLst/>
                <a:latin typeface="Söhne"/>
              </a:rPr>
              <a:t>Kullback-Leibler</a:t>
            </a:r>
            <a:r>
              <a:rPr lang="en-CA" b="0" i="0">
                <a:solidFill>
                  <a:srgbClr val="F9F9F9"/>
                </a:solidFill>
                <a:effectLst/>
                <a:latin typeface="Söhne"/>
              </a:rPr>
              <a:t> (KL) divergence. The KL divergence measures how one probability distribution diverges from a second, reference probability distribution. In this case, it measures how much the learned policy </a:t>
            </a:r>
            <a:r>
              <a:rPr lang="en-CA" b="0" i="0">
                <a:solidFill>
                  <a:srgbClr val="F9F9F9"/>
                </a:solidFill>
                <a:effectLst/>
                <a:latin typeface="KaTeX_Main"/>
              </a:rPr>
              <a:t>����</a:t>
            </a:r>
            <a:r>
              <a:rPr lang="el-GR" b="0" i="1" err="1">
                <a:solidFill>
                  <a:srgbClr val="F9F9F9"/>
                </a:solidFill>
                <a:effectLst/>
                <a:latin typeface="KaTeX_Math"/>
              </a:rPr>
              <a:t>πϕ</a:t>
            </a:r>
            <a:r>
              <a:rPr lang="en-CA" b="0" i="1">
                <a:solidFill>
                  <a:srgbClr val="F9F9F9"/>
                </a:solidFill>
                <a:effectLst/>
                <a:latin typeface="KaTeX_Math"/>
              </a:rPr>
              <a:t>RL</a:t>
            </a:r>
            <a:r>
              <a:rPr lang="en-CA" b="0" i="0">
                <a:solidFill>
                  <a:srgbClr val="F9F9F9"/>
                </a:solidFill>
                <a:effectLst/>
                <a:latin typeface="KaTeX_Main"/>
              </a:rPr>
              <a:t>​</a:t>
            </a:r>
            <a:r>
              <a:rPr lang="en-CA" b="0" i="0">
                <a:solidFill>
                  <a:srgbClr val="F9F9F9"/>
                </a:solidFill>
                <a:effectLst/>
                <a:latin typeface="Söhne"/>
              </a:rPr>
              <a:t> diverges from the baseline </a:t>
            </a:r>
            <a:r>
              <a:rPr lang="en-CA" b="0" i="0">
                <a:solidFill>
                  <a:srgbClr val="F9F9F9"/>
                </a:solidFill>
                <a:effectLst/>
                <a:latin typeface="KaTeX_Main"/>
              </a:rPr>
              <a:t>����</a:t>
            </a:r>
            <a:r>
              <a:rPr lang="el-GR" b="0" i="1">
                <a:solidFill>
                  <a:srgbClr val="F9F9F9"/>
                </a:solidFill>
                <a:effectLst/>
                <a:latin typeface="KaTeX_Math"/>
              </a:rPr>
              <a:t>π</a:t>
            </a:r>
            <a:r>
              <a:rPr lang="en-CA" b="0" i="1">
                <a:solidFill>
                  <a:srgbClr val="F9F9F9"/>
                </a:solidFill>
                <a:effectLst/>
                <a:latin typeface="KaTeX_Math"/>
              </a:rPr>
              <a:t>SFT</a:t>
            </a:r>
            <a:r>
              <a:rPr lang="en-CA" b="0" i="0">
                <a:solidFill>
                  <a:srgbClr val="F9F9F9"/>
                </a:solidFill>
                <a:effectLst/>
                <a:latin typeface="Söhne"/>
              </a:rPr>
              <a:t>.</a:t>
            </a:r>
          </a:p>
          <a:p>
            <a:pPr algn="l">
              <a:buFont typeface="Arial" panose="020B0604020202020204" pitchFamily="34" charset="0"/>
              <a:buChar char="•"/>
            </a:pPr>
            <a:endParaRPr lang="en-CA" b="0" i="0">
              <a:solidFill>
                <a:srgbClr val="F9F9F9"/>
              </a:solidFill>
              <a:effectLst/>
              <a:latin typeface="Söhne"/>
            </a:endParaRPr>
          </a:p>
          <a:p>
            <a:pPr algn="l">
              <a:buFont typeface="Arial" panose="020B0604020202020204" pitchFamily="34" charset="0"/>
              <a:buChar char="•"/>
            </a:pPr>
            <a:r>
              <a:rPr lang="en-CA" b="1" i="0">
                <a:solidFill>
                  <a:srgbClr val="F9F9F9"/>
                </a:solidFill>
                <a:effectLst/>
                <a:latin typeface="Söhne"/>
              </a:rPr>
              <a:t>Regularization</a:t>
            </a:r>
            <a:r>
              <a:rPr lang="en-CA" b="0" i="0">
                <a:solidFill>
                  <a:srgbClr val="F9F9F9"/>
                </a:solidFill>
                <a:effectLst/>
                <a:latin typeface="Söhne"/>
              </a:rPr>
              <a:t>: By subtracting the log of this ratio (scaled by </a:t>
            </a:r>
            <a:r>
              <a:rPr lang="en-CA" b="0" i="0">
                <a:solidFill>
                  <a:srgbClr val="F9F9F9"/>
                </a:solidFill>
                <a:effectLst/>
                <a:latin typeface="KaTeX_Main"/>
              </a:rPr>
              <a:t>�</a:t>
            </a:r>
            <a:r>
              <a:rPr lang="el-GR" b="0" i="1">
                <a:solidFill>
                  <a:srgbClr val="F9F9F9"/>
                </a:solidFill>
                <a:effectLst/>
                <a:latin typeface="KaTeX_Math"/>
              </a:rPr>
              <a:t>β</a:t>
            </a:r>
            <a:r>
              <a:rPr lang="el-GR" b="0" i="0">
                <a:solidFill>
                  <a:srgbClr val="F9F9F9"/>
                </a:solidFill>
                <a:effectLst/>
                <a:latin typeface="Söhne"/>
              </a:rPr>
              <a:t>), </a:t>
            </a:r>
            <a:r>
              <a:rPr lang="en-CA" b="0" i="0">
                <a:solidFill>
                  <a:srgbClr val="F9F9F9"/>
                </a:solidFill>
                <a:effectLst/>
                <a:latin typeface="Söhne"/>
              </a:rPr>
              <a:t>you penalize the policy for deviating from the baseline policy. This encourages the policy to stay close to the baseline policy unless there is a compelling reward-based reason to do otherwise.</a:t>
            </a:r>
          </a:p>
          <a:p>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83</a:t>
            </a:fld>
            <a:endParaRPr lang="en-US"/>
          </a:p>
        </p:txBody>
      </p:sp>
    </p:spTree>
    <p:extLst>
      <p:ext uri="{BB962C8B-B14F-4D97-AF65-F5344CB8AC3E}">
        <p14:creationId xmlns:p14="http://schemas.microsoft.com/office/powerpoint/2010/main" val="4141255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NimbusRomNo9L"/>
              </a:rPr>
              <a:t>We also experiment with mixing the pretraining gradients from the original LLM model into the PPO gradients, in order to fix the performance regressions on public NLP datasets.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NimbusRomNo9L"/>
              </a:rPr>
              <a:t>We call these models “PPO-</a:t>
            </a:r>
            <a:r>
              <a:rPr lang="en-CA" sz="1200" err="1">
                <a:effectLst/>
                <a:latin typeface="NimbusRomNo9L"/>
              </a:rPr>
              <a:t>ptx</a:t>
            </a:r>
            <a:r>
              <a:rPr lang="en-CA" sz="1200">
                <a:effectLst/>
                <a:latin typeface="NimbusRomNo9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err="1">
                <a:effectLst/>
                <a:latin typeface="CMMI10"/>
              </a:rPr>
              <a:t>D</a:t>
            </a:r>
            <a:r>
              <a:rPr lang="en-CA" sz="1200" err="1">
                <a:effectLst/>
                <a:latin typeface="NimbusRomNo9L"/>
              </a:rPr>
              <a:t>pretrain</a:t>
            </a:r>
            <a:r>
              <a:rPr lang="en-CA" sz="1200">
                <a:effectLst/>
                <a:latin typeface="NimbusRomNo9L"/>
              </a:rPr>
              <a:t> is the pretraining distribution</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84</a:t>
            </a:fld>
            <a:endParaRPr lang="en-US"/>
          </a:p>
        </p:txBody>
      </p:sp>
    </p:spTree>
    <p:extLst>
      <p:ext uri="{BB962C8B-B14F-4D97-AF65-F5344CB8AC3E}">
        <p14:creationId xmlns:p14="http://schemas.microsoft.com/office/powerpoint/2010/main" val="27329137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85</a:t>
            </a:fld>
            <a:endParaRPr lang="en-US"/>
          </a:p>
        </p:txBody>
      </p:sp>
    </p:spTree>
    <p:extLst>
      <p:ext uri="{BB962C8B-B14F-4D97-AF65-F5344CB8AC3E}">
        <p14:creationId xmlns:p14="http://schemas.microsoft.com/office/powerpoint/2010/main" val="1847382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they evaluated</a:t>
            </a:r>
          </a:p>
          <a:p>
            <a:r>
              <a:rPr lang="en-US"/>
              <a:t>User id to split dataset into training, test set</a:t>
            </a:r>
          </a:p>
          <a:p>
            <a:endParaRPr lang="en-US"/>
          </a:p>
          <a:p>
            <a:r>
              <a:rPr lang="en-CA"/>
              <a:t>NLP datasets, notably </a:t>
            </a:r>
            <a:r>
              <a:rPr lang="en-CA" err="1"/>
              <a:t>SQuAD</a:t>
            </a:r>
            <a:r>
              <a:rPr lang="en-CA"/>
              <a:t> (</a:t>
            </a:r>
            <a:r>
              <a:rPr lang="en-CA" err="1"/>
              <a:t>Rajpurkar</a:t>
            </a:r>
            <a:r>
              <a:rPr lang="en-CA"/>
              <a:t> et al., 2018), DROP (</a:t>
            </a:r>
            <a:r>
              <a:rPr lang="en-CA" err="1"/>
              <a:t>Dua</a:t>
            </a:r>
            <a:r>
              <a:rPr lang="en-CA"/>
              <a:t> et al., 2019), </a:t>
            </a:r>
            <a:r>
              <a:rPr lang="en-CA" err="1"/>
              <a:t>HellaSwag</a:t>
            </a:r>
            <a:r>
              <a:rPr lang="en-CA"/>
              <a:t> (Zellers et al., 2019), and WMT 2015 French to English translation (</a:t>
            </a:r>
            <a:r>
              <a:rPr lang="en-CA" err="1"/>
              <a:t>Bojar</a:t>
            </a:r>
            <a:r>
              <a:rPr lang="en-CA"/>
              <a:t> et al., 2015)</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86</a:t>
            </a:fld>
            <a:endParaRPr lang="en-US"/>
          </a:p>
        </p:txBody>
      </p:sp>
    </p:spTree>
    <p:extLst>
      <p:ext uri="{BB962C8B-B14F-4D97-AF65-F5344CB8AC3E}">
        <p14:creationId xmlns:p14="http://schemas.microsoft.com/office/powerpoint/2010/main" val="3814864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Human evaluations of various models on our API prompt distribution, evaluated by how often outputs from each model were preferred to those from the 175B SFT model. </a:t>
            </a:r>
          </a:p>
          <a:p>
            <a:r>
              <a:rPr lang="en-CA" b="1"/>
              <a:t>Think of ELO ratings like in chess</a:t>
            </a:r>
          </a:p>
          <a:p>
            <a:endParaRPr lang="en-CA"/>
          </a:p>
          <a:p>
            <a:r>
              <a:rPr lang="en-CA" b="1"/>
              <a:t>Our </a:t>
            </a:r>
            <a:r>
              <a:rPr lang="en-CA" b="1" err="1"/>
              <a:t>InstructGPT</a:t>
            </a:r>
            <a:r>
              <a:rPr lang="en-CA" b="1"/>
              <a:t> models (PPO-</a:t>
            </a:r>
            <a:r>
              <a:rPr lang="en-CA" b="1" err="1"/>
              <a:t>ptx</a:t>
            </a:r>
            <a:r>
              <a:rPr lang="en-CA" b="1"/>
              <a:t>) as well as its variant trained without pretraining mix (PPO) significantly outperform the GPT-3 baselines (GPT, GPT prompted); outputs from our 1.3B PPO-</a:t>
            </a:r>
            <a:r>
              <a:rPr lang="en-CA" b="1" err="1"/>
              <a:t>ptx</a:t>
            </a:r>
            <a:r>
              <a:rPr lang="en-CA" b="1"/>
              <a:t> model are preferred to those from the 175B GPT-3. Error bars throughout the paper are 95% confidence intervals.</a:t>
            </a:r>
          </a:p>
          <a:p>
            <a:endParaRPr lang="en-CA"/>
          </a:p>
          <a:p>
            <a:pPr algn="l"/>
            <a:r>
              <a:rPr lang="en-CA" b="1" i="0">
                <a:solidFill>
                  <a:srgbClr val="FFFFFF"/>
                </a:solidFill>
                <a:effectLst/>
                <a:latin typeface="Söhne"/>
              </a:rPr>
              <a:t>They found that outputs </a:t>
            </a:r>
            <a:r>
              <a:rPr lang="en-CA" b="1" i="0">
                <a:solidFill>
                  <a:srgbClr val="2E95D3"/>
                </a:solidFill>
                <a:effectLst/>
                <a:latin typeface="Söhne"/>
              </a:rPr>
              <a:t>from</a:t>
            </a:r>
            <a:r>
              <a:rPr lang="en-CA" b="1" i="0">
                <a:solidFill>
                  <a:srgbClr val="FFFFFF"/>
                </a:solidFill>
                <a:effectLst/>
                <a:latin typeface="Söhne"/>
              </a:rPr>
              <a:t> the </a:t>
            </a:r>
            <a:r>
              <a:rPr lang="en-CA" b="1" i="0">
                <a:solidFill>
                  <a:srgbClr val="DF3079"/>
                </a:solidFill>
                <a:effectLst/>
                <a:latin typeface="Söhne"/>
              </a:rPr>
              <a:t>1.3</a:t>
            </a:r>
            <a:r>
              <a:rPr lang="en-CA" b="1" i="0">
                <a:solidFill>
                  <a:srgbClr val="FFFFFF"/>
                </a:solidFill>
                <a:effectLst/>
                <a:latin typeface="Söhne"/>
              </a:rPr>
              <a:t>B </a:t>
            </a:r>
            <a:r>
              <a:rPr lang="en-CA" b="1" i="0">
                <a:solidFill>
                  <a:srgbClr val="2E95D3"/>
                </a:solidFill>
                <a:effectLst/>
                <a:latin typeface="Söhne"/>
              </a:rPr>
              <a:t>parameter</a:t>
            </a:r>
            <a:r>
              <a:rPr lang="en-CA" b="1" i="0">
                <a:solidFill>
                  <a:srgbClr val="FFFFFF"/>
                </a:solidFill>
                <a:effectLst/>
                <a:latin typeface="Söhne"/>
              </a:rPr>
              <a:t> </a:t>
            </a:r>
            <a:r>
              <a:rPr lang="en-CA" b="1" i="0" err="1">
                <a:solidFill>
                  <a:srgbClr val="FFFFFF"/>
                </a:solidFill>
                <a:effectLst/>
                <a:latin typeface="Söhne"/>
              </a:rPr>
              <a:t>InstructGPT</a:t>
            </a:r>
            <a:r>
              <a:rPr lang="en-CA" b="1" i="0">
                <a:solidFill>
                  <a:srgbClr val="FFFFFF"/>
                </a:solidFill>
                <a:effectLst/>
                <a:latin typeface="Söhne"/>
              </a:rPr>
              <a:t> model </a:t>
            </a:r>
            <a:r>
              <a:rPr lang="en-CA" b="1" i="0">
                <a:solidFill>
                  <a:srgbClr val="2E95D3"/>
                </a:solidFill>
                <a:effectLst/>
                <a:latin typeface="Söhne"/>
              </a:rPr>
              <a:t>are</a:t>
            </a:r>
            <a:r>
              <a:rPr lang="en-CA" b="1" i="0">
                <a:solidFill>
                  <a:srgbClr val="FFFFFF"/>
                </a:solidFill>
                <a:effectLst/>
                <a:latin typeface="Söhne"/>
              </a:rPr>
              <a:t> preferred </a:t>
            </a:r>
            <a:r>
              <a:rPr lang="en-CA" b="1" i="0">
                <a:solidFill>
                  <a:srgbClr val="2E95D3"/>
                </a:solidFill>
                <a:effectLst/>
                <a:latin typeface="Söhne"/>
              </a:rPr>
              <a:t>to</a:t>
            </a:r>
            <a:r>
              <a:rPr lang="en-CA" b="1" i="0">
                <a:solidFill>
                  <a:srgbClr val="FFFFFF"/>
                </a:solidFill>
                <a:effectLst/>
                <a:latin typeface="Söhne"/>
              </a:rPr>
              <a:t> outputs </a:t>
            </a:r>
            <a:r>
              <a:rPr lang="en-CA" b="1" i="0">
                <a:solidFill>
                  <a:srgbClr val="2E95D3"/>
                </a:solidFill>
                <a:effectLst/>
                <a:latin typeface="Söhne"/>
              </a:rPr>
              <a:t>from</a:t>
            </a:r>
            <a:r>
              <a:rPr lang="en-CA" b="1" i="0">
                <a:solidFill>
                  <a:srgbClr val="FFFFFF"/>
                </a:solidFill>
                <a:effectLst/>
                <a:latin typeface="Söhne"/>
              </a:rPr>
              <a:t> the </a:t>
            </a:r>
            <a:r>
              <a:rPr lang="en-CA" b="1" i="0">
                <a:solidFill>
                  <a:srgbClr val="DF3079"/>
                </a:solidFill>
                <a:effectLst/>
                <a:latin typeface="Söhne"/>
              </a:rPr>
              <a:t>175</a:t>
            </a:r>
            <a:r>
              <a:rPr lang="en-CA" b="1" i="0">
                <a:solidFill>
                  <a:srgbClr val="FFFFFF"/>
                </a:solidFill>
                <a:effectLst/>
                <a:latin typeface="Söhne"/>
              </a:rPr>
              <a:t>B GPT</a:t>
            </a:r>
            <a:r>
              <a:rPr lang="en-CA" b="1" i="0">
                <a:solidFill>
                  <a:srgbClr val="DF3079"/>
                </a:solidFill>
                <a:effectLst/>
                <a:latin typeface="Söhne"/>
              </a:rPr>
              <a:t>-3</a:t>
            </a:r>
            <a:r>
              <a:rPr lang="en-CA" b="1" i="0">
                <a:solidFill>
                  <a:srgbClr val="FFFFFF"/>
                </a:solidFill>
                <a:effectLst/>
                <a:latin typeface="Söhne"/>
              </a:rPr>
              <a:t> model, despite </a:t>
            </a:r>
            <a:r>
              <a:rPr lang="en-CA" b="1" i="0">
                <a:solidFill>
                  <a:srgbClr val="2E95D3"/>
                </a:solidFill>
                <a:effectLst/>
                <a:latin typeface="Söhne"/>
              </a:rPr>
              <a:t>having</a:t>
            </a:r>
            <a:r>
              <a:rPr lang="en-CA" b="1" i="0">
                <a:solidFill>
                  <a:srgbClr val="FFFFFF"/>
                </a:solidFill>
                <a:effectLst/>
                <a:latin typeface="Söhne"/>
              </a:rPr>
              <a:t> </a:t>
            </a:r>
            <a:r>
              <a:rPr lang="en-CA" b="1" i="0">
                <a:solidFill>
                  <a:srgbClr val="DF3079"/>
                </a:solidFill>
                <a:effectLst/>
                <a:latin typeface="Söhne"/>
              </a:rPr>
              <a:t>100</a:t>
            </a:r>
            <a:r>
              <a:rPr lang="en-CA" b="1" i="0">
                <a:solidFill>
                  <a:srgbClr val="FFFFFF"/>
                </a:solidFill>
                <a:effectLst/>
                <a:latin typeface="Söhne"/>
              </a:rPr>
              <a:t>x fewer parameters. </a:t>
            </a:r>
          </a:p>
          <a:p>
            <a:pPr algn="l"/>
            <a:br>
              <a:rPr lang="en-CA" b="0" i="0">
                <a:solidFill>
                  <a:srgbClr val="FFFFFF"/>
                </a:solidFill>
                <a:effectLst/>
                <a:latin typeface="Söhne"/>
              </a:rPr>
            </a:br>
            <a:endParaRPr lang="en-CA" b="0" i="0">
              <a:solidFill>
                <a:srgbClr val="FFFFFF"/>
              </a:solidFill>
              <a:effectLst/>
              <a:latin typeface="Söhne"/>
            </a:endParaRP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87</a:t>
            </a:fld>
            <a:endParaRPr lang="en-US"/>
          </a:p>
        </p:txBody>
      </p:sp>
    </p:spTree>
    <p:extLst>
      <p:ext uri="{BB962C8B-B14F-4D97-AF65-F5344CB8AC3E}">
        <p14:creationId xmlns:p14="http://schemas.microsoft.com/office/powerpoint/2010/main" val="21837301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Metadata results on the API distribution. </a:t>
            </a:r>
          </a:p>
          <a:p>
            <a:endParaRPr lang="en-CA"/>
          </a:p>
          <a:p>
            <a:r>
              <a:rPr lang="en-CA"/>
              <a:t>Compared to GPT-3, the PPO models are more appropriate in the context of a customer assistant, are better at following explicit constraints in the instruction and attempting the correct instruction, and less likely to ‘hallucinate’ (meaning, making up information on closed domain tasks like summarization).</a:t>
            </a:r>
          </a:p>
          <a:p>
            <a:endParaRPr lang="en-CA"/>
          </a:p>
          <a:p>
            <a:r>
              <a:rPr lang="en-CA" b="0" i="0">
                <a:solidFill>
                  <a:srgbClr val="F9F9F9"/>
                </a:solidFill>
                <a:effectLst/>
                <a:latin typeface="Söhne"/>
              </a:rPr>
              <a:t>"</a:t>
            </a:r>
            <a:r>
              <a:rPr lang="en-CA" b="0" i="0" err="1">
                <a:solidFill>
                  <a:srgbClr val="F9F9F9"/>
                </a:solidFill>
                <a:effectLst/>
                <a:latin typeface="Söhne"/>
              </a:rPr>
              <a:t>prevalence”refers</a:t>
            </a:r>
            <a:r>
              <a:rPr lang="en-CA" b="0" i="0">
                <a:solidFill>
                  <a:srgbClr val="F9F9F9"/>
                </a:solidFill>
                <a:effectLst/>
                <a:latin typeface="Söhne"/>
              </a:rPr>
              <a:t> to the proportion or frequency of certain behaviors or characteristics observed in the models being evaluated.</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88</a:t>
            </a:fld>
            <a:endParaRPr lang="en-US"/>
          </a:p>
        </p:txBody>
      </p:sp>
    </p:spTree>
    <p:extLst>
      <p:ext uri="{BB962C8B-B14F-4D97-AF65-F5344CB8AC3E}">
        <p14:creationId xmlns:p14="http://schemas.microsoft.com/office/powerpoint/2010/main" val="30145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6</a:t>
            </a:fld>
            <a:endParaRPr lang="en-US"/>
          </a:p>
        </p:txBody>
      </p:sp>
    </p:spTree>
    <p:extLst>
      <p:ext uri="{BB962C8B-B14F-4D97-AF65-F5344CB8AC3E}">
        <p14:creationId xmlns:p14="http://schemas.microsoft.com/office/powerpoint/2010/main" val="639414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Evaluations based on F1 scores and accuracies</a:t>
            </a:r>
          </a:p>
          <a:p>
            <a:endParaRPr lang="en-US"/>
          </a:p>
          <a:p>
            <a:r>
              <a:rPr lang="en-US"/>
              <a:t>We see performance regression issues with PPO models but PPO-</a:t>
            </a:r>
            <a:r>
              <a:rPr lang="en-US" err="1"/>
              <a:t>ptx</a:t>
            </a:r>
            <a:r>
              <a:rPr lang="en-US"/>
              <a:t> fixes that and improves</a:t>
            </a:r>
          </a:p>
        </p:txBody>
      </p:sp>
      <p:sp>
        <p:nvSpPr>
          <p:cNvPr id="4" name="Slide Number Placeholder 3"/>
          <p:cNvSpPr>
            <a:spLocks noGrp="1"/>
          </p:cNvSpPr>
          <p:nvPr>
            <p:ph type="sldNum" sz="quarter" idx="5"/>
          </p:nvPr>
        </p:nvSpPr>
        <p:spPr/>
        <p:txBody>
          <a:bodyPr/>
          <a:lstStyle/>
          <a:p>
            <a:fld id="{5CFAD0C2-C254-6340-AE95-5F3F67128CDB}" type="slidenum">
              <a:rPr lang="en-US" smtClean="0"/>
              <a:t>89</a:t>
            </a:fld>
            <a:endParaRPr lang="en-US"/>
          </a:p>
        </p:txBody>
      </p:sp>
    </p:spTree>
    <p:extLst>
      <p:ext uri="{BB962C8B-B14F-4D97-AF65-F5344CB8AC3E}">
        <p14:creationId xmlns:p14="http://schemas.microsoft.com/office/powerpoint/2010/main" val="3537966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Comparing our models with FLAN and T0 in terms of Likert scores on a 1-7 scale, </a:t>
            </a:r>
            <a:r>
              <a:rPr lang="en-CA"/>
              <a:t>on the </a:t>
            </a:r>
            <a:r>
              <a:rPr lang="en-CA" err="1"/>
              <a:t>InstructGPT</a:t>
            </a:r>
            <a:r>
              <a:rPr lang="en-CA"/>
              <a:t> prompt distribution. </a:t>
            </a:r>
          </a:p>
          <a:p>
            <a:endParaRPr lang="en-CA"/>
          </a:p>
          <a:p>
            <a:r>
              <a:rPr lang="en-CA"/>
              <a:t>FLAN and T0 perform better than default GPT-3, and comparably with a few-shot GPT-3 model placed into ‘instruction-following’ mode.</a:t>
            </a:r>
          </a:p>
          <a:p>
            <a:endParaRPr lang="en-CA"/>
          </a:p>
          <a:p>
            <a:r>
              <a:rPr lang="en-CA" b="0" i="0">
                <a:solidFill>
                  <a:srgbClr val="F9F9F9"/>
                </a:solidFill>
                <a:effectLst/>
                <a:latin typeface="Söhne"/>
              </a:rPr>
              <a:t>respondents specify their level of agreement to a statement on a linear scale.</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90</a:t>
            </a:fld>
            <a:endParaRPr lang="en-US"/>
          </a:p>
        </p:txBody>
      </p:sp>
    </p:spTree>
    <p:extLst>
      <p:ext uri="{BB962C8B-B14F-4D97-AF65-F5344CB8AC3E}">
        <p14:creationId xmlns:p14="http://schemas.microsoft.com/office/powerpoint/2010/main" val="310212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Bias with data labelers</a:t>
            </a:r>
          </a:p>
          <a:p>
            <a:endParaRPr lang="en-US"/>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CA" sz="1800">
                <a:effectLst/>
                <a:latin typeface="NimbusRomNo9L"/>
              </a:rPr>
              <a:t>when given an instruction with a false premise, the model sometimes incorrectly assumes the premise is true, (2) the model can overly hedge; when given a simple question, it can sometimes say that there is no one answer to the question and give multiple possible answers, even when there is one fairly clear answer from the context, and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lang="en-CA" sz="1800">
              <a:effectLst/>
              <a:latin typeface="NimbusRomNo9L"/>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CA" sz="1800" b="1">
                <a:effectLst/>
                <a:latin typeface="NimbusRomNo9L"/>
              </a:rPr>
              <a:t>(3) the model’s performance degrades when instructions contain multiple explicit constraints (e.g. “list 10 movies made in the 1930’s set in France”) or when constraints can be challenging for language models (e.g. writing a summary in a specified number of sentences). </a:t>
            </a:r>
            <a:endParaRPr lang="en-CA" b="1"/>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93</a:t>
            </a:fld>
            <a:endParaRPr lang="en-US"/>
          </a:p>
        </p:txBody>
      </p:sp>
    </p:spTree>
    <p:extLst>
      <p:ext uri="{BB962C8B-B14F-4D97-AF65-F5344CB8AC3E}">
        <p14:creationId xmlns:p14="http://schemas.microsoft.com/office/powerpoint/2010/main" val="2102226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108</a:t>
            </a:fld>
            <a:endParaRPr lang="en-US"/>
          </a:p>
        </p:txBody>
      </p:sp>
    </p:spTree>
    <p:extLst>
      <p:ext uri="{BB962C8B-B14F-4D97-AF65-F5344CB8AC3E}">
        <p14:creationId xmlns:p14="http://schemas.microsoft.com/office/powerpoint/2010/main" val="3865938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 rates for different sampling temperatures over the course of training. </a:t>
            </a:r>
          </a:p>
        </p:txBody>
      </p:sp>
      <p:sp>
        <p:nvSpPr>
          <p:cNvPr id="4" name="Slide Number Placeholder 3"/>
          <p:cNvSpPr>
            <a:spLocks noGrp="1"/>
          </p:cNvSpPr>
          <p:nvPr>
            <p:ph type="sldNum" sz="quarter" idx="5"/>
          </p:nvPr>
        </p:nvSpPr>
        <p:spPr/>
        <p:txBody>
          <a:bodyPr/>
          <a:lstStyle/>
          <a:p>
            <a:fld id="{5CFAD0C2-C254-6340-AE95-5F3F67128CDB}" type="slidenum">
              <a:rPr lang="en-US" smtClean="0"/>
              <a:t>117</a:t>
            </a:fld>
            <a:endParaRPr lang="en-US"/>
          </a:p>
        </p:txBody>
      </p:sp>
    </p:spTree>
    <p:extLst>
      <p:ext uri="{BB962C8B-B14F-4D97-AF65-F5344CB8AC3E}">
        <p14:creationId xmlns:p14="http://schemas.microsoft.com/office/powerpoint/2010/main" val="2467534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Examples of the unseen task help FLAN learn the output format</a:t>
            </a: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151</a:t>
            </a:fld>
            <a:endParaRPr lang="en-US"/>
          </a:p>
        </p:txBody>
      </p:sp>
    </p:spTree>
    <p:extLst>
      <p:ext uri="{BB962C8B-B14F-4D97-AF65-F5344CB8AC3E}">
        <p14:creationId xmlns:p14="http://schemas.microsoft.com/office/powerpoint/2010/main" val="3367831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152</a:t>
            </a:fld>
            <a:endParaRPr lang="en-US"/>
          </a:p>
        </p:txBody>
      </p:sp>
    </p:spTree>
    <p:extLst>
      <p:ext uri="{BB962C8B-B14F-4D97-AF65-F5344CB8AC3E}">
        <p14:creationId xmlns:p14="http://schemas.microsoft.com/office/powerpoint/2010/main" val="1660770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350274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1438695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Tasks described as instructions in natural language</a:t>
            </a:r>
          </a:p>
        </p:txBody>
      </p:sp>
      <p:sp>
        <p:nvSpPr>
          <p:cNvPr id="4" name="Slide Number Placeholder 3"/>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2456557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2024-03-13</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CS886: Recent Advances on Foundation Models</a:t>
            </a:r>
          </a:p>
        </p:txBody>
      </p:sp>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2024-03-13</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2024-03-13</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2024-03-13</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33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2024-03-13</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59.svg"/></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9.svg"/></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59.svg"/></Relationships>
</file>

<file path=ppt/slides/_rels/slide1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tatsu-lab.github.io/alpaca_eval/" TargetMode="External"/><Relationship Id="rId2" Type="http://schemas.openxmlformats.org/officeDocument/2006/relationships/hyperlink" Target="https://huggingface.co/spaces/lmsys/mt-bench"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hyperlink" Target="https://paperswithcode.com/dataset/hellaswag" TargetMode="External"/><Relationship Id="rId2" Type="http://schemas.openxmlformats.org/officeDocument/2006/relationships/hyperlink" Target="https://allenai.org/data/arc" TargetMode="External"/><Relationship Id="rId1" Type="http://schemas.openxmlformats.org/officeDocument/2006/relationships/slideLayout" Target="../slideLayouts/slideLayout2.xml"/><Relationship Id="rId5" Type="http://schemas.openxmlformats.org/officeDocument/2006/relationships/hyperlink" Target="https://paperswithcode.com/dataset/truthfulqa" TargetMode="External"/><Relationship Id="rId4" Type="http://schemas.openxmlformats.org/officeDocument/2006/relationships/hyperlink" Target="https://paperswithcode.com/sota/multi-task-language-understanding-on-mml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uggingface.co/google/t5-base-lm-adap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huggingface.co/datasets/bigscience/P3" TargetMode="External"/><Relationship Id="rId2" Type="http://schemas.openxmlformats.org/officeDocument/2006/relationships/hyperlink" Target="https://github.com/google-research/FLAN/tree/main/flan/v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7.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240.png"/><Relationship Id="rId4" Type="http://schemas.openxmlformats.org/officeDocument/2006/relationships/notesSlide" Target="../notesSlides/notesSlide3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jonathan-hui.medium.com/rl-proximal-policy-optimization-ppo-explained-77f014ec3f12" TargetMode="External"/><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7.png"/><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7.png"/><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notesSlide" Target="../notesSlides/notesSlide4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notesSlide" Target="../notesSlides/notesSlide4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notesSlide" Target="../notesSlides/notesSlide4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notesSlide" Target="../notesSlides/notesSlide4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7.png"/><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notesSlide" Target="../notesSlides/notesSlide5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notesSlide" Target="../notesSlides/notesSlide5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notesSlide" Target="../notesSlides/notesSlide5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notesSlide" Target="../notesSlides/notesSlide5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7.png"/><Relationship Id="rId4" Type="http://schemas.openxmlformats.org/officeDocument/2006/relationships/notesSlide" Target="../notesSlides/notesSlide5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notesSlide" Target="../notesSlides/notesSlide59.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notesSlide" Target="../notesSlides/notesSlide6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7.png"/><Relationship Id="rId5" Type="http://schemas.openxmlformats.org/officeDocument/2006/relationships/image" Target="../media/image48.png"/><Relationship Id="rId4" Type="http://schemas.openxmlformats.org/officeDocument/2006/relationships/notesSlide" Target="../notesSlides/notesSlide61.xml"/></Relationships>
</file>

<file path=ppt/slides/_rels/slide91.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17.png"/><Relationship Id="rId2" Type="http://schemas.microsoft.com/office/2007/relationships/media" Target="../media/media46.m4a"/><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fontScale="90000"/>
          </a:bodyPr>
          <a:lstStyle/>
          <a:p>
            <a:r>
              <a:rPr lang="en-US"/>
              <a:t>Lecture 1</a:t>
            </a:r>
            <a:r>
              <a:rPr lang="en-US" altLang="zh-CN"/>
              <a:t>1</a:t>
            </a:r>
            <a:r>
              <a:rPr lang="en-US"/>
              <a:t>: Instruction Tuning &amp; Reinforcement Learning</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vert="horz" lIns="91440" tIns="45720" rIns="91440" bIns="45720" rtlCol="0" anchor="t">
            <a:normAutofit fontScale="92500"/>
          </a:bodyPr>
          <a:lstStyle/>
          <a:p>
            <a:r>
              <a:rPr lang="en-US" dirty="0"/>
              <a:t>Presenters: Sahel </a:t>
            </a:r>
            <a:r>
              <a:rPr lang="en-US" dirty="0" err="1"/>
              <a:t>Sharifymoghaddam</a:t>
            </a:r>
            <a:r>
              <a:rPr lang="en-US" dirty="0"/>
              <a:t>, </a:t>
            </a:r>
            <a:r>
              <a:rPr lang="en-US" dirty="0">
                <a:ea typeface="+mn-lt"/>
                <a:cs typeface="+mn-lt"/>
              </a:rPr>
              <a:t>Hossein Mohebbi, Shivani Upadhyay</a:t>
            </a:r>
            <a:r>
              <a:rPr lang="en-US" dirty="0"/>
              <a:t> </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2024-03-13</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217284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4724-E35C-28F0-E2E3-E712B7967FD1}"/>
              </a:ext>
            </a:extLst>
          </p:cNvPr>
          <p:cNvSpPr>
            <a:spLocks noGrp="1"/>
          </p:cNvSpPr>
          <p:nvPr>
            <p:ph type="title"/>
          </p:nvPr>
        </p:nvSpPr>
        <p:spPr/>
        <p:txBody>
          <a:bodyPr/>
          <a:lstStyle/>
          <a:p>
            <a:r>
              <a:rPr lang="en-CA"/>
              <a:t>Finetuned Language Net(FLAN)</a:t>
            </a:r>
          </a:p>
        </p:txBody>
      </p:sp>
      <p:sp>
        <p:nvSpPr>
          <p:cNvPr id="3" name="Content Placeholder 2">
            <a:extLst>
              <a:ext uri="{FF2B5EF4-FFF2-40B4-BE49-F238E27FC236}">
                <a16:creationId xmlns:a16="http://schemas.microsoft.com/office/drawing/2014/main" id="{477C4F0A-F325-DFEB-4ED6-794749BD2044}"/>
              </a:ext>
            </a:extLst>
          </p:cNvPr>
          <p:cNvSpPr>
            <a:spLocks noGrp="1"/>
          </p:cNvSpPr>
          <p:nvPr>
            <p:ph idx="1"/>
          </p:nvPr>
        </p:nvSpPr>
        <p:spPr/>
        <p:txBody>
          <a:bodyPr vert="horz" lIns="91440" tIns="45720" rIns="91440" bIns="45720" rtlCol="0" anchor="t">
            <a:normAutofit/>
          </a:bodyPr>
          <a:lstStyle/>
          <a:p>
            <a:r>
              <a:rPr lang="en-CA" sz="3200"/>
              <a:t>62 NLP datasets grouped into 12 clusters representing 12 task types</a:t>
            </a:r>
          </a:p>
          <a:p>
            <a:pPr lvl="1"/>
            <a:r>
              <a:rPr lang="en-CA" sz="2800">
                <a:cs typeface="Calibri"/>
              </a:rPr>
              <a:t>Cluster granularity for unseen tasks</a:t>
            </a:r>
          </a:p>
          <a:p>
            <a:endParaRPr lang="en-CA" sz="3200"/>
          </a:p>
          <a:p>
            <a:r>
              <a:rPr lang="en-CA" sz="3200"/>
              <a:t>Held out each cluster for zero-short evaluation, finetuned on the remaining 11 clusters</a:t>
            </a:r>
            <a:endParaRPr lang="en-CA" sz="3200">
              <a:cs typeface="Calibri"/>
            </a:endParaRPr>
          </a:p>
          <a:p>
            <a:endParaRPr lang="en-CA" sz="3200"/>
          </a:p>
          <a:p>
            <a:r>
              <a:rPr lang="en-CA" sz="3200"/>
              <a:t>Composed 10 unique templates for each datasets</a:t>
            </a:r>
            <a:endParaRPr lang="en-CA"/>
          </a:p>
          <a:p>
            <a:pPr lvl="1"/>
            <a:r>
              <a:rPr lang="en-CA"/>
              <a:t>Up to three of them in reversed format (e.g., write a movie review for this sentiment)</a:t>
            </a:r>
            <a:endParaRPr lang="en-CA">
              <a:cs typeface="Calibri" panose="020F0502020204030204"/>
            </a:endParaRPr>
          </a:p>
          <a:p>
            <a:endParaRPr lang="en-CA"/>
          </a:p>
          <a:p>
            <a:endParaRPr lang="en-CA"/>
          </a:p>
          <a:p>
            <a:pPr lvl="1"/>
            <a:endParaRPr lang="en-CA"/>
          </a:p>
          <a:p>
            <a:endParaRPr lang="en-CA"/>
          </a:p>
        </p:txBody>
      </p:sp>
      <p:sp>
        <p:nvSpPr>
          <p:cNvPr id="4" name="Date Placeholder 3">
            <a:extLst>
              <a:ext uri="{FF2B5EF4-FFF2-40B4-BE49-F238E27FC236}">
                <a16:creationId xmlns:a16="http://schemas.microsoft.com/office/drawing/2014/main" id="{B2DF53B5-0589-EF39-0F3F-31F00ACF224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E1C3C1CD-ED74-C8D7-08DC-4431C2285D9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0F27BF8-D314-140C-AB11-906C7F8C03FB}"/>
              </a:ext>
            </a:extLst>
          </p:cNvPr>
          <p:cNvSpPr>
            <a:spLocks noGrp="1"/>
          </p:cNvSpPr>
          <p:nvPr>
            <p:ph type="sldNum" sz="quarter" idx="12"/>
          </p:nvPr>
        </p:nvSpPr>
        <p:spPr/>
        <p:txBody>
          <a:bodyPr/>
          <a:lstStyle/>
          <a:p>
            <a:fld id="{D4F24A5E-B0D2-394D-9970-9AE06BCB59C1}" type="slidenum">
              <a:rPr lang="en-US" smtClean="0"/>
              <a:t>10</a:t>
            </a:fld>
            <a:endParaRPr lang="en-US"/>
          </a:p>
        </p:txBody>
      </p:sp>
    </p:spTree>
    <p:extLst>
      <p:ext uri="{BB962C8B-B14F-4D97-AF65-F5344CB8AC3E}">
        <p14:creationId xmlns:p14="http://schemas.microsoft.com/office/powerpoint/2010/main" val="3087966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923F-7123-DC42-897C-88346C3D4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12B17-94E9-48D8-98F0-74119E341DFB}"/>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8823516C-6D70-F9EE-73F0-FAFEF3E51EB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5C22C24-F9E3-4EE3-7F83-081E614FD3D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D0C93C4-5434-8E91-328A-33F15F481605}"/>
              </a:ext>
            </a:extLst>
          </p:cNvPr>
          <p:cNvSpPr>
            <a:spLocks noGrp="1"/>
          </p:cNvSpPr>
          <p:nvPr>
            <p:ph type="sldNum" sz="quarter" idx="12"/>
          </p:nvPr>
        </p:nvSpPr>
        <p:spPr/>
        <p:txBody>
          <a:bodyPr/>
          <a:lstStyle/>
          <a:p>
            <a:fld id="{D4F24A5E-B0D2-394D-9970-9AE06BCB59C1}" type="slidenum">
              <a:rPr lang="en-US" smtClean="0"/>
              <a:t>100</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58F6A80-0B16-334D-BA12-DFAC931AFC1C}"/>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F58F6A80-0B16-334D-BA12-DFAC931AFC1C}"/>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0968BE7-59DE-3D56-7044-730824B52BEF}"/>
              </a:ext>
            </a:extLst>
          </p:cNvPr>
          <p:cNvSpPr/>
          <p:nvPr/>
        </p:nvSpPr>
        <p:spPr>
          <a:xfrm>
            <a:off x="6420717" y="2512341"/>
            <a:ext cx="1097683" cy="408660"/>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1BA180E-37D5-AD2F-1FA6-0DB16A26B673}"/>
              </a:ext>
            </a:extLst>
          </p:cNvPr>
          <p:cNvSpPr txBox="1"/>
          <p:nvPr/>
        </p:nvSpPr>
        <p:spPr>
          <a:xfrm>
            <a:off x="5908259" y="3320955"/>
            <a:ext cx="2339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Policy to be optimized</a:t>
            </a:r>
            <a:endParaRPr lang="en-US" b="1">
              <a:cs typeface="Calibri"/>
            </a:endParaRPr>
          </a:p>
        </p:txBody>
      </p:sp>
    </p:spTree>
    <p:extLst>
      <p:ext uri="{BB962C8B-B14F-4D97-AF65-F5344CB8AC3E}">
        <p14:creationId xmlns:p14="http://schemas.microsoft.com/office/powerpoint/2010/main" val="30057827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B9117-C938-E77A-D0DB-244A8B594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144DB-E3A7-9931-A5D4-B6DED31EEE7B}"/>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EAEA132E-4CD0-4194-AA1A-E27EB5B74FC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22C5679-6369-C0C3-1F47-54D96E088FE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7C0B70B-FABF-C6F7-0E61-15A030CC0A47}"/>
              </a:ext>
            </a:extLst>
          </p:cNvPr>
          <p:cNvSpPr>
            <a:spLocks noGrp="1"/>
          </p:cNvSpPr>
          <p:nvPr>
            <p:ph type="sldNum" sz="quarter" idx="12"/>
          </p:nvPr>
        </p:nvSpPr>
        <p:spPr/>
        <p:txBody>
          <a:bodyPr/>
          <a:lstStyle/>
          <a:p>
            <a:fld id="{D4F24A5E-B0D2-394D-9970-9AE06BCB59C1}" type="slidenum">
              <a:rPr lang="en-US" smtClean="0"/>
              <a:t>101</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9CECD4-20AB-C84F-D4C6-48B8769A6C04}"/>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589CECD4-20AB-C84F-D4C6-48B8769A6C04}"/>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30044D1-E3E4-BAE4-AE57-BCE3A3B5AEDA}"/>
              </a:ext>
            </a:extLst>
          </p:cNvPr>
          <p:cNvSpPr/>
          <p:nvPr/>
        </p:nvSpPr>
        <p:spPr>
          <a:xfrm>
            <a:off x="7747001" y="2512341"/>
            <a:ext cx="1231900" cy="369332"/>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17E34A4-28D4-D0E2-30D1-54CC7C7E9255}"/>
              </a:ext>
            </a:extLst>
          </p:cNvPr>
          <p:cNvSpPr txBox="1"/>
          <p:nvPr/>
        </p:nvSpPr>
        <p:spPr>
          <a:xfrm>
            <a:off x="7616587" y="3247030"/>
            <a:ext cx="18538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Reference policy</a:t>
            </a:r>
            <a:endParaRPr lang="en-US" b="1">
              <a:cs typeface="Calibri"/>
            </a:endParaRPr>
          </a:p>
        </p:txBody>
      </p:sp>
    </p:spTree>
    <p:extLst>
      <p:ext uri="{BB962C8B-B14F-4D97-AF65-F5344CB8AC3E}">
        <p14:creationId xmlns:p14="http://schemas.microsoft.com/office/powerpoint/2010/main" val="10802247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40BF-747F-1D6D-345D-8E1E8D0C6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E79AF-F85E-3F53-5261-A9697DBE94CD}"/>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F82D85D2-1BB4-8A30-982D-813BD82E249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107BA7A-DBA9-F9AA-EF22-D9EE78724E4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B736E54-06FE-789D-0199-7287306852DF}"/>
              </a:ext>
            </a:extLst>
          </p:cNvPr>
          <p:cNvSpPr>
            <a:spLocks noGrp="1"/>
          </p:cNvSpPr>
          <p:nvPr>
            <p:ph type="sldNum" sz="quarter" idx="12"/>
          </p:nvPr>
        </p:nvSpPr>
        <p:spPr/>
        <p:txBody>
          <a:bodyPr/>
          <a:lstStyle/>
          <a:p>
            <a:fld id="{D4F24A5E-B0D2-394D-9970-9AE06BCB59C1}" type="slidenum">
              <a:rPr lang="en-US" smtClean="0"/>
              <a:t>102</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8A465F-FE04-040C-8512-F04ABDB7A960}"/>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0D8A465F-FE04-040C-8512-F04ABDB7A960}"/>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75993B1-0447-883A-D8FD-764B3E66745A}"/>
              </a:ext>
            </a:extLst>
          </p:cNvPr>
          <p:cNvSpPr/>
          <p:nvPr/>
        </p:nvSpPr>
        <p:spPr>
          <a:xfrm>
            <a:off x="5685039" y="2414969"/>
            <a:ext cx="3674861" cy="55683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0CA046-8A2D-844E-C78C-CA47FD3D8F30}"/>
              </a:ext>
            </a:extLst>
          </p:cNvPr>
          <p:cNvSpPr txBox="1"/>
          <p:nvPr/>
        </p:nvSpPr>
        <p:spPr>
          <a:xfrm>
            <a:off x="4845903" y="3296502"/>
            <a:ext cx="53453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ea typeface="+mn-lt"/>
                <a:cs typeface="+mn-lt"/>
              </a:rPr>
              <a:t>Optimal policy shouldn't be too different</a:t>
            </a:r>
          </a:p>
          <a:p>
            <a:pPr algn="ctr"/>
            <a:r>
              <a:rPr lang="en-US" b="1">
                <a:solidFill>
                  <a:srgbClr val="C00000"/>
                </a:solidFill>
                <a:ea typeface="+mn-lt"/>
                <a:cs typeface="+mn-lt"/>
              </a:rPr>
              <a:t> from reference policy</a:t>
            </a:r>
            <a:endParaRPr lang="en-US" b="1">
              <a:ea typeface="+mn-lt"/>
              <a:cs typeface="+mn-lt"/>
            </a:endParaRPr>
          </a:p>
          <a:p>
            <a:pPr algn="l"/>
            <a:endParaRPr lang="en-US">
              <a:cs typeface="Calibri"/>
            </a:endParaRPr>
          </a:p>
        </p:txBody>
      </p:sp>
    </p:spTree>
    <p:extLst>
      <p:ext uri="{BB962C8B-B14F-4D97-AF65-F5344CB8AC3E}">
        <p14:creationId xmlns:p14="http://schemas.microsoft.com/office/powerpoint/2010/main" val="3888249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ABC1-BF0A-4CB0-E7F9-C163742A8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72273-7F61-28C3-01A8-3752572959CF}"/>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D884FAD3-5C09-22B4-4086-AE183AF59F5A}"/>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AA05271-B3D1-A96E-3F16-4C3B93ED1F6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F062FD6-0AA2-8202-D1A3-B0FA7118491C}"/>
              </a:ext>
            </a:extLst>
          </p:cNvPr>
          <p:cNvSpPr>
            <a:spLocks noGrp="1"/>
          </p:cNvSpPr>
          <p:nvPr>
            <p:ph type="sldNum" sz="quarter" idx="12"/>
          </p:nvPr>
        </p:nvSpPr>
        <p:spPr/>
        <p:txBody>
          <a:bodyPr/>
          <a:lstStyle/>
          <a:p>
            <a:fld id="{D4F24A5E-B0D2-394D-9970-9AE06BCB59C1}" type="slidenum">
              <a:rPr lang="en-US" smtClean="0"/>
              <a:t>103</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18B2C1-61BA-C2D0-75A3-1A9C62434D19}"/>
                  </a:ext>
                </a:extLst>
              </p:cNvPr>
              <p:cNvSpPr txBox="1"/>
              <p:nvPr/>
            </p:nvSpPr>
            <p:spPr>
              <a:xfrm>
                <a:off x="832554" y="1608666"/>
                <a:ext cx="9073445" cy="4497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r>
                  <a:rPr lang="en-US" sz="2000">
                    <a:cs typeface="Calibri"/>
                  </a:rPr>
                  <a:t>                                             </a:t>
                </a:r>
                <a14:m>
                  <m:oMath xmlns:m="http://schemas.openxmlformats.org/officeDocument/2006/math">
                    <m:sSub>
                      <m:sSubPr>
                        <m:ctrlPr>
                          <a:rPr lang="en-CA" sz="2800" i="1" smtClean="0">
                            <a:effectLst/>
                            <a:latin typeface="Cambria Math" panose="02040503050406030204" pitchFamily="18" charset="0"/>
                            <a:ea typeface="Times New Roman" panose="02020603050405020304" pitchFamily="18" charset="0"/>
                          </a:rPr>
                        </m:ctrlPr>
                      </m:sSubPr>
                      <m:e>
                        <m:r>
                          <a:rPr lang="en-CA" sz="2800" b="0" i="0" smtClean="0">
                            <a:effectLst/>
                            <a:latin typeface="Cambria Math" panose="02040503050406030204" pitchFamily="18" charset="0"/>
                            <a:ea typeface="Times New Roman" panose="02020603050405020304" pitchFamily="18" charset="0"/>
                          </a:rPr>
                          <m:t> </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CA" sz="28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exp</m:t>
                        </m:r>
                      </m:fName>
                      <m:e>
                        <m:d>
                          <m:dPr>
                            <m:ctrlPr>
                              <a:rPr lang="en-CA" sz="2800" i="1">
                                <a:effectLst/>
                                <a:latin typeface="Cambria Math" panose="02040503050406030204" pitchFamily="18" charset="0"/>
                                <a:ea typeface="Times New Roman" panose="02020603050405020304" pitchFamily="18" charset="0"/>
                              </a:rPr>
                            </m:ctrlPr>
                          </m:dPr>
                          <m:e>
                            <m:f>
                              <m:fPr>
                                <m:ctrlPr>
                                  <a:rPr lang="en-CA" sz="28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den>
                            </m:f>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e>
                        </m:d>
                      </m:e>
                    </m:func>
                  </m:oMath>
                </a14:m>
                <a:endParaRPr lang="en-US" sz="2400">
                  <a:cs typeface="Calibri"/>
                </a:endParaRPr>
              </a:p>
              <a:p>
                <a:endParaRPr lang="en-US" sz="2400">
                  <a:cs typeface="Calibri"/>
                </a:endParaRPr>
              </a:p>
              <a:p>
                <a:r>
                  <a:rPr lang="en-US" sz="2400">
                    <a:cs typeface="Calibri"/>
                  </a:rPr>
                  <a:t>Where </a:t>
                </a:r>
                <a14:m>
                  <m:oMath xmlns:m="http://schemas.openxmlformats.org/officeDocument/2006/math">
                    <m:r>
                      <a:rPr lang="en-CA" sz="2000" i="1" kern="100" smtClean="0">
                        <a:effectLst/>
                        <a:latin typeface="Cambria Math" panose="02040503050406030204" pitchFamily="18" charset="0"/>
                        <a:ea typeface="Times New Roman" panose="02020603050405020304" pitchFamily="18" charset="0"/>
                        <a:cs typeface="Arial" panose="020B0604020202020204" pitchFamily="34" charset="0"/>
                      </a:rPr>
                      <m:t>𝑍</m:t>
                    </m:r>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chr m:val="∑"/>
                        <m:supHide m:val="on"/>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sub>
                      <m:sup/>
                      <m:e>
                        <m:sSub>
                          <m:sSub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kern="1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e>
                        </m:d>
                      </m:e>
                    </m:nary>
                    <m:func>
                      <m:func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exp</m:t>
                        </m:r>
                      </m:fName>
                      <m:e>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CA"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β</m:t>
                                </m:r>
                              </m:den>
                            </m:f>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e>
                            </m:d>
                          </m:e>
                        </m:d>
                      </m:e>
                    </m:func>
                  </m:oMath>
                </a14:m>
                <a:r>
                  <a:rPr lang="en-US" sz="2400">
                    <a:cs typeface="Calibri"/>
                  </a:rPr>
                  <a:t> is the partition function</a:t>
                </a:r>
              </a:p>
            </p:txBody>
          </p:sp>
        </mc:Choice>
        <mc:Fallback xmlns="">
          <p:sp>
            <p:nvSpPr>
              <p:cNvPr id="10" name="TextBox 9">
                <a:extLst>
                  <a:ext uri="{FF2B5EF4-FFF2-40B4-BE49-F238E27FC236}">
                    <a16:creationId xmlns:a16="http://schemas.microsoft.com/office/drawing/2014/main" id="{CA18B2C1-61BA-C2D0-75A3-1A9C62434D19}"/>
                  </a:ext>
                </a:extLst>
              </p:cNvPr>
              <p:cNvSpPr txBox="1">
                <a:spLocks noRot="1" noChangeAspect="1" noMove="1" noResize="1" noEditPoints="1" noAdjustHandles="1" noChangeArrowheads="1" noChangeShapeType="1" noTextEdit="1"/>
              </p:cNvSpPr>
              <p:nvPr/>
            </p:nvSpPr>
            <p:spPr>
              <a:xfrm>
                <a:off x="832554" y="1608666"/>
                <a:ext cx="9073445" cy="4497963"/>
              </a:xfrm>
              <a:prstGeom prst="rect">
                <a:avLst/>
              </a:prstGeom>
              <a:blipFill>
                <a:blip r:embed="rId2"/>
                <a:stretch>
                  <a:fillRect l="-1075" t="-1084"/>
                </a:stretch>
              </a:blipFill>
            </p:spPr>
            <p:txBody>
              <a:bodyPr/>
              <a:lstStyle/>
              <a:p>
                <a:r>
                  <a:rPr lang="en-US">
                    <a:noFill/>
                  </a:rPr>
                  <a:t> </a:t>
                </a:r>
              </a:p>
            </p:txBody>
          </p:sp>
        </mc:Fallback>
      </mc:AlternateContent>
      <p:pic>
        <p:nvPicPr>
          <p:cNvPr id="3" name="Graphic 2" descr="Arrow Down with solid fill">
            <a:extLst>
              <a:ext uri="{FF2B5EF4-FFF2-40B4-BE49-F238E27FC236}">
                <a16:creationId xmlns:a16="http://schemas.microsoft.com/office/drawing/2014/main" id="{9ED92BBF-BC93-70A0-AFCE-E6B2A4706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9356" y="3381021"/>
            <a:ext cx="533401" cy="533401"/>
          </a:xfrm>
          <a:prstGeom prst="rect">
            <a:avLst/>
          </a:prstGeom>
        </p:spPr>
      </p:pic>
      <p:pic>
        <p:nvPicPr>
          <p:cNvPr id="8" name="Graphic 7" descr="Arrow Right with solid fill">
            <a:extLst>
              <a:ext uri="{FF2B5EF4-FFF2-40B4-BE49-F238E27FC236}">
                <a16:creationId xmlns:a16="http://schemas.microsoft.com/office/drawing/2014/main" id="{04DC14C5-3716-CE24-FC43-C8E0B8546F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80000">
            <a:off x="2988540" y="4198781"/>
            <a:ext cx="438965" cy="465016"/>
          </a:xfrm>
          <a:prstGeom prst="rect">
            <a:avLst/>
          </a:prstGeom>
        </p:spPr>
      </p:pic>
      <p:sp>
        <p:nvSpPr>
          <p:cNvPr id="11" name="TextBox 10">
            <a:extLst>
              <a:ext uri="{FF2B5EF4-FFF2-40B4-BE49-F238E27FC236}">
                <a16:creationId xmlns:a16="http://schemas.microsoft.com/office/drawing/2014/main" id="{C94920F8-87B4-A44B-A1C8-340B9AB5F5C4}"/>
              </a:ext>
            </a:extLst>
          </p:cNvPr>
          <p:cNvSpPr txBox="1"/>
          <p:nvPr/>
        </p:nvSpPr>
        <p:spPr>
          <a:xfrm>
            <a:off x="312616" y="3803486"/>
            <a:ext cx="35299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rPr>
              <a:t>Optimal solution to KL-constrained maximization objective</a:t>
            </a:r>
            <a:endParaRPr lang="en-US" b="1">
              <a:solidFill>
                <a:srgbClr val="C00000"/>
              </a:solidFill>
              <a:cs typeface="Calibri"/>
            </a:endParaRPr>
          </a:p>
        </p:txBody>
      </p:sp>
    </p:spTree>
    <p:extLst>
      <p:ext uri="{BB962C8B-B14F-4D97-AF65-F5344CB8AC3E}">
        <p14:creationId xmlns:p14="http://schemas.microsoft.com/office/powerpoint/2010/main" val="2056900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4D233CBD-6A03-0EF8-35DD-EDF5ACE2221C}"/>
                  </a:ext>
                </a:extLst>
              </p:cNvPr>
              <p:cNvSpPr>
                <a:spLocks noGrp="1"/>
              </p:cNvSpPr>
              <p:nvPr>
                <p:ph idx="1"/>
              </p:nvPr>
            </p:nvSpPr>
            <p:spPr/>
            <p:txBody>
              <a:bodyPr/>
              <a:lstStyle/>
              <a:p>
                <a:pPr marL="0" indent="0">
                  <a:buNone/>
                </a:pPr>
                <a:r>
                  <a:rPr lang="en-US" sz="2800">
                    <a:solidFill>
                      <a:srgbClr val="C00000"/>
                    </a:solidFill>
                    <a:ea typeface="+mn-lt"/>
                    <a:cs typeface="+mn-lt"/>
                  </a:rPr>
                  <a:t>Reward function</a:t>
                </a:r>
                <a:r>
                  <a:rPr lang="en-US" sz="2800">
                    <a:ea typeface="+mn-lt"/>
                    <a:cs typeface="+mn-lt"/>
                  </a:rPr>
                  <a:t> in terms of its corresponding </a:t>
                </a:r>
                <a:r>
                  <a:rPr lang="en-US" sz="2800" b="1">
                    <a:ea typeface="+mn-lt"/>
                    <a:cs typeface="+mn-lt"/>
                  </a:rPr>
                  <a:t>optimal policy</a:t>
                </a:r>
                <a:r>
                  <a:rPr lang="en-US" sz="2800">
                    <a:ea typeface="+mn-lt"/>
                    <a:cs typeface="+mn-lt"/>
                  </a:rPr>
                  <a:t> </a:t>
                </a:r>
                <a:r>
                  <a:rPr lang="en-CA" sz="3600">
                    <a:ea typeface="Times New Roman" panose="02020603050405020304" pitchFamily="18" charset="0"/>
                  </a:rPr>
                  <a:t> </a:t>
                </a:r>
                <a14:m>
                  <m:oMath xmlns:m="http://schemas.openxmlformats.org/officeDocument/2006/math">
                    <m:sSub>
                      <m:sSubPr>
                        <m:ctrlPr>
                          <a:rPr lang="en-CA" sz="3600" i="1">
                            <a:latin typeface="Cambria Math" panose="02040503050406030204" pitchFamily="18" charset="0"/>
                            <a:ea typeface="Times New Roman" panose="02020603050405020304" pitchFamily="18" charset="0"/>
                          </a:rPr>
                        </m:ctrlPr>
                      </m:sSubPr>
                      <m:e>
                        <m:r>
                          <m:rPr>
                            <m:sty m:val="p"/>
                          </m:rPr>
                          <a:rPr lang="en-CA">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a:latin typeface="Cambria Math" panose="02040503050406030204" pitchFamily="18" charset="0"/>
                            <a:ea typeface="Times New Roman" panose="02020603050405020304" pitchFamily="18" charset="0"/>
                            <a:cs typeface="Arial" panose="020B0604020202020204" pitchFamily="34" charset="0"/>
                          </a:rPr>
                          <m:t>r</m:t>
                        </m:r>
                      </m:sub>
                    </m:sSub>
                  </m:oMath>
                </a14:m>
                <a:r>
                  <a:rPr lang="en-US" sz="2800">
                    <a:ea typeface="+mn-lt"/>
                    <a:cs typeface="+mn-lt"/>
                  </a:rPr>
                  <a:t>, the </a:t>
                </a:r>
                <a:r>
                  <a:rPr lang="en-US" sz="2800" b="1">
                    <a:ea typeface="+mn-lt"/>
                    <a:cs typeface="+mn-lt"/>
                  </a:rPr>
                  <a:t>reference policy</a:t>
                </a:r>
                <a:r>
                  <a:rPr lang="en-US" sz="2800">
                    <a:ea typeface="+mn-lt"/>
                    <a:cs typeface="+mn-lt"/>
                  </a:rPr>
                  <a:t> </a:t>
                </a:r>
                <a:r>
                  <a:rPr lang="en-CA" sz="3600">
                    <a:effectLst/>
                    <a:ea typeface="Times New Roman" panose="02020603050405020304" pitchFamily="18" charset="0"/>
                  </a:rPr>
                  <a:t> </a:t>
                </a:r>
                <a14:m>
                  <m:oMath xmlns:m="http://schemas.openxmlformats.org/officeDocument/2006/math">
                    <m:sSub>
                      <m:sSubPr>
                        <m:ctrlPr>
                          <a:rPr lang="en-CA" sz="3600" i="1">
                            <a:effectLst/>
                            <a:latin typeface="Cambria Math" panose="02040503050406030204" pitchFamily="18" charset="0"/>
                            <a:ea typeface="Times New Roman" panose="02020603050405020304" pitchFamily="18" charset="0"/>
                          </a:rPr>
                        </m:ctrlPr>
                      </m:sSubPr>
                      <m:e>
                        <m:r>
                          <m:rPr>
                            <m:sty m:val="p"/>
                          </m:rPr>
                          <a:rPr lang="en-CA" sz="2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80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US" sz="2800">
                    <a:ea typeface="+mn-lt"/>
                    <a:cs typeface="+mn-lt"/>
                  </a:rPr>
                  <a:t>, and the unknown partition function Z(·):</a:t>
                </a:r>
              </a:p>
              <a:p>
                <a:pPr marL="0" indent="0">
                  <a:buNone/>
                </a:pPr>
                <a:endParaRPr lang="en-US" sz="2800">
                  <a:ea typeface="+mn-lt"/>
                  <a:cs typeface="+mn-lt"/>
                </a:endParaRPr>
              </a:p>
              <a:p>
                <a:pPr marL="0" indent="0">
                  <a:buNone/>
                </a:pPr>
                <a14:m>
                  <m:oMathPara xmlns:m="http://schemas.openxmlformats.org/officeDocument/2006/math">
                    <m:oMathParaPr>
                      <m:jc m:val="centerGroup"/>
                    </m:oMathParaPr>
                    <m:oMath xmlns:m="http://schemas.openxmlformats.org/officeDocument/2006/math">
                      <m:r>
                        <a:rPr lang="en-CA" sz="2000" i="1" smtClean="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b="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000" b="0" i="0" smtClean="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800" i="1">
                              <a:effectLst/>
                              <a:latin typeface="Cambria Math" panose="02040503050406030204" pitchFamily="18" charset="0"/>
                              <a:ea typeface="Times New Roman" panose="02020603050405020304" pitchFamily="18" charset="0"/>
                            </a:rPr>
                          </m:ctrlPr>
                        </m:fPr>
                        <m:num>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e>
                      </m:func>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US" sz="2800">
                  <a:cs typeface="Calibri"/>
                </a:endParaRPr>
              </a:p>
              <a:p>
                <a:endParaRPr lang="en-CA"/>
              </a:p>
            </p:txBody>
          </p:sp>
        </mc:Choice>
        <mc:Fallback xmlns="">
          <p:sp>
            <p:nvSpPr>
              <p:cNvPr id="7" name="Content Placeholder 6">
                <a:extLst>
                  <a:ext uri="{FF2B5EF4-FFF2-40B4-BE49-F238E27FC236}">
                    <a16:creationId xmlns:a16="http://schemas.microsoft.com/office/drawing/2014/main" id="{4D233CBD-6A03-0EF8-35DD-EDF5ACE2221C}"/>
                  </a:ext>
                </a:extLst>
              </p:cNvPr>
              <p:cNvSpPr>
                <a:spLocks noGrp="1" noRot="1" noChangeAspect="1" noMove="1" noResize="1" noEditPoints="1" noAdjustHandles="1" noChangeArrowheads="1" noChangeShapeType="1" noTextEdit="1"/>
              </p:cNvSpPr>
              <p:nvPr>
                <p:ph idx="1"/>
              </p:nvPr>
            </p:nvSpPr>
            <p:spPr>
              <a:blipFill>
                <a:blip r:embed="rId2"/>
                <a:stretch>
                  <a:fillRect l="-1217" t="-49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9C1000E-F211-9875-4A47-001F59573991}"/>
              </a:ext>
            </a:extLst>
          </p:cNvPr>
          <p:cNvSpPr>
            <a:spLocks noGrp="1"/>
          </p:cNvSpPr>
          <p:nvPr>
            <p:ph type="title"/>
          </p:nvPr>
        </p:nvSpPr>
        <p:spPr/>
        <p:txBody>
          <a:bodyPr/>
          <a:lstStyle/>
          <a:p>
            <a:r>
              <a:rPr lang="en-US">
                <a:ea typeface="+mj-lt"/>
                <a:cs typeface="+mj-lt"/>
              </a:rPr>
              <a:t>DPO derivation</a:t>
            </a:r>
          </a:p>
        </p:txBody>
      </p:sp>
      <p:sp>
        <p:nvSpPr>
          <p:cNvPr id="4" name="Date Placeholder 3">
            <a:extLst>
              <a:ext uri="{FF2B5EF4-FFF2-40B4-BE49-F238E27FC236}">
                <a16:creationId xmlns:a16="http://schemas.microsoft.com/office/drawing/2014/main" id="{68E39980-4CA1-EDF2-836E-18C3D170E16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69B6AA3-80F4-2F11-47F1-76F24792F67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55D8967-551D-0153-FCDC-CCC7A31F31E2}"/>
              </a:ext>
            </a:extLst>
          </p:cNvPr>
          <p:cNvSpPr>
            <a:spLocks noGrp="1"/>
          </p:cNvSpPr>
          <p:nvPr>
            <p:ph type="sldNum" sz="quarter" idx="12"/>
          </p:nvPr>
        </p:nvSpPr>
        <p:spPr/>
        <p:txBody>
          <a:bodyPr/>
          <a:lstStyle/>
          <a:p>
            <a:fld id="{D4F24A5E-B0D2-394D-9970-9AE06BCB59C1}" type="slidenum">
              <a:rPr lang="en-US" smtClean="0"/>
              <a:t>104</a:t>
            </a:fld>
            <a:endParaRPr lang="en-US"/>
          </a:p>
        </p:txBody>
      </p:sp>
    </p:spTree>
    <p:extLst>
      <p:ext uri="{BB962C8B-B14F-4D97-AF65-F5344CB8AC3E}">
        <p14:creationId xmlns:p14="http://schemas.microsoft.com/office/powerpoint/2010/main" val="6845839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14DC4-6418-E19C-CF31-DE0FB18CF2C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132926B-7377-8F15-392D-C9BFC1489C3E}"/>
                  </a:ext>
                </a:extLst>
              </p:cNvPr>
              <p:cNvSpPr>
                <a:spLocks noGrp="1"/>
              </p:cNvSpPr>
              <p:nvPr>
                <p:ph idx="1"/>
              </p:nvPr>
            </p:nvSpPr>
            <p:spPr/>
            <p:txBody>
              <a:bodyPr>
                <a:normAutofit/>
              </a:bodyPr>
              <a:lstStyle/>
              <a:p>
                <a:pPr marL="0" indent="0">
                  <a:buNone/>
                </a:pPr>
                <a:r>
                  <a:rPr lang="en-US" sz="2800">
                    <a:ea typeface="+mn-lt"/>
                    <a:cs typeface="+mn-lt"/>
                  </a:rPr>
                  <a:t>Reward function in terms of its corresponding </a:t>
                </a:r>
                <a:r>
                  <a:rPr lang="en-US" sz="2800" b="1">
                    <a:ea typeface="+mn-lt"/>
                    <a:cs typeface="+mn-lt"/>
                  </a:rPr>
                  <a:t>optimal policy</a:t>
                </a:r>
                <a:r>
                  <a:rPr lang="en-US" sz="2800">
                    <a:ea typeface="+mn-lt"/>
                    <a:cs typeface="+mn-lt"/>
                  </a:rPr>
                  <a:t> </a:t>
                </a:r>
                <a:r>
                  <a:rPr lang="en-CA" sz="3600">
                    <a:ea typeface="Times New Roman" panose="02020603050405020304" pitchFamily="18" charset="0"/>
                  </a:rPr>
                  <a:t> </a:t>
                </a:r>
                <a14:m>
                  <m:oMath xmlns:m="http://schemas.openxmlformats.org/officeDocument/2006/math">
                    <m:sSub>
                      <m:sSubPr>
                        <m:ctrlPr>
                          <a:rPr lang="en-CA" sz="3600" i="1">
                            <a:latin typeface="Cambria Math" panose="02040503050406030204" pitchFamily="18" charset="0"/>
                            <a:ea typeface="Times New Roman" panose="02020603050405020304" pitchFamily="18" charset="0"/>
                          </a:rPr>
                        </m:ctrlPr>
                      </m:sSubPr>
                      <m:e>
                        <m:r>
                          <m:rPr>
                            <m:sty m:val="p"/>
                          </m:rPr>
                          <a:rPr lang="en-CA">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a:latin typeface="Cambria Math" panose="02040503050406030204" pitchFamily="18" charset="0"/>
                            <a:ea typeface="Times New Roman" panose="02020603050405020304" pitchFamily="18" charset="0"/>
                            <a:cs typeface="Arial" panose="020B0604020202020204" pitchFamily="34" charset="0"/>
                          </a:rPr>
                          <m:t>r</m:t>
                        </m:r>
                      </m:sub>
                    </m:sSub>
                  </m:oMath>
                </a14:m>
                <a:r>
                  <a:rPr lang="en-US" sz="2800">
                    <a:ea typeface="+mn-lt"/>
                    <a:cs typeface="+mn-lt"/>
                  </a:rPr>
                  <a:t>, the </a:t>
                </a:r>
                <a:r>
                  <a:rPr lang="en-US" sz="2800" b="1">
                    <a:ea typeface="+mn-lt"/>
                    <a:cs typeface="+mn-lt"/>
                  </a:rPr>
                  <a:t>reference policy</a:t>
                </a:r>
                <a:r>
                  <a:rPr lang="en-US" sz="2800">
                    <a:ea typeface="+mn-lt"/>
                    <a:cs typeface="+mn-lt"/>
                  </a:rPr>
                  <a:t> </a:t>
                </a:r>
                <a:r>
                  <a:rPr lang="en-CA" sz="3600">
                    <a:effectLst/>
                    <a:ea typeface="Times New Roman" panose="02020603050405020304" pitchFamily="18" charset="0"/>
                  </a:rPr>
                  <a:t> </a:t>
                </a:r>
                <a14:m>
                  <m:oMath xmlns:m="http://schemas.openxmlformats.org/officeDocument/2006/math">
                    <m:sSub>
                      <m:sSubPr>
                        <m:ctrlPr>
                          <a:rPr lang="en-CA" sz="3600" i="1">
                            <a:effectLst/>
                            <a:latin typeface="Cambria Math" panose="02040503050406030204" pitchFamily="18" charset="0"/>
                            <a:ea typeface="Times New Roman" panose="02020603050405020304" pitchFamily="18" charset="0"/>
                          </a:rPr>
                        </m:ctrlPr>
                      </m:sSubPr>
                      <m:e>
                        <m:r>
                          <m:rPr>
                            <m:sty m:val="p"/>
                          </m:rPr>
                          <a:rPr lang="en-CA" sz="2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80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US" sz="2800">
                    <a:ea typeface="+mn-lt"/>
                    <a:cs typeface="+mn-lt"/>
                  </a:rPr>
                  <a:t>, and the unknown partition function Z(·):</a:t>
                </a:r>
              </a:p>
              <a:p>
                <a:pPr marL="0" indent="0">
                  <a:buNone/>
                </a:pPr>
                <a:endParaRPr lang="en-US" sz="2800">
                  <a:ea typeface="+mn-lt"/>
                  <a:cs typeface="+mn-lt"/>
                </a:endParaRPr>
              </a:p>
              <a:p>
                <a:pPr marL="0" indent="0">
                  <a:buNone/>
                </a:pPr>
                <a14:m>
                  <m:oMathPara xmlns:m="http://schemas.openxmlformats.org/officeDocument/2006/math">
                    <m:oMathParaPr>
                      <m:jc m:val="centerGroup"/>
                    </m:oMathParaPr>
                    <m:oMath xmlns:m="http://schemas.openxmlformats.org/officeDocument/2006/math">
                      <m:r>
                        <a:rPr lang="en-CA" sz="2000" i="1" smtClean="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b="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000" b="0" i="0" smtClean="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800" i="1">
                              <a:effectLst/>
                              <a:latin typeface="Cambria Math" panose="02040503050406030204" pitchFamily="18" charset="0"/>
                              <a:ea typeface="Times New Roman" panose="02020603050405020304" pitchFamily="18" charset="0"/>
                            </a:rPr>
                          </m:ctrlPr>
                        </m:fPr>
                        <m:num>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e>
                      </m:func>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US">
                  <a:cs typeface="Calibri"/>
                </a:endParaRPr>
              </a:p>
              <a:p>
                <a:endParaRPr lang="en-US" sz="2800">
                  <a:solidFill>
                    <a:srgbClr val="C00000"/>
                  </a:solidFill>
                  <a:ea typeface="+mn-lt"/>
                  <a:cs typeface="+mn-lt"/>
                </a:endParaRPr>
              </a:p>
              <a:p>
                <a:pPr marL="0" indent="0">
                  <a:buNone/>
                </a:pPr>
                <a:r>
                  <a:rPr lang="en-US" sz="2800">
                    <a:solidFill>
                      <a:srgbClr val="C00000"/>
                    </a:solidFill>
                    <a:ea typeface="+mn-lt"/>
                    <a:cs typeface="+mn-lt"/>
                  </a:rPr>
                  <a:t>Human preference probability</a:t>
                </a:r>
                <a:r>
                  <a:rPr lang="en-US" sz="2800">
                    <a:ea typeface="+mn-lt"/>
                    <a:cs typeface="+mn-lt"/>
                  </a:rPr>
                  <a:t> (using </a:t>
                </a:r>
                <a:r>
                  <a:rPr lang="en-CA"/>
                  <a:t>Bradley-Terry model</a:t>
                </a:r>
                <a:r>
                  <a:rPr lang="en-US" sz="2800">
                    <a:ea typeface="+mn-lt"/>
                    <a:cs typeface="+mn-lt"/>
                  </a:rPr>
                  <a:t>) in terms of </a:t>
                </a:r>
                <a:r>
                  <a:rPr lang="en-US" sz="2800" b="1">
                    <a:ea typeface="+mn-lt"/>
                    <a:cs typeface="+mn-lt"/>
                  </a:rPr>
                  <a:t>optimal policy</a:t>
                </a:r>
                <a:r>
                  <a:rPr lang="en-US" sz="2800">
                    <a:ea typeface="+mn-lt"/>
                    <a:cs typeface="+mn-lt"/>
                  </a:rPr>
                  <a:t> π* and </a:t>
                </a:r>
                <a:r>
                  <a:rPr lang="en-US" sz="2800" b="1">
                    <a:ea typeface="+mn-lt"/>
                    <a:cs typeface="+mn-lt"/>
                  </a:rPr>
                  <a:t>reference policy</a:t>
                </a:r>
                <a:r>
                  <a:rPr lang="en-US" sz="2800">
                    <a:ea typeface="+mn-lt"/>
                    <a:cs typeface="+mn-lt"/>
                  </a:rPr>
                  <a:t> </a:t>
                </a:r>
                <a:r>
                  <a:rPr lang="en-CA" sz="2000" kern="100">
                    <a:effectLst/>
                    <a:ea typeface="Times New Roman" panose="02020603050405020304" pitchFamily="18" charset="0"/>
                    <a:cs typeface="Arial" panose="020B0604020202020204" pitchFamily="34" charset="0"/>
                  </a:rPr>
                  <a:t> </a:t>
                </a:r>
                <a14:m>
                  <m:oMath xmlns:m="http://schemas.openxmlformats.org/officeDocument/2006/math">
                    <m:sSub>
                      <m:sSubPr>
                        <m:ctrlPr>
                          <a:rPr lang="en-CA" sz="24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400" kern="1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2400" b="0" i="0" kern="100" smtClean="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CA" sz="2000" kern="100">
                    <a:effectLst/>
                    <a:latin typeface="Aptos" panose="020B0004020202020204" pitchFamily="34" charset="0"/>
                    <a:ea typeface="Times New Roman" panose="02020603050405020304" pitchFamily="18" charset="0"/>
                    <a:cs typeface="Arial" panose="020B0604020202020204" pitchFamily="34" charset="0"/>
                  </a:rPr>
                  <a:t>  </a:t>
                </a:r>
                <a:r>
                  <a:rPr lang="en-CA" kern="100">
                    <a:latin typeface="Aptos" panose="020B0004020202020204" pitchFamily="34" charset="0"/>
                    <a:ea typeface="Times New Roman" panose="02020603050405020304" pitchFamily="18" charset="0"/>
                    <a:cs typeface="Arial" panose="020B0604020202020204" pitchFamily="34" charset="0"/>
                  </a:rPr>
                  <a:t>:</a:t>
                </a:r>
                <a:endParaRPr lang="en-CA" sz="2000" i="1">
                  <a:effectLst/>
                  <a:latin typeface="Cambria Math" panose="02040503050406030204" pitchFamily="18" charset="0"/>
                  <a:ea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CA" sz="2000" i="1" smtClean="0">
                              <a:effectLst/>
                              <a:latin typeface="Cambria Math" panose="02040503050406030204" pitchFamily="18" charset="0"/>
                              <a:ea typeface="Times New Roman" panose="02020603050405020304" pitchFamily="18" charset="0"/>
                            </a:rPr>
                          </m:ctrlPr>
                        </m:sSupPr>
                        <m:e>
                          <m:r>
                            <a:rPr lang="en-CA" sz="2000" i="1">
                              <a:effectLst/>
                              <a:latin typeface="Cambria Math" panose="02040503050406030204" pitchFamily="18" charset="0"/>
                              <a:ea typeface="Times New Roman" panose="02020603050405020304" pitchFamily="18" charset="0"/>
                              <a:cs typeface="Arial" panose="020B0604020202020204" pitchFamily="34" charset="0"/>
                            </a:rPr>
                            <m:t>𝑝</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20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CA" sz="20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n-CA" sz="2000" i="1">
                              <a:effectLst/>
                              <a:latin typeface="Cambria Math" panose="02040503050406030204" pitchFamily="18" charset="0"/>
                              <a:ea typeface="Times New Roman" panose="02020603050405020304" pitchFamily="18" charset="0"/>
                              <a:cs typeface="Arial" panose="020B0604020202020204" pitchFamily="34" charset="0"/>
                            </a:rPr>
                            <m:t>1+</m:t>
                          </m:r>
                          <m:r>
                            <a:rPr lang="en-CA" sz="2000" i="1">
                              <a:effectLst/>
                              <a:latin typeface="Cambria Math" panose="02040503050406030204" pitchFamily="18" charset="0"/>
                              <a:ea typeface="Times New Roman" panose="02020603050405020304" pitchFamily="18" charset="0"/>
                              <a:cs typeface="Arial" panose="020B0604020202020204" pitchFamily="34" charset="0"/>
                            </a:rPr>
                            <m:t>𝑒𝑥𝑝</m:t>
                          </m:r>
                          <m:d>
                            <m:dPr>
                              <m:ctrlPr>
                                <a:rPr lang="en-CA" sz="2000" i="1">
                                  <a:effectLst/>
                                  <a:latin typeface="Cambria Math" panose="02040503050406030204" pitchFamily="18" charset="0"/>
                                  <a:ea typeface="Times New Roman" panose="02020603050405020304" pitchFamily="18" charset="0"/>
                                </a:rPr>
                              </m:ctrlPr>
                            </m:d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i="1">
                                  <a:effectLst/>
                                  <a:latin typeface="Cambria Math" panose="02040503050406030204" pitchFamily="18" charset="0"/>
                                  <a:ea typeface="Times New Roman" panose="02020603050405020304" pitchFamily="18" charset="0"/>
                                  <a:cs typeface="Arial" panose="020B0604020202020204" pitchFamily="34" charset="0"/>
                                </a:rPr>
                                <m:t> </m:t>
                              </m:r>
                              <m:r>
                                <a:rPr lang="en-CA" sz="2000" i="1">
                                  <a:effectLst/>
                                  <a:latin typeface="Cambria Math" panose="02040503050406030204" pitchFamily="18" charset="0"/>
                                  <a:ea typeface="Times New Roman" panose="02020603050405020304" pitchFamily="18" charset="0"/>
                                  <a:cs typeface="Arial" panose="020B0604020202020204" pitchFamily="34" charset="0"/>
                                </a:rPr>
                                <m:t>𝑙𝑜𝑔</m:t>
                              </m:r>
                              <m:f>
                                <m:fPr>
                                  <m:ctrlPr>
                                    <a:rPr lang="en-CA" sz="2000" i="1">
                                      <a:effectLst/>
                                      <a:latin typeface="Cambria Math" panose="02040503050406030204" pitchFamily="18" charset="0"/>
                                      <a:ea typeface="Times New Roman" panose="02020603050405020304" pitchFamily="18" charset="0"/>
                                    </a:rPr>
                                  </m:ctrlPr>
                                </m:fPr>
                                <m:num>
                                  <m:sSup>
                                    <m:sSupPr>
                                      <m:ctrlPr>
                                        <a:rPr lang="en-CA" sz="2000" i="1">
                                          <a:effectLst/>
                                          <a:latin typeface="Cambria Math" panose="02040503050406030204" pitchFamily="18" charset="0"/>
                                          <a:ea typeface="Times New Roman" panose="02020603050405020304" pitchFamily="18" charset="0"/>
                                        </a:rPr>
                                      </m:ctrlPr>
                                    </m:sSup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
                                <m:fPr>
                                  <m:ctrlPr>
                                    <a:rPr lang="en-CA" sz="2000" i="1">
                                      <a:effectLst/>
                                      <a:latin typeface="Cambria Math" panose="02040503050406030204" pitchFamily="18" charset="0"/>
                                      <a:ea typeface="Times New Roman" panose="02020603050405020304" pitchFamily="18" charset="0"/>
                                    </a:rPr>
                                  </m:ctrlPr>
                                </m:fPr>
                                <m:num>
                                  <m:sSup>
                                    <m:sSupPr>
                                      <m:ctrlPr>
                                        <a:rPr lang="en-CA" sz="2000" i="1">
                                          <a:effectLst/>
                                          <a:latin typeface="Cambria Math" panose="02040503050406030204" pitchFamily="18" charset="0"/>
                                          <a:ea typeface="Times New Roman" panose="02020603050405020304" pitchFamily="18" charset="0"/>
                                        </a:rPr>
                                      </m:ctrlPr>
                                    </m:sSup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e>
                          </m:d>
                        </m:den>
                      </m:f>
                    </m:oMath>
                  </m:oMathPara>
                </a14:m>
                <a:endParaRPr lang="en-US" sz="2000">
                  <a:cs typeface="Calibri"/>
                </a:endParaRPr>
              </a:p>
              <a:p>
                <a:endParaRPr lang="en-CA"/>
              </a:p>
            </p:txBody>
          </p:sp>
        </mc:Choice>
        <mc:Fallback xmlns="">
          <p:sp>
            <p:nvSpPr>
              <p:cNvPr id="7" name="Content Placeholder 6">
                <a:extLst>
                  <a:ext uri="{FF2B5EF4-FFF2-40B4-BE49-F238E27FC236}">
                    <a16:creationId xmlns:a16="http://schemas.microsoft.com/office/drawing/2014/main" id="{A132926B-7377-8F15-392D-C9BFC1489C3E}"/>
                  </a:ext>
                </a:extLst>
              </p:cNvPr>
              <p:cNvSpPr>
                <a:spLocks noGrp="1" noRot="1" noChangeAspect="1" noMove="1" noResize="1" noEditPoints="1" noAdjustHandles="1" noChangeArrowheads="1" noChangeShapeType="1" noTextEdit="1"/>
              </p:cNvSpPr>
              <p:nvPr>
                <p:ph idx="1"/>
              </p:nvPr>
            </p:nvSpPr>
            <p:spPr>
              <a:blipFill>
                <a:blip r:embed="rId2"/>
                <a:stretch>
                  <a:fillRect l="-1217" t="-49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5A86751-B25E-DB54-5496-A62C5FB0B458}"/>
              </a:ext>
            </a:extLst>
          </p:cNvPr>
          <p:cNvSpPr>
            <a:spLocks noGrp="1"/>
          </p:cNvSpPr>
          <p:nvPr>
            <p:ph type="title"/>
          </p:nvPr>
        </p:nvSpPr>
        <p:spPr/>
        <p:txBody>
          <a:bodyPr/>
          <a:lstStyle/>
          <a:p>
            <a:r>
              <a:rPr lang="en-US">
                <a:ea typeface="+mj-lt"/>
                <a:cs typeface="+mj-lt"/>
              </a:rPr>
              <a:t>DPO derivation</a:t>
            </a:r>
          </a:p>
        </p:txBody>
      </p:sp>
      <p:sp>
        <p:nvSpPr>
          <p:cNvPr id="4" name="Date Placeholder 3">
            <a:extLst>
              <a:ext uri="{FF2B5EF4-FFF2-40B4-BE49-F238E27FC236}">
                <a16:creationId xmlns:a16="http://schemas.microsoft.com/office/drawing/2014/main" id="{D5E33177-2776-8EBD-C6B6-050201EACBD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CDB4071-9FC2-3496-8326-C9338AEF217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CE479C4-5C62-C634-564B-8FDF67983E2A}"/>
              </a:ext>
            </a:extLst>
          </p:cNvPr>
          <p:cNvSpPr>
            <a:spLocks noGrp="1"/>
          </p:cNvSpPr>
          <p:nvPr>
            <p:ph type="sldNum" sz="quarter" idx="12"/>
          </p:nvPr>
        </p:nvSpPr>
        <p:spPr/>
        <p:txBody>
          <a:bodyPr/>
          <a:lstStyle/>
          <a:p>
            <a:fld id="{D4F24A5E-B0D2-394D-9970-9AE06BCB59C1}" type="slidenum">
              <a:rPr lang="en-US" smtClean="0"/>
              <a:t>105</a:t>
            </a:fld>
            <a:endParaRPr lang="en-US"/>
          </a:p>
        </p:txBody>
      </p:sp>
      <p:pic>
        <p:nvPicPr>
          <p:cNvPr id="3" name="Graphic 2" descr="Arrow Right with solid fill">
            <a:extLst>
              <a:ext uri="{FF2B5EF4-FFF2-40B4-BE49-F238E27FC236}">
                <a16:creationId xmlns:a16="http://schemas.microsoft.com/office/drawing/2014/main" id="{1A963E52-79AC-D624-F8FA-F5F91EDBFE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0000">
            <a:off x="2727217" y="5220611"/>
            <a:ext cx="595953" cy="595953"/>
          </a:xfrm>
          <a:prstGeom prst="rect">
            <a:avLst/>
          </a:prstGeom>
        </p:spPr>
      </p:pic>
      <p:sp>
        <p:nvSpPr>
          <p:cNvPr id="8" name="TextBox 7">
            <a:extLst>
              <a:ext uri="{FF2B5EF4-FFF2-40B4-BE49-F238E27FC236}">
                <a16:creationId xmlns:a16="http://schemas.microsoft.com/office/drawing/2014/main" id="{C742E740-67EF-1CC0-2489-0B21E0DF7190}"/>
              </a:ext>
            </a:extLst>
          </p:cNvPr>
          <p:cNvSpPr txBox="1"/>
          <p:nvPr/>
        </p:nvSpPr>
        <p:spPr>
          <a:xfrm>
            <a:off x="837821" y="5608282"/>
            <a:ext cx="2092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Preferred response</a:t>
            </a:r>
          </a:p>
        </p:txBody>
      </p:sp>
    </p:spTree>
    <p:extLst>
      <p:ext uri="{BB962C8B-B14F-4D97-AF65-F5344CB8AC3E}">
        <p14:creationId xmlns:p14="http://schemas.microsoft.com/office/powerpoint/2010/main" val="859174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18E06-6E0C-54F7-C796-7D97AE5FF1D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D839923E-8EBA-9C3B-2B35-24675C1612F0}"/>
                  </a:ext>
                </a:extLst>
              </p:cNvPr>
              <p:cNvSpPr>
                <a:spLocks noGrp="1"/>
              </p:cNvSpPr>
              <p:nvPr>
                <p:ph idx="1"/>
              </p:nvPr>
            </p:nvSpPr>
            <p:spPr/>
            <p:txBody>
              <a:bodyPr/>
              <a:lstStyle/>
              <a:p>
                <a:pPr marL="0" indent="0">
                  <a:buNone/>
                </a:pPr>
                <a:r>
                  <a:rPr lang="en-US" sz="2800">
                    <a:solidFill>
                      <a:srgbClr val="C00000"/>
                    </a:solidFill>
                    <a:cs typeface="Calibri"/>
                  </a:rPr>
                  <a:t>Maximum likelihood objective</a:t>
                </a:r>
                <a:r>
                  <a:rPr lang="en-US" sz="2800">
                    <a:cs typeface="Calibri"/>
                  </a:rPr>
                  <a:t> for a parameterized policy </a:t>
                </a:r>
                <a:r>
                  <a:rPr lang="en-US" sz="2800">
                    <a:ea typeface="+mn-lt"/>
                    <a:cs typeface="+mn-lt"/>
                  </a:rPr>
                  <a:t>π</a:t>
                </a:r>
                <a:r>
                  <a:rPr lang="en-US" sz="2800" err="1">
                    <a:ea typeface="+mn-lt"/>
                    <a:cs typeface="+mn-lt"/>
                  </a:rPr>
                  <a:t>θ</a:t>
                </a:r>
                <a:r>
                  <a:rPr lang="en-US" sz="2800">
                    <a:ea typeface="+mn-lt"/>
                    <a:cs typeface="+mn-lt"/>
                  </a:rPr>
                  <a:t>:</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sz="2800">
                  <a:cs typeface="Calibri"/>
                </a:endParaRPr>
              </a:p>
              <a:p>
                <a:pPr marL="0" indent="0">
                  <a:buNone/>
                </a:pPr>
                <a:endParaRPr lang="en-US"/>
              </a:p>
            </p:txBody>
          </p:sp>
        </mc:Choice>
        <mc:Fallback xmlns="">
          <p:sp>
            <p:nvSpPr>
              <p:cNvPr id="15" name="Content Placeholder 14">
                <a:extLst>
                  <a:ext uri="{FF2B5EF4-FFF2-40B4-BE49-F238E27FC236}">
                    <a16:creationId xmlns:a16="http://schemas.microsoft.com/office/drawing/2014/main" id="{D839923E-8EBA-9C3B-2B35-24675C1612F0}"/>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BF61C9F-6BD8-8283-7EF7-C46EF15B8778}"/>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C746DD74-669E-28EF-AD5E-54FD421761A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8F31607-6C13-4FD9-D009-DAC2DC413E0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F2AA8DF2-9DA8-A49C-991E-07064FCB4ECD}"/>
              </a:ext>
            </a:extLst>
          </p:cNvPr>
          <p:cNvSpPr>
            <a:spLocks noGrp="1"/>
          </p:cNvSpPr>
          <p:nvPr>
            <p:ph type="sldNum" sz="quarter" idx="12"/>
          </p:nvPr>
        </p:nvSpPr>
        <p:spPr/>
        <p:txBody>
          <a:bodyPr/>
          <a:lstStyle/>
          <a:p>
            <a:fld id="{D4F24A5E-B0D2-394D-9970-9AE06BCB59C1}" type="slidenum">
              <a:rPr lang="en-US" smtClean="0"/>
              <a:t>106</a:t>
            </a:fld>
            <a:endParaRPr lang="en-US"/>
          </a:p>
        </p:txBody>
      </p:sp>
    </p:spTree>
    <p:extLst>
      <p:ext uri="{BB962C8B-B14F-4D97-AF65-F5344CB8AC3E}">
        <p14:creationId xmlns:p14="http://schemas.microsoft.com/office/powerpoint/2010/main" val="1256597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2AAEB-4387-216E-35E4-8AE6C3E7EB3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8CF46EC0-2275-D305-630C-1BB786A68065}"/>
                  </a:ext>
                </a:extLst>
              </p:cNvPr>
              <p:cNvSpPr>
                <a:spLocks noGrp="1"/>
              </p:cNvSpPr>
              <p:nvPr>
                <p:ph idx="1"/>
              </p:nvPr>
            </p:nvSpPr>
            <p:spPr/>
            <p:txBody>
              <a:bodyPr/>
              <a:lstStyle/>
              <a:p>
                <a:pPr marL="0" indent="0">
                  <a:buNone/>
                </a:pPr>
                <a:r>
                  <a:rPr lang="en-US" sz="2800">
                    <a:solidFill>
                      <a:srgbClr val="C00000"/>
                    </a:solidFill>
                    <a:cs typeface="Calibri"/>
                  </a:rPr>
                  <a:t>Maximum likelihood objective</a:t>
                </a:r>
                <a:r>
                  <a:rPr lang="en-US" sz="2800">
                    <a:cs typeface="Calibri"/>
                  </a:rPr>
                  <a:t> for a parameterized policy </a:t>
                </a:r>
                <a:r>
                  <a:rPr lang="en-US" sz="2800">
                    <a:ea typeface="+mn-lt"/>
                    <a:cs typeface="+mn-lt"/>
                  </a:rPr>
                  <a:t>πθ:</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a:cs typeface="Calibri"/>
                </a:endParaRPr>
              </a:p>
              <a:p>
                <a:pPr marL="0" indent="0">
                  <a:buNone/>
                </a:pPr>
                <a:r>
                  <a:rPr lang="en-US">
                    <a:cs typeface="Calibri"/>
                  </a:rPr>
                  <a:t>For RLHF:</a:t>
                </a: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𝑅</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𝒟</m:t>
                          </m:r>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e>
                          </m:d>
                        </m:e>
                      </m:d>
                    </m:oMath>
                  </m:oMathPara>
                </a14:m>
                <a:endParaRPr lang="en-US" sz="2800">
                  <a:cs typeface="Calibri"/>
                </a:endParaRPr>
              </a:p>
              <a:p>
                <a:pPr marL="0" indent="0">
                  <a:buNone/>
                </a:pPr>
                <a:endParaRPr lang="en-US"/>
              </a:p>
            </p:txBody>
          </p:sp>
        </mc:Choice>
        <mc:Fallback xmlns="">
          <p:sp>
            <p:nvSpPr>
              <p:cNvPr id="15" name="Content Placeholder 14">
                <a:extLst>
                  <a:ext uri="{FF2B5EF4-FFF2-40B4-BE49-F238E27FC236}">
                    <a16:creationId xmlns:a16="http://schemas.microsoft.com/office/drawing/2014/main" id="{8CF46EC0-2275-D305-630C-1BB786A68065}"/>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BBFF02F-35D6-C129-1C7B-C24155453682}"/>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85FAC9F2-38A4-E38C-39B3-2BE47F0CF41A}"/>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739DF67-995D-51C3-80A3-CAE6FA8C8CB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9B2E067-CE3F-77A3-F7A7-0BEA934B8E9D}"/>
              </a:ext>
            </a:extLst>
          </p:cNvPr>
          <p:cNvSpPr>
            <a:spLocks noGrp="1"/>
          </p:cNvSpPr>
          <p:nvPr>
            <p:ph type="sldNum" sz="quarter" idx="12"/>
          </p:nvPr>
        </p:nvSpPr>
        <p:spPr/>
        <p:txBody>
          <a:bodyPr/>
          <a:lstStyle/>
          <a:p>
            <a:fld id="{D4F24A5E-B0D2-394D-9970-9AE06BCB59C1}" type="slidenum">
              <a:rPr lang="en-US" smtClean="0"/>
              <a:t>107</a:t>
            </a:fld>
            <a:endParaRPr lang="en-US"/>
          </a:p>
        </p:txBody>
      </p:sp>
    </p:spTree>
    <p:extLst>
      <p:ext uri="{BB962C8B-B14F-4D97-AF65-F5344CB8AC3E}">
        <p14:creationId xmlns:p14="http://schemas.microsoft.com/office/powerpoint/2010/main" val="41156316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2AAEB-4387-216E-35E4-8AE6C3E7EB3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8CF46EC0-2275-D305-630C-1BB786A68065}"/>
                  </a:ext>
                </a:extLst>
              </p:cNvPr>
              <p:cNvSpPr>
                <a:spLocks noGrp="1"/>
              </p:cNvSpPr>
              <p:nvPr>
                <p:ph idx="1"/>
              </p:nvPr>
            </p:nvSpPr>
            <p:spPr/>
            <p:txBody>
              <a:bodyPr/>
              <a:lstStyle/>
              <a:p>
                <a:pPr marL="0" indent="0">
                  <a:buNone/>
                </a:pPr>
                <a:r>
                  <a:rPr lang="en-US" sz="2800">
                    <a:solidFill>
                      <a:srgbClr val="C00000"/>
                    </a:solidFill>
                    <a:cs typeface="Calibri"/>
                  </a:rPr>
                  <a:t>Maximum likelihood objective</a:t>
                </a:r>
                <a:r>
                  <a:rPr lang="en-US" sz="2800">
                    <a:cs typeface="Calibri"/>
                  </a:rPr>
                  <a:t> for a parameterized policy </a:t>
                </a:r>
                <a:r>
                  <a:rPr lang="en-US" sz="2800">
                    <a:ea typeface="+mn-lt"/>
                    <a:cs typeface="+mn-lt"/>
                  </a:rPr>
                  <a:t>π</a:t>
                </a:r>
                <a:r>
                  <a:rPr lang="en-US" sz="2800" err="1">
                    <a:ea typeface="+mn-lt"/>
                    <a:cs typeface="+mn-lt"/>
                  </a:rPr>
                  <a:t>θ</a:t>
                </a:r>
                <a:r>
                  <a:rPr lang="en-US" sz="2800">
                    <a:ea typeface="+mn-lt"/>
                    <a:cs typeface="+mn-lt"/>
                  </a:rPr>
                  <a:t>:</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sz="2800">
                  <a:cs typeface="Calibri"/>
                </a:endParaRPr>
              </a:p>
              <a:p>
                <a:pPr marL="0" indent="0">
                  <a:buNone/>
                </a:pPr>
                <a:endParaRPr lang="en-US"/>
              </a:p>
            </p:txBody>
          </p:sp>
        </mc:Choice>
        <mc:Fallback xmlns="">
          <p:sp>
            <p:nvSpPr>
              <p:cNvPr id="15" name="Content Placeholder 14">
                <a:extLst>
                  <a:ext uri="{FF2B5EF4-FFF2-40B4-BE49-F238E27FC236}">
                    <a16:creationId xmlns:a16="http://schemas.microsoft.com/office/drawing/2014/main" id="{8CF46EC0-2275-D305-630C-1BB786A68065}"/>
                  </a:ext>
                </a:extLst>
              </p:cNvPr>
              <p:cNvSpPr>
                <a:spLocks noGrp="1" noRot="1" noChangeAspect="1" noMove="1" noResize="1" noEditPoints="1" noAdjustHandles="1" noChangeArrowheads="1" noChangeShapeType="1" noTextEdit="1"/>
              </p:cNvSpPr>
              <p:nvPr>
                <p:ph idx="1"/>
              </p:nvPr>
            </p:nvSpPr>
            <p:spPr>
              <a:blipFill>
                <a:blip r:embed="rId3"/>
                <a:stretch>
                  <a:fillRect l="-1217" t="-2109"/>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E4DCA348-02A8-85C4-2B42-0AAC1EFD5B82}"/>
              </a:ext>
            </a:extLst>
          </p:cNvPr>
          <p:cNvSpPr/>
          <p:nvPr/>
        </p:nvSpPr>
        <p:spPr>
          <a:xfrm>
            <a:off x="6583680" y="1998617"/>
            <a:ext cx="1463040" cy="1227909"/>
          </a:xfrm>
          <a:prstGeom prst="rect">
            <a:avLst/>
          </a:prstGeom>
          <a:noFill/>
          <a:ln w="2540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8BBFF02F-35D6-C129-1C7B-C24155453682}"/>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85FAC9F2-38A4-E38C-39B3-2BE47F0CF41A}"/>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739DF67-995D-51C3-80A3-CAE6FA8C8CB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9B2E067-CE3F-77A3-F7A7-0BEA934B8E9D}"/>
              </a:ext>
            </a:extLst>
          </p:cNvPr>
          <p:cNvSpPr>
            <a:spLocks noGrp="1"/>
          </p:cNvSpPr>
          <p:nvPr>
            <p:ph type="sldNum" sz="quarter" idx="12"/>
          </p:nvPr>
        </p:nvSpPr>
        <p:spPr/>
        <p:txBody>
          <a:bodyPr/>
          <a:lstStyle/>
          <a:p>
            <a:fld id="{D4F24A5E-B0D2-394D-9970-9AE06BCB59C1}" type="slidenum">
              <a:rPr lang="en-US" smtClean="0"/>
              <a:t>108</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F31BB6-FB35-955A-300A-C6E2DAAD4EFB}"/>
                  </a:ext>
                </a:extLst>
              </p:cNvPr>
              <p:cNvSpPr txBox="1"/>
              <p:nvPr/>
            </p:nvSpPr>
            <p:spPr>
              <a:xfrm>
                <a:off x="5747657" y="3429000"/>
                <a:ext cx="3435532" cy="369332"/>
              </a:xfrm>
              <a:prstGeom prst="rect">
                <a:avLst/>
              </a:prstGeom>
              <a:noFill/>
            </p:spPr>
            <p:txBody>
              <a:bodyPr wrap="square" rtlCol="0">
                <a:spAutoFit/>
              </a:bodyPr>
              <a:lstStyle/>
              <a:p>
                <a:r>
                  <a:rPr lang="en-US" b="1">
                    <a:solidFill>
                      <a:srgbClr val="C00000"/>
                    </a:solidFill>
                  </a:rPr>
                  <a:t>Maximize the probability of </a:t>
                </a:r>
                <a14:m>
                  <m:oMath xmlns:m="http://schemas.openxmlformats.org/officeDocument/2006/math">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𝒚</m:t>
                        </m:r>
                      </m:e>
                      <m:sub>
                        <m:r>
                          <a:rPr lang="en-CA" b="1" i="1" smtClean="0">
                            <a:solidFill>
                              <a:srgbClr val="C00000"/>
                            </a:solidFill>
                            <a:latin typeface="Cambria Math" panose="02040503050406030204" pitchFamily="18" charset="0"/>
                          </a:rPr>
                          <m:t>𝒘</m:t>
                        </m:r>
                      </m:sub>
                    </m:sSub>
                  </m:oMath>
                </a14:m>
                <a:endParaRPr lang="en-CA" b="1">
                  <a:solidFill>
                    <a:srgbClr val="C00000"/>
                  </a:solidFill>
                </a:endParaRPr>
              </a:p>
            </p:txBody>
          </p:sp>
        </mc:Choice>
        <mc:Fallback xmlns="">
          <p:sp>
            <p:nvSpPr>
              <p:cNvPr id="9" name="TextBox 8">
                <a:extLst>
                  <a:ext uri="{FF2B5EF4-FFF2-40B4-BE49-F238E27FC236}">
                    <a16:creationId xmlns:a16="http://schemas.microsoft.com/office/drawing/2014/main" id="{ABF31BB6-FB35-955A-300A-C6E2DAAD4EFB}"/>
                  </a:ext>
                </a:extLst>
              </p:cNvPr>
              <p:cNvSpPr txBox="1">
                <a:spLocks noRot="1" noChangeAspect="1" noMove="1" noResize="1" noEditPoints="1" noAdjustHandles="1" noChangeArrowheads="1" noChangeShapeType="1" noTextEdit="1"/>
              </p:cNvSpPr>
              <p:nvPr/>
            </p:nvSpPr>
            <p:spPr>
              <a:xfrm>
                <a:off x="5747657" y="3429000"/>
                <a:ext cx="3435532" cy="369332"/>
              </a:xfrm>
              <a:prstGeom prst="rect">
                <a:avLst/>
              </a:prstGeom>
              <a:blipFill>
                <a:blip r:embed="rId4"/>
                <a:stretch>
                  <a:fillRect l="-1599" t="-10000" b="-25000"/>
                </a:stretch>
              </a:blipFill>
            </p:spPr>
            <p:txBody>
              <a:bodyPr/>
              <a:lstStyle/>
              <a:p>
                <a:r>
                  <a:rPr lang="en-US">
                    <a:noFill/>
                  </a:rPr>
                  <a:t> </a:t>
                </a:r>
              </a:p>
            </p:txBody>
          </p:sp>
        </mc:Fallback>
      </mc:AlternateContent>
    </p:spTree>
    <p:extLst>
      <p:ext uri="{BB962C8B-B14F-4D97-AF65-F5344CB8AC3E}">
        <p14:creationId xmlns:p14="http://schemas.microsoft.com/office/powerpoint/2010/main" val="4199346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DA9A1-F3F7-0029-F8D7-4EC8488D8D7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0B97AFAF-31D4-54E5-B469-6E0957A2B348}"/>
                  </a:ext>
                </a:extLst>
              </p:cNvPr>
              <p:cNvSpPr>
                <a:spLocks noGrp="1"/>
              </p:cNvSpPr>
              <p:nvPr>
                <p:ph idx="1"/>
              </p:nvPr>
            </p:nvSpPr>
            <p:spPr/>
            <p:txBody>
              <a:bodyPr/>
              <a:lstStyle/>
              <a:p>
                <a:pPr marL="0" indent="0">
                  <a:buNone/>
                </a:pPr>
                <a:r>
                  <a:rPr lang="en-US" sz="2800">
                    <a:solidFill>
                      <a:srgbClr val="C00000"/>
                    </a:solidFill>
                    <a:cs typeface="Calibri"/>
                  </a:rPr>
                  <a:t>Maximum likelihood objective</a:t>
                </a:r>
                <a:r>
                  <a:rPr lang="en-US" sz="2800">
                    <a:cs typeface="Calibri"/>
                  </a:rPr>
                  <a:t> for a parameterized policy </a:t>
                </a:r>
                <a:r>
                  <a:rPr lang="en-US" sz="2800">
                    <a:ea typeface="+mn-lt"/>
                    <a:cs typeface="+mn-lt"/>
                  </a:rPr>
                  <a:t>π</a:t>
                </a:r>
                <a:r>
                  <a:rPr lang="en-US" sz="2800" err="1">
                    <a:ea typeface="+mn-lt"/>
                    <a:cs typeface="+mn-lt"/>
                  </a:rPr>
                  <a:t>θ</a:t>
                </a:r>
                <a:r>
                  <a:rPr lang="en-US" sz="2800">
                    <a:ea typeface="+mn-lt"/>
                    <a:cs typeface="+mn-lt"/>
                  </a:rPr>
                  <a:t>:</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sz="2800">
                  <a:cs typeface="Calibri"/>
                </a:endParaRPr>
              </a:p>
              <a:p>
                <a:pPr marL="0" indent="0">
                  <a:buNone/>
                </a:pPr>
                <a:endParaRPr lang="en-US"/>
              </a:p>
            </p:txBody>
          </p:sp>
        </mc:Choice>
        <mc:Fallback xmlns="">
          <p:sp>
            <p:nvSpPr>
              <p:cNvPr id="15" name="Content Placeholder 14">
                <a:extLst>
                  <a:ext uri="{FF2B5EF4-FFF2-40B4-BE49-F238E27FC236}">
                    <a16:creationId xmlns:a16="http://schemas.microsoft.com/office/drawing/2014/main" id="{0B97AFAF-31D4-54E5-B469-6E0957A2B348}"/>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F5BFC00-74DB-E2FA-2AE1-99A115D0C81B}"/>
              </a:ext>
            </a:extLst>
          </p:cNvPr>
          <p:cNvSpPr/>
          <p:nvPr/>
        </p:nvSpPr>
        <p:spPr>
          <a:xfrm>
            <a:off x="8610600" y="1998616"/>
            <a:ext cx="1463040" cy="1227909"/>
          </a:xfrm>
          <a:prstGeom prst="rect">
            <a:avLst/>
          </a:prstGeom>
          <a:noFill/>
          <a:ln w="2540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243A454-E43D-177D-7F54-EB3D894A99D8}"/>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D0C9A58E-72F4-ED22-4754-6B9F0FC1FBB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8FE0621-3C6F-ABBC-F21B-A46537F2A9B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B5F1CBB-BF6D-1CCD-27A6-4C17B6BBF522}"/>
              </a:ext>
            </a:extLst>
          </p:cNvPr>
          <p:cNvSpPr>
            <a:spLocks noGrp="1"/>
          </p:cNvSpPr>
          <p:nvPr>
            <p:ph type="sldNum" sz="quarter" idx="12"/>
          </p:nvPr>
        </p:nvSpPr>
        <p:spPr/>
        <p:txBody>
          <a:bodyPr/>
          <a:lstStyle/>
          <a:p>
            <a:fld id="{D4F24A5E-B0D2-394D-9970-9AE06BCB59C1}" type="slidenum">
              <a:rPr lang="en-US" smtClean="0"/>
              <a:t>109</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822E22-86C7-DACE-7C8F-EDB5EA7CCB34}"/>
                  </a:ext>
                </a:extLst>
              </p:cNvPr>
              <p:cNvSpPr txBox="1"/>
              <p:nvPr/>
            </p:nvSpPr>
            <p:spPr>
              <a:xfrm>
                <a:off x="7918268" y="3534130"/>
                <a:ext cx="3435532" cy="369332"/>
              </a:xfrm>
              <a:prstGeom prst="rect">
                <a:avLst/>
              </a:prstGeom>
              <a:noFill/>
            </p:spPr>
            <p:txBody>
              <a:bodyPr wrap="square" rtlCol="0">
                <a:spAutoFit/>
              </a:bodyPr>
              <a:lstStyle/>
              <a:p>
                <a:r>
                  <a:rPr lang="en-US" b="1">
                    <a:solidFill>
                      <a:srgbClr val="C00000"/>
                    </a:solidFill>
                  </a:rPr>
                  <a:t>Minimize the probability of </a:t>
                </a:r>
                <a14:m>
                  <m:oMath xmlns:m="http://schemas.openxmlformats.org/officeDocument/2006/math">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𝒚</m:t>
                        </m:r>
                      </m:e>
                      <m:sub>
                        <m:r>
                          <a:rPr lang="en-CA" b="1" i="1" smtClean="0">
                            <a:solidFill>
                              <a:srgbClr val="C00000"/>
                            </a:solidFill>
                            <a:latin typeface="Cambria Math" panose="02040503050406030204" pitchFamily="18" charset="0"/>
                          </a:rPr>
                          <m:t>𝒍</m:t>
                        </m:r>
                      </m:sub>
                    </m:sSub>
                  </m:oMath>
                </a14:m>
                <a:endParaRPr lang="en-CA" b="1">
                  <a:solidFill>
                    <a:srgbClr val="C00000"/>
                  </a:solidFill>
                </a:endParaRPr>
              </a:p>
            </p:txBody>
          </p:sp>
        </mc:Choice>
        <mc:Fallback xmlns="">
          <p:sp>
            <p:nvSpPr>
              <p:cNvPr id="7" name="TextBox 6">
                <a:extLst>
                  <a:ext uri="{FF2B5EF4-FFF2-40B4-BE49-F238E27FC236}">
                    <a16:creationId xmlns:a16="http://schemas.microsoft.com/office/drawing/2014/main" id="{03822E22-86C7-DACE-7C8F-EDB5EA7CCB34}"/>
                  </a:ext>
                </a:extLst>
              </p:cNvPr>
              <p:cNvSpPr txBox="1">
                <a:spLocks noRot="1" noChangeAspect="1" noMove="1" noResize="1" noEditPoints="1" noAdjustHandles="1" noChangeArrowheads="1" noChangeShapeType="1" noTextEdit="1"/>
              </p:cNvSpPr>
              <p:nvPr/>
            </p:nvSpPr>
            <p:spPr>
              <a:xfrm>
                <a:off x="7918268" y="3534130"/>
                <a:ext cx="3435532" cy="369332"/>
              </a:xfrm>
              <a:prstGeom prst="rect">
                <a:avLst/>
              </a:prstGeom>
              <a:blipFill>
                <a:blip r:embed="rId3"/>
                <a:stretch>
                  <a:fillRect l="-1596"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72701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2EEF-A795-30F4-9EF8-916472B62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645D2-80F5-0156-484B-83E3F91932D4}"/>
              </a:ext>
            </a:extLst>
          </p:cNvPr>
          <p:cNvSpPr>
            <a:spLocks noGrp="1"/>
          </p:cNvSpPr>
          <p:nvPr>
            <p:ph type="title"/>
          </p:nvPr>
        </p:nvSpPr>
        <p:spPr/>
        <p:txBody>
          <a:bodyPr/>
          <a:lstStyle/>
          <a:p>
            <a:r>
              <a:rPr lang="en-CA"/>
              <a:t>Classification vs Generation Tasks</a:t>
            </a:r>
          </a:p>
        </p:txBody>
      </p:sp>
      <p:sp>
        <p:nvSpPr>
          <p:cNvPr id="3" name="Content Placeholder 2">
            <a:extLst>
              <a:ext uri="{FF2B5EF4-FFF2-40B4-BE49-F238E27FC236}">
                <a16:creationId xmlns:a16="http://schemas.microsoft.com/office/drawing/2014/main" id="{46D24146-5B71-8CFE-2EE5-2A690AC9E3C2}"/>
              </a:ext>
            </a:extLst>
          </p:cNvPr>
          <p:cNvSpPr>
            <a:spLocks noGrp="1"/>
          </p:cNvSpPr>
          <p:nvPr>
            <p:ph idx="1"/>
          </p:nvPr>
        </p:nvSpPr>
        <p:spPr/>
        <p:txBody>
          <a:bodyPr vert="horz" lIns="91440" tIns="45720" rIns="91440" bIns="45720" rtlCol="0" anchor="t">
            <a:normAutofit/>
          </a:bodyPr>
          <a:lstStyle/>
          <a:p>
            <a:r>
              <a:rPr lang="en-CA" sz="3200"/>
              <a:t>The base model (LaMDA-PT) is </a:t>
            </a:r>
            <a:r>
              <a:rPr lang="en-CA" sz="3200">
                <a:solidFill>
                  <a:srgbClr val="C00000"/>
                </a:solidFill>
              </a:rPr>
              <a:t>decoder-only</a:t>
            </a:r>
            <a:endParaRPr lang="en-CA" sz="3200">
              <a:solidFill>
                <a:srgbClr val="C00000"/>
              </a:solidFill>
              <a:cs typeface="Calibri"/>
            </a:endParaRPr>
          </a:p>
          <a:p>
            <a:endParaRPr lang="en-CA" sz="3200"/>
          </a:p>
          <a:p>
            <a:r>
              <a:rPr lang="en-CA" sz="3200"/>
              <a:t>Works as is for free-text generation</a:t>
            </a:r>
          </a:p>
          <a:p>
            <a:pPr marL="0" indent="0">
              <a:buNone/>
            </a:pPr>
            <a:r>
              <a:rPr lang="en-CA" sz="3200"/>
              <a:t>   tasks (e.g., summarization)</a:t>
            </a:r>
          </a:p>
          <a:p>
            <a:endParaRPr lang="en-CA" sz="3200"/>
          </a:p>
          <a:p>
            <a:r>
              <a:rPr lang="en-CA" sz="3200">
                <a:solidFill>
                  <a:srgbClr val="C00000"/>
                </a:solidFill>
              </a:rPr>
              <a:t>Needs options for classification</a:t>
            </a:r>
            <a:endParaRPr lang="en-CA" sz="3200">
              <a:solidFill>
                <a:srgbClr val="C00000"/>
              </a:solidFill>
              <a:cs typeface="Calibri"/>
            </a:endParaRPr>
          </a:p>
          <a:p>
            <a:pPr marL="0" indent="0">
              <a:buNone/>
            </a:pPr>
            <a:r>
              <a:rPr lang="en-CA" sz="3200">
                <a:solidFill>
                  <a:srgbClr val="C00000"/>
                </a:solidFill>
              </a:rPr>
              <a:t>  tasks (e.g., closed QA)</a:t>
            </a:r>
            <a:endParaRPr lang="en-CA" sz="3200">
              <a:solidFill>
                <a:srgbClr val="C00000"/>
              </a:solidFill>
              <a:cs typeface="Calibri"/>
            </a:endParaRPr>
          </a:p>
          <a:p>
            <a:pPr lvl="1"/>
            <a:endParaRPr lang="en-CA"/>
          </a:p>
          <a:p>
            <a:pPr lvl="1"/>
            <a:endParaRPr lang="en-CA"/>
          </a:p>
          <a:p>
            <a:endParaRPr lang="en-CA"/>
          </a:p>
          <a:p>
            <a:endParaRPr lang="en-CA"/>
          </a:p>
          <a:p>
            <a:pPr lvl="1"/>
            <a:endParaRPr lang="en-CA"/>
          </a:p>
          <a:p>
            <a:endParaRPr lang="en-CA"/>
          </a:p>
        </p:txBody>
      </p:sp>
      <p:sp>
        <p:nvSpPr>
          <p:cNvPr id="4" name="Date Placeholder 3">
            <a:extLst>
              <a:ext uri="{FF2B5EF4-FFF2-40B4-BE49-F238E27FC236}">
                <a16:creationId xmlns:a16="http://schemas.microsoft.com/office/drawing/2014/main" id="{D6BD1DCA-2F21-97B7-1D0D-86141F98140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8046097-6ED1-2E14-5807-5FF7CB708ED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9C57B9-2904-6152-A2AD-DE13A9757B8F}"/>
              </a:ext>
            </a:extLst>
          </p:cNvPr>
          <p:cNvSpPr>
            <a:spLocks noGrp="1"/>
          </p:cNvSpPr>
          <p:nvPr>
            <p:ph type="sldNum" sz="quarter" idx="12"/>
          </p:nvPr>
        </p:nvSpPr>
        <p:spPr/>
        <p:txBody>
          <a:bodyPr/>
          <a:lstStyle/>
          <a:p>
            <a:fld id="{D4F24A5E-B0D2-394D-9970-9AE06BCB59C1}" type="slidenum">
              <a:rPr lang="en-US" smtClean="0"/>
              <a:t>11</a:t>
            </a:fld>
            <a:endParaRPr lang="en-US"/>
          </a:p>
        </p:txBody>
      </p:sp>
      <p:pic>
        <p:nvPicPr>
          <p:cNvPr id="9" name="Picture 8">
            <a:extLst>
              <a:ext uri="{FF2B5EF4-FFF2-40B4-BE49-F238E27FC236}">
                <a16:creationId xmlns:a16="http://schemas.microsoft.com/office/drawing/2014/main" id="{9DECE92E-EFD0-6AB4-DE1A-663EB6340B1F}"/>
              </a:ext>
            </a:extLst>
          </p:cNvPr>
          <p:cNvPicPr>
            <a:picLocks noChangeAspect="1"/>
          </p:cNvPicPr>
          <p:nvPr/>
        </p:nvPicPr>
        <p:blipFill>
          <a:blip r:embed="rId3"/>
          <a:stretch>
            <a:fillRect/>
          </a:stretch>
        </p:blipFill>
        <p:spPr>
          <a:xfrm>
            <a:off x="7436478" y="2371372"/>
            <a:ext cx="3642927" cy="3117143"/>
          </a:xfrm>
          <a:prstGeom prst="rect">
            <a:avLst/>
          </a:prstGeom>
        </p:spPr>
      </p:pic>
      <p:sp>
        <p:nvSpPr>
          <p:cNvPr id="10" name="Rectangle 9">
            <a:extLst>
              <a:ext uri="{FF2B5EF4-FFF2-40B4-BE49-F238E27FC236}">
                <a16:creationId xmlns:a16="http://schemas.microsoft.com/office/drawing/2014/main" id="{AFF739A5-D7CD-B982-2771-A26274BBC96E}"/>
              </a:ext>
            </a:extLst>
          </p:cNvPr>
          <p:cNvSpPr/>
          <p:nvPr/>
        </p:nvSpPr>
        <p:spPr>
          <a:xfrm>
            <a:off x="7347857" y="4136572"/>
            <a:ext cx="3777344" cy="60415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1254515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75573E2A-A623-DA66-F839-AB0C319DCF85}"/>
                  </a:ext>
                </a:extLst>
              </p:cNvPr>
              <p:cNvSpPr>
                <a:spLocks noGrp="1"/>
              </p:cNvSpPr>
              <p:nvPr>
                <p:ph idx="1"/>
              </p:nvPr>
            </p:nvSpPr>
            <p:spPr/>
            <p:txBody>
              <a:bodyPr>
                <a:normAutofit/>
              </a:bodyPr>
              <a:lstStyle/>
              <a:p>
                <a:pPr marL="0" indent="0">
                  <a:buNone/>
                </a:pPr>
                <a:r>
                  <a:rPr lang="en-US" sz="2800">
                    <a:cs typeface="Calibri"/>
                  </a:rPr>
                  <a:t>Maximum likelihood objective for a parameterized policy </a:t>
                </a:r>
                <a:r>
                  <a:rPr lang="en-US" sz="2800">
                    <a:ea typeface="+mn-lt"/>
                    <a:cs typeface="+mn-lt"/>
                  </a:rPr>
                  <a:t>πθ:</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a:cs typeface="Calibri"/>
                </a:endParaRPr>
              </a:p>
              <a:p>
                <a:pPr marL="0" indent="0">
                  <a:buNone/>
                </a:pPr>
                <a:r>
                  <a:rPr lang="en-US" sz="2800">
                    <a:solidFill>
                      <a:srgbClr val="C00000"/>
                    </a:solidFill>
                    <a:cs typeface="Calibri"/>
                  </a:rPr>
                  <a:t>What does the DPO update do?</a:t>
                </a:r>
                <a:endParaRPr lang="en-US" sz="2000">
                  <a:solidFill>
                    <a:srgbClr val="C00000"/>
                  </a:solidFill>
                  <a:cs typeface="Calibri"/>
                </a:endParaRPr>
              </a:p>
              <a:p>
                <a:pPr marL="0" indent="0">
                  <a:buNone/>
                </a:pPr>
                <a:endParaRPr lang="en-US" sz="2000">
                  <a:solidFill>
                    <a:srgbClr val="C00000"/>
                  </a:solidFill>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smtClean="0">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LDPO</m:t>
                      </m:r>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𝑟𝑒𝑓</m:t>
                              </m:r>
                            </m:sub>
                          </m:sSub>
                        </m:e>
                      </m:d>
                      <m:r>
                        <a:rPr lang="en-CA" sz="1600" b="0" i="1" smtClean="0">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𝛽</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600">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𝜎</m:t>
                          </m:r>
                          <m:d>
                            <m:dPr>
                              <m:ctrlPr>
                                <a:rPr lang="en-CA" sz="2400" i="1">
                                  <a:effectLst/>
                                  <a:latin typeface="Cambria Math" panose="02040503050406030204" pitchFamily="18" charset="0"/>
                                  <a:ea typeface="Times New Roman" panose="02020603050405020304" pitchFamily="18" charset="0"/>
                                </a:rPr>
                              </m:ctrlPr>
                            </m:dPr>
                            <m:e>
                              <m:acc>
                                <m:accPr>
                                  <m:chr m:val="̂"/>
                                  <m:ctrlPr>
                                    <a:rPr lang="en-CA" sz="2400" i="1">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CA" sz="2400" i="1">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e>
                              </m:d>
                            </m:e>
                          </m:d>
                          <m:d>
                            <m:dPr>
                              <m:begChr m:val="["/>
                              <m:endChr m:val="]"/>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1600" i="1">
                                      <a:effectLst/>
                                      <a:latin typeface="Cambria Math" panose="02040503050406030204" pitchFamily="18" charset="0"/>
                                      <a:ea typeface="Times New Roman" panose="02020603050405020304" pitchFamily="18" charset="0"/>
                                      <a:cs typeface="Arial" panose="020B0604020202020204" pitchFamily="34" charset="0"/>
                                    </a:rPr>
                                    <m:t>𝜋</m:t>
                                  </m:r>
                                </m:e>
                              </m:func>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1600" i="1">
                                      <a:effectLst/>
                                      <a:latin typeface="Cambria Math" panose="02040503050406030204" pitchFamily="18" charset="0"/>
                                      <a:ea typeface="Times New Roman" panose="02020603050405020304" pitchFamily="18" charset="0"/>
                                      <a:cs typeface="Arial" panose="020B0604020202020204" pitchFamily="34" charset="0"/>
                                    </a:rPr>
                                    <m:t>𝜋</m:t>
                                  </m:r>
                                </m:e>
                              </m:func>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e>
                          </m:d>
                        </m:e>
                      </m:d>
                    </m:oMath>
                  </m:oMathPara>
                </a14:m>
                <a:endParaRPr lang="en-US" sz="2800">
                  <a:cs typeface="Calibri"/>
                </a:endParaRPr>
              </a:p>
              <a:p>
                <a:pPr marL="0" indent="0">
                  <a:buNone/>
                </a:pPr>
                <a:endParaRPr lang="en-CA" sz="2400" i="1">
                  <a:effectLst/>
                  <a:latin typeface="Cambria Math" panose="02040503050406030204" pitchFamily="18" charset="0"/>
                  <a:ea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CA" sz="2400" i="1" smtClean="0">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β</m:t>
                      </m:r>
                      <m:r>
                        <a:rPr lang="en-CA" sz="1600" i="1">
                          <a:effectLst/>
                          <a:latin typeface="Cambria Math" panose="02040503050406030204" pitchFamily="18" charset="0"/>
                          <a:ea typeface="Times New Roman" panose="02020603050405020304" pitchFamily="18" charset="0"/>
                          <a:cs typeface="Arial" panose="020B0604020202020204" pitchFamily="34" charset="0"/>
                        </a:rPr>
                        <m:t> </m:t>
                      </m:r>
                      <m:r>
                        <a:rPr lang="en-CA" sz="16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6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sz="2400" i="1">
                              <a:effectLst/>
                              <a:latin typeface="Cambria Math" panose="02040503050406030204" pitchFamily="18" charset="0"/>
                              <a:ea typeface="Times New Roman" panose="02020603050405020304" pitchFamily="18" charset="0"/>
                            </a:rPr>
                          </m:ctrlPr>
                        </m:fPr>
                        <m:num>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6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den>
                      </m:f>
                    </m:oMath>
                  </m:oMathPara>
                </a14:m>
                <a:endParaRPr lang="en-US"/>
              </a:p>
            </p:txBody>
          </p:sp>
        </mc:Choice>
        <mc:Fallback xmlns="">
          <p:sp>
            <p:nvSpPr>
              <p:cNvPr id="15" name="Content Placeholder 14">
                <a:extLst>
                  <a:ext uri="{FF2B5EF4-FFF2-40B4-BE49-F238E27FC236}">
                    <a16:creationId xmlns:a16="http://schemas.microsoft.com/office/drawing/2014/main" id="{75573E2A-A623-DA66-F839-AB0C319DCF85}"/>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110</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0554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324164F-0929-FCB6-E608-8F7589ED6D81}"/>
              </a:ext>
            </a:extLst>
          </p:cNvPr>
          <p:cNvPicPr>
            <a:picLocks noGrp="1" noChangeAspect="1"/>
          </p:cNvPicPr>
          <p:nvPr>
            <p:ph idx="1"/>
          </p:nvPr>
        </p:nvPicPr>
        <p:blipFill>
          <a:blip r:embed="rId2"/>
          <a:stretch>
            <a:fillRect/>
          </a:stretch>
        </p:blipFill>
        <p:spPr>
          <a:xfrm>
            <a:off x="802541" y="1215973"/>
            <a:ext cx="10519682" cy="4961157"/>
          </a:xfrm>
        </p:spPr>
      </p:pic>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111</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92560976-0D34-1A2C-8857-B30D783A787E}"/>
              </a:ext>
            </a:extLst>
          </p:cNvPr>
          <p:cNvSpPr/>
          <p:nvPr/>
        </p:nvSpPr>
        <p:spPr>
          <a:xfrm rot="5400000">
            <a:off x="5950770" y="3253065"/>
            <a:ext cx="223024" cy="2226081"/>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B9278E1-29C8-00EA-5911-7172D3CF705A}"/>
              </a:ext>
            </a:extLst>
          </p:cNvPr>
          <p:cNvSpPr txBox="1"/>
          <p:nvPr/>
        </p:nvSpPr>
        <p:spPr>
          <a:xfrm>
            <a:off x="5652447" y="3883925"/>
            <a:ext cx="450375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C00000"/>
                </a:solidFill>
                <a:cs typeface="Calibri"/>
              </a:rPr>
              <a:t>Higher weight when reward estimate is wrong</a:t>
            </a:r>
          </a:p>
        </p:txBody>
      </p:sp>
    </p:spTree>
    <p:extLst>
      <p:ext uri="{BB962C8B-B14F-4D97-AF65-F5344CB8AC3E}">
        <p14:creationId xmlns:p14="http://schemas.microsoft.com/office/powerpoint/2010/main" val="851386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112</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1B6E3F-A27F-E8AE-26D1-A45A18439E3A}"/>
              </a:ext>
            </a:extLst>
          </p:cNvPr>
          <p:cNvSpPr txBox="1"/>
          <p:nvPr/>
        </p:nvSpPr>
        <p:spPr>
          <a:xfrm>
            <a:off x="6637272" y="4017856"/>
            <a:ext cx="36224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cs typeface="Calibri"/>
              </a:rPr>
              <a:t>Increase likelihood for preferred response</a:t>
            </a:r>
          </a:p>
        </p:txBody>
      </p:sp>
      <p:sp>
        <p:nvSpPr>
          <p:cNvPr id="8" name="Left Brace 7">
            <a:extLst>
              <a:ext uri="{FF2B5EF4-FFF2-40B4-BE49-F238E27FC236}">
                <a16:creationId xmlns:a16="http://schemas.microsoft.com/office/drawing/2014/main" id="{18FCBEDD-4241-9C4B-8A96-6C58CD7CCEC7}"/>
              </a:ext>
            </a:extLst>
          </p:cNvPr>
          <p:cNvSpPr/>
          <p:nvPr/>
        </p:nvSpPr>
        <p:spPr>
          <a:xfrm rot="5400000">
            <a:off x="7889889" y="3690930"/>
            <a:ext cx="223024" cy="1486828"/>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Content Placeholder 10">
            <a:extLst>
              <a:ext uri="{FF2B5EF4-FFF2-40B4-BE49-F238E27FC236}">
                <a16:creationId xmlns:a16="http://schemas.microsoft.com/office/drawing/2014/main" id="{09BA965B-BFA2-F440-4E3D-CA4FD0F5219A}"/>
              </a:ext>
            </a:extLst>
          </p:cNvPr>
          <p:cNvPicPr>
            <a:picLocks noGrp="1" noChangeAspect="1"/>
          </p:cNvPicPr>
          <p:nvPr>
            <p:ph idx="1"/>
          </p:nvPr>
        </p:nvPicPr>
        <p:blipFill>
          <a:blip r:embed="rId2"/>
          <a:stretch>
            <a:fillRect/>
          </a:stretch>
        </p:blipFill>
        <p:spPr>
          <a:xfrm>
            <a:off x="802541" y="1204600"/>
            <a:ext cx="10519682" cy="4961157"/>
          </a:xfrm>
        </p:spPr>
      </p:pic>
    </p:spTree>
    <p:extLst>
      <p:ext uri="{BB962C8B-B14F-4D97-AF65-F5344CB8AC3E}">
        <p14:creationId xmlns:p14="http://schemas.microsoft.com/office/powerpoint/2010/main" val="5467304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dirty="0" smtClean="0"/>
              <a:t>113</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1B6E3F-A27F-E8AE-26D1-A45A18439E3A}"/>
              </a:ext>
            </a:extLst>
          </p:cNvPr>
          <p:cNvSpPr txBox="1"/>
          <p:nvPr/>
        </p:nvSpPr>
        <p:spPr>
          <a:xfrm>
            <a:off x="7408184" y="3982207"/>
            <a:ext cx="36224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cs typeface="Calibri"/>
              </a:rPr>
              <a:t>Decrease likelihood for </a:t>
            </a:r>
            <a:r>
              <a:rPr lang="en-US" sz="1400" err="1">
                <a:solidFill>
                  <a:srgbClr val="C00000"/>
                </a:solidFill>
                <a:cs typeface="Calibri"/>
              </a:rPr>
              <a:t>dispreferred</a:t>
            </a:r>
            <a:r>
              <a:rPr lang="en-US" sz="1400">
                <a:solidFill>
                  <a:srgbClr val="C00000"/>
                </a:solidFill>
                <a:cs typeface="Calibri"/>
              </a:rPr>
              <a:t> response</a:t>
            </a:r>
          </a:p>
        </p:txBody>
      </p:sp>
      <p:sp>
        <p:nvSpPr>
          <p:cNvPr id="8" name="Left Brace 7">
            <a:extLst>
              <a:ext uri="{FF2B5EF4-FFF2-40B4-BE49-F238E27FC236}">
                <a16:creationId xmlns:a16="http://schemas.microsoft.com/office/drawing/2014/main" id="{18FCBEDD-4241-9C4B-8A96-6C58CD7CCEC7}"/>
              </a:ext>
            </a:extLst>
          </p:cNvPr>
          <p:cNvSpPr/>
          <p:nvPr/>
        </p:nvSpPr>
        <p:spPr>
          <a:xfrm rot="5400000">
            <a:off x="9632240" y="3690930"/>
            <a:ext cx="223024" cy="1486828"/>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Content Placeholder 10">
            <a:extLst>
              <a:ext uri="{FF2B5EF4-FFF2-40B4-BE49-F238E27FC236}">
                <a16:creationId xmlns:a16="http://schemas.microsoft.com/office/drawing/2014/main" id="{023E5ECB-A278-87D1-CD08-AC87D04D37D8}"/>
              </a:ext>
            </a:extLst>
          </p:cNvPr>
          <p:cNvPicPr>
            <a:picLocks noGrp="1" noChangeAspect="1"/>
          </p:cNvPicPr>
          <p:nvPr>
            <p:ph idx="1"/>
          </p:nvPr>
        </p:nvPicPr>
        <p:blipFill>
          <a:blip r:embed="rId2"/>
          <a:stretch>
            <a:fillRect/>
          </a:stretch>
        </p:blipFill>
        <p:spPr>
          <a:xfrm>
            <a:off x="802541" y="1204600"/>
            <a:ext cx="10519682" cy="4961157"/>
          </a:xfrm>
        </p:spPr>
      </p:pic>
    </p:spTree>
    <p:extLst>
      <p:ext uri="{BB962C8B-B14F-4D97-AF65-F5344CB8AC3E}">
        <p14:creationId xmlns:p14="http://schemas.microsoft.com/office/powerpoint/2010/main" val="6195850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2A5AC-0111-F828-8C30-909903FB43AF}"/>
              </a:ext>
            </a:extLst>
          </p:cNvPr>
          <p:cNvSpPr>
            <a:spLocks noGrp="1"/>
          </p:cNvSpPr>
          <p:nvPr>
            <p:ph sz="half" idx="1"/>
          </p:nvPr>
        </p:nvSpPr>
        <p:spPr/>
        <p:txBody>
          <a:bodyPr vert="horz" lIns="91440" tIns="45720" rIns="91440" bIns="45720" rtlCol="0" anchor="t">
            <a:normAutofit/>
          </a:bodyPr>
          <a:lstStyle/>
          <a:p>
            <a:endParaRPr lang="en-US" b="1">
              <a:cs typeface="Calibri"/>
            </a:endParaRPr>
          </a:p>
          <a:p>
            <a:r>
              <a:rPr lang="en-US" b="1">
                <a:cs typeface="Calibri"/>
              </a:rPr>
              <a:t>Goal</a:t>
            </a:r>
            <a:r>
              <a:rPr lang="en-US">
                <a:cs typeface="Calibri"/>
              </a:rPr>
              <a:t>: For a given movie review x, generate y with positive sentiment</a:t>
            </a:r>
          </a:p>
          <a:p>
            <a:pPr marL="0" indent="0">
              <a:buNone/>
            </a:pPr>
            <a:endParaRPr lang="en-US">
              <a:cs typeface="Calibri"/>
            </a:endParaRPr>
          </a:p>
          <a:p>
            <a:pPr marL="0" indent="0">
              <a:buNone/>
            </a:pPr>
            <a:endParaRPr lang="en-US">
              <a:solidFill>
                <a:srgbClr val="000000"/>
              </a:solidFill>
              <a:cs typeface="Calibri"/>
            </a:endParaRPr>
          </a:p>
          <a:p>
            <a:pPr marL="0" indent="0">
              <a:buNone/>
            </a:pPr>
            <a:endParaRPr lang="en-US">
              <a:solidFill>
                <a:srgbClr val="000000"/>
              </a:solidFill>
              <a:cs typeface="Calibri"/>
            </a:endParaRPr>
          </a:p>
          <a:p>
            <a:r>
              <a:rPr lang="en-US">
                <a:solidFill>
                  <a:srgbClr val="C00000"/>
                </a:solidFill>
                <a:cs typeface="Calibri"/>
              </a:rPr>
              <a:t>DPO’s reward/KL tradeoff strictly dominates PPO</a:t>
            </a:r>
          </a:p>
          <a:p>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325FCD64-89C7-FD0F-0344-75FAB21D003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ACD6C3B-994E-0037-3ABC-698AC9FE69F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EEF9D272-CB54-AFEF-E428-88EE909491B8}"/>
              </a:ext>
            </a:extLst>
          </p:cNvPr>
          <p:cNvSpPr>
            <a:spLocks noGrp="1"/>
          </p:cNvSpPr>
          <p:nvPr>
            <p:ph type="sldNum" sz="quarter" idx="12"/>
          </p:nvPr>
        </p:nvSpPr>
        <p:spPr/>
        <p:txBody>
          <a:bodyPr/>
          <a:lstStyle/>
          <a:p>
            <a:fld id="{D4F24A5E-B0D2-394D-9970-9AE06BCB59C1}" type="slidenum">
              <a:rPr lang="en-US" smtClean="0"/>
              <a:t>114</a:t>
            </a:fld>
            <a:endParaRPr lang="en-US"/>
          </a:p>
        </p:txBody>
      </p:sp>
      <p:sp>
        <p:nvSpPr>
          <p:cNvPr id="2" name="Title 1">
            <a:extLst>
              <a:ext uri="{FF2B5EF4-FFF2-40B4-BE49-F238E27FC236}">
                <a16:creationId xmlns:a16="http://schemas.microsoft.com/office/drawing/2014/main" id="{AE23CAD1-2701-949F-C1BC-464E0EAA3A1F}"/>
              </a:ext>
            </a:extLst>
          </p:cNvPr>
          <p:cNvSpPr>
            <a:spLocks noGrp="1"/>
          </p:cNvSpPr>
          <p:nvPr>
            <p:ph type="title"/>
          </p:nvPr>
        </p:nvSpPr>
        <p:spPr/>
        <p:txBody>
          <a:bodyPr/>
          <a:lstStyle/>
          <a:p>
            <a:r>
              <a:rPr lang="en-US">
                <a:cs typeface="Calibri Light"/>
              </a:rPr>
              <a:t>Task 1: Controlled Sentiment Generation</a:t>
            </a:r>
          </a:p>
        </p:txBody>
      </p:sp>
      <p:pic>
        <p:nvPicPr>
          <p:cNvPr id="11" name="Content Placeholder 6" descr="A graph of colored dots&#10;&#10;Description automatically generated">
            <a:extLst>
              <a:ext uri="{FF2B5EF4-FFF2-40B4-BE49-F238E27FC236}">
                <a16:creationId xmlns:a16="http://schemas.microsoft.com/office/drawing/2014/main" id="{3B9C3E31-7BC0-7804-D3D5-F49041D4A563}"/>
              </a:ext>
            </a:extLst>
          </p:cNvPr>
          <p:cNvPicPr>
            <a:picLocks noChangeAspect="1"/>
          </p:cNvPicPr>
          <p:nvPr/>
        </p:nvPicPr>
        <p:blipFill rotWithShape="1">
          <a:blip r:embed="rId2"/>
          <a:srcRect r="49519" b="22922"/>
          <a:stretch/>
        </p:blipFill>
        <p:spPr>
          <a:xfrm>
            <a:off x="6096000" y="1546174"/>
            <a:ext cx="5257800" cy="4085567"/>
          </a:xfrm>
          <a:prstGeom prst="rect">
            <a:avLst/>
          </a:prstGeom>
        </p:spPr>
      </p:pic>
    </p:spTree>
    <p:extLst>
      <p:ext uri="{BB962C8B-B14F-4D97-AF65-F5344CB8AC3E}">
        <p14:creationId xmlns:p14="http://schemas.microsoft.com/office/powerpoint/2010/main" val="3105272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09B84-3A95-86BA-B38E-410AF5F1E22C}"/>
              </a:ext>
            </a:extLst>
          </p:cNvPr>
          <p:cNvSpPr>
            <a:spLocks noGrp="1"/>
          </p:cNvSpPr>
          <p:nvPr>
            <p:ph sz="half" idx="2"/>
          </p:nvPr>
        </p:nvSpPr>
        <p:spPr/>
        <p:txBody>
          <a:bodyPr vert="horz" lIns="91440" tIns="45720" rIns="91440" bIns="45720" rtlCol="0" anchor="t">
            <a:normAutofit/>
          </a:bodyPr>
          <a:lstStyle/>
          <a:p>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5CA1106F-7B44-4454-7EB9-6F90EE9676A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CFAFAB7-F520-B970-03E5-6FD6D95504EE}"/>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E910BAA1-F2B5-62B1-D7DC-821A1C0BCFCC}"/>
              </a:ext>
            </a:extLst>
          </p:cNvPr>
          <p:cNvSpPr>
            <a:spLocks noGrp="1"/>
          </p:cNvSpPr>
          <p:nvPr>
            <p:ph type="sldNum" sz="quarter" idx="12"/>
          </p:nvPr>
        </p:nvSpPr>
        <p:spPr/>
        <p:txBody>
          <a:bodyPr/>
          <a:lstStyle/>
          <a:p>
            <a:fld id="{D4F24A5E-B0D2-394D-9970-9AE06BCB59C1}" type="slidenum">
              <a:rPr lang="en-US" smtClean="0"/>
              <a:t>115</a:t>
            </a:fld>
            <a:endParaRPr lang="en-US"/>
          </a:p>
        </p:txBody>
      </p:sp>
      <p:sp>
        <p:nvSpPr>
          <p:cNvPr id="2" name="Title 1">
            <a:extLst>
              <a:ext uri="{FF2B5EF4-FFF2-40B4-BE49-F238E27FC236}">
                <a16:creationId xmlns:a16="http://schemas.microsoft.com/office/drawing/2014/main" id="{4FF2F2E1-8613-D1AD-2361-614101FBECD2}"/>
              </a:ext>
            </a:extLst>
          </p:cNvPr>
          <p:cNvSpPr>
            <a:spLocks noGrp="1"/>
          </p:cNvSpPr>
          <p:nvPr>
            <p:ph type="title"/>
          </p:nvPr>
        </p:nvSpPr>
        <p:spPr/>
        <p:txBody>
          <a:bodyPr/>
          <a:lstStyle/>
          <a:p>
            <a:r>
              <a:rPr lang="en-US">
                <a:cs typeface="Calibri Light"/>
              </a:rPr>
              <a:t>Task 2: Summarization</a:t>
            </a:r>
            <a:endParaRPr lang="en-US"/>
          </a:p>
        </p:txBody>
      </p:sp>
      <p:sp>
        <p:nvSpPr>
          <p:cNvPr id="10" name="Content Placeholder 9">
            <a:extLst>
              <a:ext uri="{FF2B5EF4-FFF2-40B4-BE49-F238E27FC236}">
                <a16:creationId xmlns:a16="http://schemas.microsoft.com/office/drawing/2014/main" id="{76B0FF19-EE13-36BA-6887-A015294F927A}"/>
              </a:ext>
            </a:extLst>
          </p:cNvPr>
          <p:cNvSpPr>
            <a:spLocks noGrp="1"/>
          </p:cNvSpPr>
          <p:nvPr>
            <p:ph sz="half" idx="1"/>
          </p:nvPr>
        </p:nvSpPr>
        <p:spPr/>
        <p:txBody>
          <a:bodyPr vert="horz" lIns="91440" tIns="45720" rIns="91440" bIns="45720" rtlCol="0" anchor="t">
            <a:normAutofit/>
          </a:bodyPr>
          <a:lstStyle/>
          <a:p>
            <a:endParaRPr lang="en-US" b="1">
              <a:latin typeface="Arial"/>
              <a:cs typeface="Arial"/>
            </a:endParaRPr>
          </a:p>
          <a:p>
            <a:r>
              <a:rPr lang="en-US" b="1">
                <a:latin typeface="Arial"/>
                <a:cs typeface="Arial"/>
              </a:rPr>
              <a:t>Goal</a:t>
            </a:r>
            <a:r>
              <a:rPr lang="en-US">
                <a:latin typeface="Arial"/>
                <a:cs typeface="Arial"/>
              </a:rPr>
              <a:t>: For a forum post from Reddit x, generate summary y with main points</a:t>
            </a:r>
            <a:endParaRPr lang="en-US">
              <a:solidFill>
                <a:srgbClr val="808080"/>
              </a:solidFill>
              <a:latin typeface="Arial"/>
              <a:cs typeface="Arial"/>
            </a:endParaRPr>
          </a:p>
          <a:p>
            <a:endParaRPr lang="en-US">
              <a:solidFill>
                <a:srgbClr val="808080"/>
              </a:solidFill>
              <a:ea typeface="+mn-lt"/>
              <a:cs typeface="+mn-lt"/>
            </a:endParaRPr>
          </a:p>
          <a:p>
            <a:endParaRPr lang="en-US">
              <a:solidFill>
                <a:srgbClr val="808080"/>
              </a:solidFill>
              <a:latin typeface="Calibri" panose="020F0502020204030204"/>
              <a:cs typeface="Calibri" panose="020F0502020204030204"/>
            </a:endParaRPr>
          </a:p>
          <a:p>
            <a:r>
              <a:rPr lang="en-US">
                <a:solidFill>
                  <a:srgbClr val="C00000"/>
                </a:solidFill>
                <a:latin typeface="Arial"/>
                <a:cs typeface="Arial"/>
              </a:rPr>
              <a:t>DPO more robust to sampling temperatures than PPO</a:t>
            </a:r>
          </a:p>
          <a:p>
            <a:endParaRPr lang="en-US">
              <a:solidFill>
                <a:srgbClr val="808080"/>
              </a:solidFill>
              <a:latin typeface="Arial"/>
              <a:cs typeface="Arial"/>
            </a:endParaRPr>
          </a:p>
          <a:p>
            <a:endParaRPr lang="en-US">
              <a:ea typeface="Calibri"/>
              <a:cs typeface="Calibri"/>
            </a:endParaRPr>
          </a:p>
        </p:txBody>
      </p:sp>
      <p:pic>
        <p:nvPicPr>
          <p:cNvPr id="12" name="Content Placeholder 6" descr="A graph of different colored lines&#10;&#10;Description automatically generated">
            <a:extLst>
              <a:ext uri="{FF2B5EF4-FFF2-40B4-BE49-F238E27FC236}">
                <a16:creationId xmlns:a16="http://schemas.microsoft.com/office/drawing/2014/main" id="{C5F77D52-11EC-306A-C1CE-C31EEA20159C}"/>
              </a:ext>
            </a:extLst>
          </p:cNvPr>
          <p:cNvPicPr>
            <a:picLocks noChangeAspect="1"/>
          </p:cNvPicPr>
          <p:nvPr/>
        </p:nvPicPr>
        <p:blipFill rotWithShape="1">
          <a:blip r:embed="rId2"/>
          <a:srcRect l="50251" r="126" b="23704"/>
          <a:stretch/>
        </p:blipFill>
        <p:spPr>
          <a:xfrm>
            <a:off x="5984531" y="1305402"/>
            <a:ext cx="5255580" cy="4099233"/>
          </a:xfrm>
          <a:prstGeom prst="rect">
            <a:avLst/>
          </a:prstGeom>
        </p:spPr>
      </p:pic>
    </p:spTree>
    <p:extLst>
      <p:ext uri="{BB962C8B-B14F-4D97-AF65-F5344CB8AC3E}">
        <p14:creationId xmlns:p14="http://schemas.microsoft.com/office/powerpoint/2010/main" val="30292453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05DCC2-8A6E-9076-11AF-EB6895935874}"/>
              </a:ext>
            </a:extLst>
          </p:cNvPr>
          <p:cNvSpPr>
            <a:spLocks noGrp="1"/>
          </p:cNvSpPr>
          <p:nvPr>
            <p:ph sz="half" idx="1"/>
          </p:nvPr>
        </p:nvSpPr>
        <p:spPr/>
        <p:txBody>
          <a:bodyPr vert="horz" lIns="91440" tIns="45720" rIns="91440" bIns="45720" rtlCol="0" anchor="t">
            <a:normAutofit/>
          </a:bodyPr>
          <a:lstStyle/>
          <a:p>
            <a:endParaRPr lang="en-US" b="1">
              <a:cs typeface="Calibri"/>
            </a:endParaRPr>
          </a:p>
          <a:p>
            <a:r>
              <a:rPr lang="en-US" b="1">
                <a:cs typeface="Calibri"/>
              </a:rPr>
              <a:t>Goal</a:t>
            </a:r>
            <a:r>
              <a:rPr lang="en-US">
                <a:cs typeface="Calibri"/>
              </a:rPr>
              <a:t>: </a:t>
            </a:r>
            <a:r>
              <a:rPr lang="en-US">
                <a:ea typeface="+mn-lt"/>
                <a:cs typeface="+mn-lt"/>
              </a:rPr>
              <a:t>x is a human query, which may be anything from a question and the model must produce an engaging and helpful response y </a:t>
            </a:r>
            <a:endParaRPr lang="en-US"/>
          </a:p>
          <a:p>
            <a:endParaRPr lang="en-US">
              <a:cs typeface="Calibri"/>
            </a:endParaRPr>
          </a:p>
          <a:p>
            <a:r>
              <a:rPr lang="en-US">
                <a:solidFill>
                  <a:srgbClr val="C00000"/>
                </a:solidFill>
                <a:ea typeface="+mn-lt"/>
                <a:cs typeface="+mn-lt"/>
              </a:rPr>
              <a:t>Provides similar or better performance to the computationally demanding Best of 128 baseline</a:t>
            </a:r>
          </a:p>
          <a:p>
            <a:endParaRPr lang="en-US">
              <a:cs typeface="Calibri"/>
            </a:endParaRPr>
          </a:p>
          <a:p>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FFC14C6A-16C0-AC32-D464-4FC725DB125D}"/>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699CADDB-1689-E4AE-9E52-9AA814B67E6E}"/>
              </a:ext>
            </a:extLst>
          </p:cNvPr>
          <p:cNvSpPr>
            <a:spLocks noGrp="1"/>
          </p:cNvSpPr>
          <p:nvPr>
            <p:ph type="dt" sz="half" idx="10"/>
          </p:nvPr>
        </p:nvSpPr>
        <p:spPr/>
        <p:txBody>
          <a:bodyPr/>
          <a:lstStyle/>
          <a:p>
            <a:fld id="{D301FFEF-BC07-6945-8DF9-83389C94DF56}" type="datetime1">
              <a:rPr lang="en-CA" smtClean="0"/>
              <a:t>2024-03-13</a:t>
            </a:fld>
            <a:endParaRPr lang="en-US"/>
          </a:p>
        </p:txBody>
      </p:sp>
      <p:sp>
        <p:nvSpPr>
          <p:cNvPr id="5" name="Footer Placeholder 4">
            <a:extLst>
              <a:ext uri="{FF2B5EF4-FFF2-40B4-BE49-F238E27FC236}">
                <a16:creationId xmlns:a16="http://schemas.microsoft.com/office/drawing/2014/main" id="{29FC00BC-606E-0A04-1FB9-02D120E0B12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5FB65CD0-6419-057F-54B7-56303E84CA81}"/>
              </a:ext>
            </a:extLst>
          </p:cNvPr>
          <p:cNvSpPr>
            <a:spLocks noGrp="1"/>
          </p:cNvSpPr>
          <p:nvPr>
            <p:ph type="sldNum" sz="quarter" idx="12"/>
          </p:nvPr>
        </p:nvSpPr>
        <p:spPr/>
        <p:txBody>
          <a:bodyPr/>
          <a:lstStyle/>
          <a:p>
            <a:fld id="{D4F24A5E-B0D2-394D-9970-9AE06BCB59C1}" type="slidenum">
              <a:rPr lang="en-US" smtClean="0"/>
              <a:t>116</a:t>
            </a:fld>
            <a:endParaRPr lang="en-US"/>
          </a:p>
        </p:txBody>
      </p:sp>
      <p:sp>
        <p:nvSpPr>
          <p:cNvPr id="7" name="Title 6">
            <a:extLst>
              <a:ext uri="{FF2B5EF4-FFF2-40B4-BE49-F238E27FC236}">
                <a16:creationId xmlns:a16="http://schemas.microsoft.com/office/drawing/2014/main" id="{5DB9436E-A692-1131-570C-2878C8DDB831}"/>
              </a:ext>
            </a:extLst>
          </p:cNvPr>
          <p:cNvSpPr>
            <a:spLocks noGrp="1"/>
          </p:cNvSpPr>
          <p:nvPr>
            <p:ph type="title"/>
          </p:nvPr>
        </p:nvSpPr>
        <p:spPr/>
        <p:txBody>
          <a:bodyPr/>
          <a:lstStyle/>
          <a:p>
            <a:r>
              <a:rPr lang="en-US">
                <a:ea typeface="+mj-lt"/>
                <a:cs typeface="+mj-lt"/>
              </a:rPr>
              <a:t>Task 3: Single-turn dialogue</a:t>
            </a:r>
            <a:endParaRPr lang="en-US"/>
          </a:p>
        </p:txBody>
      </p:sp>
      <p:pic>
        <p:nvPicPr>
          <p:cNvPr id="9" name="Content Placeholder 6" descr="A graph of different colored lines&#10;&#10;Description automatically generated">
            <a:extLst>
              <a:ext uri="{FF2B5EF4-FFF2-40B4-BE49-F238E27FC236}">
                <a16:creationId xmlns:a16="http://schemas.microsoft.com/office/drawing/2014/main" id="{C3C74B78-0CD7-7F81-B1B0-D92B19249A18}"/>
              </a:ext>
            </a:extLst>
          </p:cNvPr>
          <p:cNvPicPr>
            <a:picLocks noChangeAspect="1"/>
          </p:cNvPicPr>
          <p:nvPr/>
        </p:nvPicPr>
        <p:blipFill rotWithShape="1">
          <a:blip r:embed="rId2"/>
          <a:srcRect r="49857"/>
          <a:stretch/>
        </p:blipFill>
        <p:spPr>
          <a:xfrm>
            <a:off x="6174235" y="1660403"/>
            <a:ext cx="5181875" cy="4075013"/>
          </a:xfrm>
          <a:prstGeom prst="rect">
            <a:avLst/>
          </a:prstGeom>
        </p:spPr>
      </p:pic>
    </p:spTree>
    <p:extLst>
      <p:ext uri="{BB962C8B-B14F-4D97-AF65-F5344CB8AC3E}">
        <p14:creationId xmlns:p14="http://schemas.microsoft.com/office/powerpoint/2010/main" val="3260239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7397-E3B0-0E19-FE96-25801E7A368C}"/>
              </a:ext>
            </a:extLst>
          </p:cNvPr>
          <p:cNvSpPr>
            <a:spLocks noGrp="1"/>
          </p:cNvSpPr>
          <p:nvPr>
            <p:ph type="title"/>
          </p:nvPr>
        </p:nvSpPr>
        <p:spPr/>
        <p:txBody>
          <a:bodyPr>
            <a:normAutofit/>
          </a:bodyPr>
          <a:lstStyle/>
          <a:p>
            <a:r>
              <a:rPr lang="en-US" sz="4000">
                <a:ea typeface="+mj-lt"/>
                <a:cs typeface="+mj-lt"/>
              </a:rPr>
              <a:t>Win rates for different sampling temperatures</a:t>
            </a:r>
          </a:p>
        </p:txBody>
      </p:sp>
      <p:sp>
        <p:nvSpPr>
          <p:cNvPr id="6" name="Content Placeholder 5">
            <a:extLst>
              <a:ext uri="{FF2B5EF4-FFF2-40B4-BE49-F238E27FC236}">
                <a16:creationId xmlns:a16="http://schemas.microsoft.com/office/drawing/2014/main" id="{430FDAC0-C7F8-F777-C7C7-0B0D9DD60B75}"/>
              </a:ext>
            </a:extLst>
          </p:cNvPr>
          <p:cNvSpPr>
            <a:spLocks noGrp="1"/>
          </p:cNvSpPr>
          <p:nvPr>
            <p:ph sz="half" idx="2"/>
          </p:nvPr>
        </p:nvSpPr>
        <p:spPr>
          <a:xfrm>
            <a:off x="6172200" y="1042375"/>
            <a:ext cx="5181600" cy="5315235"/>
          </a:xfrm>
        </p:spPr>
        <p:txBody>
          <a:bodyPr vert="horz" lIns="91440" tIns="45720" rIns="91440" bIns="45720" rtlCol="0" anchor="t">
            <a:normAutofit/>
          </a:bodyPr>
          <a:lstStyle/>
          <a:p>
            <a:endParaRPr lang="en-US">
              <a:ea typeface="Calibri"/>
              <a:cs typeface="Calibri"/>
            </a:endParaRPr>
          </a:p>
        </p:txBody>
      </p:sp>
      <p:sp>
        <p:nvSpPr>
          <p:cNvPr id="7" name="Content Placeholder 6">
            <a:extLst>
              <a:ext uri="{FF2B5EF4-FFF2-40B4-BE49-F238E27FC236}">
                <a16:creationId xmlns:a16="http://schemas.microsoft.com/office/drawing/2014/main" id="{A6DC9CCF-EE28-9D21-2F54-244462836E8C}"/>
              </a:ext>
            </a:extLst>
          </p:cNvPr>
          <p:cNvSpPr>
            <a:spLocks noGrp="1"/>
          </p:cNvSpPr>
          <p:nvPr>
            <p:ph sz="half" idx="1"/>
          </p:nvPr>
        </p:nvSpPr>
        <p:spPr/>
        <p:txBody>
          <a:bodyPr vert="horz" lIns="91440" tIns="45720" rIns="91440" bIns="45720" rtlCol="0" anchor="t">
            <a:normAutofit/>
          </a:bodyPr>
          <a:lstStyle/>
          <a:p>
            <a:endParaRPr lang="en-US">
              <a:solidFill>
                <a:srgbClr val="000000"/>
              </a:solidFill>
              <a:latin typeface="Arial"/>
              <a:cs typeface="Arial"/>
            </a:endParaRPr>
          </a:p>
          <a:p>
            <a:r>
              <a:rPr lang="en-US">
                <a:ea typeface="+mn-lt"/>
                <a:cs typeface="+mn-lt"/>
              </a:rPr>
              <a:t>Win rates for different sampling temperatures over the course of training. </a:t>
            </a:r>
          </a:p>
          <a:p>
            <a:endParaRPr lang="en-US">
              <a:solidFill>
                <a:srgbClr val="808080"/>
              </a:solidFill>
              <a:latin typeface="Calibri"/>
              <a:cs typeface="Calibri"/>
            </a:endParaRPr>
          </a:p>
          <a:p>
            <a:r>
              <a:rPr lang="en-US">
                <a:solidFill>
                  <a:srgbClr val="C00000"/>
                </a:solidFill>
                <a:latin typeface="Arial"/>
                <a:cs typeface="Arial"/>
              </a:rPr>
              <a:t>DPO’s improvement over the dataset labels is fairly stable over the course of training for different sampling temperatures.</a:t>
            </a:r>
            <a:endParaRPr lang="en-US">
              <a:solidFill>
                <a:srgbClr val="808080"/>
              </a:solidFill>
              <a:latin typeface="Calibri"/>
              <a:cs typeface="Calibri"/>
            </a:endParaRPr>
          </a:p>
          <a:p>
            <a:endParaRPr lang="en-US">
              <a:solidFill>
                <a:srgbClr val="808080"/>
              </a:solidFill>
              <a:ea typeface="+mn-lt"/>
              <a:cs typeface="+mn-lt"/>
            </a:endParaRPr>
          </a:p>
          <a:p>
            <a:pPr marL="0" indent="0">
              <a:buNone/>
            </a:pPr>
            <a:endParaRPr lang="en-US">
              <a:solidFill>
                <a:srgbClr val="C00000"/>
              </a:solidFill>
              <a:latin typeface="Arial"/>
              <a:cs typeface="Arial"/>
            </a:endParaRPr>
          </a:p>
          <a:p>
            <a:pPr marL="0" indent="0">
              <a:buNone/>
            </a:pPr>
            <a:endParaRPr lang="en-US">
              <a:solidFill>
                <a:srgbClr val="C00000"/>
              </a:solidFill>
              <a:latin typeface="Arial"/>
              <a:ea typeface="Calibri"/>
              <a:cs typeface="Arial"/>
            </a:endParaRPr>
          </a:p>
          <a:p>
            <a:endParaRPr lang="en-US">
              <a:ea typeface="Calibri"/>
              <a:cs typeface="Calibri"/>
            </a:endParaRPr>
          </a:p>
        </p:txBody>
      </p:sp>
      <p:pic>
        <p:nvPicPr>
          <p:cNvPr id="9" name="Content Placeholder 4" descr="A graph with lines and numbers&#10;&#10;Description automatically generated">
            <a:extLst>
              <a:ext uri="{FF2B5EF4-FFF2-40B4-BE49-F238E27FC236}">
                <a16:creationId xmlns:a16="http://schemas.microsoft.com/office/drawing/2014/main" id="{F578AE53-A0CB-791E-031A-77968ED7E9AF}"/>
              </a:ext>
            </a:extLst>
          </p:cNvPr>
          <p:cNvPicPr>
            <a:picLocks noChangeAspect="1"/>
          </p:cNvPicPr>
          <p:nvPr/>
        </p:nvPicPr>
        <p:blipFill>
          <a:blip r:embed="rId3"/>
          <a:stretch>
            <a:fillRect/>
          </a:stretch>
        </p:blipFill>
        <p:spPr>
          <a:xfrm>
            <a:off x="6174180" y="1491175"/>
            <a:ext cx="5188088" cy="4099061"/>
          </a:xfrm>
          <a:prstGeom prst="rect">
            <a:avLst/>
          </a:prstGeom>
        </p:spPr>
      </p:pic>
    </p:spTree>
    <p:extLst>
      <p:ext uri="{BB962C8B-B14F-4D97-AF65-F5344CB8AC3E}">
        <p14:creationId xmlns:p14="http://schemas.microsoft.com/office/powerpoint/2010/main" val="5768553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7397-E3B0-0E19-FE96-25801E7A368C}"/>
              </a:ext>
            </a:extLst>
          </p:cNvPr>
          <p:cNvSpPr>
            <a:spLocks noGrp="1"/>
          </p:cNvSpPr>
          <p:nvPr>
            <p:ph type="title"/>
          </p:nvPr>
        </p:nvSpPr>
        <p:spPr/>
        <p:txBody>
          <a:bodyPr/>
          <a:lstStyle/>
          <a:p>
            <a:r>
              <a:rPr lang="en-US" sz="4000">
                <a:ea typeface="+mj-lt"/>
                <a:cs typeface="+mj-lt"/>
              </a:rPr>
              <a:t>Win rates for different sampling temperatures</a:t>
            </a:r>
          </a:p>
        </p:txBody>
      </p:sp>
      <p:sp>
        <p:nvSpPr>
          <p:cNvPr id="6" name="Content Placeholder 5">
            <a:extLst>
              <a:ext uri="{FF2B5EF4-FFF2-40B4-BE49-F238E27FC236}">
                <a16:creationId xmlns:a16="http://schemas.microsoft.com/office/drawing/2014/main" id="{430FDAC0-C7F8-F777-C7C7-0B0D9DD60B75}"/>
              </a:ext>
            </a:extLst>
          </p:cNvPr>
          <p:cNvSpPr>
            <a:spLocks noGrp="1"/>
          </p:cNvSpPr>
          <p:nvPr>
            <p:ph sz="half" idx="2"/>
          </p:nvPr>
        </p:nvSpPr>
        <p:spPr>
          <a:xfrm>
            <a:off x="6172200" y="1042375"/>
            <a:ext cx="5181600" cy="5315235"/>
          </a:xfrm>
        </p:spPr>
        <p:txBody>
          <a:bodyPr vert="horz" lIns="91440" tIns="45720" rIns="91440" bIns="45720" rtlCol="0" anchor="t">
            <a:normAutofit/>
          </a:bodyPr>
          <a:lstStyle/>
          <a:p>
            <a:endParaRPr lang="en-US">
              <a:ea typeface="Calibri"/>
              <a:cs typeface="Calibri"/>
            </a:endParaRPr>
          </a:p>
        </p:txBody>
      </p:sp>
      <p:sp>
        <p:nvSpPr>
          <p:cNvPr id="7" name="Content Placeholder 6">
            <a:extLst>
              <a:ext uri="{FF2B5EF4-FFF2-40B4-BE49-F238E27FC236}">
                <a16:creationId xmlns:a16="http://schemas.microsoft.com/office/drawing/2014/main" id="{A6DC9CCF-EE28-9D21-2F54-244462836E8C}"/>
              </a:ext>
            </a:extLst>
          </p:cNvPr>
          <p:cNvSpPr>
            <a:spLocks noGrp="1"/>
          </p:cNvSpPr>
          <p:nvPr>
            <p:ph sz="half" idx="1"/>
          </p:nvPr>
        </p:nvSpPr>
        <p:spPr/>
        <p:txBody>
          <a:bodyPr vert="horz" lIns="91440" tIns="45720" rIns="91440" bIns="45720" rtlCol="0" anchor="t">
            <a:normAutofit/>
          </a:bodyPr>
          <a:lstStyle/>
          <a:p>
            <a:endParaRPr lang="en-US">
              <a:latin typeface="Arial"/>
              <a:cs typeface="Arial"/>
            </a:endParaRPr>
          </a:p>
          <a:p>
            <a:endParaRPr lang="en-US">
              <a:solidFill>
                <a:srgbClr val="000000"/>
              </a:solidFill>
              <a:latin typeface="Arial"/>
              <a:cs typeface="Arial"/>
            </a:endParaRPr>
          </a:p>
          <a:p>
            <a:endParaRPr lang="en-US">
              <a:solidFill>
                <a:srgbClr val="000000"/>
              </a:solidFill>
              <a:latin typeface="Arial"/>
              <a:ea typeface="+mn-lt"/>
              <a:cs typeface="Arial"/>
            </a:endParaRPr>
          </a:p>
          <a:p>
            <a:r>
              <a:rPr lang="en-US">
                <a:solidFill>
                  <a:srgbClr val="C00000"/>
                </a:solidFill>
                <a:latin typeface="Arial"/>
                <a:cs typeface="Arial"/>
              </a:rPr>
              <a:t>DPO converges to its best performance relatively quickly</a:t>
            </a:r>
            <a:endParaRPr lang="en-US">
              <a:solidFill>
                <a:srgbClr val="808080"/>
              </a:solidFill>
              <a:latin typeface="Calibri" panose="020F0502020204030204"/>
              <a:cs typeface="Calibri" panose="020F0502020204030204"/>
            </a:endParaRPr>
          </a:p>
          <a:p>
            <a:endParaRPr lang="en-US">
              <a:ea typeface="Calibri"/>
              <a:cs typeface="Calibri"/>
            </a:endParaRPr>
          </a:p>
        </p:txBody>
      </p:sp>
      <p:pic>
        <p:nvPicPr>
          <p:cNvPr id="9" name="Content Placeholder 4" descr="A graph with lines and numbers&#10;&#10;Description automatically generated">
            <a:extLst>
              <a:ext uri="{FF2B5EF4-FFF2-40B4-BE49-F238E27FC236}">
                <a16:creationId xmlns:a16="http://schemas.microsoft.com/office/drawing/2014/main" id="{F578AE53-A0CB-791E-031A-77968ED7E9AF}"/>
              </a:ext>
            </a:extLst>
          </p:cNvPr>
          <p:cNvPicPr>
            <a:picLocks noChangeAspect="1"/>
          </p:cNvPicPr>
          <p:nvPr/>
        </p:nvPicPr>
        <p:blipFill>
          <a:blip r:embed="rId2"/>
          <a:stretch>
            <a:fillRect/>
          </a:stretch>
        </p:blipFill>
        <p:spPr>
          <a:xfrm>
            <a:off x="6174180" y="1491175"/>
            <a:ext cx="5188088" cy="4099061"/>
          </a:xfrm>
          <a:prstGeom prst="rect">
            <a:avLst/>
          </a:prstGeom>
        </p:spPr>
      </p:pic>
    </p:spTree>
    <p:extLst>
      <p:ext uri="{BB962C8B-B14F-4D97-AF65-F5344CB8AC3E}">
        <p14:creationId xmlns:p14="http://schemas.microsoft.com/office/powerpoint/2010/main" val="33302904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8B5755-5E47-9D98-E9C7-BBA8DC955515}"/>
              </a:ext>
            </a:extLst>
          </p:cNvPr>
          <p:cNvSpPr>
            <a:spLocks noGrp="1"/>
          </p:cNvSpPr>
          <p:nvPr>
            <p:ph type="title"/>
          </p:nvPr>
        </p:nvSpPr>
        <p:spPr>
          <a:xfrm>
            <a:off x="838200" y="136526"/>
            <a:ext cx="10515600" cy="1332008"/>
          </a:xfrm>
        </p:spPr>
        <p:txBody>
          <a:bodyPr vert="horz" lIns="91440" tIns="45720" rIns="91440" bIns="45720" rtlCol="0" anchor="ctr">
            <a:noAutofit/>
          </a:bodyPr>
          <a:lstStyle/>
          <a:p>
            <a:r>
              <a:rPr lang="en-US">
                <a:ea typeface="+mj-lt"/>
                <a:cs typeface="+mj-lt"/>
              </a:rPr>
              <a:t>Validating GPT-4 judgments with human judgments</a:t>
            </a:r>
            <a:endParaRPr lang="en-US"/>
          </a:p>
        </p:txBody>
      </p:sp>
      <p:pic>
        <p:nvPicPr>
          <p:cNvPr id="8" name="Content Placeholder 7" descr="A table with numbers and text&#10;&#10;Description automatically generated">
            <a:extLst>
              <a:ext uri="{FF2B5EF4-FFF2-40B4-BE49-F238E27FC236}">
                <a16:creationId xmlns:a16="http://schemas.microsoft.com/office/drawing/2014/main" id="{805F8965-B539-FCB7-6858-AEBBD5918FDF}"/>
              </a:ext>
            </a:extLst>
          </p:cNvPr>
          <p:cNvPicPr>
            <a:picLocks noGrp="1" noChangeAspect="1"/>
          </p:cNvPicPr>
          <p:nvPr>
            <p:ph idx="1"/>
          </p:nvPr>
        </p:nvPicPr>
        <p:blipFill>
          <a:blip r:embed="rId2"/>
          <a:stretch>
            <a:fillRect/>
          </a:stretch>
        </p:blipFill>
        <p:spPr>
          <a:xfrm>
            <a:off x="2867025" y="1609506"/>
            <a:ext cx="6457950" cy="3638550"/>
          </a:xfrm>
        </p:spPr>
      </p:pic>
      <p:sp>
        <p:nvSpPr>
          <p:cNvPr id="4" name="Date Placeholder 3">
            <a:extLst>
              <a:ext uri="{FF2B5EF4-FFF2-40B4-BE49-F238E27FC236}">
                <a16:creationId xmlns:a16="http://schemas.microsoft.com/office/drawing/2014/main" id="{599244C0-32AF-27DD-B479-F3B7BF8AA6CE}"/>
              </a:ext>
            </a:extLst>
          </p:cNvPr>
          <p:cNvSpPr>
            <a:spLocks noGrp="1"/>
          </p:cNvSpPr>
          <p:nvPr>
            <p:ph type="dt" sz="half" idx="10"/>
          </p:nvPr>
        </p:nvSpPr>
        <p:spPr/>
        <p:txBody>
          <a:bodyPr/>
          <a:lstStyle/>
          <a:p>
            <a:fld id="{D301FFEF-BC07-6945-8DF9-83389C94DF56}" type="datetime1">
              <a:rPr lang="en-CA" smtClean="0"/>
              <a:t>2024-03-13</a:t>
            </a:fld>
            <a:endParaRPr lang="en-US"/>
          </a:p>
        </p:txBody>
      </p:sp>
      <p:sp>
        <p:nvSpPr>
          <p:cNvPr id="5" name="Footer Placeholder 4">
            <a:extLst>
              <a:ext uri="{FF2B5EF4-FFF2-40B4-BE49-F238E27FC236}">
                <a16:creationId xmlns:a16="http://schemas.microsoft.com/office/drawing/2014/main" id="{98F7A92B-7AE1-F07F-13B9-66EC52ADC3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2A5FE64-833A-2418-9C06-A16F628916FC}"/>
              </a:ext>
            </a:extLst>
          </p:cNvPr>
          <p:cNvSpPr>
            <a:spLocks noGrp="1"/>
          </p:cNvSpPr>
          <p:nvPr>
            <p:ph type="sldNum" sz="quarter" idx="12"/>
          </p:nvPr>
        </p:nvSpPr>
        <p:spPr/>
        <p:txBody>
          <a:bodyPr/>
          <a:lstStyle/>
          <a:p>
            <a:fld id="{D4F24A5E-B0D2-394D-9970-9AE06BCB59C1}" type="slidenum">
              <a:rPr lang="en-US" smtClean="0"/>
              <a:t>119</a:t>
            </a:fld>
            <a:endParaRPr lang="en-US"/>
          </a:p>
        </p:txBody>
      </p:sp>
      <p:sp>
        <p:nvSpPr>
          <p:cNvPr id="2" name="TextBox 1">
            <a:extLst>
              <a:ext uri="{FF2B5EF4-FFF2-40B4-BE49-F238E27FC236}">
                <a16:creationId xmlns:a16="http://schemas.microsoft.com/office/drawing/2014/main" id="{5FF65904-CEC7-E5C1-8471-A4F8CD0FB4BA}"/>
              </a:ext>
            </a:extLst>
          </p:cNvPr>
          <p:cNvSpPr txBox="1"/>
          <p:nvPr/>
        </p:nvSpPr>
        <p:spPr>
          <a:xfrm>
            <a:off x="3417626" y="5459105"/>
            <a:ext cx="5356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Comparison between GPT-4 judgments with human</a:t>
            </a:r>
          </a:p>
        </p:txBody>
      </p:sp>
    </p:spTree>
    <p:extLst>
      <p:ext uri="{BB962C8B-B14F-4D97-AF65-F5344CB8AC3E}">
        <p14:creationId xmlns:p14="http://schemas.microsoft.com/office/powerpoint/2010/main" val="11406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Base Model</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a:bodyPr>
          <a:lstStyle/>
          <a:p>
            <a:r>
              <a:rPr lang="en-CA" sz="3200"/>
              <a:t>Language Models for Dialog Applications (LaMDA-PT)</a:t>
            </a:r>
            <a:endParaRPr lang="en-US"/>
          </a:p>
          <a:p>
            <a:endParaRPr lang="en-CA" sz="3200">
              <a:cs typeface="Calibri"/>
            </a:endParaRPr>
          </a:p>
          <a:p>
            <a:r>
              <a:rPr lang="en-CA" sz="3200">
                <a:cs typeface="Calibri"/>
              </a:rPr>
              <a:t>Decoder only, trained for next token generation</a:t>
            </a:r>
            <a:endParaRPr lang="en-CA"/>
          </a:p>
          <a:p>
            <a:endParaRPr lang="en-CA" sz="3200"/>
          </a:p>
          <a:p>
            <a:r>
              <a:rPr lang="en-CA" sz="3200"/>
              <a:t>137B parameters</a:t>
            </a:r>
            <a:endParaRPr lang="en-US">
              <a:cs typeface="Calibri"/>
            </a:endParaRPr>
          </a:p>
          <a:p>
            <a:endParaRPr lang="en-CA" sz="3200"/>
          </a:p>
          <a:p>
            <a:r>
              <a:rPr lang="en-CA" sz="3200"/>
              <a:t>Pretrained on web documents, dialog data, and Wikipedia</a:t>
            </a:r>
            <a:endParaRPr lang="en-CA"/>
          </a:p>
          <a:p>
            <a:pPr lvl="1"/>
            <a:r>
              <a:rPr lang="en-CA" sz="2800">
                <a:cs typeface="Calibri"/>
              </a:rPr>
              <a:t>1.56T words, 2.81T tokens</a:t>
            </a:r>
            <a:endParaRPr lang="en-CA" sz="2800">
              <a:solidFill>
                <a:srgbClr val="000000"/>
              </a:solidFill>
              <a:ea typeface="+mn-lt"/>
              <a:cs typeface="+mn-lt"/>
            </a:endParaRPr>
          </a:p>
          <a:p>
            <a:pPr lvl="1"/>
            <a:r>
              <a:rPr lang="en-CA" sz="2800"/>
              <a:t>10% of training data is non-English</a:t>
            </a:r>
            <a:endParaRPr lang="en-CA" sz="2800">
              <a:ea typeface="Calibri"/>
              <a:cs typeface="Calibri"/>
            </a:endParaRPr>
          </a:p>
          <a:p>
            <a:endParaRPr lang="en-CA" sz="3200">
              <a:cs typeface="Calibri"/>
            </a:endParaRPr>
          </a:p>
          <a:p>
            <a:endParaRPr lang="en-CA" sz="32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12</a:t>
            </a:fld>
            <a:endParaRPr lang="en-US"/>
          </a:p>
        </p:txBody>
      </p:sp>
    </p:spTree>
    <p:extLst>
      <p:ext uri="{BB962C8B-B14F-4D97-AF65-F5344CB8AC3E}">
        <p14:creationId xmlns:p14="http://schemas.microsoft.com/office/powerpoint/2010/main" val="15253026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893B-F11F-7CE1-B6CF-A39FB52B0B77}"/>
              </a:ext>
            </a:extLst>
          </p:cNvPr>
          <p:cNvSpPr>
            <a:spLocks noGrp="1"/>
          </p:cNvSpPr>
          <p:nvPr>
            <p:ph type="title"/>
          </p:nvPr>
        </p:nvSpPr>
        <p:spPr/>
        <p:txBody>
          <a:bodyPr/>
          <a:lstStyle/>
          <a:p>
            <a:r>
              <a:rPr lang="en-US">
                <a:cs typeface="Calibri Light"/>
              </a:rPr>
              <a:t>Paper</a:t>
            </a:r>
            <a:endParaRPr lang="en-US"/>
          </a:p>
        </p:txBody>
      </p:sp>
      <p:sp>
        <p:nvSpPr>
          <p:cNvPr id="3" name="Content Placeholder 2">
            <a:extLst>
              <a:ext uri="{FF2B5EF4-FFF2-40B4-BE49-F238E27FC236}">
                <a16:creationId xmlns:a16="http://schemas.microsoft.com/office/drawing/2014/main" id="{EA72BEEB-D474-074F-A1F8-CA46B772DB13}"/>
              </a:ext>
            </a:extLst>
          </p:cNvPr>
          <p:cNvSpPr>
            <a:spLocks noGrp="1"/>
          </p:cNvSpPr>
          <p:nvPr>
            <p:ph idx="1"/>
          </p:nvPr>
        </p:nvSpPr>
        <p:spPr/>
        <p:txBody>
          <a:bodyPr vert="horz" lIns="91440" tIns="45720" rIns="91440" bIns="45720" rtlCol="0" anchor="t">
            <a:normAutofit/>
          </a:bodyPr>
          <a:lstStyle/>
          <a:p>
            <a:r>
              <a:rPr lang="en-US">
                <a:ea typeface="+mn-lt"/>
                <a:cs typeface="+mn-lt"/>
              </a:rPr>
              <a:t>Direct Preference Optimization: Your Language Model is Secretly a Reward Model Rafailov et. </a:t>
            </a:r>
            <a:r>
              <a:rPr lang="en-US" err="1">
                <a:ea typeface="+mn-lt"/>
                <a:cs typeface="+mn-lt"/>
              </a:rPr>
              <a:t>aI</a:t>
            </a:r>
            <a:r>
              <a:rPr lang="en-US">
                <a:ea typeface="+mn-lt"/>
                <a:cs typeface="+mn-lt"/>
              </a:rPr>
              <a:t> </a:t>
            </a:r>
            <a:r>
              <a:rPr lang="en-US" err="1">
                <a:ea typeface="+mn-lt"/>
                <a:cs typeface="+mn-lt"/>
              </a:rPr>
              <a:t>arXiv</a:t>
            </a:r>
            <a:r>
              <a:rPr lang="en-US">
                <a:ea typeface="+mn-lt"/>
                <a:cs typeface="+mn-lt"/>
              </a:rPr>
              <a:t> preprint 2023. arXiv:2305.18290 </a:t>
            </a:r>
            <a:endParaRPr lang="en-US"/>
          </a:p>
        </p:txBody>
      </p:sp>
      <p:sp>
        <p:nvSpPr>
          <p:cNvPr id="4" name="Date Placeholder 3">
            <a:extLst>
              <a:ext uri="{FF2B5EF4-FFF2-40B4-BE49-F238E27FC236}">
                <a16:creationId xmlns:a16="http://schemas.microsoft.com/office/drawing/2014/main" id="{8FE8F542-F31C-B523-04A9-DB95E280E59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7B5B879-B423-E5EE-2A02-6492BF02A75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09E5725-8204-2F64-9004-70EB4FB7D4FD}"/>
              </a:ext>
            </a:extLst>
          </p:cNvPr>
          <p:cNvSpPr>
            <a:spLocks noGrp="1"/>
          </p:cNvSpPr>
          <p:nvPr>
            <p:ph type="sldNum" sz="quarter" idx="12"/>
          </p:nvPr>
        </p:nvSpPr>
        <p:spPr/>
        <p:txBody>
          <a:bodyPr/>
          <a:lstStyle/>
          <a:p>
            <a:fld id="{D4F24A5E-B0D2-394D-9970-9AE06BCB59C1}" type="slidenum">
              <a:rPr lang="en-US" smtClean="0"/>
              <a:t>120</a:t>
            </a:fld>
            <a:endParaRPr lang="en-US"/>
          </a:p>
        </p:txBody>
      </p:sp>
    </p:spTree>
    <p:extLst>
      <p:ext uri="{BB962C8B-B14F-4D97-AF65-F5344CB8AC3E}">
        <p14:creationId xmlns:p14="http://schemas.microsoft.com/office/powerpoint/2010/main" val="19502724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6ED07-046C-4793-D70B-3CE9E2BD51DF}"/>
              </a:ext>
            </a:extLst>
          </p:cNvPr>
          <p:cNvSpPr>
            <a:spLocks noGrp="1"/>
          </p:cNvSpPr>
          <p:nvPr>
            <p:ph type="title"/>
          </p:nvPr>
        </p:nvSpPr>
        <p:spPr/>
        <p:txBody>
          <a:bodyPr>
            <a:normAutofit/>
          </a:bodyPr>
          <a:lstStyle/>
          <a:p>
            <a:r>
              <a:rPr lang="en-US">
                <a:ea typeface="+mj-lt"/>
                <a:cs typeface="+mj-lt"/>
              </a:rPr>
              <a:t>Zephyr: Direct Distillation of LM Alignment</a:t>
            </a:r>
            <a:endParaRPr lang="en-US"/>
          </a:p>
        </p:txBody>
      </p:sp>
      <p:sp>
        <p:nvSpPr>
          <p:cNvPr id="6" name="Content Placeholder 5">
            <a:extLst>
              <a:ext uri="{FF2B5EF4-FFF2-40B4-BE49-F238E27FC236}">
                <a16:creationId xmlns:a16="http://schemas.microsoft.com/office/drawing/2014/main" id="{58CF9818-1DFC-76EF-C7A0-7477B700A70A}"/>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Highlights:</a:t>
            </a:r>
          </a:p>
          <a:p>
            <a:pPr lvl="1">
              <a:buFont typeface="Courier New" panose="020B0604020202020204" pitchFamily="34" charset="0"/>
              <a:buChar char="o"/>
            </a:pPr>
            <a:r>
              <a:rPr lang="en-US">
                <a:ea typeface="+mn-lt"/>
                <a:cs typeface="+mn-lt"/>
              </a:rPr>
              <a:t>Aligning a small open LLM entirely through distillation</a:t>
            </a:r>
            <a:endParaRPr lang="en-US">
              <a:ea typeface="Calibri"/>
              <a:cs typeface="Calibri"/>
            </a:endParaRPr>
          </a:p>
          <a:p>
            <a:pPr lvl="1">
              <a:buFont typeface="Courier New" panose="020B0604020202020204" pitchFamily="34" charset="0"/>
              <a:buChar char="o"/>
            </a:pPr>
            <a:r>
              <a:rPr lang="en-US">
                <a:ea typeface="+mn-lt"/>
                <a:cs typeface="+mn-lt"/>
              </a:rPr>
              <a:t>Utilize AI Feedback (AIF) from an ensemble of teacher models as preference data</a:t>
            </a: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pPr marL="0" indent="0">
              <a:buNone/>
            </a:pPr>
            <a:endParaRPr lang="en-US" sz="3000">
              <a:ea typeface="+mn-lt"/>
              <a:cs typeface="+mn-lt"/>
            </a:endParaRPr>
          </a:p>
          <a:p>
            <a:r>
              <a:rPr lang="en-US" sz="1800">
                <a:ea typeface="+mn-lt"/>
                <a:cs typeface="+mn-lt"/>
              </a:rPr>
              <a:t> Zephyr: Direct Distillation of LM Alignment. Lewis Tunstall et. </a:t>
            </a:r>
            <a:r>
              <a:rPr lang="en-US" sz="1800" err="1">
                <a:ea typeface="+mn-lt"/>
                <a:cs typeface="+mn-lt"/>
              </a:rPr>
              <a:t>aI</a:t>
            </a:r>
            <a:r>
              <a:rPr lang="en-US" sz="1800">
                <a:ea typeface="+mn-lt"/>
                <a:cs typeface="+mn-lt"/>
              </a:rPr>
              <a:t> </a:t>
            </a:r>
            <a:r>
              <a:rPr lang="en-US" sz="1800" err="1">
                <a:ea typeface="+mn-lt"/>
                <a:cs typeface="+mn-lt"/>
              </a:rPr>
              <a:t>arXiv</a:t>
            </a:r>
            <a:r>
              <a:rPr lang="en-US" sz="1800">
                <a:ea typeface="+mn-lt"/>
                <a:cs typeface="+mn-lt"/>
              </a:rPr>
              <a:t> preprint 2023. arXiv:2310.16944</a:t>
            </a:r>
            <a:endParaRPr lang="en-US" sz="1800">
              <a:cs typeface="Calibri"/>
            </a:endParaRPr>
          </a:p>
        </p:txBody>
      </p:sp>
      <p:sp>
        <p:nvSpPr>
          <p:cNvPr id="2" name="Date Placeholder 1">
            <a:extLst>
              <a:ext uri="{FF2B5EF4-FFF2-40B4-BE49-F238E27FC236}">
                <a16:creationId xmlns:a16="http://schemas.microsoft.com/office/drawing/2014/main" id="{D9E972AD-8DD9-03DA-3903-3CD054FECE34}"/>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73D98254-6616-8BBE-B517-FA4059787F08}"/>
              </a:ext>
            </a:extLst>
          </p:cNvPr>
          <p:cNvSpPr>
            <a:spLocks noGrp="1"/>
          </p:cNvSpPr>
          <p:nvPr>
            <p:ph type="ftr" sz="quarter" idx="11"/>
          </p:nvPr>
        </p:nvSpPr>
        <p:spPr/>
        <p:txBody>
          <a:bodyPr/>
          <a:lstStyle/>
          <a:p>
            <a:r>
              <a:rPr lang="en-US"/>
              <a:t>Slides created for CS886 at </a:t>
            </a:r>
            <a:r>
              <a:rPr lang="en-US" err="1"/>
              <a:t>UWaterloo</a:t>
            </a:r>
          </a:p>
        </p:txBody>
      </p:sp>
      <p:sp>
        <p:nvSpPr>
          <p:cNvPr id="4" name="Slide Number Placeholder 3">
            <a:extLst>
              <a:ext uri="{FF2B5EF4-FFF2-40B4-BE49-F238E27FC236}">
                <a16:creationId xmlns:a16="http://schemas.microsoft.com/office/drawing/2014/main" id="{10D42096-86B5-B754-CD37-FD11D89FFF2A}"/>
              </a:ext>
            </a:extLst>
          </p:cNvPr>
          <p:cNvSpPr>
            <a:spLocks noGrp="1"/>
          </p:cNvSpPr>
          <p:nvPr>
            <p:ph type="sldNum" sz="quarter" idx="12"/>
          </p:nvPr>
        </p:nvSpPr>
        <p:spPr/>
        <p:txBody>
          <a:bodyPr/>
          <a:lstStyle/>
          <a:p>
            <a:fld id="{D4F24A5E-B0D2-394D-9970-9AE06BCB59C1}" type="slidenum">
              <a:rPr lang="en-US" dirty="0" smtClean="0"/>
              <a:t>121</a:t>
            </a:fld>
            <a:endParaRPr lang="en-US"/>
          </a:p>
        </p:txBody>
      </p:sp>
    </p:spTree>
    <p:extLst>
      <p:ext uri="{BB962C8B-B14F-4D97-AF65-F5344CB8AC3E}">
        <p14:creationId xmlns:p14="http://schemas.microsoft.com/office/powerpoint/2010/main" val="41977631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122</a:t>
            </a:fld>
            <a:endParaRPr lang="en-US"/>
          </a:p>
        </p:txBody>
      </p:sp>
    </p:spTree>
    <p:extLst>
      <p:ext uri="{BB962C8B-B14F-4D97-AF65-F5344CB8AC3E}">
        <p14:creationId xmlns:p14="http://schemas.microsoft.com/office/powerpoint/2010/main" val="39423527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123</a:t>
            </a:fld>
            <a:endParaRPr lang="en-US"/>
          </a:p>
        </p:txBody>
      </p:sp>
      <p:sp>
        <p:nvSpPr>
          <p:cNvPr id="9" name="Rectangle: Rounded Corners 8">
            <a:extLst>
              <a:ext uri="{FF2B5EF4-FFF2-40B4-BE49-F238E27FC236}">
                <a16:creationId xmlns:a16="http://schemas.microsoft.com/office/drawing/2014/main" id="{B511295E-9234-D5D9-13CB-95AFBD9200D7}"/>
              </a:ext>
            </a:extLst>
          </p:cNvPr>
          <p:cNvSpPr/>
          <p:nvPr/>
        </p:nvSpPr>
        <p:spPr>
          <a:xfrm>
            <a:off x="1376149" y="1671852"/>
            <a:ext cx="3082119"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3750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0831-C826-0B0D-3FBD-D293770C6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5C0BC-B7D2-9001-19A2-22879E44D7BD}"/>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C42908DB-8A26-B140-120E-1BC5A5842647}"/>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F7DBF7AB-7412-02C1-AD42-AA4CA351C01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3A250BF-C096-93AB-53DB-E0E33A6DAF95}"/>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2941A79D-0239-440E-2358-84BB2CD79657}"/>
              </a:ext>
            </a:extLst>
          </p:cNvPr>
          <p:cNvSpPr>
            <a:spLocks noGrp="1"/>
          </p:cNvSpPr>
          <p:nvPr>
            <p:ph type="sldNum" sz="quarter" idx="12"/>
          </p:nvPr>
        </p:nvSpPr>
        <p:spPr/>
        <p:txBody>
          <a:bodyPr/>
          <a:lstStyle/>
          <a:p>
            <a:fld id="{D4F24A5E-B0D2-394D-9970-9AE06BCB59C1}" type="slidenum">
              <a:rPr lang="en-US" dirty="0" smtClean="0"/>
              <a:t>124</a:t>
            </a:fld>
            <a:endParaRPr lang="en-US"/>
          </a:p>
        </p:txBody>
      </p:sp>
      <p:sp>
        <p:nvSpPr>
          <p:cNvPr id="9" name="Rectangle 8">
            <a:extLst>
              <a:ext uri="{FF2B5EF4-FFF2-40B4-BE49-F238E27FC236}">
                <a16:creationId xmlns:a16="http://schemas.microsoft.com/office/drawing/2014/main" id="{14774A31-F9BA-7F54-E558-6D25543B64ED}"/>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D7CBB8-440D-49BE-37CE-F61712D28584}"/>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67D7CBB8-440D-49BE-37CE-F61712D28584}"/>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43E463A5-3156-E5E4-3A08-8B56A4D83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C8A68D37-1CD4-ABE0-3C15-4A1BB3314B59}"/>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467835-3DD2-370D-D957-1FC961CDAFE6}"/>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38467835-3DD2-370D-D957-1FC961CDAFE6}"/>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6CA974EA-8388-BC42-91A4-64DA83B7D94F}"/>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95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59FA9-6B89-8D86-8586-F1F80FED5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8F2C2-7E0B-F729-2CDF-18926F0C1841}"/>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4C42FA7C-FB04-2DAE-426D-E00ACC50C3C1}"/>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4F4DB19D-EA71-5182-5D3A-9FB7E2E14016}"/>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2B878C2-9773-57BA-06AF-70B0FC134CEB}"/>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8E318025-6402-1138-3A06-A54327611D43}"/>
              </a:ext>
            </a:extLst>
          </p:cNvPr>
          <p:cNvSpPr>
            <a:spLocks noGrp="1"/>
          </p:cNvSpPr>
          <p:nvPr>
            <p:ph type="sldNum" sz="quarter" idx="12"/>
          </p:nvPr>
        </p:nvSpPr>
        <p:spPr/>
        <p:txBody>
          <a:bodyPr/>
          <a:lstStyle/>
          <a:p>
            <a:fld id="{D4F24A5E-B0D2-394D-9970-9AE06BCB59C1}" type="slidenum">
              <a:rPr lang="en-US" dirty="0" smtClean="0"/>
              <a:t>125</a:t>
            </a:fld>
            <a:endParaRPr lang="en-US"/>
          </a:p>
        </p:txBody>
      </p:sp>
      <p:sp>
        <p:nvSpPr>
          <p:cNvPr id="9" name="Rectangle 8">
            <a:extLst>
              <a:ext uri="{FF2B5EF4-FFF2-40B4-BE49-F238E27FC236}">
                <a16:creationId xmlns:a16="http://schemas.microsoft.com/office/drawing/2014/main" id="{09102159-7A33-69CD-8EE0-0677088EAF4F}"/>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73DF78-8128-C45A-9C1C-83E85BE86D4A}"/>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B273DF78-8128-C45A-9C1C-83E85BE86D4A}"/>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FD61766A-234A-FD63-280B-53C1447C3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30AD24BD-E2DF-CB66-7935-5F76C3F195A4}"/>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2DEF1F-EECA-6685-6B4C-20C636088F48}"/>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AF2DEF1F-EECA-6685-6B4C-20C636088F48}"/>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47823FE-AC3D-6CAC-82EF-F4B5BE4E1932}"/>
              </a:ext>
            </a:extLst>
          </p:cNvPr>
          <p:cNvCxnSpPr>
            <a:cxnSpLocks/>
          </p:cNvCxnSpPr>
          <p:nvPr/>
        </p:nvCxnSpPr>
        <p:spPr>
          <a:xfrm flipH="1">
            <a:off x="3860800" y="3429000"/>
            <a:ext cx="1662072" cy="877520"/>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859B93-1400-34FA-2228-2643931470E5}"/>
              </a:ext>
            </a:extLst>
          </p:cNvPr>
          <p:cNvSpPr txBox="1"/>
          <p:nvPr/>
        </p:nvSpPr>
        <p:spPr>
          <a:xfrm>
            <a:off x="2461845" y="4545948"/>
            <a:ext cx="27288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Sample first response:</a:t>
            </a:r>
            <a:endParaRPr lang="en-US"/>
          </a:p>
        </p:txBody>
      </p:sp>
      <p:sp>
        <p:nvSpPr>
          <p:cNvPr id="15" name="Arrow: Right 14">
            <a:extLst>
              <a:ext uri="{FF2B5EF4-FFF2-40B4-BE49-F238E27FC236}">
                <a16:creationId xmlns:a16="http://schemas.microsoft.com/office/drawing/2014/main" id="{3175BCA6-8A80-AF29-7D85-6A014E97BE54}"/>
              </a:ext>
            </a:extLst>
          </p:cNvPr>
          <p:cNvSpPr/>
          <p:nvPr/>
        </p:nvSpPr>
        <p:spPr>
          <a:xfrm>
            <a:off x="5522872" y="4930204"/>
            <a:ext cx="664307" cy="2735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94AC98-88F1-1838-F140-E085529373AA}"/>
              </a:ext>
            </a:extLst>
          </p:cNvPr>
          <p:cNvSpPr/>
          <p:nvPr/>
        </p:nvSpPr>
        <p:spPr>
          <a:xfrm>
            <a:off x="6560038" y="4532922"/>
            <a:ext cx="2904717" cy="105507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7388B4-1099-4D60-8E1B-6EE4C5EEC900}"/>
                  </a:ext>
                </a:extLst>
              </p:cNvPr>
              <p:cNvSpPr txBox="1"/>
              <p:nvPr/>
            </p:nvSpPr>
            <p:spPr>
              <a:xfrm>
                <a:off x="6486768" y="4624100"/>
                <a:ext cx="2904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Refine the instruction:</a:t>
                </a:r>
              </a:p>
              <a:p>
                <a:pPr algn="ctr"/>
                <a:endParaRPr lang="en-US">
                  <a:cs typeface="Calibri"/>
                </a:endParaRPr>
              </a:p>
              <a:p>
                <a:pPr/>
                <a14:m>
                  <m:oMathPara xmlns:m="http://schemas.openxmlformats.org/officeDocument/2006/math">
                    <m:oMathParaPr>
                      <m:jc m:val="centerGroup"/>
                    </m:oMathParaPr>
                    <m:oMath xmlns:m="http://schemas.openxmlformats.org/officeDocument/2006/math">
                      <m:sSup>
                        <m:sSupPr>
                          <m:ctrlPr>
                            <a:rPr lang="en-CA" sz="1800" b="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𝑥</m:t>
                          </m:r>
                        </m:e>
                        <m:sup>
                          <m:r>
                            <a:rPr lang="en-CA" sz="1800" b="0" i="1" smtClean="0">
                              <a:effectLst/>
                              <a:latin typeface="Cambria Math" panose="02040503050406030204" pitchFamily="18" charset="0"/>
                              <a:ea typeface="Times New Roman" panose="02020603050405020304" pitchFamily="18" charset="0"/>
                              <a:cs typeface="Arial" panose="020B0604020202020204" pitchFamily="34" charset="0"/>
                            </a:rPr>
                            <m:t>1</m:t>
                          </m:r>
                        </m:sup>
                      </m:sSup>
                      <m:r>
                        <a:rPr lang="en-CA" sz="18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𝑇</m:t>
                          </m:r>
                        </m:sub>
                      </m:sSub>
                      <m:d>
                        <m:dPr>
                          <m:ctrlPr>
                            <a:rPr lang="en-CA" i="1">
                              <a:effectLst/>
                              <a:latin typeface="Cambria Math" panose="02040503050406030204" pitchFamily="18" charset="0"/>
                              <a:ea typeface="Times New Roman" panose="02020603050405020304" pitchFamily="18" charset="0"/>
                            </a:rPr>
                          </m:ctrlPr>
                        </m:dPr>
                        <m:e>
                          <m:r>
                            <a:rPr lang="en-CA" sz="1800">
                              <a:effectLst/>
                              <a:latin typeface="Cambria Math" panose="02040503050406030204" pitchFamily="18" charset="0"/>
                              <a:ea typeface="Times New Roman" panose="02020603050405020304" pitchFamily="18" charset="0"/>
                              <a:cs typeface="Arial" panose="020B0604020202020204" pitchFamily="34" charset="0"/>
                            </a:rPr>
                            <m:t>⋅</m:t>
                          </m:r>
                        </m:e>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e>
                      </m:d>
                    </m:oMath>
                  </m:oMathPara>
                </a14:m>
                <a:endParaRPr lang="en-US"/>
              </a:p>
            </p:txBody>
          </p:sp>
        </mc:Choice>
        <mc:Fallback xmlns="">
          <p:sp>
            <p:nvSpPr>
              <p:cNvPr id="19" name="TextBox 18">
                <a:extLst>
                  <a:ext uri="{FF2B5EF4-FFF2-40B4-BE49-F238E27FC236}">
                    <a16:creationId xmlns:a16="http://schemas.microsoft.com/office/drawing/2014/main" id="{727388B4-1099-4D60-8E1B-6EE4C5EEC900}"/>
                  </a:ext>
                </a:extLst>
              </p:cNvPr>
              <p:cNvSpPr txBox="1">
                <a:spLocks noRot="1" noChangeAspect="1" noMove="1" noResize="1" noEditPoints="1" noAdjustHandles="1" noChangeArrowheads="1" noChangeShapeType="1" noTextEdit="1"/>
              </p:cNvSpPr>
              <p:nvPr/>
            </p:nvSpPr>
            <p:spPr>
              <a:xfrm>
                <a:off x="6486768" y="4624100"/>
                <a:ext cx="2904716" cy="923330"/>
              </a:xfrm>
              <a:prstGeom prst="rect">
                <a:avLst/>
              </a:prstGeom>
              <a:blipFill>
                <a:blip r:embed="rId6"/>
                <a:stretch>
                  <a:fillRect t="-3974" b="-1987"/>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F38970CB-2F06-0D90-23D0-09F6C4CBE23A}"/>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6FA648-0084-48B2-4B5F-3A59CB960AEB}"/>
              </a:ext>
            </a:extLst>
          </p:cNvPr>
          <p:cNvSpPr/>
          <p:nvPr/>
        </p:nvSpPr>
        <p:spPr>
          <a:xfrm>
            <a:off x="2172595" y="4523622"/>
            <a:ext cx="2904717" cy="105507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1DE136DC-B592-4FFA-750D-CE3F0E394839}"/>
              </a:ext>
            </a:extLst>
          </p:cNvPr>
          <p:cNvCxnSpPr>
            <a:cxnSpLocks/>
          </p:cNvCxnSpPr>
          <p:nvPr/>
        </p:nvCxnSpPr>
        <p:spPr>
          <a:xfrm>
            <a:off x="6057900" y="3441700"/>
            <a:ext cx="1662072" cy="877520"/>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D307D0A-A8A8-6DFD-8158-D58DCE67D546}"/>
                  </a:ext>
                </a:extLst>
              </p:cNvPr>
              <p:cNvSpPr txBox="1"/>
              <p:nvPr/>
            </p:nvSpPr>
            <p:spPr>
              <a:xfrm>
                <a:off x="2099324" y="4589495"/>
                <a:ext cx="2904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Sample first response:</a:t>
                </a:r>
              </a:p>
              <a:p>
                <a:pPr algn="ctr"/>
                <a:endParaRPr lang="en-US">
                  <a:cs typeface="Calibri"/>
                </a:endParaRPr>
              </a:p>
              <a:p>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r>
                        <a:rPr lang="en-CA" sz="18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𝑇</m:t>
                          </m:r>
                        </m:sub>
                      </m:sSub>
                      <m:d>
                        <m:dPr>
                          <m:ctrlPr>
                            <a:rPr lang="en-CA" i="1">
                              <a:effectLst/>
                              <a:latin typeface="Cambria Math" panose="02040503050406030204" pitchFamily="18" charset="0"/>
                              <a:ea typeface="Times New Roman" panose="02020603050405020304" pitchFamily="18" charset="0"/>
                            </a:rPr>
                          </m:ctrlPr>
                        </m:dPr>
                        <m:e>
                          <m:r>
                            <a:rPr lang="en-CA" sz="1800">
                              <a:effectLst/>
                              <a:latin typeface="Cambria Math" panose="02040503050406030204" pitchFamily="18" charset="0"/>
                              <a:ea typeface="Times New Roman" panose="02020603050405020304" pitchFamily="18" charset="0"/>
                              <a:cs typeface="Arial" panose="020B0604020202020204" pitchFamily="34" charset="0"/>
                            </a:rPr>
                            <m:t>⋅</m:t>
                          </m:r>
                        </m:e>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e>
                      </m:d>
                    </m:oMath>
                  </m:oMathPara>
                </a14:m>
                <a:endParaRPr lang="en-US"/>
              </a:p>
            </p:txBody>
          </p:sp>
        </mc:Choice>
        <mc:Fallback xmlns="">
          <p:sp>
            <p:nvSpPr>
              <p:cNvPr id="26" name="TextBox 25">
                <a:extLst>
                  <a:ext uri="{FF2B5EF4-FFF2-40B4-BE49-F238E27FC236}">
                    <a16:creationId xmlns:a16="http://schemas.microsoft.com/office/drawing/2014/main" id="{CD307D0A-A8A8-6DFD-8158-D58DCE67D546}"/>
                  </a:ext>
                </a:extLst>
              </p:cNvPr>
              <p:cNvSpPr txBox="1">
                <a:spLocks noRot="1" noChangeAspect="1" noMove="1" noResize="1" noEditPoints="1" noAdjustHandles="1" noChangeArrowheads="1" noChangeShapeType="1" noTextEdit="1"/>
              </p:cNvSpPr>
              <p:nvPr/>
            </p:nvSpPr>
            <p:spPr>
              <a:xfrm>
                <a:off x="2099324" y="4589495"/>
                <a:ext cx="2904716" cy="923330"/>
              </a:xfrm>
              <a:prstGeom prst="rect">
                <a:avLst/>
              </a:prstGeom>
              <a:blipFill>
                <a:blip r:embed="rId7"/>
                <a:stretch>
                  <a:fillRect t="-3974" b="-1987"/>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CCFFDE42-8AC2-350F-28CF-C65C74BCB069}"/>
              </a:ext>
            </a:extLst>
          </p:cNvPr>
          <p:cNvCxnSpPr>
            <a:cxnSpLocks/>
          </p:cNvCxnSpPr>
          <p:nvPr/>
        </p:nvCxnSpPr>
        <p:spPr>
          <a:xfrm flipH="1" flipV="1">
            <a:off x="9682202" y="5097177"/>
            <a:ext cx="414217" cy="3908"/>
          </a:xfrm>
          <a:prstGeom prst="straightConnector1">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948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698D-FEA0-DA86-CBFC-8CAD763BF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9A296-A3CB-D898-94C0-C4D35FB84421}"/>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42C4CD52-6865-842A-5199-B6128C27193B}"/>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BD6B8ADB-BE5C-329E-E37C-40863371B7F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CF24778-162A-7668-0E23-0FE7E5501F2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2F191CE-0468-8B41-49F6-CC9296D98086}"/>
              </a:ext>
            </a:extLst>
          </p:cNvPr>
          <p:cNvSpPr>
            <a:spLocks noGrp="1"/>
          </p:cNvSpPr>
          <p:nvPr>
            <p:ph type="sldNum" sz="quarter" idx="12"/>
          </p:nvPr>
        </p:nvSpPr>
        <p:spPr/>
        <p:txBody>
          <a:bodyPr/>
          <a:lstStyle/>
          <a:p>
            <a:fld id="{D4F24A5E-B0D2-394D-9970-9AE06BCB59C1}" type="slidenum">
              <a:rPr lang="en-US" dirty="0" smtClean="0"/>
              <a:t>126</a:t>
            </a:fld>
            <a:endParaRPr lang="en-US"/>
          </a:p>
        </p:txBody>
      </p:sp>
      <p:sp>
        <p:nvSpPr>
          <p:cNvPr id="9" name="Rectangle 8">
            <a:extLst>
              <a:ext uri="{FF2B5EF4-FFF2-40B4-BE49-F238E27FC236}">
                <a16:creationId xmlns:a16="http://schemas.microsoft.com/office/drawing/2014/main" id="{903246FD-87D3-E429-BF89-E1DAF8BCFF02}"/>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1F1C1A-AC2F-4CF4-44FB-2E03ECAC0815}"/>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E51F1C1A-AC2F-4CF4-44FB-2E03ECAC0815}"/>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D38AAC9C-A8E6-A84A-E7D6-A7B0AD226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18552724-9C52-87B7-4005-FE0E059E7618}"/>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EE6810A-20F0-D543-3B7F-04201DD956F2}"/>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8EE6810A-20F0-D543-3B7F-04201DD956F2}"/>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F534BB1-CDBD-9B65-4272-AFD24F98F75B}"/>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B1D212-0730-D7C9-832B-3EDF4A3B48D9}"/>
              </a:ext>
            </a:extLst>
          </p:cNvPr>
          <p:cNvSpPr txBox="1"/>
          <p:nvPr/>
        </p:nvSpPr>
        <p:spPr>
          <a:xfrm>
            <a:off x="6568722" y="4543777"/>
            <a:ext cx="50094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ea typeface="+mn-lt"/>
                <a:cs typeface="+mn-lt"/>
              </a:rPr>
              <a:t>Find the model π such that it maximizes the expected log probability of response y from refined prompt x (sampled from the dataset C)</a:t>
            </a:r>
            <a:endParaRPr lang="en-US" b="1">
              <a:solidFill>
                <a:srgbClr val="C00000"/>
              </a:solidFill>
              <a:cs typeface="Calibri"/>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0C8101-A868-1806-B8F9-829EAD912AC4}"/>
                  </a:ext>
                </a:extLst>
              </p:cNvPr>
              <p:cNvSpPr txBox="1"/>
              <p:nvPr/>
            </p:nvSpPr>
            <p:spPr>
              <a:xfrm>
                <a:off x="987777" y="4672208"/>
                <a:ext cx="4911982" cy="490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i="1" smtClean="0">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𝑑𝑆𝐹𝑇</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𝑚𝑎</m:t>
                      </m:r>
                      <m:sSub>
                        <m:sSubPr>
                          <m:ctrlPr>
                            <a:rPr lang="en-CA" sz="24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sub>
                      </m:sSub>
                      <m:sSub>
                        <m:sSubPr>
                          <m:ctrlPr>
                            <a:rPr lang="en-CA" sz="24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4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400">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ℂ</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func>
                      <m:d>
                        <m:dPr>
                          <m:ctrlPr>
                            <a:rPr lang="en-CA" sz="24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CA"/>
              </a:p>
            </p:txBody>
          </p:sp>
        </mc:Choice>
        <mc:Fallback xmlns="">
          <p:sp>
            <p:nvSpPr>
              <p:cNvPr id="13" name="TextBox 12">
                <a:extLst>
                  <a:ext uri="{FF2B5EF4-FFF2-40B4-BE49-F238E27FC236}">
                    <a16:creationId xmlns:a16="http://schemas.microsoft.com/office/drawing/2014/main" id="{790C8101-A868-1806-B8F9-829EAD912AC4}"/>
                  </a:ext>
                </a:extLst>
              </p:cNvPr>
              <p:cNvSpPr txBox="1">
                <a:spLocks noRot="1" noChangeAspect="1" noMove="1" noResize="1" noEditPoints="1" noAdjustHandles="1" noChangeArrowheads="1" noChangeShapeType="1" noTextEdit="1"/>
              </p:cNvSpPr>
              <p:nvPr/>
            </p:nvSpPr>
            <p:spPr>
              <a:xfrm>
                <a:off x="987777" y="4672208"/>
                <a:ext cx="4911982" cy="490840"/>
              </a:xfrm>
              <a:prstGeom prst="rect">
                <a:avLst/>
              </a:prstGeom>
              <a:blipFill>
                <a:blip r:embed="rId6"/>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8550879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CEE88C-B372-C529-9867-79F6E1E6C6CA}"/>
              </a:ext>
            </a:extLst>
          </p:cNvPr>
          <p:cNvSpPr>
            <a:spLocks noGrp="1"/>
          </p:cNvSpPr>
          <p:nvPr>
            <p:ph sz="half" idx="1"/>
          </p:nvPr>
        </p:nvSpPr>
        <p:spPr/>
        <p:txBody>
          <a:bodyPr vert="horz" lIns="91440" tIns="45720" rIns="91440" bIns="45720" rtlCol="0" anchor="t">
            <a:normAutofit/>
          </a:bodyPr>
          <a:lstStyle/>
          <a:p>
            <a:endParaRPr lang="en-US">
              <a:ea typeface="+mn-lt"/>
              <a:cs typeface="+mn-lt"/>
            </a:endParaRPr>
          </a:p>
          <a:p>
            <a:endParaRPr lang="en-US">
              <a:ea typeface="+mn-lt"/>
              <a:cs typeface="+mn-lt"/>
            </a:endParaRPr>
          </a:p>
          <a:p>
            <a:r>
              <a:rPr lang="en-US">
                <a:ea typeface="+mn-lt"/>
                <a:cs typeface="+mn-lt"/>
              </a:rPr>
              <a:t>Large-scale, self-instruct-style dataset construction (</a:t>
            </a:r>
            <a:r>
              <a:rPr lang="en-US" err="1">
                <a:solidFill>
                  <a:schemeClr val="accent1"/>
                </a:solidFill>
                <a:ea typeface="+mn-lt"/>
                <a:cs typeface="+mn-lt"/>
              </a:rPr>
              <a:t>UltraChat</a:t>
            </a:r>
            <a:r>
              <a:rPr lang="en-US">
                <a:ea typeface="+mn-lt"/>
                <a:cs typeface="+mn-lt"/>
              </a:rPr>
              <a:t>) </a:t>
            </a:r>
            <a:endParaRPr lang="en-US">
              <a:cs typeface="Calibri"/>
            </a:endParaRPr>
          </a:p>
          <a:p>
            <a:pPr marL="0" indent="0">
              <a:buNone/>
            </a:pPr>
            <a:endParaRPr lang="en-US">
              <a:ea typeface="+mn-lt"/>
              <a:cs typeface="+mn-lt"/>
            </a:endParaRPr>
          </a:p>
          <a:p>
            <a:pPr marL="0" indent="0">
              <a:buNone/>
            </a:pPr>
            <a:endParaRPr lang="en-US">
              <a:ea typeface="+mn-lt"/>
              <a:cs typeface="+mn-lt"/>
            </a:endParaRPr>
          </a:p>
          <a:p>
            <a:r>
              <a:rPr lang="en-US">
                <a:ea typeface="+mn-lt"/>
                <a:cs typeface="+mn-lt"/>
              </a:rPr>
              <a:t>Followed by distilled supervised fine-tuning (</a:t>
            </a:r>
            <a:r>
              <a:rPr lang="en-US" err="1">
                <a:ea typeface="+mn-lt"/>
                <a:cs typeface="+mn-lt"/>
              </a:rPr>
              <a:t>dSFT</a:t>
            </a:r>
            <a:r>
              <a:rPr lang="en-US">
                <a:ea typeface="+mn-lt"/>
                <a:cs typeface="+mn-lt"/>
              </a:rPr>
              <a:t>)</a:t>
            </a:r>
            <a:endParaRPr lang="en-US">
              <a:cs typeface="Calibri"/>
            </a:endParaRPr>
          </a:p>
        </p:txBody>
      </p:sp>
      <p:sp>
        <p:nvSpPr>
          <p:cNvPr id="7" name="Content Placeholder 6">
            <a:extLst>
              <a:ext uri="{FF2B5EF4-FFF2-40B4-BE49-F238E27FC236}">
                <a16:creationId xmlns:a16="http://schemas.microsoft.com/office/drawing/2014/main" id="{20CF9047-B713-1348-C456-2B31863AE200}"/>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B4111282-B8C2-3286-C21A-6318304279D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4F1486E-2E0E-B80F-54CD-FFDA47473B2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19837B-4247-4E2C-7690-EEB122D4DD9F}"/>
              </a:ext>
            </a:extLst>
          </p:cNvPr>
          <p:cNvSpPr>
            <a:spLocks noGrp="1"/>
          </p:cNvSpPr>
          <p:nvPr>
            <p:ph type="sldNum" sz="quarter" idx="12"/>
          </p:nvPr>
        </p:nvSpPr>
        <p:spPr/>
        <p:txBody>
          <a:bodyPr/>
          <a:lstStyle/>
          <a:p>
            <a:fld id="{D4F24A5E-B0D2-394D-9970-9AE06BCB59C1}" type="slidenum">
              <a:rPr lang="en-US" dirty="0" smtClean="0"/>
              <a:t>127</a:t>
            </a:fld>
            <a:endParaRPr lang="en-US"/>
          </a:p>
        </p:txBody>
      </p:sp>
      <p:sp>
        <p:nvSpPr>
          <p:cNvPr id="2" name="Title 1">
            <a:extLst>
              <a:ext uri="{FF2B5EF4-FFF2-40B4-BE49-F238E27FC236}">
                <a16:creationId xmlns:a16="http://schemas.microsoft.com/office/drawing/2014/main" id="{1D83D1EB-1BAD-E3CE-E51E-FB8477EE7FFB}"/>
              </a:ext>
            </a:extLst>
          </p:cNvPr>
          <p:cNvSpPr>
            <a:spLocks noGrp="1"/>
          </p:cNvSpPr>
          <p:nvPr>
            <p:ph type="title"/>
          </p:nvPr>
        </p:nvSpPr>
        <p:spPr/>
        <p:txBody>
          <a:bodyPr/>
          <a:lstStyle/>
          <a:p>
            <a:r>
              <a:rPr lang="en-US">
                <a:ea typeface="+mj-lt"/>
                <a:cs typeface="+mj-lt"/>
              </a:rPr>
              <a:t>Step 1: Distilled Supervised Fine-Tuning</a:t>
            </a:r>
          </a:p>
        </p:txBody>
      </p:sp>
      <p:pic>
        <p:nvPicPr>
          <p:cNvPr id="9" name="Content Placeholder 6" descr="A diagram of a diagram&#10;&#10;Description automatically generated">
            <a:extLst>
              <a:ext uri="{FF2B5EF4-FFF2-40B4-BE49-F238E27FC236}">
                <a16:creationId xmlns:a16="http://schemas.microsoft.com/office/drawing/2014/main" id="{6D7EBDD4-1208-6396-AF91-0447456F395A}"/>
              </a:ext>
            </a:extLst>
          </p:cNvPr>
          <p:cNvPicPr>
            <a:picLocks noChangeAspect="1"/>
          </p:cNvPicPr>
          <p:nvPr/>
        </p:nvPicPr>
        <p:blipFill rotWithShape="1">
          <a:blip r:embed="rId2"/>
          <a:srcRect l="1235" r="65820" b="132"/>
          <a:stretch/>
        </p:blipFill>
        <p:spPr>
          <a:xfrm>
            <a:off x="7049002" y="1215039"/>
            <a:ext cx="3126905" cy="4909826"/>
          </a:xfrm>
          <a:prstGeom prst="rect">
            <a:avLst/>
          </a:prstGeom>
        </p:spPr>
      </p:pic>
    </p:spTree>
    <p:extLst>
      <p:ext uri="{BB962C8B-B14F-4D97-AF65-F5344CB8AC3E}">
        <p14:creationId xmlns:p14="http://schemas.microsoft.com/office/powerpoint/2010/main" val="26418514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128</a:t>
            </a:fld>
            <a:endParaRPr lang="en-US"/>
          </a:p>
        </p:txBody>
      </p:sp>
      <p:sp>
        <p:nvSpPr>
          <p:cNvPr id="8" name="Rectangle: Rounded Corners 7">
            <a:extLst>
              <a:ext uri="{FF2B5EF4-FFF2-40B4-BE49-F238E27FC236}">
                <a16:creationId xmlns:a16="http://schemas.microsoft.com/office/drawing/2014/main" id="{EA29228B-525E-F620-7615-67CB7DC78B51}"/>
              </a:ext>
            </a:extLst>
          </p:cNvPr>
          <p:cNvSpPr/>
          <p:nvPr/>
        </p:nvSpPr>
        <p:spPr>
          <a:xfrm>
            <a:off x="4503761" y="1683225"/>
            <a:ext cx="2991134"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1627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81BD-DCCA-41CF-5F49-42F600770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3CABD-99E9-A322-AE9C-84F8F2358EFD}"/>
              </a:ext>
            </a:extLst>
          </p:cNvPr>
          <p:cNvSpPr>
            <a:spLocks noGrp="1"/>
          </p:cNvSpPr>
          <p:nvPr>
            <p:ph type="title"/>
          </p:nvPr>
        </p:nvSpPr>
        <p:spPr/>
        <p:txBody>
          <a:bodyPr/>
          <a:lstStyle/>
          <a:p>
            <a:r>
              <a:rPr lang="en-US">
                <a:cs typeface="Calibri Light"/>
              </a:rPr>
              <a:t>Step 2: </a:t>
            </a:r>
            <a:r>
              <a:rPr lang="en-US">
                <a:ea typeface="+mj-lt"/>
                <a:cs typeface="+mj-lt"/>
              </a:rPr>
              <a:t>AI Feedback through Preferences</a:t>
            </a:r>
            <a:endParaRPr lang="en-US">
              <a:cs typeface="Calibri Light"/>
            </a:endParaRPr>
          </a:p>
        </p:txBody>
      </p:sp>
      <p:sp>
        <p:nvSpPr>
          <p:cNvPr id="3" name="Content Placeholder 2">
            <a:extLst>
              <a:ext uri="{FF2B5EF4-FFF2-40B4-BE49-F238E27FC236}">
                <a16:creationId xmlns:a16="http://schemas.microsoft.com/office/drawing/2014/main" id="{16C0C18A-DC0B-C78B-3EDF-8DE6C1E2B056}"/>
              </a:ext>
            </a:extLst>
          </p:cNvPr>
          <p:cNvSpPr>
            <a:spLocks noGrp="1"/>
          </p:cNvSpPr>
          <p:nvPr>
            <p:ph idx="1"/>
          </p:nvPr>
        </p:nvSpPr>
        <p:spPr/>
        <p:txBody>
          <a:bodyPr vert="horz" lIns="91440" tIns="45720" rIns="91440" bIns="45720" rtlCol="0" anchor="t">
            <a:normAutofit/>
          </a:bodyPr>
          <a:lstStyle/>
          <a:p>
            <a:r>
              <a:rPr lang="en-US">
                <a:ea typeface="+mn-lt"/>
                <a:cs typeface="+mn-lt"/>
              </a:rPr>
              <a:t>Use </a:t>
            </a:r>
            <a:r>
              <a:rPr lang="en-US">
                <a:solidFill>
                  <a:srgbClr val="C00000"/>
                </a:solidFill>
                <a:ea typeface="+mn-lt"/>
                <a:cs typeface="+mn-lt"/>
              </a:rPr>
              <a:t>AI preferences from the teacher model</a:t>
            </a:r>
            <a:r>
              <a:rPr lang="en-US">
                <a:ea typeface="+mn-lt"/>
                <a:cs typeface="+mn-lt"/>
              </a:rPr>
              <a:t> on generated outputs from other models</a:t>
            </a:r>
            <a:endParaRPr lang="en-US">
              <a:cs typeface="Calibri" panose="020F0502020204030204"/>
            </a:endParaRPr>
          </a:p>
          <a:p>
            <a:endParaRPr lang="en-US">
              <a:cs typeface="Calibri" panose="020F0502020204030204"/>
            </a:endParaRPr>
          </a:p>
        </p:txBody>
      </p:sp>
      <p:sp>
        <p:nvSpPr>
          <p:cNvPr id="4" name="Date Placeholder 3">
            <a:extLst>
              <a:ext uri="{FF2B5EF4-FFF2-40B4-BE49-F238E27FC236}">
                <a16:creationId xmlns:a16="http://schemas.microsoft.com/office/drawing/2014/main" id="{D3051E80-8301-EE53-B6C5-0C496242C3B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C316587-5169-16A6-18CA-7EB0F344D6B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F70E0D3-0B84-4057-3CE7-2A4C6D99B18A}"/>
              </a:ext>
            </a:extLst>
          </p:cNvPr>
          <p:cNvSpPr>
            <a:spLocks noGrp="1"/>
          </p:cNvSpPr>
          <p:nvPr>
            <p:ph type="sldNum" sz="quarter" idx="12"/>
          </p:nvPr>
        </p:nvSpPr>
        <p:spPr/>
        <p:txBody>
          <a:bodyPr/>
          <a:lstStyle/>
          <a:p>
            <a:fld id="{D4F24A5E-B0D2-394D-9970-9AE06BCB59C1}" type="slidenum">
              <a:rPr lang="en-US" dirty="0" smtClean="0"/>
              <a:t>129</a:t>
            </a:fld>
            <a:endParaRPr lang="en-US"/>
          </a:p>
        </p:txBody>
      </p:sp>
      <p:sp>
        <p:nvSpPr>
          <p:cNvPr id="8" name="TextBox 7">
            <a:extLst>
              <a:ext uri="{FF2B5EF4-FFF2-40B4-BE49-F238E27FC236}">
                <a16:creationId xmlns:a16="http://schemas.microsoft.com/office/drawing/2014/main" id="{7E4D94C9-96B3-47ED-7F38-678905A66660}"/>
              </a:ext>
            </a:extLst>
          </p:cNvPr>
          <p:cNvSpPr txBox="1"/>
          <p:nvPr/>
        </p:nvSpPr>
        <p:spPr>
          <a:xfrm>
            <a:off x="4628445" y="2434165"/>
            <a:ext cx="1545167"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Prompt: 𝑥</a:t>
            </a:r>
            <a:endParaRPr lang="en-US">
              <a:solidFill>
                <a:srgbClr val="808080"/>
              </a:solidFill>
              <a:ea typeface="+mn-lt"/>
              <a:cs typeface="+mn-lt"/>
            </a:endParaRPr>
          </a:p>
        </p:txBody>
      </p:sp>
      <p:sp>
        <p:nvSpPr>
          <p:cNvPr id="10" name="TextBox 9">
            <a:extLst>
              <a:ext uri="{FF2B5EF4-FFF2-40B4-BE49-F238E27FC236}">
                <a16:creationId xmlns:a16="http://schemas.microsoft.com/office/drawing/2014/main" id="{981FCDC8-F833-4556-426B-6179257FE0D9}"/>
              </a:ext>
            </a:extLst>
          </p:cNvPr>
          <p:cNvSpPr txBox="1"/>
          <p:nvPr/>
        </p:nvSpPr>
        <p:spPr>
          <a:xfrm>
            <a:off x="2793257" y="3720876"/>
            <a:ext cx="1510629" cy="373788"/>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π1</a:t>
            </a:r>
            <a:endParaRPr lang="en-US">
              <a:cs typeface="Calibri" panose="020F0502020204030204"/>
            </a:endParaRPr>
          </a:p>
        </p:txBody>
      </p:sp>
      <p:sp>
        <p:nvSpPr>
          <p:cNvPr id="11" name="TextBox 10">
            <a:extLst>
              <a:ext uri="{FF2B5EF4-FFF2-40B4-BE49-F238E27FC236}">
                <a16:creationId xmlns:a16="http://schemas.microsoft.com/office/drawing/2014/main" id="{818DB370-9F80-22F5-2D8A-0718E5D6913B}"/>
              </a:ext>
            </a:extLst>
          </p:cNvPr>
          <p:cNvSpPr txBox="1"/>
          <p:nvPr/>
        </p:nvSpPr>
        <p:spPr>
          <a:xfrm>
            <a:off x="2793258" y="4092221"/>
            <a:ext cx="1510631"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𝑦1 ∼ π1(·|𝑥)</a:t>
            </a:r>
            <a:endParaRPr lang="en-US">
              <a:cs typeface="Calibri"/>
            </a:endParaRPr>
          </a:p>
          <a:p>
            <a:pPr algn="l"/>
            <a:endParaRPr lang="en-US">
              <a:cs typeface="Calibri"/>
            </a:endParaRPr>
          </a:p>
        </p:txBody>
      </p:sp>
      <p:sp>
        <p:nvSpPr>
          <p:cNvPr id="12" name="TextBox 11">
            <a:extLst>
              <a:ext uri="{FF2B5EF4-FFF2-40B4-BE49-F238E27FC236}">
                <a16:creationId xmlns:a16="http://schemas.microsoft.com/office/drawing/2014/main" id="{E8028C95-7DBC-17B0-AFAD-ED052116B778}"/>
              </a:ext>
            </a:extLst>
          </p:cNvPr>
          <p:cNvSpPr txBox="1"/>
          <p:nvPr/>
        </p:nvSpPr>
        <p:spPr>
          <a:xfrm>
            <a:off x="4755442" y="3720876"/>
            <a:ext cx="1425963" cy="373788"/>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π2</a:t>
            </a:r>
            <a:endParaRPr lang="en-US">
              <a:cs typeface="Calibri" panose="020F0502020204030204"/>
            </a:endParaRPr>
          </a:p>
        </p:txBody>
      </p:sp>
      <p:sp>
        <p:nvSpPr>
          <p:cNvPr id="13" name="TextBox 12">
            <a:extLst>
              <a:ext uri="{FF2B5EF4-FFF2-40B4-BE49-F238E27FC236}">
                <a16:creationId xmlns:a16="http://schemas.microsoft.com/office/drawing/2014/main" id="{5A832707-B70C-AD78-D10F-CFB0DA1ECBCA}"/>
              </a:ext>
            </a:extLst>
          </p:cNvPr>
          <p:cNvSpPr txBox="1"/>
          <p:nvPr/>
        </p:nvSpPr>
        <p:spPr>
          <a:xfrm>
            <a:off x="4755444" y="4092221"/>
            <a:ext cx="1425963"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𝑦2 ∼ π2(·|𝑥)</a:t>
            </a:r>
            <a:endParaRPr lang="en-US">
              <a:cs typeface="Calibri"/>
            </a:endParaRPr>
          </a:p>
          <a:p>
            <a:pPr algn="l"/>
            <a:endParaRPr lang="en-US">
              <a:cs typeface="Calibri"/>
            </a:endParaRPr>
          </a:p>
        </p:txBody>
      </p:sp>
      <p:sp>
        <p:nvSpPr>
          <p:cNvPr id="14" name="TextBox 13">
            <a:extLst>
              <a:ext uri="{FF2B5EF4-FFF2-40B4-BE49-F238E27FC236}">
                <a16:creationId xmlns:a16="http://schemas.microsoft.com/office/drawing/2014/main" id="{DF1A6A06-677E-370E-0AA7-9AEEBFF74201}"/>
              </a:ext>
            </a:extLst>
          </p:cNvPr>
          <p:cNvSpPr txBox="1"/>
          <p:nvPr/>
        </p:nvSpPr>
        <p:spPr>
          <a:xfrm>
            <a:off x="6947121" y="3706021"/>
            <a:ext cx="1430419" cy="369332"/>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π4</a:t>
            </a:r>
            <a:endParaRPr lang="en-US">
              <a:cs typeface="Calibri" panose="020F0502020204030204"/>
            </a:endParaRPr>
          </a:p>
        </p:txBody>
      </p:sp>
      <p:sp>
        <p:nvSpPr>
          <p:cNvPr id="15" name="TextBox 14">
            <a:extLst>
              <a:ext uri="{FF2B5EF4-FFF2-40B4-BE49-F238E27FC236}">
                <a16:creationId xmlns:a16="http://schemas.microsoft.com/office/drawing/2014/main" id="{F94227F1-B1A6-0C3E-F25A-8A988729E1F7}"/>
              </a:ext>
            </a:extLst>
          </p:cNvPr>
          <p:cNvSpPr txBox="1"/>
          <p:nvPr/>
        </p:nvSpPr>
        <p:spPr>
          <a:xfrm>
            <a:off x="6947123" y="4063998"/>
            <a:ext cx="1430420"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𝑦4 ∼ π4(·|𝑥)</a:t>
            </a:r>
            <a:endParaRPr lang="en-US">
              <a:cs typeface="Calibri"/>
            </a:endParaRPr>
          </a:p>
          <a:p>
            <a:pPr algn="l"/>
            <a:endParaRPr lang="en-US">
              <a:cs typeface="Calibri"/>
            </a:endParaRPr>
          </a:p>
        </p:txBody>
      </p:sp>
      <p:sp>
        <p:nvSpPr>
          <p:cNvPr id="16" name="TextBox 15">
            <a:extLst>
              <a:ext uri="{FF2B5EF4-FFF2-40B4-BE49-F238E27FC236}">
                <a16:creationId xmlns:a16="http://schemas.microsoft.com/office/drawing/2014/main" id="{2EA9D1C2-77B2-262C-E00B-B7BCBFDA4D1F}"/>
              </a:ext>
            </a:extLst>
          </p:cNvPr>
          <p:cNvSpPr txBox="1"/>
          <p:nvPr/>
        </p:nvSpPr>
        <p:spPr>
          <a:xfrm>
            <a:off x="6480257" y="5564660"/>
            <a:ext cx="465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t>
            </a:r>
            <a:endParaRPr lang="en-US"/>
          </a:p>
        </p:txBody>
      </p:sp>
      <p:pic>
        <p:nvPicPr>
          <p:cNvPr id="17" name="Graphic 16" descr="Arrow Right with solid fill">
            <a:extLst>
              <a:ext uri="{FF2B5EF4-FFF2-40B4-BE49-F238E27FC236}">
                <a16:creationId xmlns:a16="http://schemas.microsoft.com/office/drawing/2014/main" id="{ECC20970-C77B-01F4-FC05-E933BE5F4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00000">
            <a:off x="3627967" y="2950632"/>
            <a:ext cx="674512" cy="674512"/>
          </a:xfrm>
          <a:prstGeom prst="rect">
            <a:avLst/>
          </a:prstGeom>
        </p:spPr>
      </p:pic>
      <p:pic>
        <p:nvPicPr>
          <p:cNvPr id="18" name="Graphic 17" descr="Arrow Right with solid fill">
            <a:extLst>
              <a:ext uri="{FF2B5EF4-FFF2-40B4-BE49-F238E27FC236}">
                <a16:creationId xmlns:a16="http://schemas.microsoft.com/office/drawing/2014/main" id="{A31A39C2-6500-4C87-6793-D55278CEC1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095522" y="2950632"/>
            <a:ext cx="674512" cy="674512"/>
          </a:xfrm>
          <a:prstGeom prst="rect">
            <a:avLst/>
          </a:prstGeom>
        </p:spPr>
      </p:pic>
      <p:pic>
        <p:nvPicPr>
          <p:cNvPr id="19" name="Graphic 18" descr="Arrow Right with solid fill">
            <a:extLst>
              <a:ext uri="{FF2B5EF4-FFF2-40B4-BE49-F238E27FC236}">
                <a16:creationId xmlns:a16="http://schemas.microsoft.com/office/drawing/2014/main" id="{67ABDC3B-16BA-DE0D-CD3D-6ADE70743D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00000">
            <a:off x="6520744" y="2950632"/>
            <a:ext cx="674512" cy="674512"/>
          </a:xfrm>
          <a:prstGeom prst="rect">
            <a:avLst/>
          </a:prstGeom>
        </p:spPr>
      </p:pic>
      <p:sp>
        <p:nvSpPr>
          <p:cNvPr id="20" name="TextBox 19">
            <a:extLst>
              <a:ext uri="{FF2B5EF4-FFF2-40B4-BE49-F238E27FC236}">
                <a16:creationId xmlns:a16="http://schemas.microsoft.com/office/drawing/2014/main" id="{D4703C74-379D-C6E9-7BC4-44D57235F559}"/>
              </a:ext>
            </a:extLst>
          </p:cNvPr>
          <p:cNvSpPr txBox="1"/>
          <p:nvPr/>
        </p:nvSpPr>
        <p:spPr>
          <a:xfrm>
            <a:off x="2394548" y="5566831"/>
            <a:ext cx="1775285"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s1 ∼ πT (·|𝑥, 𝑦1)</a:t>
            </a:r>
            <a:endParaRPr lang="en-US"/>
          </a:p>
        </p:txBody>
      </p:sp>
      <p:sp>
        <p:nvSpPr>
          <p:cNvPr id="21" name="TextBox 20">
            <a:extLst>
              <a:ext uri="{FF2B5EF4-FFF2-40B4-BE49-F238E27FC236}">
                <a16:creationId xmlns:a16="http://schemas.microsoft.com/office/drawing/2014/main" id="{0F05CF5A-A947-BF65-6B64-0B5996C734F4}"/>
              </a:ext>
            </a:extLst>
          </p:cNvPr>
          <p:cNvSpPr txBox="1"/>
          <p:nvPr/>
        </p:nvSpPr>
        <p:spPr>
          <a:xfrm>
            <a:off x="4623132" y="5602109"/>
            <a:ext cx="1754376"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s2 ∼ πT (·|𝑥, 𝑦2)</a:t>
            </a:r>
            <a:endParaRPr lang="en-US"/>
          </a:p>
        </p:txBody>
      </p:sp>
      <p:sp>
        <p:nvSpPr>
          <p:cNvPr id="22" name="TextBox 21">
            <a:extLst>
              <a:ext uri="{FF2B5EF4-FFF2-40B4-BE49-F238E27FC236}">
                <a16:creationId xmlns:a16="http://schemas.microsoft.com/office/drawing/2014/main" id="{E8D3F9CA-4859-443D-BEFD-947D8083ACF4}"/>
              </a:ext>
            </a:extLst>
          </p:cNvPr>
          <p:cNvSpPr txBox="1"/>
          <p:nvPr/>
        </p:nvSpPr>
        <p:spPr>
          <a:xfrm>
            <a:off x="7027333" y="5602109"/>
            <a:ext cx="1749234"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s4 ∼ πT (·|𝑥, 𝑦4)</a:t>
            </a:r>
            <a:endParaRPr lang="en-US"/>
          </a:p>
        </p:txBody>
      </p:sp>
      <p:pic>
        <p:nvPicPr>
          <p:cNvPr id="23" name="Graphic 22" descr="Arrow Right with solid fill">
            <a:extLst>
              <a:ext uri="{FF2B5EF4-FFF2-40B4-BE49-F238E27FC236}">
                <a16:creationId xmlns:a16="http://schemas.microsoft.com/office/drawing/2014/main" id="{5509C206-05C3-60C1-7511-049DAEDB24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275189" y="4827409"/>
            <a:ext cx="533401" cy="674512"/>
          </a:xfrm>
          <a:prstGeom prst="rect">
            <a:avLst/>
          </a:prstGeom>
        </p:spPr>
      </p:pic>
      <p:pic>
        <p:nvPicPr>
          <p:cNvPr id="24" name="Graphic 23" descr="Arrow Right with solid fill">
            <a:extLst>
              <a:ext uri="{FF2B5EF4-FFF2-40B4-BE49-F238E27FC236}">
                <a16:creationId xmlns:a16="http://schemas.microsoft.com/office/drawing/2014/main" id="{F2DD503E-BA19-4058-49E0-77E9F7063E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215467" y="4827409"/>
            <a:ext cx="533401" cy="674512"/>
          </a:xfrm>
          <a:prstGeom prst="rect">
            <a:avLst/>
          </a:prstGeom>
        </p:spPr>
      </p:pic>
      <p:pic>
        <p:nvPicPr>
          <p:cNvPr id="25" name="Graphic 24" descr="Arrow Right with solid fill">
            <a:extLst>
              <a:ext uri="{FF2B5EF4-FFF2-40B4-BE49-F238E27FC236}">
                <a16:creationId xmlns:a16="http://schemas.microsoft.com/office/drawing/2014/main" id="{0197C026-EBF7-4D1B-905F-712B709F8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53300" y="4827409"/>
            <a:ext cx="533401" cy="674512"/>
          </a:xfrm>
          <a:prstGeom prst="rect">
            <a:avLst/>
          </a:prstGeom>
        </p:spPr>
      </p:pic>
      <p:pic>
        <p:nvPicPr>
          <p:cNvPr id="26" name="Graphic 25" descr="Arrow Right with solid fill">
            <a:extLst>
              <a:ext uri="{FF2B5EF4-FFF2-40B4-BE49-F238E27FC236}">
                <a16:creationId xmlns:a16="http://schemas.microsoft.com/office/drawing/2014/main" id="{B74D82D6-F126-9924-8E86-043435760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5441" y="5360920"/>
            <a:ext cx="646290" cy="780345"/>
          </a:xfrm>
          <a:prstGeom prst="rect">
            <a:avLst/>
          </a:prstGeom>
        </p:spPr>
      </p:pic>
      <p:sp>
        <p:nvSpPr>
          <p:cNvPr id="27" name="TextBox 26">
            <a:extLst>
              <a:ext uri="{FF2B5EF4-FFF2-40B4-BE49-F238E27FC236}">
                <a16:creationId xmlns:a16="http://schemas.microsoft.com/office/drawing/2014/main" id="{F97B7E43-89DF-4B83-FA85-D46297E204CB}"/>
              </a:ext>
            </a:extLst>
          </p:cNvPr>
          <p:cNvSpPr txBox="1"/>
          <p:nvPr/>
        </p:nvSpPr>
        <p:spPr>
          <a:xfrm>
            <a:off x="4263727" y="5602110"/>
            <a:ext cx="253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&gt;</a:t>
            </a:r>
            <a:endParaRPr lang="en-US"/>
          </a:p>
        </p:txBody>
      </p:sp>
      <p:sp>
        <p:nvSpPr>
          <p:cNvPr id="28" name="TextBox 27">
            <a:extLst>
              <a:ext uri="{FF2B5EF4-FFF2-40B4-BE49-F238E27FC236}">
                <a16:creationId xmlns:a16="http://schemas.microsoft.com/office/drawing/2014/main" id="{0C9E7163-31C9-B475-481F-38CBA7D235FC}"/>
              </a:ext>
            </a:extLst>
          </p:cNvPr>
          <p:cNvSpPr txBox="1"/>
          <p:nvPr/>
        </p:nvSpPr>
        <p:spPr>
          <a:xfrm>
            <a:off x="6307667" y="4148665"/>
            <a:ext cx="465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t>
            </a: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CFC68B0-AA65-3714-4076-EAFCB556D61E}"/>
                  </a:ext>
                </a:extLst>
              </p:cNvPr>
              <p:cNvSpPr txBox="1"/>
              <p:nvPr/>
            </p:nvSpPr>
            <p:spPr>
              <a:xfrm>
                <a:off x="9709529" y="5515274"/>
                <a:ext cx="1721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d>
                        <m:dPr>
                          <m:ctrlPr>
                            <a:rPr lang="en-CA" sz="2800" i="1" smtClean="0">
                              <a:latin typeface="Cambria Math" panose="02040503050406030204" pitchFamily="18" charset="0"/>
                            </a:rPr>
                          </m:ctrlPr>
                        </m:dPr>
                        <m:e>
                          <m:r>
                            <a:rPr lang="en-CA" sz="2800" i="1">
                              <a:latin typeface="Cambria Math" panose="02040503050406030204" pitchFamily="18" charset="0"/>
                            </a:rPr>
                            <m:t>𝑥</m:t>
                          </m:r>
                          <m:r>
                            <a:rPr lang="en-CA" sz="2800" i="1">
                              <a:latin typeface="Cambria Math" panose="02040503050406030204" pitchFamily="18" charset="0"/>
                            </a:rPr>
                            <m:t>,</m:t>
                          </m:r>
                          <m:sSub>
                            <m:sSubPr>
                              <m:ctrlPr>
                                <a:rPr lang="en-CA" sz="2800" i="1">
                                  <a:latin typeface="Cambria Math" panose="02040503050406030204" pitchFamily="18" charset="0"/>
                                </a:rPr>
                              </m:ctrlPr>
                            </m:sSubPr>
                            <m:e>
                              <m:r>
                                <a:rPr lang="en-CA" sz="2800" i="1">
                                  <a:latin typeface="Cambria Math" panose="02040503050406030204" pitchFamily="18" charset="0"/>
                                </a:rPr>
                                <m:t>𝑦</m:t>
                              </m:r>
                            </m:e>
                            <m:sub>
                              <m:r>
                                <a:rPr lang="en-CA" sz="2800" i="1">
                                  <a:latin typeface="Cambria Math" panose="02040503050406030204" pitchFamily="18" charset="0"/>
                                </a:rPr>
                                <m:t>𝑤</m:t>
                              </m:r>
                            </m:sub>
                          </m:sSub>
                          <m:r>
                            <a:rPr lang="en-CA" sz="2800" b="0" i="1" smtClean="0">
                              <a:latin typeface="Cambria Math" panose="02040503050406030204" pitchFamily="18" charset="0"/>
                            </a:rPr>
                            <m:t>,</m:t>
                          </m:r>
                          <m:sSub>
                            <m:sSubPr>
                              <m:ctrlPr>
                                <a:rPr lang="en-CA" sz="2800" i="1" smtClean="0">
                                  <a:latin typeface="Cambria Math" panose="02040503050406030204" pitchFamily="18" charset="0"/>
                                </a:rPr>
                              </m:ctrlPr>
                            </m:sSubPr>
                            <m:e>
                              <m:r>
                                <a:rPr lang="en-CA" sz="2800" i="1">
                                  <a:latin typeface="Cambria Math" panose="02040503050406030204" pitchFamily="18" charset="0"/>
                                </a:rPr>
                                <m:t>𝑦</m:t>
                              </m:r>
                            </m:e>
                            <m:sub>
                              <m:r>
                                <a:rPr lang="en-CA" sz="2800" b="0" i="1" smtClean="0">
                                  <a:latin typeface="Cambria Math" panose="02040503050406030204" pitchFamily="18" charset="0"/>
                                </a:rPr>
                                <m:t>𝑙</m:t>
                              </m:r>
                            </m:sub>
                          </m:sSub>
                        </m:e>
                      </m:d>
                    </m:oMath>
                  </m:oMathPara>
                </a14:m>
                <a:endParaRPr lang="en-US" sz="2800">
                  <a:cs typeface="Calibri"/>
                </a:endParaRPr>
              </a:p>
            </p:txBody>
          </p:sp>
        </mc:Choice>
        <mc:Fallback xmlns="">
          <p:sp>
            <p:nvSpPr>
              <p:cNvPr id="30" name="TextBox 29">
                <a:extLst>
                  <a:ext uri="{FF2B5EF4-FFF2-40B4-BE49-F238E27FC236}">
                    <a16:creationId xmlns:a16="http://schemas.microsoft.com/office/drawing/2014/main" id="{6CFC68B0-AA65-3714-4076-EAFCB556D61E}"/>
                  </a:ext>
                </a:extLst>
              </p:cNvPr>
              <p:cNvSpPr txBox="1">
                <a:spLocks noRot="1" noChangeAspect="1" noMove="1" noResize="1" noEditPoints="1" noAdjustHandles="1" noChangeArrowheads="1" noChangeShapeType="1" noTextEdit="1"/>
              </p:cNvSpPr>
              <p:nvPr/>
            </p:nvSpPr>
            <p:spPr>
              <a:xfrm>
                <a:off x="9709529" y="5515274"/>
                <a:ext cx="1721555" cy="52322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515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FLAN Training</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lnSpcReduction="10000"/>
          </a:bodyPr>
          <a:lstStyle/>
          <a:p>
            <a:r>
              <a:rPr lang="en-CA" sz="3000">
                <a:cs typeface="Calibri"/>
              </a:rPr>
              <a:t>Mix examples from all datasets together and sample randomly</a:t>
            </a:r>
            <a:endParaRPr lang="en-US" sz="3000">
              <a:solidFill>
                <a:srgbClr val="808080"/>
              </a:solidFill>
              <a:cs typeface="Calibri"/>
            </a:endParaRPr>
          </a:p>
          <a:p>
            <a:pPr lvl="1"/>
            <a:r>
              <a:rPr lang="en-CA" sz="2600">
                <a:cs typeface="Calibri"/>
              </a:rPr>
              <a:t>capped at 30k for each dataset</a:t>
            </a:r>
            <a:endParaRPr lang="en-CA" sz="2600">
              <a:solidFill>
                <a:srgbClr val="000000"/>
              </a:solidFill>
              <a:cs typeface="Calibri"/>
            </a:endParaRPr>
          </a:p>
          <a:p>
            <a:pPr marL="457200" lvl="1" indent="0">
              <a:buNone/>
            </a:pPr>
            <a:endParaRPr lang="en-CA" sz="2600">
              <a:cs typeface="Calibri"/>
            </a:endParaRPr>
          </a:p>
          <a:p>
            <a:r>
              <a:rPr lang="en-US" sz="3000">
                <a:cs typeface="Calibri"/>
              </a:rPr>
              <a:t>1024 input and 256 output tokens</a:t>
            </a:r>
            <a:endParaRPr lang="en-CA" sz="3000">
              <a:solidFill>
                <a:srgbClr val="808080"/>
              </a:solidFill>
              <a:cs typeface="Calibri"/>
            </a:endParaRPr>
          </a:p>
          <a:p>
            <a:endParaRPr lang="en-US" sz="3000">
              <a:cs typeface="Calibri"/>
            </a:endParaRPr>
          </a:p>
          <a:p>
            <a:r>
              <a:rPr lang="en-US" sz="3000">
                <a:cs typeface="Calibri"/>
              </a:rPr>
              <a:t>30k gradient steps with a batch size of 8,192</a:t>
            </a:r>
            <a:endParaRPr lang="en-US" sz="3000">
              <a:solidFill>
                <a:srgbClr val="808080"/>
              </a:solidFill>
              <a:cs typeface="Calibri"/>
            </a:endParaRPr>
          </a:p>
          <a:p>
            <a:endParaRPr lang="en-US" sz="3000">
              <a:cs typeface="Calibri"/>
            </a:endParaRPr>
          </a:p>
          <a:p>
            <a:r>
              <a:rPr lang="en-US" sz="3000" err="1">
                <a:cs typeface="Calibri"/>
              </a:rPr>
              <a:t>Adafactor</a:t>
            </a:r>
            <a:r>
              <a:rPr lang="en-US" sz="3000">
                <a:cs typeface="Calibri"/>
              </a:rPr>
              <a:t> optimizer with a learning rate of 3e-5</a:t>
            </a:r>
            <a:endParaRPr lang="en-US" sz="3000">
              <a:solidFill>
                <a:srgbClr val="000000"/>
              </a:solidFill>
              <a:cs typeface="Calibri"/>
            </a:endParaRPr>
          </a:p>
          <a:p>
            <a:pPr marL="0" indent="0">
              <a:buNone/>
            </a:pPr>
            <a:endParaRPr lang="en-US" sz="3000">
              <a:cs typeface="Calibri"/>
            </a:endParaRPr>
          </a:p>
          <a:p>
            <a:r>
              <a:rPr lang="en-US" sz="3000">
                <a:cs typeface="Calibri"/>
              </a:rPr>
              <a:t>60 hours on a TPUv3 with 128 cores </a:t>
            </a:r>
            <a:endParaRPr lang="en-CA" sz="30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15656566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11D738-BEA1-BB82-3B2F-F3CE6028E837}"/>
              </a:ext>
            </a:extLst>
          </p:cNvPr>
          <p:cNvSpPr>
            <a:spLocks noGrp="1"/>
          </p:cNvSpPr>
          <p:nvPr>
            <p:ph sz="half" idx="1"/>
          </p:nvPr>
        </p:nvSpPr>
        <p:spPr/>
        <p:txBody>
          <a:bodyPr vert="horz" lIns="91440" tIns="45720" rIns="91440" bIns="45720" rtlCol="0" anchor="t">
            <a:normAutofit/>
          </a:bodyPr>
          <a:lstStyle/>
          <a:p>
            <a:r>
              <a:rPr lang="en-US">
                <a:ea typeface="+mn-lt"/>
                <a:cs typeface="+mn-lt"/>
              </a:rPr>
              <a:t>AI Feedback (AIF) collection via an ensemble of chat model completions </a:t>
            </a:r>
            <a:endParaRPr lang="en-US"/>
          </a:p>
          <a:p>
            <a:endParaRPr lang="en-US">
              <a:ea typeface="+mn-lt"/>
              <a:cs typeface="+mn-lt"/>
            </a:endParaRPr>
          </a:p>
          <a:p>
            <a:endParaRPr lang="en-US">
              <a:ea typeface="+mn-lt"/>
              <a:cs typeface="+mn-lt"/>
            </a:endParaRPr>
          </a:p>
          <a:p>
            <a:r>
              <a:rPr lang="en-US">
                <a:ea typeface="+mn-lt"/>
                <a:cs typeface="+mn-lt"/>
              </a:rPr>
              <a:t>Followed by scoring by GPT-4 (teacher model) </a:t>
            </a:r>
            <a:r>
              <a:rPr lang="en-US" err="1">
                <a:solidFill>
                  <a:schemeClr val="accent1"/>
                </a:solidFill>
                <a:ea typeface="+mn-lt"/>
                <a:cs typeface="+mn-lt"/>
              </a:rPr>
              <a:t>UltraFeedback</a:t>
            </a:r>
            <a:r>
              <a:rPr lang="en-US">
                <a:solidFill>
                  <a:schemeClr val="accent1"/>
                </a:solidFill>
                <a:ea typeface="+mn-lt"/>
                <a:cs typeface="+mn-lt"/>
              </a:rPr>
              <a:t> </a:t>
            </a:r>
          </a:p>
          <a:p>
            <a:endParaRPr lang="en-US">
              <a:solidFill>
                <a:srgbClr val="000000"/>
              </a:solidFill>
              <a:ea typeface="+mn-lt"/>
              <a:cs typeface="+mn-lt"/>
            </a:endParaRPr>
          </a:p>
          <a:p>
            <a:endParaRPr lang="en-US">
              <a:ea typeface="+mn-lt"/>
              <a:cs typeface="+mn-lt"/>
            </a:endParaRPr>
          </a:p>
          <a:p>
            <a:r>
              <a:rPr lang="en-US">
                <a:ea typeface="+mn-lt"/>
                <a:cs typeface="+mn-lt"/>
              </a:rPr>
              <a:t>Binarization of the preferences</a:t>
            </a:r>
            <a:endParaRPr lang="en-US">
              <a:cs typeface="Calibri"/>
            </a:endParaRPr>
          </a:p>
          <a:p>
            <a:endParaRPr lang="en-US">
              <a:cs typeface="Calibri"/>
            </a:endParaRPr>
          </a:p>
        </p:txBody>
      </p:sp>
      <p:sp>
        <p:nvSpPr>
          <p:cNvPr id="7" name="Content Placeholder 6">
            <a:extLst>
              <a:ext uri="{FF2B5EF4-FFF2-40B4-BE49-F238E27FC236}">
                <a16:creationId xmlns:a16="http://schemas.microsoft.com/office/drawing/2014/main" id="{4367367D-86AC-FFA4-6ABE-20705C6B6199}"/>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4F83E7B4-C64E-1951-FF83-5100AE22686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414D199-C740-B53F-C7AB-6CD230806F2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C4FC85-DC3C-E011-F330-80ED3ABC1660}"/>
              </a:ext>
            </a:extLst>
          </p:cNvPr>
          <p:cNvSpPr>
            <a:spLocks noGrp="1"/>
          </p:cNvSpPr>
          <p:nvPr>
            <p:ph type="sldNum" sz="quarter" idx="12"/>
          </p:nvPr>
        </p:nvSpPr>
        <p:spPr/>
        <p:txBody>
          <a:bodyPr/>
          <a:lstStyle/>
          <a:p>
            <a:fld id="{D4F24A5E-B0D2-394D-9970-9AE06BCB59C1}" type="slidenum">
              <a:rPr lang="en-US" smtClean="0"/>
              <a:t>130</a:t>
            </a:fld>
            <a:endParaRPr lang="en-US"/>
          </a:p>
        </p:txBody>
      </p:sp>
      <p:sp>
        <p:nvSpPr>
          <p:cNvPr id="2" name="Title 1">
            <a:extLst>
              <a:ext uri="{FF2B5EF4-FFF2-40B4-BE49-F238E27FC236}">
                <a16:creationId xmlns:a16="http://schemas.microsoft.com/office/drawing/2014/main" id="{3A115A92-A6C7-394C-55EB-E68836E936AE}"/>
              </a:ext>
            </a:extLst>
          </p:cNvPr>
          <p:cNvSpPr>
            <a:spLocks noGrp="1"/>
          </p:cNvSpPr>
          <p:nvPr>
            <p:ph type="title"/>
          </p:nvPr>
        </p:nvSpPr>
        <p:spPr/>
        <p:txBody>
          <a:bodyPr/>
          <a:lstStyle/>
          <a:p>
            <a:r>
              <a:rPr lang="en-US">
                <a:ea typeface="+mj-lt"/>
                <a:cs typeface="+mj-lt"/>
              </a:rPr>
              <a:t>Step 2: AI Feedback through Preferences</a:t>
            </a:r>
          </a:p>
        </p:txBody>
      </p:sp>
      <p:pic>
        <p:nvPicPr>
          <p:cNvPr id="9" name="Content Placeholder 6" descr="A diagram of a diagram&#10;&#10;Description automatically generated">
            <a:extLst>
              <a:ext uri="{FF2B5EF4-FFF2-40B4-BE49-F238E27FC236}">
                <a16:creationId xmlns:a16="http://schemas.microsoft.com/office/drawing/2014/main" id="{EB8CE8BE-C3D2-591D-88BC-DBBF1A4C5601}"/>
              </a:ext>
            </a:extLst>
          </p:cNvPr>
          <p:cNvPicPr>
            <a:picLocks noChangeAspect="1"/>
          </p:cNvPicPr>
          <p:nvPr/>
        </p:nvPicPr>
        <p:blipFill rotWithShape="1">
          <a:blip r:embed="rId2"/>
          <a:srcRect l="33768" r="32464" b="265"/>
          <a:stretch/>
        </p:blipFill>
        <p:spPr>
          <a:xfrm>
            <a:off x="7159721" y="1325757"/>
            <a:ext cx="3205029" cy="4903293"/>
          </a:xfrm>
          <a:prstGeom prst="rect">
            <a:avLst/>
          </a:prstGeom>
        </p:spPr>
      </p:pic>
    </p:spTree>
    <p:extLst>
      <p:ext uri="{BB962C8B-B14F-4D97-AF65-F5344CB8AC3E}">
        <p14:creationId xmlns:p14="http://schemas.microsoft.com/office/powerpoint/2010/main" val="40123271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131</a:t>
            </a:fld>
            <a:endParaRPr lang="en-US"/>
          </a:p>
        </p:txBody>
      </p:sp>
      <p:sp>
        <p:nvSpPr>
          <p:cNvPr id="8" name="Rectangle: Rounded Corners 7">
            <a:extLst>
              <a:ext uri="{FF2B5EF4-FFF2-40B4-BE49-F238E27FC236}">
                <a16:creationId xmlns:a16="http://schemas.microsoft.com/office/drawing/2014/main" id="{1C3ABD0C-8F71-47F6-F4C9-8387453CF0AA}"/>
              </a:ext>
            </a:extLst>
          </p:cNvPr>
          <p:cNvSpPr/>
          <p:nvPr/>
        </p:nvSpPr>
        <p:spPr>
          <a:xfrm>
            <a:off x="7540388" y="1711658"/>
            <a:ext cx="3082119"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2929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7DD74-F9B3-82A8-B3B3-0826851DA0E0}"/>
              </a:ext>
            </a:extLst>
          </p:cNvPr>
          <p:cNvSpPr>
            <a:spLocks noGrp="1"/>
          </p:cNvSpPr>
          <p:nvPr>
            <p:ph sz="half" idx="1"/>
          </p:nvPr>
        </p:nvSpPr>
        <p:spPr/>
        <p:txBody>
          <a:bodyPr vert="horz" lIns="91440" tIns="45720" rIns="91440" bIns="45720" rtlCol="0" anchor="t">
            <a:normAutofit/>
          </a:bodyPr>
          <a:lstStyle/>
          <a:p>
            <a:endParaRPr lang="en-US">
              <a:ea typeface="+mn-lt"/>
              <a:cs typeface="+mn-lt"/>
            </a:endParaRPr>
          </a:p>
          <a:p>
            <a:endParaRPr lang="en-US">
              <a:ea typeface="+mn-lt"/>
              <a:cs typeface="+mn-lt"/>
            </a:endParaRPr>
          </a:p>
          <a:p>
            <a:endParaRPr lang="en-US">
              <a:ea typeface="+mn-lt"/>
              <a:cs typeface="+mn-lt"/>
            </a:endParaRPr>
          </a:p>
          <a:p>
            <a:r>
              <a:rPr lang="en-US">
                <a:ea typeface="+mn-lt"/>
                <a:cs typeface="+mn-lt"/>
              </a:rPr>
              <a:t>Distilled direct preference optimization (</a:t>
            </a:r>
            <a:r>
              <a:rPr lang="en-US" err="1">
                <a:ea typeface="+mn-lt"/>
                <a:cs typeface="+mn-lt"/>
              </a:rPr>
              <a:t>dPO</a:t>
            </a:r>
            <a:r>
              <a:rPr lang="en-US">
                <a:ea typeface="+mn-lt"/>
                <a:cs typeface="+mn-lt"/>
              </a:rPr>
              <a:t>) of the </a:t>
            </a:r>
            <a:r>
              <a:rPr lang="en-US" err="1">
                <a:ea typeface="+mn-lt"/>
                <a:cs typeface="+mn-lt"/>
              </a:rPr>
              <a:t>dSFT</a:t>
            </a:r>
            <a:r>
              <a:rPr lang="en-US">
                <a:ea typeface="+mn-lt"/>
                <a:cs typeface="+mn-lt"/>
              </a:rPr>
              <a:t> model utilizing the feedback data</a:t>
            </a:r>
            <a:endParaRPr lang="en-US">
              <a:cs typeface="Calibri"/>
            </a:endParaRPr>
          </a:p>
        </p:txBody>
      </p:sp>
      <p:sp>
        <p:nvSpPr>
          <p:cNvPr id="7" name="Content Placeholder 6">
            <a:extLst>
              <a:ext uri="{FF2B5EF4-FFF2-40B4-BE49-F238E27FC236}">
                <a16:creationId xmlns:a16="http://schemas.microsoft.com/office/drawing/2014/main" id="{2EE0E5C1-7C5D-2EAD-E62E-E1D2CBF33294}"/>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33340540-4334-15DD-8B03-875A7E3376D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BC76C26-5B43-9BC5-56B7-3CBB5BBEC9C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2F3104A-A26A-970E-657E-034DE159D682}"/>
              </a:ext>
            </a:extLst>
          </p:cNvPr>
          <p:cNvSpPr>
            <a:spLocks noGrp="1"/>
          </p:cNvSpPr>
          <p:nvPr>
            <p:ph type="sldNum" sz="quarter" idx="12"/>
          </p:nvPr>
        </p:nvSpPr>
        <p:spPr/>
        <p:txBody>
          <a:bodyPr/>
          <a:lstStyle/>
          <a:p>
            <a:fld id="{D4F24A5E-B0D2-394D-9970-9AE06BCB59C1}" type="slidenum">
              <a:rPr lang="en-US" smtClean="0"/>
              <a:t>132</a:t>
            </a:fld>
            <a:endParaRPr lang="en-US"/>
          </a:p>
        </p:txBody>
      </p:sp>
      <p:sp>
        <p:nvSpPr>
          <p:cNvPr id="2" name="Title 1">
            <a:extLst>
              <a:ext uri="{FF2B5EF4-FFF2-40B4-BE49-F238E27FC236}">
                <a16:creationId xmlns:a16="http://schemas.microsoft.com/office/drawing/2014/main" id="{9D46F602-31E5-9021-F1C0-28915C7C2578}"/>
              </a:ext>
            </a:extLst>
          </p:cNvPr>
          <p:cNvSpPr>
            <a:spLocks noGrp="1"/>
          </p:cNvSpPr>
          <p:nvPr>
            <p:ph type="title"/>
          </p:nvPr>
        </p:nvSpPr>
        <p:spPr/>
        <p:txBody>
          <a:bodyPr/>
          <a:lstStyle/>
          <a:p>
            <a:r>
              <a:rPr lang="en-US" sz="4000">
                <a:ea typeface="+mj-lt"/>
                <a:cs typeface="+mj-lt"/>
              </a:rPr>
              <a:t>Step 3: Distilled Direct Preference Optimization</a:t>
            </a:r>
          </a:p>
        </p:txBody>
      </p:sp>
      <p:pic>
        <p:nvPicPr>
          <p:cNvPr id="9" name="Content Placeholder 6" descr="A diagram of a diagram&#10;&#10;Description automatically generated">
            <a:extLst>
              <a:ext uri="{FF2B5EF4-FFF2-40B4-BE49-F238E27FC236}">
                <a16:creationId xmlns:a16="http://schemas.microsoft.com/office/drawing/2014/main" id="{CC27CB80-E62B-6079-0617-F5093F06F835}"/>
              </a:ext>
            </a:extLst>
          </p:cNvPr>
          <p:cNvPicPr>
            <a:picLocks noChangeAspect="1"/>
          </p:cNvPicPr>
          <p:nvPr/>
        </p:nvPicPr>
        <p:blipFill rotWithShape="1">
          <a:blip r:embed="rId2"/>
          <a:srcRect l="66641" r="78" b="151"/>
          <a:stretch/>
        </p:blipFill>
        <p:spPr>
          <a:xfrm>
            <a:off x="7032942" y="1238435"/>
            <a:ext cx="3158854" cy="4908917"/>
          </a:xfrm>
          <a:prstGeom prst="rect">
            <a:avLst/>
          </a:prstGeom>
        </p:spPr>
      </p:pic>
    </p:spTree>
    <p:extLst>
      <p:ext uri="{BB962C8B-B14F-4D97-AF65-F5344CB8AC3E}">
        <p14:creationId xmlns:p14="http://schemas.microsoft.com/office/powerpoint/2010/main" val="40727839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53E2-11C4-FE55-9E10-082C12A0D29F}"/>
              </a:ext>
            </a:extLst>
          </p:cNvPr>
          <p:cNvSpPr>
            <a:spLocks noGrp="1"/>
          </p:cNvSpPr>
          <p:nvPr>
            <p:ph type="title"/>
          </p:nvPr>
        </p:nvSpPr>
        <p:spPr/>
        <p:txBody>
          <a:bodyPr>
            <a:normAutofit fontScale="90000"/>
          </a:bodyPr>
          <a:lstStyle/>
          <a:p>
            <a:r>
              <a:rPr lang="en-US">
                <a:cs typeface="Calibri Light"/>
              </a:rPr>
              <a:t>Step 3: </a:t>
            </a:r>
            <a:r>
              <a:rPr lang="en-US">
                <a:ea typeface="+mj-lt"/>
                <a:cs typeface="+mj-lt"/>
              </a:rPr>
              <a:t>Distilled Direct Preference Optimization</a:t>
            </a:r>
            <a:endParaRPr lang="en-US">
              <a:cs typeface="Calibri Ligh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4CC7A3-F591-2248-4377-FCB87FF9D58B}"/>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Training procedure:</a:t>
                </a:r>
                <a:endParaRPr lang="en-US">
                  <a:ea typeface="+mn-lt"/>
                  <a:cs typeface="+mn-lt"/>
                </a:endParaRPr>
              </a:p>
              <a:p>
                <a:pPr marL="514350" indent="-514350">
                  <a:buAutoNum type="arabicPeriod"/>
                </a:pPr>
                <a:r>
                  <a:rPr lang="en-US" sz="2400">
                    <a:ea typeface="+mn-lt"/>
                    <a:cs typeface="+mn-lt"/>
                  </a:rPr>
                  <a:t>Compute the probability for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𝑦</m:t>
                            </m:r>
                          </m:e>
                          <m:sub>
                            <m:r>
                              <a:rPr lang="en-CA" i="1">
                                <a:latin typeface="Cambria Math" panose="02040503050406030204" pitchFamily="18" charset="0"/>
                              </a:rPr>
                              <m:t>𝑤</m:t>
                            </m:r>
                          </m:sub>
                        </m:sSub>
                      </m:e>
                    </m:d>
                  </m:oMath>
                </a14:m>
                <a:r>
                  <a:rPr lang="en-US" sz="2400">
                    <a:ea typeface="+mn-lt"/>
                    <a:cs typeface="+mn-lt"/>
                  </a:rPr>
                  <a:t> and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𝑦</m:t>
                            </m:r>
                          </m:e>
                          <m:sub>
                            <m:r>
                              <a:rPr lang="en-CA" b="0" i="1" smtClean="0">
                                <a:latin typeface="Cambria Math" panose="02040503050406030204" pitchFamily="18" charset="0"/>
                              </a:rPr>
                              <m:t>𝑙</m:t>
                            </m:r>
                          </m:sub>
                        </m:sSub>
                      </m:e>
                    </m:d>
                  </m:oMath>
                </a14:m>
                <a:r>
                  <a:rPr lang="en-US" sz="2400">
                    <a:ea typeface="+mn-lt"/>
                    <a:cs typeface="+mn-lt"/>
                  </a:rPr>
                  <a:t> from the </a:t>
                </a:r>
                <a:r>
                  <a:rPr lang="en-US" sz="2400" err="1">
                    <a:ea typeface="+mn-lt"/>
                    <a:cs typeface="+mn-lt"/>
                  </a:rPr>
                  <a:t>dSFT</a:t>
                </a:r>
                <a:r>
                  <a:rPr lang="en-US" sz="2400">
                    <a:ea typeface="+mn-lt"/>
                    <a:cs typeface="+mn-lt"/>
                  </a:rPr>
                  <a:t> model (forward-only).</a:t>
                </a:r>
                <a:endParaRPr lang="en-US" sz="2400">
                  <a:cs typeface="Calibri"/>
                </a:endParaRPr>
              </a:p>
              <a:p>
                <a:pPr marL="514350" indent="-514350">
                  <a:buAutoNum type="arabicPeriod"/>
                </a:pPr>
                <a:r>
                  <a:rPr lang="en-US" sz="2400">
                    <a:cs typeface="Calibri"/>
                  </a:rPr>
                  <a:t>Compute the probability </a:t>
                </a:r>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for </a:t>
                </a:r>
                <a14:m>
                  <m:oMath xmlns:m="http://schemas.openxmlformats.org/officeDocument/2006/math">
                    <m:d>
                      <m:d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sub>
                        </m:sSub>
                      </m:e>
                    </m:d>
                  </m:oMath>
                </a14:m>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and </a:t>
                </a:r>
                <a14:m>
                  <m:oMath xmlns:m="http://schemas.openxmlformats.org/officeDocument/2006/math">
                    <m:d>
                      <m:d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CA"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e>
                    </m:d>
                  </m:oMath>
                </a14:m>
                <a:r>
                  <a:rPr lang="en-US" sz="2400">
                    <a:cs typeface="Calibri"/>
                  </a:rPr>
                  <a:t> from the </a:t>
                </a:r>
                <a:r>
                  <a:rPr lang="en-US" sz="2400" err="1">
                    <a:cs typeface="Calibri"/>
                  </a:rPr>
                  <a:t>dDPO</a:t>
                </a:r>
                <a:r>
                  <a:rPr lang="en-US" sz="2400">
                    <a:cs typeface="Calibri"/>
                  </a:rPr>
                  <a:t> model.</a:t>
                </a:r>
              </a:p>
              <a:p>
                <a:pPr marL="514350" indent="-514350">
                  <a:buAutoNum type="arabicPeriod"/>
                </a:pPr>
                <a:r>
                  <a:rPr lang="en-US" sz="2400">
                    <a:cs typeface="Calibri"/>
                  </a:rPr>
                  <a:t>Compute the following eq and backpropagate to update. Repeat.</a:t>
                </a:r>
              </a:p>
              <a:p>
                <a:pPr marL="0" indent="0">
                  <a:buNone/>
                </a:pPr>
                <a:endParaRPr lang="en-US" sz="2400">
                  <a:cs typeface="Calibri"/>
                </a:endParaRPr>
              </a:p>
              <a:p>
                <a:pPr marL="0" indent="0">
                  <a:buNone/>
                </a:pPr>
                <a:endParaRPr lang="en-US" sz="2400">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CA" sz="2000" i="1" smtClean="0">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𝑚𝑎</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sub>
                      </m:sSub>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0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r>
                                <a:rPr lang="en-CA" sz="2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2400">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𝒟</m:t>
                          </m:r>
                        </m:sub>
                      </m:sSub>
                      <m:d>
                        <m:dPr>
                          <m:begChr m:val="["/>
                          <m:endChr m:val="]"/>
                          <m:ctrlPr>
                            <a:rPr lang="en-CA" sz="2000" i="1">
                              <a:effectLst/>
                              <a:latin typeface="Cambria Math" panose="02040503050406030204" pitchFamily="18" charset="0"/>
                              <a:ea typeface="Times New Roman" panose="02020603050405020304" pitchFamily="18" charset="0"/>
                            </a:rPr>
                          </m:ctrlPr>
                        </m:dPr>
                        <m:e>
                          <m:func>
                            <m:funcPr>
                              <m:ctrlPr>
                                <a:rPr lang="en-CA" sz="2000" i="1">
                                  <a:effectLst/>
                                  <a:latin typeface="Cambria Math" panose="02040503050406030204" pitchFamily="18" charset="0"/>
                                  <a:ea typeface="Times New Roman" panose="02020603050405020304" pitchFamily="18" charset="0"/>
                                </a:rPr>
                              </m:ctrlPr>
                            </m:funcPr>
                            <m:fNa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sz="2000" i="1">
                                  <a:effectLst/>
                                  <a:latin typeface="Cambria Math" panose="02040503050406030204" pitchFamily="18" charset="0"/>
                                  <a:ea typeface="Times New Roman" panose="02020603050405020304" pitchFamily="18" charset="0"/>
                                </a:rPr>
                              </m:ctrlPr>
                            </m:d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β</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sz="2000" i="1">
                                      <a:effectLst/>
                                      <a:latin typeface="Cambria Math" panose="02040503050406030204" pitchFamily="18" charset="0"/>
                                      <a:ea typeface="Times New Roman" panose="02020603050405020304" pitchFamily="18" charset="0"/>
                                    </a:rPr>
                                  </m:ctrlPr>
                                </m:fPr>
                                <m:num>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𝑟𝑒𝑓</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4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β</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000" i="1">
                                      <a:effectLst/>
                                      <a:latin typeface="Cambria Math" panose="02040503050406030204" pitchFamily="18" charset="0"/>
                                      <a:ea typeface="Times New Roman" panose="02020603050405020304" pitchFamily="18" charset="0"/>
                                    </a:rPr>
                                  </m:ctrlPr>
                                </m:fPr>
                                <m:num>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𝑟𝑒𝑓</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br>
                  <a:rPr lang="en-US" sz="2400">
                    <a:cs typeface="Calibri"/>
                  </a:rPr>
                </a:br>
                <a:endParaRPr lang="en-US" sz="2400">
                  <a:cs typeface="Calibri"/>
                </a:endParaRPr>
              </a:p>
              <a:p>
                <a:pPr marL="514350" indent="-514350">
                  <a:buAutoNum type="arabicPeriod"/>
                </a:pPr>
                <a:endParaRPr lang="en-US">
                  <a:cs typeface="Calibri"/>
                </a:endParaRPr>
              </a:p>
              <a:p>
                <a:pPr marL="914400" lvl="1" indent="-457200">
                  <a:buAutoNum type="arabicPeriod"/>
                </a:pPr>
                <a:endParaRPr lang="en-US">
                  <a:cs typeface="Calibri"/>
                </a:endParaRPr>
              </a:p>
            </p:txBody>
          </p:sp>
        </mc:Choice>
        <mc:Fallback xmlns="">
          <p:sp>
            <p:nvSpPr>
              <p:cNvPr id="3" name="Content Placeholder 2">
                <a:extLst>
                  <a:ext uri="{FF2B5EF4-FFF2-40B4-BE49-F238E27FC236}">
                    <a16:creationId xmlns:a16="http://schemas.microsoft.com/office/drawing/2014/main" id="{DA4CC7A3-F591-2248-4377-FCB87FF9D58B}"/>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2F15831-D0F8-E2C6-ECC4-7632169AEF8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264443E-6B29-2F5D-32D5-EFE69111972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CCCAB19-79AE-AE30-CDE2-132EF1BDCA7D}"/>
              </a:ext>
            </a:extLst>
          </p:cNvPr>
          <p:cNvSpPr>
            <a:spLocks noGrp="1"/>
          </p:cNvSpPr>
          <p:nvPr>
            <p:ph type="sldNum" sz="quarter" idx="12"/>
          </p:nvPr>
        </p:nvSpPr>
        <p:spPr/>
        <p:txBody>
          <a:bodyPr/>
          <a:lstStyle/>
          <a:p>
            <a:fld id="{D4F24A5E-B0D2-394D-9970-9AE06BCB59C1}" type="slidenum">
              <a:rPr lang="en-US" smtClean="0"/>
              <a:t>133</a:t>
            </a:fld>
            <a:endParaRPr lang="en-US"/>
          </a:p>
        </p:txBody>
      </p:sp>
    </p:spTree>
    <p:extLst>
      <p:ext uri="{BB962C8B-B14F-4D97-AF65-F5344CB8AC3E}">
        <p14:creationId xmlns:p14="http://schemas.microsoft.com/office/powerpoint/2010/main" val="12580968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2320-BB71-4D0C-270D-BD439110D1AF}"/>
              </a:ext>
            </a:extLst>
          </p:cNvPr>
          <p:cNvSpPr>
            <a:spLocks noGrp="1"/>
          </p:cNvSpPr>
          <p:nvPr>
            <p:ph type="title"/>
          </p:nvPr>
        </p:nvSpPr>
        <p:spPr/>
        <p:txBody>
          <a:bodyPr/>
          <a:lstStyle/>
          <a:p>
            <a:r>
              <a:rPr lang="en-US">
                <a:cs typeface="Calibri Light"/>
              </a:rPr>
              <a:t>Training details</a:t>
            </a:r>
            <a:endParaRPr lang="en-US" err="1"/>
          </a:p>
        </p:txBody>
      </p:sp>
      <p:sp>
        <p:nvSpPr>
          <p:cNvPr id="3" name="Content Placeholder 2">
            <a:extLst>
              <a:ext uri="{FF2B5EF4-FFF2-40B4-BE49-F238E27FC236}">
                <a16:creationId xmlns:a16="http://schemas.microsoft.com/office/drawing/2014/main" id="{EA11A494-C9E8-9159-A916-2CFAEEDDDC14}"/>
              </a:ext>
            </a:extLst>
          </p:cNvPr>
          <p:cNvSpPr>
            <a:spLocks noGrp="1"/>
          </p:cNvSpPr>
          <p:nvPr>
            <p:ph idx="1"/>
          </p:nvPr>
        </p:nvSpPr>
        <p:spPr/>
        <p:txBody>
          <a:bodyPr vert="horz" lIns="91440" tIns="45720" rIns="91440" bIns="45720" rtlCol="0" anchor="t">
            <a:normAutofit/>
          </a:bodyPr>
          <a:lstStyle/>
          <a:p>
            <a:r>
              <a:rPr lang="en-US">
                <a:cs typeface="Calibri"/>
              </a:rPr>
              <a:t>All finetuning experiments performed with </a:t>
            </a:r>
            <a:r>
              <a:rPr lang="en-US" b="1">
                <a:cs typeface="Calibri"/>
              </a:rPr>
              <a:t>Mistral 7B</a:t>
            </a:r>
          </a:p>
          <a:p>
            <a:r>
              <a:rPr lang="en-US">
                <a:cs typeface="Calibri"/>
              </a:rPr>
              <a:t>Transformer Reinforcement Learning (TRL) library for fine-tuning</a:t>
            </a:r>
          </a:p>
          <a:p>
            <a:r>
              <a:rPr lang="en-US" err="1">
                <a:cs typeface="Calibri"/>
              </a:rPr>
              <a:t>DeepSpeed</a:t>
            </a:r>
            <a:r>
              <a:rPr lang="en-US">
                <a:cs typeface="Calibri"/>
              </a:rPr>
              <a:t> ZeRO-3 and FlashAttention-2 to optimize memory and improve training speed</a:t>
            </a:r>
          </a:p>
        </p:txBody>
      </p:sp>
      <p:sp>
        <p:nvSpPr>
          <p:cNvPr id="4" name="Date Placeholder 3">
            <a:extLst>
              <a:ext uri="{FF2B5EF4-FFF2-40B4-BE49-F238E27FC236}">
                <a16:creationId xmlns:a16="http://schemas.microsoft.com/office/drawing/2014/main" id="{D427CFE6-C933-ABA7-9A0B-9475ED003F0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205FB04-1890-75DB-45E1-EF15761E728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F187A69-8531-F965-5065-DA56A234647A}"/>
              </a:ext>
            </a:extLst>
          </p:cNvPr>
          <p:cNvSpPr>
            <a:spLocks noGrp="1"/>
          </p:cNvSpPr>
          <p:nvPr>
            <p:ph type="sldNum" sz="quarter" idx="12"/>
          </p:nvPr>
        </p:nvSpPr>
        <p:spPr/>
        <p:txBody>
          <a:bodyPr/>
          <a:lstStyle/>
          <a:p>
            <a:fld id="{D4F24A5E-B0D2-394D-9970-9AE06BCB59C1}" type="slidenum">
              <a:rPr lang="en-US" smtClean="0"/>
              <a:t>134</a:t>
            </a:fld>
            <a:endParaRPr lang="en-US"/>
          </a:p>
        </p:txBody>
      </p:sp>
    </p:spTree>
    <p:extLst>
      <p:ext uri="{BB962C8B-B14F-4D97-AF65-F5344CB8AC3E}">
        <p14:creationId xmlns:p14="http://schemas.microsoft.com/office/powerpoint/2010/main" val="41202245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6DC7-3650-5FFB-222B-2C27F8845550}"/>
              </a:ext>
            </a:extLst>
          </p:cNvPr>
          <p:cNvSpPr>
            <a:spLocks noGrp="1"/>
          </p:cNvSpPr>
          <p:nvPr>
            <p:ph type="title"/>
          </p:nvPr>
        </p:nvSpPr>
        <p:spPr/>
        <p:txBody>
          <a:bodyPr/>
          <a:lstStyle/>
          <a:p>
            <a:r>
              <a:rPr lang="en-US">
                <a:cs typeface="Calibri Light"/>
              </a:rPr>
              <a:t>Evaluation</a:t>
            </a:r>
            <a:endParaRPr lang="en-US"/>
          </a:p>
        </p:txBody>
      </p:sp>
      <p:sp>
        <p:nvSpPr>
          <p:cNvPr id="3" name="Content Placeholder 2">
            <a:extLst>
              <a:ext uri="{FF2B5EF4-FFF2-40B4-BE49-F238E27FC236}">
                <a16:creationId xmlns:a16="http://schemas.microsoft.com/office/drawing/2014/main" id="{6A37626A-6231-76FE-80CD-C7E4DF6599B1}"/>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MT-Bench</a:t>
            </a:r>
            <a:r>
              <a:rPr lang="en-US">
                <a:ea typeface="+mn-lt"/>
                <a:cs typeface="+mn-lt"/>
              </a:rPr>
              <a:t>:</a:t>
            </a:r>
          </a:p>
          <a:p>
            <a:pPr lvl="1">
              <a:buFont typeface="Courier New" panose="020B0604020202020204" pitchFamily="34" charset="0"/>
              <a:buChar char="o"/>
            </a:pPr>
            <a:r>
              <a:rPr lang="en-US" sz="2200" b="1" err="1">
                <a:cs typeface="Calibri"/>
              </a:rPr>
              <a:t>Mutli</a:t>
            </a:r>
            <a:r>
              <a:rPr lang="en-US" sz="2200" b="1">
                <a:cs typeface="Calibri"/>
              </a:rPr>
              <a:t>-turn</a:t>
            </a:r>
            <a:r>
              <a:rPr lang="en-US" sz="2200">
                <a:cs typeface="Calibri"/>
              </a:rPr>
              <a:t> benchmark</a:t>
            </a:r>
          </a:p>
          <a:p>
            <a:pPr lvl="1">
              <a:buFont typeface="Courier New" panose="020B0604020202020204" pitchFamily="34" charset="0"/>
              <a:buChar char="o"/>
            </a:pPr>
            <a:r>
              <a:rPr lang="en-US" sz="2200" b="1">
                <a:cs typeface="Calibri"/>
              </a:rPr>
              <a:t>160 questions</a:t>
            </a:r>
            <a:r>
              <a:rPr lang="en-US" sz="2200">
                <a:cs typeface="Calibri"/>
              </a:rPr>
              <a:t> across 8  different areas of knowledge</a:t>
            </a:r>
          </a:p>
          <a:p>
            <a:pPr lvl="1">
              <a:buFont typeface="Courier New" panose="020B0604020202020204" pitchFamily="34" charset="0"/>
              <a:buChar char="o"/>
            </a:pPr>
            <a:r>
              <a:rPr lang="en-US" sz="2200">
                <a:ea typeface="+mn-lt"/>
                <a:cs typeface="+mn-lt"/>
              </a:rPr>
              <a:t>the model must answer an initial question, and then provide a second response to a predefined follow-up question.</a:t>
            </a:r>
            <a:endParaRPr lang="en-US" sz="2200">
              <a:cs typeface="Calibri"/>
            </a:endParaRPr>
          </a:p>
          <a:p>
            <a:pPr lvl="1">
              <a:buFont typeface="Courier New" panose="020B0604020202020204" pitchFamily="34" charset="0"/>
              <a:buChar char="o"/>
            </a:pPr>
            <a:r>
              <a:rPr lang="en-US" sz="2200">
                <a:cs typeface="Calibri"/>
              </a:rPr>
              <a:t>Response </a:t>
            </a:r>
            <a:r>
              <a:rPr lang="en-US" sz="2200" b="1">
                <a:cs typeface="Calibri"/>
              </a:rPr>
              <a:t>rated by GPT-4</a:t>
            </a:r>
            <a:r>
              <a:rPr lang="en-US" sz="2200">
                <a:cs typeface="Calibri"/>
              </a:rPr>
              <a:t> on a scale of 1-10</a:t>
            </a:r>
          </a:p>
          <a:p>
            <a:endParaRPr lang="en-US">
              <a:ea typeface="+mn-lt"/>
              <a:cs typeface="+mn-lt"/>
              <a:hlinkClick r:id="rId3"/>
            </a:endParaRPr>
          </a:p>
          <a:p>
            <a:r>
              <a:rPr lang="en-US">
                <a:ea typeface="+mn-lt"/>
                <a:cs typeface="+mn-lt"/>
                <a:hlinkClick r:id="rId3"/>
              </a:rPr>
              <a:t>AlpacaEval</a:t>
            </a:r>
            <a:r>
              <a:rPr lang="en-US">
                <a:ea typeface="+mn-lt"/>
                <a:cs typeface="+mn-lt"/>
              </a:rPr>
              <a:t>:</a:t>
            </a:r>
            <a:endParaRPr lang="en-US">
              <a:cs typeface="Calibri"/>
            </a:endParaRPr>
          </a:p>
          <a:p>
            <a:pPr lvl="1">
              <a:buFont typeface="Courier New" panose="020B0604020202020204" pitchFamily="34" charset="0"/>
              <a:buChar char="o"/>
            </a:pPr>
            <a:r>
              <a:rPr lang="en-US" sz="2200" b="1">
                <a:cs typeface="Calibri"/>
              </a:rPr>
              <a:t>Single-turn</a:t>
            </a:r>
            <a:r>
              <a:rPr lang="en-US" sz="2200">
                <a:cs typeface="Calibri"/>
              </a:rPr>
              <a:t> benchmark</a:t>
            </a:r>
          </a:p>
          <a:p>
            <a:pPr lvl="1">
              <a:buFont typeface="Courier New" panose="020B0604020202020204" pitchFamily="34" charset="0"/>
              <a:buChar char="o"/>
            </a:pPr>
            <a:r>
              <a:rPr lang="en-US" sz="2200" b="1">
                <a:cs typeface="Calibri"/>
              </a:rPr>
              <a:t>805 questions</a:t>
            </a:r>
            <a:r>
              <a:rPr lang="en-US" sz="2200">
                <a:cs typeface="Calibri"/>
              </a:rPr>
              <a:t> on different topics, mostly focused on helpfulness</a:t>
            </a:r>
          </a:p>
          <a:p>
            <a:pPr lvl="1">
              <a:buFont typeface="Courier New" panose="020B0604020202020204" pitchFamily="34" charset="0"/>
              <a:buChar char="o"/>
            </a:pPr>
            <a:r>
              <a:rPr lang="en-US" sz="2200">
                <a:cs typeface="Calibri"/>
              </a:rPr>
              <a:t>Models</a:t>
            </a:r>
            <a:r>
              <a:rPr lang="en-US" sz="2200">
                <a:ea typeface="+mn-lt"/>
                <a:cs typeface="+mn-lt"/>
              </a:rPr>
              <a:t> are also </a:t>
            </a:r>
            <a:r>
              <a:rPr lang="en-US" sz="2200" b="1">
                <a:ea typeface="+mn-lt"/>
                <a:cs typeface="+mn-lt"/>
              </a:rPr>
              <a:t>scored by GPT-4</a:t>
            </a:r>
            <a:r>
              <a:rPr lang="en-US" sz="2200">
                <a:ea typeface="+mn-lt"/>
                <a:cs typeface="+mn-lt"/>
              </a:rPr>
              <a:t>, but the final metric is the pairwise win-rate against a baseline model (text-davinci-003).</a:t>
            </a:r>
            <a:endParaRPr lang="en-US" sz="2200">
              <a:cs typeface="Calibri"/>
            </a:endParaRPr>
          </a:p>
        </p:txBody>
      </p:sp>
      <p:sp>
        <p:nvSpPr>
          <p:cNvPr id="4" name="Date Placeholder 3">
            <a:extLst>
              <a:ext uri="{FF2B5EF4-FFF2-40B4-BE49-F238E27FC236}">
                <a16:creationId xmlns:a16="http://schemas.microsoft.com/office/drawing/2014/main" id="{30C09F99-8A4B-FAAD-A172-9A721FE3790D}"/>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EE676A1-7EFB-35A9-B669-42C3622AA9E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29FFA49-02D7-C6E2-C6AF-49338DEBC6C1}"/>
              </a:ext>
            </a:extLst>
          </p:cNvPr>
          <p:cNvSpPr>
            <a:spLocks noGrp="1"/>
          </p:cNvSpPr>
          <p:nvPr>
            <p:ph type="sldNum" sz="quarter" idx="12"/>
          </p:nvPr>
        </p:nvSpPr>
        <p:spPr/>
        <p:txBody>
          <a:bodyPr/>
          <a:lstStyle/>
          <a:p>
            <a:fld id="{D4F24A5E-B0D2-394D-9970-9AE06BCB59C1}" type="slidenum">
              <a:rPr lang="en-US" smtClean="0"/>
              <a:t>135</a:t>
            </a:fld>
            <a:endParaRPr lang="en-US"/>
          </a:p>
        </p:txBody>
      </p:sp>
    </p:spTree>
    <p:extLst>
      <p:ext uri="{BB962C8B-B14F-4D97-AF65-F5344CB8AC3E}">
        <p14:creationId xmlns:p14="http://schemas.microsoft.com/office/powerpoint/2010/main" val="12785675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9D0-DC37-C048-12EA-AE0F661C2FED}"/>
              </a:ext>
            </a:extLst>
          </p:cNvPr>
          <p:cNvSpPr>
            <a:spLocks noGrp="1"/>
          </p:cNvSpPr>
          <p:nvPr>
            <p:ph type="title"/>
          </p:nvPr>
        </p:nvSpPr>
        <p:spPr/>
        <p:txBody>
          <a:bodyPr/>
          <a:lstStyle/>
          <a:p>
            <a:r>
              <a:rPr lang="en-US">
                <a:cs typeface="Calibri Light"/>
              </a:rPr>
              <a:t>Chat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8979A6DF-EF8A-421C-8E93-F24CE5C2BE39}"/>
              </a:ext>
            </a:extLst>
          </p:cNvPr>
          <p:cNvPicPr>
            <a:picLocks noGrp="1" noChangeAspect="1"/>
          </p:cNvPicPr>
          <p:nvPr>
            <p:ph idx="1"/>
          </p:nvPr>
        </p:nvPicPr>
        <p:blipFill>
          <a:blip r:embed="rId2"/>
          <a:stretch>
            <a:fillRect/>
          </a:stretch>
        </p:blipFill>
        <p:spPr>
          <a:xfrm>
            <a:off x="1388203" y="1104321"/>
            <a:ext cx="9415594" cy="4460437"/>
          </a:xfrm>
        </p:spPr>
      </p:pic>
      <p:sp>
        <p:nvSpPr>
          <p:cNvPr id="4" name="Date Placeholder 3">
            <a:extLst>
              <a:ext uri="{FF2B5EF4-FFF2-40B4-BE49-F238E27FC236}">
                <a16:creationId xmlns:a16="http://schemas.microsoft.com/office/drawing/2014/main" id="{48AC4BE4-5554-75E6-8F4D-9368A9EA19DF}"/>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60F636D-C23D-02DD-A829-B061833C4A9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9BD1574D-2455-2917-A4CA-C1589E623697}"/>
              </a:ext>
            </a:extLst>
          </p:cNvPr>
          <p:cNvSpPr>
            <a:spLocks noGrp="1"/>
          </p:cNvSpPr>
          <p:nvPr>
            <p:ph type="sldNum" sz="quarter" idx="12"/>
          </p:nvPr>
        </p:nvSpPr>
        <p:spPr/>
        <p:txBody>
          <a:bodyPr/>
          <a:lstStyle/>
          <a:p>
            <a:fld id="{D4F24A5E-B0D2-394D-9970-9AE06BCB59C1}" type="slidenum">
              <a:rPr lang="en-US" smtClean="0"/>
              <a:t>136</a:t>
            </a:fld>
            <a:endParaRPr lang="en-US"/>
          </a:p>
        </p:txBody>
      </p:sp>
      <p:sp>
        <p:nvSpPr>
          <p:cNvPr id="3" name="Rectangle 2">
            <a:extLst>
              <a:ext uri="{FF2B5EF4-FFF2-40B4-BE49-F238E27FC236}">
                <a16:creationId xmlns:a16="http://schemas.microsoft.com/office/drawing/2014/main" id="{3BE1F90E-E243-34BA-80EA-0B516BD2AE39}"/>
              </a:ext>
            </a:extLst>
          </p:cNvPr>
          <p:cNvSpPr/>
          <p:nvPr/>
        </p:nvSpPr>
        <p:spPr>
          <a:xfrm>
            <a:off x="1524000" y="1626359"/>
            <a:ext cx="8427491" cy="134202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160B6E-0F48-055A-431E-2851B457E074}"/>
              </a:ext>
            </a:extLst>
          </p:cNvPr>
          <p:cNvSpPr txBox="1"/>
          <p:nvPr/>
        </p:nvSpPr>
        <p:spPr>
          <a:xfrm>
            <a:off x="6130120" y="733567"/>
            <a:ext cx="4606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works best among the 7B size models</a:t>
            </a:r>
          </a:p>
        </p:txBody>
      </p:sp>
      <p:sp>
        <p:nvSpPr>
          <p:cNvPr id="10" name="Rectangle 9">
            <a:extLst>
              <a:ext uri="{FF2B5EF4-FFF2-40B4-BE49-F238E27FC236}">
                <a16:creationId xmlns:a16="http://schemas.microsoft.com/office/drawing/2014/main" id="{01724C1B-B13A-104B-E6D0-471F0CC583B5}"/>
              </a:ext>
            </a:extLst>
          </p:cNvPr>
          <p:cNvSpPr/>
          <p:nvPr/>
        </p:nvSpPr>
        <p:spPr>
          <a:xfrm>
            <a:off x="1517486" y="2580487"/>
            <a:ext cx="8475071" cy="48279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8779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9D0-DC37-C048-12EA-AE0F661C2FED}"/>
              </a:ext>
            </a:extLst>
          </p:cNvPr>
          <p:cNvSpPr>
            <a:spLocks noGrp="1"/>
          </p:cNvSpPr>
          <p:nvPr>
            <p:ph type="title"/>
          </p:nvPr>
        </p:nvSpPr>
        <p:spPr/>
        <p:txBody>
          <a:bodyPr/>
          <a:lstStyle/>
          <a:p>
            <a:r>
              <a:rPr lang="en-US">
                <a:cs typeface="Calibri Light"/>
              </a:rPr>
              <a:t>Chat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8979A6DF-EF8A-421C-8E93-F24CE5C2BE39}"/>
              </a:ext>
            </a:extLst>
          </p:cNvPr>
          <p:cNvPicPr>
            <a:picLocks noGrp="1" noChangeAspect="1"/>
          </p:cNvPicPr>
          <p:nvPr>
            <p:ph idx="1"/>
          </p:nvPr>
        </p:nvPicPr>
        <p:blipFill>
          <a:blip r:embed="rId2"/>
          <a:stretch>
            <a:fillRect/>
          </a:stretch>
        </p:blipFill>
        <p:spPr>
          <a:xfrm>
            <a:off x="1388203" y="1104321"/>
            <a:ext cx="9415594" cy="4460437"/>
          </a:xfrm>
        </p:spPr>
      </p:pic>
      <p:sp>
        <p:nvSpPr>
          <p:cNvPr id="4" name="Date Placeholder 3">
            <a:extLst>
              <a:ext uri="{FF2B5EF4-FFF2-40B4-BE49-F238E27FC236}">
                <a16:creationId xmlns:a16="http://schemas.microsoft.com/office/drawing/2014/main" id="{48AC4BE4-5554-75E6-8F4D-9368A9EA19DF}"/>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60F636D-C23D-02DD-A829-B061833C4A9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D1574D-2455-2917-A4CA-C1589E623697}"/>
              </a:ext>
            </a:extLst>
          </p:cNvPr>
          <p:cNvSpPr>
            <a:spLocks noGrp="1"/>
          </p:cNvSpPr>
          <p:nvPr>
            <p:ph type="sldNum" sz="quarter" idx="12"/>
          </p:nvPr>
        </p:nvSpPr>
        <p:spPr/>
        <p:txBody>
          <a:bodyPr/>
          <a:lstStyle/>
          <a:p>
            <a:fld id="{D4F24A5E-B0D2-394D-9970-9AE06BCB59C1}" type="slidenum">
              <a:rPr lang="en-US" smtClean="0"/>
              <a:t>137</a:t>
            </a:fld>
            <a:endParaRPr lang="en-US"/>
          </a:p>
        </p:txBody>
      </p:sp>
      <p:sp>
        <p:nvSpPr>
          <p:cNvPr id="8" name="Rectangle 7">
            <a:extLst>
              <a:ext uri="{FF2B5EF4-FFF2-40B4-BE49-F238E27FC236}">
                <a16:creationId xmlns:a16="http://schemas.microsoft.com/office/drawing/2014/main" id="{972155B5-7384-E809-A32C-B25972FBF424}"/>
              </a:ext>
            </a:extLst>
          </p:cNvPr>
          <p:cNvSpPr/>
          <p:nvPr/>
        </p:nvSpPr>
        <p:spPr>
          <a:xfrm>
            <a:off x="1524000" y="5066731"/>
            <a:ext cx="8427491" cy="46629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D4196E-9D6A-7980-0D2E-846FF3983625}"/>
              </a:ext>
            </a:extLst>
          </p:cNvPr>
          <p:cNvSpPr/>
          <p:nvPr/>
        </p:nvSpPr>
        <p:spPr>
          <a:xfrm>
            <a:off x="1517486" y="2580487"/>
            <a:ext cx="8475071" cy="482792"/>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F414CD-0387-7AD9-0253-A56481A4E9C9}"/>
              </a:ext>
            </a:extLst>
          </p:cNvPr>
          <p:cNvSpPr txBox="1"/>
          <p:nvPr/>
        </p:nvSpPr>
        <p:spPr>
          <a:xfrm>
            <a:off x="5740395" y="733567"/>
            <a:ext cx="4995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provides comparable results with GPT-4</a:t>
            </a:r>
          </a:p>
        </p:txBody>
      </p:sp>
    </p:spTree>
    <p:extLst>
      <p:ext uri="{BB962C8B-B14F-4D97-AF65-F5344CB8AC3E}">
        <p14:creationId xmlns:p14="http://schemas.microsoft.com/office/powerpoint/2010/main" val="21412122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graph&#10;&#10;Description automatically generated">
            <a:extLst>
              <a:ext uri="{FF2B5EF4-FFF2-40B4-BE49-F238E27FC236}">
                <a16:creationId xmlns:a16="http://schemas.microsoft.com/office/drawing/2014/main" id="{4A0C33BF-1CB3-0BC8-AC7C-361943E1BD6F}"/>
              </a:ext>
            </a:extLst>
          </p:cNvPr>
          <p:cNvPicPr>
            <a:picLocks noGrp="1" noChangeAspect="1"/>
          </p:cNvPicPr>
          <p:nvPr>
            <p:ph sz="half" idx="1"/>
          </p:nvPr>
        </p:nvPicPr>
        <p:blipFill rotWithShape="1">
          <a:blip r:embed="rId2"/>
          <a:srcRect r="8891" b="-191"/>
          <a:stretch/>
        </p:blipFill>
        <p:spPr>
          <a:xfrm>
            <a:off x="453945" y="1716094"/>
            <a:ext cx="5644243" cy="3485116"/>
          </a:xfrm>
        </p:spPr>
      </p:pic>
      <p:sp>
        <p:nvSpPr>
          <p:cNvPr id="10" name="Content Placeholder 9">
            <a:extLst>
              <a:ext uri="{FF2B5EF4-FFF2-40B4-BE49-F238E27FC236}">
                <a16:creationId xmlns:a16="http://schemas.microsoft.com/office/drawing/2014/main" id="{0E1871A6-2EA6-8318-42D2-C3427C5D0B55}"/>
              </a:ext>
            </a:extLst>
          </p:cNvPr>
          <p:cNvSpPr>
            <a:spLocks noGrp="1"/>
          </p:cNvSpPr>
          <p:nvPr>
            <p:ph sz="half" idx="2"/>
          </p:nvPr>
        </p:nvSpPr>
        <p:spPr/>
        <p:txBody>
          <a:bodyPr vert="horz" lIns="91440" tIns="45720" rIns="91440" bIns="45720" rtlCol="0" anchor="t">
            <a:normAutofit/>
          </a:bodyPr>
          <a:lstStyle/>
          <a:p>
            <a:endParaRPr lang="en-US" sz="2000">
              <a:ea typeface="+mn-lt"/>
              <a:cs typeface="+mn-lt"/>
            </a:endParaRPr>
          </a:p>
          <a:p>
            <a:endParaRPr lang="en-US" sz="2000">
              <a:ea typeface="+mn-lt"/>
              <a:cs typeface="+mn-lt"/>
            </a:endParaRPr>
          </a:p>
          <a:p>
            <a:r>
              <a:rPr lang="en-US" sz="2000">
                <a:ea typeface="+mn-lt"/>
                <a:cs typeface="+mn-lt"/>
              </a:rPr>
              <a:t>AlpacaEval results should be interpreted with care since the prompts in </a:t>
            </a:r>
            <a:r>
              <a:rPr lang="en-US" sz="2000" err="1">
                <a:ea typeface="+mn-lt"/>
                <a:cs typeface="+mn-lt"/>
              </a:rPr>
              <a:t>AlpacaEval</a:t>
            </a:r>
            <a:r>
              <a:rPr lang="en-US" sz="2000">
                <a:ea typeface="+mn-lt"/>
                <a:cs typeface="+mn-lt"/>
              </a:rPr>
              <a:t> may not be representative of real-usage and advanced applications</a:t>
            </a:r>
            <a:endParaRPr lang="en-US">
              <a:cs typeface="Calibri"/>
            </a:endParaRPr>
          </a:p>
          <a:p>
            <a:endParaRPr lang="en-US" sz="2000">
              <a:cs typeface="Calibri"/>
            </a:endParaRPr>
          </a:p>
          <a:p>
            <a:endParaRPr lang="en-US" sz="2000">
              <a:cs typeface="Calibri"/>
            </a:endParaRPr>
          </a:p>
          <a:p>
            <a:r>
              <a:rPr lang="en-US" sz="2000">
                <a:cs typeface="Calibri"/>
              </a:rPr>
              <a:t>Zephyr-7B is competitive with </a:t>
            </a:r>
            <a:r>
              <a:rPr lang="en-US" sz="2000">
                <a:ea typeface="+mn-lt"/>
                <a:cs typeface="+mn-lt"/>
              </a:rPr>
              <a:t>proprietary models on several categories, is much worse in math and coding.</a:t>
            </a:r>
            <a:endParaRPr lang="en-US" sz="2000">
              <a:cs typeface="Calibri"/>
            </a:endParaRPr>
          </a:p>
          <a:p>
            <a:pPr marL="0" indent="0">
              <a:buNone/>
            </a:pPr>
            <a:endParaRPr lang="en-US" sz="2000">
              <a:cs typeface="Calibri"/>
            </a:endParaRPr>
          </a:p>
        </p:txBody>
      </p:sp>
      <p:sp>
        <p:nvSpPr>
          <p:cNvPr id="4" name="Date Placeholder 3">
            <a:extLst>
              <a:ext uri="{FF2B5EF4-FFF2-40B4-BE49-F238E27FC236}">
                <a16:creationId xmlns:a16="http://schemas.microsoft.com/office/drawing/2014/main" id="{1D1ED04D-5C57-70F2-4136-77D34E679F9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743D939-F861-9D8A-CA11-CDDC3A2055A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AF1AF606-2313-BAD6-AF92-8BB7571AB617}"/>
              </a:ext>
            </a:extLst>
          </p:cNvPr>
          <p:cNvSpPr>
            <a:spLocks noGrp="1"/>
          </p:cNvSpPr>
          <p:nvPr>
            <p:ph type="sldNum" sz="quarter" idx="12"/>
          </p:nvPr>
        </p:nvSpPr>
        <p:spPr/>
        <p:txBody>
          <a:bodyPr/>
          <a:lstStyle/>
          <a:p>
            <a:fld id="{D4F24A5E-B0D2-394D-9970-9AE06BCB59C1}" type="slidenum">
              <a:rPr lang="en-US" smtClean="0"/>
              <a:t>138</a:t>
            </a:fld>
            <a:endParaRPr lang="en-US"/>
          </a:p>
        </p:txBody>
      </p:sp>
      <p:sp>
        <p:nvSpPr>
          <p:cNvPr id="2" name="Title 1">
            <a:extLst>
              <a:ext uri="{FF2B5EF4-FFF2-40B4-BE49-F238E27FC236}">
                <a16:creationId xmlns:a16="http://schemas.microsoft.com/office/drawing/2014/main" id="{258E4D74-F087-9E27-ED6D-AA695B6A3E96}"/>
              </a:ext>
            </a:extLst>
          </p:cNvPr>
          <p:cNvSpPr>
            <a:spLocks noGrp="1"/>
          </p:cNvSpPr>
          <p:nvPr>
            <p:ph type="title"/>
          </p:nvPr>
        </p:nvSpPr>
        <p:spPr/>
        <p:txBody>
          <a:bodyPr/>
          <a:lstStyle/>
          <a:p>
            <a:r>
              <a:rPr lang="en-US">
                <a:cs typeface="Calibri Light"/>
              </a:rPr>
              <a:t>MT-Bench across each domain</a:t>
            </a:r>
            <a:endParaRPr lang="en-US"/>
          </a:p>
        </p:txBody>
      </p:sp>
    </p:spTree>
    <p:extLst>
      <p:ext uri="{BB962C8B-B14F-4D97-AF65-F5344CB8AC3E}">
        <p14:creationId xmlns:p14="http://schemas.microsoft.com/office/powerpoint/2010/main" val="30523725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207944-E5E0-B096-9FBD-2E6001A2855E}"/>
              </a:ext>
            </a:extLst>
          </p:cNvPr>
          <p:cNvSpPr>
            <a:spLocks noGrp="1"/>
          </p:cNvSpPr>
          <p:nvPr>
            <p:ph type="title"/>
          </p:nvPr>
        </p:nvSpPr>
        <p:spPr/>
        <p:txBody>
          <a:bodyPr/>
          <a:lstStyle/>
          <a:p>
            <a:r>
              <a:rPr lang="en-US"/>
              <a:t>Open LLMs leaderboards</a:t>
            </a:r>
          </a:p>
        </p:txBody>
      </p:sp>
      <p:sp>
        <p:nvSpPr>
          <p:cNvPr id="9" name="Content Placeholder 8">
            <a:extLst>
              <a:ext uri="{FF2B5EF4-FFF2-40B4-BE49-F238E27FC236}">
                <a16:creationId xmlns:a16="http://schemas.microsoft.com/office/drawing/2014/main" id="{4BC888AC-12BD-AA95-0FEA-63AD9C1D7385}"/>
              </a:ext>
            </a:extLst>
          </p:cNvPr>
          <p:cNvSpPr>
            <a:spLocks noGrp="1"/>
          </p:cNvSpPr>
          <p:nvPr>
            <p:ph idx="1"/>
          </p:nvPr>
        </p:nvSpPr>
        <p:spPr/>
        <p:txBody>
          <a:bodyPr>
            <a:normAutofit/>
          </a:bodyPr>
          <a:lstStyle/>
          <a:p>
            <a:pPr algn="l">
              <a:buFont typeface="Arial" panose="020B0604020202020204" pitchFamily="34" charset="0"/>
              <a:buChar char="•"/>
            </a:pPr>
            <a:r>
              <a:rPr lang="en-CA" b="0" i="0" u="sng" strike="noStrike">
                <a:solidFill>
                  <a:srgbClr val="1F2328"/>
                </a:solidFill>
                <a:effectLst/>
                <a:latin typeface="-apple-system"/>
                <a:hlinkClick r:id="rId2"/>
              </a:rPr>
              <a:t>AI2 Reasoning Challenge (25-shot)</a:t>
            </a:r>
            <a:r>
              <a:rPr lang="en-CA" b="0" i="0" u="none" strike="noStrike">
                <a:solidFill>
                  <a:srgbClr val="1F2328"/>
                </a:solidFill>
                <a:effectLst/>
                <a:latin typeface="-apple-system"/>
              </a:rPr>
              <a:t> - a set of grade-school science questions.</a:t>
            </a:r>
          </a:p>
          <a:p>
            <a:pPr algn="l">
              <a:buFont typeface="Arial" panose="020B0604020202020204" pitchFamily="34" charset="0"/>
              <a:buChar char="•"/>
            </a:pPr>
            <a:r>
              <a:rPr lang="en-CA" b="0" i="0" u="sng" strike="noStrike">
                <a:solidFill>
                  <a:srgbClr val="1F2328"/>
                </a:solidFill>
                <a:effectLst/>
                <a:latin typeface="-apple-system"/>
                <a:hlinkClick r:id="rId3"/>
              </a:rPr>
              <a:t>HellaSwag (10-shot)</a:t>
            </a:r>
            <a:r>
              <a:rPr lang="en-CA" b="0" i="0" u="none" strike="noStrike">
                <a:solidFill>
                  <a:srgbClr val="1F2328"/>
                </a:solidFill>
                <a:effectLst/>
                <a:latin typeface="-apple-system"/>
              </a:rPr>
              <a:t> - a test of </a:t>
            </a:r>
            <a:r>
              <a:rPr lang="en-CA" b="0" i="0" u="none" strike="noStrike" err="1">
                <a:solidFill>
                  <a:srgbClr val="1F2328"/>
                </a:solidFill>
                <a:effectLst/>
                <a:latin typeface="-apple-system"/>
              </a:rPr>
              <a:t>commonsense</a:t>
            </a:r>
            <a:r>
              <a:rPr lang="en-CA" b="0" i="0" u="none" strike="noStrike">
                <a:solidFill>
                  <a:srgbClr val="1F2328"/>
                </a:solidFill>
                <a:effectLst/>
                <a:latin typeface="-apple-system"/>
              </a:rPr>
              <a:t> inference, which is easy for humans (~95%) but challenging for SOTA models.</a:t>
            </a:r>
          </a:p>
          <a:p>
            <a:pPr algn="l">
              <a:buFont typeface="Arial" panose="020B0604020202020204" pitchFamily="34" charset="0"/>
              <a:buChar char="•"/>
            </a:pPr>
            <a:r>
              <a:rPr lang="en-CA" b="0" i="0" u="sng" strike="noStrike">
                <a:solidFill>
                  <a:srgbClr val="1F2328"/>
                </a:solidFill>
                <a:effectLst/>
                <a:latin typeface="-apple-system"/>
                <a:hlinkClick r:id="rId4"/>
              </a:rPr>
              <a:t>MMLU (5-shot)</a:t>
            </a:r>
            <a:r>
              <a:rPr lang="en-CA" b="0" i="0" u="none" strike="noStrike">
                <a:solidFill>
                  <a:srgbClr val="1F2328"/>
                </a:solidFill>
                <a:effectLst/>
                <a:latin typeface="-apple-system"/>
              </a:rPr>
              <a:t> - a test to measure a text model’s multitask accuracy. The test covers 57 tasks including elementary mathematics, US history, computer science, law, and more.</a:t>
            </a:r>
          </a:p>
          <a:p>
            <a:pPr algn="l">
              <a:buFont typeface="Arial" panose="020B0604020202020204" pitchFamily="34" charset="0"/>
              <a:buChar char="•"/>
            </a:pPr>
            <a:r>
              <a:rPr lang="en-CA" b="0" i="0" u="sng" strike="noStrike">
                <a:solidFill>
                  <a:srgbClr val="1F2328"/>
                </a:solidFill>
                <a:effectLst/>
                <a:latin typeface="-apple-system"/>
                <a:hlinkClick r:id="rId5"/>
              </a:rPr>
              <a:t>TruthfulQA (0-shot)</a:t>
            </a:r>
            <a:r>
              <a:rPr lang="en-CA" b="0" i="0" u="none" strike="noStrike">
                <a:solidFill>
                  <a:srgbClr val="1F2328"/>
                </a:solidFill>
                <a:effectLst/>
                <a:latin typeface="-apple-system"/>
              </a:rPr>
              <a:t> - a benchmark to measure whether a language model is truthful in generating answers to questions.</a:t>
            </a:r>
          </a:p>
        </p:txBody>
      </p:sp>
      <p:sp>
        <p:nvSpPr>
          <p:cNvPr id="4" name="Date Placeholder 3">
            <a:extLst>
              <a:ext uri="{FF2B5EF4-FFF2-40B4-BE49-F238E27FC236}">
                <a16:creationId xmlns:a16="http://schemas.microsoft.com/office/drawing/2014/main" id="{C338AFF6-6732-A24F-7774-0E2972DBD9F5}"/>
              </a:ext>
            </a:extLst>
          </p:cNvPr>
          <p:cNvSpPr>
            <a:spLocks noGrp="1"/>
          </p:cNvSpPr>
          <p:nvPr>
            <p:ph type="dt" sz="half" idx="10"/>
          </p:nvPr>
        </p:nvSpPr>
        <p:spPr/>
        <p:txBody>
          <a:bodyPr/>
          <a:lstStyle/>
          <a:p>
            <a:fld id="{D301FFEF-BC07-6945-8DF9-83389C94DF56}" type="datetime1">
              <a:rPr lang="en-CA" smtClean="0"/>
              <a:t>2024-03-13</a:t>
            </a:fld>
            <a:endParaRPr lang="en-US"/>
          </a:p>
        </p:txBody>
      </p:sp>
      <p:sp>
        <p:nvSpPr>
          <p:cNvPr id="5" name="Footer Placeholder 4">
            <a:extLst>
              <a:ext uri="{FF2B5EF4-FFF2-40B4-BE49-F238E27FC236}">
                <a16:creationId xmlns:a16="http://schemas.microsoft.com/office/drawing/2014/main" id="{BB1ED7BA-D381-E056-23C6-0507553343A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2228948-758B-9250-0C90-D78C73DA683E}"/>
              </a:ext>
            </a:extLst>
          </p:cNvPr>
          <p:cNvSpPr>
            <a:spLocks noGrp="1"/>
          </p:cNvSpPr>
          <p:nvPr>
            <p:ph type="sldNum" sz="quarter" idx="12"/>
          </p:nvPr>
        </p:nvSpPr>
        <p:spPr/>
        <p:txBody>
          <a:bodyPr/>
          <a:lstStyle/>
          <a:p>
            <a:fld id="{D4F24A5E-B0D2-394D-9970-9AE06BCB59C1}" type="slidenum">
              <a:rPr lang="en-US" smtClean="0"/>
              <a:t>139</a:t>
            </a:fld>
            <a:endParaRPr lang="en-US"/>
          </a:p>
        </p:txBody>
      </p:sp>
    </p:spTree>
    <p:extLst>
      <p:ext uri="{BB962C8B-B14F-4D97-AF65-F5344CB8AC3E}">
        <p14:creationId xmlns:p14="http://schemas.microsoft.com/office/powerpoint/2010/main" val="1562445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A3E6-F12A-EDFC-30D0-5D91B451B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B1D63-A61C-8B84-B8B7-9D64F543FA87}"/>
              </a:ext>
            </a:extLst>
          </p:cNvPr>
          <p:cNvSpPr>
            <a:spLocks noGrp="1"/>
          </p:cNvSpPr>
          <p:nvPr>
            <p:ph type="title"/>
          </p:nvPr>
        </p:nvSpPr>
        <p:spPr/>
        <p:txBody>
          <a:bodyPr>
            <a:normAutofit/>
          </a:bodyPr>
          <a:lstStyle/>
          <a:p>
            <a:r>
              <a:rPr lang="en-CA"/>
              <a:t>Zero-shot Results</a:t>
            </a:r>
          </a:p>
        </p:txBody>
      </p:sp>
      <p:sp>
        <p:nvSpPr>
          <p:cNvPr id="3" name="Content Placeholder 2">
            <a:extLst>
              <a:ext uri="{FF2B5EF4-FFF2-40B4-BE49-F238E27FC236}">
                <a16:creationId xmlns:a16="http://schemas.microsoft.com/office/drawing/2014/main" id="{43355E18-0384-9AE0-3168-4F4DD770600D}"/>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FLAN outperforms</a:t>
            </a:r>
          </a:p>
          <a:p>
            <a:pPr marL="0" indent="0">
              <a:buNone/>
            </a:pPr>
            <a:r>
              <a:rPr lang="en-CA">
                <a:solidFill>
                  <a:srgbClr val="C00000"/>
                </a:solidFill>
                <a:cs typeface="Calibri"/>
              </a:rPr>
              <a:t>the base LaMDA-PT</a:t>
            </a:r>
            <a:endParaRPr lang="en-CA">
              <a:solidFill>
                <a:srgbClr val="C00000"/>
              </a:solidFill>
            </a:endParaRPr>
          </a:p>
          <a:p>
            <a:pPr marL="0" indent="0">
              <a:buNone/>
            </a:pPr>
            <a:endParaRPr lang="en-CA">
              <a:cs typeface="Calibri"/>
            </a:endParaRPr>
          </a:p>
        </p:txBody>
      </p:sp>
      <p:sp>
        <p:nvSpPr>
          <p:cNvPr id="4" name="Date Placeholder 3">
            <a:extLst>
              <a:ext uri="{FF2B5EF4-FFF2-40B4-BE49-F238E27FC236}">
                <a16:creationId xmlns:a16="http://schemas.microsoft.com/office/drawing/2014/main" id="{6B932C62-0E5A-31AB-D86A-08EB99E118B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557616D-BBF2-965D-D2C8-11E8833E38B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7E14698-4F4E-4866-948E-E2843624C0A9}"/>
              </a:ext>
            </a:extLst>
          </p:cNvPr>
          <p:cNvSpPr>
            <a:spLocks noGrp="1"/>
          </p:cNvSpPr>
          <p:nvPr>
            <p:ph type="sldNum" sz="quarter" idx="12"/>
          </p:nvPr>
        </p:nvSpPr>
        <p:spPr/>
        <p:txBody>
          <a:bodyPr/>
          <a:lstStyle/>
          <a:p>
            <a:fld id="{D4F24A5E-B0D2-394D-9970-9AE06BCB59C1}" type="slidenum">
              <a:rPr lang="en-US" smtClean="0"/>
              <a:t>14</a:t>
            </a:fld>
            <a:endParaRPr lang="en-US"/>
          </a:p>
        </p:txBody>
      </p:sp>
      <p:pic>
        <p:nvPicPr>
          <p:cNvPr id="8" name="Picture 7">
            <a:extLst>
              <a:ext uri="{FF2B5EF4-FFF2-40B4-BE49-F238E27FC236}">
                <a16:creationId xmlns:a16="http://schemas.microsoft.com/office/drawing/2014/main" id="{3DF54928-D8E9-6546-8A36-645B829BF453}"/>
              </a:ext>
            </a:extLst>
          </p:cNvPr>
          <p:cNvPicPr>
            <a:picLocks noChangeAspect="1"/>
          </p:cNvPicPr>
          <p:nvPr/>
        </p:nvPicPr>
        <p:blipFill>
          <a:blip r:embed="rId3"/>
          <a:stretch>
            <a:fillRect/>
          </a:stretch>
        </p:blipFill>
        <p:spPr>
          <a:xfrm>
            <a:off x="4237428" y="1278062"/>
            <a:ext cx="7118767" cy="4916334"/>
          </a:xfrm>
          <a:prstGeom prst="rect">
            <a:avLst/>
          </a:prstGeom>
        </p:spPr>
      </p:pic>
      <p:sp>
        <p:nvSpPr>
          <p:cNvPr id="9" name="Rectangle 8">
            <a:extLst>
              <a:ext uri="{FF2B5EF4-FFF2-40B4-BE49-F238E27FC236}">
                <a16:creationId xmlns:a16="http://schemas.microsoft.com/office/drawing/2014/main" id="{D0AFA255-B2AC-F6FE-4129-1CE3A9A0E0C0}"/>
              </a:ext>
            </a:extLst>
          </p:cNvPr>
          <p:cNvSpPr/>
          <p:nvPr/>
        </p:nvSpPr>
        <p:spPr>
          <a:xfrm>
            <a:off x="4386943" y="2166257"/>
            <a:ext cx="6738258" cy="234045"/>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1040261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A980-457F-F889-4185-668E0B5554A3}"/>
              </a:ext>
            </a:extLst>
          </p:cNvPr>
          <p:cNvSpPr>
            <a:spLocks noGrp="1"/>
          </p:cNvSpPr>
          <p:nvPr>
            <p:ph type="title"/>
          </p:nvPr>
        </p:nvSpPr>
        <p:spPr/>
        <p:txBody>
          <a:bodyPr/>
          <a:lstStyle/>
          <a:p>
            <a:r>
              <a:rPr lang="en-US">
                <a:cs typeface="Calibri Light"/>
              </a:rPr>
              <a:t>Academic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D37EDF1A-6410-0A1B-6EFF-BEDE1B5BD77B}"/>
              </a:ext>
            </a:extLst>
          </p:cNvPr>
          <p:cNvPicPr>
            <a:picLocks noGrp="1" noChangeAspect="1"/>
          </p:cNvPicPr>
          <p:nvPr>
            <p:ph idx="1"/>
          </p:nvPr>
        </p:nvPicPr>
        <p:blipFill>
          <a:blip r:embed="rId2"/>
          <a:stretch>
            <a:fillRect/>
          </a:stretch>
        </p:blipFill>
        <p:spPr>
          <a:xfrm>
            <a:off x="838200" y="1367919"/>
            <a:ext cx="10515600" cy="4701754"/>
          </a:xfrm>
        </p:spPr>
      </p:pic>
      <p:sp>
        <p:nvSpPr>
          <p:cNvPr id="4" name="Date Placeholder 3">
            <a:extLst>
              <a:ext uri="{FF2B5EF4-FFF2-40B4-BE49-F238E27FC236}">
                <a16:creationId xmlns:a16="http://schemas.microsoft.com/office/drawing/2014/main" id="{841A7DE4-67AC-31C5-D8E1-2D6FC8B98B6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67136EE-2504-734C-4757-3583D62E4E8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E03CA144-1EF3-7E6A-7958-A79ADD64C2CD}"/>
              </a:ext>
            </a:extLst>
          </p:cNvPr>
          <p:cNvSpPr>
            <a:spLocks noGrp="1"/>
          </p:cNvSpPr>
          <p:nvPr>
            <p:ph type="sldNum" sz="quarter" idx="12"/>
          </p:nvPr>
        </p:nvSpPr>
        <p:spPr/>
        <p:txBody>
          <a:bodyPr/>
          <a:lstStyle/>
          <a:p>
            <a:fld id="{D4F24A5E-B0D2-394D-9970-9AE06BCB59C1}" type="slidenum">
              <a:rPr lang="en-US" smtClean="0"/>
              <a:t>140</a:t>
            </a:fld>
            <a:endParaRPr lang="en-US"/>
          </a:p>
        </p:txBody>
      </p:sp>
      <p:sp>
        <p:nvSpPr>
          <p:cNvPr id="9" name="Rectangle 8">
            <a:extLst>
              <a:ext uri="{FF2B5EF4-FFF2-40B4-BE49-F238E27FC236}">
                <a16:creationId xmlns:a16="http://schemas.microsoft.com/office/drawing/2014/main" id="{567C0C42-009B-71DF-7769-AAB23214882F}"/>
              </a:ext>
            </a:extLst>
          </p:cNvPr>
          <p:cNvSpPr/>
          <p:nvPr/>
        </p:nvSpPr>
        <p:spPr>
          <a:xfrm>
            <a:off x="1057702" y="2388359"/>
            <a:ext cx="10076594" cy="152399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1E71FB-6DED-271D-C0FF-8CA720095D55}"/>
              </a:ext>
            </a:extLst>
          </p:cNvPr>
          <p:cNvSpPr txBox="1"/>
          <p:nvPr/>
        </p:nvSpPr>
        <p:spPr>
          <a:xfrm>
            <a:off x="5868537" y="1034955"/>
            <a:ext cx="4606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works best among the 7B size models</a:t>
            </a:r>
          </a:p>
        </p:txBody>
      </p:sp>
      <p:sp>
        <p:nvSpPr>
          <p:cNvPr id="8" name="Rectangle 7">
            <a:extLst>
              <a:ext uri="{FF2B5EF4-FFF2-40B4-BE49-F238E27FC236}">
                <a16:creationId xmlns:a16="http://schemas.microsoft.com/office/drawing/2014/main" id="{E9D69800-2965-8D70-33B0-659A8BECE847}"/>
              </a:ext>
            </a:extLst>
          </p:cNvPr>
          <p:cNvSpPr/>
          <p:nvPr/>
        </p:nvSpPr>
        <p:spPr>
          <a:xfrm>
            <a:off x="1057961" y="3557708"/>
            <a:ext cx="10074687" cy="48279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7649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141</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solidFill>
                  <a:srgbClr val="C00000"/>
                </a:solidFill>
                <a:ea typeface="+mn-lt"/>
                <a:cs typeface="+mn-lt"/>
              </a:rPr>
              <a:t>dDPO</a:t>
            </a:r>
            <a:r>
              <a:rPr lang="en-US" sz="2000">
                <a:solidFill>
                  <a:srgbClr val="C00000"/>
                </a:solidFill>
                <a:ea typeface="+mn-lt"/>
                <a:cs typeface="+mn-lt"/>
              </a:rPr>
              <a:t> – </a:t>
            </a:r>
            <a:r>
              <a:rPr lang="en-US" sz="2000" err="1">
                <a:solidFill>
                  <a:srgbClr val="C00000"/>
                </a:solidFill>
                <a:ea typeface="+mn-lt"/>
                <a:cs typeface="+mn-lt"/>
              </a:rPr>
              <a:t>dSFT</a:t>
            </a:r>
            <a:r>
              <a:rPr lang="en-US" sz="2000">
                <a:solidFill>
                  <a:srgbClr val="C00000"/>
                </a:solidFill>
                <a:ea typeface="+mn-lt"/>
                <a:cs typeface="+mn-lt"/>
              </a:rPr>
              <a:t>: fine-tunes the base model directly with DPO for one epoch on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6328" y="2286000"/>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5012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142</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solidFill>
                  <a:srgbClr val="C00000"/>
                </a:solidFill>
                <a:ea typeface="+mn-lt"/>
                <a:cs typeface="+mn-lt"/>
              </a:rPr>
              <a:t>dSFT-1: fine-tunes the base model with SFT for one epoch on </a:t>
            </a:r>
            <a:r>
              <a:rPr lang="en-US" sz="2000" err="1">
                <a:solidFill>
                  <a:srgbClr val="C00000"/>
                </a:solidFill>
                <a:ea typeface="+mn-lt"/>
                <a:cs typeface="+mn-lt"/>
              </a:rPr>
              <a:t>UltraChat</a:t>
            </a:r>
            <a:r>
              <a:rPr lang="en-US" sz="2000">
                <a:solidFill>
                  <a:srgbClr val="C00000"/>
                </a:solidFill>
                <a:ea typeface="+mn-lt"/>
                <a:cs typeface="+mn-lt"/>
              </a:rPr>
              <a:t>.</a:t>
            </a:r>
            <a:endParaRPr lang="en-US" sz="2000">
              <a:solidFill>
                <a:srgbClr val="C00000"/>
              </a:solidFill>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2605924"/>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5882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143</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solidFill>
                  <a:srgbClr val="C00000"/>
                </a:solidFill>
                <a:ea typeface="+mn-lt"/>
                <a:cs typeface="+mn-lt"/>
              </a:rPr>
              <a:t>dSFT-2: applies dSFT-1 first, followed by one more epoch of SFT on the top-ranked completions of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2978198"/>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663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144</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solidFill>
                  <a:srgbClr val="C00000"/>
                </a:solidFill>
                <a:ea typeface="+mn-lt"/>
                <a:cs typeface="+mn-lt"/>
              </a:rPr>
              <a:t>dDPO</a:t>
            </a:r>
            <a:r>
              <a:rPr lang="en-US" sz="2000">
                <a:solidFill>
                  <a:srgbClr val="C00000"/>
                </a:solidFill>
                <a:ea typeface="+mn-lt"/>
                <a:cs typeface="+mn-lt"/>
              </a:rPr>
              <a:t> + </a:t>
            </a:r>
            <a:r>
              <a:rPr lang="en-US" sz="2000" err="1">
                <a:solidFill>
                  <a:srgbClr val="C00000"/>
                </a:solidFill>
                <a:ea typeface="+mn-lt"/>
                <a:cs typeface="+mn-lt"/>
              </a:rPr>
              <a:t>dSFT</a:t>
            </a:r>
            <a:r>
              <a:rPr lang="en-US" sz="2000">
                <a:solidFill>
                  <a:srgbClr val="C00000"/>
                </a:solidFill>
                <a:ea typeface="+mn-lt"/>
                <a:cs typeface="+mn-lt"/>
              </a:rPr>
              <a:t>: applies dSFT-1 first, followed by one epoch of DPO on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3344656"/>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526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9070-C6DE-2B83-3B4A-8C22F200F5B6}"/>
              </a:ext>
            </a:extLst>
          </p:cNvPr>
          <p:cNvSpPr>
            <a:spLocks noGrp="1"/>
          </p:cNvSpPr>
          <p:nvPr>
            <p:ph type="title"/>
          </p:nvPr>
        </p:nvSpPr>
        <p:spPr/>
        <p:txBody>
          <a:bodyPr/>
          <a:lstStyle/>
          <a:p>
            <a:r>
              <a:rPr lang="en-US">
                <a:cs typeface="Calibri Light"/>
              </a:rPr>
              <a:t>Paper</a:t>
            </a:r>
            <a:endParaRPr lang="en-US"/>
          </a:p>
        </p:txBody>
      </p:sp>
      <p:sp>
        <p:nvSpPr>
          <p:cNvPr id="3" name="Content Placeholder 2">
            <a:extLst>
              <a:ext uri="{FF2B5EF4-FFF2-40B4-BE49-F238E27FC236}">
                <a16:creationId xmlns:a16="http://schemas.microsoft.com/office/drawing/2014/main" id="{4B8CB584-D313-15B0-9AA6-D7D1E949F945}"/>
              </a:ext>
            </a:extLst>
          </p:cNvPr>
          <p:cNvSpPr>
            <a:spLocks noGrp="1"/>
          </p:cNvSpPr>
          <p:nvPr>
            <p:ph idx="1"/>
          </p:nvPr>
        </p:nvSpPr>
        <p:spPr/>
        <p:txBody>
          <a:bodyPr vert="horz" lIns="91440" tIns="45720" rIns="91440" bIns="45720" rtlCol="0" anchor="t">
            <a:normAutofit/>
          </a:bodyPr>
          <a:lstStyle/>
          <a:p>
            <a:r>
              <a:rPr lang="en-US">
                <a:ea typeface="+mn-lt"/>
                <a:cs typeface="+mn-lt"/>
              </a:rPr>
              <a:t> Zephyr: Direct Distillation of LM Alignment. Lewis Tunstall et. aI arXiv preprint 2023. arXiv:2310.16944</a:t>
            </a:r>
            <a:endParaRPr lang="en-US"/>
          </a:p>
        </p:txBody>
      </p:sp>
      <p:sp>
        <p:nvSpPr>
          <p:cNvPr id="4" name="Date Placeholder 3">
            <a:extLst>
              <a:ext uri="{FF2B5EF4-FFF2-40B4-BE49-F238E27FC236}">
                <a16:creationId xmlns:a16="http://schemas.microsoft.com/office/drawing/2014/main" id="{AC89A46A-2B29-8CBE-8A57-FB0BFEE68E0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F3DF29E-1260-A84A-8394-2F7E4AEB649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D4E556A-E2D3-B627-E42A-DFC3D4798CE1}"/>
              </a:ext>
            </a:extLst>
          </p:cNvPr>
          <p:cNvSpPr>
            <a:spLocks noGrp="1"/>
          </p:cNvSpPr>
          <p:nvPr>
            <p:ph type="sldNum" sz="quarter" idx="12"/>
          </p:nvPr>
        </p:nvSpPr>
        <p:spPr/>
        <p:txBody>
          <a:bodyPr/>
          <a:lstStyle/>
          <a:p>
            <a:fld id="{D4F24A5E-B0D2-394D-9970-9AE06BCB59C1}" type="slidenum">
              <a:rPr lang="en-US" smtClean="0"/>
              <a:t>145</a:t>
            </a:fld>
            <a:endParaRPr lang="en-US"/>
          </a:p>
        </p:txBody>
      </p:sp>
    </p:spTree>
    <p:extLst>
      <p:ext uri="{BB962C8B-B14F-4D97-AF65-F5344CB8AC3E}">
        <p14:creationId xmlns:p14="http://schemas.microsoft.com/office/powerpoint/2010/main" val="17401784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18BB-7B88-E801-1E33-6A879D494B77}"/>
              </a:ext>
            </a:extLst>
          </p:cNvPr>
          <p:cNvSpPr>
            <a:spLocks noGrp="1"/>
          </p:cNvSpPr>
          <p:nvPr>
            <p:ph type="title"/>
          </p:nvPr>
        </p:nvSpPr>
        <p:spPr/>
        <p:txBody>
          <a:bodyPr/>
          <a:lstStyle/>
          <a:p>
            <a:r>
              <a:rPr lang="en-US" dirty="0">
                <a:cs typeface="Calibri Light"/>
              </a:rPr>
              <a:t>Key Takeaways</a:t>
            </a:r>
            <a:endParaRPr lang="en-US" dirty="0"/>
          </a:p>
        </p:txBody>
      </p:sp>
      <p:sp>
        <p:nvSpPr>
          <p:cNvPr id="3" name="Content Placeholder 2">
            <a:extLst>
              <a:ext uri="{FF2B5EF4-FFF2-40B4-BE49-F238E27FC236}">
                <a16:creationId xmlns:a16="http://schemas.microsoft.com/office/drawing/2014/main" id="{15F939EA-7DA5-CB74-091A-C1B7AED7BEF5}"/>
              </a:ext>
            </a:extLst>
          </p:cNvPr>
          <p:cNvSpPr>
            <a:spLocks noGrp="1"/>
          </p:cNvSpPr>
          <p:nvPr>
            <p:ph idx="1"/>
          </p:nvPr>
        </p:nvSpPr>
        <p:spPr/>
        <p:txBody>
          <a:bodyPr vert="horz" lIns="91440" tIns="45720" rIns="91440" bIns="45720" rtlCol="0" anchor="t">
            <a:normAutofit/>
          </a:bodyPr>
          <a:lstStyle/>
          <a:p>
            <a:r>
              <a:rPr lang="en-US" dirty="0">
                <a:cs typeface="Calibri"/>
              </a:rPr>
              <a:t>LLMs are trained with objectives that don't align with following human provided instructions</a:t>
            </a:r>
          </a:p>
          <a:p>
            <a:r>
              <a:rPr lang="en-US" dirty="0">
                <a:cs typeface="Calibri"/>
              </a:rPr>
              <a:t>FLAN and T0 use instruction-tuning (large scale multi-task fine-tuning with natural language instructions) to improve zero-shot performance</a:t>
            </a:r>
          </a:p>
          <a:p>
            <a:r>
              <a:rPr lang="en-US" dirty="0">
                <a:cs typeface="Calibri"/>
              </a:rPr>
              <a:t>LIMA takes the opposite direction focusing on diversity and quality of curated prompt templates rather than scale</a:t>
            </a:r>
          </a:p>
          <a:p>
            <a:r>
              <a:rPr lang="en-US" dirty="0" err="1">
                <a:cs typeface="Calibri"/>
              </a:rPr>
              <a:t>InstructGPT</a:t>
            </a:r>
            <a:r>
              <a:rPr lang="en-US" dirty="0">
                <a:cs typeface="Calibri"/>
              </a:rPr>
              <a:t> utilizes RLHF by curating a dataset of human ratings on prompt outputs</a:t>
            </a:r>
          </a:p>
          <a:p>
            <a:r>
              <a:rPr lang="en-US" dirty="0">
                <a:cs typeface="Calibri"/>
              </a:rPr>
              <a:t>Through higher quality data and state-of-the-art PPO method, </a:t>
            </a:r>
            <a:r>
              <a:rPr lang="en-US" dirty="0" err="1">
                <a:cs typeface="Calibri"/>
              </a:rPr>
              <a:t>InstructGPT</a:t>
            </a:r>
            <a:r>
              <a:rPr lang="en-US" dirty="0">
                <a:cs typeface="Calibri"/>
              </a:rPr>
              <a:t> achieves much better alignment with 100x less parameters than GPT3</a:t>
            </a:r>
          </a:p>
        </p:txBody>
      </p:sp>
      <p:sp>
        <p:nvSpPr>
          <p:cNvPr id="4" name="Date Placeholder 3">
            <a:extLst>
              <a:ext uri="{FF2B5EF4-FFF2-40B4-BE49-F238E27FC236}">
                <a16:creationId xmlns:a16="http://schemas.microsoft.com/office/drawing/2014/main" id="{0A881A2F-BA40-1525-A19C-4AE1B64D5E0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D5DD986-B2BE-8F9F-DD9C-62D973A026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B2A32C9-BED7-69D3-8C3B-E783BD2533B1}"/>
              </a:ext>
            </a:extLst>
          </p:cNvPr>
          <p:cNvSpPr>
            <a:spLocks noGrp="1"/>
          </p:cNvSpPr>
          <p:nvPr>
            <p:ph type="sldNum" sz="quarter" idx="12"/>
          </p:nvPr>
        </p:nvSpPr>
        <p:spPr/>
        <p:txBody>
          <a:bodyPr/>
          <a:lstStyle/>
          <a:p>
            <a:fld id="{D4F24A5E-B0D2-394D-9970-9AE06BCB59C1}" type="slidenum">
              <a:rPr lang="en-US" smtClean="0"/>
              <a:t>146</a:t>
            </a:fld>
            <a:endParaRPr lang="en-US"/>
          </a:p>
        </p:txBody>
      </p:sp>
    </p:spTree>
    <p:extLst>
      <p:ext uri="{BB962C8B-B14F-4D97-AF65-F5344CB8AC3E}">
        <p14:creationId xmlns:p14="http://schemas.microsoft.com/office/powerpoint/2010/main" val="6689325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18BB-7B88-E801-1E33-6A879D494B77}"/>
              </a:ext>
            </a:extLst>
          </p:cNvPr>
          <p:cNvSpPr>
            <a:spLocks noGrp="1"/>
          </p:cNvSpPr>
          <p:nvPr>
            <p:ph type="title"/>
          </p:nvPr>
        </p:nvSpPr>
        <p:spPr/>
        <p:txBody>
          <a:bodyPr/>
          <a:lstStyle/>
          <a:p>
            <a:r>
              <a:rPr lang="en-US" dirty="0">
                <a:cs typeface="Calibri Light"/>
              </a:rPr>
              <a:t>Key Takeaways (Cont.)</a:t>
            </a:r>
            <a:endParaRPr lang="en-US" dirty="0"/>
          </a:p>
        </p:txBody>
      </p:sp>
      <p:sp>
        <p:nvSpPr>
          <p:cNvPr id="3" name="Content Placeholder 2">
            <a:extLst>
              <a:ext uri="{FF2B5EF4-FFF2-40B4-BE49-F238E27FC236}">
                <a16:creationId xmlns:a16="http://schemas.microsoft.com/office/drawing/2014/main" id="{15F939EA-7DA5-CB74-091A-C1B7AED7BEF5}"/>
              </a:ext>
            </a:extLst>
          </p:cNvPr>
          <p:cNvSpPr>
            <a:spLocks noGrp="1"/>
          </p:cNvSpPr>
          <p:nvPr>
            <p:ph idx="1"/>
          </p:nvPr>
        </p:nvSpPr>
        <p:spPr/>
        <p:txBody>
          <a:bodyPr vert="horz" lIns="91440" tIns="45720" rIns="91440" bIns="45720" rtlCol="0" anchor="t">
            <a:normAutofit/>
          </a:bodyPr>
          <a:lstStyle/>
          <a:p>
            <a:r>
              <a:rPr lang="en-US" dirty="0">
                <a:cs typeface="Calibri"/>
              </a:rPr>
              <a:t>DPO:</a:t>
            </a:r>
            <a:endParaRPr lang="en-US" dirty="0"/>
          </a:p>
          <a:p>
            <a:pPr lvl="1">
              <a:buFont typeface="Courier New" panose="020B0604020202020204" pitchFamily="34" charset="0"/>
              <a:buChar char="o"/>
            </a:pPr>
            <a:r>
              <a:rPr lang="en-US" dirty="0">
                <a:cs typeface="Calibri"/>
              </a:rPr>
              <a:t>RL-free algorithm used for aligning preference data and </a:t>
            </a:r>
          </a:p>
          <a:p>
            <a:pPr lvl="1">
              <a:buFont typeface="Courier New" panose="020B0604020202020204" pitchFamily="34" charset="0"/>
              <a:buChar char="o"/>
            </a:pPr>
            <a:r>
              <a:rPr lang="en-US" dirty="0">
                <a:cs typeface="Calibri"/>
              </a:rPr>
              <a:t>It provides much more stable results when compared with RLHF.</a:t>
            </a:r>
            <a:endParaRPr lang="en-US">
              <a:cs typeface="Calibri"/>
            </a:endParaRPr>
          </a:p>
          <a:p>
            <a:r>
              <a:rPr lang="en-US" dirty="0">
                <a:cs typeface="Calibri"/>
              </a:rPr>
              <a:t>Zephyr 7B model performs comparably with larger models, utilizing distillation and AI feedback.</a:t>
            </a:r>
          </a:p>
        </p:txBody>
      </p:sp>
      <p:sp>
        <p:nvSpPr>
          <p:cNvPr id="4" name="Date Placeholder 3">
            <a:extLst>
              <a:ext uri="{FF2B5EF4-FFF2-40B4-BE49-F238E27FC236}">
                <a16:creationId xmlns:a16="http://schemas.microsoft.com/office/drawing/2014/main" id="{0A881A2F-BA40-1525-A19C-4AE1B64D5E0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D5DD986-B2BE-8F9F-DD9C-62D973A026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B2A32C9-BED7-69D3-8C3B-E783BD2533B1}"/>
              </a:ext>
            </a:extLst>
          </p:cNvPr>
          <p:cNvSpPr>
            <a:spLocks noGrp="1"/>
          </p:cNvSpPr>
          <p:nvPr>
            <p:ph type="sldNum" sz="quarter" idx="12"/>
          </p:nvPr>
        </p:nvSpPr>
        <p:spPr/>
        <p:txBody>
          <a:bodyPr/>
          <a:lstStyle/>
          <a:p>
            <a:fld id="{D4F24A5E-B0D2-394D-9970-9AE06BCB59C1}" type="slidenum">
              <a:rPr lang="en-US" smtClean="0"/>
              <a:t>147</a:t>
            </a:fld>
            <a:endParaRPr lang="en-US"/>
          </a:p>
        </p:txBody>
      </p:sp>
    </p:spTree>
    <p:extLst>
      <p:ext uri="{BB962C8B-B14F-4D97-AF65-F5344CB8AC3E}">
        <p14:creationId xmlns:p14="http://schemas.microsoft.com/office/powerpoint/2010/main" val="26891364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C0CF0-AD28-0611-9F91-7700BFBED142}"/>
              </a:ext>
            </a:extLst>
          </p:cNvPr>
          <p:cNvSpPr>
            <a:spLocks noGrp="1"/>
          </p:cNvSpPr>
          <p:nvPr>
            <p:ph idx="1"/>
          </p:nvPr>
        </p:nvSpPr>
        <p:spPr/>
        <p:txBody>
          <a:bodyPr vert="horz" lIns="91440" tIns="45720" rIns="91440" bIns="45720" rtlCol="0" anchor="t">
            <a:normAutofit/>
          </a:bodyPr>
          <a:lstStyle/>
          <a:p>
            <a:pPr marL="0" indent="0" algn="ctr">
              <a:buNone/>
            </a:pPr>
            <a:endParaRPr lang="en-US" sz="6600">
              <a:latin typeface="Calibri"/>
              <a:cs typeface="Calibri Light"/>
            </a:endParaRPr>
          </a:p>
          <a:p>
            <a:pPr marL="0" indent="0" algn="ctr">
              <a:buNone/>
            </a:pPr>
            <a:r>
              <a:rPr lang="en-US" sz="6600">
                <a:latin typeface="Calibri"/>
                <a:cs typeface="Calibri Light"/>
              </a:rPr>
              <a:t>Thank You!</a:t>
            </a:r>
            <a:endParaRPr lang="en-US" sz="6600">
              <a:latin typeface="Calibri"/>
              <a:cs typeface="Calibri" panose="020F0502020204030204"/>
            </a:endParaRPr>
          </a:p>
        </p:txBody>
      </p:sp>
      <p:sp>
        <p:nvSpPr>
          <p:cNvPr id="4" name="Date Placeholder 3">
            <a:extLst>
              <a:ext uri="{FF2B5EF4-FFF2-40B4-BE49-F238E27FC236}">
                <a16:creationId xmlns:a16="http://schemas.microsoft.com/office/drawing/2014/main" id="{2B752B7D-D04B-EAAF-D513-CA8F5E93F336}"/>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CF2A992-32EB-57CE-0711-7B3D62B75E7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51BB8DF-85A4-0A09-9F8B-DFB6B58F3B1F}"/>
              </a:ext>
            </a:extLst>
          </p:cNvPr>
          <p:cNvSpPr>
            <a:spLocks noGrp="1"/>
          </p:cNvSpPr>
          <p:nvPr>
            <p:ph type="sldNum" sz="quarter" idx="12"/>
          </p:nvPr>
        </p:nvSpPr>
        <p:spPr/>
        <p:txBody>
          <a:bodyPr/>
          <a:lstStyle/>
          <a:p>
            <a:fld id="{D4F24A5E-B0D2-394D-9970-9AE06BCB59C1}" type="slidenum">
              <a:rPr lang="en-US" smtClean="0"/>
              <a:t>148</a:t>
            </a:fld>
            <a:endParaRPr lang="en-US"/>
          </a:p>
        </p:txBody>
      </p:sp>
    </p:spTree>
    <p:extLst>
      <p:ext uri="{BB962C8B-B14F-4D97-AF65-F5344CB8AC3E}">
        <p14:creationId xmlns:p14="http://schemas.microsoft.com/office/powerpoint/2010/main" val="32541857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C0CF0-AD28-0611-9F91-7700BFBED142}"/>
              </a:ext>
            </a:extLst>
          </p:cNvPr>
          <p:cNvSpPr>
            <a:spLocks noGrp="1"/>
          </p:cNvSpPr>
          <p:nvPr>
            <p:ph idx="1"/>
          </p:nvPr>
        </p:nvSpPr>
        <p:spPr/>
        <p:txBody>
          <a:bodyPr vert="horz" lIns="91440" tIns="45720" rIns="91440" bIns="45720" rtlCol="0" anchor="t">
            <a:normAutofit/>
          </a:bodyPr>
          <a:lstStyle/>
          <a:p>
            <a:pPr marL="0" indent="0" algn="ctr">
              <a:buNone/>
            </a:pPr>
            <a:endParaRPr lang="en-US" sz="6600">
              <a:latin typeface="Calibri"/>
              <a:cs typeface="Calibri Light"/>
            </a:endParaRPr>
          </a:p>
          <a:p>
            <a:pPr marL="0" indent="0" algn="ctr">
              <a:buNone/>
            </a:pPr>
            <a:r>
              <a:rPr lang="en-US" sz="6600">
                <a:latin typeface="Calibri"/>
                <a:cs typeface="Calibri Light"/>
              </a:rPr>
              <a:t>Backup Slides</a:t>
            </a:r>
            <a:endParaRPr lang="en-US" sz="6600">
              <a:latin typeface="Calibri"/>
              <a:cs typeface="Calibri" panose="020F0502020204030204"/>
            </a:endParaRPr>
          </a:p>
        </p:txBody>
      </p:sp>
      <p:sp>
        <p:nvSpPr>
          <p:cNvPr id="4" name="Date Placeholder 3">
            <a:extLst>
              <a:ext uri="{FF2B5EF4-FFF2-40B4-BE49-F238E27FC236}">
                <a16:creationId xmlns:a16="http://schemas.microsoft.com/office/drawing/2014/main" id="{2B752B7D-D04B-EAAF-D513-CA8F5E93F336}"/>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CF2A992-32EB-57CE-0711-7B3D62B75E7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51BB8DF-85A4-0A09-9F8B-DFB6B58F3B1F}"/>
              </a:ext>
            </a:extLst>
          </p:cNvPr>
          <p:cNvSpPr>
            <a:spLocks noGrp="1"/>
          </p:cNvSpPr>
          <p:nvPr>
            <p:ph type="sldNum" sz="quarter" idx="12"/>
          </p:nvPr>
        </p:nvSpPr>
        <p:spPr/>
        <p:txBody>
          <a:bodyPr/>
          <a:lstStyle/>
          <a:p>
            <a:fld id="{D4F24A5E-B0D2-394D-9970-9AE06BCB59C1}" type="slidenum">
              <a:rPr lang="en-US" smtClean="0"/>
              <a:t>149</a:t>
            </a:fld>
            <a:endParaRPr lang="en-US"/>
          </a:p>
        </p:txBody>
      </p:sp>
    </p:spTree>
    <p:extLst>
      <p:ext uri="{BB962C8B-B14F-4D97-AF65-F5344CB8AC3E}">
        <p14:creationId xmlns:p14="http://schemas.microsoft.com/office/powerpoint/2010/main" val="3935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A3E6-F12A-EDFC-30D0-5D91B451B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B1D63-A61C-8B84-B8B7-9D64F543FA87}"/>
              </a:ext>
            </a:extLst>
          </p:cNvPr>
          <p:cNvSpPr>
            <a:spLocks noGrp="1"/>
          </p:cNvSpPr>
          <p:nvPr>
            <p:ph type="title"/>
          </p:nvPr>
        </p:nvSpPr>
        <p:spPr/>
        <p:txBody>
          <a:bodyPr>
            <a:normAutofit/>
          </a:bodyPr>
          <a:lstStyle/>
          <a:p>
            <a:r>
              <a:rPr lang="en-CA"/>
              <a:t>Zero-shot Results</a:t>
            </a:r>
          </a:p>
        </p:txBody>
      </p:sp>
      <p:sp>
        <p:nvSpPr>
          <p:cNvPr id="3" name="Content Placeholder 2">
            <a:extLst>
              <a:ext uri="{FF2B5EF4-FFF2-40B4-BE49-F238E27FC236}">
                <a16:creationId xmlns:a16="http://schemas.microsoft.com/office/drawing/2014/main" id="{43355E18-0384-9AE0-3168-4F4DD770600D}"/>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In some cases, FLAN</a:t>
            </a:r>
          </a:p>
          <a:p>
            <a:pPr marL="0" indent="0">
              <a:buNone/>
            </a:pPr>
            <a:r>
              <a:rPr lang="en-CA">
                <a:solidFill>
                  <a:srgbClr val="C00000"/>
                </a:solidFill>
                <a:cs typeface="Calibri"/>
              </a:rPr>
              <a:t>bridges the gap with</a:t>
            </a:r>
          </a:p>
          <a:p>
            <a:pPr marL="0" indent="0">
              <a:buNone/>
            </a:pPr>
            <a:r>
              <a:rPr lang="en-CA">
                <a:solidFill>
                  <a:srgbClr val="C00000"/>
                </a:solidFill>
                <a:cs typeface="Calibri"/>
              </a:rPr>
              <a:t>supervised models</a:t>
            </a:r>
            <a:endParaRPr lang="en-CA"/>
          </a:p>
          <a:p>
            <a:pPr marL="0" indent="0">
              <a:buNone/>
            </a:pPr>
            <a:endParaRPr lang="en-CA">
              <a:cs typeface="Calibri"/>
            </a:endParaRPr>
          </a:p>
        </p:txBody>
      </p:sp>
      <p:sp>
        <p:nvSpPr>
          <p:cNvPr id="4" name="Date Placeholder 3">
            <a:extLst>
              <a:ext uri="{FF2B5EF4-FFF2-40B4-BE49-F238E27FC236}">
                <a16:creationId xmlns:a16="http://schemas.microsoft.com/office/drawing/2014/main" id="{6B932C62-0E5A-31AB-D86A-08EB99E118B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A557616D-BBF2-965D-D2C8-11E8833E38B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7E14698-4F4E-4866-948E-E2843624C0A9}"/>
              </a:ext>
            </a:extLst>
          </p:cNvPr>
          <p:cNvSpPr>
            <a:spLocks noGrp="1"/>
          </p:cNvSpPr>
          <p:nvPr>
            <p:ph type="sldNum" sz="quarter" idx="12"/>
          </p:nvPr>
        </p:nvSpPr>
        <p:spPr/>
        <p:txBody>
          <a:bodyPr/>
          <a:lstStyle/>
          <a:p>
            <a:fld id="{D4F24A5E-B0D2-394D-9970-9AE06BCB59C1}" type="slidenum">
              <a:rPr lang="en-US" smtClean="0"/>
              <a:t>15</a:t>
            </a:fld>
            <a:endParaRPr lang="en-US"/>
          </a:p>
        </p:txBody>
      </p:sp>
      <p:pic>
        <p:nvPicPr>
          <p:cNvPr id="8" name="Picture 7">
            <a:extLst>
              <a:ext uri="{FF2B5EF4-FFF2-40B4-BE49-F238E27FC236}">
                <a16:creationId xmlns:a16="http://schemas.microsoft.com/office/drawing/2014/main" id="{3DF54928-D8E9-6546-8A36-645B829BF453}"/>
              </a:ext>
            </a:extLst>
          </p:cNvPr>
          <p:cNvPicPr>
            <a:picLocks noChangeAspect="1"/>
          </p:cNvPicPr>
          <p:nvPr/>
        </p:nvPicPr>
        <p:blipFill>
          <a:blip r:embed="rId3"/>
          <a:stretch>
            <a:fillRect/>
          </a:stretch>
        </p:blipFill>
        <p:spPr>
          <a:xfrm>
            <a:off x="4237428" y="1278062"/>
            <a:ext cx="7118767" cy="4916334"/>
          </a:xfrm>
          <a:prstGeom prst="rect">
            <a:avLst/>
          </a:prstGeom>
        </p:spPr>
      </p:pic>
      <p:sp>
        <p:nvSpPr>
          <p:cNvPr id="9" name="Rectangle 8">
            <a:extLst>
              <a:ext uri="{FF2B5EF4-FFF2-40B4-BE49-F238E27FC236}">
                <a16:creationId xmlns:a16="http://schemas.microsoft.com/office/drawing/2014/main" id="{D0AFA255-B2AC-F6FE-4129-1CE3A9A0E0C0}"/>
              </a:ext>
            </a:extLst>
          </p:cNvPr>
          <p:cNvSpPr/>
          <p:nvPr/>
        </p:nvSpPr>
        <p:spPr>
          <a:xfrm>
            <a:off x="4343400" y="5072742"/>
            <a:ext cx="3548743" cy="60416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7" name="Rectangle 6">
            <a:extLst>
              <a:ext uri="{FF2B5EF4-FFF2-40B4-BE49-F238E27FC236}">
                <a16:creationId xmlns:a16="http://schemas.microsoft.com/office/drawing/2014/main" id="{FCC3C687-0EE5-756D-9D86-B044F1B6D6AC}"/>
              </a:ext>
            </a:extLst>
          </p:cNvPr>
          <p:cNvSpPr/>
          <p:nvPr/>
        </p:nvSpPr>
        <p:spPr>
          <a:xfrm>
            <a:off x="6683828" y="1404256"/>
            <a:ext cx="2416629" cy="8109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4466781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C8279A-17DA-8C4A-B7D7-67F015FAE9D2}"/>
              </a:ext>
            </a:extLst>
          </p:cNvPr>
          <p:cNvSpPr>
            <a:spLocks noGrp="1"/>
          </p:cNvSpPr>
          <p:nvPr>
            <p:ph type="title"/>
          </p:nvPr>
        </p:nvSpPr>
        <p:spPr/>
        <p:txBody>
          <a:bodyPr/>
          <a:lstStyle/>
          <a:p>
            <a:r>
              <a:rPr lang="en-CA"/>
              <a:t>FLAN Dataset Clustering</a:t>
            </a:r>
          </a:p>
        </p:txBody>
      </p:sp>
      <p:sp>
        <p:nvSpPr>
          <p:cNvPr id="2" name="Date Placeholder 1">
            <a:extLst>
              <a:ext uri="{FF2B5EF4-FFF2-40B4-BE49-F238E27FC236}">
                <a16:creationId xmlns:a16="http://schemas.microsoft.com/office/drawing/2014/main" id="{AF3F2DE1-3059-A4BF-0160-37660B3CC1CC}"/>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51110ADA-3DF4-C032-0CE4-13AB39FA19EA}"/>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39875A57-0952-7AA7-9DEB-1FDC6269AE8E}"/>
              </a:ext>
            </a:extLst>
          </p:cNvPr>
          <p:cNvSpPr>
            <a:spLocks noGrp="1"/>
          </p:cNvSpPr>
          <p:nvPr>
            <p:ph type="sldNum" sz="quarter" idx="12"/>
          </p:nvPr>
        </p:nvSpPr>
        <p:spPr/>
        <p:txBody>
          <a:bodyPr/>
          <a:lstStyle/>
          <a:p>
            <a:fld id="{D4F24A5E-B0D2-394D-9970-9AE06BCB59C1}" type="slidenum">
              <a:rPr lang="en-US" smtClean="0"/>
              <a:t>150</a:t>
            </a:fld>
            <a:endParaRPr lang="en-US"/>
          </a:p>
        </p:txBody>
      </p:sp>
      <p:pic>
        <p:nvPicPr>
          <p:cNvPr id="10" name="Content Placeholder 9">
            <a:extLst>
              <a:ext uri="{FF2B5EF4-FFF2-40B4-BE49-F238E27FC236}">
                <a16:creationId xmlns:a16="http://schemas.microsoft.com/office/drawing/2014/main" id="{FAFDAE89-D166-CB4F-8AA7-B8950A426D65}"/>
              </a:ext>
            </a:extLst>
          </p:cNvPr>
          <p:cNvPicPr>
            <a:picLocks noGrp="1" noChangeAspect="1"/>
          </p:cNvPicPr>
          <p:nvPr>
            <p:ph idx="1"/>
          </p:nvPr>
        </p:nvPicPr>
        <p:blipFill>
          <a:blip r:embed="rId2"/>
          <a:stretch>
            <a:fillRect/>
          </a:stretch>
        </p:blipFill>
        <p:spPr>
          <a:xfrm>
            <a:off x="419834" y="1435852"/>
            <a:ext cx="11139102" cy="4169384"/>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352443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E168-05DE-A1B7-6963-71A46BCEA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475D4-C3AE-62AF-ADA2-5F795C76C9B0}"/>
              </a:ext>
            </a:extLst>
          </p:cNvPr>
          <p:cNvSpPr>
            <a:spLocks noGrp="1"/>
          </p:cNvSpPr>
          <p:nvPr>
            <p:ph type="title"/>
          </p:nvPr>
        </p:nvSpPr>
        <p:spPr/>
        <p:txBody>
          <a:bodyPr/>
          <a:lstStyle/>
          <a:p>
            <a:r>
              <a:rPr lang="en-CA"/>
              <a:t>FLAN Ablation: Few-shot Instructions</a:t>
            </a:r>
          </a:p>
        </p:txBody>
      </p:sp>
      <p:sp>
        <p:nvSpPr>
          <p:cNvPr id="3" name="Content Placeholder 2">
            <a:extLst>
              <a:ext uri="{FF2B5EF4-FFF2-40B4-BE49-F238E27FC236}">
                <a16:creationId xmlns:a16="http://schemas.microsoft.com/office/drawing/2014/main" id="{87A8DE04-4007-2325-4701-4C0D3EE58817}"/>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r>
              <a:rPr lang="en-CA">
                <a:solidFill>
                  <a:srgbClr val="C00000"/>
                </a:solidFill>
              </a:rPr>
              <a:t>FLAN with few-shot instructions still outperforms zero-shot FLAN</a:t>
            </a:r>
            <a:endParaRPr lang="en-CA">
              <a:solidFill>
                <a:srgbClr val="C00000"/>
              </a:solidFill>
              <a:cs typeface="Calibri"/>
            </a:endParaRPr>
          </a:p>
        </p:txBody>
      </p:sp>
      <p:sp>
        <p:nvSpPr>
          <p:cNvPr id="4" name="Date Placeholder 3">
            <a:extLst>
              <a:ext uri="{FF2B5EF4-FFF2-40B4-BE49-F238E27FC236}">
                <a16:creationId xmlns:a16="http://schemas.microsoft.com/office/drawing/2014/main" id="{BCDEB903-FCEC-EF40-4199-7CC59C0616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1F351B-3C41-6C46-A5F1-3CA0D762442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2024-03-13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D06E27-8424-F0E9-FF64-872C440A34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6D3CDC2B-E77C-C41E-35C3-C89C79AA1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95A7184-8312-07EF-1298-A504F1E48FA5}"/>
              </a:ext>
            </a:extLst>
          </p:cNvPr>
          <p:cNvPicPr>
            <a:picLocks noChangeAspect="1"/>
          </p:cNvPicPr>
          <p:nvPr/>
        </p:nvPicPr>
        <p:blipFill>
          <a:blip r:embed="rId3"/>
          <a:stretch>
            <a:fillRect/>
          </a:stretch>
        </p:blipFill>
        <p:spPr>
          <a:xfrm>
            <a:off x="1006229" y="1874520"/>
            <a:ext cx="9909852" cy="2514599"/>
          </a:xfrm>
          <a:prstGeom prst="rect">
            <a:avLst/>
          </a:prstGeom>
        </p:spPr>
      </p:pic>
    </p:spTree>
    <p:extLst>
      <p:ext uri="{BB962C8B-B14F-4D97-AF65-F5344CB8AC3E}">
        <p14:creationId xmlns:p14="http://schemas.microsoft.com/office/powerpoint/2010/main" val="38783766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C3F9-E8AD-9BE3-853C-C54891D3E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F4D03-8BEC-5ABD-7F71-9D62382E97B9}"/>
              </a:ext>
            </a:extLst>
          </p:cNvPr>
          <p:cNvSpPr>
            <a:spLocks noGrp="1"/>
          </p:cNvSpPr>
          <p:nvPr>
            <p:ph type="title"/>
          </p:nvPr>
        </p:nvSpPr>
        <p:spPr/>
        <p:txBody>
          <a:bodyPr/>
          <a:lstStyle/>
          <a:p>
            <a:r>
              <a:rPr lang="en-CA"/>
              <a:t>FLAN Ablation: Better Prompt Tuning</a:t>
            </a:r>
          </a:p>
        </p:txBody>
      </p:sp>
      <p:sp>
        <p:nvSpPr>
          <p:cNvPr id="3" name="Content Placeholder 2">
            <a:extLst>
              <a:ext uri="{FF2B5EF4-FFF2-40B4-BE49-F238E27FC236}">
                <a16:creationId xmlns:a16="http://schemas.microsoft.com/office/drawing/2014/main" id="{AB0CB4B8-8612-4BF8-3423-1244C50B4F67}"/>
              </a:ext>
            </a:extLst>
          </p:cNvPr>
          <p:cNvSpPr>
            <a:spLocks noGrp="1"/>
          </p:cNvSpPr>
          <p:nvPr>
            <p:ph idx="1"/>
          </p:nvPr>
        </p:nvSpPr>
        <p:spPr/>
        <p:txBody>
          <a:bodyPr vert="horz" lIns="91440" tIns="45720" rIns="91440" bIns="45720" rtlCol="0" anchor="t">
            <a:normAutofit fontScale="92500" lnSpcReduction="20000"/>
          </a:bodyPr>
          <a:lstStyle/>
          <a:p>
            <a:pPr marL="0" indent="0">
              <a:buNone/>
            </a:pPr>
            <a:endParaRPr lang="en-CA" sz="3600"/>
          </a:p>
          <a:p>
            <a:pPr marL="0" indent="0">
              <a:buNone/>
            </a:pPr>
            <a:endParaRPr lang="en-CA" sz="3600"/>
          </a:p>
          <a:p>
            <a:pPr marL="0" indent="0">
              <a:buNone/>
            </a:pPr>
            <a:endParaRPr lang="en-CA" sz="3600">
              <a:solidFill>
                <a:srgbClr val="000000"/>
              </a:solidFill>
            </a:endParaRPr>
          </a:p>
          <a:p>
            <a:pPr marL="0" indent="0">
              <a:buNone/>
            </a:pPr>
            <a:r>
              <a:rPr lang="en-CA">
                <a:solidFill>
                  <a:srgbClr val="C00000"/>
                </a:solidFill>
              </a:rPr>
              <a:t>Instruction tuning helps </a:t>
            </a:r>
            <a:endParaRPr lang="en-CA">
              <a:solidFill>
                <a:srgbClr val="C00000"/>
              </a:solidFill>
              <a:cs typeface="Calibri"/>
            </a:endParaRPr>
          </a:p>
          <a:p>
            <a:pPr marL="0" indent="0">
              <a:buNone/>
            </a:pPr>
            <a:r>
              <a:rPr lang="en-CA">
                <a:solidFill>
                  <a:srgbClr val="C00000"/>
                </a:solidFill>
              </a:rPr>
              <a:t>with prompt tuning </a:t>
            </a:r>
            <a:endParaRPr lang="en-CA">
              <a:solidFill>
                <a:srgbClr val="C00000"/>
              </a:solidFill>
              <a:cs typeface="Calibri"/>
            </a:endParaRPr>
          </a:p>
          <a:p>
            <a:pPr marL="0" indent="0">
              <a:buNone/>
            </a:pPr>
            <a:r>
              <a:rPr lang="en-CA">
                <a:solidFill>
                  <a:srgbClr val="C00000"/>
                </a:solidFill>
              </a:rPr>
              <a:t>Effectiveness</a:t>
            </a:r>
            <a:endParaRPr lang="en-CA">
              <a:solidFill>
                <a:srgbClr val="C00000"/>
              </a:solidFill>
              <a:cs typeface="Calibri"/>
            </a:endParaRPr>
          </a:p>
          <a:p>
            <a:pPr marL="0" indent="0">
              <a:buNone/>
            </a:pPr>
            <a:endParaRPr lang="en-CA" sz="3600"/>
          </a:p>
          <a:p>
            <a:pPr marL="0" indent="0">
              <a:buNone/>
            </a:pPr>
            <a:endParaRPr lang="en-CA" sz="3600"/>
          </a:p>
          <a:p>
            <a:pPr marL="0" indent="0">
              <a:buNone/>
            </a:pPr>
            <a:r>
              <a:rPr lang="en-CA" sz="3600"/>
              <a:t>								</a:t>
            </a:r>
          </a:p>
          <a:p>
            <a:pPr marL="0" indent="0">
              <a:buNone/>
            </a:pPr>
            <a:r>
              <a:rPr lang="en-CA" sz="3600"/>
              <a:t>						</a:t>
            </a:r>
            <a:r>
              <a:rPr lang="en-CA" sz="2200"/>
              <a:t>Average performance on </a:t>
            </a:r>
            <a:r>
              <a:rPr lang="en-CA" sz="2200" err="1"/>
              <a:t>SuperGLUE</a:t>
            </a:r>
            <a:r>
              <a:rPr lang="en-CA" sz="2200"/>
              <a:t> dev set</a:t>
            </a:r>
          </a:p>
        </p:txBody>
      </p:sp>
      <p:sp>
        <p:nvSpPr>
          <p:cNvPr id="4" name="Date Placeholder 3">
            <a:extLst>
              <a:ext uri="{FF2B5EF4-FFF2-40B4-BE49-F238E27FC236}">
                <a16:creationId xmlns:a16="http://schemas.microsoft.com/office/drawing/2014/main" id="{7DCBAFEA-B13F-EF41-2ABD-0E0449390D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1F351B-3C41-6C46-A5F1-3CA0D762442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2024-03-13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F5E2BF-6D7E-4A5C-682D-35CF7D7029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3C608FF1-1D92-5659-C7E3-8912AD74F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BC87FD4-2FEA-1BD6-2B88-C4C4E431544B}"/>
              </a:ext>
            </a:extLst>
          </p:cNvPr>
          <p:cNvPicPr>
            <a:picLocks noChangeAspect="1"/>
          </p:cNvPicPr>
          <p:nvPr/>
        </p:nvPicPr>
        <p:blipFill>
          <a:blip r:embed="rId3"/>
          <a:stretch>
            <a:fillRect/>
          </a:stretch>
        </p:blipFill>
        <p:spPr>
          <a:xfrm>
            <a:off x="6228008" y="1254036"/>
            <a:ext cx="4847118" cy="4197431"/>
          </a:xfrm>
          <a:prstGeom prst="rect">
            <a:avLst/>
          </a:prstGeom>
        </p:spPr>
      </p:pic>
    </p:spTree>
    <p:extLst>
      <p:ext uri="{BB962C8B-B14F-4D97-AF65-F5344CB8AC3E}">
        <p14:creationId xmlns:p14="http://schemas.microsoft.com/office/powerpoint/2010/main" val="36677115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7C4E-D96D-760F-685D-87153FD23546}"/>
              </a:ext>
            </a:extLst>
          </p:cNvPr>
          <p:cNvSpPr>
            <a:spLocks noGrp="1"/>
          </p:cNvSpPr>
          <p:nvPr>
            <p:ph type="title"/>
          </p:nvPr>
        </p:nvSpPr>
        <p:spPr/>
        <p:txBody>
          <a:bodyPr/>
          <a:lstStyle/>
          <a:p>
            <a:r>
              <a:rPr lang="en-CA"/>
              <a:t>T0 Dataset Clustering</a:t>
            </a:r>
          </a:p>
        </p:txBody>
      </p:sp>
      <p:sp>
        <p:nvSpPr>
          <p:cNvPr id="3" name="Content Placeholder 2">
            <a:extLst>
              <a:ext uri="{FF2B5EF4-FFF2-40B4-BE49-F238E27FC236}">
                <a16:creationId xmlns:a16="http://schemas.microsoft.com/office/drawing/2014/main" id="{FCF6B617-9C8B-0AFA-4780-3B18982548B0}"/>
              </a:ext>
            </a:extLst>
          </p:cNvPr>
          <p:cNvSpPr>
            <a:spLocks noGrp="1"/>
          </p:cNvSpPr>
          <p:nvPr>
            <p:ph idx="1"/>
          </p:nvPr>
        </p:nvSpPr>
        <p:spPr/>
        <p:txBody>
          <a:bodyPr>
            <a:normAutofit fontScale="92500" lnSpcReduction="20000"/>
          </a:bodyPr>
          <a:lstStyle/>
          <a:p>
            <a:endParaRPr lang="en-CA"/>
          </a:p>
          <a:p>
            <a:endParaRPr lang="en-CA"/>
          </a:p>
          <a:p>
            <a:endParaRPr lang="en-CA"/>
          </a:p>
          <a:p>
            <a:endParaRPr lang="en-CA"/>
          </a:p>
          <a:p>
            <a:endParaRPr lang="en-CA"/>
          </a:p>
          <a:p>
            <a:endParaRPr lang="en-CA"/>
          </a:p>
          <a:p>
            <a:endParaRPr lang="en-CA"/>
          </a:p>
          <a:p>
            <a:endParaRPr lang="en-CA"/>
          </a:p>
          <a:p>
            <a:endParaRPr lang="en-CA"/>
          </a:p>
          <a:p>
            <a:pPr marL="0" indent="0" algn="ctr">
              <a:buNone/>
            </a:pPr>
            <a:endParaRPr lang="en-CA"/>
          </a:p>
          <a:p>
            <a:pPr marL="0" indent="0" algn="ctr">
              <a:buNone/>
            </a:pPr>
            <a:r>
              <a:rPr lang="en-CA"/>
              <a:t>Yellow </a:t>
            </a:r>
            <a:r>
              <a:rPr lang="en-CA" err="1"/>
              <a:t>datsets</a:t>
            </a:r>
            <a:r>
              <a:rPr lang="en-CA"/>
              <a:t> are used for training,</a:t>
            </a:r>
          </a:p>
          <a:p>
            <a:pPr marL="0" indent="0" algn="ctr">
              <a:buNone/>
            </a:pPr>
            <a:r>
              <a:rPr lang="en-CA"/>
              <a:t>green dataset are held-out</a:t>
            </a:r>
          </a:p>
        </p:txBody>
      </p:sp>
      <p:sp>
        <p:nvSpPr>
          <p:cNvPr id="4" name="Date Placeholder 3">
            <a:extLst>
              <a:ext uri="{FF2B5EF4-FFF2-40B4-BE49-F238E27FC236}">
                <a16:creationId xmlns:a16="http://schemas.microsoft.com/office/drawing/2014/main" id="{8CAC0AD2-F1CC-12A8-CAB4-8F271B78D02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5888961-8EDC-0BC5-EB61-32CC11455B3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9450A71-3A2F-C647-5D85-32F61F41EC5C}"/>
              </a:ext>
            </a:extLst>
          </p:cNvPr>
          <p:cNvSpPr>
            <a:spLocks noGrp="1"/>
          </p:cNvSpPr>
          <p:nvPr>
            <p:ph type="sldNum" sz="quarter" idx="12"/>
          </p:nvPr>
        </p:nvSpPr>
        <p:spPr/>
        <p:txBody>
          <a:bodyPr/>
          <a:lstStyle/>
          <a:p>
            <a:fld id="{D4F24A5E-B0D2-394D-9970-9AE06BCB59C1}" type="slidenum">
              <a:rPr lang="en-US" smtClean="0"/>
              <a:t>153</a:t>
            </a:fld>
            <a:endParaRPr lang="en-US"/>
          </a:p>
        </p:txBody>
      </p:sp>
      <p:pic>
        <p:nvPicPr>
          <p:cNvPr id="10" name="Picture 9">
            <a:extLst>
              <a:ext uri="{FF2B5EF4-FFF2-40B4-BE49-F238E27FC236}">
                <a16:creationId xmlns:a16="http://schemas.microsoft.com/office/drawing/2014/main" id="{847D1B56-F7BA-869C-703B-9DFF57CE3934}"/>
              </a:ext>
            </a:extLst>
          </p:cNvPr>
          <p:cNvPicPr>
            <a:picLocks noChangeAspect="1"/>
          </p:cNvPicPr>
          <p:nvPr/>
        </p:nvPicPr>
        <p:blipFill>
          <a:blip r:embed="rId2"/>
          <a:stretch>
            <a:fillRect/>
          </a:stretch>
        </p:blipFill>
        <p:spPr>
          <a:xfrm>
            <a:off x="2795138" y="1296020"/>
            <a:ext cx="5967862" cy="3920352"/>
          </a:xfrm>
          <a:prstGeom prst="rect">
            <a:avLst/>
          </a:prstGeom>
        </p:spPr>
      </p:pic>
    </p:spTree>
    <p:extLst>
      <p:ext uri="{BB962C8B-B14F-4D97-AF65-F5344CB8AC3E}">
        <p14:creationId xmlns:p14="http://schemas.microsoft.com/office/powerpoint/2010/main" val="26887852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7815-0796-E2C2-C9ED-5B96BA25964D}"/>
              </a:ext>
            </a:extLst>
          </p:cNvPr>
          <p:cNvSpPr>
            <a:spLocks noGrp="1"/>
          </p:cNvSpPr>
          <p:nvPr>
            <p:ph type="title"/>
          </p:nvPr>
        </p:nvSpPr>
        <p:spPr/>
        <p:txBody>
          <a:bodyPr/>
          <a:lstStyle/>
          <a:p>
            <a:r>
              <a:rPr lang="en-US">
                <a:cs typeface="Calibri Light"/>
              </a:rPr>
              <a:t>LIMA Ablation: Dataset Quantity</a:t>
            </a:r>
            <a:endParaRPr lang="en-US"/>
          </a:p>
        </p:txBody>
      </p:sp>
      <p:sp>
        <p:nvSpPr>
          <p:cNvPr id="4" name="Date Placeholder 3">
            <a:extLst>
              <a:ext uri="{FF2B5EF4-FFF2-40B4-BE49-F238E27FC236}">
                <a16:creationId xmlns:a16="http://schemas.microsoft.com/office/drawing/2014/main" id="{E06FDCFE-EF08-54F8-BAA5-F8DF7A32746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CACA23A-BD2E-407A-16BD-EE94B118A4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30EBC7-1A86-7CB8-61E2-681EF64E6694}"/>
              </a:ext>
            </a:extLst>
          </p:cNvPr>
          <p:cNvSpPr>
            <a:spLocks noGrp="1"/>
          </p:cNvSpPr>
          <p:nvPr>
            <p:ph type="sldNum" sz="quarter" idx="12"/>
          </p:nvPr>
        </p:nvSpPr>
        <p:spPr/>
        <p:txBody>
          <a:bodyPr/>
          <a:lstStyle/>
          <a:p>
            <a:fld id="{D4F24A5E-B0D2-394D-9970-9AE06BCB59C1}" type="slidenum">
              <a:rPr lang="en-US" smtClean="0"/>
              <a:t>154</a:t>
            </a:fld>
            <a:endParaRPr lang="en-US"/>
          </a:p>
        </p:txBody>
      </p:sp>
      <p:sp>
        <p:nvSpPr>
          <p:cNvPr id="12" name="Content Placeholder 11">
            <a:extLst>
              <a:ext uri="{FF2B5EF4-FFF2-40B4-BE49-F238E27FC236}">
                <a16:creationId xmlns:a16="http://schemas.microsoft.com/office/drawing/2014/main" id="{8735A711-2BF9-8687-F977-46CBB6EF1ABE}"/>
              </a:ext>
            </a:extLst>
          </p:cNvPr>
          <p:cNvSpPr>
            <a:spLocks noGrp="1"/>
          </p:cNvSpPr>
          <p:nvPr>
            <p:ph idx="1"/>
          </p:nvPr>
        </p:nvSpPr>
        <p:spPr/>
        <p:txBody>
          <a:bodyPr vert="horz" lIns="91440" tIns="45720" rIns="91440" bIns="45720" rtlCol="0" anchor="t">
            <a:normAutofit/>
          </a:bodyPr>
          <a:lstStyle/>
          <a:p>
            <a:endParaRPr lang="en-US"/>
          </a:p>
          <a:p>
            <a:endParaRPr lang="en-US">
              <a:cs typeface="Calibri"/>
            </a:endParaRPr>
          </a:p>
          <a:p>
            <a:endParaRPr lang="en-US">
              <a:cs typeface="Calibri"/>
            </a:endParaRPr>
          </a:p>
          <a:p>
            <a:pPr marL="0" indent="0">
              <a:buNone/>
            </a:pPr>
            <a:r>
              <a:rPr lang="en-US">
                <a:solidFill>
                  <a:srgbClr val="C00000"/>
                </a:solidFill>
                <a:cs typeface="Calibri"/>
              </a:rPr>
              <a:t>Increasing data quantity </a:t>
            </a:r>
            <a:endParaRPr lang="en-US">
              <a:solidFill>
                <a:srgbClr val="000000"/>
              </a:solidFill>
              <a:cs typeface="Calibri"/>
            </a:endParaRPr>
          </a:p>
          <a:p>
            <a:pPr marL="0" indent="0">
              <a:buNone/>
            </a:pPr>
            <a:r>
              <a:rPr lang="en-US">
                <a:solidFill>
                  <a:srgbClr val="C00000"/>
                </a:solidFill>
                <a:cs typeface="Calibri"/>
              </a:rPr>
              <a:t>doesn't further improve </a:t>
            </a:r>
            <a:endParaRPr lang="en-US">
              <a:solidFill>
                <a:srgbClr val="000000"/>
              </a:solidFill>
              <a:cs typeface="Calibri"/>
            </a:endParaRPr>
          </a:p>
          <a:p>
            <a:pPr marL="0" indent="0">
              <a:buNone/>
            </a:pPr>
            <a:r>
              <a:rPr lang="en-US">
                <a:solidFill>
                  <a:srgbClr val="C00000"/>
                </a:solidFill>
                <a:cs typeface="Calibri"/>
              </a:rPr>
              <a:t>the performance of the </a:t>
            </a:r>
            <a:endParaRPr lang="en-US">
              <a:solidFill>
                <a:srgbClr val="000000"/>
              </a:solidFill>
              <a:cs typeface="Calibri"/>
            </a:endParaRPr>
          </a:p>
          <a:p>
            <a:pPr marL="0" indent="0">
              <a:buNone/>
            </a:pPr>
            <a:r>
              <a:rPr lang="en-US">
                <a:solidFill>
                  <a:srgbClr val="C00000"/>
                </a:solidFill>
                <a:cs typeface="Calibri"/>
              </a:rPr>
              <a:t>7B model</a:t>
            </a:r>
            <a:endParaRPr lang="en-US">
              <a:cs typeface="Calibri"/>
            </a:endParaRPr>
          </a:p>
        </p:txBody>
      </p:sp>
      <p:pic>
        <p:nvPicPr>
          <p:cNvPr id="13" name="Picture 12" descr="A graph with red and blue lines&#10;&#10;Description automatically generated">
            <a:extLst>
              <a:ext uri="{FF2B5EF4-FFF2-40B4-BE49-F238E27FC236}">
                <a16:creationId xmlns:a16="http://schemas.microsoft.com/office/drawing/2014/main" id="{2DD51A7C-0EED-DAEC-B1D2-251B97A735A1}"/>
              </a:ext>
            </a:extLst>
          </p:cNvPr>
          <p:cNvPicPr>
            <a:picLocks noChangeAspect="1"/>
          </p:cNvPicPr>
          <p:nvPr/>
        </p:nvPicPr>
        <p:blipFill>
          <a:blip r:embed="rId2"/>
          <a:stretch>
            <a:fillRect/>
          </a:stretch>
        </p:blipFill>
        <p:spPr>
          <a:xfrm>
            <a:off x="4784952" y="1353911"/>
            <a:ext cx="6508298" cy="4389665"/>
          </a:xfrm>
          <a:prstGeom prst="rect">
            <a:avLst/>
          </a:prstGeom>
        </p:spPr>
      </p:pic>
    </p:spTree>
    <p:extLst>
      <p:ext uri="{BB962C8B-B14F-4D97-AF65-F5344CB8AC3E}">
        <p14:creationId xmlns:p14="http://schemas.microsoft.com/office/powerpoint/2010/main" val="34482318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7815-0796-E2C2-C9ED-5B96BA25964D}"/>
              </a:ext>
            </a:extLst>
          </p:cNvPr>
          <p:cNvSpPr>
            <a:spLocks noGrp="1"/>
          </p:cNvSpPr>
          <p:nvPr>
            <p:ph type="title"/>
          </p:nvPr>
        </p:nvSpPr>
        <p:spPr/>
        <p:txBody>
          <a:bodyPr/>
          <a:lstStyle/>
          <a:p>
            <a:r>
              <a:rPr lang="en-US">
                <a:cs typeface="Calibri Light"/>
              </a:rPr>
              <a:t>LIMA Ablation: Multi-turn Dialogue</a:t>
            </a:r>
            <a:endParaRPr lang="en-US"/>
          </a:p>
        </p:txBody>
      </p:sp>
      <p:sp>
        <p:nvSpPr>
          <p:cNvPr id="4" name="Date Placeholder 3">
            <a:extLst>
              <a:ext uri="{FF2B5EF4-FFF2-40B4-BE49-F238E27FC236}">
                <a16:creationId xmlns:a16="http://schemas.microsoft.com/office/drawing/2014/main" id="{E06FDCFE-EF08-54F8-BAA5-F8DF7A32746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CACA23A-BD2E-407A-16BD-EE94B118A4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30EBC7-1A86-7CB8-61E2-681EF64E6694}"/>
              </a:ext>
            </a:extLst>
          </p:cNvPr>
          <p:cNvSpPr>
            <a:spLocks noGrp="1"/>
          </p:cNvSpPr>
          <p:nvPr>
            <p:ph type="sldNum" sz="quarter" idx="12"/>
          </p:nvPr>
        </p:nvSpPr>
        <p:spPr/>
        <p:txBody>
          <a:bodyPr/>
          <a:lstStyle/>
          <a:p>
            <a:fld id="{D4F24A5E-B0D2-394D-9970-9AE06BCB59C1}" type="slidenum">
              <a:rPr lang="en-US" smtClean="0"/>
              <a:t>155</a:t>
            </a:fld>
            <a:endParaRPr lang="en-US"/>
          </a:p>
        </p:txBody>
      </p:sp>
      <p:sp>
        <p:nvSpPr>
          <p:cNvPr id="12" name="Content Placeholder 11">
            <a:extLst>
              <a:ext uri="{FF2B5EF4-FFF2-40B4-BE49-F238E27FC236}">
                <a16:creationId xmlns:a16="http://schemas.microsoft.com/office/drawing/2014/main" id="{8735A711-2BF9-8687-F977-46CBB6EF1ABE}"/>
              </a:ext>
            </a:extLst>
          </p:cNvPr>
          <p:cNvSpPr>
            <a:spLocks noGrp="1"/>
          </p:cNvSpPr>
          <p:nvPr>
            <p:ph idx="1"/>
          </p:nvPr>
        </p:nvSpPr>
        <p:spPr/>
        <p:txBody>
          <a:bodyPr vert="horz" lIns="91440" tIns="45720" rIns="91440" bIns="45720" rtlCol="0" anchor="t">
            <a:normAutofit/>
          </a:bodyPr>
          <a:lstStyle/>
          <a:p>
            <a:r>
              <a:rPr lang="en-US">
                <a:ea typeface="+mn-lt"/>
                <a:cs typeface="+mn-lt"/>
              </a:rPr>
              <a:t>In 6 out of 10 conversations, LIMA fails to follow the prompt within 3 interactions</a:t>
            </a:r>
          </a:p>
          <a:p>
            <a:r>
              <a:rPr lang="en-US">
                <a:ea typeface="+mn-lt"/>
                <a:cs typeface="+mn-lt"/>
              </a:rPr>
              <a:t>Added 30 multi-turn dialogue chains to </a:t>
            </a:r>
          </a:p>
          <a:p>
            <a:pPr marL="0" indent="0">
              <a:buNone/>
            </a:pPr>
            <a:r>
              <a:rPr lang="en-US">
                <a:ea typeface="+mn-lt"/>
                <a:cs typeface="+mn-lt"/>
              </a:rPr>
              <a:t>  1000 training examples</a:t>
            </a:r>
            <a:endParaRPr lang="en-US">
              <a:cs typeface="Calibri" panose="020F0502020204030204"/>
            </a:endParaRPr>
          </a:p>
          <a:p>
            <a:pPr lvl="1"/>
            <a:r>
              <a:rPr lang="en-US">
                <a:ea typeface="+mn-lt"/>
                <a:cs typeface="+mn-lt"/>
              </a:rPr>
              <a:t>10 </a:t>
            </a:r>
            <a:r>
              <a:rPr lang="en-US">
                <a:solidFill>
                  <a:srgbClr val="000000"/>
                </a:solidFill>
                <a:ea typeface="+mn-lt"/>
                <a:cs typeface="+mn-lt"/>
              </a:rPr>
              <a:t>Manually</a:t>
            </a:r>
            <a:r>
              <a:rPr lang="en-US">
                <a:ea typeface="+mn-lt"/>
                <a:cs typeface="+mn-lt"/>
              </a:rPr>
              <a:t> written</a:t>
            </a:r>
          </a:p>
          <a:p>
            <a:pPr lvl="1"/>
            <a:r>
              <a:rPr lang="en-US">
                <a:ea typeface="+mn-lt"/>
                <a:cs typeface="+mn-lt"/>
              </a:rPr>
              <a:t>20 edited version of comment</a:t>
            </a:r>
          </a:p>
          <a:p>
            <a:pPr marL="457200" lvl="1" indent="0">
              <a:buNone/>
            </a:pPr>
            <a:r>
              <a:rPr lang="en-US">
                <a:ea typeface="+mn-lt"/>
                <a:cs typeface="+mn-lt"/>
              </a:rPr>
              <a:t>   chains on stack exchange  </a:t>
            </a:r>
            <a:br>
              <a:rPr lang="en-US">
                <a:ea typeface="+mn-lt"/>
                <a:cs typeface="+mn-lt"/>
              </a:rPr>
            </a:br>
            <a:br>
              <a:rPr lang="en-US">
                <a:ea typeface="+mn-lt"/>
                <a:cs typeface="+mn-lt"/>
              </a:rPr>
            </a:br>
            <a:endParaRPr lang="en-US">
              <a:ea typeface="+mn-lt"/>
              <a:cs typeface="+mn-lt"/>
            </a:endParaRPr>
          </a:p>
          <a:p>
            <a:pPr marL="0" indent="0">
              <a:buNone/>
            </a:pPr>
            <a:r>
              <a:rPr lang="en-US">
                <a:solidFill>
                  <a:srgbClr val="C00000"/>
                </a:solidFill>
                <a:cs typeface="Calibri"/>
              </a:rPr>
              <a:t>Only 30 examples vastly improves multi-turn </a:t>
            </a:r>
          </a:p>
          <a:p>
            <a:pPr marL="0" indent="0">
              <a:buNone/>
            </a:pPr>
            <a:r>
              <a:rPr lang="en-US">
                <a:solidFill>
                  <a:srgbClr val="C00000"/>
                </a:solidFill>
                <a:cs typeface="Calibri"/>
              </a:rPr>
              <a:t>dialog performance of LIMA</a:t>
            </a:r>
          </a:p>
        </p:txBody>
      </p:sp>
      <p:pic>
        <p:nvPicPr>
          <p:cNvPr id="3" name="Picture 2" descr="A graph of percentages&#10;&#10;Description automatically generated">
            <a:extLst>
              <a:ext uri="{FF2B5EF4-FFF2-40B4-BE49-F238E27FC236}">
                <a16:creationId xmlns:a16="http://schemas.microsoft.com/office/drawing/2014/main" id="{D95B3ADD-AECD-8508-2D5E-903687DF65B4}"/>
              </a:ext>
            </a:extLst>
          </p:cNvPr>
          <p:cNvPicPr>
            <a:picLocks noChangeAspect="1"/>
          </p:cNvPicPr>
          <p:nvPr/>
        </p:nvPicPr>
        <p:blipFill>
          <a:blip r:embed="rId2"/>
          <a:stretch>
            <a:fillRect/>
          </a:stretch>
        </p:blipFill>
        <p:spPr>
          <a:xfrm>
            <a:off x="8052706" y="1692047"/>
            <a:ext cx="3064330" cy="4671334"/>
          </a:xfrm>
          <a:prstGeom prst="rect">
            <a:avLst/>
          </a:prstGeom>
        </p:spPr>
      </p:pic>
    </p:spTree>
    <p:extLst>
      <p:ext uri="{BB962C8B-B14F-4D97-AF65-F5344CB8AC3E}">
        <p14:creationId xmlns:p14="http://schemas.microsoft.com/office/powerpoint/2010/main" val="226458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778D14D-32E3-7DE8-3A2E-C75AA544A853}"/>
              </a:ext>
            </a:extLst>
          </p:cNvPr>
          <p:cNvPicPr>
            <a:picLocks noGrp="1" noChangeAspect="1"/>
          </p:cNvPicPr>
          <p:nvPr>
            <p:ph idx="1"/>
          </p:nvPr>
        </p:nvPicPr>
        <p:blipFill>
          <a:blip r:embed="rId2"/>
          <a:stretch>
            <a:fillRect/>
          </a:stretch>
        </p:blipFill>
        <p:spPr>
          <a:xfrm>
            <a:off x="1112731" y="3246119"/>
            <a:ext cx="9577350" cy="2695555"/>
          </a:xfrm>
        </p:spPr>
      </p:pic>
      <p:sp>
        <p:nvSpPr>
          <p:cNvPr id="2" name="Title 1">
            <a:extLst>
              <a:ext uri="{FF2B5EF4-FFF2-40B4-BE49-F238E27FC236}">
                <a16:creationId xmlns:a16="http://schemas.microsoft.com/office/drawing/2014/main" id="{6933A339-CB15-D644-5D90-0D0577B10C0A}"/>
              </a:ext>
            </a:extLst>
          </p:cNvPr>
          <p:cNvSpPr>
            <a:spLocks noGrp="1"/>
          </p:cNvSpPr>
          <p:nvPr>
            <p:ph type="title"/>
          </p:nvPr>
        </p:nvSpPr>
        <p:spPr/>
        <p:txBody>
          <a:bodyPr/>
          <a:lstStyle/>
          <a:p>
            <a:r>
              <a:rPr lang="en-CA"/>
              <a:t>FLAN vs GPT-3</a:t>
            </a:r>
          </a:p>
        </p:txBody>
      </p:sp>
      <p:sp>
        <p:nvSpPr>
          <p:cNvPr id="4" name="Date Placeholder 3">
            <a:extLst>
              <a:ext uri="{FF2B5EF4-FFF2-40B4-BE49-F238E27FC236}">
                <a16:creationId xmlns:a16="http://schemas.microsoft.com/office/drawing/2014/main" id="{E63ACBED-A0EC-474D-E2DD-03C76CDEABB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F6A6A4D-FAD7-923B-70E7-337E914B1F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E3D527F-8B07-8299-B3BC-32AFBEBA973C}"/>
              </a:ext>
            </a:extLst>
          </p:cNvPr>
          <p:cNvSpPr>
            <a:spLocks noGrp="1"/>
          </p:cNvSpPr>
          <p:nvPr>
            <p:ph type="sldNum" sz="quarter" idx="12"/>
          </p:nvPr>
        </p:nvSpPr>
        <p:spPr/>
        <p:txBody>
          <a:bodyPr/>
          <a:lstStyle/>
          <a:p>
            <a:fld id="{D4F24A5E-B0D2-394D-9970-9AE06BCB59C1}" type="slidenum">
              <a:rPr lang="en-US" smtClean="0"/>
              <a:t>16</a:t>
            </a:fld>
            <a:endParaRPr lang="en-US"/>
          </a:p>
        </p:txBody>
      </p:sp>
      <p:sp>
        <p:nvSpPr>
          <p:cNvPr id="9" name="Content Placeholder 2">
            <a:extLst>
              <a:ext uri="{FF2B5EF4-FFF2-40B4-BE49-F238E27FC236}">
                <a16:creationId xmlns:a16="http://schemas.microsoft.com/office/drawing/2014/main" id="{874BB241-DBFB-DF1A-8B5B-814323D01298}"/>
              </a:ext>
            </a:extLst>
          </p:cNvPr>
          <p:cNvSpPr txBox="1">
            <a:spLocks/>
          </p:cNvSpPr>
          <p:nvPr/>
        </p:nvSpPr>
        <p:spPr>
          <a:xfrm>
            <a:off x="838200" y="1260629"/>
            <a:ext cx="10515600" cy="49163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a:t>FLAN outperforms GPT-3 zero-shot and few-shot on some tasks</a:t>
            </a:r>
          </a:p>
          <a:p>
            <a:r>
              <a:rPr lang="en-CA" sz="3200"/>
              <a:t>Task types with most gain from instruction tuning are selected</a:t>
            </a:r>
            <a:endParaRPr lang="en-CA" sz="3200">
              <a:cs typeface="Calibri"/>
            </a:endParaRPr>
          </a:p>
          <a:p>
            <a:endParaRPr lang="en-CA" sz="3200"/>
          </a:p>
        </p:txBody>
      </p:sp>
    </p:spTree>
    <p:extLst>
      <p:ext uri="{BB962C8B-B14F-4D97-AF65-F5344CB8AC3E}">
        <p14:creationId xmlns:p14="http://schemas.microsoft.com/office/powerpoint/2010/main" val="40272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ADFC-274F-A87F-FE10-BBB1642F49F9}"/>
              </a:ext>
            </a:extLst>
          </p:cNvPr>
          <p:cNvSpPr>
            <a:spLocks noGrp="1"/>
          </p:cNvSpPr>
          <p:nvPr>
            <p:ph type="title"/>
          </p:nvPr>
        </p:nvSpPr>
        <p:spPr/>
        <p:txBody>
          <a:bodyPr/>
          <a:lstStyle/>
          <a:p>
            <a:r>
              <a:rPr lang="en-CA"/>
              <a:t>Ablation Studies: Number of Clusters</a:t>
            </a:r>
          </a:p>
        </p:txBody>
      </p:sp>
      <p:sp>
        <p:nvSpPr>
          <p:cNvPr id="3" name="Content Placeholder 2">
            <a:extLst>
              <a:ext uri="{FF2B5EF4-FFF2-40B4-BE49-F238E27FC236}">
                <a16:creationId xmlns:a16="http://schemas.microsoft.com/office/drawing/2014/main" id="{A3FEBC86-A791-285C-E1C1-8752E1B0C848}"/>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Adding more clusters</a:t>
            </a:r>
            <a:endParaRPr lang="en-CA">
              <a:solidFill>
                <a:srgbClr val="C00000"/>
              </a:solidFill>
              <a:cs typeface="Calibri"/>
            </a:endParaRPr>
          </a:p>
          <a:p>
            <a:pPr marL="0" indent="0">
              <a:buNone/>
            </a:pPr>
            <a:r>
              <a:rPr lang="en-CA">
                <a:solidFill>
                  <a:srgbClr val="C00000"/>
                </a:solidFill>
              </a:rPr>
              <a:t>to training helps with</a:t>
            </a:r>
            <a:endParaRPr lang="en-CA">
              <a:solidFill>
                <a:srgbClr val="C00000"/>
              </a:solidFill>
              <a:cs typeface="Calibri"/>
            </a:endParaRPr>
          </a:p>
          <a:p>
            <a:pPr marL="0" indent="0">
              <a:buNone/>
            </a:pPr>
            <a:r>
              <a:rPr lang="en-CA">
                <a:solidFill>
                  <a:srgbClr val="C00000"/>
                </a:solidFill>
              </a:rPr>
              <a:t>generalizability on</a:t>
            </a:r>
            <a:endParaRPr lang="en-CA">
              <a:solidFill>
                <a:srgbClr val="C00000"/>
              </a:solidFill>
              <a:cs typeface="Calibri"/>
            </a:endParaRPr>
          </a:p>
          <a:p>
            <a:pPr marL="0" indent="0">
              <a:buNone/>
            </a:pPr>
            <a:r>
              <a:rPr lang="en-CA">
                <a:solidFill>
                  <a:srgbClr val="C00000"/>
                </a:solidFill>
              </a:rPr>
              <a:t>held-out clusters</a:t>
            </a:r>
            <a:endParaRPr lang="en-CA">
              <a:solidFill>
                <a:srgbClr val="C00000"/>
              </a:solidFill>
              <a:cs typeface="Calibri"/>
            </a:endParaRPr>
          </a:p>
        </p:txBody>
      </p:sp>
      <p:sp>
        <p:nvSpPr>
          <p:cNvPr id="4" name="Date Placeholder 3">
            <a:extLst>
              <a:ext uri="{FF2B5EF4-FFF2-40B4-BE49-F238E27FC236}">
                <a16:creationId xmlns:a16="http://schemas.microsoft.com/office/drawing/2014/main" id="{F7430DBB-755D-31B6-BE30-5792205A458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80E5BED-7D7D-9BF5-09AB-7826953425A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A62E051-F70D-3A4A-50F4-13BD33292B8E}"/>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8" name="Picture 7">
            <a:extLst>
              <a:ext uri="{FF2B5EF4-FFF2-40B4-BE49-F238E27FC236}">
                <a16:creationId xmlns:a16="http://schemas.microsoft.com/office/drawing/2014/main" id="{8B3AF6B4-68E9-BA82-9F8B-DC7EB09BCDB1}"/>
              </a:ext>
            </a:extLst>
          </p:cNvPr>
          <p:cNvPicPr>
            <a:picLocks noChangeAspect="1"/>
          </p:cNvPicPr>
          <p:nvPr/>
        </p:nvPicPr>
        <p:blipFill>
          <a:blip r:embed="rId3"/>
          <a:stretch>
            <a:fillRect/>
          </a:stretch>
        </p:blipFill>
        <p:spPr>
          <a:xfrm>
            <a:off x="4847031" y="1653958"/>
            <a:ext cx="6316472" cy="3943413"/>
          </a:xfrm>
          <a:prstGeom prst="rect">
            <a:avLst/>
          </a:prstGeom>
        </p:spPr>
      </p:pic>
    </p:spTree>
    <p:extLst>
      <p:ext uri="{BB962C8B-B14F-4D97-AF65-F5344CB8AC3E}">
        <p14:creationId xmlns:p14="http://schemas.microsoft.com/office/powerpoint/2010/main" val="302451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ADFC-274F-A87F-FE10-BBB1642F49F9}"/>
              </a:ext>
            </a:extLst>
          </p:cNvPr>
          <p:cNvSpPr>
            <a:spLocks noGrp="1"/>
          </p:cNvSpPr>
          <p:nvPr>
            <p:ph type="title"/>
          </p:nvPr>
        </p:nvSpPr>
        <p:spPr/>
        <p:txBody>
          <a:bodyPr/>
          <a:lstStyle/>
          <a:p>
            <a:r>
              <a:rPr lang="en-CA"/>
              <a:t>Ablation Studies: Number of Clusters</a:t>
            </a:r>
          </a:p>
        </p:txBody>
      </p:sp>
      <p:sp>
        <p:nvSpPr>
          <p:cNvPr id="3" name="Content Placeholder 2">
            <a:extLst>
              <a:ext uri="{FF2B5EF4-FFF2-40B4-BE49-F238E27FC236}">
                <a16:creationId xmlns:a16="http://schemas.microsoft.com/office/drawing/2014/main" id="{A3FEBC86-A791-285C-E1C1-8752E1B0C848}"/>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Only after #3 clusters </a:t>
            </a:r>
            <a:endParaRPr lang="en-CA">
              <a:solidFill>
                <a:srgbClr val="C00000"/>
              </a:solidFill>
              <a:cs typeface="Calibri"/>
            </a:endParaRPr>
          </a:p>
          <a:p>
            <a:pPr marL="0" indent="0">
              <a:buNone/>
            </a:pPr>
            <a:r>
              <a:rPr lang="en-CA">
                <a:solidFill>
                  <a:srgbClr val="C00000"/>
                </a:solidFill>
                <a:cs typeface="Calibri"/>
              </a:rPr>
              <a:t>FLAN beats the base</a:t>
            </a:r>
          </a:p>
          <a:p>
            <a:pPr marL="0" indent="0">
              <a:buNone/>
            </a:pPr>
            <a:r>
              <a:rPr lang="en-CA">
                <a:solidFill>
                  <a:srgbClr val="C00000"/>
                </a:solidFill>
                <a:cs typeface="Calibri"/>
              </a:rPr>
              <a:t>Model at NLI and</a:t>
            </a:r>
            <a:endParaRPr lang="en-CA">
              <a:solidFill>
                <a:srgbClr val="000000"/>
              </a:solidFill>
              <a:cs typeface="Calibri"/>
            </a:endParaRPr>
          </a:p>
          <a:p>
            <a:pPr marL="0" indent="0">
              <a:buNone/>
            </a:pPr>
            <a:r>
              <a:rPr lang="en-CA">
                <a:solidFill>
                  <a:srgbClr val="C00000"/>
                </a:solidFill>
                <a:cs typeface="Calibri"/>
              </a:rPr>
              <a:t>Commonsense tasks</a:t>
            </a:r>
            <a:endParaRPr lang="en-CA">
              <a:solidFill>
                <a:srgbClr val="000000"/>
              </a:solidFill>
              <a:cs typeface="Calibri"/>
            </a:endParaRPr>
          </a:p>
        </p:txBody>
      </p:sp>
      <p:sp>
        <p:nvSpPr>
          <p:cNvPr id="4" name="Date Placeholder 3">
            <a:extLst>
              <a:ext uri="{FF2B5EF4-FFF2-40B4-BE49-F238E27FC236}">
                <a16:creationId xmlns:a16="http://schemas.microsoft.com/office/drawing/2014/main" id="{F7430DBB-755D-31B6-BE30-5792205A458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80E5BED-7D7D-9BF5-09AB-7826953425A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A62E051-F70D-3A4A-50F4-13BD33292B8E}"/>
              </a:ext>
            </a:extLst>
          </p:cNvPr>
          <p:cNvSpPr>
            <a:spLocks noGrp="1"/>
          </p:cNvSpPr>
          <p:nvPr>
            <p:ph type="sldNum" sz="quarter" idx="12"/>
          </p:nvPr>
        </p:nvSpPr>
        <p:spPr/>
        <p:txBody>
          <a:bodyPr/>
          <a:lstStyle/>
          <a:p>
            <a:fld id="{D4F24A5E-B0D2-394D-9970-9AE06BCB59C1}" type="slidenum">
              <a:rPr lang="en-US" smtClean="0"/>
              <a:t>18</a:t>
            </a:fld>
            <a:endParaRPr lang="en-US"/>
          </a:p>
        </p:txBody>
      </p:sp>
      <p:pic>
        <p:nvPicPr>
          <p:cNvPr id="8" name="Picture 7">
            <a:extLst>
              <a:ext uri="{FF2B5EF4-FFF2-40B4-BE49-F238E27FC236}">
                <a16:creationId xmlns:a16="http://schemas.microsoft.com/office/drawing/2014/main" id="{8B3AF6B4-68E9-BA82-9F8B-DC7EB09BCDB1}"/>
              </a:ext>
            </a:extLst>
          </p:cNvPr>
          <p:cNvPicPr>
            <a:picLocks noChangeAspect="1"/>
          </p:cNvPicPr>
          <p:nvPr/>
        </p:nvPicPr>
        <p:blipFill>
          <a:blip r:embed="rId3"/>
          <a:stretch>
            <a:fillRect/>
          </a:stretch>
        </p:blipFill>
        <p:spPr>
          <a:xfrm>
            <a:off x="4847031" y="1653958"/>
            <a:ext cx="6316472" cy="3943413"/>
          </a:xfrm>
          <a:prstGeom prst="rect">
            <a:avLst/>
          </a:prstGeom>
        </p:spPr>
      </p:pic>
      <p:sp>
        <p:nvSpPr>
          <p:cNvPr id="9" name="Rectangle 8">
            <a:extLst>
              <a:ext uri="{FF2B5EF4-FFF2-40B4-BE49-F238E27FC236}">
                <a16:creationId xmlns:a16="http://schemas.microsoft.com/office/drawing/2014/main" id="{BD7A43F7-472E-21B4-98B6-D2EDD8E11E28}"/>
              </a:ext>
            </a:extLst>
          </p:cNvPr>
          <p:cNvSpPr/>
          <p:nvPr/>
        </p:nvSpPr>
        <p:spPr>
          <a:xfrm>
            <a:off x="7047243" y="1650440"/>
            <a:ext cx="517491" cy="27921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119091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E3D4-BC5C-F9B1-CD6B-DC1CE8C74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D815B-252E-441A-1071-89CA39F96516}"/>
              </a:ext>
            </a:extLst>
          </p:cNvPr>
          <p:cNvSpPr>
            <a:spLocks noGrp="1"/>
          </p:cNvSpPr>
          <p:nvPr>
            <p:ph type="title"/>
          </p:nvPr>
        </p:nvSpPr>
        <p:spPr/>
        <p:txBody>
          <a:bodyPr/>
          <a:lstStyle/>
          <a:p>
            <a:r>
              <a:rPr lang="en-CA"/>
              <a:t>Ablation Studies: Scaling Laws</a:t>
            </a:r>
          </a:p>
        </p:txBody>
      </p:sp>
      <p:sp>
        <p:nvSpPr>
          <p:cNvPr id="3" name="Content Placeholder 2">
            <a:extLst>
              <a:ext uri="{FF2B5EF4-FFF2-40B4-BE49-F238E27FC236}">
                <a16:creationId xmlns:a16="http://schemas.microsoft.com/office/drawing/2014/main" id="{091BA5F9-326D-13BD-8644-827823073F7E}"/>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Accuracy of smaller</a:t>
            </a:r>
            <a:endParaRPr lang="en-CA">
              <a:solidFill>
                <a:srgbClr val="C00000"/>
              </a:solidFill>
              <a:cs typeface="Calibri"/>
            </a:endParaRPr>
          </a:p>
          <a:p>
            <a:pPr marL="0" indent="0">
              <a:buNone/>
            </a:pPr>
            <a:r>
              <a:rPr lang="en-CA">
                <a:solidFill>
                  <a:srgbClr val="C00000"/>
                </a:solidFill>
                <a:cs typeface="Calibri"/>
              </a:rPr>
              <a:t>models degrades with</a:t>
            </a:r>
          </a:p>
          <a:p>
            <a:pPr marL="0" indent="0">
              <a:buNone/>
            </a:pPr>
            <a:r>
              <a:rPr lang="en-CA">
                <a:solidFill>
                  <a:srgbClr val="C00000"/>
                </a:solidFill>
                <a:cs typeface="Calibri"/>
              </a:rPr>
              <a:t>Instruction tuning</a:t>
            </a:r>
          </a:p>
        </p:txBody>
      </p:sp>
      <p:sp>
        <p:nvSpPr>
          <p:cNvPr id="4" name="Date Placeholder 3">
            <a:extLst>
              <a:ext uri="{FF2B5EF4-FFF2-40B4-BE49-F238E27FC236}">
                <a16:creationId xmlns:a16="http://schemas.microsoft.com/office/drawing/2014/main" id="{F4216058-581C-D072-96C7-3C396B29F43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1F9332D-9F01-9F68-9258-378720EB818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72C70D1-F87D-67E3-0824-2A46D2793415}"/>
              </a:ext>
            </a:extLst>
          </p:cNvPr>
          <p:cNvSpPr>
            <a:spLocks noGrp="1"/>
          </p:cNvSpPr>
          <p:nvPr>
            <p:ph type="sldNum" sz="quarter" idx="12"/>
          </p:nvPr>
        </p:nvSpPr>
        <p:spPr/>
        <p:txBody>
          <a:bodyPr/>
          <a:lstStyle/>
          <a:p>
            <a:fld id="{D4F24A5E-B0D2-394D-9970-9AE06BCB59C1}" type="slidenum">
              <a:rPr lang="en-US" smtClean="0"/>
              <a:t>19</a:t>
            </a:fld>
            <a:endParaRPr lang="en-US"/>
          </a:p>
        </p:txBody>
      </p:sp>
      <p:pic>
        <p:nvPicPr>
          <p:cNvPr id="9" name="Picture 8">
            <a:extLst>
              <a:ext uri="{FF2B5EF4-FFF2-40B4-BE49-F238E27FC236}">
                <a16:creationId xmlns:a16="http://schemas.microsoft.com/office/drawing/2014/main" id="{60D5D3FE-D21A-6BAB-A9D5-1F8E6F4FDDB9}"/>
              </a:ext>
            </a:extLst>
          </p:cNvPr>
          <p:cNvPicPr>
            <a:picLocks noChangeAspect="1"/>
          </p:cNvPicPr>
          <p:nvPr/>
        </p:nvPicPr>
        <p:blipFill>
          <a:blip r:embed="rId3"/>
          <a:stretch>
            <a:fillRect/>
          </a:stretch>
        </p:blipFill>
        <p:spPr>
          <a:xfrm>
            <a:off x="5096022" y="1473769"/>
            <a:ext cx="6215574" cy="4404017"/>
          </a:xfrm>
          <a:prstGeom prst="rect">
            <a:avLst/>
          </a:prstGeom>
        </p:spPr>
      </p:pic>
      <p:sp>
        <p:nvSpPr>
          <p:cNvPr id="8" name="Rectangle 7">
            <a:extLst>
              <a:ext uri="{FF2B5EF4-FFF2-40B4-BE49-F238E27FC236}">
                <a16:creationId xmlns:a16="http://schemas.microsoft.com/office/drawing/2014/main" id="{9EC244A8-6509-0C64-4521-1B7540E9E4AE}"/>
              </a:ext>
            </a:extLst>
          </p:cNvPr>
          <p:cNvSpPr/>
          <p:nvPr/>
        </p:nvSpPr>
        <p:spPr>
          <a:xfrm>
            <a:off x="5792874" y="2060748"/>
            <a:ext cx="2064937" cy="351902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58545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Motivation</a:t>
            </a:r>
            <a:endParaRPr lang="en-US"/>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r>
              <a:rPr lang="en-US"/>
              <a:t>Language models trained on large corpora from the Web</a:t>
            </a:r>
          </a:p>
          <a:p>
            <a:pPr lvl="1"/>
            <a:r>
              <a:rPr lang="en-US"/>
              <a:t>Mostly unlabeled data</a:t>
            </a:r>
            <a:endParaRPr lang="en-US">
              <a:cs typeface="Calibri" panose="020F0502020204030204"/>
            </a:endParaRPr>
          </a:p>
          <a:p>
            <a:pPr lvl="1"/>
            <a:r>
              <a:rPr lang="en-US"/>
              <a:t>Next token prediction for self-supervised learning</a:t>
            </a:r>
            <a:endParaRPr lang="en-US">
              <a:cs typeface="Calibri" panose="020F0502020204030204"/>
            </a:endParaRPr>
          </a:p>
          <a:p>
            <a:endParaRPr lang="en-US"/>
          </a:p>
          <a:p>
            <a:r>
              <a:rPr lang="en-US"/>
              <a:t>Output models</a:t>
            </a:r>
            <a:endParaRPr lang="en-US">
              <a:cs typeface="Calibri"/>
            </a:endParaRPr>
          </a:p>
          <a:p>
            <a:pPr lvl="1"/>
            <a:r>
              <a:rPr lang="en-US"/>
              <a:t>Learn word embeddings</a:t>
            </a:r>
            <a:endParaRPr lang="en-US">
              <a:cs typeface="Calibri" panose="020F0502020204030204"/>
            </a:endParaRPr>
          </a:p>
          <a:p>
            <a:pPr lvl="1"/>
            <a:r>
              <a:rPr lang="en-US"/>
              <a:t>Do well in some NLP tasks (implicit task learning or data contamination)</a:t>
            </a:r>
            <a:endParaRPr lang="en-US">
              <a:cs typeface="Calibri" panose="020F0502020204030204"/>
            </a:endParaRPr>
          </a:p>
          <a:p>
            <a:pPr marL="457200" lvl="1" indent="0">
              <a:buNone/>
            </a:pPr>
            <a:endParaRPr lang="en-US"/>
          </a:p>
          <a:p>
            <a:pPr lvl="1"/>
            <a:endParaRPr lang="en-US">
              <a:cs typeface="Calibri" panose="020F0502020204030204"/>
            </a:endParaRPr>
          </a:p>
          <a:p>
            <a:pPr marL="0" indent="0">
              <a:buNone/>
            </a:pPr>
            <a:r>
              <a:rPr lang="en-US" b="1">
                <a:solidFill>
                  <a:srgbClr val="C00000"/>
                </a:solidFill>
              </a:rPr>
              <a:t>Not good at following human provided instructions at inference time</a:t>
            </a:r>
            <a:endParaRPr lang="en-US" b="1">
              <a:solidFill>
                <a:srgbClr val="C00000"/>
              </a:solidFill>
              <a:cs typeface="Calibri"/>
            </a:endParaRP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67755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F540-85B1-0C00-7B2F-FC4EA2E64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F2BA-7F48-60CD-B7AA-8E93E6673BD0}"/>
              </a:ext>
            </a:extLst>
          </p:cNvPr>
          <p:cNvSpPr>
            <a:spLocks noGrp="1"/>
          </p:cNvSpPr>
          <p:nvPr>
            <p:ph type="title"/>
          </p:nvPr>
        </p:nvSpPr>
        <p:spPr/>
        <p:txBody>
          <a:bodyPr/>
          <a:lstStyle/>
          <a:p>
            <a:r>
              <a:rPr lang="en-CA"/>
              <a:t>Ablation Studies: Role of Instructions</a:t>
            </a:r>
          </a:p>
        </p:txBody>
      </p:sp>
      <p:sp>
        <p:nvSpPr>
          <p:cNvPr id="3" name="Content Placeholder 2">
            <a:extLst>
              <a:ext uri="{FF2B5EF4-FFF2-40B4-BE49-F238E27FC236}">
                <a16:creationId xmlns:a16="http://schemas.microsoft.com/office/drawing/2014/main" id="{6CF0FD9A-4F8A-B818-95F2-4EB0996926AE}"/>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solidFill>
                <a:srgbClr val="C00000"/>
              </a:solidFill>
            </a:endParaRPr>
          </a:p>
          <a:p>
            <a:pPr marL="0" indent="0">
              <a:buNone/>
            </a:pPr>
            <a:r>
              <a:rPr lang="en-CA">
                <a:solidFill>
                  <a:srgbClr val="C00000"/>
                </a:solidFill>
              </a:rPr>
              <a:t>Multitask instruction</a:t>
            </a:r>
            <a:endParaRPr lang="en-CA">
              <a:solidFill>
                <a:srgbClr val="C00000"/>
              </a:solidFill>
              <a:cs typeface="Calibri"/>
            </a:endParaRPr>
          </a:p>
          <a:p>
            <a:pPr marL="0" indent="0">
              <a:buNone/>
            </a:pPr>
            <a:r>
              <a:rPr lang="en-CA">
                <a:solidFill>
                  <a:srgbClr val="C00000"/>
                </a:solidFill>
              </a:rPr>
              <a:t>tuning with or without</a:t>
            </a:r>
            <a:endParaRPr lang="en-CA">
              <a:solidFill>
                <a:srgbClr val="C00000"/>
              </a:solidFill>
              <a:cs typeface="Calibri"/>
            </a:endParaRPr>
          </a:p>
          <a:p>
            <a:pPr marL="0" indent="0">
              <a:buNone/>
            </a:pPr>
            <a:r>
              <a:rPr lang="en-CA">
                <a:solidFill>
                  <a:srgbClr val="C00000"/>
                </a:solidFill>
              </a:rPr>
              <a:t>dataset names does not</a:t>
            </a:r>
            <a:endParaRPr lang="en-CA">
              <a:solidFill>
                <a:srgbClr val="C00000"/>
              </a:solidFill>
              <a:cs typeface="Calibri"/>
            </a:endParaRPr>
          </a:p>
          <a:p>
            <a:pPr marL="0" indent="0">
              <a:buNone/>
            </a:pPr>
            <a:r>
              <a:rPr lang="en-CA">
                <a:solidFill>
                  <a:srgbClr val="C00000"/>
                </a:solidFill>
              </a:rPr>
              <a:t>match fine tuning gains</a:t>
            </a:r>
            <a:endParaRPr lang="en-CA">
              <a:solidFill>
                <a:srgbClr val="C00000"/>
              </a:solidFill>
              <a:cs typeface="Calibri"/>
            </a:endParaRPr>
          </a:p>
        </p:txBody>
      </p:sp>
      <p:sp>
        <p:nvSpPr>
          <p:cNvPr id="4" name="Date Placeholder 3">
            <a:extLst>
              <a:ext uri="{FF2B5EF4-FFF2-40B4-BE49-F238E27FC236}">
                <a16:creationId xmlns:a16="http://schemas.microsoft.com/office/drawing/2014/main" id="{9F301B46-0397-AE40-6A8B-01123FCAF76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AA08028-F6D8-ADB8-38CF-5504A29F92F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B5A5CCB-824D-30FA-87A3-9F6475091CC6}"/>
              </a:ext>
            </a:extLst>
          </p:cNvPr>
          <p:cNvSpPr>
            <a:spLocks noGrp="1"/>
          </p:cNvSpPr>
          <p:nvPr>
            <p:ph type="sldNum" sz="quarter" idx="12"/>
          </p:nvPr>
        </p:nvSpPr>
        <p:spPr/>
        <p:txBody>
          <a:bodyPr/>
          <a:lstStyle/>
          <a:p>
            <a:fld id="{D4F24A5E-B0D2-394D-9970-9AE06BCB59C1}" type="slidenum">
              <a:rPr lang="en-US" smtClean="0"/>
              <a:t>20</a:t>
            </a:fld>
            <a:endParaRPr lang="en-US"/>
          </a:p>
        </p:txBody>
      </p:sp>
      <p:pic>
        <p:nvPicPr>
          <p:cNvPr id="9" name="Picture 8">
            <a:extLst>
              <a:ext uri="{FF2B5EF4-FFF2-40B4-BE49-F238E27FC236}">
                <a16:creationId xmlns:a16="http://schemas.microsoft.com/office/drawing/2014/main" id="{C29E7EE8-73B6-15B7-242E-304C24682C02}"/>
              </a:ext>
            </a:extLst>
          </p:cNvPr>
          <p:cNvPicPr>
            <a:picLocks noChangeAspect="1"/>
          </p:cNvPicPr>
          <p:nvPr/>
        </p:nvPicPr>
        <p:blipFill>
          <a:blip r:embed="rId2"/>
          <a:stretch>
            <a:fillRect/>
          </a:stretch>
        </p:blipFill>
        <p:spPr>
          <a:xfrm>
            <a:off x="6090165" y="1777993"/>
            <a:ext cx="4858368" cy="3830327"/>
          </a:xfrm>
          <a:prstGeom prst="rect">
            <a:avLst/>
          </a:prstGeom>
        </p:spPr>
      </p:pic>
      <p:sp>
        <p:nvSpPr>
          <p:cNvPr id="8" name="Rectangle 7">
            <a:extLst>
              <a:ext uri="{FF2B5EF4-FFF2-40B4-BE49-F238E27FC236}">
                <a16:creationId xmlns:a16="http://schemas.microsoft.com/office/drawing/2014/main" id="{B37D65DA-0B88-611F-7468-2C2B249DACB8}"/>
              </a:ext>
            </a:extLst>
          </p:cNvPr>
          <p:cNvSpPr/>
          <p:nvPr/>
        </p:nvSpPr>
        <p:spPr>
          <a:xfrm>
            <a:off x="7985089" y="1943517"/>
            <a:ext cx="2463520" cy="1948128"/>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63353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05AB-15D5-8493-DD4C-569E78FC49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560DEF-6165-3CF3-227B-708818ACD756}"/>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68E736B8-F591-7DFA-BCF9-77B8C894BC3D}"/>
              </a:ext>
            </a:extLst>
          </p:cNvPr>
          <p:cNvSpPr>
            <a:spLocks noGrp="1"/>
          </p:cNvSpPr>
          <p:nvPr>
            <p:ph idx="1"/>
          </p:nvPr>
        </p:nvSpPr>
        <p:spPr/>
        <p:txBody>
          <a:bodyPr vert="horz" lIns="91440" tIns="45720" rIns="91440" bIns="45720" rtlCol="0" anchor="t">
            <a:normAutofit/>
          </a:bodyPr>
          <a:lstStyle/>
          <a:p>
            <a:pPr marL="800100" lvl="1" indent="-342900"/>
            <a:r>
              <a:rPr lang="en-US" sz="3000">
                <a:solidFill>
                  <a:schemeClr val="bg1">
                    <a:lumMod val="50000"/>
                  </a:schemeClr>
                </a:solidFill>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b="1">
                <a:solidFill>
                  <a:srgbClr val="000000"/>
                </a:solidFill>
                <a:cs typeface="Calibri"/>
              </a:rPr>
              <a:t>Multitask Prompted </a:t>
            </a:r>
            <a:r>
              <a:rPr lang="en-US" sz="3000" b="1">
                <a:ea typeface="+mn-lt"/>
                <a:cs typeface="+mn-lt"/>
              </a:rPr>
              <a:t>Training</a:t>
            </a:r>
            <a:r>
              <a:rPr lang="en-US" sz="3000" b="1">
                <a:solidFill>
                  <a:srgbClr val="000000"/>
                </a:solidFill>
                <a:cs typeface="Calibri"/>
              </a:rPr>
              <a:t> Enables Zero-shot Task Generalization (T0), </a:t>
            </a:r>
            <a:r>
              <a:rPr lang="en-US" sz="3000" b="1">
                <a:solidFill>
                  <a:srgbClr val="000000"/>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a:solidFill>
                  <a:srgbClr val="000000"/>
                </a:solidFill>
                <a:ea typeface="+mn-lt"/>
                <a:cs typeface="+mn-lt"/>
              </a:rPr>
              <a:t>LIMA: Less Is More for Alignment, </a:t>
            </a:r>
            <a:r>
              <a:rPr lang="en-US" sz="3000" err="1">
                <a:solidFill>
                  <a:srgbClr val="000000"/>
                </a:solidFill>
                <a:ea typeface="+mn-lt"/>
                <a:cs typeface="+mn-lt"/>
              </a:rPr>
              <a:t>Chunting</a:t>
            </a:r>
            <a:r>
              <a:rPr lang="en-US" sz="3000">
                <a:solidFill>
                  <a:srgbClr val="000000"/>
                </a:solidFill>
                <a:ea typeface="+mn-lt"/>
                <a:cs typeface="+mn-lt"/>
              </a:rPr>
              <a:t> Zhou et. Al, </a:t>
            </a:r>
            <a:r>
              <a:rPr lang="en-US" sz="3000" err="1">
                <a:solidFill>
                  <a:srgbClr val="000000"/>
                </a:solidFill>
                <a:ea typeface="+mn-lt"/>
                <a:cs typeface="+mn-lt"/>
              </a:rPr>
              <a:t>arXiv</a:t>
            </a:r>
            <a:r>
              <a:rPr lang="en-US" sz="3000">
                <a:solidFill>
                  <a:srgbClr val="000000"/>
                </a:solidFill>
                <a:ea typeface="+mn-lt"/>
                <a:cs typeface="+mn-lt"/>
              </a:rPr>
              <a:t> preprint 2023, from Meta AI</a:t>
            </a:r>
            <a:endParaRPr lang="en-US" sz="3000">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8965A33D-D33F-A915-2D25-6F5936B944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561D02-7E11-1544-897F-A30819BC8F6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2024-03-13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8A52A1-2C88-8494-8B78-AAE9A0E7FA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4" name="Slide Number Placeholder 3">
            <a:extLst>
              <a:ext uri="{FF2B5EF4-FFF2-40B4-BE49-F238E27FC236}">
                <a16:creationId xmlns:a16="http://schemas.microsoft.com/office/drawing/2014/main" id="{7A72480E-ED9E-D95C-E4FA-77A32F6CB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16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C46E-1206-A32D-7C05-594168904176}"/>
              </a:ext>
            </a:extLst>
          </p:cNvPr>
          <p:cNvSpPr>
            <a:spLocks noGrp="1"/>
          </p:cNvSpPr>
          <p:nvPr>
            <p:ph type="title"/>
          </p:nvPr>
        </p:nvSpPr>
        <p:spPr/>
        <p:txBody>
          <a:bodyPr/>
          <a:lstStyle/>
          <a:p>
            <a:r>
              <a:rPr lang="en-CA"/>
              <a:t>T0 Overview</a:t>
            </a:r>
          </a:p>
        </p:txBody>
      </p:sp>
      <p:sp>
        <p:nvSpPr>
          <p:cNvPr id="3" name="Content Placeholder 2">
            <a:extLst>
              <a:ext uri="{FF2B5EF4-FFF2-40B4-BE49-F238E27FC236}">
                <a16:creationId xmlns:a16="http://schemas.microsoft.com/office/drawing/2014/main" id="{4092EBAD-8A07-5325-6372-8438BF066D36}"/>
              </a:ext>
            </a:extLst>
          </p:cNvPr>
          <p:cNvSpPr>
            <a:spLocks noGrp="1"/>
          </p:cNvSpPr>
          <p:nvPr>
            <p:ph idx="1"/>
          </p:nvPr>
        </p:nvSpPr>
        <p:spPr/>
        <p:txBody>
          <a:bodyPr vert="horz" lIns="91440" tIns="45720" rIns="91440" bIns="45720" rtlCol="0" anchor="t">
            <a:normAutofit/>
          </a:bodyPr>
          <a:lstStyle/>
          <a:p>
            <a:pPr marL="0" indent="0">
              <a:buNone/>
            </a:pPr>
            <a:endParaRPr lang="en-CA" b="1">
              <a:solidFill>
                <a:srgbClr val="820000"/>
              </a:solidFill>
            </a:endParaRPr>
          </a:p>
          <a:p>
            <a:pPr marL="0" indent="0">
              <a:buNone/>
            </a:pPr>
            <a:r>
              <a:rPr lang="en-CA">
                <a:solidFill>
                  <a:srgbClr val="C00000"/>
                </a:solidFill>
              </a:rPr>
              <a:t>Multi-task</a:t>
            </a:r>
            <a:endParaRPr lang="en-CA">
              <a:solidFill>
                <a:srgbClr val="C00000"/>
              </a:solidFill>
              <a:cs typeface="Calibri"/>
            </a:endParaRPr>
          </a:p>
          <a:p>
            <a:pPr marL="0" indent="0">
              <a:buNone/>
            </a:pPr>
            <a:r>
              <a:rPr lang="en-CA">
                <a:solidFill>
                  <a:srgbClr val="C00000"/>
                </a:solidFill>
              </a:rPr>
              <a:t>Training</a:t>
            </a:r>
            <a:endParaRPr lang="en-CA">
              <a:solidFill>
                <a:srgbClr val="C00000"/>
              </a:solidFill>
              <a:cs typeface="Calibri"/>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chemeClr val="accent1">
                  <a:lumMod val="75000"/>
                </a:schemeClr>
              </a:solidFill>
              <a:cs typeface="Calibri"/>
            </a:endParaRPr>
          </a:p>
        </p:txBody>
      </p:sp>
      <p:sp>
        <p:nvSpPr>
          <p:cNvPr id="4" name="Date Placeholder 3">
            <a:extLst>
              <a:ext uri="{FF2B5EF4-FFF2-40B4-BE49-F238E27FC236}">
                <a16:creationId xmlns:a16="http://schemas.microsoft.com/office/drawing/2014/main" id="{9199155E-B0F8-6603-6BEB-6476CBACDA2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68C31B9-2F16-31C1-CD51-A99AE0488A2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A9891A6-C9CB-5F29-3902-59324377E5DF}"/>
              </a:ext>
            </a:extLst>
          </p:cNvPr>
          <p:cNvSpPr>
            <a:spLocks noGrp="1"/>
          </p:cNvSpPr>
          <p:nvPr>
            <p:ph type="sldNum" sz="quarter" idx="12"/>
          </p:nvPr>
        </p:nvSpPr>
        <p:spPr/>
        <p:txBody>
          <a:bodyPr/>
          <a:lstStyle/>
          <a:p>
            <a:fld id="{D4F24A5E-B0D2-394D-9970-9AE06BCB59C1}" type="slidenum">
              <a:rPr lang="en-US" smtClean="0"/>
              <a:t>22</a:t>
            </a:fld>
            <a:endParaRPr lang="en-US"/>
          </a:p>
        </p:txBody>
      </p:sp>
      <p:pic>
        <p:nvPicPr>
          <p:cNvPr id="8" name="Picture 7">
            <a:extLst>
              <a:ext uri="{FF2B5EF4-FFF2-40B4-BE49-F238E27FC236}">
                <a16:creationId xmlns:a16="http://schemas.microsoft.com/office/drawing/2014/main" id="{DB9ABE6F-C6A0-856A-05CB-7E8F6E3CD84B}"/>
              </a:ext>
            </a:extLst>
          </p:cNvPr>
          <p:cNvPicPr>
            <a:picLocks noChangeAspect="1"/>
          </p:cNvPicPr>
          <p:nvPr/>
        </p:nvPicPr>
        <p:blipFill>
          <a:blip r:embed="rId2"/>
          <a:stretch>
            <a:fillRect/>
          </a:stretch>
        </p:blipFill>
        <p:spPr>
          <a:xfrm>
            <a:off x="3505201" y="1417200"/>
            <a:ext cx="7757160" cy="4693409"/>
          </a:xfrm>
          <a:prstGeom prst="rect">
            <a:avLst/>
          </a:prstGeom>
        </p:spPr>
      </p:pic>
      <p:sp>
        <p:nvSpPr>
          <p:cNvPr id="9" name="Rectangle 8">
            <a:extLst>
              <a:ext uri="{FF2B5EF4-FFF2-40B4-BE49-F238E27FC236}">
                <a16:creationId xmlns:a16="http://schemas.microsoft.com/office/drawing/2014/main" id="{77D2ACD0-5F99-4981-53A7-4805F85840DD}"/>
              </a:ext>
            </a:extLst>
          </p:cNvPr>
          <p:cNvSpPr/>
          <p:nvPr/>
        </p:nvSpPr>
        <p:spPr>
          <a:xfrm>
            <a:off x="3425482" y="1417200"/>
            <a:ext cx="7836878" cy="3502975"/>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18251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9ABE6F-C6A0-856A-05CB-7E8F6E3CD84B}"/>
              </a:ext>
            </a:extLst>
          </p:cNvPr>
          <p:cNvPicPr>
            <a:picLocks noChangeAspect="1"/>
          </p:cNvPicPr>
          <p:nvPr/>
        </p:nvPicPr>
        <p:blipFill>
          <a:blip r:embed="rId2"/>
          <a:stretch>
            <a:fillRect/>
          </a:stretch>
        </p:blipFill>
        <p:spPr>
          <a:xfrm>
            <a:off x="3505201" y="1417200"/>
            <a:ext cx="7757160" cy="4693409"/>
          </a:xfrm>
          <a:prstGeom prst="rect">
            <a:avLst/>
          </a:prstGeom>
        </p:spPr>
      </p:pic>
      <p:sp>
        <p:nvSpPr>
          <p:cNvPr id="2" name="Title 1">
            <a:extLst>
              <a:ext uri="{FF2B5EF4-FFF2-40B4-BE49-F238E27FC236}">
                <a16:creationId xmlns:a16="http://schemas.microsoft.com/office/drawing/2014/main" id="{CFBDC46E-1206-A32D-7C05-594168904176}"/>
              </a:ext>
            </a:extLst>
          </p:cNvPr>
          <p:cNvSpPr>
            <a:spLocks noGrp="1"/>
          </p:cNvSpPr>
          <p:nvPr>
            <p:ph type="title"/>
          </p:nvPr>
        </p:nvSpPr>
        <p:spPr/>
        <p:txBody>
          <a:bodyPr/>
          <a:lstStyle/>
          <a:p>
            <a:r>
              <a:rPr lang="en-CA"/>
              <a:t>T0 Overview</a:t>
            </a:r>
          </a:p>
        </p:txBody>
      </p:sp>
      <p:sp>
        <p:nvSpPr>
          <p:cNvPr id="3" name="Content Placeholder 2">
            <a:extLst>
              <a:ext uri="{FF2B5EF4-FFF2-40B4-BE49-F238E27FC236}">
                <a16:creationId xmlns:a16="http://schemas.microsoft.com/office/drawing/2014/main" id="{4092EBAD-8A07-5325-6372-8438BF066D36}"/>
              </a:ext>
            </a:extLst>
          </p:cNvPr>
          <p:cNvSpPr>
            <a:spLocks noGrp="1"/>
          </p:cNvSpPr>
          <p:nvPr>
            <p:ph idx="1"/>
          </p:nvPr>
        </p:nvSpPr>
        <p:spPr/>
        <p:txBody>
          <a:bodyPr vert="horz" lIns="91440" tIns="45720" rIns="91440" bIns="45720" rtlCol="0" anchor="t">
            <a:normAutofit lnSpcReduction="10000"/>
          </a:bodyPr>
          <a:lstStyle/>
          <a:p>
            <a:pPr marL="0" indent="0">
              <a:buNone/>
            </a:pPr>
            <a:endParaRPr lang="en-CA" b="1">
              <a:solidFill>
                <a:srgbClr val="820000"/>
              </a:solidFill>
            </a:endParaRPr>
          </a:p>
          <a:p>
            <a:pPr marL="0" indent="0">
              <a:buNone/>
            </a:pPr>
            <a:endParaRPr lang="en-CA" b="1">
              <a:solidFill>
                <a:srgbClr val="C00000"/>
              </a:solidFill>
              <a:cs typeface="Calibri"/>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r>
              <a:rPr lang="en-CA">
                <a:solidFill>
                  <a:srgbClr val="C00000"/>
                </a:solidFill>
              </a:rPr>
              <a:t>Zero-shot </a:t>
            </a:r>
            <a:endParaRPr lang="en-CA">
              <a:solidFill>
                <a:srgbClr val="C00000"/>
              </a:solidFill>
              <a:cs typeface="Calibri"/>
            </a:endParaRPr>
          </a:p>
          <a:p>
            <a:pPr marL="0" indent="0">
              <a:buNone/>
            </a:pPr>
            <a:r>
              <a:rPr lang="en-CA">
                <a:solidFill>
                  <a:srgbClr val="C00000"/>
                </a:solidFill>
              </a:rPr>
              <a:t>generalization</a:t>
            </a:r>
            <a:endParaRPr lang="en-CA">
              <a:solidFill>
                <a:srgbClr val="C00000"/>
              </a:solidFill>
              <a:cs typeface="Calibri"/>
            </a:endParaRPr>
          </a:p>
        </p:txBody>
      </p:sp>
      <p:sp>
        <p:nvSpPr>
          <p:cNvPr id="4" name="Date Placeholder 3">
            <a:extLst>
              <a:ext uri="{FF2B5EF4-FFF2-40B4-BE49-F238E27FC236}">
                <a16:creationId xmlns:a16="http://schemas.microsoft.com/office/drawing/2014/main" id="{9199155E-B0F8-6603-6BEB-6476CBACDA2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068C31B9-2F16-31C1-CD51-A99AE0488A2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A9891A6-C9CB-5F29-3902-59324377E5DF}"/>
              </a:ext>
            </a:extLst>
          </p:cNvPr>
          <p:cNvSpPr>
            <a:spLocks noGrp="1"/>
          </p:cNvSpPr>
          <p:nvPr>
            <p:ph type="sldNum" sz="quarter" idx="12"/>
          </p:nvPr>
        </p:nvSpPr>
        <p:spPr/>
        <p:txBody>
          <a:bodyPr/>
          <a:lstStyle/>
          <a:p>
            <a:fld id="{D4F24A5E-B0D2-394D-9970-9AE06BCB59C1}" type="slidenum">
              <a:rPr lang="en-US" smtClean="0"/>
              <a:t>23</a:t>
            </a:fld>
            <a:endParaRPr lang="en-US"/>
          </a:p>
        </p:txBody>
      </p:sp>
      <p:sp>
        <p:nvSpPr>
          <p:cNvPr id="9" name="Rectangle 8">
            <a:extLst>
              <a:ext uri="{FF2B5EF4-FFF2-40B4-BE49-F238E27FC236}">
                <a16:creationId xmlns:a16="http://schemas.microsoft.com/office/drawing/2014/main" id="{77D2ACD0-5F99-4981-53A7-4805F85840DD}"/>
              </a:ext>
            </a:extLst>
          </p:cNvPr>
          <p:cNvSpPr/>
          <p:nvPr/>
        </p:nvSpPr>
        <p:spPr>
          <a:xfrm>
            <a:off x="3413759" y="4898953"/>
            <a:ext cx="7848601" cy="120525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402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CAA7-17A9-C13E-AD5A-6AF79BA6AC25}"/>
              </a:ext>
            </a:extLst>
          </p:cNvPr>
          <p:cNvSpPr>
            <a:spLocks noGrp="1"/>
          </p:cNvSpPr>
          <p:nvPr>
            <p:ph type="title"/>
          </p:nvPr>
        </p:nvSpPr>
        <p:spPr/>
        <p:txBody>
          <a:bodyPr/>
          <a:lstStyle/>
          <a:p>
            <a:r>
              <a:rPr lang="en-CA"/>
              <a:t>Dataset Preparation</a:t>
            </a:r>
          </a:p>
        </p:txBody>
      </p:sp>
      <p:sp>
        <p:nvSpPr>
          <p:cNvPr id="3" name="Content Placeholder 2">
            <a:extLst>
              <a:ext uri="{FF2B5EF4-FFF2-40B4-BE49-F238E27FC236}">
                <a16:creationId xmlns:a16="http://schemas.microsoft.com/office/drawing/2014/main" id="{3D1904FE-D64C-816D-9EB6-2AC895C84A76}"/>
              </a:ext>
            </a:extLst>
          </p:cNvPr>
          <p:cNvSpPr>
            <a:spLocks noGrp="1"/>
          </p:cNvSpPr>
          <p:nvPr>
            <p:ph idx="1"/>
          </p:nvPr>
        </p:nvSpPr>
        <p:spPr/>
        <p:txBody>
          <a:bodyPr vert="horz" lIns="91440" tIns="45720" rIns="91440" bIns="45720" rtlCol="0" anchor="t">
            <a:normAutofit/>
          </a:bodyPr>
          <a:lstStyle/>
          <a:p>
            <a:r>
              <a:rPr lang="en-CA"/>
              <a:t>62 public datasets grouped into 12 tasks</a:t>
            </a:r>
          </a:p>
          <a:p>
            <a:pPr lvl="1"/>
            <a:r>
              <a:rPr lang="en-CA"/>
              <a:t>Grouped based on the format of the output rather than the skill required for doing the task</a:t>
            </a:r>
            <a:endParaRPr lang="en-CA">
              <a:cs typeface="Calibri"/>
            </a:endParaRPr>
          </a:p>
          <a:p>
            <a:endParaRPr lang="en-CA"/>
          </a:p>
          <a:p>
            <a:r>
              <a:rPr lang="en-CA"/>
              <a:t>Used crowd sourcing to create different prompt templates for each dataset excluding:</a:t>
            </a:r>
            <a:endParaRPr lang="en-CA">
              <a:cs typeface="Calibri"/>
            </a:endParaRPr>
          </a:p>
          <a:p>
            <a:pPr lvl="1"/>
            <a:r>
              <a:rPr lang="en-CA"/>
              <a:t>non-English prompts</a:t>
            </a:r>
            <a:endParaRPr lang="en-CA">
              <a:cs typeface="Calibri"/>
            </a:endParaRPr>
          </a:p>
          <a:p>
            <a:pPr lvl="1"/>
            <a:r>
              <a:rPr lang="en-CA"/>
              <a:t>Potentially harmful content</a:t>
            </a:r>
            <a:endParaRPr lang="en-CA">
              <a:cs typeface="Calibri"/>
            </a:endParaRPr>
          </a:p>
          <a:p>
            <a:pPr lvl="1"/>
            <a:endParaRPr lang="en-CA"/>
          </a:p>
          <a:p>
            <a:r>
              <a:rPr lang="en-CA"/>
              <a:t>Public Pool of Prompt (P3) had 2073 prompts</a:t>
            </a:r>
            <a:r>
              <a:rPr lang="en-CA">
                <a:solidFill>
                  <a:srgbClr val="000000"/>
                </a:solidFill>
                <a:latin typeface="Calibri"/>
                <a:cs typeface="Calibri"/>
              </a:rPr>
              <a:t> for 177 datasets</a:t>
            </a:r>
            <a:r>
              <a:rPr lang="en-CA"/>
              <a:t> at the time of writing</a:t>
            </a:r>
            <a:endParaRPr lang="en-CA">
              <a:cs typeface="Calibri"/>
            </a:endParaRPr>
          </a:p>
        </p:txBody>
      </p:sp>
      <p:sp>
        <p:nvSpPr>
          <p:cNvPr id="4" name="Date Placeholder 3">
            <a:extLst>
              <a:ext uri="{FF2B5EF4-FFF2-40B4-BE49-F238E27FC236}">
                <a16:creationId xmlns:a16="http://schemas.microsoft.com/office/drawing/2014/main" id="{84EAED5D-B573-C8B0-E49F-DE44274A0E7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8606404-A6C1-03CE-BDFC-E9BD272A39D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0B8DD5B-248F-8A3B-3954-B3EF122F9422}"/>
              </a:ext>
            </a:extLst>
          </p:cNvPr>
          <p:cNvSpPr>
            <a:spLocks noGrp="1"/>
          </p:cNvSpPr>
          <p:nvPr>
            <p:ph type="sldNum" sz="quarter" idx="12"/>
          </p:nvPr>
        </p:nvSpPr>
        <p:spPr/>
        <p:txBody>
          <a:bodyPr/>
          <a:lstStyle/>
          <a:p>
            <a:fld id="{D4F24A5E-B0D2-394D-9970-9AE06BCB59C1}" type="slidenum">
              <a:rPr lang="en-US" smtClean="0"/>
              <a:t>24</a:t>
            </a:fld>
            <a:endParaRPr lang="en-US"/>
          </a:p>
        </p:txBody>
      </p:sp>
    </p:spTree>
    <p:extLst>
      <p:ext uri="{BB962C8B-B14F-4D97-AF65-F5344CB8AC3E}">
        <p14:creationId xmlns:p14="http://schemas.microsoft.com/office/powerpoint/2010/main" val="1915777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Base Model</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a:bodyPr>
          <a:lstStyle/>
          <a:p>
            <a:r>
              <a:rPr lang="en-CA" sz="3200"/>
              <a:t>LM-adapted variation of T5 (</a:t>
            </a:r>
            <a:r>
              <a:rPr lang="en-CA" sz="3200">
                <a:hlinkClick r:id="rId3"/>
              </a:rPr>
              <a:t>LM+T5</a:t>
            </a:r>
            <a:r>
              <a:rPr lang="en-CA" sz="3200"/>
              <a:t>)</a:t>
            </a:r>
            <a:endParaRPr lang="en-US" sz="3200"/>
          </a:p>
          <a:p>
            <a:endParaRPr lang="en-CA" sz="3200">
              <a:cs typeface="Calibri"/>
            </a:endParaRPr>
          </a:p>
          <a:p>
            <a:r>
              <a:rPr lang="en-CA" sz="3200"/>
              <a:t>Trained with 100B additional tokens from C4 corpus using</a:t>
            </a:r>
            <a:endParaRPr lang="en-US" sz="3200"/>
          </a:p>
          <a:p>
            <a:pPr marL="0" indent="0">
              <a:buNone/>
            </a:pPr>
            <a:r>
              <a:rPr lang="en-CA" sz="3200"/>
              <a:t> the Language Model (LM) objective</a:t>
            </a:r>
            <a:endParaRPr lang="en-US" sz="3200">
              <a:cs typeface="Calibri" panose="020F0502020204030204"/>
            </a:endParaRPr>
          </a:p>
          <a:p>
            <a:pPr marL="0" indent="0">
              <a:buNone/>
            </a:pPr>
            <a:endParaRPr lang="en-CA" sz="3200">
              <a:solidFill>
                <a:srgbClr val="000000"/>
              </a:solidFill>
              <a:cs typeface="Calibri"/>
            </a:endParaRPr>
          </a:p>
          <a:p>
            <a:pPr>
              <a:buFont typeface="Arial"/>
              <a:buChar char="•"/>
            </a:pPr>
            <a:r>
              <a:rPr lang="en-CA" sz="3200">
                <a:solidFill>
                  <a:srgbClr val="000000"/>
                </a:solidFill>
                <a:cs typeface="Calibri"/>
              </a:rPr>
              <a:t>Encoder + Decoder architecture</a:t>
            </a:r>
            <a:endParaRPr lang="en-US" sz="3200">
              <a:solidFill>
                <a:srgbClr val="808080"/>
              </a:solidFill>
              <a:cs typeface="Calibri"/>
            </a:endParaRPr>
          </a:p>
          <a:p>
            <a:pPr>
              <a:buFont typeface="Arial"/>
              <a:buChar char="•"/>
            </a:pPr>
            <a:endParaRPr lang="en-CA" sz="3200">
              <a:solidFill>
                <a:srgbClr val="808080"/>
              </a:solidFill>
              <a:cs typeface="Calibri"/>
            </a:endParaRPr>
          </a:p>
          <a:p>
            <a:pPr>
              <a:buFont typeface="Arial"/>
              <a:buChar char="•"/>
            </a:pPr>
            <a:r>
              <a:rPr lang="en-CA" sz="3200">
                <a:solidFill>
                  <a:srgbClr val="000000"/>
                </a:solidFill>
                <a:cs typeface="Calibri"/>
              </a:rPr>
              <a:t>11B Parameters</a:t>
            </a:r>
            <a:endParaRPr lang="en-CA"/>
          </a:p>
          <a:p>
            <a:pPr lvl="1"/>
            <a:endParaRPr lang="en-CA" sz="2800">
              <a:solidFill>
                <a:srgbClr val="000000"/>
              </a:solidFill>
              <a:cs typeface="Calibri"/>
            </a:endParaRPr>
          </a:p>
          <a:p>
            <a:endParaRPr lang="en-CA" sz="3200">
              <a:cs typeface="Calibri"/>
            </a:endParaRPr>
          </a:p>
          <a:p>
            <a:endParaRPr lang="en-CA" sz="32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25</a:t>
            </a:fld>
            <a:endParaRPr lang="en-US"/>
          </a:p>
        </p:txBody>
      </p:sp>
    </p:spTree>
    <p:extLst>
      <p:ext uri="{BB962C8B-B14F-4D97-AF65-F5344CB8AC3E}">
        <p14:creationId xmlns:p14="http://schemas.microsoft.com/office/powerpoint/2010/main" val="2764371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T0 Training</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fontScale="92500" lnSpcReduction="10000"/>
          </a:bodyPr>
          <a:lstStyle/>
          <a:p>
            <a:r>
              <a:rPr lang="en-CA" sz="3000">
                <a:cs typeface="Calibri"/>
              </a:rPr>
              <a:t>Mixed examples from all datasets together and sampled randomly</a:t>
            </a:r>
            <a:endParaRPr lang="en-US" sz="3000">
              <a:solidFill>
                <a:srgbClr val="808080"/>
              </a:solidFill>
              <a:cs typeface="Calibri"/>
            </a:endParaRPr>
          </a:p>
          <a:p>
            <a:pPr lvl="1"/>
            <a:r>
              <a:rPr lang="en-CA" sz="2600">
                <a:cs typeface="Calibri"/>
              </a:rPr>
              <a:t>capped at 500k for each dataset</a:t>
            </a:r>
            <a:endParaRPr lang="en-CA" sz="2600">
              <a:solidFill>
                <a:srgbClr val="000000"/>
              </a:solidFill>
              <a:cs typeface="Calibri"/>
            </a:endParaRPr>
          </a:p>
          <a:p>
            <a:pPr marL="457200" lvl="1" indent="0">
              <a:buNone/>
            </a:pPr>
            <a:endParaRPr lang="en-CA" sz="2600">
              <a:cs typeface="Calibri"/>
            </a:endParaRPr>
          </a:p>
          <a:p>
            <a:r>
              <a:rPr lang="en-US" sz="3000">
                <a:cs typeface="Calibri"/>
              </a:rPr>
              <a:t>1024 input and 256 output tokens</a:t>
            </a:r>
            <a:endParaRPr lang="en-CA" sz="3000">
              <a:solidFill>
                <a:srgbClr val="808080"/>
              </a:solidFill>
              <a:cs typeface="Calibri"/>
            </a:endParaRPr>
          </a:p>
          <a:p>
            <a:endParaRPr lang="en-US" sz="3000">
              <a:cs typeface="Calibri"/>
            </a:endParaRPr>
          </a:p>
          <a:p>
            <a:r>
              <a:rPr lang="en-US" sz="3000">
                <a:cs typeface="Calibri"/>
              </a:rPr>
              <a:t>Batch size of 1024, total of 250B tokens</a:t>
            </a:r>
            <a:endParaRPr lang="en-US" sz="3000">
              <a:solidFill>
                <a:srgbClr val="808080"/>
              </a:solidFill>
              <a:cs typeface="Calibri"/>
            </a:endParaRPr>
          </a:p>
          <a:p>
            <a:endParaRPr lang="en-US" sz="3000">
              <a:cs typeface="Calibri"/>
            </a:endParaRPr>
          </a:p>
          <a:p>
            <a:r>
              <a:rPr lang="en-US" sz="3000" err="1">
                <a:cs typeface="Calibri"/>
              </a:rPr>
              <a:t>Adafactor</a:t>
            </a:r>
            <a:r>
              <a:rPr lang="en-US" sz="3000">
                <a:cs typeface="Calibri"/>
              </a:rPr>
              <a:t> optimizer with a learning rate of 1e-3 and dropout 0.1</a:t>
            </a:r>
            <a:endParaRPr lang="en-US" sz="3000">
              <a:solidFill>
                <a:srgbClr val="000000"/>
              </a:solidFill>
              <a:cs typeface="Calibri"/>
            </a:endParaRPr>
          </a:p>
          <a:p>
            <a:endParaRPr lang="en-US" sz="3000">
              <a:cs typeface="Calibri"/>
            </a:endParaRPr>
          </a:p>
          <a:p>
            <a:r>
              <a:rPr lang="en-US" sz="3000">
                <a:cs typeface="Calibri"/>
              </a:rPr>
              <a:t>Trained on a v3-512 Cloud TPU for 270 hours</a:t>
            </a:r>
            <a:br>
              <a:rPr lang="en-US" sz="3000">
                <a:cs typeface="Calibri"/>
              </a:rPr>
            </a:br>
            <a:r>
              <a:rPr lang="en-US" sz="3000">
                <a:cs typeface="Calibri"/>
              </a:rPr>
              <a:t> </a:t>
            </a:r>
            <a:endParaRPr lang="en-US" sz="3000">
              <a:cs typeface="+mn-lt"/>
            </a:endParaRPr>
          </a:p>
          <a:p>
            <a:pPr marL="0" indent="0">
              <a:buNone/>
            </a:pPr>
            <a:endParaRPr lang="en-US" sz="3000">
              <a:cs typeface="Calibri"/>
            </a:endParaRPr>
          </a:p>
          <a:p>
            <a:endParaRPr lang="en-CA" sz="30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26</a:t>
            </a:fld>
            <a:endParaRPr lang="en-US"/>
          </a:p>
        </p:txBody>
      </p:sp>
    </p:spTree>
    <p:extLst>
      <p:ext uri="{BB962C8B-B14F-4D97-AF65-F5344CB8AC3E}">
        <p14:creationId xmlns:p14="http://schemas.microsoft.com/office/powerpoint/2010/main" val="112273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6A545E-0ADB-698A-4DE4-A0C0C0B91DFB}"/>
              </a:ext>
            </a:extLst>
          </p:cNvPr>
          <p:cNvPicPr>
            <a:picLocks noChangeAspect="1"/>
          </p:cNvPicPr>
          <p:nvPr/>
        </p:nvPicPr>
        <p:blipFill>
          <a:blip r:embed="rId3"/>
          <a:stretch>
            <a:fillRect/>
          </a:stretch>
        </p:blipFill>
        <p:spPr>
          <a:xfrm>
            <a:off x="4409156" y="1371600"/>
            <a:ext cx="6875036" cy="4023360"/>
          </a:xfrm>
          <a:prstGeom prst="rect">
            <a:avLst/>
          </a:prstGeom>
        </p:spPr>
      </p:pic>
      <p:sp>
        <p:nvSpPr>
          <p:cNvPr id="2" name="Title 1">
            <a:extLst>
              <a:ext uri="{FF2B5EF4-FFF2-40B4-BE49-F238E27FC236}">
                <a16:creationId xmlns:a16="http://schemas.microsoft.com/office/drawing/2014/main" id="{D5731AF8-6F5F-3C6B-3A82-F964C7219D28}"/>
              </a:ext>
            </a:extLst>
          </p:cNvPr>
          <p:cNvSpPr>
            <a:spLocks noGrp="1"/>
          </p:cNvSpPr>
          <p:nvPr>
            <p:ph type="title"/>
          </p:nvPr>
        </p:nvSpPr>
        <p:spPr/>
        <p:txBody>
          <a:bodyPr/>
          <a:lstStyle/>
          <a:p>
            <a:r>
              <a:rPr lang="en-CA"/>
              <a:t>T0 vs GPT-3</a:t>
            </a:r>
          </a:p>
        </p:txBody>
      </p:sp>
      <p:sp>
        <p:nvSpPr>
          <p:cNvPr id="4" name="Date Placeholder 3">
            <a:extLst>
              <a:ext uri="{FF2B5EF4-FFF2-40B4-BE49-F238E27FC236}">
                <a16:creationId xmlns:a16="http://schemas.microsoft.com/office/drawing/2014/main" id="{CA3C8696-E5BD-BFF6-3A7F-103DEC78408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38729FC-B58B-D8B5-8C3D-97F316429EA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8F5D31-8DBF-BBCD-CD07-FE5C13782C45}"/>
              </a:ext>
            </a:extLst>
          </p:cNvPr>
          <p:cNvSpPr>
            <a:spLocks noGrp="1"/>
          </p:cNvSpPr>
          <p:nvPr>
            <p:ph type="sldNum" sz="quarter" idx="12"/>
          </p:nvPr>
        </p:nvSpPr>
        <p:spPr/>
        <p:txBody>
          <a:bodyPr/>
          <a:lstStyle/>
          <a:p>
            <a:fld id="{D4F24A5E-B0D2-394D-9970-9AE06BCB59C1}" type="slidenum">
              <a:rPr lang="en-US" smtClean="0"/>
              <a:t>27</a:t>
            </a:fld>
            <a:endParaRPr lang="en-US"/>
          </a:p>
        </p:txBody>
      </p:sp>
      <p:sp>
        <p:nvSpPr>
          <p:cNvPr id="10" name="Content Placeholder 9">
            <a:extLst>
              <a:ext uri="{FF2B5EF4-FFF2-40B4-BE49-F238E27FC236}">
                <a16:creationId xmlns:a16="http://schemas.microsoft.com/office/drawing/2014/main" id="{75EDCC96-2F8F-EE21-B86C-3936512D72F8}"/>
              </a:ext>
            </a:extLst>
          </p:cNvPr>
          <p:cNvSpPr>
            <a:spLocks noGrp="1"/>
          </p:cNvSpPr>
          <p:nvPr>
            <p:ph idx="1"/>
          </p:nvPr>
        </p:nvSpPr>
        <p:spPr/>
        <p:txBody>
          <a:bodyPr vert="horz" lIns="91440" tIns="45720" rIns="91440" bIns="45720" rtlCol="0" anchor="t">
            <a:normAutofit/>
          </a:bodyPr>
          <a:lstStyle/>
          <a:p>
            <a:pPr marL="0" indent="0">
              <a:buNone/>
            </a:pPr>
            <a:endParaRPr lang="en-CA"/>
          </a:p>
          <a:p>
            <a:pPr marL="0" indent="0">
              <a:buNone/>
            </a:pPr>
            <a:r>
              <a:rPr lang="en-CA">
                <a:solidFill>
                  <a:srgbClr val="C00000"/>
                </a:solidFill>
              </a:rPr>
              <a:t>T0 and its base model</a:t>
            </a:r>
            <a:endParaRPr lang="en-CA">
              <a:solidFill>
                <a:srgbClr val="C00000"/>
              </a:solidFill>
              <a:cs typeface="Calibri"/>
            </a:endParaRPr>
          </a:p>
          <a:p>
            <a:pPr marL="0" indent="0">
              <a:buNone/>
            </a:pPr>
            <a:r>
              <a:rPr lang="en-CA">
                <a:solidFill>
                  <a:srgbClr val="C00000"/>
                </a:solidFill>
              </a:rPr>
              <a:t> report results on all </a:t>
            </a:r>
            <a:endParaRPr lang="en-CA">
              <a:solidFill>
                <a:srgbClr val="C00000"/>
              </a:solidFill>
              <a:cs typeface="Calibri"/>
            </a:endParaRPr>
          </a:p>
          <a:p>
            <a:pPr marL="0" indent="0">
              <a:buNone/>
            </a:pPr>
            <a:r>
              <a:rPr lang="en-CA">
                <a:solidFill>
                  <a:srgbClr val="C00000"/>
                </a:solidFill>
              </a:rPr>
              <a:t> prompts, no cherry picks</a:t>
            </a:r>
            <a:endParaRPr lang="en-CA">
              <a:solidFill>
                <a:srgbClr val="C00000"/>
              </a:solidFill>
              <a:cs typeface="Calibri"/>
            </a:endParaRPr>
          </a:p>
          <a:p>
            <a:pPr marL="0" indent="0">
              <a:buNone/>
            </a:pPr>
            <a:endParaRPr lang="en-CA">
              <a:solidFill>
                <a:srgbClr val="C00000"/>
              </a:solidFill>
              <a:cs typeface="Calibri"/>
            </a:endParaRPr>
          </a:p>
          <a:p>
            <a:pPr marL="0" indent="0">
              <a:buNone/>
            </a:pPr>
            <a:r>
              <a:rPr lang="en-CA">
                <a:solidFill>
                  <a:srgbClr val="C00000"/>
                </a:solidFill>
                <a:cs typeface="Calibri"/>
              </a:rPr>
              <a:t>T0 always better than</a:t>
            </a:r>
            <a:endParaRPr lang="en-US">
              <a:solidFill>
                <a:srgbClr val="C00000"/>
              </a:solidFill>
              <a:cs typeface="Calibri"/>
            </a:endParaRPr>
          </a:p>
          <a:p>
            <a:pPr marL="0" indent="0">
              <a:buNone/>
            </a:pPr>
            <a:r>
              <a:rPr lang="en-CA">
                <a:solidFill>
                  <a:srgbClr val="C00000"/>
                </a:solidFill>
                <a:cs typeface="Calibri"/>
              </a:rPr>
              <a:t> its base model</a:t>
            </a:r>
            <a:endParaRPr lang="en-CA">
              <a:solidFill>
                <a:srgbClr val="C00000"/>
              </a:solidFill>
            </a:endParaRPr>
          </a:p>
          <a:p>
            <a:pPr marL="0" indent="0">
              <a:buNone/>
            </a:pPr>
            <a:endParaRPr lang="en-CA">
              <a:cs typeface="Calibri" panose="020F0502020204030204"/>
            </a:endParaRPr>
          </a:p>
          <a:p>
            <a:pPr marL="0" indent="0">
              <a:buNone/>
            </a:pPr>
            <a:r>
              <a:rPr lang="en-CA">
                <a:cs typeface="Calibri" panose="020F0502020204030204"/>
              </a:rPr>
              <a:t>                                                            </a:t>
            </a:r>
            <a:r>
              <a:rPr lang="en-CA" sz="1800">
                <a:cs typeface="Calibri" panose="020F0502020204030204"/>
              </a:rPr>
              <a:t>zero-shot performance</a:t>
            </a:r>
            <a:r>
              <a:rPr lang="en-CA">
                <a:cs typeface="Calibri" panose="020F0502020204030204"/>
              </a:rPr>
              <a:t> </a:t>
            </a:r>
          </a:p>
        </p:txBody>
      </p:sp>
      <p:sp>
        <p:nvSpPr>
          <p:cNvPr id="7" name="Rectangle 6">
            <a:extLst>
              <a:ext uri="{FF2B5EF4-FFF2-40B4-BE49-F238E27FC236}">
                <a16:creationId xmlns:a16="http://schemas.microsoft.com/office/drawing/2014/main" id="{78DCC660-0D7A-F46B-086C-376B568CBF0D}"/>
              </a:ext>
            </a:extLst>
          </p:cNvPr>
          <p:cNvSpPr/>
          <p:nvPr/>
        </p:nvSpPr>
        <p:spPr>
          <a:xfrm>
            <a:off x="6790005" y="1780615"/>
            <a:ext cx="369279" cy="131076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26837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1AF8-6F5F-3C6B-3A82-F964C7219D28}"/>
              </a:ext>
            </a:extLst>
          </p:cNvPr>
          <p:cNvSpPr>
            <a:spLocks noGrp="1"/>
          </p:cNvSpPr>
          <p:nvPr>
            <p:ph type="title"/>
          </p:nvPr>
        </p:nvSpPr>
        <p:spPr/>
        <p:txBody>
          <a:bodyPr/>
          <a:lstStyle/>
          <a:p>
            <a:r>
              <a:rPr lang="en-CA"/>
              <a:t>T0 vs GPT-3</a:t>
            </a:r>
          </a:p>
        </p:txBody>
      </p:sp>
      <p:sp>
        <p:nvSpPr>
          <p:cNvPr id="4" name="Date Placeholder 3">
            <a:extLst>
              <a:ext uri="{FF2B5EF4-FFF2-40B4-BE49-F238E27FC236}">
                <a16:creationId xmlns:a16="http://schemas.microsoft.com/office/drawing/2014/main" id="{CA3C8696-E5BD-BFF6-3A7F-103DEC78408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38729FC-B58B-D8B5-8C3D-97F316429EA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8F5D31-8DBF-BBCD-CD07-FE5C13782C45}"/>
              </a:ext>
            </a:extLst>
          </p:cNvPr>
          <p:cNvSpPr>
            <a:spLocks noGrp="1"/>
          </p:cNvSpPr>
          <p:nvPr>
            <p:ph type="sldNum" sz="quarter" idx="12"/>
          </p:nvPr>
        </p:nvSpPr>
        <p:spPr/>
        <p:txBody>
          <a:bodyPr/>
          <a:lstStyle/>
          <a:p>
            <a:fld id="{D4F24A5E-B0D2-394D-9970-9AE06BCB59C1}" type="slidenum">
              <a:rPr lang="en-US" smtClean="0"/>
              <a:t>28</a:t>
            </a:fld>
            <a:endParaRPr lang="en-US"/>
          </a:p>
        </p:txBody>
      </p:sp>
      <p:sp>
        <p:nvSpPr>
          <p:cNvPr id="10" name="Content Placeholder 9">
            <a:extLst>
              <a:ext uri="{FF2B5EF4-FFF2-40B4-BE49-F238E27FC236}">
                <a16:creationId xmlns:a16="http://schemas.microsoft.com/office/drawing/2014/main" id="{75EDCC96-2F8F-EE21-B86C-3936512D72F8}"/>
              </a:ext>
            </a:extLst>
          </p:cNvPr>
          <p:cNvSpPr>
            <a:spLocks noGrp="1"/>
          </p:cNvSpPr>
          <p:nvPr>
            <p:ph idx="1"/>
          </p:nvPr>
        </p:nvSpPr>
        <p:spPr/>
        <p:txBody>
          <a:bodyPr vert="horz" lIns="91440" tIns="45720" rIns="91440" bIns="45720" rtlCol="0" anchor="t">
            <a:normAutofit/>
          </a:bodyPr>
          <a:lstStyle/>
          <a:p>
            <a:pPr marL="0" indent="0">
              <a:buNone/>
            </a:pPr>
            <a:endParaRPr lang="en-CA"/>
          </a:p>
          <a:p>
            <a:pPr marL="0" indent="0">
              <a:buNone/>
            </a:pPr>
            <a:endParaRPr lang="en-CA">
              <a:cs typeface="Calibri" panose="020F0502020204030204"/>
            </a:endParaRPr>
          </a:p>
          <a:p>
            <a:pPr marL="0" indent="0">
              <a:buNone/>
            </a:pPr>
            <a:endParaRPr lang="en-CA"/>
          </a:p>
          <a:p>
            <a:pPr marL="0" indent="0">
              <a:buNone/>
            </a:pPr>
            <a:r>
              <a:rPr lang="en-CA">
                <a:solidFill>
                  <a:srgbClr val="C00000"/>
                </a:solidFill>
              </a:rPr>
              <a:t>On all NLI tasks T0</a:t>
            </a:r>
            <a:endParaRPr lang="en-CA">
              <a:solidFill>
                <a:srgbClr val="C00000"/>
              </a:solidFill>
              <a:cs typeface="Calibri"/>
            </a:endParaRPr>
          </a:p>
          <a:p>
            <a:pPr marL="0" indent="0">
              <a:buNone/>
            </a:pPr>
            <a:r>
              <a:rPr lang="en-CA">
                <a:solidFill>
                  <a:srgbClr val="C00000"/>
                </a:solidFill>
                <a:cs typeface="Calibri"/>
              </a:rPr>
              <a:t>Outperforms </a:t>
            </a:r>
            <a:r>
              <a:rPr lang="en-CA">
                <a:solidFill>
                  <a:srgbClr val="C00000"/>
                </a:solidFill>
              </a:rPr>
              <a:t>the 11x </a:t>
            </a:r>
            <a:endParaRPr lang="en-CA">
              <a:solidFill>
                <a:srgbClr val="C00000"/>
              </a:solidFill>
              <a:cs typeface="Calibri"/>
            </a:endParaRPr>
          </a:p>
          <a:p>
            <a:pPr marL="0" indent="0">
              <a:buNone/>
            </a:pPr>
            <a:r>
              <a:rPr lang="en-CA">
                <a:solidFill>
                  <a:srgbClr val="C00000"/>
                </a:solidFill>
              </a:rPr>
              <a:t>larger GPT-3 model</a:t>
            </a:r>
            <a:endParaRPr lang="en-CA">
              <a:solidFill>
                <a:srgbClr val="C00000"/>
              </a:solidFill>
              <a:cs typeface="Calibri"/>
            </a:endParaRPr>
          </a:p>
          <a:p>
            <a:pPr marL="0" indent="0">
              <a:buNone/>
            </a:pPr>
            <a:endParaRPr lang="en-CA"/>
          </a:p>
          <a:p>
            <a:pPr marL="0" indent="0">
              <a:buNone/>
            </a:pPr>
            <a:endParaRPr lang="en-CA">
              <a:cs typeface="Calibri"/>
            </a:endParaRPr>
          </a:p>
          <a:p>
            <a:pPr>
              <a:buNone/>
            </a:pPr>
            <a:r>
              <a:rPr lang="en-CA">
                <a:cs typeface="Calibri"/>
              </a:rPr>
              <a:t>                                                            </a:t>
            </a:r>
            <a:r>
              <a:rPr lang="en-CA" sz="1800">
                <a:cs typeface="Calibri"/>
              </a:rPr>
              <a:t>zero-shot performance</a:t>
            </a:r>
            <a:endParaRPr lang="en-CA">
              <a:cs typeface="Calibri"/>
            </a:endParaRPr>
          </a:p>
          <a:p>
            <a:pPr marL="0" indent="0">
              <a:buNone/>
            </a:pPr>
            <a:endParaRPr lang="en-CA">
              <a:cs typeface="Calibri"/>
            </a:endParaRPr>
          </a:p>
        </p:txBody>
      </p:sp>
      <p:pic>
        <p:nvPicPr>
          <p:cNvPr id="12" name="Picture 11">
            <a:extLst>
              <a:ext uri="{FF2B5EF4-FFF2-40B4-BE49-F238E27FC236}">
                <a16:creationId xmlns:a16="http://schemas.microsoft.com/office/drawing/2014/main" id="{8A6A545E-0ADB-698A-4DE4-A0C0C0B91DFB}"/>
              </a:ext>
            </a:extLst>
          </p:cNvPr>
          <p:cNvPicPr>
            <a:picLocks noChangeAspect="1"/>
          </p:cNvPicPr>
          <p:nvPr/>
        </p:nvPicPr>
        <p:blipFill>
          <a:blip r:embed="rId2"/>
          <a:stretch>
            <a:fillRect/>
          </a:stretch>
        </p:blipFill>
        <p:spPr>
          <a:xfrm>
            <a:off x="4409156" y="1371600"/>
            <a:ext cx="6875036" cy="4023360"/>
          </a:xfrm>
          <a:prstGeom prst="rect">
            <a:avLst/>
          </a:prstGeom>
        </p:spPr>
      </p:pic>
      <p:sp>
        <p:nvSpPr>
          <p:cNvPr id="7" name="Rectangle 6">
            <a:extLst>
              <a:ext uri="{FF2B5EF4-FFF2-40B4-BE49-F238E27FC236}">
                <a16:creationId xmlns:a16="http://schemas.microsoft.com/office/drawing/2014/main" id="{4AAE82A2-06D8-0A20-F19B-7232B7E91BFE}"/>
              </a:ext>
            </a:extLst>
          </p:cNvPr>
          <p:cNvSpPr/>
          <p:nvPr/>
        </p:nvSpPr>
        <p:spPr>
          <a:xfrm>
            <a:off x="4820528" y="1264800"/>
            <a:ext cx="5926017" cy="193208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8554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29</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Overall, more prompt</a:t>
            </a:r>
          </a:p>
          <a:p>
            <a:pPr marL="0" indent="0">
              <a:buNone/>
            </a:pPr>
            <a:r>
              <a:rPr lang="en-CA">
                <a:solidFill>
                  <a:srgbClr val="C00000"/>
                </a:solidFill>
                <a:cs typeface="Calibri"/>
              </a:rPr>
              <a:t>templates improve the</a:t>
            </a:r>
          </a:p>
          <a:p>
            <a:pPr marL="0" indent="0">
              <a:buNone/>
            </a:pPr>
            <a:r>
              <a:rPr lang="en-CA">
                <a:solidFill>
                  <a:srgbClr val="C00000"/>
                </a:solidFill>
                <a:cs typeface="Calibri"/>
              </a:rPr>
              <a:t>performance</a:t>
            </a:r>
          </a:p>
          <a:p>
            <a:pPr marL="0" indent="0">
              <a:buNone/>
            </a:pPr>
            <a:endParaRPr lang="en-CA">
              <a:cs typeface="Calibri"/>
            </a:endParaRPr>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2"/>
          <a:stretch>
            <a:fillRect/>
          </a:stretch>
        </p:blipFill>
        <p:spPr>
          <a:xfrm>
            <a:off x="4317274" y="1196176"/>
            <a:ext cx="6839210" cy="4295282"/>
          </a:xfrm>
          <a:prstGeom prst="rect">
            <a:avLst/>
          </a:prstGeom>
        </p:spPr>
      </p:pic>
    </p:spTree>
    <p:extLst>
      <p:ext uri="{BB962C8B-B14F-4D97-AF65-F5344CB8AC3E}">
        <p14:creationId xmlns:p14="http://schemas.microsoft.com/office/powerpoint/2010/main" val="25262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Common Mitigations</a:t>
            </a:r>
            <a:endParaRPr lang="en-US"/>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lnSpcReduction="10000"/>
          </a:bodyPr>
          <a:lstStyle/>
          <a:p>
            <a:pPr marL="0" indent="0">
              <a:buNone/>
            </a:pPr>
            <a:r>
              <a:rPr lang="en-US">
                <a:solidFill>
                  <a:srgbClr val="383838"/>
                </a:solidFill>
                <a:cs typeface="Calibri"/>
              </a:rPr>
              <a:t>(A) Fine-tuning </a:t>
            </a:r>
            <a:endParaRPr lang="en-US">
              <a:solidFill>
                <a:srgbClr val="000000"/>
              </a:solidFill>
              <a:cs typeface="Calibri"/>
            </a:endParaRPr>
          </a:p>
          <a:p>
            <a:pPr marL="914400" lvl="1" indent="-457200"/>
            <a:r>
              <a:rPr lang="en-US">
                <a:solidFill>
                  <a:srgbClr val="383838"/>
                </a:solidFill>
                <a:cs typeface="Calibri"/>
              </a:rPr>
              <a:t>Often requires many example data</a:t>
            </a:r>
            <a:endParaRPr lang="en-US">
              <a:solidFill>
                <a:srgbClr val="000000"/>
              </a:solidFill>
              <a:cs typeface="Calibri"/>
            </a:endParaRPr>
          </a:p>
          <a:p>
            <a:pPr marL="914400" lvl="1" indent="-457200"/>
            <a:r>
              <a:rPr lang="en-US">
                <a:solidFill>
                  <a:srgbClr val="383838"/>
                </a:solidFill>
                <a:cs typeface="Calibri"/>
              </a:rPr>
              <a:t>Task specific</a:t>
            </a:r>
            <a:endParaRPr lang="en-US">
              <a:solidFill>
                <a:srgbClr val="000000"/>
              </a:solidFill>
              <a:cs typeface="Calibri"/>
            </a:endParaRPr>
          </a:p>
          <a:p>
            <a:pPr marL="914400" lvl="1" indent="-457200"/>
            <a:endParaRPr lang="en-US">
              <a:solidFill>
                <a:srgbClr val="383838"/>
              </a:solidFill>
              <a:cs typeface="Calibri"/>
            </a:endParaRPr>
          </a:p>
          <a:p>
            <a:pPr marL="0" indent="0">
              <a:buNone/>
            </a:pPr>
            <a:endParaRPr lang="en-US">
              <a:solidFill>
                <a:srgbClr val="383838"/>
              </a:solidFill>
              <a:cs typeface="Calibri"/>
            </a:endParaRPr>
          </a:p>
          <a:p>
            <a:pPr marL="0" indent="0">
              <a:buNone/>
            </a:pPr>
            <a:r>
              <a:rPr lang="en-US">
                <a:solidFill>
                  <a:srgbClr val="383838"/>
                </a:solidFill>
                <a:cs typeface="Calibri"/>
              </a:rPr>
              <a:t>(B) Few-shot prompting  </a:t>
            </a:r>
            <a:endParaRPr lang="en-US">
              <a:solidFill>
                <a:srgbClr val="000000"/>
              </a:solidFill>
              <a:cs typeface="Calibri"/>
            </a:endParaRPr>
          </a:p>
          <a:p>
            <a:pPr marL="914400" lvl="1" indent="-457200"/>
            <a:r>
              <a:rPr lang="en-US">
                <a:solidFill>
                  <a:srgbClr val="383838"/>
                </a:solidFill>
                <a:cs typeface="Calibri"/>
              </a:rPr>
              <a:t>Prompt engineering</a:t>
            </a:r>
            <a:endParaRPr lang="en-US">
              <a:solidFill>
                <a:srgbClr val="000000"/>
              </a:solidFill>
              <a:cs typeface="Calibri"/>
            </a:endParaRPr>
          </a:p>
          <a:p>
            <a:pPr marL="914400" lvl="1" indent="-457200"/>
            <a:r>
              <a:rPr lang="en-US">
                <a:solidFill>
                  <a:srgbClr val="383838"/>
                </a:solidFill>
                <a:cs typeface="Calibri"/>
              </a:rPr>
              <a:t>Limited context size</a:t>
            </a:r>
            <a:endParaRPr lang="en-US">
              <a:solidFill>
                <a:srgbClr val="000000"/>
              </a:solidFill>
              <a:cs typeface="Calibri"/>
            </a:endParaRPr>
          </a:p>
          <a:p>
            <a:pPr marL="914400" lvl="1" indent="-457200"/>
            <a:r>
              <a:rPr lang="en-US">
                <a:solidFill>
                  <a:srgbClr val="383838"/>
                </a:solidFill>
                <a:cs typeface="Calibri"/>
              </a:rPr>
              <a:t>Expensive Inference</a:t>
            </a:r>
          </a:p>
          <a:p>
            <a:pPr marL="457200" lvl="1" indent="0">
              <a:buNone/>
            </a:pPr>
            <a:endParaRPr lang="en-US">
              <a:solidFill>
                <a:srgbClr val="383838"/>
              </a:solidFill>
              <a:cs typeface="Calibri"/>
            </a:endParaRPr>
          </a:p>
          <a:p>
            <a:pPr lvl="1"/>
            <a:endParaRPr lang="en-US">
              <a:solidFill>
                <a:srgbClr val="383838"/>
              </a:solidFill>
              <a:cs typeface="Calibri"/>
            </a:endParaRPr>
          </a:p>
          <a:p>
            <a:pPr marL="0" indent="0">
              <a:buNone/>
            </a:pPr>
            <a:r>
              <a:rPr lang="en-US" b="1">
                <a:solidFill>
                  <a:srgbClr val="C00000"/>
                </a:solidFill>
                <a:cs typeface="Calibri"/>
              </a:rPr>
              <a:t>Can we do better?</a:t>
            </a: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3</a:t>
            </a:fld>
            <a:endParaRPr lang="en-US"/>
          </a:p>
        </p:txBody>
      </p:sp>
      <p:pic>
        <p:nvPicPr>
          <p:cNvPr id="7" name="Picture 6" descr="A diagram of a task&#10;&#10;Description automatically generated">
            <a:extLst>
              <a:ext uri="{FF2B5EF4-FFF2-40B4-BE49-F238E27FC236}">
                <a16:creationId xmlns:a16="http://schemas.microsoft.com/office/drawing/2014/main" id="{C95CAB8A-C6EC-C815-9340-5884410B3247}"/>
              </a:ext>
            </a:extLst>
          </p:cNvPr>
          <p:cNvPicPr>
            <a:picLocks noChangeAspect="1"/>
          </p:cNvPicPr>
          <p:nvPr/>
        </p:nvPicPr>
        <p:blipFill>
          <a:blip r:embed="rId3"/>
          <a:stretch>
            <a:fillRect/>
          </a:stretch>
        </p:blipFill>
        <p:spPr>
          <a:xfrm>
            <a:off x="6165396" y="1181100"/>
            <a:ext cx="5119007" cy="3635828"/>
          </a:xfrm>
          <a:prstGeom prst="rect">
            <a:avLst/>
          </a:prstGeom>
        </p:spPr>
      </p:pic>
    </p:spTree>
    <p:extLst>
      <p:ext uri="{BB962C8B-B14F-4D97-AF65-F5344CB8AC3E}">
        <p14:creationId xmlns:p14="http://schemas.microsoft.com/office/powerpoint/2010/main" val="2398912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30</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Fewer number of </a:t>
            </a:r>
            <a:endParaRPr lang="en-CA">
              <a:solidFill>
                <a:srgbClr val="000000"/>
              </a:solidFill>
              <a:cs typeface="Calibri"/>
            </a:endParaRPr>
          </a:p>
          <a:p>
            <a:pPr marL="0" indent="0">
              <a:buNone/>
            </a:pPr>
            <a:r>
              <a:rPr lang="en-CA">
                <a:solidFill>
                  <a:srgbClr val="C00000"/>
                </a:solidFill>
                <a:cs typeface="Calibri"/>
              </a:rPr>
              <a:t>prompts can cause</a:t>
            </a:r>
            <a:endParaRPr lang="en-US">
              <a:solidFill>
                <a:srgbClr val="000000"/>
              </a:solidFill>
              <a:cs typeface="Calibri"/>
            </a:endParaRPr>
          </a:p>
          <a:p>
            <a:pPr marL="0" indent="0">
              <a:buNone/>
            </a:pPr>
            <a:r>
              <a:rPr lang="en-CA">
                <a:solidFill>
                  <a:srgbClr val="C00000"/>
                </a:solidFill>
                <a:cs typeface="Calibri"/>
              </a:rPr>
              <a:t>large variances</a:t>
            </a:r>
            <a:endParaRPr lang="en-CA"/>
          </a:p>
          <a:p>
            <a:pPr marL="0" indent="0">
              <a:buNone/>
            </a:pPr>
            <a:endParaRPr lang="en-CA">
              <a:cs typeface="Calibri"/>
            </a:endParaRPr>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2"/>
          <a:stretch>
            <a:fillRect/>
          </a:stretch>
        </p:blipFill>
        <p:spPr>
          <a:xfrm>
            <a:off x="4317274" y="1196176"/>
            <a:ext cx="6839210" cy="4295282"/>
          </a:xfrm>
          <a:prstGeom prst="rect">
            <a:avLst/>
          </a:prstGeom>
        </p:spPr>
      </p:pic>
      <p:sp>
        <p:nvSpPr>
          <p:cNvPr id="7" name="Rectangle 6">
            <a:extLst>
              <a:ext uri="{FF2B5EF4-FFF2-40B4-BE49-F238E27FC236}">
                <a16:creationId xmlns:a16="http://schemas.microsoft.com/office/drawing/2014/main" id="{FBFC0B7E-F0A7-4E76-1732-567D54D3B3CA}"/>
              </a:ext>
            </a:extLst>
          </p:cNvPr>
          <p:cNvSpPr/>
          <p:nvPr/>
        </p:nvSpPr>
        <p:spPr>
          <a:xfrm>
            <a:off x="6438312" y="1710276"/>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2A5997DB-1F51-0BA8-E084-AE6B9AB0FC7E}"/>
              </a:ext>
            </a:extLst>
          </p:cNvPr>
          <p:cNvSpPr/>
          <p:nvPr/>
        </p:nvSpPr>
        <p:spPr>
          <a:xfrm>
            <a:off x="7587173" y="1721998"/>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55646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31</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For some tasks having</a:t>
            </a:r>
            <a:endParaRPr lang="en-CA">
              <a:solidFill>
                <a:srgbClr val="000000"/>
              </a:solidFill>
              <a:cs typeface="Calibri"/>
            </a:endParaRPr>
          </a:p>
          <a:p>
            <a:pPr marL="0" indent="0">
              <a:buNone/>
            </a:pPr>
            <a:r>
              <a:rPr lang="en-CA">
                <a:solidFill>
                  <a:srgbClr val="C00000"/>
                </a:solidFill>
                <a:cs typeface="Calibri"/>
              </a:rPr>
              <a:t>many prompts hurts</a:t>
            </a:r>
          </a:p>
          <a:p>
            <a:pPr marL="0" indent="0">
              <a:buNone/>
            </a:pPr>
            <a:r>
              <a:rPr lang="en-CA">
                <a:solidFill>
                  <a:srgbClr val="C00000"/>
                </a:solidFill>
                <a:cs typeface="Calibri"/>
              </a:rPr>
              <a:t>the performance</a:t>
            </a:r>
          </a:p>
          <a:p>
            <a:pPr marL="0" indent="0">
              <a:buNone/>
            </a:pPr>
            <a:endParaRPr lang="en-CA"/>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3"/>
          <a:stretch>
            <a:fillRect/>
          </a:stretch>
        </p:blipFill>
        <p:spPr>
          <a:xfrm>
            <a:off x="4305551" y="1196176"/>
            <a:ext cx="6839210" cy="4295282"/>
          </a:xfrm>
          <a:prstGeom prst="rect">
            <a:avLst/>
          </a:prstGeom>
        </p:spPr>
      </p:pic>
      <p:sp>
        <p:nvSpPr>
          <p:cNvPr id="3" name="Rectangle 2">
            <a:extLst>
              <a:ext uri="{FF2B5EF4-FFF2-40B4-BE49-F238E27FC236}">
                <a16:creationId xmlns:a16="http://schemas.microsoft.com/office/drawing/2014/main" id="{2F6361CF-D1ED-2C86-B1FA-B7CC7671EDDE}"/>
              </a:ext>
            </a:extLst>
          </p:cNvPr>
          <p:cNvSpPr/>
          <p:nvPr/>
        </p:nvSpPr>
        <p:spPr>
          <a:xfrm>
            <a:off x="8396064" y="3632859"/>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7" name="Rectangle 6">
            <a:extLst>
              <a:ext uri="{FF2B5EF4-FFF2-40B4-BE49-F238E27FC236}">
                <a16:creationId xmlns:a16="http://schemas.microsoft.com/office/drawing/2014/main" id="{C1089BA5-8F45-3AF1-AF3C-496398E84617}"/>
              </a:ext>
            </a:extLst>
          </p:cNvPr>
          <p:cNvSpPr/>
          <p:nvPr/>
        </p:nvSpPr>
        <p:spPr>
          <a:xfrm>
            <a:off x="9556648" y="3632858"/>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059195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9A3-68DB-1091-1794-7D0E5FD92578}"/>
              </a:ext>
            </a:extLst>
          </p:cNvPr>
          <p:cNvSpPr>
            <a:spLocks noGrp="1"/>
          </p:cNvSpPr>
          <p:nvPr>
            <p:ph type="title"/>
          </p:nvPr>
        </p:nvSpPr>
        <p:spPr/>
        <p:txBody>
          <a:bodyPr/>
          <a:lstStyle/>
          <a:p>
            <a:r>
              <a:rPr lang="en-CA"/>
              <a:t>T0 vs FLAN Differences</a:t>
            </a:r>
          </a:p>
        </p:txBody>
      </p:sp>
      <p:graphicFrame>
        <p:nvGraphicFramePr>
          <p:cNvPr id="7" name="Content Placeholder 6">
            <a:extLst>
              <a:ext uri="{FF2B5EF4-FFF2-40B4-BE49-F238E27FC236}">
                <a16:creationId xmlns:a16="http://schemas.microsoft.com/office/drawing/2014/main" id="{1042E148-2073-46E0-7193-7D4B79AD73D8}"/>
              </a:ext>
            </a:extLst>
          </p:cNvPr>
          <p:cNvGraphicFramePr>
            <a:graphicFrameLocks noGrp="1"/>
          </p:cNvGraphicFramePr>
          <p:nvPr>
            <p:ph idx="1"/>
            <p:extLst>
              <p:ext uri="{D42A27DB-BD31-4B8C-83A1-F6EECF244321}">
                <p14:modId xmlns:p14="http://schemas.microsoft.com/office/powerpoint/2010/main" val="3111327455"/>
              </p:ext>
            </p:extLst>
          </p:nvPr>
        </p:nvGraphicFramePr>
        <p:xfrm>
          <a:off x="832338" y="1242646"/>
          <a:ext cx="10500937" cy="4147365"/>
        </p:xfrm>
        <a:graphic>
          <a:graphicData uri="http://schemas.openxmlformats.org/drawingml/2006/table">
            <a:tbl>
              <a:tblPr firstRow="1" bandRow="1">
                <a:tableStyleId>{5940675A-B579-460E-94D1-54222C63F5DA}</a:tableStyleId>
              </a:tblPr>
              <a:tblGrid>
                <a:gridCol w="1750157">
                  <a:extLst>
                    <a:ext uri="{9D8B030D-6E8A-4147-A177-3AD203B41FA5}">
                      <a16:colId xmlns:a16="http://schemas.microsoft.com/office/drawing/2014/main" val="4153870195"/>
                    </a:ext>
                  </a:extLst>
                </a:gridCol>
                <a:gridCol w="1809749">
                  <a:extLst>
                    <a:ext uri="{9D8B030D-6E8A-4147-A177-3AD203B41FA5}">
                      <a16:colId xmlns:a16="http://schemas.microsoft.com/office/drawing/2014/main" val="2156166691"/>
                    </a:ext>
                  </a:extLst>
                </a:gridCol>
                <a:gridCol w="1690564">
                  <a:extLst>
                    <a:ext uri="{9D8B030D-6E8A-4147-A177-3AD203B41FA5}">
                      <a16:colId xmlns:a16="http://schemas.microsoft.com/office/drawing/2014/main" val="3131140033"/>
                    </a:ext>
                  </a:extLst>
                </a:gridCol>
                <a:gridCol w="1796142">
                  <a:extLst>
                    <a:ext uri="{9D8B030D-6E8A-4147-A177-3AD203B41FA5}">
                      <a16:colId xmlns:a16="http://schemas.microsoft.com/office/drawing/2014/main" val="4074450775"/>
                    </a:ext>
                  </a:extLst>
                </a:gridCol>
                <a:gridCol w="1574240">
                  <a:extLst>
                    <a:ext uri="{9D8B030D-6E8A-4147-A177-3AD203B41FA5}">
                      <a16:colId xmlns:a16="http://schemas.microsoft.com/office/drawing/2014/main" val="2588913345"/>
                    </a:ext>
                  </a:extLst>
                </a:gridCol>
                <a:gridCol w="1880085">
                  <a:extLst>
                    <a:ext uri="{9D8B030D-6E8A-4147-A177-3AD203B41FA5}">
                      <a16:colId xmlns:a16="http://schemas.microsoft.com/office/drawing/2014/main" val="159861895"/>
                    </a:ext>
                  </a:extLst>
                </a:gridCol>
              </a:tblGrid>
              <a:tr h="1406769">
                <a:tc>
                  <a:txBody>
                    <a:bodyPr/>
                    <a:lstStyle/>
                    <a:p>
                      <a:endParaRPr lang="en-US"/>
                    </a:p>
                  </a:txBody>
                  <a:tcPr/>
                </a:tc>
                <a:tc>
                  <a:txBody>
                    <a:bodyPr/>
                    <a:lstStyle/>
                    <a:p>
                      <a:r>
                        <a:rPr lang="en-US"/>
                        <a:t>Base Model</a:t>
                      </a:r>
                    </a:p>
                  </a:txBody>
                  <a:tcPr/>
                </a:tc>
                <a:tc>
                  <a:txBody>
                    <a:bodyPr/>
                    <a:lstStyle/>
                    <a:p>
                      <a:r>
                        <a:rPr lang="en-US"/>
                        <a:t>Language</a:t>
                      </a:r>
                    </a:p>
                  </a:txBody>
                  <a:tcPr/>
                </a:tc>
                <a:tc>
                  <a:txBody>
                    <a:bodyPr/>
                    <a:lstStyle/>
                    <a:p>
                      <a:r>
                        <a:rPr lang="en-US"/>
                        <a:t>Prompt Template</a:t>
                      </a:r>
                    </a:p>
                  </a:txBody>
                  <a:tcPr/>
                </a:tc>
                <a:tc>
                  <a:txBody>
                    <a:bodyPr/>
                    <a:lstStyle/>
                    <a:p>
                      <a:r>
                        <a:rPr lang="en-US"/>
                        <a:t>Published</a:t>
                      </a:r>
                    </a:p>
                    <a:p>
                      <a:pPr lvl="0">
                        <a:buNone/>
                      </a:pPr>
                      <a:r>
                        <a:rPr lang="en-US"/>
                        <a:t>Dataset for instruction tuning</a:t>
                      </a:r>
                    </a:p>
                  </a:txBody>
                  <a:tcPr/>
                </a:tc>
                <a:tc>
                  <a:txBody>
                    <a:bodyPr/>
                    <a:lstStyle/>
                    <a:p>
                      <a:r>
                        <a:rPr lang="en-US"/>
                        <a:t>Training method</a:t>
                      </a:r>
                    </a:p>
                  </a:txBody>
                  <a:tcPr/>
                </a:tc>
                <a:extLst>
                  <a:ext uri="{0D108BD9-81ED-4DB2-BD59-A6C34878D82A}">
                    <a16:rowId xmlns:a16="http://schemas.microsoft.com/office/drawing/2014/main" val="914876509"/>
                  </a:ext>
                </a:extLst>
              </a:tr>
              <a:tr h="1370298">
                <a:tc>
                  <a:txBody>
                    <a:bodyPr/>
                    <a:lstStyle/>
                    <a:p>
                      <a:r>
                        <a:rPr lang="en-US"/>
                        <a:t>FLAN</a:t>
                      </a:r>
                    </a:p>
                  </a:txBody>
                  <a:tcPr/>
                </a:tc>
                <a:tc>
                  <a:txBody>
                    <a:bodyPr/>
                    <a:lstStyle/>
                    <a:p>
                      <a:r>
                        <a:rPr lang="en-US"/>
                        <a:t>LaMDA-PT 137B</a:t>
                      </a:r>
                    </a:p>
                  </a:txBody>
                  <a:tcPr/>
                </a:tc>
                <a:tc>
                  <a:txBody>
                    <a:bodyPr/>
                    <a:lstStyle/>
                    <a:p>
                      <a:r>
                        <a:rPr lang="en-US"/>
                        <a:t>10% non-English</a:t>
                      </a:r>
                    </a:p>
                    <a:p>
                      <a:pPr lvl="0">
                        <a:buNone/>
                      </a:pPr>
                      <a:endParaRPr lang="en-US"/>
                    </a:p>
                  </a:txBody>
                  <a:tcPr/>
                </a:tc>
                <a:tc>
                  <a:txBody>
                    <a:bodyPr/>
                    <a:lstStyle/>
                    <a:p>
                      <a:pPr lvl="0">
                        <a:buNone/>
                      </a:pPr>
                      <a:r>
                        <a:rPr lang="en-US"/>
                        <a:t>Author generated</a:t>
                      </a:r>
                    </a:p>
                  </a:txBody>
                  <a:tcPr/>
                </a:tc>
                <a:tc>
                  <a:txBody>
                    <a:bodyPr/>
                    <a:lstStyle/>
                    <a:p>
                      <a:pPr lvl="0">
                        <a:buNone/>
                      </a:pPr>
                      <a:r>
                        <a:rPr lang="en-US" sz="1800" b="0" i="0" u="none" strike="noStrike" noProof="0">
                          <a:latin typeface="Calibri"/>
                          <a:hlinkClick r:id="rId2"/>
                        </a:rPr>
                        <a:t>FLAN v2</a:t>
                      </a:r>
                      <a:endParaRPr lang="en-US" sz="1800" b="0" i="0" u="none" strike="noStrike" noProof="0">
                        <a:latin typeface="Calibri"/>
                      </a:endParaRPr>
                    </a:p>
                  </a:txBody>
                  <a:tcPr/>
                </a:tc>
                <a:tc>
                  <a:txBody>
                    <a:bodyPr/>
                    <a:lstStyle/>
                    <a:p>
                      <a:r>
                        <a:rPr lang="en-US"/>
                        <a:t>Trains a separate model for each held-out group</a:t>
                      </a:r>
                    </a:p>
                  </a:txBody>
                  <a:tcPr/>
                </a:tc>
                <a:extLst>
                  <a:ext uri="{0D108BD9-81ED-4DB2-BD59-A6C34878D82A}">
                    <a16:rowId xmlns:a16="http://schemas.microsoft.com/office/drawing/2014/main" val="2563434815"/>
                  </a:ext>
                </a:extLst>
              </a:tr>
              <a:tr h="1370298">
                <a:tc>
                  <a:txBody>
                    <a:bodyPr/>
                    <a:lstStyle/>
                    <a:p>
                      <a:r>
                        <a:rPr lang="en-US"/>
                        <a:t>T0</a:t>
                      </a:r>
                    </a:p>
                  </a:txBody>
                  <a:tcPr/>
                </a:tc>
                <a:tc>
                  <a:txBody>
                    <a:bodyPr/>
                    <a:lstStyle/>
                    <a:p>
                      <a:r>
                        <a:rPr lang="en-US"/>
                        <a:t>LM + T5 11B</a:t>
                      </a:r>
                    </a:p>
                  </a:txBody>
                  <a:tcPr/>
                </a:tc>
                <a:tc>
                  <a:txBody>
                    <a:bodyPr/>
                    <a:lstStyle/>
                    <a:p>
                      <a:r>
                        <a:rPr lang="en-US"/>
                        <a:t>100% English</a:t>
                      </a:r>
                    </a:p>
                    <a:p>
                      <a:pPr lvl="0">
                        <a:buNone/>
                      </a:pPr>
                      <a:endParaRPr lang="en-US"/>
                    </a:p>
                  </a:txBody>
                  <a:tcPr/>
                </a:tc>
                <a:tc>
                  <a:txBody>
                    <a:bodyPr/>
                    <a:lstStyle/>
                    <a:p>
                      <a:r>
                        <a:rPr lang="en-US"/>
                        <a:t>Crowd sourced,</a:t>
                      </a:r>
                    </a:p>
                    <a:p>
                      <a:pPr lvl="0">
                        <a:buNone/>
                      </a:pPr>
                      <a:endParaRPr lang="en-US"/>
                    </a:p>
                  </a:txBody>
                  <a:tcPr/>
                </a:tc>
                <a:tc>
                  <a:txBody>
                    <a:bodyPr/>
                    <a:lstStyle/>
                    <a:p>
                      <a:pPr lvl="0">
                        <a:buNone/>
                      </a:pPr>
                      <a:r>
                        <a:rPr lang="en-US" sz="1800" b="0" i="0" u="none" strike="noStrike" noProof="0">
                          <a:latin typeface="Calibri"/>
                          <a:hlinkClick r:id="rId3"/>
                        </a:rPr>
                        <a:t>P3 dataset</a:t>
                      </a:r>
                      <a:endParaRPr lang="en-US"/>
                    </a:p>
                  </a:txBody>
                  <a:tcPr/>
                </a:tc>
                <a:tc>
                  <a:txBody>
                    <a:bodyPr/>
                    <a:lstStyle/>
                    <a:p>
                      <a:r>
                        <a:rPr lang="en-US"/>
                        <a:t>Trains a single model holding out 3 task clusters</a:t>
                      </a:r>
                    </a:p>
                  </a:txBody>
                  <a:tcPr/>
                </a:tc>
                <a:extLst>
                  <a:ext uri="{0D108BD9-81ED-4DB2-BD59-A6C34878D82A}">
                    <a16:rowId xmlns:a16="http://schemas.microsoft.com/office/drawing/2014/main" val="3332808160"/>
                  </a:ext>
                </a:extLst>
              </a:tr>
            </a:tbl>
          </a:graphicData>
        </a:graphic>
      </p:graphicFrame>
      <p:sp>
        <p:nvSpPr>
          <p:cNvPr id="4" name="Date Placeholder 3">
            <a:extLst>
              <a:ext uri="{FF2B5EF4-FFF2-40B4-BE49-F238E27FC236}">
                <a16:creationId xmlns:a16="http://schemas.microsoft.com/office/drawing/2014/main" id="{6AB2E303-358D-9418-A2DA-43AF2D64BD4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F05E2CA-EBE9-D8F9-F8A8-C52726753A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81BDFA-8D7A-F257-32BE-F3F7D1A26B2B}"/>
              </a:ext>
            </a:extLst>
          </p:cNvPr>
          <p:cNvSpPr>
            <a:spLocks noGrp="1"/>
          </p:cNvSpPr>
          <p:nvPr>
            <p:ph type="sldNum" sz="quarter" idx="12"/>
          </p:nvPr>
        </p:nvSpPr>
        <p:spPr/>
        <p:txBody>
          <a:bodyPr/>
          <a:lstStyle/>
          <a:p>
            <a:fld id="{D4F24A5E-B0D2-394D-9970-9AE06BCB59C1}" type="slidenum">
              <a:rPr lang="en-US" smtClean="0"/>
              <a:t>32</a:t>
            </a:fld>
            <a:endParaRPr lang="en-US"/>
          </a:p>
        </p:txBody>
      </p:sp>
    </p:spTree>
    <p:extLst>
      <p:ext uri="{BB962C8B-B14F-4D97-AF65-F5344CB8AC3E}">
        <p14:creationId xmlns:p14="http://schemas.microsoft.com/office/powerpoint/2010/main" val="1475622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9A3-68DB-1091-1794-7D0E5FD92578}"/>
              </a:ext>
            </a:extLst>
          </p:cNvPr>
          <p:cNvSpPr>
            <a:spLocks noGrp="1"/>
          </p:cNvSpPr>
          <p:nvPr>
            <p:ph type="title"/>
          </p:nvPr>
        </p:nvSpPr>
        <p:spPr/>
        <p:txBody>
          <a:bodyPr/>
          <a:lstStyle/>
          <a:p>
            <a:r>
              <a:rPr lang="en-CA"/>
              <a:t>T0 vs. FLAN Results</a:t>
            </a:r>
          </a:p>
        </p:txBody>
      </p:sp>
      <p:sp>
        <p:nvSpPr>
          <p:cNvPr id="4" name="Date Placeholder 3">
            <a:extLst>
              <a:ext uri="{FF2B5EF4-FFF2-40B4-BE49-F238E27FC236}">
                <a16:creationId xmlns:a16="http://schemas.microsoft.com/office/drawing/2014/main" id="{6AB2E303-358D-9418-A2DA-43AF2D64BD4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F05E2CA-EBE9-D8F9-F8A8-C52726753A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81BDFA-8D7A-F257-32BE-F3F7D1A26B2B}"/>
              </a:ext>
            </a:extLst>
          </p:cNvPr>
          <p:cNvSpPr>
            <a:spLocks noGrp="1"/>
          </p:cNvSpPr>
          <p:nvPr>
            <p:ph type="sldNum" sz="quarter" idx="12"/>
          </p:nvPr>
        </p:nvSpPr>
        <p:spPr/>
        <p:txBody>
          <a:bodyPr/>
          <a:lstStyle/>
          <a:p>
            <a:fld id="{D4F24A5E-B0D2-394D-9970-9AE06BCB59C1}" type="slidenum">
              <a:rPr lang="en-US" smtClean="0"/>
              <a:t>33</a:t>
            </a:fld>
            <a:endParaRPr lang="en-US"/>
          </a:p>
        </p:txBody>
      </p:sp>
      <p:sp>
        <p:nvSpPr>
          <p:cNvPr id="8" name="Content Placeholder 7">
            <a:extLst>
              <a:ext uri="{FF2B5EF4-FFF2-40B4-BE49-F238E27FC236}">
                <a16:creationId xmlns:a16="http://schemas.microsoft.com/office/drawing/2014/main" id="{00A521FD-ACE8-50F8-0B17-359103933DAE}"/>
              </a:ext>
            </a:extLst>
          </p:cNvPr>
          <p:cNvSpPr>
            <a:spLocks noGrp="1"/>
          </p:cNvSpPr>
          <p:nvPr>
            <p:ph idx="1"/>
          </p:nvPr>
        </p:nvSpPr>
        <p:spPr/>
        <p:txBody>
          <a:bodyPr vert="horz" lIns="91440" tIns="45720" rIns="91440" bIns="45720" rtlCol="0" anchor="t">
            <a:normAutofit/>
          </a:bodyPr>
          <a:lstStyle/>
          <a:p>
            <a:r>
              <a:rPr lang="en-US">
                <a:cs typeface="Calibri"/>
              </a:rPr>
              <a:t>Both papers reported results for NLI category</a:t>
            </a:r>
            <a:endParaRPr lang="en-US"/>
          </a:p>
          <a:p>
            <a:pPr lvl="1"/>
            <a:r>
              <a:rPr lang="en-US">
                <a:cs typeface="Calibri"/>
              </a:rPr>
              <a:t>ANLI R1-3 and RTE don't have any clear winners</a:t>
            </a:r>
          </a:p>
          <a:p>
            <a:pPr lvl="1"/>
            <a:r>
              <a:rPr lang="en-US">
                <a:cs typeface="Calibri"/>
              </a:rPr>
              <a:t>T0 significantly better than FLAN on CB (~80% vs. ~ 65%)</a:t>
            </a:r>
          </a:p>
          <a:p>
            <a:endParaRPr lang="en-US">
              <a:cs typeface="Calibri"/>
            </a:endParaRPr>
          </a:p>
          <a:p>
            <a:r>
              <a:rPr lang="en-US">
                <a:cs typeface="Calibri"/>
              </a:rPr>
              <a:t>Both train on ~250B tokens, maybe not enough for LaMDA-PT</a:t>
            </a:r>
          </a:p>
          <a:p>
            <a:endParaRPr lang="en-US">
              <a:cs typeface="Calibri"/>
            </a:endParaRPr>
          </a:p>
          <a:p>
            <a:r>
              <a:rPr lang="en-US">
                <a:cs typeface="Calibri"/>
              </a:rPr>
              <a:t>Mixing the two training datasets for instruction tuning is the best</a:t>
            </a:r>
            <a:endParaRPr lang="en-US"/>
          </a:p>
          <a:p>
            <a:pPr lvl="1"/>
            <a:r>
              <a:rPr lang="en-US">
                <a:cs typeface="Calibri"/>
              </a:rPr>
              <a:t>Chung, Hyung Won, Le Hou, Shayne Longpre, Barret </a:t>
            </a:r>
            <a:r>
              <a:rPr lang="en-US" err="1">
                <a:cs typeface="Calibri"/>
              </a:rPr>
              <a:t>Zoph</a:t>
            </a:r>
            <a:r>
              <a:rPr lang="en-US">
                <a:cs typeface="Calibri"/>
              </a:rPr>
              <a:t>, Yi Tay, William Fedus, </a:t>
            </a:r>
            <a:r>
              <a:rPr lang="en-US" err="1">
                <a:cs typeface="Calibri"/>
              </a:rPr>
              <a:t>Yunxuan</a:t>
            </a:r>
            <a:r>
              <a:rPr lang="en-US">
                <a:cs typeface="Calibri"/>
              </a:rPr>
              <a:t> Li et al. "Scaling instruction-finetuned language models." </a:t>
            </a:r>
            <a:r>
              <a:rPr lang="en-US" err="1">
                <a:cs typeface="Calibri"/>
              </a:rPr>
              <a:t>arXiv</a:t>
            </a:r>
            <a:r>
              <a:rPr lang="en-US">
                <a:cs typeface="Calibri"/>
              </a:rPr>
              <a:t> preprint arXiv:2210.11416 (2022).</a:t>
            </a:r>
          </a:p>
        </p:txBody>
      </p:sp>
    </p:spTree>
    <p:extLst>
      <p:ext uri="{BB962C8B-B14F-4D97-AF65-F5344CB8AC3E}">
        <p14:creationId xmlns:p14="http://schemas.microsoft.com/office/powerpoint/2010/main" val="316623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F38F-8B20-4716-954D-8BA5254B0A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F21A28-2934-BD13-B74E-C3966F235506}"/>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030FEED8-8CD2-F946-E689-A56197AFE02C}"/>
              </a:ext>
            </a:extLst>
          </p:cNvPr>
          <p:cNvSpPr>
            <a:spLocks noGrp="1"/>
          </p:cNvSpPr>
          <p:nvPr>
            <p:ph idx="1"/>
          </p:nvPr>
        </p:nvSpPr>
        <p:spPr/>
        <p:txBody>
          <a:bodyPr vert="horz" lIns="91440" tIns="45720" rIns="91440" bIns="45720" rtlCol="0" anchor="t">
            <a:normAutofit/>
          </a:bodyPr>
          <a:lstStyle/>
          <a:p>
            <a:pPr marL="800100" lvl="1" indent="-342900"/>
            <a:r>
              <a:rPr lang="en-US" sz="3000">
                <a:solidFill>
                  <a:schemeClr val="bg1">
                    <a:lumMod val="50000"/>
                  </a:schemeClr>
                </a:solidFill>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a:solidFill>
                  <a:schemeClr val="bg1">
                    <a:lumMod val="50000"/>
                  </a:schemeClr>
                </a:solidFill>
                <a:cs typeface="Calibri"/>
              </a:rPr>
              <a:t>Multitask Prompted </a:t>
            </a:r>
            <a:r>
              <a:rPr lang="en-US" sz="3000">
                <a:solidFill>
                  <a:schemeClr val="bg1">
                    <a:lumMod val="50000"/>
                  </a:schemeClr>
                </a:solidFill>
                <a:ea typeface="+mn-lt"/>
                <a:cs typeface="+mn-lt"/>
              </a:rPr>
              <a:t>Training</a:t>
            </a:r>
            <a:r>
              <a:rPr lang="en-US" sz="3000">
                <a:solidFill>
                  <a:schemeClr val="bg1">
                    <a:lumMod val="50000"/>
                  </a:schemeClr>
                </a:solidFill>
                <a:cs typeface="Calibri"/>
              </a:rPr>
              <a:t> Enables Zero-shot Task Generalization (T0), </a:t>
            </a:r>
            <a:r>
              <a:rPr lang="en-US" sz="3000">
                <a:solidFill>
                  <a:schemeClr val="bg1">
                    <a:lumMod val="50000"/>
                  </a:schemeClr>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b="1">
                <a:solidFill>
                  <a:srgbClr val="000000"/>
                </a:solidFill>
                <a:ea typeface="+mn-lt"/>
                <a:cs typeface="+mn-lt"/>
              </a:rPr>
              <a:t>LIMA: Less Is More for Alignment, </a:t>
            </a:r>
            <a:r>
              <a:rPr lang="en-US" sz="3000" b="1" err="1">
                <a:solidFill>
                  <a:srgbClr val="000000"/>
                </a:solidFill>
                <a:ea typeface="+mn-lt"/>
                <a:cs typeface="+mn-lt"/>
              </a:rPr>
              <a:t>Chunting</a:t>
            </a:r>
            <a:r>
              <a:rPr lang="en-US" sz="3000" b="1">
                <a:solidFill>
                  <a:srgbClr val="000000"/>
                </a:solidFill>
                <a:ea typeface="+mn-lt"/>
                <a:cs typeface="+mn-lt"/>
              </a:rPr>
              <a:t> Zhou et. Al, </a:t>
            </a:r>
            <a:r>
              <a:rPr lang="en-US" sz="3000" b="1" err="1">
                <a:solidFill>
                  <a:srgbClr val="000000"/>
                </a:solidFill>
                <a:ea typeface="+mn-lt"/>
                <a:cs typeface="+mn-lt"/>
              </a:rPr>
              <a:t>arXiv</a:t>
            </a:r>
            <a:r>
              <a:rPr lang="en-US" sz="3000" b="1">
                <a:solidFill>
                  <a:srgbClr val="000000"/>
                </a:solidFill>
                <a:ea typeface="+mn-lt"/>
                <a:cs typeface="+mn-lt"/>
              </a:rPr>
              <a:t> preprint 2023, from Meta AI</a:t>
            </a:r>
            <a:endParaRPr lang="en-US" sz="3000" b="1">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42080B36-9413-14C4-A70F-ABCE95B83D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561D02-7E11-1544-897F-A30819BC8F6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2024-03-13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9B7359A-1F60-5AE4-F7A1-66428D81F1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4" name="Slide Number Placeholder 3">
            <a:extLst>
              <a:ext uri="{FF2B5EF4-FFF2-40B4-BE49-F238E27FC236}">
                <a16:creationId xmlns:a16="http://schemas.microsoft.com/office/drawing/2014/main" id="{30B7654A-24C8-5D66-6F1A-3466D12222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4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68E0-1E9B-65CF-F803-8D17D29ECD82}"/>
              </a:ext>
            </a:extLst>
          </p:cNvPr>
          <p:cNvSpPr>
            <a:spLocks noGrp="1"/>
          </p:cNvSpPr>
          <p:nvPr>
            <p:ph type="title"/>
          </p:nvPr>
        </p:nvSpPr>
        <p:spPr/>
        <p:txBody>
          <a:bodyPr>
            <a:normAutofit/>
          </a:bodyPr>
          <a:lstStyle/>
          <a:p>
            <a:r>
              <a:rPr lang="en-CA"/>
              <a:t>No More Large-scale Instruction Tuning?</a:t>
            </a:r>
          </a:p>
        </p:txBody>
      </p:sp>
      <p:sp>
        <p:nvSpPr>
          <p:cNvPr id="3" name="Content Placeholder 2">
            <a:extLst>
              <a:ext uri="{FF2B5EF4-FFF2-40B4-BE49-F238E27FC236}">
                <a16:creationId xmlns:a16="http://schemas.microsoft.com/office/drawing/2014/main" id="{E6FB35D6-178B-5DD9-375E-F902DB2B441F}"/>
              </a:ext>
            </a:extLst>
          </p:cNvPr>
          <p:cNvSpPr>
            <a:spLocks noGrp="1"/>
          </p:cNvSpPr>
          <p:nvPr>
            <p:ph idx="1"/>
          </p:nvPr>
        </p:nvSpPr>
        <p:spPr/>
        <p:txBody>
          <a:bodyPr vert="horz" lIns="91440" tIns="45720" rIns="91440" bIns="45720" rtlCol="0" anchor="t">
            <a:normAutofit/>
          </a:bodyPr>
          <a:lstStyle/>
          <a:p>
            <a:r>
              <a:rPr lang="en-US" b="1">
                <a:solidFill>
                  <a:srgbClr val="000000"/>
                </a:solidFill>
                <a:latin typeface="Calibri"/>
                <a:cs typeface="Calibri"/>
              </a:rPr>
              <a:t>Hypothesize:</a:t>
            </a:r>
            <a:r>
              <a:rPr lang="en-US">
                <a:solidFill>
                  <a:srgbClr val="000000"/>
                </a:solidFill>
                <a:latin typeface="Calibri"/>
                <a:cs typeface="Calibri"/>
              </a:rPr>
              <a:t> Alignment teaches</a:t>
            </a:r>
            <a:r>
              <a:rPr lang="en-US" b="0" i="0">
                <a:solidFill>
                  <a:srgbClr val="000000"/>
                </a:solidFill>
                <a:effectLst/>
                <a:latin typeface="Calibri"/>
                <a:cs typeface="Calibri"/>
              </a:rPr>
              <a:t> the </a:t>
            </a:r>
            <a:r>
              <a:rPr lang="en-US">
                <a:solidFill>
                  <a:srgbClr val="000000"/>
                </a:solidFill>
                <a:latin typeface="Calibri"/>
                <a:cs typeface="Calibri"/>
              </a:rPr>
              <a:t>model the style</a:t>
            </a:r>
            <a:r>
              <a:rPr lang="en-US" b="0" i="0">
                <a:solidFill>
                  <a:srgbClr val="000000"/>
                </a:solidFill>
                <a:effectLst/>
                <a:latin typeface="Calibri"/>
                <a:cs typeface="Calibri"/>
              </a:rPr>
              <a:t> or format </a:t>
            </a:r>
            <a:r>
              <a:rPr lang="en-US">
                <a:solidFill>
                  <a:srgbClr val="000000"/>
                </a:solidFill>
                <a:latin typeface="Calibri"/>
                <a:cs typeface="Calibri"/>
              </a:rPr>
              <a:t>for interacting</a:t>
            </a:r>
            <a:r>
              <a:rPr lang="en-US" b="0" i="0">
                <a:solidFill>
                  <a:srgbClr val="000000"/>
                </a:solidFill>
                <a:effectLst/>
                <a:latin typeface="Calibri"/>
                <a:cs typeface="Calibri"/>
              </a:rPr>
              <a:t> with users, to expose the knowledge and capabilities that </a:t>
            </a:r>
            <a:r>
              <a:rPr lang="en-US">
                <a:solidFill>
                  <a:srgbClr val="000000"/>
                </a:solidFill>
                <a:latin typeface="Calibri"/>
                <a:cs typeface="Calibri"/>
              </a:rPr>
              <a:t>it has already learned during</a:t>
            </a:r>
            <a:r>
              <a:rPr lang="en-US">
                <a:latin typeface="Calibri"/>
                <a:cs typeface="Calibri"/>
              </a:rPr>
              <a:t> pretraining</a:t>
            </a:r>
            <a:r>
              <a:rPr lang="en-US"/>
              <a:t> </a:t>
            </a:r>
            <a:br>
              <a:rPr lang="en-US"/>
            </a:br>
            <a:endParaRPr lang="en-US">
              <a:cs typeface="Calibri"/>
            </a:endParaRPr>
          </a:p>
          <a:p>
            <a:r>
              <a:rPr lang="en-US">
                <a:solidFill>
                  <a:srgbClr val="000000"/>
                </a:solidFill>
                <a:latin typeface="Calibri"/>
                <a:cs typeface="Calibri"/>
              </a:rPr>
              <a:t>Only</a:t>
            </a:r>
            <a:r>
              <a:rPr lang="en-US" sz="2800" b="0" i="0">
                <a:solidFill>
                  <a:srgbClr val="000000"/>
                </a:solidFill>
                <a:effectLst/>
                <a:latin typeface="Calibri"/>
                <a:cs typeface="Calibri"/>
              </a:rPr>
              <a:t> limited instruction </a:t>
            </a:r>
            <a:r>
              <a:rPr lang="en-US">
                <a:solidFill>
                  <a:srgbClr val="000000"/>
                </a:solidFill>
                <a:latin typeface="Calibri"/>
                <a:cs typeface="Calibri"/>
              </a:rPr>
              <a:t>tuning data</a:t>
            </a:r>
            <a:r>
              <a:rPr lang="en-US" sz="2800" b="0" i="0">
                <a:solidFill>
                  <a:srgbClr val="000000"/>
                </a:solidFill>
                <a:effectLst/>
                <a:latin typeface="Calibri"/>
                <a:cs typeface="Calibri"/>
              </a:rPr>
              <a:t> is necessary to teach models to produce high quality output</a:t>
            </a:r>
            <a:endParaRPr lang="en-CA">
              <a:latin typeface="Calibri"/>
              <a:cs typeface="Calibri"/>
            </a:endParaRPr>
          </a:p>
          <a:p>
            <a:endParaRPr lang="en-US">
              <a:cs typeface="Calibri" panose="020F0502020204030204"/>
            </a:endParaRPr>
          </a:p>
          <a:p>
            <a:pPr marL="0" indent="0">
              <a:buNone/>
            </a:pPr>
            <a:r>
              <a:rPr lang="en-CA" b="1">
                <a:solidFill>
                  <a:srgbClr val="C00000"/>
                </a:solidFill>
              </a:rPr>
              <a:t>LIMA focuses on 1000 carefully curated prompts, diverse input style, unified output in the format of helpful assistant AI</a:t>
            </a:r>
            <a:endParaRPr lang="en-CA" b="1">
              <a:solidFill>
                <a:srgbClr val="C00000"/>
              </a:solidFill>
              <a:cs typeface="Calibri"/>
            </a:endParaRPr>
          </a:p>
        </p:txBody>
      </p:sp>
      <p:sp>
        <p:nvSpPr>
          <p:cNvPr id="4" name="Date Placeholder 3">
            <a:extLst>
              <a:ext uri="{FF2B5EF4-FFF2-40B4-BE49-F238E27FC236}">
                <a16:creationId xmlns:a16="http://schemas.microsoft.com/office/drawing/2014/main" id="{8D32FF97-5791-D51A-2EDE-AD461ED5003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5D1484E-4A6E-F540-4F20-7D443942450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BB1AA67-BCCD-58FB-C290-B9F96FC452CD}"/>
              </a:ext>
            </a:extLst>
          </p:cNvPr>
          <p:cNvSpPr>
            <a:spLocks noGrp="1"/>
          </p:cNvSpPr>
          <p:nvPr>
            <p:ph type="sldNum" sz="quarter" idx="12"/>
          </p:nvPr>
        </p:nvSpPr>
        <p:spPr/>
        <p:txBody>
          <a:bodyPr/>
          <a:lstStyle/>
          <a:p>
            <a:fld id="{D4F24A5E-B0D2-394D-9970-9AE06BCB59C1}" type="slidenum">
              <a:rPr lang="en-US" smtClean="0"/>
              <a:t>35</a:t>
            </a:fld>
            <a:endParaRPr lang="en-US"/>
          </a:p>
        </p:txBody>
      </p:sp>
    </p:spTree>
    <p:extLst>
      <p:ext uri="{BB962C8B-B14F-4D97-AF65-F5344CB8AC3E}">
        <p14:creationId xmlns:p14="http://schemas.microsoft.com/office/powerpoint/2010/main" val="100334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Stack Exchange</a:t>
            </a: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p:txBody>
          <a:bodyPr vert="horz" lIns="91440" tIns="45720" rIns="91440" bIns="45720" rtlCol="0" anchor="t">
            <a:noAutofit/>
          </a:bodyPr>
          <a:lstStyle/>
          <a:p>
            <a:r>
              <a:rPr lang="en-CA" sz="3200">
                <a:ea typeface="+mn-lt"/>
                <a:cs typeface="+mn-lt"/>
              </a:rPr>
              <a:t>Sample 200 questions from each 170+ exchanges</a:t>
            </a:r>
            <a:endParaRPr lang="en-US" sz="3200">
              <a:cs typeface="Calibri"/>
            </a:endParaRPr>
          </a:p>
          <a:p>
            <a:pPr lvl="1"/>
            <a:r>
              <a:rPr lang="en-CA" sz="2800">
                <a:ea typeface="+mn-lt"/>
                <a:cs typeface="+mn-lt"/>
              </a:rPr>
              <a:t>Title-only questions with the highest score</a:t>
            </a:r>
          </a:p>
          <a:p>
            <a:pPr lvl="1"/>
            <a:r>
              <a:rPr lang="en-CA" sz="2800">
                <a:ea typeface="+mn-lt"/>
                <a:cs typeface="+mn-lt"/>
              </a:rPr>
              <a:t>Top answer for each question (&gt;+10 score) </a:t>
            </a:r>
          </a:p>
          <a:p>
            <a:endParaRPr lang="en-CA" sz="3200">
              <a:ea typeface="+mn-lt"/>
              <a:cs typeface="+mn-lt"/>
            </a:endParaRPr>
          </a:p>
          <a:p>
            <a:r>
              <a:rPr lang="en-CA" sz="3200">
                <a:ea typeface="+mn-lt"/>
                <a:cs typeface="+mn-lt"/>
              </a:rPr>
              <a:t>Excluded answers not matching the helpful AI assistant style</a:t>
            </a:r>
            <a:endParaRPr lang="en-CA"/>
          </a:p>
          <a:p>
            <a:pPr lvl="1"/>
            <a:r>
              <a:rPr lang="en-CA" sz="2800">
                <a:ea typeface="+mn-lt"/>
                <a:cs typeface="+mn-lt"/>
              </a:rPr>
              <a:t>Shorter than 1200 characters longer than 4096</a:t>
            </a:r>
          </a:p>
          <a:p>
            <a:pPr lvl="1"/>
            <a:r>
              <a:rPr lang="en-CA" sz="2800">
                <a:ea typeface="+mn-lt"/>
                <a:cs typeface="+mn-lt"/>
              </a:rPr>
              <a:t>Written in the first person</a:t>
            </a:r>
            <a:endParaRPr lang="en-CA" sz="2800">
              <a:cs typeface="Calibri" panose="020F0502020204030204"/>
            </a:endParaRPr>
          </a:p>
          <a:p>
            <a:pPr lvl="1"/>
            <a:r>
              <a:rPr lang="en-CA" sz="2800">
                <a:ea typeface="+mn-lt"/>
                <a:cs typeface="+mn-lt"/>
              </a:rPr>
              <a:t>Reference to other posts</a:t>
            </a:r>
          </a:p>
          <a:p>
            <a:pPr lvl="1"/>
            <a:r>
              <a:rPr lang="en-CA" sz="2800">
                <a:ea typeface="+mn-lt"/>
                <a:cs typeface="+mn-lt"/>
              </a:rPr>
              <a:t>Removed links, images, and HTML tags from responses</a:t>
            </a:r>
            <a:endParaRPr lang="en-CA" sz="2800">
              <a:cs typeface="Calibri" panose="020F0502020204030204"/>
            </a:endParaRP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36</a:t>
            </a:fld>
            <a:endParaRPr lang="en-US"/>
          </a:p>
        </p:txBody>
      </p:sp>
    </p:spTree>
    <p:extLst>
      <p:ext uri="{BB962C8B-B14F-4D97-AF65-F5344CB8AC3E}">
        <p14:creationId xmlns:p14="http://schemas.microsoft.com/office/powerpoint/2010/main" val="3355519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a:t>
            </a:r>
            <a:r>
              <a:rPr lang="en-CA" err="1"/>
              <a:t>WikiHow</a:t>
            </a: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p:txBody>
          <a:bodyPr vert="horz" lIns="91440" tIns="45720" rIns="91440" bIns="45720" rtlCol="0" anchor="t">
            <a:noAutofit/>
          </a:bodyPr>
          <a:lstStyle/>
          <a:p>
            <a:r>
              <a:rPr lang="en-CA" sz="3200">
                <a:ea typeface="+mn-lt"/>
                <a:cs typeface="+mn-lt"/>
              </a:rPr>
              <a:t>Sampled 200 out of 240000 highly moderated articles</a:t>
            </a:r>
          </a:p>
          <a:p>
            <a:pPr lvl="1"/>
            <a:r>
              <a:rPr lang="en-CA" sz="2800">
                <a:ea typeface="+mn-lt"/>
                <a:cs typeface="+mn-lt"/>
              </a:rPr>
              <a:t>Two level sampling to maximize diversity</a:t>
            </a:r>
            <a:endParaRPr lang="en-CA">
              <a:cs typeface="Calibri"/>
            </a:endParaRPr>
          </a:p>
          <a:p>
            <a:endParaRPr lang="en-CA" sz="3200">
              <a:ea typeface="+mn-lt"/>
              <a:cs typeface="+mn-lt"/>
            </a:endParaRPr>
          </a:p>
          <a:p>
            <a:r>
              <a:rPr lang="en-CA" sz="3200">
                <a:ea typeface="+mn-lt"/>
                <a:cs typeface="+mn-lt"/>
              </a:rPr>
              <a:t>Article title used as the input prompt</a:t>
            </a:r>
            <a:endParaRPr lang="en-CA"/>
          </a:p>
          <a:p>
            <a:endParaRPr lang="en-CA" sz="3200">
              <a:ea typeface="+mn-lt"/>
              <a:cs typeface="+mn-lt"/>
            </a:endParaRPr>
          </a:p>
          <a:p>
            <a:r>
              <a:rPr lang="en-CA" sz="3200">
                <a:ea typeface="+mn-lt"/>
                <a:cs typeface="+mn-lt"/>
              </a:rPr>
              <a:t>Article body used as the response</a:t>
            </a:r>
            <a:endParaRPr lang="en-CA"/>
          </a:p>
          <a:p>
            <a:pPr lvl="1"/>
            <a:r>
              <a:rPr lang="en-CA" sz="2800">
                <a:ea typeface="+mn-lt"/>
                <a:cs typeface="+mn-lt"/>
              </a:rPr>
              <a:t>Preprocessing to remove images, links, etc.</a:t>
            </a: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37</a:t>
            </a:fld>
            <a:endParaRPr lang="en-US"/>
          </a:p>
        </p:txBody>
      </p:sp>
    </p:spTree>
    <p:extLst>
      <p:ext uri="{BB962C8B-B14F-4D97-AF65-F5344CB8AC3E}">
        <p14:creationId xmlns:p14="http://schemas.microsoft.com/office/powerpoint/2010/main" val="3658659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Pushshift Reddit Dataset</a:t>
            </a:r>
            <a:endParaRPr lang="en-CA">
              <a:cs typeface="Calibri Light"/>
            </a:endParaRP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a:xfrm>
            <a:off x="838200" y="1260629"/>
            <a:ext cx="10594041" cy="4905129"/>
          </a:xfrm>
        </p:spPr>
        <p:txBody>
          <a:bodyPr vert="horz" lIns="91440" tIns="45720" rIns="91440" bIns="45720" rtlCol="0" anchor="t">
            <a:noAutofit/>
          </a:bodyPr>
          <a:lstStyle/>
          <a:p>
            <a:r>
              <a:rPr lang="en-CA" sz="3200">
                <a:ea typeface="+mn-lt"/>
                <a:cs typeface="+mn-lt"/>
              </a:rPr>
              <a:t>Reddit is mostly for entertaining</a:t>
            </a:r>
          </a:p>
          <a:p>
            <a:pPr lvl="1"/>
            <a:r>
              <a:rPr lang="en-CA" sz="2800">
                <a:ea typeface="+mn-lt"/>
                <a:cs typeface="+mn-lt"/>
              </a:rPr>
              <a:t>Top voted answers could be witty, sarcastic, humorous</a:t>
            </a:r>
          </a:p>
          <a:p>
            <a:pPr lvl="1"/>
            <a:r>
              <a:rPr lang="en-CA" sz="2800">
                <a:ea typeface="+mn-lt"/>
                <a:cs typeface="+mn-lt"/>
              </a:rPr>
              <a:t>Not a match for helpful AI assistant style</a:t>
            </a:r>
          </a:p>
          <a:p>
            <a:endParaRPr lang="en-CA" sz="3200">
              <a:ea typeface="+mn-lt"/>
              <a:cs typeface="+mn-lt"/>
            </a:endParaRPr>
          </a:p>
          <a:p>
            <a:r>
              <a:rPr lang="en-CA" sz="3200">
                <a:ea typeface="+mn-lt"/>
                <a:cs typeface="+mn-lt"/>
              </a:rPr>
              <a:t>Manually selected examples from within the most upvoted posts</a:t>
            </a:r>
          </a:p>
          <a:p>
            <a:endParaRPr lang="en-CA" sz="3200">
              <a:ea typeface="+mn-lt"/>
              <a:cs typeface="+mn-lt"/>
            </a:endParaRPr>
          </a:p>
          <a:p>
            <a:r>
              <a:rPr lang="en-CA" sz="3200">
                <a:ea typeface="+mn-lt"/>
                <a:cs typeface="+mn-lt"/>
              </a:rPr>
              <a:t>Limited selection to r/</a:t>
            </a:r>
            <a:r>
              <a:rPr lang="en-CA" sz="3200" err="1">
                <a:ea typeface="+mn-lt"/>
                <a:cs typeface="+mn-lt"/>
              </a:rPr>
              <a:t>AskReddit</a:t>
            </a:r>
            <a:r>
              <a:rPr lang="en-CA" sz="3200">
                <a:ea typeface="+mn-lt"/>
                <a:cs typeface="+mn-lt"/>
              </a:rPr>
              <a:t> and r/Prompts</a:t>
            </a:r>
          </a:p>
          <a:p>
            <a:pPr lvl="1"/>
            <a:r>
              <a:rPr lang="en-CA" sz="2800">
                <a:ea typeface="+mn-lt"/>
                <a:cs typeface="+mn-lt"/>
              </a:rPr>
              <a:t>70 title-only questions and their top-most voted answer in test set</a:t>
            </a:r>
          </a:p>
          <a:p>
            <a:pPr lvl="1"/>
            <a:r>
              <a:rPr lang="en-CA" sz="2800">
                <a:ea typeface="+mn-lt"/>
                <a:cs typeface="+mn-lt"/>
              </a:rPr>
              <a:t>150 high quality prompts and responses from r/Prompts in training</a:t>
            </a:r>
            <a:br>
              <a:rPr lang="en-CA" sz="2800">
                <a:ea typeface="+mn-lt"/>
                <a:cs typeface="+mn-lt"/>
              </a:rPr>
            </a:br>
            <a:endParaRPr lang="en-CA" sz="2800">
              <a:ea typeface="+mn-lt"/>
              <a:cs typeface="+mn-lt"/>
            </a:endParaRP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38</a:t>
            </a:fld>
            <a:endParaRPr lang="en-US"/>
          </a:p>
        </p:txBody>
      </p:sp>
    </p:spTree>
    <p:extLst>
      <p:ext uri="{BB962C8B-B14F-4D97-AF65-F5344CB8AC3E}">
        <p14:creationId xmlns:p14="http://schemas.microsoft.com/office/powerpoint/2010/main" val="4192086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3A46-17AB-88C1-C199-3CE6C934E688}"/>
              </a:ext>
            </a:extLst>
          </p:cNvPr>
          <p:cNvSpPr>
            <a:spLocks noGrp="1"/>
          </p:cNvSpPr>
          <p:nvPr>
            <p:ph type="title"/>
          </p:nvPr>
        </p:nvSpPr>
        <p:spPr/>
        <p:txBody>
          <a:bodyPr/>
          <a:lstStyle/>
          <a:p>
            <a:r>
              <a:rPr lang="en-CA"/>
              <a:t>Manual Prompt Creation</a:t>
            </a:r>
          </a:p>
        </p:txBody>
      </p:sp>
      <p:sp>
        <p:nvSpPr>
          <p:cNvPr id="3" name="Content Placeholder 2">
            <a:extLst>
              <a:ext uri="{FF2B5EF4-FFF2-40B4-BE49-F238E27FC236}">
                <a16:creationId xmlns:a16="http://schemas.microsoft.com/office/drawing/2014/main" id="{2791EFEE-231E-E847-C229-91FAD85C86D5}"/>
              </a:ext>
            </a:extLst>
          </p:cNvPr>
          <p:cNvSpPr>
            <a:spLocks noGrp="1"/>
          </p:cNvSpPr>
          <p:nvPr>
            <p:ph idx="1"/>
          </p:nvPr>
        </p:nvSpPr>
        <p:spPr/>
        <p:txBody>
          <a:bodyPr vert="horz" lIns="91440" tIns="45720" rIns="91440" bIns="45720" rtlCol="0" anchor="t">
            <a:normAutofit/>
          </a:bodyPr>
          <a:lstStyle/>
          <a:p>
            <a:r>
              <a:rPr lang="en-CA">
                <a:cs typeface="Calibri"/>
              </a:rPr>
              <a:t>Two groups of authors wrote 250 prompts based on their interest</a:t>
            </a:r>
          </a:p>
          <a:p>
            <a:pPr lvl="1"/>
            <a:r>
              <a:rPr lang="en-CA">
                <a:cs typeface="Calibri"/>
              </a:rPr>
              <a:t>Group A: 200 training, 50 dev set split</a:t>
            </a:r>
          </a:p>
          <a:p>
            <a:pPr lvl="1"/>
            <a:r>
              <a:rPr lang="en-CA">
                <a:cs typeface="Calibri"/>
              </a:rPr>
              <a:t>Group B: filtered out 20, the remaining 230 for held-out for test</a:t>
            </a:r>
          </a:p>
          <a:p>
            <a:pPr lvl="1"/>
            <a:endParaRPr lang="en-CA">
              <a:cs typeface="Calibri"/>
            </a:endParaRPr>
          </a:p>
          <a:p>
            <a:r>
              <a:rPr lang="en-CA">
                <a:cs typeface="Calibri"/>
              </a:rPr>
              <a:t>Wrote high quality responses for the 200 prompts in training set</a:t>
            </a:r>
          </a:p>
          <a:p>
            <a:pPr lvl="1"/>
            <a:r>
              <a:rPr lang="en-CA">
                <a:cs typeface="Calibri"/>
              </a:rPr>
              <a:t>Acknowledgement of the question followed by the answer assists the model in forming chain of thought</a:t>
            </a:r>
          </a:p>
          <a:p>
            <a:pPr lvl="1"/>
            <a:endParaRPr lang="en-CA">
              <a:cs typeface="Calibri"/>
            </a:endParaRPr>
          </a:p>
          <a:p>
            <a:r>
              <a:rPr lang="en-CA">
                <a:ea typeface="+mn-lt"/>
                <a:cs typeface="+mn-lt"/>
              </a:rPr>
              <a:t>A single training example from 50 natural language generation tasks such as summarization, paraphrasing, etc.</a:t>
            </a:r>
          </a:p>
          <a:p>
            <a:pPr lvl="1"/>
            <a:r>
              <a:rPr lang="en-CA">
                <a:cs typeface="Calibri"/>
              </a:rPr>
              <a:t>Increases the prompt diversity</a:t>
            </a:r>
          </a:p>
          <a:p>
            <a:pPr lvl="1"/>
            <a:endParaRPr lang="en-CA">
              <a:cs typeface="Calibri"/>
            </a:endParaRPr>
          </a:p>
          <a:p>
            <a:pPr lvl="1"/>
            <a:endParaRPr lang="en-CA">
              <a:cs typeface="Calibri"/>
            </a:endParaRPr>
          </a:p>
        </p:txBody>
      </p:sp>
      <p:sp>
        <p:nvSpPr>
          <p:cNvPr id="4" name="Date Placeholder 3">
            <a:extLst>
              <a:ext uri="{FF2B5EF4-FFF2-40B4-BE49-F238E27FC236}">
                <a16:creationId xmlns:a16="http://schemas.microsoft.com/office/drawing/2014/main" id="{6B6DD5F3-81DC-EED8-CAE6-BB18D1B3BA0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E6B34835-160E-20AB-E5B7-46EAFB1C081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06E51DC-379C-C8C9-5CFB-5509F073F37F}"/>
              </a:ext>
            </a:extLst>
          </p:cNvPr>
          <p:cNvSpPr>
            <a:spLocks noGrp="1"/>
          </p:cNvSpPr>
          <p:nvPr>
            <p:ph type="sldNum" sz="quarter" idx="12"/>
          </p:nvPr>
        </p:nvSpPr>
        <p:spPr/>
        <p:txBody>
          <a:bodyPr/>
          <a:lstStyle/>
          <a:p>
            <a:fld id="{D4F24A5E-B0D2-394D-9970-9AE06BCB59C1}" type="slidenum">
              <a:rPr lang="en-US" smtClean="0"/>
              <a:t>39</a:t>
            </a:fld>
            <a:endParaRPr lang="en-US"/>
          </a:p>
        </p:txBody>
      </p:sp>
    </p:spTree>
    <p:extLst>
      <p:ext uri="{BB962C8B-B14F-4D97-AF65-F5344CB8AC3E}">
        <p14:creationId xmlns:p14="http://schemas.microsoft.com/office/powerpoint/2010/main" val="21619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pPr marL="800100" lvl="1" indent="-342900"/>
            <a:r>
              <a:rPr lang="en-US" sz="3000" b="1">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a:solidFill>
                  <a:srgbClr val="000000"/>
                </a:solidFill>
                <a:cs typeface="Calibri"/>
              </a:rPr>
              <a:t>Multitask Prompted </a:t>
            </a:r>
            <a:r>
              <a:rPr lang="en-US" sz="3000">
                <a:ea typeface="+mn-lt"/>
                <a:cs typeface="+mn-lt"/>
              </a:rPr>
              <a:t>Training</a:t>
            </a:r>
            <a:r>
              <a:rPr lang="en-US" sz="3000">
                <a:solidFill>
                  <a:srgbClr val="000000"/>
                </a:solidFill>
                <a:cs typeface="Calibri"/>
              </a:rPr>
              <a:t> Enables Zero-shot Task Generalization (T0), </a:t>
            </a:r>
            <a:r>
              <a:rPr lang="en-US" sz="3000">
                <a:solidFill>
                  <a:srgbClr val="000000"/>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a:solidFill>
                  <a:srgbClr val="000000"/>
                </a:solidFill>
                <a:ea typeface="+mn-lt"/>
                <a:cs typeface="+mn-lt"/>
              </a:rPr>
              <a:t>LIMA: Less Is More for Alignment, </a:t>
            </a:r>
            <a:r>
              <a:rPr lang="en-US" sz="3000" err="1">
                <a:solidFill>
                  <a:srgbClr val="000000"/>
                </a:solidFill>
                <a:ea typeface="+mn-lt"/>
                <a:cs typeface="+mn-lt"/>
              </a:rPr>
              <a:t>Chunting</a:t>
            </a:r>
            <a:r>
              <a:rPr lang="en-US" sz="3000">
                <a:solidFill>
                  <a:srgbClr val="000000"/>
                </a:solidFill>
                <a:ea typeface="+mn-lt"/>
                <a:cs typeface="+mn-lt"/>
              </a:rPr>
              <a:t> Zhou et. Al, </a:t>
            </a:r>
            <a:r>
              <a:rPr lang="en-US" sz="3000" err="1">
                <a:solidFill>
                  <a:srgbClr val="000000"/>
                </a:solidFill>
                <a:ea typeface="+mn-lt"/>
                <a:cs typeface="+mn-lt"/>
              </a:rPr>
              <a:t>arXiv</a:t>
            </a:r>
            <a:r>
              <a:rPr lang="en-US" sz="3000">
                <a:solidFill>
                  <a:srgbClr val="000000"/>
                </a:solidFill>
                <a:ea typeface="+mn-lt"/>
                <a:cs typeface="+mn-lt"/>
              </a:rPr>
              <a:t> preprint 2023, from Meta AI</a:t>
            </a:r>
            <a:endParaRPr lang="en-US" sz="3000">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4</a:t>
            </a:fld>
            <a:endParaRPr lang="en-US"/>
          </a:p>
        </p:txBody>
      </p:sp>
    </p:spTree>
    <p:extLst>
      <p:ext uri="{BB962C8B-B14F-4D97-AF65-F5344CB8AC3E}">
        <p14:creationId xmlns:p14="http://schemas.microsoft.com/office/powerpoint/2010/main" val="4264230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27B9-7630-C75A-6A54-BDDDD3F5FE37}"/>
              </a:ext>
            </a:extLst>
          </p:cNvPr>
          <p:cNvSpPr>
            <a:spLocks noGrp="1"/>
          </p:cNvSpPr>
          <p:nvPr>
            <p:ph type="title"/>
          </p:nvPr>
        </p:nvSpPr>
        <p:spPr/>
        <p:txBody>
          <a:bodyPr/>
          <a:lstStyle/>
          <a:p>
            <a:r>
              <a:rPr lang="en-CA"/>
              <a:t>Training LIMA</a:t>
            </a:r>
          </a:p>
        </p:txBody>
      </p:sp>
      <p:sp>
        <p:nvSpPr>
          <p:cNvPr id="3" name="Content Placeholder 2">
            <a:extLst>
              <a:ext uri="{FF2B5EF4-FFF2-40B4-BE49-F238E27FC236}">
                <a16:creationId xmlns:a16="http://schemas.microsoft.com/office/drawing/2014/main" id="{C2383CD2-EB5D-F963-94F1-AF6D27DCDFCF}"/>
              </a:ext>
            </a:extLst>
          </p:cNvPr>
          <p:cNvSpPr>
            <a:spLocks noGrp="1"/>
          </p:cNvSpPr>
          <p:nvPr>
            <p:ph idx="1"/>
          </p:nvPr>
        </p:nvSpPr>
        <p:spPr/>
        <p:txBody>
          <a:bodyPr vert="horz" lIns="91440" tIns="45720" rIns="91440" bIns="45720" rtlCol="0" anchor="t">
            <a:normAutofit/>
          </a:bodyPr>
          <a:lstStyle/>
          <a:p>
            <a:r>
              <a:rPr lang="en-CA" sz="3200" dirty="0">
                <a:ea typeface="+mn-lt"/>
                <a:cs typeface="+mn-lt"/>
              </a:rPr>
              <a:t>Used </a:t>
            </a:r>
            <a:r>
              <a:rPr lang="en-CA" sz="3200">
                <a:ea typeface="+mn-lt"/>
                <a:cs typeface="+mn-lt"/>
              </a:rPr>
              <a:t>LLaMA</a:t>
            </a:r>
            <a:r>
              <a:rPr lang="en-CA" sz="3200" dirty="0">
                <a:ea typeface="+mn-lt"/>
                <a:cs typeface="+mn-lt"/>
              </a:rPr>
              <a:t> 65B as the base model </a:t>
            </a:r>
          </a:p>
          <a:p>
            <a:r>
              <a:rPr lang="en-CA" sz="3200">
                <a:ea typeface="+mn-lt"/>
                <a:cs typeface="+mn-lt"/>
              </a:rPr>
              <a:t>Trained on 1000 examples with batch size of 32 for 15 epochs</a:t>
            </a:r>
          </a:p>
          <a:p>
            <a:r>
              <a:rPr lang="en-CA" sz="3200">
                <a:ea typeface="+mn-lt"/>
                <a:cs typeface="+mn-lt"/>
              </a:rPr>
              <a:t>Introduced a special E</a:t>
            </a:r>
            <a:r>
              <a:rPr lang="en-CA" sz="3200" i="1">
                <a:ea typeface="+mn-lt"/>
                <a:cs typeface="+mn-lt"/>
              </a:rPr>
              <a:t>nd-of-Turn</a:t>
            </a:r>
            <a:r>
              <a:rPr lang="en-CA" sz="3200">
                <a:ea typeface="+mn-lt"/>
                <a:cs typeface="+mn-lt"/>
              </a:rPr>
              <a:t> (EOT) token to differentiate between </a:t>
            </a:r>
            <a:r>
              <a:rPr lang="en-CA" sz="3200" i="1">
                <a:ea typeface="+mn-lt"/>
                <a:cs typeface="+mn-lt"/>
              </a:rPr>
              <a:t>user</a:t>
            </a:r>
            <a:r>
              <a:rPr lang="en-CA" sz="3200">
                <a:ea typeface="+mn-lt"/>
                <a:cs typeface="+mn-lt"/>
              </a:rPr>
              <a:t> and </a:t>
            </a:r>
            <a:r>
              <a:rPr lang="en-CA" sz="3200" i="1">
                <a:ea typeface="+mn-lt"/>
                <a:cs typeface="+mn-lt"/>
              </a:rPr>
              <a:t>assistant</a:t>
            </a:r>
            <a:r>
              <a:rPr lang="en-CA" sz="3200">
                <a:ea typeface="+mn-lt"/>
                <a:cs typeface="+mn-lt"/>
              </a:rPr>
              <a:t> roles.</a:t>
            </a:r>
          </a:p>
          <a:p>
            <a:r>
              <a:rPr lang="en-CA" sz="3200">
                <a:ea typeface="+mn-lt"/>
                <a:cs typeface="+mn-lt"/>
              </a:rPr>
              <a:t>Context size 2048</a:t>
            </a:r>
          </a:p>
          <a:p>
            <a:r>
              <a:rPr lang="en-CA" sz="3200" err="1">
                <a:ea typeface="+mn-lt"/>
                <a:cs typeface="+mn-lt"/>
              </a:rPr>
              <a:t>AdamW</a:t>
            </a:r>
            <a:r>
              <a:rPr lang="en-CA" sz="3200">
                <a:ea typeface="+mn-lt"/>
                <a:cs typeface="+mn-lt"/>
              </a:rPr>
              <a:t> optimizer</a:t>
            </a:r>
          </a:p>
          <a:p>
            <a:r>
              <a:rPr lang="en-CA" sz="3200">
                <a:ea typeface="+mn-lt"/>
                <a:cs typeface="+mn-lt"/>
              </a:rPr>
              <a:t>Dropout over residual networks</a:t>
            </a:r>
          </a:p>
        </p:txBody>
      </p:sp>
      <p:sp>
        <p:nvSpPr>
          <p:cNvPr id="4" name="Date Placeholder 3">
            <a:extLst>
              <a:ext uri="{FF2B5EF4-FFF2-40B4-BE49-F238E27FC236}">
                <a16:creationId xmlns:a16="http://schemas.microsoft.com/office/drawing/2014/main" id="{D7A97375-43FC-C68E-F9E7-34B8D23984F6}"/>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ECCC59DA-992A-A3F4-827C-64F19988966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C1DE45-F549-B96F-E31D-653070AFCE7E}"/>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4254174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Evaluation Methodology</a:t>
            </a:r>
            <a:endParaRPr lang="en-US"/>
          </a:p>
        </p:txBody>
      </p:sp>
      <p:sp>
        <p:nvSpPr>
          <p:cNvPr id="3" name="Content Placeholder 2">
            <a:extLst>
              <a:ext uri="{FF2B5EF4-FFF2-40B4-BE49-F238E27FC236}">
                <a16:creationId xmlns:a16="http://schemas.microsoft.com/office/drawing/2014/main" id="{1F49B5D9-EA8D-EF79-DB6F-E0AA31877C02}"/>
              </a:ext>
            </a:extLst>
          </p:cNvPr>
          <p:cNvSpPr>
            <a:spLocks noGrp="1"/>
          </p:cNvSpPr>
          <p:nvPr>
            <p:ph idx="1"/>
          </p:nvPr>
        </p:nvSpPr>
        <p:spPr/>
        <p:txBody>
          <a:bodyPr vert="horz" lIns="91440" tIns="45720" rIns="91440" bIns="45720" rtlCol="0" anchor="t">
            <a:normAutofit/>
          </a:bodyPr>
          <a:lstStyle/>
          <a:p>
            <a:r>
              <a:rPr lang="en-CA">
                <a:cs typeface="Calibri"/>
              </a:rPr>
              <a:t>Humans compare models' responses for a given prompt</a:t>
            </a:r>
          </a:p>
          <a:p>
            <a:pPr lvl="1"/>
            <a:r>
              <a:rPr lang="en-CA">
                <a:cs typeface="Calibri"/>
              </a:rPr>
              <a:t>Prefer LIMA</a:t>
            </a:r>
          </a:p>
          <a:p>
            <a:pPr lvl="1"/>
            <a:r>
              <a:rPr lang="en-CA">
                <a:cs typeface="Calibri"/>
              </a:rPr>
              <a:t>Prefer the other model</a:t>
            </a:r>
          </a:p>
          <a:p>
            <a:pPr lvl="1"/>
            <a:r>
              <a:rPr lang="en-CA">
                <a:cs typeface="Calibri"/>
              </a:rPr>
              <a:t>It is a tie</a:t>
            </a:r>
          </a:p>
          <a:p>
            <a:pPr lvl="1"/>
            <a:endParaRPr lang="en-CA">
              <a:cs typeface="Calibri"/>
            </a:endParaRPr>
          </a:p>
          <a:p>
            <a:r>
              <a:rPr lang="en-CA">
                <a:cs typeface="Calibri"/>
              </a:rPr>
              <a:t>Inter-Annotator agreement measured over 50 randomly selected annotations</a:t>
            </a:r>
          </a:p>
          <a:p>
            <a:pPr lvl="1"/>
            <a:r>
              <a:rPr lang="en-CA">
                <a:ea typeface="+mn-lt"/>
                <a:cs typeface="+mn-lt"/>
              </a:rPr>
              <a:t>crowd-crowd 82%</a:t>
            </a:r>
          </a:p>
          <a:p>
            <a:pPr lvl="1"/>
            <a:r>
              <a:rPr lang="en-CA">
                <a:ea typeface="+mn-lt"/>
                <a:cs typeface="+mn-lt"/>
              </a:rPr>
              <a:t>crowd-author 81%</a:t>
            </a:r>
          </a:p>
          <a:p>
            <a:pPr lvl="1"/>
            <a:r>
              <a:rPr lang="en-CA">
                <a:ea typeface="+mn-lt"/>
                <a:cs typeface="+mn-lt"/>
              </a:rPr>
              <a:t>author-author 78% </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3093446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Human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42</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lnSpcReduction="10000"/>
          </a:bodyPr>
          <a:lstStyle/>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In 74% of the test prompts</a:t>
            </a:r>
          </a:p>
          <a:p>
            <a:pPr marL="0" indent="0">
              <a:buNone/>
            </a:pPr>
            <a:r>
              <a:rPr lang="en-US">
                <a:solidFill>
                  <a:srgbClr val="C00000"/>
                </a:solidFill>
                <a:cs typeface="Calibri"/>
              </a:rPr>
              <a:t>LIMA's response is better</a:t>
            </a:r>
          </a:p>
          <a:p>
            <a:pPr marL="0" indent="0">
              <a:buNone/>
            </a:pPr>
            <a:r>
              <a:rPr lang="en-US">
                <a:solidFill>
                  <a:srgbClr val="C00000"/>
                </a:solidFill>
                <a:cs typeface="Calibri"/>
              </a:rPr>
              <a:t>than or equal to the same</a:t>
            </a:r>
          </a:p>
          <a:p>
            <a:pPr marL="0" indent="0">
              <a:buNone/>
            </a:pPr>
            <a:r>
              <a:rPr lang="en-US">
                <a:solidFill>
                  <a:srgbClr val="C00000"/>
                </a:solidFill>
                <a:cs typeface="Calibri"/>
              </a:rPr>
              <a:t>size Alpaca finetuned with</a:t>
            </a:r>
          </a:p>
          <a:p>
            <a:pPr marL="0" indent="0">
              <a:buNone/>
            </a:pPr>
            <a:r>
              <a:rPr lang="en-US">
                <a:solidFill>
                  <a:srgbClr val="C00000"/>
                </a:solidFill>
                <a:cs typeface="Calibri"/>
              </a:rPr>
              <a:t>x52 more data </a:t>
            </a:r>
            <a:r>
              <a:rPr lang="en-US">
                <a:cs typeface="Calibri"/>
              </a:rPr>
              <a:t>                                                               </a:t>
            </a:r>
            <a:endParaRPr lang="en-US"/>
          </a:p>
          <a:p>
            <a:pPr marL="0" indent="0">
              <a:buNone/>
            </a:pPr>
            <a:r>
              <a:rPr lang="en-US">
                <a:cs typeface="Calibri"/>
              </a:rPr>
              <a:t>                            </a:t>
            </a:r>
          </a:p>
          <a:p>
            <a:pPr marL="0" indent="0">
              <a:buNone/>
            </a:pPr>
            <a:r>
              <a:rPr lang="en-US">
                <a:cs typeface="Calibri"/>
              </a:rPr>
              <a:t>                                                                 </a:t>
            </a:r>
            <a:r>
              <a:rPr lang="en-US" sz="1800">
                <a:cs typeface="Calibri"/>
              </a:rPr>
              <a:t>Human preference evaluation on 300 test prompts</a:t>
            </a:r>
          </a:p>
        </p:txBody>
      </p:sp>
      <p:pic>
        <p:nvPicPr>
          <p:cNvPr id="10" name="Picture 9" descr="A graph with numbers and percentages&#10;&#10;Description automatically generated">
            <a:extLst>
              <a:ext uri="{FF2B5EF4-FFF2-40B4-BE49-F238E27FC236}">
                <a16:creationId xmlns:a16="http://schemas.microsoft.com/office/drawing/2014/main" id="{339B0142-5481-1696-9049-8A7F0E0ACB40}"/>
              </a:ext>
            </a:extLst>
          </p:cNvPr>
          <p:cNvPicPr>
            <a:picLocks noChangeAspect="1"/>
          </p:cNvPicPr>
          <p:nvPr/>
        </p:nvPicPr>
        <p:blipFill>
          <a:blip r:embed="rId2"/>
          <a:stretch>
            <a:fillRect/>
          </a:stretch>
        </p:blipFill>
        <p:spPr>
          <a:xfrm>
            <a:off x="4789034" y="1309007"/>
            <a:ext cx="6761390" cy="4185559"/>
          </a:xfrm>
          <a:prstGeom prst="rect">
            <a:avLst/>
          </a:prstGeom>
        </p:spPr>
      </p:pic>
      <p:sp>
        <p:nvSpPr>
          <p:cNvPr id="12" name="Rectangle 11">
            <a:extLst>
              <a:ext uri="{FF2B5EF4-FFF2-40B4-BE49-F238E27FC236}">
                <a16:creationId xmlns:a16="http://schemas.microsoft.com/office/drawing/2014/main" id="{9E8FCC69-9AEE-8FFA-C360-8FFFAF7FCE6B}"/>
              </a:ext>
            </a:extLst>
          </p:cNvPr>
          <p:cNvSpPr/>
          <p:nvPr/>
        </p:nvSpPr>
        <p:spPr>
          <a:xfrm>
            <a:off x="4825550" y="1782288"/>
            <a:ext cx="6514683" cy="75559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1839455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Human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43</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lnSpcReduction="10000"/>
          </a:bodyPr>
          <a:lstStyle/>
          <a:p>
            <a:endParaRPr lang="en-US">
              <a:cs typeface="Calibri"/>
            </a:endParaRPr>
          </a:p>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In 43% of the test prompts</a:t>
            </a:r>
          </a:p>
          <a:p>
            <a:pPr marL="0" indent="0">
              <a:buNone/>
            </a:pPr>
            <a:r>
              <a:rPr lang="en-US">
                <a:solidFill>
                  <a:srgbClr val="C00000"/>
                </a:solidFill>
                <a:cs typeface="Calibri"/>
              </a:rPr>
              <a:t>LIMA's response is better</a:t>
            </a:r>
          </a:p>
          <a:p>
            <a:pPr marL="0" indent="0">
              <a:buNone/>
            </a:pPr>
            <a:r>
              <a:rPr lang="en-US">
                <a:solidFill>
                  <a:srgbClr val="C00000"/>
                </a:solidFill>
                <a:cs typeface="Calibri"/>
              </a:rPr>
              <a:t>than or equal to GPT-4</a:t>
            </a:r>
          </a:p>
          <a:p>
            <a:pPr marL="0" indent="0">
              <a:buNone/>
            </a:pPr>
            <a:r>
              <a:rPr lang="en-US">
                <a:cs typeface="Calibri"/>
              </a:rPr>
              <a:t>                                                                   </a:t>
            </a:r>
          </a:p>
          <a:p>
            <a:pPr marL="0" indent="0">
              <a:buNone/>
            </a:pPr>
            <a:r>
              <a:rPr lang="en-US">
                <a:cs typeface="Calibri"/>
              </a:rPr>
              <a:t>                            </a:t>
            </a:r>
          </a:p>
          <a:p>
            <a:pPr marL="0" indent="0">
              <a:buNone/>
            </a:pPr>
            <a:r>
              <a:rPr lang="en-US">
                <a:cs typeface="Calibri"/>
              </a:rPr>
              <a:t>                                                                 </a:t>
            </a:r>
            <a:r>
              <a:rPr lang="en-US" sz="1800">
                <a:cs typeface="Calibri"/>
              </a:rPr>
              <a:t>Human preference evaluation on 300 test prompts</a:t>
            </a:r>
          </a:p>
        </p:txBody>
      </p:sp>
      <p:pic>
        <p:nvPicPr>
          <p:cNvPr id="10" name="Picture 9" descr="A graph with numbers and percentages&#10;&#10;Description automatically generated">
            <a:extLst>
              <a:ext uri="{FF2B5EF4-FFF2-40B4-BE49-F238E27FC236}">
                <a16:creationId xmlns:a16="http://schemas.microsoft.com/office/drawing/2014/main" id="{339B0142-5481-1696-9049-8A7F0E0ACB40}"/>
              </a:ext>
            </a:extLst>
          </p:cNvPr>
          <p:cNvPicPr>
            <a:picLocks noChangeAspect="1"/>
          </p:cNvPicPr>
          <p:nvPr/>
        </p:nvPicPr>
        <p:blipFill>
          <a:blip r:embed="rId2"/>
          <a:stretch>
            <a:fillRect/>
          </a:stretch>
        </p:blipFill>
        <p:spPr>
          <a:xfrm>
            <a:off x="4789034" y="1309007"/>
            <a:ext cx="6761390" cy="4185559"/>
          </a:xfrm>
          <a:prstGeom prst="rect">
            <a:avLst/>
          </a:prstGeom>
        </p:spPr>
      </p:pic>
      <p:sp>
        <p:nvSpPr>
          <p:cNvPr id="12" name="Rectangle 11">
            <a:extLst>
              <a:ext uri="{FF2B5EF4-FFF2-40B4-BE49-F238E27FC236}">
                <a16:creationId xmlns:a16="http://schemas.microsoft.com/office/drawing/2014/main" id="{9E8FCC69-9AEE-8FFA-C360-8FFFAF7FCE6B}"/>
              </a:ext>
            </a:extLst>
          </p:cNvPr>
          <p:cNvSpPr/>
          <p:nvPr/>
        </p:nvSpPr>
        <p:spPr>
          <a:xfrm>
            <a:off x="4825550" y="4242459"/>
            <a:ext cx="6514683" cy="75559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715032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468F9A-F503-1536-7145-68754F62581A}"/>
              </a:ext>
            </a:extLst>
          </p:cNvPr>
          <p:cNvPicPr>
            <a:picLocks noChangeAspect="1"/>
          </p:cNvPicPr>
          <p:nvPr/>
        </p:nvPicPr>
        <p:blipFill>
          <a:blip r:embed="rId2"/>
          <a:stretch>
            <a:fillRect/>
          </a:stretch>
        </p:blipFill>
        <p:spPr>
          <a:xfrm>
            <a:off x="4784951" y="1364117"/>
            <a:ext cx="6687912" cy="4225018"/>
          </a:xfrm>
          <a:prstGeom prst="rect">
            <a:avLst/>
          </a:prstGeom>
        </p:spPr>
      </p:pic>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GPT-4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44</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Similar trend, but GPT4</a:t>
            </a:r>
          </a:p>
          <a:p>
            <a:pPr marL="0" indent="0">
              <a:buNone/>
            </a:pPr>
            <a:r>
              <a:rPr lang="en-US">
                <a:solidFill>
                  <a:srgbClr val="C00000"/>
                </a:solidFill>
                <a:cs typeface="Calibri"/>
              </a:rPr>
              <a:t>prefers larger model</a:t>
            </a:r>
          </a:p>
          <a:p>
            <a:pPr marL="0" indent="0">
              <a:buNone/>
            </a:pPr>
            <a:r>
              <a:rPr lang="en-US">
                <a:solidFill>
                  <a:srgbClr val="C00000"/>
                </a:solidFill>
                <a:cs typeface="Calibri"/>
              </a:rPr>
              <a:t>responses more often</a:t>
            </a:r>
            <a:r>
              <a:rPr lang="en-US">
                <a:cs typeface="Calibri"/>
              </a:rPr>
              <a:t>                                     </a:t>
            </a:r>
            <a:endParaRPr lang="en-US">
              <a:solidFill>
                <a:srgbClr val="C00000"/>
              </a:solidFill>
              <a:cs typeface="Calibri"/>
            </a:endParaRPr>
          </a:p>
          <a:p>
            <a:pPr marL="0" indent="0">
              <a:buNone/>
            </a:pPr>
            <a:r>
              <a:rPr lang="en-US">
                <a:cs typeface="Calibri"/>
              </a:rPr>
              <a:t>                            </a:t>
            </a:r>
          </a:p>
          <a:p>
            <a:pPr marL="0" indent="0">
              <a:buNone/>
            </a:pPr>
            <a:r>
              <a:rPr lang="en-US">
                <a:cs typeface="Calibri"/>
              </a:rPr>
              <a:t>                                                              </a:t>
            </a:r>
          </a:p>
          <a:p>
            <a:pPr marL="0" indent="0">
              <a:buNone/>
            </a:pPr>
            <a:r>
              <a:rPr lang="en-US">
                <a:cs typeface="Calibri"/>
              </a:rPr>
              <a:t> </a:t>
            </a:r>
            <a:r>
              <a:rPr lang="en-US" sz="1800">
                <a:cs typeface="Calibri"/>
              </a:rPr>
              <a:t>                                                                                                  GPT-4 preference evaluation on 300 test prompts</a:t>
            </a:r>
            <a:endParaRPr lang="en-US"/>
          </a:p>
        </p:txBody>
      </p:sp>
    </p:spTree>
    <p:extLst>
      <p:ext uri="{BB962C8B-B14F-4D97-AF65-F5344CB8AC3E}">
        <p14:creationId xmlns:p14="http://schemas.microsoft.com/office/powerpoint/2010/main" val="1460748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ChatGPT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High quality but low diversity,</a:t>
            </a:r>
          </a:p>
          <a:p>
            <a:pPr marL="0" indent="0">
              <a:buNone/>
            </a:pPr>
            <a:r>
              <a:rPr lang="en-CA">
                <a:solidFill>
                  <a:srgbClr val="C00000"/>
                </a:solidFill>
                <a:ea typeface="+mn-lt"/>
                <a:cs typeface="+mn-lt"/>
              </a:rPr>
              <a:t>All "How to" prompts</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45</a:t>
            </a:fld>
            <a:endParaRPr lang="en-US"/>
          </a:p>
        </p:txBody>
      </p:sp>
      <p:sp>
        <p:nvSpPr>
          <p:cNvPr id="9" name="Rectangle 8">
            <a:extLst>
              <a:ext uri="{FF2B5EF4-FFF2-40B4-BE49-F238E27FC236}">
                <a16:creationId xmlns:a16="http://schemas.microsoft.com/office/drawing/2014/main" id="{D68081A4-2DB4-B0B4-85F4-4B29848CD5AA}"/>
              </a:ext>
            </a:extLst>
          </p:cNvPr>
          <p:cNvSpPr/>
          <p:nvPr/>
        </p:nvSpPr>
        <p:spPr>
          <a:xfrm>
            <a:off x="6991807" y="4144488"/>
            <a:ext cx="897655" cy="162644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1378087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ChatGPT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High diversity but low quality,</a:t>
            </a:r>
            <a:endParaRPr lang="en-CA">
              <a:solidFill>
                <a:srgbClr val="000000"/>
              </a:solidFill>
              <a:ea typeface="+mn-lt"/>
              <a:cs typeface="+mn-lt"/>
            </a:endParaRPr>
          </a:p>
          <a:p>
            <a:pPr marL="0" indent="0">
              <a:buNone/>
            </a:pPr>
            <a:r>
              <a:rPr lang="en-CA">
                <a:solidFill>
                  <a:srgbClr val="C00000"/>
                </a:solidFill>
                <a:ea typeface="+mn-lt"/>
                <a:cs typeface="+mn-lt"/>
              </a:rPr>
              <a:t>since it is unfiltered</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46</a:t>
            </a:fld>
            <a:endParaRPr lang="en-US"/>
          </a:p>
        </p:txBody>
      </p:sp>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9" name="Rectangle 8">
            <a:extLst>
              <a:ext uri="{FF2B5EF4-FFF2-40B4-BE49-F238E27FC236}">
                <a16:creationId xmlns:a16="http://schemas.microsoft.com/office/drawing/2014/main" id="{D68081A4-2DB4-B0B4-85F4-4B29848CD5AA}"/>
              </a:ext>
            </a:extLst>
          </p:cNvPr>
          <p:cNvSpPr/>
          <p:nvPr/>
        </p:nvSpPr>
        <p:spPr>
          <a:xfrm>
            <a:off x="8472264" y="4677888"/>
            <a:ext cx="908540" cy="102773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532832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a:t>
            </a:r>
            <a:r>
              <a:rPr lang="en-CA" err="1">
                <a:cs typeface="Calibri"/>
              </a:rPr>
              <a:t>ChatGPT</a:t>
            </a:r>
            <a:r>
              <a:rPr lang="en-CA">
                <a:cs typeface="Calibri"/>
              </a:rPr>
              <a: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Both high quality and diversity</a:t>
            </a:r>
            <a:endParaRPr lang="en-CA">
              <a:solidFill>
                <a:srgbClr val="000000"/>
              </a:solidFill>
              <a:ea typeface="+mn-lt"/>
              <a:cs typeface="+mn-lt"/>
            </a:endParaRPr>
          </a:p>
          <a:p>
            <a:pPr marL="0" indent="0">
              <a:buNone/>
            </a:pPr>
            <a:r>
              <a:rPr lang="en-CA">
                <a:solidFill>
                  <a:srgbClr val="C00000"/>
                </a:solidFill>
                <a:ea typeface="+mn-lt"/>
                <a:cs typeface="+mn-lt"/>
              </a:rPr>
              <a:t>performs best</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47</a:t>
            </a:fld>
            <a:endParaRPr lang="en-US"/>
          </a:p>
        </p:txBody>
      </p:sp>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9" name="Rectangle 8">
            <a:extLst>
              <a:ext uri="{FF2B5EF4-FFF2-40B4-BE49-F238E27FC236}">
                <a16:creationId xmlns:a16="http://schemas.microsoft.com/office/drawing/2014/main" id="{D68081A4-2DB4-B0B4-85F4-4B29848CD5AA}"/>
              </a:ext>
            </a:extLst>
          </p:cNvPr>
          <p:cNvSpPr/>
          <p:nvPr/>
        </p:nvSpPr>
        <p:spPr>
          <a:xfrm>
            <a:off x="9985377" y="3164774"/>
            <a:ext cx="919426" cy="254084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898026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E252-16EC-737A-1A5D-A8E029F8F801}"/>
              </a:ext>
            </a:extLst>
          </p:cNvPr>
          <p:cNvSpPr>
            <a:spLocks noGrp="1"/>
          </p:cNvSpPr>
          <p:nvPr>
            <p:ph type="title"/>
          </p:nvPr>
        </p:nvSpPr>
        <p:spPr/>
        <p:txBody>
          <a:bodyPr/>
          <a:lstStyle/>
          <a:p>
            <a:r>
              <a:rPr lang="en-US"/>
              <a:t>RLHF</a:t>
            </a:r>
          </a:p>
        </p:txBody>
      </p:sp>
      <p:sp>
        <p:nvSpPr>
          <p:cNvPr id="3" name="Content Placeholder 2">
            <a:extLst>
              <a:ext uri="{FF2B5EF4-FFF2-40B4-BE49-F238E27FC236}">
                <a16:creationId xmlns:a16="http://schemas.microsoft.com/office/drawing/2014/main" id="{0A072B6D-EA28-ABAF-F253-151708D4A313}"/>
              </a:ext>
            </a:extLst>
          </p:cNvPr>
          <p:cNvSpPr>
            <a:spLocks noGrp="1"/>
          </p:cNvSpPr>
          <p:nvPr>
            <p:ph idx="1"/>
          </p:nvPr>
        </p:nvSpPr>
        <p:spPr/>
        <p:txBody>
          <a:bodyPr/>
          <a:lstStyle/>
          <a:p>
            <a:r>
              <a:rPr lang="en-US" i="1"/>
              <a:t>RLHF - Reinforcement Learning from Human feedback</a:t>
            </a:r>
          </a:p>
          <a:p>
            <a:endParaRPr lang="en-US" i="1"/>
          </a:p>
          <a:p>
            <a:r>
              <a:rPr lang="en-CA" b="1" i="0" u="none" strike="noStrike">
                <a:solidFill>
                  <a:srgbClr val="222222"/>
                </a:solidFill>
                <a:effectLst/>
              </a:rPr>
              <a:t>Training language models to follow instructions with human feedback</a:t>
            </a:r>
            <a:r>
              <a:rPr lang="en-CA" b="0" i="0" u="none" strike="noStrike">
                <a:solidFill>
                  <a:srgbClr val="222222"/>
                </a:solidFill>
                <a:effectLst/>
              </a:rPr>
              <a:t>, Long Ouyang et al. </a:t>
            </a:r>
            <a:r>
              <a:rPr lang="en-CA" b="0" i="1" u="none" strike="noStrike">
                <a:solidFill>
                  <a:srgbClr val="222222"/>
                </a:solidFill>
                <a:effectLst/>
              </a:rPr>
              <a:t>Advances in Neural Information Processing Systems</a:t>
            </a:r>
            <a:r>
              <a:rPr lang="en-CA" b="0" i="0" u="none" strike="noStrike">
                <a:solidFill>
                  <a:srgbClr val="222222"/>
                </a:solidFill>
                <a:effectLst/>
              </a:rPr>
              <a:t> (2022), from </a:t>
            </a:r>
            <a:r>
              <a:rPr lang="en-CA" b="0" i="0" u="none" strike="noStrike" err="1">
                <a:solidFill>
                  <a:srgbClr val="222222"/>
                </a:solidFill>
                <a:effectLst/>
              </a:rPr>
              <a:t>OpenAI</a:t>
            </a:r>
            <a:endParaRPr lang="en-US"/>
          </a:p>
        </p:txBody>
      </p:sp>
      <p:sp>
        <p:nvSpPr>
          <p:cNvPr id="4" name="Date Placeholder 3">
            <a:extLst>
              <a:ext uri="{FF2B5EF4-FFF2-40B4-BE49-F238E27FC236}">
                <a16:creationId xmlns:a16="http://schemas.microsoft.com/office/drawing/2014/main" id="{359B22B4-D673-B153-E018-290D12C8E39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3DCF11A9-B59B-510D-F64C-D49D71F592C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96F7C4-2935-C91C-1E90-24F5E84A466D}"/>
              </a:ext>
            </a:extLst>
          </p:cNvPr>
          <p:cNvSpPr>
            <a:spLocks noGrp="1"/>
          </p:cNvSpPr>
          <p:nvPr>
            <p:ph type="sldNum" sz="quarter" idx="12"/>
          </p:nvPr>
        </p:nvSpPr>
        <p:spPr/>
        <p:txBody>
          <a:bodyPr/>
          <a:lstStyle/>
          <a:p>
            <a:fld id="{D4F24A5E-B0D2-394D-9970-9AE06BCB59C1}" type="slidenum">
              <a:rPr lang="en-US" smtClean="0"/>
              <a:t>48</a:t>
            </a:fld>
            <a:endParaRPr lang="en-US"/>
          </a:p>
        </p:txBody>
      </p:sp>
      <p:pic>
        <p:nvPicPr>
          <p:cNvPr id="94" name="Audio 93">
            <a:extLst>
              <a:ext uri="{FF2B5EF4-FFF2-40B4-BE49-F238E27FC236}">
                <a16:creationId xmlns:a16="http://schemas.microsoft.com/office/drawing/2014/main" id="{957372A5-CE21-EFFD-AE2E-68F9821DB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6434010"/>
      </p:ext>
    </p:extLst>
  </p:cSld>
  <p:clrMapOvr>
    <a:masterClrMapping/>
  </p:clrMapOvr>
  <mc:AlternateContent xmlns:mc="http://schemas.openxmlformats.org/markup-compatibility/2006" xmlns:p14="http://schemas.microsoft.com/office/powerpoint/2010/main">
    <mc:Choice Requires="p14">
      <p:transition spd="slow" p14:dur="2000" advTm="22709"/>
    </mc:Choice>
    <mc:Fallback xmlns="">
      <p:transition spd="slow" advTm="2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B82F-1877-B2EE-B466-61957826914B}"/>
              </a:ext>
            </a:extLst>
          </p:cNvPr>
          <p:cNvSpPr>
            <a:spLocks noGrp="1"/>
          </p:cNvSpPr>
          <p:nvPr>
            <p:ph type="title"/>
          </p:nvPr>
        </p:nvSpPr>
        <p:spPr/>
        <p:txBody>
          <a:bodyPr/>
          <a:lstStyle/>
          <a:p>
            <a:r>
              <a:rPr lang="en-US"/>
              <a:t>Motivation for RLHF in LLMs</a:t>
            </a:r>
          </a:p>
        </p:txBody>
      </p:sp>
      <p:sp>
        <p:nvSpPr>
          <p:cNvPr id="3" name="Content Placeholder 2">
            <a:extLst>
              <a:ext uri="{FF2B5EF4-FFF2-40B4-BE49-F238E27FC236}">
                <a16:creationId xmlns:a16="http://schemas.microsoft.com/office/drawing/2014/main" id="{C044132B-1547-DBE2-4601-FC89F1D046C7}"/>
              </a:ext>
            </a:extLst>
          </p:cNvPr>
          <p:cNvSpPr>
            <a:spLocks noGrp="1"/>
          </p:cNvSpPr>
          <p:nvPr>
            <p:ph idx="1"/>
          </p:nvPr>
        </p:nvSpPr>
        <p:spPr/>
        <p:txBody>
          <a:bodyPr>
            <a:normAutofit/>
          </a:bodyPr>
          <a:lstStyle/>
          <a:p>
            <a:r>
              <a:rPr lang="en-US"/>
              <a:t>Part of a broader research in aligning AI systems with human intentions</a:t>
            </a:r>
          </a:p>
          <a:p>
            <a:endParaRPr lang="en-US"/>
          </a:p>
          <a:p>
            <a:r>
              <a:rPr lang="en-US" b="1"/>
              <a:t>Default LLM </a:t>
            </a:r>
            <a:r>
              <a:rPr lang="en-US" b="1" err="1"/>
              <a:t>Behaviour</a:t>
            </a:r>
            <a:endParaRPr lang="en-US" b="1"/>
          </a:p>
          <a:p>
            <a:pPr lvl="1"/>
            <a:r>
              <a:rPr lang="en-US"/>
              <a:t>Optimize next word prediction objective</a:t>
            </a:r>
          </a:p>
          <a:p>
            <a:pPr lvl="1"/>
            <a:r>
              <a:rPr lang="en-US"/>
              <a:t>Lead to unintended output</a:t>
            </a:r>
          </a:p>
          <a:p>
            <a:pPr lvl="2"/>
            <a:r>
              <a:rPr lang="en-US"/>
              <a:t>Made up facts</a:t>
            </a:r>
          </a:p>
          <a:p>
            <a:pPr lvl="2"/>
            <a:r>
              <a:rPr lang="en-US"/>
              <a:t>Biased or toxic text</a:t>
            </a:r>
          </a:p>
          <a:p>
            <a:pPr lvl="2"/>
            <a:r>
              <a:rPr lang="en-US"/>
              <a:t>Simply not following instructions</a:t>
            </a:r>
          </a:p>
          <a:p>
            <a:pPr lvl="2"/>
            <a:endParaRPr lang="en-US"/>
          </a:p>
          <a:p>
            <a:pPr marL="0" indent="0" algn="ctr">
              <a:buNone/>
            </a:pPr>
            <a:r>
              <a:rPr lang="en-US" b="1"/>
              <a:t>Clear Misalignment!</a:t>
            </a:r>
          </a:p>
          <a:p>
            <a:pPr marL="914400" lvl="2" indent="0">
              <a:buNone/>
            </a:pPr>
            <a:endParaRPr lang="en-US"/>
          </a:p>
          <a:p>
            <a:pPr marL="0" indent="0">
              <a:buNone/>
            </a:pPr>
            <a:endParaRPr lang="en-US"/>
          </a:p>
        </p:txBody>
      </p:sp>
      <p:sp>
        <p:nvSpPr>
          <p:cNvPr id="4" name="Date Placeholder 3">
            <a:extLst>
              <a:ext uri="{FF2B5EF4-FFF2-40B4-BE49-F238E27FC236}">
                <a16:creationId xmlns:a16="http://schemas.microsoft.com/office/drawing/2014/main" id="{50770625-440D-9DB1-1AA8-03534A0CE9A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B91D096-DA2F-85FF-553F-B49055937F7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3469256-754F-CDF7-C50F-52CE0855AEFD}"/>
              </a:ext>
            </a:extLst>
          </p:cNvPr>
          <p:cNvSpPr>
            <a:spLocks noGrp="1"/>
          </p:cNvSpPr>
          <p:nvPr>
            <p:ph type="sldNum" sz="quarter" idx="12"/>
          </p:nvPr>
        </p:nvSpPr>
        <p:spPr/>
        <p:txBody>
          <a:bodyPr/>
          <a:lstStyle/>
          <a:p>
            <a:fld id="{D4F24A5E-B0D2-394D-9970-9AE06BCB59C1}" type="slidenum">
              <a:rPr lang="en-US" smtClean="0"/>
              <a:t>49</a:t>
            </a:fld>
            <a:endParaRPr lang="en-US"/>
          </a:p>
        </p:txBody>
      </p:sp>
      <p:pic>
        <p:nvPicPr>
          <p:cNvPr id="104" name="Audio 103">
            <a:extLst>
              <a:ext uri="{FF2B5EF4-FFF2-40B4-BE49-F238E27FC236}">
                <a16:creationId xmlns:a16="http://schemas.microsoft.com/office/drawing/2014/main" id="{409C37DC-E191-2E8A-17CA-7879E2B28D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51311862"/>
      </p:ext>
    </p:extLst>
  </p:cSld>
  <p:clrMapOvr>
    <a:masterClrMapping/>
  </p:clrMapOvr>
  <mc:AlternateContent xmlns:mc="http://schemas.openxmlformats.org/markup-compatibility/2006" xmlns:p14="http://schemas.microsoft.com/office/powerpoint/2010/main">
    <mc:Choice Requires="p14">
      <p:transition spd="slow" p14:dur="2000" advTm="48305"/>
    </mc:Choice>
    <mc:Fallback xmlns="">
      <p:transition spd="slow" advTm="4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Instruction Tuning</a:t>
            </a:r>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pPr marL="800100" lvl="1" indent="-342900"/>
            <a:r>
              <a:rPr lang="en-US" sz="3000">
                <a:solidFill>
                  <a:srgbClr val="000000"/>
                </a:solidFill>
                <a:ea typeface="+mn-lt"/>
                <a:cs typeface="+mn-lt"/>
              </a:rPr>
              <a:t>Finetune the language model on many tasks (simultaneously) described via instructions</a:t>
            </a:r>
            <a:endParaRPr lang="en-US" sz="3000">
              <a:solidFill>
                <a:srgbClr val="000000"/>
              </a:solidFill>
              <a:cs typeface="Calibri"/>
            </a:endParaRPr>
          </a:p>
          <a:p>
            <a:pPr marL="800100" lvl="1" indent="-342900"/>
            <a:endParaRPr lang="en-US" sz="3000">
              <a:cs typeface="Calibri"/>
            </a:endParaRPr>
          </a:p>
          <a:p>
            <a:pPr marL="800100" lvl="1" indent="-342900"/>
            <a:r>
              <a:rPr lang="en-US" sz="3000">
                <a:cs typeface="Calibri"/>
              </a:rPr>
              <a:t>The model will learn to follow instructions</a:t>
            </a:r>
          </a:p>
          <a:p>
            <a:pPr lvl="2"/>
            <a:r>
              <a:rPr lang="en-US" sz="2600">
                <a:cs typeface="Calibri"/>
              </a:rPr>
              <a:t>Generalizes to unseen tasks in zero-shot</a:t>
            </a:r>
          </a:p>
          <a:p>
            <a:pPr marL="800100" lvl="1" indent="-342900"/>
            <a:endParaRPr lang="en-US" sz="3000">
              <a:cs typeface="Calibri"/>
            </a:endParaRPr>
          </a:p>
          <a:p>
            <a:pPr marL="800100" lvl="1" indent="-342900"/>
            <a:r>
              <a:rPr lang="en-US" sz="3000">
                <a:cs typeface="Calibri"/>
              </a:rPr>
              <a:t>Works well since NLP tasks are describable with natural language instructions</a:t>
            </a:r>
          </a:p>
          <a:p>
            <a:pPr marL="1257300" lvl="2" indent="-342900"/>
            <a:r>
              <a:rPr lang="en-US" sz="2600">
                <a:cs typeface="Calibri"/>
              </a:rPr>
              <a:t>e.g., Summarize the following paragraph</a:t>
            </a:r>
          </a:p>
          <a:p>
            <a:pPr marL="1257300" lvl="2" indent="-342900"/>
            <a:r>
              <a:rPr lang="en-US" sz="2600">
                <a:cs typeface="Calibri"/>
              </a:rPr>
              <a:t>e.g., Translate "How are you" into Chinese </a:t>
            </a:r>
          </a:p>
          <a:p>
            <a:pPr marL="800100" lvl="1" indent="-342900"/>
            <a:endParaRPr lang="en-US" sz="3000">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5</a:t>
            </a:fld>
            <a:endParaRPr lang="en-US"/>
          </a:p>
        </p:txBody>
      </p:sp>
    </p:spTree>
    <p:extLst>
      <p:ext uri="{BB962C8B-B14F-4D97-AF65-F5344CB8AC3E}">
        <p14:creationId xmlns:p14="http://schemas.microsoft.com/office/powerpoint/2010/main" val="2529496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pic>
        <p:nvPicPr>
          <p:cNvPr id="8" name="Content Placeholder 7" descr="A white background with black text&#10;&#10;Description automatically generated">
            <a:extLst>
              <a:ext uri="{FF2B5EF4-FFF2-40B4-BE49-F238E27FC236}">
                <a16:creationId xmlns:a16="http://schemas.microsoft.com/office/drawing/2014/main" id="{931AE0F8-462A-68BD-BD69-E982D043F820}"/>
              </a:ext>
            </a:extLst>
          </p:cNvPr>
          <p:cNvPicPr>
            <a:picLocks noGrp="1" noChangeAspect="1"/>
          </p:cNvPicPr>
          <p:nvPr>
            <p:ph idx="1"/>
          </p:nvPr>
        </p:nvPicPr>
        <p:blipFill>
          <a:blip r:embed="rId6"/>
          <a:stretch>
            <a:fillRect/>
          </a:stretch>
        </p:blipFill>
        <p:spPr>
          <a:xfrm>
            <a:off x="1289050" y="1953419"/>
            <a:ext cx="9613900" cy="3530600"/>
          </a:xfrm>
        </p:spPr>
      </p:pic>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50</a:t>
            </a:fld>
            <a:endParaRPr lang="en-US"/>
          </a:p>
        </p:txBody>
      </p:sp>
      <p:sp>
        <p:nvSpPr>
          <p:cNvPr id="10" name="TextBox 9">
            <a:extLst>
              <a:ext uri="{FF2B5EF4-FFF2-40B4-BE49-F238E27FC236}">
                <a16:creationId xmlns:a16="http://schemas.microsoft.com/office/drawing/2014/main" id="{769CCD58-8125-4175-84D3-9D3F176B29A6}"/>
              </a:ext>
            </a:extLst>
          </p:cNvPr>
          <p:cNvSpPr txBox="1"/>
          <p:nvPr/>
        </p:nvSpPr>
        <p:spPr>
          <a:xfrm>
            <a:off x="8153400" y="1541687"/>
            <a:ext cx="2743200" cy="369332"/>
          </a:xfrm>
          <a:prstGeom prst="rect">
            <a:avLst/>
          </a:prstGeom>
          <a:noFill/>
        </p:spPr>
        <p:txBody>
          <a:bodyPr wrap="square">
            <a:spAutoFit/>
          </a:bodyPr>
          <a:lstStyle/>
          <a:p>
            <a:r>
              <a:rPr lang="en-CA">
                <a:solidFill>
                  <a:srgbClr val="C00000"/>
                </a:solidFill>
              </a:rPr>
              <a:t>Not following instructions</a:t>
            </a:r>
            <a:endParaRPr lang="en-US"/>
          </a:p>
        </p:txBody>
      </p:sp>
      <p:pic>
        <p:nvPicPr>
          <p:cNvPr id="61" name="Audio 60">
            <a:extLst>
              <a:ext uri="{FF2B5EF4-FFF2-40B4-BE49-F238E27FC236}">
                <a16:creationId xmlns:a16="http://schemas.microsoft.com/office/drawing/2014/main" id="{465A210B-CD38-25CF-8EAE-4813877B39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55355030"/>
      </p:ext>
    </p:extLst>
  </p:cSld>
  <p:clrMapOvr>
    <a:masterClrMapping/>
  </p:clrMapOvr>
  <mc:AlternateContent xmlns:mc="http://schemas.openxmlformats.org/markup-compatibility/2006" xmlns:p14="http://schemas.microsoft.com/office/powerpoint/2010/main">
    <mc:Choice Requires="p14">
      <p:transition spd="slow" p14:dur="2000" advTm="24650"/>
    </mc:Choice>
    <mc:Fallback xmlns="">
      <p:transition spd="slow" advTm="2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51</a:t>
            </a:fld>
            <a:endParaRPr lang="en-US"/>
          </a:p>
        </p:txBody>
      </p:sp>
      <p:pic>
        <p:nvPicPr>
          <p:cNvPr id="7" name="Content Placeholder 6" descr="A screenshot of a computer screen&#10;&#10;Description automatically generated">
            <a:extLst>
              <a:ext uri="{FF2B5EF4-FFF2-40B4-BE49-F238E27FC236}">
                <a16:creationId xmlns:a16="http://schemas.microsoft.com/office/drawing/2014/main" id="{F329C243-69E4-6A5F-9426-6215493CDE79}"/>
              </a:ext>
            </a:extLst>
          </p:cNvPr>
          <p:cNvPicPr>
            <a:picLocks noGrp="1" noChangeAspect="1"/>
          </p:cNvPicPr>
          <p:nvPr>
            <p:ph idx="1"/>
          </p:nvPr>
        </p:nvPicPr>
        <p:blipFill>
          <a:blip r:embed="rId6"/>
          <a:stretch>
            <a:fillRect/>
          </a:stretch>
        </p:blipFill>
        <p:spPr>
          <a:xfrm>
            <a:off x="1187450" y="1674019"/>
            <a:ext cx="9817100" cy="4089400"/>
          </a:xfrm>
        </p:spPr>
      </p:pic>
      <p:sp>
        <p:nvSpPr>
          <p:cNvPr id="3" name="TextBox 2">
            <a:extLst>
              <a:ext uri="{FF2B5EF4-FFF2-40B4-BE49-F238E27FC236}">
                <a16:creationId xmlns:a16="http://schemas.microsoft.com/office/drawing/2014/main" id="{C9E05A4A-E7FE-023A-F0B2-C09CEB47A31D}"/>
              </a:ext>
            </a:extLst>
          </p:cNvPr>
          <p:cNvSpPr txBox="1"/>
          <p:nvPr/>
        </p:nvSpPr>
        <p:spPr>
          <a:xfrm>
            <a:off x="8682040" y="1304687"/>
            <a:ext cx="2393950" cy="369332"/>
          </a:xfrm>
          <a:prstGeom prst="rect">
            <a:avLst/>
          </a:prstGeom>
          <a:noFill/>
        </p:spPr>
        <p:txBody>
          <a:bodyPr wrap="square">
            <a:spAutoFit/>
          </a:bodyPr>
          <a:lstStyle/>
          <a:p>
            <a:r>
              <a:rPr lang="en-CA">
                <a:solidFill>
                  <a:srgbClr val="C00000"/>
                </a:solidFill>
              </a:rPr>
              <a:t>Not truthful / helpful</a:t>
            </a:r>
            <a:endParaRPr lang="en-US"/>
          </a:p>
        </p:txBody>
      </p:sp>
      <p:pic>
        <p:nvPicPr>
          <p:cNvPr id="38" name="Audio 37">
            <a:extLst>
              <a:ext uri="{FF2B5EF4-FFF2-40B4-BE49-F238E27FC236}">
                <a16:creationId xmlns:a16="http://schemas.microsoft.com/office/drawing/2014/main" id="{C7762773-E30E-00FF-FFD8-47516FB9A6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50155152"/>
      </p:ext>
    </p:extLst>
  </p:cSld>
  <p:clrMapOvr>
    <a:masterClrMapping/>
  </p:clrMapOvr>
  <mc:AlternateContent xmlns:mc="http://schemas.openxmlformats.org/markup-compatibility/2006" xmlns:p14="http://schemas.microsoft.com/office/powerpoint/2010/main">
    <mc:Choice Requires="p14">
      <p:transition spd="slow" p14:dur="2000" advTm="25632"/>
    </mc:Choice>
    <mc:Fallback xmlns="">
      <p:transition spd="slow" advTm="2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52</a:t>
            </a:fld>
            <a:endParaRPr lang="en-US"/>
          </a:p>
        </p:txBody>
      </p:sp>
      <p:pic>
        <p:nvPicPr>
          <p:cNvPr id="10" name="Content Placeholder 9" descr="A white background with black text&#10;&#10;Description automatically generated">
            <a:extLst>
              <a:ext uri="{FF2B5EF4-FFF2-40B4-BE49-F238E27FC236}">
                <a16:creationId xmlns:a16="http://schemas.microsoft.com/office/drawing/2014/main" id="{0DA12410-D8AB-2940-D69B-B556993E438A}"/>
              </a:ext>
            </a:extLst>
          </p:cNvPr>
          <p:cNvPicPr>
            <a:picLocks noGrp="1" noChangeAspect="1"/>
          </p:cNvPicPr>
          <p:nvPr>
            <p:ph idx="1"/>
          </p:nvPr>
        </p:nvPicPr>
        <p:blipFill>
          <a:blip r:embed="rId6"/>
          <a:stretch>
            <a:fillRect/>
          </a:stretch>
        </p:blipFill>
        <p:spPr>
          <a:xfrm>
            <a:off x="2616200" y="2810669"/>
            <a:ext cx="6959600" cy="1816100"/>
          </a:xfrm>
        </p:spPr>
      </p:pic>
      <p:sp>
        <p:nvSpPr>
          <p:cNvPr id="3" name="TextBox 2">
            <a:extLst>
              <a:ext uri="{FF2B5EF4-FFF2-40B4-BE49-F238E27FC236}">
                <a16:creationId xmlns:a16="http://schemas.microsoft.com/office/drawing/2014/main" id="{FAA49B6F-1FA0-021D-C462-12BF3041BEC0}"/>
              </a:ext>
            </a:extLst>
          </p:cNvPr>
          <p:cNvSpPr txBox="1"/>
          <p:nvPr/>
        </p:nvSpPr>
        <p:spPr>
          <a:xfrm>
            <a:off x="8696036" y="2398937"/>
            <a:ext cx="879764" cy="369332"/>
          </a:xfrm>
          <a:prstGeom prst="rect">
            <a:avLst/>
          </a:prstGeom>
          <a:noFill/>
        </p:spPr>
        <p:txBody>
          <a:bodyPr wrap="square">
            <a:spAutoFit/>
          </a:bodyPr>
          <a:lstStyle/>
          <a:p>
            <a:r>
              <a:rPr lang="en-CA">
                <a:solidFill>
                  <a:srgbClr val="C00000"/>
                </a:solidFill>
              </a:rPr>
              <a:t>Toxic</a:t>
            </a:r>
            <a:endParaRPr lang="en-US"/>
          </a:p>
        </p:txBody>
      </p:sp>
      <p:pic>
        <p:nvPicPr>
          <p:cNvPr id="17" name="Audio 16">
            <a:extLst>
              <a:ext uri="{FF2B5EF4-FFF2-40B4-BE49-F238E27FC236}">
                <a16:creationId xmlns:a16="http://schemas.microsoft.com/office/drawing/2014/main" id="{B22B8C56-32BD-264E-6BAD-64E0D2C5E9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49449175"/>
      </p:ext>
    </p:extLst>
  </p:cSld>
  <p:clrMapOvr>
    <a:masterClrMapping/>
  </p:clrMapOvr>
  <mc:AlternateContent xmlns:mc="http://schemas.openxmlformats.org/markup-compatibility/2006" xmlns:p14="http://schemas.microsoft.com/office/powerpoint/2010/main">
    <mc:Choice Requires="p14">
      <p:transition spd="slow" p14:dur="2000" advTm="17408"/>
    </mc:Choice>
    <mc:Fallback xmlns="">
      <p:transition spd="slow" advTm="1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3" name="Content Placeholder 2">
            <a:extLst>
              <a:ext uri="{FF2B5EF4-FFF2-40B4-BE49-F238E27FC236}">
                <a16:creationId xmlns:a16="http://schemas.microsoft.com/office/drawing/2014/main" id="{711CC9A2-268B-D1BA-63EF-0D97A9483C71}"/>
              </a:ext>
            </a:extLst>
          </p:cNvPr>
          <p:cNvSpPr>
            <a:spLocks noGrp="1"/>
          </p:cNvSpPr>
          <p:nvPr>
            <p:ph idx="1"/>
          </p:nvPr>
        </p:nvSpPr>
        <p:spPr/>
        <p:txBody>
          <a:bodyPr/>
          <a:lstStyle/>
          <a:p>
            <a:r>
              <a:rPr lang="en-US" b="1"/>
              <a:t>Goal</a:t>
            </a:r>
            <a:r>
              <a:rPr lang="en-US"/>
              <a:t>: train LLMs to act in accordance with user’s intention</a:t>
            </a:r>
          </a:p>
          <a:p>
            <a:pPr marL="0" indent="0">
              <a:buNone/>
            </a:pPr>
            <a:endParaRPr lang="en-US"/>
          </a:p>
          <a:p>
            <a:r>
              <a:rPr lang="en-US" b="1"/>
              <a:t>Must Encompass</a:t>
            </a:r>
          </a:p>
          <a:p>
            <a:pPr lvl="1"/>
            <a:r>
              <a:rPr lang="en-US" i="1"/>
              <a:t>Explicit Intentions</a:t>
            </a:r>
            <a:r>
              <a:rPr lang="en-US"/>
              <a:t>: following exact instructions (helpfulness)</a:t>
            </a:r>
          </a:p>
          <a:p>
            <a:pPr lvl="1"/>
            <a:r>
              <a:rPr lang="en-US" i="1"/>
              <a:t>Implicit Intentions</a:t>
            </a:r>
            <a:r>
              <a:rPr lang="en-US"/>
              <a:t>: remaining truthful, unbiased and non-toxic/harmful</a:t>
            </a:r>
          </a:p>
          <a:p>
            <a:pPr marL="0" indent="0">
              <a:buNone/>
            </a:pPr>
            <a:endParaRPr lang="en-US"/>
          </a:p>
          <a:p>
            <a:pPr marL="0" indent="0">
              <a:buNone/>
            </a:pPr>
            <a:r>
              <a:rPr lang="en-US"/>
              <a:t>RLHF uses human preferences as a reward signal to fine-tune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53</a:t>
            </a:fld>
            <a:endParaRPr lang="en-US"/>
          </a:p>
        </p:txBody>
      </p:sp>
      <p:pic>
        <p:nvPicPr>
          <p:cNvPr id="65" name="Audio 64">
            <a:extLst>
              <a:ext uri="{FF2B5EF4-FFF2-40B4-BE49-F238E27FC236}">
                <a16:creationId xmlns:a16="http://schemas.microsoft.com/office/drawing/2014/main" id="{85E4766C-5354-140F-723D-FFCBEB5CF5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61398405"/>
      </p:ext>
    </p:extLst>
  </p:cSld>
  <p:clrMapOvr>
    <a:masterClrMapping/>
  </p:clrMapOvr>
  <mc:AlternateContent xmlns:mc="http://schemas.openxmlformats.org/markup-compatibility/2006" xmlns:p14="http://schemas.microsoft.com/office/powerpoint/2010/main">
    <mc:Choice Requires="p14">
      <p:transition spd="slow" p14:dur="2000" advTm="41530"/>
    </mc:Choice>
    <mc:Fallback xmlns="">
      <p:transition spd="slow" advTm="4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3BC1-0582-A47D-871A-3076FA65F04F}"/>
              </a:ext>
            </a:extLst>
          </p:cNvPr>
          <p:cNvSpPr>
            <a:spLocks noGrp="1"/>
          </p:cNvSpPr>
          <p:nvPr>
            <p:ph type="title"/>
          </p:nvPr>
        </p:nvSpPr>
        <p:spPr/>
        <p:txBody>
          <a:bodyPr/>
          <a:lstStyle/>
          <a:p>
            <a:r>
              <a:rPr lang="en-US" err="1"/>
              <a:t>InstructGPT</a:t>
            </a:r>
            <a:endParaRPr lang="en-US"/>
          </a:p>
        </p:txBody>
      </p:sp>
      <p:sp>
        <p:nvSpPr>
          <p:cNvPr id="3" name="Content Placeholder 2">
            <a:extLst>
              <a:ext uri="{FF2B5EF4-FFF2-40B4-BE49-F238E27FC236}">
                <a16:creationId xmlns:a16="http://schemas.microsoft.com/office/drawing/2014/main" id="{F1564DFC-1CB5-7FC6-7817-7A0E46D846F4}"/>
              </a:ext>
            </a:extLst>
          </p:cNvPr>
          <p:cNvSpPr>
            <a:spLocks noGrp="1"/>
          </p:cNvSpPr>
          <p:nvPr>
            <p:ph idx="1"/>
          </p:nvPr>
        </p:nvSpPr>
        <p:spPr/>
        <p:txBody>
          <a:bodyPr/>
          <a:lstStyle/>
          <a:p>
            <a:r>
              <a:rPr lang="en-US"/>
              <a:t>Shows how finetuning with human feedback using RL can be a viable approach for aligning LLMs with human intent</a:t>
            </a:r>
          </a:p>
          <a:p>
            <a:pPr marL="0" indent="0">
              <a:buNone/>
            </a:pPr>
            <a:endParaRPr lang="en-US"/>
          </a:p>
          <a:p>
            <a:r>
              <a:rPr lang="en-US" err="1"/>
              <a:t>InstructGPT</a:t>
            </a:r>
            <a:r>
              <a:rPr lang="en-US"/>
              <a:t> displays improvements on truthfulness and reduces toxic output while maintaining </a:t>
            </a:r>
            <a:r>
              <a:rPr lang="en-CA"/>
              <a:t>the model’s performance across standard NLP datasets</a:t>
            </a:r>
            <a:r>
              <a:rPr lang="en-US"/>
              <a:t> </a:t>
            </a:r>
          </a:p>
          <a:p>
            <a:pPr marL="0" indent="0">
              <a:buNone/>
            </a:pPr>
            <a:endParaRPr lang="en-US"/>
          </a:p>
          <a:p>
            <a:pPr>
              <a:buFont typeface="Arial" panose="020B0604020202020204" pitchFamily="34" charset="0"/>
              <a:buChar char="•"/>
            </a:pPr>
            <a:r>
              <a:rPr lang="en-CA">
                <a:effectLst/>
              </a:rPr>
              <a:t>The refined model can operate well with 1.3 billion parameters, in contrast to the original GPT-3 model's 175 billion parameters.</a:t>
            </a:r>
          </a:p>
          <a:p>
            <a:pPr marL="0" indent="0">
              <a:buNone/>
            </a:pPr>
            <a:endParaRPr lang="en-CA">
              <a:effectLst/>
            </a:endParaRPr>
          </a:p>
        </p:txBody>
      </p:sp>
      <p:sp>
        <p:nvSpPr>
          <p:cNvPr id="4" name="Date Placeholder 3">
            <a:extLst>
              <a:ext uri="{FF2B5EF4-FFF2-40B4-BE49-F238E27FC236}">
                <a16:creationId xmlns:a16="http://schemas.microsoft.com/office/drawing/2014/main" id="{2C58752E-0674-0A8A-A9F1-1D11ED00B97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A696CDB-4035-3537-DF1C-F3B7E129F20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8527A9B-89BE-CC83-FA92-1395B878AE6D}"/>
              </a:ext>
            </a:extLst>
          </p:cNvPr>
          <p:cNvSpPr>
            <a:spLocks noGrp="1"/>
          </p:cNvSpPr>
          <p:nvPr>
            <p:ph type="sldNum" sz="quarter" idx="12"/>
          </p:nvPr>
        </p:nvSpPr>
        <p:spPr/>
        <p:txBody>
          <a:bodyPr/>
          <a:lstStyle/>
          <a:p>
            <a:fld id="{D4F24A5E-B0D2-394D-9970-9AE06BCB59C1}" type="slidenum">
              <a:rPr lang="en-US" smtClean="0"/>
              <a:t>54</a:t>
            </a:fld>
            <a:endParaRPr lang="en-US"/>
          </a:p>
        </p:txBody>
      </p:sp>
      <p:pic>
        <p:nvPicPr>
          <p:cNvPr id="93" name="Audio 92">
            <a:extLst>
              <a:ext uri="{FF2B5EF4-FFF2-40B4-BE49-F238E27FC236}">
                <a16:creationId xmlns:a16="http://schemas.microsoft.com/office/drawing/2014/main" id="{3085E30B-83FA-690D-1840-850B65CE7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9140933"/>
      </p:ext>
    </p:extLst>
  </p:cSld>
  <p:clrMapOvr>
    <a:masterClrMapping/>
  </p:clrMapOvr>
  <mc:AlternateContent xmlns:mc="http://schemas.openxmlformats.org/markup-compatibility/2006" xmlns:p14="http://schemas.microsoft.com/office/powerpoint/2010/main">
    <mc:Choice Requires="p14">
      <p:transition spd="slow" p14:dur="2000" advTm="67665"/>
    </mc:Choice>
    <mc:Fallback xmlns="">
      <p:transition spd="slow" advTm="6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CE54-0AD8-AC39-6484-D901DDBBD0E9}"/>
              </a:ext>
            </a:extLst>
          </p:cNvPr>
          <p:cNvSpPr>
            <a:spLocks noGrp="1"/>
          </p:cNvSpPr>
          <p:nvPr>
            <p:ph type="title"/>
          </p:nvPr>
        </p:nvSpPr>
        <p:spPr/>
        <p:txBody>
          <a:bodyPr/>
          <a:lstStyle/>
          <a:p>
            <a:r>
              <a:rPr lang="en-US"/>
              <a:t>Background on Reinforcement Learning </a:t>
            </a:r>
          </a:p>
        </p:txBody>
      </p:sp>
      <p:sp>
        <p:nvSpPr>
          <p:cNvPr id="3" name="Content Placeholder 2">
            <a:extLst>
              <a:ext uri="{FF2B5EF4-FFF2-40B4-BE49-F238E27FC236}">
                <a16:creationId xmlns:a16="http://schemas.microsoft.com/office/drawing/2014/main" id="{F716E6BA-E3D7-BE7B-20F8-34E037595BF0}"/>
              </a:ext>
            </a:extLst>
          </p:cNvPr>
          <p:cNvSpPr>
            <a:spLocks noGrp="1"/>
          </p:cNvSpPr>
          <p:nvPr>
            <p:ph idx="1"/>
          </p:nvPr>
        </p:nvSpPr>
        <p:spPr>
          <a:xfrm>
            <a:off x="1833166" y="3641390"/>
            <a:ext cx="1864967" cy="1046291"/>
          </a:xfrm>
        </p:spPr>
        <p:txBody>
          <a:bodyPr>
            <a:normAutofit/>
          </a:bodyPr>
          <a:lstStyle/>
          <a:p>
            <a:pPr marL="0" indent="0" algn="ctr">
              <a:buNone/>
            </a:pPr>
            <a:r>
              <a:rPr lang="en-US" sz="2200"/>
              <a:t>Task Driven (Classification/Regression)</a:t>
            </a:r>
          </a:p>
        </p:txBody>
      </p:sp>
      <p:sp>
        <p:nvSpPr>
          <p:cNvPr id="4" name="Date Placeholder 3">
            <a:extLst>
              <a:ext uri="{FF2B5EF4-FFF2-40B4-BE49-F238E27FC236}">
                <a16:creationId xmlns:a16="http://schemas.microsoft.com/office/drawing/2014/main" id="{9E7F604F-F8F5-2811-5B5F-293EBC05EC46}"/>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CEFFE67-A79E-61C3-7E6E-86972DC722B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ABB1A1E-A64E-3F2A-8B6A-A4B24B9BD997}"/>
              </a:ext>
            </a:extLst>
          </p:cNvPr>
          <p:cNvSpPr>
            <a:spLocks noGrp="1"/>
          </p:cNvSpPr>
          <p:nvPr>
            <p:ph type="sldNum" sz="quarter" idx="12"/>
          </p:nvPr>
        </p:nvSpPr>
        <p:spPr/>
        <p:txBody>
          <a:bodyPr/>
          <a:lstStyle/>
          <a:p>
            <a:fld id="{D4F24A5E-B0D2-394D-9970-9AE06BCB59C1}" type="slidenum">
              <a:rPr lang="en-US" smtClean="0"/>
              <a:t>55</a:t>
            </a:fld>
            <a:endParaRPr lang="en-US"/>
          </a:p>
        </p:txBody>
      </p:sp>
      <p:sp>
        <p:nvSpPr>
          <p:cNvPr id="7" name="Rounded Rectangle 6">
            <a:extLst>
              <a:ext uri="{FF2B5EF4-FFF2-40B4-BE49-F238E27FC236}">
                <a16:creationId xmlns:a16="http://schemas.microsoft.com/office/drawing/2014/main" id="{75E86BF8-F396-17CC-4D9E-40C6C4F05B1D}"/>
              </a:ext>
            </a:extLst>
          </p:cNvPr>
          <p:cNvSpPr/>
          <p:nvPr/>
        </p:nvSpPr>
        <p:spPr>
          <a:xfrm>
            <a:off x="4693099" y="1626929"/>
            <a:ext cx="2805801" cy="6942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Machine Learning</a:t>
            </a:r>
          </a:p>
        </p:txBody>
      </p:sp>
      <p:sp>
        <p:nvSpPr>
          <p:cNvPr id="8" name="Rounded Rectangle 7">
            <a:extLst>
              <a:ext uri="{FF2B5EF4-FFF2-40B4-BE49-F238E27FC236}">
                <a16:creationId xmlns:a16="http://schemas.microsoft.com/office/drawing/2014/main" id="{AF412009-555C-1F9A-A662-7BEB3E7BF6C8}"/>
              </a:ext>
            </a:extLst>
          </p:cNvPr>
          <p:cNvSpPr/>
          <p:nvPr/>
        </p:nvSpPr>
        <p:spPr>
          <a:xfrm>
            <a:off x="4693099" y="2734759"/>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Unsupervised</a:t>
            </a:r>
          </a:p>
        </p:txBody>
      </p:sp>
      <p:sp>
        <p:nvSpPr>
          <p:cNvPr id="9" name="Rounded Rectangle 8">
            <a:extLst>
              <a:ext uri="{FF2B5EF4-FFF2-40B4-BE49-F238E27FC236}">
                <a16:creationId xmlns:a16="http://schemas.microsoft.com/office/drawing/2014/main" id="{7684345E-E6DB-A8B5-98F3-56A93E7BC59C}"/>
              </a:ext>
            </a:extLst>
          </p:cNvPr>
          <p:cNvSpPr/>
          <p:nvPr/>
        </p:nvSpPr>
        <p:spPr>
          <a:xfrm>
            <a:off x="8023449" y="2734758"/>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Reinforcement</a:t>
            </a:r>
          </a:p>
        </p:txBody>
      </p:sp>
      <p:sp>
        <p:nvSpPr>
          <p:cNvPr id="10" name="Rounded Rectangle 9">
            <a:extLst>
              <a:ext uri="{FF2B5EF4-FFF2-40B4-BE49-F238E27FC236}">
                <a16:creationId xmlns:a16="http://schemas.microsoft.com/office/drawing/2014/main" id="{5DD26B8B-612B-3044-4CB1-05928386D793}"/>
              </a:ext>
            </a:extLst>
          </p:cNvPr>
          <p:cNvSpPr/>
          <p:nvPr/>
        </p:nvSpPr>
        <p:spPr>
          <a:xfrm>
            <a:off x="1362749" y="2734758"/>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Supervised</a:t>
            </a:r>
          </a:p>
        </p:txBody>
      </p:sp>
      <p:cxnSp>
        <p:nvCxnSpPr>
          <p:cNvPr id="12" name="Straight Arrow Connector 11">
            <a:extLst>
              <a:ext uri="{FF2B5EF4-FFF2-40B4-BE49-F238E27FC236}">
                <a16:creationId xmlns:a16="http://schemas.microsoft.com/office/drawing/2014/main" id="{97B870B1-9454-7A98-6DAC-8555AE469633}"/>
              </a:ext>
            </a:extLst>
          </p:cNvPr>
          <p:cNvCxnSpPr>
            <a:stCxn id="7" idx="2"/>
            <a:endCxn id="8" idx="0"/>
          </p:cNvCxnSpPr>
          <p:nvPr/>
        </p:nvCxnSpPr>
        <p:spPr>
          <a:xfrm>
            <a:off x="6096000" y="2321170"/>
            <a:ext cx="0" cy="413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A156484E-B142-2E7C-D8D3-AB63FF459CF0}"/>
              </a:ext>
            </a:extLst>
          </p:cNvPr>
          <p:cNvCxnSpPr>
            <a:endCxn id="9" idx="0"/>
          </p:cNvCxnSpPr>
          <p:nvPr/>
        </p:nvCxnSpPr>
        <p:spPr>
          <a:xfrm>
            <a:off x="6096000" y="2549769"/>
            <a:ext cx="3330350" cy="1849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11690317-88F9-A9EA-2FDC-FFD978635449}"/>
              </a:ext>
            </a:extLst>
          </p:cNvPr>
          <p:cNvCxnSpPr>
            <a:endCxn id="10" idx="0"/>
          </p:cNvCxnSpPr>
          <p:nvPr/>
        </p:nvCxnSpPr>
        <p:spPr>
          <a:xfrm rot="10800000" flipV="1">
            <a:off x="2765650" y="2549768"/>
            <a:ext cx="3330350" cy="1849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51374DC-C7C2-2D6E-9D15-4FA998145DFE}"/>
              </a:ext>
            </a:extLst>
          </p:cNvPr>
          <p:cNvSpPr txBox="1">
            <a:spLocks/>
          </p:cNvSpPr>
          <p:nvPr/>
        </p:nvSpPr>
        <p:spPr>
          <a:xfrm>
            <a:off x="5332534" y="3667416"/>
            <a:ext cx="1526932" cy="1046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Data Driven (Clustering)</a:t>
            </a:r>
          </a:p>
        </p:txBody>
      </p:sp>
      <p:sp>
        <p:nvSpPr>
          <p:cNvPr id="20" name="Content Placeholder 2">
            <a:extLst>
              <a:ext uri="{FF2B5EF4-FFF2-40B4-BE49-F238E27FC236}">
                <a16:creationId xmlns:a16="http://schemas.microsoft.com/office/drawing/2014/main" id="{A0278DB4-7737-7884-0BE5-8124B5C30716}"/>
              </a:ext>
            </a:extLst>
          </p:cNvPr>
          <p:cNvSpPr txBox="1">
            <a:spLocks/>
          </p:cNvSpPr>
          <p:nvPr/>
        </p:nvSpPr>
        <p:spPr>
          <a:xfrm>
            <a:off x="8244280" y="3671567"/>
            <a:ext cx="2364137" cy="12211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Algorithm learns a policy for decision making in an environment</a:t>
            </a:r>
          </a:p>
        </p:txBody>
      </p:sp>
      <p:pic>
        <p:nvPicPr>
          <p:cNvPr id="61" name="Audio 60">
            <a:extLst>
              <a:ext uri="{FF2B5EF4-FFF2-40B4-BE49-F238E27FC236}">
                <a16:creationId xmlns:a16="http://schemas.microsoft.com/office/drawing/2014/main" id="{A074B9CC-2167-B107-88A8-8754A6496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8826906"/>
      </p:ext>
    </p:extLst>
  </p:cSld>
  <p:clrMapOvr>
    <a:masterClrMapping/>
  </p:clrMapOvr>
  <mc:AlternateContent xmlns:mc="http://schemas.openxmlformats.org/markup-compatibility/2006" xmlns:p14="http://schemas.microsoft.com/office/powerpoint/2010/main">
    <mc:Choice Requires="p14">
      <p:transition spd="slow" p14:dur="2000" advTm="49040"/>
    </mc:Choice>
    <mc:Fallback xmlns="">
      <p:transition spd="slow" advTm="4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958-4EFE-F1C2-28C7-74E5B8FB49D4}"/>
              </a:ext>
            </a:extLst>
          </p:cNvPr>
          <p:cNvSpPr>
            <a:spLocks noGrp="1"/>
          </p:cNvSpPr>
          <p:nvPr>
            <p:ph type="title"/>
          </p:nvPr>
        </p:nvSpPr>
        <p:spPr/>
        <p:txBody>
          <a:bodyPr/>
          <a:lstStyle/>
          <a:p>
            <a:r>
              <a:rPr lang="en-US"/>
              <a:t>Intuitive Example of RL</a:t>
            </a:r>
          </a:p>
        </p:txBody>
      </p:sp>
      <p:pic>
        <p:nvPicPr>
          <p:cNvPr id="8" name="Content Placeholder 7" descr="A person standing in a maze&#10;&#10;Description automatically generated">
            <a:extLst>
              <a:ext uri="{FF2B5EF4-FFF2-40B4-BE49-F238E27FC236}">
                <a16:creationId xmlns:a16="http://schemas.microsoft.com/office/drawing/2014/main" id="{CA6555EA-A1CD-CC93-DAF0-A1C01FE77AF5}"/>
              </a:ext>
            </a:extLst>
          </p:cNvPr>
          <p:cNvPicPr>
            <a:picLocks noGrp="1" noChangeAspect="1"/>
          </p:cNvPicPr>
          <p:nvPr>
            <p:ph idx="1"/>
          </p:nvPr>
        </p:nvPicPr>
        <p:blipFill>
          <a:blip r:embed="rId4"/>
          <a:stretch>
            <a:fillRect/>
          </a:stretch>
        </p:blipFill>
        <p:spPr>
          <a:xfrm>
            <a:off x="6437312" y="1239275"/>
            <a:ext cx="4916488" cy="4916488"/>
          </a:xfrm>
        </p:spPr>
      </p:pic>
      <p:sp>
        <p:nvSpPr>
          <p:cNvPr id="4" name="Date Placeholder 3">
            <a:extLst>
              <a:ext uri="{FF2B5EF4-FFF2-40B4-BE49-F238E27FC236}">
                <a16:creationId xmlns:a16="http://schemas.microsoft.com/office/drawing/2014/main" id="{0EDFBE60-373E-EB2E-B1F3-5B0ADFD6DF3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144EC05-FC9B-E115-262D-5052D56157CB}"/>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1B6DC4F2-D7E5-90DD-84D2-82085223256E}"/>
              </a:ext>
            </a:extLst>
          </p:cNvPr>
          <p:cNvSpPr>
            <a:spLocks noGrp="1"/>
          </p:cNvSpPr>
          <p:nvPr>
            <p:ph type="sldNum" sz="quarter" idx="12"/>
          </p:nvPr>
        </p:nvSpPr>
        <p:spPr/>
        <p:txBody>
          <a:bodyPr/>
          <a:lstStyle/>
          <a:p>
            <a:fld id="{D4F24A5E-B0D2-394D-9970-9AE06BCB59C1}" type="slidenum">
              <a:rPr lang="en-US" smtClean="0"/>
              <a:t>56</a:t>
            </a:fld>
            <a:endParaRPr lang="en-US"/>
          </a:p>
        </p:txBody>
      </p:sp>
      <p:sp>
        <p:nvSpPr>
          <p:cNvPr id="9" name="Content Placeholder 2">
            <a:extLst>
              <a:ext uri="{FF2B5EF4-FFF2-40B4-BE49-F238E27FC236}">
                <a16:creationId xmlns:a16="http://schemas.microsoft.com/office/drawing/2014/main" id="{44A6A3BE-7592-B0DE-C44B-CFC598E09685}"/>
              </a:ext>
            </a:extLst>
          </p:cNvPr>
          <p:cNvSpPr txBox="1">
            <a:spLocks/>
          </p:cNvSpPr>
          <p:nvPr/>
        </p:nvSpPr>
        <p:spPr>
          <a:xfrm>
            <a:off x="838200" y="1260629"/>
            <a:ext cx="5382126"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Objective</a:t>
            </a:r>
            <a:r>
              <a:rPr lang="en-US"/>
              <a:t>: cross a dark unknown field containing stones/pits</a:t>
            </a:r>
          </a:p>
          <a:p>
            <a:endParaRPr lang="en-US"/>
          </a:p>
          <a:p>
            <a:r>
              <a:rPr lang="en-US" b="1"/>
              <a:t>Rule</a:t>
            </a:r>
            <a:r>
              <a:rPr lang="en-US"/>
              <a:t>: if you fall into a pit or hit a rock, you must start from beginning</a:t>
            </a:r>
          </a:p>
          <a:p>
            <a:endParaRPr lang="en-US"/>
          </a:p>
          <a:p>
            <a:r>
              <a:rPr lang="en-US"/>
              <a:t>The number of steps you take each try are your points (</a:t>
            </a:r>
            <a:r>
              <a:rPr lang="en-US" i="1"/>
              <a:t>reward)</a:t>
            </a:r>
          </a:p>
        </p:txBody>
      </p:sp>
      <p:sp>
        <p:nvSpPr>
          <p:cNvPr id="3" name="Footer Placeholder 4">
            <a:extLst>
              <a:ext uri="{FF2B5EF4-FFF2-40B4-BE49-F238E27FC236}">
                <a16:creationId xmlns:a16="http://schemas.microsoft.com/office/drawing/2014/main" id="{9AF007BA-A290-F308-8844-520A4363D710}"/>
              </a:ext>
            </a:extLst>
          </p:cNvPr>
          <p:cNvSpPr txBox="1">
            <a:spLocks/>
          </p:cNvSpPr>
          <p:nvPr/>
        </p:nvSpPr>
        <p:spPr>
          <a:xfrm>
            <a:off x="6838156" y="608409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CA" i="1">
                <a:solidFill>
                  <a:schemeClr val="tx2">
                    <a:lumMod val="75000"/>
                  </a:schemeClr>
                </a:solidFill>
              </a:rPr>
              <a:t>DALL·E 2</a:t>
            </a:r>
            <a:endParaRPr lang="en-US" i="1">
              <a:solidFill>
                <a:schemeClr val="tx2">
                  <a:lumMod val="75000"/>
                </a:schemeClr>
              </a:solidFill>
            </a:endParaRPr>
          </a:p>
        </p:txBody>
      </p:sp>
      <p:pic>
        <p:nvPicPr>
          <p:cNvPr id="14" name="Audio 13">
            <a:extLst>
              <a:ext uri="{FF2B5EF4-FFF2-40B4-BE49-F238E27FC236}">
                <a16:creationId xmlns:a16="http://schemas.microsoft.com/office/drawing/2014/main" id="{1F40C97E-C40A-98CC-6932-28DC42B03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1616447"/>
      </p:ext>
    </p:extLst>
  </p:cSld>
  <p:clrMapOvr>
    <a:masterClrMapping/>
  </p:clrMapOvr>
  <mc:AlternateContent xmlns:mc="http://schemas.openxmlformats.org/markup-compatibility/2006" xmlns:p14="http://schemas.microsoft.com/office/powerpoint/2010/main">
    <mc:Choice Requires="p14">
      <p:transition spd="slow" p14:dur="2000" advTm="31296"/>
    </mc:Choice>
    <mc:Fallback xmlns="">
      <p:transition spd="slow" advTm="3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958-4EFE-F1C2-28C7-74E5B8FB49D4}"/>
              </a:ext>
            </a:extLst>
          </p:cNvPr>
          <p:cNvSpPr>
            <a:spLocks noGrp="1"/>
          </p:cNvSpPr>
          <p:nvPr>
            <p:ph type="title"/>
          </p:nvPr>
        </p:nvSpPr>
        <p:spPr/>
        <p:txBody>
          <a:bodyPr/>
          <a:lstStyle/>
          <a:p>
            <a:r>
              <a:rPr lang="en-US"/>
              <a:t>Intuitive Example of RL</a:t>
            </a:r>
          </a:p>
        </p:txBody>
      </p:sp>
      <p:pic>
        <p:nvPicPr>
          <p:cNvPr id="8" name="Content Placeholder 7" descr="A person standing in a maze&#10;&#10;Description automatically generated">
            <a:extLst>
              <a:ext uri="{FF2B5EF4-FFF2-40B4-BE49-F238E27FC236}">
                <a16:creationId xmlns:a16="http://schemas.microsoft.com/office/drawing/2014/main" id="{CA6555EA-A1CD-CC93-DAF0-A1C01FE77AF5}"/>
              </a:ext>
            </a:extLst>
          </p:cNvPr>
          <p:cNvPicPr>
            <a:picLocks noGrp="1" noChangeAspect="1"/>
          </p:cNvPicPr>
          <p:nvPr>
            <p:ph idx="1"/>
          </p:nvPr>
        </p:nvPicPr>
        <p:blipFill>
          <a:blip r:embed="rId4"/>
          <a:stretch>
            <a:fillRect/>
          </a:stretch>
        </p:blipFill>
        <p:spPr>
          <a:xfrm>
            <a:off x="6437312" y="1239275"/>
            <a:ext cx="4916488" cy="4916488"/>
          </a:xfrm>
        </p:spPr>
      </p:pic>
      <p:sp>
        <p:nvSpPr>
          <p:cNvPr id="4" name="Date Placeholder 3">
            <a:extLst>
              <a:ext uri="{FF2B5EF4-FFF2-40B4-BE49-F238E27FC236}">
                <a16:creationId xmlns:a16="http://schemas.microsoft.com/office/drawing/2014/main" id="{0EDFBE60-373E-EB2E-B1F3-5B0ADFD6DF3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144EC05-FC9B-E115-262D-5052D56157C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B6DC4F2-D7E5-90DD-84D2-82085223256E}"/>
              </a:ext>
            </a:extLst>
          </p:cNvPr>
          <p:cNvSpPr>
            <a:spLocks noGrp="1"/>
          </p:cNvSpPr>
          <p:nvPr>
            <p:ph type="sldNum" sz="quarter" idx="12"/>
          </p:nvPr>
        </p:nvSpPr>
        <p:spPr/>
        <p:txBody>
          <a:bodyPr/>
          <a:lstStyle/>
          <a:p>
            <a:fld id="{D4F24A5E-B0D2-394D-9970-9AE06BCB59C1}" type="slidenum">
              <a:rPr lang="en-US" smtClean="0"/>
              <a:t>57</a:t>
            </a:fld>
            <a:endParaRPr lang="en-US"/>
          </a:p>
        </p:txBody>
      </p:sp>
      <p:sp>
        <p:nvSpPr>
          <p:cNvPr id="9" name="Content Placeholder 2">
            <a:extLst>
              <a:ext uri="{FF2B5EF4-FFF2-40B4-BE49-F238E27FC236}">
                <a16:creationId xmlns:a16="http://schemas.microsoft.com/office/drawing/2014/main" id="{44A6A3BE-7592-B0DE-C44B-CFC598E09685}"/>
              </a:ext>
            </a:extLst>
          </p:cNvPr>
          <p:cNvSpPr txBox="1">
            <a:spLocks/>
          </p:cNvSpPr>
          <p:nvPr/>
        </p:nvSpPr>
        <p:spPr>
          <a:xfrm>
            <a:off x="838199" y="1260629"/>
            <a:ext cx="5490411" cy="491633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a:t>Blindly walk forward, after </a:t>
            </a:r>
            <a:r>
              <a:rPr lang="en-US" i="1"/>
              <a:t>x </a:t>
            </a:r>
            <a:r>
              <a:rPr lang="en-US"/>
              <a:t>steps you fall into a pit, gain </a:t>
            </a:r>
            <a:r>
              <a:rPr lang="en-US" i="1"/>
              <a:t>x</a:t>
            </a:r>
            <a:r>
              <a:rPr lang="en-US"/>
              <a:t> points</a:t>
            </a:r>
          </a:p>
          <a:p>
            <a:pPr marL="514350" indent="-514350">
              <a:buAutoNum type="arabicPeriod"/>
            </a:pPr>
            <a:r>
              <a:rPr lang="en-US"/>
              <a:t>Start again, walk </a:t>
            </a:r>
            <a:r>
              <a:rPr lang="en-US" i="1"/>
              <a:t>x </a:t>
            </a:r>
            <a:r>
              <a:rPr lang="en-US"/>
              <a:t>steps, but now you turn left/right. After </a:t>
            </a:r>
            <a:r>
              <a:rPr lang="en-US" i="1"/>
              <a:t>y</a:t>
            </a:r>
            <a:r>
              <a:rPr lang="en-US"/>
              <a:t> steps you hit a stone, gain </a:t>
            </a:r>
            <a:r>
              <a:rPr lang="en-US" i="1"/>
              <a:t>y</a:t>
            </a:r>
            <a:r>
              <a:rPr lang="en-US"/>
              <a:t> points (</a:t>
            </a:r>
            <a:r>
              <a:rPr lang="en-US" i="1"/>
              <a:t>y &gt; x</a:t>
            </a:r>
            <a:r>
              <a:rPr lang="en-US"/>
              <a:t>)</a:t>
            </a:r>
            <a:endParaRPr lang="en-US" i="1"/>
          </a:p>
          <a:p>
            <a:pPr marL="514350" indent="-514350">
              <a:buAutoNum type="arabicPeriod"/>
            </a:pPr>
            <a:r>
              <a:rPr lang="en-US"/>
              <a:t>Restart again, take same path as before but at </a:t>
            </a:r>
            <a:r>
              <a:rPr lang="en-US" i="1"/>
              <a:t>y </a:t>
            </a:r>
            <a:r>
              <a:rPr lang="en-US"/>
              <a:t>steps you take another detour until you hit a stone after </a:t>
            </a:r>
            <a:r>
              <a:rPr lang="en-US" i="1"/>
              <a:t>z </a:t>
            </a:r>
            <a:r>
              <a:rPr lang="en-US"/>
              <a:t>steps, gain </a:t>
            </a:r>
            <a:r>
              <a:rPr lang="en-US" i="1"/>
              <a:t>z</a:t>
            </a:r>
            <a:r>
              <a:rPr lang="en-US"/>
              <a:t> points (</a:t>
            </a:r>
            <a:r>
              <a:rPr lang="en-US" i="1"/>
              <a:t>z &gt; y</a:t>
            </a:r>
            <a:r>
              <a:rPr lang="en-US"/>
              <a:t>)</a:t>
            </a:r>
          </a:p>
          <a:p>
            <a:pPr marL="514350" indent="-514350">
              <a:buAutoNum type="arabicPeriod"/>
            </a:pPr>
            <a:r>
              <a:rPr lang="en-US"/>
              <a:t>Restart, take same path so far, after z steps, another detour and finally you cross the field</a:t>
            </a:r>
          </a:p>
        </p:txBody>
      </p:sp>
      <p:sp>
        <p:nvSpPr>
          <p:cNvPr id="3" name="Footer Placeholder 4">
            <a:extLst>
              <a:ext uri="{FF2B5EF4-FFF2-40B4-BE49-F238E27FC236}">
                <a16:creationId xmlns:a16="http://schemas.microsoft.com/office/drawing/2014/main" id="{C5786042-7672-FD88-4E00-FF3252A3BBC8}"/>
              </a:ext>
            </a:extLst>
          </p:cNvPr>
          <p:cNvSpPr txBox="1">
            <a:spLocks/>
          </p:cNvSpPr>
          <p:nvPr/>
        </p:nvSpPr>
        <p:spPr>
          <a:xfrm>
            <a:off x="6838156" y="608409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CA" i="1">
                <a:solidFill>
                  <a:schemeClr val="tx2">
                    <a:lumMod val="75000"/>
                  </a:schemeClr>
                </a:solidFill>
              </a:rPr>
              <a:t>DALL·E 2</a:t>
            </a:r>
            <a:endParaRPr lang="en-US" i="1">
              <a:solidFill>
                <a:schemeClr val="tx2">
                  <a:lumMod val="75000"/>
                </a:schemeClr>
              </a:solidFill>
            </a:endParaRPr>
          </a:p>
        </p:txBody>
      </p:sp>
      <p:pic>
        <p:nvPicPr>
          <p:cNvPr id="11" name="Audio 10">
            <a:extLst>
              <a:ext uri="{FF2B5EF4-FFF2-40B4-BE49-F238E27FC236}">
                <a16:creationId xmlns:a16="http://schemas.microsoft.com/office/drawing/2014/main" id="{4DF72E34-F1C4-CD51-B4DB-16247C330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6078253"/>
      </p:ext>
    </p:extLst>
  </p:cSld>
  <p:clrMapOvr>
    <a:masterClrMapping/>
  </p:clrMapOvr>
  <mc:AlternateContent xmlns:mc="http://schemas.openxmlformats.org/markup-compatibility/2006" xmlns:p14="http://schemas.microsoft.com/office/powerpoint/2010/main">
    <mc:Choice Requires="p14">
      <p:transition spd="slow" p14:dur="2000" advTm="50858"/>
    </mc:Choice>
    <mc:Fallback xmlns="">
      <p:transition spd="slow" advTm="5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4091-4AB4-4ED0-6519-482CCBD1BB87}"/>
              </a:ext>
            </a:extLst>
          </p:cNvPr>
          <p:cNvSpPr>
            <a:spLocks noGrp="1"/>
          </p:cNvSpPr>
          <p:nvPr>
            <p:ph type="title"/>
          </p:nvPr>
        </p:nvSpPr>
        <p:spPr/>
        <p:txBody>
          <a:bodyPr/>
          <a:lstStyle/>
          <a:p>
            <a:r>
              <a:rPr lang="en-US"/>
              <a:t>Intuitive Example of RL - Diagram</a:t>
            </a:r>
          </a:p>
        </p:txBody>
      </p:sp>
      <p:sp>
        <p:nvSpPr>
          <p:cNvPr id="4" name="Date Placeholder 3">
            <a:extLst>
              <a:ext uri="{FF2B5EF4-FFF2-40B4-BE49-F238E27FC236}">
                <a16:creationId xmlns:a16="http://schemas.microsoft.com/office/drawing/2014/main" id="{599FCD4E-365F-15AA-B659-2570CFBE0E4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880D1A2-8861-8A24-53BC-1C5A69ACAC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BB01C5-EB54-C01D-B968-FF8204D4DA0C}"/>
              </a:ext>
            </a:extLst>
          </p:cNvPr>
          <p:cNvSpPr>
            <a:spLocks noGrp="1"/>
          </p:cNvSpPr>
          <p:nvPr>
            <p:ph type="sldNum" sz="quarter" idx="12"/>
          </p:nvPr>
        </p:nvSpPr>
        <p:spPr/>
        <p:txBody>
          <a:bodyPr/>
          <a:lstStyle/>
          <a:p>
            <a:fld id="{D4F24A5E-B0D2-394D-9970-9AE06BCB59C1}" type="slidenum">
              <a:rPr lang="en-US" smtClean="0"/>
              <a:t>58</a:t>
            </a:fld>
            <a:endParaRPr lang="en-US"/>
          </a:p>
        </p:txBody>
      </p:sp>
      <p:pic>
        <p:nvPicPr>
          <p:cNvPr id="1026" name="Picture 2" descr="diagram">
            <a:extLst>
              <a:ext uri="{FF2B5EF4-FFF2-40B4-BE49-F238E27FC236}">
                <a16:creationId xmlns:a16="http://schemas.microsoft.com/office/drawing/2014/main" id="{BFC695E2-6B0A-C9BE-803B-4E2DACF11C0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40427" y="1091490"/>
            <a:ext cx="8311146" cy="4675020"/>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AA8247BB-98E7-30BD-D65E-2D86D6DE65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0966255"/>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4091-4AB4-4ED0-6519-482CCBD1BB87}"/>
              </a:ext>
            </a:extLst>
          </p:cNvPr>
          <p:cNvSpPr>
            <a:spLocks noGrp="1"/>
          </p:cNvSpPr>
          <p:nvPr>
            <p:ph type="title"/>
          </p:nvPr>
        </p:nvSpPr>
        <p:spPr/>
        <p:txBody>
          <a:bodyPr/>
          <a:lstStyle/>
          <a:p>
            <a:r>
              <a:rPr lang="en-US"/>
              <a:t>Intuitive Example of RL - Generalized</a:t>
            </a:r>
          </a:p>
        </p:txBody>
      </p:sp>
      <p:sp>
        <p:nvSpPr>
          <p:cNvPr id="4" name="Date Placeholder 3">
            <a:extLst>
              <a:ext uri="{FF2B5EF4-FFF2-40B4-BE49-F238E27FC236}">
                <a16:creationId xmlns:a16="http://schemas.microsoft.com/office/drawing/2014/main" id="{599FCD4E-365F-15AA-B659-2570CFBE0E4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880D1A2-8861-8A24-53BC-1C5A69ACAC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BB01C5-EB54-C01D-B968-FF8204D4DA0C}"/>
              </a:ext>
            </a:extLst>
          </p:cNvPr>
          <p:cNvSpPr>
            <a:spLocks noGrp="1"/>
          </p:cNvSpPr>
          <p:nvPr>
            <p:ph type="sldNum" sz="quarter" idx="12"/>
          </p:nvPr>
        </p:nvSpPr>
        <p:spPr/>
        <p:txBody>
          <a:bodyPr/>
          <a:lstStyle/>
          <a:p>
            <a:fld id="{D4F24A5E-B0D2-394D-9970-9AE06BCB59C1}" type="slidenum">
              <a:rPr lang="en-US" smtClean="0"/>
              <a:t>59</a:t>
            </a:fld>
            <a:endParaRPr lang="en-US"/>
          </a:p>
        </p:txBody>
      </p:sp>
      <p:pic>
        <p:nvPicPr>
          <p:cNvPr id="4098" name="Picture 2" descr="diagram">
            <a:extLst>
              <a:ext uri="{FF2B5EF4-FFF2-40B4-BE49-F238E27FC236}">
                <a16:creationId xmlns:a16="http://schemas.microsoft.com/office/drawing/2014/main" id="{5E3D4356-BAFB-DC11-871A-F8BA6BED0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393" y="1047596"/>
            <a:ext cx="8467213" cy="4762807"/>
          </a:xfrm>
          <a:prstGeom prst="rect">
            <a:avLst/>
          </a:prstGeom>
          <a:noFill/>
          <a:extLst>
            <a:ext uri="{909E8E84-426E-40DD-AFC4-6F175D3DCCD1}">
              <a14:hiddenFill xmlns:a14="http://schemas.microsoft.com/office/drawing/2010/main">
                <a:solidFill>
                  <a:srgbClr val="FFFFFF"/>
                </a:solidFill>
              </a14:hiddenFill>
            </a:ext>
          </a:extLst>
        </p:spPr>
      </p:pic>
      <p:pic>
        <p:nvPicPr>
          <p:cNvPr id="28" name="Audio 27">
            <a:extLst>
              <a:ext uri="{FF2B5EF4-FFF2-40B4-BE49-F238E27FC236}">
                <a16:creationId xmlns:a16="http://schemas.microsoft.com/office/drawing/2014/main" id="{A51F50D5-FA20-EA65-5B7E-9D7172088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05991482"/>
      </p:ext>
    </p:extLst>
  </p:cSld>
  <p:clrMapOvr>
    <a:masterClrMapping/>
  </p:clrMapOvr>
  <mc:AlternateContent xmlns:mc="http://schemas.openxmlformats.org/markup-compatibility/2006" xmlns:p14="http://schemas.microsoft.com/office/powerpoint/2010/main">
    <mc:Choice Requires="p14">
      <p:transition spd="slow" p14:dur="2000" advTm="32413"/>
    </mc:Choice>
    <mc:Fallback xmlns="">
      <p:transition spd="slow" advTm="3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6</a:t>
            </a:fld>
            <a:endParaRPr lang="en-US"/>
          </a:p>
        </p:txBody>
      </p:sp>
      <p:sp>
        <p:nvSpPr>
          <p:cNvPr id="11" name="TextBox 10">
            <a:extLst>
              <a:ext uri="{FF2B5EF4-FFF2-40B4-BE49-F238E27FC236}">
                <a16:creationId xmlns:a16="http://schemas.microsoft.com/office/drawing/2014/main" id="{FDC4A6D5-FF8C-3E09-885D-AE322970F40E}"/>
              </a:ext>
            </a:extLst>
          </p:cNvPr>
          <p:cNvSpPr txBox="1"/>
          <p:nvPr/>
        </p:nvSpPr>
        <p:spPr>
          <a:xfrm>
            <a:off x="7334250" y="1945821"/>
            <a:ext cx="3578678" cy="421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122411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53E2-5902-1C0E-53A1-D7B5CE0C0DFE}"/>
              </a:ext>
            </a:extLst>
          </p:cNvPr>
          <p:cNvSpPr>
            <a:spLocks noGrp="1"/>
          </p:cNvSpPr>
          <p:nvPr>
            <p:ph type="title"/>
          </p:nvPr>
        </p:nvSpPr>
        <p:spPr/>
        <p:txBody>
          <a:bodyPr/>
          <a:lstStyle/>
          <a:p>
            <a:r>
              <a:rPr lang="en-US"/>
              <a:t>RL Terminology</a:t>
            </a:r>
          </a:p>
        </p:txBody>
      </p:sp>
      <p:sp>
        <p:nvSpPr>
          <p:cNvPr id="3" name="Content Placeholder 2">
            <a:extLst>
              <a:ext uri="{FF2B5EF4-FFF2-40B4-BE49-F238E27FC236}">
                <a16:creationId xmlns:a16="http://schemas.microsoft.com/office/drawing/2014/main" id="{2DD39CE4-25F9-2CE9-F9AC-598287A90880}"/>
              </a:ext>
            </a:extLst>
          </p:cNvPr>
          <p:cNvSpPr>
            <a:spLocks noGrp="1"/>
          </p:cNvSpPr>
          <p:nvPr>
            <p:ph idx="1"/>
          </p:nvPr>
        </p:nvSpPr>
        <p:spPr/>
        <p:txBody>
          <a:bodyPr>
            <a:normAutofit fontScale="47500" lnSpcReduction="20000"/>
          </a:bodyPr>
          <a:lstStyle/>
          <a:p>
            <a:pPr>
              <a:lnSpc>
                <a:spcPct val="160000"/>
              </a:lnSpc>
            </a:pPr>
            <a:r>
              <a:rPr lang="en-US" sz="4400" b="1"/>
              <a:t>Agent</a:t>
            </a:r>
            <a:r>
              <a:rPr lang="en-US" sz="4400"/>
              <a:t>: An entity that interacts with the environment to perform actions and collect rewards</a:t>
            </a:r>
          </a:p>
          <a:p>
            <a:pPr>
              <a:lnSpc>
                <a:spcPct val="160000"/>
              </a:lnSpc>
            </a:pPr>
            <a:r>
              <a:rPr lang="en-US" sz="4400" b="1"/>
              <a:t>Environment</a:t>
            </a:r>
            <a:r>
              <a:rPr lang="en-US" sz="4400"/>
              <a:t>: The context or setting within which the agent operates and makes decisions</a:t>
            </a:r>
          </a:p>
          <a:p>
            <a:pPr>
              <a:lnSpc>
                <a:spcPct val="160000"/>
              </a:lnSpc>
            </a:pPr>
            <a:r>
              <a:rPr lang="en-US" sz="4400" b="1"/>
              <a:t>Action Space</a:t>
            </a:r>
            <a:r>
              <a:rPr lang="en-US" sz="4400"/>
              <a:t>: The set of all possible decisions or moves the agent can make</a:t>
            </a:r>
          </a:p>
          <a:p>
            <a:pPr>
              <a:lnSpc>
                <a:spcPct val="160000"/>
              </a:lnSpc>
            </a:pPr>
            <a:r>
              <a:rPr lang="en-US" sz="4400" b="1"/>
              <a:t>State</a:t>
            </a:r>
            <a:r>
              <a:rPr lang="en-US" sz="4400"/>
              <a:t> </a:t>
            </a:r>
            <a:r>
              <a:rPr lang="en-US" sz="4400" b="1"/>
              <a:t>Space</a:t>
            </a:r>
            <a:r>
              <a:rPr lang="en-US" sz="4400"/>
              <a:t>: The set of all possible configurations of the environment reflecting the consequences of past actions</a:t>
            </a:r>
          </a:p>
          <a:p>
            <a:pPr>
              <a:lnSpc>
                <a:spcPct val="160000"/>
              </a:lnSpc>
            </a:pPr>
            <a:r>
              <a:rPr lang="en-US" sz="4400" b="1"/>
              <a:t>Reward</a:t>
            </a:r>
            <a:r>
              <a:rPr lang="en-US" sz="4400"/>
              <a:t>: The feedback from the environment in response to the agent's action, indicating the value of the action's outcome</a:t>
            </a:r>
          </a:p>
          <a:p>
            <a:pPr>
              <a:lnSpc>
                <a:spcPct val="160000"/>
              </a:lnSpc>
            </a:pPr>
            <a:r>
              <a:rPr lang="en-US" sz="4400" b="1"/>
              <a:t>Policy (</a:t>
            </a:r>
            <a:r>
              <a:rPr lang="el-GR" sz="4400" b="1"/>
              <a:t>π)</a:t>
            </a:r>
            <a:r>
              <a:rPr lang="el-GR" sz="4400"/>
              <a:t>: </a:t>
            </a:r>
            <a:r>
              <a:rPr lang="en-US" sz="4400"/>
              <a:t>The strategy or approach the agent uses to decide the next action based on the current state</a:t>
            </a:r>
          </a:p>
          <a:p>
            <a:endParaRPr lang="en-US"/>
          </a:p>
          <a:p>
            <a:endParaRPr lang="en-US"/>
          </a:p>
          <a:p>
            <a:endParaRPr lang="en-US"/>
          </a:p>
          <a:p>
            <a:endParaRPr lang="en-US"/>
          </a:p>
        </p:txBody>
      </p:sp>
      <p:sp>
        <p:nvSpPr>
          <p:cNvPr id="4" name="Date Placeholder 3">
            <a:extLst>
              <a:ext uri="{FF2B5EF4-FFF2-40B4-BE49-F238E27FC236}">
                <a16:creationId xmlns:a16="http://schemas.microsoft.com/office/drawing/2014/main" id="{4F1BBA98-113E-FDB0-1E44-5E2287A80D2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D5ABD4E-6538-E776-0C2B-069369E8F29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A52F4E5-5CBD-67D1-C3EF-749BFA5F2AE7}"/>
              </a:ext>
            </a:extLst>
          </p:cNvPr>
          <p:cNvSpPr>
            <a:spLocks noGrp="1"/>
          </p:cNvSpPr>
          <p:nvPr>
            <p:ph type="sldNum" sz="quarter" idx="12"/>
          </p:nvPr>
        </p:nvSpPr>
        <p:spPr/>
        <p:txBody>
          <a:bodyPr/>
          <a:lstStyle/>
          <a:p>
            <a:fld id="{D4F24A5E-B0D2-394D-9970-9AE06BCB59C1}" type="slidenum">
              <a:rPr lang="en-US" smtClean="0"/>
              <a:t>60</a:t>
            </a:fld>
            <a:endParaRPr lang="en-US"/>
          </a:p>
        </p:txBody>
      </p:sp>
      <p:pic>
        <p:nvPicPr>
          <p:cNvPr id="28" name="Audio 27">
            <a:extLst>
              <a:ext uri="{FF2B5EF4-FFF2-40B4-BE49-F238E27FC236}">
                <a16:creationId xmlns:a16="http://schemas.microsoft.com/office/drawing/2014/main" id="{F74CE9D6-4F27-B531-D71C-62668D449D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8086846"/>
      </p:ext>
    </p:extLst>
  </p:cSld>
  <p:clrMapOvr>
    <a:masterClrMapping/>
  </p:clrMapOvr>
  <mc:AlternateContent xmlns:mc="http://schemas.openxmlformats.org/markup-compatibility/2006" xmlns:p14="http://schemas.microsoft.com/office/powerpoint/2010/main">
    <mc:Choice Requires="p14">
      <p:transition spd="slow" p14:dur="2000" advTm="59928"/>
    </mc:Choice>
    <mc:Fallback xmlns="">
      <p:transition spd="slow" advTm="5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RL Approaches</a:t>
            </a:r>
          </a:p>
        </p:txBody>
      </p:sp>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a:bodyPr>
          <a:lstStyle/>
          <a:p>
            <a:pPr marL="0" indent="0">
              <a:buNone/>
            </a:pPr>
            <a:r>
              <a:rPr lang="en-US"/>
              <a:t>Can broadly be categorized into 3 groups:</a:t>
            </a:r>
          </a:p>
          <a:p>
            <a:endParaRPr lang="en-US"/>
          </a:p>
          <a:p>
            <a:pPr marL="0" indent="0">
              <a:buNone/>
            </a:pPr>
            <a:endParaRPr lang="en-US"/>
          </a:p>
          <a:p>
            <a:endParaRPr lang="en-US"/>
          </a:p>
          <a:p>
            <a:endParaRPr lang="en-US"/>
          </a:p>
        </p:txBody>
      </p:sp>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61</a:t>
            </a:fld>
            <a:endParaRPr lang="en-US"/>
          </a:p>
        </p:txBody>
      </p:sp>
      <p:sp>
        <p:nvSpPr>
          <p:cNvPr id="8" name="Rounded Rectangle 7">
            <a:extLst>
              <a:ext uri="{FF2B5EF4-FFF2-40B4-BE49-F238E27FC236}">
                <a16:creationId xmlns:a16="http://schemas.microsoft.com/office/drawing/2014/main" id="{0D1CF244-E571-E869-D969-38AB1B68E22A}"/>
              </a:ext>
            </a:extLst>
          </p:cNvPr>
          <p:cNvSpPr/>
          <p:nvPr/>
        </p:nvSpPr>
        <p:spPr>
          <a:xfrm>
            <a:off x="2368872" y="3587034"/>
            <a:ext cx="2805801" cy="6942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RL Approaches</a:t>
            </a:r>
          </a:p>
        </p:txBody>
      </p:sp>
      <p:sp>
        <p:nvSpPr>
          <p:cNvPr id="16" name="Rounded Rectangle 15">
            <a:extLst>
              <a:ext uri="{FF2B5EF4-FFF2-40B4-BE49-F238E27FC236}">
                <a16:creationId xmlns:a16="http://schemas.microsoft.com/office/drawing/2014/main" id="{60D7CEAB-03E5-E536-F5F9-4BC5DEF5FFA6}"/>
              </a:ext>
            </a:extLst>
          </p:cNvPr>
          <p:cNvSpPr/>
          <p:nvPr/>
        </p:nvSpPr>
        <p:spPr>
          <a:xfrm>
            <a:off x="6345125" y="2270938"/>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Value-Based</a:t>
            </a:r>
          </a:p>
        </p:txBody>
      </p:sp>
      <p:sp>
        <p:nvSpPr>
          <p:cNvPr id="17" name="Rounded Rectangle 16">
            <a:extLst>
              <a:ext uri="{FF2B5EF4-FFF2-40B4-BE49-F238E27FC236}">
                <a16:creationId xmlns:a16="http://schemas.microsoft.com/office/drawing/2014/main" id="{468048FD-A78F-87D4-413F-9F899E9EB8CA}"/>
              </a:ext>
            </a:extLst>
          </p:cNvPr>
          <p:cNvSpPr/>
          <p:nvPr/>
        </p:nvSpPr>
        <p:spPr>
          <a:xfrm>
            <a:off x="6345126" y="3587034"/>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Policy-Based</a:t>
            </a:r>
          </a:p>
        </p:txBody>
      </p:sp>
      <p:sp>
        <p:nvSpPr>
          <p:cNvPr id="18" name="Rounded Rectangle 17">
            <a:extLst>
              <a:ext uri="{FF2B5EF4-FFF2-40B4-BE49-F238E27FC236}">
                <a16:creationId xmlns:a16="http://schemas.microsoft.com/office/drawing/2014/main" id="{2142589B-E8BF-B4ED-1858-D99463D38FE1}"/>
              </a:ext>
            </a:extLst>
          </p:cNvPr>
          <p:cNvSpPr/>
          <p:nvPr/>
        </p:nvSpPr>
        <p:spPr>
          <a:xfrm>
            <a:off x="6345125" y="4903130"/>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Model-Based</a:t>
            </a:r>
          </a:p>
        </p:txBody>
      </p:sp>
      <p:cxnSp>
        <p:nvCxnSpPr>
          <p:cNvPr id="25" name="Straight Arrow Connector 24">
            <a:extLst>
              <a:ext uri="{FF2B5EF4-FFF2-40B4-BE49-F238E27FC236}">
                <a16:creationId xmlns:a16="http://schemas.microsoft.com/office/drawing/2014/main" id="{4033FA07-B5E6-272D-BCA4-90912AB3FF4A}"/>
              </a:ext>
            </a:extLst>
          </p:cNvPr>
          <p:cNvCxnSpPr>
            <a:stCxn id="8" idx="3"/>
            <a:endCxn id="17" idx="1"/>
          </p:cNvCxnSpPr>
          <p:nvPr/>
        </p:nvCxnSpPr>
        <p:spPr>
          <a:xfrm>
            <a:off x="5174673" y="3934155"/>
            <a:ext cx="11704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8A94219-8551-3FE5-CC12-C391419F9E27}"/>
              </a:ext>
            </a:extLst>
          </p:cNvPr>
          <p:cNvCxnSpPr>
            <a:endCxn id="16" idx="1"/>
          </p:cNvCxnSpPr>
          <p:nvPr/>
        </p:nvCxnSpPr>
        <p:spPr>
          <a:xfrm rot="5400000" flipH="1" flipV="1">
            <a:off x="5394465" y="2983494"/>
            <a:ext cx="1316095" cy="585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7FA5027-872C-807B-6B31-B59D9A5266C1}"/>
              </a:ext>
            </a:extLst>
          </p:cNvPr>
          <p:cNvCxnSpPr>
            <a:endCxn id="18" idx="1"/>
          </p:cNvCxnSpPr>
          <p:nvPr/>
        </p:nvCxnSpPr>
        <p:spPr>
          <a:xfrm rot="16200000" flipH="1">
            <a:off x="5394463" y="4299589"/>
            <a:ext cx="1316098" cy="585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Audio 43">
            <a:extLst>
              <a:ext uri="{FF2B5EF4-FFF2-40B4-BE49-F238E27FC236}">
                <a16:creationId xmlns:a16="http://schemas.microsoft.com/office/drawing/2014/main" id="{AF9336F1-1572-BF7C-5402-6AFAC4665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8703797"/>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dirty="0"/>
              <a:t>Value-Based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lnSpcReduction="10000"/>
              </a:bodyPr>
              <a:lstStyle/>
              <a:p>
                <a:r>
                  <a:rPr lang="en-US" dirty="0"/>
                  <a:t>Objective is to maximize the value function, </a:t>
                </a:r>
                <a14:m>
                  <m:oMath xmlns:m="http://schemas.openxmlformats.org/officeDocument/2006/math">
                    <m:r>
                      <a:rPr lang="en-CA" b="0" i="1" smtClean="0">
                        <a:latin typeface="Cambria Math" panose="02040503050406030204" pitchFamily="18" charset="0"/>
                      </a:rPr>
                      <m:t>𝑉</m:t>
                    </m:r>
                    <m:d>
                      <m:dPr>
                        <m:ctrlPr>
                          <a:rPr lang="en-CA" b="0" i="1" smtClean="0">
                            <a:latin typeface="Cambria Math" panose="02040503050406030204" pitchFamily="18" charset="0"/>
                          </a:rPr>
                        </m:ctrlPr>
                      </m:dPr>
                      <m:e>
                        <m:r>
                          <a:rPr lang="en-CA" b="0" i="1" smtClean="0">
                            <a:latin typeface="Cambria Math" panose="02040503050406030204" pitchFamily="18" charset="0"/>
                          </a:rPr>
                          <m:t>𝑠</m:t>
                        </m:r>
                        <m:r>
                          <a:rPr lang="en-CA" b="0" i="1" smtClean="0">
                            <a:latin typeface="Cambria Math" panose="02040503050406030204" pitchFamily="18" charset="0"/>
                          </a:rPr>
                          <m:t>,</m:t>
                        </m:r>
                        <m:r>
                          <a:rPr lang="en-CA" b="0" i="1" smtClean="0">
                            <a:latin typeface="Cambria Math" panose="02040503050406030204" pitchFamily="18" charset="0"/>
                          </a:rPr>
                          <m:t>𝑎</m:t>
                        </m:r>
                      </m:e>
                    </m:d>
                  </m:oMath>
                </a14:m>
                <a:r>
                  <a:rPr lang="en-US" dirty="0"/>
                  <a:t>, which is the expected sum of discounted future rewards from state </a:t>
                </a:r>
                <a14:m>
                  <m:oMath xmlns:m="http://schemas.openxmlformats.org/officeDocument/2006/math">
                    <m:r>
                      <a:rPr lang="en-CA" b="0" i="1" smtClean="0">
                        <a:latin typeface="Cambria Math" panose="02040503050406030204" pitchFamily="18" charset="0"/>
                      </a:rPr>
                      <m:t>𝑠</m:t>
                    </m:r>
                  </m:oMath>
                </a14:m>
                <a:r>
                  <a:rPr lang="en-US" dirty="0"/>
                  <a:t> by taking action </a:t>
                </a:r>
                <a14:m>
                  <m:oMath xmlns:m="http://schemas.openxmlformats.org/officeDocument/2006/math">
                    <m:r>
                      <m:rPr>
                        <m:sty m:val="p"/>
                      </m:rPr>
                      <a:rPr lang="en-CA" i="1" dirty="0" smtClean="0">
                        <a:latin typeface="Cambria Math" panose="02040503050406030204" pitchFamily="18" charset="0"/>
                      </a:rPr>
                      <m:t>a</m:t>
                    </m:r>
                  </m:oMath>
                </a14:m>
                <a:r>
                  <a:rPr lang="en-US" dirty="0"/>
                  <a:t>, formally given by:</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ea typeface="Cambria Math" panose="02040503050406030204" pitchFamily="18" charset="0"/>
                            </a:rPr>
                            <m:t>𝜋</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𝑠</m:t>
                          </m:r>
                          <m:r>
                            <a:rPr lang="en-CA" b="0" i="1" smtClean="0">
                              <a:latin typeface="Cambria Math" panose="02040503050406030204" pitchFamily="18" charset="0"/>
                            </a:rPr>
                            <m:t>,</m:t>
                          </m:r>
                          <m:r>
                            <a:rPr lang="en-CA" b="0" i="1" smtClean="0">
                              <a:latin typeface="Cambria Math" panose="02040503050406030204" pitchFamily="18" charset="0"/>
                            </a:rPr>
                            <m:t>𝑎</m:t>
                          </m:r>
                        </m:e>
                      </m:d>
                      <m:r>
                        <a:rPr lang="en-CA" b="0" i="1" smtClean="0">
                          <a:latin typeface="Cambria Math" panose="02040503050406030204" pitchFamily="18" charset="0"/>
                        </a:rPr>
                        <m:t>=</m:t>
                      </m:r>
                      <m:r>
                        <a:rPr lang="en-CA" b="0" i="1" smtClean="0">
                          <a:latin typeface="Cambria Math" panose="02040503050406030204" pitchFamily="18" charset="0"/>
                        </a:rPr>
                        <m:t>𝐸</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𝛾</m:t>
                          </m:r>
                          <m:sSub>
                            <m:sSubPr>
                              <m:ctrlPr>
                                <a:rPr lang="en-CA" i="1" smtClean="0">
                                  <a:latin typeface="Cambria Math" panose="02040503050406030204" pitchFamily="18" charset="0"/>
                                </a:rPr>
                              </m:ctrlPr>
                            </m:sSubPr>
                            <m:e>
                              <m:r>
                                <a:rPr lang="en-CA" i="1">
                                  <a:latin typeface="Cambria Math" panose="02040503050406030204" pitchFamily="18" charset="0"/>
                                </a:rPr>
                                <m:t>𝑅</m:t>
                              </m:r>
                            </m:e>
                            <m:sub>
                              <m:r>
                                <a:rPr lang="en-CA" i="1">
                                  <a:latin typeface="Cambria Math" panose="02040503050406030204" pitchFamily="18" charset="0"/>
                                </a:rPr>
                                <m:t>𝑡</m:t>
                              </m:r>
                              <m:r>
                                <a:rPr lang="en-CA" i="1">
                                  <a:latin typeface="Cambria Math" panose="02040503050406030204" pitchFamily="18" charset="0"/>
                                </a:rPr>
                                <m:t>+2</m:t>
                              </m:r>
                            </m:sub>
                          </m:sSub>
                          <m:r>
                            <a:rPr lang="en-CA" i="1">
                              <a:latin typeface="Cambria Math" panose="02040503050406030204" pitchFamily="18" charset="0"/>
                            </a:rPr>
                            <m:t>+</m:t>
                          </m:r>
                          <m:sSup>
                            <m:sSupPr>
                              <m:ctrlPr>
                                <a:rPr lang="en-CA" i="1" smtClean="0">
                                  <a:latin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𝛾</m:t>
                              </m:r>
                            </m:e>
                            <m:sup>
                              <m:r>
                                <a:rPr lang="en-CA" b="0" i="1" smtClean="0">
                                  <a:latin typeface="Cambria Math" panose="02040503050406030204" pitchFamily="18" charset="0"/>
                                </a:rPr>
                                <m:t>2</m:t>
                              </m:r>
                            </m:sup>
                          </m:sSup>
                          <m:sSub>
                            <m:sSubPr>
                              <m:ctrlPr>
                                <a:rPr lang="en-CA" i="1">
                                  <a:latin typeface="Cambria Math" panose="02040503050406030204" pitchFamily="18" charset="0"/>
                                </a:rPr>
                              </m:ctrlPr>
                            </m:sSubPr>
                            <m:e>
                              <m:r>
                                <a:rPr lang="en-CA" i="1">
                                  <a:latin typeface="Cambria Math" panose="02040503050406030204" pitchFamily="18" charset="0"/>
                                </a:rPr>
                                <m:t>𝑅</m:t>
                              </m:r>
                            </m:e>
                            <m:sub>
                              <m:r>
                                <a:rPr lang="en-CA" i="1">
                                  <a:latin typeface="Cambria Math" panose="02040503050406030204" pitchFamily="18" charset="0"/>
                                </a:rPr>
                                <m:t>𝑡</m:t>
                              </m:r>
                              <m:r>
                                <a:rPr lang="en-CA" i="1">
                                  <a:latin typeface="Cambria Math" panose="02040503050406030204" pitchFamily="18" charset="0"/>
                                </a:rPr>
                                <m:t>+3</m:t>
                              </m:r>
                            </m:sub>
                          </m:sSub>
                          <m:r>
                            <a:rPr lang="en-CA" b="0" i="1" smtClean="0">
                              <a:latin typeface="Cambria Math" panose="02040503050406030204" pitchFamily="18" charset="0"/>
                            </a:rPr>
                            <m:t>+ …</m:t>
                          </m:r>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r>
                        <a:rPr lang="en-CA" b="0" i="1" smtClean="0">
                          <a:latin typeface="Cambria Math" panose="02040503050406030204" pitchFamily="18" charset="0"/>
                        </a:rPr>
                        <m:t>=</m:t>
                      </m:r>
                      <m:r>
                        <a:rPr lang="en-CA" b="0" i="1" smtClean="0">
                          <a:latin typeface="Cambria Math" panose="02040503050406030204" pitchFamily="18" charset="0"/>
                        </a:rPr>
                        <m:t>𝑠</m:t>
                      </m:r>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 </m:t>
                          </m:r>
                          <m:r>
                            <a:rPr lang="en-CA" b="0" i="1" smtClean="0">
                              <a:latin typeface="Cambria Math" panose="02040503050406030204" pitchFamily="18" charset="0"/>
                            </a:rPr>
                            <m:t>𝐴</m:t>
                          </m:r>
                        </m:e>
                        <m:sub>
                          <m:r>
                            <a:rPr lang="en-CA" i="1">
                              <a:latin typeface="Cambria Math" panose="02040503050406030204" pitchFamily="18" charset="0"/>
                            </a:rPr>
                            <m:t>𝑡</m:t>
                          </m:r>
                        </m:sub>
                      </m:sSub>
                      <m:r>
                        <a:rPr lang="en-CA" i="1">
                          <a:latin typeface="Cambria Math" panose="02040503050406030204" pitchFamily="18" charset="0"/>
                        </a:rPr>
                        <m:t>=</m:t>
                      </m:r>
                      <m:r>
                        <a:rPr lang="en-CA" b="0" i="1" smtClean="0">
                          <a:latin typeface="Cambria Math" panose="02040503050406030204" pitchFamily="18" charset="0"/>
                        </a:rPr>
                        <m:t>𝑎</m:t>
                      </m:r>
                      <m:r>
                        <a:rPr lang="en-CA" b="0" i="1" smtClean="0">
                          <a:latin typeface="Cambria Math" panose="02040503050406030204" pitchFamily="18" charset="0"/>
                        </a:rPr>
                        <m:t>]</m:t>
                      </m:r>
                    </m:oMath>
                  </m:oMathPara>
                </a14:m>
                <a:endParaRPr lang="en-US" dirty="0"/>
              </a:p>
              <a:p>
                <a:pPr algn="l">
                  <a:buFont typeface="Arial" panose="020B0604020202020204" pitchFamily="34" charset="0"/>
                  <a:buChar char="•"/>
                </a:pPr>
                <a:endParaRPr lang="en-CA" dirty="0"/>
              </a:p>
              <a:p>
                <a:pPr algn="l">
                  <a:buFont typeface="Arial" panose="020B0604020202020204" pitchFamily="34" charset="0"/>
                  <a:buChar char="•"/>
                </a:pPr>
                <a:r>
                  <a:rPr lang="en-CA" dirty="0"/>
                  <a:t>The policy is implicit in the value function, with actions chosen to maximize future rewards</a:t>
                </a:r>
              </a:p>
              <a:p>
                <a:endParaRPr lang="en-CA" i="1" dirty="0"/>
              </a:p>
              <a:p>
                <a:r>
                  <a:rPr lang="en-CA" i="1" dirty="0"/>
                  <a:t>Examples</a:t>
                </a:r>
                <a:r>
                  <a:rPr lang="en-CA" dirty="0"/>
                  <a:t>: Q-Learning, Deep Q-Networks (DQN)</a:t>
                </a:r>
                <a:br>
                  <a:rPr lang="en-CA" dirty="0"/>
                </a:br>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6532C0F6-892D-7460-24BD-CC2F61FEC407}"/>
                  </a:ext>
                </a:extLst>
              </p:cNvPr>
              <p:cNvSpPr>
                <a:spLocks noGrp="1" noRot="1" noChangeAspect="1" noMove="1" noResize="1" noEditPoints="1" noAdjustHandles="1" noChangeArrowheads="1" noChangeShapeType="1" noTextEdit="1"/>
              </p:cNvSpPr>
              <p:nvPr>
                <p:ph idx="1"/>
              </p:nvPr>
            </p:nvSpPr>
            <p:spPr>
              <a:blipFill>
                <a:blip r:embed="rId5"/>
                <a:stretch>
                  <a:fillRect l="-1086" t="-283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62</a:t>
            </a:fld>
            <a:endParaRPr lang="en-US"/>
          </a:p>
        </p:txBody>
      </p:sp>
      <p:pic>
        <p:nvPicPr>
          <p:cNvPr id="60" name="Audio 59">
            <a:extLst>
              <a:ext uri="{FF2B5EF4-FFF2-40B4-BE49-F238E27FC236}">
                <a16:creationId xmlns:a16="http://schemas.microsoft.com/office/drawing/2014/main" id="{781FE9D7-3D44-D522-4DDC-5923AA7357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94102"/>
      </p:ext>
    </p:extLst>
  </p:cSld>
  <p:clrMapOvr>
    <a:masterClrMapping/>
  </p:clrMapOvr>
  <mc:AlternateContent xmlns:mc="http://schemas.openxmlformats.org/markup-compatibility/2006" xmlns:p14="http://schemas.microsoft.com/office/powerpoint/2010/main">
    <mc:Choice Requires="p14">
      <p:transition spd="slow" p14:dur="2000" advTm="60544"/>
    </mc:Choice>
    <mc:Fallback xmlns="">
      <p:transition spd="slow" advTm="6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Policy-Based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a:bodyPr>
              <a:lstStyle/>
              <a:p>
                <a:r>
                  <a:rPr lang="en-US"/>
                  <a:t>Directly learns the policy </a:t>
                </a:r>
                <a14:m>
                  <m:oMath xmlns:m="http://schemas.openxmlformats.org/officeDocument/2006/math">
                    <m:r>
                      <a:rPr lang="el-GR" i="1" dirty="0" smtClean="0">
                        <a:latin typeface="Cambria Math" panose="02040503050406030204" pitchFamily="18" charset="0"/>
                        <a:ea typeface="Cambria Math" panose="02040503050406030204" pitchFamily="18" charset="0"/>
                      </a:rPr>
                      <m:t>𝜋</m:t>
                    </m:r>
                  </m:oMath>
                </a14:m>
                <a:r>
                  <a:rPr lang="el-GR"/>
                  <a:t> </a:t>
                </a:r>
                <a:r>
                  <a:rPr lang="en-US"/>
                  <a:t>that maps states to optimal actions</a:t>
                </a:r>
              </a:p>
              <a:p>
                <a:r>
                  <a:rPr lang="en-US"/>
                  <a:t>Does not use a value function to select actions</a:t>
                </a:r>
              </a:p>
              <a:p>
                <a:r>
                  <a:rPr lang="en-US"/>
                  <a:t>Policies can be:</a:t>
                </a:r>
              </a:p>
              <a:p>
                <a:pPr lvl="1"/>
                <a:r>
                  <a:rPr lang="en-US" b="1"/>
                  <a:t>Deterministic</a:t>
                </a:r>
                <a:r>
                  <a:rPr lang="en-US"/>
                  <a:t> - at any state </a:t>
                </a:r>
                <a14:m>
                  <m:oMath xmlns:m="http://schemas.openxmlformats.org/officeDocument/2006/math">
                    <m:r>
                      <a:rPr lang="en-US" i="1" dirty="0" smtClean="0">
                        <a:latin typeface="Cambria Math" panose="02040503050406030204" pitchFamily="18" charset="0"/>
                      </a:rPr>
                      <m:t>𝑠</m:t>
                    </m:r>
                  </m:oMath>
                </a14:m>
                <a:r>
                  <a:rPr lang="en-US"/>
                  <a:t>, the same action </a:t>
                </a:r>
                <a14:m>
                  <m:oMath xmlns:m="http://schemas.openxmlformats.org/officeDocument/2006/math">
                    <m:r>
                      <a:rPr lang="en-US" i="1" dirty="0" smtClean="0">
                        <a:latin typeface="Cambria Math" panose="02040503050406030204" pitchFamily="18" charset="0"/>
                      </a:rPr>
                      <m:t>𝑎</m:t>
                    </m:r>
                  </m:oMath>
                </a14:m>
                <a:r>
                  <a:rPr lang="en-US"/>
                  <a:t> is produced by the policy </a:t>
                </a:r>
                <a14:m>
                  <m:oMath xmlns:m="http://schemas.openxmlformats.org/officeDocument/2006/math">
                    <m:r>
                      <a:rPr lang="el-GR" i="1" dirty="0" smtClean="0">
                        <a:latin typeface="Cambria Math" panose="02040503050406030204" pitchFamily="18" charset="0"/>
                      </a:rPr>
                      <m:t>𝜋</m:t>
                    </m:r>
                  </m:oMath>
                </a14:m>
                <a:endParaRPr lang="en-US"/>
              </a:p>
              <a:p>
                <a:pPr lvl="1"/>
                <a:r>
                  <a:rPr lang="en-US" b="1"/>
                  <a:t>Stochastic</a:t>
                </a:r>
                <a:r>
                  <a:rPr lang="en-US"/>
                  <a:t> - Each action is chosen with a certain probability, represented by:</a:t>
                </a:r>
              </a:p>
              <a:p>
                <a:pPr marL="457200" lvl="1" indent="0">
                  <a:buNone/>
                </a:pPr>
                <a:endParaRPr lang="en-US"/>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𝜋</m:t>
                      </m:r>
                      <m:d>
                        <m:dPr>
                          <m:endChr m:val="|"/>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𝑎</m:t>
                          </m:r>
                          <m:r>
                            <a:rPr lang="en-CA" b="0" i="1" smtClean="0">
                              <a:latin typeface="Cambria Math" panose="02040503050406030204" pitchFamily="18" charset="0"/>
                              <a:ea typeface="Cambria Math" panose="02040503050406030204" pitchFamily="18" charset="0"/>
                            </a:rPr>
                            <m:t> </m:t>
                          </m:r>
                        </m:e>
                      </m:d>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𝑠</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begChr m:val="["/>
                          <m:endChr m:val="|"/>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𝐴</m:t>
                              </m:r>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𝑎</m:t>
                          </m:r>
                          <m:r>
                            <a:rPr lang="en-CA" b="0" i="1" smtClean="0">
                              <a:latin typeface="Cambria Math" panose="02040503050406030204" pitchFamily="18" charset="0"/>
                              <a:ea typeface="Cambria Math" panose="02040503050406030204" pitchFamily="18" charset="0"/>
                            </a:rPr>
                            <m:t> </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𝑆</m:t>
                          </m:r>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𝑠</m:t>
                      </m:r>
                      <m:r>
                        <a:rPr lang="en-CA" b="0" i="1" smtClean="0">
                          <a:latin typeface="Cambria Math" panose="02040503050406030204" pitchFamily="18" charset="0"/>
                          <a:ea typeface="Cambria Math" panose="02040503050406030204" pitchFamily="18" charset="0"/>
                        </a:rPr>
                        <m:t>]</m:t>
                      </m:r>
                    </m:oMath>
                  </m:oMathPara>
                </a14:m>
                <a:endParaRPr lang="en-US"/>
              </a:p>
              <a:p>
                <a:endParaRPr lang="en-US" i="1"/>
              </a:p>
              <a:p>
                <a:r>
                  <a:rPr lang="en-US" i="1"/>
                  <a:t>Examples</a:t>
                </a:r>
                <a:r>
                  <a:rPr lang="en-US"/>
                  <a:t>: REINFORCE, Trust Region Policy Optimization (TRPO), Proximal Policy Optimization (PPO)</a:t>
                </a:r>
              </a:p>
              <a:p>
                <a:pPr marL="457200" lvl="1" indent="0">
                  <a:buNone/>
                </a:pPr>
                <a:endParaRPr lang="en-US"/>
              </a:p>
              <a:p>
                <a:endParaRPr lang="en-US"/>
              </a:p>
              <a:p>
                <a:endParaRPr lang="en-US"/>
              </a:p>
              <a:p>
                <a:endParaRPr lang="en-US"/>
              </a:p>
            </p:txBody>
          </p:sp>
        </mc:Choice>
        <mc:Fallback xmlns="">
          <p:sp>
            <p:nvSpPr>
              <p:cNvPr id="3" name="Content Placeholder 2">
                <a:extLst>
                  <a:ext uri="{FF2B5EF4-FFF2-40B4-BE49-F238E27FC236}">
                    <a16:creationId xmlns:a16="http://schemas.microsoft.com/office/drawing/2014/main" id="{6532C0F6-892D-7460-24BD-CC2F61FEC407}"/>
                  </a:ext>
                </a:extLst>
              </p:cNvPr>
              <p:cNvSpPr>
                <a:spLocks noGrp="1" noRot="1" noChangeAspect="1" noMove="1" noResize="1" noEditPoints="1" noAdjustHandles="1" noChangeArrowheads="1" noChangeShapeType="1" noTextEdit="1"/>
              </p:cNvSpPr>
              <p:nvPr>
                <p:ph idx="1"/>
              </p:nvPr>
            </p:nvSpPr>
            <p:spPr>
              <a:blipFill>
                <a:blip r:embed="rId5"/>
                <a:stretch>
                  <a:fillRect l="-1043"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63</a:t>
            </a:fld>
            <a:endParaRPr lang="en-US"/>
          </a:p>
        </p:txBody>
      </p:sp>
      <p:pic>
        <p:nvPicPr>
          <p:cNvPr id="55" name="Audio 54">
            <a:extLst>
              <a:ext uri="{FF2B5EF4-FFF2-40B4-BE49-F238E27FC236}">
                <a16:creationId xmlns:a16="http://schemas.microsoft.com/office/drawing/2014/main" id="{7A09C8BE-F4C4-2201-5EA7-9EBE091672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0709677"/>
      </p:ext>
    </p:extLst>
  </p:cSld>
  <p:clrMapOvr>
    <a:masterClrMapping/>
  </p:clrMapOvr>
  <mc:AlternateContent xmlns:mc="http://schemas.openxmlformats.org/markup-compatibility/2006" xmlns:p14="http://schemas.microsoft.com/office/powerpoint/2010/main">
    <mc:Choice Requires="p14">
      <p:transition spd="slow" p14:dur="2000" advTm="42474"/>
    </mc:Choice>
    <mc:Fallback xmlns="">
      <p:transition spd="slow" advTm="4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Model-Based Methods</a:t>
            </a:r>
          </a:p>
        </p:txBody>
      </p:sp>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a:xfrm>
            <a:off x="838200" y="1239352"/>
            <a:ext cx="10515600" cy="4916334"/>
          </a:xfrm>
        </p:spPr>
        <p:txBody>
          <a:bodyPr/>
          <a:lstStyle/>
          <a:p>
            <a:r>
              <a:rPr lang="en-US"/>
              <a:t>These methods involve learning a model of the environment and using it to make predictions about future states and rewards</a:t>
            </a:r>
          </a:p>
          <a:p>
            <a:pPr algn="l">
              <a:buFont typeface="Arial" panose="020B0604020202020204" pitchFamily="34" charset="0"/>
              <a:buChar char="•"/>
            </a:pPr>
            <a:endParaRPr lang="en-CA" b="0" i="0">
              <a:effectLst/>
              <a:latin typeface="Söhne"/>
            </a:endParaRPr>
          </a:p>
          <a:p>
            <a:pPr algn="l">
              <a:buFont typeface="Arial" panose="020B0604020202020204" pitchFamily="34" charset="0"/>
              <a:buChar char="•"/>
            </a:pPr>
            <a:r>
              <a:rPr lang="en-CA" b="0" i="0">
                <a:effectLst/>
                <a:latin typeface="Söhne"/>
              </a:rPr>
              <a:t>Tailored solutions for each environment, with no universal algorithm due to the diversity of potential models</a:t>
            </a:r>
          </a:p>
          <a:p>
            <a:pPr marL="0" indent="0" algn="l">
              <a:buNone/>
            </a:pPr>
            <a:endParaRPr lang="en-US"/>
          </a:p>
          <a:p>
            <a:endParaRPr lang="en-US"/>
          </a:p>
          <a:p>
            <a:endParaRPr lang="en-US"/>
          </a:p>
        </p:txBody>
      </p:sp>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64</a:t>
            </a:fld>
            <a:endParaRPr lang="en-US"/>
          </a:p>
        </p:txBody>
      </p:sp>
      <p:pic>
        <p:nvPicPr>
          <p:cNvPr id="29" name="Audio 28">
            <a:extLst>
              <a:ext uri="{FF2B5EF4-FFF2-40B4-BE49-F238E27FC236}">
                <a16:creationId xmlns:a16="http://schemas.microsoft.com/office/drawing/2014/main" id="{F3517DC5-92F1-C971-3810-7FE8A659F1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4373847"/>
      </p:ext>
    </p:extLst>
  </p:cSld>
  <p:clrMapOvr>
    <a:masterClrMapping/>
  </p:clrMapOvr>
  <mc:AlternateContent xmlns:mc="http://schemas.openxmlformats.org/markup-compatibility/2006" xmlns:p14="http://schemas.microsoft.com/office/powerpoint/2010/main">
    <mc:Choice Requires="p14">
      <p:transition spd="slow" p14:dur="2000" advTm="22624"/>
    </mc:Choice>
    <mc:Fallback xmlns="">
      <p:transition spd="slow" advTm="2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7245-938C-33B9-54D3-A31B7F8A808D}"/>
              </a:ext>
            </a:extLst>
          </p:cNvPr>
          <p:cNvSpPr>
            <a:spLocks noGrp="1"/>
          </p:cNvSpPr>
          <p:nvPr>
            <p:ph type="title"/>
          </p:nvPr>
        </p:nvSpPr>
        <p:spPr/>
        <p:txBody>
          <a:bodyPr/>
          <a:lstStyle/>
          <a:p>
            <a:r>
              <a:rPr lang="en-US"/>
              <a:t>Proximal Policy Optimization (PPO)</a:t>
            </a:r>
          </a:p>
        </p:txBody>
      </p:sp>
      <p:sp>
        <p:nvSpPr>
          <p:cNvPr id="3" name="Content Placeholder 2">
            <a:extLst>
              <a:ext uri="{FF2B5EF4-FFF2-40B4-BE49-F238E27FC236}">
                <a16:creationId xmlns:a16="http://schemas.microsoft.com/office/drawing/2014/main" id="{3544ADDF-A667-20C8-44DA-6A889386DD1B}"/>
              </a:ext>
            </a:extLst>
          </p:cNvPr>
          <p:cNvSpPr>
            <a:spLocks noGrp="1"/>
          </p:cNvSpPr>
          <p:nvPr>
            <p:ph idx="1"/>
          </p:nvPr>
        </p:nvSpPr>
        <p:spPr>
          <a:xfrm>
            <a:off x="838200" y="1260629"/>
            <a:ext cx="7096432" cy="4916334"/>
          </a:xfrm>
        </p:spPr>
        <p:txBody>
          <a:bodyPr>
            <a:normAutofit fontScale="92500"/>
          </a:bodyPr>
          <a:lstStyle/>
          <a:p>
            <a:r>
              <a:rPr lang="en-US"/>
              <a:t>Introduced by </a:t>
            </a:r>
            <a:r>
              <a:rPr lang="en-US" err="1"/>
              <a:t>OpenAI</a:t>
            </a:r>
            <a:r>
              <a:rPr lang="en-US"/>
              <a:t> in 2017 and is considered as a state-of-the-art policy-based RL algorithm</a:t>
            </a:r>
          </a:p>
          <a:p>
            <a:endParaRPr lang="en-US"/>
          </a:p>
          <a:p>
            <a:r>
              <a:rPr lang="en-US"/>
              <a:t>Enhances training stability in policy updates by limiting the magnitude to prevent large, disruptive changes</a:t>
            </a:r>
          </a:p>
          <a:p>
            <a:endParaRPr lang="en-US"/>
          </a:p>
          <a:p>
            <a:pPr algn="l">
              <a:buFont typeface="Arial" panose="020B0604020202020204" pitchFamily="34" charset="0"/>
              <a:buChar char="•"/>
            </a:pPr>
            <a:r>
              <a:rPr lang="en-CA"/>
              <a:t>Balances between exploration and exploitation by maintaining proximity to proven policies</a:t>
            </a:r>
          </a:p>
          <a:p>
            <a:pPr marL="0" indent="0">
              <a:buNone/>
            </a:pPr>
            <a:br>
              <a:rPr lang="en-CA"/>
            </a:br>
            <a:endParaRPr lang="en-US"/>
          </a:p>
          <a:p>
            <a:endParaRPr lang="en-US"/>
          </a:p>
        </p:txBody>
      </p:sp>
      <p:sp>
        <p:nvSpPr>
          <p:cNvPr id="4" name="Date Placeholder 3">
            <a:extLst>
              <a:ext uri="{FF2B5EF4-FFF2-40B4-BE49-F238E27FC236}">
                <a16:creationId xmlns:a16="http://schemas.microsoft.com/office/drawing/2014/main" id="{86F19AC6-542F-D06A-6265-91254E40375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9F3A2A9-77F7-56D5-7547-40C1DD19BEA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270E85B-5135-23DF-15B8-46C2BCD32B22}"/>
              </a:ext>
            </a:extLst>
          </p:cNvPr>
          <p:cNvSpPr>
            <a:spLocks noGrp="1"/>
          </p:cNvSpPr>
          <p:nvPr>
            <p:ph type="sldNum" sz="quarter" idx="12"/>
          </p:nvPr>
        </p:nvSpPr>
        <p:spPr/>
        <p:txBody>
          <a:bodyPr/>
          <a:lstStyle/>
          <a:p>
            <a:fld id="{D4F24A5E-B0D2-394D-9970-9AE06BCB59C1}" type="slidenum">
              <a:rPr lang="en-US" smtClean="0"/>
              <a:t>65</a:t>
            </a:fld>
            <a:endParaRPr lang="en-US"/>
          </a:p>
        </p:txBody>
      </p:sp>
      <p:pic>
        <p:nvPicPr>
          <p:cNvPr id="8194" name="Picture 2" descr="Policy Update cliff">
            <a:extLst>
              <a:ext uri="{FF2B5EF4-FFF2-40B4-BE49-F238E27FC236}">
                <a16:creationId xmlns:a16="http://schemas.microsoft.com/office/drawing/2014/main" id="{263B9876-2F00-02A0-58F4-0BA2DD50D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1235672"/>
            <a:ext cx="3200400" cy="492369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885EFC26-5452-7E3D-4D58-0FF763EE1592}"/>
              </a:ext>
            </a:extLst>
          </p:cNvPr>
          <p:cNvSpPr txBox="1">
            <a:spLocks/>
          </p:cNvSpPr>
          <p:nvPr/>
        </p:nvSpPr>
        <p:spPr>
          <a:xfrm>
            <a:off x="7918856" y="6198743"/>
            <a:ext cx="36694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US" i="1">
                <a:solidFill>
                  <a:schemeClr val="tx2">
                    <a:lumMod val="75000"/>
                  </a:schemeClr>
                </a:solidFill>
                <a:hlinkClick r:id="rId6"/>
              </a:rPr>
              <a:t>RL - </a:t>
            </a:r>
            <a:r>
              <a:rPr lang="en-CA" i="1">
                <a:solidFill>
                  <a:schemeClr val="tx2">
                    <a:lumMod val="75000"/>
                  </a:schemeClr>
                </a:solidFill>
                <a:hlinkClick r:id="rId6"/>
              </a:rPr>
              <a:t>Proximal Policy Optimization (PPO) Explained </a:t>
            </a:r>
            <a:r>
              <a:rPr lang="en-CA" i="1">
                <a:solidFill>
                  <a:schemeClr val="tx2">
                    <a:lumMod val="75000"/>
                  </a:schemeClr>
                </a:solidFill>
              </a:rPr>
              <a:t>by Jonathan Hui</a:t>
            </a:r>
            <a:endParaRPr lang="en-US" i="1">
              <a:solidFill>
                <a:schemeClr val="tx2">
                  <a:lumMod val="75000"/>
                </a:schemeClr>
              </a:solidFill>
            </a:endParaRPr>
          </a:p>
        </p:txBody>
      </p:sp>
      <p:pic>
        <p:nvPicPr>
          <p:cNvPr id="8272" name="Audio 8271">
            <a:extLst>
              <a:ext uri="{FF2B5EF4-FFF2-40B4-BE49-F238E27FC236}">
                <a16:creationId xmlns:a16="http://schemas.microsoft.com/office/drawing/2014/main" id="{38E05A84-ED0A-59CE-D88B-4638FBE770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3952687"/>
      </p:ext>
    </p:extLst>
  </p:cSld>
  <p:clrMapOvr>
    <a:masterClrMapping/>
  </p:clrMapOvr>
  <mc:AlternateContent xmlns:mc="http://schemas.openxmlformats.org/markup-compatibility/2006" xmlns:p14="http://schemas.microsoft.com/office/powerpoint/2010/main">
    <mc:Choice Requires="p14">
      <p:transition spd="slow" p14:dur="2000" advTm="49843"/>
    </mc:Choice>
    <mc:Fallback xmlns="">
      <p:transition spd="slow" advTm="4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7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E1B3-28CE-CC0C-F03A-4F686648BEBC}"/>
              </a:ext>
            </a:extLst>
          </p:cNvPr>
          <p:cNvSpPr>
            <a:spLocks noGrp="1"/>
          </p:cNvSpPr>
          <p:nvPr>
            <p:ph type="title"/>
          </p:nvPr>
        </p:nvSpPr>
        <p:spPr/>
        <p:txBody>
          <a:bodyPr/>
          <a:lstStyle/>
          <a:p>
            <a:r>
              <a:rPr lang="en-US"/>
              <a:t>PPO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7BAF2E-ADBE-FE36-925C-10A2DAE20279}"/>
                  </a:ext>
                </a:extLst>
              </p:cNvPr>
              <p:cNvSpPr>
                <a:spLocks noGrp="1"/>
              </p:cNvSpPr>
              <p:nvPr>
                <p:ph idx="1"/>
              </p:nvPr>
            </p:nvSpPr>
            <p:spPr/>
            <p:txBody>
              <a:bodyPr/>
              <a:lstStyle/>
              <a:p>
                <a:r>
                  <a:rPr lang="en-US" b="1"/>
                  <a:t>Idea</a:t>
                </a:r>
                <a:r>
                  <a:rPr lang="en-US"/>
                  <a:t>: constrain our policy update with a new objective function called the </a:t>
                </a:r>
                <a:r>
                  <a:rPr lang="en-CA" i="1"/>
                  <a:t>clipped surrogate objective function </a:t>
                </a:r>
                <a:r>
                  <a:rPr lang="en-CA"/>
                  <a:t>that will constrain the policy change in a small range using a clip</a:t>
                </a:r>
              </a:p>
              <a:p>
                <a:endParaRPr lang="en-CA"/>
              </a:p>
              <a:p>
                <a:r>
                  <a:rPr lang="en-CA"/>
                  <a:t>Designed to avoid destructive large weight updates</a:t>
                </a:r>
              </a:p>
              <a:p>
                <a:endParaRPr lang="en-CA"/>
              </a:p>
              <a:p>
                <a:pPr marL="0" indent="0">
                  <a:buNone/>
                </a:pPr>
                <a:r>
                  <a:rPr lang="en-CA" b="1" i="1"/>
                  <a:t>Clipped Surrogate Objective Function</a:t>
                </a:r>
                <a:r>
                  <a:rPr lang="en-CA" i="1"/>
                  <a:t>:</a:t>
                </a:r>
                <a:endParaRPr lang="en-CA"/>
              </a:p>
              <a:p>
                <a:endParaRPr lang="en-CA"/>
              </a:p>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a:p>
              <a:p>
                <a:endParaRPr lang="en-US"/>
              </a:p>
            </p:txBody>
          </p:sp>
        </mc:Choice>
        <mc:Fallback xmlns="">
          <p:sp>
            <p:nvSpPr>
              <p:cNvPr id="3" name="Content Placeholder 2">
                <a:extLst>
                  <a:ext uri="{FF2B5EF4-FFF2-40B4-BE49-F238E27FC236}">
                    <a16:creationId xmlns:a16="http://schemas.microsoft.com/office/drawing/2014/main" id="{4B7BAF2E-ADBE-FE36-925C-10A2DAE20279}"/>
                  </a:ext>
                </a:extLst>
              </p:cNvPr>
              <p:cNvSpPr>
                <a:spLocks noGrp="1" noRot="1" noChangeAspect="1" noMove="1" noResize="1" noEditPoints="1" noAdjustHandles="1" noChangeArrowheads="1" noChangeShapeType="1" noTextEdit="1"/>
              </p:cNvSpPr>
              <p:nvPr>
                <p:ph idx="1"/>
              </p:nvPr>
            </p:nvSpPr>
            <p:spPr>
              <a:blipFill>
                <a:blip r:embed="rId5"/>
                <a:stretch>
                  <a:fillRect l="-1217" t="-2109" r="-139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4FBEDFD-22C0-E99B-3742-4BE24F4C387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982277E-8BDE-31C9-6ED2-8F9299AB21E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61915AE-133B-BA3F-477D-CF9258C092CD}"/>
              </a:ext>
            </a:extLst>
          </p:cNvPr>
          <p:cNvSpPr>
            <a:spLocks noGrp="1"/>
          </p:cNvSpPr>
          <p:nvPr>
            <p:ph type="sldNum" sz="quarter" idx="12"/>
          </p:nvPr>
        </p:nvSpPr>
        <p:spPr/>
        <p:txBody>
          <a:bodyPr/>
          <a:lstStyle/>
          <a:p>
            <a:fld id="{D4F24A5E-B0D2-394D-9970-9AE06BCB59C1}" type="slidenum">
              <a:rPr lang="en-US" smtClean="0"/>
              <a:t>66</a:t>
            </a:fld>
            <a:endParaRPr lang="en-US"/>
          </a:p>
        </p:txBody>
      </p:sp>
      <p:pic>
        <p:nvPicPr>
          <p:cNvPr id="101" name="Audio 100">
            <a:extLst>
              <a:ext uri="{FF2B5EF4-FFF2-40B4-BE49-F238E27FC236}">
                <a16:creationId xmlns:a16="http://schemas.microsoft.com/office/drawing/2014/main" id="{86E492B6-28D9-CBB7-F2D4-487436B62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8418103"/>
      </p:ext>
    </p:extLst>
  </p:cSld>
  <p:clrMapOvr>
    <a:masterClrMapping/>
  </p:clrMapOvr>
  <mc:AlternateContent xmlns:mc="http://schemas.openxmlformats.org/markup-compatibility/2006" xmlns:p14="http://schemas.microsoft.com/office/powerpoint/2010/main">
    <mc:Choice Requires="p14">
      <p:transition spd="slow" p14:dur="2000" advTm="20864"/>
    </mc:Choice>
    <mc:Fallback xmlns="">
      <p:transition spd="slow" advTm="2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Ratio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b="1"/>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CA" b="1" i="1" smtClean="0">
                              <a:latin typeface="Cambria Math" panose="02040503050406030204" pitchFamily="18" charset="0"/>
                            </a:rPr>
                            <m:t>𝒓</m:t>
                          </m:r>
                        </m:e>
                        <m:sub>
                          <m:r>
                            <a:rPr lang="en-CA" b="1" i="1" smtClean="0">
                              <a:latin typeface="Cambria Math" panose="02040503050406030204" pitchFamily="18" charset="0"/>
                            </a:rPr>
                            <m:t>𝒕</m:t>
                          </m:r>
                        </m:sub>
                      </m:sSub>
                      <m:d>
                        <m:dPr>
                          <m:ctrlPr>
                            <a:rPr lang="en-CA" b="1" i="1" smtClean="0">
                              <a:latin typeface="Cambria Math" panose="02040503050406030204" pitchFamily="18" charset="0"/>
                            </a:rPr>
                          </m:ctrlPr>
                        </m:dPr>
                        <m:e>
                          <m:r>
                            <a:rPr lang="en-CA" b="1" i="1" smtClean="0">
                              <a:latin typeface="Cambria Math" panose="02040503050406030204" pitchFamily="18" charset="0"/>
                              <a:ea typeface="Cambria Math" panose="02040503050406030204" pitchFamily="18" charset="0"/>
                            </a:rPr>
                            <m:t>𝜽</m:t>
                          </m:r>
                        </m:e>
                      </m:d>
                      <m:r>
                        <a:rPr lang="en-CA" b="1" i="1" smtClean="0">
                          <a:latin typeface="Cambria Math" panose="02040503050406030204" pitchFamily="18" charset="0"/>
                          <a:ea typeface="Cambria Math" panose="02040503050406030204" pitchFamily="18" charset="0"/>
                        </a:rPr>
                        <m:t>= </m:t>
                      </m:r>
                      <m:f>
                        <m:fPr>
                          <m:ctrlPr>
                            <a:rPr lang="en-CA" b="1" i="1" smtClean="0">
                              <a:latin typeface="Cambria Math" panose="02040503050406030204" pitchFamily="18" charset="0"/>
                              <a:ea typeface="Cambria Math" panose="02040503050406030204" pitchFamily="18" charset="0"/>
                            </a:rPr>
                          </m:ctrlPr>
                        </m:fPr>
                        <m:num>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𝝅</m:t>
                              </m:r>
                            </m:e>
                            <m:sub>
                              <m:r>
                                <a:rPr lang="en-CA" b="1" i="1" smtClean="0">
                                  <a:latin typeface="Cambria Math" panose="02040503050406030204" pitchFamily="18" charset="0"/>
                                  <a:ea typeface="Cambria Math" panose="02040503050406030204" pitchFamily="18" charset="0"/>
                                </a:rPr>
                                <m:t>𝜽</m:t>
                              </m:r>
                            </m:sub>
                          </m:sSub>
                          <m:r>
                            <a:rPr lang="en-CA" b="1" i="1" smtClean="0">
                              <a:latin typeface="Cambria Math" panose="02040503050406030204" pitchFamily="18" charset="0"/>
                              <a:ea typeface="Cambria Math" panose="02040503050406030204" pitchFamily="18" charset="0"/>
                            </a:rPr>
                            <m:t>(</m:t>
                          </m:r>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𝒂</m:t>
                              </m:r>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𝒔</m:t>
                              </m:r>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num>
                        <m:den>
                          <m:sSub>
                            <m:sSubPr>
                              <m:ctrlPr>
                                <a:rPr lang="en-CA" b="1" i="1" smtClean="0">
                                  <a:latin typeface="Cambria Math" panose="02040503050406030204" pitchFamily="18" charset="0"/>
                                  <a:ea typeface="Cambria Math" panose="02040503050406030204" pitchFamily="18" charset="0"/>
                                </a:rPr>
                              </m:ctrlPr>
                            </m:sSubPr>
                            <m:e>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𝝅</m:t>
                                  </m:r>
                                </m:e>
                                <m:sub>
                                  <m:r>
                                    <a:rPr lang="en-CA" b="1" i="1" smtClean="0">
                                      <a:latin typeface="Cambria Math" panose="02040503050406030204" pitchFamily="18" charset="0"/>
                                      <a:ea typeface="Cambria Math" panose="02040503050406030204" pitchFamily="18" charset="0"/>
                                    </a:rPr>
                                    <m:t>𝜽</m:t>
                                  </m:r>
                                </m:sub>
                              </m:sSub>
                            </m:e>
                            <m:sub>
                              <m:r>
                                <a:rPr lang="en-CA" b="1" i="1" smtClean="0">
                                  <a:latin typeface="Cambria Math" panose="02040503050406030204" pitchFamily="18" charset="0"/>
                                  <a:ea typeface="Cambria Math" panose="02040503050406030204" pitchFamily="18" charset="0"/>
                                </a:rPr>
                                <m:t>𝒐𝒍𝒅</m:t>
                              </m:r>
                            </m:sub>
                          </m:sSub>
                          <m:r>
                            <a:rPr lang="en-CA" b="1" i="1">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𝒂</m:t>
                              </m:r>
                            </m:e>
                            <m:sub>
                              <m:r>
                                <a:rPr lang="en-CA" b="1" i="1">
                                  <a:latin typeface="Cambria Math" panose="02040503050406030204" pitchFamily="18" charset="0"/>
                                  <a:ea typeface="Cambria Math" panose="02040503050406030204" pitchFamily="18" charset="0"/>
                                </a:rPr>
                                <m:t>𝒕</m:t>
                              </m:r>
                            </m:sub>
                          </m:sSub>
                          <m:r>
                            <a:rPr lang="en-CA" b="1" i="1">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𝒔</m:t>
                              </m:r>
                            </m:e>
                            <m:sub>
                              <m:r>
                                <a:rPr lang="en-CA" b="1" i="1">
                                  <a:latin typeface="Cambria Math" panose="02040503050406030204" pitchFamily="18" charset="0"/>
                                  <a:ea typeface="Cambria Math" panose="02040503050406030204" pitchFamily="18" charset="0"/>
                                </a:rPr>
                                <m:t>𝒕</m:t>
                              </m:r>
                            </m:sub>
                          </m:sSub>
                          <m:r>
                            <a:rPr lang="en-CA" b="1" i="1">
                              <a:latin typeface="Cambria Math" panose="02040503050406030204" pitchFamily="18" charset="0"/>
                              <a:ea typeface="Cambria Math" panose="02040503050406030204" pitchFamily="18" charset="0"/>
                            </a:rPr>
                            <m:t>)</m:t>
                          </m:r>
                        </m:den>
                      </m:f>
                    </m:oMath>
                  </m:oMathPara>
                </a14:m>
                <a:endParaRPr lang="en-US" b="1"/>
              </a:p>
              <a:p>
                <a:r>
                  <a:rPr lang="en-CA"/>
                  <a:t>It’s the probability of taking action </a:t>
                </a:r>
                <a14:m>
                  <m:oMath xmlns:m="http://schemas.openxmlformats.org/officeDocument/2006/math">
                    <m:sSub>
                      <m:sSubPr>
                        <m:ctrlPr>
                          <a:rPr lang="en-CA" i="1" dirty="0">
                            <a:latin typeface="Cambria Math" panose="02040503050406030204" pitchFamily="18" charset="0"/>
                          </a:rPr>
                        </m:ctrlPr>
                      </m:sSubPr>
                      <m:e>
                        <m:r>
                          <a:rPr lang="en-CA" b="0" i="1" dirty="0" smtClean="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smtClean="0">
                            <a:latin typeface="Cambria Math" panose="02040503050406030204" pitchFamily="18" charset="0"/>
                          </a:rPr>
                        </m:ctrlPr>
                      </m:sSubPr>
                      <m:e>
                        <m:r>
                          <a:rPr lang="en-CA" b="0" i="1" dirty="0" smtClean="0">
                            <a:latin typeface="Cambria Math" panose="02040503050406030204" pitchFamily="18" charset="0"/>
                          </a:rPr>
                          <m:t>𝑠</m:t>
                        </m:r>
                      </m:e>
                      <m:sub>
                        <m:r>
                          <a:rPr lang="en-CA" b="0" i="1" dirty="0" smtClean="0">
                            <a:latin typeface="Cambria Math" panose="02040503050406030204" pitchFamily="18" charset="0"/>
                          </a:rPr>
                          <m:t>𝑡</m:t>
                        </m:r>
                      </m:sub>
                    </m:sSub>
                  </m:oMath>
                </a14:m>
                <a:r>
                  <a:rPr lang="en-CA"/>
                  <a:t>​ in the current policy divided by the previous one</a:t>
                </a:r>
              </a:p>
              <a:p>
                <a:r>
                  <a:rPr lang="en-CA"/>
                  <a:t>If </a:t>
                </a:r>
                <a14:m>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𝑡</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&gt;1</m:t>
                    </m:r>
                  </m:oMath>
                </a14:m>
                <a:r>
                  <a:rPr lang="en-CA"/>
                  <a:t>, then the action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𝑠</m:t>
                        </m:r>
                      </m:e>
                      <m:sub>
                        <m:r>
                          <a:rPr lang="en-CA" i="1" dirty="0">
                            <a:latin typeface="Cambria Math" panose="02040503050406030204" pitchFamily="18" charset="0"/>
                          </a:rPr>
                          <m:t>𝑡</m:t>
                        </m:r>
                      </m:sub>
                    </m:sSub>
                  </m:oMath>
                </a14:m>
                <a:r>
                  <a:rPr lang="en-CA"/>
                  <a:t>​ is more likely in the current policy than the old policy</a:t>
                </a:r>
              </a:p>
              <a:p>
                <a:r>
                  <a:rPr lang="en-CA"/>
                  <a:t>If </a:t>
                </a:r>
                <a14:m>
                  <m:oMath xmlns:m="http://schemas.openxmlformats.org/officeDocument/2006/math">
                    <m:r>
                      <a:rPr lang="en-CA" b="0" i="0" smtClean="0">
                        <a:latin typeface="Cambria Math" panose="02040503050406030204" pitchFamily="18" charset="0"/>
                      </a:rPr>
                      <m:t>0</m:t>
                    </m:r>
                    <m:sSub>
                      <m:sSubPr>
                        <m:ctrlPr>
                          <a:rPr lang="en-US" i="1" smtClean="0">
                            <a:latin typeface="Cambria Math" panose="02040503050406030204" pitchFamily="18" charset="0"/>
                          </a:rPr>
                        </m:ctrlPr>
                      </m:sSubPr>
                      <m:e>
                        <m:r>
                          <a:rPr lang="en-CA" b="0" i="1" smtClean="0">
                            <a:latin typeface="Cambria Math" panose="02040503050406030204" pitchFamily="18" charset="0"/>
                          </a:rPr>
                          <m:t>&lt;</m:t>
                        </m:r>
                        <m:r>
                          <a:rPr lang="en-CA" b="0" i="1" smtClean="0">
                            <a:latin typeface="Cambria Math" panose="02040503050406030204" pitchFamily="18" charset="0"/>
                          </a:rPr>
                          <m:t>𝑟</m:t>
                        </m:r>
                      </m:e>
                      <m:sub>
                        <m:r>
                          <a:rPr lang="en-CA" b="0" i="1" smtClean="0">
                            <a:latin typeface="Cambria Math" panose="02040503050406030204" pitchFamily="18" charset="0"/>
                          </a:rPr>
                          <m:t>𝑡</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&lt;1</m:t>
                    </m:r>
                  </m:oMath>
                </a14:m>
                <a:r>
                  <a:rPr lang="en-CA"/>
                  <a:t>, then the action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𝑠</m:t>
                        </m:r>
                      </m:e>
                      <m:sub>
                        <m:r>
                          <a:rPr lang="en-CA" i="1" dirty="0">
                            <a:latin typeface="Cambria Math" panose="02040503050406030204" pitchFamily="18" charset="0"/>
                          </a:rPr>
                          <m:t>𝑡</m:t>
                        </m:r>
                      </m:sub>
                    </m:sSub>
                  </m:oMath>
                </a14:m>
                <a:r>
                  <a:rPr lang="en-CA"/>
                  <a:t>​ is less likely in the current policy than the old policy</a:t>
                </a:r>
              </a:p>
              <a:p>
                <a:r>
                  <a:rPr lang="en-CA"/>
                  <a:t>Easy way to estimate the divergence between policies</a:t>
                </a:r>
              </a:p>
              <a:p>
                <a:endParaRPr lang="en-CA"/>
              </a:p>
              <a:p>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5"/>
                <a:stretch>
                  <a:fillRect l="-1043" r="-1449" b="-12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67</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4893210" y="1260629"/>
            <a:ext cx="752167"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081288-D0BF-E211-8BDA-8528FBDC21C9}"/>
              </a:ext>
            </a:extLst>
          </p:cNvPr>
          <p:cNvSpPr/>
          <p:nvPr/>
        </p:nvSpPr>
        <p:spPr>
          <a:xfrm>
            <a:off x="6827673" y="1260629"/>
            <a:ext cx="752167"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Audio 43">
            <a:extLst>
              <a:ext uri="{FF2B5EF4-FFF2-40B4-BE49-F238E27FC236}">
                <a16:creationId xmlns:a16="http://schemas.microsoft.com/office/drawing/2014/main" id="{1C501839-1F74-8D48-BB89-E2DCF9F49D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1021591"/>
      </p:ext>
    </p:extLst>
  </p:cSld>
  <p:clrMapOvr>
    <a:masterClrMapping/>
  </p:clrMapOvr>
  <mc:AlternateContent xmlns:mc="http://schemas.openxmlformats.org/markup-compatibility/2006" xmlns:p14="http://schemas.microsoft.com/office/powerpoint/2010/main">
    <mc:Choice Requires="p14">
      <p:transition spd="slow" p14:dur="2000" advTm="40672"/>
    </mc:Choice>
    <mc:Fallback xmlns="">
      <p:transition spd="slow" advTm="4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The Unclipped Part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b="1"/>
              </a:p>
              <a:p>
                <a:pPr marL="0" indent="0">
                  <a:buNone/>
                </a:pPr>
                <a14:m>
                  <m:oMathPara xmlns:m="http://schemas.openxmlformats.org/officeDocument/2006/math">
                    <m:oMathParaPr>
                      <m:jc m:val="centerGroup"/>
                    </m:oMathParaPr>
                    <m:oMath xmlns:m="http://schemas.openxmlformats.org/officeDocument/2006/math">
                      <m:sSup>
                        <m:sSupPr>
                          <m:ctrlPr>
                            <a:rPr lang="en-CA" b="1" i="1" smtClean="0">
                              <a:latin typeface="Cambria Math" panose="02040503050406030204" pitchFamily="18" charset="0"/>
                            </a:rPr>
                          </m:ctrlPr>
                        </m:sSupPr>
                        <m:e>
                          <m:r>
                            <a:rPr lang="en-CA" b="1" i="1" smtClean="0">
                              <a:latin typeface="Cambria Math" panose="02040503050406030204" pitchFamily="18" charset="0"/>
                            </a:rPr>
                            <m:t>𝑳</m:t>
                          </m:r>
                        </m:e>
                        <m:sup>
                          <m:r>
                            <a:rPr lang="en-CA" b="1" i="1" smtClean="0">
                              <a:latin typeface="Cambria Math" panose="02040503050406030204" pitchFamily="18" charset="0"/>
                            </a:rPr>
                            <m:t>𝑪𝑷𝑰</m:t>
                          </m:r>
                        </m:sup>
                      </m:sSup>
                      <m:d>
                        <m:dPr>
                          <m:ctrlPr>
                            <a:rPr lang="en-CA" b="1" i="1" smtClean="0">
                              <a:latin typeface="Cambria Math" panose="02040503050406030204" pitchFamily="18" charset="0"/>
                            </a:rPr>
                          </m:ctrlPr>
                        </m:dPr>
                        <m:e>
                          <m:r>
                            <a:rPr lang="en-CA" b="1" i="1" smtClean="0">
                              <a:latin typeface="Cambria Math" panose="02040503050406030204" pitchFamily="18" charset="0"/>
                              <a:ea typeface="Cambria Math" panose="02040503050406030204" pitchFamily="18" charset="0"/>
                            </a:rPr>
                            <m:t>𝜽</m:t>
                          </m:r>
                        </m:e>
                      </m:d>
                      <m:r>
                        <a:rPr lang="en-CA" b="1" i="1" smtClean="0">
                          <a:latin typeface="Cambria Math" panose="02040503050406030204" pitchFamily="18" charset="0"/>
                          <a:ea typeface="Cambria Math" panose="02040503050406030204" pitchFamily="18" charset="0"/>
                        </a:rPr>
                        <m:t>= </m:t>
                      </m:r>
                      <m:sSub>
                        <m:sSubPr>
                          <m:ctrlPr>
                            <a:rPr lang="en-CA" b="1" i="1" smtClean="0">
                              <a:latin typeface="Cambria Math" panose="02040503050406030204" pitchFamily="18" charset="0"/>
                              <a:ea typeface="Cambria Math" panose="02040503050406030204" pitchFamily="18" charset="0"/>
                            </a:rPr>
                          </m:ctrlPr>
                        </m:sSubPr>
                        <m:e>
                          <m:acc>
                            <m:accPr>
                              <m:chr m:val="̂"/>
                              <m:ctrlPr>
                                <a:rPr lang="en-CA" b="1" i="1">
                                  <a:latin typeface="Cambria Math" panose="02040503050406030204" pitchFamily="18" charset="0"/>
                                  <a:ea typeface="Cambria Math" panose="02040503050406030204" pitchFamily="18" charset="0"/>
                                </a:rPr>
                              </m:ctrlPr>
                            </m:accPr>
                            <m:e>
                              <m:r>
                                <a:rPr lang="en-CA" b="1" i="1">
                                  <a:latin typeface="Cambria Math" panose="02040503050406030204" pitchFamily="18" charset="0"/>
                                  <a:ea typeface="Cambria Math" panose="02040503050406030204" pitchFamily="18" charset="0"/>
                                </a:rPr>
                                <m:t>𝔼</m:t>
                              </m:r>
                            </m:e>
                          </m:acc>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𝒓</m:t>
                          </m:r>
                        </m:e>
                        <m:sub>
                          <m:r>
                            <a:rPr lang="en-CA" b="1" i="1">
                              <a:latin typeface="Cambria Math" panose="02040503050406030204" pitchFamily="18" charset="0"/>
                              <a:ea typeface="Cambria Math" panose="02040503050406030204" pitchFamily="18" charset="0"/>
                            </a:rPr>
                            <m:t>𝒕</m:t>
                          </m:r>
                        </m:sub>
                      </m:sSub>
                      <m:d>
                        <m:dPr>
                          <m:ctrlPr>
                            <a:rPr lang="en-CA" b="1" i="1">
                              <a:latin typeface="Cambria Math" panose="02040503050406030204" pitchFamily="18" charset="0"/>
                            </a:rPr>
                          </m:ctrlPr>
                        </m:dPr>
                        <m:e>
                          <m:r>
                            <a:rPr lang="en-CA" b="1" i="1">
                              <a:latin typeface="Cambria Math" panose="02040503050406030204" pitchFamily="18" charset="0"/>
                              <a:ea typeface="Cambria Math" panose="02040503050406030204" pitchFamily="18" charset="0"/>
                            </a:rPr>
                            <m:t>𝜽</m:t>
                          </m:r>
                        </m:e>
                      </m:d>
                      <m:sSub>
                        <m:sSubPr>
                          <m:ctrlPr>
                            <a:rPr lang="en-CA" b="1" i="1">
                              <a:latin typeface="Cambria Math" panose="02040503050406030204" pitchFamily="18" charset="0"/>
                              <a:ea typeface="Cambria Math" panose="02040503050406030204" pitchFamily="18" charset="0"/>
                            </a:rPr>
                          </m:ctrlPr>
                        </m:sSubPr>
                        <m:e>
                          <m:acc>
                            <m:accPr>
                              <m:chr m:val="̂"/>
                              <m:ctrlPr>
                                <a:rPr lang="en-CA" b="1" i="1">
                                  <a:latin typeface="Cambria Math" panose="02040503050406030204" pitchFamily="18" charset="0"/>
                                  <a:ea typeface="Cambria Math" panose="02040503050406030204" pitchFamily="18" charset="0"/>
                                </a:rPr>
                              </m:ctrlPr>
                            </m:accPr>
                            <m:e>
                              <m:r>
                                <a:rPr lang="en-CA" b="1" i="1">
                                  <a:latin typeface="Cambria Math" panose="02040503050406030204" pitchFamily="18" charset="0"/>
                                  <a:ea typeface="Cambria Math" panose="02040503050406030204" pitchFamily="18" charset="0"/>
                                </a:rPr>
                                <m:t>𝑨</m:t>
                              </m:r>
                            </m:e>
                          </m:acc>
                        </m:e>
                        <m:sub>
                          <m:r>
                            <a:rPr lang="en-CA" b="1" i="1">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oMath>
                  </m:oMathPara>
                </a14:m>
                <a:endParaRPr lang="en-CA" b="1"/>
              </a:p>
              <a:p>
                <a:pPr marL="0" indent="0">
                  <a:buNone/>
                </a:pPr>
                <a:endParaRPr lang="en-US" i="1">
                  <a:latin typeface="Cambria Math" panose="02040503050406030204" pitchFamily="18" charset="0"/>
                </a:endParaRPr>
              </a:p>
              <a:p>
                <a:r>
                  <a:rPr lang="en-CA"/>
                  <a:t>CPI = Conservative Policy Iteration</a:t>
                </a:r>
              </a:p>
              <a:p>
                <a:r>
                  <a:rPr lang="en-CA"/>
                  <a:t>Directly uses probability ratio with no modification</a:t>
                </a:r>
              </a:p>
              <a:p>
                <a14:m>
                  <m:oMath xmlns:m="http://schemas.openxmlformats.org/officeDocument/2006/math">
                    <m:sSub>
                      <m:sSubPr>
                        <m:ctrlPr>
                          <a:rPr lang="en-CA"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i="1">
                        <a:latin typeface="Cambria Math" panose="02040503050406030204" pitchFamily="18" charset="0"/>
                        <a:ea typeface="Cambria Math" panose="02040503050406030204" pitchFamily="18" charset="0"/>
                      </a:rPr>
                      <m:t> </m:t>
                    </m:r>
                  </m:oMath>
                </a14:m>
                <a:r>
                  <a:rPr lang="en-CA"/>
                  <a:t>is the advantage and quantifies how much better an action is compared to the policy’s average action in a given state</a:t>
                </a:r>
              </a:p>
              <a:p>
                <a:pPr lvl="1"/>
                <a:r>
                  <a:rPr lang="en-CA"/>
                  <a:t>If </a:t>
                </a:r>
                <a:r>
                  <a:rPr lang="en-CA" b="1"/>
                  <a:t>positive</a:t>
                </a:r>
                <a:r>
                  <a:rPr lang="en-CA"/>
                  <a:t>, the policy update should make such actions </a:t>
                </a:r>
                <a:r>
                  <a:rPr lang="en-CA" b="1" i="1"/>
                  <a:t>more</a:t>
                </a:r>
                <a:r>
                  <a:rPr lang="en-CA"/>
                  <a:t> </a:t>
                </a:r>
                <a:r>
                  <a:rPr lang="en-CA" b="1"/>
                  <a:t>likely</a:t>
                </a:r>
                <a:r>
                  <a:rPr lang="en-CA"/>
                  <a:t> in the future</a:t>
                </a:r>
              </a:p>
              <a:p>
                <a:pPr lvl="1"/>
                <a:r>
                  <a:rPr lang="en-CA"/>
                  <a:t>If </a:t>
                </a:r>
                <a:r>
                  <a:rPr lang="en-CA" b="1"/>
                  <a:t>negative</a:t>
                </a:r>
                <a:r>
                  <a:rPr lang="en-CA"/>
                  <a:t>, the policy update should make such actions </a:t>
                </a:r>
                <a:r>
                  <a:rPr lang="en-CA" b="1" i="1"/>
                  <a:t>less</a:t>
                </a:r>
                <a:r>
                  <a:rPr lang="en-CA"/>
                  <a:t> </a:t>
                </a:r>
                <a:r>
                  <a:rPr lang="en-CA" b="1"/>
                  <a:t>likely</a:t>
                </a:r>
                <a:r>
                  <a:rPr lang="en-CA"/>
                  <a:t> in the future</a:t>
                </a:r>
              </a:p>
              <a:p>
                <a:pPr lvl="1"/>
                <a:endParaRPr lang="en-CA"/>
              </a:p>
              <a:p>
                <a:r>
                  <a:rPr lang="en-CA"/>
                  <a:t>Does not have any mechanism to prevent overly large policy updates</a:t>
                </a:r>
              </a:p>
              <a:p>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5"/>
                <a:stretch>
                  <a:fillRect l="-928" t="-1117" r="-638" b="-198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68</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4940710" y="1260629"/>
            <a:ext cx="1155290"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extLst>
              <a:ext uri="{FF2B5EF4-FFF2-40B4-BE49-F238E27FC236}">
                <a16:creationId xmlns:a16="http://schemas.microsoft.com/office/drawing/2014/main" id="{C26837E2-6B97-D7F3-E268-56FD9FDAAC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6662904"/>
      </p:ext>
    </p:extLst>
  </p:cSld>
  <p:clrMapOvr>
    <a:masterClrMapping/>
  </p:clrMapOvr>
  <mc:AlternateContent xmlns:mc="http://schemas.openxmlformats.org/markup-compatibility/2006" xmlns:p14="http://schemas.microsoft.com/office/powerpoint/2010/main">
    <mc:Choice Requires="p14">
      <p:transition spd="slow" p14:dur="2000" advTm="39573"/>
    </mc:Choice>
    <mc:Fallback xmlns="">
      <p:transition spd="slow" advTm="3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The Clipped Part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i="1">
                  <a:latin typeface="Cambria Math" panose="02040503050406030204" pitchFamily="18" charset="0"/>
                </a:endParaRPr>
              </a:p>
              <a:p>
                <a:r>
                  <a:rPr lang="en-CA"/>
                  <a:t>Truncates the ratio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to ensure it does not fall outside the specified range </a:t>
                </a:r>
                <a14:m>
                  <m:oMath xmlns:m="http://schemas.openxmlformats.org/officeDocument/2006/math">
                    <m:r>
                      <a:rPr lang="en-CA" b="0" i="0"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r>
                      <a:rPr lang="en-CA" i="1">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r>
                      <a:rPr lang="en-CA" b="0" i="0" smtClean="0">
                        <a:latin typeface="Cambria Math" panose="02040503050406030204" pitchFamily="18" charset="0"/>
                        <a:ea typeface="Cambria Math" panose="02040503050406030204" pitchFamily="18" charset="0"/>
                      </a:rPr>
                      <m:t>]</m:t>
                    </m:r>
                  </m:oMath>
                </a14:m>
                <a:endParaRPr lang="en-CA"/>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within the range, then </a:t>
                </a:r>
                <a14:m>
                  <m:oMath xmlns:m="http://schemas.openxmlformats.org/officeDocument/2006/math">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remains unchanged</a:t>
                </a:r>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less than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oMath>
                </a14:m>
                <a:r>
                  <a:rPr lang="en-CA"/>
                  <a:t> then it is “clipped” to be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oMath>
                </a14:m>
                <a:endParaRPr lang="en-CA"/>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greater than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𝜖</m:t>
                    </m:r>
                  </m:oMath>
                </a14:m>
                <a:r>
                  <a:rPr lang="en-CA"/>
                  <a:t> then it is “clipped” to be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𝜖</m:t>
                    </m:r>
                  </m:oMath>
                </a14:m>
                <a:endParaRPr lang="en-CA"/>
              </a:p>
              <a:p>
                <a:r>
                  <a:rPr lang="en-CA"/>
                  <a:t>Clipping acts as a guardrail, but it does not scale the ratio; it simply cuts off the extremes</a:t>
                </a:r>
              </a:p>
              <a:p>
                <a:r>
                  <a:rPr lang="en-CA"/>
                  <a:t>Taking the minimum of unclipped and clipped prevents the policy from updating too much in one step, which could lead to large, potentially unstable changes in the policy</a:t>
                </a:r>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5"/>
                <a:stretch>
                  <a:fillRect l="-1043" b="-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69</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6110748" y="1260629"/>
            <a:ext cx="3962400"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Audio 37">
            <a:extLst>
              <a:ext uri="{FF2B5EF4-FFF2-40B4-BE49-F238E27FC236}">
                <a16:creationId xmlns:a16="http://schemas.microsoft.com/office/drawing/2014/main" id="{EE6E8C4F-8C80-C634-91BA-A25EBA2F87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1023641"/>
      </p:ext>
    </p:extLst>
  </p:cSld>
  <p:clrMapOvr>
    <a:masterClrMapping/>
  </p:clrMapOvr>
  <mc:AlternateContent xmlns:mc="http://schemas.openxmlformats.org/markup-compatibility/2006" xmlns:p14="http://schemas.microsoft.com/office/powerpoint/2010/main">
    <mc:Choice Requires="p14">
      <p:transition spd="slow" p14:dur="2000" advTm="51573"/>
    </mc:Choice>
    <mc:Fallback xmlns="">
      <p:transition spd="slow" advTm="5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7</a:t>
            </a:fld>
            <a:endParaRPr lang="en-US"/>
          </a:p>
        </p:txBody>
      </p:sp>
      <p:sp>
        <p:nvSpPr>
          <p:cNvPr id="3" name="Rectangle 2">
            <a:extLst>
              <a:ext uri="{FF2B5EF4-FFF2-40B4-BE49-F238E27FC236}">
                <a16:creationId xmlns:a16="http://schemas.microsoft.com/office/drawing/2014/main" id="{C9FF41F2-358C-7573-5A43-4E4F8F0F5B82}"/>
              </a:ext>
            </a:extLst>
          </p:cNvPr>
          <p:cNvSpPr/>
          <p:nvPr/>
        </p:nvSpPr>
        <p:spPr>
          <a:xfrm>
            <a:off x="1322613" y="2188031"/>
            <a:ext cx="2955471" cy="39188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8" name="Rectangle 7">
            <a:extLst>
              <a:ext uri="{FF2B5EF4-FFF2-40B4-BE49-F238E27FC236}">
                <a16:creationId xmlns:a16="http://schemas.microsoft.com/office/drawing/2014/main" id="{2452D330-00DF-185D-CF3C-FD7D89F29A13}"/>
              </a:ext>
            </a:extLst>
          </p:cNvPr>
          <p:cNvSpPr/>
          <p:nvPr/>
        </p:nvSpPr>
        <p:spPr>
          <a:xfrm>
            <a:off x="2514600" y="4593776"/>
            <a:ext cx="2955471" cy="7218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0" name="Rectangle 9">
            <a:extLst>
              <a:ext uri="{FF2B5EF4-FFF2-40B4-BE49-F238E27FC236}">
                <a16:creationId xmlns:a16="http://schemas.microsoft.com/office/drawing/2014/main" id="{D8EB2177-6038-BB60-CFC2-C62CA0305ACD}"/>
              </a:ext>
            </a:extLst>
          </p:cNvPr>
          <p:cNvSpPr/>
          <p:nvPr/>
        </p:nvSpPr>
        <p:spPr>
          <a:xfrm>
            <a:off x="4348839" y="2188026"/>
            <a:ext cx="2291446" cy="39188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2" name="TextBox 11">
            <a:extLst>
              <a:ext uri="{FF2B5EF4-FFF2-40B4-BE49-F238E27FC236}">
                <a16:creationId xmlns:a16="http://schemas.microsoft.com/office/drawing/2014/main" id="{106849FF-88E8-D8CE-8B34-402C0F84C873}"/>
              </a:ext>
            </a:extLst>
          </p:cNvPr>
          <p:cNvSpPr txBox="1"/>
          <p:nvPr/>
        </p:nvSpPr>
        <p:spPr>
          <a:xfrm>
            <a:off x="7445828" y="1578428"/>
            <a:ext cx="3265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Training on multiple tasks</a:t>
            </a:r>
          </a:p>
        </p:txBody>
      </p:sp>
    </p:spTree>
    <p:extLst>
      <p:ext uri="{BB962C8B-B14F-4D97-AF65-F5344CB8AC3E}">
        <p14:creationId xmlns:p14="http://schemas.microsoft.com/office/powerpoint/2010/main" val="2096025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4"/>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70</a:t>
            </a:fld>
            <a:endParaRPr lang="en-US"/>
          </a:p>
        </p:txBody>
      </p:sp>
      <p:pic>
        <p:nvPicPr>
          <p:cNvPr id="24" name="Audio 23">
            <a:extLst>
              <a:ext uri="{FF2B5EF4-FFF2-40B4-BE49-F238E27FC236}">
                <a16:creationId xmlns:a16="http://schemas.microsoft.com/office/drawing/2014/main" id="{3ED27BF5-C56D-0278-641F-109064174F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0139117"/>
      </p:ext>
    </p:extLst>
  </p:cSld>
  <p:clrMapOvr>
    <a:masterClrMapping/>
  </p:clrMapOvr>
  <mc:AlternateContent xmlns:mc="http://schemas.openxmlformats.org/markup-compatibility/2006" xmlns:p14="http://schemas.microsoft.com/office/powerpoint/2010/main">
    <mc:Choice Requires="p14">
      <p:transition spd="slow" p14:dur="2000" advTm="11936"/>
    </mc:Choice>
    <mc:Fallback xmlns="">
      <p:transition spd="slow" advTm="1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4"/>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71</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1460090"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extLst>
              <a:ext uri="{FF2B5EF4-FFF2-40B4-BE49-F238E27FC236}">
                <a16:creationId xmlns:a16="http://schemas.microsoft.com/office/drawing/2014/main" id="{ABEA868E-7848-D7AA-8B2B-654F7E1E7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2010573"/>
      </p:ext>
    </p:extLst>
  </p:cSld>
  <p:clrMapOvr>
    <a:masterClrMapping/>
  </p:clrMapOvr>
  <mc:AlternateContent xmlns:mc="http://schemas.openxmlformats.org/markup-compatibility/2006" xmlns:p14="http://schemas.microsoft.com/office/powerpoint/2010/main">
    <mc:Choice Requires="p14">
      <p:transition spd="slow" p14:dur="2000" advTm="5845"/>
    </mc:Choice>
    <mc:Fallback xmlns="">
      <p:transition spd="slow" advTm="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73ED-B036-3A36-210E-49C323F7D58F}"/>
              </a:ext>
            </a:extLst>
          </p:cNvPr>
          <p:cNvSpPr>
            <a:spLocks noGrp="1"/>
          </p:cNvSpPr>
          <p:nvPr>
            <p:ph type="title"/>
          </p:nvPr>
        </p:nvSpPr>
        <p:spPr/>
        <p:txBody>
          <a:bodyPr/>
          <a:lstStyle/>
          <a:p>
            <a:r>
              <a:rPr lang="en-US"/>
              <a:t>Supervised Fine-Tuning Model (SFT)</a:t>
            </a:r>
          </a:p>
        </p:txBody>
      </p:sp>
      <p:sp>
        <p:nvSpPr>
          <p:cNvPr id="3" name="Content Placeholder 2">
            <a:extLst>
              <a:ext uri="{FF2B5EF4-FFF2-40B4-BE49-F238E27FC236}">
                <a16:creationId xmlns:a16="http://schemas.microsoft.com/office/drawing/2014/main" id="{0C49CF8C-36E5-E737-F0A3-4389423B891C}"/>
              </a:ext>
            </a:extLst>
          </p:cNvPr>
          <p:cNvSpPr>
            <a:spLocks noGrp="1"/>
          </p:cNvSpPr>
          <p:nvPr>
            <p:ph idx="1"/>
          </p:nvPr>
        </p:nvSpPr>
        <p:spPr>
          <a:xfrm>
            <a:off x="838200" y="1260629"/>
            <a:ext cx="7315200" cy="4916334"/>
          </a:xfrm>
        </p:spPr>
        <p:txBody>
          <a:bodyPr>
            <a:normAutofit fontScale="92500" lnSpcReduction="10000"/>
          </a:bodyPr>
          <a:lstStyle/>
          <a:p>
            <a:r>
              <a:rPr lang="en-CA"/>
              <a:t>Initiated by recruiting 40 contractors through a selective screening process</a:t>
            </a:r>
          </a:p>
          <a:p>
            <a:endParaRPr lang="en-CA"/>
          </a:p>
          <a:p>
            <a:r>
              <a:rPr lang="en-CA"/>
              <a:t>Compiled a dataset of </a:t>
            </a:r>
            <a:r>
              <a:rPr lang="en-CA" i="1"/>
              <a:t>human-written demonstrations of the desired output behaviour</a:t>
            </a:r>
            <a:r>
              <a:rPr lang="en-CA"/>
              <a:t> on prompts (mostly English) submitted to the </a:t>
            </a:r>
            <a:r>
              <a:rPr lang="en-CA" err="1"/>
              <a:t>OpenAI</a:t>
            </a:r>
            <a:r>
              <a:rPr lang="en-CA"/>
              <a:t> API and some labeler-written prompts</a:t>
            </a:r>
          </a:p>
          <a:p>
            <a:endParaRPr lang="en-CA"/>
          </a:p>
          <a:p>
            <a:r>
              <a:rPr lang="en-CA"/>
              <a:t>Used this dataset as source of supervised learning training</a:t>
            </a:r>
          </a:p>
          <a:p>
            <a:pPr marL="0" indent="0">
              <a:buNone/>
            </a:pPr>
            <a:br>
              <a:rPr lang="en-CA"/>
            </a:br>
            <a:endParaRPr lang="en-US"/>
          </a:p>
        </p:txBody>
      </p:sp>
      <p:sp>
        <p:nvSpPr>
          <p:cNvPr id="4" name="Date Placeholder 3">
            <a:extLst>
              <a:ext uri="{FF2B5EF4-FFF2-40B4-BE49-F238E27FC236}">
                <a16:creationId xmlns:a16="http://schemas.microsoft.com/office/drawing/2014/main" id="{86BE513A-39A3-0EA1-F3C6-AFA9D7EC1B4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B3D25F9-7B9E-7772-4F66-4B27B36782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1E9B41-0020-D874-F1DD-41AA881A9F97}"/>
              </a:ext>
            </a:extLst>
          </p:cNvPr>
          <p:cNvSpPr>
            <a:spLocks noGrp="1"/>
          </p:cNvSpPr>
          <p:nvPr>
            <p:ph type="sldNum" sz="quarter" idx="12"/>
          </p:nvPr>
        </p:nvSpPr>
        <p:spPr/>
        <p:txBody>
          <a:bodyPr/>
          <a:lstStyle/>
          <a:p>
            <a:fld id="{D4F24A5E-B0D2-394D-9970-9AE06BCB59C1}" type="slidenum">
              <a:rPr lang="en-US" smtClean="0"/>
              <a:t>72</a:t>
            </a:fld>
            <a:endParaRPr lang="en-US"/>
          </a:p>
        </p:txBody>
      </p:sp>
      <p:pic>
        <p:nvPicPr>
          <p:cNvPr id="8" name="Picture 7" descr="A screenshot of a phone&#10;&#10;Description automatically generated">
            <a:extLst>
              <a:ext uri="{FF2B5EF4-FFF2-40B4-BE49-F238E27FC236}">
                <a16:creationId xmlns:a16="http://schemas.microsoft.com/office/drawing/2014/main" id="{3C9B236E-707F-A140-2B1F-9A6A87C4CE44}"/>
              </a:ext>
            </a:extLst>
          </p:cNvPr>
          <p:cNvPicPr>
            <a:picLocks noChangeAspect="1"/>
          </p:cNvPicPr>
          <p:nvPr/>
        </p:nvPicPr>
        <p:blipFill>
          <a:blip r:embed="rId5"/>
          <a:stretch>
            <a:fillRect/>
          </a:stretch>
        </p:blipFill>
        <p:spPr>
          <a:xfrm>
            <a:off x="8346768" y="1193869"/>
            <a:ext cx="3007032" cy="5049853"/>
          </a:xfrm>
          <a:prstGeom prst="rect">
            <a:avLst/>
          </a:prstGeom>
        </p:spPr>
      </p:pic>
      <p:pic>
        <p:nvPicPr>
          <p:cNvPr id="14" name="Audio 13">
            <a:extLst>
              <a:ext uri="{FF2B5EF4-FFF2-40B4-BE49-F238E27FC236}">
                <a16:creationId xmlns:a16="http://schemas.microsoft.com/office/drawing/2014/main" id="{E7E7CE3A-973C-FC6D-C0CC-2669FD14B1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7798446"/>
      </p:ext>
    </p:extLst>
  </p:cSld>
  <p:clrMapOvr>
    <a:masterClrMapping/>
  </p:clrMapOvr>
  <mc:AlternateContent xmlns:mc="http://schemas.openxmlformats.org/markup-compatibility/2006" xmlns:p14="http://schemas.microsoft.com/office/powerpoint/2010/main">
    <mc:Choice Requires="p14">
      <p:transition spd="slow" p14:dur="2000" advTm="27168"/>
    </mc:Choice>
    <mc:Fallback xmlns="">
      <p:transition spd="slow" advTm="2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5"/>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73</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4498257"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extLst>
              <a:ext uri="{FF2B5EF4-FFF2-40B4-BE49-F238E27FC236}">
                <a16:creationId xmlns:a16="http://schemas.microsoft.com/office/drawing/2014/main" id="{B7ECE513-6771-224F-BF0E-996F8435A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8195734"/>
      </p:ext>
    </p:extLst>
  </p:cSld>
  <p:clrMapOvr>
    <a:masterClrMapping/>
  </p:clrMapOvr>
  <mc:AlternateContent xmlns:mc="http://schemas.openxmlformats.org/markup-compatibility/2006" xmlns:p14="http://schemas.microsoft.com/office/powerpoint/2010/main">
    <mc:Choice Requires="p14">
      <p:transition spd="slow" p14:dur="2000" advTm="5994"/>
    </mc:Choice>
    <mc:Fallback xmlns="">
      <p:transition spd="slow" advTm="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070D-7B55-0E26-D054-D9E58D705D1B}"/>
              </a:ext>
            </a:extLst>
          </p:cNvPr>
          <p:cNvSpPr>
            <a:spLocks noGrp="1"/>
          </p:cNvSpPr>
          <p:nvPr>
            <p:ph type="title"/>
          </p:nvPr>
        </p:nvSpPr>
        <p:spPr/>
        <p:txBody>
          <a:bodyPr/>
          <a:lstStyle/>
          <a:p>
            <a:r>
              <a:rPr lang="en-US"/>
              <a:t>Reward Model (RM)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9B54F7-CEAD-CB5F-C717-DAC69D63F76F}"/>
                  </a:ext>
                </a:extLst>
              </p:cNvPr>
              <p:cNvSpPr>
                <a:spLocks noGrp="1"/>
              </p:cNvSpPr>
              <p:nvPr>
                <p:ph idx="1"/>
              </p:nvPr>
            </p:nvSpPr>
            <p:spPr>
              <a:xfrm>
                <a:off x="838200" y="1260629"/>
                <a:ext cx="7772400" cy="4916334"/>
              </a:xfrm>
            </p:spPr>
            <p:txBody>
              <a:bodyPr>
                <a:normAutofit/>
              </a:bodyPr>
              <a:lstStyle/>
              <a:p>
                <a:r>
                  <a:rPr lang="en-CA"/>
                  <a:t>Collected a dataset from human-labelled comparisons between GPT3 model outputs on a larger collection of </a:t>
                </a:r>
                <a:r>
                  <a:rPr lang="en-CA" err="1"/>
                  <a:t>OpenAI</a:t>
                </a:r>
                <a:r>
                  <a:rPr lang="en-CA"/>
                  <a:t> API prompts</a:t>
                </a:r>
              </a:p>
              <a:p>
                <a:r>
                  <a:rPr lang="en-CA"/>
                  <a:t>Using this dataset a reward model was trained to predict which model output a human would prefer</a:t>
                </a:r>
                <a:br>
                  <a:rPr lang="en-CA"/>
                </a:br>
                <a:endParaRPr lang="en-CA"/>
              </a:p>
              <a:p>
                <a:r>
                  <a:rPr lang="en-CA"/>
                  <a:t>Wish to minimize this loss function:</a:t>
                </a:r>
              </a:p>
              <a:p>
                <a:pPr marL="0" indent="0">
                  <a:buNone/>
                </a:pPr>
                <a14:m>
                  <m:oMathPara xmlns:m="http://schemas.openxmlformats.org/officeDocument/2006/math">
                    <m:oMathParaPr>
                      <m:jc m:val="centerGroup"/>
                    </m:oMathParaPr>
                    <m:oMath xmlns:m="http://schemas.openxmlformats.org/officeDocument/2006/math">
                      <m:r>
                        <a:rPr lang="en-CA" sz="2300" b="0" i="1" smtClean="0">
                          <a:latin typeface="Cambria Math" panose="02040503050406030204" pitchFamily="18" charset="0"/>
                        </a:rPr>
                        <m:t>𝑙𝑜𝑠𝑠</m:t>
                      </m:r>
                      <m:d>
                        <m:dPr>
                          <m:ctrlPr>
                            <a:rPr lang="en-CA" sz="2300" b="0" i="1" smtClean="0">
                              <a:latin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𝜃</m:t>
                          </m:r>
                        </m:e>
                      </m:d>
                      <m:r>
                        <a:rPr lang="en-CA" sz="2300" b="0" i="1" smtClean="0">
                          <a:latin typeface="Cambria Math" panose="02040503050406030204" pitchFamily="18" charset="0"/>
                          <a:ea typeface="Cambria Math" panose="02040503050406030204" pitchFamily="18" charset="0"/>
                        </a:rPr>
                        <m:t>=−</m:t>
                      </m:r>
                      <m:f>
                        <m:fP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1</m:t>
                          </m:r>
                        </m:num>
                        <m:den>
                          <m:d>
                            <m:dPr>
                              <m:ctrlPr>
                                <a:rPr lang="en-CA" sz="2300" b="0" i="1" smtClean="0">
                                  <a:latin typeface="Cambria Math" panose="02040503050406030204" pitchFamily="18" charset="0"/>
                                  <a:ea typeface="Cambria Math" panose="02040503050406030204" pitchFamily="18" charset="0"/>
                                </a:rPr>
                              </m:ctrlPr>
                            </m:dPr>
                            <m:e>
                              <m:f>
                                <m:fPr>
                                  <m:type m:val="noBa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𝐾</m:t>
                                  </m:r>
                                </m:num>
                                <m:den>
                                  <m:r>
                                    <a:rPr lang="en-CA" sz="2300" b="0" i="1" smtClean="0">
                                      <a:latin typeface="Cambria Math" panose="02040503050406030204" pitchFamily="18" charset="0"/>
                                      <a:ea typeface="Cambria Math" panose="02040503050406030204" pitchFamily="18" charset="0"/>
                                    </a:rPr>
                                    <m:t>2</m:t>
                                  </m:r>
                                </m:den>
                              </m:f>
                            </m:e>
                          </m:d>
                        </m:den>
                      </m:f>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𝐸</m:t>
                          </m:r>
                        </m:e>
                        <m: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r>
                            <a:rPr lang="en-CA" sz="2300" b="0" i="1" smtClean="0">
                              <a:latin typeface="Cambria Math" panose="02040503050406030204" pitchFamily="18" charset="0"/>
                              <a:ea typeface="Cambria Math" panose="02040503050406030204" pitchFamily="18" charset="0"/>
                            </a:rPr>
                            <m:t>~</m:t>
                          </m:r>
                          <m:r>
                            <a:rPr lang="en-CA" sz="2300" b="0" i="1" smtClean="0">
                              <a:latin typeface="Cambria Math" panose="02040503050406030204" pitchFamily="18" charset="0"/>
                              <a:ea typeface="Cambria Math" panose="02040503050406030204" pitchFamily="18" charset="0"/>
                            </a:rPr>
                            <m:t>𝐷</m:t>
                          </m:r>
                        </m:sub>
                      </m:sSub>
                      <m:r>
                        <a:rPr lang="en-CA" sz="2300" b="0" i="1" smtClean="0">
                          <a:latin typeface="Cambria Math" panose="02040503050406030204" pitchFamily="18" charset="0"/>
                          <a:ea typeface="Cambria Math" panose="02040503050406030204" pitchFamily="18" charset="0"/>
                        </a:rPr>
                        <m:t>[</m:t>
                      </m:r>
                      <m:func>
                        <m:funcPr>
                          <m:ctrlPr>
                            <a:rPr lang="en-CA" sz="2300" b="0" i="1" smtClean="0">
                              <a:latin typeface="Cambria Math" panose="02040503050406030204" pitchFamily="18" charset="0"/>
                              <a:ea typeface="Cambria Math" panose="02040503050406030204" pitchFamily="18" charset="0"/>
                            </a:rPr>
                          </m:ctrlPr>
                        </m:funcPr>
                        <m:fName>
                          <m:r>
                            <m:rPr>
                              <m:sty m:val="p"/>
                            </m:rPr>
                            <a:rPr lang="en-CA" sz="2300" b="0" i="0" smtClean="0">
                              <a:latin typeface="Cambria Math" panose="02040503050406030204" pitchFamily="18" charset="0"/>
                              <a:ea typeface="Cambria Math" panose="02040503050406030204" pitchFamily="18" charset="0"/>
                            </a:rPr>
                            <m:t>log</m:t>
                          </m:r>
                        </m:fName>
                        <m:e>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𝜎</m:t>
                              </m:r>
                              <m:d>
                                <m:dPr>
                                  <m:ctrlPr>
                                    <a:rPr lang="en-CA" sz="2300" b="0" i="1" smtClean="0">
                                      <a:latin typeface="Cambria Math" panose="02040503050406030204" pitchFamily="18" charset="0"/>
                                      <a:ea typeface="Cambria Math" panose="02040503050406030204" pitchFamily="18" charset="0"/>
                                    </a:rPr>
                                  </m:ctrlPr>
                                </m:dPr>
                                <m:e>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𝑟</m:t>
                                      </m:r>
                                    </m:e>
                                    <m:sub>
                                      <m:r>
                                        <a:rPr lang="en-CA" sz="2300" b="0" i="1" smtClean="0">
                                          <a:latin typeface="Cambria Math" panose="02040503050406030204" pitchFamily="18" charset="0"/>
                                          <a:ea typeface="Cambria Math" panose="02040503050406030204" pitchFamily="18" charset="0"/>
                                        </a:rPr>
                                        <m:t>𝜃</m:t>
                                      </m:r>
                                    </m:sub>
                                  </m:s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e>
                                  </m:d>
                                  <m:r>
                                    <a:rPr lang="en-CA" sz="2300" b="0" i="1" smtClean="0">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𝑟</m:t>
                                      </m:r>
                                    </m:e>
                                    <m:sub>
                                      <m:r>
                                        <a:rPr lang="en-CA" sz="2300" i="1">
                                          <a:latin typeface="Cambria Math" panose="02040503050406030204" pitchFamily="18" charset="0"/>
                                          <a:ea typeface="Cambria Math" panose="02040503050406030204" pitchFamily="18" charset="0"/>
                                        </a:rPr>
                                        <m:t>𝜃</m:t>
                                      </m:r>
                                    </m:sub>
                                  </m:sSub>
                                  <m:d>
                                    <m:dPr>
                                      <m:ctrlPr>
                                        <a:rPr lang="en-CA" sz="2300" i="1">
                                          <a:latin typeface="Cambria Math" panose="02040503050406030204" pitchFamily="18" charset="0"/>
                                          <a:ea typeface="Cambria Math" panose="02040503050406030204" pitchFamily="18" charset="0"/>
                                        </a:rPr>
                                      </m:ctrlPr>
                                    </m:dPr>
                                    <m:e>
                                      <m:r>
                                        <a:rPr lang="en-CA" sz="2300" i="1">
                                          <a:latin typeface="Cambria Math" panose="02040503050406030204" pitchFamily="18" charset="0"/>
                                          <a:ea typeface="Cambria Math" panose="02040503050406030204" pitchFamily="18" charset="0"/>
                                        </a:rPr>
                                        <m:t>𝑥</m:t>
                                      </m:r>
                                      <m:r>
                                        <a:rPr lang="en-CA" sz="2300" i="1">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e>
                              </m:d>
                            </m:e>
                          </m:d>
                        </m:e>
                      </m:func>
                      <m:r>
                        <a:rPr lang="en-CA" sz="2300" b="0" i="1" smtClean="0">
                          <a:latin typeface="Cambria Math" panose="02040503050406030204" pitchFamily="18" charset="0"/>
                          <a:ea typeface="Cambria Math" panose="02040503050406030204" pitchFamily="18" charset="0"/>
                        </a:rPr>
                        <m:t>]</m:t>
                      </m:r>
                    </m:oMath>
                  </m:oMathPara>
                </a14:m>
                <a:endParaRPr lang="en-US" sz="1900"/>
              </a:p>
              <a:p>
                <a:pPr lvl="1"/>
                <a:endParaRPr lang="en-US" sz="1900"/>
              </a:p>
            </p:txBody>
          </p:sp>
        </mc:Choice>
        <mc:Fallback xmlns="">
          <p:sp>
            <p:nvSpPr>
              <p:cNvPr id="3" name="Content Placeholder 2">
                <a:extLst>
                  <a:ext uri="{FF2B5EF4-FFF2-40B4-BE49-F238E27FC236}">
                    <a16:creationId xmlns:a16="http://schemas.microsoft.com/office/drawing/2014/main" id="{889B54F7-CEAD-CB5F-C717-DAC69D63F76F}"/>
                  </a:ext>
                </a:extLst>
              </p:cNvPr>
              <p:cNvSpPr>
                <a:spLocks noGrp="1" noRot="1" noChangeAspect="1" noMove="1" noResize="1" noEditPoints="1" noAdjustHandles="1" noChangeArrowheads="1" noChangeShapeType="1" noTextEdit="1"/>
              </p:cNvSpPr>
              <p:nvPr>
                <p:ph idx="1"/>
              </p:nvPr>
            </p:nvSpPr>
            <p:spPr>
              <a:xfrm>
                <a:off x="838200" y="1260629"/>
                <a:ext cx="7772400" cy="4916334"/>
              </a:xfrm>
              <a:blipFill>
                <a:blip r:embed="rId5"/>
                <a:stretch>
                  <a:fillRect l="-1412" t="-2109" r="-86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CEB2C9-7C5D-C19F-D7B1-64D30D19960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716169E-7065-3164-6B54-B83B1DF12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9D498F7-1280-1F58-25DC-C76EDC9639ED}"/>
              </a:ext>
            </a:extLst>
          </p:cNvPr>
          <p:cNvSpPr>
            <a:spLocks noGrp="1"/>
          </p:cNvSpPr>
          <p:nvPr>
            <p:ph type="sldNum" sz="quarter" idx="12"/>
          </p:nvPr>
        </p:nvSpPr>
        <p:spPr/>
        <p:txBody>
          <a:bodyPr/>
          <a:lstStyle/>
          <a:p>
            <a:fld id="{D4F24A5E-B0D2-394D-9970-9AE06BCB59C1}" type="slidenum">
              <a:rPr lang="en-US" smtClean="0"/>
              <a:t>74</a:t>
            </a:fld>
            <a:endParaRPr lang="en-US"/>
          </a:p>
        </p:txBody>
      </p:sp>
      <p:pic>
        <p:nvPicPr>
          <p:cNvPr id="8" name="Picture 7" descr="A screenshot of a phone&#10;&#10;Description automatically generated">
            <a:extLst>
              <a:ext uri="{FF2B5EF4-FFF2-40B4-BE49-F238E27FC236}">
                <a16:creationId xmlns:a16="http://schemas.microsoft.com/office/drawing/2014/main" id="{6556BEE4-9108-8093-A744-58879D4AB2CE}"/>
              </a:ext>
            </a:extLst>
          </p:cNvPr>
          <p:cNvPicPr>
            <a:picLocks noChangeAspect="1"/>
          </p:cNvPicPr>
          <p:nvPr/>
        </p:nvPicPr>
        <p:blipFill>
          <a:blip r:embed="rId6"/>
          <a:stretch>
            <a:fillRect/>
          </a:stretch>
        </p:blipFill>
        <p:spPr>
          <a:xfrm>
            <a:off x="8632042" y="1239352"/>
            <a:ext cx="2700315" cy="4916334"/>
          </a:xfrm>
          <a:prstGeom prst="rect">
            <a:avLst/>
          </a:prstGeom>
        </p:spPr>
      </p:pic>
      <p:pic>
        <p:nvPicPr>
          <p:cNvPr id="22" name="Audio 21">
            <a:extLst>
              <a:ext uri="{FF2B5EF4-FFF2-40B4-BE49-F238E27FC236}">
                <a16:creationId xmlns:a16="http://schemas.microsoft.com/office/drawing/2014/main" id="{01C2F777-3B14-A425-FC99-E01ED2FAED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7799202"/>
      </p:ext>
    </p:extLst>
  </p:cSld>
  <p:clrMapOvr>
    <a:masterClrMapping/>
  </p:clrMapOvr>
  <mc:AlternateContent xmlns:mc="http://schemas.openxmlformats.org/markup-compatibility/2006" xmlns:p14="http://schemas.microsoft.com/office/powerpoint/2010/main">
    <mc:Choice Requires="p14">
      <p:transition spd="slow" p14:dur="2000" advTm="25120"/>
    </mc:Choice>
    <mc:Fallback xmlns="">
      <p:transition spd="slow" advTm="2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070D-7B55-0E26-D054-D9E58D705D1B}"/>
              </a:ext>
            </a:extLst>
          </p:cNvPr>
          <p:cNvSpPr>
            <a:spLocks noGrp="1"/>
          </p:cNvSpPr>
          <p:nvPr>
            <p:ph type="title"/>
          </p:nvPr>
        </p:nvSpPr>
        <p:spPr/>
        <p:txBody>
          <a:bodyPr/>
          <a:lstStyle/>
          <a:p>
            <a:r>
              <a:rPr lang="en-US"/>
              <a:t>Reward Model (RM)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9B54F7-CEAD-CB5F-C717-DAC69D63F76F}"/>
                  </a:ext>
                </a:extLst>
              </p:cNvPr>
              <p:cNvSpPr>
                <a:spLocks noGrp="1"/>
              </p:cNvSpPr>
              <p:nvPr>
                <p:ph idx="1"/>
              </p:nvPr>
            </p:nvSpPr>
            <p:spPr>
              <a:xfrm>
                <a:off x="838200" y="1260629"/>
                <a:ext cx="7772400" cy="4916334"/>
              </a:xfrm>
            </p:spPr>
            <p:txBody>
              <a:bodyPr>
                <a:normAutofit/>
              </a:bodyPr>
              <a:lstStyle/>
              <a:p>
                <a:r>
                  <a:rPr lang="en-CA"/>
                  <a:t>Collected a dataset from human-labelled comparisons between GPT3 model outputs on a larger collection of </a:t>
                </a:r>
                <a:r>
                  <a:rPr lang="en-CA" err="1"/>
                  <a:t>OpenAI</a:t>
                </a:r>
                <a:r>
                  <a:rPr lang="en-CA"/>
                  <a:t> API prompts</a:t>
                </a:r>
              </a:p>
              <a:p>
                <a:r>
                  <a:rPr lang="en-CA"/>
                  <a:t>Using this dataset a reward model was trained to predict which model output a human would prefer</a:t>
                </a:r>
                <a:br>
                  <a:rPr lang="en-CA"/>
                </a:br>
                <a:endParaRPr lang="en-CA"/>
              </a:p>
              <a:p>
                <a:r>
                  <a:rPr lang="en-CA"/>
                  <a:t>Wish to minimize this loss function:</a:t>
                </a:r>
              </a:p>
              <a:p>
                <a:pPr marL="0" indent="0">
                  <a:buNone/>
                </a:pPr>
                <a14:m>
                  <m:oMathPara xmlns:m="http://schemas.openxmlformats.org/officeDocument/2006/math">
                    <m:oMathParaPr>
                      <m:jc m:val="centerGroup"/>
                    </m:oMathParaPr>
                    <m:oMath xmlns:m="http://schemas.openxmlformats.org/officeDocument/2006/math">
                      <m:r>
                        <a:rPr lang="en-CA" sz="2300" b="0" i="1" smtClean="0">
                          <a:latin typeface="Cambria Math" panose="02040503050406030204" pitchFamily="18" charset="0"/>
                        </a:rPr>
                        <m:t>𝑙𝑜𝑠𝑠</m:t>
                      </m:r>
                      <m:d>
                        <m:dPr>
                          <m:ctrlPr>
                            <a:rPr lang="en-CA" sz="2300" b="0" i="1" smtClean="0">
                              <a:latin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𝜃</m:t>
                          </m:r>
                        </m:e>
                      </m:d>
                      <m:r>
                        <a:rPr lang="en-CA" sz="2300" b="0" i="1" smtClean="0">
                          <a:latin typeface="Cambria Math" panose="02040503050406030204" pitchFamily="18" charset="0"/>
                          <a:ea typeface="Cambria Math" panose="02040503050406030204" pitchFamily="18" charset="0"/>
                        </a:rPr>
                        <m:t>=−</m:t>
                      </m:r>
                      <m:f>
                        <m:fP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1</m:t>
                          </m:r>
                        </m:num>
                        <m:den>
                          <m:d>
                            <m:dPr>
                              <m:ctrlPr>
                                <a:rPr lang="en-CA" sz="2300" b="0" i="1" smtClean="0">
                                  <a:latin typeface="Cambria Math" panose="02040503050406030204" pitchFamily="18" charset="0"/>
                                  <a:ea typeface="Cambria Math" panose="02040503050406030204" pitchFamily="18" charset="0"/>
                                </a:rPr>
                              </m:ctrlPr>
                            </m:dPr>
                            <m:e>
                              <m:f>
                                <m:fPr>
                                  <m:type m:val="noBa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𝐾</m:t>
                                  </m:r>
                                </m:num>
                                <m:den>
                                  <m:r>
                                    <a:rPr lang="en-CA" sz="2300" b="0" i="1" smtClean="0">
                                      <a:latin typeface="Cambria Math" panose="02040503050406030204" pitchFamily="18" charset="0"/>
                                      <a:ea typeface="Cambria Math" panose="02040503050406030204" pitchFamily="18" charset="0"/>
                                    </a:rPr>
                                    <m:t>2</m:t>
                                  </m:r>
                                </m:den>
                              </m:f>
                            </m:e>
                          </m:d>
                        </m:den>
                      </m:f>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𝐸</m:t>
                          </m:r>
                        </m:e>
                        <m: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r>
                            <a:rPr lang="en-CA" sz="2300" b="0" i="1" smtClean="0">
                              <a:latin typeface="Cambria Math" panose="02040503050406030204" pitchFamily="18" charset="0"/>
                              <a:ea typeface="Cambria Math" panose="02040503050406030204" pitchFamily="18" charset="0"/>
                            </a:rPr>
                            <m:t>~</m:t>
                          </m:r>
                          <m:r>
                            <a:rPr lang="en-CA" sz="2300" b="0" i="1" smtClean="0">
                              <a:latin typeface="Cambria Math" panose="02040503050406030204" pitchFamily="18" charset="0"/>
                              <a:ea typeface="Cambria Math" panose="02040503050406030204" pitchFamily="18" charset="0"/>
                            </a:rPr>
                            <m:t>𝐷</m:t>
                          </m:r>
                        </m:sub>
                      </m:sSub>
                      <m:r>
                        <a:rPr lang="en-CA" sz="2300" b="0" i="1" smtClean="0">
                          <a:latin typeface="Cambria Math" panose="02040503050406030204" pitchFamily="18" charset="0"/>
                          <a:ea typeface="Cambria Math" panose="02040503050406030204" pitchFamily="18" charset="0"/>
                        </a:rPr>
                        <m:t>[</m:t>
                      </m:r>
                      <m:func>
                        <m:funcPr>
                          <m:ctrlPr>
                            <a:rPr lang="en-CA" sz="2300" b="0" i="1" smtClean="0">
                              <a:latin typeface="Cambria Math" panose="02040503050406030204" pitchFamily="18" charset="0"/>
                              <a:ea typeface="Cambria Math" panose="02040503050406030204" pitchFamily="18" charset="0"/>
                            </a:rPr>
                          </m:ctrlPr>
                        </m:funcPr>
                        <m:fName>
                          <m:r>
                            <m:rPr>
                              <m:sty m:val="p"/>
                            </m:rPr>
                            <a:rPr lang="en-CA" sz="2300" b="0" i="0" smtClean="0">
                              <a:latin typeface="Cambria Math" panose="02040503050406030204" pitchFamily="18" charset="0"/>
                              <a:ea typeface="Cambria Math" panose="02040503050406030204" pitchFamily="18" charset="0"/>
                            </a:rPr>
                            <m:t>log</m:t>
                          </m:r>
                        </m:fName>
                        <m:e>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𝜎</m:t>
                              </m:r>
                              <m:d>
                                <m:dPr>
                                  <m:ctrlPr>
                                    <a:rPr lang="en-CA" sz="2300" b="0" i="1" smtClean="0">
                                      <a:latin typeface="Cambria Math" panose="02040503050406030204" pitchFamily="18" charset="0"/>
                                      <a:ea typeface="Cambria Math" panose="02040503050406030204" pitchFamily="18" charset="0"/>
                                    </a:rPr>
                                  </m:ctrlPr>
                                </m:dPr>
                                <m:e>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𝑟</m:t>
                                      </m:r>
                                    </m:e>
                                    <m:sub>
                                      <m:r>
                                        <a:rPr lang="en-CA" sz="2300" b="0" i="1" smtClean="0">
                                          <a:latin typeface="Cambria Math" panose="02040503050406030204" pitchFamily="18" charset="0"/>
                                          <a:ea typeface="Cambria Math" panose="02040503050406030204" pitchFamily="18" charset="0"/>
                                        </a:rPr>
                                        <m:t>𝜃</m:t>
                                      </m:r>
                                    </m:sub>
                                  </m:s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e>
                                  </m:d>
                                  <m:r>
                                    <a:rPr lang="en-CA" sz="2300" b="0" i="1" smtClean="0">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𝑟</m:t>
                                      </m:r>
                                    </m:e>
                                    <m:sub>
                                      <m:r>
                                        <a:rPr lang="en-CA" sz="2300" i="1">
                                          <a:latin typeface="Cambria Math" panose="02040503050406030204" pitchFamily="18" charset="0"/>
                                          <a:ea typeface="Cambria Math" panose="02040503050406030204" pitchFamily="18" charset="0"/>
                                        </a:rPr>
                                        <m:t>𝜃</m:t>
                                      </m:r>
                                    </m:sub>
                                  </m:sSub>
                                  <m:d>
                                    <m:dPr>
                                      <m:ctrlPr>
                                        <a:rPr lang="en-CA" sz="2300" i="1">
                                          <a:latin typeface="Cambria Math" panose="02040503050406030204" pitchFamily="18" charset="0"/>
                                          <a:ea typeface="Cambria Math" panose="02040503050406030204" pitchFamily="18" charset="0"/>
                                        </a:rPr>
                                      </m:ctrlPr>
                                    </m:dPr>
                                    <m:e>
                                      <m:r>
                                        <a:rPr lang="en-CA" sz="2300" i="1">
                                          <a:latin typeface="Cambria Math" panose="02040503050406030204" pitchFamily="18" charset="0"/>
                                          <a:ea typeface="Cambria Math" panose="02040503050406030204" pitchFamily="18" charset="0"/>
                                        </a:rPr>
                                        <m:t>𝑥</m:t>
                                      </m:r>
                                      <m:r>
                                        <a:rPr lang="en-CA" sz="2300" i="1">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e>
                              </m:d>
                            </m:e>
                          </m:d>
                        </m:e>
                      </m:func>
                      <m:r>
                        <a:rPr lang="en-CA" sz="2300" b="0" i="1" smtClean="0">
                          <a:latin typeface="Cambria Math" panose="02040503050406030204" pitchFamily="18" charset="0"/>
                          <a:ea typeface="Cambria Math" panose="02040503050406030204" pitchFamily="18" charset="0"/>
                        </a:rPr>
                        <m:t>]</m:t>
                      </m:r>
                    </m:oMath>
                  </m:oMathPara>
                </a14:m>
                <a:endParaRPr lang="en-CA" sz="2300" b="0" i="1">
                  <a:latin typeface="Cambria Math" panose="02040503050406030204" pitchFamily="18" charset="0"/>
                  <a:ea typeface="Cambria Math" panose="02040503050406030204" pitchFamily="18" charset="0"/>
                </a:endParaRPr>
              </a:p>
              <a:p>
                <a14:m>
                  <m:oMath xmlns:m="http://schemas.openxmlformats.org/officeDocument/2006/math">
                    <m:r>
                      <a:rPr lang="en-CA" sz="2400" b="0" i="1" smtClean="0">
                        <a:latin typeface="Cambria Math" panose="02040503050406030204" pitchFamily="18" charset="0"/>
                        <a:ea typeface="Cambria Math" panose="02040503050406030204" pitchFamily="18" charset="0"/>
                      </a:rPr>
                      <m:t>𝑥</m:t>
                    </m:r>
                  </m:oMath>
                </a14:m>
                <a:r>
                  <a:rPr lang="en-US" sz="2400"/>
                  <a:t> is the prompt, </a:t>
                </a:r>
                <a14:m>
                  <m:oMath xmlns:m="http://schemas.openxmlformats.org/officeDocument/2006/math">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𝑦</m:t>
                        </m:r>
                      </m:e>
                      <m:sub>
                        <m:r>
                          <a:rPr lang="en-CA" sz="2400" i="1">
                            <a:latin typeface="Cambria Math" panose="02040503050406030204" pitchFamily="18" charset="0"/>
                            <a:ea typeface="Cambria Math" panose="02040503050406030204" pitchFamily="18" charset="0"/>
                          </a:rPr>
                          <m:t>𝑤</m:t>
                        </m:r>
                      </m:sub>
                    </m:sSub>
                  </m:oMath>
                </a14:m>
                <a:r>
                  <a:rPr lang="en-US" sz="2400"/>
                  <a:t> is preferred completion and </a:t>
                </a:r>
                <a14:m>
                  <m:oMath xmlns:m="http://schemas.openxmlformats.org/officeDocument/2006/math">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𝑦</m:t>
                        </m:r>
                      </m:e>
                      <m:sub>
                        <m:r>
                          <a:rPr lang="en-CA" sz="2400" b="0" i="1" smtClean="0">
                            <a:latin typeface="Cambria Math" panose="02040503050406030204" pitchFamily="18" charset="0"/>
                            <a:ea typeface="Cambria Math" panose="02040503050406030204" pitchFamily="18" charset="0"/>
                          </a:rPr>
                          <m:t>𝑙</m:t>
                        </m:r>
                      </m:sub>
                    </m:sSub>
                  </m:oMath>
                </a14:m>
                <a:r>
                  <a:rPr lang="en-US" sz="2400"/>
                  <a:t> is the unpreferred completion, all from the dataset </a:t>
                </a:r>
                <a14:m>
                  <m:oMath xmlns:m="http://schemas.openxmlformats.org/officeDocument/2006/math">
                    <m:r>
                      <a:rPr lang="en-CA" sz="2400" b="0" i="1" smtClean="0">
                        <a:latin typeface="Cambria Math" panose="02040503050406030204" pitchFamily="18" charset="0"/>
                      </a:rPr>
                      <m:t>𝐷</m:t>
                    </m:r>
                  </m:oMath>
                </a14:m>
                <a:endParaRPr lang="en-US" sz="1900"/>
              </a:p>
              <a:p>
                <a:pPr lvl="1"/>
                <a:endParaRPr lang="en-US" sz="1900"/>
              </a:p>
            </p:txBody>
          </p:sp>
        </mc:Choice>
        <mc:Fallback xmlns="">
          <p:sp>
            <p:nvSpPr>
              <p:cNvPr id="3" name="Content Placeholder 2">
                <a:extLst>
                  <a:ext uri="{FF2B5EF4-FFF2-40B4-BE49-F238E27FC236}">
                    <a16:creationId xmlns:a16="http://schemas.microsoft.com/office/drawing/2014/main" id="{889B54F7-CEAD-CB5F-C717-DAC69D63F76F}"/>
                  </a:ext>
                </a:extLst>
              </p:cNvPr>
              <p:cNvSpPr>
                <a:spLocks noGrp="1" noRot="1" noChangeAspect="1" noMove="1" noResize="1" noEditPoints="1" noAdjustHandles="1" noChangeArrowheads="1" noChangeShapeType="1" noTextEdit="1"/>
              </p:cNvSpPr>
              <p:nvPr>
                <p:ph idx="1"/>
              </p:nvPr>
            </p:nvSpPr>
            <p:spPr>
              <a:xfrm>
                <a:off x="838200" y="1260629"/>
                <a:ext cx="7772400" cy="4916334"/>
              </a:xfrm>
              <a:blipFill>
                <a:blip r:embed="rId5"/>
                <a:stretch>
                  <a:fillRect l="-1412" t="-2109" r="-86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CEB2C9-7C5D-C19F-D7B1-64D30D19960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716169E-7065-3164-6B54-B83B1DF12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9D498F7-1280-1F58-25DC-C76EDC9639ED}"/>
              </a:ext>
            </a:extLst>
          </p:cNvPr>
          <p:cNvSpPr>
            <a:spLocks noGrp="1"/>
          </p:cNvSpPr>
          <p:nvPr>
            <p:ph type="sldNum" sz="quarter" idx="12"/>
          </p:nvPr>
        </p:nvSpPr>
        <p:spPr/>
        <p:txBody>
          <a:bodyPr/>
          <a:lstStyle/>
          <a:p>
            <a:fld id="{D4F24A5E-B0D2-394D-9970-9AE06BCB59C1}" type="slidenum">
              <a:rPr lang="en-US" smtClean="0"/>
              <a:t>75</a:t>
            </a:fld>
            <a:endParaRPr lang="en-US"/>
          </a:p>
        </p:txBody>
      </p:sp>
      <p:pic>
        <p:nvPicPr>
          <p:cNvPr id="8" name="Picture 7" descr="A screenshot of a phone&#10;&#10;Description automatically generated">
            <a:extLst>
              <a:ext uri="{FF2B5EF4-FFF2-40B4-BE49-F238E27FC236}">
                <a16:creationId xmlns:a16="http://schemas.microsoft.com/office/drawing/2014/main" id="{6556BEE4-9108-8093-A744-58879D4AB2CE}"/>
              </a:ext>
            </a:extLst>
          </p:cNvPr>
          <p:cNvPicPr>
            <a:picLocks noChangeAspect="1"/>
          </p:cNvPicPr>
          <p:nvPr/>
        </p:nvPicPr>
        <p:blipFill>
          <a:blip r:embed="rId6"/>
          <a:stretch>
            <a:fillRect/>
          </a:stretch>
        </p:blipFill>
        <p:spPr>
          <a:xfrm>
            <a:off x="8632042" y="1239352"/>
            <a:ext cx="2700315" cy="4916334"/>
          </a:xfrm>
          <a:prstGeom prst="rect">
            <a:avLst/>
          </a:prstGeom>
        </p:spPr>
      </p:pic>
      <p:sp>
        <p:nvSpPr>
          <p:cNvPr id="7" name="Rectangle 6">
            <a:extLst>
              <a:ext uri="{FF2B5EF4-FFF2-40B4-BE49-F238E27FC236}">
                <a16:creationId xmlns:a16="http://schemas.microsoft.com/office/drawing/2014/main" id="{7BA8E6CD-7A70-5F03-14FF-DDDDCD1E8555}"/>
              </a:ext>
            </a:extLst>
          </p:cNvPr>
          <p:cNvSpPr/>
          <p:nvPr/>
        </p:nvSpPr>
        <p:spPr>
          <a:xfrm>
            <a:off x="3322320" y="4434840"/>
            <a:ext cx="1234440" cy="3962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extLst>
              <a:ext uri="{FF2B5EF4-FFF2-40B4-BE49-F238E27FC236}">
                <a16:creationId xmlns:a16="http://schemas.microsoft.com/office/drawing/2014/main" id="{1D4A31E0-DAF3-5BC5-617E-508056AC9D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4576464"/>
      </p:ext>
    </p:extLst>
  </p:cSld>
  <p:clrMapOvr>
    <a:masterClrMapping/>
  </p:clrMapOvr>
  <mc:AlternateContent xmlns:mc="http://schemas.openxmlformats.org/markup-compatibility/2006" xmlns:p14="http://schemas.microsoft.com/office/powerpoint/2010/main">
    <mc:Choice Requires="p14">
      <p:transition spd="slow" p14:dur="2000" advTm="10346"/>
    </mc:Choice>
    <mc:Fallback xmlns="">
      <p:transition spd="slow" advTm="1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070D-7B55-0E26-D054-D9E58D705D1B}"/>
              </a:ext>
            </a:extLst>
          </p:cNvPr>
          <p:cNvSpPr>
            <a:spLocks noGrp="1"/>
          </p:cNvSpPr>
          <p:nvPr>
            <p:ph type="title"/>
          </p:nvPr>
        </p:nvSpPr>
        <p:spPr/>
        <p:txBody>
          <a:bodyPr/>
          <a:lstStyle/>
          <a:p>
            <a:r>
              <a:rPr lang="en-US"/>
              <a:t>Reward Model (RM)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9B54F7-CEAD-CB5F-C717-DAC69D63F76F}"/>
                  </a:ext>
                </a:extLst>
              </p:cNvPr>
              <p:cNvSpPr>
                <a:spLocks noGrp="1"/>
              </p:cNvSpPr>
              <p:nvPr>
                <p:ph idx="1"/>
              </p:nvPr>
            </p:nvSpPr>
            <p:spPr>
              <a:xfrm>
                <a:off x="838200" y="1260629"/>
                <a:ext cx="7772400" cy="4916334"/>
              </a:xfrm>
            </p:spPr>
            <p:txBody>
              <a:bodyPr>
                <a:normAutofit/>
              </a:bodyPr>
              <a:lstStyle/>
              <a:p>
                <a:r>
                  <a:rPr lang="en-CA"/>
                  <a:t>Collected a dataset from human-labelled comparisons between GPT3 model outputs on a larger collection of </a:t>
                </a:r>
                <a:r>
                  <a:rPr lang="en-CA" err="1"/>
                  <a:t>OpenAI</a:t>
                </a:r>
                <a:r>
                  <a:rPr lang="en-CA"/>
                  <a:t> API prompts</a:t>
                </a:r>
              </a:p>
              <a:p>
                <a:r>
                  <a:rPr lang="en-CA"/>
                  <a:t>Using this dataset a reward model was trained to predict which model output a human would prefer</a:t>
                </a:r>
                <a:br>
                  <a:rPr lang="en-CA"/>
                </a:br>
                <a:endParaRPr lang="en-CA"/>
              </a:p>
              <a:p>
                <a:r>
                  <a:rPr lang="en-CA"/>
                  <a:t>Wish to minimize this loss function:</a:t>
                </a:r>
              </a:p>
              <a:p>
                <a:pPr marL="0" indent="0">
                  <a:buNone/>
                </a:pPr>
                <a14:m>
                  <m:oMathPara xmlns:m="http://schemas.openxmlformats.org/officeDocument/2006/math">
                    <m:oMathParaPr>
                      <m:jc m:val="centerGroup"/>
                    </m:oMathParaPr>
                    <m:oMath xmlns:m="http://schemas.openxmlformats.org/officeDocument/2006/math">
                      <m:r>
                        <a:rPr lang="en-CA" sz="2300" b="0" i="1" smtClean="0">
                          <a:latin typeface="Cambria Math" panose="02040503050406030204" pitchFamily="18" charset="0"/>
                        </a:rPr>
                        <m:t>𝑙𝑜𝑠𝑠</m:t>
                      </m:r>
                      <m:d>
                        <m:dPr>
                          <m:ctrlPr>
                            <a:rPr lang="en-CA" sz="2300" b="0" i="1" smtClean="0">
                              <a:latin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𝜃</m:t>
                          </m:r>
                        </m:e>
                      </m:d>
                      <m:r>
                        <a:rPr lang="en-CA" sz="2300" b="0" i="1" smtClean="0">
                          <a:latin typeface="Cambria Math" panose="02040503050406030204" pitchFamily="18" charset="0"/>
                          <a:ea typeface="Cambria Math" panose="02040503050406030204" pitchFamily="18" charset="0"/>
                        </a:rPr>
                        <m:t>=−</m:t>
                      </m:r>
                      <m:f>
                        <m:fP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1</m:t>
                          </m:r>
                        </m:num>
                        <m:den>
                          <m:d>
                            <m:dPr>
                              <m:ctrlPr>
                                <a:rPr lang="en-CA" sz="2300" b="0" i="1" smtClean="0">
                                  <a:latin typeface="Cambria Math" panose="02040503050406030204" pitchFamily="18" charset="0"/>
                                  <a:ea typeface="Cambria Math" panose="02040503050406030204" pitchFamily="18" charset="0"/>
                                </a:rPr>
                              </m:ctrlPr>
                            </m:dPr>
                            <m:e>
                              <m:f>
                                <m:fPr>
                                  <m:type m:val="noBa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𝐾</m:t>
                                  </m:r>
                                </m:num>
                                <m:den>
                                  <m:r>
                                    <a:rPr lang="en-CA" sz="2300" b="0" i="1" smtClean="0">
                                      <a:latin typeface="Cambria Math" panose="02040503050406030204" pitchFamily="18" charset="0"/>
                                      <a:ea typeface="Cambria Math" panose="02040503050406030204" pitchFamily="18" charset="0"/>
                                    </a:rPr>
                                    <m:t>2</m:t>
                                  </m:r>
                                </m:den>
                              </m:f>
                            </m:e>
                          </m:d>
                        </m:den>
                      </m:f>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𝐸</m:t>
                          </m:r>
                        </m:e>
                        <m: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r>
                            <a:rPr lang="en-CA" sz="2300" b="0" i="1" smtClean="0">
                              <a:latin typeface="Cambria Math" panose="02040503050406030204" pitchFamily="18" charset="0"/>
                              <a:ea typeface="Cambria Math" panose="02040503050406030204" pitchFamily="18" charset="0"/>
                            </a:rPr>
                            <m:t>~</m:t>
                          </m:r>
                          <m:r>
                            <a:rPr lang="en-CA" sz="2300" b="0" i="1" smtClean="0">
                              <a:latin typeface="Cambria Math" panose="02040503050406030204" pitchFamily="18" charset="0"/>
                              <a:ea typeface="Cambria Math" panose="02040503050406030204" pitchFamily="18" charset="0"/>
                            </a:rPr>
                            <m:t>𝐷</m:t>
                          </m:r>
                        </m:sub>
                      </m:sSub>
                      <m:r>
                        <a:rPr lang="en-CA" sz="2300" b="0" i="1" smtClean="0">
                          <a:latin typeface="Cambria Math" panose="02040503050406030204" pitchFamily="18" charset="0"/>
                          <a:ea typeface="Cambria Math" panose="02040503050406030204" pitchFamily="18" charset="0"/>
                        </a:rPr>
                        <m:t>[</m:t>
                      </m:r>
                      <m:func>
                        <m:funcPr>
                          <m:ctrlPr>
                            <a:rPr lang="en-CA" sz="2300" b="0" i="1" smtClean="0">
                              <a:latin typeface="Cambria Math" panose="02040503050406030204" pitchFamily="18" charset="0"/>
                              <a:ea typeface="Cambria Math" panose="02040503050406030204" pitchFamily="18" charset="0"/>
                            </a:rPr>
                          </m:ctrlPr>
                        </m:funcPr>
                        <m:fName>
                          <m:r>
                            <m:rPr>
                              <m:sty m:val="p"/>
                            </m:rPr>
                            <a:rPr lang="en-CA" sz="2300" b="0" i="0" smtClean="0">
                              <a:latin typeface="Cambria Math" panose="02040503050406030204" pitchFamily="18" charset="0"/>
                              <a:ea typeface="Cambria Math" panose="02040503050406030204" pitchFamily="18" charset="0"/>
                            </a:rPr>
                            <m:t>log</m:t>
                          </m:r>
                        </m:fName>
                        <m:e>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𝜎</m:t>
                              </m:r>
                              <m:d>
                                <m:dPr>
                                  <m:ctrlPr>
                                    <a:rPr lang="en-CA" sz="2300" b="0" i="1" smtClean="0">
                                      <a:latin typeface="Cambria Math" panose="02040503050406030204" pitchFamily="18" charset="0"/>
                                      <a:ea typeface="Cambria Math" panose="02040503050406030204" pitchFamily="18" charset="0"/>
                                    </a:rPr>
                                  </m:ctrlPr>
                                </m:dPr>
                                <m:e>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𝑟</m:t>
                                      </m:r>
                                    </m:e>
                                    <m:sub>
                                      <m:r>
                                        <a:rPr lang="en-CA" sz="2300" b="0" i="1" smtClean="0">
                                          <a:latin typeface="Cambria Math" panose="02040503050406030204" pitchFamily="18" charset="0"/>
                                          <a:ea typeface="Cambria Math" panose="02040503050406030204" pitchFamily="18" charset="0"/>
                                        </a:rPr>
                                        <m:t>𝜃</m:t>
                                      </m:r>
                                    </m:sub>
                                  </m:s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e>
                                  </m:d>
                                  <m:r>
                                    <a:rPr lang="en-CA" sz="2300" b="0" i="1" smtClean="0">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𝑟</m:t>
                                      </m:r>
                                    </m:e>
                                    <m:sub>
                                      <m:r>
                                        <a:rPr lang="en-CA" sz="2300" i="1">
                                          <a:latin typeface="Cambria Math" panose="02040503050406030204" pitchFamily="18" charset="0"/>
                                          <a:ea typeface="Cambria Math" panose="02040503050406030204" pitchFamily="18" charset="0"/>
                                        </a:rPr>
                                        <m:t>𝜃</m:t>
                                      </m:r>
                                    </m:sub>
                                  </m:sSub>
                                  <m:d>
                                    <m:dPr>
                                      <m:ctrlPr>
                                        <a:rPr lang="en-CA" sz="2300" i="1">
                                          <a:latin typeface="Cambria Math" panose="02040503050406030204" pitchFamily="18" charset="0"/>
                                          <a:ea typeface="Cambria Math" panose="02040503050406030204" pitchFamily="18" charset="0"/>
                                        </a:rPr>
                                      </m:ctrlPr>
                                    </m:dPr>
                                    <m:e>
                                      <m:r>
                                        <a:rPr lang="en-CA" sz="2300" i="1">
                                          <a:latin typeface="Cambria Math" panose="02040503050406030204" pitchFamily="18" charset="0"/>
                                          <a:ea typeface="Cambria Math" panose="02040503050406030204" pitchFamily="18" charset="0"/>
                                        </a:rPr>
                                        <m:t>𝑥</m:t>
                                      </m:r>
                                      <m:r>
                                        <a:rPr lang="en-CA" sz="2300" i="1">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e>
                              </m:d>
                            </m:e>
                          </m:d>
                        </m:e>
                      </m:func>
                      <m:r>
                        <a:rPr lang="en-CA" sz="2300" b="0" i="1" smtClean="0">
                          <a:latin typeface="Cambria Math" panose="02040503050406030204" pitchFamily="18" charset="0"/>
                          <a:ea typeface="Cambria Math" panose="02040503050406030204" pitchFamily="18" charset="0"/>
                        </a:rPr>
                        <m:t>]</m:t>
                      </m:r>
                    </m:oMath>
                  </m:oMathPara>
                </a14:m>
                <a:endParaRPr lang="en-CA" sz="2300" b="0" i="1">
                  <a:latin typeface="Cambria Math" panose="02040503050406030204" pitchFamily="18" charset="0"/>
                  <a:ea typeface="Cambria Math" panose="02040503050406030204" pitchFamily="18" charset="0"/>
                </a:endParaRPr>
              </a:p>
              <a:p>
                <a14:m>
                  <m:oMath xmlns:m="http://schemas.openxmlformats.org/officeDocument/2006/math">
                    <m:r>
                      <a:rPr lang="en-CA" sz="2400" i="1">
                        <a:latin typeface="Cambria Math" panose="02040503050406030204" pitchFamily="18" charset="0"/>
                        <a:ea typeface="Cambria Math" panose="02040503050406030204" pitchFamily="18" charset="0"/>
                      </a:rPr>
                      <m:t>𝐾</m:t>
                    </m:r>
                  </m:oMath>
                </a14:m>
                <a:r>
                  <a:rPr lang="en-US" sz="2400"/>
                  <a:t> is the number of outputs to rank, making </a:t>
                </a:r>
                <a14:m>
                  <m:oMath xmlns:m="http://schemas.openxmlformats.org/officeDocument/2006/math">
                    <m:d>
                      <m:dPr>
                        <m:ctrlPr>
                          <a:rPr lang="en-CA" sz="2400" i="1">
                            <a:latin typeface="Cambria Math" panose="02040503050406030204" pitchFamily="18" charset="0"/>
                            <a:ea typeface="Cambria Math" panose="02040503050406030204" pitchFamily="18" charset="0"/>
                          </a:rPr>
                        </m:ctrlPr>
                      </m:dPr>
                      <m:e>
                        <m:f>
                          <m:fPr>
                            <m:type m:val="noBar"/>
                            <m:ctrlPr>
                              <a:rPr lang="en-CA" sz="2400" i="1">
                                <a:latin typeface="Cambria Math" panose="02040503050406030204" pitchFamily="18" charset="0"/>
                                <a:ea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𝐾</m:t>
                            </m:r>
                          </m:num>
                          <m:den>
                            <m:r>
                              <a:rPr lang="en-CA" sz="2400" i="1">
                                <a:latin typeface="Cambria Math" panose="02040503050406030204" pitchFamily="18" charset="0"/>
                                <a:ea typeface="Cambria Math" panose="02040503050406030204" pitchFamily="18" charset="0"/>
                              </a:rPr>
                              <m:t>2</m:t>
                            </m:r>
                          </m:den>
                        </m:f>
                      </m:e>
                    </m:d>
                  </m:oMath>
                </a14:m>
                <a:r>
                  <a:rPr lang="en-US" sz="2400"/>
                  <a:t> possible comparisons</a:t>
                </a:r>
                <a:endParaRPr lang="en-US" sz="1900"/>
              </a:p>
            </p:txBody>
          </p:sp>
        </mc:Choice>
        <mc:Fallback xmlns="">
          <p:sp>
            <p:nvSpPr>
              <p:cNvPr id="3" name="Content Placeholder 2">
                <a:extLst>
                  <a:ext uri="{FF2B5EF4-FFF2-40B4-BE49-F238E27FC236}">
                    <a16:creationId xmlns:a16="http://schemas.microsoft.com/office/drawing/2014/main" id="{889B54F7-CEAD-CB5F-C717-DAC69D63F76F}"/>
                  </a:ext>
                </a:extLst>
              </p:cNvPr>
              <p:cNvSpPr>
                <a:spLocks noGrp="1" noRot="1" noChangeAspect="1" noMove="1" noResize="1" noEditPoints="1" noAdjustHandles="1" noChangeArrowheads="1" noChangeShapeType="1" noTextEdit="1"/>
              </p:cNvSpPr>
              <p:nvPr>
                <p:ph idx="1"/>
              </p:nvPr>
            </p:nvSpPr>
            <p:spPr>
              <a:xfrm>
                <a:off x="838200" y="1260629"/>
                <a:ext cx="7772400" cy="4916334"/>
              </a:xfrm>
              <a:blipFill>
                <a:blip r:embed="rId5"/>
                <a:stretch>
                  <a:fillRect l="-1412" t="-2109" r="-86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CEB2C9-7C5D-C19F-D7B1-64D30D19960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716169E-7065-3164-6B54-B83B1DF12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9D498F7-1280-1F58-25DC-C76EDC9639ED}"/>
              </a:ext>
            </a:extLst>
          </p:cNvPr>
          <p:cNvSpPr>
            <a:spLocks noGrp="1"/>
          </p:cNvSpPr>
          <p:nvPr>
            <p:ph type="sldNum" sz="quarter" idx="12"/>
          </p:nvPr>
        </p:nvSpPr>
        <p:spPr/>
        <p:txBody>
          <a:bodyPr/>
          <a:lstStyle/>
          <a:p>
            <a:fld id="{D4F24A5E-B0D2-394D-9970-9AE06BCB59C1}" type="slidenum">
              <a:rPr lang="en-US" smtClean="0"/>
              <a:t>76</a:t>
            </a:fld>
            <a:endParaRPr lang="en-US"/>
          </a:p>
        </p:txBody>
      </p:sp>
      <p:pic>
        <p:nvPicPr>
          <p:cNvPr id="8" name="Picture 7" descr="A screenshot of a phone&#10;&#10;Description automatically generated">
            <a:extLst>
              <a:ext uri="{FF2B5EF4-FFF2-40B4-BE49-F238E27FC236}">
                <a16:creationId xmlns:a16="http://schemas.microsoft.com/office/drawing/2014/main" id="{6556BEE4-9108-8093-A744-58879D4AB2CE}"/>
              </a:ext>
            </a:extLst>
          </p:cNvPr>
          <p:cNvPicPr>
            <a:picLocks noChangeAspect="1"/>
          </p:cNvPicPr>
          <p:nvPr/>
        </p:nvPicPr>
        <p:blipFill>
          <a:blip r:embed="rId6"/>
          <a:stretch>
            <a:fillRect/>
          </a:stretch>
        </p:blipFill>
        <p:spPr>
          <a:xfrm>
            <a:off x="8632042" y="1239352"/>
            <a:ext cx="2700315" cy="4916334"/>
          </a:xfrm>
          <a:prstGeom prst="rect">
            <a:avLst/>
          </a:prstGeom>
        </p:spPr>
      </p:pic>
      <p:sp>
        <p:nvSpPr>
          <p:cNvPr id="7" name="Rectangle 6">
            <a:extLst>
              <a:ext uri="{FF2B5EF4-FFF2-40B4-BE49-F238E27FC236}">
                <a16:creationId xmlns:a16="http://schemas.microsoft.com/office/drawing/2014/main" id="{7BA8E6CD-7A70-5F03-14FF-DDDDCD1E8555}"/>
              </a:ext>
            </a:extLst>
          </p:cNvPr>
          <p:cNvSpPr/>
          <p:nvPr/>
        </p:nvSpPr>
        <p:spPr>
          <a:xfrm>
            <a:off x="2362200" y="4206240"/>
            <a:ext cx="792480" cy="83820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extLst>
              <a:ext uri="{FF2B5EF4-FFF2-40B4-BE49-F238E27FC236}">
                <a16:creationId xmlns:a16="http://schemas.microsoft.com/office/drawing/2014/main" id="{C40FDB24-F47E-3D44-C313-8972B7D1A4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2301090"/>
      </p:ext>
    </p:extLst>
  </p:cSld>
  <p:clrMapOvr>
    <a:masterClrMapping/>
  </p:clrMapOvr>
  <mc:AlternateContent xmlns:mc="http://schemas.openxmlformats.org/markup-compatibility/2006" xmlns:p14="http://schemas.microsoft.com/office/powerpoint/2010/main">
    <mc:Choice Requires="p14">
      <p:transition spd="slow" p14:dur="2000" advTm="17280"/>
    </mc:Choice>
    <mc:Fallback xmlns="">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070D-7B55-0E26-D054-D9E58D705D1B}"/>
              </a:ext>
            </a:extLst>
          </p:cNvPr>
          <p:cNvSpPr>
            <a:spLocks noGrp="1"/>
          </p:cNvSpPr>
          <p:nvPr>
            <p:ph type="title"/>
          </p:nvPr>
        </p:nvSpPr>
        <p:spPr/>
        <p:txBody>
          <a:bodyPr/>
          <a:lstStyle/>
          <a:p>
            <a:r>
              <a:rPr lang="en-US"/>
              <a:t>Reward Model (RM)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9B54F7-CEAD-CB5F-C717-DAC69D63F76F}"/>
                  </a:ext>
                </a:extLst>
              </p:cNvPr>
              <p:cNvSpPr>
                <a:spLocks noGrp="1"/>
              </p:cNvSpPr>
              <p:nvPr>
                <p:ph idx="1"/>
              </p:nvPr>
            </p:nvSpPr>
            <p:spPr>
              <a:xfrm>
                <a:off x="838200" y="1260629"/>
                <a:ext cx="7772400" cy="4916334"/>
              </a:xfrm>
            </p:spPr>
            <p:txBody>
              <a:bodyPr>
                <a:normAutofit/>
              </a:bodyPr>
              <a:lstStyle/>
              <a:p>
                <a:r>
                  <a:rPr lang="en-CA"/>
                  <a:t>Collected a dataset from human-labelled comparisons between GPT3 model outputs on a larger collection of </a:t>
                </a:r>
                <a:r>
                  <a:rPr lang="en-CA" err="1"/>
                  <a:t>OpenAI</a:t>
                </a:r>
                <a:r>
                  <a:rPr lang="en-CA"/>
                  <a:t> API prompts</a:t>
                </a:r>
              </a:p>
              <a:p>
                <a:r>
                  <a:rPr lang="en-CA"/>
                  <a:t>Using this dataset a reward model was trained to predict which model output a human would prefer</a:t>
                </a:r>
                <a:br>
                  <a:rPr lang="en-CA"/>
                </a:br>
                <a:endParaRPr lang="en-CA"/>
              </a:p>
              <a:p>
                <a:r>
                  <a:rPr lang="en-CA"/>
                  <a:t>Wish to minimize this loss function:</a:t>
                </a:r>
              </a:p>
              <a:p>
                <a:pPr marL="0" indent="0">
                  <a:buNone/>
                </a:pPr>
                <a14:m>
                  <m:oMathPara xmlns:m="http://schemas.openxmlformats.org/officeDocument/2006/math">
                    <m:oMathParaPr>
                      <m:jc m:val="centerGroup"/>
                    </m:oMathParaPr>
                    <m:oMath xmlns:m="http://schemas.openxmlformats.org/officeDocument/2006/math">
                      <m:r>
                        <a:rPr lang="en-CA" sz="2300" b="0" i="1" smtClean="0">
                          <a:latin typeface="Cambria Math" panose="02040503050406030204" pitchFamily="18" charset="0"/>
                        </a:rPr>
                        <m:t>𝑙𝑜𝑠𝑠</m:t>
                      </m:r>
                      <m:d>
                        <m:dPr>
                          <m:ctrlPr>
                            <a:rPr lang="en-CA" sz="2300" b="0" i="1" smtClean="0">
                              <a:latin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𝜃</m:t>
                          </m:r>
                        </m:e>
                      </m:d>
                      <m:r>
                        <a:rPr lang="en-CA" sz="2300" b="0" i="1" smtClean="0">
                          <a:latin typeface="Cambria Math" panose="02040503050406030204" pitchFamily="18" charset="0"/>
                          <a:ea typeface="Cambria Math" panose="02040503050406030204" pitchFamily="18" charset="0"/>
                        </a:rPr>
                        <m:t>=−</m:t>
                      </m:r>
                      <m:f>
                        <m:fP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1</m:t>
                          </m:r>
                        </m:num>
                        <m:den>
                          <m:d>
                            <m:dPr>
                              <m:ctrlPr>
                                <a:rPr lang="en-CA" sz="2300" b="0" i="1" smtClean="0">
                                  <a:latin typeface="Cambria Math" panose="02040503050406030204" pitchFamily="18" charset="0"/>
                                  <a:ea typeface="Cambria Math" panose="02040503050406030204" pitchFamily="18" charset="0"/>
                                </a:rPr>
                              </m:ctrlPr>
                            </m:dPr>
                            <m:e>
                              <m:f>
                                <m:fPr>
                                  <m:type m:val="noBa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𝐾</m:t>
                                  </m:r>
                                </m:num>
                                <m:den>
                                  <m:r>
                                    <a:rPr lang="en-CA" sz="2300" b="0" i="1" smtClean="0">
                                      <a:latin typeface="Cambria Math" panose="02040503050406030204" pitchFamily="18" charset="0"/>
                                      <a:ea typeface="Cambria Math" panose="02040503050406030204" pitchFamily="18" charset="0"/>
                                    </a:rPr>
                                    <m:t>2</m:t>
                                  </m:r>
                                </m:den>
                              </m:f>
                            </m:e>
                          </m:d>
                        </m:den>
                      </m:f>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𝐸</m:t>
                          </m:r>
                        </m:e>
                        <m: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r>
                            <a:rPr lang="en-CA" sz="2300" b="0" i="1" smtClean="0">
                              <a:latin typeface="Cambria Math" panose="02040503050406030204" pitchFamily="18" charset="0"/>
                              <a:ea typeface="Cambria Math" panose="02040503050406030204" pitchFamily="18" charset="0"/>
                            </a:rPr>
                            <m:t>~</m:t>
                          </m:r>
                          <m:r>
                            <a:rPr lang="en-CA" sz="2300" b="0" i="1" smtClean="0">
                              <a:latin typeface="Cambria Math" panose="02040503050406030204" pitchFamily="18" charset="0"/>
                              <a:ea typeface="Cambria Math" panose="02040503050406030204" pitchFamily="18" charset="0"/>
                            </a:rPr>
                            <m:t>𝐷</m:t>
                          </m:r>
                        </m:sub>
                      </m:sSub>
                      <m:r>
                        <a:rPr lang="en-CA" sz="2300" b="0" i="1" smtClean="0">
                          <a:latin typeface="Cambria Math" panose="02040503050406030204" pitchFamily="18" charset="0"/>
                          <a:ea typeface="Cambria Math" panose="02040503050406030204" pitchFamily="18" charset="0"/>
                        </a:rPr>
                        <m:t>[</m:t>
                      </m:r>
                      <m:func>
                        <m:funcPr>
                          <m:ctrlPr>
                            <a:rPr lang="en-CA" sz="2300" b="0" i="1" smtClean="0">
                              <a:latin typeface="Cambria Math" panose="02040503050406030204" pitchFamily="18" charset="0"/>
                              <a:ea typeface="Cambria Math" panose="02040503050406030204" pitchFamily="18" charset="0"/>
                            </a:rPr>
                          </m:ctrlPr>
                        </m:funcPr>
                        <m:fName>
                          <m:r>
                            <m:rPr>
                              <m:sty m:val="p"/>
                            </m:rPr>
                            <a:rPr lang="en-CA" sz="2300" b="0" i="0" smtClean="0">
                              <a:latin typeface="Cambria Math" panose="02040503050406030204" pitchFamily="18" charset="0"/>
                              <a:ea typeface="Cambria Math" panose="02040503050406030204" pitchFamily="18" charset="0"/>
                            </a:rPr>
                            <m:t>log</m:t>
                          </m:r>
                        </m:fName>
                        <m:e>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𝜎</m:t>
                              </m:r>
                              <m:d>
                                <m:dPr>
                                  <m:ctrlPr>
                                    <a:rPr lang="en-CA" sz="2300" b="0" i="1" smtClean="0">
                                      <a:latin typeface="Cambria Math" panose="02040503050406030204" pitchFamily="18" charset="0"/>
                                      <a:ea typeface="Cambria Math" panose="02040503050406030204" pitchFamily="18" charset="0"/>
                                    </a:rPr>
                                  </m:ctrlPr>
                                </m:dPr>
                                <m:e>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𝑟</m:t>
                                      </m:r>
                                    </m:e>
                                    <m:sub>
                                      <m:r>
                                        <a:rPr lang="en-CA" sz="2300" b="0" i="1" smtClean="0">
                                          <a:latin typeface="Cambria Math" panose="02040503050406030204" pitchFamily="18" charset="0"/>
                                          <a:ea typeface="Cambria Math" panose="02040503050406030204" pitchFamily="18" charset="0"/>
                                        </a:rPr>
                                        <m:t>𝜃</m:t>
                                      </m:r>
                                    </m:sub>
                                  </m:s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e>
                                  </m:d>
                                  <m:r>
                                    <a:rPr lang="en-CA" sz="2300" b="0" i="1" smtClean="0">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𝑟</m:t>
                                      </m:r>
                                    </m:e>
                                    <m:sub>
                                      <m:r>
                                        <a:rPr lang="en-CA" sz="2300" i="1">
                                          <a:latin typeface="Cambria Math" panose="02040503050406030204" pitchFamily="18" charset="0"/>
                                          <a:ea typeface="Cambria Math" panose="02040503050406030204" pitchFamily="18" charset="0"/>
                                        </a:rPr>
                                        <m:t>𝜃</m:t>
                                      </m:r>
                                    </m:sub>
                                  </m:sSub>
                                  <m:d>
                                    <m:dPr>
                                      <m:ctrlPr>
                                        <a:rPr lang="en-CA" sz="2300" i="1">
                                          <a:latin typeface="Cambria Math" panose="02040503050406030204" pitchFamily="18" charset="0"/>
                                          <a:ea typeface="Cambria Math" panose="02040503050406030204" pitchFamily="18" charset="0"/>
                                        </a:rPr>
                                      </m:ctrlPr>
                                    </m:dPr>
                                    <m:e>
                                      <m:r>
                                        <a:rPr lang="en-CA" sz="2300" i="1">
                                          <a:latin typeface="Cambria Math" panose="02040503050406030204" pitchFamily="18" charset="0"/>
                                          <a:ea typeface="Cambria Math" panose="02040503050406030204" pitchFamily="18" charset="0"/>
                                        </a:rPr>
                                        <m:t>𝑥</m:t>
                                      </m:r>
                                      <m:r>
                                        <a:rPr lang="en-CA" sz="2300" i="1">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e>
                              </m:d>
                            </m:e>
                          </m:d>
                        </m:e>
                      </m:func>
                      <m:r>
                        <a:rPr lang="en-CA" sz="2300" b="0" i="1" smtClean="0">
                          <a:latin typeface="Cambria Math" panose="02040503050406030204" pitchFamily="18" charset="0"/>
                          <a:ea typeface="Cambria Math" panose="02040503050406030204" pitchFamily="18" charset="0"/>
                        </a:rPr>
                        <m:t>]</m:t>
                      </m:r>
                    </m:oMath>
                  </m:oMathPara>
                </a14:m>
                <a:endParaRPr lang="en-CA" sz="2300" b="0" i="1">
                  <a:latin typeface="Cambria Math" panose="02040503050406030204" pitchFamily="18" charset="0"/>
                  <a:ea typeface="Cambria Math" panose="02040503050406030204" pitchFamily="18" charset="0"/>
                </a:endParaRPr>
              </a:p>
              <a:p>
                <a14:m>
                  <m:oMath xmlns:m="http://schemas.openxmlformats.org/officeDocument/2006/math">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𝑟</m:t>
                        </m:r>
                      </m:e>
                      <m:sub>
                        <m:r>
                          <a:rPr lang="en-CA" sz="2400" i="1">
                            <a:latin typeface="Cambria Math" panose="02040503050406030204" pitchFamily="18" charset="0"/>
                            <a:ea typeface="Cambria Math" panose="02040503050406030204" pitchFamily="18" charset="0"/>
                          </a:rPr>
                          <m:t>𝜃</m:t>
                        </m:r>
                      </m:sub>
                    </m:sSub>
                    <m:d>
                      <m:dPr>
                        <m:ctrlPr>
                          <a:rPr lang="en-CA" sz="2400" i="1">
                            <a:latin typeface="Cambria Math" panose="02040503050406030204" pitchFamily="18" charset="0"/>
                            <a:ea typeface="Cambria Math" panose="02040503050406030204" pitchFamily="18" charset="0"/>
                          </a:rPr>
                        </m:ctrlPr>
                      </m:dPr>
                      <m:e>
                        <m:r>
                          <a:rPr lang="en-CA" sz="2400" i="1">
                            <a:latin typeface="Cambria Math" panose="02040503050406030204" pitchFamily="18" charset="0"/>
                            <a:ea typeface="Cambria Math" panose="02040503050406030204" pitchFamily="18" charset="0"/>
                          </a:rPr>
                          <m:t>𝑥</m:t>
                        </m:r>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𝑦</m:t>
                        </m:r>
                      </m:e>
                    </m:d>
                  </m:oMath>
                </a14:m>
                <a:r>
                  <a:rPr lang="en-US" sz="2400"/>
                  <a:t> produces the scalar output of the reward model</a:t>
                </a:r>
                <a:endParaRPr lang="en-US" sz="1900"/>
              </a:p>
            </p:txBody>
          </p:sp>
        </mc:Choice>
        <mc:Fallback xmlns="">
          <p:sp>
            <p:nvSpPr>
              <p:cNvPr id="3" name="Content Placeholder 2">
                <a:extLst>
                  <a:ext uri="{FF2B5EF4-FFF2-40B4-BE49-F238E27FC236}">
                    <a16:creationId xmlns:a16="http://schemas.microsoft.com/office/drawing/2014/main" id="{889B54F7-CEAD-CB5F-C717-DAC69D63F76F}"/>
                  </a:ext>
                </a:extLst>
              </p:cNvPr>
              <p:cNvSpPr>
                <a:spLocks noGrp="1" noRot="1" noChangeAspect="1" noMove="1" noResize="1" noEditPoints="1" noAdjustHandles="1" noChangeArrowheads="1" noChangeShapeType="1" noTextEdit="1"/>
              </p:cNvSpPr>
              <p:nvPr>
                <p:ph idx="1"/>
              </p:nvPr>
            </p:nvSpPr>
            <p:spPr>
              <a:xfrm>
                <a:off x="838200" y="1260629"/>
                <a:ext cx="7772400" cy="4916334"/>
              </a:xfrm>
              <a:blipFill>
                <a:blip r:embed="rId5"/>
                <a:stretch>
                  <a:fillRect l="-1412" t="-2109" r="-86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CEB2C9-7C5D-C19F-D7B1-64D30D19960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716169E-7065-3164-6B54-B83B1DF12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9D498F7-1280-1F58-25DC-C76EDC9639ED}"/>
              </a:ext>
            </a:extLst>
          </p:cNvPr>
          <p:cNvSpPr>
            <a:spLocks noGrp="1"/>
          </p:cNvSpPr>
          <p:nvPr>
            <p:ph type="sldNum" sz="quarter" idx="12"/>
          </p:nvPr>
        </p:nvSpPr>
        <p:spPr/>
        <p:txBody>
          <a:bodyPr/>
          <a:lstStyle/>
          <a:p>
            <a:fld id="{D4F24A5E-B0D2-394D-9970-9AE06BCB59C1}" type="slidenum">
              <a:rPr lang="en-US" smtClean="0"/>
              <a:t>77</a:t>
            </a:fld>
            <a:endParaRPr lang="en-US"/>
          </a:p>
        </p:txBody>
      </p:sp>
      <p:pic>
        <p:nvPicPr>
          <p:cNvPr id="8" name="Picture 7" descr="A screenshot of a phone&#10;&#10;Description automatically generated">
            <a:extLst>
              <a:ext uri="{FF2B5EF4-FFF2-40B4-BE49-F238E27FC236}">
                <a16:creationId xmlns:a16="http://schemas.microsoft.com/office/drawing/2014/main" id="{6556BEE4-9108-8093-A744-58879D4AB2CE}"/>
              </a:ext>
            </a:extLst>
          </p:cNvPr>
          <p:cNvPicPr>
            <a:picLocks noChangeAspect="1"/>
          </p:cNvPicPr>
          <p:nvPr/>
        </p:nvPicPr>
        <p:blipFill>
          <a:blip r:embed="rId6"/>
          <a:stretch>
            <a:fillRect/>
          </a:stretch>
        </p:blipFill>
        <p:spPr>
          <a:xfrm>
            <a:off x="8632042" y="1239352"/>
            <a:ext cx="2700315" cy="4916334"/>
          </a:xfrm>
          <a:prstGeom prst="rect">
            <a:avLst/>
          </a:prstGeom>
        </p:spPr>
      </p:pic>
      <p:sp>
        <p:nvSpPr>
          <p:cNvPr id="7" name="Rectangle 6">
            <a:extLst>
              <a:ext uri="{FF2B5EF4-FFF2-40B4-BE49-F238E27FC236}">
                <a16:creationId xmlns:a16="http://schemas.microsoft.com/office/drawing/2014/main" id="{7BA8E6CD-7A70-5F03-14FF-DDDDCD1E8555}"/>
              </a:ext>
            </a:extLst>
          </p:cNvPr>
          <p:cNvSpPr/>
          <p:nvPr/>
        </p:nvSpPr>
        <p:spPr>
          <a:xfrm>
            <a:off x="5478780" y="4358640"/>
            <a:ext cx="2522220" cy="3962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Audio 46">
            <a:extLst>
              <a:ext uri="{FF2B5EF4-FFF2-40B4-BE49-F238E27FC236}">
                <a16:creationId xmlns:a16="http://schemas.microsoft.com/office/drawing/2014/main" id="{B62D4301-C163-EF2F-0C20-E6E9954969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7966153"/>
      </p:ext>
    </p:extLst>
  </p:cSld>
  <p:clrMapOvr>
    <a:masterClrMapping/>
  </p:clrMapOvr>
  <mc:AlternateContent xmlns:mc="http://schemas.openxmlformats.org/markup-compatibility/2006" xmlns:p14="http://schemas.microsoft.com/office/powerpoint/2010/main">
    <mc:Choice Requires="p14">
      <p:transition spd="slow" p14:dur="2000" advTm="22401"/>
    </mc:Choice>
    <mc:Fallback xmlns="">
      <p:transition spd="slow" advTm="2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4"/>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7447934"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extLst>
              <a:ext uri="{FF2B5EF4-FFF2-40B4-BE49-F238E27FC236}">
                <a16:creationId xmlns:a16="http://schemas.microsoft.com/office/drawing/2014/main" id="{F4ED75DE-33CA-7948-BAFB-0DFCCE5B27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231324"/>
      </p:ext>
    </p:extLst>
  </p:cSld>
  <p:clrMapOvr>
    <a:masterClrMapping/>
  </p:clrMapOvr>
  <mc:AlternateContent xmlns:mc="http://schemas.openxmlformats.org/markup-compatibility/2006" xmlns:p14="http://schemas.microsoft.com/office/powerpoint/2010/main">
    <mc:Choice Requires="p14">
      <p:transition spd="slow" p14:dur="2000" advTm="8576"/>
    </mc:Choice>
    <mc:Fallback xmlns="">
      <p:transition spd="slow" advTm="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a:bodyPr>
              <a:lstStyle/>
              <a:p>
                <a:r>
                  <a:rPr lang="en-US"/>
                  <a:t>Using the RM as a reward function the SFT model is fine-tuned to maximize this reward using the PPO algorithm</a:t>
                </a:r>
              </a:p>
              <a:p>
                <a:r>
                  <a:rPr lang="en-US"/>
                  <a:t>Bandit environment</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109" r="-11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79</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pic>
        <p:nvPicPr>
          <p:cNvPr id="22" name="Audio 21">
            <a:extLst>
              <a:ext uri="{FF2B5EF4-FFF2-40B4-BE49-F238E27FC236}">
                <a16:creationId xmlns:a16="http://schemas.microsoft.com/office/drawing/2014/main" id="{920B4046-424D-1E14-9FB7-67E73EAC8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74794207"/>
      </p:ext>
    </p:extLst>
  </p:cSld>
  <p:clrMapOvr>
    <a:masterClrMapping/>
  </p:clrMapOvr>
  <mc:AlternateContent xmlns:mc="http://schemas.openxmlformats.org/markup-compatibility/2006" xmlns:p14="http://schemas.microsoft.com/office/powerpoint/2010/main">
    <mc:Choice Requires="p14">
      <p:transition spd="slow" p14:dur="2000" advTm="52277"/>
    </mc:Choice>
    <mc:Fallback xmlns="">
      <p:transition spd="slow" advTm="5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8</a:t>
            </a:fld>
            <a:endParaRPr lang="en-US"/>
          </a:p>
        </p:txBody>
      </p:sp>
      <p:sp>
        <p:nvSpPr>
          <p:cNvPr id="10" name="Rectangle 9">
            <a:extLst>
              <a:ext uri="{FF2B5EF4-FFF2-40B4-BE49-F238E27FC236}">
                <a16:creationId xmlns:a16="http://schemas.microsoft.com/office/drawing/2014/main" id="{D8EB2177-6038-BB60-CFC2-C62CA0305ACD}"/>
              </a:ext>
            </a:extLst>
          </p:cNvPr>
          <p:cNvSpPr/>
          <p:nvPr/>
        </p:nvSpPr>
        <p:spPr>
          <a:xfrm>
            <a:off x="7516582" y="2721426"/>
            <a:ext cx="3336474" cy="39188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2" name="TextBox 11">
            <a:extLst>
              <a:ext uri="{FF2B5EF4-FFF2-40B4-BE49-F238E27FC236}">
                <a16:creationId xmlns:a16="http://schemas.microsoft.com/office/drawing/2014/main" id="{106849FF-88E8-D8CE-8B34-402C0F84C873}"/>
              </a:ext>
            </a:extLst>
          </p:cNvPr>
          <p:cNvSpPr txBox="1"/>
          <p:nvPr/>
        </p:nvSpPr>
        <p:spPr>
          <a:xfrm>
            <a:off x="7434942" y="1578428"/>
            <a:ext cx="3265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Zero-shot inference</a:t>
            </a:r>
          </a:p>
        </p:txBody>
      </p:sp>
    </p:spTree>
    <p:extLst>
      <p:ext uri="{BB962C8B-B14F-4D97-AF65-F5344CB8AC3E}">
        <p14:creationId xmlns:p14="http://schemas.microsoft.com/office/powerpoint/2010/main" val="1045414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lnSpcReduction="10000"/>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14:m>
                  <m:oMath xmlns:m="http://schemas.openxmlformats.org/officeDocument/2006/math">
                    <m:r>
                      <a:rPr lang="en-CA" i="1">
                        <a:latin typeface="Cambria Math" panose="02040503050406030204" pitchFamily="18" charset="0"/>
                        <a:ea typeface="Cambria Math" panose="02040503050406030204" pitchFamily="18" charset="0"/>
                      </a:rPr>
                      <m:t>𝑥</m:t>
                    </m:r>
                    <m:r>
                      <a:rPr lang="en-CA" i="1">
                        <a:latin typeface="Cambria Math" panose="02040503050406030204" pitchFamily="18" charset="0"/>
                        <a:ea typeface="Cambria Math" panose="02040503050406030204" pitchFamily="18" charset="0"/>
                      </a:rPr>
                      <m:t> </m:t>
                    </m:r>
                  </m:oMath>
                </a14:m>
                <a:r>
                  <a:rPr lang="en-US"/>
                  <a:t>is the prompt sampled from </a:t>
                </a:r>
                <a14:m>
                  <m:oMath xmlns:m="http://schemas.openxmlformats.org/officeDocument/2006/math">
                    <m:sSub>
                      <m:sSubPr>
                        <m:ctrlPr>
                          <a:rPr lang="en-CA" sz="2800" b="0" i="1" smtClean="0">
                            <a:latin typeface="Cambria Math" panose="02040503050406030204" pitchFamily="18" charset="0"/>
                            <a:ea typeface="Cambria Math" panose="02040503050406030204" pitchFamily="18" charset="0"/>
                          </a:rPr>
                        </m:ctrlPr>
                      </m:sSubPr>
                      <m:e>
                        <m:r>
                          <a:rPr lang="en-CA" sz="2800" b="0" i="1" smtClean="0">
                            <a:latin typeface="Cambria Math" panose="02040503050406030204" pitchFamily="18" charset="0"/>
                            <a:ea typeface="Cambria Math" panose="02040503050406030204" pitchFamily="18" charset="0"/>
                          </a:rPr>
                          <m:t>𝐷</m:t>
                        </m:r>
                      </m:e>
                      <m:sub>
                        <m:sSubSup>
                          <m:sSubSupPr>
                            <m:ctrlPr>
                              <a:rPr lang="en-CA" sz="2800" i="1">
                                <a:latin typeface="Cambria Math" panose="02040503050406030204" pitchFamily="18" charset="0"/>
                                <a:ea typeface="Cambria Math" panose="02040503050406030204" pitchFamily="18" charset="0"/>
                              </a:rPr>
                            </m:ctrlPr>
                          </m:sSubSupPr>
                          <m:e>
                            <m:r>
                              <a:rPr lang="en-CA" sz="2800" i="1">
                                <a:latin typeface="Cambria Math" panose="02040503050406030204" pitchFamily="18" charset="0"/>
                                <a:ea typeface="Cambria Math" panose="02040503050406030204" pitchFamily="18" charset="0"/>
                              </a:rPr>
                              <m:t>𝜋</m:t>
                            </m:r>
                          </m:e>
                          <m:sub>
                            <m:r>
                              <a:rPr lang="en-CA" sz="2800" i="1">
                                <a:latin typeface="Cambria Math" panose="02040503050406030204" pitchFamily="18" charset="0"/>
                                <a:ea typeface="Cambria Math" panose="02040503050406030204" pitchFamily="18" charset="0"/>
                              </a:rPr>
                              <m:t>𝜙</m:t>
                            </m:r>
                          </m:sub>
                          <m:sup>
                            <m:r>
                              <a:rPr lang="en-CA" sz="2800" i="1">
                                <a:latin typeface="Cambria Math" panose="02040503050406030204" pitchFamily="18" charset="0"/>
                                <a:ea typeface="Cambria Math" panose="02040503050406030204" pitchFamily="18" charset="0"/>
                              </a:rPr>
                              <m:t>𝑅𝐿</m:t>
                            </m:r>
                          </m:sup>
                        </m:sSubSup>
                      </m:sub>
                    </m:sSub>
                  </m:oMath>
                </a14:m>
                <a:r>
                  <a:rPr lang="en-US"/>
                  <a:t> and </a:t>
                </a:r>
                <a14:m>
                  <m:oMath xmlns:m="http://schemas.openxmlformats.org/officeDocument/2006/math">
                    <m:r>
                      <a:rPr lang="en-CA" i="1">
                        <a:latin typeface="Cambria Math" panose="02040503050406030204" pitchFamily="18" charset="0"/>
                        <a:ea typeface="Cambria Math" panose="02040503050406030204" pitchFamily="18" charset="0"/>
                      </a:rPr>
                      <m:t>𝑦</m:t>
                    </m:r>
                    <m:r>
                      <a:rPr lang="en-CA" i="1">
                        <a:latin typeface="Cambria Math" panose="02040503050406030204" pitchFamily="18" charset="0"/>
                        <a:ea typeface="Cambria Math" panose="02040503050406030204" pitchFamily="18" charset="0"/>
                      </a:rPr>
                      <m:t> </m:t>
                    </m:r>
                  </m:oMath>
                </a14:m>
                <a:r>
                  <a:rPr lang="en-US"/>
                  <a:t>is the output selected by the policy</a:t>
                </a:r>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854" r="-11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80</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sp>
        <p:nvSpPr>
          <p:cNvPr id="7" name="Rectangle 6">
            <a:extLst>
              <a:ext uri="{FF2B5EF4-FFF2-40B4-BE49-F238E27FC236}">
                <a16:creationId xmlns:a16="http://schemas.microsoft.com/office/drawing/2014/main" id="{914A1F60-E8E4-9BD8-332D-E34955239EC7}"/>
              </a:ext>
            </a:extLst>
          </p:cNvPr>
          <p:cNvSpPr/>
          <p:nvPr/>
        </p:nvSpPr>
        <p:spPr>
          <a:xfrm>
            <a:off x="1813560" y="3657600"/>
            <a:ext cx="1264920" cy="5029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extLst>
              <a:ext uri="{FF2B5EF4-FFF2-40B4-BE49-F238E27FC236}">
                <a16:creationId xmlns:a16="http://schemas.microsoft.com/office/drawing/2014/main" id="{00D458D8-6A23-321F-FA94-0348B1173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2789647"/>
      </p:ext>
    </p:extLst>
  </p:cSld>
  <p:clrMapOvr>
    <a:masterClrMapping/>
  </p:clrMapOvr>
  <mc:AlternateContent xmlns:mc="http://schemas.openxmlformats.org/markup-compatibility/2006" xmlns:p14="http://schemas.microsoft.com/office/powerpoint/2010/main">
    <mc:Choice Requires="p14">
      <p:transition spd="slow" p14:dur="2000" advTm="9472"/>
    </mc:Choice>
    <mc:Fallback xmlns="">
      <p:transition spd="slow" advTm="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r>
                  <a:rPr lang="en-CA"/>
                  <a:t>Reward function</a:t>
                </a:r>
                <a:endParaRPr lang="en-US"/>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109" r="-11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81</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sp>
        <p:nvSpPr>
          <p:cNvPr id="7" name="Rectangle 6">
            <a:extLst>
              <a:ext uri="{FF2B5EF4-FFF2-40B4-BE49-F238E27FC236}">
                <a16:creationId xmlns:a16="http://schemas.microsoft.com/office/drawing/2014/main" id="{914A1F60-E8E4-9BD8-332D-E34955239EC7}"/>
              </a:ext>
            </a:extLst>
          </p:cNvPr>
          <p:cNvSpPr/>
          <p:nvPr/>
        </p:nvSpPr>
        <p:spPr>
          <a:xfrm>
            <a:off x="3124200" y="3764280"/>
            <a:ext cx="5135880" cy="4724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extLst>
              <a:ext uri="{FF2B5EF4-FFF2-40B4-BE49-F238E27FC236}">
                <a16:creationId xmlns:a16="http://schemas.microsoft.com/office/drawing/2014/main" id="{4A17A9B4-F7D5-B40A-3C0A-A55BA29F8C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0173533"/>
      </p:ext>
    </p:extLst>
  </p:cSld>
  <p:clrMapOvr>
    <a:masterClrMapping/>
  </p:clrMapOvr>
  <mc:AlternateContent xmlns:mc="http://schemas.openxmlformats.org/markup-compatibility/2006" xmlns:p14="http://schemas.microsoft.com/office/powerpoint/2010/main">
    <mc:Choice Requires="p14">
      <p:transition spd="slow" p14:dur="2000" advTm="1941"/>
    </mc:Choice>
    <mc:Fallback xmlns="">
      <p:transition spd="slow" advTm="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14:m>
                  <m:oMath xmlns:m="http://schemas.openxmlformats.org/officeDocument/2006/math">
                    <m:sSub>
                      <m:sSubPr>
                        <m:ctrlPr>
                          <a:rPr lang="en-CA" sz="2800" b="0" i="1" smtClean="0">
                            <a:latin typeface="Cambria Math" panose="02040503050406030204" pitchFamily="18" charset="0"/>
                            <a:ea typeface="Cambria Math" panose="02040503050406030204" pitchFamily="18" charset="0"/>
                          </a:rPr>
                        </m:ctrlPr>
                      </m:sSubPr>
                      <m:e>
                        <m:r>
                          <a:rPr lang="en-CA" sz="2800" b="0" i="1" smtClean="0">
                            <a:latin typeface="Cambria Math" panose="02040503050406030204" pitchFamily="18" charset="0"/>
                            <a:ea typeface="Cambria Math" panose="02040503050406030204" pitchFamily="18" charset="0"/>
                          </a:rPr>
                          <m:t>𝑟</m:t>
                        </m:r>
                      </m:e>
                      <m:sub>
                        <m:r>
                          <a:rPr lang="en-CA" sz="2800" b="0" i="1" smtClean="0">
                            <a:latin typeface="Cambria Math" panose="02040503050406030204" pitchFamily="18" charset="0"/>
                            <a:ea typeface="Cambria Math" panose="02040503050406030204" pitchFamily="18" charset="0"/>
                          </a:rPr>
                          <m:t>𝜃</m:t>
                        </m:r>
                      </m:sub>
                    </m:sSub>
                    <m:d>
                      <m:dPr>
                        <m:ctrlPr>
                          <a:rPr lang="en-CA" sz="2800" b="0" i="1" smtClean="0">
                            <a:latin typeface="Cambria Math" panose="02040503050406030204" pitchFamily="18" charset="0"/>
                            <a:ea typeface="Cambria Math" panose="02040503050406030204" pitchFamily="18" charset="0"/>
                          </a:rPr>
                        </m:ctrlPr>
                      </m:dPr>
                      <m:e>
                        <m:r>
                          <a:rPr lang="en-CA" sz="2800" b="0" i="1" smtClean="0">
                            <a:latin typeface="Cambria Math" panose="02040503050406030204" pitchFamily="18" charset="0"/>
                            <a:ea typeface="Cambria Math" panose="02040503050406030204" pitchFamily="18" charset="0"/>
                          </a:rPr>
                          <m:t>𝑥</m:t>
                        </m:r>
                        <m:r>
                          <a:rPr lang="en-CA" sz="2800" b="0" i="1" smtClean="0">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𝑦</m:t>
                        </m:r>
                      </m:e>
                    </m:d>
                    <m:r>
                      <a:rPr lang="en-CA" sz="2800" b="0" i="1" smtClean="0">
                        <a:latin typeface="Cambria Math" panose="02040503050406030204" pitchFamily="18" charset="0"/>
                        <a:ea typeface="Cambria Math" panose="02040503050406030204" pitchFamily="18" charset="0"/>
                      </a:rPr>
                      <m:t> </m:t>
                    </m:r>
                  </m:oMath>
                </a14:m>
                <a:r>
                  <a:rPr lang="en-CA"/>
                  <a:t>is our RM’s scalar reward for the generated output given the prompt</a:t>
                </a:r>
                <a:endParaRPr lang="en-US"/>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109" r="-1227" b="-322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82</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sp>
        <p:nvSpPr>
          <p:cNvPr id="7" name="Rectangle 6">
            <a:extLst>
              <a:ext uri="{FF2B5EF4-FFF2-40B4-BE49-F238E27FC236}">
                <a16:creationId xmlns:a16="http://schemas.microsoft.com/office/drawing/2014/main" id="{914A1F60-E8E4-9BD8-332D-E34955239EC7}"/>
              </a:ext>
            </a:extLst>
          </p:cNvPr>
          <p:cNvSpPr/>
          <p:nvPr/>
        </p:nvSpPr>
        <p:spPr>
          <a:xfrm>
            <a:off x="3124200" y="3703320"/>
            <a:ext cx="1036320" cy="5791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Audio 33">
            <a:extLst>
              <a:ext uri="{FF2B5EF4-FFF2-40B4-BE49-F238E27FC236}">
                <a16:creationId xmlns:a16="http://schemas.microsoft.com/office/drawing/2014/main" id="{D95D817A-1628-9CB5-0F5F-6671A9779E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9620767"/>
      </p:ext>
    </p:extLst>
  </p:cSld>
  <p:clrMapOvr>
    <a:masterClrMapping/>
  </p:clrMapOvr>
  <mc:AlternateContent xmlns:mc="http://schemas.openxmlformats.org/markup-compatibility/2006" xmlns:p14="http://schemas.microsoft.com/office/powerpoint/2010/main">
    <mc:Choice Requires="p14">
      <p:transition spd="slow" p14:dur="2000" advTm="5877"/>
    </mc:Choice>
    <mc:Fallback xmlns="">
      <p:transition spd="slow" advTm="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fontScale="92500" lnSpcReduction="20000"/>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r>
                  <a:rPr lang="en-CA"/>
                  <a:t>KL Penalty to keep policy gradients from deviating far</a:t>
                </a:r>
              </a:p>
              <a:p>
                <a:pPr lvl="1"/>
                <a14:m>
                  <m:oMath xmlns:m="http://schemas.openxmlformats.org/officeDocument/2006/math">
                    <m:sSubSup>
                      <m:sSubSupPr>
                        <m:ctrlPr>
                          <a:rPr lang="en-CA" i="1" smtClean="0">
                            <a:latin typeface="Cambria Math" panose="02040503050406030204" pitchFamily="18" charset="0"/>
                            <a:ea typeface="Cambria Math" panose="02040503050406030204" pitchFamily="18" charset="0"/>
                          </a:rPr>
                        </m:ctrlPr>
                      </m:sSubSupPr>
                      <m:e>
                        <m:r>
                          <a:rPr lang="en-CA" i="1">
                            <a:latin typeface="Cambria Math" panose="02040503050406030204" pitchFamily="18" charset="0"/>
                            <a:ea typeface="Cambria Math" panose="02040503050406030204" pitchFamily="18" charset="0"/>
                          </a:rPr>
                          <m:t>𝜋</m:t>
                        </m:r>
                      </m:e>
                      <m:sub>
                        <m:r>
                          <a:rPr lang="en-CA" i="1">
                            <a:latin typeface="Cambria Math" panose="02040503050406030204" pitchFamily="18" charset="0"/>
                            <a:ea typeface="Cambria Math" panose="02040503050406030204" pitchFamily="18" charset="0"/>
                          </a:rPr>
                          <m:t>𝜙</m:t>
                        </m:r>
                      </m:sub>
                      <m:sup>
                        <m:r>
                          <a:rPr lang="en-CA" i="1">
                            <a:latin typeface="Cambria Math" panose="02040503050406030204" pitchFamily="18" charset="0"/>
                            <a:ea typeface="Cambria Math" panose="02040503050406030204" pitchFamily="18" charset="0"/>
                          </a:rPr>
                          <m:t>𝑅𝐿</m:t>
                        </m:r>
                      </m:sup>
                    </m:sSubSup>
                    <m:r>
                      <a:rPr lang="en-CA" i="1">
                        <a:latin typeface="Cambria Math" panose="02040503050406030204" pitchFamily="18" charset="0"/>
                        <a:ea typeface="Cambria Math" panose="02040503050406030204" pitchFamily="18" charset="0"/>
                      </a:rPr>
                      <m:t> </m:t>
                    </m:r>
                  </m:oMath>
                </a14:m>
                <a:r>
                  <a:rPr lang="en-CA"/>
                  <a:t>is </a:t>
                </a:r>
                <a:r>
                  <a:rPr lang="en-CA">
                    <a:latin typeface="NimbusRomNo9L"/>
                  </a:rPr>
                  <a:t>the learned RL policy, </a:t>
                </a:r>
                <a14:m>
                  <m:oMath xmlns:m="http://schemas.openxmlformats.org/officeDocument/2006/math">
                    <m:sSup>
                      <m:sSupPr>
                        <m:ctrlPr>
                          <a:rPr lang="en-CA" i="1">
                            <a:latin typeface="Cambria Math" panose="02040503050406030204" pitchFamily="18" charset="0"/>
                            <a:ea typeface="Cambria Math" panose="02040503050406030204" pitchFamily="18" charset="0"/>
                          </a:rPr>
                        </m:ctrlPr>
                      </m:sSupPr>
                      <m:e>
                        <m:r>
                          <a:rPr lang="en-CA" i="1">
                            <a:latin typeface="Cambria Math" panose="02040503050406030204" pitchFamily="18" charset="0"/>
                            <a:ea typeface="Cambria Math" panose="02040503050406030204" pitchFamily="18" charset="0"/>
                          </a:rPr>
                          <m:t>𝜋</m:t>
                        </m:r>
                      </m:e>
                      <m:sup>
                        <m:r>
                          <a:rPr lang="en-CA" i="1">
                            <a:latin typeface="Cambria Math" panose="02040503050406030204" pitchFamily="18" charset="0"/>
                            <a:ea typeface="Cambria Math" panose="02040503050406030204" pitchFamily="18" charset="0"/>
                          </a:rPr>
                          <m:t>𝑆𝐹𝑇</m:t>
                        </m:r>
                      </m:sup>
                    </m:sSup>
                  </m:oMath>
                </a14:m>
                <a:r>
                  <a:rPr lang="en-CA">
                    <a:latin typeface="CMR7"/>
                  </a:rPr>
                  <a:t> </a:t>
                </a:r>
                <a:r>
                  <a:rPr lang="en-CA">
                    <a:latin typeface="NimbusRomNo9L"/>
                  </a:rPr>
                  <a:t>is the supervised trained model’s policy</a:t>
                </a:r>
                <a:endParaRPr lang="en-CA"/>
              </a:p>
              <a:p>
                <a:pPr lvl="1"/>
                <a14:m>
                  <m:oMath xmlns:m="http://schemas.openxmlformats.org/officeDocument/2006/math">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oMath>
                </a14:m>
                <a:r>
                  <a:rPr lang="en-CA"/>
                  <a:t>is a hyperparameter for the strength of this term</a:t>
                </a:r>
                <a:endParaRPr lang="en-US"/>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227" t="-310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83</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sp>
        <p:nvSpPr>
          <p:cNvPr id="7" name="Rectangle 6">
            <a:extLst>
              <a:ext uri="{FF2B5EF4-FFF2-40B4-BE49-F238E27FC236}">
                <a16:creationId xmlns:a16="http://schemas.microsoft.com/office/drawing/2014/main" id="{914A1F60-E8E4-9BD8-332D-E34955239EC7}"/>
              </a:ext>
            </a:extLst>
          </p:cNvPr>
          <p:cNvSpPr/>
          <p:nvPr/>
        </p:nvSpPr>
        <p:spPr>
          <a:xfrm>
            <a:off x="4410827" y="3078716"/>
            <a:ext cx="3840480" cy="64008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extLst>
              <a:ext uri="{FF2B5EF4-FFF2-40B4-BE49-F238E27FC236}">
                <a16:creationId xmlns:a16="http://schemas.microsoft.com/office/drawing/2014/main" id="{756EE2DE-777B-D05E-3A51-7D3EDB3BAD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1151560"/>
      </p:ext>
    </p:extLst>
  </p:cSld>
  <p:clrMapOvr>
    <a:masterClrMapping/>
  </p:clrMapOvr>
  <mc:AlternateContent xmlns:mc="http://schemas.openxmlformats.org/markup-compatibility/2006" xmlns:p14="http://schemas.microsoft.com/office/powerpoint/2010/main">
    <mc:Choice Requires="p14">
      <p:transition spd="slow" p14:dur="2000" advTm="28010"/>
    </mc:Choice>
    <mc:Fallback xmlns="">
      <p:transition spd="slow" advTm="2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lnSpcReduction="10000"/>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r>
                  <a:rPr lang="en-CA"/>
                  <a:t>Mixing pretraining gradients into PPO gradients </a:t>
                </a:r>
                <a:r>
                  <a:rPr lang="en-CA" sz="2800">
                    <a:effectLst/>
                    <a:latin typeface="NimbusRomNo9L"/>
                  </a:rPr>
                  <a:t>to fix the performance regressions on public NLP datasets controlled by </a:t>
                </a:r>
                <a14:m>
                  <m:oMath xmlns:m="http://schemas.openxmlformats.org/officeDocument/2006/math">
                    <m:r>
                      <m:rPr>
                        <m:sty m:val="p"/>
                      </m:rPr>
                      <a:rPr lang="el-GR" sz="2800" b="0" i="1" smtClean="0">
                        <a:latin typeface="Cambria Math" panose="02040503050406030204" pitchFamily="18" charset="0"/>
                        <a:ea typeface="Cambria Math" panose="02040503050406030204" pitchFamily="18" charset="0"/>
                      </a:rPr>
                      <m:t>γ</m:t>
                    </m:r>
                  </m:oMath>
                </a14:m>
                <a:endParaRPr lang="en-US"/>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854" r="-1150" b="-347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84</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sp>
        <p:nvSpPr>
          <p:cNvPr id="7" name="Rectangle 6">
            <a:extLst>
              <a:ext uri="{FF2B5EF4-FFF2-40B4-BE49-F238E27FC236}">
                <a16:creationId xmlns:a16="http://schemas.microsoft.com/office/drawing/2014/main" id="{914A1F60-E8E4-9BD8-332D-E34955239EC7}"/>
              </a:ext>
            </a:extLst>
          </p:cNvPr>
          <p:cNvSpPr/>
          <p:nvPr/>
        </p:nvSpPr>
        <p:spPr>
          <a:xfrm>
            <a:off x="1485900" y="4114800"/>
            <a:ext cx="3771900" cy="4724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extLst>
              <a:ext uri="{FF2B5EF4-FFF2-40B4-BE49-F238E27FC236}">
                <a16:creationId xmlns:a16="http://schemas.microsoft.com/office/drawing/2014/main" id="{3EF73CCD-A661-1718-932C-4DF895157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0200238"/>
      </p:ext>
    </p:extLst>
  </p:cSld>
  <p:clrMapOvr>
    <a:masterClrMapping/>
  </p:clrMapOvr>
  <mc:AlternateContent xmlns:mc="http://schemas.openxmlformats.org/markup-compatibility/2006" xmlns:p14="http://schemas.microsoft.com/office/powerpoint/2010/main">
    <mc:Choice Requires="p14">
      <p:transition spd="slow" p14:dur="2000" advTm="19872"/>
    </mc:Choice>
    <mc:Fallback xmlns="">
      <p:transition spd="slow" advTm="1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lnSpcReduction="10000"/>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r>
                  <a:rPr lang="en-US" sz="2400"/>
                  <a:t>Two </a:t>
                </a:r>
                <a:r>
                  <a:rPr lang="en-US" sz="2400" err="1"/>
                  <a:t>InstructGPT</a:t>
                </a:r>
                <a:r>
                  <a:rPr lang="en-US" sz="2400"/>
                  <a:t> models</a:t>
                </a:r>
              </a:p>
              <a:p>
                <a:pPr lvl="1"/>
                <a:r>
                  <a:rPr lang="en-US" sz="2000" b="1"/>
                  <a:t>PPO-</a:t>
                </a:r>
                <a:r>
                  <a:rPr lang="en-US" sz="2000" b="1" err="1"/>
                  <a:t>ptx</a:t>
                </a:r>
                <a:r>
                  <a:rPr lang="en-US" sz="2000" b="1"/>
                  <a:t> model</a:t>
                </a:r>
                <a:r>
                  <a:rPr lang="en-US" sz="2000"/>
                  <a:t> mixes gradients from pretrained model</a:t>
                </a:r>
              </a:p>
              <a:p>
                <a:pPr lvl="1"/>
                <a:r>
                  <a:rPr lang="en-US" sz="2000" b="1"/>
                  <a:t>PPO</a:t>
                </a:r>
                <a:r>
                  <a:rPr lang="en-US" sz="2000"/>
                  <a:t> </a:t>
                </a:r>
                <a:r>
                  <a:rPr lang="en-US" sz="2000" b="1"/>
                  <a:t>model</a:t>
                </a:r>
                <a:r>
                  <a:rPr lang="en-US" sz="2000"/>
                  <a:t> does not and so it uses </a:t>
                </a:r>
                <a14:m>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rPr>
                      <m:t>γ</m:t>
                    </m:r>
                    <m:r>
                      <a:rPr lang="en-CA" sz="2000" b="0" i="0" smtClean="0">
                        <a:latin typeface="Cambria Math" panose="02040503050406030204" pitchFamily="18" charset="0"/>
                        <a:ea typeface="Cambria Math" panose="02040503050406030204" pitchFamily="18" charset="0"/>
                      </a:rPr>
                      <m:t>=0</m:t>
                    </m:r>
                  </m:oMath>
                </a14:m>
                <a:r>
                  <a:rPr lang="en-US" sz="2000"/>
                  <a:t> </a:t>
                </a:r>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5"/>
                <a:stretch>
                  <a:fillRect l="-1380" t="-2854" r="-11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85</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6"/>
          <a:stretch>
            <a:fillRect/>
          </a:stretch>
        </p:blipFill>
        <p:spPr>
          <a:xfrm>
            <a:off x="8788400" y="1218075"/>
            <a:ext cx="2766294" cy="4916334"/>
          </a:xfrm>
          <a:prstGeom prst="rect">
            <a:avLst/>
          </a:prstGeom>
        </p:spPr>
      </p:pic>
      <p:pic>
        <p:nvPicPr>
          <p:cNvPr id="28" name="Audio 27">
            <a:extLst>
              <a:ext uri="{FF2B5EF4-FFF2-40B4-BE49-F238E27FC236}">
                <a16:creationId xmlns:a16="http://schemas.microsoft.com/office/drawing/2014/main" id="{154506F4-0F23-8800-9F3F-EB3724A66A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6765328"/>
      </p:ext>
    </p:extLst>
  </p:cSld>
  <p:clrMapOvr>
    <a:masterClrMapping/>
  </p:clrMapOvr>
  <mc:AlternateContent xmlns:mc="http://schemas.openxmlformats.org/markup-compatibility/2006" xmlns:p14="http://schemas.microsoft.com/office/powerpoint/2010/main">
    <mc:Choice Requires="p14">
      <p:transition spd="slow" p14:dur="2000" advTm="24050"/>
    </mc:Choice>
    <mc:Fallback xmlns="">
      <p:transition spd="slow" advTm="2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DC7D-56EF-355E-A500-F8ADB85B8EB8}"/>
              </a:ext>
            </a:extLst>
          </p:cNvPr>
          <p:cNvSpPr>
            <a:spLocks noGrp="1"/>
          </p:cNvSpPr>
          <p:nvPr>
            <p:ph type="title"/>
          </p:nvPr>
        </p:nvSpPr>
        <p:spPr/>
        <p:txBody>
          <a:bodyPr/>
          <a:lstStyle/>
          <a:p>
            <a:r>
              <a:rPr lang="en-US"/>
              <a:t>Evaluation Details</a:t>
            </a:r>
          </a:p>
        </p:txBody>
      </p:sp>
      <p:sp>
        <p:nvSpPr>
          <p:cNvPr id="3" name="Content Placeholder 2">
            <a:extLst>
              <a:ext uri="{FF2B5EF4-FFF2-40B4-BE49-F238E27FC236}">
                <a16:creationId xmlns:a16="http://schemas.microsoft.com/office/drawing/2014/main" id="{1CCDB0F4-750C-0064-6DE1-75B075CBD49D}"/>
              </a:ext>
            </a:extLst>
          </p:cNvPr>
          <p:cNvSpPr>
            <a:spLocks noGrp="1"/>
          </p:cNvSpPr>
          <p:nvPr>
            <p:ph idx="1"/>
          </p:nvPr>
        </p:nvSpPr>
        <p:spPr>
          <a:xfrm>
            <a:off x="838200" y="1329046"/>
            <a:ext cx="4572000" cy="4916334"/>
          </a:xfrm>
        </p:spPr>
        <p:txBody>
          <a:bodyPr/>
          <a:lstStyle/>
          <a:p>
            <a:pPr marL="0" indent="0">
              <a:buNone/>
            </a:pPr>
            <a:r>
              <a:rPr lang="en-US" b="1"/>
              <a:t>API Data</a:t>
            </a:r>
          </a:p>
          <a:p>
            <a:r>
              <a:rPr lang="en-US"/>
              <a:t>Main metric is human preference ratings on a held-out set of prompts from same source as training</a:t>
            </a:r>
          </a:p>
        </p:txBody>
      </p:sp>
      <p:sp>
        <p:nvSpPr>
          <p:cNvPr id="4" name="Date Placeholder 3">
            <a:extLst>
              <a:ext uri="{FF2B5EF4-FFF2-40B4-BE49-F238E27FC236}">
                <a16:creationId xmlns:a16="http://schemas.microsoft.com/office/drawing/2014/main" id="{A0F6CDA2-911E-BA1B-B700-8B65D1C2B28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93B33DA6-53B6-9329-AFEC-1177AD2C806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85BAF4-66F2-FD27-8A80-097642E11085}"/>
              </a:ext>
            </a:extLst>
          </p:cNvPr>
          <p:cNvSpPr>
            <a:spLocks noGrp="1"/>
          </p:cNvSpPr>
          <p:nvPr>
            <p:ph type="sldNum" sz="quarter" idx="12"/>
          </p:nvPr>
        </p:nvSpPr>
        <p:spPr/>
        <p:txBody>
          <a:bodyPr/>
          <a:lstStyle/>
          <a:p>
            <a:fld id="{D4F24A5E-B0D2-394D-9970-9AE06BCB59C1}" type="slidenum">
              <a:rPr lang="en-US" smtClean="0"/>
              <a:t>86</a:t>
            </a:fld>
            <a:endParaRPr lang="en-US"/>
          </a:p>
        </p:txBody>
      </p:sp>
      <p:sp>
        <p:nvSpPr>
          <p:cNvPr id="7" name="Content Placeholder 2">
            <a:extLst>
              <a:ext uri="{FF2B5EF4-FFF2-40B4-BE49-F238E27FC236}">
                <a16:creationId xmlns:a16="http://schemas.microsoft.com/office/drawing/2014/main" id="{E052EBD6-F8B7-A2F1-5B72-724BCA970907}"/>
              </a:ext>
            </a:extLst>
          </p:cNvPr>
          <p:cNvSpPr txBox="1">
            <a:spLocks/>
          </p:cNvSpPr>
          <p:nvPr/>
        </p:nvSpPr>
        <p:spPr>
          <a:xfrm>
            <a:off x="5867400" y="1229024"/>
            <a:ext cx="4572000"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Public NLP Datasets</a:t>
            </a:r>
          </a:p>
          <a:p>
            <a:r>
              <a:rPr lang="en-US"/>
              <a:t>Datasets that test safety, truthfulness, toxicity and bias</a:t>
            </a:r>
          </a:p>
          <a:p>
            <a:r>
              <a:rPr lang="en-US"/>
              <a:t>Evaluated datasets used for T0 and FLAN, notably </a:t>
            </a:r>
            <a:r>
              <a:rPr lang="en-US" i="1" err="1"/>
              <a:t>SQuAD</a:t>
            </a:r>
            <a:r>
              <a:rPr lang="en-US"/>
              <a:t>, </a:t>
            </a:r>
            <a:r>
              <a:rPr lang="en-US" i="1"/>
              <a:t>DROP</a:t>
            </a:r>
            <a:r>
              <a:rPr lang="en-US"/>
              <a:t>, </a:t>
            </a:r>
            <a:r>
              <a:rPr lang="en-US" i="1" err="1"/>
              <a:t>HellaSwag</a:t>
            </a:r>
            <a:r>
              <a:rPr lang="en-US"/>
              <a:t> etc.</a:t>
            </a:r>
          </a:p>
          <a:p>
            <a:r>
              <a:rPr lang="en-US"/>
              <a:t>For toxicity used </a:t>
            </a:r>
            <a:r>
              <a:rPr lang="en-US" i="1" err="1"/>
              <a:t>RealToxicityPrompts</a:t>
            </a:r>
            <a:r>
              <a:rPr lang="en-US"/>
              <a:t> dataset</a:t>
            </a:r>
          </a:p>
        </p:txBody>
      </p:sp>
      <p:pic>
        <p:nvPicPr>
          <p:cNvPr id="20" name="Audio 19">
            <a:extLst>
              <a:ext uri="{FF2B5EF4-FFF2-40B4-BE49-F238E27FC236}">
                <a16:creationId xmlns:a16="http://schemas.microsoft.com/office/drawing/2014/main" id="{FA1DB736-6829-E0AF-0EDB-C0E52A7248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3493657"/>
      </p:ext>
    </p:extLst>
  </p:cSld>
  <p:clrMapOvr>
    <a:masterClrMapping/>
  </p:clrMapOvr>
  <mc:AlternateContent xmlns:mc="http://schemas.openxmlformats.org/markup-compatibility/2006" xmlns:p14="http://schemas.microsoft.com/office/powerpoint/2010/main">
    <mc:Choice Requires="p14">
      <p:transition spd="slow" p14:dur="2000" advTm="40939"/>
    </mc:Choice>
    <mc:Fallback xmlns="">
      <p:transition spd="slow" advTm="4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446B-7E01-E784-7369-E3B1DC246383}"/>
              </a:ext>
            </a:extLst>
          </p:cNvPr>
          <p:cNvSpPr>
            <a:spLocks noGrp="1"/>
          </p:cNvSpPr>
          <p:nvPr>
            <p:ph type="title"/>
          </p:nvPr>
        </p:nvSpPr>
        <p:spPr>
          <a:xfrm>
            <a:off x="838200" y="136525"/>
            <a:ext cx="10515600" cy="902162"/>
          </a:xfrm>
        </p:spPr>
        <p:txBody>
          <a:bodyPr>
            <a:normAutofit/>
          </a:bodyPr>
          <a:lstStyle/>
          <a:p>
            <a:r>
              <a:rPr lang="en-CA"/>
              <a:t>Human Evaluations of Various Models</a:t>
            </a:r>
            <a:endParaRPr lang="en-US"/>
          </a:p>
        </p:txBody>
      </p:sp>
      <p:sp>
        <p:nvSpPr>
          <p:cNvPr id="4" name="Date Placeholder 3">
            <a:extLst>
              <a:ext uri="{FF2B5EF4-FFF2-40B4-BE49-F238E27FC236}">
                <a16:creationId xmlns:a16="http://schemas.microsoft.com/office/drawing/2014/main" id="{17EBD629-1395-78ED-8283-C476F62A7BD2}"/>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643CB449-5278-F7D1-E1E8-EF47F41A867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69ADF0E-7BF8-2D8E-79F8-613B51EF7EFF}"/>
              </a:ext>
            </a:extLst>
          </p:cNvPr>
          <p:cNvSpPr>
            <a:spLocks noGrp="1"/>
          </p:cNvSpPr>
          <p:nvPr>
            <p:ph type="sldNum" sz="quarter" idx="12"/>
          </p:nvPr>
        </p:nvSpPr>
        <p:spPr/>
        <p:txBody>
          <a:bodyPr/>
          <a:lstStyle/>
          <a:p>
            <a:fld id="{D4F24A5E-B0D2-394D-9970-9AE06BCB59C1}" type="slidenum">
              <a:rPr lang="en-US" smtClean="0"/>
              <a:t>87</a:t>
            </a:fld>
            <a:endParaRPr lang="en-US"/>
          </a:p>
        </p:txBody>
      </p:sp>
      <p:pic>
        <p:nvPicPr>
          <p:cNvPr id="7" name="Picture 6">
            <a:extLst>
              <a:ext uri="{FF2B5EF4-FFF2-40B4-BE49-F238E27FC236}">
                <a16:creationId xmlns:a16="http://schemas.microsoft.com/office/drawing/2014/main" id="{66DE92B3-63D8-7742-F72D-803311C576E1}"/>
              </a:ext>
            </a:extLst>
          </p:cNvPr>
          <p:cNvPicPr>
            <a:picLocks noChangeAspect="1"/>
          </p:cNvPicPr>
          <p:nvPr/>
        </p:nvPicPr>
        <p:blipFill>
          <a:blip r:embed="rId5"/>
          <a:stretch>
            <a:fillRect/>
          </a:stretch>
        </p:blipFill>
        <p:spPr>
          <a:xfrm>
            <a:off x="1689612" y="1170948"/>
            <a:ext cx="8812776" cy="5053141"/>
          </a:xfrm>
          <a:prstGeom prst="rect">
            <a:avLst/>
          </a:prstGeom>
        </p:spPr>
      </p:pic>
      <p:pic>
        <p:nvPicPr>
          <p:cNvPr id="45" name="Audio 44">
            <a:extLst>
              <a:ext uri="{FF2B5EF4-FFF2-40B4-BE49-F238E27FC236}">
                <a16:creationId xmlns:a16="http://schemas.microsoft.com/office/drawing/2014/main" id="{C7FE3A83-13AA-63BF-58C1-318A90D85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9655723"/>
      </p:ext>
    </p:extLst>
  </p:cSld>
  <p:clrMapOvr>
    <a:masterClrMapping/>
  </p:clrMapOvr>
  <mc:AlternateContent xmlns:mc="http://schemas.openxmlformats.org/markup-compatibility/2006" xmlns:p14="http://schemas.microsoft.com/office/powerpoint/2010/main">
    <mc:Choice Requires="p14">
      <p:transition spd="slow" p14:dur="2000" advTm="43626"/>
    </mc:Choice>
    <mc:Fallback xmlns="">
      <p:transition spd="slow" advTm="4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8959-A53F-3C50-032C-B9A288F9B10D}"/>
              </a:ext>
            </a:extLst>
          </p:cNvPr>
          <p:cNvSpPr>
            <a:spLocks noGrp="1"/>
          </p:cNvSpPr>
          <p:nvPr>
            <p:ph type="title"/>
          </p:nvPr>
        </p:nvSpPr>
        <p:spPr/>
        <p:txBody>
          <a:bodyPr/>
          <a:lstStyle/>
          <a:p>
            <a:r>
              <a:rPr lang="en-US"/>
              <a:t>Metadata Results</a:t>
            </a:r>
          </a:p>
        </p:txBody>
      </p:sp>
      <p:pic>
        <p:nvPicPr>
          <p:cNvPr id="8" name="Content Placeholder 7" descr="A graph of different colored bars&#10;&#10;Description automatically generated">
            <a:extLst>
              <a:ext uri="{FF2B5EF4-FFF2-40B4-BE49-F238E27FC236}">
                <a16:creationId xmlns:a16="http://schemas.microsoft.com/office/drawing/2014/main" id="{7EC09352-A04F-2FE6-370F-5A5E96C113E1}"/>
              </a:ext>
            </a:extLst>
          </p:cNvPr>
          <p:cNvPicPr>
            <a:picLocks noGrp="1" noChangeAspect="1"/>
          </p:cNvPicPr>
          <p:nvPr>
            <p:ph idx="1"/>
          </p:nvPr>
        </p:nvPicPr>
        <p:blipFill>
          <a:blip r:embed="rId5"/>
          <a:stretch>
            <a:fillRect/>
          </a:stretch>
        </p:blipFill>
        <p:spPr>
          <a:xfrm>
            <a:off x="927100" y="2035969"/>
            <a:ext cx="10337800" cy="3365500"/>
          </a:xfrm>
        </p:spPr>
      </p:pic>
      <p:sp>
        <p:nvSpPr>
          <p:cNvPr id="4" name="Date Placeholder 3">
            <a:extLst>
              <a:ext uri="{FF2B5EF4-FFF2-40B4-BE49-F238E27FC236}">
                <a16:creationId xmlns:a16="http://schemas.microsoft.com/office/drawing/2014/main" id="{D331CBE7-000E-4E28-439A-0F494DA82A8A}"/>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29AF31FA-67B2-1BCB-56CA-AA0A6194508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72FF97-CC47-641E-E7ED-7B8FFD3BCA39}"/>
              </a:ext>
            </a:extLst>
          </p:cNvPr>
          <p:cNvSpPr>
            <a:spLocks noGrp="1"/>
          </p:cNvSpPr>
          <p:nvPr>
            <p:ph type="sldNum" sz="quarter" idx="12"/>
          </p:nvPr>
        </p:nvSpPr>
        <p:spPr/>
        <p:txBody>
          <a:bodyPr/>
          <a:lstStyle/>
          <a:p>
            <a:fld id="{D4F24A5E-B0D2-394D-9970-9AE06BCB59C1}" type="slidenum">
              <a:rPr lang="en-US" smtClean="0"/>
              <a:t>88</a:t>
            </a:fld>
            <a:endParaRPr lang="en-US"/>
          </a:p>
        </p:txBody>
      </p:sp>
      <p:pic>
        <p:nvPicPr>
          <p:cNvPr id="29" name="Audio 28">
            <a:extLst>
              <a:ext uri="{FF2B5EF4-FFF2-40B4-BE49-F238E27FC236}">
                <a16:creationId xmlns:a16="http://schemas.microsoft.com/office/drawing/2014/main" id="{EF52B855-879D-68C4-0281-64F1D49166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89574936"/>
      </p:ext>
    </p:extLst>
  </p:cSld>
  <p:clrMapOvr>
    <a:masterClrMapping/>
  </p:clrMapOvr>
  <mc:AlternateContent xmlns:mc="http://schemas.openxmlformats.org/markup-compatibility/2006" xmlns:p14="http://schemas.microsoft.com/office/powerpoint/2010/main">
    <mc:Choice Requires="p14">
      <p:transition spd="slow" p14:dur="2000" advTm="38101"/>
    </mc:Choice>
    <mc:Fallback xmlns="">
      <p:transition spd="slow" advTm="3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767D-532C-EE9B-8793-63388948CD56}"/>
              </a:ext>
            </a:extLst>
          </p:cNvPr>
          <p:cNvSpPr>
            <a:spLocks noGrp="1"/>
          </p:cNvSpPr>
          <p:nvPr>
            <p:ph type="title"/>
          </p:nvPr>
        </p:nvSpPr>
        <p:spPr/>
        <p:txBody>
          <a:bodyPr/>
          <a:lstStyle/>
          <a:p>
            <a:r>
              <a:rPr lang="en-US"/>
              <a:t>Results for Public NLP Datasets</a:t>
            </a:r>
          </a:p>
        </p:txBody>
      </p:sp>
      <p:sp>
        <p:nvSpPr>
          <p:cNvPr id="4" name="Date Placeholder 3">
            <a:extLst>
              <a:ext uri="{FF2B5EF4-FFF2-40B4-BE49-F238E27FC236}">
                <a16:creationId xmlns:a16="http://schemas.microsoft.com/office/drawing/2014/main" id="{B904DA8E-F458-79F2-0497-1974BCCE25E8}"/>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D3C16B3-423E-5BFA-6FD1-C32E46FC03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62A4E54-4360-15B5-7C8A-8C417BF690D6}"/>
              </a:ext>
            </a:extLst>
          </p:cNvPr>
          <p:cNvSpPr>
            <a:spLocks noGrp="1"/>
          </p:cNvSpPr>
          <p:nvPr>
            <p:ph type="sldNum" sz="quarter" idx="12"/>
          </p:nvPr>
        </p:nvSpPr>
        <p:spPr/>
        <p:txBody>
          <a:bodyPr/>
          <a:lstStyle/>
          <a:p>
            <a:fld id="{D4F24A5E-B0D2-394D-9970-9AE06BCB59C1}" type="slidenum">
              <a:rPr lang="en-US" smtClean="0"/>
              <a:t>89</a:t>
            </a:fld>
            <a:endParaRPr lang="en-US"/>
          </a:p>
        </p:txBody>
      </p:sp>
      <p:pic>
        <p:nvPicPr>
          <p:cNvPr id="18" name="Picture 17" descr="A group of graphs showing different types of data&#10;&#10;Description automatically generated with medium confidence">
            <a:extLst>
              <a:ext uri="{FF2B5EF4-FFF2-40B4-BE49-F238E27FC236}">
                <a16:creationId xmlns:a16="http://schemas.microsoft.com/office/drawing/2014/main" id="{771F442D-952D-1ABB-867C-674D41AF9434}"/>
              </a:ext>
            </a:extLst>
          </p:cNvPr>
          <p:cNvPicPr>
            <a:picLocks noChangeAspect="1"/>
          </p:cNvPicPr>
          <p:nvPr/>
        </p:nvPicPr>
        <p:blipFill>
          <a:blip r:embed="rId5"/>
          <a:stretch>
            <a:fillRect/>
          </a:stretch>
        </p:blipFill>
        <p:spPr>
          <a:xfrm>
            <a:off x="3581400" y="1258570"/>
            <a:ext cx="4695702" cy="5097780"/>
          </a:xfrm>
          <a:prstGeom prst="rect">
            <a:avLst/>
          </a:prstGeom>
        </p:spPr>
      </p:pic>
      <p:pic>
        <p:nvPicPr>
          <p:cNvPr id="14" name="Audio 13">
            <a:extLst>
              <a:ext uri="{FF2B5EF4-FFF2-40B4-BE49-F238E27FC236}">
                <a16:creationId xmlns:a16="http://schemas.microsoft.com/office/drawing/2014/main" id="{C3785DD2-5C32-3F39-E689-E80135CF6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1629772"/>
      </p:ext>
    </p:extLst>
  </p:cSld>
  <p:clrMapOvr>
    <a:masterClrMapping/>
  </p:clrMapOvr>
  <mc:AlternateContent xmlns:mc="http://schemas.openxmlformats.org/markup-compatibility/2006" xmlns:p14="http://schemas.microsoft.com/office/powerpoint/2010/main">
    <mc:Choice Requires="p14">
      <p:transition spd="slow" p14:dur="2000" advTm="22197"/>
    </mc:Choice>
    <mc:Fallback xmlns="">
      <p:transition spd="slow" advTm="2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C533-DF1C-3BC2-5265-6A9B5BBA478C}"/>
            </a:ext>
          </a:extLst>
        </p:cNvPr>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FD0E0F26-4F30-1407-0867-7D3FDC0A1602}"/>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0671DE14-DE2C-F2F1-4EC5-3E020C25187A}"/>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59A2E4F8-4C93-866D-CABF-1E7EE175CD3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72E96BDE-E2E1-6352-FCAE-0D0AD8D242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E65D926-41AD-60A6-C6F8-3006BCC1AE77}"/>
              </a:ext>
            </a:extLst>
          </p:cNvPr>
          <p:cNvSpPr>
            <a:spLocks noGrp="1"/>
          </p:cNvSpPr>
          <p:nvPr>
            <p:ph type="sldNum" sz="quarter" idx="12"/>
          </p:nvPr>
        </p:nvSpPr>
        <p:spPr/>
        <p:txBody>
          <a:bodyPr/>
          <a:lstStyle/>
          <a:p>
            <a:fld id="{D4F24A5E-B0D2-394D-9970-9AE06BCB59C1}" type="slidenum">
              <a:rPr lang="en-US" smtClean="0"/>
              <a:t>9</a:t>
            </a:fld>
            <a:endParaRPr lang="en-US"/>
          </a:p>
        </p:txBody>
      </p:sp>
      <p:sp>
        <p:nvSpPr>
          <p:cNvPr id="3" name="Rectangle 2">
            <a:extLst>
              <a:ext uri="{FF2B5EF4-FFF2-40B4-BE49-F238E27FC236}">
                <a16:creationId xmlns:a16="http://schemas.microsoft.com/office/drawing/2014/main" id="{6A634E56-567D-6864-80A0-FA67703FDDA5}"/>
              </a:ext>
            </a:extLst>
          </p:cNvPr>
          <p:cNvSpPr/>
          <p:nvPr/>
        </p:nvSpPr>
        <p:spPr>
          <a:xfrm>
            <a:off x="1188721" y="2553785"/>
            <a:ext cx="3074124" cy="713018"/>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9" name="Rectangle 8">
            <a:extLst>
              <a:ext uri="{FF2B5EF4-FFF2-40B4-BE49-F238E27FC236}">
                <a16:creationId xmlns:a16="http://schemas.microsoft.com/office/drawing/2014/main" id="{8FD43B09-632F-6643-E21C-91FED594529E}"/>
              </a:ext>
            </a:extLst>
          </p:cNvPr>
          <p:cNvSpPr/>
          <p:nvPr/>
        </p:nvSpPr>
        <p:spPr>
          <a:xfrm>
            <a:off x="7494815" y="3053447"/>
            <a:ext cx="3374572" cy="124096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0" name="Rectangle 9">
            <a:extLst>
              <a:ext uri="{FF2B5EF4-FFF2-40B4-BE49-F238E27FC236}">
                <a16:creationId xmlns:a16="http://schemas.microsoft.com/office/drawing/2014/main" id="{20543C41-9E32-1EFB-AF8D-75D27FDB41CF}"/>
              </a:ext>
            </a:extLst>
          </p:cNvPr>
          <p:cNvSpPr/>
          <p:nvPr/>
        </p:nvSpPr>
        <p:spPr>
          <a:xfrm>
            <a:off x="4392386" y="2487385"/>
            <a:ext cx="2334985" cy="49572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1" name="TextBox 10">
            <a:extLst>
              <a:ext uri="{FF2B5EF4-FFF2-40B4-BE49-F238E27FC236}">
                <a16:creationId xmlns:a16="http://schemas.microsoft.com/office/drawing/2014/main" id="{FD548639-A4FF-7F03-B405-12261E6B6CD9}"/>
              </a:ext>
            </a:extLst>
          </p:cNvPr>
          <p:cNvSpPr txBox="1"/>
          <p:nvPr/>
        </p:nvSpPr>
        <p:spPr>
          <a:xfrm>
            <a:off x="7424057" y="1545771"/>
            <a:ext cx="3668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Task instructions in natural language</a:t>
            </a:r>
          </a:p>
        </p:txBody>
      </p:sp>
    </p:spTree>
    <p:extLst>
      <p:ext uri="{BB962C8B-B14F-4D97-AF65-F5344CB8AC3E}">
        <p14:creationId xmlns:p14="http://schemas.microsoft.com/office/powerpoint/2010/main" val="40736513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C7BA-5AA0-EC47-C887-D404A10864BC}"/>
              </a:ext>
            </a:extLst>
          </p:cNvPr>
          <p:cNvSpPr>
            <a:spLocks noGrp="1"/>
          </p:cNvSpPr>
          <p:nvPr>
            <p:ph type="title"/>
          </p:nvPr>
        </p:nvSpPr>
        <p:spPr>
          <a:xfrm>
            <a:off x="838200" y="342999"/>
            <a:ext cx="10515600" cy="902162"/>
          </a:xfrm>
        </p:spPr>
        <p:txBody>
          <a:bodyPr>
            <a:noAutofit/>
          </a:bodyPr>
          <a:lstStyle/>
          <a:p>
            <a:r>
              <a:rPr lang="en-CA"/>
              <a:t>Comparisons with FLAN and T0</a:t>
            </a:r>
            <a:endParaRPr lang="en-US"/>
          </a:p>
        </p:txBody>
      </p:sp>
      <p:pic>
        <p:nvPicPr>
          <p:cNvPr id="8" name="Content Placeholder 7" descr="A graph of different colored bars&#10;&#10;Description automatically generated">
            <a:extLst>
              <a:ext uri="{FF2B5EF4-FFF2-40B4-BE49-F238E27FC236}">
                <a16:creationId xmlns:a16="http://schemas.microsoft.com/office/drawing/2014/main" id="{C740464F-9E70-3641-392B-E55E8631D250}"/>
              </a:ext>
            </a:extLst>
          </p:cNvPr>
          <p:cNvPicPr>
            <a:picLocks noGrp="1" noChangeAspect="1"/>
          </p:cNvPicPr>
          <p:nvPr>
            <p:ph idx="1"/>
          </p:nvPr>
        </p:nvPicPr>
        <p:blipFill>
          <a:blip r:embed="rId5"/>
          <a:stretch>
            <a:fillRect/>
          </a:stretch>
        </p:blipFill>
        <p:spPr>
          <a:xfrm>
            <a:off x="2816860" y="1439021"/>
            <a:ext cx="5793740" cy="4723468"/>
          </a:xfrm>
        </p:spPr>
      </p:pic>
      <p:sp>
        <p:nvSpPr>
          <p:cNvPr id="4" name="Date Placeholder 3">
            <a:extLst>
              <a:ext uri="{FF2B5EF4-FFF2-40B4-BE49-F238E27FC236}">
                <a16:creationId xmlns:a16="http://schemas.microsoft.com/office/drawing/2014/main" id="{82C78365-648D-F50F-F0B2-5874458F0E8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5996A61C-69CC-03BD-9D38-8A1F6620475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78EFA53-D8A9-CA67-F4BA-0D3B88166A2E}"/>
              </a:ext>
            </a:extLst>
          </p:cNvPr>
          <p:cNvSpPr>
            <a:spLocks noGrp="1"/>
          </p:cNvSpPr>
          <p:nvPr>
            <p:ph type="sldNum" sz="quarter" idx="12"/>
          </p:nvPr>
        </p:nvSpPr>
        <p:spPr/>
        <p:txBody>
          <a:bodyPr/>
          <a:lstStyle/>
          <a:p>
            <a:fld id="{D4F24A5E-B0D2-394D-9970-9AE06BCB59C1}" type="slidenum">
              <a:rPr lang="en-US" smtClean="0"/>
              <a:t>90</a:t>
            </a:fld>
            <a:endParaRPr lang="en-US"/>
          </a:p>
        </p:txBody>
      </p:sp>
      <p:pic>
        <p:nvPicPr>
          <p:cNvPr id="35" name="Audio 34">
            <a:extLst>
              <a:ext uri="{FF2B5EF4-FFF2-40B4-BE49-F238E27FC236}">
                <a16:creationId xmlns:a16="http://schemas.microsoft.com/office/drawing/2014/main" id="{43FEB3A4-8C44-88E2-6562-1767DA5DAD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1538362"/>
      </p:ext>
    </p:extLst>
  </p:cSld>
  <p:clrMapOvr>
    <a:masterClrMapping/>
  </p:clrMapOvr>
  <mc:AlternateContent xmlns:mc="http://schemas.openxmlformats.org/markup-compatibility/2006" xmlns:p14="http://schemas.microsoft.com/office/powerpoint/2010/main">
    <mc:Choice Requires="p14">
      <p:transition spd="slow" p14:dur="2000" advTm="13653"/>
    </mc:Choice>
    <mc:Fallback xmlns="">
      <p:transition spd="slow" advTm="1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C33E-5DE0-1B9B-FD2A-52635B2C2D37}"/>
              </a:ext>
            </a:extLst>
          </p:cNvPr>
          <p:cNvSpPr>
            <a:spLocks noGrp="1"/>
          </p:cNvSpPr>
          <p:nvPr>
            <p:ph type="title"/>
          </p:nvPr>
        </p:nvSpPr>
        <p:spPr/>
        <p:txBody>
          <a:bodyPr/>
          <a:lstStyle/>
          <a:p>
            <a:r>
              <a:rPr lang="en-US"/>
              <a:t>Qualitative Results</a:t>
            </a:r>
          </a:p>
        </p:txBody>
      </p:sp>
      <p:pic>
        <p:nvPicPr>
          <p:cNvPr id="8" name="Content Placeholder 7" descr="A screenshot of a text&#10;&#10;Description automatically generated">
            <a:extLst>
              <a:ext uri="{FF2B5EF4-FFF2-40B4-BE49-F238E27FC236}">
                <a16:creationId xmlns:a16="http://schemas.microsoft.com/office/drawing/2014/main" id="{5040E9EC-0F3B-B4D8-4A83-BA84BCCDDEE6}"/>
              </a:ext>
            </a:extLst>
          </p:cNvPr>
          <p:cNvPicPr>
            <a:picLocks noGrp="1" noChangeAspect="1"/>
          </p:cNvPicPr>
          <p:nvPr>
            <p:ph idx="1"/>
          </p:nvPr>
        </p:nvPicPr>
        <p:blipFill>
          <a:blip r:embed="rId5"/>
          <a:stretch>
            <a:fillRect/>
          </a:stretch>
        </p:blipFill>
        <p:spPr>
          <a:xfrm>
            <a:off x="4257932" y="960459"/>
            <a:ext cx="6059118" cy="5395891"/>
          </a:xfrm>
        </p:spPr>
      </p:pic>
      <p:sp>
        <p:nvSpPr>
          <p:cNvPr id="4" name="Date Placeholder 3">
            <a:extLst>
              <a:ext uri="{FF2B5EF4-FFF2-40B4-BE49-F238E27FC236}">
                <a16:creationId xmlns:a16="http://schemas.microsoft.com/office/drawing/2014/main" id="{9D5F1FF3-DC49-FC88-B4CC-F6386896E2A1}"/>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D1354E62-90D4-E6C5-91B3-030DA050DD8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2682D1B-82F3-132B-ABD9-1B21365F6B80}"/>
              </a:ext>
            </a:extLst>
          </p:cNvPr>
          <p:cNvSpPr>
            <a:spLocks noGrp="1"/>
          </p:cNvSpPr>
          <p:nvPr>
            <p:ph type="sldNum" sz="quarter" idx="12"/>
          </p:nvPr>
        </p:nvSpPr>
        <p:spPr/>
        <p:txBody>
          <a:bodyPr/>
          <a:lstStyle/>
          <a:p>
            <a:fld id="{D4F24A5E-B0D2-394D-9970-9AE06BCB59C1}" type="slidenum">
              <a:rPr lang="en-US" smtClean="0"/>
              <a:t>91</a:t>
            </a:fld>
            <a:endParaRPr lang="en-US"/>
          </a:p>
        </p:txBody>
      </p:sp>
      <p:sp>
        <p:nvSpPr>
          <p:cNvPr id="7" name="TextBox 6">
            <a:extLst>
              <a:ext uri="{FF2B5EF4-FFF2-40B4-BE49-F238E27FC236}">
                <a16:creationId xmlns:a16="http://schemas.microsoft.com/office/drawing/2014/main" id="{4388F4F5-25C7-C3B8-B59E-8E696BE3DFC8}"/>
              </a:ext>
            </a:extLst>
          </p:cNvPr>
          <p:cNvSpPr txBox="1"/>
          <p:nvPr/>
        </p:nvSpPr>
        <p:spPr>
          <a:xfrm>
            <a:off x="838201" y="1337184"/>
            <a:ext cx="3419732" cy="3139321"/>
          </a:xfrm>
          <a:prstGeom prst="rect">
            <a:avLst/>
          </a:prstGeom>
          <a:noFill/>
        </p:spPr>
        <p:txBody>
          <a:bodyPr wrap="square">
            <a:spAutoFit/>
          </a:bodyPr>
          <a:lstStyle/>
          <a:p>
            <a:pPr marL="0" indent="0" algn="ctr">
              <a:buNone/>
            </a:pPr>
            <a:r>
              <a:rPr lang="en-CA">
                <a:solidFill>
                  <a:srgbClr val="C00000"/>
                </a:solidFill>
                <a:ea typeface="+mn-lt"/>
                <a:cs typeface="+mn-lt"/>
              </a:rPr>
              <a:t>Showed generalization to tasks outside the fine-tuning distribution</a:t>
            </a:r>
          </a:p>
          <a:p>
            <a:pPr marL="0" indent="0" algn="ctr">
              <a:buNone/>
            </a:pPr>
            <a:endParaRPr lang="en-CA">
              <a:solidFill>
                <a:srgbClr val="C00000"/>
              </a:solidFill>
              <a:ea typeface="+mn-lt"/>
              <a:cs typeface="+mn-lt"/>
            </a:endParaRPr>
          </a:p>
          <a:p>
            <a:pPr marL="0" indent="0">
              <a:buNone/>
            </a:pPr>
            <a:r>
              <a:rPr lang="en-CA">
                <a:solidFill>
                  <a:srgbClr val="C00000"/>
                </a:solidFill>
                <a:ea typeface="+mn-lt"/>
                <a:cs typeface="+mn-lt"/>
              </a:rPr>
              <a:t>Includes:</a:t>
            </a:r>
          </a:p>
          <a:p>
            <a:pPr marL="285750" indent="-285750">
              <a:buFont typeface="Arial" panose="020B0604020202020204" pitchFamily="34" charset="0"/>
              <a:buChar char="•"/>
            </a:pPr>
            <a:r>
              <a:rPr lang="en-CA">
                <a:solidFill>
                  <a:srgbClr val="C00000"/>
                </a:solidFill>
                <a:ea typeface="+mn-lt"/>
                <a:cs typeface="+mn-lt"/>
              </a:rPr>
              <a:t>Aligning to intent in different languages</a:t>
            </a:r>
          </a:p>
          <a:p>
            <a:pPr marL="285750" indent="-285750">
              <a:buFont typeface="Arial" panose="020B0604020202020204" pitchFamily="34" charset="0"/>
              <a:buChar char="•"/>
            </a:pPr>
            <a:endParaRPr lang="en-CA">
              <a:solidFill>
                <a:srgbClr val="C00000"/>
              </a:solidFill>
              <a:ea typeface="+mn-lt"/>
              <a:cs typeface="+mn-lt"/>
            </a:endParaRPr>
          </a:p>
          <a:p>
            <a:pPr marL="285750" indent="-285750">
              <a:buFont typeface="Arial" panose="020B0604020202020204" pitchFamily="34" charset="0"/>
              <a:buChar char="•"/>
            </a:pPr>
            <a:endParaRPr lang="en-CA">
              <a:solidFill>
                <a:srgbClr val="C00000"/>
              </a:solidFill>
              <a:ea typeface="+mn-lt"/>
              <a:cs typeface="+mn-lt"/>
            </a:endParaRPr>
          </a:p>
          <a:p>
            <a:pPr marL="285750" indent="-285750">
              <a:buFont typeface="Arial" panose="020B0604020202020204" pitchFamily="34" charset="0"/>
              <a:buChar char="•"/>
            </a:pPr>
            <a:r>
              <a:rPr lang="en-CA">
                <a:solidFill>
                  <a:srgbClr val="C00000"/>
                </a:solidFill>
                <a:ea typeface="+mn-lt"/>
                <a:cs typeface="+mn-lt"/>
              </a:rPr>
              <a:t>Reasoning tasks in programming</a:t>
            </a:r>
            <a:endParaRPr lang="en-CA">
              <a:solidFill>
                <a:srgbClr val="000000"/>
              </a:solidFill>
              <a:ea typeface="+mn-lt"/>
              <a:cs typeface="+mn-lt"/>
            </a:endParaRPr>
          </a:p>
        </p:txBody>
      </p:sp>
      <p:pic>
        <p:nvPicPr>
          <p:cNvPr id="24" name="Audio 23">
            <a:extLst>
              <a:ext uri="{FF2B5EF4-FFF2-40B4-BE49-F238E27FC236}">
                <a16:creationId xmlns:a16="http://schemas.microsoft.com/office/drawing/2014/main" id="{EDE733AB-2959-9A0C-6521-6AF2909A3D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21884947"/>
      </p:ext>
    </p:extLst>
  </p:cSld>
  <p:clrMapOvr>
    <a:masterClrMapping/>
  </p:clrMapOvr>
  <mc:AlternateContent xmlns:mc="http://schemas.openxmlformats.org/markup-compatibility/2006" xmlns:p14="http://schemas.microsoft.com/office/powerpoint/2010/main">
    <mc:Choice Requires="p14">
      <p:transition spd="slow" p14:dur="2000" advTm="44170"/>
    </mc:Choice>
    <mc:Fallback xmlns="">
      <p:transition spd="slow" advTm="4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CEC7-AE20-53B3-40A6-302D6F3A9F84}"/>
              </a:ext>
            </a:extLst>
          </p:cNvPr>
          <p:cNvSpPr>
            <a:spLocks noGrp="1"/>
          </p:cNvSpPr>
          <p:nvPr>
            <p:ph type="title"/>
          </p:nvPr>
        </p:nvSpPr>
        <p:spPr/>
        <p:txBody>
          <a:bodyPr/>
          <a:lstStyle/>
          <a:p>
            <a:r>
              <a:rPr lang="en-US"/>
              <a:t>Limitations with </a:t>
            </a:r>
            <a:r>
              <a:rPr lang="en-US" err="1"/>
              <a:t>InstructGPT</a:t>
            </a:r>
            <a:endParaRPr lang="en-US"/>
          </a:p>
        </p:txBody>
      </p:sp>
      <p:sp>
        <p:nvSpPr>
          <p:cNvPr id="3" name="Content Placeholder 2">
            <a:extLst>
              <a:ext uri="{FF2B5EF4-FFF2-40B4-BE49-F238E27FC236}">
                <a16:creationId xmlns:a16="http://schemas.microsoft.com/office/drawing/2014/main" id="{936DD15D-87EE-125B-63EA-45DC15694019}"/>
              </a:ext>
            </a:extLst>
          </p:cNvPr>
          <p:cNvSpPr>
            <a:spLocks noGrp="1"/>
          </p:cNvSpPr>
          <p:nvPr>
            <p:ph idx="1"/>
          </p:nvPr>
        </p:nvSpPr>
        <p:spPr/>
        <p:txBody>
          <a:bodyPr/>
          <a:lstStyle/>
          <a:p>
            <a:r>
              <a:rPr lang="en-US" dirty="0" err="1"/>
              <a:t>Behaviour</a:t>
            </a:r>
            <a:r>
              <a:rPr lang="en-US" dirty="0"/>
              <a:t> is influenced by the feedback from the human contractors</a:t>
            </a:r>
          </a:p>
          <a:p>
            <a:r>
              <a:rPr lang="en-US" dirty="0"/>
              <a:t>Labelling may have been impacted by contractors’ </a:t>
            </a:r>
            <a:r>
              <a:rPr lang="en-US" i="1" dirty="0"/>
              <a:t>beliefs, cultural backgrounds and personal history</a:t>
            </a:r>
          </a:p>
          <a:p>
            <a:r>
              <a:rPr lang="en-US" dirty="0"/>
              <a:t>Contractors are not representative of the full spectrum of users</a:t>
            </a:r>
          </a:p>
          <a:p>
            <a:r>
              <a:rPr lang="en-US" dirty="0"/>
              <a:t>Contractors primarily only spoke English and the prompts were primarily English</a:t>
            </a:r>
          </a:p>
          <a:p>
            <a:r>
              <a:rPr lang="en-US" dirty="0"/>
              <a:t>Cannot claim 100% alignment or fully safe; model can still generate toxic, biased, sexual and violent content without explicit prompting</a:t>
            </a:r>
          </a:p>
          <a:p>
            <a:r>
              <a:rPr lang="en-US" dirty="0"/>
              <a:t>Explicit prompting can make the model follow instructions even if harmful</a:t>
            </a:r>
          </a:p>
        </p:txBody>
      </p:sp>
      <p:sp>
        <p:nvSpPr>
          <p:cNvPr id="4" name="Date Placeholder 3">
            <a:extLst>
              <a:ext uri="{FF2B5EF4-FFF2-40B4-BE49-F238E27FC236}">
                <a16:creationId xmlns:a16="http://schemas.microsoft.com/office/drawing/2014/main" id="{86C1A1E1-E303-62BB-6A23-346ED776DACE}"/>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ED1BCE0C-3B80-5E10-9AFA-853B5F78C0A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91282E-2760-B540-2745-40D16F2702FF}"/>
              </a:ext>
            </a:extLst>
          </p:cNvPr>
          <p:cNvSpPr>
            <a:spLocks noGrp="1"/>
          </p:cNvSpPr>
          <p:nvPr>
            <p:ph type="sldNum" sz="quarter" idx="12"/>
          </p:nvPr>
        </p:nvSpPr>
        <p:spPr/>
        <p:txBody>
          <a:bodyPr/>
          <a:lstStyle/>
          <a:p>
            <a:fld id="{D4F24A5E-B0D2-394D-9970-9AE06BCB59C1}" type="slidenum">
              <a:rPr lang="en-US" smtClean="0"/>
              <a:t>92</a:t>
            </a:fld>
            <a:endParaRPr lang="en-US"/>
          </a:p>
        </p:txBody>
      </p:sp>
      <p:pic>
        <p:nvPicPr>
          <p:cNvPr id="81" name="Audio 80">
            <a:extLst>
              <a:ext uri="{FF2B5EF4-FFF2-40B4-BE49-F238E27FC236}">
                <a16:creationId xmlns:a16="http://schemas.microsoft.com/office/drawing/2014/main" id="{95D5644F-612A-4678-6283-DF00542F7A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73428553"/>
      </p:ext>
    </p:extLst>
  </p:cSld>
  <p:clrMapOvr>
    <a:masterClrMapping/>
  </p:clrMapOvr>
  <mc:AlternateContent xmlns:mc="http://schemas.openxmlformats.org/markup-compatibility/2006" xmlns:p14="http://schemas.microsoft.com/office/powerpoint/2010/main">
    <mc:Choice Requires="p14">
      <p:transition spd="slow" p14:dur="2000" advTm="56661"/>
    </mc:Choice>
    <mc:Fallback xmlns="">
      <p:transition spd="slow" advTm="5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1"/>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BF8D-36F2-3CD6-2C7D-252E0C50D8C7}"/>
              </a:ext>
            </a:extLst>
          </p:cNvPr>
          <p:cNvSpPr>
            <a:spLocks noGrp="1"/>
          </p:cNvSpPr>
          <p:nvPr>
            <p:ph type="title"/>
          </p:nvPr>
        </p:nvSpPr>
        <p:spPr/>
        <p:txBody>
          <a:bodyPr/>
          <a:lstStyle/>
          <a:p>
            <a:r>
              <a:rPr lang="en-US"/>
              <a:t>Limitations with </a:t>
            </a:r>
            <a:r>
              <a:rPr lang="en-US" err="1"/>
              <a:t>InstructGPT</a:t>
            </a:r>
            <a:endParaRPr lang="en-US"/>
          </a:p>
        </p:txBody>
      </p:sp>
      <p:pic>
        <p:nvPicPr>
          <p:cNvPr id="8" name="Content Placeholder 7" descr="A close-up of a text&#10;&#10;Description automatically generated">
            <a:extLst>
              <a:ext uri="{FF2B5EF4-FFF2-40B4-BE49-F238E27FC236}">
                <a16:creationId xmlns:a16="http://schemas.microsoft.com/office/drawing/2014/main" id="{9BBEDBDC-0E4A-FA1D-777C-7D878534A74B}"/>
              </a:ext>
            </a:extLst>
          </p:cNvPr>
          <p:cNvPicPr>
            <a:picLocks noGrp="1" noChangeAspect="1"/>
          </p:cNvPicPr>
          <p:nvPr>
            <p:ph idx="1"/>
          </p:nvPr>
        </p:nvPicPr>
        <p:blipFill>
          <a:blip r:embed="rId6"/>
          <a:stretch>
            <a:fillRect/>
          </a:stretch>
        </p:blipFill>
        <p:spPr>
          <a:xfrm>
            <a:off x="3144982" y="1033048"/>
            <a:ext cx="7092877" cy="5328942"/>
          </a:xfrm>
        </p:spPr>
      </p:pic>
      <p:sp>
        <p:nvSpPr>
          <p:cNvPr id="4" name="Date Placeholder 3">
            <a:extLst>
              <a:ext uri="{FF2B5EF4-FFF2-40B4-BE49-F238E27FC236}">
                <a16:creationId xmlns:a16="http://schemas.microsoft.com/office/drawing/2014/main" id="{B8818445-03BF-1A0A-A947-773B2E3BEAA3}"/>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C914D5DB-00A5-ADAF-593B-1E3B2436761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D361D6-BCD9-DB68-5EC7-07D820840D69}"/>
              </a:ext>
            </a:extLst>
          </p:cNvPr>
          <p:cNvSpPr>
            <a:spLocks noGrp="1"/>
          </p:cNvSpPr>
          <p:nvPr>
            <p:ph type="sldNum" sz="quarter" idx="12"/>
          </p:nvPr>
        </p:nvSpPr>
        <p:spPr/>
        <p:txBody>
          <a:bodyPr/>
          <a:lstStyle/>
          <a:p>
            <a:fld id="{D4F24A5E-B0D2-394D-9970-9AE06BCB59C1}" type="slidenum">
              <a:rPr lang="en-US" smtClean="0"/>
              <a:t>93</a:t>
            </a:fld>
            <a:endParaRPr lang="en-US"/>
          </a:p>
        </p:txBody>
      </p:sp>
      <p:sp>
        <p:nvSpPr>
          <p:cNvPr id="7" name="TextBox 6">
            <a:extLst>
              <a:ext uri="{FF2B5EF4-FFF2-40B4-BE49-F238E27FC236}">
                <a16:creationId xmlns:a16="http://schemas.microsoft.com/office/drawing/2014/main" id="{789CDD87-91D8-7ED8-73AC-DD7F17E72379}"/>
              </a:ext>
            </a:extLst>
          </p:cNvPr>
          <p:cNvSpPr txBox="1"/>
          <p:nvPr/>
        </p:nvSpPr>
        <p:spPr>
          <a:xfrm>
            <a:off x="838200" y="1935210"/>
            <a:ext cx="2306782" cy="923330"/>
          </a:xfrm>
          <a:prstGeom prst="rect">
            <a:avLst/>
          </a:prstGeom>
          <a:noFill/>
        </p:spPr>
        <p:txBody>
          <a:bodyPr wrap="square">
            <a:spAutoFit/>
          </a:bodyPr>
          <a:lstStyle/>
          <a:p>
            <a:pPr marL="0" indent="0" algn="ctr">
              <a:buNone/>
            </a:pPr>
            <a:r>
              <a:rPr lang="en-CA">
                <a:solidFill>
                  <a:srgbClr val="C00000"/>
                </a:solidFill>
                <a:ea typeface="+mn-lt"/>
                <a:cs typeface="+mn-lt"/>
              </a:rPr>
              <a:t>When given an instruction with a false premise</a:t>
            </a:r>
            <a:endParaRPr lang="en-CA">
              <a:solidFill>
                <a:srgbClr val="000000"/>
              </a:solidFill>
              <a:ea typeface="+mn-lt"/>
              <a:cs typeface="+mn-lt"/>
            </a:endParaRPr>
          </a:p>
        </p:txBody>
      </p:sp>
      <p:sp>
        <p:nvSpPr>
          <p:cNvPr id="9" name="TextBox 8">
            <a:extLst>
              <a:ext uri="{FF2B5EF4-FFF2-40B4-BE49-F238E27FC236}">
                <a16:creationId xmlns:a16="http://schemas.microsoft.com/office/drawing/2014/main" id="{C03F0ADA-F996-D354-C739-E8A432D97C0F}"/>
              </a:ext>
            </a:extLst>
          </p:cNvPr>
          <p:cNvSpPr txBox="1"/>
          <p:nvPr/>
        </p:nvSpPr>
        <p:spPr>
          <a:xfrm>
            <a:off x="723250" y="4523094"/>
            <a:ext cx="2421732" cy="646331"/>
          </a:xfrm>
          <a:prstGeom prst="rect">
            <a:avLst/>
          </a:prstGeom>
          <a:noFill/>
        </p:spPr>
        <p:txBody>
          <a:bodyPr wrap="square">
            <a:spAutoFit/>
          </a:bodyPr>
          <a:lstStyle/>
          <a:p>
            <a:pPr marL="0" indent="0" algn="ctr">
              <a:buNone/>
            </a:pPr>
            <a:r>
              <a:rPr lang="en-CA">
                <a:solidFill>
                  <a:srgbClr val="C00000"/>
                </a:solidFill>
                <a:ea typeface="+mn-lt"/>
                <a:cs typeface="+mn-lt"/>
              </a:rPr>
              <a:t>Overly hedging for simple questions</a:t>
            </a:r>
            <a:endParaRPr lang="en-CA">
              <a:solidFill>
                <a:srgbClr val="000000"/>
              </a:solidFill>
              <a:ea typeface="+mn-lt"/>
              <a:cs typeface="+mn-lt"/>
            </a:endParaRPr>
          </a:p>
        </p:txBody>
      </p:sp>
      <p:pic>
        <p:nvPicPr>
          <p:cNvPr id="57" name="Audio 56">
            <a:extLst>
              <a:ext uri="{FF2B5EF4-FFF2-40B4-BE49-F238E27FC236}">
                <a16:creationId xmlns:a16="http://schemas.microsoft.com/office/drawing/2014/main" id="{E789D831-CD96-A50C-AC65-6ED288C6548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93629464"/>
      </p:ext>
    </p:extLst>
  </p:cSld>
  <p:clrMapOvr>
    <a:masterClrMapping/>
  </p:clrMapOvr>
  <mc:AlternateContent xmlns:mc="http://schemas.openxmlformats.org/markup-compatibility/2006" xmlns:p14="http://schemas.microsoft.com/office/powerpoint/2010/main">
    <mc:Choice Requires="p14">
      <p:transition spd="slow" p14:dur="2000" advTm="70612"/>
    </mc:Choice>
    <mc:Fallback xmlns="">
      <p:transition spd="slow" advTm="7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7"/>
                </p:tgtEl>
              </p:cMediaNode>
            </p:audio>
          </p:childTnLst>
        </p:cTn>
      </p:par>
    </p:tnLst>
    <p:bldLst>
      <p:bldP spid="7" grpId="0"/>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Issues with RLHF</a:t>
            </a:r>
            <a:endParaRPr lang="en-US"/>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r>
              <a:rPr lang="en-US">
                <a:solidFill>
                  <a:srgbClr val="383838"/>
                </a:solidFill>
              </a:rPr>
              <a:t>Methodology</a:t>
            </a:r>
            <a:endParaRPr lang="en-US">
              <a:cs typeface="Calibri" panose="020F0502020204030204"/>
            </a:endParaRPr>
          </a:p>
          <a:p>
            <a:pPr lvl="1">
              <a:buFont typeface="Courier New" panose="020B0604020202020204" pitchFamily="34" charset="0"/>
              <a:buChar char="o"/>
            </a:pPr>
            <a:r>
              <a:rPr lang="en-US" b="1">
                <a:cs typeface="Calibri" panose="020F0502020204030204"/>
              </a:rPr>
              <a:t>Complex procedure</a:t>
            </a:r>
            <a:r>
              <a:rPr lang="en-US">
                <a:cs typeface="Calibri" panose="020F0502020204030204"/>
              </a:rPr>
              <a:t> as it includes fitting of reward model and fine-tuning of language model using human preferences.</a:t>
            </a:r>
          </a:p>
          <a:p>
            <a:r>
              <a:rPr lang="en-US">
                <a:cs typeface="Calibri" panose="020F0502020204030204"/>
              </a:rPr>
              <a:t>Implementation complexity</a:t>
            </a:r>
          </a:p>
          <a:p>
            <a:pPr lvl="1">
              <a:buFont typeface="Courier New" panose="020B0604020202020204" pitchFamily="34" charset="0"/>
              <a:buChar char="o"/>
            </a:pPr>
            <a:r>
              <a:rPr lang="en-US">
                <a:cs typeface="Calibri" panose="020F0502020204030204"/>
              </a:rPr>
              <a:t>Includes careful hyperparameter tuning and potentially sampling from LLM</a:t>
            </a:r>
          </a:p>
          <a:p>
            <a:r>
              <a:rPr lang="en-US">
                <a:solidFill>
                  <a:srgbClr val="383838"/>
                </a:solidFill>
                <a:latin typeface="Calibri"/>
                <a:cs typeface="Calibri"/>
              </a:rPr>
              <a:t>Efficiency and Performance</a:t>
            </a:r>
            <a:endParaRPr lang="en-US">
              <a:latin typeface="Calibri"/>
              <a:cs typeface="Calibri"/>
            </a:endParaRPr>
          </a:p>
          <a:p>
            <a:pPr lvl="1">
              <a:buFont typeface="Courier New" panose="020B0604020202020204" pitchFamily="34" charset="0"/>
              <a:buChar char="o"/>
            </a:pPr>
            <a:r>
              <a:rPr lang="en-US">
                <a:cs typeface="Calibri"/>
              </a:rPr>
              <a:t>While it helps aligning human preferences, it can be less efficient and stable</a:t>
            </a: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94</a:t>
            </a:fld>
            <a:endParaRPr lang="en-US"/>
          </a:p>
        </p:txBody>
      </p:sp>
    </p:spTree>
    <p:extLst>
      <p:ext uri="{BB962C8B-B14F-4D97-AF65-F5344CB8AC3E}">
        <p14:creationId xmlns:p14="http://schemas.microsoft.com/office/powerpoint/2010/main" val="16369259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cs typeface="Calibri Light"/>
              </a:rPr>
              <a:t>RLHF</a:t>
            </a: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273" r="40619" b="36661"/>
          <a:stretch/>
        </p:blipFill>
        <p:spPr>
          <a:xfrm>
            <a:off x="838200" y="1718845"/>
            <a:ext cx="6244265" cy="2527860"/>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95</a:t>
            </a:fld>
            <a:endParaRPr lang="en-US"/>
          </a:p>
        </p:txBody>
      </p:sp>
    </p:spTree>
    <p:extLst>
      <p:ext uri="{BB962C8B-B14F-4D97-AF65-F5344CB8AC3E}">
        <p14:creationId xmlns:p14="http://schemas.microsoft.com/office/powerpoint/2010/main" val="23120202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cs typeface="Calibri Light"/>
              </a:rPr>
              <a:t>Do we need the reward model???</a:t>
            </a: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350" r="40433" b="36565"/>
          <a:stretch/>
        </p:blipFill>
        <p:spPr>
          <a:xfrm>
            <a:off x="838200" y="1718580"/>
            <a:ext cx="6263834" cy="2534714"/>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96</a:t>
            </a:fld>
            <a:endParaRPr lang="en-US"/>
          </a:p>
        </p:txBody>
      </p:sp>
      <p:pic>
        <p:nvPicPr>
          <p:cNvPr id="3" name="Graphic 2" descr="Close with solid fill">
            <a:extLst>
              <a:ext uri="{FF2B5EF4-FFF2-40B4-BE49-F238E27FC236}">
                <a16:creationId xmlns:a16="http://schemas.microsoft.com/office/drawing/2014/main" id="{8C96B04B-8413-0B3C-D19F-FB982E546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2233" y="2664725"/>
            <a:ext cx="914400" cy="914400"/>
          </a:xfrm>
          <a:prstGeom prst="rect">
            <a:avLst/>
          </a:prstGeom>
        </p:spPr>
      </p:pic>
      <p:sp>
        <p:nvSpPr>
          <p:cNvPr id="8" name="TextBox 7">
            <a:extLst>
              <a:ext uri="{FF2B5EF4-FFF2-40B4-BE49-F238E27FC236}">
                <a16:creationId xmlns:a16="http://schemas.microsoft.com/office/drawing/2014/main" id="{740DA444-AECA-25D8-EA51-CF9F4F9EEADC}"/>
              </a:ext>
            </a:extLst>
          </p:cNvPr>
          <p:cNvSpPr txBox="1"/>
          <p:nvPr/>
        </p:nvSpPr>
        <p:spPr>
          <a:xfrm>
            <a:off x="7966418" y="3060582"/>
            <a:ext cx="3263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No reward model training</a:t>
            </a:r>
          </a:p>
        </p:txBody>
      </p:sp>
    </p:spTree>
    <p:extLst>
      <p:ext uri="{BB962C8B-B14F-4D97-AF65-F5344CB8AC3E}">
        <p14:creationId xmlns:p14="http://schemas.microsoft.com/office/powerpoint/2010/main" val="3637109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ea typeface="+mj-lt"/>
                <a:cs typeface="+mj-lt"/>
              </a:rPr>
              <a:t>Do we need the reward model???</a:t>
            </a:r>
            <a:endParaRPr lang="en-US">
              <a:solidFill>
                <a:srgbClr val="808080"/>
              </a:solidFill>
              <a:ea typeface="+mj-lt"/>
              <a:cs typeface="+mj-lt"/>
            </a:endParaRP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218" r="62" b="36498"/>
          <a:stretch/>
        </p:blipFill>
        <p:spPr>
          <a:xfrm>
            <a:off x="838200" y="1723189"/>
            <a:ext cx="10509091" cy="2532163"/>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97</a:t>
            </a:fld>
            <a:endParaRPr lang="en-US"/>
          </a:p>
        </p:txBody>
      </p:sp>
      <p:pic>
        <p:nvPicPr>
          <p:cNvPr id="3" name="Graphic 2" descr="Close with solid fill">
            <a:extLst>
              <a:ext uri="{FF2B5EF4-FFF2-40B4-BE49-F238E27FC236}">
                <a16:creationId xmlns:a16="http://schemas.microsoft.com/office/drawing/2014/main" id="{8C96B04B-8413-0B3C-D19F-FB982E546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2233" y="2664725"/>
            <a:ext cx="914400" cy="914400"/>
          </a:xfrm>
          <a:prstGeom prst="rect">
            <a:avLst/>
          </a:prstGeom>
        </p:spPr>
      </p:pic>
    </p:spTree>
    <p:extLst>
      <p:ext uri="{BB962C8B-B14F-4D97-AF65-F5344CB8AC3E}">
        <p14:creationId xmlns:p14="http://schemas.microsoft.com/office/powerpoint/2010/main" val="1052633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83605-8126-44EF-2438-A7B2F139D01F}"/>
              </a:ext>
            </a:extLst>
          </p:cNvPr>
          <p:cNvSpPr>
            <a:spLocks noGrp="1"/>
          </p:cNvSpPr>
          <p:nvPr>
            <p:ph type="title"/>
          </p:nvPr>
        </p:nvSpPr>
        <p:spPr/>
        <p:txBody>
          <a:bodyPr/>
          <a:lstStyle/>
          <a:p>
            <a:r>
              <a:rPr lang="en-US">
                <a:ea typeface="+mj-lt"/>
                <a:cs typeface="+mj-lt"/>
              </a:rPr>
              <a:t>Direct Preference Optimization</a:t>
            </a:r>
            <a:endParaRPr lang="en-US"/>
          </a:p>
        </p:txBody>
      </p:sp>
      <p:sp>
        <p:nvSpPr>
          <p:cNvPr id="6" name="Content Placeholder 5">
            <a:extLst>
              <a:ext uri="{FF2B5EF4-FFF2-40B4-BE49-F238E27FC236}">
                <a16:creationId xmlns:a16="http://schemas.microsoft.com/office/drawing/2014/main" id="{631A4256-0814-033F-0864-0C0D5C78E1C6}"/>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DPO, a simple RL-free algorithm for training language models from preferences</a:t>
            </a:r>
            <a:endParaRPr lang="en-US">
              <a:ea typeface="+mn-lt"/>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sz="1800">
                <a:ea typeface="+mn-lt"/>
                <a:cs typeface="+mn-lt"/>
              </a:rPr>
              <a:t> Direct Preference Optimization: Your Language Model is Secretly a Reward Model Rafailov et. </a:t>
            </a:r>
            <a:r>
              <a:rPr lang="en-US" sz="1800" err="1">
                <a:ea typeface="+mn-lt"/>
                <a:cs typeface="+mn-lt"/>
              </a:rPr>
              <a:t>aI</a:t>
            </a:r>
            <a:r>
              <a:rPr lang="en-US" sz="1800">
                <a:ea typeface="+mn-lt"/>
                <a:cs typeface="+mn-lt"/>
              </a:rPr>
              <a:t> </a:t>
            </a:r>
            <a:r>
              <a:rPr lang="en-US" sz="1800" err="1">
                <a:ea typeface="+mn-lt"/>
                <a:cs typeface="+mn-lt"/>
              </a:rPr>
              <a:t>arXiv</a:t>
            </a:r>
            <a:r>
              <a:rPr lang="en-US" sz="1800">
                <a:ea typeface="+mn-lt"/>
                <a:cs typeface="+mn-lt"/>
              </a:rPr>
              <a:t> preprint 2023. arXiv:2305.18290 </a:t>
            </a:r>
            <a:endParaRPr lang="en-US" sz="1800">
              <a:cs typeface="Calibri"/>
            </a:endParaRPr>
          </a:p>
        </p:txBody>
      </p:sp>
      <p:sp>
        <p:nvSpPr>
          <p:cNvPr id="2" name="Date Placeholder 1">
            <a:extLst>
              <a:ext uri="{FF2B5EF4-FFF2-40B4-BE49-F238E27FC236}">
                <a16:creationId xmlns:a16="http://schemas.microsoft.com/office/drawing/2014/main" id="{AFCD33B1-B785-209F-A24C-22EEAE15BB4B}"/>
              </a:ext>
            </a:extLst>
          </p:cNvPr>
          <p:cNvSpPr>
            <a:spLocks noGrp="1"/>
          </p:cNvSpPr>
          <p:nvPr>
            <p:ph type="dt" sz="half" idx="10"/>
          </p:nvPr>
        </p:nvSpPr>
        <p:spPr/>
        <p:txBody>
          <a:bodyPr/>
          <a:lstStyle/>
          <a:p>
            <a:fld id="{9A561D02-7E11-1544-897F-A30819BC8F60}" type="datetime1">
              <a:rPr lang="en-CA" smtClean="0"/>
              <a:t>2024-03-13</a:t>
            </a:fld>
            <a:endParaRPr lang="en-US"/>
          </a:p>
        </p:txBody>
      </p:sp>
      <p:sp>
        <p:nvSpPr>
          <p:cNvPr id="3" name="Footer Placeholder 2">
            <a:extLst>
              <a:ext uri="{FF2B5EF4-FFF2-40B4-BE49-F238E27FC236}">
                <a16:creationId xmlns:a16="http://schemas.microsoft.com/office/drawing/2014/main" id="{D755D53F-B779-7211-9B98-318A70915B0F}"/>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7528F31E-58E4-6C32-E6CD-2E98D00E23A5}"/>
              </a:ext>
            </a:extLst>
          </p:cNvPr>
          <p:cNvSpPr>
            <a:spLocks noGrp="1"/>
          </p:cNvSpPr>
          <p:nvPr>
            <p:ph type="sldNum" sz="quarter" idx="12"/>
          </p:nvPr>
        </p:nvSpPr>
        <p:spPr/>
        <p:txBody>
          <a:bodyPr/>
          <a:lstStyle/>
          <a:p>
            <a:fld id="{D4F24A5E-B0D2-394D-9970-9AE06BCB59C1}" type="slidenum">
              <a:rPr lang="en-US" smtClean="0"/>
              <a:t>98</a:t>
            </a:fld>
            <a:endParaRPr lang="en-US"/>
          </a:p>
        </p:txBody>
      </p:sp>
    </p:spTree>
    <p:extLst>
      <p:ext uri="{BB962C8B-B14F-4D97-AF65-F5344CB8AC3E}">
        <p14:creationId xmlns:p14="http://schemas.microsoft.com/office/powerpoint/2010/main" val="1165844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F110-B39D-A1AC-FAEC-800513F9F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B164C-6FB8-F606-F66A-B63EB037992C}"/>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A2179A4C-DCAB-CA8A-48F6-D285092B5D0C}"/>
              </a:ext>
            </a:extLst>
          </p:cNvPr>
          <p:cNvSpPr>
            <a:spLocks noGrp="1"/>
          </p:cNvSpPr>
          <p:nvPr>
            <p:ph type="dt" sz="half" idx="10"/>
          </p:nvPr>
        </p:nvSpPr>
        <p:spPr/>
        <p:txBody>
          <a:bodyPr/>
          <a:lstStyle/>
          <a:p>
            <a:fld id="{251F351B-3C41-6C46-A5F1-3CA0D762442A}" type="datetime1">
              <a:rPr lang="en-CA" smtClean="0"/>
              <a:t>2024-03-13</a:t>
            </a:fld>
            <a:endParaRPr lang="en-US"/>
          </a:p>
        </p:txBody>
      </p:sp>
      <p:sp>
        <p:nvSpPr>
          <p:cNvPr id="5" name="Footer Placeholder 4">
            <a:extLst>
              <a:ext uri="{FF2B5EF4-FFF2-40B4-BE49-F238E27FC236}">
                <a16:creationId xmlns:a16="http://schemas.microsoft.com/office/drawing/2014/main" id="{F5D9AB13-7A38-CD9C-D6E4-17472DFF0D8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14EB98-5F30-6F93-B620-86EE3C8AD56F}"/>
              </a:ext>
            </a:extLst>
          </p:cNvPr>
          <p:cNvSpPr>
            <a:spLocks noGrp="1"/>
          </p:cNvSpPr>
          <p:nvPr>
            <p:ph type="sldNum" sz="quarter" idx="12"/>
          </p:nvPr>
        </p:nvSpPr>
        <p:spPr/>
        <p:txBody>
          <a:bodyPr/>
          <a:lstStyle/>
          <a:p>
            <a:fld id="{D4F24A5E-B0D2-394D-9970-9AE06BCB59C1}" type="slidenum">
              <a:rPr lang="en-US" smtClean="0"/>
              <a:t>99</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0108CF-EA0B-F296-0F7F-80691332C8CB}"/>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1A0108CF-EA0B-F296-0F7F-80691332C8CB}"/>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3F17780-CA60-46BA-C085-A733AD7B4203}"/>
              </a:ext>
            </a:extLst>
          </p:cNvPr>
          <p:cNvSpPr/>
          <p:nvPr/>
        </p:nvSpPr>
        <p:spPr>
          <a:xfrm>
            <a:off x="3937000" y="2456596"/>
            <a:ext cx="1208963" cy="489804"/>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CBD798B-1525-A897-6143-29E2F46025B0}"/>
              </a:ext>
            </a:extLst>
          </p:cNvPr>
          <p:cNvSpPr txBox="1"/>
          <p:nvPr/>
        </p:nvSpPr>
        <p:spPr>
          <a:xfrm>
            <a:off x="3759767" y="3241343"/>
            <a:ext cx="16377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cs typeface="Calibri"/>
              </a:rPr>
              <a:t>Reward model</a:t>
            </a:r>
          </a:p>
        </p:txBody>
      </p:sp>
    </p:spTree>
    <p:extLst>
      <p:ext uri="{BB962C8B-B14F-4D97-AF65-F5344CB8AC3E}">
        <p14:creationId xmlns:p14="http://schemas.microsoft.com/office/powerpoint/2010/main" val="1042333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2|2.2|5"/>
</p:tagLst>
</file>

<file path=ppt/tags/tag2.xml><?xml version="1.0" encoding="utf-8"?>
<p:tagLst xmlns:a="http://schemas.openxmlformats.org/drawingml/2006/main" xmlns:r="http://schemas.openxmlformats.org/officeDocument/2006/relationships" xmlns:p="http://schemas.openxmlformats.org/presentationml/2006/main">
  <p:tag name="TIMING" val="|11.8"/>
</p:tagLst>
</file>

<file path=ppt/tags/tag3.xml><?xml version="1.0" encoding="utf-8"?>
<p:tagLst xmlns:a="http://schemas.openxmlformats.org/drawingml/2006/main" xmlns:r="http://schemas.openxmlformats.org/officeDocument/2006/relationships" xmlns:p="http://schemas.openxmlformats.org/presentationml/2006/main">
  <p:tag name="TIMING" val="|17.5"/>
</p:tagLst>
</file>

<file path=ppt/tags/tag4.xml><?xml version="1.0" encoding="utf-8"?>
<p:tagLst xmlns:a="http://schemas.openxmlformats.org/drawingml/2006/main" xmlns:r="http://schemas.openxmlformats.org/officeDocument/2006/relationships" xmlns:p="http://schemas.openxmlformats.org/presentationml/2006/main">
  <p:tag name="TIMING" val="|13.3"/>
</p:tagLst>
</file>

<file path=ppt/tags/tag5.xml><?xml version="1.0" encoding="utf-8"?>
<p:tagLst xmlns:a="http://schemas.openxmlformats.org/drawingml/2006/main" xmlns:r="http://schemas.openxmlformats.org/officeDocument/2006/relationships" xmlns:p="http://schemas.openxmlformats.org/presentationml/2006/main">
  <p:tag name="TIMING" val="|11.9|8.3|11.2"/>
</p:tagLst>
</file>

<file path=ppt/tags/tag6.xml><?xml version="1.0" encoding="utf-8"?>
<p:tagLst xmlns:a="http://schemas.openxmlformats.org/drawingml/2006/main" xmlns:r="http://schemas.openxmlformats.org/officeDocument/2006/relationships" xmlns:p="http://schemas.openxmlformats.org/presentationml/2006/main">
  <p:tag name="TIMING" val="|13.3|8.3"/>
</p:tagLst>
</file>

<file path=ppt/tags/tag7.xml><?xml version="1.0" encoding="utf-8"?>
<p:tagLst xmlns:a="http://schemas.openxmlformats.org/drawingml/2006/main" xmlns:r="http://schemas.openxmlformats.org/officeDocument/2006/relationships" xmlns:p="http://schemas.openxmlformats.org/presentationml/2006/main">
  <p:tag name="TIMING" val="|6.6|4.2|6.3|7.7|9.4|13.4"/>
</p:tagLst>
</file>

<file path=ppt/tags/tag8.xml><?xml version="1.0" encoding="utf-8"?>
<p:tagLst xmlns:a="http://schemas.openxmlformats.org/drawingml/2006/main" xmlns:r="http://schemas.openxmlformats.org/officeDocument/2006/relationships" xmlns:p="http://schemas.openxmlformats.org/presentationml/2006/main">
  <p:tag name="TIMING" val="|8.1|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C1FD8AD-A149-4C1C-A092-799D1F8922C6}">
  <we:reference id="WA200004052" version="1.0.0.2" store="en-US" storeType="omex"/>
  <we:alternateReferences>
    <we:reference id="WA200004052" version="1.0.0.2" store="en-US" storeType="omex"/>
  </we:alternateReferences>
  <we:properties>
    <we:property name="holatex.main" value="{&quot;pictures&quot;:[{&quot;name&quot;:&quot;Latex&quot;,&quot;code&quot;:&quot;\\usepackage{amsmath}\n\\usepackage{amsmath,amssymb}\n\\begin{document}\n$\\displaystyle \\mathop{max}_{\\pi_{\\theta}}\\mathbb{E}_{x \\sim \\mathcal{D}, y \\sim \\pi_{\\theta}(y | x)} \\left[ r_{\\phi}(x, y) \\right] - \\beta \\mathbb{D}_{KL} \\left[\\left( \\pi_{\\theta}(y | x) \\, \\big\\| \\, \\pi_{\\text{ref}}(y | x) \\right) \\right]$\n\\end{document}&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10307</Words>
  <Application>Microsoft Office PowerPoint</Application>
  <PresentationFormat>Widescreen</PresentationFormat>
  <Paragraphs>1692</Paragraphs>
  <Slides>155</Slides>
  <Notes>66</Notes>
  <HiddenSlides>5</HiddenSlides>
  <MMClips>46</MMClips>
  <ScaleCrop>false</ScaleCrop>
  <HeadingPairs>
    <vt:vector size="4" baseType="variant">
      <vt:variant>
        <vt:lpstr>Theme</vt:lpstr>
      </vt:variant>
      <vt:variant>
        <vt:i4>1</vt:i4>
      </vt:variant>
      <vt:variant>
        <vt:lpstr>Slide Titles</vt:lpstr>
      </vt:variant>
      <vt:variant>
        <vt:i4>155</vt:i4>
      </vt:variant>
    </vt:vector>
  </HeadingPairs>
  <TitlesOfParts>
    <vt:vector size="156" baseType="lpstr">
      <vt:lpstr>Office Theme</vt:lpstr>
      <vt:lpstr>Lecture 11: Instruction Tuning &amp; Reinforcement Learning</vt:lpstr>
      <vt:lpstr>Motivation</vt:lpstr>
      <vt:lpstr>Common Mitigations</vt:lpstr>
      <vt:lpstr>Improve Performance of LMs Zero-shot</vt:lpstr>
      <vt:lpstr>Instruction Tuning</vt:lpstr>
      <vt:lpstr>Instruction Tuning Example</vt:lpstr>
      <vt:lpstr>Instruction Tuning Example</vt:lpstr>
      <vt:lpstr>Instruction Tuning Example</vt:lpstr>
      <vt:lpstr>Instruction Tuning Example</vt:lpstr>
      <vt:lpstr>Finetuned Language Net(FLAN)</vt:lpstr>
      <vt:lpstr>Classification vs Generation Tasks</vt:lpstr>
      <vt:lpstr>Training Details: Base Model</vt:lpstr>
      <vt:lpstr>Training Details: FLAN Training</vt:lpstr>
      <vt:lpstr>Zero-shot Results</vt:lpstr>
      <vt:lpstr>Zero-shot Results</vt:lpstr>
      <vt:lpstr>FLAN vs GPT-3</vt:lpstr>
      <vt:lpstr>Ablation Studies: Number of Clusters</vt:lpstr>
      <vt:lpstr>Ablation Studies: Number of Clusters</vt:lpstr>
      <vt:lpstr>Ablation Studies: Scaling Laws</vt:lpstr>
      <vt:lpstr>Ablation Studies: Role of Instructions</vt:lpstr>
      <vt:lpstr>Improve Performance of LMs Zero-shot</vt:lpstr>
      <vt:lpstr>T0 Overview</vt:lpstr>
      <vt:lpstr>T0 Overview</vt:lpstr>
      <vt:lpstr>Dataset Preparation</vt:lpstr>
      <vt:lpstr>Training Details: Base Model</vt:lpstr>
      <vt:lpstr>Training Details: T0 Training</vt:lpstr>
      <vt:lpstr>T0 vs GPT-3</vt:lpstr>
      <vt:lpstr>T0 vs GPT-3</vt:lpstr>
      <vt:lpstr>Ablation Study: Effect of Prompt Count</vt:lpstr>
      <vt:lpstr>Ablation Study: Effect of Prompt Count</vt:lpstr>
      <vt:lpstr>Ablation Study: Effect of Prompt Count</vt:lpstr>
      <vt:lpstr>T0 vs FLAN Differences</vt:lpstr>
      <vt:lpstr>T0 vs. FLAN Results</vt:lpstr>
      <vt:lpstr>Improve Performance of LMs Zero-shot</vt:lpstr>
      <vt:lpstr>No More Large-scale Instruction Tuning?</vt:lpstr>
      <vt:lpstr>Data Selection: Stack Exchange</vt:lpstr>
      <vt:lpstr>Data Selection: WikiHow</vt:lpstr>
      <vt:lpstr>Data Selection: Pushshift Reddit Dataset</vt:lpstr>
      <vt:lpstr>Manual Prompt Creation</vt:lpstr>
      <vt:lpstr>Training LIMA</vt:lpstr>
      <vt:lpstr>Evaluation Methodology</vt:lpstr>
      <vt:lpstr>Human Evaluation</vt:lpstr>
      <vt:lpstr>Human Evaluation</vt:lpstr>
      <vt:lpstr>GPT-4 Evaluation</vt:lpstr>
      <vt:lpstr>Ablation study: Quality, Diversity</vt:lpstr>
      <vt:lpstr>Ablation study: Quality, Diversity</vt:lpstr>
      <vt:lpstr>Ablation study: Quality, Diversity</vt:lpstr>
      <vt:lpstr>RLHF</vt:lpstr>
      <vt:lpstr>Motivation for RLHF in LLMs</vt:lpstr>
      <vt:lpstr>Motivation for RLHF in LLMs</vt:lpstr>
      <vt:lpstr>Motivation for RLHF in LLMs</vt:lpstr>
      <vt:lpstr>Motivation for RLHF in LLMs</vt:lpstr>
      <vt:lpstr>Motivation for RLHF in LLMs</vt:lpstr>
      <vt:lpstr>InstructGPT</vt:lpstr>
      <vt:lpstr>Background on Reinforcement Learning </vt:lpstr>
      <vt:lpstr>Intuitive Example of RL</vt:lpstr>
      <vt:lpstr>Intuitive Example of RL</vt:lpstr>
      <vt:lpstr>Intuitive Example of RL - Diagram</vt:lpstr>
      <vt:lpstr>Intuitive Example of RL - Generalized</vt:lpstr>
      <vt:lpstr>RL Terminology</vt:lpstr>
      <vt:lpstr>RL Approaches</vt:lpstr>
      <vt:lpstr>Value-Based Methods</vt:lpstr>
      <vt:lpstr>Policy-Based Methods</vt:lpstr>
      <vt:lpstr>Model-Based Methods</vt:lpstr>
      <vt:lpstr>Proximal Policy Optimization (PPO)</vt:lpstr>
      <vt:lpstr>PPO</vt:lpstr>
      <vt:lpstr>PPO – Ratio Function</vt:lpstr>
      <vt:lpstr>PPO – The Unclipped Part</vt:lpstr>
      <vt:lpstr>PPO – The Clipped Part</vt:lpstr>
      <vt:lpstr>InstructGPT</vt:lpstr>
      <vt:lpstr>InstructGPT</vt:lpstr>
      <vt:lpstr>Supervised Fine-Tuning Model (SFT)</vt:lpstr>
      <vt:lpstr>InstructGPT</vt:lpstr>
      <vt:lpstr>Reward Model (RM)</vt:lpstr>
      <vt:lpstr>Reward Model (RM)</vt:lpstr>
      <vt:lpstr>Reward Model (RM)</vt:lpstr>
      <vt:lpstr>Reward Model (RM)</vt:lpstr>
      <vt:lpstr>InstructGPT</vt:lpstr>
      <vt:lpstr>RLHF</vt:lpstr>
      <vt:lpstr>RLHF</vt:lpstr>
      <vt:lpstr>RLHF</vt:lpstr>
      <vt:lpstr>RLHF</vt:lpstr>
      <vt:lpstr>RLHF</vt:lpstr>
      <vt:lpstr>RLHF</vt:lpstr>
      <vt:lpstr>RLHF</vt:lpstr>
      <vt:lpstr>Evaluation Details</vt:lpstr>
      <vt:lpstr>Human Evaluations of Various Models</vt:lpstr>
      <vt:lpstr>Metadata Results</vt:lpstr>
      <vt:lpstr>Results for Public NLP Datasets</vt:lpstr>
      <vt:lpstr>Comparisons with FLAN and T0</vt:lpstr>
      <vt:lpstr>Qualitative Results</vt:lpstr>
      <vt:lpstr>Limitations with InstructGPT</vt:lpstr>
      <vt:lpstr>Limitations with InstructGPT</vt:lpstr>
      <vt:lpstr>Issues with RLHF</vt:lpstr>
      <vt:lpstr>RLHF</vt:lpstr>
      <vt:lpstr>Do we need the reward model???</vt:lpstr>
      <vt:lpstr>Do we need the reward model???</vt:lpstr>
      <vt:lpstr>Direct Preference Optimization</vt:lpstr>
      <vt:lpstr>DPO derivation</vt:lpstr>
      <vt:lpstr>DPO derivation</vt:lpstr>
      <vt:lpstr>DPO derivation</vt:lpstr>
      <vt:lpstr>DPO derivation</vt:lpstr>
      <vt:lpstr>DPO derivation</vt:lpstr>
      <vt:lpstr>DPO derivation</vt:lpstr>
      <vt:lpstr>DPO derivation</vt:lpstr>
      <vt:lpstr>DPO</vt:lpstr>
      <vt:lpstr>DPO</vt:lpstr>
      <vt:lpstr>DPO</vt:lpstr>
      <vt:lpstr>DPO</vt:lpstr>
      <vt:lpstr>DPO</vt:lpstr>
      <vt:lpstr>DPO</vt:lpstr>
      <vt:lpstr>DPO</vt:lpstr>
      <vt:lpstr>DPO</vt:lpstr>
      <vt:lpstr>Task 1: Controlled Sentiment Generation</vt:lpstr>
      <vt:lpstr>Task 2: Summarization</vt:lpstr>
      <vt:lpstr>Task 3: Single-turn dialogue</vt:lpstr>
      <vt:lpstr>Win rates for different sampling temperatures</vt:lpstr>
      <vt:lpstr>Win rates for different sampling temperatures</vt:lpstr>
      <vt:lpstr>Validating GPT-4 judgments with human judgments</vt:lpstr>
      <vt:lpstr>Paper</vt:lpstr>
      <vt:lpstr>Zephyr: Direct Distillation of LM Alignment</vt:lpstr>
      <vt:lpstr>Zephyr </vt:lpstr>
      <vt:lpstr>Zephyr </vt:lpstr>
      <vt:lpstr>Step 1: Distilled Supervised Fine-Tuning</vt:lpstr>
      <vt:lpstr>Step 1: Distilled Supervised Fine-Tuning</vt:lpstr>
      <vt:lpstr>Step 1: Distilled Supervised Fine-Tuning</vt:lpstr>
      <vt:lpstr>Step 1: Distilled Supervised Fine-Tuning</vt:lpstr>
      <vt:lpstr>Zephyr </vt:lpstr>
      <vt:lpstr>Step 2: AI Feedback through Preferences</vt:lpstr>
      <vt:lpstr>Step 2: AI Feedback through Preferences</vt:lpstr>
      <vt:lpstr>Zephyr </vt:lpstr>
      <vt:lpstr>Step 3: Distilled Direct Preference Optimization</vt:lpstr>
      <vt:lpstr>Step 3: Distilled Direct Preference Optimization</vt:lpstr>
      <vt:lpstr>Training details</vt:lpstr>
      <vt:lpstr>Evaluation</vt:lpstr>
      <vt:lpstr>Chat benchmark results</vt:lpstr>
      <vt:lpstr>Chat benchmark results</vt:lpstr>
      <vt:lpstr>MT-Bench across each domain</vt:lpstr>
      <vt:lpstr>Open LLMs leaderboards</vt:lpstr>
      <vt:lpstr>Academic benchmark results</vt:lpstr>
      <vt:lpstr>Ablation study: Is Preference Optimization Necessary?</vt:lpstr>
      <vt:lpstr>Ablation study: Is Preference Optimization Necessary?</vt:lpstr>
      <vt:lpstr>Ablation study: Is Preference Optimization Necessary?</vt:lpstr>
      <vt:lpstr>Ablation study: Is Preference Optimization Necessary?</vt:lpstr>
      <vt:lpstr>Paper</vt:lpstr>
      <vt:lpstr>Key Takeaways</vt:lpstr>
      <vt:lpstr>Key Takeaways (Cont.)</vt:lpstr>
      <vt:lpstr>PowerPoint Presentation</vt:lpstr>
      <vt:lpstr>PowerPoint Presentation</vt:lpstr>
      <vt:lpstr>FLAN Dataset Clustering</vt:lpstr>
      <vt:lpstr>FLAN Ablation: Few-shot Instructions</vt:lpstr>
      <vt:lpstr>FLAN Ablation: Better Prompt Tuning</vt:lpstr>
      <vt:lpstr>T0 Dataset Clustering</vt:lpstr>
      <vt:lpstr>LIMA Ablation: Dataset Quantity</vt:lpstr>
      <vt:lpstr>LIMA Ablation: Multi-turn Dialogue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Hossein Mohebbi</cp:lastModifiedBy>
  <cp:revision>151</cp:revision>
  <dcterms:created xsi:type="dcterms:W3CDTF">2023-12-29T23:00:40Z</dcterms:created>
  <dcterms:modified xsi:type="dcterms:W3CDTF">2024-03-13T19:03:24Z</dcterms:modified>
</cp:coreProperties>
</file>