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256" r:id="rId2"/>
    <p:sldId id="260" r:id="rId3"/>
    <p:sldId id="315" r:id="rId4"/>
    <p:sldId id="283" r:id="rId5"/>
    <p:sldId id="261" r:id="rId6"/>
    <p:sldId id="314" r:id="rId7"/>
    <p:sldId id="262" r:id="rId8"/>
    <p:sldId id="263" r:id="rId9"/>
    <p:sldId id="313" r:id="rId10"/>
    <p:sldId id="264" r:id="rId11"/>
    <p:sldId id="278" r:id="rId12"/>
    <p:sldId id="279" r:id="rId13"/>
    <p:sldId id="280" r:id="rId14"/>
    <p:sldId id="281" r:id="rId15"/>
    <p:sldId id="265" r:id="rId16"/>
    <p:sldId id="282" r:id="rId17"/>
    <p:sldId id="316" r:id="rId18"/>
    <p:sldId id="276" r:id="rId19"/>
    <p:sldId id="277" r:id="rId20"/>
    <p:sldId id="287" r:id="rId21"/>
    <p:sldId id="288" r:id="rId22"/>
    <p:sldId id="289" r:id="rId23"/>
    <p:sldId id="318" r:id="rId24"/>
    <p:sldId id="309" r:id="rId25"/>
    <p:sldId id="275" r:id="rId26"/>
    <p:sldId id="266" r:id="rId27"/>
    <p:sldId id="267" r:id="rId28"/>
    <p:sldId id="268" r:id="rId29"/>
    <p:sldId id="271" r:id="rId30"/>
    <p:sldId id="269" r:id="rId31"/>
    <p:sldId id="270" r:id="rId32"/>
    <p:sldId id="272" r:id="rId33"/>
    <p:sldId id="273" r:id="rId34"/>
    <p:sldId id="274" r:id="rId35"/>
    <p:sldId id="319" r:id="rId36"/>
    <p:sldId id="284" r:id="rId37"/>
    <p:sldId id="285" r:id="rId38"/>
    <p:sldId id="292" r:id="rId39"/>
    <p:sldId id="293" r:id="rId40"/>
    <p:sldId id="294" r:id="rId41"/>
    <p:sldId id="296" r:id="rId42"/>
    <p:sldId id="286" r:id="rId43"/>
    <p:sldId id="290" r:id="rId44"/>
    <p:sldId id="291" r:id="rId45"/>
    <p:sldId id="306" r:id="rId46"/>
    <p:sldId id="304" r:id="rId47"/>
    <p:sldId id="320" r:id="rId48"/>
    <p:sldId id="321" r:id="rId49"/>
    <p:sldId id="298" r:id="rId50"/>
    <p:sldId id="312" r:id="rId51"/>
    <p:sldId id="299" r:id="rId52"/>
    <p:sldId id="300" r:id="rId53"/>
    <p:sldId id="301" r:id="rId54"/>
    <p:sldId id="302" r:id="rId55"/>
    <p:sldId id="303" r:id="rId56"/>
    <p:sldId id="317" r:id="rId57"/>
    <p:sldId id="307" r:id="rId58"/>
    <p:sldId id="308" r:id="rId59"/>
    <p:sldId id="310" r:id="rId60"/>
    <p:sldId id="311" r:id="rId61"/>
    <p:sldId id="32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E0B4"/>
    <a:srgbClr val="288D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10464B-E72F-254E-B317-FB4A33B2711B}" v="3408" dt="2024-02-07T18:03:38.284"/>
    <p1510:client id="{E78714A4-8CB5-9C01-AC7B-9392736F7D23}" v="1272" dt="2024-02-07T16:48:11.905"/>
    <p1510:client id="{F0C65A36-EDA8-B77E-F617-BFEAD1D824A2}" v="65" dt="2024-02-07T17:44:58.4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AAC053-2B7B-EB46-8806-5FB9B970AF34}" type="datetimeFigureOut">
              <a:rPr lang="en-US" smtClean="0"/>
              <a:t>3/31/2024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FAD0C2-C254-6340-AE95-5F3F67128CDB}" type="slidenum">
              <a:rPr lang="en-US" smtClean="0"/>
              <a:t>‹#›</a:t>
            </a:fld>
            <a:endParaRPr lang="en-US"/>
          </a:p>
        </p:txBody>
      </p:sp>
    </p:spTree>
    <p:extLst>
      <p:ext uri="{BB962C8B-B14F-4D97-AF65-F5344CB8AC3E}">
        <p14:creationId xmlns:p14="http://schemas.microsoft.com/office/powerpoint/2010/main" val="399945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D6EC-71A7-93A6-EBFE-629299DFA1DF}"/>
              </a:ext>
            </a:extLst>
          </p:cNvPr>
          <p:cNvSpPr>
            <a:spLocks noGrp="1"/>
          </p:cNvSpPr>
          <p:nvPr>
            <p:ph type="ctrTitle"/>
          </p:nvPr>
        </p:nvSpPr>
        <p:spPr>
          <a:xfrm>
            <a:off x="1524000" y="509804"/>
            <a:ext cx="9144000" cy="1478794"/>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DC1633-AF6F-3502-85A1-E7BB94A708A5}"/>
              </a:ext>
            </a:extLst>
          </p:cNvPr>
          <p:cNvSpPr>
            <a:spLocks noGrp="1"/>
          </p:cNvSpPr>
          <p:nvPr>
            <p:ph type="subTitle" idx="1"/>
          </p:nvPr>
        </p:nvSpPr>
        <p:spPr>
          <a:xfrm>
            <a:off x="1524000" y="3666478"/>
            <a:ext cx="9144000" cy="66582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FE1BE6-2AB6-FB2B-9913-998DFF15DA76}"/>
              </a:ext>
            </a:extLst>
          </p:cNvPr>
          <p:cNvSpPr>
            <a:spLocks noGrp="1"/>
          </p:cNvSpPr>
          <p:nvPr>
            <p:ph type="dt" sz="half" idx="10"/>
          </p:nvPr>
        </p:nvSpPr>
        <p:spPr/>
        <p:txBody>
          <a:bodyPr/>
          <a:lstStyle/>
          <a:p>
            <a:fld id="{C7A15469-0524-8F4F-9E12-76BE9BAEC418}" type="datetime1">
              <a:rPr lang="en-CA" smtClean="0"/>
              <a:t>2024-03-31</a:t>
            </a:fld>
            <a:endParaRPr lang="en-US"/>
          </a:p>
        </p:txBody>
      </p:sp>
      <p:sp>
        <p:nvSpPr>
          <p:cNvPr id="5" name="Footer Placeholder 4">
            <a:extLst>
              <a:ext uri="{FF2B5EF4-FFF2-40B4-BE49-F238E27FC236}">
                <a16:creationId xmlns:a16="http://schemas.microsoft.com/office/drawing/2014/main" id="{7A2C4CDF-2176-0D86-DE74-17D144EE8509}"/>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6FD9A1E6-52BD-8933-6C13-B232659BECB9}"/>
              </a:ext>
            </a:extLst>
          </p:cNvPr>
          <p:cNvSpPr>
            <a:spLocks noGrp="1"/>
          </p:cNvSpPr>
          <p:nvPr>
            <p:ph type="sldNum" sz="quarter" idx="12"/>
          </p:nvPr>
        </p:nvSpPr>
        <p:spPr/>
        <p:txBody>
          <a:bodyPr/>
          <a:lstStyle/>
          <a:p>
            <a:fld id="{D4F24A5E-B0D2-394D-9970-9AE06BCB59C1}" type="slidenum">
              <a:rPr lang="en-US" smtClean="0"/>
              <a:t>‹#›</a:t>
            </a:fld>
            <a:endParaRPr lang="en-US"/>
          </a:p>
        </p:txBody>
      </p:sp>
      <p:pic>
        <p:nvPicPr>
          <p:cNvPr id="1026" name="Picture 2" descr="Logos | Brand | University of Waterloo">
            <a:extLst>
              <a:ext uri="{FF2B5EF4-FFF2-40B4-BE49-F238E27FC236}">
                <a16:creationId xmlns:a16="http://schemas.microsoft.com/office/drawing/2014/main" id="{84836A4D-8608-D8C7-5771-AF81472156F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38600" y="4495948"/>
            <a:ext cx="3740458" cy="1496183"/>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96348192-A553-B42F-0FF8-E86CA9FFED6F}"/>
              </a:ext>
            </a:extLst>
          </p:cNvPr>
          <p:cNvSpPr txBox="1">
            <a:spLocks/>
          </p:cNvSpPr>
          <p:nvPr userDrawn="1"/>
        </p:nvSpPr>
        <p:spPr>
          <a:xfrm>
            <a:off x="1524000" y="2616115"/>
            <a:ext cx="9144000" cy="6658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CS886: Recent Advances on Foundation Models</a:t>
            </a:r>
          </a:p>
        </p:txBody>
      </p:sp>
    </p:spTree>
    <p:extLst>
      <p:ext uri="{BB962C8B-B14F-4D97-AF65-F5344CB8AC3E}">
        <p14:creationId xmlns:p14="http://schemas.microsoft.com/office/powerpoint/2010/main" val="3800060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9F07F-75F3-65EE-202D-44A2C92020A4}"/>
              </a:ext>
            </a:extLst>
          </p:cNvPr>
          <p:cNvSpPr>
            <a:spLocks noGrp="1"/>
          </p:cNvSpPr>
          <p:nvPr>
            <p:ph type="title"/>
          </p:nvPr>
        </p:nvSpPr>
        <p:spPr>
          <a:xfrm>
            <a:off x="838200" y="136526"/>
            <a:ext cx="10515600" cy="90216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A6968AC-2047-1C9A-6F0C-A2FB163D749B}"/>
              </a:ext>
            </a:extLst>
          </p:cNvPr>
          <p:cNvSpPr>
            <a:spLocks noGrp="1"/>
          </p:cNvSpPr>
          <p:nvPr>
            <p:ph idx="1"/>
          </p:nvPr>
        </p:nvSpPr>
        <p:spPr>
          <a:xfrm>
            <a:off x="838200" y="1260629"/>
            <a:ext cx="10515600" cy="49163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7724F4-E49C-FBF4-F77B-65D28C6EB48A}"/>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7213E37D-8B91-E45F-C21A-08AC87811263}"/>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11CDFCEC-FC6A-1247-31D6-9756B15CF1E9}"/>
              </a:ext>
            </a:extLst>
          </p:cNvPr>
          <p:cNvSpPr>
            <a:spLocks noGrp="1"/>
          </p:cNvSpPr>
          <p:nvPr>
            <p:ph type="sldNum" sz="quarter" idx="12"/>
          </p:nvPr>
        </p:nvSpPr>
        <p:spPr/>
        <p:txBody>
          <a:bodyPr/>
          <a:lstStyle/>
          <a:p>
            <a:fld id="{D4F24A5E-B0D2-394D-9970-9AE06BCB59C1}" type="slidenum">
              <a:rPr lang="en-US" smtClean="0"/>
              <a:t>‹#›</a:t>
            </a:fld>
            <a:endParaRPr lang="en-US"/>
          </a:p>
        </p:txBody>
      </p:sp>
      <p:pic>
        <p:nvPicPr>
          <p:cNvPr id="2050" name="Picture 2" descr="University of Waterloo - Wikipedia">
            <a:extLst>
              <a:ext uri="{FF2B5EF4-FFF2-40B4-BE49-F238E27FC236}">
                <a16:creationId xmlns:a16="http://schemas.microsoft.com/office/drawing/2014/main" id="{D0B3DC21-35D6-A201-ACE8-3099DDFD9BF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71740" y="136525"/>
            <a:ext cx="902162" cy="90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75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C1038-A7AC-0FD1-A0B4-CC0A750B171B}"/>
              </a:ext>
            </a:extLst>
          </p:cNvPr>
          <p:cNvSpPr>
            <a:spLocks noGrp="1"/>
          </p:cNvSpPr>
          <p:nvPr>
            <p:ph sz="half" idx="1"/>
          </p:nvPr>
        </p:nvSpPr>
        <p:spPr>
          <a:xfrm>
            <a:off x="838200" y="1218075"/>
            <a:ext cx="5181600" cy="4958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94DAF3-52B2-14D5-73BD-76EF3E852375}"/>
              </a:ext>
            </a:extLst>
          </p:cNvPr>
          <p:cNvSpPr>
            <a:spLocks noGrp="1"/>
          </p:cNvSpPr>
          <p:nvPr>
            <p:ph sz="half" idx="2"/>
          </p:nvPr>
        </p:nvSpPr>
        <p:spPr>
          <a:xfrm>
            <a:off x="6172200" y="1218075"/>
            <a:ext cx="5181600" cy="4958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122E9A-1509-2B17-8B07-2AB617926693}"/>
              </a:ext>
            </a:extLst>
          </p:cNvPr>
          <p:cNvSpPr>
            <a:spLocks noGrp="1"/>
          </p:cNvSpPr>
          <p:nvPr>
            <p:ph type="dt" sz="half" idx="10"/>
          </p:nvPr>
        </p:nvSpPr>
        <p:spPr/>
        <p:txBody>
          <a:bodyPr/>
          <a:lstStyle/>
          <a:p>
            <a:fld id="{D301FFEF-BC07-6945-8DF9-83389C94DF56}" type="datetime1">
              <a:rPr lang="en-CA" smtClean="0"/>
              <a:t>2024-03-31</a:t>
            </a:fld>
            <a:endParaRPr lang="en-US"/>
          </a:p>
        </p:txBody>
      </p:sp>
      <p:sp>
        <p:nvSpPr>
          <p:cNvPr id="6" name="Footer Placeholder 5">
            <a:extLst>
              <a:ext uri="{FF2B5EF4-FFF2-40B4-BE49-F238E27FC236}">
                <a16:creationId xmlns:a16="http://schemas.microsoft.com/office/drawing/2014/main" id="{277F1462-F1AB-8508-3202-A656C2E177E9}"/>
              </a:ext>
            </a:extLst>
          </p:cNvPr>
          <p:cNvSpPr>
            <a:spLocks noGrp="1"/>
          </p:cNvSpPr>
          <p:nvPr>
            <p:ph type="ftr" sz="quarter" idx="11"/>
          </p:nvPr>
        </p:nvSpPr>
        <p:spPr/>
        <p:txBody>
          <a:bodyPr/>
          <a:lstStyle/>
          <a:p>
            <a:r>
              <a:rPr lang="en-US"/>
              <a:t>Slides created for CS886 at UWaterloo</a:t>
            </a:r>
          </a:p>
        </p:txBody>
      </p:sp>
      <p:sp>
        <p:nvSpPr>
          <p:cNvPr id="7" name="Slide Number Placeholder 6">
            <a:extLst>
              <a:ext uri="{FF2B5EF4-FFF2-40B4-BE49-F238E27FC236}">
                <a16:creationId xmlns:a16="http://schemas.microsoft.com/office/drawing/2014/main" id="{6EF0C4A2-1436-3FA6-A80A-3B196EF86179}"/>
              </a:ext>
            </a:extLst>
          </p:cNvPr>
          <p:cNvSpPr>
            <a:spLocks noGrp="1"/>
          </p:cNvSpPr>
          <p:nvPr>
            <p:ph type="sldNum" sz="quarter" idx="12"/>
          </p:nvPr>
        </p:nvSpPr>
        <p:spPr/>
        <p:txBody>
          <a:bodyPr/>
          <a:lstStyle/>
          <a:p>
            <a:fld id="{D4F24A5E-B0D2-394D-9970-9AE06BCB59C1}" type="slidenum">
              <a:rPr lang="en-US" smtClean="0"/>
              <a:t>‹#›</a:t>
            </a:fld>
            <a:endParaRPr lang="en-US"/>
          </a:p>
        </p:txBody>
      </p:sp>
      <p:sp>
        <p:nvSpPr>
          <p:cNvPr id="8" name="Title 1">
            <a:extLst>
              <a:ext uri="{FF2B5EF4-FFF2-40B4-BE49-F238E27FC236}">
                <a16:creationId xmlns:a16="http://schemas.microsoft.com/office/drawing/2014/main" id="{F781557D-31D8-7504-F9E6-89FF176BA510}"/>
              </a:ext>
            </a:extLst>
          </p:cNvPr>
          <p:cNvSpPr>
            <a:spLocks noGrp="1"/>
          </p:cNvSpPr>
          <p:nvPr>
            <p:ph type="title"/>
          </p:nvPr>
        </p:nvSpPr>
        <p:spPr>
          <a:xfrm>
            <a:off x="838200" y="136526"/>
            <a:ext cx="10515600" cy="902162"/>
          </a:xfrm>
        </p:spPr>
        <p:txBody>
          <a:bodyPr/>
          <a:lstStyle/>
          <a:p>
            <a:r>
              <a:rPr lang="en-US"/>
              <a:t>Click to edit Master title style</a:t>
            </a:r>
          </a:p>
        </p:txBody>
      </p:sp>
      <p:pic>
        <p:nvPicPr>
          <p:cNvPr id="9" name="Picture 2" descr="University of Waterloo - Wikipedia">
            <a:extLst>
              <a:ext uri="{FF2B5EF4-FFF2-40B4-BE49-F238E27FC236}">
                <a16:creationId xmlns:a16="http://schemas.microsoft.com/office/drawing/2014/main" id="{30D6D19C-4AD8-95AC-CE4A-AB553F7783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71740" y="136525"/>
            <a:ext cx="902162" cy="90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99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56DB85-3109-D20D-B726-7CD35142FB06}"/>
              </a:ext>
            </a:extLst>
          </p:cNvPr>
          <p:cNvSpPr>
            <a:spLocks noGrp="1"/>
          </p:cNvSpPr>
          <p:nvPr>
            <p:ph type="body" idx="1"/>
          </p:nvPr>
        </p:nvSpPr>
        <p:spPr>
          <a:xfrm>
            <a:off x="839788" y="12053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047E9F-7F6E-CB88-A309-9348ABC7CDFD}"/>
              </a:ext>
            </a:extLst>
          </p:cNvPr>
          <p:cNvSpPr>
            <a:spLocks noGrp="1"/>
          </p:cNvSpPr>
          <p:nvPr>
            <p:ph sz="half" idx="2"/>
          </p:nvPr>
        </p:nvSpPr>
        <p:spPr>
          <a:xfrm>
            <a:off x="839788" y="2121763"/>
            <a:ext cx="5157787" cy="406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D4D8F0-E4E6-9A37-967F-3A1E300F8E40}"/>
              </a:ext>
            </a:extLst>
          </p:cNvPr>
          <p:cNvSpPr>
            <a:spLocks noGrp="1"/>
          </p:cNvSpPr>
          <p:nvPr>
            <p:ph type="body" sz="quarter" idx="3"/>
          </p:nvPr>
        </p:nvSpPr>
        <p:spPr>
          <a:xfrm>
            <a:off x="6172200" y="121753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E38E09-86E0-9F8C-F1CF-50CBC6E18AE0}"/>
              </a:ext>
            </a:extLst>
          </p:cNvPr>
          <p:cNvSpPr>
            <a:spLocks noGrp="1"/>
          </p:cNvSpPr>
          <p:nvPr>
            <p:ph sz="quarter" idx="4"/>
          </p:nvPr>
        </p:nvSpPr>
        <p:spPr>
          <a:xfrm>
            <a:off x="6172200" y="2121763"/>
            <a:ext cx="5183188" cy="406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C3F933-C143-FE57-4DA1-91A01ED6B61C}"/>
              </a:ext>
            </a:extLst>
          </p:cNvPr>
          <p:cNvSpPr>
            <a:spLocks noGrp="1"/>
          </p:cNvSpPr>
          <p:nvPr>
            <p:ph type="dt" sz="half" idx="10"/>
          </p:nvPr>
        </p:nvSpPr>
        <p:spPr/>
        <p:txBody>
          <a:bodyPr/>
          <a:lstStyle/>
          <a:p>
            <a:fld id="{3155D33B-FEF6-E34F-9240-CA7C515C6240}" type="datetime1">
              <a:rPr lang="en-CA" smtClean="0"/>
              <a:t>2024-03-31</a:t>
            </a:fld>
            <a:endParaRPr lang="en-US"/>
          </a:p>
        </p:txBody>
      </p:sp>
      <p:sp>
        <p:nvSpPr>
          <p:cNvPr id="8" name="Footer Placeholder 7">
            <a:extLst>
              <a:ext uri="{FF2B5EF4-FFF2-40B4-BE49-F238E27FC236}">
                <a16:creationId xmlns:a16="http://schemas.microsoft.com/office/drawing/2014/main" id="{0B6F2904-2C1D-800F-4C22-ACC942182AA4}"/>
              </a:ext>
            </a:extLst>
          </p:cNvPr>
          <p:cNvSpPr>
            <a:spLocks noGrp="1"/>
          </p:cNvSpPr>
          <p:nvPr>
            <p:ph type="ftr" sz="quarter" idx="11"/>
          </p:nvPr>
        </p:nvSpPr>
        <p:spPr/>
        <p:txBody>
          <a:bodyPr/>
          <a:lstStyle/>
          <a:p>
            <a:r>
              <a:rPr lang="en-US"/>
              <a:t>Slides created for CS886 at UWaterloo</a:t>
            </a:r>
          </a:p>
        </p:txBody>
      </p:sp>
      <p:sp>
        <p:nvSpPr>
          <p:cNvPr id="9" name="Slide Number Placeholder 8">
            <a:extLst>
              <a:ext uri="{FF2B5EF4-FFF2-40B4-BE49-F238E27FC236}">
                <a16:creationId xmlns:a16="http://schemas.microsoft.com/office/drawing/2014/main" id="{1221D5BA-27EE-967F-DD04-6A63ECB47BA5}"/>
              </a:ext>
            </a:extLst>
          </p:cNvPr>
          <p:cNvSpPr>
            <a:spLocks noGrp="1"/>
          </p:cNvSpPr>
          <p:nvPr>
            <p:ph type="sldNum" sz="quarter" idx="12"/>
          </p:nvPr>
        </p:nvSpPr>
        <p:spPr/>
        <p:txBody>
          <a:bodyPr/>
          <a:lstStyle/>
          <a:p>
            <a:fld id="{D4F24A5E-B0D2-394D-9970-9AE06BCB59C1}" type="slidenum">
              <a:rPr lang="en-US" smtClean="0"/>
              <a:t>‹#›</a:t>
            </a:fld>
            <a:endParaRPr lang="en-US"/>
          </a:p>
        </p:txBody>
      </p:sp>
      <p:sp>
        <p:nvSpPr>
          <p:cNvPr id="10" name="Title 1">
            <a:extLst>
              <a:ext uri="{FF2B5EF4-FFF2-40B4-BE49-F238E27FC236}">
                <a16:creationId xmlns:a16="http://schemas.microsoft.com/office/drawing/2014/main" id="{113F627A-A02C-AF1F-F166-F53663B6D1BC}"/>
              </a:ext>
            </a:extLst>
          </p:cNvPr>
          <p:cNvSpPr>
            <a:spLocks noGrp="1"/>
          </p:cNvSpPr>
          <p:nvPr>
            <p:ph type="title"/>
          </p:nvPr>
        </p:nvSpPr>
        <p:spPr>
          <a:xfrm>
            <a:off x="838200" y="136526"/>
            <a:ext cx="10515600" cy="902162"/>
          </a:xfrm>
        </p:spPr>
        <p:txBody>
          <a:bodyPr/>
          <a:lstStyle/>
          <a:p>
            <a:r>
              <a:rPr lang="en-US"/>
              <a:t>Click to edit Master title style</a:t>
            </a:r>
          </a:p>
        </p:txBody>
      </p:sp>
      <p:pic>
        <p:nvPicPr>
          <p:cNvPr id="11" name="Picture 2" descr="University of Waterloo - Wikipedia">
            <a:extLst>
              <a:ext uri="{FF2B5EF4-FFF2-40B4-BE49-F238E27FC236}">
                <a16:creationId xmlns:a16="http://schemas.microsoft.com/office/drawing/2014/main" id="{B811803D-71E7-4121-57B4-19D8CD5D9C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71740" y="136525"/>
            <a:ext cx="902162" cy="90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96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58D8C26-893B-BFA9-5143-56BB44C1D130}"/>
              </a:ext>
            </a:extLst>
          </p:cNvPr>
          <p:cNvSpPr>
            <a:spLocks noGrp="1"/>
          </p:cNvSpPr>
          <p:nvPr>
            <p:ph type="dt" sz="half" idx="10"/>
          </p:nvPr>
        </p:nvSpPr>
        <p:spPr/>
        <p:txBody>
          <a:bodyPr/>
          <a:lstStyle/>
          <a:p>
            <a:fld id="{9A561D02-7E11-1544-897F-A30819BC8F60}" type="datetime1">
              <a:rPr lang="en-CA" smtClean="0"/>
              <a:t>2024-03-31</a:t>
            </a:fld>
            <a:endParaRPr lang="en-US"/>
          </a:p>
        </p:txBody>
      </p:sp>
      <p:sp>
        <p:nvSpPr>
          <p:cNvPr id="4" name="Footer Placeholder 3">
            <a:extLst>
              <a:ext uri="{FF2B5EF4-FFF2-40B4-BE49-F238E27FC236}">
                <a16:creationId xmlns:a16="http://schemas.microsoft.com/office/drawing/2014/main" id="{F72D5C8A-7C87-503A-352C-215B34BF8BF4}"/>
              </a:ext>
            </a:extLst>
          </p:cNvPr>
          <p:cNvSpPr>
            <a:spLocks noGrp="1"/>
          </p:cNvSpPr>
          <p:nvPr>
            <p:ph type="ftr" sz="quarter" idx="11"/>
          </p:nvPr>
        </p:nvSpPr>
        <p:spPr/>
        <p:txBody>
          <a:bodyPr/>
          <a:lstStyle/>
          <a:p>
            <a:r>
              <a:rPr lang="en-US"/>
              <a:t>Slides created for CS886 at UWaterloo</a:t>
            </a:r>
          </a:p>
        </p:txBody>
      </p:sp>
      <p:sp>
        <p:nvSpPr>
          <p:cNvPr id="5" name="Slide Number Placeholder 4">
            <a:extLst>
              <a:ext uri="{FF2B5EF4-FFF2-40B4-BE49-F238E27FC236}">
                <a16:creationId xmlns:a16="http://schemas.microsoft.com/office/drawing/2014/main" id="{8ABFF82A-D5FD-2F01-8AE7-340AD93F7221}"/>
              </a:ext>
            </a:extLst>
          </p:cNvPr>
          <p:cNvSpPr>
            <a:spLocks noGrp="1"/>
          </p:cNvSpPr>
          <p:nvPr>
            <p:ph type="sldNum" sz="quarter" idx="12"/>
          </p:nvPr>
        </p:nvSpPr>
        <p:spPr/>
        <p:txBody>
          <a:bodyPr/>
          <a:lstStyle/>
          <a:p>
            <a:fld id="{D4F24A5E-B0D2-394D-9970-9AE06BCB59C1}" type="slidenum">
              <a:rPr lang="en-US" smtClean="0"/>
              <a:t>‹#›</a:t>
            </a:fld>
            <a:endParaRPr lang="en-US"/>
          </a:p>
        </p:txBody>
      </p:sp>
      <p:sp>
        <p:nvSpPr>
          <p:cNvPr id="6" name="Title 1">
            <a:extLst>
              <a:ext uri="{FF2B5EF4-FFF2-40B4-BE49-F238E27FC236}">
                <a16:creationId xmlns:a16="http://schemas.microsoft.com/office/drawing/2014/main" id="{87760D92-8162-97D7-DFDC-98F6D400DD83}"/>
              </a:ext>
            </a:extLst>
          </p:cNvPr>
          <p:cNvSpPr>
            <a:spLocks noGrp="1"/>
          </p:cNvSpPr>
          <p:nvPr>
            <p:ph type="title"/>
          </p:nvPr>
        </p:nvSpPr>
        <p:spPr>
          <a:xfrm>
            <a:off x="838200" y="136526"/>
            <a:ext cx="10515600" cy="902162"/>
          </a:xfrm>
        </p:spPr>
        <p:txBody>
          <a:bodyPr/>
          <a:lstStyle/>
          <a:p>
            <a:r>
              <a:rPr lang="en-US"/>
              <a:t>Click to edit Master title style</a:t>
            </a:r>
          </a:p>
        </p:txBody>
      </p:sp>
      <p:pic>
        <p:nvPicPr>
          <p:cNvPr id="7" name="Picture 2" descr="University of Waterloo - Wikipedia">
            <a:extLst>
              <a:ext uri="{FF2B5EF4-FFF2-40B4-BE49-F238E27FC236}">
                <a16:creationId xmlns:a16="http://schemas.microsoft.com/office/drawing/2014/main" id="{8DEF5173-B7F7-26FC-3E58-21CFC011EC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71740" y="136525"/>
            <a:ext cx="902162" cy="90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01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F8B479-7018-6B39-BA47-55C998C658A0}"/>
              </a:ext>
            </a:extLst>
          </p:cNvPr>
          <p:cNvSpPr>
            <a:spLocks noGrp="1"/>
          </p:cNvSpPr>
          <p:nvPr>
            <p:ph type="dt" sz="half" idx="10"/>
          </p:nvPr>
        </p:nvSpPr>
        <p:spPr/>
        <p:txBody>
          <a:bodyPr/>
          <a:lstStyle/>
          <a:p>
            <a:fld id="{00E961B8-A498-DA41-8388-3640B039A975}" type="datetime1">
              <a:rPr lang="en-CA" smtClean="0"/>
              <a:t>2024-03-31</a:t>
            </a:fld>
            <a:endParaRPr lang="en-US"/>
          </a:p>
        </p:txBody>
      </p:sp>
      <p:sp>
        <p:nvSpPr>
          <p:cNvPr id="3" name="Footer Placeholder 2">
            <a:extLst>
              <a:ext uri="{FF2B5EF4-FFF2-40B4-BE49-F238E27FC236}">
                <a16:creationId xmlns:a16="http://schemas.microsoft.com/office/drawing/2014/main" id="{180D3E43-1D4D-00CA-AA0E-A322A4406ED0}"/>
              </a:ext>
            </a:extLst>
          </p:cNvPr>
          <p:cNvSpPr>
            <a:spLocks noGrp="1"/>
          </p:cNvSpPr>
          <p:nvPr>
            <p:ph type="ftr" sz="quarter" idx="11"/>
          </p:nvPr>
        </p:nvSpPr>
        <p:spPr/>
        <p:txBody>
          <a:bodyPr/>
          <a:lstStyle/>
          <a:p>
            <a:r>
              <a:rPr lang="en-US"/>
              <a:t>Slides created for CS886 at UWaterloo</a:t>
            </a:r>
          </a:p>
        </p:txBody>
      </p:sp>
      <p:sp>
        <p:nvSpPr>
          <p:cNvPr id="4" name="Slide Number Placeholder 3">
            <a:extLst>
              <a:ext uri="{FF2B5EF4-FFF2-40B4-BE49-F238E27FC236}">
                <a16:creationId xmlns:a16="http://schemas.microsoft.com/office/drawing/2014/main" id="{00CD0ACD-EBA4-FD35-F200-D39152C12FC3}"/>
              </a:ext>
            </a:extLst>
          </p:cNvPr>
          <p:cNvSpPr>
            <a:spLocks noGrp="1"/>
          </p:cNvSpPr>
          <p:nvPr>
            <p:ph type="sldNum" sz="quarter" idx="12"/>
          </p:nvPr>
        </p:nvSpPr>
        <p:spPr/>
        <p:txBody>
          <a:bodyPr/>
          <a:lstStyle/>
          <a:p>
            <a:fld id="{D4F24A5E-B0D2-394D-9970-9AE06BCB59C1}" type="slidenum">
              <a:rPr lang="en-US" smtClean="0"/>
              <a:t>‹#›</a:t>
            </a:fld>
            <a:endParaRPr lang="en-US"/>
          </a:p>
        </p:txBody>
      </p:sp>
      <p:pic>
        <p:nvPicPr>
          <p:cNvPr id="5" name="Picture 2" descr="University of Waterloo - Wikipedia">
            <a:extLst>
              <a:ext uri="{FF2B5EF4-FFF2-40B4-BE49-F238E27FC236}">
                <a16:creationId xmlns:a16="http://schemas.microsoft.com/office/drawing/2014/main" id="{E982EB98-9440-A2AE-3345-B597DDD1E9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71740" y="136525"/>
            <a:ext cx="902162" cy="90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5330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B5C615-D3D7-CA3A-7493-50D0F7F79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24BBA1-81D6-454B-4E5D-A15F189CA4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00D77-9017-FCD1-D559-BD3BD41418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6C317-5B29-6F48-A50A-672AEB20555B}" type="datetime1">
              <a:rPr lang="en-CA" smtClean="0"/>
              <a:t>2024-03-31</a:t>
            </a:fld>
            <a:endParaRPr lang="en-US"/>
          </a:p>
        </p:txBody>
      </p:sp>
      <p:sp>
        <p:nvSpPr>
          <p:cNvPr id="5" name="Footer Placeholder 4">
            <a:extLst>
              <a:ext uri="{FF2B5EF4-FFF2-40B4-BE49-F238E27FC236}">
                <a16:creationId xmlns:a16="http://schemas.microsoft.com/office/drawing/2014/main" id="{2940478F-B586-1105-DBAE-D72EAA82AB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Slides created for CS886 at UWaterloo</a:t>
            </a:r>
          </a:p>
        </p:txBody>
      </p:sp>
      <p:sp>
        <p:nvSpPr>
          <p:cNvPr id="6" name="Slide Number Placeholder 5">
            <a:extLst>
              <a:ext uri="{FF2B5EF4-FFF2-40B4-BE49-F238E27FC236}">
                <a16:creationId xmlns:a16="http://schemas.microsoft.com/office/drawing/2014/main" id="{751D82B9-01F9-5ECA-13DB-4E12081E45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24A5E-B0D2-394D-9970-9AE06BCB59C1}" type="slidenum">
              <a:rPr lang="en-US" smtClean="0"/>
              <a:t>‹#›</a:t>
            </a:fld>
            <a:endParaRPr lang="en-US"/>
          </a:p>
        </p:txBody>
      </p:sp>
    </p:spTree>
    <p:extLst>
      <p:ext uri="{BB962C8B-B14F-4D97-AF65-F5344CB8AC3E}">
        <p14:creationId xmlns:p14="http://schemas.microsoft.com/office/powerpoint/2010/main" val="3905641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26545-4BD3-ADE2-7347-2745EA200FE0}"/>
              </a:ext>
            </a:extLst>
          </p:cNvPr>
          <p:cNvSpPr>
            <a:spLocks noGrp="1"/>
          </p:cNvSpPr>
          <p:nvPr>
            <p:ph type="ctrTitle"/>
          </p:nvPr>
        </p:nvSpPr>
        <p:spPr/>
        <p:txBody>
          <a:bodyPr>
            <a:normAutofit/>
          </a:bodyPr>
          <a:lstStyle/>
          <a:p>
            <a:r>
              <a:rPr lang="en-US"/>
              <a:t>Lecture 10: Scaling Laws</a:t>
            </a:r>
          </a:p>
        </p:txBody>
      </p:sp>
      <p:sp>
        <p:nvSpPr>
          <p:cNvPr id="3" name="Subtitle 2">
            <a:extLst>
              <a:ext uri="{FF2B5EF4-FFF2-40B4-BE49-F238E27FC236}">
                <a16:creationId xmlns:a16="http://schemas.microsoft.com/office/drawing/2014/main" id="{6F4B5AB2-71ED-F483-B392-B5AD8D305EF7}"/>
              </a:ext>
            </a:extLst>
          </p:cNvPr>
          <p:cNvSpPr>
            <a:spLocks noGrp="1"/>
          </p:cNvSpPr>
          <p:nvPr>
            <p:ph type="subTitle" idx="1"/>
          </p:nvPr>
        </p:nvSpPr>
        <p:spPr/>
        <p:txBody>
          <a:bodyPr vert="horz" lIns="91440" tIns="45720" rIns="91440" bIns="45720" rtlCol="0" anchor="t">
            <a:normAutofit/>
          </a:bodyPr>
          <a:lstStyle/>
          <a:p>
            <a:r>
              <a:rPr lang="en-US"/>
              <a:t>Presenters: Carter Blair and Cole Wyeth</a:t>
            </a:r>
          </a:p>
        </p:txBody>
      </p:sp>
      <p:sp>
        <p:nvSpPr>
          <p:cNvPr id="4" name="Date Placeholder 3">
            <a:extLst>
              <a:ext uri="{FF2B5EF4-FFF2-40B4-BE49-F238E27FC236}">
                <a16:creationId xmlns:a16="http://schemas.microsoft.com/office/drawing/2014/main" id="{D8CC2768-A8BB-A142-D541-0D8F63A418BD}"/>
              </a:ext>
            </a:extLst>
          </p:cNvPr>
          <p:cNvSpPr>
            <a:spLocks noGrp="1"/>
          </p:cNvSpPr>
          <p:nvPr>
            <p:ph type="dt" sz="half" idx="10"/>
          </p:nvPr>
        </p:nvSpPr>
        <p:spPr/>
        <p:txBody>
          <a:bodyPr/>
          <a:lstStyle/>
          <a:p>
            <a:fld id="{EFF2884E-48B2-1441-B188-EF9645BFD4B8}" type="datetime1">
              <a:rPr lang="en-CA" smtClean="0"/>
              <a:t>2024-03-31</a:t>
            </a:fld>
            <a:endParaRPr lang="en-US"/>
          </a:p>
        </p:txBody>
      </p:sp>
      <p:sp>
        <p:nvSpPr>
          <p:cNvPr id="5" name="Footer Placeholder 4">
            <a:extLst>
              <a:ext uri="{FF2B5EF4-FFF2-40B4-BE49-F238E27FC236}">
                <a16:creationId xmlns:a16="http://schemas.microsoft.com/office/drawing/2014/main" id="{C82B6CAC-8609-18DE-AB72-8370B086D664}"/>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8530BE5A-5729-DB64-14F7-99BD0EDC38B7}"/>
              </a:ext>
            </a:extLst>
          </p:cNvPr>
          <p:cNvSpPr>
            <a:spLocks noGrp="1"/>
          </p:cNvSpPr>
          <p:nvPr>
            <p:ph type="sldNum" sz="quarter" idx="12"/>
          </p:nvPr>
        </p:nvSpPr>
        <p:spPr/>
        <p:txBody>
          <a:bodyPr/>
          <a:lstStyle/>
          <a:p>
            <a:fld id="{D4F24A5E-B0D2-394D-9970-9AE06BCB59C1}" type="slidenum">
              <a:rPr lang="en-US" smtClean="0"/>
              <a:t>1</a:t>
            </a:fld>
            <a:endParaRPr lang="en-US"/>
          </a:p>
        </p:txBody>
      </p:sp>
    </p:spTree>
    <p:extLst>
      <p:ext uri="{BB962C8B-B14F-4D97-AF65-F5344CB8AC3E}">
        <p14:creationId xmlns:p14="http://schemas.microsoft.com/office/powerpoint/2010/main" val="390026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0A418-70EF-58E3-F7A3-9D15CB734255}"/>
              </a:ext>
            </a:extLst>
          </p:cNvPr>
          <p:cNvSpPr>
            <a:spLocks noGrp="1"/>
          </p:cNvSpPr>
          <p:nvPr>
            <p:ph type="title"/>
          </p:nvPr>
        </p:nvSpPr>
        <p:spPr/>
        <p:txBody>
          <a:bodyPr/>
          <a:lstStyle/>
          <a:p>
            <a:r>
              <a:rPr lang="en-US"/>
              <a:t>Kaplan et al., 2020</a:t>
            </a:r>
          </a:p>
        </p:txBody>
      </p:sp>
      <p:sp>
        <p:nvSpPr>
          <p:cNvPr id="3" name="Content Placeholder 2">
            <a:extLst>
              <a:ext uri="{FF2B5EF4-FFF2-40B4-BE49-F238E27FC236}">
                <a16:creationId xmlns:a16="http://schemas.microsoft.com/office/drawing/2014/main" id="{9E9786FD-83E2-4347-09E2-D3BA8861754E}"/>
              </a:ext>
            </a:extLst>
          </p:cNvPr>
          <p:cNvSpPr>
            <a:spLocks noGrp="1"/>
          </p:cNvSpPr>
          <p:nvPr>
            <p:ph idx="1"/>
          </p:nvPr>
        </p:nvSpPr>
        <p:spPr>
          <a:xfrm>
            <a:off x="838200" y="1260629"/>
            <a:ext cx="10515600" cy="1309851"/>
          </a:xfrm>
        </p:spPr>
        <p:txBody>
          <a:bodyPr/>
          <a:lstStyle/>
          <a:p>
            <a:r>
              <a:rPr lang="en-CA" b="1"/>
              <a:t>Performance has a power-law relationship with each of the three scale factors N, D, C when not bottlenecked by the other two, with trends spanning more than six orders of magnitude</a:t>
            </a:r>
            <a:endParaRPr lang="en-US" b="1"/>
          </a:p>
        </p:txBody>
      </p:sp>
      <p:sp>
        <p:nvSpPr>
          <p:cNvPr id="4" name="Date Placeholder 3">
            <a:extLst>
              <a:ext uri="{FF2B5EF4-FFF2-40B4-BE49-F238E27FC236}">
                <a16:creationId xmlns:a16="http://schemas.microsoft.com/office/drawing/2014/main" id="{20B26DE9-1196-95D7-4B0F-8B72E38A4701}"/>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30B73018-ACB2-2987-00AF-AB76C458BA85}"/>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5A91DC93-A660-6153-C870-7CC3BD7BD032}"/>
              </a:ext>
            </a:extLst>
          </p:cNvPr>
          <p:cNvSpPr>
            <a:spLocks noGrp="1"/>
          </p:cNvSpPr>
          <p:nvPr>
            <p:ph type="sldNum" sz="quarter" idx="12"/>
          </p:nvPr>
        </p:nvSpPr>
        <p:spPr/>
        <p:txBody>
          <a:bodyPr/>
          <a:lstStyle/>
          <a:p>
            <a:fld id="{D4F24A5E-B0D2-394D-9970-9AE06BCB59C1}" type="slidenum">
              <a:rPr lang="en-US" smtClean="0"/>
              <a:t>10</a:t>
            </a:fld>
            <a:endParaRPr lang="en-US"/>
          </a:p>
        </p:txBody>
      </p:sp>
      <p:pic>
        <p:nvPicPr>
          <p:cNvPr id="8" name="Picture 7" descr="A graph of a graph with a line&#10;&#10;Description automatically generated with medium confidence">
            <a:extLst>
              <a:ext uri="{FF2B5EF4-FFF2-40B4-BE49-F238E27FC236}">
                <a16:creationId xmlns:a16="http://schemas.microsoft.com/office/drawing/2014/main" id="{4E2EAAD5-D352-D1D5-7BD4-E6045379C569}"/>
              </a:ext>
            </a:extLst>
          </p:cNvPr>
          <p:cNvPicPr>
            <a:picLocks noChangeAspect="1"/>
          </p:cNvPicPr>
          <p:nvPr/>
        </p:nvPicPr>
        <p:blipFill>
          <a:blip r:embed="rId2"/>
          <a:stretch>
            <a:fillRect/>
          </a:stretch>
        </p:blipFill>
        <p:spPr>
          <a:xfrm>
            <a:off x="462019" y="2592484"/>
            <a:ext cx="11267961" cy="3390074"/>
          </a:xfrm>
          <a:prstGeom prst="rect">
            <a:avLst/>
          </a:prstGeom>
        </p:spPr>
      </p:pic>
    </p:spTree>
    <p:extLst>
      <p:ext uri="{BB962C8B-B14F-4D97-AF65-F5344CB8AC3E}">
        <p14:creationId xmlns:p14="http://schemas.microsoft.com/office/powerpoint/2010/main" val="185639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C03A-3949-4F4E-D6AB-C370C64494CF}"/>
              </a:ext>
            </a:extLst>
          </p:cNvPr>
          <p:cNvSpPr>
            <a:spLocks noGrp="1"/>
          </p:cNvSpPr>
          <p:nvPr>
            <p:ph type="title"/>
          </p:nvPr>
        </p:nvSpPr>
        <p:spPr/>
        <p:txBody>
          <a:bodyPr/>
          <a:lstStyle/>
          <a:p>
            <a:r>
              <a:rPr lang="en-US"/>
              <a:t>Kaplan et al., 2020</a:t>
            </a:r>
          </a:p>
        </p:txBody>
      </p:sp>
      <p:sp>
        <p:nvSpPr>
          <p:cNvPr id="3" name="Content Placeholder 2">
            <a:extLst>
              <a:ext uri="{FF2B5EF4-FFF2-40B4-BE49-F238E27FC236}">
                <a16:creationId xmlns:a16="http://schemas.microsoft.com/office/drawing/2014/main" id="{13C32500-C1FE-149A-1860-98B95F3AADA0}"/>
              </a:ext>
            </a:extLst>
          </p:cNvPr>
          <p:cNvSpPr>
            <a:spLocks noGrp="1"/>
          </p:cNvSpPr>
          <p:nvPr>
            <p:ph idx="1"/>
          </p:nvPr>
        </p:nvSpPr>
        <p:spPr>
          <a:xfrm>
            <a:off x="838200" y="1260630"/>
            <a:ext cx="10515600" cy="1946034"/>
          </a:xfrm>
        </p:spPr>
        <p:txBody>
          <a:bodyPr/>
          <a:lstStyle/>
          <a:p>
            <a:r>
              <a:rPr lang="en-CA"/>
              <a:t>Training curves follow predictable power-laws whose parameters are roughly independent of the model size. </a:t>
            </a:r>
          </a:p>
          <a:p>
            <a:r>
              <a:rPr lang="en-CA"/>
              <a:t>By extrapolating the early part of a training curve, we can roughly predict the loss that would be achieved if we trained for much longer.</a:t>
            </a:r>
            <a:endParaRPr lang="en-US"/>
          </a:p>
        </p:txBody>
      </p:sp>
      <p:sp>
        <p:nvSpPr>
          <p:cNvPr id="4" name="Date Placeholder 3">
            <a:extLst>
              <a:ext uri="{FF2B5EF4-FFF2-40B4-BE49-F238E27FC236}">
                <a16:creationId xmlns:a16="http://schemas.microsoft.com/office/drawing/2014/main" id="{1EAA3E82-5DB9-38EF-A019-E6873FC5081A}"/>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BA2D4E6F-E308-FECA-CBF7-51CED8DA7C0C}"/>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6037D67F-2047-DFB6-65E8-884062AEFEA1}"/>
              </a:ext>
            </a:extLst>
          </p:cNvPr>
          <p:cNvSpPr>
            <a:spLocks noGrp="1"/>
          </p:cNvSpPr>
          <p:nvPr>
            <p:ph type="sldNum" sz="quarter" idx="12"/>
          </p:nvPr>
        </p:nvSpPr>
        <p:spPr/>
        <p:txBody>
          <a:bodyPr/>
          <a:lstStyle/>
          <a:p>
            <a:fld id="{D4F24A5E-B0D2-394D-9970-9AE06BCB59C1}" type="slidenum">
              <a:rPr lang="en-US" smtClean="0"/>
              <a:t>11</a:t>
            </a:fld>
            <a:endParaRPr lang="en-US"/>
          </a:p>
        </p:txBody>
      </p:sp>
      <p:pic>
        <p:nvPicPr>
          <p:cNvPr id="9" name="Picture 8">
            <a:extLst>
              <a:ext uri="{FF2B5EF4-FFF2-40B4-BE49-F238E27FC236}">
                <a16:creationId xmlns:a16="http://schemas.microsoft.com/office/drawing/2014/main" id="{768F5C5D-2E39-A5C2-3A04-38A07B78A563}"/>
              </a:ext>
            </a:extLst>
          </p:cNvPr>
          <p:cNvPicPr>
            <a:picLocks noChangeAspect="1"/>
          </p:cNvPicPr>
          <p:nvPr/>
        </p:nvPicPr>
        <p:blipFill>
          <a:blip r:embed="rId2"/>
          <a:stretch>
            <a:fillRect/>
          </a:stretch>
        </p:blipFill>
        <p:spPr>
          <a:xfrm>
            <a:off x="3767811" y="3150297"/>
            <a:ext cx="4656377" cy="2952466"/>
          </a:xfrm>
          <a:prstGeom prst="rect">
            <a:avLst/>
          </a:prstGeom>
        </p:spPr>
      </p:pic>
    </p:spTree>
    <p:extLst>
      <p:ext uri="{BB962C8B-B14F-4D97-AF65-F5344CB8AC3E}">
        <p14:creationId xmlns:p14="http://schemas.microsoft.com/office/powerpoint/2010/main" val="3772015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C03A-3949-4F4E-D6AB-C370C64494CF}"/>
              </a:ext>
            </a:extLst>
          </p:cNvPr>
          <p:cNvSpPr>
            <a:spLocks noGrp="1"/>
          </p:cNvSpPr>
          <p:nvPr>
            <p:ph type="title"/>
          </p:nvPr>
        </p:nvSpPr>
        <p:spPr/>
        <p:txBody>
          <a:bodyPr/>
          <a:lstStyle/>
          <a:p>
            <a:r>
              <a:rPr lang="en-US"/>
              <a:t>Kaplan et al., 2020</a:t>
            </a:r>
          </a:p>
        </p:txBody>
      </p:sp>
      <p:sp>
        <p:nvSpPr>
          <p:cNvPr id="3" name="Content Placeholder 2">
            <a:extLst>
              <a:ext uri="{FF2B5EF4-FFF2-40B4-BE49-F238E27FC236}">
                <a16:creationId xmlns:a16="http://schemas.microsoft.com/office/drawing/2014/main" id="{13C32500-C1FE-149A-1860-98B95F3AADA0}"/>
              </a:ext>
            </a:extLst>
          </p:cNvPr>
          <p:cNvSpPr>
            <a:spLocks noGrp="1"/>
          </p:cNvSpPr>
          <p:nvPr>
            <p:ph idx="1"/>
          </p:nvPr>
        </p:nvSpPr>
        <p:spPr>
          <a:xfrm>
            <a:off x="838200" y="1260630"/>
            <a:ext cx="10515600" cy="1319732"/>
          </a:xfrm>
        </p:spPr>
        <p:txBody>
          <a:bodyPr/>
          <a:lstStyle/>
          <a:p>
            <a:r>
              <a:rPr lang="en-CA"/>
              <a:t>When we evaluate models on text with a different distribution than they were trained on, the results are strongly correlated to those on the training validation set with a roughly constant offset in the loss</a:t>
            </a:r>
          </a:p>
        </p:txBody>
      </p:sp>
      <p:sp>
        <p:nvSpPr>
          <p:cNvPr id="4" name="Date Placeholder 3">
            <a:extLst>
              <a:ext uri="{FF2B5EF4-FFF2-40B4-BE49-F238E27FC236}">
                <a16:creationId xmlns:a16="http://schemas.microsoft.com/office/drawing/2014/main" id="{1EAA3E82-5DB9-38EF-A019-E6873FC5081A}"/>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BA2D4E6F-E308-FECA-CBF7-51CED8DA7C0C}"/>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6037D67F-2047-DFB6-65E8-884062AEFEA1}"/>
              </a:ext>
            </a:extLst>
          </p:cNvPr>
          <p:cNvSpPr>
            <a:spLocks noGrp="1"/>
          </p:cNvSpPr>
          <p:nvPr>
            <p:ph type="sldNum" sz="quarter" idx="12"/>
          </p:nvPr>
        </p:nvSpPr>
        <p:spPr/>
        <p:txBody>
          <a:bodyPr/>
          <a:lstStyle/>
          <a:p>
            <a:fld id="{D4F24A5E-B0D2-394D-9970-9AE06BCB59C1}" type="slidenum">
              <a:rPr lang="en-US" smtClean="0"/>
              <a:t>12</a:t>
            </a:fld>
            <a:endParaRPr lang="en-US"/>
          </a:p>
        </p:txBody>
      </p:sp>
      <p:pic>
        <p:nvPicPr>
          <p:cNvPr id="8" name="Picture 7" descr="A graph of a graph with blue and orange dots&#10;&#10;Description automatically generated">
            <a:extLst>
              <a:ext uri="{FF2B5EF4-FFF2-40B4-BE49-F238E27FC236}">
                <a16:creationId xmlns:a16="http://schemas.microsoft.com/office/drawing/2014/main" id="{097198EF-3C8E-A8DD-4D78-74984133F32B}"/>
              </a:ext>
            </a:extLst>
          </p:cNvPr>
          <p:cNvPicPr>
            <a:picLocks noChangeAspect="1"/>
          </p:cNvPicPr>
          <p:nvPr/>
        </p:nvPicPr>
        <p:blipFill>
          <a:blip r:embed="rId2"/>
          <a:stretch>
            <a:fillRect/>
          </a:stretch>
        </p:blipFill>
        <p:spPr>
          <a:xfrm>
            <a:off x="3662297" y="2802304"/>
            <a:ext cx="4867405" cy="2974525"/>
          </a:xfrm>
          <a:prstGeom prst="rect">
            <a:avLst/>
          </a:prstGeom>
        </p:spPr>
      </p:pic>
    </p:spTree>
    <p:extLst>
      <p:ext uri="{BB962C8B-B14F-4D97-AF65-F5344CB8AC3E}">
        <p14:creationId xmlns:p14="http://schemas.microsoft.com/office/powerpoint/2010/main" val="3531904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C03A-3949-4F4E-D6AB-C370C64494CF}"/>
              </a:ext>
            </a:extLst>
          </p:cNvPr>
          <p:cNvSpPr>
            <a:spLocks noGrp="1"/>
          </p:cNvSpPr>
          <p:nvPr>
            <p:ph type="title"/>
          </p:nvPr>
        </p:nvSpPr>
        <p:spPr/>
        <p:txBody>
          <a:bodyPr/>
          <a:lstStyle/>
          <a:p>
            <a:r>
              <a:rPr lang="en-US"/>
              <a:t>Kaplan et al., 2020</a:t>
            </a:r>
          </a:p>
        </p:txBody>
      </p:sp>
      <p:sp>
        <p:nvSpPr>
          <p:cNvPr id="3" name="Content Placeholder 2">
            <a:extLst>
              <a:ext uri="{FF2B5EF4-FFF2-40B4-BE49-F238E27FC236}">
                <a16:creationId xmlns:a16="http://schemas.microsoft.com/office/drawing/2014/main" id="{13C32500-C1FE-149A-1860-98B95F3AADA0}"/>
              </a:ext>
            </a:extLst>
          </p:cNvPr>
          <p:cNvSpPr>
            <a:spLocks noGrp="1"/>
          </p:cNvSpPr>
          <p:nvPr>
            <p:ph idx="1"/>
          </p:nvPr>
        </p:nvSpPr>
        <p:spPr>
          <a:xfrm>
            <a:off x="838200" y="1260630"/>
            <a:ext cx="10515600" cy="1319732"/>
          </a:xfrm>
        </p:spPr>
        <p:txBody>
          <a:bodyPr/>
          <a:lstStyle/>
          <a:p>
            <a:r>
              <a:rPr lang="en-CA" b="1"/>
              <a:t>Large models are more sample-efficient than small models</a:t>
            </a:r>
            <a:r>
              <a:rPr lang="en-CA"/>
              <a:t>, reaching the same level of performance with fewer optimization steps (Left) and using fewer data points (Right).</a:t>
            </a:r>
          </a:p>
        </p:txBody>
      </p:sp>
      <p:sp>
        <p:nvSpPr>
          <p:cNvPr id="4" name="Date Placeholder 3">
            <a:extLst>
              <a:ext uri="{FF2B5EF4-FFF2-40B4-BE49-F238E27FC236}">
                <a16:creationId xmlns:a16="http://schemas.microsoft.com/office/drawing/2014/main" id="{1EAA3E82-5DB9-38EF-A019-E6873FC5081A}"/>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BA2D4E6F-E308-FECA-CBF7-51CED8DA7C0C}"/>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6037D67F-2047-DFB6-65E8-884062AEFEA1}"/>
              </a:ext>
            </a:extLst>
          </p:cNvPr>
          <p:cNvSpPr>
            <a:spLocks noGrp="1"/>
          </p:cNvSpPr>
          <p:nvPr>
            <p:ph type="sldNum" sz="quarter" idx="12"/>
          </p:nvPr>
        </p:nvSpPr>
        <p:spPr/>
        <p:txBody>
          <a:bodyPr/>
          <a:lstStyle/>
          <a:p>
            <a:fld id="{D4F24A5E-B0D2-394D-9970-9AE06BCB59C1}" type="slidenum">
              <a:rPr lang="en-US" smtClean="0"/>
              <a:t>13</a:t>
            </a:fld>
            <a:endParaRPr lang="en-US"/>
          </a:p>
        </p:txBody>
      </p:sp>
      <p:pic>
        <p:nvPicPr>
          <p:cNvPr id="11" name="Picture 10" descr="A graph of loss versus model and dataset size&#10;&#10;Description automatically generated">
            <a:extLst>
              <a:ext uri="{FF2B5EF4-FFF2-40B4-BE49-F238E27FC236}">
                <a16:creationId xmlns:a16="http://schemas.microsoft.com/office/drawing/2014/main" id="{64325780-FDA2-0171-4CAB-52AA198ACEB5}"/>
              </a:ext>
            </a:extLst>
          </p:cNvPr>
          <p:cNvPicPr>
            <a:picLocks noChangeAspect="1"/>
          </p:cNvPicPr>
          <p:nvPr/>
        </p:nvPicPr>
        <p:blipFill>
          <a:blip r:embed="rId2"/>
          <a:stretch>
            <a:fillRect/>
          </a:stretch>
        </p:blipFill>
        <p:spPr>
          <a:xfrm>
            <a:off x="2938316" y="2580362"/>
            <a:ext cx="6315367" cy="3587553"/>
          </a:xfrm>
          <a:prstGeom prst="rect">
            <a:avLst/>
          </a:prstGeom>
        </p:spPr>
      </p:pic>
    </p:spTree>
    <p:extLst>
      <p:ext uri="{BB962C8B-B14F-4D97-AF65-F5344CB8AC3E}">
        <p14:creationId xmlns:p14="http://schemas.microsoft.com/office/powerpoint/2010/main" val="1878017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C03A-3949-4F4E-D6AB-C370C64494CF}"/>
              </a:ext>
            </a:extLst>
          </p:cNvPr>
          <p:cNvSpPr>
            <a:spLocks noGrp="1"/>
          </p:cNvSpPr>
          <p:nvPr>
            <p:ph type="title"/>
          </p:nvPr>
        </p:nvSpPr>
        <p:spPr/>
        <p:txBody>
          <a:bodyPr/>
          <a:lstStyle/>
          <a:p>
            <a:r>
              <a:rPr lang="en-US"/>
              <a:t>Kaplan et al., 2020</a:t>
            </a:r>
          </a:p>
        </p:txBody>
      </p:sp>
      <p:sp>
        <p:nvSpPr>
          <p:cNvPr id="3" name="Content Placeholder 2">
            <a:extLst>
              <a:ext uri="{FF2B5EF4-FFF2-40B4-BE49-F238E27FC236}">
                <a16:creationId xmlns:a16="http://schemas.microsoft.com/office/drawing/2014/main" id="{13C32500-C1FE-149A-1860-98B95F3AADA0}"/>
              </a:ext>
            </a:extLst>
          </p:cNvPr>
          <p:cNvSpPr>
            <a:spLocks noGrp="1"/>
          </p:cNvSpPr>
          <p:nvPr>
            <p:ph idx="1"/>
          </p:nvPr>
        </p:nvSpPr>
        <p:spPr>
          <a:xfrm>
            <a:off x="838200" y="1260629"/>
            <a:ext cx="10515600" cy="1958559"/>
          </a:xfrm>
        </p:spPr>
        <p:txBody>
          <a:bodyPr>
            <a:normAutofit fontScale="92500" lnSpcReduction="10000"/>
          </a:bodyPr>
          <a:lstStyle/>
          <a:p>
            <a:r>
              <a:rPr lang="en-CA" b="1"/>
              <a:t>Convergence is inefficient</a:t>
            </a:r>
          </a:p>
          <a:p>
            <a:r>
              <a:rPr lang="en-CA"/>
              <a:t>When working within a fixed compute budget C but without any other restrictions on the model size N or available data D, we attain optimal performance by training very large models and stopping significantly short of convergence.</a:t>
            </a:r>
          </a:p>
        </p:txBody>
      </p:sp>
      <p:sp>
        <p:nvSpPr>
          <p:cNvPr id="4" name="Date Placeholder 3">
            <a:extLst>
              <a:ext uri="{FF2B5EF4-FFF2-40B4-BE49-F238E27FC236}">
                <a16:creationId xmlns:a16="http://schemas.microsoft.com/office/drawing/2014/main" id="{1EAA3E82-5DB9-38EF-A019-E6873FC5081A}"/>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BA2D4E6F-E308-FECA-CBF7-51CED8DA7C0C}"/>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6037D67F-2047-DFB6-65E8-884062AEFEA1}"/>
              </a:ext>
            </a:extLst>
          </p:cNvPr>
          <p:cNvSpPr>
            <a:spLocks noGrp="1"/>
          </p:cNvSpPr>
          <p:nvPr>
            <p:ph type="sldNum" sz="quarter" idx="12"/>
          </p:nvPr>
        </p:nvSpPr>
        <p:spPr/>
        <p:txBody>
          <a:bodyPr/>
          <a:lstStyle/>
          <a:p>
            <a:fld id="{D4F24A5E-B0D2-394D-9970-9AE06BCB59C1}" type="slidenum">
              <a:rPr lang="en-US" smtClean="0"/>
              <a:t>14</a:t>
            </a:fld>
            <a:endParaRPr lang="en-US"/>
          </a:p>
        </p:txBody>
      </p:sp>
      <p:pic>
        <p:nvPicPr>
          <p:cNvPr id="8" name="Picture 7" descr="A graph of colored lines&#10;&#10;Description automatically generated">
            <a:extLst>
              <a:ext uri="{FF2B5EF4-FFF2-40B4-BE49-F238E27FC236}">
                <a16:creationId xmlns:a16="http://schemas.microsoft.com/office/drawing/2014/main" id="{15EE7174-C21F-86B9-92A1-C3D992DAD3FE}"/>
              </a:ext>
            </a:extLst>
          </p:cNvPr>
          <p:cNvPicPr>
            <a:picLocks noChangeAspect="1"/>
          </p:cNvPicPr>
          <p:nvPr/>
        </p:nvPicPr>
        <p:blipFill>
          <a:blip r:embed="rId2"/>
          <a:stretch>
            <a:fillRect/>
          </a:stretch>
        </p:blipFill>
        <p:spPr>
          <a:xfrm>
            <a:off x="1272174" y="3219188"/>
            <a:ext cx="5128626" cy="3001367"/>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E74690D-DDE2-2624-8375-D4C13159409A}"/>
                  </a:ext>
                </a:extLst>
              </p:cNvPr>
              <p:cNvSpPr txBox="1"/>
              <p:nvPr/>
            </p:nvSpPr>
            <p:spPr>
              <a:xfrm>
                <a:off x="7703507" y="3429000"/>
                <a:ext cx="3444657" cy="2031325"/>
              </a:xfrm>
              <a:prstGeom prst="rect">
                <a:avLst/>
              </a:prstGeom>
              <a:noFill/>
            </p:spPr>
            <p:txBody>
              <a:bodyPr wrap="square" rtlCol="0">
                <a:spAutoFit/>
              </a:bodyPr>
              <a:lstStyle/>
              <a:p>
                <a:r>
                  <a:rPr lang="en-US"/>
                  <a:t>For example, imagine you have</a:t>
                </a:r>
                <a14:m>
                  <m:oMath xmlns:m="http://schemas.openxmlformats.org/officeDocument/2006/math">
                    <m:r>
                      <a:rPr lang="en-CA" b="0" i="0" smtClean="0">
                        <a:latin typeface="Cambria Math" panose="02040503050406030204" pitchFamily="18" charset="0"/>
                      </a:rPr>
                      <m:t> </m:t>
                    </m:r>
                    <m:sSup>
                      <m:sSupPr>
                        <m:ctrlPr>
                          <a:rPr lang="en-US" i="1" smtClean="0">
                            <a:latin typeface="Cambria Math" panose="02040503050406030204" pitchFamily="18" charset="0"/>
                          </a:rPr>
                        </m:ctrlPr>
                      </m:sSupPr>
                      <m:e>
                        <m:r>
                          <a:rPr lang="en-CA" b="0" i="1" smtClean="0">
                            <a:latin typeface="Cambria Math" panose="02040503050406030204" pitchFamily="18" charset="0"/>
                          </a:rPr>
                          <m:t>10</m:t>
                        </m:r>
                      </m:e>
                      <m:sup>
                        <m:r>
                          <a:rPr lang="en-CA" b="0" i="1" smtClean="0">
                            <a:latin typeface="Cambria Math" panose="02040503050406030204" pitchFamily="18" charset="0"/>
                          </a:rPr>
                          <m:t>−4</m:t>
                        </m:r>
                      </m:sup>
                    </m:sSup>
                  </m:oMath>
                </a14:m>
                <a:r>
                  <a:rPr lang="en-US"/>
                  <a:t> PF-days of compute</a:t>
                </a:r>
              </a:p>
              <a:p>
                <a:endParaRPr lang="en-US"/>
              </a:p>
              <a:p>
                <a:r>
                  <a:rPr lang="en-US">
                    <a:solidFill>
                      <a:srgbClr val="7030A0"/>
                    </a:solidFill>
                  </a:rPr>
                  <a:t>Smaller model trained to convergence achieve a loss of ~ 6</a:t>
                </a:r>
              </a:p>
              <a:p>
                <a:endParaRPr lang="en-US"/>
              </a:p>
              <a:p>
                <a:r>
                  <a:rPr lang="en-US">
                    <a:solidFill>
                      <a:srgbClr val="288D92"/>
                    </a:solidFill>
                  </a:rPr>
                  <a:t>Larger models achieve a loss &lt;5</a:t>
                </a:r>
              </a:p>
            </p:txBody>
          </p:sp>
        </mc:Choice>
        <mc:Fallback xmlns="">
          <p:sp>
            <p:nvSpPr>
              <p:cNvPr id="10" name="TextBox 9">
                <a:extLst>
                  <a:ext uri="{FF2B5EF4-FFF2-40B4-BE49-F238E27FC236}">
                    <a16:creationId xmlns:a16="http://schemas.microsoft.com/office/drawing/2014/main" id="{8E74690D-DDE2-2624-8375-D4C13159409A}"/>
                  </a:ext>
                </a:extLst>
              </p:cNvPr>
              <p:cNvSpPr txBox="1">
                <a:spLocks noRot="1" noChangeAspect="1" noMove="1" noResize="1" noEditPoints="1" noAdjustHandles="1" noChangeArrowheads="1" noChangeShapeType="1" noTextEdit="1"/>
              </p:cNvSpPr>
              <p:nvPr/>
            </p:nvSpPr>
            <p:spPr>
              <a:xfrm>
                <a:off x="7703507" y="3429000"/>
                <a:ext cx="3444657" cy="2031325"/>
              </a:xfrm>
              <a:prstGeom prst="rect">
                <a:avLst/>
              </a:prstGeom>
              <a:blipFill>
                <a:blip r:embed="rId3"/>
                <a:stretch>
                  <a:fillRect l="-1593" t="-1802" b="-3604"/>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D2C4F2FA-0E45-7DBB-481C-595C77A6558E}"/>
              </a:ext>
            </a:extLst>
          </p:cNvPr>
          <p:cNvCxnSpPr>
            <a:cxnSpLocks/>
          </p:cNvCxnSpPr>
          <p:nvPr/>
        </p:nvCxnSpPr>
        <p:spPr>
          <a:xfrm flipV="1">
            <a:off x="3081403" y="3081403"/>
            <a:ext cx="0" cy="2730674"/>
          </a:xfrm>
          <a:prstGeom prst="line">
            <a:avLst/>
          </a:prstGeom>
          <a:ln w="4445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23963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C03A-3949-4F4E-D6AB-C370C64494CF}"/>
              </a:ext>
            </a:extLst>
          </p:cNvPr>
          <p:cNvSpPr>
            <a:spLocks noGrp="1"/>
          </p:cNvSpPr>
          <p:nvPr>
            <p:ph type="title"/>
          </p:nvPr>
        </p:nvSpPr>
        <p:spPr/>
        <p:txBody>
          <a:bodyPr/>
          <a:lstStyle/>
          <a:p>
            <a:r>
              <a:rPr lang="en-US"/>
              <a:t>Kaplan et al., 2020</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3C32500-C1FE-149A-1860-98B95F3AADA0}"/>
                  </a:ext>
                </a:extLst>
              </p:cNvPr>
              <p:cNvSpPr>
                <a:spLocks noGrp="1"/>
              </p:cNvSpPr>
              <p:nvPr>
                <p:ph idx="1"/>
              </p:nvPr>
            </p:nvSpPr>
            <p:spPr>
              <a:xfrm>
                <a:off x="838200" y="1260629"/>
                <a:ext cx="10515600" cy="2609913"/>
              </a:xfrm>
            </p:spPr>
            <p:txBody>
              <a:bodyPr>
                <a:normAutofit/>
              </a:bodyPr>
              <a:lstStyle/>
              <a:p>
                <a:r>
                  <a:rPr lang="en-CA"/>
                  <a:t>Performance improves predictably as long as we scale up N and D in tandem, but enters a regime of diminishing returns if either N or D is held fixed while the other increases. </a:t>
                </a:r>
              </a:p>
              <a:p>
                <a:r>
                  <a:rPr lang="en-CA"/>
                  <a:t>The performance penalty depends predictably on the ratio </a:t>
                </a:r>
                <a14:m>
                  <m:oMath xmlns:m="http://schemas.openxmlformats.org/officeDocument/2006/math">
                    <m:f>
                      <m:fPr>
                        <m:type m:val="skw"/>
                        <m:ctrlPr>
                          <a:rPr lang="en-CA" i="1" smtClean="0">
                            <a:latin typeface="Cambria Math" panose="02040503050406030204" pitchFamily="18" charset="0"/>
                          </a:rPr>
                        </m:ctrlPr>
                      </m:fPr>
                      <m:num>
                        <m:sSup>
                          <m:sSupPr>
                            <m:ctrlPr>
                              <a:rPr lang="en-CA" i="1" smtClean="0">
                                <a:latin typeface="Cambria Math" panose="02040503050406030204" pitchFamily="18" charset="0"/>
                              </a:rPr>
                            </m:ctrlPr>
                          </m:sSupPr>
                          <m:e>
                            <m:r>
                              <a:rPr lang="en-CA" b="0" i="1" smtClean="0">
                                <a:latin typeface="Cambria Math" panose="02040503050406030204" pitchFamily="18" charset="0"/>
                              </a:rPr>
                              <m:t>𝑁</m:t>
                            </m:r>
                          </m:e>
                          <m:sup>
                            <m:r>
                              <a:rPr lang="en-CA" b="0" i="1" smtClean="0">
                                <a:latin typeface="Cambria Math" panose="02040503050406030204" pitchFamily="18" charset="0"/>
                              </a:rPr>
                              <m:t>0.74</m:t>
                            </m:r>
                          </m:sup>
                        </m:sSup>
                      </m:num>
                      <m:den>
                        <m:r>
                          <a:rPr lang="en-CA" b="0" i="1" smtClean="0">
                            <a:latin typeface="Cambria Math" panose="02040503050406030204" pitchFamily="18" charset="0"/>
                          </a:rPr>
                          <m:t>𝐷</m:t>
                        </m:r>
                      </m:den>
                    </m:f>
                  </m:oMath>
                </a14:m>
                <a:endParaRPr lang="en-CA"/>
              </a:p>
              <a:p>
                <a:pPr lvl="1"/>
                <a:r>
                  <a:rPr lang="en-CA"/>
                  <a:t>every time we increase the model size 8x, we only need to increase the data by roughly 5x to avoid a penalty.</a:t>
                </a:r>
                <a:endParaRPr lang="en-US"/>
              </a:p>
            </p:txBody>
          </p:sp>
        </mc:Choice>
        <mc:Fallback xmlns="">
          <p:sp>
            <p:nvSpPr>
              <p:cNvPr id="3" name="Content Placeholder 2">
                <a:extLst>
                  <a:ext uri="{FF2B5EF4-FFF2-40B4-BE49-F238E27FC236}">
                    <a16:creationId xmlns:a16="http://schemas.microsoft.com/office/drawing/2014/main" id="{13C32500-C1FE-149A-1860-98B95F3AADA0}"/>
                  </a:ext>
                </a:extLst>
              </p:cNvPr>
              <p:cNvSpPr>
                <a:spLocks noGrp="1" noRot="1" noChangeAspect="1" noMove="1" noResize="1" noEditPoints="1" noAdjustHandles="1" noChangeArrowheads="1" noChangeShapeType="1" noTextEdit="1"/>
              </p:cNvSpPr>
              <p:nvPr>
                <p:ph idx="1"/>
              </p:nvPr>
            </p:nvSpPr>
            <p:spPr>
              <a:xfrm>
                <a:off x="838200" y="1260629"/>
                <a:ext cx="10515600" cy="2609913"/>
              </a:xfrm>
              <a:blipFill>
                <a:blip r:embed="rId2"/>
                <a:stretch>
                  <a:fillRect l="-1043" t="-3972" b="-1636"/>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1EAA3E82-5DB9-38EF-A019-E6873FC5081A}"/>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BA2D4E6F-E308-FECA-CBF7-51CED8DA7C0C}"/>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6037D67F-2047-DFB6-65E8-884062AEFEA1}"/>
              </a:ext>
            </a:extLst>
          </p:cNvPr>
          <p:cNvSpPr>
            <a:spLocks noGrp="1"/>
          </p:cNvSpPr>
          <p:nvPr>
            <p:ph type="sldNum" sz="quarter" idx="12"/>
          </p:nvPr>
        </p:nvSpPr>
        <p:spPr/>
        <p:txBody>
          <a:bodyPr/>
          <a:lstStyle/>
          <a:p>
            <a:fld id="{D4F24A5E-B0D2-394D-9970-9AE06BCB59C1}" type="slidenum">
              <a:rPr lang="en-US" smtClean="0"/>
              <a:t>15</a:t>
            </a:fld>
            <a:endParaRPr lang="en-US"/>
          </a:p>
        </p:txBody>
      </p:sp>
      <p:pic>
        <p:nvPicPr>
          <p:cNvPr id="8" name="Picture 7" descr="A graph of data and a chart of data&#10;&#10;Description automatically generated with medium confidence">
            <a:extLst>
              <a:ext uri="{FF2B5EF4-FFF2-40B4-BE49-F238E27FC236}">
                <a16:creationId xmlns:a16="http://schemas.microsoft.com/office/drawing/2014/main" id="{F722B6EC-4254-CB85-8BCC-67C19E0167AE}"/>
              </a:ext>
            </a:extLst>
          </p:cNvPr>
          <p:cNvPicPr>
            <a:picLocks noChangeAspect="1"/>
          </p:cNvPicPr>
          <p:nvPr/>
        </p:nvPicPr>
        <p:blipFill>
          <a:blip r:embed="rId3"/>
          <a:stretch>
            <a:fillRect/>
          </a:stretch>
        </p:blipFill>
        <p:spPr>
          <a:xfrm>
            <a:off x="1530263" y="3705941"/>
            <a:ext cx="9131473" cy="2368498"/>
          </a:xfrm>
          <a:prstGeom prst="rect">
            <a:avLst/>
          </a:prstGeom>
        </p:spPr>
      </p:pic>
      <p:cxnSp>
        <p:nvCxnSpPr>
          <p:cNvPr id="10" name="Straight Arrow Connector 9">
            <a:extLst>
              <a:ext uri="{FF2B5EF4-FFF2-40B4-BE49-F238E27FC236}">
                <a16:creationId xmlns:a16="http://schemas.microsoft.com/office/drawing/2014/main" id="{97EB34A1-AE5D-3F11-BCBA-0F2C827D106D}"/>
              </a:ext>
            </a:extLst>
          </p:cNvPr>
          <p:cNvCxnSpPr/>
          <p:nvPr/>
        </p:nvCxnSpPr>
        <p:spPr>
          <a:xfrm>
            <a:off x="6601216" y="6061913"/>
            <a:ext cx="28434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8C6FF1B-690B-3A39-0AC7-F477EFB41F5D}"/>
              </a:ext>
            </a:extLst>
          </p:cNvPr>
          <p:cNvSpPr txBox="1"/>
          <p:nvPr/>
        </p:nvSpPr>
        <p:spPr>
          <a:xfrm>
            <a:off x="7193071" y="6074439"/>
            <a:ext cx="1920658" cy="369332"/>
          </a:xfrm>
          <a:prstGeom prst="rect">
            <a:avLst/>
          </a:prstGeom>
          <a:noFill/>
        </p:spPr>
        <p:txBody>
          <a:bodyPr wrap="square" rtlCol="0">
            <a:spAutoFit/>
          </a:bodyPr>
          <a:lstStyle/>
          <a:p>
            <a:r>
              <a:rPr lang="en-US"/>
              <a:t>Params per data</a:t>
            </a:r>
          </a:p>
        </p:txBody>
      </p:sp>
      <p:cxnSp>
        <p:nvCxnSpPr>
          <p:cNvPr id="13" name="Straight Arrow Connector 12">
            <a:extLst>
              <a:ext uri="{FF2B5EF4-FFF2-40B4-BE49-F238E27FC236}">
                <a16:creationId xmlns:a16="http://schemas.microsoft.com/office/drawing/2014/main" id="{A084CEA3-BD5C-FBD4-DAC2-E3B03E67DA26}"/>
              </a:ext>
            </a:extLst>
          </p:cNvPr>
          <p:cNvCxnSpPr/>
          <p:nvPr/>
        </p:nvCxnSpPr>
        <p:spPr>
          <a:xfrm flipV="1">
            <a:off x="10311008" y="4057209"/>
            <a:ext cx="0" cy="1665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5A054E6-EEB8-82BF-B5FA-0C5C82350EA6}"/>
              </a:ext>
            </a:extLst>
          </p:cNvPr>
          <p:cNvSpPr txBox="1"/>
          <p:nvPr/>
        </p:nvSpPr>
        <p:spPr>
          <a:xfrm>
            <a:off x="10495244" y="4290024"/>
            <a:ext cx="1025048" cy="1200329"/>
          </a:xfrm>
          <a:prstGeom prst="rect">
            <a:avLst/>
          </a:prstGeom>
          <a:noFill/>
        </p:spPr>
        <p:txBody>
          <a:bodyPr wrap="square" rtlCol="0">
            <a:spAutoFit/>
          </a:bodyPr>
          <a:lstStyle/>
          <a:p>
            <a:r>
              <a:rPr lang="en-US"/>
              <a:t>Loss over loss with inf. data</a:t>
            </a:r>
          </a:p>
        </p:txBody>
      </p:sp>
    </p:spTree>
    <p:extLst>
      <p:ext uri="{BB962C8B-B14F-4D97-AF65-F5344CB8AC3E}">
        <p14:creationId xmlns:p14="http://schemas.microsoft.com/office/powerpoint/2010/main" val="3514902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C03A-3949-4F4E-D6AB-C370C64494CF}"/>
              </a:ext>
            </a:extLst>
          </p:cNvPr>
          <p:cNvSpPr>
            <a:spLocks noGrp="1"/>
          </p:cNvSpPr>
          <p:nvPr>
            <p:ph type="title"/>
          </p:nvPr>
        </p:nvSpPr>
        <p:spPr/>
        <p:txBody>
          <a:bodyPr/>
          <a:lstStyle/>
          <a:p>
            <a:r>
              <a:rPr lang="en-US"/>
              <a:t>Kaplan et al., 2020</a:t>
            </a:r>
          </a:p>
        </p:txBody>
      </p:sp>
      <p:sp>
        <p:nvSpPr>
          <p:cNvPr id="3" name="Content Placeholder 2">
            <a:extLst>
              <a:ext uri="{FF2B5EF4-FFF2-40B4-BE49-F238E27FC236}">
                <a16:creationId xmlns:a16="http://schemas.microsoft.com/office/drawing/2014/main" id="{13C32500-C1FE-149A-1860-98B95F3AADA0}"/>
              </a:ext>
            </a:extLst>
          </p:cNvPr>
          <p:cNvSpPr>
            <a:spLocks noGrp="1"/>
          </p:cNvSpPr>
          <p:nvPr>
            <p:ph idx="1"/>
          </p:nvPr>
        </p:nvSpPr>
        <p:spPr>
          <a:xfrm>
            <a:off x="838200" y="1260629"/>
            <a:ext cx="10515600" cy="1958559"/>
          </a:xfrm>
        </p:spPr>
        <p:txBody>
          <a:bodyPr>
            <a:normAutofit/>
          </a:bodyPr>
          <a:lstStyle/>
          <a:p>
            <a:r>
              <a:rPr lang="en-CA"/>
              <a:t>The ideal batch size for training these models is roughly a power of the loss only, and continues to be determinable by measuring the gradient noise scale [MKAT18]; it is roughly 1-2 million tokens at convergence for the largest models we can train. (Section 5.1)</a:t>
            </a:r>
          </a:p>
        </p:txBody>
      </p:sp>
      <p:sp>
        <p:nvSpPr>
          <p:cNvPr id="4" name="Date Placeholder 3">
            <a:extLst>
              <a:ext uri="{FF2B5EF4-FFF2-40B4-BE49-F238E27FC236}">
                <a16:creationId xmlns:a16="http://schemas.microsoft.com/office/drawing/2014/main" id="{1EAA3E82-5DB9-38EF-A019-E6873FC5081A}"/>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BA2D4E6F-E308-FECA-CBF7-51CED8DA7C0C}"/>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6037D67F-2047-DFB6-65E8-884062AEFEA1}"/>
              </a:ext>
            </a:extLst>
          </p:cNvPr>
          <p:cNvSpPr>
            <a:spLocks noGrp="1"/>
          </p:cNvSpPr>
          <p:nvPr>
            <p:ph type="sldNum" sz="quarter" idx="12"/>
          </p:nvPr>
        </p:nvSpPr>
        <p:spPr/>
        <p:txBody>
          <a:bodyPr/>
          <a:lstStyle/>
          <a:p>
            <a:fld id="{D4F24A5E-B0D2-394D-9970-9AE06BCB59C1}" type="slidenum">
              <a:rPr lang="en-US" smtClean="0"/>
              <a:t>16</a:t>
            </a:fld>
            <a:endParaRPr lang="en-US"/>
          </a:p>
        </p:txBody>
      </p:sp>
      <p:pic>
        <p:nvPicPr>
          <p:cNvPr id="7" name="Picture 6">
            <a:extLst>
              <a:ext uri="{FF2B5EF4-FFF2-40B4-BE49-F238E27FC236}">
                <a16:creationId xmlns:a16="http://schemas.microsoft.com/office/drawing/2014/main" id="{0AD6C073-DEE7-B0FF-5728-39E3B17CD86B}"/>
              </a:ext>
            </a:extLst>
          </p:cNvPr>
          <p:cNvPicPr>
            <a:picLocks noChangeAspect="1"/>
          </p:cNvPicPr>
          <p:nvPr/>
        </p:nvPicPr>
        <p:blipFill>
          <a:blip r:embed="rId2"/>
          <a:stretch>
            <a:fillRect/>
          </a:stretch>
        </p:blipFill>
        <p:spPr>
          <a:xfrm>
            <a:off x="2206830" y="3049415"/>
            <a:ext cx="6561117" cy="3203508"/>
          </a:xfrm>
          <a:prstGeom prst="rect">
            <a:avLst/>
          </a:prstGeom>
        </p:spPr>
      </p:pic>
    </p:spTree>
    <p:extLst>
      <p:ext uri="{BB962C8B-B14F-4D97-AF65-F5344CB8AC3E}">
        <p14:creationId xmlns:p14="http://schemas.microsoft.com/office/powerpoint/2010/main" val="2413466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C03A-3949-4F4E-D6AB-C370C64494CF}"/>
              </a:ext>
            </a:extLst>
          </p:cNvPr>
          <p:cNvSpPr>
            <a:spLocks noGrp="1"/>
          </p:cNvSpPr>
          <p:nvPr>
            <p:ph type="title"/>
          </p:nvPr>
        </p:nvSpPr>
        <p:spPr/>
        <p:txBody>
          <a:bodyPr/>
          <a:lstStyle/>
          <a:p>
            <a:r>
              <a:rPr lang="en-US"/>
              <a:t>Kaplan et al., 2020</a:t>
            </a:r>
          </a:p>
        </p:txBody>
      </p:sp>
      <p:sp>
        <p:nvSpPr>
          <p:cNvPr id="3" name="Content Placeholder 2">
            <a:extLst>
              <a:ext uri="{FF2B5EF4-FFF2-40B4-BE49-F238E27FC236}">
                <a16:creationId xmlns:a16="http://schemas.microsoft.com/office/drawing/2014/main" id="{13C32500-C1FE-149A-1860-98B95F3AADA0}"/>
              </a:ext>
            </a:extLst>
          </p:cNvPr>
          <p:cNvSpPr>
            <a:spLocks noGrp="1"/>
          </p:cNvSpPr>
          <p:nvPr>
            <p:ph idx="1"/>
          </p:nvPr>
        </p:nvSpPr>
        <p:spPr>
          <a:xfrm>
            <a:off x="838200" y="1260628"/>
            <a:ext cx="10515600" cy="3529085"/>
          </a:xfrm>
        </p:spPr>
        <p:txBody>
          <a:bodyPr>
            <a:normAutofit/>
          </a:bodyPr>
          <a:lstStyle/>
          <a:p>
            <a:r>
              <a:rPr lang="en-CA"/>
              <a:t>Takeaways</a:t>
            </a:r>
          </a:p>
          <a:p>
            <a:pPr lvl="1"/>
            <a:r>
              <a:rPr lang="en-CA"/>
              <a:t>Cross-entropy loss scales predictably with model scale </a:t>
            </a:r>
          </a:p>
          <a:p>
            <a:pPr lvl="1"/>
            <a:r>
              <a:rPr lang="en-CA"/>
              <a:t>Model shape matters far less than scale</a:t>
            </a:r>
          </a:p>
          <a:p>
            <a:pPr lvl="1"/>
            <a:r>
              <a:rPr lang="en-CA"/>
              <a:t>The amount of embedding parameters doesn’t really matter</a:t>
            </a:r>
          </a:p>
          <a:p>
            <a:pPr lvl="1"/>
            <a:r>
              <a:rPr lang="en-CA"/>
              <a:t>We can predict the final loss of a model based on the early part of the training curve</a:t>
            </a:r>
          </a:p>
          <a:p>
            <a:pPr lvl="1"/>
            <a:r>
              <a:rPr lang="en-CA"/>
              <a:t>Training models to convergence is compute inefficient</a:t>
            </a:r>
          </a:p>
          <a:p>
            <a:pPr lvl="1"/>
            <a:r>
              <a:rPr lang="en-CA"/>
              <a:t>The ideal batch size is a power of loss only and does not depend on model size</a:t>
            </a:r>
          </a:p>
        </p:txBody>
      </p:sp>
      <p:sp>
        <p:nvSpPr>
          <p:cNvPr id="4" name="Date Placeholder 3">
            <a:extLst>
              <a:ext uri="{FF2B5EF4-FFF2-40B4-BE49-F238E27FC236}">
                <a16:creationId xmlns:a16="http://schemas.microsoft.com/office/drawing/2014/main" id="{1EAA3E82-5DB9-38EF-A019-E6873FC5081A}"/>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BA2D4E6F-E308-FECA-CBF7-51CED8DA7C0C}"/>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6037D67F-2047-DFB6-65E8-884062AEFEA1}"/>
              </a:ext>
            </a:extLst>
          </p:cNvPr>
          <p:cNvSpPr>
            <a:spLocks noGrp="1"/>
          </p:cNvSpPr>
          <p:nvPr>
            <p:ph type="sldNum" sz="quarter" idx="12"/>
          </p:nvPr>
        </p:nvSpPr>
        <p:spPr/>
        <p:txBody>
          <a:bodyPr/>
          <a:lstStyle/>
          <a:p>
            <a:fld id="{D4F24A5E-B0D2-394D-9970-9AE06BCB59C1}" type="slidenum">
              <a:rPr lang="en-US" smtClean="0"/>
              <a:t>17</a:t>
            </a:fld>
            <a:endParaRPr lang="en-US"/>
          </a:p>
        </p:txBody>
      </p:sp>
    </p:spTree>
    <p:extLst>
      <p:ext uri="{BB962C8B-B14F-4D97-AF65-F5344CB8AC3E}">
        <p14:creationId xmlns:p14="http://schemas.microsoft.com/office/powerpoint/2010/main" val="126638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1B2BF-F989-6F09-3BFE-3A4FF85AB467}"/>
              </a:ext>
            </a:extLst>
          </p:cNvPr>
          <p:cNvSpPr>
            <a:spLocks noGrp="1"/>
          </p:cNvSpPr>
          <p:nvPr>
            <p:ph type="title"/>
          </p:nvPr>
        </p:nvSpPr>
        <p:spPr>
          <a:xfrm>
            <a:off x="838200" y="136526"/>
            <a:ext cx="8140996" cy="1123673"/>
          </a:xfrm>
        </p:spPr>
        <p:txBody>
          <a:bodyPr>
            <a:normAutofit fontScale="90000"/>
          </a:bodyPr>
          <a:lstStyle/>
          <a:p>
            <a:r>
              <a:rPr lang="en-US">
                <a:cs typeface="Calibri Light"/>
              </a:rPr>
              <a:t>Scaling Laws for Transfer, Kaplan et. al. 2021</a:t>
            </a:r>
            <a:endParaRPr lang="en-US"/>
          </a:p>
        </p:txBody>
      </p:sp>
      <p:sp>
        <p:nvSpPr>
          <p:cNvPr id="3" name="Content Placeholder 2">
            <a:extLst>
              <a:ext uri="{FF2B5EF4-FFF2-40B4-BE49-F238E27FC236}">
                <a16:creationId xmlns:a16="http://schemas.microsoft.com/office/drawing/2014/main" id="{1F45B39B-4F5B-3A2A-2F1A-3E6292DCA226}"/>
              </a:ext>
            </a:extLst>
          </p:cNvPr>
          <p:cNvSpPr>
            <a:spLocks noGrp="1"/>
          </p:cNvSpPr>
          <p:nvPr>
            <p:ph idx="1"/>
          </p:nvPr>
        </p:nvSpPr>
        <p:spPr/>
        <p:txBody>
          <a:bodyPr vert="horz" lIns="91440" tIns="45720" rIns="91440" bIns="45720" rtlCol="0" anchor="ctr">
            <a:normAutofit/>
          </a:bodyPr>
          <a:lstStyle/>
          <a:p>
            <a:pPr marL="0" indent="0" algn="ctr">
              <a:buNone/>
            </a:pPr>
            <a:r>
              <a:rPr lang="en-US" b="1">
                <a:cs typeface="Calibri" panose="020F0502020204030204"/>
              </a:rPr>
              <a:t>Main RQ: </a:t>
            </a:r>
            <a:r>
              <a:rPr lang="en-US">
                <a:cs typeface="Calibri" panose="020F0502020204030204"/>
              </a:rPr>
              <a:t>What are the empirical scaling laws for transfer learning?</a:t>
            </a:r>
          </a:p>
        </p:txBody>
      </p:sp>
      <p:sp>
        <p:nvSpPr>
          <p:cNvPr id="4" name="Date Placeholder 3">
            <a:extLst>
              <a:ext uri="{FF2B5EF4-FFF2-40B4-BE49-F238E27FC236}">
                <a16:creationId xmlns:a16="http://schemas.microsoft.com/office/drawing/2014/main" id="{21A3DD65-E06F-7C6B-826B-631F615BCD43}"/>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7D0284BD-6035-364C-33BF-E13023C4DC58}"/>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37C55C0B-1518-F401-F5E3-A42C024F4B1D}"/>
              </a:ext>
            </a:extLst>
          </p:cNvPr>
          <p:cNvSpPr>
            <a:spLocks noGrp="1"/>
          </p:cNvSpPr>
          <p:nvPr>
            <p:ph type="sldNum" sz="quarter" idx="12"/>
          </p:nvPr>
        </p:nvSpPr>
        <p:spPr/>
        <p:txBody>
          <a:bodyPr/>
          <a:lstStyle/>
          <a:p>
            <a:fld id="{D4F24A5E-B0D2-394D-9970-9AE06BCB59C1}" type="slidenum">
              <a:rPr lang="en-US" smtClean="0"/>
              <a:t>18</a:t>
            </a:fld>
            <a:endParaRPr lang="en-US"/>
          </a:p>
        </p:txBody>
      </p:sp>
    </p:spTree>
    <p:extLst>
      <p:ext uri="{BB962C8B-B14F-4D97-AF65-F5344CB8AC3E}">
        <p14:creationId xmlns:p14="http://schemas.microsoft.com/office/powerpoint/2010/main" val="1696878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6597B-4CDA-6644-2D96-5B9D415BB964}"/>
              </a:ext>
            </a:extLst>
          </p:cNvPr>
          <p:cNvSpPr>
            <a:spLocks noGrp="1"/>
          </p:cNvSpPr>
          <p:nvPr>
            <p:ph type="title"/>
          </p:nvPr>
        </p:nvSpPr>
        <p:spPr/>
        <p:txBody>
          <a:bodyPr/>
          <a:lstStyle/>
          <a:p>
            <a:r>
              <a:rPr lang="en-US">
                <a:ea typeface="+mj-lt"/>
                <a:cs typeface="+mj-lt"/>
              </a:rPr>
              <a:t>Kaplan et. al. 2021 – Main Results</a:t>
            </a:r>
            <a:endParaRPr lang="en-US"/>
          </a:p>
        </p:txBody>
      </p:sp>
      <p:sp>
        <p:nvSpPr>
          <p:cNvPr id="3" name="Content Placeholder 2">
            <a:extLst>
              <a:ext uri="{FF2B5EF4-FFF2-40B4-BE49-F238E27FC236}">
                <a16:creationId xmlns:a16="http://schemas.microsoft.com/office/drawing/2014/main" id="{3ADB4840-7034-2B07-DDB4-9CD53922A931}"/>
              </a:ext>
            </a:extLst>
          </p:cNvPr>
          <p:cNvSpPr>
            <a:spLocks noGrp="1"/>
          </p:cNvSpPr>
          <p:nvPr>
            <p:ph idx="1"/>
          </p:nvPr>
        </p:nvSpPr>
        <p:spPr/>
        <p:txBody>
          <a:bodyPr vert="horz" lIns="91440" tIns="45720" rIns="91440" bIns="45720" rtlCol="0" anchor="t">
            <a:normAutofit/>
          </a:bodyPr>
          <a:lstStyle/>
          <a:p>
            <a:r>
              <a:rPr lang="en-US">
                <a:cs typeface="Calibri"/>
              </a:rPr>
              <a:t>Pretraining is very valuable in the low-data regime</a:t>
            </a:r>
          </a:p>
          <a:p>
            <a:r>
              <a:rPr lang="en-US">
                <a:cs typeface="Calibri"/>
              </a:rPr>
              <a:t>Quantify "effective data transferred" with (yet) another power law</a:t>
            </a:r>
          </a:p>
          <a:p>
            <a:r>
              <a:rPr lang="en-US">
                <a:cs typeface="Calibri"/>
              </a:rPr>
              <a:t>Conjectured measurement of similarity between datasets</a:t>
            </a:r>
          </a:p>
          <a:p>
            <a:r>
              <a:rPr lang="en-US">
                <a:cs typeface="Calibri"/>
              </a:rPr>
              <a:t>Investigate "ossification": Can pretraining hurt performance?</a:t>
            </a:r>
          </a:p>
        </p:txBody>
      </p:sp>
      <p:sp>
        <p:nvSpPr>
          <p:cNvPr id="4" name="Date Placeholder 3">
            <a:extLst>
              <a:ext uri="{FF2B5EF4-FFF2-40B4-BE49-F238E27FC236}">
                <a16:creationId xmlns:a16="http://schemas.microsoft.com/office/drawing/2014/main" id="{3E133AF5-9B0C-4FAE-800B-6DACCEE9F774}"/>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6CC00311-4311-666C-196B-FF0C7485DBCD}"/>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D88EDEC1-86F7-395B-D762-8D835142C139}"/>
              </a:ext>
            </a:extLst>
          </p:cNvPr>
          <p:cNvSpPr>
            <a:spLocks noGrp="1"/>
          </p:cNvSpPr>
          <p:nvPr>
            <p:ph type="sldNum" sz="quarter" idx="12"/>
          </p:nvPr>
        </p:nvSpPr>
        <p:spPr/>
        <p:txBody>
          <a:bodyPr/>
          <a:lstStyle/>
          <a:p>
            <a:fld id="{D4F24A5E-B0D2-394D-9970-9AE06BCB59C1}" type="slidenum">
              <a:rPr lang="en-US" smtClean="0"/>
              <a:t>19</a:t>
            </a:fld>
            <a:endParaRPr lang="en-US"/>
          </a:p>
        </p:txBody>
      </p:sp>
    </p:spTree>
    <p:extLst>
      <p:ext uri="{BB962C8B-B14F-4D97-AF65-F5344CB8AC3E}">
        <p14:creationId xmlns:p14="http://schemas.microsoft.com/office/powerpoint/2010/main" val="1367277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9C0D-12EF-3603-BD28-7A20EE67CD88}"/>
              </a:ext>
            </a:extLst>
          </p:cNvPr>
          <p:cNvSpPr>
            <a:spLocks noGrp="1"/>
          </p:cNvSpPr>
          <p:nvPr>
            <p:ph type="title"/>
          </p:nvPr>
        </p:nvSpPr>
        <p:spPr/>
        <p:txBody>
          <a:bodyPr/>
          <a:lstStyle/>
          <a:p>
            <a:r>
              <a:rPr lang="en-US">
                <a:cs typeface="Calibri Light"/>
              </a:rPr>
              <a:t>Outline</a:t>
            </a:r>
            <a:endParaRPr lang="en-US"/>
          </a:p>
        </p:txBody>
      </p:sp>
      <p:sp>
        <p:nvSpPr>
          <p:cNvPr id="3" name="Content Placeholder 2">
            <a:extLst>
              <a:ext uri="{FF2B5EF4-FFF2-40B4-BE49-F238E27FC236}">
                <a16:creationId xmlns:a16="http://schemas.microsoft.com/office/drawing/2014/main" id="{73653073-87A3-0315-B26B-B3E92612A92B}"/>
              </a:ext>
            </a:extLst>
          </p:cNvPr>
          <p:cNvSpPr>
            <a:spLocks noGrp="1"/>
          </p:cNvSpPr>
          <p:nvPr>
            <p:ph idx="1"/>
          </p:nvPr>
        </p:nvSpPr>
        <p:spPr/>
        <p:txBody>
          <a:bodyPr vert="horz" lIns="91440" tIns="45720" rIns="91440" bIns="45720" rtlCol="0" anchor="t">
            <a:normAutofit/>
          </a:bodyPr>
          <a:lstStyle/>
          <a:p>
            <a:r>
              <a:rPr lang="en-US" b="1">
                <a:cs typeface="Calibri"/>
              </a:rPr>
              <a:t>Scaling Laws </a:t>
            </a:r>
            <a:r>
              <a:rPr lang="en-US" b="1">
                <a:solidFill>
                  <a:schemeClr val="accent6"/>
                </a:solidFill>
                <a:cs typeface="Calibri"/>
              </a:rPr>
              <a:t>(40 min)</a:t>
            </a:r>
          </a:p>
          <a:p>
            <a:pPr lvl="1">
              <a:buFont typeface="Courier New" panose="020B0604020202020204" pitchFamily="34" charset="0"/>
              <a:buChar char="o"/>
            </a:pPr>
            <a:r>
              <a:rPr lang="en-US">
                <a:cs typeface="Calibri"/>
              </a:rPr>
              <a:t>Kaplan et al., 2020 (</a:t>
            </a:r>
            <a:r>
              <a:rPr lang="en-US" err="1">
                <a:cs typeface="Calibri"/>
              </a:rPr>
              <a:t>OpenAI</a:t>
            </a:r>
            <a:r>
              <a:rPr lang="en-US">
                <a:cs typeface="Calibri"/>
              </a:rPr>
              <a:t>)</a:t>
            </a:r>
          </a:p>
          <a:p>
            <a:pPr lvl="1">
              <a:buFont typeface="Courier New" panose="020B0604020202020204" pitchFamily="34" charset="0"/>
              <a:buChar char="o"/>
            </a:pPr>
            <a:r>
              <a:rPr lang="en-US">
                <a:ea typeface="+mn-lt"/>
                <a:cs typeface="+mn-lt"/>
              </a:rPr>
              <a:t>Kaplan et al., 2021 (</a:t>
            </a:r>
            <a:r>
              <a:rPr lang="en-US" err="1">
                <a:ea typeface="+mn-lt"/>
                <a:cs typeface="+mn-lt"/>
              </a:rPr>
              <a:t>OpenAI</a:t>
            </a:r>
            <a:r>
              <a:rPr lang="en-US">
                <a:ea typeface="+mn-lt"/>
                <a:cs typeface="+mn-lt"/>
              </a:rPr>
              <a:t> – Scaling for Transfer)</a:t>
            </a:r>
          </a:p>
          <a:p>
            <a:pPr lvl="1">
              <a:buFont typeface="Courier New" panose="020B0604020202020204" pitchFamily="34" charset="0"/>
              <a:buChar char="o"/>
            </a:pPr>
            <a:r>
              <a:rPr lang="en-US" err="1">
                <a:cs typeface="Calibri"/>
              </a:rPr>
              <a:t>Hutter</a:t>
            </a:r>
            <a:r>
              <a:rPr lang="en-US">
                <a:cs typeface="Calibri"/>
              </a:rPr>
              <a:t>, 2021 (DeepMind)</a:t>
            </a:r>
          </a:p>
          <a:p>
            <a:pPr lvl="1">
              <a:buFont typeface="Courier New" panose="020B0604020202020204" pitchFamily="34" charset="0"/>
              <a:buChar char="o"/>
            </a:pPr>
            <a:r>
              <a:rPr lang="en-US">
                <a:cs typeface="Calibri"/>
              </a:rPr>
              <a:t>Hoffman et al., 2022 (DeepMind)</a:t>
            </a:r>
          </a:p>
          <a:p>
            <a:r>
              <a:rPr lang="en-US" b="1">
                <a:cs typeface="Calibri"/>
              </a:rPr>
              <a:t>Emergent Abilities </a:t>
            </a:r>
            <a:r>
              <a:rPr lang="en-US" b="1">
                <a:solidFill>
                  <a:schemeClr val="accent6"/>
                </a:solidFill>
                <a:cs typeface="Calibri"/>
              </a:rPr>
              <a:t>(20 min)</a:t>
            </a:r>
          </a:p>
          <a:p>
            <a:pPr lvl="1">
              <a:buFont typeface="Courier New" panose="020B0604020202020204" pitchFamily="34" charset="0"/>
              <a:buChar char="o"/>
            </a:pPr>
            <a:r>
              <a:rPr lang="en-US">
                <a:cs typeface="Calibri"/>
              </a:rPr>
              <a:t>Wei et al., 2022 </a:t>
            </a:r>
          </a:p>
          <a:p>
            <a:pPr lvl="1">
              <a:buFont typeface="Courier New" panose="020B0604020202020204" pitchFamily="34" charset="0"/>
              <a:buChar char="o"/>
            </a:pPr>
            <a:r>
              <a:rPr lang="en-US">
                <a:cs typeface="Calibri"/>
              </a:rPr>
              <a:t>Schaeffer et al., 2023</a:t>
            </a:r>
          </a:p>
          <a:p>
            <a:r>
              <a:rPr lang="en-US" b="1">
                <a:cs typeface="Calibri"/>
              </a:rPr>
              <a:t>Complicating Scaling Laws </a:t>
            </a:r>
            <a:r>
              <a:rPr lang="en-US" b="1">
                <a:solidFill>
                  <a:schemeClr val="accent6"/>
                </a:solidFill>
                <a:cs typeface="Calibri"/>
              </a:rPr>
              <a:t>(20 min)</a:t>
            </a:r>
          </a:p>
          <a:p>
            <a:pPr lvl="1">
              <a:buFont typeface="Courier New" panose="020B0604020202020204" pitchFamily="34" charset="0"/>
              <a:buChar char="o"/>
            </a:pPr>
            <a:r>
              <a:rPr lang="en-US">
                <a:cs typeface="Calibri"/>
              </a:rPr>
              <a:t>Wei et al., 2022 (U-Shaped)</a:t>
            </a:r>
          </a:p>
          <a:p>
            <a:pPr lvl="1">
              <a:buFont typeface="Courier New" panose="020B0604020202020204" pitchFamily="34" charset="0"/>
              <a:buChar char="o"/>
            </a:pPr>
            <a:r>
              <a:rPr lang="en-US">
                <a:cs typeface="Calibri"/>
              </a:rPr>
              <a:t>Tay et al., 2022 </a:t>
            </a:r>
          </a:p>
          <a:p>
            <a:pPr marL="457200" lvl="1" indent="0">
              <a:buNone/>
            </a:pPr>
            <a:endParaRPr lang="en-US">
              <a:cs typeface="Calibri"/>
            </a:endParaRPr>
          </a:p>
          <a:p>
            <a:pPr lvl="1">
              <a:buFont typeface="Courier New" panose="020B0604020202020204" pitchFamily="34" charset="0"/>
              <a:buChar char="o"/>
            </a:pPr>
            <a:endParaRPr lang="en-US">
              <a:cs typeface="Calibri"/>
            </a:endParaRPr>
          </a:p>
          <a:p>
            <a:pPr lvl="1">
              <a:buFont typeface="Courier New" panose="020B0604020202020204" pitchFamily="34" charset="0"/>
              <a:buChar char="o"/>
            </a:pPr>
            <a:endParaRPr lang="en-US">
              <a:cs typeface="Calibri"/>
            </a:endParaRPr>
          </a:p>
          <a:p>
            <a:endParaRPr lang="en-US">
              <a:cs typeface="Calibri"/>
            </a:endParaRPr>
          </a:p>
        </p:txBody>
      </p:sp>
      <p:sp>
        <p:nvSpPr>
          <p:cNvPr id="4" name="Date Placeholder 3">
            <a:extLst>
              <a:ext uri="{FF2B5EF4-FFF2-40B4-BE49-F238E27FC236}">
                <a16:creationId xmlns:a16="http://schemas.microsoft.com/office/drawing/2014/main" id="{718F64BB-E76C-4711-FB59-2EB3516F9A08}"/>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6310D88E-426F-A271-F80F-DCA4ABF603A5}"/>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7A67CC59-498B-01A7-AD3B-4A556645E0CA}"/>
              </a:ext>
            </a:extLst>
          </p:cNvPr>
          <p:cNvSpPr>
            <a:spLocks noGrp="1"/>
          </p:cNvSpPr>
          <p:nvPr>
            <p:ph type="sldNum" sz="quarter" idx="12"/>
          </p:nvPr>
        </p:nvSpPr>
        <p:spPr/>
        <p:txBody>
          <a:bodyPr/>
          <a:lstStyle/>
          <a:p>
            <a:fld id="{D4F24A5E-B0D2-394D-9970-9AE06BCB59C1}" type="slidenum">
              <a:rPr lang="en-US" smtClean="0"/>
              <a:t>2</a:t>
            </a:fld>
            <a:endParaRPr lang="en-US"/>
          </a:p>
        </p:txBody>
      </p:sp>
    </p:spTree>
    <p:extLst>
      <p:ext uri="{BB962C8B-B14F-4D97-AF65-F5344CB8AC3E}">
        <p14:creationId xmlns:p14="http://schemas.microsoft.com/office/powerpoint/2010/main" val="3958013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099AB-B107-5E31-1D76-805ABD816E50}"/>
              </a:ext>
            </a:extLst>
          </p:cNvPr>
          <p:cNvSpPr>
            <a:spLocks noGrp="1"/>
          </p:cNvSpPr>
          <p:nvPr>
            <p:ph type="title"/>
          </p:nvPr>
        </p:nvSpPr>
        <p:spPr/>
        <p:txBody>
          <a:bodyPr/>
          <a:lstStyle/>
          <a:p>
            <a:r>
              <a:rPr lang="en-US">
                <a:cs typeface="Calibri Light"/>
              </a:rPr>
              <a:t>Kaplan et. al. 2021</a:t>
            </a:r>
            <a:endParaRPr lang="en-US"/>
          </a:p>
        </p:txBody>
      </p:sp>
      <p:pic>
        <p:nvPicPr>
          <p:cNvPr id="7" name="Content Placeholder 6">
            <a:extLst>
              <a:ext uri="{FF2B5EF4-FFF2-40B4-BE49-F238E27FC236}">
                <a16:creationId xmlns:a16="http://schemas.microsoft.com/office/drawing/2014/main" id="{A647B5AA-1D8C-0AAE-51B5-F27DCE8E13D1}"/>
              </a:ext>
            </a:extLst>
          </p:cNvPr>
          <p:cNvPicPr>
            <a:picLocks noGrp="1" noChangeAspect="1"/>
          </p:cNvPicPr>
          <p:nvPr>
            <p:ph idx="1"/>
          </p:nvPr>
        </p:nvPicPr>
        <p:blipFill>
          <a:blip r:embed="rId2"/>
          <a:stretch>
            <a:fillRect/>
          </a:stretch>
        </p:blipFill>
        <p:spPr>
          <a:xfrm>
            <a:off x="1858376" y="1234048"/>
            <a:ext cx="7536038" cy="4916334"/>
          </a:xfrm>
        </p:spPr>
      </p:pic>
      <p:sp>
        <p:nvSpPr>
          <p:cNvPr id="4" name="Date Placeholder 3">
            <a:extLst>
              <a:ext uri="{FF2B5EF4-FFF2-40B4-BE49-F238E27FC236}">
                <a16:creationId xmlns:a16="http://schemas.microsoft.com/office/drawing/2014/main" id="{F4301FF6-C31D-9C6E-B053-67FE064C5D00}"/>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23007AAB-DD3F-0CFB-3967-2CD57E4D70C0}"/>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B9E69853-0517-A760-977A-0E8A7D2CEE2F}"/>
              </a:ext>
            </a:extLst>
          </p:cNvPr>
          <p:cNvSpPr>
            <a:spLocks noGrp="1"/>
          </p:cNvSpPr>
          <p:nvPr>
            <p:ph type="sldNum" sz="quarter" idx="12"/>
          </p:nvPr>
        </p:nvSpPr>
        <p:spPr/>
        <p:txBody>
          <a:bodyPr/>
          <a:lstStyle/>
          <a:p>
            <a:fld id="{D4F24A5E-B0D2-394D-9970-9AE06BCB59C1}" type="slidenum">
              <a:rPr lang="en-US" smtClean="0"/>
              <a:t>20</a:t>
            </a:fld>
            <a:endParaRPr lang="en-US"/>
          </a:p>
        </p:txBody>
      </p:sp>
    </p:spTree>
    <p:extLst>
      <p:ext uri="{BB962C8B-B14F-4D97-AF65-F5344CB8AC3E}">
        <p14:creationId xmlns:p14="http://schemas.microsoft.com/office/powerpoint/2010/main" val="698112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67C25-9AA3-EFA9-4FA9-190B654D06F8}"/>
              </a:ext>
            </a:extLst>
          </p:cNvPr>
          <p:cNvSpPr>
            <a:spLocks noGrp="1"/>
          </p:cNvSpPr>
          <p:nvPr>
            <p:ph type="title"/>
          </p:nvPr>
        </p:nvSpPr>
        <p:spPr/>
        <p:txBody>
          <a:bodyPr/>
          <a:lstStyle/>
          <a:p>
            <a:r>
              <a:rPr lang="en-US">
                <a:cs typeface="Calibri Light"/>
              </a:rPr>
              <a:t>Kaplan et. al. 2021</a:t>
            </a:r>
            <a:endParaRPr lang="en-US"/>
          </a:p>
        </p:txBody>
      </p:sp>
      <p:pic>
        <p:nvPicPr>
          <p:cNvPr id="7" name="Content Placeholder 6" descr="A black text on a white background&#10;&#10;Description automatically generated">
            <a:extLst>
              <a:ext uri="{FF2B5EF4-FFF2-40B4-BE49-F238E27FC236}">
                <a16:creationId xmlns:a16="http://schemas.microsoft.com/office/drawing/2014/main" id="{D0ECD0B3-4AE1-17C2-1C73-ED3236E3D091}"/>
              </a:ext>
            </a:extLst>
          </p:cNvPr>
          <p:cNvPicPr>
            <a:picLocks noGrp="1" noChangeAspect="1"/>
          </p:cNvPicPr>
          <p:nvPr>
            <p:ph idx="1"/>
          </p:nvPr>
        </p:nvPicPr>
        <p:blipFill>
          <a:blip r:embed="rId2"/>
          <a:stretch>
            <a:fillRect/>
          </a:stretch>
        </p:blipFill>
        <p:spPr>
          <a:xfrm>
            <a:off x="836587" y="2236968"/>
            <a:ext cx="5010150" cy="676275"/>
          </a:xfrm>
        </p:spPr>
      </p:pic>
      <p:sp>
        <p:nvSpPr>
          <p:cNvPr id="4" name="Date Placeholder 3">
            <a:extLst>
              <a:ext uri="{FF2B5EF4-FFF2-40B4-BE49-F238E27FC236}">
                <a16:creationId xmlns:a16="http://schemas.microsoft.com/office/drawing/2014/main" id="{BA7C6C34-CB04-0BE3-C155-B48602E0791D}"/>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9D19E7B9-26A2-C6A8-D3B6-C354374AE7F5}"/>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D9838383-299E-987F-841E-78C96B91611C}"/>
              </a:ext>
            </a:extLst>
          </p:cNvPr>
          <p:cNvSpPr>
            <a:spLocks noGrp="1"/>
          </p:cNvSpPr>
          <p:nvPr>
            <p:ph type="sldNum" sz="quarter" idx="12"/>
          </p:nvPr>
        </p:nvSpPr>
        <p:spPr/>
        <p:txBody>
          <a:bodyPr/>
          <a:lstStyle/>
          <a:p>
            <a:fld id="{D4F24A5E-B0D2-394D-9970-9AE06BCB59C1}" type="slidenum">
              <a:rPr lang="en-US" smtClean="0"/>
              <a:t>21</a:t>
            </a:fld>
            <a:endParaRPr lang="en-US"/>
          </a:p>
        </p:txBody>
      </p:sp>
      <p:pic>
        <p:nvPicPr>
          <p:cNvPr id="8" name="Picture 7" descr="A diagram of a code&#10;&#10;Description automatically generated">
            <a:extLst>
              <a:ext uri="{FF2B5EF4-FFF2-40B4-BE49-F238E27FC236}">
                <a16:creationId xmlns:a16="http://schemas.microsoft.com/office/drawing/2014/main" id="{8BD1A5E8-5A16-E822-F50E-417720D4C6C3}"/>
              </a:ext>
            </a:extLst>
          </p:cNvPr>
          <p:cNvPicPr>
            <a:picLocks noChangeAspect="1"/>
          </p:cNvPicPr>
          <p:nvPr/>
        </p:nvPicPr>
        <p:blipFill>
          <a:blip r:embed="rId3"/>
          <a:stretch>
            <a:fillRect/>
          </a:stretch>
        </p:blipFill>
        <p:spPr>
          <a:xfrm>
            <a:off x="926517" y="3153183"/>
            <a:ext cx="10134600" cy="2800350"/>
          </a:xfrm>
          <a:prstGeom prst="rect">
            <a:avLst/>
          </a:prstGeom>
        </p:spPr>
      </p:pic>
      <p:sp>
        <p:nvSpPr>
          <p:cNvPr id="10" name="TextBox 9">
            <a:extLst>
              <a:ext uri="{FF2B5EF4-FFF2-40B4-BE49-F238E27FC236}">
                <a16:creationId xmlns:a16="http://schemas.microsoft.com/office/drawing/2014/main" id="{BDD4F76E-3E3E-494B-8F30-6692FB12716C}"/>
              </a:ext>
            </a:extLst>
          </p:cNvPr>
          <p:cNvSpPr txBox="1"/>
          <p:nvPr/>
        </p:nvSpPr>
        <p:spPr>
          <a:xfrm>
            <a:off x="832252" y="1224105"/>
            <a:ext cx="690230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 </a:t>
            </a:r>
            <a:r>
              <a:rPr lang="en-US">
                <a:ea typeface="+mn-lt"/>
                <a:cs typeface="+mn-lt"/>
              </a:rPr>
              <a:t>       =</a:t>
            </a:r>
            <a:r>
              <a:rPr lang="en-US">
                <a:cs typeface="Calibri"/>
              </a:rPr>
              <a:t> Fine tuning data</a:t>
            </a:r>
            <a:endParaRPr lang="en-US"/>
          </a:p>
          <a:p>
            <a:endParaRPr lang="en-US">
              <a:cs typeface="Calibri"/>
            </a:endParaRPr>
          </a:p>
          <a:p>
            <a:r>
              <a:rPr lang="en-US">
                <a:cs typeface="Calibri"/>
              </a:rPr>
              <a:t>N = non-embedding model parameters</a:t>
            </a:r>
            <a:endParaRPr lang="en-US">
              <a:ea typeface="Calibri"/>
              <a:cs typeface="Calibri"/>
            </a:endParaRPr>
          </a:p>
        </p:txBody>
      </p:sp>
      <p:pic>
        <p:nvPicPr>
          <p:cNvPr id="9" name="Picture 8">
            <a:extLst>
              <a:ext uri="{FF2B5EF4-FFF2-40B4-BE49-F238E27FC236}">
                <a16:creationId xmlns:a16="http://schemas.microsoft.com/office/drawing/2014/main" id="{F75B865C-95D6-EE4F-ABB7-33394F8447DD}"/>
              </a:ext>
            </a:extLst>
          </p:cNvPr>
          <p:cNvPicPr>
            <a:picLocks noChangeAspect="1"/>
          </p:cNvPicPr>
          <p:nvPr/>
        </p:nvPicPr>
        <p:blipFill>
          <a:blip r:embed="rId4"/>
          <a:stretch>
            <a:fillRect/>
          </a:stretch>
        </p:blipFill>
        <p:spPr>
          <a:xfrm>
            <a:off x="927448" y="1328133"/>
            <a:ext cx="344840" cy="261703"/>
          </a:xfrm>
          <a:prstGeom prst="rect">
            <a:avLst/>
          </a:prstGeom>
        </p:spPr>
      </p:pic>
    </p:spTree>
    <p:extLst>
      <p:ext uri="{BB962C8B-B14F-4D97-AF65-F5344CB8AC3E}">
        <p14:creationId xmlns:p14="http://schemas.microsoft.com/office/powerpoint/2010/main" val="2237727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60A8-6269-8CED-1067-E0F347E107CE}"/>
              </a:ext>
            </a:extLst>
          </p:cNvPr>
          <p:cNvSpPr>
            <a:spLocks noGrp="1"/>
          </p:cNvSpPr>
          <p:nvPr>
            <p:ph type="title"/>
          </p:nvPr>
        </p:nvSpPr>
        <p:spPr/>
        <p:txBody>
          <a:bodyPr/>
          <a:lstStyle/>
          <a:p>
            <a:r>
              <a:rPr lang="en-US">
                <a:cs typeface="Calibri Light"/>
              </a:rPr>
              <a:t>Kaplan et. al. 2021 </a:t>
            </a:r>
            <a:endParaRPr lang="en-US"/>
          </a:p>
        </p:txBody>
      </p:sp>
      <p:sp>
        <p:nvSpPr>
          <p:cNvPr id="3" name="Content Placeholder 2">
            <a:extLst>
              <a:ext uri="{FF2B5EF4-FFF2-40B4-BE49-F238E27FC236}">
                <a16:creationId xmlns:a16="http://schemas.microsoft.com/office/drawing/2014/main" id="{ECA40CD3-16F2-C26F-EA48-88E811A0023C}"/>
              </a:ext>
            </a:extLst>
          </p:cNvPr>
          <p:cNvSpPr>
            <a:spLocks noGrp="1"/>
          </p:cNvSpPr>
          <p:nvPr>
            <p:ph idx="1"/>
          </p:nvPr>
        </p:nvSpPr>
        <p:spPr/>
        <p:txBody>
          <a:bodyPr vert="horz" lIns="91440" tIns="45720" rIns="91440" bIns="45720" rtlCol="0" anchor="t">
            <a:normAutofit/>
          </a:bodyPr>
          <a:lstStyle/>
          <a:p>
            <a:r>
              <a:rPr lang="en-US">
                <a:cs typeface="Calibri"/>
              </a:rPr>
              <a:t>"Ossification": when pre-training hurts performance</a:t>
            </a:r>
          </a:p>
          <a:p>
            <a:r>
              <a:rPr lang="en-US">
                <a:cs typeface="Calibri"/>
              </a:rPr>
              <a:t>This can take place when models are small and data is plentiful</a:t>
            </a:r>
          </a:p>
          <a:p>
            <a:endParaRPr lang="en-US">
              <a:cs typeface="Calibri"/>
            </a:endParaRPr>
          </a:p>
        </p:txBody>
      </p:sp>
      <p:sp>
        <p:nvSpPr>
          <p:cNvPr id="4" name="Date Placeholder 3">
            <a:extLst>
              <a:ext uri="{FF2B5EF4-FFF2-40B4-BE49-F238E27FC236}">
                <a16:creationId xmlns:a16="http://schemas.microsoft.com/office/drawing/2014/main" id="{C6768393-7A0A-F622-02CC-77EDC8F1B2C5}"/>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C025DBE7-3F67-8E1A-D638-9B2AB927E09E}"/>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086EACA9-AB34-144B-1E49-C9F028C0CD77}"/>
              </a:ext>
            </a:extLst>
          </p:cNvPr>
          <p:cNvSpPr>
            <a:spLocks noGrp="1"/>
          </p:cNvSpPr>
          <p:nvPr>
            <p:ph type="sldNum" sz="quarter" idx="12"/>
          </p:nvPr>
        </p:nvSpPr>
        <p:spPr/>
        <p:txBody>
          <a:bodyPr/>
          <a:lstStyle/>
          <a:p>
            <a:fld id="{D4F24A5E-B0D2-394D-9970-9AE06BCB59C1}" type="slidenum">
              <a:rPr lang="en-US" smtClean="0"/>
              <a:t>22</a:t>
            </a:fld>
            <a:endParaRPr lang="en-US"/>
          </a:p>
        </p:txBody>
      </p:sp>
      <p:pic>
        <p:nvPicPr>
          <p:cNvPr id="7" name="Picture 6">
            <a:extLst>
              <a:ext uri="{FF2B5EF4-FFF2-40B4-BE49-F238E27FC236}">
                <a16:creationId xmlns:a16="http://schemas.microsoft.com/office/drawing/2014/main" id="{C9F155C0-F6A9-8541-D33B-132978EB013D}"/>
              </a:ext>
            </a:extLst>
          </p:cNvPr>
          <p:cNvPicPr>
            <a:picLocks noChangeAspect="1"/>
          </p:cNvPicPr>
          <p:nvPr/>
        </p:nvPicPr>
        <p:blipFill>
          <a:blip r:embed="rId2"/>
          <a:stretch>
            <a:fillRect/>
          </a:stretch>
        </p:blipFill>
        <p:spPr>
          <a:xfrm>
            <a:off x="2115658" y="2290763"/>
            <a:ext cx="7154383" cy="3827057"/>
          </a:xfrm>
          <a:prstGeom prst="rect">
            <a:avLst/>
          </a:prstGeom>
        </p:spPr>
      </p:pic>
    </p:spTree>
    <p:extLst>
      <p:ext uri="{BB962C8B-B14F-4D97-AF65-F5344CB8AC3E}">
        <p14:creationId xmlns:p14="http://schemas.microsoft.com/office/powerpoint/2010/main" val="3971383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BF44-D1EB-2EE8-0997-820ABCB15BC4}"/>
              </a:ext>
            </a:extLst>
          </p:cNvPr>
          <p:cNvSpPr>
            <a:spLocks noGrp="1"/>
          </p:cNvSpPr>
          <p:nvPr>
            <p:ph type="title"/>
          </p:nvPr>
        </p:nvSpPr>
        <p:spPr/>
        <p:txBody>
          <a:bodyPr/>
          <a:lstStyle/>
          <a:p>
            <a:r>
              <a:rPr lang="en-US">
                <a:ea typeface="+mj-lt"/>
                <a:cs typeface="+mj-lt"/>
              </a:rPr>
              <a:t>Kaplan et. al. 2021</a:t>
            </a:r>
            <a:endParaRPr lang="en-US"/>
          </a:p>
        </p:txBody>
      </p:sp>
      <p:sp>
        <p:nvSpPr>
          <p:cNvPr id="3" name="Content Placeholder 2">
            <a:extLst>
              <a:ext uri="{FF2B5EF4-FFF2-40B4-BE49-F238E27FC236}">
                <a16:creationId xmlns:a16="http://schemas.microsoft.com/office/drawing/2014/main" id="{D1BDD843-FED8-7090-C5CC-B3AB85DFAC49}"/>
              </a:ext>
            </a:extLst>
          </p:cNvPr>
          <p:cNvSpPr>
            <a:spLocks noGrp="1"/>
          </p:cNvSpPr>
          <p:nvPr>
            <p:ph idx="1"/>
          </p:nvPr>
        </p:nvSpPr>
        <p:spPr/>
        <p:txBody>
          <a:bodyPr vert="horz" lIns="91440" tIns="45720" rIns="91440" bIns="45720" rtlCol="0" anchor="t">
            <a:normAutofit/>
          </a:bodyPr>
          <a:lstStyle/>
          <a:p>
            <a:r>
              <a:rPr lang="en-US">
                <a:ea typeface="Calibri"/>
                <a:cs typeface="Calibri"/>
              </a:rPr>
              <a:t>Takeways</a:t>
            </a:r>
          </a:p>
          <a:p>
            <a:pPr lvl="1">
              <a:buFont typeface="Courier New" panose="020B0604020202020204" pitchFamily="34" charset="0"/>
              <a:buChar char="o"/>
            </a:pPr>
            <a:r>
              <a:rPr lang="en-US">
                <a:ea typeface="Calibri"/>
                <a:cs typeface="Calibri"/>
              </a:rPr>
              <a:t>Scaling laws are pervasive in transfer as well as training</a:t>
            </a:r>
          </a:p>
          <a:p>
            <a:pPr lvl="1">
              <a:buFont typeface="Courier New" panose="020B0604020202020204" pitchFamily="34" charset="0"/>
              <a:buChar char="o"/>
            </a:pPr>
            <a:r>
              <a:rPr lang="en-US">
                <a:ea typeface="Calibri"/>
                <a:cs typeface="Calibri"/>
              </a:rPr>
              <a:t>Pretraining is very useful when finetuning data is scarce</a:t>
            </a:r>
          </a:p>
          <a:p>
            <a:pPr lvl="1">
              <a:buFont typeface="Courier New" panose="020B0604020202020204" pitchFamily="34" charset="0"/>
              <a:buChar char="o"/>
            </a:pPr>
            <a:r>
              <a:rPr lang="en-US">
                <a:ea typeface="Calibri"/>
                <a:cs typeface="Calibri"/>
              </a:rPr>
              <a:t>Pretraining can hurt when finetuning data is plentiful relative to model size</a:t>
            </a:r>
          </a:p>
          <a:p>
            <a:pPr lvl="1">
              <a:buFont typeface="Courier New" panose="020B0604020202020204" pitchFamily="34" charset="0"/>
              <a:buChar char="o"/>
            </a:pPr>
            <a:endParaRPr lang="en-US">
              <a:ea typeface="Calibri"/>
              <a:cs typeface="Calibri"/>
            </a:endParaRPr>
          </a:p>
          <a:p>
            <a:pPr lvl="1">
              <a:buFont typeface="Courier New" panose="020B0604020202020204" pitchFamily="34" charset="0"/>
              <a:buChar char="o"/>
            </a:pPr>
            <a:endParaRPr lang="en-US">
              <a:ea typeface="Calibri"/>
              <a:cs typeface="Calibri"/>
            </a:endParaRPr>
          </a:p>
        </p:txBody>
      </p:sp>
      <p:sp>
        <p:nvSpPr>
          <p:cNvPr id="4" name="Date Placeholder 3">
            <a:extLst>
              <a:ext uri="{FF2B5EF4-FFF2-40B4-BE49-F238E27FC236}">
                <a16:creationId xmlns:a16="http://schemas.microsoft.com/office/drawing/2014/main" id="{4C956130-176D-C53F-9D42-3E4C5E36B43F}"/>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4CDD1284-4493-A277-B4DC-5E0905E9E7C2}"/>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9197D3E3-FF5D-7FFE-2826-88C1E0ECD89E}"/>
              </a:ext>
            </a:extLst>
          </p:cNvPr>
          <p:cNvSpPr>
            <a:spLocks noGrp="1"/>
          </p:cNvSpPr>
          <p:nvPr>
            <p:ph type="sldNum" sz="quarter" idx="12"/>
          </p:nvPr>
        </p:nvSpPr>
        <p:spPr/>
        <p:txBody>
          <a:bodyPr/>
          <a:lstStyle/>
          <a:p>
            <a:fld id="{D4F24A5E-B0D2-394D-9970-9AE06BCB59C1}" type="slidenum">
              <a:rPr lang="en-US" smtClean="0"/>
              <a:t>23</a:t>
            </a:fld>
            <a:endParaRPr lang="en-US"/>
          </a:p>
        </p:txBody>
      </p:sp>
    </p:spTree>
    <p:extLst>
      <p:ext uri="{BB962C8B-B14F-4D97-AF65-F5344CB8AC3E}">
        <p14:creationId xmlns:p14="http://schemas.microsoft.com/office/powerpoint/2010/main" val="2582599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2981-FCD5-ADAB-6AE3-D498ACBEE54E}"/>
              </a:ext>
            </a:extLst>
          </p:cNvPr>
          <p:cNvSpPr>
            <a:spLocks noGrp="1"/>
          </p:cNvSpPr>
          <p:nvPr>
            <p:ph type="title"/>
          </p:nvPr>
        </p:nvSpPr>
        <p:spPr/>
        <p:txBody>
          <a:bodyPr/>
          <a:lstStyle/>
          <a:p>
            <a:r>
              <a:rPr lang="en-US">
                <a:ea typeface="+mj-lt"/>
                <a:cs typeface="+mj-lt"/>
              </a:rPr>
              <a:t>Learning Curve Theory, Hutter 2021</a:t>
            </a:r>
            <a:endParaRPr lang="en-US">
              <a:ea typeface="Calibri Light"/>
              <a:cs typeface="Calibri Light"/>
            </a:endParaRPr>
          </a:p>
        </p:txBody>
      </p:sp>
      <p:sp>
        <p:nvSpPr>
          <p:cNvPr id="3" name="Content Placeholder 2">
            <a:extLst>
              <a:ext uri="{FF2B5EF4-FFF2-40B4-BE49-F238E27FC236}">
                <a16:creationId xmlns:a16="http://schemas.microsoft.com/office/drawing/2014/main" id="{1C6F8956-24F8-FDC0-8C9C-50438716E39B}"/>
              </a:ext>
            </a:extLst>
          </p:cNvPr>
          <p:cNvSpPr>
            <a:spLocks noGrp="1"/>
          </p:cNvSpPr>
          <p:nvPr>
            <p:ph idx="1"/>
          </p:nvPr>
        </p:nvSpPr>
        <p:spPr/>
        <p:txBody>
          <a:bodyPr vert="horz" lIns="91440" tIns="45720" rIns="91440" bIns="45720" rtlCol="0" anchor="ctr">
            <a:normAutofit/>
          </a:bodyPr>
          <a:lstStyle/>
          <a:p>
            <a:pPr algn="ctr"/>
            <a:r>
              <a:rPr lang="en-US" b="1">
                <a:ea typeface="Calibri" panose="020F0502020204030204"/>
                <a:cs typeface="Calibri" panose="020F0502020204030204"/>
              </a:rPr>
              <a:t>Main RQ: </a:t>
            </a:r>
            <a:r>
              <a:rPr lang="en-US">
                <a:ea typeface="Calibri" panose="020F0502020204030204"/>
                <a:cs typeface="Calibri" panose="020F0502020204030204"/>
              </a:rPr>
              <a:t>Can we mathematically replicate the observed neural scaling power laws?</a:t>
            </a:r>
          </a:p>
        </p:txBody>
      </p:sp>
      <p:sp>
        <p:nvSpPr>
          <p:cNvPr id="4" name="Date Placeholder 3">
            <a:extLst>
              <a:ext uri="{FF2B5EF4-FFF2-40B4-BE49-F238E27FC236}">
                <a16:creationId xmlns:a16="http://schemas.microsoft.com/office/drawing/2014/main" id="{A1C56527-2B95-C48B-9FAB-6209FCBAE5B9}"/>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14FE4A86-F191-06EC-F54B-66C844BC70C8}"/>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47FCC4AE-4073-3EB3-EB91-113EDF82C281}"/>
              </a:ext>
            </a:extLst>
          </p:cNvPr>
          <p:cNvSpPr>
            <a:spLocks noGrp="1"/>
          </p:cNvSpPr>
          <p:nvPr>
            <p:ph type="sldNum" sz="quarter" idx="12"/>
          </p:nvPr>
        </p:nvSpPr>
        <p:spPr/>
        <p:txBody>
          <a:bodyPr/>
          <a:lstStyle/>
          <a:p>
            <a:fld id="{D4F24A5E-B0D2-394D-9970-9AE06BCB59C1}" type="slidenum">
              <a:rPr lang="en-US" smtClean="0"/>
              <a:t>24</a:t>
            </a:fld>
            <a:endParaRPr lang="en-US"/>
          </a:p>
        </p:txBody>
      </p:sp>
    </p:spTree>
    <p:extLst>
      <p:ext uri="{BB962C8B-B14F-4D97-AF65-F5344CB8AC3E}">
        <p14:creationId xmlns:p14="http://schemas.microsoft.com/office/powerpoint/2010/main" val="89852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17F70-0472-81DA-CDA4-DB3A25A69379}"/>
              </a:ext>
            </a:extLst>
          </p:cNvPr>
          <p:cNvSpPr>
            <a:spLocks noGrp="1"/>
          </p:cNvSpPr>
          <p:nvPr>
            <p:ph type="title"/>
          </p:nvPr>
        </p:nvSpPr>
        <p:spPr/>
        <p:txBody>
          <a:bodyPr/>
          <a:lstStyle/>
          <a:p>
            <a:r>
              <a:rPr lang="en-US">
                <a:cs typeface="Calibri Light"/>
              </a:rPr>
              <a:t>Hutter 2021 – Main Results</a:t>
            </a:r>
            <a:endParaRPr lang="en-US"/>
          </a:p>
        </p:txBody>
      </p:sp>
      <p:sp>
        <p:nvSpPr>
          <p:cNvPr id="3" name="Content Placeholder 2">
            <a:extLst>
              <a:ext uri="{FF2B5EF4-FFF2-40B4-BE49-F238E27FC236}">
                <a16:creationId xmlns:a16="http://schemas.microsoft.com/office/drawing/2014/main" id="{3DA105F8-09BB-2EAD-378E-79D900567E2A}"/>
              </a:ext>
            </a:extLst>
          </p:cNvPr>
          <p:cNvSpPr>
            <a:spLocks noGrp="1"/>
          </p:cNvSpPr>
          <p:nvPr>
            <p:ph idx="1"/>
          </p:nvPr>
        </p:nvSpPr>
        <p:spPr/>
        <p:txBody>
          <a:bodyPr vert="horz" lIns="91440" tIns="45720" rIns="91440" bIns="45720" rtlCol="0" anchor="t">
            <a:normAutofit/>
          </a:bodyPr>
          <a:lstStyle/>
          <a:p>
            <a:r>
              <a:rPr lang="en-US">
                <a:ea typeface="Calibri"/>
                <a:cs typeface="Calibri"/>
              </a:rPr>
              <a:t>Learning a finitely-parameterized model usually leads to power laws with exponents ½ and 1</a:t>
            </a:r>
          </a:p>
          <a:p>
            <a:r>
              <a:rPr lang="en-US">
                <a:cs typeface="Calibri"/>
              </a:rPr>
              <a:t>Attempts to explain power law exponents in Kaplan et. al. 2020 with (countably) infinitely-parameterized models</a:t>
            </a:r>
            <a:endParaRPr lang="en-US">
              <a:ea typeface="Calibri"/>
              <a:cs typeface="Calibri"/>
            </a:endParaRPr>
          </a:p>
          <a:p>
            <a:r>
              <a:rPr lang="en-US">
                <a:ea typeface="Calibri"/>
                <a:cs typeface="Calibri"/>
              </a:rPr>
              <a:t>An alternative is to scale model size up with data, but this is not pursued</a:t>
            </a:r>
          </a:p>
          <a:p>
            <a:r>
              <a:rPr lang="en-US">
                <a:cs typeface="Calibri"/>
              </a:rPr>
              <a:t>Later, Hoffman et. al. 2022 obtained ordinary exponent ½ scaling laws after all (but by scaling models with data!)</a:t>
            </a:r>
            <a:endParaRPr lang="en-US">
              <a:ea typeface="Calibri"/>
              <a:cs typeface="Calibri"/>
            </a:endParaRPr>
          </a:p>
        </p:txBody>
      </p:sp>
      <p:sp>
        <p:nvSpPr>
          <p:cNvPr id="4" name="Date Placeholder 3">
            <a:extLst>
              <a:ext uri="{FF2B5EF4-FFF2-40B4-BE49-F238E27FC236}">
                <a16:creationId xmlns:a16="http://schemas.microsoft.com/office/drawing/2014/main" id="{34D431F0-982B-A079-B767-F02641B60E8C}"/>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90E87112-545C-3FE5-3378-91D4F27D0E54}"/>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321A0305-4301-B689-6E26-CACB14A90D1B}"/>
              </a:ext>
            </a:extLst>
          </p:cNvPr>
          <p:cNvSpPr>
            <a:spLocks noGrp="1"/>
          </p:cNvSpPr>
          <p:nvPr>
            <p:ph type="sldNum" sz="quarter" idx="12"/>
          </p:nvPr>
        </p:nvSpPr>
        <p:spPr/>
        <p:txBody>
          <a:bodyPr/>
          <a:lstStyle/>
          <a:p>
            <a:fld id="{D4F24A5E-B0D2-394D-9970-9AE06BCB59C1}" type="slidenum">
              <a:rPr lang="en-US" smtClean="0"/>
              <a:t>25</a:t>
            </a:fld>
            <a:endParaRPr lang="en-US"/>
          </a:p>
        </p:txBody>
      </p:sp>
    </p:spTree>
    <p:extLst>
      <p:ext uri="{BB962C8B-B14F-4D97-AF65-F5344CB8AC3E}">
        <p14:creationId xmlns:p14="http://schemas.microsoft.com/office/powerpoint/2010/main" val="1309193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FDA8-3420-FE65-13A9-9E3BBD5391FA}"/>
              </a:ext>
            </a:extLst>
          </p:cNvPr>
          <p:cNvSpPr>
            <a:spLocks noGrp="1"/>
          </p:cNvSpPr>
          <p:nvPr>
            <p:ph type="title"/>
          </p:nvPr>
        </p:nvSpPr>
        <p:spPr/>
        <p:txBody>
          <a:bodyPr>
            <a:normAutofit fontScale="90000"/>
          </a:bodyPr>
          <a:lstStyle/>
          <a:p>
            <a:r>
              <a:rPr lang="en-US">
                <a:cs typeface="Calibri Light"/>
              </a:rPr>
              <a:t>Training Compute Optimal Large Language Models, Hoffmann et. al. 2022 </a:t>
            </a:r>
            <a:endParaRPr lang="en-US"/>
          </a:p>
        </p:txBody>
      </p:sp>
      <p:sp>
        <p:nvSpPr>
          <p:cNvPr id="3" name="Content Placeholder 2">
            <a:extLst>
              <a:ext uri="{FF2B5EF4-FFF2-40B4-BE49-F238E27FC236}">
                <a16:creationId xmlns:a16="http://schemas.microsoft.com/office/drawing/2014/main" id="{1B075BBF-B40A-EF77-9460-57CF795C4E61}"/>
              </a:ext>
            </a:extLst>
          </p:cNvPr>
          <p:cNvSpPr>
            <a:spLocks noGrp="1"/>
          </p:cNvSpPr>
          <p:nvPr>
            <p:ph idx="1"/>
          </p:nvPr>
        </p:nvSpPr>
        <p:spPr/>
        <p:txBody>
          <a:bodyPr vert="horz" lIns="91440" tIns="45720" rIns="91440" bIns="45720" rtlCol="0" anchor="ctr">
            <a:normAutofit/>
          </a:bodyPr>
          <a:lstStyle/>
          <a:p>
            <a:pPr marL="0" indent="0" algn="ctr">
              <a:buNone/>
            </a:pPr>
            <a:r>
              <a:rPr lang="en-US" b="1">
                <a:cs typeface="Calibri"/>
              </a:rPr>
              <a:t>Main RQ: </a:t>
            </a:r>
            <a:r>
              <a:rPr lang="en-US">
                <a:cs typeface="Calibri"/>
              </a:rPr>
              <a:t>What is the optimal tradeoff between model size and number of tokens given a fixed compute budget?</a:t>
            </a:r>
          </a:p>
        </p:txBody>
      </p:sp>
      <p:sp>
        <p:nvSpPr>
          <p:cNvPr id="4" name="Date Placeholder 3">
            <a:extLst>
              <a:ext uri="{FF2B5EF4-FFF2-40B4-BE49-F238E27FC236}">
                <a16:creationId xmlns:a16="http://schemas.microsoft.com/office/drawing/2014/main" id="{4F792046-6184-22B2-DC72-4F381E921BDD}"/>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BC441951-161B-1A44-F87F-4994CEEBB740}"/>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CAC9F937-0179-B6C3-F5D7-25193526F5A9}"/>
              </a:ext>
            </a:extLst>
          </p:cNvPr>
          <p:cNvSpPr>
            <a:spLocks noGrp="1"/>
          </p:cNvSpPr>
          <p:nvPr>
            <p:ph type="sldNum" sz="quarter" idx="12"/>
          </p:nvPr>
        </p:nvSpPr>
        <p:spPr/>
        <p:txBody>
          <a:bodyPr/>
          <a:lstStyle/>
          <a:p>
            <a:fld id="{D4F24A5E-B0D2-394D-9970-9AE06BCB59C1}" type="slidenum">
              <a:rPr lang="en-US" smtClean="0"/>
              <a:t>26</a:t>
            </a:fld>
            <a:endParaRPr lang="en-US"/>
          </a:p>
        </p:txBody>
      </p:sp>
    </p:spTree>
    <p:extLst>
      <p:ext uri="{BB962C8B-B14F-4D97-AF65-F5344CB8AC3E}">
        <p14:creationId xmlns:p14="http://schemas.microsoft.com/office/powerpoint/2010/main" val="3599102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78AA-78EA-17E8-8435-1F46D2256FE1}"/>
              </a:ext>
            </a:extLst>
          </p:cNvPr>
          <p:cNvSpPr>
            <a:spLocks noGrp="1"/>
          </p:cNvSpPr>
          <p:nvPr>
            <p:ph type="title"/>
          </p:nvPr>
        </p:nvSpPr>
        <p:spPr/>
        <p:txBody>
          <a:bodyPr/>
          <a:lstStyle/>
          <a:p>
            <a:r>
              <a:rPr lang="en-US">
                <a:cs typeface="Calibri Light"/>
              </a:rPr>
              <a:t>Hoffman et. al. 2022 – Main Results</a:t>
            </a:r>
            <a:endParaRPr lang="en-US"/>
          </a:p>
        </p:txBody>
      </p:sp>
      <p:sp>
        <p:nvSpPr>
          <p:cNvPr id="3" name="Content Placeholder 2">
            <a:extLst>
              <a:ext uri="{FF2B5EF4-FFF2-40B4-BE49-F238E27FC236}">
                <a16:creationId xmlns:a16="http://schemas.microsoft.com/office/drawing/2014/main" id="{CB9EE2D1-FEF8-150F-7011-0D8E2F03D11C}"/>
              </a:ext>
            </a:extLst>
          </p:cNvPr>
          <p:cNvSpPr>
            <a:spLocks noGrp="1"/>
          </p:cNvSpPr>
          <p:nvPr>
            <p:ph idx="1"/>
          </p:nvPr>
        </p:nvSpPr>
        <p:spPr/>
        <p:txBody>
          <a:bodyPr vert="horz" lIns="91440" tIns="45720" rIns="91440" bIns="45720" rtlCol="0" anchor="t">
            <a:normAutofit/>
          </a:bodyPr>
          <a:lstStyle/>
          <a:p>
            <a:r>
              <a:rPr lang="en-US">
                <a:cs typeface="Calibri"/>
              </a:rPr>
              <a:t>Large languages models are significantly undertrained (perhaps because of scaling strategies from Kaplan et. al., 2022)</a:t>
            </a:r>
          </a:p>
          <a:p>
            <a:r>
              <a:rPr lang="en-US">
                <a:cs typeface="Calibri"/>
              </a:rPr>
              <a:t>Model size and number of training tokens should be scaled equally</a:t>
            </a:r>
          </a:p>
          <a:p>
            <a:r>
              <a:rPr lang="en-US">
                <a:cs typeface="Calibri"/>
              </a:rPr>
              <a:t>Introduces the </a:t>
            </a:r>
            <a:r>
              <a:rPr lang="en-US" i="1">
                <a:cs typeface="Calibri"/>
              </a:rPr>
              <a:t>Chinchilla </a:t>
            </a:r>
            <a:r>
              <a:rPr lang="en-US">
                <a:cs typeface="Calibri"/>
              </a:rPr>
              <a:t>model and finds that it outperforms the much larger </a:t>
            </a:r>
            <a:r>
              <a:rPr lang="en-US" i="1">
                <a:cs typeface="Calibri"/>
              </a:rPr>
              <a:t>Gopher </a:t>
            </a:r>
            <a:r>
              <a:rPr lang="en-US">
                <a:cs typeface="Calibri"/>
              </a:rPr>
              <a:t>by training on more tokens. </a:t>
            </a:r>
          </a:p>
        </p:txBody>
      </p:sp>
      <p:sp>
        <p:nvSpPr>
          <p:cNvPr id="4" name="Date Placeholder 3">
            <a:extLst>
              <a:ext uri="{FF2B5EF4-FFF2-40B4-BE49-F238E27FC236}">
                <a16:creationId xmlns:a16="http://schemas.microsoft.com/office/drawing/2014/main" id="{45432F06-ACBB-02FF-CE63-423B0AC9874D}"/>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AC7C37DA-41F4-2311-C819-676B18D0EF2D}"/>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687C5343-ACA2-3B91-A80D-3EE56959B04D}"/>
              </a:ext>
            </a:extLst>
          </p:cNvPr>
          <p:cNvSpPr>
            <a:spLocks noGrp="1"/>
          </p:cNvSpPr>
          <p:nvPr>
            <p:ph type="sldNum" sz="quarter" idx="12"/>
          </p:nvPr>
        </p:nvSpPr>
        <p:spPr/>
        <p:txBody>
          <a:bodyPr/>
          <a:lstStyle/>
          <a:p>
            <a:fld id="{D4F24A5E-B0D2-394D-9970-9AE06BCB59C1}" type="slidenum">
              <a:rPr lang="en-US" smtClean="0"/>
              <a:t>27</a:t>
            </a:fld>
            <a:endParaRPr lang="en-US"/>
          </a:p>
        </p:txBody>
      </p:sp>
    </p:spTree>
    <p:extLst>
      <p:ext uri="{BB962C8B-B14F-4D97-AF65-F5344CB8AC3E}">
        <p14:creationId xmlns:p14="http://schemas.microsoft.com/office/powerpoint/2010/main" val="2138287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6D3F-27ED-F946-6577-C8B3540CAFDD}"/>
              </a:ext>
            </a:extLst>
          </p:cNvPr>
          <p:cNvSpPr>
            <a:spLocks noGrp="1"/>
          </p:cNvSpPr>
          <p:nvPr>
            <p:ph type="title"/>
          </p:nvPr>
        </p:nvSpPr>
        <p:spPr/>
        <p:txBody>
          <a:bodyPr/>
          <a:lstStyle/>
          <a:p>
            <a:r>
              <a:rPr lang="en-US">
                <a:cs typeface="Calibri Light"/>
              </a:rPr>
              <a:t>Hoffman et. al. 2022</a:t>
            </a:r>
            <a:endParaRPr lang="en-US"/>
          </a:p>
        </p:txBody>
      </p:sp>
      <p:sp>
        <p:nvSpPr>
          <p:cNvPr id="4" name="Date Placeholder 3">
            <a:extLst>
              <a:ext uri="{FF2B5EF4-FFF2-40B4-BE49-F238E27FC236}">
                <a16:creationId xmlns:a16="http://schemas.microsoft.com/office/drawing/2014/main" id="{180FF075-81AA-BEE6-5127-64DA9CFAA587}"/>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EA7A38F5-BB09-D2A8-8384-A780934B1979}"/>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3E2EEC4A-3C80-8283-B76F-033ACDA75287}"/>
              </a:ext>
            </a:extLst>
          </p:cNvPr>
          <p:cNvSpPr>
            <a:spLocks noGrp="1"/>
          </p:cNvSpPr>
          <p:nvPr>
            <p:ph type="sldNum" sz="quarter" idx="12"/>
          </p:nvPr>
        </p:nvSpPr>
        <p:spPr/>
        <p:txBody>
          <a:bodyPr/>
          <a:lstStyle/>
          <a:p>
            <a:fld id="{D4F24A5E-B0D2-394D-9970-9AE06BCB59C1}" type="slidenum">
              <a:rPr lang="en-US" smtClean="0"/>
              <a:t>28</a:t>
            </a:fld>
            <a:endParaRPr lang="en-US"/>
          </a:p>
        </p:txBody>
      </p:sp>
      <p:sp>
        <p:nvSpPr>
          <p:cNvPr id="8" name="Content Placeholder 7">
            <a:extLst>
              <a:ext uri="{FF2B5EF4-FFF2-40B4-BE49-F238E27FC236}">
                <a16:creationId xmlns:a16="http://schemas.microsoft.com/office/drawing/2014/main" id="{01E5BCB8-2EDA-AB18-B9D4-C4B55FEF0F48}"/>
              </a:ext>
            </a:extLst>
          </p:cNvPr>
          <p:cNvSpPr>
            <a:spLocks noGrp="1"/>
          </p:cNvSpPr>
          <p:nvPr>
            <p:ph idx="1"/>
          </p:nvPr>
        </p:nvSpPr>
        <p:spPr>
          <a:xfrm>
            <a:off x="595631" y="1408726"/>
            <a:ext cx="10515600" cy="4916334"/>
          </a:xfrm>
        </p:spPr>
        <p:txBody>
          <a:bodyPr vert="horz" lIns="91440" tIns="45720" rIns="91440" bIns="45720" rtlCol="0" anchor="t">
            <a:normAutofit/>
          </a:bodyPr>
          <a:lstStyle/>
          <a:p>
            <a:pPr marL="285750" indent="-285750">
              <a:lnSpc>
                <a:spcPct val="100000"/>
              </a:lnSpc>
              <a:spcBef>
                <a:spcPts val="0"/>
              </a:spcBef>
              <a:buFont typeface="Arial,Sans-Serif" panose="020B0604020202020204" pitchFamily="34" charset="0"/>
            </a:pPr>
            <a:r>
              <a:rPr lang="en-US" b="1">
                <a:cs typeface="Calibri"/>
              </a:rPr>
              <a:t>A better learning rate schedule leads to experimental results drastically different from Kaplan et. al., 2020 </a:t>
            </a:r>
            <a:endParaRPr lang="en-US">
              <a:cs typeface="Calibri"/>
            </a:endParaRPr>
          </a:p>
          <a:p>
            <a:pPr marL="285750" indent="-285750">
              <a:lnSpc>
                <a:spcPct val="100000"/>
              </a:lnSpc>
              <a:spcBef>
                <a:spcPts val="0"/>
              </a:spcBef>
              <a:buFont typeface="Arial,Sans-Serif" panose="020B0604020202020204" pitchFamily="34" charset="0"/>
            </a:pPr>
            <a:r>
              <a:rPr lang="en-US">
                <a:cs typeface="Calibri"/>
              </a:rPr>
              <a:t>". . . we find that setting the learning rate schedule to approximately match the number of training tokens results in the best final loss regardless of model size." (Hoffman et. al. 2022)</a:t>
            </a:r>
          </a:p>
          <a:p>
            <a:endParaRPr lang="en-US">
              <a:cs typeface="Calibri"/>
            </a:endParaRPr>
          </a:p>
        </p:txBody>
      </p:sp>
    </p:spTree>
    <p:extLst>
      <p:ext uri="{BB962C8B-B14F-4D97-AF65-F5344CB8AC3E}">
        <p14:creationId xmlns:p14="http://schemas.microsoft.com/office/powerpoint/2010/main" val="582253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A043-527D-647E-D639-CCABD8BBDC8C}"/>
              </a:ext>
            </a:extLst>
          </p:cNvPr>
          <p:cNvSpPr>
            <a:spLocks noGrp="1"/>
          </p:cNvSpPr>
          <p:nvPr>
            <p:ph type="title"/>
          </p:nvPr>
        </p:nvSpPr>
        <p:spPr/>
        <p:txBody>
          <a:bodyPr/>
          <a:lstStyle/>
          <a:p>
            <a:r>
              <a:rPr lang="en-US">
                <a:ea typeface="+mj-lt"/>
                <a:cs typeface="+mj-lt"/>
              </a:rPr>
              <a:t>Hoffman et. al. 2022</a:t>
            </a: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24A026-ACAD-3F31-0E35-C3E58D8A0C19}"/>
                  </a:ext>
                </a:extLst>
              </p:cNvPr>
              <p:cNvSpPr>
                <a:spLocks noGrp="1"/>
              </p:cNvSpPr>
              <p:nvPr>
                <p:ph idx="1"/>
              </p:nvPr>
            </p:nvSpPr>
            <p:spPr/>
            <p:txBody>
              <a:bodyPr vert="horz" lIns="91440" tIns="45720" rIns="91440" bIns="45720" rtlCol="0" anchor="t">
                <a:normAutofit/>
              </a:bodyPr>
              <a:lstStyle/>
              <a:p>
                <a:r>
                  <a:rPr lang="en-US">
                    <a:cs typeface="Calibri"/>
                  </a:rPr>
                  <a:t>Goal is to find optimal parameter count </a:t>
                </a:r>
                <a14:m>
                  <m:oMath xmlns:m="http://schemas.openxmlformats.org/officeDocument/2006/math">
                    <m:sSub>
                      <m:sSubPr>
                        <m:ctrlPr>
                          <a:rPr lang="en-US" i="1" smtClean="0">
                            <a:latin typeface="Cambria Math" panose="02040503050406030204" pitchFamily="18" charset="0"/>
                            <a:cs typeface="Calibri"/>
                          </a:rPr>
                        </m:ctrlPr>
                      </m:sSubPr>
                      <m:e>
                        <m:r>
                          <a:rPr lang="en-CA" b="0" i="1" smtClean="0">
                            <a:latin typeface="Cambria Math" panose="02040503050406030204" pitchFamily="18" charset="0"/>
                            <a:cs typeface="Calibri"/>
                          </a:rPr>
                          <m:t>𝑁</m:t>
                        </m:r>
                      </m:e>
                      <m:sub>
                        <m:r>
                          <a:rPr lang="en-CA" b="0" i="1" smtClean="0">
                            <a:latin typeface="Cambria Math" panose="02040503050406030204" pitchFamily="18" charset="0"/>
                            <a:cs typeface="Calibri"/>
                          </a:rPr>
                          <m:t>𝑜𝑝𝑡</m:t>
                        </m:r>
                      </m:sub>
                    </m:sSub>
                    <m:r>
                      <a:rPr lang="en-CA" b="0" i="1" smtClean="0">
                        <a:latin typeface="Cambria Math" panose="02040503050406030204" pitchFamily="18" charset="0"/>
                        <a:cs typeface="Calibri"/>
                      </a:rPr>
                      <m:t> </m:t>
                    </m:r>
                  </m:oMath>
                </a14:m>
                <a:r>
                  <a:rPr lang="en-US">
                    <a:cs typeface="Calibri"/>
                  </a:rPr>
                  <a:t>and token count </a:t>
                </a:r>
                <a14:m>
                  <m:oMath xmlns:m="http://schemas.openxmlformats.org/officeDocument/2006/math">
                    <m:sSub>
                      <m:sSubPr>
                        <m:ctrlPr>
                          <a:rPr lang="en-US" i="1" smtClean="0">
                            <a:latin typeface="Cambria Math" panose="02040503050406030204" pitchFamily="18" charset="0"/>
                            <a:cs typeface="Calibri"/>
                          </a:rPr>
                        </m:ctrlPr>
                      </m:sSubPr>
                      <m:e>
                        <m:r>
                          <a:rPr lang="en-CA" b="0" i="1" smtClean="0">
                            <a:latin typeface="Cambria Math" panose="02040503050406030204" pitchFamily="18" charset="0"/>
                            <a:cs typeface="Calibri"/>
                          </a:rPr>
                          <m:t>𝐷</m:t>
                        </m:r>
                      </m:e>
                      <m:sub>
                        <m:r>
                          <a:rPr lang="en-CA" b="0" i="1" smtClean="0">
                            <a:latin typeface="Cambria Math" panose="02040503050406030204" pitchFamily="18" charset="0"/>
                            <a:cs typeface="Calibri"/>
                          </a:rPr>
                          <m:t>𝑜𝑝𝑡</m:t>
                        </m:r>
                      </m:sub>
                    </m:sSub>
                  </m:oMath>
                </a14:m>
                <a:r>
                  <a:rPr lang="en-US">
                    <a:cs typeface="Calibri"/>
                  </a:rPr>
                  <a:t> given a fixed compute budget C</a:t>
                </a:r>
              </a:p>
              <a:p>
                <a:endParaRPr lang="en-US">
                  <a:cs typeface="Calibri"/>
                </a:endParaRPr>
              </a:p>
              <a:p>
                <a:endParaRPr lang="en-US">
                  <a:cs typeface="Calibri"/>
                </a:endParaRPr>
              </a:p>
              <a:p>
                <a:r>
                  <a:rPr lang="en-US">
                    <a:cs typeface="Calibri"/>
                  </a:rPr>
                  <a:t>The authors tried three approaches to estimating these values</a:t>
                </a:r>
                <a:endParaRPr lang="en-US">
                  <a:ea typeface="Calibri"/>
                  <a:cs typeface="Calibri"/>
                </a:endParaRPr>
              </a:p>
              <a:p>
                <a:pPr marL="0" indent="0">
                  <a:buNone/>
                </a:pPr>
                <a:endParaRPr lang="en-US">
                  <a:cs typeface="Calibri"/>
                </a:endParaRPr>
              </a:p>
            </p:txBody>
          </p:sp>
        </mc:Choice>
        <mc:Fallback xmlns="">
          <p:sp>
            <p:nvSpPr>
              <p:cNvPr id="3" name="Content Placeholder 2">
                <a:extLst>
                  <a:ext uri="{FF2B5EF4-FFF2-40B4-BE49-F238E27FC236}">
                    <a16:creationId xmlns:a16="http://schemas.microsoft.com/office/drawing/2014/main" id="{E124A026-ACAD-3F31-0E35-C3E58D8A0C19}"/>
                  </a:ext>
                </a:extLst>
              </p:cNvPr>
              <p:cNvSpPr>
                <a:spLocks noGrp="1" noRot="1" noChangeAspect="1" noMove="1" noResize="1" noEditPoints="1" noAdjustHandles="1" noChangeArrowheads="1" noChangeShapeType="1" noTextEdit="1"/>
              </p:cNvSpPr>
              <p:nvPr>
                <p:ph idx="1"/>
              </p:nvPr>
            </p:nvSpPr>
            <p:spPr>
              <a:blipFill>
                <a:blip r:embed="rId2"/>
                <a:stretch>
                  <a:fillRect l="-1043" t="-186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4D491A1F-DE2D-6966-D4F5-E0A4BAAD538F}"/>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8A35CD31-CB3C-5F09-5575-67A505D1C27C}"/>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01264252-15B2-4161-FC21-E633AAAE54BF}"/>
              </a:ext>
            </a:extLst>
          </p:cNvPr>
          <p:cNvSpPr>
            <a:spLocks noGrp="1"/>
          </p:cNvSpPr>
          <p:nvPr>
            <p:ph type="sldNum" sz="quarter" idx="12"/>
          </p:nvPr>
        </p:nvSpPr>
        <p:spPr/>
        <p:txBody>
          <a:bodyPr/>
          <a:lstStyle/>
          <a:p>
            <a:fld id="{D4F24A5E-B0D2-394D-9970-9AE06BCB59C1}" type="slidenum">
              <a:rPr lang="en-US" smtClean="0"/>
              <a:t>29</a:t>
            </a:fld>
            <a:endParaRPr lang="en-US"/>
          </a:p>
        </p:txBody>
      </p:sp>
      <p:pic>
        <p:nvPicPr>
          <p:cNvPr id="7" name="Picture 6" descr="A close up of a text&#10;&#10;Description automatically generated">
            <a:extLst>
              <a:ext uri="{FF2B5EF4-FFF2-40B4-BE49-F238E27FC236}">
                <a16:creationId xmlns:a16="http://schemas.microsoft.com/office/drawing/2014/main" id="{6EB10702-F68C-F976-612F-45333E1F1F09}"/>
              </a:ext>
            </a:extLst>
          </p:cNvPr>
          <p:cNvPicPr>
            <a:picLocks noChangeAspect="1"/>
          </p:cNvPicPr>
          <p:nvPr/>
        </p:nvPicPr>
        <p:blipFill>
          <a:blip r:embed="rId3"/>
          <a:stretch>
            <a:fillRect/>
          </a:stretch>
        </p:blipFill>
        <p:spPr>
          <a:xfrm>
            <a:off x="1533454" y="2307696"/>
            <a:ext cx="6745954" cy="714291"/>
          </a:xfrm>
          <a:prstGeom prst="rect">
            <a:avLst/>
          </a:prstGeom>
        </p:spPr>
      </p:pic>
    </p:spTree>
    <p:extLst>
      <p:ext uri="{BB962C8B-B14F-4D97-AF65-F5344CB8AC3E}">
        <p14:creationId xmlns:p14="http://schemas.microsoft.com/office/powerpoint/2010/main" val="4084270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88240-EB73-9119-B083-FB0DE478DC03}"/>
              </a:ext>
            </a:extLst>
          </p:cNvPr>
          <p:cNvSpPr>
            <a:spLocks noGrp="1"/>
          </p:cNvSpPr>
          <p:nvPr>
            <p:ph type="title"/>
          </p:nvPr>
        </p:nvSpPr>
        <p:spPr/>
        <p:txBody>
          <a:bodyPr/>
          <a:lstStyle/>
          <a:p>
            <a:r>
              <a:rPr lang="en-US"/>
              <a:t>Motivation</a:t>
            </a:r>
          </a:p>
        </p:txBody>
      </p:sp>
      <p:sp>
        <p:nvSpPr>
          <p:cNvPr id="3" name="Content Placeholder 2">
            <a:extLst>
              <a:ext uri="{FF2B5EF4-FFF2-40B4-BE49-F238E27FC236}">
                <a16:creationId xmlns:a16="http://schemas.microsoft.com/office/drawing/2014/main" id="{3F5523E9-FD51-B1C2-027C-0782D8D76E19}"/>
              </a:ext>
            </a:extLst>
          </p:cNvPr>
          <p:cNvSpPr>
            <a:spLocks noGrp="1"/>
          </p:cNvSpPr>
          <p:nvPr>
            <p:ph idx="1"/>
          </p:nvPr>
        </p:nvSpPr>
        <p:spPr/>
        <p:txBody>
          <a:bodyPr vert="horz" lIns="91440" tIns="45720" rIns="91440" bIns="45720" rtlCol="0" anchor="t">
            <a:normAutofit/>
          </a:bodyPr>
          <a:lstStyle/>
          <a:p>
            <a:r>
              <a:rPr lang="en-US">
                <a:ea typeface="Calibri" panose="020F0502020204030204"/>
                <a:cs typeface="Calibri" panose="020F0502020204030204"/>
              </a:rPr>
              <a:t>Scientific problem: How does model performance change with increasing scale?</a:t>
            </a:r>
          </a:p>
          <a:p>
            <a:r>
              <a:rPr lang="en-US">
                <a:ea typeface="Calibri" panose="020F0502020204030204"/>
                <a:cs typeface="Calibri" panose="020F0502020204030204"/>
              </a:rPr>
              <a:t>Engineering importance: Training frontier models costs millions of dollars</a:t>
            </a:r>
          </a:p>
          <a:p>
            <a:r>
              <a:rPr lang="en-US">
                <a:ea typeface="Calibri" panose="020F0502020204030204"/>
                <a:cs typeface="Calibri" panose="020F0502020204030204"/>
              </a:rPr>
              <a:t>Safety importance: Models are black boxes with often unexpected capabilities</a:t>
            </a:r>
          </a:p>
          <a:p>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Date Placeholder 3">
            <a:extLst>
              <a:ext uri="{FF2B5EF4-FFF2-40B4-BE49-F238E27FC236}">
                <a16:creationId xmlns:a16="http://schemas.microsoft.com/office/drawing/2014/main" id="{DDEC6CAE-AF4F-3AC9-9331-6A1448FF1D08}"/>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5700EFF4-D761-BE09-E55C-A0837CE06FA2}"/>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D9B5B33B-2CC6-9C0B-2FD3-77704C169205}"/>
              </a:ext>
            </a:extLst>
          </p:cNvPr>
          <p:cNvSpPr>
            <a:spLocks noGrp="1"/>
          </p:cNvSpPr>
          <p:nvPr>
            <p:ph type="sldNum" sz="quarter" idx="12"/>
          </p:nvPr>
        </p:nvSpPr>
        <p:spPr/>
        <p:txBody>
          <a:bodyPr/>
          <a:lstStyle/>
          <a:p>
            <a:fld id="{D4F24A5E-B0D2-394D-9970-9AE06BCB59C1}" type="slidenum">
              <a:rPr lang="en-US" smtClean="0"/>
              <a:t>3</a:t>
            </a:fld>
            <a:endParaRPr lang="en-US"/>
          </a:p>
        </p:txBody>
      </p:sp>
    </p:spTree>
    <p:extLst>
      <p:ext uri="{BB962C8B-B14F-4D97-AF65-F5344CB8AC3E}">
        <p14:creationId xmlns:p14="http://schemas.microsoft.com/office/powerpoint/2010/main" val="2226313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33067-0CC3-6578-3092-E4AF507720C2}"/>
              </a:ext>
            </a:extLst>
          </p:cNvPr>
          <p:cNvSpPr>
            <a:spLocks noGrp="1"/>
          </p:cNvSpPr>
          <p:nvPr>
            <p:ph type="title"/>
          </p:nvPr>
        </p:nvSpPr>
        <p:spPr/>
        <p:txBody>
          <a:bodyPr/>
          <a:lstStyle/>
          <a:p>
            <a:r>
              <a:rPr lang="en-US">
                <a:ea typeface="+mj-lt"/>
                <a:cs typeface="+mj-lt"/>
              </a:rPr>
              <a:t>Hoffman et. al. 2022 – Approach 1</a:t>
            </a:r>
            <a:endParaRPr lang="en-US"/>
          </a:p>
        </p:txBody>
      </p:sp>
      <p:sp>
        <p:nvSpPr>
          <p:cNvPr id="3" name="Content Placeholder 2">
            <a:extLst>
              <a:ext uri="{FF2B5EF4-FFF2-40B4-BE49-F238E27FC236}">
                <a16:creationId xmlns:a16="http://schemas.microsoft.com/office/drawing/2014/main" id="{88256943-BF6D-DEE0-7998-E411C7C978D2}"/>
              </a:ext>
            </a:extLst>
          </p:cNvPr>
          <p:cNvSpPr>
            <a:spLocks noGrp="1"/>
          </p:cNvSpPr>
          <p:nvPr>
            <p:ph idx="1"/>
          </p:nvPr>
        </p:nvSpPr>
        <p:spPr>
          <a:xfrm>
            <a:off x="809445" y="1260629"/>
            <a:ext cx="10515600" cy="4916334"/>
          </a:xfrm>
        </p:spPr>
        <p:txBody>
          <a:bodyPr vert="horz" lIns="91440" tIns="45720" rIns="91440" bIns="45720" rtlCol="0" anchor="t">
            <a:normAutofit/>
          </a:bodyPr>
          <a:lstStyle/>
          <a:p>
            <a:r>
              <a:rPr lang="en-US">
                <a:cs typeface="Calibri"/>
              </a:rPr>
              <a:t>Trained 4 models for each parameter count N, trying a range of horizons for learning rate decay</a:t>
            </a:r>
          </a:p>
          <a:p>
            <a:r>
              <a:rPr lang="en-US">
                <a:cs typeface="Calibri"/>
              </a:rPr>
              <a:t>Use the parameter and training token counts of the lowest loss run for each FLOP count as           and           estimates</a:t>
            </a:r>
            <a:endParaRPr lang="en-US">
              <a:ea typeface="Calibri"/>
              <a:cs typeface="Calibri"/>
            </a:endParaRPr>
          </a:p>
          <a:p>
            <a:r>
              <a:rPr lang="en-US">
                <a:cs typeface="Calibri"/>
              </a:rPr>
              <a:t>Fit           and             separately: both are proportional to </a:t>
            </a:r>
            <a:endParaRPr lang="en-US">
              <a:ea typeface="Calibri"/>
              <a:cs typeface="Calibri"/>
            </a:endParaRPr>
          </a:p>
          <a:p>
            <a:endParaRPr lang="en-US">
              <a:cs typeface="Calibri"/>
            </a:endParaRPr>
          </a:p>
        </p:txBody>
      </p:sp>
      <p:sp>
        <p:nvSpPr>
          <p:cNvPr id="4" name="Date Placeholder 3">
            <a:extLst>
              <a:ext uri="{FF2B5EF4-FFF2-40B4-BE49-F238E27FC236}">
                <a16:creationId xmlns:a16="http://schemas.microsoft.com/office/drawing/2014/main" id="{96EFD0D1-C269-49CE-1595-7E13C60CA088}"/>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E2A97998-8A48-5FDD-787A-6D50417EF7C3}"/>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4C4A414B-EB91-75F1-8C55-C866113ECC02}"/>
              </a:ext>
            </a:extLst>
          </p:cNvPr>
          <p:cNvSpPr>
            <a:spLocks noGrp="1"/>
          </p:cNvSpPr>
          <p:nvPr>
            <p:ph type="sldNum" sz="quarter" idx="12"/>
          </p:nvPr>
        </p:nvSpPr>
        <p:spPr/>
        <p:txBody>
          <a:bodyPr/>
          <a:lstStyle/>
          <a:p>
            <a:fld id="{D4F24A5E-B0D2-394D-9970-9AE06BCB59C1}" type="slidenum">
              <a:rPr lang="en-US" smtClean="0"/>
              <a:t>30</a:t>
            </a:fld>
            <a:endParaRPr lang="en-US"/>
          </a:p>
        </p:txBody>
      </p:sp>
      <p:pic>
        <p:nvPicPr>
          <p:cNvPr id="7" name="Picture 6">
            <a:extLst>
              <a:ext uri="{FF2B5EF4-FFF2-40B4-BE49-F238E27FC236}">
                <a16:creationId xmlns:a16="http://schemas.microsoft.com/office/drawing/2014/main" id="{48607552-A4B1-EC37-4E85-A54ACD1E4D40}"/>
              </a:ext>
            </a:extLst>
          </p:cNvPr>
          <p:cNvPicPr>
            <a:picLocks noChangeAspect="1"/>
          </p:cNvPicPr>
          <p:nvPr/>
        </p:nvPicPr>
        <p:blipFill>
          <a:blip r:embed="rId2"/>
          <a:stretch>
            <a:fillRect/>
          </a:stretch>
        </p:blipFill>
        <p:spPr>
          <a:xfrm>
            <a:off x="2593383" y="3574864"/>
            <a:ext cx="5991226" cy="2711162"/>
          </a:xfrm>
          <a:prstGeom prst="rect">
            <a:avLst/>
          </a:prstGeom>
        </p:spPr>
      </p:pic>
      <p:pic>
        <p:nvPicPr>
          <p:cNvPr id="8" name="Picture 7">
            <a:extLst>
              <a:ext uri="{FF2B5EF4-FFF2-40B4-BE49-F238E27FC236}">
                <a16:creationId xmlns:a16="http://schemas.microsoft.com/office/drawing/2014/main" id="{A1D1D63F-7636-0707-0416-5BAF47F7701A}"/>
              </a:ext>
            </a:extLst>
          </p:cNvPr>
          <p:cNvPicPr>
            <a:picLocks noChangeAspect="1"/>
          </p:cNvPicPr>
          <p:nvPr/>
        </p:nvPicPr>
        <p:blipFill>
          <a:blip r:embed="rId3"/>
          <a:stretch>
            <a:fillRect/>
          </a:stretch>
        </p:blipFill>
        <p:spPr>
          <a:xfrm>
            <a:off x="9245132" y="3057405"/>
            <a:ext cx="530980" cy="397498"/>
          </a:xfrm>
          <a:prstGeom prst="rect">
            <a:avLst/>
          </a:prstGeom>
        </p:spPr>
      </p:pic>
      <p:pic>
        <p:nvPicPr>
          <p:cNvPr id="9" name="Picture 8">
            <a:extLst>
              <a:ext uri="{FF2B5EF4-FFF2-40B4-BE49-F238E27FC236}">
                <a16:creationId xmlns:a16="http://schemas.microsoft.com/office/drawing/2014/main" id="{47C8B70E-B43D-4A1A-F533-5E16FA8B0F1C}"/>
              </a:ext>
            </a:extLst>
          </p:cNvPr>
          <p:cNvPicPr>
            <a:picLocks noChangeAspect="1"/>
          </p:cNvPicPr>
          <p:nvPr/>
        </p:nvPicPr>
        <p:blipFill>
          <a:blip r:embed="rId4"/>
          <a:stretch>
            <a:fillRect/>
          </a:stretch>
        </p:blipFill>
        <p:spPr>
          <a:xfrm>
            <a:off x="4576301" y="2625678"/>
            <a:ext cx="681510" cy="427702"/>
          </a:xfrm>
          <a:prstGeom prst="rect">
            <a:avLst/>
          </a:prstGeom>
        </p:spPr>
      </p:pic>
      <p:pic>
        <p:nvPicPr>
          <p:cNvPr id="10" name="Picture 9">
            <a:extLst>
              <a:ext uri="{FF2B5EF4-FFF2-40B4-BE49-F238E27FC236}">
                <a16:creationId xmlns:a16="http://schemas.microsoft.com/office/drawing/2014/main" id="{F392C439-35C2-D4C0-CAED-0B9CE0D2D99E}"/>
              </a:ext>
            </a:extLst>
          </p:cNvPr>
          <p:cNvPicPr>
            <a:picLocks noChangeAspect="1"/>
          </p:cNvPicPr>
          <p:nvPr/>
        </p:nvPicPr>
        <p:blipFill>
          <a:blip r:embed="rId4"/>
          <a:stretch>
            <a:fillRect/>
          </a:stretch>
        </p:blipFill>
        <p:spPr>
          <a:xfrm>
            <a:off x="1628941" y="3143261"/>
            <a:ext cx="681510" cy="427702"/>
          </a:xfrm>
          <a:prstGeom prst="rect">
            <a:avLst/>
          </a:prstGeom>
        </p:spPr>
      </p:pic>
      <p:pic>
        <p:nvPicPr>
          <p:cNvPr id="11" name="Picture 10">
            <a:extLst>
              <a:ext uri="{FF2B5EF4-FFF2-40B4-BE49-F238E27FC236}">
                <a16:creationId xmlns:a16="http://schemas.microsoft.com/office/drawing/2014/main" id="{3925265A-066D-AAA9-F77B-4FB6D75C85A9}"/>
              </a:ext>
            </a:extLst>
          </p:cNvPr>
          <p:cNvPicPr>
            <a:picLocks noChangeAspect="1"/>
          </p:cNvPicPr>
          <p:nvPr/>
        </p:nvPicPr>
        <p:blipFill>
          <a:blip r:embed="rId5"/>
          <a:stretch>
            <a:fillRect/>
          </a:stretch>
        </p:blipFill>
        <p:spPr>
          <a:xfrm>
            <a:off x="3049761" y="3157640"/>
            <a:ext cx="672213" cy="413325"/>
          </a:xfrm>
          <a:prstGeom prst="rect">
            <a:avLst/>
          </a:prstGeom>
        </p:spPr>
      </p:pic>
      <p:pic>
        <p:nvPicPr>
          <p:cNvPr id="12" name="Picture 11">
            <a:extLst>
              <a:ext uri="{FF2B5EF4-FFF2-40B4-BE49-F238E27FC236}">
                <a16:creationId xmlns:a16="http://schemas.microsoft.com/office/drawing/2014/main" id="{8DFDB80B-B95B-3F95-A5D1-8967BDB45AEF}"/>
              </a:ext>
            </a:extLst>
          </p:cNvPr>
          <p:cNvPicPr>
            <a:picLocks noChangeAspect="1"/>
          </p:cNvPicPr>
          <p:nvPr/>
        </p:nvPicPr>
        <p:blipFill>
          <a:blip r:embed="rId5"/>
          <a:stretch>
            <a:fillRect/>
          </a:stretch>
        </p:blipFill>
        <p:spPr>
          <a:xfrm>
            <a:off x="6011497" y="2625677"/>
            <a:ext cx="672213" cy="413325"/>
          </a:xfrm>
          <a:prstGeom prst="rect">
            <a:avLst/>
          </a:prstGeom>
        </p:spPr>
      </p:pic>
    </p:spTree>
    <p:extLst>
      <p:ext uri="{BB962C8B-B14F-4D97-AF65-F5344CB8AC3E}">
        <p14:creationId xmlns:p14="http://schemas.microsoft.com/office/powerpoint/2010/main" val="347003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61F8-5354-3CA6-4394-6B9454860FDE}"/>
              </a:ext>
            </a:extLst>
          </p:cNvPr>
          <p:cNvSpPr>
            <a:spLocks noGrp="1"/>
          </p:cNvSpPr>
          <p:nvPr>
            <p:ph type="title"/>
          </p:nvPr>
        </p:nvSpPr>
        <p:spPr/>
        <p:txBody>
          <a:bodyPr/>
          <a:lstStyle/>
          <a:p>
            <a:r>
              <a:rPr lang="en-US">
                <a:ea typeface="+mj-lt"/>
                <a:cs typeface="+mj-lt"/>
              </a:rPr>
              <a:t>Hoffman et. al. 2022 – Approach 2</a:t>
            </a:r>
            <a:endParaRPr lang="en-US"/>
          </a:p>
        </p:txBody>
      </p:sp>
      <p:sp>
        <p:nvSpPr>
          <p:cNvPr id="3" name="Content Placeholder 2">
            <a:extLst>
              <a:ext uri="{FF2B5EF4-FFF2-40B4-BE49-F238E27FC236}">
                <a16:creationId xmlns:a16="http://schemas.microsoft.com/office/drawing/2014/main" id="{EAD0D5B8-1732-925A-D909-16F0380E1A99}"/>
              </a:ext>
            </a:extLst>
          </p:cNvPr>
          <p:cNvSpPr>
            <a:spLocks noGrp="1"/>
          </p:cNvSpPr>
          <p:nvPr>
            <p:ph idx="1"/>
          </p:nvPr>
        </p:nvSpPr>
        <p:spPr/>
        <p:txBody>
          <a:bodyPr vert="horz" lIns="91440" tIns="45720" rIns="91440" bIns="45720" rtlCol="0" anchor="t">
            <a:normAutofit/>
          </a:bodyPr>
          <a:lstStyle/>
          <a:p>
            <a:r>
              <a:rPr lang="en-US">
                <a:cs typeface="Calibri"/>
              </a:rPr>
              <a:t>Fits the final training loss</a:t>
            </a:r>
          </a:p>
          <a:p>
            <a:r>
              <a:rPr lang="en-US">
                <a:cs typeface="Calibri"/>
              </a:rPr>
              <a:t>Exponents are a = 0.49 and b = 0.51 for             and            resp.</a:t>
            </a:r>
            <a:endParaRPr lang="en-US">
              <a:ea typeface="Calibri"/>
              <a:cs typeface="Calibri"/>
            </a:endParaRPr>
          </a:p>
        </p:txBody>
      </p:sp>
      <p:sp>
        <p:nvSpPr>
          <p:cNvPr id="4" name="Date Placeholder 3">
            <a:extLst>
              <a:ext uri="{FF2B5EF4-FFF2-40B4-BE49-F238E27FC236}">
                <a16:creationId xmlns:a16="http://schemas.microsoft.com/office/drawing/2014/main" id="{D20C64D1-49BB-81FE-BA78-0C103A7459C7}"/>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639BED60-B64A-939A-99A6-33821E649445}"/>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0FE8337D-C6EB-31CC-ED2D-0F3B8B38FCDB}"/>
              </a:ext>
            </a:extLst>
          </p:cNvPr>
          <p:cNvSpPr>
            <a:spLocks noGrp="1"/>
          </p:cNvSpPr>
          <p:nvPr>
            <p:ph type="sldNum" sz="quarter" idx="12"/>
          </p:nvPr>
        </p:nvSpPr>
        <p:spPr/>
        <p:txBody>
          <a:bodyPr/>
          <a:lstStyle/>
          <a:p>
            <a:fld id="{D4F24A5E-B0D2-394D-9970-9AE06BCB59C1}" type="slidenum">
              <a:rPr lang="en-US" smtClean="0"/>
              <a:t>31</a:t>
            </a:fld>
            <a:endParaRPr lang="en-US"/>
          </a:p>
        </p:txBody>
      </p:sp>
      <p:pic>
        <p:nvPicPr>
          <p:cNvPr id="7" name="Picture 6">
            <a:extLst>
              <a:ext uri="{FF2B5EF4-FFF2-40B4-BE49-F238E27FC236}">
                <a16:creationId xmlns:a16="http://schemas.microsoft.com/office/drawing/2014/main" id="{00353918-21FB-65A9-49A0-C76390F002A9}"/>
              </a:ext>
            </a:extLst>
          </p:cNvPr>
          <p:cNvPicPr>
            <a:picLocks noChangeAspect="1"/>
          </p:cNvPicPr>
          <p:nvPr/>
        </p:nvPicPr>
        <p:blipFill>
          <a:blip r:embed="rId2"/>
          <a:stretch>
            <a:fillRect/>
          </a:stretch>
        </p:blipFill>
        <p:spPr>
          <a:xfrm>
            <a:off x="1721922" y="2252347"/>
            <a:ext cx="8807532" cy="4114810"/>
          </a:xfrm>
          <a:prstGeom prst="rect">
            <a:avLst/>
          </a:prstGeom>
        </p:spPr>
      </p:pic>
      <p:pic>
        <p:nvPicPr>
          <p:cNvPr id="8" name="Picture 7">
            <a:extLst>
              <a:ext uri="{FF2B5EF4-FFF2-40B4-BE49-F238E27FC236}">
                <a16:creationId xmlns:a16="http://schemas.microsoft.com/office/drawing/2014/main" id="{55BE4EDA-36B0-09F3-327E-2A19931E47A2}"/>
              </a:ext>
            </a:extLst>
          </p:cNvPr>
          <p:cNvPicPr>
            <a:picLocks noChangeAspect="1"/>
          </p:cNvPicPr>
          <p:nvPr/>
        </p:nvPicPr>
        <p:blipFill>
          <a:blip r:embed="rId3"/>
          <a:stretch>
            <a:fillRect/>
          </a:stretch>
        </p:blipFill>
        <p:spPr>
          <a:xfrm>
            <a:off x="6934188" y="1820545"/>
            <a:ext cx="710265" cy="456457"/>
          </a:xfrm>
          <a:prstGeom prst="rect">
            <a:avLst/>
          </a:prstGeom>
        </p:spPr>
      </p:pic>
      <p:pic>
        <p:nvPicPr>
          <p:cNvPr id="9" name="Picture 8">
            <a:extLst>
              <a:ext uri="{FF2B5EF4-FFF2-40B4-BE49-F238E27FC236}">
                <a16:creationId xmlns:a16="http://schemas.microsoft.com/office/drawing/2014/main" id="{1D468277-2758-721E-B46F-11C53BA7F92C}"/>
              </a:ext>
            </a:extLst>
          </p:cNvPr>
          <p:cNvPicPr>
            <a:picLocks noChangeAspect="1"/>
          </p:cNvPicPr>
          <p:nvPr/>
        </p:nvPicPr>
        <p:blipFill>
          <a:blip r:embed="rId4"/>
          <a:stretch>
            <a:fillRect/>
          </a:stretch>
        </p:blipFill>
        <p:spPr>
          <a:xfrm>
            <a:off x="8513157" y="1849300"/>
            <a:ext cx="686591" cy="427703"/>
          </a:xfrm>
          <a:prstGeom prst="rect">
            <a:avLst/>
          </a:prstGeom>
        </p:spPr>
      </p:pic>
    </p:spTree>
    <p:extLst>
      <p:ext uri="{BB962C8B-B14F-4D97-AF65-F5344CB8AC3E}">
        <p14:creationId xmlns:p14="http://schemas.microsoft.com/office/powerpoint/2010/main" val="261320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3C1F-3C50-E576-365E-31E1FB33675E}"/>
              </a:ext>
            </a:extLst>
          </p:cNvPr>
          <p:cNvSpPr>
            <a:spLocks noGrp="1"/>
          </p:cNvSpPr>
          <p:nvPr>
            <p:ph type="title"/>
          </p:nvPr>
        </p:nvSpPr>
        <p:spPr/>
        <p:txBody>
          <a:bodyPr/>
          <a:lstStyle/>
          <a:p>
            <a:r>
              <a:rPr lang="en-US">
                <a:ea typeface="+mj-lt"/>
                <a:cs typeface="+mj-lt"/>
              </a:rPr>
              <a:t>Hoffman et. al. 2022 – Approach 3</a:t>
            </a:r>
            <a:endParaRPr lang="en-US"/>
          </a:p>
        </p:txBody>
      </p:sp>
      <p:sp>
        <p:nvSpPr>
          <p:cNvPr id="3" name="Content Placeholder 2">
            <a:extLst>
              <a:ext uri="{FF2B5EF4-FFF2-40B4-BE49-F238E27FC236}">
                <a16:creationId xmlns:a16="http://schemas.microsoft.com/office/drawing/2014/main" id="{3D4080E6-8FEB-D7C0-8DCF-66FBEE21D546}"/>
              </a:ext>
            </a:extLst>
          </p:cNvPr>
          <p:cNvSpPr>
            <a:spLocks noGrp="1"/>
          </p:cNvSpPr>
          <p:nvPr>
            <p:ph idx="1"/>
          </p:nvPr>
        </p:nvSpPr>
        <p:spPr/>
        <p:txBody>
          <a:bodyPr vert="horz" lIns="91440" tIns="45720" rIns="91440" bIns="45720" rtlCol="0" anchor="t">
            <a:normAutofit/>
          </a:bodyPr>
          <a:lstStyle/>
          <a:p>
            <a:r>
              <a:rPr lang="en-US">
                <a:cs typeface="Calibri"/>
              </a:rPr>
              <a:t>Fit an explicit model by minimizing Huber loss</a:t>
            </a:r>
          </a:p>
          <a:p>
            <a:endParaRPr lang="en-US">
              <a:cs typeface="Calibri"/>
            </a:endParaRPr>
          </a:p>
          <a:p>
            <a:pPr marL="0" indent="0">
              <a:buNone/>
            </a:pPr>
            <a:endParaRPr lang="en-US">
              <a:cs typeface="Calibri"/>
            </a:endParaRPr>
          </a:p>
          <a:p>
            <a:endParaRPr lang="en-US">
              <a:cs typeface="Calibri"/>
            </a:endParaRPr>
          </a:p>
          <a:p>
            <a:r>
              <a:rPr lang="en-US">
                <a:cs typeface="Calibri"/>
              </a:rPr>
              <a:t>Exponents are a = 0.46 and b = 0.54 for           and            resp.</a:t>
            </a:r>
            <a:endParaRPr lang="en-US"/>
          </a:p>
          <a:p>
            <a:endParaRPr lang="en-US">
              <a:cs typeface="Calibri"/>
            </a:endParaRPr>
          </a:p>
          <a:p>
            <a:endParaRPr lang="en-US">
              <a:cs typeface="Calibri"/>
            </a:endParaRPr>
          </a:p>
        </p:txBody>
      </p:sp>
      <p:sp>
        <p:nvSpPr>
          <p:cNvPr id="4" name="Date Placeholder 3">
            <a:extLst>
              <a:ext uri="{FF2B5EF4-FFF2-40B4-BE49-F238E27FC236}">
                <a16:creationId xmlns:a16="http://schemas.microsoft.com/office/drawing/2014/main" id="{31C8C8D5-8877-2E85-A848-B3D5C010C0BD}"/>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17A49FA3-437F-684F-7FFF-D026336720A6}"/>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6427D6E8-B5E6-CC7D-5D51-A526542B6BCB}"/>
              </a:ext>
            </a:extLst>
          </p:cNvPr>
          <p:cNvSpPr>
            <a:spLocks noGrp="1"/>
          </p:cNvSpPr>
          <p:nvPr>
            <p:ph type="sldNum" sz="quarter" idx="12"/>
          </p:nvPr>
        </p:nvSpPr>
        <p:spPr/>
        <p:txBody>
          <a:bodyPr/>
          <a:lstStyle/>
          <a:p>
            <a:fld id="{D4F24A5E-B0D2-394D-9970-9AE06BCB59C1}" type="slidenum">
              <a:rPr lang="en-US" smtClean="0"/>
              <a:t>32</a:t>
            </a:fld>
            <a:endParaRPr lang="en-US"/>
          </a:p>
        </p:txBody>
      </p:sp>
      <p:pic>
        <p:nvPicPr>
          <p:cNvPr id="7" name="Picture 6" descr="A group of symbols on a white background&#10;&#10;Description automatically generated">
            <a:extLst>
              <a:ext uri="{FF2B5EF4-FFF2-40B4-BE49-F238E27FC236}">
                <a16:creationId xmlns:a16="http://schemas.microsoft.com/office/drawing/2014/main" id="{A3B8AA37-2F60-3EE8-2156-5E0307034E49}"/>
              </a:ext>
            </a:extLst>
          </p:cNvPr>
          <p:cNvPicPr>
            <a:picLocks noChangeAspect="1"/>
          </p:cNvPicPr>
          <p:nvPr/>
        </p:nvPicPr>
        <p:blipFill>
          <a:blip r:embed="rId2"/>
          <a:stretch>
            <a:fillRect/>
          </a:stretch>
        </p:blipFill>
        <p:spPr>
          <a:xfrm>
            <a:off x="3560578" y="1978099"/>
            <a:ext cx="3848100" cy="952500"/>
          </a:xfrm>
          <a:prstGeom prst="rect">
            <a:avLst/>
          </a:prstGeom>
        </p:spPr>
      </p:pic>
      <p:pic>
        <p:nvPicPr>
          <p:cNvPr id="8" name="Picture 7">
            <a:extLst>
              <a:ext uri="{FF2B5EF4-FFF2-40B4-BE49-F238E27FC236}">
                <a16:creationId xmlns:a16="http://schemas.microsoft.com/office/drawing/2014/main" id="{986E50CB-1A02-2224-9335-ACED9B5B0C2D}"/>
              </a:ext>
            </a:extLst>
          </p:cNvPr>
          <p:cNvPicPr>
            <a:picLocks noChangeAspect="1"/>
          </p:cNvPicPr>
          <p:nvPr/>
        </p:nvPicPr>
        <p:blipFill>
          <a:blip r:embed="rId3"/>
          <a:stretch>
            <a:fillRect/>
          </a:stretch>
        </p:blipFill>
        <p:spPr>
          <a:xfrm>
            <a:off x="6871372" y="3380831"/>
            <a:ext cx="710265" cy="456457"/>
          </a:xfrm>
          <a:prstGeom prst="rect">
            <a:avLst/>
          </a:prstGeom>
        </p:spPr>
      </p:pic>
      <p:pic>
        <p:nvPicPr>
          <p:cNvPr id="9" name="Picture 8">
            <a:extLst>
              <a:ext uri="{FF2B5EF4-FFF2-40B4-BE49-F238E27FC236}">
                <a16:creationId xmlns:a16="http://schemas.microsoft.com/office/drawing/2014/main" id="{C5FE5C74-5EBA-38DA-E420-5B20E6A4E3FE}"/>
              </a:ext>
            </a:extLst>
          </p:cNvPr>
          <p:cNvPicPr>
            <a:picLocks noChangeAspect="1"/>
          </p:cNvPicPr>
          <p:nvPr/>
        </p:nvPicPr>
        <p:blipFill>
          <a:blip r:embed="rId4"/>
          <a:stretch>
            <a:fillRect/>
          </a:stretch>
        </p:blipFill>
        <p:spPr>
          <a:xfrm>
            <a:off x="8311875" y="3386135"/>
            <a:ext cx="744100" cy="470834"/>
          </a:xfrm>
          <a:prstGeom prst="rect">
            <a:avLst/>
          </a:prstGeom>
        </p:spPr>
      </p:pic>
    </p:spTree>
    <p:extLst>
      <p:ext uri="{BB962C8B-B14F-4D97-AF65-F5344CB8AC3E}">
        <p14:creationId xmlns:p14="http://schemas.microsoft.com/office/powerpoint/2010/main" val="337211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23F27-A076-E170-CEC8-CC51841FC27A}"/>
              </a:ext>
            </a:extLst>
          </p:cNvPr>
          <p:cNvSpPr>
            <a:spLocks noGrp="1"/>
          </p:cNvSpPr>
          <p:nvPr>
            <p:ph type="title"/>
          </p:nvPr>
        </p:nvSpPr>
        <p:spPr/>
        <p:txBody>
          <a:bodyPr/>
          <a:lstStyle/>
          <a:p>
            <a:r>
              <a:rPr lang="en-US">
                <a:cs typeface="Calibri Light"/>
              </a:rPr>
              <a:t>Hoffman et. al. 2022</a:t>
            </a:r>
            <a:endParaRPr lang="en-US"/>
          </a:p>
        </p:txBody>
      </p:sp>
      <p:sp>
        <p:nvSpPr>
          <p:cNvPr id="3" name="Content Placeholder 2">
            <a:extLst>
              <a:ext uri="{FF2B5EF4-FFF2-40B4-BE49-F238E27FC236}">
                <a16:creationId xmlns:a16="http://schemas.microsoft.com/office/drawing/2014/main" id="{538B02CD-9C07-8C56-D9FD-3C0CFBED39C8}"/>
              </a:ext>
            </a:extLst>
          </p:cNvPr>
          <p:cNvSpPr>
            <a:spLocks noGrp="1"/>
          </p:cNvSpPr>
          <p:nvPr>
            <p:ph idx="1"/>
          </p:nvPr>
        </p:nvSpPr>
        <p:spPr/>
        <p:txBody>
          <a:bodyPr vert="horz" lIns="91440" tIns="45720" rIns="91440" bIns="45720" rtlCol="0" anchor="t">
            <a:normAutofit/>
          </a:bodyPr>
          <a:lstStyle/>
          <a:p>
            <a:r>
              <a:rPr lang="en-US">
                <a:cs typeface="Calibri"/>
              </a:rPr>
              <a:t>The authors conclude that with </a:t>
            </a:r>
            <a:r>
              <a:rPr lang="en-US" i="1">
                <a:cs typeface="Calibri"/>
              </a:rPr>
              <a:t>Gopher's </a:t>
            </a:r>
            <a:r>
              <a:rPr lang="en-US">
                <a:cs typeface="Calibri"/>
              </a:rPr>
              <a:t>compute budget, a smaller model should have been trained on more tokens</a:t>
            </a:r>
          </a:p>
          <a:p>
            <a:r>
              <a:rPr lang="en-US">
                <a:cs typeface="Calibri"/>
              </a:rPr>
              <a:t>They train </a:t>
            </a:r>
            <a:r>
              <a:rPr lang="en-US" i="1">
                <a:cs typeface="Calibri"/>
              </a:rPr>
              <a:t>Chinchilla, </a:t>
            </a:r>
            <a:r>
              <a:rPr lang="en-US">
                <a:cs typeface="Calibri"/>
              </a:rPr>
              <a:t>a 70 billion parameter model, on 1.4 trillion tokens</a:t>
            </a:r>
            <a:endParaRPr lang="en-US">
              <a:ea typeface="Calibri"/>
              <a:cs typeface="Calibri"/>
            </a:endParaRPr>
          </a:p>
          <a:p>
            <a:r>
              <a:rPr lang="en-US" i="1">
                <a:cs typeface="Calibri"/>
              </a:rPr>
              <a:t>Chinchilla's </a:t>
            </a:r>
            <a:r>
              <a:rPr lang="en-US">
                <a:cs typeface="Calibri"/>
              </a:rPr>
              <a:t>smaller size reduces inference and finetuning time</a:t>
            </a:r>
            <a:endParaRPr lang="en-US">
              <a:ea typeface="Calibri"/>
              <a:cs typeface="Calibri"/>
            </a:endParaRPr>
          </a:p>
          <a:p>
            <a:endParaRPr lang="en-US">
              <a:cs typeface="Calibri"/>
            </a:endParaRPr>
          </a:p>
        </p:txBody>
      </p:sp>
      <p:sp>
        <p:nvSpPr>
          <p:cNvPr id="4" name="Date Placeholder 3">
            <a:extLst>
              <a:ext uri="{FF2B5EF4-FFF2-40B4-BE49-F238E27FC236}">
                <a16:creationId xmlns:a16="http://schemas.microsoft.com/office/drawing/2014/main" id="{B6216D17-300D-5C9F-5A32-24269DC002AE}"/>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54699DF9-44E4-7383-7FC8-14414D9485FD}"/>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4768BEFB-B61A-6CC7-56E0-6D4516DC23F0}"/>
              </a:ext>
            </a:extLst>
          </p:cNvPr>
          <p:cNvSpPr>
            <a:spLocks noGrp="1"/>
          </p:cNvSpPr>
          <p:nvPr>
            <p:ph type="sldNum" sz="quarter" idx="12"/>
          </p:nvPr>
        </p:nvSpPr>
        <p:spPr/>
        <p:txBody>
          <a:bodyPr/>
          <a:lstStyle/>
          <a:p>
            <a:fld id="{D4F24A5E-B0D2-394D-9970-9AE06BCB59C1}" type="slidenum">
              <a:rPr lang="en-US" smtClean="0"/>
              <a:t>33</a:t>
            </a:fld>
            <a:endParaRPr lang="en-US"/>
          </a:p>
        </p:txBody>
      </p:sp>
      <p:pic>
        <p:nvPicPr>
          <p:cNvPr id="7" name="Picture 6" descr="A black text and numbers&#10;&#10;Description automatically generated">
            <a:extLst>
              <a:ext uri="{FF2B5EF4-FFF2-40B4-BE49-F238E27FC236}">
                <a16:creationId xmlns:a16="http://schemas.microsoft.com/office/drawing/2014/main" id="{08F2D982-19A9-A2F4-4F8C-C8518231B404}"/>
              </a:ext>
            </a:extLst>
          </p:cNvPr>
          <p:cNvPicPr>
            <a:picLocks noChangeAspect="1"/>
          </p:cNvPicPr>
          <p:nvPr/>
        </p:nvPicPr>
        <p:blipFill>
          <a:blip r:embed="rId2"/>
          <a:stretch>
            <a:fillRect/>
          </a:stretch>
        </p:blipFill>
        <p:spPr>
          <a:xfrm>
            <a:off x="1039091" y="3569732"/>
            <a:ext cx="10113817" cy="2568614"/>
          </a:xfrm>
          <a:prstGeom prst="rect">
            <a:avLst/>
          </a:prstGeom>
        </p:spPr>
      </p:pic>
    </p:spTree>
    <p:extLst>
      <p:ext uri="{BB962C8B-B14F-4D97-AF65-F5344CB8AC3E}">
        <p14:creationId xmlns:p14="http://schemas.microsoft.com/office/powerpoint/2010/main" val="2165860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9E516-8A65-E639-4DE9-47212C5712AC}"/>
              </a:ext>
            </a:extLst>
          </p:cNvPr>
          <p:cNvSpPr>
            <a:spLocks noGrp="1"/>
          </p:cNvSpPr>
          <p:nvPr>
            <p:ph type="title"/>
          </p:nvPr>
        </p:nvSpPr>
        <p:spPr/>
        <p:txBody>
          <a:bodyPr/>
          <a:lstStyle/>
          <a:p>
            <a:r>
              <a:rPr lang="en-US">
                <a:ea typeface="+mj-lt"/>
                <a:cs typeface="+mj-lt"/>
              </a:rPr>
              <a:t>Hoffman et. al. 2022</a:t>
            </a:r>
            <a:endParaRPr lang="en-US"/>
          </a:p>
        </p:txBody>
      </p:sp>
      <p:pic>
        <p:nvPicPr>
          <p:cNvPr id="7" name="Content Placeholder 6" descr="A graph with numbers and text&#10;&#10;Description automatically generated">
            <a:extLst>
              <a:ext uri="{FF2B5EF4-FFF2-40B4-BE49-F238E27FC236}">
                <a16:creationId xmlns:a16="http://schemas.microsoft.com/office/drawing/2014/main" id="{D56A07D5-6ED6-5809-F324-5B21FA13652F}"/>
              </a:ext>
            </a:extLst>
          </p:cNvPr>
          <p:cNvPicPr>
            <a:picLocks noGrp="1" noChangeAspect="1"/>
          </p:cNvPicPr>
          <p:nvPr>
            <p:ph idx="1"/>
          </p:nvPr>
        </p:nvPicPr>
        <p:blipFill>
          <a:blip r:embed="rId2"/>
          <a:stretch>
            <a:fillRect/>
          </a:stretch>
        </p:blipFill>
        <p:spPr>
          <a:xfrm>
            <a:off x="568252" y="968234"/>
            <a:ext cx="5922410" cy="5272593"/>
          </a:xfrm>
        </p:spPr>
      </p:pic>
      <p:sp>
        <p:nvSpPr>
          <p:cNvPr id="4" name="Date Placeholder 3">
            <a:extLst>
              <a:ext uri="{FF2B5EF4-FFF2-40B4-BE49-F238E27FC236}">
                <a16:creationId xmlns:a16="http://schemas.microsoft.com/office/drawing/2014/main" id="{9AD0F868-CC9F-3858-EA76-8DC60FF003A2}"/>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83E7BA37-8AE3-3E66-7349-08D5BC8B42AF}"/>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F3916021-CD89-D78A-BF56-F2EFE44D8106}"/>
              </a:ext>
            </a:extLst>
          </p:cNvPr>
          <p:cNvSpPr>
            <a:spLocks noGrp="1"/>
          </p:cNvSpPr>
          <p:nvPr>
            <p:ph type="sldNum" sz="quarter" idx="12"/>
          </p:nvPr>
        </p:nvSpPr>
        <p:spPr/>
        <p:txBody>
          <a:bodyPr/>
          <a:lstStyle/>
          <a:p>
            <a:fld id="{D4F24A5E-B0D2-394D-9970-9AE06BCB59C1}" type="slidenum">
              <a:rPr lang="en-US" smtClean="0"/>
              <a:t>34</a:t>
            </a:fld>
            <a:endParaRPr lang="en-US"/>
          </a:p>
        </p:txBody>
      </p:sp>
      <p:pic>
        <p:nvPicPr>
          <p:cNvPr id="9" name="Picture 8" descr="A white background with black text&#10;&#10;Description automatically generated">
            <a:extLst>
              <a:ext uri="{FF2B5EF4-FFF2-40B4-BE49-F238E27FC236}">
                <a16:creationId xmlns:a16="http://schemas.microsoft.com/office/drawing/2014/main" id="{82D2C88E-A24E-8A4B-CAFF-AD729AD7B838}"/>
              </a:ext>
            </a:extLst>
          </p:cNvPr>
          <p:cNvPicPr>
            <a:picLocks noChangeAspect="1"/>
          </p:cNvPicPr>
          <p:nvPr/>
        </p:nvPicPr>
        <p:blipFill>
          <a:blip r:embed="rId3"/>
          <a:stretch>
            <a:fillRect/>
          </a:stretch>
        </p:blipFill>
        <p:spPr>
          <a:xfrm>
            <a:off x="6904943" y="1286617"/>
            <a:ext cx="5002605" cy="2780558"/>
          </a:xfrm>
          <a:prstGeom prst="rect">
            <a:avLst/>
          </a:prstGeom>
        </p:spPr>
      </p:pic>
    </p:spTree>
    <p:extLst>
      <p:ext uri="{BB962C8B-B14F-4D97-AF65-F5344CB8AC3E}">
        <p14:creationId xmlns:p14="http://schemas.microsoft.com/office/powerpoint/2010/main" val="3125510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72278-6488-9FCD-AD5D-EA8E69D62C44}"/>
              </a:ext>
            </a:extLst>
          </p:cNvPr>
          <p:cNvSpPr>
            <a:spLocks noGrp="1"/>
          </p:cNvSpPr>
          <p:nvPr>
            <p:ph type="title"/>
          </p:nvPr>
        </p:nvSpPr>
        <p:spPr/>
        <p:txBody>
          <a:bodyPr/>
          <a:lstStyle/>
          <a:p>
            <a:r>
              <a:rPr lang="en-US">
                <a:ea typeface="+mj-lt"/>
                <a:cs typeface="+mj-lt"/>
              </a:rPr>
              <a:t>Hoffman et. al. 2022</a:t>
            </a:r>
            <a:endParaRPr lang="en-US"/>
          </a:p>
        </p:txBody>
      </p:sp>
      <p:sp>
        <p:nvSpPr>
          <p:cNvPr id="3" name="Content Placeholder 2">
            <a:extLst>
              <a:ext uri="{FF2B5EF4-FFF2-40B4-BE49-F238E27FC236}">
                <a16:creationId xmlns:a16="http://schemas.microsoft.com/office/drawing/2014/main" id="{723F2BF3-1365-3F72-5157-BC1459907771}"/>
              </a:ext>
            </a:extLst>
          </p:cNvPr>
          <p:cNvSpPr>
            <a:spLocks noGrp="1"/>
          </p:cNvSpPr>
          <p:nvPr>
            <p:ph idx="1"/>
          </p:nvPr>
        </p:nvSpPr>
        <p:spPr/>
        <p:txBody>
          <a:bodyPr vert="horz" lIns="91440" tIns="45720" rIns="91440" bIns="45720" rtlCol="0" anchor="t">
            <a:normAutofit/>
          </a:bodyPr>
          <a:lstStyle/>
          <a:p>
            <a:r>
              <a:rPr lang="en-US">
                <a:ea typeface="Calibri"/>
                <a:cs typeface="Calibri"/>
              </a:rPr>
              <a:t>Takeaways</a:t>
            </a:r>
          </a:p>
          <a:p>
            <a:pPr lvl="1">
              <a:buFont typeface="Courier New" panose="020B0604020202020204" pitchFamily="34" charset="0"/>
              <a:buChar char="o"/>
            </a:pPr>
            <a:r>
              <a:rPr lang="en-US">
                <a:ea typeface="Calibri"/>
                <a:cs typeface="Calibri"/>
              </a:rPr>
              <a:t>Data and parameters should be scaled together</a:t>
            </a:r>
          </a:p>
          <a:p>
            <a:pPr lvl="1">
              <a:buFont typeface="Courier New" panose="020B0604020202020204" pitchFamily="34" charset="0"/>
              <a:buChar char="o"/>
            </a:pPr>
            <a:r>
              <a:rPr lang="en-US">
                <a:ea typeface="Calibri"/>
                <a:cs typeface="Calibri"/>
              </a:rPr>
              <a:t>Models still shouldn't be trained all the way to convergence</a:t>
            </a:r>
          </a:p>
          <a:p>
            <a:pPr lvl="1">
              <a:buFont typeface="Courier New" panose="020B0604020202020204" pitchFamily="34" charset="0"/>
              <a:buChar char="o"/>
            </a:pPr>
            <a:r>
              <a:rPr lang="en-US">
                <a:ea typeface="Calibri"/>
                <a:cs typeface="Calibri"/>
              </a:rPr>
              <a:t>Choose your learning rate schedule carefully!</a:t>
            </a:r>
          </a:p>
          <a:p>
            <a:pPr lvl="1">
              <a:buFont typeface="Courier New" panose="020B0604020202020204" pitchFamily="34" charset="0"/>
              <a:buChar char="o"/>
            </a:pPr>
            <a:endParaRPr lang="en-US">
              <a:ea typeface="Calibri"/>
              <a:cs typeface="Calibri"/>
            </a:endParaRPr>
          </a:p>
        </p:txBody>
      </p:sp>
      <p:sp>
        <p:nvSpPr>
          <p:cNvPr id="4" name="Date Placeholder 3">
            <a:extLst>
              <a:ext uri="{FF2B5EF4-FFF2-40B4-BE49-F238E27FC236}">
                <a16:creationId xmlns:a16="http://schemas.microsoft.com/office/drawing/2014/main" id="{4E43267E-A418-A33F-5F6F-F3BC3255FA2C}"/>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C844846A-AF83-403C-C5B5-18803D204EA2}"/>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A3D4376E-83D9-7441-8AB3-A99C817372A2}"/>
              </a:ext>
            </a:extLst>
          </p:cNvPr>
          <p:cNvSpPr>
            <a:spLocks noGrp="1"/>
          </p:cNvSpPr>
          <p:nvPr>
            <p:ph type="sldNum" sz="quarter" idx="12"/>
          </p:nvPr>
        </p:nvSpPr>
        <p:spPr/>
        <p:txBody>
          <a:bodyPr/>
          <a:lstStyle/>
          <a:p>
            <a:fld id="{D4F24A5E-B0D2-394D-9970-9AE06BCB59C1}" type="slidenum">
              <a:rPr lang="en-US" smtClean="0"/>
              <a:t>35</a:t>
            </a:fld>
            <a:endParaRPr lang="en-US"/>
          </a:p>
        </p:txBody>
      </p:sp>
    </p:spTree>
    <p:extLst>
      <p:ext uri="{BB962C8B-B14F-4D97-AF65-F5344CB8AC3E}">
        <p14:creationId xmlns:p14="http://schemas.microsoft.com/office/powerpoint/2010/main" val="2052068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9F968-256A-C5C0-665E-86A91BFB9FC4}"/>
              </a:ext>
            </a:extLst>
          </p:cNvPr>
          <p:cNvSpPr>
            <a:spLocks noGrp="1"/>
          </p:cNvSpPr>
          <p:nvPr>
            <p:ph type="title"/>
          </p:nvPr>
        </p:nvSpPr>
        <p:spPr>
          <a:xfrm>
            <a:off x="838200" y="136526"/>
            <a:ext cx="10515600" cy="6219824"/>
          </a:xfrm>
        </p:spPr>
        <p:txBody>
          <a:bodyPr/>
          <a:lstStyle/>
          <a:p>
            <a:pPr algn="ctr"/>
            <a:r>
              <a:rPr lang="en-US"/>
              <a:t>Emergent Abilities</a:t>
            </a:r>
          </a:p>
        </p:txBody>
      </p:sp>
      <p:sp>
        <p:nvSpPr>
          <p:cNvPr id="4" name="Date Placeholder 3">
            <a:extLst>
              <a:ext uri="{FF2B5EF4-FFF2-40B4-BE49-F238E27FC236}">
                <a16:creationId xmlns:a16="http://schemas.microsoft.com/office/drawing/2014/main" id="{906BC474-23CD-CE48-DE39-A843E9513249}"/>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888FC9E0-F491-AF2F-DD06-3C41DE4BE6B5}"/>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A44BFC67-C562-3947-1274-FA8DC3D03464}"/>
              </a:ext>
            </a:extLst>
          </p:cNvPr>
          <p:cNvSpPr>
            <a:spLocks noGrp="1"/>
          </p:cNvSpPr>
          <p:nvPr>
            <p:ph type="sldNum" sz="quarter" idx="12"/>
          </p:nvPr>
        </p:nvSpPr>
        <p:spPr/>
        <p:txBody>
          <a:bodyPr/>
          <a:lstStyle/>
          <a:p>
            <a:fld id="{D4F24A5E-B0D2-394D-9970-9AE06BCB59C1}" type="slidenum">
              <a:rPr lang="en-US" smtClean="0"/>
              <a:t>36</a:t>
            </a:fld>
            <a:endParaRPr lang="en-US"/>
          </a:p>
        </p:txBody>
      </p:sp>
    </p:spTree>
    <p:extLst>
      <p:ext uri="{BB962C8B-B14F-4D97-AF65-F5344CB8AC3E}">
        <p14:creationId xmlns:p14="http://schemas.microsoft.com/office/powerpoint/2010/main" val="2413640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B4F5F-0A98-94DE-EE0D-59920403BB3F}"/>
              </a:ext>
            </a:extLst>
          </p:cNvPr>
          <p:cNvSpPr>
            <a:spLocks noGrp="1"/>
          </p:cNvSpPr>
          <p:nvPr>
            <p:ph type="title"/>
          </p:nvPr>
        </p:nvSpPr>
        <p:spPr/>
        <p:txBody>
          <a:bodyPr>
            <a:normAutofit fontScale="90000"/>
          </a:bodyPr>
          <a:lstStyle/>
          <a:p>
            <a:r>
              <a:rPr lang="en-CA"/>
              <a:t>Emergent Abilities of Large Language Models,</a:t>
            </a:r>
            <a:br>
              <a:rPr lang="en-CA"/>
            </a:br>
            <a:r>
              <a:rPr lang="en-CA"/>
              <a:t>Wei et al, 2022</a:t>
            </a:r>
            <a:endParaRPr lang="en-US"/>
          </a:p>
        </p:txBody>
      </p:sp>
      <p:sp>
        <p:nvSpPr>
          <p:cNvPr id="3" name="Content Placeholder 2">
            <a:extLst>
              <a:ext uri="{FF2B5EF4-FFF2-40B4-BE49-F238E27FC236}">
                <a16:creationId xmlns:a16="http://schemas.microsoft.com/office/drawing/2014/main" id="{13E34BAD-8315-3F33-67CA-008EEC2798B5}"/>
              </a:ext>
            </a:extLst>
          </p:cNvPr>
          <p:cNvSpPr>
            <a:spLocks noGrp="1"/>
          </p:cNvSpPr>
          <p:nvPr>
            <p:ph idx="1"/>
          </p:nvPr>
        </p:nvSpPr>
        <p:spPr/>
        <p:txBody>
          <a:bodyPr anchor="ctr"/>
          <a:lstStyle/>
          <a:p>
            <a:pPr marL="0" indent="0" algn="ctr">
              <a:buNone/>
            </a:pPr>
            <a:r>
              <a:rPr lang="en-US" b="1"/>
              <a:t>Main RQ: </a:t>
            </a:r>
            <a:r>
              <a:rPr lang="en-US"/>
              <a:t>A survey and discussion of emergent abilities and their causes</a:t>
            </a:r>
          </a:p>
        </p:txBody>
      </p:sp>
      <p:sp>
        <p:nvSpPr>
          <p:cNvPr id="4" name="Date Placeholder 3">
            <a:extLst>
              <a:ext uri="{FF2B5EF4-FFF2-40B4-BE49-F238E27FC236}">
                <a16:creationId xmlns:a16="http://schemas.microsoft.com/office/drawing/2014/main" id="{9FE753C5-F01B-74AD-99BB-9887D19057E7}"/>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4E0B3BC3-09E9-8D22-5405-D5BEDF81C3FC}"/>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9A330FC7-E998-8A08-8B4A-F8BE452111D0}"/>
              </a:ext>
            </a:extLst>
          </p:cNvPr>
          <p:cNvSpPr>
            <a:spLocks noGrp="1"/>
          </p:cNvSpPr>
          <p:nvPr>
            <p:ph type="sldNum" sz="quarter" idx="12"/>
          </p:nvPr>
        </p:nvSpPr>
        <p:spPr/>
        <p:txBody>
          <a:bodyPr/>
          <a:lstStyle/>
          <a:p>
            <a:fld id="{D4F24A5E-B0D2-394D-9970-9AE06BCB59C1}" type="slidenum">
              <a:rPr lang="en-US" smtClean="0"/>
              <a:t>37</a:t>
            </a:fld>
            <a:endParaRPr lang="en-US"/>
          </a:p>
        </p:txBody>
      </p:sp>
    </p:spTree>
    <p:extLst>
      <p:ext uri="{BB962C8B-B14F-4D97-AF65-F5344CB8AC3E}">
        <p14:creationId xmlns:p14="http://schemas.microsoft.com/office/powerpoint/2010/main" val="1858444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B4F5F-0A98-94DE-EE0D-59920403BB3F}"/>
              </a:ext>
            </a:extLst>
          </p:cNvPr>
          <p:cNvSpPr>
            <a:spLocks noGrp="1"/>
          </p:cNvSpPr>
          <p:nvPr>
            <p:ph type="title"/>
          </p:nvPr>
        </p:nvSpPr>
        <p:spPr/>
        <p:txBody>
          <a:bodyPr>
            <a:normAutofit fontScale="90000"/>
          </a:bodyPr>
          <a:lstStyle/>
          <a:p>
            <a:r>
              <a:rPr lang="en-CA"/>
              <a:t>Emergent Abilities of Large Language Models,</a:t>
            </a:r>
            <a:br>
              <a:rPr lang="en-CA"/>
            </a:br>
            <a:r>
              <a:rPr lang="en-CA"/>
              <a:t>Wei et al, 2022</a:t>
            </a:r>
            <a:endParaRPr lang="en-US"/>
          </a:p>
        </p:txBody>
      </p:sp>
      <p:sp>
        <p:nvSpPr>
          <p:cNvPr id="3" name="Content Placeholder 2">
            <a:extLst>
              <a:ext uri="{FF2B5EF4-FFF2-40B4-BE49-F238E27FC236}">
                <a16:creationId xmlns:a16="http://schemas.microsoft.com/office/drawing/2014/main" id="{13E34BAD-8315-3F33-67CA-008EEC2798B5}"/>
              </a:ext>
            </a:extLst>
          </p:cNvPr>
          <p:cNvSpPr>
            <a:spLocks noGrp="1"/>
          </p:cNvSpPr>
          <p:nvPr>
            <p:ph idx="1"/>
          </p:nvPr>
        </p:nvSpPr>
        <p:spPr>
          <a:xfrm>
            <a:off x="838200" y="1260630"/>
            <a:ext cx="10515600" cy="1795722"/>
          </a:xfrm>
        </p:spPr>
        <p:txBody>
          <a:bodyPr anchor="t"/>
          <a:lstStyle/>
          <a:p>
            <a:r>
              <a:rPr lang="en-US"/>
              <a:t>Scaling Laws: A predictable and smooth relationship between scale (FLOPs or params.) and cross-entropy loss </a:t>
            </a:r>
            <a:r>
              <a:rPr lang="en-US">
                <a:solidFill>
                  <a:schemeClr val="accent6"/>
                </a:solidFill>
              </a:rPr>
              <a:t>(left)</a:t>
            </a:r>
          </a:p>
          <a:p>
            <a:r>
              <a:rPr lang="en-US"/>
              <a:t>Emergent abilities: Abilities/performance metrics that are a discontinuous function of scale </a:t>
            </a:r>
            <a:r>
              <a:rPr lang="en-US">
                <a:solidFill>
                  <a:schemeClr val="accent6"/>
                </a:solidFill>
              </a:rPr>
              <a:t>(right)</a:t>
            </a:r>
          </a:p>
        </p:txBody>
      </p:sp>
      <p:sp>
        <p:nvSpPr>
          <p:cNvPr id="4" name="Date Placeholder 3">
            <a:extLst>
              <a:ext uri="{FF2B5EF4-FFF2-40B4-BE49-F238E27FC236}">
                <a16:creationId xmlns:a16="http://schemas.microsoft.com/office/drawing/2014/main" id="{9FE753C5-F01B-74AD-99BB-9887D19057E7}"/>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4E0B3BC3-09E9-8D22-5405-D5BEDF81C3FC}"/>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9A330FC7-E998-8A08-8B4A-F8BE452111D0}"/>
              </a:ext>
            </a:extLst>
          </p:cNvPr>
          <p:cNvSpPr>
            <a:spLocks noGrp="1"/>
          </p:cNvSpPr>
          <p:nvPr>
            <p:ph type="sldNum" sz="quarter" idx="12"/>
          </p:nvPr>
        </p:nvSpPr>
        <p:spPr/>
        <p:txBody>
          <a:bodyPr/>
          <a:lstStyle/>
          <a:p>
            <a:fld id="{D4F24A5E-B0D2-394D-9970-9AE06BCB59C1}" type="slidenum">
              <a:rPr lang="en-US" smtClean="0"/>
              <a:t>38</a:t>
            </a:fld>
            <a:endParaRPr lang="en-US"/>
          </a:p>
        </p:txBody>
      </p:sp>
      <p:pic>
        <p:nvPicPr>
          <p:cNvPr id="8" name="Picture 7" descr="A graph of a number of numbers&#10;&#10;Description automatically generated with medium confidence">
            <a:extLst>
              <a:ext uri="{FF2B5EF4-FFF2-40B4-BE49-F238E27FC236}">
                <a16:creationId xmlns:a16="http://schemas.microsoft.com/office/drawing/2014/main" id="{484A9D44-BA8B-CE45-32BD-200A80C0868A}"/>
              </a:ext>
            </a:extLst>
          </p:cNvPr>
          <p:cNvPicPr>
            <a:picLocks noChangeAspect="1"/>
          </p:cNvPicPr>
          <p:nvPr/>
        </p:nvPicPr>
        <p:blipFill>
          <a:blip r:embed="rId2"/>
          <a:stretch>
            <a:fillRect/>
          </a:stretch>
        </p:blipFill>
        <p:spPr>
          <a:xfrm>
            <a:off x="6675329" y="3056352"/>
            <a:ext cx="2743199" cy="2815627"/>
          </a:xfrm>
          <a:prstGeom prst="rect">
            <a:avLst/>
          </a:prstGeom>
        </p:spPr>
      </p:pic>
      <p:sp>
        <p:nvSpPr>
          <p:cNvPr id="9" name="TextBox 8">
            <a:extLst>
              <a:ext uri="{FF2B5EF4-FFF2-40B4-BE49-F238E27FC236}">
                <a16:creationId xmlns:a16="http://schemas.microsoft.com/office/drawing/2014/main" id="{B90D38E5-0DDE-C4B9-AADD-3E04052DEA9B}"/>
              </a:ext>
            </a:extLst>
          </p:cNvPr>
          <p:cNvSpPr txBox="1"/>
          <p:nvPr/>
        </p:nvSpPr>
        <p:spPr>
          <a:xfrm>
            <a:off x="7589729" y="5871979"/>
            <a:ext cx="2442576" cy="378509"/>
          </a:xfrm>
          <a:prstGeom prst="rect">
            <a:avLst/>
          </a:prstGeom>
          <a:noFill/>
        </p:spPr>
        <p:txBody>
          <a:bodyPr wrap="square" rtlCol="0">
            <a:spAutoFit/>
          </a:bodyPr>
          <a:lstStyle/>
          <a:p>
            <a:r>
              <a:rPr lang="en-US"/>
              <a:t>Training FLOPs</a:t>
            </a:r>
          </a:p>
        </p:txBody>
      </p:sp>
      <p:pic>
        <p:nvPicPr>
          <p:cNvPr id="11" name="Picture 10" descr="A graph of a computer&#10;&#10;Description automatically generated">
            <a:extLst>
              <a:ext uri="{FF2B5EF4-FFF2-40B4-BE49-F238E27FC236}">
                <a16:creationId xmlns:a16="http://schemas.microsoft.com/office/drawing/2014/main" id="{A32BDAA0-5FCC-B313-4736-919F270AD669}"/>
              </a:ext>
            </a:extLst>
          </p:cNvPr>
          <p:cNvPicPr>
            <a:picLocks noChangeAspect="1"/>
          </p:cNvPicPr>
          <p:nvPr/>
        </p:nvPicPr>
        <p:blipFill>
          <a:blip r:embed="rId3"/>
          <a:stretch>
            <a:fillRect/>
          </a:stretch>
        </p:blipFill>
        <p:spPr>
          <a:xfrm>
            <a:off x="1988767" y="3519000"/>
            <a:ext cx="2781300" cy="2374900"/>
          </a:xfrm>
          <a:prstGeom prst="rect">
            <a:avLst/>
          </a:prstGeom>
        </p:spPr>
      </p:pic>
    </p:spTree>
    <p:extLst>
      <p:ext uri="{BB962C8B-B14F-4D97-AF65-F5344CB8AC3E}">
        <p14:creationId xmlns:p14="http://schemas.microsoft.com/office/powerpoint/2010/main" val="1912415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B4F5F-0A98-94DE-EE0D-59920403BB3F}"/>
              </a:ext>
            </a:extLst>
          </p:cNvPr>
          <p:cNvSpPr>
            <a:spLocks noGrp="1"/>
          </p:cNvSpPr>
          <p:nvPr>
            <p:ph type="title"/>
          </p:nvPr>
        </p:nvSpPr>
        <p:spPr/>
        <p:txBody>
          <a:bodyPr>
            <a:normAutofit fontScale="90000"/>
          </a:bodyPr>
          <a:lstStyle/>
          <a:p>
            <a:r>
              <a:rPr lang="en-CA"/>
              <a:t>Emergent Abilities of Large Language Models,</a:t>
            </a:r>
            <a:br>
              <a:rPr lang="en-CA"/>
            </a:br>
            <a:r>
              <a:rPr lang="en-CA"/>
              <a:t>Wei et al, 2022</a:t>
            </a:r>
            <a:endParaRPr lang="en-US"/>
          </a:p>
        </p:txBody>
      </p:sp>
      <p:sp>
        <p:nvSpPr>
          <p:cNvPr id="3" name="Content Placeholder 2">
            <a:extLst>
              <a:ext uri="{FF2B5EF4-FFF2-40B4-BE49-F238E27FC236}">
                <a16:creationId xmlns:a16="http://schemas.microsoft.com/office/drawing/2014/main" id="{13E34BAD-8315-3F33-67CA-008EEC2798B5}"/>
              </a:ext>
            </a:extLst>
          </p:cNvPr>
          <p:cNvSpPr>
            <a:spLocks noGrp="1"/>
          </p:cNvSpPr>
          <p:nvPr>
            <p:ph idx="1"/>
          </p:nvPr>
        </p:nvSpPr>
        <p:spPr>
          <a:xfrm>
            <a:off x="838200" y="1260630"/>
            <a:ext cx="10515600" cy="1795722"/>
          </a:xfrm>
        </p:spPr>
        <p:txBody>
          <a:bodyPr anchor="t"/>
          <a:lstStyle/>
          <a:p>
            <a:r>
              <a:rPr lang="en-US"/>
              <a:t>Examples of emergent abilities</a:t>
            </a:r>
          </a:p>
        </p:txBody>
      </p:sp>
      <p:sp>
        <p:nvSpPr>
          <p:cNvPr id="4" name="Date Placeholder 3">
            <a:extLst>
              <a:ext uri="{FF2B5EF4-FFF2-40B4-BE49-F238E27FC236}">
                <a16:creationId xmlns:a16="http://schemas.microsoft.com/office/drawing/2014/main" id="{9FE753C5-F01B-74AD-99BB-9887D19057E7}"/>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4E0B3BC3-09E9-8D22-5405-D5BEDF81C3FC}"/>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9A330FC7-E998-8A08-8B4A-F8BE452111D0}"/>
              </a:ext>
            </a:extLst>
          </p:cNvPr>
          <p:cNvSpPr>
            <a:spLocks noGrp="1"/>
          </p:cNvSpPr>
          <p:nvPr>
            <p:ph type="sldNum" sz="quarter" idx="12"/>
          </p:nvPr>
        </p:nvSpPr>
        <p:spPr/>
        <p:txBody>
          <a:bodyPr/>
          <a:lstStyle/>
          <a:p>
            <a:fld id="{D4F24A5E-B0D2-394D-9970-9AE06BCB59C1}" type="slidenum">
              <a:rPr lang="en-US" smtClean="0"/>
              <a:t>39</a:t>
            </a:fld>
            <a:endParaRPr lang="en-US"/>
          </a:p>
        </p:txBody>
      </p:sp>
      <p:sp>
        <p:nvSpPr>
          <p:cNvPr id="12" name="Right Brace 11">
            <a:extLst>
              <a:ext uri="{FF2B5EF4-FFF2-40B4-BE49-F238E27FC236}">
                <a16:creationId xmlns:a16="http://schemas.microsoft.com/office/drawing/2014/main" id="{F21C153B-605F-6858-9C73-3D836582B969}"/>
              </a:ext>
            </a:extLst>
          </p:cNvPr>
          <p:cNvSpPr/>
          <p:nvPr/>
        </p:nvSpPr>
        <p:spPr>
          <a:xfrm>
            <a:off x="8153400" y="1953508"/>
            <a:ext cx="551146" cy="17416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69BF0459-3238-EA24-28B7-EF31101C72C2}"/>
              </a:ext>
            </a:extLst>
          </p:cNvPr>
          <p:cNvSpPr txBox="1"/>
          <p:nvPr/>
        </p:nvSpPr>
        <p:spPr>
          <a:xfrm>
            <a:off x="8968635" y="2542785"/>
            <a:ext cx="2242159" cy="369332"/>
          </a:xfrm>
          <a:prstGeom prst="rect">
            <a:avLst/>
          </a:prstGeom>
          <a:noFill/>
        </p:spPr>
        <p:txBody>
          <a:bodyPr wrap="square" rtlCol="0">
            <a:spAutoFit/>
          </a:bodyPr>
          <a:lstStyle/>
          <a:p>
            <a:r>
              <a:rPr lang="en-US"/>
              <a:t>Tasks from BIG-Bench</a:t>
            </a:r>
          </a:p>
        </p:txBody>
      </p:sp>
      <p:pic>
        <p:nvPicPr>
          <p:cNvPr id="15" name="Picture 14" descr="A group of graphs showing different types of numbers&#10;&#10;Description automatically generated with medium confidence">
            <a:extLst>
              <a:ext uri="{FF2B5EF4-FFF2-40B4-BE49-F238E27FC236}">
                <a16:creationId xmlns:a16="http://schemas.microsoft.com/office/drawing/2014/main" id="{D77DE72F-248E-B33E-A225-4260C1A765FF}"/>
              </a:ext>
            </a:extLst>
          </p:cNvPr>
          <p:cNvPicPr>
            <a:picLocks noChangeAspect="1"/>
          </p:cNvPicPr>
          <p:nvPr/>
        </p:nvPicPr>
        <p:blipFill>
          <a:blip r:embed="rId2"/>
          <a:stretch>
            <a:fillRect/>
          </a:stretch>
        </p:blipFill>
        <p:spPr>
          <a:xfrm>
            <a:off x="785709" y="1665962"/>
            <a:ext cx="7103602" cy="4690388"/>
          </a:xfrm>
          <a:prstGeom prst="rect">
            <a:avLst/>
          </a:prstGeom>
        </p:spPr>
      </p:pic>
    </p:spTree>
    <p:extLst>
      <p:ext uri="{BB962C8B-B14F-4D97-AF65-F5344CB8AC3E}">
        <p14:creationId xmlns:p14="http://schemas.microsoft.com/office/powerpoint/2010/main" val="1048758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4FEE-1FDB-E7DF-E4D3-9E156105D0AE}"/>
              </a:ext>
            </a:extLst>
          </p:cNvPr>
          <p:cNvSpPr>
            <a:spLocks noGrp="1"/>
          </p:cNvSpPr>
          <p:nvPr>
            <p:ph type="title"/>
          </p:nvPr>
        </p:nvSpPr>
        <p:spPr>
          <a:xfrm>
            <a:off x="838200" y="136526"/>
            <a:ext cx="10515600" cy="6219824"/>
          </a:xfrm>
        </p:spPr>
        <p:txBody>
          <a:bodyPr/>
          <a:lstStyle/>
          <a:p>
            <a:pPr algn="ctr"/>
            <a:r>
              <a:rPr lang="en-US"/>
              <a:t>Scaling Laws</a:t>
            </a:r>
          </a:p>
        </p:txBody>
      </p:sp>
      <p:sp>
        <p:nvSpPr>
          <p:cNvPr id="4" name="Date Placeholder 3">
            <a:extLst>
              <a:ext uri="{FF2B5EF4-FFF2-40B4-BE49-F238E27FC236}">
                <a16:creationId xmlns:a16="http://schemas.microsoft.com/office/drawing/2014/main" id="{E463A666-C889-9C80-7613-2040BEBC25DE}"/>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B9DABE90-CDC4-C404-4D66-7CE01580F5E5}"/>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2AF70247-7F30-E7DB-14D2-7AC5932922C2}"/>
              </a:ext>
            </a:extLst>
          </p:cNvPr>
          <p:cNvSpPr>
            <a:spLocks noGrp="1"/>
          </p:cNvSpPr>
          <p:nvPr>
            <p:ph type="sldNum" sz="quarter" idx="12"/>
          </p:nvPr>
        </p:nvSpPr>
        <p:spPr/>
        <p:txBody>
          <a:bodyPr/>
          <a:lstStyle/>
          <a:p>
            <a:fld id="{D4F24A5E-B0D2-394D-9970-9AE06BCB59C1}" type="slidenum">
              <a:rPr lang="en-US" smtClean="0"/>
              <a:t>4</a:t>
            </a:fld>
            <a:endParaRPr lang="en-US"/>
          </a:p>
        </p:txBody>
      </p:sp>
    </p:spTree>
    <p:extLst>
      <p:ext uri="{BB962C8B-B14F-4D97-AF65-F5344CB8AC3E}">
        <p14:creationId xmlns:p14="http://schemas.microsoft.com/office/powerpoint/2010/main" val="2232425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B4F5F-0A98-94DE-EE0D-59920403BB3F}"/>
              </a:ext>
            </a:extLst>
          </p:cNvPr>
          <p:cNvSpPr>
            <a:spLocks noGrp="1"/>
          </p:cNvSpPr>
          <p:nvPr>
            <p:ph type="title"/>
          </p:nvPr>
        </p:nvSpPr>
        <p:spPr/>
        <p:txBody>
          <a:bodyPr>
            <a:normAutofit fontScale="90000"/>
          </a:bodyPr>
          <a:lstStyle/>
          <a:p>
            <a:r>
              <a:rPr lang="en-CA"/>
              <a:t>Emergent Abilities of Large Language Models,</a:t>
            </a:r>
            <a:br>
              <a:rPr lang="en-CA"/>
            </a:br>
            <a:r>
              <a:rPr lang="en-CA"/>
              <a:t>Wei et al, 2022</a:t>
            </a:r>
            <a:endParaRPr lang="en-US"/>
          </a:p>
        </p:txBody>
      </p:sp>
      <p:sp>
        <p:nvSpPr>
          <p:cNvPr id="3" name="Content Placeholder 2">
            <a:extLst>
              <a:ext uri="{FF2B5EF4-FFF2-40B4-BE49-F238E27FC236}">
                <a16:creationId xmlns:a16="http://schemas.microsoft.com/office/drawing/2014/main" id="{13E34BAD-8315-3F33-67CA-008EEC2798B5}"/>
              </a:ext>
            </a:extLst>
          </p:cNvPr>
          <p:cNvSpPr>
            <a:spLocks noGrp="1"/>
          </p:cNvSpPr>
          <p:nvPr>
            <p:ph idx="1"/>
          </p:nvPr>
        </p:nvSpPr>
        <p:spPr>
          <a:xfrm>
            <a:off x="838200" y="1260630"/>
            <a:ext cx="10515600" cy="5095720"/>
          </a:xfrm>
        </p:spPr>
        <p:txBody>
          <a:bodyPr anchor="t"/>
          <a:lstStyle/>
          <a:p>
            <a:r>
              <a:rPr lang="en-US"/>
              <a:t>A closer look at BIG-Bench</a:t>
            </a:r>
          </a:p>
          <a:p>
            <a:pPr lvl="1"/>
            <a:r>
              <a:rPr lang="en-US"/>
              <a:t>Exact string matching</a:t>
            </a:r>
          </a:p>
          <a:p>
            <a:pPr lvl="1"/>
            <a:endParaRPr lang="en-US"/>
          </a:p>
          <a:p>
            <a:pPr lvl="1"/>
            <a:endParaRPr lang="en-US"/>
          </a:p>
          <a:p>
            <a:pPr lvl="1"/>
            <a:endParaRPr lang="en-US"/>
          </a:p>
          <a:p>
            <a:pPr lvl="1"/>
            <a:endParaRPr lang="en-US"/>
          </a:p>
          <a:p>
            <a:pPr lvl="1"/>
            <a:endParaRPr lang="en-US"/>
          </a:p>
          <a:p>
            <a:pPr lvl="1"/>
            <a:r>
              <a:rPr lang="en-US"/>
              <a:t>Are the metrics hiding information? (I.e. not giving partial credit?)</a:t>
            </a:r>
          </a:p>
          <a:p>
            <a:pPr lvl="1"/>
            <a:r>
              <a:rPr lang="en-US"/>
              <a:t>Maybe not?</a:t>
            </a:r>
          </a:p>
          <a:p>
            <a:pPr lvl="2"/>
            <a:r>
              <a:rPr lang="en-US"/>
              <a:t>Emergent abilities are observed on classification tasks too</a:t>
            </a:r>
          </a:p>
          <a:p>
            <a:pPr lvl="2"/>
            <a:endParaRPr lang="en-US"/>
          </a:p>
          <a:p>
            <a:pPr lvl="1"/>
            <a:endParaRPr lang="en-US"/>
          </a:p>
          <a:p>
            <a:pPr lvl="1"/>
            <a:endParaRPr lang="en-US"/>
          </a:p>
          <a:p>
            <a:pPr lvl="1"/>
            <a:endParaRPr lang="en-US"/>
          </a:p>
          <a:p>
            <a:pPr lvl="1"/>
            <a:endParaRPr lang="en-US"/>
          </a:p>
          <a:p>
            <a:pPr lvl="1"/>
            <a:endParaRPr lang="en-US"/>
          </a:p>
          <a:p>
            <a:pPr lvl="2"/>
            <a:endParaRPr lang="en-US"/>
          </a:p>
        </p:txBody>
      </p:sp>
      <p:sp>
        <p:nvSpPr>
          <p:cNvPr id="4" name="Date Placeholder 3">
            <a:extLst>
              <a:ext uri="{FF2B5EF4-FFF2-40B4-BE49-F238E27FC236}">
                <a16:creationId xmlns:a16="http://schemas.microsoft.com/office/drawing/2014/main" id="{9FE753C5-F01B-74AD-99BB-9887D19057E7}"/>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4E0B3BC3-09E9-8D22-5405-D5BEDF81C3FC}"/>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9A330FC7-E998-8A08-8B4A-F8BE452111D0}"/>
              </a:ext>
            </a:extLst>
          </p:cNvPr>
          <p:cNvSpPr>
            <a:spLocks noGrp="1"/>
          </p:cNvSpPr>
          <p:nvPr>
            <p:ph type="sldNum" sz="quarter" idx="12"/>
          </p:nvPr>
        </p:nvSpPr>
        <p:spPr/>
        <p:txBody>
          <a:bodyPr/>
          <a:lstStyle/>
          <a:p>
            <a:fld id="{D4F24A5E-B0D2-394D-9970-9AE06BCB59C1}" type="slidenum">
              <a:rPr lang="en-US" smtClean="0"/>
              <a:t>40</a:t>
            </a:fld>
            <a:endParaRPr lang="en-US"/>
          </a:p>
        </p:txBody>
      </p:sp>
      <p:graphicFrame>
        <p:nvGraphicFramePr>
          <p:cNvPr id="8" name="Table 8">
            <a:extLst>
              <a:ext uri="{FF2B5EF4-FFF2-40B4-BE49-F238E27FC236}">
                <a16:creationId xmlns:a16="http://schemas.microsoft.com/office/drawing/2014/main" id="{0C59F9B7-2C46-222E-BDC4-C1DB2F45ED6D}"/>
              </a:ext>
            </a:extLst>
          </p:cNvPr>
          <p:cNvGraphicFramePr>
            <a:graphicFrameLocks noGrp="1"/>
          </p:cNvGraphicFramePr>
          <p:nvPr>
            <p:extLst>
              <p:ext uri="{D42A27DB-BD31-4B8C-83A1-F6EECF244321}">
                <p14:modId xmlns:p14="http://schemas.microsoft.com/office/powerpoint/2010/main" val="1718750817"/>
              </p:ext>
            </p:extLst>
          </p:nvPr>
        </p:nvGraphicFramePr>
        <p:xfrm>
          <a:off x="1854201" y="2175031"/>
          <a:ext cx="8127999" cy="148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122327605"/>
                    </a:ext>
                  </a:extLst>
                </a:gridCol>
                <a:gridCol w="2709333">
                  <a:extLst>
                    <a:ext uri="{9D8B030D-6E8A-4147-A177-3AD203B41FA5}">
                      <a16:colId xmlns:a16="http://schemas.microsoft.com/office/drawing/2014/main" val="355775159"/>
                    </a:ext>
                  </a:extLst>
                </a:gridCol>
                <a:gridCol w="2709333">
                  <a:extLst>
                    <a:ext uri="{9D8B030D-6E8A-4147-A177-3AD203B41FA5}">
                      <a16:colId xmlns:a16="http://schemas.microsoft.com/office/drawing/2014/main" val="3877367452"/>
                    </a:ext>
                  </a:extLst>
                </a:gridCol>
              </a:tblGrid>
              <a:tr h="370840">
                <a:tc>
                  <a:txBody>
                    <a:bodyPr/>
                    <a:lstStyle/>
                    <a:p>
                      <a:r>
                        <a:rPr lang="en-US"/>
                        <a:t>Target Output</a:t>
                      </a:r>
                    </a:p>
                  </a:txBody>
                  <a:tcPr/>
                </a:tc>
                <a:tc>
                  <a:txBody>
                    <a:bodyPr/>
                    <a:lstStyle/>
                    <a:p>
                      <a:r>
                        <a:rPr lang="en-US"/>
                        <a:t>Model Output</a:t>
                      </a:r>
                    </a:p>
                  </a:txBody>
                  <a:tcPr/>
                </a:tc>
                <a:tc>
                  <a:txBody>
                    <a:bodyPr/>
                    <a:lstStyle/>
                    <a:p>
                      <a:r>
                        <a:rPr lang="en-US"/>
                        <a:t>Score</a:t>
                      </a:r>
                    </a:p>
                  </a:txBody>
                  <a:tcPr/>
                </a:tc>
                <a:extLst>
                  <a:ext uri="{0D108BD9-81ED-4DB2-BD59-A6C34878D82A}">
                    <a16:rowId xmlns:a16="http://schemas.microsoft.com/office/drawing/2014/main" val="3893182442"/>
                  </a:ext>
                </a:extLst>
              </a:tr>
              <a:tr h="370840">
                <a:tc>
                  <a:txBody>
                    <a:bodyPr/>
                    <a:lstStyle/>
                    <a:p>
                      <a:r>
                        <a:rPr lang="en-US"/>
                        <a:t>Hello</a:t>
                      </a:r>
                    </a:p>
                  </a:txBody>
                  <a:tcPr/>
                </a:tc>
                <a:tc>
                  <a:txBody>
                    <a:bodyPr/>
                    <a:lstStyle/>
                    <a:p>
                      <a:r>
                        <a:rPr lang="en-US"/>
                        <a:t>laskjdfal89u09u0</a:t>
                      </a:r>
                    </a:p>
                  </a:txBody>
                  <a:tcPr/>
                </a:tc>
                <a:tc>
                  <a:txBody>
                    <a:bodyPr/>
                    <a:lstStyle/>
                    <a:p>
                      <a:r>
                        <a:rPr lang="en-US"/>
                        <a:t>0</a:t>
                      </a:r>
                    </a:p>
                  </a:txBody>
                  <a:tcPr/>
                </a:tc>
                <a:extLst>
                  <a:ext uri="{0D108BD9-81ED-4DB2-BD59-A6C34878D82A}">
                    <a16:rowId xmlns:a16="http://schemas.microsoft.com/office/drawing/2014/main" val="1567349359"/>
                  </a:ext>
                </a:extLst>
              </a:tr>
              <a:tr h="370840">
                <a:tc>
                  <a:txBody>
                    <a:bodyPr/>
                    <a:lstStyle/>
                    <a:p>
                      <a:r>
                        <a:rPr lang="en-US"/>
                        <a:t>Hello</a:t>
                      </a:r>
                    </a:p>
                  </a:txBody>
                  <a:tcPr/>
                </a:tc>
                <a:tc>
                  <a:txBody>
                    <a:bodyPr/>
                    <a:lstStyle/>
                    <a:p>
                      <a:r>
                        <a:rPr lang="en-US" err="1"/>
                        <a:t>Hellu</a:t>
                      </a:r>
                      <a:endParaRPr lang="en-US"/>
                    </a:p>
                  </a:txBody>
                  <a:tcPr/>
                </a:tc>
                <a:tc>
                  <a:txBody>
                    <a:bodyPr/>
                    <a:lstStyle/>
                    <a:p>
                      <a:r>
                        <a:rPr lang="en-US"/>
                        <a:t>0</a:t>
                      </a:r>
                    </a:p>
                  </a:txBody>
                  <a:tcPr/>
                </a:tc>
                <a:extLst>
                  <a:ext uri="{0D108BD9-81ED-4DB2-BD59-A6C34878D82A}">
                    <a16:rowId xmlns:a16="http://schemas.microsoft.com/office/drawing/2014/main" val="3258618882"/>
                  </a:ext>
                </a:extLst>
              </a:tr>
              <a:tr h="370840">
                <a:tc>
                  <a:txBody>
                    <a:bodyPr/>
                    <a:lstStyle/>
                    <a:p>
                      <a:r>
                        <a:rPr lang="en-US"/>
                        <a:t>Hello</a:t>
                      </a:r>
                    </a:p>
                  </a:txBody>
                  <a:tcPr/>
                </a:tc>
                <a:tc>
                  <a:txBody>
                    <a:bodyPr/>
                    <a:lstStyle/>
                    <a:p>
                      <a:r>
                        <a:rPr lang="en-US"/>
                        <a:t>Hello</a:t>
                      </a:r>
                    </a:p>
                  </a:txBody>
                  <a:tcPr/>
                </a:tc>
                <a:tc>
                  <a:txBody>
                    <a:bodyPr/>
                    <a:lstStyle/>
                    <a:p>
                      <a:r>
                        <a:rPr lang="en-US"/>
                        <a:t>1</a:t>
                      </a:r>
                    </a:p>
                  </a:txBody>
                  <a:tcPr/>
                </a:tc>
                <a:extLst>
                  <a:ext uri="{0D108BD9-81ED-4DB2-BD59-A6C34878D82A}">
                    <a16:rowId xmlns:a16="http://schemas.microsoft.com/office/drawing/2014/main" val="869942762"/>
                  </a:ext>
                </a:extLst>
              </a:tr>
            </a:tbl>
          </a:graphicData>
        </a:graphic>
      </p:graphicFrame>
      <p:pic>
        <p:nvPicPr>
          <p:cNvPr id="11" name="Picture 10" descr="A comparison of a graph&#10;&#10;Description automatically generated with medium confidence">
            <a:extLst>
              <a:ext uri="{FF2B5EF4-FFF2-40B4-BE49-F238E27FC236}">
                <a16:creationId xmlns:a16="http://schemas.microsoft.com/office/drawing/2014/main" id="{5FD46355-A6C5-A15E-8E7E-C6F873973C12}"/>
              </a:ext>
            </a:extLst>
          </p:cNvPr>
          <p:cNvPicPr>
            <a:picLocks noChangeAspect="1"/>
          </p:cNvPicPr>
          <p:nvPr/>
        </p:nvPicPr>
        <p:blipFill>
          <a:blip r:embed="rId2"/>
          <a:stretch>
            <a:fillRect/>
          </a:stretch>
        </p:blipFill>
        <p:spPr>
          <a:xfrm>
            <a:off x="3860799" y="5135515"/>
            <a:ext cx="4114801" cy="1316312"/>
          </a:xfrm>
          <a:prstGeom prst="rect">
            <a:avLst/>
          </a:prstGeom>
        </p:spPr>
      </p:pic>
    </p:spTree>
    <p:extLst>
      <p:ext uri="{BB962C8B-B14F-4D97-AF65-F5344CB8AC3E}">
        <p14:creationId xmlns:p14="http://schemas.microsoft.com/office/powerpoint/2010/main" val="1361994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B4F5F-0A98-94DE-EE0D-59920403BB3F}"/>
              </a:ext>
            </a:extLst>
          </p:cNvPr>
          <p:cNvSpPr>
            <a:spLocks noGrp="1"/>
          </p:cNvSpPr>
          <p:nvPr>
            <p:ph type="title"/>
          </p:nvPr>
        </p:nvSpPr>
        <p:spPr/>
        <p:txBody>
          <a:bodyPr>
            <a:normAutofit fontScale="90000"/>
          </a:bodyPr>
          <a:lstStyle/>
          <a:p>
            <a:r>
              <a:rPr lang="en-CA"/>
              <a:t>Emergent Abilities of Large Language Models,</a:t>
            </a:r>
            <a:br>
              <a:rPr lang="en-CA"/>
            </a:br>
            <a:r>
              <a:rPr lang="en-CA"/>
              <a:t>Wei et al, 2022</a:t>
            </a:r>
            <a:endParaRPr lang="en-US"/>
          </a:p>
        </p:txBody>
      </p:sp>
      <p:sp>
        <p:nvSpPr>
          <p:cNvPr id="3" name="Content Placeholder 2">
            <a:extLst>
              <a:ext uri="{FF2B5EF4-FFF2-40B4-BE49-F238E27FC236}">
                <a16:creationId xmlns:a16="http://schemas.microsoft.com/office/drawing/2014/main" id="{13E34BAD-8315-3F33-67CA-008EEC2798B5}"/>
              </a:ext>
            </a:extLst>
          </p:cNvPr>
          <p:cNvSpPr>
            <a:spLocks noGrp="1"/>
          </p:cNvSpPr>
          <p:nvPr>
            <p:ph idx="1"/>
          </p:nvPr>
        </p:nvSpPr>
        <p:spPr>
          <a:xfrm>
            <a:off x="838200" y="1260630"/>
            <a:ext cx="10515600" cy="655852"/>
          </a:xfrm>
        </p:spPr>
        <p:txBody>
          <a:bodyPr anchor="t">
            <a:normAutofit fontScale="92500" lnSpcReduction="10000"/>
          </a:bodyPr>
          <a:lstStyle/>
          <a:p>
            <a:pPr lvl="1"/>
            <a:r>
              <a:rPr lang="en-US"/>
              <a:t>Perplexity (how surprised a model is by real text) may relate to emergent abilities differently</a:t>
            </a:r>
          </a:p>
          <a:p>
            <a:pPr lvl="1"/>
            <a:endParaRPr lang="en-US"/>
          </a:p>
          <a:p>
            <a:pPr lvl="1"/>
            <a:endParaRPr lang="en-US"/>
          </a:p>
          <a:p>
            <a:pPr lvl="1"/>
            <a:endParaRPr lang="en-US"/>
          </a:p>
          <a:p>
            <a:pPr lvl="1"/>
            <a:endParaRPr lang="en-US"/>
          </a:p>
          <a:p>
            <a:pPr marL="457200" lvl="1" indent="0">
              <a:buNone/>
            </a:pPr>
            <a:endParaRPr lang="en-US"/>
          </a:p>
        </p:txBody>
      </p:sp>
      <p:sp>
        <p:nvSpPr>
          <p:cNvPr id="4" name="Date Placeholder 3">
            <a:extLst>
              <a:ext uri="{FF2B5EF4-FFF2-40B4-BE49-F238E27FC236}">
                <a16:creationId xmlns:a16="http://schemas.microsoft.com/office/drawing/2014/main" id="{9FE753C5-F01B-74AD-99BB-9887D19057E7}"/>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4E0B3BC3-09E9-8D22-5405-D5BEDF81C3FC}"/>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9A330FC7-E998-8A08-8B4A-F8BE452111D0}"/>
              </a:ext>
            </a:extLst>
          </p:cNvPr>
          <p:cNvSpPr>
            <a:spLocks noGrp="1"/>
          </p:cNvSpPr>
          <p:nvPr>
            <p:ph type="sldNum" sz="quarter" idx="12"/>
          </p:nvPr>
        </p:nvSpPr>
        <p:spPr/>
        <p:txBody>
          <a:bodyPr/>
          <a:lstStyle/>
          <a:p>
            <a:fld id="{D4F24A5E-B0D2-394D-9970-9AE06BCB59C1}" type="slidenum">
              <a:rPr lang="en-US" smtClean="0"/>
              <a:t>41</a:t>
            </a:fld>
            <a:endParaRPr lang="en-US"/>
          </a:p>
        </p:txBody>
      </p:sp>
      <p:pic>
        <p:nvPicPr>
          <p:cNvPr id="9" name="Picture 8" descr="A graph of a model&#10;&#10;Description automatically generated">
            <a:extLst>
              <a:ext uri="{FF2B5EF4-FFF2-40B4-BE49-F238E27FC236}">
                <a16:creationId xmlns:a16="http://schemas.microsoft.com/office/drawing/2014/main" id="{ACC2ED29-C9C4-C9F9-0300-F6EAB3C9FC8E}"/>
              </a:ext>
            </a:extLst>
          </p:cNvPr>
          <p:cNvPicPr>
            <a:picLocks noChangeAspect="1"/>
          </p:cNvPicPr>
          <p:nvPr/>
        </p:nvPicPr>
        <p:blipFill>
          <a:blip r:embed="rId2"/>
          <a:stretch>
            <a:fillRect/>
          </a:stretch>
        </p:blipFill>
        <p:spPr>
          <a:xfrm>
            <a:off x="2299222" y="3741998"/>
            <a:ext cx="7772400" cy="2614352"/>
          </a:xfrm>
          <a:prstGeom prst="rect">
            <a:avLst/>
          </a:prstGeom>
        </p:spPr>
      </p:pic>
      <p:graphicFrame>
        <p:nvGraphicFramePr>
          <p:cNvPr id="13" name="Table 13">
            <a:extLst>
              <a:ext uri="{FF2B5EF4-FFF2-40B4-BE49-F238E27FC236}">
                <a16:creationId xmlns:a16="http://schemas.microsoft.com/office/drawing/2014/main" id="{CE09E5FB-7067-E5C6-2473-03DBB83DA693}"/>
              </a:ext>
            </a:extLst>
          </p:cNvPr>
          <p:cNvGraphicFramePr>
            <a:graphicFrameLocks noGrp="1"/>
          </p:cNvGraphicFramePr>
          <p:nvPr>
            <p:extLst>
              <p:ext uri="{D42A27DB-BD31-4B8C-83A1-F6EECF244321}">
                <p14:modId xmlns:p14="http://schemas.microsoft.com/office/powerpoint/2010/main" val="4165833758"/>
              </p:ext>
            </p:extLst>
          </p:nvPr>
        </p:nvGraphicFramePr>
        <p:xfrm>
          <a:off x="2032000" y="1893513"/>
          <a:ext cx="8128000" cy="14833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771535757"/>
                    </a:ext>
                  </a:extLst>
                </a:gridCol>
                <a:gridCol w="1625600">
                  <a:extLst>
                    <a:ext uri="{9D8B030D-6E8A-4147-A177-3AD203B41FA5}">
                      <a16:colId xmlns:a16="http://schemas.microsoft.com/office/drawing/2014/main" val="578941657"/>
                    </a:ext>
                  </a:extLst>
                </a:gridCol>
                <a:gridCol w="1625600">
                  <a:extLst>
                    <a:ext uri="{9D8B030D-6E8A-4147-A177-3AD203B41FA5}">
                      <a16:colId xmlns:a16="http://schemas.microsoft.com/office/drawing/2014/main" val="4107455968"/>
                    </a:ext>
                  </a:extLst>
                </a:gridCol>
                <a:gridCol w="1625600">
                  <a:extLst>
                    <a:ext uri="{9D8B030D-6E8A-4147-A177-3AD203B41FA5}">
                      <a16:colId xmlns:a16="http://schemas.microsoft.com/office/drawing/2014/main" val="331494081"/>
                    </a:ext>
                  </a:extLst>
                </a:gridCol>
                <a:gridCol w="1625600">
                  <a:extLst>
                    <a:ext uri="{9D8B030D-6E8A-4147-A177-3AD203B41FA5}">
                      <a16:colId xmlns:a16="http://schemas.microsoft.com/office/drawing/2014/main" val="3379432592"/>
                    </a:ext>
                  </a:extLst>
                </a:gridCol>
              </a:tblGrid>
              <a:tr h="370840">
                <a:tc>
                  <a:txBody>
                    <a:bodyPr/>
                    <a:lstStyle/>
                    <a:p>
                      <a:r>
                        <a:rPr lang="en-US"/>
                        <a:t>Word Index:</a:t>
                      </a:r>
                    </a:p>
                  </a:txBody>
                  <a:tcPr/>
                </a:tc>
                <a:tc>
                  <a:txBody>
                    <a:bodyPr/>
                    <a:lstStyle/>
                    <a:p>
                      <a:r>
                        <a:rPr lang="en-US"/>
                        <a:t>0</a:t>
                      </a:r>
                    </a:p>
                  </a:txBody>
                  <a:tcPr/>
                </a:tc>
                <a:tc>
                  <a:txBody>
                    <a:bodyPr/>
                    <a:lstStyle/>
                    <a:p>
                      <a:r>
                        <a:rPr lang="en-US"/>
                        <a:t>1</a:t>
                      </a:r>
                    </a:p>
                  </a:txBody>
                  <a:tcPr/>
                </a:tc>
                <a:tc>
                  <a:txBody>
                    <a:bodyPr/>
                    <a:lstStyle/>
                    <a:p>
                      <a:r>
                        <a:rPr lang="en-US"/>
                        <a:t>2</a:t>
                      </a:r>
                    </a:p>
                  </a:txBody>
                  <a:tcPr/>
                </a:tc>
                <a:tc>
                  <a:txBody>
                    <a:bodyPr/>
                    <a:lstStyle/>
                    <a:p>
                      <a:r>
                        <a:rPr lang="en-US"/>
                        <a:t>3</a:t>
                      </a:r>
                    </a:p>
                  </a:txBody>
                  <a:tcPr/>
                </a:tc>
                <a:extLst>
                  <a:ext uri="{0D108BD9-81ED-4DB2-BD59-A6C34878D82A}">
                    <a16:rowId xmlns:a16="http://schemas.microsoft.com/office/drawing/2014/main" val="2323982241"/>
                  </a:ext>
                </a:extLst>
              </a:tr>
              <a:tr h="370840">
                <a:tc>
                  <a:txBody>
                    <a:bodyPr/>
                    <a:lstStyle/>
                    <a:p>
                      <a:r>
                        <a:rPr lang="en-US"/>
                        <a:t>Word:</a:t>
                      </a:r>
                    </a:p>
                  </a:txBody>
                  <a:tcPr/>
                </a:tc>
                <a:tc>
                  <a:txBody>
                    <a:bodyPr/>
                    <a:lstStyle/>
                    <a:p>
                      <a:r>
                        <a:rPr lang="en-US"/>
                        <a:t>The </a:t>
                      </a:r>
                    </a:p>
                  </a:txBody>
                  <a:tcPr/>
                </a:tc>
                <a:tc>
                  <a:txBody>
                    <a:bodyPr/>
                    <a:lstStyle/>
                    <a:p>
                      <a:r>
                        <a:rPr lang="en-US"/>
                        <a:t>quick</a:t>
                      </a:r>
                    </a:p>
                  </a:txBody>
                  <a:tcPr/>
                </a:tc>
                <a:tc>
                  <a:txBody>
                    <a:bodyPr/>
                    <a:lstStyle/>
                    <a:p>
                      <a:r>
                        <a:rPr lang="en-US"/>
                        <a:t>brown</a:t>
                      </a:r>
                    </a:p>
                  </a:txBody>
                  <a:tcPr/>
                </a:tc>
                <a:tc>
                  <a:txBody>
                    <a:bodyPr/>
                    <a:lstStyle/>
                    <a:p>
                      <a:r>
                        <a:rPr lang="en-US"/>
                        <a:t>fox</a:t>
                      </a:r>
                    </a:p>
                  </a:txBody>
                  <a:tcPr/>
                </a:tc>
                <a:extLst>
                  <a:ext uri="{0D108BD9-81ED-4DB2-BD59-A6C34878D82A}">
                    <a16:rowId xmlns:a16="http://schemas.microsoft.com/office/drawing/2014/main" val="644673254"/>
                  </a:ext>
                </a:extLst>
              </a:tr>
              <a:tr h="370840">
                <a:tc>
                  <a:txBody>
                    <a:bodyPr/>
                    <a:lstStyle/>
                    <a:p>
                      <a:r>
                        <a:rPr lang="en-US"/>
                        <a:t>High ppl:</a:t>
                      </a:r>
                    </a:p>
                  </a:txBody>
                  <a:tcPr/>
                </a:tc>
                <a:tc>
                  <a:txBody>
                    <a:bodyPr/>
                    <a:lstStyle/>
                    <a:p>
                      <a:r>
                        <a:rPr lang="en-US"/>
                        <a:t>0.01</a:t>
                      </a:r>
                    </a:p>
                  </a:txBody>
                  <a:tcPr/>
                </a:tc>
                <a:tc>
                  <a:txBody>
                    <a:bodyPr/>
                    <a:lstStyle/>
                    <a:p>
                      <a:r>
                        <a:rPr lang="en-US"/>
                        <a:t>0.01</a:t>
                      </a:r>
                    </a:p>
                  </a:txBody>
                  <a:tcPr/>
                </a:tc>
                <a:tc>
                  <a:txBody>
                    <a:bodyPr/>
                    <a:lstStyle/>
                    <a:p>
                      <a:r>
                        <a:rPr lang="en-US"/>
                        <a:t>0.03</a:t>
                      </a:r>
                    </a:p>
                  </a:txBody>
                  <a:tcPr/>
                </a:tc>
                <a:tc>
                  <a:txBody>
                    <a:bodyPr/>
                    <a:lstStyle/>
                    <a:p>
                      <a:r>
                        <a:rPr lang="en-US"/>
                        <a:t>0.05</a:t>
                      </a:r>
                    </a:p>
                  </a:txBody>
                  <a:tcPr/>
                </a:tc>
                <a:extLst>
                  <a:ext uri="{0D108BD9-81ED-4DB2-BD59-A6C34878D82A}">
                    <a16:rowId xmlns:a16="http://schemas.microsoft.com/office/drawing/2014/main" val="3305257741"/>
                  </a:ext>
                </a:extLst>
              </a:tr>
              <a:tr h="370840">
                <a:tc>
                  <a:txBody>
                    <a:bodyPr/>
                    <a:lstStyle/>
                    <a:p>
                      <a:r>
                        <a:rPr lang="en-US"/>
                        <a:t>Low ppl:</a:t>
                      </a:r>
                    </a:p>
                  </a:txBody>
                  <a:tcPr/>
                </a:tc>
                <a:tc>
                  <a:txBody>
                    <a:bodyPr/>
                    <a:lstStyle/>
                    <a:p>
                      <a:r>
                        <a:rPr lang="en-US"/>
                        <a:t>0.4</a:t>
                      </a:r>
                    </a:p>
                  </a:txBody>
                  <a:tcPr/>
                </a:tc>
                <a:tc>
                  <a:txBody>
                    <a:bodyPr/>
                    <a:lstStyle/>
                    <a:p>
                      <a:r>
                        <a:rPr lang="en-US"/>
                        <a:t>0.95</a:t>
                      </a:r>
                    </a:p>
                  </a:txBody>
                  <a:tcPr/>
                </a:tc>
                <a:tc>
                  <a:txBody>
                    <a:bodyPr/>
                    <a:lstStyle/>
                    <a:p>
                      <a:r>
                        <a:rPr lang="en-US"/>
                        <a:t>0.97</a:t>
                      </a:r>
                    </a:p>
                  </a:txBody>
                  <a:tcPr/>
                </a:tc>
                <a:tc>
                  <a:txBody>
                    <a:bodyPr/>
                    <a:lstStyle/>
                    <a:p>
                      <a:r>
                        <a:rPr lang="en-US"/>
                        <a:t>0.99</a:t>
                      </a:r>
                    </a:p>
                  </a:txBody>
                  <a:tcPr/>
                </a:tc>
                <a:extLst>
                  <a:ext uri="{0D108BD9-81ED-4DB2-BD59-A6C34878D82A}">
                    <a16:rowId xmlns:a16="http://schemas.microsoft.com/office/drawing/2014/main" val="3398507287"/>
                  </a:ext>
                </a:extLst>
              </a:tr>
            </a:tbl>
          </a:graphicData>
        </a:graphic>
      </p:graphicFrame>
    </p:spTree>
    <p:extLst>
      <p:ext uri="{BB962C8B-B14F-4D97-AF65-F5344CB8AC3E}">
        <p14:creationId xmlns:p14="http://schemas.microsoft.com/office/powerpoint/2010/main" val="678338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B4F5F-0A98-94DE-EE0D-59920403BB3F}"/>
              </a:ext>
            </a:extLst>
          </p:cNvPr>
          <p:cNvSpPr>
            <a:spLocks noGrp="1"/>
          </p:cNvSpPr>
          <p:nvPr>
            <p:ph type="title"/>
          </p:nvPr>
        </p:nvSpPr>
        <p:spPr/>
        <p:txBody>
          <a:bodyPr>
            <a:normAutofit fontScale="90000"/>
          </a:bodyPr>
          <a:lstStyle/>
          <a:p>
            <a:r>
              <a:rPr lang="en-CA"/>
              <a:t>Emergent Abilities of Large Language Models,</a:t>
            </a:r>
            <a:br>
              <a:rPr lang="en-CA"/>
            </a:br>
            <a:r>
              <a:rPr lang="en-CA"/>
              <a:t>Wei et al, 2022</a:t>
            </a:r>
            <a:endParaRPr lang="en-US"/>
          </a:p>
        </p:txBody>
      </p:sp>
      <p:sp>
        <p:nvSpPr>
          <p:cNvPr id="3" name="Content Placeholder 2">
            <a:extLst>
              <a:ext uri="{FF2B5EF4-FFF2-40B4-BE49-F238E27FC236}">
                <a16:creationId xmlns:a16="http://schemas.microsoft.com/office/drawing/2014/main" id="{13E34BAD-8315-3F33-67CA-008EEC2798B5}"/>
              </a:ext>
            </a:extLst>
          </p:cNvPr>
          <p:cNvSpPr>
            <a:spLocks noGrp="1"/>
          </p:cNvSpPr>
          <p:nvPr>
            <p:ph idx="1"/>
          </p:nvPr>
        </p:nvSpPr>
        <p:spPr/>
        <p:txBody>
          <a:bodyPr anchor="t">
            <a:normAutofit/>
          </a:bodyPr>
          <a:lstStyle/>
          <a:p>
            <a:r>
              <a:rPr lang="en-CA"/>
              <a:t>Takeaways:</a:t>
            </a:r>
          </a:p>
          <a:p>
            <a:pPr lvl="1"/>
            <a:r>
              <a:rPr lang="en-CA"/>
              <a:t>Overall, emergent abilities should probably be viewed as a function of many correlated variables. </a:t>
            </a:r>
          </a:p>
          <a:p>
            <a:pPr lvl="1"/>
            <a:r>
              <a:rPr lang="en-CA"/>
              <a:t>This analysis does not explain why downstream metrics are emergent or enable us to predict the scale at which emergence occurs.</a:t>
            </a:r>
          </a:p>
          <a:p>
            <a:pPr lvl="1"/>
            <a:r>
              <a:rPr lang="en-CA"/>
              <a:t>Even though we can predict the loss with model scale, we can’t use the loss to predict what abilities a model will have</a:t>
            </a:r>
          </a:p>
        </p:txBody>
      </p:sp>
      <p:sp>
        <p:nvSpPr>
          <p:cNvPr id="4" name="Date Placeholder 3">
            <a:extLst>
              <a:ext uri="{FF2B5EF4-FFF2-40B4-BE49-F238E27FC236}">
                <a16:creationId xmlns:a16="http://schemas.microsoft.com/office/drawing/2014/main" id="{9FE753C5-F01B-74AD-99BB-9887D19057E7}"/>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4E0B3BC3-09E9-8D22-5405-D5BEDF81C3FC}"/>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9A330FC7-E998-8A08-8B4A-F8BE452111D0}"/>
              </a:ext>
            </a:extLst>
          </p:cNvPr>
          <p:cNvSpPr>
            <a:spLocks noGrp="1"/>
          </p:cNvSpPr>
          <p:nvPr>
            <p:ph type="sldNum" sz="quarter" idx="12"/>
          </p:nvPr>
        </p:nvSpPr>
        <p:spPr/>
        <p:txBody>
          <a:bodyPr/>
          <a:lstStyle/>
          <a:p>
            <a:fld id="{D4F24A5E-B0D2-394D-9970-9AE06BCB59C1}" type="slidenum">
              <a:rPr lang="en-US" smtClean="0"/>
              <a:t>42</a:t>
            </a:fld>
            <a:endParaRPr lang="en-US"/>
          </a:p>
        </p:txBody>
      </p:sp>
    </p:spTree>
    <p:extLst>
      <p:ext uri="{BB962C8B-B14F-4D97-AF65-F5344CB8AC3E}">
        <p14:creationId xmlns:p14="http://schemas.microsoft.com/office/powerpoint/2010/main" val="2805437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017D2-719E-6AD4-6A83-ED4FD7DED9F5}"/>
              </a:ext>
            </a:extLst>
          </p:cNvPr>
          <p:cNvSpPr>
            <a:spLocks noGrp="1"/>
          </p:cNvSpPr>
          <p:nvPr>
            <p:ph type="title"/>
          </p:nvPr>
        </p:nvSpPr>
        <p:spPr>
          <a:xfrm>
            <a:off x="838200" y="136526"/>
            <a:ext cx="9363740" cy="902162"/>
          </a:xfrm>
        </p:spPr>
        <p:txBody>
          <a:bodyPr>
            <a:normAutofit fontScale="90000"/>
          </a:bodyPr>
          <a:lstStyle/>
          <a:p>
            <a:r>
              <a:rPr lang="en-US">
                <a:cs typeface="Calibri Light"/>
              </a:rPr>
              <a:t>Schaeffer et. al. 2023, Are Emergent Abilities of Large Language Models a Mirage? </a:t>
            </a:r>
            <a:endParaRPr lang="en-US"/>
          </a:p>
        </p:txBody>
      </p:sp>
      <p:sp>
        <p:nvSpPr>
          <p:cNvPr id="3" name="Content Placeholder 2">
            <a:extLst>
              <a:ext uri="{FF2B5EF4-FFF2-40B4-BE49-F238E27FC236}">
                <a16:creationId xmlns:a16="http://schemas.microsoft.com/office/drawing/2014/main" id="{41916194-4584-67E9-7DA0-0CF57AA71744}"/>
              </a:ext>
            </a:extLst>
          </p:cNvPr>
          <p:cNvSpPr>
            <a:spLocks noGrp="1"/>
          </p:cNvSpPr>
          <p:nvPr>
            <p:ph idx="1"/>
          </p:nvPr>
        </p:nvSpPr>
        <p:spPr/>
        <p:txBody>
          <a:bodyPr vert="horz" lIns="91440" tIns="45720" rIns="91440" bIns="45720" rtlCol="0" anchor="ctr">
            <a:normAutofit/>
          </a:bodyPr>
          <a:lstStyle/>
          <a:p>
            <a:pPr algn="ctr"/>
            <a:r>
              <a:rPr lang="en-US" b="1">
                <a:cs typeface="Calibri" panose="020F0502020204030204"/>
              </a:rPr>
              <a:t>Main RQ: </a:t>
            </a:r>
            <a:r>
              <a:rPr lang="en-US">
                <a:cs typeface="Calibri" panose="020F0502020204030204"/>
              </a:rPr>
              <a:t>Is the apparently sudden emergence of new abilities in large language models actually a result of the metrics chosen to measure them?</a:t>
            </a:r>
          </a:p>
        </p:txBody>
      </p:sp>
      <p:sp>
        <p:nvSpPr>
          <p:cNvPr id="4" name="Date Placeholder 3">
            <a:extLst>
              <a:ext uri="{FF2B5EF4-FFF2-40B4-BE49-F238E27FC236}">
                <a16:creationId xmlns:a16="http://schemas.microsoft.com/office/drawing/2014/main" id="{8374BA77-3D6B-F912-8CE7-DAFDD81A46A7}"/>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91D33B96-CFC4-1E05-3243-E694D58B365C}"/>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3E8FF96D-A01D-4DAC-B1AA-989369FEEA46}"/>
              </a:ext>
            </a:extLst>
          </p:cNvPr>
          <p:cNvSpPr>
            <a:spLocks noGrp="1"/>
          </p:cNvSpPr>
          <p:nvPr>
            <p:ph type="sldNum" sz="quarter" idx="12"/>
          </p:nvPr>
        </p:nvSpPr>
        <p:spPr/>
        <p:txBody>
          <a:bodyPr/>
          <a:lstStyle/>
          <a:p>
            <a:fld id="{D4F24A5E-B0D2-394D-9970-9AE06BCB59C1}" type="slidenum">
              <a:rPr lang="en-US" smtClean="0"/>
              <a:t>43</a:t>
            </a:fld>
            <a:endParaRPr lang="en-US"/>
          </a:p>
        </p:txBody>
      </p:sp>
    </p:spTree>
    <p:extLst>
      <p:ext uri="{BB962C8B-B14F-4D97-AF65-F5344CB8AC3E}">
        <p14:creationId xmlns:p14="http://schemas.microsoft.com/office/powerpoint/2010/main" val="3581210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8FE4C-43CA-5D75-6569-656ED39EBF08}"/>
              </a:ext>
            </a:extLst>
          </p:cNvPr>
          <p:cNvSpPr>
            <a:spLocks noGrp="1"/>
          </p:cNvSpPr>
          <p:nvPr>
            <p:ph type="title"/>
          </p:nvPr>
        </p:nvSpPr>
        <p:spPr/>
        <p:txBody>
          <a:bodyPr/>
          <a:lstStyle/>
          <a:p>
            <a:r>
              <a:rPr lang="en-US">
                <a:cs typeface="Calibri Light"/>
              </a:rPr>
              <a:t>Schaeffer et. al. 2023 – Main Results</a:t>
            </a:r>
          </a:p>
        </p:txBody>
      </p:sp>
      <p:sp>
        <p:nvSpPr>
          <p:cNvPr id="3" name="Content Placeholder 2">
            <a:extLst>
              <a:ext uri="{FF2B5EF4-FFF2-40B4-BE49-F238E27FC236}">
                <a16:creationId xmlns:a16="http://schemas.microsoft.com/office/drawing/2014/main" id="{266CCAF6-27D2-A9A7-EA6B-72FF0F64435E}"/>
              </a:ext>
            </a:extLst>
          </p:cNvPr>
          <p:cNvSpPr>
            <a:spLocks noGrp="1"/>
          </p:cNvSpPr>
          <p:nvPr>
            <p:ph idx="1"/>
          </p:nvPr>
        </p:nvSpPr>
        <p:spPr/>
        <p:txBody>
          <a:bodyPr vert="horz" lIns="91440" tIns="45720" rIns="91440" bIns="45720" rtlCol="0" anchor="t">
            <a:normAutofit/>
          </a:bodyPr>
          <a:lstStyle/>
          <a:p>
            <a:r>
              <a:rPr lang="en-US">
                <a:cs typeface="Calibri"/>
              </a:rPr>
              <a:t>Nonlinear or discontinuous metrics can appear to show sudden changes in ability where linear or continuous metrics do not</a:t>
            </a:r>
          </a:p>
          <a:p>
            <a:r>
              <a:rPr lang="en-US">
                <a:cs typeface="Calibri"/>
              </a:rPr>
              <a:t>Explains emergence on published benchmarks</a:t>
            </a:r>
          </a:p>
          <a:p>
            <a:r>
              <a:rPr lang="en-US">
                <a:cs typeface="Calibri"/>
              </a:rPr>
              <a:t>Produces apparent "emergent abilities" by changing the choice of metric</a:t>
            </a:r>
          </a:p>
        </p:txBody>
      </p:sp>
      <p:sp>
        <p:nvSpPr>
          <p:cNvPr id="4" name="Date Placeholder 3">
            <a:extLst>
              <a:ext uri="{FF2B5EF4-FFF2-40B4-BE49-F238E27FC236}">
                <a16:creationId xmlns:a16="http://schemas.microsoft.com/office/drawing/2014/main" id="{47747B6F-D984-44FB-BB19-DD2E94732E6C}"/>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DD431147-A562-0CB1-F674-034EC0CB6A55}"/>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C3584803-E918-F858-01F0-E9E082D6342A}"/>
              </a:ext>
            </a:extLst>
          </p:cNvPr>
          <p:cNvSpPr>
            <a:spLocks noGrp="1"/>
          </p:cNvSpPr>
          <p:nvPr>
            <p:ph type="sldNum" sz="quarter" idx="12"/>
          </p:nvPr>
        </p:nvSpPr>
        <p:spPr/>
        <p:txBody>
          <a:bodyPr/>
          <a:lstStyle/>
          <a:p>
            <a:fld id="{D4F24A5E-B0D2-394D-9970-9AE06BCB59C1}" type="slidenum">
              <a:rPr lang="en-US" smtClean="0"/>
              <a:t>44</a:t>
            </a:fld>
            <a:endParaRPr lang="en-US"/>
          </a:p>
        </p:txBody>
      </p:sp>
    </p:spTree>
    <p:extLst>
      <p:ext uri="{BB962C8B-B14F-4D97-AF65-F5344CB8AC3E}">
        <p14:creationId xmlns:p14="http://schemas.microsoft.com/office/powerpoint/2010/main" val="1019311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D27E-E9A7-FCE6-E5E7-72E46FE1765E}"/>
              </a:ext>
            </a:extLst>
          </p:cNvPr>
          <p:cNvSpPr>
            <a:spLocks noGrp="1"/>
          </p:cNvSpPr>
          <p:nvPr>
            <p:ph type="title"/>
          </p:nvPr>
        </p:nvSpPr>
        <p:spPr/>
        <p:txBody>
          <a:bodyPr/>
          <a:lstStyle/>
          <a:p>
            <a:r>
              <a:rPr lang="en-US">
                <a:ea typeface="+mj-lt"/>
                <a:cs typeface="+mj-lt"/>
              </a:rPr>
              <a:t>Schaeffer et. al. 2023</a:t>
            </a:r>
            <a:endParaRPr lang="en-US"/>
          </a:p>
        </p:txBody>
      </p:sp>
      <p:sp>
        <p:nvSpPr>
          <p:cNvPr id="3" name="Content Placeholder 2">
            <a:extLst>
              <a:ext uri="{FF2B5EF4-FFF2-40B4-BE49-F238E27FC236}">
                <a16:creationId xmlns:a16="http://schemas.microsoft.com/office/drawing/2014/main" id="{9893620B-E175-46AB-1B38-B47E68D68B2B}"/>
              </a:ext>
            </a:extLst>
          </p:cNvPr>
          <p:cNvSpPr>
            <a:spLocks noGrp="1"/>
          </p:cNvSpPr>
          <p:nvPr>
            <p:ph idx="1"/>
          </p:nvPr>
        </p:nvSpPr>
        <p:spPr/>
        <p:txBody>
          <a:bodyPr vert="horz" lIns="91440" tIns="45720" rIns="91440" bIns="45720" rtlCol="0" anchor="t">
            <a:normAutofit/>
          </a:bodyPr>
          <a:lstStyle/>
          <a:p>
            <a:r>
              <a:rPr lang="en-US">
                <a:cs typeface="Calibri"/>
              </a:rPr>
              <a:t>Over 92% of emergent abilities on BIG-Bench are on tasks measured by one of the following metrics:</a:t>
            </a:r>
          </a:p>
          <a:p>
            <a:endParaRPr lang="en-US">
              <a:cs typeface="Calibri"/>
            </a:endParaRPr>
          </a:p>
          <a:p>
            <a:endParaRPr lang="en-US">
              <a:cs typeface="Calibri"/>
            </a:endParaRPr>
          </a:p>
          <a:p>
            <a:endParaRPr lang="en-US">
              <a:cs typeface="Calibri"/>
            </a:endParaRPr>
          </a:p>
          <a:p>
            <a:endParaRPr lang="en-US">
              <a:cs typeface="Calibri"/>
            </a:endParaRPr>
          </a:p>
          <a:p>
            <a:r>
              <a:rPr lang="en-US">
                <a:cs typeface="Calibri"/>
              </a:rPr>
              <a:t>Multiple Choice Grade is discontinuous</a:t>
            </a:r>
          </a:p>
          <a:p>
            <a:r>
              <a:rPr lang="en-US">
                <a:cs typeface="Calibri"/>
              </a:rPr>
              <a:t>What about Exact String Match?</a:t>
            </a:r>
          </a:p>
          <a:p>
            <a:endParaRPr lang="en-US">
              <a:cs typeface="Calibri"/>
            </a:endParaRPr>
          </a:p>
          <a:p>
            <a:endParaRPr lang="en-US">
              <a:cs typeface="Calibri"/>
            </a:endParaRPr>
          </a:p>
          <a:p>
            <a:endParaRPr lang="en-US">
              <a:cs typeface="Calibri"/>
            </a:endParaRPr>
          </a:p>
          <a:p>
            <a:endParaRPr lang="en-US">
              <a:cs typeface="Calibri"/>
            </a:endParaRPr>
          </a:p>
          <a:p>
            <a:pPr marL="0" indent="0">
              <a:buNone/>
            </a:pPr>
            <a:endParaRPr lang="en-US">
              <a:cs typeface="Calibri"/>
            </a:endParaRPr>
          </a:p>
        </p:txBody>
      </p:sp>
      <p:sp>
        <p:nvSpPr>
          <p:cNvPr id="4" name="Date Placeholder 3">
            <a:extLst>
              <a:ext uri="{FF2B5EF4-FFF2-40B4-BE49-F238E27FC236}">
                <a16:creationId xmlns:a16="http://schemas.microsoft.com/office/drawing/2014/main" id="{3AA8877E-A3D4-6BDF-4952-081C031447A7}"/>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E0111E74-E2D0-9B49-8CC4-72C04B109149}"/>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51CE9CF5-78D6-9740-0D13-7003BB75FABD}"/>
              </a:ext>
            </a:extLst>
          </p:cNvPr>
          <p:cNvSpPr>
            <a:spLocks noGrp="1"/>
          </p:cNvSpPr>
          <p:nvPr>
            <p:ph type="sldNum" sz="quarter" idx="12"/>
          </p:nvPr>
        </p:nvSpPr>
        <p:spPr/>
        <p:txBody>
          <a:bodyPr/>
          <a:lstStyle/>
          <a:p>
            <a:fld id="{D4F24A5E-B0D2-394D-9970-9AE06BCB59C1}" type="slidenum">
              <a:rPr lang="en-US" smtClean="0"/>
              <a:t>45</a:t>
            </a:fld>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7EF6EFE-3F80-D402-2F24-23DB942E8444}"/>
                  </a:ext>
                </a:extLst>
              </p:cNvPr>
              <p:cNvSpPr txBox="1"/>
              <p:nvPr/>
            </p:nvSpPr>
            <p:spPr>
              <a:xfrm>
                <a:off x="2474239" y="2390410"/>
                <a:ext cx="7243521" cy="617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CA" b="0" i="0" smtClean="0">
                          <a:latin typeface="Cambria Math" panose="02040503050406030204" pitchFamily="18" charset="0"/>
                        </a:rPr>
                        <m:t>Multiple</m:t>
                      </m:r>
                      <m:r>
                        <m:rPr>
                          <m:nor/>
                        </m:rPr>
                        <a:rPr lang="en-CA" b="0" i="0" smtClean="0">
                          <a:latin typeface="Cambria Math" panose="02040503050406030204" pitchFamily="18" charset="0"/>
                        </a:rPr>
                        <m:t> </m:t>
                      </m:r>
                      <m:r>
                        <m:rPr>
                          <m:nor/>
                        </m:rPr>
                        <a:rPr lang="en-CA" b="0" i="0" smtClean="0">
                          <a:latin typeface="Cambria Math" panose="02040503050406030204" pitchFamily="18" charset="0"/>
                        </a:rPr>
                        <m:t>Choice</m:t>
                      </m:r>
                      <m:r>
                        <m:rPr>
                          <m:nor/>
                        </m:rPr>
                        <a:rPr lang="en-CA" b="0" i="0" smtClean="0">
                          <a:latin typeface="Cambria Math" panose="02040503050406030204" pitchFamily="18" charset="0"/>
                        </a:rPr>
                        <m:t> </m:t>
                      </m:r>
                      <m:r>
                        <m:rPr>
                          <m:nor/>
                        </m:rPr>
                        <a:rPr lang="en-CA" b="0" i="0" smtClean="0">
                          <a:latin typeface="Cambria Math" panose="02040503050406030204" pitchFamily="18" charset="0"/>
                        </a:rPr>
                        <m:t>Grade</m:t>
                      </m:r>
                      <m:r>
                        <m:rPr>
                          <m:nor/>
                        </m:rPr>
                        <a:rPr lang="en-CA" b="0" i="0" smtClean="0">
                          <a:latin typeface="Cambria Math" panose="02040503050406030204" pitchFamily="18" charset="0"/>
                        </a:rPr>
                        <m:t> </m:t>
                      </m:r>
                      <m:r>
                        <a:rPr lang="en-CA" b="0" i="1" smtClean="0">
                          <a:latin typeface="Cambria Math" panose="02040503050406030204" pitchFamily="18" charset="0"/>
                        </a:rPr>
                        <m:t>≝</m:t>
                      </m:r>
                      <m:d>
                        <m:dPr>
                          <m:begChr m:val="{"/>
                          <m:endChr m:val=""/>
                          <m:ctrlPr>
                            <a:rPr lang="en-CA" b="0" i="1" smtClean="0">
                              <a:latin typeface="Cambria Math" panose="02040503050406030204" pitchFamily="18" charset="0"/>
                            </a:rPr>
                          </m:ctrlPr>
                        </m:dPr>
                        <m:e>
                          <m:eqArr>
                            <m:eqArrPr>
                              <m:ctrlPr>
                                <a:rPr lang="en-CA" b="0" i="1" smtClean="0">
                                  <a:latin typeface="Cambria Math" panose="02040503050406030204" pitchFamily="18" charset="0"/>
                                </a:rPr>
                              </m:ctrlPr>
                            </m:eqArrPr>
                            <m:e>
                              <m:r>
                                <a:rPr lang="en-CA" b="0" i="1" smtClean="0">
                                  <a:latin typeface="Cambria Math" panose="02040503050406030204" pitchFamily="18" charset="0"/>
                                </a:rPr>
                                <m:t>1 </m:t>
                              </m:r>
                              <m:r>
                                <m:rPr>
                                  <m:nor/>
                                </m:rPr>
                                <a:rPr lang="en-CA" b="0" i="0" smtClean="0">
                                  <a:latin typeface="Cambria Math" panose="02040503050406030204" pitchFamily="18" charset="0"/>
                                </a:rPr>
                                <m:t>if</m:t>
                              </m:r>
                              <m:r>
                                <m:rPr>
                                  <m:nor/>
                                </m:rPr>
                                <a:rPr lang="en-CA" b="0" i="0" smtClean="0">
                                  <a:latin typeface="Cambria Math" panose="02040503050406030204" pitchFamily="18" charset="0"/>
                                </a:rPr>
                                <m:t> </m:t>
                              </m:r>
                              <m:r>
                                <m:rPr>
                                  <m:nor/>
                                </m:rPr>
                                <a:rPr lang="en-CA" b="0" i="0" smtClean="0">
                                  <a:latin typeface="Cambria Math" panose="02040503050406030204" pitchFamily="18" charset="0"/>
                                </a:rPr>
                                <m:t>highest</m:t>
                              </m:r>
                              <m:r>
                                <m:rPr>
                                  <m:nor/>
                                </m:rPr>
                                <a:rPr lang="en-CA" b="0" i="0" smtClean="0">
                                  <a:latin typeface="Cambria Math" panose="02040503050406030204" pitchFamily="18" charset="0"/>
                                </a:rPr>
                                <m:t> </m:t>
                              </m:r>
                              <m:r>
                                <m:rPr>
                                  <m:nor/>
                                </m:rPr>
                                <a:rPr lang="en-CA" b="0" i="0" smtClean="0">
                                  <a:latin typeface="Cambria Math" panose="02040503050406030204" pitchFamily="18" charset="0"/>
                                </a:rPr>
                                <m:t>probability</m:t>
                              </m:r>
                              <m:r>
                                <m:rPr>
                                  <m:nor/>
                                </m:rPr>
                                <a:rPr lang="en-CA" b="0" i="0" smtClean="0">
                                  <a:latin typeface="Cambria Math" panose="02040503050406030204" pitchFamily="18" charset="0"/>
                                </a:rPr>
                                <m:t> </m:t>
                              </m:r>
                              <m:r>
                                <m:rPr>
                                  <m:nor/>
                                </m:rPr>
                                <a:rPr lang="en-CA" b="0" i="0" smtClean="0">
                                  <a:latin typeface="Cambria Math" panose="02040503050406030204" pitchFamily="18" charset="0"/>
                                </a:rPr>
                                <m:t>mass</m:t>
                              </m:r>
                              <m:r>
                                <m:rPr>
                                  <m:nor/>
                                </m:rPr>
                                <a:rPr lang="en-CA" b="0" i="0" smtClean="0">
                                  <a:latin typeface="Cambria Math" panose="02040503050406030204" pitchFamily="18" charset="0"/>
                                </a:rPr>
                                <m:t> </m:t>
                              </m:r>
                              <m:r>
                                <m:rPr>
                                  <m:nor/>
                                </m:rPr>
                                <a:rPr lang="en-CA" b="0" i="0" smtClean="0">
                                  <a:latin typeface="Cambria Math" panose="02040503050406030204" pitchFamily="18" charset="0"/>
                                </a:rPr>
                                <m:t>on</m:t>
                              </m:r>
                              <m:r>
                                <m:rPr>
                                  <m:nor/>
                                </m:rPr>
                                <a:rPr lang="en-CA" b="0" i="0" smtClean="0">
                                  <a:latin typeface="Cambria Math" panose="02040503050406030204" pitchFamily="18" charset="0"/>
                                </a:rPr>
                                <m:t> </m:t>
                              </m:r>
                              <m:r>
                                <m:rPr>
                                  <m:nor/>
                                </m:rPr>
                                <a:rPr lang="en-CA" b="0" i="0" smtClean="0">
                                  <a:latin typeface="Cambria Math" panose="02040503050406030204" pitchFamily="18" charset="0"/>
                                </a:rPr>
                                <m:t>correct</m:t>
                              </m:r>
                              <m:r>
                                <m:rPr>
                                  <m:nor/>
                                </m:rPr>
                                <a:rPr lang="en-CA" b="0" i="0" smtClean="0">
                                  <a:latin typeface="Cambria Math" panose="02040503050406030204" pitchFamily="18" charset="0"/>
                                </a:rPr>
                                <m:t> </m:t>
                              </m:r>
                              <m:r>
                                <m:rPr>
                                  <m:nor/>
                                </m:rPr>
                                <a:rPr lang="en-CA" b="0" i="0" smtClean="0">
                                  <a:latin typeface="Cambria Math" panose="02040503050406030204" pitchFamily="18" charset="0"/>
                                </a:rPr>
                                <m:t>option</m:t>
                              </m:r>
                            </m:e>
                            <m:e>
                              <m:r>
                                <a:rPr lang="en-CA" b="0" i="1" smtClean="0">
                                  <a:latin typeface="Cambria Math" panose="02040503050406030204" pitchFamily="18" charset="0"/>
                                </a:rPr>
                                <m:t>0</m:t>
                              </m:r>
                              <m:r>
                                <m:rPr>
                                  <m:nor/>
                                </m:rPr>
                                <a:rPr lang="en-CA" b="0" i="0" smtClean="0">
                                  <a:latin typeface="Cambria Math" panose="02040503050406030204" pitchFamily="18" charset="0"/>
                                </a:rPr>
                                <m:t> </m:t>
                              </m:r>
                              <m:r>
                                <m:rPr>
                                  <m:nor/>
                                </m:rPr>
                                <a:rPr lang="en-CA" b="0" i="0" smtClean="0">
                                  <a:latin typeface="Cambria Math" panose="02040503050406030204" pitchFamily="18" charset="0"/>
                                </a:rPr>
                                <m:t>otherwise</m:t>
                              </m:r>
                            </m:e>
                          </m:eqArr>
                        </m:e>
                      </m:d>
                    </m:oMath>
                  </m:oMathPara>
                </a14:m>
                <a:endParaRPr lang="en-US"/>
              </a:p>
            </p:txBody>
          </p:sp>
        </mc:Choice>
        <mc:Fallback xmlns="">
          <p:sp>
            <p:nvSpPr>
              <p:cNvPr id="8" name="TextBox 7">
                <a:extLst>
                  <a:ext uri="{FF2B5EF4-FFF2-40B4-BE49-F238E27FC236}">
                    <a16:creationId xmlns:a16="http://schemas.microsoft.com/office/drawing/2014/main" id="{E7EF6EFE-3F80-D402-2F24-23DB942E8444}"/>
                  </a:ext>
                </a:extLst>
              </p:cNvPr>
              <p:cNvSpPr txBox="1">
                <a:spLocks noRot="1" noChangeAspect="1" noMove="1" noResize="1" noEditPoints="1" noAdjustHandles="1" noChangeArrowheads="1" noChangeShapeType="1" noTextEdit="1"/>
              </p:cNvSpPr>
              <p:nvPr/>
            </p:nvSpPr>
            <p:spPr>
              <a:xfrm>
                <a:off x="2474239" y="2390410"/>
                <a:ext cx="7243521" cy="617861"/>
              </a:xfrm>
              <a:prstGeom prst="rect">
                <a:avLst/>
              </a:prstGeom>
              <a:blipFill>
                <a:blip r:embed="rId2"/>
                <a:stretch>
                  <a:fillRect b="-9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6C86E1D-6F87-E8BF-EBE8-C73D7D969BE8}"/>
                  </a:ext>
                </a:extLst>
              </p:cNvPr>
              <p:cNvSpPr txBox="1"/>
              <p:nvPr/>
            </p:nvSpPr>
            <p:spPr>
              <a:xfrm>
                <a:off x="2637744" y="3227367"/>
                <a:ext cx="6916509" cy="617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CA" smtClean="0">
                          <a:latin typeface="Cambria Math" panose="02040503050406030204" pitchFamily="18" charset="0"/>
                        </a:rPr>
                        <m:t>E</m:t>
                      </m:r>
                      <m:r>
                        <m:rPr>
                          <m:nor/>
                        </m:rPr>
                        <a:rPr lang="en-CA" b="0" i="0" smtClean="0">
                          <a:latin typeface="Cambria Math" panose="02040503050406030204" pitchFamily="18" charset="0"/>
                        </a:rPr>
                        <m:t>xact</m:t>
                      </m:r>
                      <m:r>
                        <m:rPr>
                          <m:nor/>
                        </m:rPr>
                        <a:rPr lang="en-CA" b="0" i="0" smtClean="0">
                          <a:latin typeface="Cambria Math" panose="02040503050406030204" pitchFamily="18" charset="0"/>
                        </a:rPr>
                        <m:t> </m:t>
                      </m:r>
                      <m:r>
                        <m:rPr>
                          <m:nor/>
                        </m:rPr>
                        <a:rPr lang="en-CA" b="0" i="0" smtClean="0">
                          <a:latin typeface="Cambria Math" panose="02040503050406030204" pitchFamily="18" charset="0"/>
                        </a:rPr>
                        <m:t>String</m:t>
                      </m:r>
                      <m:r>
                        <m:rPr>
                          <m:nor/>
                        </m:rPr>
                        <a:rPr lang="en-CA" b="0" i="0" smtClean="0">
                          <a:latin typeface="Cambria Math" panose="02040503050406030204" pitchFamily="18" charset="0"/>
                        </a:rPr>
                        <m:t> </m:t>
                      </m:r>
                      <m:r>
                        <m:rPr>
                          <m:nor/>
                        </m:rPr>
                        <a:rPr lang="en-CA" b="0" i="0" smtClean="0">
                          <a:latin typeface="Cambria Math" panose="02040503050406030204" pitchFamily="18" charset="0"/>
                        </a:rPr>
                        <m:t>Match</m:t>
                      </m:r>
                      <m:r>
                        <m:rPr>
                          <m:nor/>
                        </m:rPr>
                        <a:rPr lang="en-CA" b="0" i="0" smtClean="0">
                          <a:latin typeface="Cambria Math" panose="02040503050406030204" pitchFamily="18" charset="0"/>
                        </a:rPr>
                        <m:t> </m:t>
                      </m:r>
                      <m:r>
                        <a:rPr lang="en-CA" b="0" i="1" smtClean="0">
                          <a:latin typeface="Cambria Math" panose="02040503050406030204" pitchFamily="18" charset="0"/>
                        </a:rPr>
                        <m:t>≝</m:t>
                      </m:r>
                      <m:d>
                        <m:dPr>
                          <m:begChr m:val="{"/>
                          <m:endChr m:val=""/>
                          <m:ctrlPr>
                            <a:rPr lang="en-CA" b="0" i="1" smtClean="0">
                              <a:latin typeface="Cambria Math" panose="02040503050406030204" pitchFamily="18" charset="0"/>
                            </a:rPr>
                          </m:ctrlPr>
                        </m:dPr>
                        <m:e>
                          <m:eqArr>
                            <m:eqArrPr>
                              <m:ctrlPr>
                                <a:rPr lang="en-CA" b="0" i="1" smtClean="0">
                                  <a:latin typeface="Cambria Math" panose="02040503050406030204" pitchFamily="18" charset="0"/>
                                </a:rPr>
                              </m:ctrlPr>
                            </m:eqArrPr>
                            <m:e>
                              <m:r>
                                <a:rPr lang="en-CA" b="0" i="1" smtClean="0">
                                  <a:latin typeface="Cambria Math" panose="02040503050406030204" pitchFamily="18" charset="0"/>
                                </a:rPr>
                                <m:t>1 </m:t>
                              </m:r>
                              <m:r>
                                <m:rPr>
                                  <m:nor/>
                                </m:rPr>
                                <a:rPr lang="en-CA" b="0" i="0" smtClean="0">
                                  <a:latin typeface="Cambria Math" panose="02040503050406030204" pitchFamily="18" charset="0"/>
                                </a:rPr>
                                <m:t>if</m:t>
                              </m:r>
                              <m:r>
                                <m:rPr>
                                  <m:nor/>
                                </m:rPr>
                                <a:rPr lang="en-CA" b="0" i="0" smtClean="0">
                                  <a:latin typeface="Cambria Math" panose="02040503050406030204" pitchFamily="18" charset="0"/>
                                </a:rPr>
                                <m:t> </m:t>
                              </m:r>
                              <m:r>
                                <m:rPr>
                                  <m:nor/>
                                </m:rPr>
                                <a:rPr lang="en-CA" b="0" i="0" smtClean="0">
                                  <a:latin typeface="Cambria Math" panose="02040503050406030204" pitchFamily="18" charset="0"/>
                                </a:rPr>
                                <m:t>output</m:t>
                              </m:r>
                              <m:r>
                                <m:rPr>
                                  <m:nor/>
                                </m:rPr>
                                <a:rPr lang="en-CA" b="0" i="0" smtClean="0">
                                  <a:latin typeface="Cambria Math" panose="02040503050406030204" pitchFamily="18" charset="0"/>
                                </a:rPr>
                                <m:t> </m:t>
                              </m:r>
                              <m:r>
                                <m:rPr>
                                  <m:nor/>
                                </m:rPr>
                                <a:rPr lang="en-CA" b="0" i="0" smtClean="0">
                                  <a:latin typeface="Cambria Math" panose="02040503050406030204" pitchFamily="18" charset="0"/>
                                </a:rPr>
                                <m:t>string</m:t>
                              </m:r>
                              <m:r>
                                <m:rPr>
                                  <m:nor/>
                                </m:rPr>
                                <a:rPr lang="en-CA" b="0" i="0" smtClean="0">
                                  <a:latin typeface="Cambria Math" panose="02040503050406030204" pitchFamily="18" charset="0"/>
                                </a:rPr>
                                <m:t> </m:t>
                              </m:r>
                              <m:r>
                                <m:rPr>
                                  <m:nor/>
                                </m:rPr>
                                <a:rPr lang="en-CA" b="0" i="0" smtClean="0">
                                  <a:latin typeface="Cambria Math" panose="02040503050406030204" pitchFamily="18" charset="0"/>
                                </a:rPr>
                                <m:t>exactly</m:t>
                              </m:r>
                              <m:r>
                                <m:rPr>
                                  <m:nor/>
                                </m:rPr>
                                <a:rPr lang="en-CA" b="0" i="0" smtClean="0">
                                  <a:latin typeface="Cambria Math" panose="02040503050406030204" pitchFamily="18" charset="0"/>
                                </a:rPr>
                                <m:t> </m:t>
                              </m:r>
                              <m:r>
                                <m:rPr>
                                  <m:nor/>
                                </m:rPr>
                                <a:rPr lang="en-CA" b="0" i="0" smtClean="0">
                                  <a:latin typeface="Cambria Math" panose="02040503050406030204" pitchFamily="18" charset="0"/>
                                </a:rPr>
                                <m:t>matches</m:t>
                              </m:r>
                              <m:r>
                                <m:rPr>
                                  <m:nor/>
                                </m:rPr>
                                <a:rPr lang="en-CA" b="0" i="0" smtClean="0">
                                  <a:latin typeface="Cambria Math" panose="02040503050406030204" pitchFamily="18" charset="0"/>
                                </a:rPr>
                                <m:t> </m:t>
                              </m:r>
                              <m:r>
                                <m:rPr>
                                  <m:nor/>
                                </m:rPr>
                                <a:rPr lang="en-CA" b="0" i="0" smtClean="0">
                                  <a:latin typeface="Cambria Math" panose="02040503050406030204" pitchFamily="18" charset="0"/>
                                </a:rPr>
                                <m:t>target</m:t>
                              </m:r>
                              <m:r>
                                <m:rPr>
                                  <m:nor/>
                                </m:rPr>
                                <a:rPr lang="en-CA" b="0" i="0" smtClean="0">
                                  <a:latin typeface="Cambria Math" panose="02040503050406030204" pitchFamily="18" charset="0"/>
                                </a:rPr>
                                <m:t> </m:t>
                              </m:r>
                              <m:r>
                                <m:rPr>
                                  <m:nor/>
                                </m:rPr>
                                <a:rPr lang="en-CA" b="0" i="0" smtClean="0">
                                  <a:latin typeface="Cambria Math" panose="02040503050406030204" pitchFamily="18" charset="0"/>
                                </a:rPr>
                                <m:t>string</m:t>
                              </m:r>
                            </m:e>
                            <m:e>
                              <m:r>
                                <a:rPr lang="en-CA" b="0" i="1" smtClean="0">
                                  <a:latin typeface="Cambria Math" panose="02040503050406030204" pitchFamily="18" charset="0"/>
                                </a:rPr>
                                <m:t>0</m:t>
                              </m:r>
                              <m:r>
                                <m:rPr>
                                  <m:nor/>
                                </m:rPr>
                                <a:rPr lang="en-CA" b="0" i="0" smtClean="0">
                                  <a:latin typeface="Cambria Math" panose="02040503050406030204" pitchFamily="18" charset="0"/>
                                </a:rPr>
                                <m:t> </m:t>
                              </m:r>
                              <m:r>
                                <m:rPr>
                                  <m:nor/>
                                </m:rPr>
                                <a:rPr lang="en-CA" b="0" i="0" smtClean="0">
                                  <a:latin typeface="Cambria Math" panose="02040503050406030204" pitchFamily="18" charset="0"/>
                                </a:rPr>
                                <m:t>otherwise</m:t>
                              </m:r>
                            </m:e>
                          </m:eqArr>
                        </m:e>
                      </m:d>
                    </m:oMath>
                  </m:oMathPara>
                </a14:m>
                <a:endParaRPr lang="en-US"/>
              </a:p>
            </p:txBody>
          </p:sp>
        </mc:Choice>
        <mc:Fallback xmlns="">
          <p:sp>
            <p:nvSpPr>
              <p:cNvPr id="9" name="TextBox 8">
                <a:extLst>
                  <a:ext uri="{FF2B5EF4-FFF2-40B4-BE49-F238E27FC236}">
                    <a16:creationId xmlns:a16="http://schemas.microsoft.com/office/drawing/2014/main" id="{C6C86E1D-6F87-E8BF-EBE8-C73D7D969BE8}"/>
                  </a:ext>
                </a:extLst>
              </p:cNvPr>
              <p:cNvSpPr txBox="1">
                <a:spLocks noRot="1" noChangeAspect="1" noMove="1" noResize="1" noEditPoints="1" noAdjustHandles="1" noChangeArrowheads="1" noChangeShapeType="1" noTextEdit="1"/>
              </p:cNvSpPr>
              <p:nvPr/>
            </p:nvSpPr>
            <p:spPr>
              <a:xfrm>
                <a:off x="2637744" y="3227367"/>
                <a:ext cx="6916509" cy="61786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47461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F38EC-DEDF-1073-55C6-601E822097BB}"/>
              </a:ext>
            </a:extLst>
          </p:cNvPr>
          <p:cNvSpPr>
            <a:spLocks noGrp="1"/>
          </p:cNvSpPr>
          <p:nvPr>
            <p:ph type="title"/>
          </p:nvPr>
        </p:nvSpPr>
        <p:spPr/>
        <p:txBody>
          <a:bodyPr/>
          <a:lstStyle/>
          <a:p>
            <a:r>
              <a:rPr lang="en-US">
                <a:ea typeface="+mj-lt"/>
                <a:cs typeface="+mj-lt"/>
              </a:rPr>
              <a:t>Schaeffer et. al. 2023</a:t>
            </a:r>
            <a:endParaRPr lang="en-US"/>
          </a:p>
        </p:txBody>
      </p:sp>
      <p:sp>
        <p:nvSpPr>
          <p:cNvPr id="3" name="Content Placeholder 2">
            <a:extLst>
              <a:ext uri="{FF2B5EF4-FFF2-40B4-BE49-F238E27FC236}">
                <a16:creationId xmlns:a16="http://schemas.microsoft.com/office/drawing/2014/main" id="{C4F2491B-2C96-CC52-602C-EFCDAA0B0F28}"/>
              </a:ext>
            </a:extLst>
          </p:cNvPr>
          <p:cNvSpPr>
            <a:spLocks noGrp="1"/>
          </p:cNvSpPr>
          <p:nvPr>
            <p:ph idx="1"/>
          </p:nvPr>
        </p:nvSpPr>
        <p:spPr/>
        <p:txBody>
          <a:bodyPr vert="horz" lIns="91440" tIns="45720" rIns="91440" bIns="45720" rtlCol="0" anchor="t">
            <a:normAutofit/>
          </a:bodyPr>
          <a:lstStyle/>
          <a:p>
            <a:r>
              <a:rPr lang="en-US">
                <a:cs typeface="Calibri"/>
              </a:rPr>
              <a:t>As a theoretical example, requiring several tokens to be perfectly matched causes a sharp transition in performance:</a:t>
            </a:r>
          </a:p>
          <a:p>
            <a:endParaRPr lang="en-US">
              <a:cs typeface="Calibri"/>
            </a:endParaRPr>
          </a:p>
          <a:p>
            <a:endParaRPr lang="en-US">
              <a:cs typeface="Calibri"/>
            </a:endParaRPr>
          </a:p>
          <a:p>
            <a:endParaRPr lang="en-US">
              <a:cs typeface="Calibri"/>
            </a:endParaRPr>
          </a:p>
          <a:p>
            <a:endParaRPr lang="en-US">
              <a:cs typeface="Calibri"/>
            </a:endParaRPr>
          </a:p>
          <a:p>
            <a:r>
              <a:rPr lang="en-US">
                <a:cs typeface="Calibri"/>
              </a:rPr>
              <a:t>A poor model might require many samples to observe nonzero success</a:t>
            </a:r>
          </a:p>
          <a:p>
            <a:r>
              <a:rPr lang="en-US">
                <a:cs typeface="Calibri"/>
              </a:rPr>
              <a:t>But token edit distance is not so sharp:</a:t>
            </a:r>
          </a:p>
          <a:p>
            <a:endParaRPr lang="en-US">
              <a:cs typeface="Calibri"/>
            </a:endParaRPr>
          </a:p>
        </p:txBody>
      </p:sp>
      <p:sp>
        <p:nvSpPr>
          <p:cNvPr id="4" name="Date Placeholder 3">
            <a:extLst>
              <a:ext uri="{FF2B5EF4-FFF2-40B4-BE49-F238E27FC236}">
                <a16:creationId xmlns:a16="http://schemas.microsoft.com/office/drawing/2014/main" id="{E756A726-25DA-7CB8-DB68-D7D0C8A69481}"/>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861EFD52-A5A0-AD33-8C14-CCBB4C1C7319}"/>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4C543EC8-492C-F7E7-9EE3-DD76D01F1BED}"/>
              </a:ext>
            </a:extLst>
          </p:cNvPr>
          <p:cNvSpPr>
            <a:spLocks noGrp="1"/>
          </p:cNvSpPr>
          <p:nvPr>
            <p:ph type="sldNum" sz="quarter" idx="12"/>
          </p:nvPr>
        </p:nvSpPr>
        <p:spPr/>
        <p:txBody>
          <a:bodyPr/>
          <a:lstStyle/>
          <a:p>
            <a:fld id="{D4F24A5E-B0D2-394D-9970-9AE06BCB59C1}" type="slidenum">
              <a:rPr lang="en-US" smtClean="0"/>
              <a:t>46</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2D31DB1-72CD-5901-06DA-B11CF60B57CA}"/>
                  </a:ext>
                </a:extLst>
              </p:cNvPr>
              <p:cNvSpPr txBox="1"/>
              <p:nvPr/>
            </p:nvSpPr>
            <p:spPr>
              <a:xfrm>
                <a:off x="1871638" y="5797682"/>
                <a:ext cx="8448723" cy="3126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CA" b="0" i="0" smtClean="0">
                          <a:latin typeface="Cambria Math" panose="02040503050406030204" pitchFamily="18" charset="0"/>
                          <a:ea typeface="Cambria Math" panose="02040503050406030204" pitchFamily="18" charset="0"/>
                        </a:rPr>
                        <m:t>Token</m:t>
                      </m:r>
                      <m:r>
                        <m:rPr>
                          <m:nor/>
                        </m:rPr>
                        <a:rPr lang="en-CA" b="0" i="0" smtClean="0">
                          <a:latin typeface="Cambria Math" panose="02040503050406030204" pitchFamily="18" charset="0"/>
                          <a:ea typeface="Cambria Math" panose="02040503050406030204" pitchFamily="18" charset="0"/>
                        </a:rPr>
                        <m:t> </m:t>
                      </m:r>
                      <m:r>
                        <m:rPr>
                          <m:nor/>
                        </m:rPr>
                        <a:rPr lang="en-CA" b="0" i="0" smtClean="0">
                          <a:latin typeface="Cambria Math" panose="02040503050406030204" pitchFamily="18" charset="0"/>
                          <a:ea typeface="Cambria Math" panose="02040503050406030204" pitchFamily="18" charset="0"/>
                        </a:rPr>
                        <m:t>Edit</m:t>
                      </m:r>
                      <m:r>
                        <m:rPr>
                          <m:nor/>
                        </m:rPr>
                        <a:rPr lang="en-CA" b="0" i="0" smtClean="0">
                          <a:latin typeface="Cambria Math" panose="02040503050406030204" pitchFamily="18" charset="0"/>
                          <a:ea typeface="Cambria Math" panose="02040503050406030204" pitchFamily="18" charset="0"/>
                        </a:rPr>
                        <m:t> </m:t>
                      </m:r>
                      <m:r>
                        <m:rPr>
                          <m:nor/>
                        </m:rPr>
                        <a:rPr lang="en-CA" b="0" i="0" smtClean="0">
                          <a:latin typeface="Cambria Math" panose="02040503050406030204" pitchFamily="18" charset="0"/>
                          <a:ea typeface="Cambria Math" panose="02040503050406030204" pitchFamily="18" charset="0"/>
                        </a:rPr>
                        <m:t>Distance</m:t>
                      </m:r>
                      <m:d>
                        <m:dPr>
                          <m:ctrlPr>
                            <a:rPr lang="en-CA" b="0" i="1" smtClean="0">
                              <a:latin typeface="Cambria Math" panose="02040503050406030204" pitchFamily="18" charset="0"/>
                              <a:ea typeface="Cambria Math" panose="02040503050406030204" pitchFamily="18" charset="0"/>
                            </a:rPr>
                          </m:ctrlPr>
                        </m:dPr>
                        <m:e>
                          <m:r>
                            <a:rPr lang="en-CA" b="0" i="1" smtClean="0">
                              <a:latin typeface="Cambria Math" panose="02040503050406030204" pitchFamily="18" charset="0"/>
                              <a:ea typeface="Cambria Math" panose="02040503050406030204" pitchFamily="18" charset="0"/>
                            </a:rPr>
                            <m:t>𝑁</m:t>
                          </m:r>
                        </m:e>
                      </m:d>
                      <m:r>
                        <a:rPr lang="en-CA" b="0"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𝐿</m:t>
                      </m:r>
                      <m:d>
                        <m:dPr>
                          <m:ctrlPr>
                            <a:rPr lang="en-CA" b="0" i="1" smtClean="0">
                              <a:latin typeface="Cambria Math" panose="02040503050406030204" pitchFamily="18" charset="0"/>
                              <a:ea typeface="Cambria Math" panose="02040503050406030204" pitchFamily="18" charset="0"/>
                            </a:rPr>
                          </m:ctrlPr>
                        </m:dPr>
                        <m:e>
                          <m:r>
                            <a:rPr lang="en-CA" b="0" i="1" smtClean="0">
                              <a:latin typeface="Cambria Math" panose="02040503050406030204" pitchFamily="18" charset="0"/>
                              <a:ea typeface="Cambria Math" panose="02040503050406030204" pitchFamily="18" charset="0"/>
                            </a:rPr>
                            <m:t>1−</m:t>
                          </m:r>
                          <m:sSub>
                            <m:sSubPr>
                              <m:ctrlPr>
                                <a:rPr lang="en-CA" b="0" i="1" smtClean="0">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𝑝</m:t>
                              </m:r>
                            </m:e>
                            <m:sub>
                              <m:r>
                                <a:rPr lang="en-CA" b="0" i="1" smtClean="0">
                                  <a:latin typeface="Cambria Math" panose="02040503050406030204" pitchFamily="18" charset="0"/>
                                  <a:ea typeface="Cambria Math" panose="02040503050406030204" pitchFamily="18" charset="0"/>
                                </a:rPr>
                                <m:t>𝑁</m:t>
                              </m:r>
                            </m:sub>
                          </m:sSub>
                          <m:d>
                            <m:dPr>
                              <m:ctrlPr>
                                <a:rPr lang="en-CA" b="0" i="1" smtClean="0">
                                  <a:latin typeface="Cambria Math" panose="02040503050406030204" pitchFamily="18" charset="0"/>
                                  <a:ea typeface="Cambria Math" panose="02040503050406030204" pitchFamily="18" charset="0"/>
                                </a:rPr>
                              </m:ctrlPr>
                            </m:dPr>
                            <m:e>
                              <m:r>
                                <m:rPr>
                                  <m:nor/>
                                </m:rPr>
                                <a:rPr lang="en-CA" b="0" i="0" smtClean="0">
                                  <a:latin typeface="Cambria Math" panose="02040503050406030204" pitchFamily="18" charset="0"/>
                                  <a:ea typeface="Cambria Math" panose="02040503050406030204" pitchFamily="18" charset="0"/>
                                </a:rPr>
                                <m:t>single</m:t>
                              </m:r>
                              <m:r>
                                <m:rPr>
                                  <m:nor/>
                                </m:rPr>
                                <a:rPr lang="en-CA" b="0" i="0" smtClean="0">
                                  <a:latin typeface="Cambria Math" panose="02040503050406030204" pitchFamily="18" charset="0"/>
                                  <a:ea typeface="Cambria Math" panose="02040503050406030204" pitchFamily="18" charset="0"/>
                                </a:rPr>
                                <m:t> </m:t>
                              </m:r>
                              <m:r>
                                <m:rPr>
                                  <m:nor/>
                                </m:rPr>
                                <a:rPr lang="en-CA" b="0" i="0" smtClean="0">
                                  <a:latin typeface="Cambria Math" panose="02040503050406030204" pitchFamily="18" charset="0"/>
                                  <a:ea typeface="Cambria Math" panose="02040503050406030204" pitchFamily="18" charset="0"/>
                                </a:rPr>
                                <m:t>token</m:t>
                              </m:r>
                              <m:r>
                                <m:rPr>
                                  <m:nor/>
                                </m:rPr>
                                <a:rPr lang="en-CA" b="0" i="0" smtClean="0">
                                  <a:latin typeface="Cambria Math" panose="02040503050406030204" pitchFamily="18" charset="0"/>
                                  <a:ea typeface="Cambria Math" panose="02040503050406030204" pitchFamily="18" charset="0"/>
                                </a:rPr>
                                <m:t> </m:t>
                              </m:r>
                              <m:r>
                                <m:rPr>
                                  <m:nor/>
                                </m:rPr>
                                <a:rPr lang="en-CA" b="0" i="0" smtClean="0">
                                  <a:latin typeface="Cambria Math" panose="02040503050406030204" pitchFamily="18" charset="0"/>
                                  <a:ea typeface="Cambria Math" panose="02040503050406030204" pitchFamily="18" charset="0"/>
                                </a:rPr>
                                <m:t>correct</m:t>
                              </m:r>
                            </m:e>
                          </m:d>
                        </m:e>
                      </m:d>
                      <m:r>
                        <a:rPr lang="en-CA" b="0"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𝐿</m:t>
                      </m:r>
                      <m:d>
                        <m:dPr>
                          <m:ctrlPr>
                            <a:rPr lang="en-CA" b="0" i="1" smtClean="0">
                              <a:latin typeface="Cambria Math" panose="02040503050406030204" pitchFamily="18" charset="0"/>
                              <a:ea typeface="Cambria Math" panose="02040503050406030204" pitchFamily="18" charset="0"/>
                            </a:rPr>
                          </m:ctrlPr>
                        </m:dPr>
                        <m:e>
                          <m:r>
                            <a:rPr lang="en-CA" b="0" i="1" smtClean="0">
                              <a:latin typeface="Cambria Math" panose="02040503050406030204" pitchFamily="18" charset="0"/>
                              <a:ea typeface="Cambria Math" panose="02040503050406030204" pitchFamily="18" charset="0"/>
                            </a:rPr>
                            <m:t>1−</m:t>
                          </m:r>
                          <m:r>
                            <m:rPr>
                              <m:nor/>
                            </m:rPr>
                            <a:rPr lang="en-CA" b="0" i="0" smtClean="0">
                              <a:latin typeface="Cambria Math" panose="02040503050406030204" pitchFamily="18" charset="0"/>
                              <a:ea typeface="Cambria Math" panose="02040503050406030204" pitchFamily="18" charset="0"/>
                            </a:rPr>
                            <m:t>exp</m:t>
                          </m:r>
                          <m:r>
                            <a:rPr lang="en-CA" b="0" i="1" smtClean="0">
                              <a:latin typeface="Cambria Math" panose="02040503050406030204" pitchFamily="18" charset="0"/>
                              <a:ea typeface="Cambria Math" panose="02040503050406030204" pitchFamily="18" charset="0"/>
                            </a:rPr>
                            <m:t>(−</m:t>
                          </m:r>
                          <m:sSup>
                            <m:sSupPr>
                              <m:ctrlPr>
                                <a:rPr lang="en-CA" b="0" i="1" smtClean="0">
                                  <a:latin typeface="Cambria Math" panose="02040503050406030204" pitchFamily="18" charset="0"/>
                                  <a:ea typeface="Cambria Math" panose="02040503050406030204" pitchFamily="18" charset="0"/>
                                </a:rPr>
                              </m:ctrlPr>
                            </m:sSupPr>
                            <m:e>
                              <m:d>
                                <m:dPr>
                                  <m:ctrlPr>
                                    <a:rPr lang="en-CA" b="0" i="1" smtClean="0">
                                      <a:latin typeface="Cambria Math" panose="02040503050406030204" pitchFamily="18" charset="0"/>
                                      <a:ea typeface="Cambria Math" panose="02040503050406030204" pitchFamily="18" charset="0"/>
                                    </a:rPr>
                                  </m:ctrlPr>
                                </m:dPr>
                                <m:e>
                                  <m:f>
                                    <m:fPr>
                                      <m:type m:val="lin"/>
                                      <m:ctrlPr>
                                        <a:rPr lang="en-CA" b="0" i="1" smtClean="0">
                                          <a:latin typeface="Cambria Math" panose="02040503050406030204" pitchFamily="18" charset="0"/>
                                          <a:ea typeface="Cambria Math" panose="02040503050406030204" pitchFamily="18" charset="0"/>
                                        </a:rPr>
                                      </m:ctrlPr>
                                    </m:fPr>
                                    <m:num>
                                      <m:r>
                                        <a:rPr lang="en-CA" b="0" i="1" smtClean="0">
                                          <a:latin typeface="Cambria Math" panose="02040503050406030204" pitchFamily="18" charset="0"/>
                                          <a:ea typeface="Cambria Math" panose="02040503050406030204" pitchFamily="18" charset="0"/>
                                        </a:rPr>
                                        <m:t>𝑁</m:t>
                                      </m:r>
                                    </m:num>
                                    <m:den>
                                      <m:r>
                                        <a:rPr lang="en-CA" b="0" i="1" smtClean="0">
                                          <a:latin typeface="Cambria Math" panose="02040503050406030204" pitchFamily="18" charset="0"/>
                                          <a:ea typeface="Cambria Math" panose="02040503050406030204" pitchFamily="18" charset="0"/>
                                        </a:rPr>
                                        <m:t>𝑐</m:t>
                                      </m:r>
                                    </m:den>
                                  </m:f>
                                </m:e>
                              </m:d>
                            </m:e>
                            <m:sup>
                              <m:r>
                                <a:rPr lang="en-CA" b="0" i="1" smtClean="0">
                                  <a:latin typeface="Cambria Math" panose="02040503050406030204" pitchFamily="18" charset="0"/>
                                  <a:ea typeface="Cambria Math" panose="02040503050406030204" pitchFamily="18" charset="0"/>
                                </a:rPr>
                                <m:t>𝛼</m:t>
                              </m:r>
                            </m:sup>
                          </m:sSup>
                          <m:r>
                            <a:rPr lang="en-CA" b="0" i="1" smtClean="0">
                              <a:latin typeface="Cambria Math" panose="02040503050406030204" pitchFamily="18" charset="0"/>
                              <a:ea typeface="Cambria Math" panose="02040503050406030204" pitchFamily="18" charset="0"/>
                            </a:rPr>
                            <m:t>)</m:t>
                          </m:r>
                        </m:e>
                      </m:d>
                    </m:oMath>
                  </m:oMathPara>
                </a14:m>
                <a:endParaRPr lang="en-US"/>
              </a:p>
            </p:txBody>
          </p:sp>
        </mc:Choice>
        <mc:Fallback xmlns="">
          <p:sp>
            <p:nvSpPr>
              <p:cNvPr id="7" name="TextBox 6">
                <a:extLst>
                  <a:ext uri="{FF2B5EF4-FFF2-40B4-BE49-F238E27FC236}">
                    <a16:creationId xmlns:a16="http://schemas.microsoft.com/office/drawing/2014/main" id="{32D31DB1-72CD-5901-06DA-B11CF60B57CA}"/>
                  </a:ext>
                </a:extLst>
              </p:cNvPr>
              <p:cNvSpPr txBox="1">
                <a:spLocks noRot="1" noChangeAspect="1" noMove="1" noResize="1" noEditPoints="1" noAdjustHandles="1" noChangeArrowheads="1" noChangeShapeType="1" noTextEdit="1"/>
              </p:cNvSpPr>
              <p:nvPr/>
            </p:nvSpPr>
            <p:spPr>
              <a:xfrm>
                <a:off x="1871638" y="5797682"/>
                <a:ext cx="8448723" cy="312650"/>
              </a:xfrm>
              <a:prstGeom prst="rect">
                <a:avLst/>
              </a:prstGeom>
              <a:blipFill>
                <a:blip r:embed="rId2"/>
                <a:stretch>
                  <a:fillRect t="-145098" r="-938" b="-22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45D3DBF-E137-D997-F93F-6D808947670E}"/>
                  </a:ext>
                </a:extLst>
              </p:cNvPr>
              <p:cNvSpPr txBox="1"/>
              <p:nvPr/>
            </p:nvSpPr>
            <p:spPr>
              <a:xfrm>
                <a:off x="6536162" y="2175801"/>
                <a:ext cx="1617238" cy="5565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ℒ</m:t>
                          </m:r>
                        </m:e>
                        <m:sub>
                          <m:r>
                            <a:rPr lang="en-CA" b="0" i="1" smtClean="0">
                              <a:latin typeface="Cambria Math" panose="02040503050406030204" pitchFamily="18" charset="0"/>
                              <a:ea typeface="Cambria Math" panose="02040503050406030204" pitchFamily="18" charset="0"/>
                            </a:rPr>
                            <m:t>𝐶𝐸</m:t>
                          </m:r>
                        </m:sub>
                      </m:sSub>
                      <m:r>
                        <a:rPr lang="en-CA" b="0"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𝑁</m:t>
                      </m:r>
                      <m:r>
                        <a:rPr lang="en-CA" b="0" i="1" smtClean="0">
                          <a:latin typeface="Cambria Math" panose="02040503050406030204" pitchFamily="18" charset="0"/>
                          <a:ea typeface="Cambria Math" panose="02040503050406030204" pitchFamily="18" charset="0"/>
                        </a:rPr>
                        <m:t>)=</m:t>
                      </m:r>
                      <m:sSup>
                        <m:sSupPr>
                          <m:ctrlPr>
                            <a:rPr lang="en-CA" b="0" i="1" smtClean="0">
                              <a:latin typeface="Cambria Math" panose="02040503050406030204" pitchFamily="18" charset="0"/>
                              <a:ea typeface="Cambria Math" panose="02040503050406030204" pitchFamily="18" charset="0"/>
                            </a:rPr>
                          </m:ctrlPr>
                        </m:sSupPr>
                        <m:e>
                          <m:d>
                            <m:dPr>
                              <m:ctrlPr>
                                <a:rPr lang="en-CA" b="0" i="1" smtClean="0">
                                  <a:latin typeface="Cambria Math" panose="02040503050406030204" pitchFamily="18" charset="0"/>
                                  <a:ea typeface="Cambria Math" panose="02040503050406030204" pitchFamily="18" charset="0"/>
                                </a:rPr>
                              </m:ctrlPr>
                            </m:dPr>
                            <m:e>
                              <m:f>
                                <m:fPr>
                                  <m:ctrlPr>
                                    <a:rPr lang="en-CA" b="0" i="1" smtClean="0">
                                      <a:latin typeface="Cambria Math" panose="02040503050406030204" pitchFamily="18" charset="0"/>
                                      <a:ea typeface="Cambria Math" panose="02040503050406030204" pitchFamily="18" charset="0"/>
                                    </a:rPr>
                                  </m:ctrlPr>
                                </m:fPr>
                                <m:num>
                                  <m:r>
                                    <a:rPr lang="en-CA" b="0" i="1" smtClean="0">
                                      <a:latin typeface="Cambria Math" panose="02040503050406030204" pitchFamily="18" charset="0"/>
                                      <a:ea typeface="Cambria Math" panose="02040503050406030204" pitchFamily="18" charset="0"/>
                                    </a:rPr>
                                    <m:t>𝑁</m:t>
                                  </m:r>
                                </m:num>
                                <m:den>
                                  <m:r>
                                    <a:rPr lang="en-CA" b="0" i="1" smtClean="0">
                                      <a:latin typeface="Cambria Math" panose="02040503050406030204" pitchFamily="18" charset="0"/>
                                      <a:ea typeface="Cambria Math" panose="02040503050406030204" pitchFamily="18" charset="0"/>
                                    </a:rPr>
                                    <m:t>𝑐</m:t>
                                  </m:r>
                                </m:den>
                              </m:f>
                            </m:e>
                          </m:d>
                        </m:e>
                        <m:sup>
                          <m:r>
                            <a:rPr lang="en-CA" b="0" i="1" smtClean="0">
                              <a:latin typeface="Cambria Math" panose="02040503050406030204" pitchFamily="18" charset="0"/>
                              <a:ea typeface="Cambria Math" panose="02040503050406030204" pitchFamily="18" charset="0"/>
                            </a:rPr>
                            <m:t>𝛼</m:t>
                          </m:r>
                        </m:sup>
                      </m:sSup>
                    </m:oMath>
                  </m:oMathPara>
                </a14:m>
                <a:endParaRPr lang="en-US"/>
              </a:p>
            </p:txBody>
          </p:sp>
        </mc:Choice>
        <mc:Fallback xmlns="">
          <p:sp>
            <p:nvSpPr>
              <p:cNvPr id="13" name="TextBox 12">
                <a:extLst>
                  <a:ext uri="{FF2B5EF4-FFF2-40B4-BE49-F238E27FC236}">
                    <a16:creationId xmlns:a16="http://schemas.microsoft.com/office/drawing/2014/main" id="{B45D3DBF-E137-D997-F93F-6D808947670E}"/>
                  </a:ext>
                </a:extLst>
              </p:cNvPr>
              <p:cNvSpPr txBox="1">
                <a:spLocks noRot="1" noChangeAspect="1" noMove="1" noResize="1" noEditPoints="1" noAdjustHandles="1" noChangeArrowheads="1" noChangeShapeType="1" noTextEdit="1"/>
              </p:cNvSpPr>
              <p:nvPr/>
            </p:nvSpPr>
            <p:spPr>
              <a:xfrm>
                <a:off x="6536162" y="2175801"/>
                <a:ext cx="1617238" cy="55656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10B3266-FFE2-D8A8-B4B0-CEF912B3947D}"/>
                  </a:ext>
                </a:extLst>
              </p:cNvPr>
              <p:cNvSpPr txBox="1"/>
              <p:nvPr/>
            </p:nvSpPr>
            <p:spPr>
              <a:xfrm>
                <a:off x="3705023" y="3017878"/>
                <a:ext cx="4781950" cy="3022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𝑝</m:t>
                      </m:r>
                      <m:r>
                        <a:rPr lang="en-CA" b="0" i="1" smtClean="0">
                          <a:latin typeface="Cambria Math" panose="02040503050406030204" pitchFamily="18" charset="0"/>
                        </a:rPr>
                        <m:t>(</m:t>
                      </m:r>
                      <m:r>
                        <m:rPr>
                          <m:nor/>
                        </m:rPr>
                        <a:rPr lang="en-US" b="0" i="0" dirty="0" smtClean="0">
                          <a:latin typeface="Cambria Math" panose="02040503050406030204" pitchFamily="18" charset="0"/>
                        </a:rPr>
                        <m:t>single</m:t>
                      </m:r>
                      <m:r>
                        <m:rPr>
                          <m:nor/>
                        </m:rPr>
                        <a:rPr lang="en-US" b="0" i="0" dirty="0" smtClean="0">
                          <a:latin typeface="Cambria Math" panose="02040503050406030204" pitchFamily="18" charset="0"/>
                        </a:rPr>
                        <m:t> </m:t>
                      </m:r>
                      <m:r>
                        <m:rPr>
                          <m:nor/>
                        </m:rPr>
                        <a:rPr lang="en-US" b="0" i="0" dirty="0" smtClean="0">
                          <a:latin typeface="Cambria Math" panose="02040503050406030204" pitchFamily="18" charset="0"/>
                        </a:rPr>
                        <m:t>token</m:t>
                      </m:r>
                      <m:r>
                        <m:rPr>
                          <m:nor/>
                        </m:rPr>
                        <a:rPr lang="en-US" b="0" i="0" dirty="0" smtClean="0">
                          <a:latin typeface="Cambria Math" panose="02040503050406030204" pitchFamily="18" charset="0"/>
                        </a:rPr>
                        <m:t> </m:t>
                      </m:r>
                      <m:r>
                        <m:rPr>
                          <m:nor/>
                        </m:rPr>
                        <a:rPr lang="en-US" b="0" i="0" dirty="0" smtClean="0">
                          <a:latin typeface="Cambria Math" panose="02040503050406030204" pitchFamily="18" charset="0"/>
                        </a:rPr>
                        <m:t>correct</m:t>
                      </m:r>
                      <m:r>
                        <a:rPr lang="en-CA" b="0" i="1" smtClean="0">
                          <a:latin typeface="Cambria Math" panose="02040503050406030204" pitchFamily="18" charset="0"/>
                        </a:rPr>
                        <m:t>)= </m:t>
                      </m:r>
                      <m:sSup>
                        <m:sSupPr>
                          <m:ctrlPr>
                            <a:rPr lang="en-CA" b="0" i="1" smtClean="0">
                              <a:latin typeface="Cambria Math" panose="02040503050406030204" pitchFamily="18" charset="0"/>
                            </a:rPr>
                          </m:ctrlPr>
                        </m:sSupPr>
                        <m:e>
                          <m:r>
                            <a:rPr lang="en-CA" b="0" i="1" smtClean="0">
                              <a:latin typeface="Cambria Math" panose="02040503050406030204" pitchFamily="18" charset="0"/>
                            </a:rPr>
                            <m:t>𝑒</m:t>
                          </m:r>
                        </m:e>
                        <m:sup>
                          <m:r>
                            <a:rPr lang="en-CA"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ℒ</m:t>
                              </m:r>
                            </m:e>
                            <m:sub>
                              <m:r>
                                <a:rPr lang="en-CA" i="1">
                                  <a:latin typeface="Cambria Math" panose="02040503050406030204" pitchFamily="18" charset="0"/>
                                  <a:ea typeface="Cambria Math" panose="02040503050406030204" pitchFamily="18" charset="0"/>
                                </a:rPr>
                                <m:t>𝐶𝐸</m:t>
                              </m:r>
                            </m:sub>
                          </m:sSub>
                          <m:r>
                            <a:rPr lang="en-CA" b="0"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𝑁</m:t>
                          </m:r>
                          <m:r>
                            <a:rPr lang="en-CA" b="0" i="1" smtClean="0">
                              <a:latin typeface="Cambria Math" panose="02040503050406030204" pitchFamily="18" charset="0"/>
                              <a:ea typeface="Cambria Math" panose="02040503050406030204" pitchFamily="18" charset="0"/>
                            </a:rPr>
                            <m:t>)</m:t>
                          </m:r>
                        </m:sup>
                      </m:sSup>
                      <m:r>
                        <a:rPr lang="en-CA" b="0" i="1" smtClean="0">
                          <a:latin typeface="Cambria Math" panose="02040503050406030204" pitchFamily="18" charset="0"/>
                        </a:rPr>
                        <m:t>=</m:t>
                      </m:r>
                      <m:sSup>
                        <m:sSupPr>
                          <m:ctrlPr>
                            <a:rPr lang="en-CA" b="0" i="1" smtClean="0">
                              <a:latin typeface="Cambria Math" panose="02040503050406030204" pitchFamily="18" charset="0"/>
                            </a:rPr>
                          </m:ctrlPr>
                        </m:sSupPr>
                        <m:e>
                          <m:r>
                            <a:rPr lang="en-CA" b="0" i="1" smtClean="0">
                              <a:latin typeface="Cambria Math" panose="02040503050406030204" pitchFamily="18" charset="0"/>
                            </a:rPr>
                            <m:t>𝑒</m:t>
                          </m:r>
                        </m:e>
                        <m:sup>
                          <m:r>
                            <a:rPr lang="en-CA" b="0" i="1" smtClean="0">
                              <a:latin typeface="Cambria Math" panose="02040503050406030204" pitchFamily="18" charset="0"/>
                            </a:rPr>
                            <m:t>−</m:t>
                          </m:r>
                          <m:sSup>
                            <m:sSupPr>
                              <m:ctrlPr>
                                <a:rPr lang="en-CA" b="0" i="1" smtClean="0">
                                  <a:latin typeface="Cambria Math" panose="02040503050406030204" pitchFamily="18" charset="0"/>
                                </a:rPr>
                              </m:ctrlPr>
                            </m:sSupPr>
                            <m:e>
                              <m:d>
                                <m:dPr>
                                  <m:ctrlPr>
                                    <a:rPr lang="en-CA" b="0" i="1" smtClean="0">
                                      <a:latin typeface="Cambria Math" panose="02040503050406030204" pitchFamily="18" charset="0"/>
                                    </a:rPr>
                                  </m:ctrlPr>
                                </m:dPr>
                                <m:e>
                                  <m:f>
                                    <m:fPr>
                                      <m:type m:val="lin"/>
                                      <m:ctrlPr>
                                        <a:rPr lang="en-CA" b="0" i="1" smtClean="0">
                                          <a:latin typeface="Cambria Math" panose="02040503050406030204" pitchFamily="18" charset="0"/>
                                        </a:rPr>
                                      </m:ctrlPr>
                                    </m:fPr>
                                    <m:num>
                                      <m:r>
                                        <a:rPr lang="en-CA" b="0" i="1" smtClean="0">
                                          <a:latin typeface="Cambria Math" panose="02040503050406030204" pitchFamily="18" charset="0"/>
                                        </a:rPr>
                                        <m:t>𝑁</m:t>
                                      </m:r>
                                    </m:num>
                                    <m:den>
                                      <m:r>
                                        <a:rPr lang="en-CA" b="0" i="1" smtClean="0">
                                          <a:latin typeface="Cambria Math" panose="02040503050406030204" pitchFamily="18" charset="0"/>
                                        </a:rPr>
                                        <m:t>𝑐</m:t>
                                      </m:r>
                                    </m:den>
                                  </m:f>
                                </m:e>
                              </m:d>
                            </m:e>
                            <m:sup>
                              <m:r>
                                <a:rPr lang="en-CA" b="0" i="1" smtClean="0">
                                  <a:latin typeface="Cambria Math" panose="02040503050406030204" pitchFamily="18" charset="0"/>
                                  <a:ea typeface="Cambria Math" panose="02040503050406030204" pitchFamily="18" charset="0"/>
                                </a:rPr>
                                <m:t>𝛼</m:t>
                              </m:r>
                            </m:sup>
                          </m:sSup>
                        </m:sup>
                      </m:sSup>
                    </m:oMath>
                  </m:oMathPara>
                </a14:m>
                <a:endParaRPr lang="en-CA" b="0"/>
              </a:p>
            </p:txBody>
          </p:sp>
        </mc:Choice>
        <mc:Fallback xmlns="">
          <p:sp>
            <p:nvSpPr>
              <p:cNvPr id="14" name="TextBox 13">
                <a:extLst>
                  <a:ext uri="{FF2B5EF4-FFF2-40B4-BE49-F238E27FC236}">
                    <a16:creationId xmlns:a16="http://schemas.microsoft.com/office/drawing/2014/main" id="{910B3266-FFE2-D8A8-B4B0-CEF912B3947D}"/>
                  </a:ext>
                </a:extLst>
              </p:cNvPr>
              <p:cNvSpPr txBox="1">
                <a:spLocks noRot="1" noChangeAspect="1" noMove="1" noResize="1" noEditPoints="1" noAdjustHandles="1" noChangeArrowheads="1" noChangeShapeType="1" noTextEdit="1"/>
              </p:cNvSpPr>
              <p:nvPr/>
            </p:nvSpPr>
            <p:spPr>
              <a:xfrm>
                <a:off x="3705023" y="3017878"/>
                <a:ext cx="4781950" cy="302262"/>
              </a:xfrm>
              <a:prstGeom prst="rect">
                <a:avLst/>
              </a:prstGeom>
              <a:blipFill>
                <a:blip r:embed="rId4"/>
                <a:stretch>
                  <a:fillRect t="-112000" r="-3444" b="-1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3719080-2C5C-9048-4C56-E7EC49B5D1E6}"/>
                  </a:ext>
                </a:extLst>
              </p:cNvPr>
              <p:cNvSpPr txBox="1"/>
              <p:nvPr/>
            </p:nvSpPr>
            <p:spPr>
              <a:xfrm>
                <a:off x="2709847" y="3457759"/>
                <a:ext cx="6772303" cy="6776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i="0" dirty="0" smtClean="0">
                          <a:latin typeface="Cambria Math" panose="02040503050406030204" pitchFamily="18" charset="0"/>
                        </a:rPr>
                        <m:t>Accuracy</m:t>
                      </m:r>
                      <m:d>
                        <m:dPr>
                          <m:ctrlPr>
                            <a:rPr lang="en-CA" b="0" i="1" smtClean="0">
                              <a:latin typeface="Cambria Math" panose="02040503050406030204" pitchFamily="18" charset="0"/>
                            </a:rPr>
                          </m:ctrlPr>
                        </m:dPr>
                        <m:e>
                          <m:r>
                            <a:rPr lang="en-CA" b="0" i="1" smtClean="0">
                              <a:latin typeface="Cambria Math" panose="02040503050406030204" pitchFamily="18" charset="0"/>
                            </a:rPr>
                            <m:t>𝑁</m:t>
                          </m:r>
                        </m:e>
                      </m:d>
                      <m:r>
                        <a:rPr lang="en-CA" b="0" i="1" smtClean="0">
                          <a:latin typeface="Cambria Math" panose="02040503050406030204" pitchFamily="18" charset="0"/>
                          <a:ea typeface="Cambria Math" panose="02040503050406030204" pitchFamily="18" charset="0"/>
                        </a:rPr>
                        <m:t>≈ </m:t>
                      </m:r>
                      <m:sSub>
                        <m:sSubPr>
                          <m:ctrlPr>
                            <a:rPr lang="en-CA" b="0" i="1" smtClean="0">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𝑝</m:t>
                          </m:r>
                        </m:e>
                        <m:sub>
                          <m:r>
                            <a:rPr lang="en-CA" b="0" i="1" smtClean="0">
                              <a:latin typeface="Cambria Math" panose="02040503050406030204" pitchFamily="18" charset="0"/>
                              <a:ea typeface="Cambria Math" panose="02040503050406030204" pitchFamily="18" charset="0"/>
                            </a:rPr>
                            <m:t>𝑁</m:t>
                          </m:r>
                        </m:sub>
                      </m:sSub>
                      <m:r>
                        <a:rPr lang="en-CA" b="0" i="1" smtClean="0">
                          <a:latin typeface="Cambria Math" panose="02040503050406030204" pitchFamily="18" charset="0"/>
                          <a:ea typeface="Cambria Math" panose="02040503050406030204" pitchFamily="18" charset="0"/>
                        </a:rPr>
                        <m:t>(</m:t>
                      </m:r>
                      <m:r>
                        <m:rPr>
                          <m:nor/>
                        </m:rPr>
                        <a:rPr lang="en-US" i="0" dirty="0" smtClean="0">
                          <a:latin typeface="Cambria Math" panose="02040503050406030204" pitchFamily="18" charset="0"/>
                        </a:rPr>
                        <m:t>single</m:t>
                      </m:r>
                      <m:r>
                        <m:rPr>
                          <m:nor/>
                        </m:rPr>
                        <a:rPr lang="en-US" i="0" dirty="0" smtClean="0">
                          <a:latin typeface="Cambria Math" panose="02040503050406030204" pitchFamily="18" charset="0"/>
                        </a:rPr>
                        <m:t> </m:t>
                      </m:r>
                      <m:r>
                        <m:rPr>
                          <m:nor/>
                        </m:rPr>
                        <a:rPr lang="en-US" i="0" dirty="0" smtClean="0">
                          <a:latin typeface="Cambria Math" panose="02040503050406030204" pitchFamily="18" charset="0"/>
                        </a:rPr>
                        <m:t>token</m:t>
                      </m:r>
                      <m:r>
                        <m:rPr>
                          <m:nor/>
                        </m:rPr>
                        <a:rPr lang="en-US" i="0" dirty="0" smtClean="0">
                          <a:latin typeface="Cambria Math" panose="02040503050406030204" pitchFamily="18" charset="0"/>
                        </a:rPr>
                        <m:t> </m:t>
                      </m:r>
                      <m:r>
                        <m:rPr>
                          <m:nor/>
                        </m:rPr>
                        <a:rPr lang="en-US" i="0" dirty="0" smtClean="0">
                          <a:latin typeface="Cambria Math" panose="02040503050406030204" pitchFamily="18" charset="0"/>
                        </a:rPr>
                        <m:t>correct</m:t>
                      </m:r>
                      <m:sSup>
                        <m:sSupPr>
                          <m:ctrlPr>
                            <a:rPr lang="en-US" i="1" smtClean="0">
                              <a:latin typeface="Cambria Math" panose="02040503050406030204" pitchFamily="18" charset="0"/>
                            </a:rPr>
                          </m:ctrlPr>
                        </m:sSupPr>
                        <m:e>
                          <m:r>
                            <a:rPr lang="en-CA" b="0" i="1" smtClean="0">
                              <a:latin typeface="Cambria Math" panose="02040503050406030204" pitchFamily="18" charset="0"/>
                            </a:rPr>
                            <m:t>)</m:t>
                          </m:r>
                        </m:e>
                        <m:sup>
                          <m:r>
                            <a:rPr lang="en-CA" b="0" i="0" smtClean="0">
                              <a:latin typeface="Cambria Math" panose="02040503050406030204" pitchFamily="18" charset="0"/>
                            </a:rPr>
                            <m:t># </m:t>
                          </m:r>
                          <m:r>
                            <m:rPr>
                              <m:sty m:val="p"/>
                            </m:rPr>
                            <a:rPr lang="en-CA" b="0" i="0" smtClean="0">
                              <a:latin typeface="Cambria Math" panose="02040503050406030204" pitchFamily="18" charset="0"/>
                            </a:rPr>
                            <m:t>of</m:t>
                          </m:r>
                          <m:r>
                            <a:rPr lang="en-CA" b="0" i="0" smtClean="0">
                              <a:latin typeface="Cambria Math" panose="02040503050406030204" pitchFamily="18" charset="0"/>
                            </a:rPr>
                            <m:t> </m:t>
                          </m:r>
                          <m:r>
                            <m:rPr>
                              <m:sty m:val="p"/>
                            </m:rPr>
                            <a:rPr lang="en-CA" b="0" i="0" smtClean="0">
                              <a:latin typeface="Cambria Math" panose="02040503050406030204" pitchFamily="18" charset="0"/>
                            </a:rPr>
                            <m:t>tokens</m:t>
                          </m:r>
                        </m:sup>
                      </m:sSup>
                      <m:r>
                        <a:rPr lang="en-US" i="1" smtClean="0">
                          <a:latin typeface="Cambria Math" panose="02040503050406030204" pitchFamily="18" charset="0"/>
                          <a:ea typeface="Cambria Math" panose="02040503050406030204" pitchFamily="18" charset="0"/>
                        </a:rPr>
                        <m:t>=</m:t>
                      </m:r>
                      <m:r>
                        <m:rPr>
                          <m:nor/>
                        </m:rPr>
                        <a:rPr lang="en-CA" b="0" i="0" smtClean="0">
                          <a:latin typeface="Cambria Math" panose="02040503050406030204" pitchFamily="18" charset="0"/>
                          <a:ea typeface="Cambria Math" panose="02040503050406030204" pitchFamily="18" charset="0"/>
                        </a:rPr>
                        <m:t>exp</m:t>
                      </m:r>
                      <m:sSup>
                        <m:sSupPr>
                          <m:ctrlPr>
                            <a:rPr lang="en-CA" b="0" i="1" smtClean="0">
                              <a:latin typeface="Cambria Math" panose="02040503050406030204" pitchFamily="18" charset="0"/>
                              <a:ea typeface="Cambria Math" panose="02040503050406030204" pitchFamily="18" charset="0"/>
                            </a:rPr>
                          </m:ctrlPr>
                        </m:sSupPr>
                        <m:e>
                          <m:d>
                            <m:dPr>
                              <m:ctrlPr>
                                <a:rPr lang="en-CA" b="0" i="1" smtClean="0">
                                  <a:latin typeface="Cambria Math" panose="02040503050406030204" pitchFamily="18" charset="0"/>
                                  <a:ea typeface="Cambria Math" panose="02040503050406030204" pitchFamily="18" charset="0"/>
                                </a:rPr>
                              </m:ctrlPr>
                            </m:dPr>
                            <m:e>
                              <m:r>
                                <a:rPr lang="en-CA" b="0" i="1" smtClean="0">
                                  <a:latin typeface="Cambria Math" panose="02040503050406030204" pitchFamily="18" charset="0"/>
                                  <a:ea typeface="Cambria Math" panose="02040503050406030204" pitchFamily="18" charset="0"/>
                                </a:rPr>
                                <m:t>−</m:t>
                              </m:r>
                              <m:sSup>
                                <m:sSupPr>
                                  <m:ctrlPr>
                                    <a:rPr lang="en-CA" b="0" i="1" smtClean="0">
                                      <a:latin typeface="Cambria Math" panose="02040503050406030204" pitchFamily="18" charset="0"/>
                                      <a:ea typeface="Cambria Math" panose="02040503050406030204" pitchFamily="18" charset="0"/>
                                    </a:rPr>
                                  </m:ctrlPr>
                                </m:sSupPr>
                                <m:e>
                                  <m:d>
                                    <m:dPr>
                                      <m:ctrlPr>
                                        <a:rPr lang="en-CA" b="0" i="1" smtClean="0">
                                          <a:latin typeface="Cambria Math" panose="02040503050406030204" pitchFamily="18" charset="0"/>
                                          <a:ea typeface="Cambria Math" panose="02040503050406030204" pitchFamily="18" charset="0"/>
                                        </a:rPr>
                                      </m:ctrlPr>
                                    </m:dPr>
                                    <m:e>
                                      <m:f>
                                        <m:fPr>
                                          <m:ctrlPr>
                                            <a:rPr lang="en-CA" b="0" i="1" smtClean="0">
                                              <a:latin typeface="Cambria Math" panose="02040503050406030204" pitchFamily="18" charset="0"/>
                                              <a:ea typeface="Cambria Math" panose="02040503050406030204" pitchFamily="18" charset="0"/>
                                            </a:rPr>
                                          </m:ctrlPr>
                                        </m:fPr>
                                        <m:num>
                                          <m:r>
                                            <a:rPr lang="en-CA" b="0" i="1" smtClean="0">
                                              <a:latin typeface="Cambria Math" panose="02040503050406030204" pitchFamily="18" charset="0"/>
                                              <a:ea typeface="Cambria Math" panose="02040503050406030204" pitchFamily="18" charset="0"/>
                                            </a:rPr>
                                            <m:t>𝑁</m:t>
                                          </m:r>
                                        </m:num>
                                        <m:den>
                                          <m:r>
                                            <a:rPr lang="en-CA" b="0" i="1" smtClean="0">
                                              <a:latin typeface="Cambria Math" panose="02040503050406030204" pitchFamily="18" charset="0"/>
                                              <a:ea typeface="Cambria Math" panose="02040503050406030204" pitchFamily="18" charset="0"/>
                                            </a:rPr>
                                            <m:t>𝑐</m:t>
                                          </m:r>
                                        </m:den>
                                      </m:f>
                                    </m:e>
                                  </m:d>
                                </m:e>
                                <m:sup>
                                  <m:r>
                                    <a:rPr lang="en-CA" b="0" i="1" smtClean="0">
                                      <a:latin typeface="Cambria Math" panose="02040503050406030204" pitchFamily="18" charset="0"/>
                                      <a:ea typeface="Cambria Math" panose="02040503050406030204" pitchFamily="18" charset="0"/>
                                    </a:rPr>
                                    <m:t>𝛼</m:t>
                                  </m:r>
                                </m:sup>
                              </m:sSup>
                            </m:e>
                          </m:d>
                        </m:e>
                        <m:sup>
                          <m:r>
                            <a:rPr lang="en-CA" b="0" i="1" smtClean="0">
                              <a:latin typeface="Cambria Math" panose="02040503050406030204" pitchFamily="18" charset="0"/>
                              <a:ea typeface="Cambria Math" panose="02040503050406030204" pitchFamily="18" charset="0"/>
                            </a:rPr>
                            <m:t>𝐿</m:t>
                          </m:r>
                        </m:sup>
                      </m:sSup>
                    </m:oMath>
                  </m:oMathPara>
                </a14:m>
                <a:endParaRPr lang="en-US"/>
              </a:p>
            </p:txBody>
          </p:sp>
        </mc:Choice>
        <mc:Fallback xmlns="">
          <p:sp>
            <p:nvSpPr>
              <p:cNvPr id="15" name="TextBox 14">
                <a:extLst>
                  <a:ext uri="{FF2B5EF4-FFF2-40B4-BE49-F238E27FC236}">
                    <a16:creationId xmlns:a16="http://schemas.microsoft.com/office/drawing/2014/main" id="{83719080-2C5C-9048-4C56-E7EC49B5D1E6}"/>
                  </a:ext>
                </a:extLst>
              </p:cNvPr>
              <p:cNvSpPr txBox="1">
                <a:spLocks noRot="1" noChangeAspect="1" noMove="1" noResize="1" noEditPoints="1" noAdjustHandles="1" noChangeArrowheads="1" noChangeShapeType="1" noTextEdit="1"/>
              </p:cNvSpPr>
              <p:nvPr/>
            </p:nvSpPr>
            <p:spPr>
              <a:xfrm>
                <a:off x="2709847" y="3457759"/>
                <a:ext cx="6772303" cy="67768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89AE008-62F6-FB7D-C270-01C2D77B9702}"/>
                  </a:ext>
                </a:extLst>
              </p:cNvPr>
              <p:cNvSpPr txBox="1"/>
              <p:nvPr/>
            </p:nvSpPr>
            <p:spPr>
              <a:xfrm>
                <a:off x="3969901" y="2350181"/>
                <a:ext cx="23189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ℒ</m:t>
                          </m:r>
                        </m:e>
                        <m:sub>
                          <m:r>
                            <a:rPr lang="en-CA" b="0" i="1" smtClean="0">
                              <a:latin typeface="Cambria Math" panose="02040503050406030204" pitchFamily="18" charset="0"/>
                              <a:ea typeface="Cambria Math" panose="02040503050406030204" pitchFamily="18" charset="0"/>
                            </a:rPr>
                            <m:t>𝐶𝐸</m:t>
                          </m:r>
                        </m:sub>
                      </m:sSub>
                      <m:d>
                        <m:dPr>
                          <m:ctrlPr>
                            <a:rPr lang="en-CA" b="0" i="1" smtClean="0">
                              <a:latin typeface="Cambria Math" panose="02040503050406030204" pitchFamily="18" charset="0"/>
                              <a:ea typeface="Cambria Math" panose="02040503050406030204" pitchFamily="18" charset="0"/>
                            </a:rPr>
                          </m:ctrlPr>
                        </m:dPr>
                        <m:e>
                          <m:r>
                            <a:rPr lang="en-CA" b="0" i="1" smtClean="0">
                              <a:latin typeface="Cambria Math" panose="02040503050406030204" pitchFamily="18" charset="0"/>
                              <a:ea typeface="Cambria Math" panose="02040503050406030204" pitchFamily="18" charset="0"/>
                            </a:rPr>
                            <m:t>𝑁</m:t>
                          </m:r>
                        </m:e>
                      </m:d>
                      <m:r>
                        <a:rPr lang="en-CA" b="0" i="1" smtClean="0">
                          <a:latin typeface="Cambria Math" panose="02040503050406030204" pitchFamily="18" charset="0"/>
                          <a:ea typeface="Cambria Math" panose="02040503050406030204" pitchFamily="18" charset="0"/>
                        </a:rPr>
                        <m:t>=−</m:t>
                      </m:r>
                      <m:func>
                        <m:funcPr>
                          <m:ctrlPr>
                            <a:rPr lang="en-CA" b="0" i="1" smtClean="0">
                              <a:latin typeface="Cambria Math" panose="02040503050406030204" pitchFamily="18" charset="0"/>
                              <a:ea typeface="Cambria Math" panose="02040503050406030204" pitchFamily="18" charset="0"/>
                            </a:rPr>
                          </m:ctrlPr>
                        </m:funcPr>
                        <m:fName>
                          <m:r>
                            <m:rPr>
                              <m:sty m:val="p"/>
                            </m:rPr>
                            <a:rPr lang="en-CA" b="0" i="0" smtClean="0">
                              <a:latin typeface="Cambria Math" panose="02040503050406030204" pitchFamily="18" charset="0"/>
                              <a:ea typeface="Cambria Math" panose="02040503050406030204" pitchFamily="18" charset="0"/>
                            </a:rPr>
                            <m:t>log</m:t>
                          </m:r>
                        </m:fName>
                        <m:e>
                          <m:sSub>
                            <m:sSubPr>
                              <m:ctrlPr>
                                <a:rPr lang="en-CA" i="1">
                                  <a:latin typeface="Cambria Math" panose="02040503050406030204" pitchFamily="18" charset="0"/>
                                  <a:ea typeface="Cambria Math" panose="02040503050406030204" pitchFamily="18" charset="0"/>
                                </a:rPr>
                              </m:ctrlPr>
                            </m:sSubPr>
                            <m:e>
                              <m:acc>
                                <m:accPr>
                                  <m:chr m:val="̂"/>
                                  <m:ctrlPr>
                                    <a:rPr lang="en-CA" i="1">
                                      <a:latin typeface="Cambria Math" panose="02040503050406030204" pitchFamily="18" charset="0"/>
                                      <a:ea typeface="Cambria Math" panose="02040503050406030204" pitchFamily="18" charset="0"/>
                                    </a:rPr>
                                  </m:ctrlPr>
                                </m:accPr>
                                <m:e>
                                  <m:r>
                                    <a:rPr lang="en-CA" i="1">
                                      <a:latin typeface="Cambria Math" panose="02040503050406030204" pitchFamily="18" charset="0"/>
                                      <a:ea typeface="Cambria Math" panose="02040503050406030204" pitchFamily="18" charset="0"/>
                                    </a:rPr>
                                    <m:t>𝑝</m:t>
                                  </m:r>
                                </m:e>
                              </m:acc>
                            </m:e>
                            <m:sub>
                              <m:r>
                                <a:rPr lang="en-CA" i="1">
                                  <a:latin typeface="Cambria Math" panose="02040503050406030204" pitchFamily="18" charset="0"/>
                                  <a:ea typeface="Cambria Math" panose="02040503050406030204" pitchFamily="18" charset="0"/>
                                </a:rPr>
                                <m:t>𝑁</m:t>
                              </m:r>
                            </m:sub>
                          </m:sSub>
                          <m:r>
                            <a:rPr lang="en-CA" i="1">
                              <a:latin typeface="Cambria Math" panose="02040503050406030204" pitchFamily="18" charset="0"/>
                              <a:ea typeface="Cambria Math" panose="02040503050406030204" pitchFamily="18" charset="0"/>
                            </a:rPr>
                            <m:t>(</m:t>
                          </m:r>
                          <m:sSup>
                            <m:sSupPr>
                              <m:ctrlPr>
                                <a:rPr lang="en-CA" i="1">
                                  <a:latin typeface="Cambria Math" panose="02040503050406030204" pitchFamily="18" charset="0"/>
                                  <a:ea typeface="Cambria Math" panose="02040503050406030204" pitchFamily="18" charset="0"/>
                                </a:rPr>
                              </m:ctrlPr>
                            </m:sSupPr>
                            <m:e>
                              <m:r>
                                <a:rPr lang="en-CA" i="1">
                                  <a:latin typeface="Cambria Math" panose="02040503050406030204" pitchFamily="18" charset="0"/>
                                  <a:ea typeface="Cambria Math" panose="02040503050406030204" pitchFamily="18" charset="0"/>
                                </a:rPr>
                                <m:t>𝑣</m:t>
                              </m:r>
                            </m:e>
                            <m:sup>
                              <m:r>
                                <a:rPr lang="en-CA" i="1">
                                  <a:latin typeface="Cambria Math" panose="02040503050406030204" pitchFamily="18" charset="0"/>
                                  <a:ea typeface="Cambria Math" panose="02040503050406030204" pitchFamily="18" charset="0"/>
                                </a:rPr>
                                <m:t>∗</m:t>
                              </m:r>
                            </m:sup>
                          </m:sSup>
                          <m:r>
                            <a:rPr lang="en-CA" i="1">
                              <a:latin typeface="Cambria Math" panose="02040503050406030204" pitchFamily="18" charset="0"/>
                              <a:ea typeface="Cambria Math" panose="02040503050406030204" pitchFamily="18" charset="0"/>
                            </a:rPr>
                            <m:t>)</m:t>
                          </m:r>
                        </m:e>
                      </m:func>
                    </m:oMath>
                  </m:oMathPara>
                </a14:m>
                <a:endParaRPr lang="en-US"/>
              </a:p>
            </p:txBody>
          </p:sp>
        </mc:Choice>
        <mc:Fallback xmlns="">
          <p:sp>
            <p:nvSpPr>
              <p:cNvPr id="16" name="TextBox 15">
                <a:extLst>
                  <a:ext uri="{FF2B5EF4-FFF2-40B4-BE49-F238E27FC236}">
                    <a16:creationId xmlns:a16="http://schemas.microsoft.com/office/drawing/2014/main" id="{589AE008-62F6-FB7D-C270-01C2D77B9702}"/>
                  </a:ext>
                </a:extLst>
              </p:cNvPr>
              <p:cNvSpPr txBox="1">
                <a:spLocks noRot="1" noChangeAspect="1" noMove="1" noResize="1" noEditPoints="1" noAdjustHandles="1" noChangeArrowheads="1" noChangeShapeType="1" noTextEdit="1"/>
              </p:cNvSpPr>
              <p:nvPr/>
            </p:nvSpPr>
            <p:spPr>
              <a:xfrm>
                <a:off x="3969901" y="2350181"/>
                <a:ext cx="2318968" cy="276999"/>
              </a:xfrm>
              <a:prstGeom prst="rect">
                <a:avLst/>
              </a:prstGeom>
              <a:blipFill>
                <a:blip r:embed="rId6"/>
                <a:stretch>
                  <a:fillRect l="-1837" t="-26667" r="-3150" b="-35556"/>
                </a:stretch>
              </a:blipFill>
            </p:spPr>
            <p:txBody>
              <a:bodyPr/>
              <a:lstStyle/>
              <a:p>
                <a:r>
                  <a:rPr lang="en-US">
                    <a:noFill/>
                  </a:rPr>
                  <a:t> </a:t>
                </a:r>
              </a:p>
            </p:txBody>
          </p:sp>
        </mc:Fallback>
      </mc:AlternateContent>
    </p:spTree>
    <p:extLst>
      <p:ext uri="{BB962C8B-B14F-4D97-AF65-F5344CB8AC3E}">
        <p14:creationId xmlns:p14="http://schemas.microsoft.com/office/powerpoint/2010/main" val="968750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62E8E-F1A1-624F-992A-2DE20DCB2DB9}"/>
              </a:ext>
            </a:extLst>
          </p:cNvPr>
          <p:cNvSpPr>
            <a:spLocks noGrp="1"/>
          </p:cNvSpPr>
          <p:nvPr>
            <p:ph type="title"/>
          </p:nvPr>
        </p:nvSpPr>
        <p:spPr/>
        <p:txBody>
          <a:bodyPr/>
          <a:lstStyle/>
          <a:p>
            <a:r>
              <a:rPr lang="en-US">
                <a:ea typeface="+mj-lt"/>
                <a:cs typeface="+mj-lt"/>
              </a:rPr>
              <a:t>Schaeffer et. al. 2023</a:t>
            </a:r>
            <a:endParaRPr lang="en-US"/>
          </a:p>
        </p:txBody>
      </p:sp>
      <p:sp>
        <p:nvSpPr>
          <p:cNvPr id="3" name="Content Placeholder 2">
            <a:extLst>
              <a:ext uri="{FF2B5EF4-FFF2-40B4-BE49-F238E27FC236}">
                <a16:creationId xmlns:a16="http://schemas.microsoft.com/office/drawing/2014/main" id="{3A57C143-3BB4-A817-EDFB-EA65E1D0B0D0}"/>
              </a:ext>
            </a:extLst>
          </p:cNvPr>
          <p:cNvSpPr>
            <a:spLocks noGrp="1"/>
          </p:cNvSpPr>
          <p:nvPr>
            <p:ph idx="1"/>
          </p:nvPr>
        </p:nvSpPr>
        <p:spPr>
          <a:xfrm>
            <a:off x="838200" y="1260629"/>
            <a:ext cx="4151871" cy="4916334"/>
          </a:xfrm>
        </p:spPr>
        <p:txBody>
          <a:bodyPr vert="horz" lIns="91440" tIns="45720" rIns="91440" bIns="45720" rtlCol="0" anchor="t">
            <a:normAutofit/>
          </a:bodyPr>
          <a:lstStyle/>
          <a:p>
            <a:r>
              <a:rPr lang="en-US" err="1">
                <a:ea typeface="Calibri"/>
                <a:cs typeface="Calibri"/>
              </a:rPr>
              <a:t>InstructGPT</a:t>
            </a:r>
            <a:r>
              <a:rPr lang="en-US">
                <a:ea typeface="Calibri"/>
                <a:cs typeface="Calibri"/>
              </a:rPr>
              <a:t>/GPT-3 family is claimed to have emergent arithmetic abilities</a:t>
            </a:r>
          </a:p>
          <a:p>
            <a:r>
              <a:rPr lang="en-US">
                <a:ea typeface="Calibri"/>
                <a:cs typeface="Calibri"/>
              </a:rPr>
              <a:t>Switching from Exact String Match to Token Edit Distance, these abilities emerge gradually instead of suddenly</a:t>
            </a:r>
          </a:p>
        </p:txBody>
      </p:sp>
      <p:sp>
        <p:nvSpPr>
          <p:cNvPr id="4" name="Date Placeholder 3">
            <a:extLst>
              <a:ext uri="{FF2B5EF4-FFF2-40B4-BE49-F238E27FC236}">
                <a16:creationId xmlns:a16="http://schemas.microsoft.com/office/drawing/2014/main" id="{044E89BF-D78C-24BE-D6E9-72B065357B8D}"/>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BEE5A899-93EC-37F6-0E82-42FF8909F1C5}"/>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F143D565-D0B9-2526-71DF-902AEC749F94}"/>
              </a:ext>
            </a:extLst>
          </p:cNvPr>
          <p:cNvSpPr>
            <a:spLocks noGrp="1"/>
          </p:cNvSpPr>
          <p:nvPr>
            <p:ph type="sldNum" sz="quarter" idx="12"/>
          </p:nvPr>
        </p:nvSpPr>
        <p:spPr/>
        <p:txBody>
          <a:bodyPr/>
          <a:lstStyle/>
          <a:p>
            <a:fld id="{D4F24A5E-B0D2-394D-9970-9AE06BCB59C1}" type="slidenum">
              <a:rPr lang="en-US" smtClean="0"/>
              <a:t>47</a:t>
            </a:fld>
            <a:endParaRPr lang="en-US"/>
          </a:p>
        </p:txBody>
      </p:sp>
      <p:pic>
        <p:nvPicPr>
          <p:cNvPr id="7" name="Picture 6" descr="A screenshot of a graph&#10;&#10;Description automatically generated">
            <a:extLst>
              <a:ext uri="{FF2B5EF4-FFF2-40B4-BE49-F238E27FC236}">
                <a16:creationId xmlns:a16="http://schemas.microsoft.com/office/drawing/2014/main" id="{C2481B59-AC4A-0ED9-E810-AD82D2A18B98}"/>
              </a:ext>
            </a:extLst>
          </p:cNvPr>
          <p:cNvPicPr>
            <a:picLocks noChangeAspect="1"/>
          </p:cNvPicPr>
          <p:nvPr/>
        </p:nvPicPr>
        <p:blipFill>
          <a:blip r:embed="rId2"/>
          <a:stretch>
            <a:fillRect/>
          </a:stretch>
        </p:blipFill>
        <p:spPr>
          <a:xfrm>
            <a:off x="5077201" y="1260877"/>
            <a:ext cx="6584128" cy="4670637"/>
          </a:xfrm>
          <a:prstGeom prst="rect">
            <a:avLst/>
          </a:prstGeom>
        </p:spPr>
      </p:pic>
    </p:spTree>
    <p:extLst>
      <p:ext uri="{BB962C8B-B14F-4D97-AF65-F5344CB8AC3E}">
        <p14:creationId xmlns:p14="http://schemas.microsoft.com/office/powerpoint/2010/main" val="2569703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6100-E138-1FA9-8812-8C761097B47F}"/>
              </a:ext>
            </a:extLst>
          </p:cNvPr>
          <p:cNvSpPr>
            <a:spLocks noGrp="1"/>
          </p:cNvSpPr>
          <p:nvPr>
            <p:ph type="title"/>
          </p:nvPr>
        </p:nvSpPr>
        <p:spPr/>
        <p:txBody>
          <a:bodyPr/>
          <a:lstStyle/>
          <a:p>
            <a:r>
              <a:rPr lang="en-US">
                <a:ea typeface="+mj-lt"/>
                <a:cs typeface="+mj-lt"/>
              </a:rPr>
              <a:t>Schaeffer et. al. 2023</a:t>
            </a:r>
            <a:endParaRPr lang="en-US"/>
          </a:p>
        </p:txBody>
      </p:sp>
      <p:sp>
        <p:nvSpPr>
          <p:cNvPr id="3" name="Content Placeholder 2">
            <a:extLst>
              <a:ext uri="{FF2B5EF4-FFF2-40B4-BE49-F238E27FC236}">
                <a16:creationId xmlns:a16="http://schemas.microsoft.com/office/drawing/2014/main" id="{F9C23B67-82F7-90DC-327C-8B6BA45F434F}"/>
              </a:ext>
            </a:extLst>
          </p:cNvPr>
          <p:cNvSpPr>
            <a:spLocks noGrp="1"/>
          </p:cNvSpPr>
          <p:nvPr>
            <p:ph idx="1"/>
          </p:nvPr>
        </p:nvSpPr>
        <p:spPr/>
        <p:txBody>
          <a:bodyPr vert="horz" lIns="91440" tIns="45720" rIns="91440" bIns="45720" rtlCol="0" anchor="t">
            <a:normAutofit/>
          </a:bodyPr>
          <a:lstStyle/>
          <a:p>
            <a:r>
              <a:rPr lang="en-US">
                <a:ea typeface="Calibri"/>
                <a:cs typeface="Calibri"/>
              </a:rPr>
              <a:t>Many cases of "emergent abilities" can be attributed to the choice of metric and the resolution of measurements</a:t>
            </a:r>
          </a:p>
          <a:p>
            <a:r>
              <a:rPr lang="en-US">
                <a:ea typeface="Calibri"/>
                <a:cs typeface="Calibri"/>
              </a:rPr>
              <a:t>Deliberately choosing a poor metric can induce apparently emergent abilities</a:t>
            </a:r>
          </a:p>
          <a:p>
            <a:r>
              <a:rPr lang="en-US">
                <a:ea typeface="Calibri"/>
                <a:cs typeface="Calibri"/>
              </a:rPr>
              <a:t>Some candidate emergent abilities remain (under BLEU and normalized aggregate score metrics)</a:t>
            </a:r>
          </a:p>
        </p:txBody>
      </p:sp>
      <p:sp>
        <p:nvSpPr>
          <p:cNvPr id="4" name="Date Placeholder 3">
            <a:extLst>
              <a:ext uri="{FF2B5EF4-FFF2-40B4-BE49-F238E27FC236}">
                <a16:creationId xmlns:a16="http://schemas.microsoft.com/office/drawing/2014/main" id="{54B44DEB-5188-35F7-DF1B-697873EA0B81}"/>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DD377847-3F0E-57BC-0A54-BE78973DE469}"/>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1713B3D0-588B-F492-640B-B44BAD29023C}"/>
              </a:ext>
            </a:extLst>
          </p:cNvPr>
          <p:cNvSpPr>
            <a:spLocks noGrp="1"/>
          </p:cNvSpPr>
          <p:nvPr>
            <p:ph type="sldNum" sz="quarter" idx="12"/>
          </p:nvPr>
        </p:nvSpPr>
        <p:spPr/>
        <p:txBody>
          <a:bodyPr/>
          <a:lstStyle/>
          <a:p>
            <a:fld id="{D4F24A5E-B0D2-394D-9970-9AE06BCB59C1}" type="slidenum">
              <a:rPr lang="en-US" smtClean="0"/>
              <a:t>48</a:t>
            </a:fld>
            <a:endParaRPr lang="en-US"/>
          </a:p>
        </p:txBody>
      </p:sp>
    </p:spTree>
    <p:extLst>
      <p:ext uri="{BB962C8B-B14F-4D97-AF65-F5344CB8AC3E}">
        <p14:creationId xmlns:p14="http://schemas.microsoft.com/office/powerpoint/2010/main" val="16148574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9F968-256A-C5C0-665E-86A91BFB9FC4}"/>
              </a:ext>
            </a:extLst>
          </p:cNvPr>
          <p:cNvSpPr>
            <a:spLocks noGrp="1"/>
          </p:cNvSpPr>
          <p:nvPr>
            <p:ph type="title"/>
          </p:nvPr>
        </p:nvSpPr>
        <p:spPr>
          <a:xfrm>
            <a:off x="838200" y="136526"/>
            <a:ext cx="10515600" cy="6219824"/>
          </a:xfrm>
        </p:spPr>
        <p:txBody>
          <a:bodyPr/>
          <a:lstStyle/>
          <a:p>
            <a:pPr algn="ctr"/>
            <a:r>
              <a:rPr lang="en-US"/>
              <a:t>Complicating Scaling Laws</a:t>
            </a:r>
          </a:p>
        </p:txBody>
      </p:sp>
      <p:sp>
        <p:nvSpPr>
          <p:cNvPr id="4" name="Date Placeholder 3">
            <a:extLst>
              <a:ext uri="{FF2B5EF4-FFF2-40B4-BE49-F238E27FC236}">
                <a16:creationId xmlns:a16="http://schemas.microsoft.com/office/drawing/2014/main" id="{906BC474-23CD-CE48-DE39-A843E9513249}"/>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888FC9E0-F491-AF2F-DD06-3C41DE4BE6B5}"/>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A44BFC67-C562-3947-1274-FA8DC3D03464}"/>
              </a:ext>
            </a:extLst>
          </p:cNvPr>
          <p:cNvSpPr>
            <a:spLocks noGrp="1"/>
          </p:cNvSpPr>
          <p:nvPr>
            <p:ph type="sldNum" sz="quarter" idx="12"/>
          </p:nvPr>
        </p:nvSpPr>
        <p:spPr/>
        <p:txBody>
          <a:bodyPr/>
          <a:lstStyle/>
          <a:p>
            <a:fld id="{D4F24A5E-B0D2-394D-9970-9AE06BCB59C1}" type="slidenum">
              <a:rPr lang="en-US" smtClean="0"/>
              <a:t>49</a:t>
            </a:fld>
            <a:endParaRPr lang="en-US"/>
          </a:p>
        </p:txBody>
      </p:sp>
    </p:spTree>
    <p:extLst>
      <p:ext uri="{BB962C8B-B14F-4D97-AF65-F5344CB8AC3E}">
        <p14:creationId xmlns:p14="http://schemas.microsoft.com/office/powerpoint/2010/main" val="1228683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B0695-38D2-A1A6-C157-0585BB9999D6}"/>
              </a:ext>
            </a:extLst>
          </p:cNvPr>
          <p:cNvSpPr>
            <a:spLocks noGrp="1"/>
          </p:cNvSpPr>
          <p:nvPr>
            <p:ph type="title"/>
          </p:nvPr>
        </p:nvSpPr>
        <p:spPr/>
        <p:txBody>
          <a:bodyPr>
            <a:normAutofit fontScale="90000"/>
          </a:bodyPr>
          <a:lstStyle/>
          <a:p>
            <a:r>
              <a:rPr lang="en-US">
                <a:cs typeface="Calibri Light"/>
              </a:rPr>
              <a:t>Scaling Laws for Neural Language Models, </a:t>
            </a:r>
            <a:br>
              <a:rPr lang="en-US">
                <a:cs typeface="Calibri Light"/>
              </a:rPr>
            </a:br>
            <a:r>
              <a:rPr lang="en-US">
                <a:cs typeface="Calibri Light"/>
              </a:rPr>
              <a:t>Kaplan et al. 2020</a:t>
            </a:r>
          </a:p>
        </p:txBody>
      </p:sp>
      <p:sp>
        <p:nvSpPr>
          <p:cNvPr id="3" name="Content Placeholder 2">
            <a:extLst>
              <a:ext uri="{FF2B5EF4-FFF2-40B4-BE49-F238E27FC236}">
                <a16:creationId xmlns:a16="http://schemas.microsoft.com/office/drawing/2014/main" id="{F3215FC6-5892-A84A-BBCB-C62E9777F214}"/>
              </a:ext>
            </a:extLst>
          </p:cNvPr>
          <p:cNvSpPr>
            <a:spLocks noGrp="1"/>
          </p:cNvSpPr>
          <p:nvPr>
            <p:ph idx="1"/>
          </p:nvPr>
        </p:nvSpPr>
        <p:spPr/>
        <p:txBody>
          <a:bodyPr vert="horz" lIns="91440" tIns="45720" rIns="91440" bIns="45720" rtlCol="0" anchor="ctr">
            <a:normAutofit/>
          </a:bodyPr>
          <a:lstStyle/>
          <a:p>
            <a:pPr marL="0" indent="0" algn="ctr">
              <a:buNone/>
            </a:pPr>
            <a:r>
              <a:rPr lang="en-US" b="1">
                <a:cs typeface="Calibri"/>
              </a:rPr>
              <a:t>Main RQ:</a:t>
            </a:r>
            <a:r>
              <a:rPr lang="en-US">
                <a:cs typeface="Calibri"/>
              </a:rPr>
              <a:t> What is the relationship between compute, data, the number of parameters, and performance?</a:t>
            </a:r>
          </a:p>
        </p:txBody>
      </p:sp>
      <p:sp>
        <p:nvSpPr>
          <p:cNvPr id="4" name="Date Placeholder 3">
            <a:extLst>
              <a:ext uri="{FF2B5EF4-FFF2-40B4-BE49-F238E27FC236}">
                <a16:creationId xmlns:a16="http://schemas.microsoft.com/office/drawing/2014/main" id="{40A76EDC-AD74-394B-96F7-849B23B0DB3B}"/>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3EE8598B-2581-5AF5-9441-B508465F67B7}"/>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68E1205B-95D9-F27D-6DF5-98E7A61D3359}"/>
              </a:ext>
            </a:extLst>
          </p:cNvPr>
          <p:cNvSpPr>
            <a:spLocks noGrp="1"/>
          </p:cNvSpPr>
          <p:nvPr>
            <p:ph type="sldNum" sz="quarter" idx="12"/>
          </p:nvPr>
        </p:nvSpPr>
        <p:spPr/>
        <p:txBody>
          <a:bodyPr/>
          <a:lstStyle/>
          <a:p>
            <a:fld id="{D4F24A5E-B0D2-394D-9970-9AE06BCB59C1}" type="slidenum">
              <a:rPr lang="en-US" smtClean="0"/>
              <a:t>5</a:t>
            </a:fld>
            <a:endParaRPr lang="en-US"/>
          </a:p>
        </p:txBody>
      </p:sp>
    </p:spTree>
    <p:extLst>
      <p:ext uri="{BB962C8B-B14F-4D97-AF65-F5344CB8AC3E}">
        <p14:creationId xmlns:p14="http://schemas.microsoft.com/office/powerpoint/2010/main" val="42495323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017D2-719E-6AD4-6A83-ED4FD7DED9F5}"/>
              </a:ext>
            </a:extLst>
          </p:cNvPr>
          <p:cNvSpPr>
            <a:spLocks noGrp="1"/>
          </p:cNvSpPr>
          <p:nvPr>
            <p:ph type="title"/>
          </p:nvPr>
        </p:nvSpPr>
        <p:spPr>
          <a:xfrm>
            <a:off x="838200" y="136526"/>
            <a:ext cx="9363740" cy="902162"/>
          </a:xfrm>
        </p:spPr>
        <p:txBody>
          <a:bodyPr>
            <a:normAutofit fontScale="90000"/>
          </a:bodyPr>
          <a:lstStyle/>
          <a:p>
            <a:r>
              <a:rPr lang="en-CA"/>
              <a:t>Inverse scaling can become U-shaped,</a:t>
            </a:r>
            <a:br>
              <a:rPr lang="en-CA"/>
            </a:br>
            <a:r>
              <a:rPr lang="en-US"/>
              <a:t>Wei et al., 2022</a:t>
            </a:r>
          </a:p>
        </p:txBody>
      </p:sp>
      <p:sp>
        <p:nvSpPr>
          <p:cNvPr id="3" name="Content Placeholder 2">
            <a:extLst>
              <a:ext uri="{FF2B5EF4-FFF2-40B4-BE49-F238E27FC236}">
                <a16:creationId xmlns:a16="http://schemas.microsoft.com/office/drawing/2014/main" id="{41916194-4584-67E9-7DA0-0CF57AA71744}"/>
              </a:ext>
            </a:extLst>
          </p:cNvPr>
          <p:cNvSpPr>
            <a:spLocks noGrp="1"/>
          </p:cNvSpPr>
          <p:nvPr>
            <p:ph idx="1"/>
          </p:nvPr>
        </p:nvSpPr>
        <p:spPr/>
        <p:txBody>
          <a:bodyPr vert="horz" lIns="91440" tIns="45720" rIns="91440" bIns="45720" rtlCol="0" anchor="ctr">
            <a:normAutofit/>
          </a:bodyPr>
          <a:lstStyle/>
          <a:p>
            <a:pPr algn="ctr"/>
            <a:r>
              <a:rPr lang="en-US" b="1">
                <a:cs typeface="Calibri" panose="020F0502020204030204"/>
              </a:rPr>
              <a:t>Main RQ: </a:t>
            </a:r>
            <a:r>
              <a:rPr lang="en-US">
                <a:cs typeface="Calibri" panose="020F0502020204030204"/>
              </a:rPr>
              <a:t>Over what scales does inverse scaling on certain tasks hold?</a:t>
            </a:r>
          </a:p>
        </p:txBody>
      </p:sp>
      <p:sp>
        <p:nvSpPr>
          <p:cNvPr id="4" name="Date Placeholder 3">
            <a:extLst>
              <a:ext uri="{FF2B5EF4-FFF2-40B4-BE49-F238E27FC236}">
                <a16:creationId xmlns:a16="http://schemas.microsoft.com/office/drawing/2014/main" id="{8374BA77-3D6B-F912-8CE7-DAFDD81A46A7}"/>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91D33B96-CFC4-1E05-3243-E694D58B365C}"/>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3E8FF96D-A01D-4DAC-B1AA-989369FEEA46}"/>
              </a:ext>
            </a:extLst>
          </p:cNvPr>
          <p:cNvSpPr>
            <a:spLocks noGrp="1"/>
          </p:cNvSpPr>
          <p:nvPr>
            <p:ph type="sldNum" sz="quarter" idx="12"/>
          </p:nvPr>
        </p:nvSpPr>
        <p:spPr/>
        <p:txBody>
          <a:bodyPr/>
          <a:lstStyle/>
          <a:p>
            <a:fld id="{D4F24A5E-B0D2-394D-9970-9AE06BCB59C1}" type="slidenum">
              <a:rPr lang="en-US" smtClean="0"/>
              <a:t>50</a:t>
            </a:fld>
            <a:endParaRPr lang="en-US"/>
          </a:p>
        </p:txBody>
      </p:sp>
    </p:spTree>
    <p:extLst>
      <p:ext uri="{BB962C8B-B14F-4D97-AF65-F5344CB8AC3E}">
        <p14:creationId xmlns:p14="http://schemas.microsoft.com/office/powerpoint/2010/main" val="360569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B304-4DD1-2B44-A0EB-5E81855E47D7}"/>
              </a:ext>
            </a:extLst>
          </p:cNvPr>
          <p:cNvSpPr>
            <a:spLocks noGrp="1"/>
          </p:cNvSpPr>
          <p:nvPr>
            <p:ph type="title"/>
          </p:nvPr>
        </p:nvSpPr>
        <p:spPr/>
        <p:txBody>
          <a:bodyPr>
            <a:normAutofit fontScale="90000"/>
          </a:bodyPr>
          <a:lstStyle/>
          <a:p>
            <a:r>
              <a:rPr lang="en-CA"/>
              <a:t>Inverse scaling can become U-shaped,</a:t>
            </a:r>
            <a:br>
              <a:rPr lang="en-CA"/>
            </a:br>
            <a:r>
              <a:rPr lang="en-US"/>
              <a:t>Wei et al., 2022</a:t>
            </a:r>
          </a:p>
        </p:txBody>
      </p:sp>
      <p:sp>
        <p:nvSpPr>
          <p:cNvPr id="3" name="Content Placeholder 2">
            <a:extLst>
              <a:ext uri="{FF2B5EF4-FFF2-40B4-BE49-F238E27FC236}">
                <a16:creationId xmlns:a16="http://schemas.microsoft.com/office/drawing/2014/main" id="{65F6FB1F-E213-36A7-51DB-1D0581777E3C}"/>
              </a:ext>
            </a:extLst>
          </p:cNvPr>
          <p:cNvSpPr>
            <a:spLocks noGrp="1"/>
          </p:cNvSpPr>
          <p:nvPr>
            <p:ph idx="1"/>
          </p:nvPr>
        </p:nvSpPr>
        <p:spPr/>
        <p:txBody>
          <a:bodyPr/>
          <a:lstStyle/>
          <a:p>
            <a:r>
              <a:rPr lang="en-US"/>
              <a:t>Inverse Scaling Prize, McKenzie et al., 2022</a:t>
            </a:r>
          </a:p>
          <a:p>
            <a:pPr lvl="1"/>
            <a:r>
              <a:rPr lang="en-US"/>
              <a:t>A competition to find tasks where larger models do worse</a:t>
            </a:r>
          </a:p>
          <a:p>
            <a:pPr lvl="1"/>
            <a:r>
              <a:rPr lang="en-US"/>
              <a:t>11 Inverse scaling tasks found</a:t>
            </a:r>
          </a:p>
          <a:p>
            <a:pPr lvl="1"/>
            <a:r>
              <a:rPr lang="en-US" err="1"/>
              <a:t>Eg.</a:t>
            </a:r>
            <a:r>
              <a:rPr lang="en-US"/>
              <a:t> Modus tollens classification: “If p then q, not q, ∴ not p”</a:t>
            </a:r>
          </a:p>
          <a:p>
            <a:pPr lvl="3"/>
            <a:r>
              <a:rPr lang="en-US"/>
              <a:t>Present models with a modus tollens argument and ask whether it is valid</a:t>
            </a:r>
          </a:p>
          <a:p>
            <a:pPr lvl="3"/>
            <a:r>
              <a:rPr lang="en-US"/>
              <a:t>Humans often make mistakes on this and larger models can better imitate these human mistakes</a:t>
            </a:r>
          </a:p>
        </p:txBody>
      </p:sp>
      <p:sp>
        <p:nvSpPr>
          <p:cNvPr id="4" name="Date Placeholder 3">
            <a:extLst>
              <a:ext uri="{FF2B5EF4-FFF2-40B4-BE49-F238E27FC236}">
                <a16:creationId xmlns:a16="http://schemas.microsoft.com/office/drawing/2014/main" id="{1816724B-88C9-4D7B-F04E-CCBE11F3B91F}"/>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CCB7C3B1-79C4-C8BD-1F1C-A401B625F8C1}"/>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2508FCD4-4D0E-4D8C-F422-22E6FF6D0618}"/>
              </a:ext>
            </a:extLst>
          </p:cNvPr>
          <p:cNvSpPr>
            <a:spLocks noGrp="1"/>
          </p:cNvSpPr>
          <p:nvPr>
            <p:ph type="sldNum" sz="quarter" idx="12"/>
          </p:nvPr>
        </p:nvSpPr>
        <p:spPr/>
        <p:txBody>
          <a:bodyPr/>
          <a:lstStyle/>
          <a:p>
            <a:fld id="{D4F24A5E-B0D2-394D-9970-9AE06BCB59C1}" type="slidenum">
              <a:rPr lang="en-US" smtClean="0"/>
              <a:t>51</a:t>
            </a:fld>
            <a:endParaRPr lang="en-US"/>
          </a:p>
        </p:txBody>
      </p:sp>
      <p:pic>
        <p:nvPicPr>
          <p:cNvPr id="8" name="Picture 7" descr="A graph with colorful lines and numbers&#10;&#10;Description automatically generated">
            <a:extLst>
              <a:ext uri="{FF2B5EF4-FFF2-40B4-BE49-F238E27FC236}">
                <a16:creationId xmlns:a16="http://schemas.microsoft.com/office/drawing/2014/main" id="{80FC16D0-5AE8-7E1A-4BD3-4AC58B170A0A}"/>
              </a:ext>
            </a:extLst>
          </p:cNvPr>
          <p:cNvPicPr>
            <a:picLocks noChangeAspect="1"/>
          </p:cNvPicPr>
          <p:nvPr/>
        </p:nvPicPr>
        <p:blipFill>
          <a:blip r:embed="rId2"/>
          <a:stretch>
            <a:fillRect/>
          </a:stretch>
        </p:blipFill>
        <p:spPr>
          <a:xfrm>
            <a:off x="3514507" y="3737743"/>
            <a:ext cx="5096093" cy="2618607"/>
          </a:xfrm>
          <a:prstGeom prst="rect">
            <a:avLst/>
          </a:prstGeom>
        </p:spPr>
      </p:pic>
    </p:spTree>
    <p:extLst>
      <p:ext uri="{BB962C8B-B14F-4D97-AF65-F5344CB8AC3E}">
        <p14:creationId xmlns:p14="http://schemas.microsoft.com/office/powerpoint/2010/main" val="39257636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B304-4DD1-2B44-A0EB-5E81855E47D7}"/>
              </a:ext>
            </a:extLst>
          </p:cNvPr>
          <p:cNvSpPr>
            <a:spLocks noGrp="1"/>
          </p:cNvSpPr>
          <p:nvPr>
            <p:ph type="title"/>
          </p:nvPr>
        </p:nvSpPr>
        <p:spPr/>
        <p:txBody>
          <a:bodyPr>
            <a:normAutofit fontScale="90000"/>
          </a:bodyPr>
          <a:lstStyle/>
          <a:p>
            <a:r>
              <a:rPr lang="en-CA"/>
              <a:t>Inverse scaling can become U-shaped,</a:t>
            </a:r>
            <a:br>
              <a:rPr lang="en-CA"/>
            </a:br>
            <a:r>
              <a:rPr lang="en-US"/>
              <a:t>Wei et al., 2022</a:t>
            </a:r>
          </a:p>
        </p:txBody>
      </p:sp>
      <p:pic>
        <p:nvPicPr>
          <p:cNvPr id="9" name="Content Placeholder 8" descr="A group of graphs showing different types of numbers&#10;&#10;Description automatically generated">
            <a:extLst>
              <a:ext uri="{FF2B5EF4-FFF2-40B4-BE49-F238E27FC236}">
                <a16:creationId xmlns:a16="http://schemas.microsoft.com/office/drawing/2014/main" id="{9E0E73CC-4580-AC1E-A780-A2FF6BC2FDF4}"/>
              </a:ext>
            </a:extLst>
          </p:cNvPr>
          <p:cNvPicPr>
            <a:picLocks noGrp="1" noChangeAspect="1"/>
          </p:cNvPicPr>
          <p:nvPr>
            <p:ph idx="1"/>
          </p:nvPr>
        </p:nvPicPr>
        <p:blipFill>
          <a:blip r:embed="rId2"/>
          <a:stretch>
            <a:fillRect/>
          </a:stretch>
        </p:blipFill>
        <p:spPr>
          <a:xfrm>
            <a:off x="6096000" y="1239275"/>
            <a:ext cx="5640921" cy="4916488"/>
          </a:xfrm>
        </p:spPr>
      </p:pic>
      <p:sp>
        <p:nvSpPr>
          <p:cNvPr id="4" name="Date Placeholder 3">
            <a:extLst>
              <a:ext uri="{FF2B5EF4-FFF2-40B4-BE49-F238E27FC236}">
                <a16:creationId xmlns:a16="http://schemas.microsoft.com/office/drawing/2014/main" id="{1816724B-88C9-4D7B-F04E-CCBE11F3B91F}"/>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CCB7C3B1-79C4-C8BD-1F1C-A401B625F8C1}"/>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2508FCD4-4D0E-4D8C-F422-22E6FF6D0618}"/>
              </a:ext>
            </a:extLst>
          </p:cNvPr>
          <p:cNvSpPr>
            <a:spLocks noGrp="1"/>
          </p:cNvSpPr>
          <p:nvPr>
            <p:ph type="sldNum" sz="quarter" idx="12"/>
          </p:nvPr>
        </p:nvSpPr>
        <p:spPr/>
        <p:txBody>
          <a:bodyPr/>
          <a:lstStyle/>
          <a:p>
            <a:fld id="{D4F24A5E-B0D2-394D-9970-9AE06BCB59C1}" type="slidenum">
              <a:rPr lang="en-US" smtClean="0"/>
              <a:t>52</a:t>
            </a:fld>
            <a:endParaRPr lang="en-US"/>
          </a:p>
        </p:txBody>
      </p:sp>
      <p:sp>
        <p:nvSpPr>
          <p:cNvPr id="11" name="TextBox 10">
            <a:extLst>
              <a:ext uri="{FF2B5EF4-FFF2-40B4-BE49-F238E27FC236}">
                <a16:creationId xmlns:a16="http://schemas.microsoft.com/office/drawing/2014/main" id="{4988A7D5-37A9-DE71-E9DF-AD3DF9C0D496}"/>
              </a:ext>
            </a:extLst>
          </p:cNvPr>
          <p:cNvSpPr txBox="1"/>
          <p:nvPr/>
        </p:nvSpPr>
        <p:spPr>
          <a:xfrm>
            <a:off x="838200" y="2543357"/>
            <a:ext cx="4887686" cy="2308324"/>
          </a:xfrm>
          <a:prstGeom prst="rect">
            <a:avLst/>
          </a:prstGeom>
          <a:noFill/>
        </p:spPr>
        <p:txBody>
          <a:bodyPr wrap="square" rtlCol="0">
            <a:spAutoFit/>
          </a:bodyPr>
          <a:lstStyle/>
          <a:p>
            <a:pPr algn="ctr"/>
            <a:r>
              <a:rPr lang="en-US" sz="3600"/>
              <a:t>Wei et al. found that increasing size even further will cause an uptick in performance</a:t>
            </a:r>
          </a:p>
        </p:txBody>
      </p:sp>
      <p:sp>
        <p:nvSpPr>
          <p:cNvPr id="12" name="Rounded Rectangle 11">
            <a:extLst>
              <a:ext uri="{FF2B5EF4-FFF2-40B4-BE49-F238E27FC236}">
                <a16:creationId xmlns:a16="http://schemas.microsoft.com/office/drawing/2014/main" id="{0C45D27D-77AD-913A-78C7-2F0A85689E0A}"/>
              </a:ext>
            </a:extLst>
          </p:cNvPr>
          <p:cNvSpPr/>
          <p:nvPr/>
        </p:nvSpPr>
        <p:spPr>
          <a:xfrm>
            <a:off x="7707086" y="3341914"/>
            <a:ext cx="1306285" cy="1230085"/>
          </a:xfrm>
          <a:prstGeom prst="roundRect">
            <a:avLst/>
          </a:prstGeom>
          <a:solidFill>
            <a:srgbClr val="C5E0B4">
              <a:alpha val="33004"/>
            </a:srgb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8576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B304-4DD1-2B44-A0EB-5E81855E47D7}"/>
              </a:ext>
            </a:extLst>
          </p:cNvPr>
          <p:cNvSpPr>
            <a:spLocks noGrp="1"/>
          </p:cNvSpPr>
          <p:nvPr>
            <p:ph type="title"/>
          </p:nvPr>
        </p:nvSpPr>
        <p:spPr/>
        <p:txBody>
          <a:bodyPr>
            <a:normAutofit fontScale="90000"/>
          </a:bodyPr>
          <a:lstStyle/>
          <a:p>
            <a:r>
              <a:rPr lang="en-CA"/>
              <a:t>Inverse scaling can become U-shaped,</a:t>
            </a:r>
            <a:br>
              <a:rPr lang="en-CA"/>
            </a:br>
            <a:r>
              <a:rPr lang="en-US"/>
              <a:t>Wei et al., 2022</a:t>
            </a:r>
          </a:p>
        </p:txBody>
      </p:sp>
      <p:sp>
        <p:nvSpPr>
          <p:cNvPr id="3" name="Content Placeholder 2">
            <a:extLst>
              <a:ext uri="{FF2B5EF4-FFF2-40B4-BE49-F238E27FC236}">
                <a16:creationId xmlns:a16="http://schemas.microsoft.com/office/drawing/2014/main" id="{65F6FB1F-E213-36A7-51DB-1D0581777E3C}"/>
              </a:ext>
            </a:extLst>
          </p:cNvPr>
          <p:cNvSpPr>
            <a:spLocks noGrp="1"/>
          </p:cNvSpPr>
          <p:nvPr>
            <p:ph idx="1"/>
          </p:nvPr>
        </p:nvSpPr>
        <p:spPr/>
        <p:txBody>
          <a:bodyPr/>
          <a:lstStyle/>
          <a:p>
            <a:r>
              <a:rPr lang="en-US"/>
              <a:t>How to explain U-shaped scaling?</a:t>
            </a:r>
          </a:p>
          <a:p>
            <a:pPr lvl="1"/>
            <a:r>
              <a:rPr lang="en-US"/>
              <a:t>“</a:t>
            </a:r>
            <a:r>
              <a:rPr lang="en-CA"/>
              <a:t>We do not experimentally investigate how or why U-shaped scaling occurs, but we hypothesize that it can happen when a task contains a “distractor task”. Medium-sized models can perform the distractor task better than smaller models, which hurts performance in comparison to the smaller models. As the models scale further, the larger models can ignore the distractor task and perform the true task, which can be seen as an emergent ability that derives from scaling</a:t>
            </a:r>
            <a:r>
              <a:rPr lang="en-US"/>
              <a:t>”</a:t>
            </a:r>
          </a:p>
          <a:p>
            <a:pPr lvl="2"/>
            <a:r>
              <a:rPr lang="en-US"/>
              <a:t>E.g.. For modus tollens</a:t>
            </a:r>
          </a:p>
          <a:p>
            <a:pPr lvl="3"/>
            <a:r>
              <a:rPr lang="en-US"/>
              <a:t>Distractor task: </a:t>
            </a:r>
            <a:r>
              <a:rPr lang="en-CA"/>
              <a:t>Produce most likely answer (and replicate common human errors)</a:t>
            </a:r>
            <a:endParaRPr lang="en-US"/>
          </a:p>
          <a:p>
            <a:pPr lvl="3"/>
            <a:r>
              <a:rPr lang="en-US"/>
              <a:t>True task: Perform valid logical reasoning</a:t>
            </a:r>
          </a:p>
        </p:txBody>
      </p:sp>
      <p:sp>
        <p:nvSpPr>
          <p:cNvPr id="4" name="Date Placeholder 3">
            <a:extLst>
              <a:ext uri="{FF2B5EF4-FFF2-40B4-BE49-F238E27FC236}">
                <a16:creationId xmlns:a16="http://schemas.microsoft.com/office/drawing/2014/main" id="{1816724B-88C9-4D7B-F04E-CCBE11F3B91F}"/>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CCB7C3B1-79C4-C8BD-1F1C-A401B625F8C1}"/>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2508FCD4-4D0E-4D8C-F422-22E6FF6D0618}"/>
              </a:ext>
            </a:extLst>
          </p:cNvPr>
          <p:cNvSpPr>
            <a:spLocks noGrp="1"/>
          </p:cNvSpPr>
          <p:nvPr>
            <p:ph type="sldNum" sz="quarter" idx="12"/>
          </p:nvPr>
        </p:nvSpPr>
        <p:spPr/>
        <p:txBody>
          <a:bodyPr/>
          <a:lstStyle/>
          <a:p>
            <a:fld id="{D4F24A5E-B0D2-394D-9970-9AE06BCB59C1}" type="slidenum">
              <a:rPr lang="en-US" smtClean="0"/>
              <a:t>53</a:t>
            </a:fld>
            <a:endParaRPr lang="en-US"/>
          </a:p>
        </p:txBody>
      </p:sp>
    </p:spTree>
    <p:extLst>
      <p:ext uri="{BB962C8B-B14F-4D97-AF65-F5344CB8AC3E}">
        <p14:creationId xmlns:p14="http://schemas.microsoft.com/office/powerpoint/2010/main" val="3872610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B304-4DD1-2B44-A0EB-5E81855E47D7}"/>
              </a:ext>
            </a:extLst>
          </p:cNvPr>
          <p:cNvSpPr>
            <a:spLocks noGrp="1"/>
          </p:cNvSpPr>
          <p:nvPr>
            <p:ph type="title"/>
          </p:nvPr>
        </p:nvSpPr>
        <p:spPr/>
        <p:txBody>
          <a:bodyPr>
            <a:normAutofit fontScale="90000"/>
          </a:bodyPr>
          <a:lstStyle/>
          <a:p>
            <a:r>
              <a:rPr lang="en-CA"/>
              <a:t>Inverse scaling can become U-shaped,</a:t>
            </a:r>
            <a:br>
              <a:rPr lang="en-CA"/>
            </a:br>
            <a:r>
              <a:rPr lang="en-US"/>
              <a:t>Wei et al., 2022</a:t>
            </a:r>
          </a:p>
        </p:txBody>
      </p:sp>
      <p:sp>
        <p:nvSpPr>
          <p:cNvPr id="3" name="Content Placeholder 2">
            <a:extLst>
              <a:ext uri="{FF2B5EF4-FFF2-40B4-BE49-F238E27FC236}">
                <a16:creationId xmlns:a16="http://schemas.microsoft.com/office/drawing/2014/main" id="{65F6FB1F-E213-36A7-51DB-1D0581777E3C}"/>
              </a:ext>
            </a:extLst>
          </p:cNvPr>
          <p:cNvSpPr>
            <a:spLocks noGrp="1"/>
          </p:cNvSpPr>
          <p:nvPr>
            <p:ph idx="1"/>
          </p:nvPr>
        </p:nvSpPr>
        <p:spPr/>
        <p:txBody>
          <a:bodyPr/>
          <a:lstStyle/>
          <a:p>
            <a:r>
              <a:rPr lang="en-US"/>
              <a:t>However, even though large models perform better than medium models, they only perform about as well as small models</a:t>
            </a:r>
          </a:p>
          <a:p>
            <a:r>
              <a:rPr lang="en-US"/>
              <a:t>Inverse scaling tasks are not solved</a:t>
            </a:r>
          </a:p>
        </p:txBody>
      </p:sp>
      <p:sp>
        <p:nvSpPr>
          <p:cNvPr id="4" name="Date Placeholder 3">
            <a:extLst>
              <a:ext uri="{FF2B5EF4-FFF2-40B4-BE49-F238E27FC236}">
                <a16:creationId xmlns:a16="http://schemas.microsoft.com/office/drawing/2014/main" id="{1816724B-88C9-4D7B-F04E-CCBE11F3B91F}"/>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CCB7C3B1-79C4-C8BD-1F1C-A401B625F8C1}"/>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2508FCD4-4D0E-4D8C-F422-22E6FF6D0618}"/>
              </a:ext>
            </a:extLst>
          </p:cNvPr>
          <p:cNvSpPr>
            <a:spLocks noGrp="1"/>
          </p:cNvSpPr>
          <p:nvPr>
            <p:ph type="sldNum" sz="quarter" idx="12"/>
          </p:nvPr>
        </p:nvSpPr>
        <p:spPr/>
        <p:txBody>
          <a:bodyPr/>
          <a:lstStyle/>
          <a:p>
            <a:fld id="{D4F24A5E-B0D2-394D-9970-9AE06BCB59C1}" type="slidenum">
              <a:rPr lang="en-US" smtClean="0"/>
              <a:t>54</a:t>
            </a:fld>
            <a:endParaRPr lang="en-US"/>
          </a:p>
        </p:txBody>
      </p:sp>
      <p:pic>
        <p:nvPicPr>
          <p:cNvPr id="8" name="Picture 7" descr="A graph with numbers and lines&#10;&#10;Description automatically generated">
            <a:extLst>
              <a:ext uri="{FF2B5EF4-FFF2-40B4-BE49-F238E27FC236}">
                <a16:creationId xmlns:a16="http://schemas.microsoft.com/office/drawing/2014/main" id="{8E37E08C-083D-65CE-2075-10E241FD34DB}"/>
              </a:ext>
            </a:extLst>
          </p:cNvPr>
          <p:cNvPicPr>
            <a:picLocks noChangeAspect="1"/>
          </p:cNvPicPr>
          <p:nvPr/>
        </p:nvPicPr>
        <p:blipFill>
          <a:blip r:embed="rId2"/>
          <a:stretch>
            <a:fillRect/>
          </a:stretch>
        </p:blipFill>
        <p:spPr>
          <a:xfrm>
            <a:off x="4252064" y="3130460"/>
            <a:ext cx="3687872" cy="3046503"/>
          </a:xfrm>
          <a:prstGeom prst="rect">
            <a:avLst/>
          </a:prstGeom>
        </p:spPr>
      </p:pic>
    </p:spTree>
    <p:extLst>
      <p:ext uri="{BB962C8B-B14F-4D97-AF65-F5344CB8AC3E}">
        <p14:creationId xmlns:p14="http://schemas.microsoft.com/office/powerpoint/2010/main" val="38285621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B304-4DD1-2B44-A0EB-5E81855E47D7}"/>
              </a:ext>
            </a:extLst>
          </p:cNvPr>
          <p:cNvSpPr>
            <a:spLocks noGrp="1"/>
          </p:cNvSpPr>
          <p:nvPr>
            <p:ph type="title"/>
          </p:nvPr>
        </p:nvSpPr>
        <p:spPr/>
        <p:txBody>
          <a:bodyPr>
            <a:normAutofit fontScale="90000"/>
          </a:bodyPr>
          <a:lstStyle/>
          <a:p>
            <a:r>
              <a:rPr lang="en-CA"/>
              <a:t>Inverse scaling can become U-shaped,</a:t>
            </a:r>
            <a:br>
              <a:rPr lang="en-CA"/>
            </a:br>
            <a:r>
              <a:rPr lang="en-US"/>
              <a:t>Wei et al., 2022</a:t>
            </a:r>
          </a:p>
        </p:txBody>
      </p:sp>
      <p:sp>
        <p:nvSpPr>
          <p:cNvPr id="3" name="Content Placeholder 2">
            <a:extLst>
              <a:ext uri="{FF2B5EF4-FFF2-40B4-BE49-F238E27FC236}">
                <a16:creationId xmlns:a16="http://schemas.microsoft.com/office/drawing/2014/main" id="{65F6FB1F-E213-36A7-51DB-1D0581777E3C}"/>
              </a:ext>
            </a:extLst>
          </p:cNvPr>
          <p:cNvSpPr>
            <a:spLocks noGrp="1"/>
          </p:cNvSpPr>
          <p:nvPr>
            <p:ph idx="1"/>
          </p:nvPr>
        </p:nvSpPr>
        <p:spPr/>
        <p:txBody>
          <a:bodyPr/>
          <a:lstStyle/>
          <a:p>
            <a:r>
              <a:rPr lang="en-US"/>
              <a:t>How to improve?</a:t>
            </a:r>
          </a:p>
          <a:p>
            <a:pPr lvl="1"/>
            <a:r>
              <a:rPr lang="en-US"/>
              <a:t>1-shot</a:t>
            </a:r>
          </a:p>
          <a:p>
            <a:pPr lvl="1"/>
            <a:r>
              <a:rPr lang="en-US"/>
              <a:t>Chain of thought (</a:t>
            </a:r>
            <a:r>
              <a:rPr lang="en-US" err="1"/>
              <a:t>CoT</a:t>
            </a:r>
            <a:r>
              <a:rPr lang="en-US"/>
              <a:t>)</a:t>
            </a:r>
          </a:p>
          <a:p>
            <a:pPr lvl="1"/>
            <a:endParaRPr lang="en-US"/>
          </a:p>
        </p:txBody>
      </p:sp>
      <p:sp>
        <p:nvSpPr>
          <p:cNvPr id="4" name="Date Placeholder 3">
            <a:extLst>
              <a:ext uri="{FF2B5EF4-FFF2-40B4-BE49-F238E27FC236}">
                <a16:creationId xmlns:a16="http://schemas.microsoft.com/office/drawing/2014/main" id="{1816724B-88C9-4D7B-F04E-CCBE11F3B91F}"/>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CCB7C3B1-79C4-C8BD-1F1C-A401B625F8C1}"/>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2508FCD4-4D0E-4D8C-F422-22E6FF6D0618}"/>
              </a:ext>
            </a:extLst>
          </p:cNvPr>
          <p:cNvSpPr>
            <a:spLocks noGrp="1"/>
          </p:cNvSpPr>
          <p:nvPr>
            <p:ph type="sldNum" sz="quarter" idx="12"/>
          </p:nvPr>
        </p:nvSpPr>
        <p:spPr/>
        <p:txBody>
          <a:bodyPr/>
          <a:lstStyle/>
          <a:p>
            <a:fld id="{D4F24A5E-B0D2-394D-9970-9AE06BCB59C1}" type="slidenum">
              <a:rPr lang="en-US" smtClean="0"/>
              <a:t>55</a:t>
            </a:fld>
            <a:endParaRPr lang="en-US"/>
          </a:p>
        </p:txBody>
      </p:sp>
      <p:pic>
        <p:nvPicPr>
          <p:cNvPr id="9" name="Picture 8" descr="A group of graphs showing different types of numbers&#10;&#10;Description automatically generated with medium confidence">
            <a:extLst>
              <a:ext uri="{FF2B5EF4-FFF2-40B4-BE49-F238E27FC236}">
                <a16:creationId xmlns:a16="http://schemas.microsoft.com/office/drawing/2014/main" id="{E9CE4A16-B89B-6C54-158E-AED7C817902A}"/>
              </a:ext>
            </a:extLst>
          </p:cNvPr>
          <p:cNvPicPr>
            <a:picLocks noChangeAspect="1"/>
          </p:cNvPicPr>
          <p:nvPr/>
        </p:nvPicPr>
        <p:blipFill>
          <a:blip r:embed="rId2"/>
          <a:stretch>
            <a:fillRect/>
          </a:stretch>
        </p:blipFill>
        <p:spPr>
          <a:xfrm>
            <a:off x="5378363" y="1686844"/>
            <a:ext cx="5550074" cy="3678906"/>
          </a:xfrm>
          <a:prstGeom prst="rect">
            <a:avLst/>
          </a:prstGeom>
        </p:spPr>
      </p:pic>
    </p:spTree>
    <p:extLst>
      <p:ext uri="{BB962C8B-B14F-4D97-AF65-F5344CB8AC3E}">
        <p14:creationId xmlns:p14="http://schemas.microsoft.com/office/powerpoint/2010/main" val="5866377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B304-4DD1-2B44-A0EB-5E81855E47D7}"/>
              </a:ext>
            </a:extLst>
          </p:cNvPr>
          <p:cNvSpPr>
            <a:spLocks noGrp="1"/>
          </p:cNvSpPr>
          <p:nvPr>
            <p:ph type="title"/>
          </p:nvPr>
        </p:nvSpPr>
        <p:spPr/>
        <p:txBody>
          <a:bodyPr>
            <a:normAutofit fontScale="90000"/>
          </a:bodyPr>
          <a:lstStyle/>
          <a:p>
            <a:r>
              <a:rPr lang="en-CA"/>
              <a:t>Inverse scaling can become U-shaped,</a:t>
            </a:r>
            <a:br>
              <a:rPr lang="en-CA"/>
            </a:br>
            <a:r>
              <a:rPr lang="en-US"/>
              <a:t>Wei et al., 2022</a:t>
            </a:r>
          </a:p>
        </p:txBody>
      </p:sp>
      <p:sp>
        <p:nvSpPr>
          <p:cNvPr id="3" name="Content Placeholder 2">
            <a:extLst>
              <a:ext uri="{FF2B5EF4-FFF2-40B4-BE49-F238E27FC236}">
                <a16:creationId xmlns:a16="http://schemas.microsoft.com/office/drawing/2014/main" id="{65F6FB1F-E213-36A7-51DB-1D0581777E3C}"/>
              </a:ext>
            </a:extLst>
          </p:cNvPr>
          <p:cNvSpPr>
            <a:spLocks noGrp="1"/>
          </p:cNvSpPr>
          <p:nvPr>
            <p:ph idx="1"/>
          </p:nvPr>
        </p:nvSpPr>
        <p:spPr/>
        <p:txBody>
          <a:bodyPr/>
          <a:lstStyle/>
          <a:p>
            <a:r>
              <a:rPr lang="en-US"/>
              <a:t>Takeaways</a:t>
            </a:r>
          </a:p>
          <a:p>
            <a:pPr lvl="1"/>
            <a:r>
              <a:rPr lang="en-US"/>
              <a:t>Increasing scale seems to turn inverse scaling into U-shaped scaling</a:t>
            </a:r>
          </a:p>
          <a:p>
            <a:pPr lvl="1"/>
            <a:r>
              <a:rPr lang="en-US"/>
              <a:t>Inverse scaling may not be a big issue</a:t>
            </a:r>
          </a:p>
          <a:p>
            <a:pPr lvl="1"/>
            <a:r>
              <a:rPr lang="en-US"/>
              <a:t>However, there is still room for improvement</a:t>
            </a:r>
          </a:p>
          <a:p>
            <a:pPr lvl="2"/>
            <a:r>
              <a:rPr lang="en-US"/>
              <a:t>Techniques like 1-shot prompting and </a:t>
            </a:r>
            <a:r>
              <a:rPr lang="en-US" err="1"/>
              <a:t>CoT</a:t>
            </a:r>
            <a:r>
              <a:rPr lang="en-US"/>
              <a:t> can help</a:t>
            </a:r>
          </a:p>
          <a:p>
            <a:pPr lvl="1"/>
            <a:endParaRPr lang="en-US"/>
          </a:p>
        </p:txBody>
      </p:sp>
      <p:sp>
        <p:nvSpPr>
          <p:cNvPr id="4" name="Date Placeholder 3">
            <a:extLst>
              <a:ext uri="{FF2B5EF4-FFF2-40B4-BE49-F238E27FC236}">
                <a16:creationId xmlns:a16="http://schemas.microsoft.com/office/drawing/2014/main" id="{1816724B-88C9-4D7B-F04E-CCBE11F3B91F}"/>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CCB7C3B1-79C4-C8BD-1F1C-A401B625F8C1}"/>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2508FCD4-4D0E-4D8C-F422-22E6FF6D0618}"/>
              </a:ext>
            </a:extLst>
          </p:cNvPr>
          <p:cNvSpPr>
            <a:spLocks noGrp="1"/>
          </p:cNvSpPr>
          <p:nvPr>
            <p:ph type="sldNum" sz="quarter" idx="12"/>
          </p:nvPr>
        </p:nvSpPr>
        <p:spPr/>
        <p:txBody>
          <a:bodyPr/>
          <a:lstStyle/>
          <a:p>
            <a:fld id="{D4F24A5E-B0D2-394D-9970-9AE06BCB59C1}" type="slidenum">
              <a:rPr lang="en-US" smtClean="0"/>
              <a:t>56</a:t>
            </a:fld>
            <a:endParaRPr lang="en-US"/>
          </a:p>
        </p:txBody>
      </p:sp>
    </p:spTree>
    <p:extLst>
      <p:ext uri="{BB962C8B-B14F-4D97-AF65-F5344CB8AC3E}">
        <p14:creationId xmlns:p14="http://schemas.microsoft.com/office/powerpoint/2010/main" val="1999310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B304-4DD1-2B44-A0EB-5E81855E47D7}"/>
              </a:ext>
            </a:extLst>
          </p:cNvPr>
          <p:cNvSpPr>
            <a:spLocks noGrp="1"/>
          </p:cNvSpPr>
          <p:nvPr>
            <p:ph type="title"/>
          </p:nvPr>
        </p:nvSpPr>
        <p:spPr/>
        <p:txBody>
          <a:bodyPr>
            <a:normAutofit fontScale="90000"/>
          </a:bodyPr>
          <a:lstStyle/>
          <a:p>
            <a:r>
              <a:rPr lang="en-CA"/>
              <a:t>Transcending Scaling Laws with 0.1% Extra Compute, Tay et al., 2022</a:t>
            </a:r>
            <a:endParaRPr lang="en-US"/>
          </a:p>
        </p:txBody>
      </p:sp>
      <p:sp>
        <p:nvSpPr>
          <p:cNvPr id="3" name="Content Placeholder 2">
            <a:extLst>
              <a:ext uri="{FF2B5EF4-FFF2-40B4-BE49-F238E27FC236}">
                <a16:creationId xmlns:a16="http://schemas.microsoft.com/office/drawing/2014/main" id="{65F6FB1F-E213-36A7-51DB-1D0581777E3C}"/>
              </a:ext>
            </a:extLst>
          </p:cNvPr>
          <p:cNvSpPr>
            <a:spLocks noGrp="1"/>
          </p:cNvSpPr>
          <p:nvPr>
            <p:ph idx="1"/>
          </p:nvPr>
        </p:nvSpPr>
        <p:spPr/>
        <p:txBody>
          <a:bodyPr anchor="ctr"/>
          <a:lstStyle/>
          <a:p>
            <a:pPr marL="457200" lvl="1" indent="0" algn="ctr">
              <a:buNone/>
            </a:pPr>
            <a:r>
              <a:rPr lang="en-US" b="1"/>
              <a:t>Main RQ: </a:t>
            </a:r>
            <a:r>
              <a:rPr lang="en-US"/>
              <a:t>Can new training techniques improve scaling?</a:t>
            </a:r>
            <a:endParaRPr lang="en-US" b="1"/>
          </a:p>
        </p:txBody>
      </p:sp>
      <p:sp>
        <p:nvSpPr>
          <p:cNvPr id="4" name="Date Placeholder 3">
            <a:extLst>
              <a:ext uri="{FF2B5EF4-FFF2-40B4-BE49-F238E27FC236}">
                <a16:creationId xmlns:a16="http://schemas.microsoft.com/office/drawing/2014/main" id="{1816724B-88C9-4D7B-F04E-CCBE11F3B91F}"/>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CCB7C3B1-79C4-C8BD-1F1C-A401B625F8C1}"/>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2508FCD4-4D0E-4D8C-F422-22E6FF6D0618}"/>
              </a:ext>
            </a:extLst>
          </p:cNvPr>
          <p:cNvSpPr>
            <a:spLocks noGrp="1"/>
          </p:cNvSpPr>
          <p:nvPr>
            <p:ph type="sldNum" sz="quarter" idx="12"/>
          </p:nvPr>
        </p:nvSpPr>
        <p:spPr/>
        <p:txBody>
          <a:bodyPr/>
          <a:lstStyle/>
          <a:p>
            <a:fld id="{D4F24A5E-B0D2-394D-9970-9AE06BCB59C1}" type="slidenum">
              <a:rPr lang="en-US" smtClean="0"/>
              <a:t>57</a:t>
            </a:fld>
            <a:endParaRPr lang="en-US"/>
          </a:p>
        </p:txBody>
      </p:sp>
    </p:spTree>
    <p:extLst>
      <p:ext uri="{BB962C8B-B14F-4D97-AF65-F5344CB8AC3E}">
        <p14:creationId xmlns:p14="http://schemas.microsoft.com/office/powerpoint/2010/main" val="12329696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B304-4DD1-2B44-A0EB-5E81855E47D7}"/>
              </a:ext>
            </a:extLst>
          </p:cNvPr>
          <p:cNvSpPr>
            <a:spLocks noGrp="1"/>
          </p:cNvSpPr>
          <p:nvPr>
            <p:ph type="title"/>
          </p:nvPr>
        </p:nvSpPr>
        <p:spPr/>
        <p:txBody>
          <a:bodyPr>
            <a:normAutofit fontScale="90000"/>
          </a:bodyPr>
          <a:lstStyle/>
          <a:p>
            <a:r>
              <a:rPr lang="en-CA"/>
              <a:t>Transcending Scaling Laws with 0.1% Extra Compute, Tay et al., 2022</a:t>
            </a:r>
            <a:endParaRPr lang="en-US"/>
          </a:p>
        </p:txBody>
      </p:sp>
      <p:sp>
        <p:nvSpPr>
          <p:cNvPr id="3" name="Content Placeholder 2">
            <a:extLst>
              <a:ext uri="{FF2B5EF4-FFF2-40B4-BE49-F238E27FC236}">
                <a16:creationId xmlns:a16="http://schemas.microsoft.com/office/drawing/2014/main" id="{65F6FB1F-E213-36A7-51DB-1D0581777E3C}"/>
              </a:ext>
            </a:extLst>
          </p:cNvPr>
          <p:cNvSpPr>
            <a:spLocks noGrp="1"/>
          </p:cNvSpPr>
          <p:nvPr>
            <p:ph idx="1"/>
          </p:nvPr>
        </p:nvSpPr>
        <p:spPr/>
        <p:txBody>
          <a:bodyPr anchor="t"/>
          <a:lstStyle/>
          <a:p>
            <a:r>
              <a:rPr lang="en-US"/>
              <a:t>The new training procedure:</a:t>
            </a:r>
          </a:p>
          <a:p>
            <a:pPr lvl="1"/>
            <a:r>
              <a:rPr lang="en-US"/>
              <a:t>First take the PALM base model, then</a:t>
            </a:r>
          </a:p>
          <a:p>
            <a:pPr lvl="1"/>
            <a:r>
              <a:rPr lang="en-US"/>
              <a:t>Use an extra 0.1% compute on the same data to train with an objective that combines prefix language modelling and long-short span corruption (infilling)</a:t>
            </a:r>
          </a:p>
          <a:p>
            <a:pPr lvl="2"/>
            <a:r>
              <a:rPr lang="en-US"/>
              <a:t>The quick brown fox &lt;</a:t>
            </a:r>
            <a:r>
              <a:rPr lang="en-US">
                <a:highlight>
                  <a:srgbClr val="FFFF00"/>
                </a:highlight>
              </a:rPr>
              <a:t>targets</a:t>
            </a:r>
            <a:r>
              <a:rPr lang="en-US"/>
              <a:t>&gt; </a:t>
            </a:r>
            <a:r>
              <a:rPr lang="en-US" b="1"/>
              <a:t>AND </a:t>
            </a:r>
            <a:r>
              <a:rPr lang="en-US"/>
              <a:t>The &lt;</a:t>
            </a:r>
            <a:r>
              <a:rPr lang="en-US">
                <a:highlight>
                  <a:srgbClr val="FFFF00"/>
                </a:highlight>
              </a:rPr>
              <a:t>targets</a:t>
            </a:r>
            <a:r>
              <a:rPr lang="en-US"/>
              <a:t>&gt; fox jumped over the lazy dog</a:t>
            </a:r>
          </a:p>
          <a:p>
            <a:pPr lvl="1"/>
            <a:r>
              <a:rPr lang="en-US"/>
              <a:t>Mixture of denoisers</a:t>
            </a:r>
          </a:p>
          <a:p>
            <a:pPr lvl="2"/>
            <a:r>
              <a:rPr lang="en-US" b="1"/>
              <a:t>Regular denoising: </a:t>
            </a:r>
            <a:r>
              <a:rPr lang="en-CA">
                <a:latin typeface="Söhne"/>
              </a:rPr>
              <a:t>N</a:t>
            </a:r>
            <a:r>
              <a:rPr lang="en-CA" b="0" i="0">
                <a:effectLst/>
                <a:latin typeface="Söhne"/>
              </a:rPr>
              <a:t>oise is sampled as spans and replaced with sentinel tokens. Spans are typically uniformly sampled with a mean of 3 and a corruption rate of 15%.</a:t>
            </a:r>
          </a:p>
          <a:p>
            <a:pPr lvl="2"/>
            <a:r>
              <a:rPr lang="en-CA" b="1" i="0">
                <a:effectLst/>
                <a:latin typeface="Söhne"/>
              </a:rPr>
              <a:t>Extreme Denoising</a:t>
            </a:r>
            <a:r>
              <a:rPr lang="en-CA" b="0" i="0">
                <a:effectLst/>
                <a:latin typeface="Söhne"/>
              </a:rPr>
              <a:t>: Here, the noise level is significantly increased, either by corrupting a large percentage of the original text or by replacing very long spans of text. Spans for extreme denoising are typically uniformly sampled with a mean length of 32 or a corruption rate of up to 50%.</a:t>
            </a:r>
          </a:p>
          <a:p>
            <a:pPr lvl="2"/>
            <a:r>
              <a:rPr lang="en-CA" b="1"/>
              <a:t>Sequential Denoising:</a:t>
            </a:r>
            <a:r>
              <a:rPr lang="en-CA"/>
              <a:t> Noise is always sampled from the start of the text to a randomly sampled point in the text</a:t>
            </a:r>
            <a:endParaRPr lang="en-CA" b="0" i="0">
              <a:effectLst/>
              <a:latin typeface="Söhne"/>
            </a:endParaRPr>
          </a:p>
          <a:p>
            <a:pPr lvl="3"/>
            <a:endParaRPr lang="en-US"/>
          </a:p>
        </p:txBody>
      </p:sp>
      <p:sp>
        <p:nvSpPr>
          <p:cNvPr id="4" name="Date Placeholder 3">
            <a:extLst>
              <a:ext uri="{FF2B5EF4-FFF2-40B4-BE49-F238E27FC236}">
                <a16:creationId xmlns:a16="http://schemas.microsoft.com/office/drawing/2014/main" id="{1816724B-88C9-4D7B-F04E-CCBE11F3B91F}"/>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CCB7C3B1-79C4-C8BD-1F1C-A401B625F8C1}"/>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2508FCD4-4D0E-4D8C-F422-22E6FF6D0618}"/>
              </a:ext>
            </a:extLst>
          </p:cNvPr>
          <p:cNvSpPr>
            <a:spLocks noGrp="1"/>
          </p:cNvSpPr>
          <p:nvPr>
            <p:ph type="sldNum" sz="quarter" idx="12"/>
          </p:nvPr>
        </p:nvSpPr>
        <p:spPr/>
        <p:txBody>
          <a:bodyPr/>
          <a:lstStyle/>
          <a:p>
            <a:fld id="{D4F24A5E-B0D2-394D-9970-9AE06BCB59C1}" type="slidenum">
              <a:rPr lang="en-US" smtClean="0"/>
              <a:t>58</a:t>
            </a:fld>
            <a:endParaRPr lang="en-US"/>
          </a:p>
        </p:txBody>
      </p:sp>
    </p:spTree>
    <p:extLst>
      <p:ext uri="{BB962C8B-B14F-4D97-AF65-F5344CB8AC3E}">
        <p14:creationId xmlns:p14="http://schemas.microsoft.com/office/powerpoint/2010/main" val="2702041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B304-4DD1-2B44-A0EB-5E81855E47D7}"/>
              </a:ext>
            </a:extLst>
          </p:cNvPr>
          <p:cNvSpPr>
            <a:spLocks noGrp="1"/>
          </p:cNvSpPr>
          <p:nvPr>
            <p:ph type="title"/>
          </p:nvPr>
        </p:nvSpPr>
        <p:spPr/>
        <p:txBody>
          <a:bodyPr>
            <a:normAutofit fontScale="90000"/>
          </a:bodyPr>
          <a:lstStyle/>
          <a:p>
            <a:r>
              <a:rPr lang="en-CA"/>
              <a:t>Transcending Scaling Laws with 0.1% Extra Compute, Tay et al., 2022</a:t>
            </a:r>
            <a:endParaRPr lang="en-US"/>
          </a:p>
        </p:txBody>
      </p:sp>
      <p:sp>
        <p:nvSpPr>
          <p:cNvPr id="3" name="Content Placeholder 2">
            <a:extLst>
              <a:ext uri="{FF2B5EF4-FFF2-40B4-BE49-F238E27FC236}">
                <a16:creationId xmlns:a16="http://schemas.microsoft.com/office/drawing/2014/main" id="{65F6FB1F-E213-36A7-51DB-1D0581777E3C}"/>
              </a:ext>
            </a:extLst>
          </p:cNvPr>
          <p:cNvSpPr>
            <a:spLocks noGrp="1"/>
          </p:cNvSpPr>
          <p:nvPr>
            <p:ph idx="1"/>
          </p:nvPr>
        </p:nvSpPr>
        <p:spPr/>
        <p:txBody>
          <a:bodyPr anchor="t">
            <a:normAutofit fontScale="92500" lnSpcReduction="20000"/>
          </a:bodyPr>
          <a:lstStyle/>
          <a:p>
            <a:r>
              <a:rPr lang="en-CA"/>
              <a:t>Results:</a:t>
            </a:r>
          </a:p>
          <a:p>
            <a:pPr lvl="1"/>
            <a:r>
              <a:rPr lang="en-CA"/>
              <a:t>Improved scaling properties: </a:t>
            </a:r>
          </a:p>
          <a:p>
            <a:pPr lvl="1"/>
            <a:endParaRPr lang="en-CA"/>
          </a:p>
          <a:p>
            <a:pPr lvl="1"/>
            <a:endParaRPr lang="en-CA"/>
          </a:p>
          <a:p>
            <a:pPr lvl="1"/>
            <a:endParaRPr lang="en-CA"/>
          </a:p>
          <a:p>
            <a:pPr lvl="1"/>
            <a:endParaRPr lang="en-CA"/>
          </a:p>
          <a:p>
            <a:pPr lvl="1"/>
            <a:endParaRPr lang="en-CA"/>
          </a:p>
          <a:p>
            <a:pPr lvl="1"/>
            <a:endParaRPr lang="en-CA"/>
          </a:p>
          <a:p>
            <a:pPr lvl="1"/>
            <a:endParaRPr lang="en-CA"/>
          </a:p>
          <a:p>
            <a:pPr lvl="1"/>
            <a:endParaRPr lang="en-CA"/>
          </a:p>
          <a:p>
            <a:pPr lvl="1"/>
            <a:endParaRPr lang="en-CA"/>
          </a:p>
          <a:p>
            <a:pPr lvl="1"/>
            <a:endParaRPr lang="en-CA"/>
          </a:p>
          <a:p>
            <a:pPr lvl="1"/>
            <a:r>
              <a:rPr lang="en-CA"/>
              <a:t>Compute Savings:</a:t>
            </a:r>
          </a:p>
          <a:p>
            <a:pPr lvl="2"/>
            <a:r>
              <a:rPr lang="en-CA"/>
              <a:t>For the 540B model, the saving rates at the middle checkpoint is approximately 2x. This is equivalent to about 4.4 million TPUv4 hours for the 540B model. </a:t>
            </a:r>
          </a:p>
          <a:p>
            <a:pPr lvl="2"/>
            <a:r>
              <a:rPr lang="en-CA">
                <a:latin typeface="Söhne"/>
              </a:rPr>
              <a:t>Savings seems to increase with the amount of causal language modelling already done</a:t>
            </a:r>
            <a:endParaRPr lang="en-CA" b="0" i="0">
              <a:effectLst/>
              <a:latin typeface="Söhne"/>
            </a:endParaRPr>
          </a:p>
          <a:p>
            <a:pPr lvl="3"/>
            <a:endParaRPr lang="en-US"/>
          </a:p>
        </p:txBody>
      </p:sp>
      <p:sp>
        <p:nvSpPr>
          <p:cNvPr id="4" name="Date Placeholder 3">
            <a:extLst>
              <a:ext uri="{FF2B5EF4-FFF2-40B4-BE49-F238E27FC236}">
                <a16:creationId xmlns:a16="http://schemas.microsoft.com/office/drawing/2014/main" id="{1816724B-88C9-4D7B-F04E-CCBE11F3B91F}"/>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CCB7C3B1-79C4-C8BD-1F1C-A401B625F8C1}"/>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2508FCD4-4D0E-4D8C-F422-22E6FF6D0618}"/>
              </a:ext>
            </a:extLst>
          </p:cNvPr>
          <p:cNvSpPr>
            <a:spLocks noGrp="1"/>
          </p:cNvSpPr>
          <p:nvPr>
            <p:ph type="sldNum" sz="quarter" idx="12"/>
          </p:nvPr>
        </p:nvSpPr>
        <p:spPr/>
        <p:txBody>
          <a:bodyPr/>
          <a:lstStyle/>
          <a:p>
            <a:fld id="{D4F24A5E-B0D2-394D-9970-9AE06BCB59C1}" type="slidenum">
              <a:rPr lang="en-US" smtClean="0"/>
              <a:t>59</a:t>
            </a:fld>
            <a:endParaRPr lang="en-US"/>
          </a:p>
        </p:txBody>
      </p:sp>
      <p:pic>
        <p:nvPicPr>
          <p:cNvPr id="8" name="Picture 7" descr="A graph of a number of numbers&#10;&#10;Description automatically generated with medium confidence">
            <a:extLst>
              <a:ext uri="{FF2B5EF4-FFF2-40B4-BE49-F238E27FC236}">
                <a16:creationId xmlns:a16="http://schemas.microsoft.com/office/drawing/2014/main" id="{A3CC7721-F8FE-F13D-D76D-C358D126736B}"/>
              </a:ext>
            </a:extLst>
          </p:cNvPr>
          <p:cNvPicPr>
            <a:picLocks noChangeAspect="1"/>
          </p:cNvPicPr>
          <p:nvPr/>
        </p:nvPicPr>
        <p:blipFill>
          <a:blip r:embed="rId2"/>
          <a:stretch>
            <a:fillRect/>
          </a:stretch>
        </p:blipFill>
        <p:spPr>
          <a:xfrm>
            <a:off x="1741714" y="1911434"/>
            <a:ext cx="7239000" cy="2836252"/>
          </a:xfrm>
          <a:prstGeom prst="rect">
            <a:avLst/>
          </a:prstGeom>
        </p:spPr>
      </p:pic>
    </p:spTree>
    <p:extLst>
      <p:ext uri="{BB962C8B-B14F-4D97-AF65-F5344CB8AC3E}">
        <p14:creationId xmlns:p14="http://schemas.microsoft.com/office/powerpoint/2010/main" val="1901475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6A8FF-5A20-27B6-E78E-301E2293F03A}"/>
              </a:ext>
            </a:extLst>
          </p:cNvPr>
          <p:cNvSpPr>
            <a:spLocks noGrp="1"/>
          </p:cNvSpPr>
          <p:nvPr>
            <p:ph type="title"/>
          </p:nvPr>
        </p:nvSpPr>
        <p:spPr/>
        <p:txBody>
          <a:bodyPr/>
          <a:lstStyle/>
          <a:p>
            <a:r>
              <a:rPr lang="en-US">
                <a:cs typeface="Calibri Light"/>
              </a:rPr>
              <a:t>Kaplan et al., 2020  - Main Idea</a:t>
            </a:r>
          </a:p>
        </p:txBody>
      </p:sp>
      <p:sp>
        <p:nvSpPr>
          <p:cNvPr id="3" name="Content Placeholder 2">
            <a:extLst>
              <a:ext uri="{FF2B5EF4-FFF2-40B4-BE49-F238E27FC236}">
                <a16:creationId xmlns:a16="http://schemas.microsoft.com/office/drawing/2014/main" id="{186C797D-8B74-C446-C52D-EF0680E620B0}"/>
              </a:ext>
            </a:extLst>
          </p:cNvPr>
          <p:cNvSpPr>
            <a:spLocks noGrp="1"/>
          </p:cNvSpPr>
          <p:nvPr>
            <p:ph idx="1"/>
          </p:nvPr>
        </p:nvSpPr>
        <p:spPr/>
        <p:txBody>
          <a:bodyPr vert="horz" lIns="91440" tIns="45720" rIns="91440" bIns="45720" rtlCol="0" anchor="t">
            <a:normAutofit/>
          </a:bodyPr>
          <a:lstStyle/>
          <a:p>
            <a:r>
              <a:rPr lang="en-US">
                <a:cs typeface="Calibri"/>
              </a:rPr>
              <a:t>Train models of vastly different scale (data, compute, params) and find the loss is predictably related to the scale</a:t>
            </a:r>
          </a:p>
          <a:p>
            <a:r>
              <a:rPr lang="en-US">
                <a:cs typeface="Calibri"/>
              </a:rPr>
              <a:t>Offer a predictive framework</a:t>
            </a:r>
          </a:p>
          <a:p>
            <a:r>
              <a:rPr lang="en-US">
                <a:cs typeface="Calibri"/>
              </a:rPr>
              <a:t>They make certain recommendations based on the scaling laws</a:t>
            </a:r>
          </a:p>
          <a:p>
            <a:pPr lvl="1"/>
            <a:r>
              <a:rPr lang="en-US">
                <a:cs typeface="Calibri"/>
              </a:rPr>
              <a:t>Ratio between parameters and data</a:t>
            </a:r>
          </a:p>
          <a:p>
            <a:pPr lvl="1"/>
            <a:r>
              <a:rPr lang="en-US">
                <a:cs typeface="Calibri"/>
              </a:rPr>
              <a:t>Don’t train to convergence</a:t>
            </a:r>
          </a:p>
          <a:p>
            <a:pPr lvl="1"/>
            <a:r>
              <a:rPr lang="en-US">
                <a:cs typeface="Calibri"/>
              </a:rPr>
              <a:t>Critical batch size</a:t>
            </a:r>
          </a:p>
          <a:p>
            <a:pPr lvl="1"/>
            <a:endParaRPr lang="en-US">
              <a:cs typeface="Calibri"/>
            </a:endParaRPr>
          </a:p>
        </p:txBody>
      </p:sp>
      <p:sp>
        <p:nvSpPr>
          <p:cNvPr id="4" name="Date Placeholder 3">
            <a:extLst>
              <a:ext uri="{FF2B5EF4-FFF2-40B4-BE49-F238E27FC236}">
                <a16:creationId xmlns:a16="http://schemas.microsoft.com/office/drawing/2014/main" id="{071425A9-94E6-F32A-608D-D9E771B6B68B}"/>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6CFEE142-77FF-F2C5-0E96-5FF497EBD3AC}"/>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13F3DFD8-7876-CD05-D142-D4E6483772B7}"/>
              </a:ext>
            </a:extLst>
          </p:cNvPr>
          <p:cNvSpPr>
            <a:spLocks noGrp="1"/>
          </p:cNvSpPr>
          <p:nvPr>
            <p:ph type="sldNum" sz="quarter" idx="12"/>
          </p:nvPr>
        </p:nvSpPr>
        <p:spPr/>
        <p:txBody>
          <a:bodyPr/>
          <a:lstStyle/>
          <a:p>
            <a:fld id="{D4F24A5E-B0D2-394D-9970-9AE06BCB59C1}" type="slidenum">
              <a:rPr lang="en-US" smtClean="0"/>
              <a:t>6</a:t>
            </a:fld>
            <a:endParaRPr lang="en-US"/>
          </a:p>
        </p:txBody>
      </p:sp>
    </p:spTree>
    <p:extLst>
      <p:ext uri="{BB962C8B-B14F-4D97-AF65-F5344CB8AC3E}">
        <p14:creationId xmlns:p14="http://schemas.microsoft.com/office/powerpoint/2010/main" val="396604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B304-4DD1-2B44-A0EB-5E81855E47D7}"/>
              </a:ext>
            </a:extLst>
          </p:cNvPr>
          <p:cNvSpPr>
            <a:spLocks noGrp="1"/>
          </p:cNvSpPr>
          <p:nvPr>
            <p:ph type="title"/>
          </p:nvPr>
        </p:nvSpPr>
        <p:spPr/>
        <p:txBody>
          <a:bodyPr>
            <a:normAutofit fontScale="90000"/>
          </a:bodyPr>
          <a:lstStyle/>
          <a:p>
            <a:r>
              <a:rPr lang="en-CA"/>
              <a:t>Transcending Scaling Laws with 0.1% Extra Compute, Tay et al., 2022</a:t>
            </a:r>
            <a:endParaRPr lang="en-US"/>
          </a:p>
        </p:txBody>
      </p:sp>
      <p:sp>
        <p:nvSpPr>
          <p:cNvPr id="3" name="Content Placeholder 2">
            <a:extLst>
              <a:ext uri="{FF2B5EF4-FFF2-40B4-BE49-F238E27FC236}">
                <a16:creationId xmlns:a16="http://schemas.microsoft.com/office/drawing/2014/main" id="{65F6FB1F-E213-36A7-51DB-1D0581777E3C}"/>
              </a:ext>
            </a:extLst>
          </p:cNvPr>
          <p:cNvSpPr>
            <a:spLocks noGrp="1"/>
          </p:cNvSpPr>
          <p:nvPr>
            <p:ph idx="1"/>
          </p:nvPr>
        </p:nvSpPr>
        <p:spPr/>
        <p:txBody>
          <a:bodyPr anchor="t">
            <a:normAutofit/>
          </a:bodyPr>
          <a:lstStyle/>
          <a:p>
            <a:r>
              <a:rPr lang="en-US"/>
              <a:t>Takeaways</a:t>
            </a:r>
          </a:p>
          <a:p>
            <a:pPr lvl="1"/>
            <a:r>
              <a:rPr lang="en-US"/>
              <a:t>Scaling laws may hold for autoregressive training</a:t>
            </a:r>
          </a:p>
          <a:p>
            <a:pPr lvl="1"/>
            <a:r>
              <a:rPr lang="en-US"/>
              <a:t>But, new training schemes, like UL2, could give us unexpected extra performance</a:t>
            </a:r>
          </a:p>
        </p:txBody>
      </p:sp>
      <p:sp>
        <p:nvSpPr>
          <p:cNvPr id="4" name="Date Placeholder 3">
            <a:extLst>
              <a:ext uri="{FF2B5EF4-FFF2-40B4-BE49-F238E27FC236}">
                <a16:creationId xmlns:a16="http://schemas.microsoft.com/office/drawing/2014/main" id="{1816724B-88C9-4D7B-F04E-CCBE11F3B91F}"/>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CCB7C3B1-79C4-C8BD-1F1C-A401B625F8C1}"/>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2508FCD4-4D0E-4D8C-F422-22E6FF6D0618}"/>
              </a:ext>
            </a:extLst>
          </p:cNvPr>
          <p:cNvSpPr>
            <a:spLocks noGrp="1"/>
          </p:cNvSpPr>
          <p:nvPr>
            <p:ph type="sldNum" sz="quarter" idx="12"/>
          </p:nvPr>
        </p:nvSpPr>
        <p:spPr/>
        <p:txBody>
          <a:bodyPr/>
          <a:lstStyle/>
          <a:p>
            <a:fld id="{D4F24A5E-B0D2-394D-9970-9AE06BCB59C1}" type="slidenum">
              <a:rPr lang="en-US" smtClean="0"/>
              <a:t>60</a:t>
            </a:fld>
            <a:endParaRPr lang="en-US"/>
          </a:p>
        </p:txBody>
      </p:sp>
    </p:spTree>
    <p:extLst>
      <p:ext uri="{BB962C8B-B14F-4D97-AF65-F5344CB8AC3E}">
        <p14:creationId xmlns:p14="http://schemas.microsoft.com/office/powerpoint/2010/main" val="41553657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7B50D-D61C-5C00-30DC-14F811B1DA6A}"/>
              </a:ext>
            </a:extLst>
          </p:cNvPr>
          <p:cNvSpPr>
            <a:spLocks noGrp="1"/>
          </p:cNvSpPr>
          <p:nvPr>
            <p:ph type="title"/>
          </p:nvPr>
        </p:nvSpPr>
        <p:spPr>
          <a:xfrm>
            <a:off x="838200" y="136526"/>
            <a:ext cx="10515600" cy="6024788"/>
          </a:xfrm>
        </p:spPr>
        <p:txBody>
          <a:bodyPr/>
          <a:lstStyle/>
          <a:p>
            <a:pPr algn="ctr"/>
            <a:r>
              <a:rPr lang="en-US"/>
              <a:t>Final Questions?</a:t>
            </a:r>
          </a:p>
        </p:txBody>
      </p:sp>
      <p:sp>
        <p:nvSpPr>
          <p:cNvPr id="4" name="Date Placeholder 3">
            <a:extLst>
              <a:ext uri="{FF2B5EF4-FFF2-40B4-BE49-F238E27FC236}">
                <a16:creationId xmlns:a16="http://schemas.microsoft.com/office/drawing/2014/main" id="{F6A26923-11A6-8443-BAA2-873FF8453458}"/>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72ADA821-6FFD-D606-6D38-41E47DBC1BDB}"/>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EEB99A8E-5564-DE11-1BD6-7771A4D7DE6A}"/>
              </a:ext>
            </a:extLst>
          </p:cNvPr>
          <p:cNvSpPr>
            <a:spLocks noGrp="1"/>
          </p:cNvSpPr>
          <p:nvPr>
            <p:ph type="sldNum" sz="quarter" idx="12"/>
          </p:nvPr>
        </p:nvSpPr>
        <p:spPr/>
        <p:txBody>
          <a:bodyPr/>
          <a:lstStyle/>
          <a:p>
            <a:fld id="{D4F24A5E-B0D2-394D-9970-9AE06BCB59C1}" type="slidenum">
              <a:rPr lang="en-US" smtClean="0"/>
              <a:t>61</a:t>
            </a:fld>
            <a:endParaRPr lang="en-US"/>
          </a:p>
        </p:txBody>
      </p:sp>
    </p:spTree>
    <p:extLst>
      <p:ext uri="{BB962C8B-B14F-4D97-AF65-F5344CB8AC3E}">
        <p14:creationId xmlns:p14="http://schemas.microsoft.com/office/powerpoint/2010/main" val="143957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6A8FF-5A20-27B6-E78E-301E2293F03A}"/>
              </a:ext>
            </a:extLst>
          </p:cNvPr>
          <p:cNvSpPr>
            <a:spLocks noGrp="1"/>
          </p:cNvSpPr>
          <p:nvPr>
            <p:ph type="title"/>
          </p:nvPr>
        </p:nvSpPr>
        <p:spPr/>
        <p:txBody>
          <a:bodyPr/>
          <a:lstStyle/>
          <a:p>
            <a:r>
              <a:rPr lang="en-US">
                <a:cs typeface="Calibri Light"/>
              </a:rPr>
              <a:t>Kaplan et al., 2020  - Main Results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86C797D-8B74-C446-C52D-EF0680E620B0}"/>
                  </a:ext>
                </a:extLst>
              </p:cNvPr>
              <p:cNvSpPr>
                <a:spLocks noGrp="1"/>
              </p:cNvSpPr>
              <p:nvPr>
                <p:ph idx="1"/>
              </p:nvPr>
            </p:nvSpPr>
            <p:spPr/>
            <p:txBody>
              <a:bodyPr vert="horz" lIns="91440" tIns="45720" rIns="91440" bIns="45720" rtlCol="0" anchor="t">
                <a:normAutofit fontScale="92500" lnSpcReduction="20000"/>
              </a:bodyPr>
              <a:lstStyle/>
              <a:p>
                <a:pPr marL="514350" indent="-514350">
                  <a:buFont typeface="+mj-lt"/>
                  <a:buAutoNum type="arabicPeriod"/>
                </a:pPr>
                <a:r>
                  <a:rPr lang="en-US">
                    <a:cs typeface="Calibri"/>
                  </a:rPr>
                  <a:t>Performance depends strongly on scale, weakly on model shape</a:t>
                </a:r>
              </a:p>
              <a:p>
                <a:pPr marL="514350" indent="-514350">
                  <a:buFont typeface="+mj-lt"/>
                  <a:buAutoNum type="arabicPeriod"/>
                </a:pPr>
                <a:r>
                  <a:rPr lang="en-US">
                    <a:cs typeface="Calibri"/>
                  </a:rPr>
                  <a:t>Performance scales with each of compute (C), data (D), and # of parameters (N) when not bottlenecked by the other two</a:t>
                </a:r>
              </a:p>
              <a:p>
                <a:pPr marL="514350" indent="-514350">
                  <a:buFont typeface="+mj-lt"/>
                  <a:buAutoNum type="arabicPeriod"/>
                </a:pPr>
                <a:r>
                  <a:rPr lang="en-US">
                    <a:cs typeface="Calibri"/>
                  </a:rPr>
                  <a:t>Performance improves predictably if we scale N and D in tandem, but suffers diminishing returns if N or D is held fixed</a:t>
                </a:r>
              </a:p>
              <a:p>
                <a:pPr marL="514350" indent="-514350">
                  <a:buFont typeface="+mj-lt"/>
                  <a:buAutoNum type="arabicPeriod"/>
                </a:pPr>
                <a:r>
                  <a:rPr lang="en-US">
                    <a:cs typeface="Calibri"/>
                  </a:rPr>
                  <a:t>Training curves are predictable, so we can (roughly) predict the final loss by extrapolating the early part of the training curve, regardless(</a:t>
                </a:r>
                <a:r>
                  <a:rPr lang="en-US" err="1">
                    <a:cs typeface="Calibri"/>
                  </a:rPr>
                  <a:t>ish</a:t>
                </a:r>
                <a:r>
                  <a:rPr lang="en-US">
                    <a:cs typeface="Calibri"/>
                  </a:rPr>
                  <a:t>) of model size</a:t>
                </a:r>
              </a:p>
              <a:p>
                <a:pPr marL="514350" indent="-514350">
                  <a:buFont typeface="+mj-lt"/>
                  <a:buAutoNum type="arabicPeriod"/>
                </a:pPr>
                <a:r>
                  <a:rPr lang="en-US">
                    <a:cs typeface="Calibri"/>
                  </a:rPr>
                  <a:t>We can predict how well the model will perform on OOD data by looking at the training validation accuracy</a:t>
                </a:r>
              </a:p>
              <a:p>
                <a:pPr marL="514350" indent="-514350">
                  <a:buFont typeface="+mj-lt"/>
                  <a:buAutoNum type="arabicPeriod"/>
                </a:pPr>
                <a:r>
                  <a:rPr lang="en-US">
                    <a:cs typeface="Calibri"/>
                  </a:rPr>
                  <a:t>Large models are more sample efficient than small ones</a:t>
                </a:r>
              </a:p>
              <a:p>
                <a:pPr marL="514350" indent="-514350">
                  <a:buFont typeface="+mj-lt"/>
                  <a:buAutoNum type="arabicPeriod"/>
                </a:pPr>
                <a:r>
                  <a:rPr lang="en-US">
                    <a:cs typeface="Calibri"/>
                  </a:rPr>
                  <a:t>Convergence is inefficient!</a:t>
                </a:r>
              </a:p>
              <a:p>
                <a:pPr marL="514350" indent="-514350">
                  <a:buFont typeface="+mj-lt"/>
                  <a:buAutoNum type="arabicPeriod"/>
                </a:pPr>
                <a:r>
                  <a:rPr lang="en-US">
                    <a:cs typeface="Calibri"/>
                  </a:rPr>
                  <a:t>The ideal batch size (</a:t>
                </a:r>
                <a14:m>
                  <m:oMath xmlns:m="http://schemas.openxmlformats.org/officeDocument/2006/math">
                    <m:sSub>
                      <m:sSubPr>
                        <m:ctrlPr>
                          <a:rPr lang="en-CA" b="0" i="1" smtClean="0">
                            <a:latin typeface="Cambria Math" panose="02040503050406030204" pitchFamily="18" charset="0"/>
                            <a:cs typeface="Calibri"/>
                          </a:rPr>
                        </m:ctrlPr>
                      </m:sSubPr>
                      <m:e>
                        <m:r>
                          <a:rPr lang="en-CA" b="0" i="1" smtClean="0">
                            <a:latin typeface="Cambria Math" panose="02040503050406030204" pitchFamily="18" charset="0"/>
                            <a:cs typeface="Calibri"/>
                          </a:rPr>
                          <m:t>𝐵</m:t>
                        </m:r>
                      </m:e>
                      <m:sub>
                        <m:r>
                          <a:rPr lang="en-CA" b="0" i="1" smtClean="0">
                            <a:latin typeface="Cambria Math" panose="02040503050406030204" pitchFamily="18" charset="0"/>
                            <a:cs typeface="Calibri"/>
                          </a:rPr>
                          <m:t>𝑐𝑟𝑖𝑡</m:t>
                        </m:r>
                      </m:sub>
                    </m:sSub>
                  </m:oMath>
                </a14:m>
                <a:r>
                  <a:rPr lang="en-US">
                    <a:cs typeface="Calibri"/>
                  </a:rPr>
                  <a:t>) is roughly a power of the loss only</a:t>
                </a:r>
              </a:p>
              <a:p>
                <a:endParaRPr lang="en-US">
                  <a:cs typeface="Calibri"/>
                </a:endParaRPr>
              </a:p>
            </p:txBody>
          </p:sp>
        </mc:Choice>
        <mc:Fallback xmlns="">
          <p:sp>
            <p:nvSpPr>
              <p:cNvPr id="3" name="Content Placeholder 2">
                <a:extLst>
                  <a:ext uri="{FF2B5EF4-FFF2-40B4-BE49-F238E27FC236}">
                    <a16:creationId xmlns:a16="http://schemas.microsoft.com/office/drawing/2014/main" id="{186C797D-8B74-C446-C52D-EF0680E620B0}"/>
                  </a:ext>
                </a:extLst>
              </p:cNvPr>
              <p:cNvSpPr>
                <a:spLocks noGrp="1" noRot="1" noChangeAspect="1" noMove="1" noResize="1" noEditPoints="1" noAdjustHandles="1" noChangeArrowheads="1" noChangeShapeType="1" noTextEdit="1"/>
              </p:cNvSpPr>
              <p:nvPr>
                <p:ph idx="1"/>
              </p:nvPr>
            </p:nvSpPr>
            <p:spPr>
              <a:blipFill>
                <a:blip r:embed="rId2"/>
                <a:stretch>
                  <a:fillRect l="-1101" t="-3350" r="-696"/>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071425A9-94E6-F32A-608D-D9E771B6B68B}"/>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6CFEE142-77FF-F2C5-0E96-5FF497EBD3AC}"/>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13F3DFD8-7876-CD05-D142-D4E6483772B7}"/>
              </a:ext>
            </a:extLst>
          </p:cNvPr>
          <p:cNvSpPr>
            <a:spLocks noGrp="1"/>
          </p:cNvSpPr>
          <p:nvPr>
            <p:ph type="sldNum" sz="quarter" idx="12"/>
          </p:nvPr>
        </p:nvSpPr>
        <p:spPr/>
        <p:txBody>
          <a:bodyPr/>
          <a:lstStyle/>
          <a:p>
            <a:fld id="{D4F24A5E-B0D2-394D-9970-9AE06BCB59C1}" type="slidenum">
              <a:rPr lang="en-US" smtClean="0"/>
              <a:t>7</a:t>
            </a:fld>
            <a:endParaRPr lang="en-US"/>
          </a:p>
        </p:txBody>
      </p:sp>
    </p:spTree>
    <p:extLst>
      <p:ext uri="{BB962C8B-B14F-4D97-AF65-F5344CB8AC3E}">
        <p14:creationId xmlns:p14="http://schemas.microsoft.com/office/powerpoint/2010/main" val="428458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18102-6753-735E-216B-1EBCA2ED022E}"/>
              </a:ext>
            </a:extLst>
          </p:cNvPr>
          <p:cNvSpPr>
            <a:spLocks noGrp="1"/>
          </p:cNvSpPr>
          <p:nvPr>
            <p:ph type="title"/>
          </p:nvPr>
        </p:nvSpPr>
        <p:spPr/>
        <p:txBody>
          <a:bodyPr/>
          <a:lstStyle/>
          <a:p>
            <a:r>
              <a:rPr lang="en-US"/>
              <a:t>Kaplan et al., 2020</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3B4A0C-68F0-1655-C087-3B5EAFAD909F}"/>
                  </a:ext>
                </a:extLst>
              </p:cNvPr>
              <p:cNvSpPr>
                <a:spLocks noGrp="1"/>
              </p:cNvSpPr>
              <p:nvPr>
                <p:ph idx="1"/>
              </p:nvPr>
            </p:nvSpPr>
            <p:spPr>
              <a:xfrm>
                <a:off x="838200" y="1248212"/>
                <a:ext cx="10515600" cy="3220888"/>
              </a:xfrm>
            </p:spPr>
            <p:txBody>
              <a:bodyPr>
                <a:normAutofit fontScale="77500" lnSpcReduction="20000"/>
              </a:bodyPr>
              <a:lstStyle/>
              <a:p>
                <a:r>
                  <a:rPr lang="en-US" b="1"/>
                  <a:t>Performance mostly depends on scale</a:t>
                </a:r>
              </a:p>
              <a:p>
                <a14:m>
                  <m:oMath xmlns:m="http://schemas.openxmlformats.org/officeDocument/2006/math">
                    <m:sSub>
                      <m:sSubPr>
                        <m:ctrlPr>
                          <a:rPr lang="en-US" i="1" smtClean="0">
                            <a:latin typeface="Cambria Math" panose="02040503050406030204" pitchFamily="18" charset="0"/>
                          </a:rPr>
                        </m:ctrlPr>
                      </m:sSubPr>
                      <m:e>
                        <m:r>
                          <a:rPr lang="en-CA" b="0" i="1" smtClean="0">
                            <a:latin typeface="Cambria Math" panose="02040503050406030204" pitchFamily="18" charset="0"/>
                          </a:rPr>
                          <m:t>𝑑</m:t>
                        </m:r>
                      </m:e>
                      <m:sub>
                        <m:r>
                          <a:rPr lang="en-CA" b="0" i="1" smtClean="0">
                            <a:latin typeface="Cambria Math" panose="02040503050406030204" pitchFamily="18" charset="0"/>
                          </a:rPr>
                          <m:t>𝑚𝑜𝑑𝑒𝑙</m:t>
                        </m:r>
                      </m:sub>
                    </m:sSub>
                  </m:oMath>
                </a14:m>
                <a:r>
                  <a:rPr lang="en-US"/>
                  <a:t>: dimension of residual stream</a:t>
                </a:r>
                <a:endParaRPr lang="en-CA" i="1">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CA" i="1">
                            <a:latin typeface="Cambria Math" panose="02040503050406030204" pitchFamily="18" charset="0"/>
                          </a:rPr>
                          <m:t>𝑑</m:t>
                        </m:r>
                      </m:e>
                      <m:sub>
                        <m:r>
                          <a:rPr lang="en-CA" i="1">
                            <a:latin typeface="Cambria Math" panose="02040503050406030204" pitchFamily="18" charset="0"/>
                          </a:rPr>
                          <m:t>𝑓𝑓</m:t>
                        </m:r>
                      </m:sub>
                    </m:sSub>
                  </m:oMath>
                </a14:m>
                <a:r>
                  <a:rPr lang="en-US"/>
                  <a:t>: dimension of intermediate feed forward layer</a:t>
                </a:r>
              </a:p>
              <a:p>
                <a14:m>
                  <m:oMath xmlns:m="http://schemas.openxmlformats.org/officeDocument/2006/math">
                    <m:sSub>
                      <m:sSubPr>
                        <m:ctrlPr>
                          <a:rPr lang="en-US" i="1">
                            <a:latin typeface="Cambria Math" panose="02040503050406030204" pitchFamily="18" charset="0"/>
                          </a:rPr>
                        </m:ctrlPr>
                      </m:sSubPr>
                      <m:e>
                        <m:r>
                          <a:rPr lang="en-CA" b="0" i="1" smtClean="0">
                            <a:latin typeface="Cambria Math" panose="02040503050406030204" pitchFamily="18" charset="0"/>
                          </a:rPr>
                          <m:t>𝑛</m:t>
                        </m:r>
                      </m:e>
                      <m:sub>
                        <m:r>
                          <a:rPr lang="en-CA" b="0" i="1" smtClean="0">
                            <a:latin typeface="Cambria Math" panose="02040503050406030204" pitchFamily="18" charset="0"/>
                          </a:rPr>
                          <m:t>𝑙𝑎𝑦𝑒𝑟</m:t>
                        </m:r>
                      </m:sub>
                    </m:sSub>
                  </m:oMath>
                </a14:m>
                <a:r>
                  <a:rPr lang="en-US"/>
                  <a:t>: number of layers</a:t>
                </a:r>
              </a:p>
              <a:p>
                <a14:m>
                  <m:oMath xmlns:m="http://schemas.openxmlformats.org/officeDocument/2006/math">
                    <m:sSub>
                      <m:sSubPr>
                        <m:ctrlPr>
                          <a:rPr lang="en-US" i="1">
                            <a:latin typeface="Cambria Math" panose="02040503050406030204" pitchFamily="18" charset="0"/>
                          </a:rPr>
                        </m:ctrlPr>
                      </m:sSubPr>
                      <m:e>
                        <m:r>
                          <a:rPr lang="en-CA" b="0" i="1" smtClean="0">
                            <a:latin typeface="Cambria Math" panose="02040503050406030204" pitchFamily="18" charset="0"/>
                          </a:rPr>
                          <m:t>𝑛</m:t>
                        </m:r>
                      </m:e>
                      <m:sub>
                        <m:r>
                          <a:rPr lang="en-CA" b="0" i="1" smtClean="0">
                            <a:latin typeface="Cambria Math" panose="02040503050406030204" pitchFamily="18" charset="0"/>
                          </a:rPr>
                          <m:t>h𝑒𝑎𝑑𝑠</m:t>
                        </m:r>
                      </m:sub>
                    </m:sSub>
                  </m:oMath>
                </a14:m>
                <a:r>
                  <a:rPr lang="en-US"/>
                  <a:t>: number of attention heads per layer</a:t>
                </a:r>
              </a:p>
              <a:p>
                <a:r>
                  <a:rPr lang="en-US"/>
                  <a:t>Hold total non-embedding parameter count </a:t>
                </a:r>
                <a14:m>
                  <m:oMath xmlns:m="http://schemas.openxmlformats.org/officeDocument/2006/math">
                    <m:r>
                      <a:rPr lang="en-CA" i="1">
                        <a:latin typeface="Cambria Math" panose="02040503050406030204" pitchFamily="18" charset="0"/>
                      </a:rPr>
                      <m:t>𝑁</m:t>
                    </m:r>
                  </m:oMath>
                </a14:m>
                <a:r>
                  <a:rPr lang="en-US"/>
                  <a:t> fixed</a:t>
                </a:r>
              </a:p>
              <a:p>
                <a:pPr lvl="1"/>
                <a:r>
                  <a:rPr lang="en-US"/>
                  <a:t>”This was simplest for the case of </a:t>
                </a:r>
                <a14:m>
                  <m:oMath xmlns:m="http://schemas.openxmlformats.org/officeDocument/2006/math">
                    <m:sSub>
                      <m:sSubPr>
                        <m:ctrlPr>
                          <a:rPr lang="en-US" i="1">
                            <a:latin typeface="Cambria Math" panose="02040503050406030204" pitchFamily="18" charset="0"/>
                          </a:rPr>
                        </m:ctrlPr>
                      </m:sSubPr>
                      <m:e>
                        <m:r>
                          <a:rPr lang="en-CA" i="1">
                            <a:latin typeface="Cambria Math" panose="02040503050406030204" pitchFamily="18" charset="0"/>
                          </a:rPr>
                          <m:t>𝑛</m:t>
                        </m:r>
                      </m:e>
                      <m:sub>
                        <m:r>
                          <a:rPr lang="en-CA" i="1">
                            <a:latin typeface="Cambria Math" panose="02040503050406030204" pitchFamily="18" charset="0"/>
                          </a:rPr>
                          <m:t>h𝑒𝑎𝑑𝑠</m:t>
                        </m:r>
                      </m:sub>
                    </m:sSub>
                  </m:oMath>
                </a14:m>
                <a:r>
                  <a:rPr lang="en-US"/>
                  <a:t>” (right) </a:t>
                </a:r>
              </a:p>
              <a:p>
                <a:pPr lvl="1"/>
                <a:r>
                  <a:rPr lang="en-CA"/>
                  <a:t>When varying </a:t>
                </a:r>
                <a14:m>
                  <m:oMath xmlns:m="http://schemas.openxmlformats.org/officeDocument/2006/math">
                    <m:sSub>
                      <m:sSubPr>
                        <m:ctrlPr>
                          <a:rPr lang="en-US" i="1">
                            <a:latin typeface="Cambria Math" panose="02040503050406030204" pitchFamily="18" charset="0"/>
                          </a:rPr>
                        </m:ctrlPr>
                      </m:sSubPr>
                      <m:e>
                        <m:r>
                          <a:rPr lang="en-CA" i="1">
                            <a:latin typeface="Cambria Math" panose="02040503050406030204" pitchFamily="18" charset="0"/>
                          </a:rPr>
                          <m:t>𝑛</m:t>
                        </m:r>
                      </m:e>
                      <m:sub>
                        <m:r>
                          <a:rPr lang="en-CA" i="1">
                            <a:latin typeface="Cambria Math" panose="02040503050406030204" pitchFamily="18" charset="0"/>
                          </a:rPr>
                          <m:t>𝑙𝑎𝑦𝑒𝑟</m:t>
                        </m:r>
                      </m:sub>
                    </m:sSub>
                  </m:oMath>
                </a14:m>
                <a:r>
                  <a:rPr lang="en-CA"/>
                  <a:t>, we simultaneously varied </a:t>
                </a:r>
                <a14:m>
                  <m:oMath xmlns:m="http://schemas.openxmlformats.org/officeDocument/2006/math">
                    <m:sSub>
                      <m:sSubPr>
                        <m:ctrlPr>
                          <a:rPr lang="en-US" i="1">
                            <a:latin typeface="Cambria Math" panose="02040503050406030204" pitchFamily="18" charset="0"/>
                          </a:rPr>
                        </m:ctrlPr>
                      </m:sSubPr>
                      <m:e>
                        <m:r>
                          <a:rPr lang="en-CA" i="1">
                            <a:latin typeface="Cambria Math" panose="02040503050406030204" pitchFamily="18" charset="0"/>
                          </a:rPr>
                          <m:t>𝑑</m:t>
                        </m:r>
                      </m:e>
                      <m:sub>
                        <m:r>
                          <a:rPr lang="en-CA" i="1">
                            <a:latin typeface="Cambria Math" panose="02040503050406030204" pitchFamily="18" charset="0"/>
                          </a:rPr>
                          <m:t>𝑚𝑜𝑑𝑒𝑙</m:t>
                        </m:r>
                      </m:sub>
                    </m:sSub>
                  </m:oMath>
                </a14:m>
                <a:r>
                  <a:rPr lang="en-CA"/>
                  <a:t> while keeping </a:t>
                </a:r>
                <a14:m>
                  <m:oMath xmlns:m="http://schemas.openxmlformats.org/officeDocument/2006/math">
                    <m:r>
                      <a:rPr lang="en-CA" b="0" i="1" smtClean="0">
                        <a:latin typeface="Cambria Math" panose="02040503050406030204" pitchFamily="18" charset="0"/>
                      </a:rPr>
                      <m:t>𝑁</m:t>
                    </m:r>
                    <m:r>
                      <a:rPr lang="en-CA" b="0" i="1" smtClean="0">
                        <a:latin typeface="Cambria Math" panose="02040503050406030204" pitchFamily="18" charset="0"/>
                        <a:ea typeface="Cambria Math" panose="02040503050406030204" pitchFamily="18" charset="0"/>
                      </a:rPr>
                      <m:t>≈12</m:t>
                    </m:r>
                    <m:sSub>
                      <m:sSubPr>
                        <m:ctrlPr>
                          <a:rPr lang="en-US" i="1">
                            <a:latin typeface="Cambria Math" panose="02040503050406030204" pitchFamily="18" charset="0"/>
                          </a:rPr>
                        </m:ctrlPr>
                      </m:sSubPr>
                      <m:e>
                        <m:r>
                          <a:rPr lang="en-CA" i="1">
                            <a:latin typeface="Cambria Math" panose="02040503050406030204" pitchFamily="18" charset="0"/>
                          </a:rPr>
                          <m:t>𝑛</m:t>
                        </m:r>
                      </m:e>
                      <m:sub>
                        <m:r>
                          <a:rPr lang="en-CA" i="1">
                            <a:latin typeface="Cambria Math" panose="02040503050406030204" pitchFamily="18" charset="0"/>
                          </a:rPr>
                          <m:t>𝑙𝑎𝑦𝑒𝑟</m:t>
                        </m:r>
                      </m:sub>
                    </m:sSub>
                    <m:sSubSup>
                      <m:sSubSupPr>
                        <m:ctrlPr>
                          <a:rPr lang="en-CA" i="1" smtClean="0">
                            <a:latin typeface="Cambria Math" panose="02040503050406030204" pitchFamily="18" charset="0"/>
                          </a:rPr>
                        </m:ctrlPr>
                      </m:sSubSupPr>
                      <m:e>
                        <m:r>
                          <a:rPr lang="en-CA" b="0" i="1" smtClean="0">
                            <a:latin typeface="Cambria Math" panose="02040503050406030204" pitchFamily="18" charset="0"/>
                          </a:rPr>
                          <m:t>𝑑</m:t>
                        </m:r>
                      </m:e>
                      <m:sub>
                        <m:r>
                          <a:rPr lang="en-CA" b="0" i="1" smtClean="0">
                            <a:latin typeface="Cambria Math" panose="02040503050406030204" pitchFamily="18" charset="0"/>
                          </a:rPr>
                          <m:t>𝑚𝑜𝑑𝑒𝑙</m:t>
                        </m:r>
                      </m:sub>
                      <m:sup>
                        <m:r>
                          <a:rPr lang="en-CA" b="0" i="1" smtClean="0">
                            <a:latin typeface="Cambria Math" panose="02040503050406030204" pitchFamily="18" charset="0"/>
                          </a:rPr>
                          <m:t>2</m:t>
                        </m:r>
                      </m:sup>
                    </m:sSubSup>
                  </m:oMath>
                </a14:m>
                <a:r>
                  <a:rPr lang="en-CA"/>
                  <a:t> fixed (middle)</a:t>
                </a:r>
              </a:p>
              <a:p>
                <a:pPr lvl="1"/>
                <a:r>
                  <a:rPr lang="en-CA"/>
                  <a:t>Similarly, to vary </a:t>
                </a:r>
                <a14:m>
                  <m:oMath xmlns:m="http://schemas.openxmlformats.org/officeDocument/2006/math">
                    <m:sSub>
                      <m:sSubPr>
                        <m:ctrlPr>
                          <a:rPr lang="en-US" i="1">
                            <a:latin typeface="Cambria Math" panose="02040503050406030204" pitchFamily="18" charset="0"/>
                          </a:rPr>
                        </m:ctrlPr>
                      </m:sSubPr>
                      <m:e>
                        <m:r>
                          <a:rPr lang="en-CA" i="1">
                            <a:latin typeface="Cambria Math" panose="02040503050406030204" pitchFamily="18" charset="0"/>
                          </a:rPr>
                          <m:t>𝑑</m:t>
                        </m:r>
                      </m:e>
                      <m:sub>
                        <m:r>
                          <a:rPr lang="en-CA" i="1">
                            <a:latin typeface="Cambria Math" panose="02040503050406030204" pitchFamily="18" charset="0"/>
                          </a:rPr>
                          <m:t>𝑓𝑓</m:t>
                        </m:r>
                      </m:sub>
                    </m:sSub>
                  </m:oMath>
                </a14:m>
                <a:r>
                  <a:rPr lang="en-CA"/>
                  <a:t> at fixed model size we also simultaneously varied the </a:t>
                </a:r>
                <a14:m>
                  <m:oMath xmlns:m="http://schemas.openxmlformats.org/officeDocument/2006/math">
                    <m:sSub>
                      <m:sSubPr>
                        <m:ctrlPr>
                          <a:rPr lang="en-US" i="1">
                            <a:latin typeface="Cambria Math" panose="02040503050406030204" pitchFamily="18" charset="0"/>
                          </a:rPr>
                        </m:ctrlPr>
                      </m:sSubPr>
                      <m:e>
                        <m:r>
                          <a:rPr lang="en-CA" i="1">
                            <a:latin typeface="Cambria Math" panose="02040503050406030204" pitchFamily="18" charset="0"/>
                          </a:rPr>
                          <m:t>𝑑</m:t>
                        </m:r>
                      </m:e>
                      <m:sub>
                        <m:r>
                          <a:rPr lang="en-CA" i="1">
                            <a:latin typeface="Cambria Math" panose="02040503050406030204" pitchFamily="18" charset="0"/>
                          </a:rPr>
                          <m:t>𝑚𝑜𝑑𝑒𝑙</m:t>
                        </m:r>
                      </m:sub>
                    </m:sSub>
                  </m:oMath>
                </a14:m>
                <a:r>
                  <a:rPr lang="en-CA"/>
                  <a:t> parameter (left)</a:t>
                </a:r>
              </a:p>
              <a:p>
                <a:pPr lvl="1"/>
                <a:endParaRPr lang="en-US"/>
              </a:p>
              <a:p>
                <a:endParaRPr lang="en-US"/>
              </a:p>
              <a:p>
                <a:endParaRPr lang="en-US"/>
              </a:p>
            </p:txBody>
          </p:sp>
        </mc:Choice>
        <mc:Fallback xmlns="">
          <p:sp>
            <p:nvSpPr>
              <p:cNvPr id="3" name="Content Placeholder 2">
                <a:extLst>
                  <a:ext uri="{FF2B5EF4-FFF2-40B4-BE49-F238E27FC236}">
                    <a16:creationId xmlns:a16="http://schemas.microsoft.com/office/drawing/2014/main" id="{6B3B4A0C-68F0-1655-C087-3B5EAFAD909F}"/>
                  </a:ext>
                </a:extLst>
              </p:cNvPr>
              <p:cNvSpPr>
                <a:spLocks noGrp="1" noRot="1" noChangeAspect="1" noMove="1" noResize="1" noEditPoints="1" noAdjustHandles="1" noChangeArrowheads="1" noChangeShapeType="1" noTextEdit="1"/>
              </p:cNvSpPr>
              <p:nvPr>
                <p:ph idx="1"/>
              </p:nvPr>
            </p:nvSpPr>
            <p:spPr>
              <a:xfrm>
                <a:off x="838200" y="1248212"/>
                <a:ext cx="10515600" cy="3220888"/>
              </a:xfrm>
              <a:blipFill>
                <a:blip r:embed="rId2"/>
                <a:stretch>
                  <a:fillRect l="-696" t="-3977" r="-290" b="-3409"/>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7E0BEFDE-6CD9-D856-34E8-49B3E4F62E56}"/>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124782DC-E5E7-88FE-F07D-AB50A741556F}"/>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3242DD0C-16B2-07B4-B4F5-6173CCDF6394}"/>
              </a:ext>
            </a:extLst>
          </p:cNvPr>
          <p:cNvSpPr>
            <a:spLocks noGrp="1"/>
          </p:cNvSpPr>
          <p:nvPr>
            <p:ph type="sldNum" sz="quarter" idx="12"/>
          </p:nvPr>
        </p:nvSpPr>
        <p:spPr/>
        <p:txBody>
          <a:bodyPr/>
          <a:lstStyle/>
          <a:p>
            <a:fld id="{D4F24A5E-B0D2-394D-9970-9AE06BCB59C1}" type="slidenum">
              <a:rPr lang="en-US" smtClean="0"/>
              <a:t>8</a:t>
            </a:fld>
            <a:endParaRPr lang="en-US"/>
          </a:p>
        </p:txBody>
      </p:sp>
      <p:pic>
        <p:nvPicPr>
          <p:cNvPr id="10" name="Picture 9" descr="A graph with lines and arrows&#10;&#10;Description automatically generated">
            <a:extLst>
              <a:ext uri="{FF2B5EF4-FFF2-40B4-BE49-F238E27FC236}">
                <a16:creationId xmlns:a16="http://schemas.microsoft.com/office/drawing/2014/main" id="{74FAB9AE-DFA2-19DC-C8DA-0B4E61B65142}"/>
              </a:ext>
            </a:extLst>
          </p:cNvPr>
          <p:cNvPicPr>
            <a:picLocks noChangeAspect="1"/>
          </p:cNvPicPr>
          <p:nvPr/>
        </p:nvPicPr>
        <p:blipFill>
          <a:blip r:embed="rId3"/>
          <a:stretch>
            <a:fillRect/>
          </a:stretch>
        </p:blipFill>
        <p:spPr>
          <a:xfrm>
            <a:off x="2537460" y="4501513"/>
            <a:ext cx="7117080" cy="1854837"/>
          </a:xfrm>
          <a:prstGeom prst="rect">
            <a:avLst/>
          </a:prstGeom>
        </p:spPr>
      </p:pic>
    </p:spTree>
    <p:extLst>
      <p:ext uri="{BB962C8B-B14F-4D97-AF65-F5344CB8AC3E}">
        <p14:creationId xmlns:p14="http://schemas.microsoft.com/office/powerpoint/2010/main" val="287244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0A418-70EF-58E3-F7A3-9D15CB734255}"/>
              </a:ext>
            </a:extLst>
          </p:cNvPr>
          <p:cNvSpPr>
            <a:spLocks noGrp="1"/>
          </p:cNvSpPr>
          <p:nvPr>
            <p:ph type="title"/>
          </p:nvPr>
        </p:nvSpPr>
        <p:spPr/>
        <p:txBody>
          <a:bodyPr/>
          <a:lstStyle/>
          <a:p>
            <a:r>
              <a:rPr lang="en-US"/>
              <a:t>Kaplan et al., 2020</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9786FD-83E2-4347-09E2-D3BA8861754E}"/>
                  </a:ext>
                </a:extLst>
              </p:cNvPr>
              <p:cNvSpPr>
                <a:spLocks noGrp="1"/>
              </p:cNvSpPr>
              <p:nvPr>
                <p:ph idx="1"/>
              </p:nvPr>
            </p:nvSpPr>
            <p:spPr>
              <a:xfrm>
                <a:off x="838200" y="1260629"/>
                <a:ext cx="10515600" cy="4280200"/>
              </a:xfrm>
            </p:spPr>
            <p:txBody>
              <a:bodyPr/>
              <a:lstStyle/>
              <a:p>
                <a:r>
                  <a:rPr lang="en-US" b="1"/>
                  <a:t>A Power Law:</a:t>
                </a:r>
                <a:r>
                  <a:rPr lang="en-US"/>
                  <a:t> </a:t>
                </a:r>
                <a14:m>
                  <m:oMath xmlns:m="http://schemas.openxmlformats.org/officeDocument/2006/math">
                    <m:sSup>
                      <m:sSupPr>
                        <m:ctrlPr>
                          <a:rPr lang="en-US" i="1" smtClean="0">
                            <a:latin typeface="Cambria Math" panose="02040503050406030204" pitchFamily="18" charset="0"/>
                          </a:rPr>
                        </m:ctrlPr>
                      </m:sSupPr>
                      <m:e>
                        <m:r>
                          <a:rPr lang="en-CA" b="0" i="1" smtClean="0">
                            <a:latin typeface="Cambria Math" panose="02040503050406030204" pitchFamily="18" charset="0"/>
                          </a:rPr>
                          <m:t>𝑦</m:t>
                        </m:r>
                        <m:r>
                          <a:rPr lang="en-CA" b="0" i="1" smtClean="0">
                            <a:latin typeface="Cambria Math" panose="02040503050406030204" pitchFamily="18" charset="0"/>
                          </a:rPr>
                          <m:t>=(</m:t>
                        </m:r>
                        <m:r>
                          <a:rPr lang="en-CA" b="0" i="1" smtClean="0">
                            <a:latin typeface="Cambria Math" panose="02040503050406030204" pitchFamily="18" charset="0"/>
                          </a:rPr>
                          <m:t>𝑐𝑥</m:t>
                        </m:r>
                        <m:r>
                          <a:rPr lang="en-CA" b="0" i="1" smtClean="0">
                            <a:latin typeface="Cambria Math" panose="02040503050406030204" pitchFamily="18" charset="0"/>
                          </a:rPr>
                          <m:t>)</m:t>
                        </m:r>
                      </m:e>
                      <m:sup>
                        <m:r>
                          <a:rPr lang="en-CA" b="0" i="1" smtClean="0">
                            <a:latin typeface="Cambria Math" panose="02040503050406030204" pitchFamily="18" charset="0"/>
                          </a:rPr>
                          <m:t>𝑎</m:t>
                        </m:r>
                      </m:sup>
                    </m:sSup>
                  </m:oMath>
                </a14:m>
                <a:endParaRPr lang="en-US"/>
              </a:p>
              <a:p>
                <a:r>
                  <a:rPr lang="en-US" b="1"/>
                  <a:t>Linear on a log scale: </a:t>
                </a:r>
                <a14:m>
                  <m:oMath xmlns:m="http://schemas.openxmlformats.org/officeDocument/2006/math">
                    <m:r>
                      <m:rPr>
                        <m:sty m:val="p"/>
                      </m:rPr>
                      <a:rPr lang="en-CA" b="0" i="1" dirty="0" smtClean="0">
                        <a:latin typeface="Cambria Math" panose="02040503050406030204" pitchFamily="18" charset="0"/>
                      </a:rPr>
                      <m:t>ln</m:t>
                    </m:r>
                    <m:r>
                      <a:rPr lang="en-CA" b="0" i="1" dirty="0" smtClean="0">
                        <a:latin typeface="Cambria Math" panose="02040503050406030204" pitchFamily="18" charset="0"/>
                      </a:rPr>
                      <m:t>⁡⁡</m:t>
                    </m:r>
                    <m:d>
                      <m:dPr>
                        <m:ctrlPr>
                          <a:rPr lang="en-CA" i="1" smtClean="0">
                            <a:latin typeface="Cambria Math" panose="02040503050406030204" pitchFamily="18" charset="0"/>
                          </a:rPr>
                        </m:ctrlPr>
                      </m:dPr>
                      <m:e>
                        <m:r>
                          <a:rPr lang="en-CA" b="0" i="1" smtClean="0">
                            <a:latin typeface="Cambria Math" panose="02040503050406030204" pitchFamily="18" charset="0"/>
                          </a:rPr>
                          <m:t>𝑦</m:t>
                        </m:r>
                      </m:e>
                    </m:d>
                    <m:r>
                      <a:rPr lang="en-CA" b="0" i="1" smtClean="0">
                        <a:latin typeface="Cambria Math" panose="02040503050406030204" pitchFamily="18" charset="0"/>
                      </a:rPr>
                      <m:t>=</m:t>
                    </m:r>
                    <m:r>
                      <a:rPr lang="en-CA" b="0" i="1" smtClean="0">
                        <a:latin typeface="Cambria Math" panose="02040503050406030204" pitchFamily="18" charset="0"/>
                      </a:rPr>
                      <m:t>𝑎</m:t>
                    </m:r>
                    <m:r>
                      <a:rPr lang="en-CA" b="0" i="1" smtClean="0">
                        <a:latin typeface="Cambria Math" panose="02040503050406030204" pitchFamily="18" charset="0"/>
                      </a:rPr>
                      <m:t> </m:t>
                    </m:r>
                    <m:r>
                      <m:rPr>
                        <m:nor/>
                      </m:rPr>
                      <a:rPr lang="en-CA" b="0" i="0" smtClean="0">
                        <a:latin typeface="Cambria Math" panose="02040503050406030204" pitchFamily="18" charset="0"/>
                      </a:rPr>
                      <m:t>ln</m:t>
                    </m:r>
                    <m:d>
                      <m:dPr>
                        <m:ctrlPr>
                          <a:rPr lang="en-CA" i="1" smtClean="0">
                            <a:latin typeface="Cambria Math" panose="02040503050406030204" pitchFamily="18" charset="0"/>
                          </a:rPr>
                        </m:ctrlPr>
                      </m:dPr>
                      <m:e>
                        <m:r>
                          <a:rPr lang="en-CA" b="0" i="1" smtClean="0">
                            <a:latin typeface="Cambria Math" panose="02040503050406030204" pitchFamily="18" charset="0"/>
                          </a:rPr>
                          <m:t>𝑥</m:t>
                        </m:r>
                      </m:e>
                    </m:d>
                    <m:r>
                      <a:rPr lang="en-CA"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𝑎</m:t>
                    </m:r>
                    <m:func>
                      <m:funcPr>
                        <m:ctrlPr>
                          <a:rPr lang="en-CA" b="0" i="1" smtClean="0">
                            <a:latin typeface="Cambria Math" panose="02040503050406030204" pitchFamily="18" charset="0"/>
                            <a:ea typeface="Cambria Math" panose="02040503050406030204" pitchFamily="18" charset="0"/>
                          </a:rPr>
                        </m:ctrlPr>
                      </m:funcPr>
                      <m:fName>
                        <m:r>
                          <m:rPr>
                            <m:sty m:val="p"/>
                          </m:rPr>
                          <a:rPr lang="en-CA" b="0" i="0" smtClean="0">
                            <a:latin typeface="Cambria Math" panose="02040503050406030204" pitchFamily="18" charset="0"/>
                            <a:ea typeface="Cambria Math" panose="02040503050406030204" pitchFamily="18" charset="0"/>
                          </a:rPr>
                          <m:t>ln</m:t>
                        </m:r>
                      </m:fName>
                      <m:e>
                        <m:r>
                          <a:rPr lang="en-CA" b="0"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𝑐</m:t>
                        </m:r>
                        <m:r>
                          <a:rPr lang="en-CA" b="0" i="1" smtClean="0">
                            <a:latin typeface="Cambria Math" panose="02040503050406030204" pitchFamily="18" charset="0"/>
                            <a:ea typeface="Cambria Math" panose="02040503050406030204" pitchFamily="18" charset="0"/>
                          </a:rPr>
                          <m:t>)</m:t>
                        </m:r>
                      </m:e>
                    </m:func>
                  </m:oMath>
                </a14:m>
                <a:endParaRPr lang="en-CA"/>
              </a:p>
            </p:txBody>
          </p:sp>
        </mc:Choice>
        <mc:Fallback xmlns="">
          <p:sp>
            <p:nvSpPr>
              <p:cNvPr id="3" name="Content Placeholder 2">
                <a:extLst>
                  <a:ext uri="{FF2B5EF4-FFF2-40B4-BE49-F238E27FC236}">
                    <a16:creationId xmlns:a16="http://schemas.microsoft.com/office/drawing/2014/main" id="{9E9786FD-83E2-4347-09E2-D3BA8861754E}"/>
                  </a:ext>
                </a:extLst>
              </p:cNvPr>
              <p:cNvSpPr>
                <a:spLocks noGrp="1" noRot="1" noChangeAspect="1" noMove="1" noResize="1" noEditPoints="1" noAdjustHandles="1" noChangeArrowheads="1" noChangeShapeType="1" noTextEdit="1"/>
              </p:cNvSpPr>
              <p:nvPr>
                <p:ph idx="1"/>
              </p:nvPr>
            </p:nvSpPr>
            <p:spPr>
              <a:xfrm>
                <a:off x="838200" y="1260629"/>
                <a:ext cx="10515600" cy="4280200"/>
              </a:xfrm>
              <a:blipFill>
                <a:blip r:embed="rId2"/>
                <a:stretch>
                  <a:fillRect l="-1043" t="-2422"/>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20B26DE9-1196-95D7-4B0F-8B72E38A4701}"/>
              </a:ext>
            </a:extLst>
          </p:cNvPr>
          <p:cNvSpPr>
            <a:spLocks noGrp="1"/>
          </p:cNvSpPr>
          <p:nvPr>
            <p:ph type="dt" sz="half" idx="10"/>
          </p:nvPr>
        </p:nvSpPr>
        <p:spPr/>
        <p:txBody>
          <a:bodyPr/>
          <a:lstStyle/>
          <a:p>
            <a:fld id="{251F351B-3C41-6C46-A5F1-3CA0D762442A}" type="datetime1">
              <a:rPr lang="en-CA" smtClean="0"/>
              <a:t>2024-03-31</a:t>
            </a:fld>
            <a:endParaRPr lang="en-US"/>
          </a:p>
        </p:txBody>
      </p:sp>
      <p:sp>
        <p:nvSpPr>
          <p:cNvPr id="5" name="Footer Placeholder 4">
            <a:extLst>
              <a:ext uri="{FF2B5EF4-FFF2-40B4-BE49-F238E27FC236}">
                <a16:creationId xmlns:a16="http://schemas.microsoft.com/office/drawing/2014/main" id="{30B73018-ACB2-2987-00AF-AB76C458BA85}"/>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5A91DC93-A660-6153-C870-7CC3BD7BD032}"/>
              </a:ext>
            </a:extLst>
          </p:cNvPr>
          <p:cNvSpPr>
            <a:spLocks noGrp="1"/>
          </p:cNvSpPr>
          <p:nvPr>
            <p:ph type="sldNum" sz="quarter" idx="12"/>
          </p:nvPr>
        </p:nvSpPr>
        <p:spPr/>
        <p:txBody>
          <a:bodyPr/>
          <a:lstStyle/>
          <a:p>
            <a:fld id="{D4F24A5E-B0D2-394D-9970-9AE06BCB59C1}" type="slidenum">
              <a:rPr lang="en-US" smtClean="0"/>
              <a:t>9</a:t>
            </a:fld>
            <a:endParaRPr lang="en-US"/>
          </a:p>
        </p:txBody>
      </p:sp>
    </p:spTree>
    <p:extLst>
      <p:ext uri="{BB962C8B-B14F-4D97-AF65-F5344CB8AC3E}">
        <p14:creationId xmlns:p14="http://schemas.microsoft.com/office/powerpoint/2010/main" val="4021708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14DEF8D-451C-42BD-9D5A-C99D5798B913}">
  <we:reference id="wa104381909" version="3.5.1.0" store="en-US" storeType="omex"/>
  <we:alternateReferences>
    <we:reference id="wa104381909" version="3.5.1.0" store="en-US" storeType="omex"/>
  </we:alternateReferences>
  <we:properties>
    <we:property name="EQUATION_HISTORY" value="&quot;[{\&quot;mathml\&quot;:\&quot;&lt;math style=\\\&quot;font-family:stix;font-size:16px;\\\&quot; xmlns=\\\&quot;http://www.w3.org/1998/Math/MathML\\\&quot;&gt;&lt;mstyle mathsize=\\\&quot;16px\\\&quot;&gt;&lt;mi mathvariant=\\\&quot;normal\\\&quot;&gt;&amp;#x3C0;&lt;/mi&gt;&lt;mo&gt;+&lt;/mo&gt;&lt;mi mathvariant=\\\&quot;normal\\\&quot;&gt;&amp;#x3C0;&lt;/mi&gt;&lt;mo&gt;&amp;#x2264;&lt;/mo&gt;&lt;mi mathvariant=\\\&quot;normal\\\&quot;&gt;&amp;#x3C0;&lt;/mi&gt;&lt;/mstyle&gt;&lt;/math&gt;\&quot;,\&quot;base64Image\&quot;:\&quot;iVBORw0KGgoAAAANSUhEUgAAAW4AAABICAYAAADWIB8QAAAACXBIWXMAAA7EAAAOxAGVKw4bAAAABGJhU0UAAAA+AUWPNQAAB1ZJREFUeNrtnW9kXlccx4+IqHqEioiqGjU1MVFiqiImVMXUTImpvqjZm4m+iBl9MVVRZaoiKkJE1USUqIqKGH1RNdN3U1UzJWqiqkpV1OMRpTu/PvdZ0+y5955znvvc555zPx9+7557c895vvk898+55ygFANAeunSdphsAAPwQ9jldT3Vt0R0AAMWlR9eUrk1d76JC3AAABWSPrvO6nu8QNuIGACggvbou6HrZRNiIGwCgQPTpmtb1OkHYiBsAoAAM6Lqs642BsBv1mm4Dn+nWNRdTE3QPFJgDuq7q2rYQ9naU7YN0H/hMT0LI5+geKCCf6LrmIOxZhA2IGyBfPtW1qOutpbBnorNzAMQNkBOf6Vp2FPZ+ug8QN0B+DOm6ZSFrqRrCBsQNkD/DutYQNgDihuJzTNddB2FfRdiAuBE35MuYrvuOwh6g+wBxI27IjxO6HjgI+4qufroPEDfihvz4RteflsKuIuwwkSFDZ3Xd0HVH14voy962DEgW5dM8CIibvOWFLF7wyLJt8hr7Lwg7rPzJtI0yz+7jDhws4i4f5M2erkgwfzsI+zLCDi9/8uv9vGANQNzhQt7shT2pa8NB2JcQdnj5k0BcL2gDEHd4kDf7PMnyYJuOwu4jcmHmb7XgjUDcYUHezC/jf3Q4K9yKhL2PqIWbv3kPGoG4w4G8pVPR9bNKXm0m7pinEXb4+TvjSSMQdxiQt2RkebCLymy1GYRd0vzJ66yv+EdC3DlB3uKRe9C2q800jvEiwi5X/paafPipqo9hlF+m8egMoDv6/EyTz3cbdNhSACJG3K1D3prLRF4xrzoKuxcflyt/Q7t2+ruu0ZRtFpscjAl3YhpyH3GXBvL2MbLajKwcY/tix6tI2BU8XM787Xyqet5wm18dG/IwpiE3EXdpIG91DulaUHaLFzSEfQFhlzt/h3fs7IzFdiuODYm7b7eIuEsBefvAgrK/1ykPKo/hXvI3Y/nLk3QJkEZXQiCnEHcpIG8fkHuk8iLNPw4CX40u+aGk+VuJfvlt2T0Z+7bBNpWEhpxG3KWAvDX/B/9e2c818i4SCgInf8bsHkpTM9hmJKEhXyNuIG/vL99dJjhC4OTPiKpDQ04mNOQE4gby9h8u82k3BH6EuJA/03s3bwy2+zahIUc70I7jyp8B+K2Wzw9/Q8mba0b/QODkLwv6VPOn3Wl8l9CQSof+KRB38Qklb60g44zvOXzv66q+ojuQv/en+bsP5KXBdlcSGtKDuBF34HnLguFIxgic/Fkz0eRAHhpslzTnbRfiRtyB5y1L5EHkTUeBf4GLy5m/H5ocyJrBdklB69T9Q8RdfELJWzuQdRHlrT7bty9leNtRBaXKX7P39m8bbLeKuBF3ifPWTmS+ExmhZDvfiQicNzFLkr/bTQ5k2WC7dcSNuEuctzw4qOpvB9Ys83EPgYefv2dNDuSGwXabJfxHEhjHTd7yRhYCdpnTG4EHmr84Cc0bbLuFuBE3ecsVWVRBpn61XTQAgQeWv7GYAzGZtGUbcSNu8tYRKlGfvbAUuMwbPUL+/M/fuZgDOWuw7TvEjbjJW8ezOJVyGY/AA8zfSsyBTLQgL59fiEDc5M1HZBzxpKov12UjcJPVYshfAfMXd99mPGW7vSkN2Yu4gbx1ROBy9mg7pawI/Evy50f+kqYpHEzZtpLSkMOIG8hbR5GzyEeWApcJsMbIX7HzN6vcX+HsS2kI07oCeSsGMh3pA0uBy+ePk7/i5a+ScNlgstT8aEpDTlkcy3AkvEOIO1jIW+cZi26JlFHgweTvokpe/y6NtLcUL1gcS2PduM8Rd7CQt+Ig47l/K5nAg8jfAZX8BtZsBg1ZsziexuKqvowMQNzkLQSGVfL8Gy5npuSvjfm7m8Fp/3DKPmSwer/Bfk55GArETd5CQmYkXA5Y3EHkb87gC9pvsJ+9BvuZNtjHRvTZW4g7SMibP8jICFkx/W1A4vY+f6PK7MnyhkWnpM1YVlPx8yPsUR/PtjWJuIOCvPmLTCl7Tf3/Fe8t8pdP/npV/aa8zWD8eYuGmDyhlntLP6n6cBpBnu6e1vXXjs/IL/wA4vYe8hYWciYqy3VVPRF3EPkTwz9R9vM8n7RoyCWVzdzSK54FGnGTtzLRH/X9M/LX/vx95bBD+bWwWTttKKOG+DYsC3GTt7L+OJO/Nudv3GGHCw4ddq/FRlz3MMCIm7wB+WtL/nqU/YKjgw4NOdJCI17suBeEuP2GvAH5yyh/6xY7XWqh02YcGiFPrEc8DgniJm9A/tqSPxlYXzXY6WYGZyI2nVaN7kn5/OuOuMkbkL+25U/u/SStlSavX2YxJaHc5J81aMTj6HLD98syxE3egPy1NX8yHlOGsshcu/IkVQaKy8BzWTV6X8YdNxjJ60n0d2pRZy0HdNaDuMkbkD/yh7gBAABxAwDAR+KuxdQs3VNaFlU2L2gUtZhREQAQN+IGAEDciBsAAHEjbgBA3IgbAABxI24AABdkUv5awPWSrzh7/gUGvClk1d70bwAAAOp0RVh0TWF0aE1MADxtYXRoIHhtbG5zPSJodHRwOi8vd3d3LnczLm9yZy8xOTk4L01hdGgvTWF0aE1MIj48bXN0eWxlIG1hdGhzaXplPSIxNnB4Ij48bWkgbWF0aHZhcmlhbnQ9Im5vcm1hbCI+JiN4M0MwOzwvbWk+PG1vPis8L21vPjxtaSBtYXRodmFyaWFudD0ibm9ybWFsIj4mI3gzQzA7PC9taT48bW8+JiN4MjI2NDs8L21vPjxtaSBtYXRodmFyaWFudD0ibm9ybWFsIj4mI3gzQzA7PC9taT48L21zdHlsZT48L21hdGg+X+X+ygAAAABJRU5ErkJggg==\&quot;,\&quot;slideId\&quot;:282,\&quot;accessibleText\&quot;:\&quot;straight pi plus straight pi less or equal than straight pi\&quot;,\&quot;imageHeight\&quot;:7.783783783783784},{\&quot;mathml\&quot;:\&quot;&lt;math style=\\\&quot;font-family:stix;font-size:16px;\\\&quot; xmlns=\\\&quot;http://www.w3.org/1998/Math/MathML\\\&quot;&gt;&lt;mstyle mathsize=\\\&quot;16px\\\&quot;&gt;&lt;msub&gt;&lt;mi&gt;D&lt;/mi&gt;&lt;mi&gt;F&lt;/mi&gt;&lt;/msub&gt;&lt;/mstyle&gt;&lt;/math&gt;\&quot;,\&quot;base64Image\&quot;:\&quot;iVBORw0KGgoAAAANSUhEUgAAAIgAAABrCAYAAACsasp+AAAACXBIWXMAAA7EAAAOxAGVKw4bAAAABGJhU0UAAABBwf/jmAAABuxJREFUeNrtnXFkX1cUx4+q+IkIURMRMWYiomrUVFXNiKj6iRgRMz8VYaZmYsJPTEVFqaqZmlER8VMTYqIqasxUVcWYmIiZUFNVFSWmoiJ+bPds90ea5ffeue/d+969v/f9cP5q8t7JOaf3vXfuOecSJeeVkr8zlD0lr5X8peQPJfeU1JRUlYwq6SbgFbeVLGtHvcg4WJrJMyWLOmCOw0V+0alkQskTT4LltQ7i03CNX3TpR4CpQ+eVlHWgHTt0zZKSfv3vk0ruKNkyuPYDBIpfXDZwXl3JhYT34aCZVbItvNf3St6Ce/Jn1CBA5izcr03JtPDF+aWSEbgoXz4yCJBei/ftU/JIeN9ZuCk/Phc66TcH9z6uHyWS+9+Gq/LhjtBBNxzqgCDxGOkXxpBDHXgleSjUYxouy45ugzzFsQx0eSnU5wO4Lhs+FjpkJSN9KkJ9/lTSAfe5Z0nokM8y1GldqNM1uM89O0Jn9GWoU1mo077lz25wiPeFjtjKQTfpHtFNuNEdM0In3MpBt1mhbpyNbYMr3fCz0AnlHHQbJHl29xO40k3eoS58zudVqyHd1FuGO+0j3aBbzVHHZY9yNIXjW6Hxp3LU8SuDx8w5uNQu0iKhgRx1NNllnoBL7dFL8mxlngwbBMgC3GqPyUCM3msQIHfhVnv8IDT6aM56dhgEyBbcagd+298lWe1pKWddSwYB8gqutcN5kleWU0AryB5cawdpCrvqga7dBgGyD9faQVok7ENfyjBWkOyXbEl6fdsTfctk1pkHUiJNPNU80bdiECA7cG96FoTGHvdE368NAuQR3Juep8LP2y5P9F0xCJAluDcd/UJDrwUW0Fn07BQCaffcVU/0bSezaQNjcHE67goNfdYTfUcMA+RtuDg5nF7fFxh51yOdb5LZpCKQgqEAX/TWCVv9mXFNaOiKJ/r2GD5eMD8kJb8KDd3jib5fkFmCDPWoKeii/GZ/JOWxQYDcgovTMR5YHuFdw8fLAFycDulgliFP9L1hEBz34d70SIbm+tJX0k7yZnKW9+DedJwiv2Z/xDFlEBwrcG96viT/Zn80gxuwn5O8OOgduDc9P1I4aeppg9XjClybHm64lqTXfWgXOEH/nQoh/RxH3sMCFwPKI9SEuvJeUT9cawdpNVY5kEDGHBDLbJLfsz8YHtQvnQGCUVMWkW52/ZSjjvweIZ1wdA8utcsE+d8cJS2g5iAqwaV2kc4+zas5SloMxJXqGJbrAMknY17NztKXZ87htMOV9pHOPs168FvJYGVbIhxy6AzpXK/LGerEmVpp0dJVuNAtD8ivoW+TJDt6jH9mFO5zC1eP1YUB4jpdzYNwpee/cLMWNt8ywOT0SldwhdciyTvyqwHaOetTzCUyLFF80+CCpywajFcjTpmvGtyf919CPqmBv7C4yYwnJswbrNwupC55qf/U8KJrlK5Ju1O/M/BqsWPwh9SoNetIJav3L9pmUbmdNh18vXpV4J/nKn8uHW1WHbgRp9yIXq5NI49vOKf/959oomzPAUVntKK/G96Hm7CvUGuf7RLXnPbMQtKPV+pL9P9j2xabLXFjJC8Kylq2dFKsKCOy48ZlfeMw1/XGLndVv2vUPQqGul7m+HjVSkG/SOKmNw1bvt/B972Tzf7BtdP39KOLU/d8AhS3GfAQ3gUdqOM6mlHhFT09ct+BjWYIs9mC4j5lW67QOK0UvUEBEFf/62Jbo9ExiZM/A+BCzOPaRR3tJcJkg2CIKmF44uie1/X1u2B+/9mICJDvHN4XHwcBEFf/ix3qgjNB/nYNAA+IqpJL2jXA7SCcZ+qGecMnaut/OuE1uai7jgAJnzMx7x+DCd9pOIP9EOYNn6j0+tOE12xMhJqCecMn6nCmxQTXO3gaeh/MGzZxhzOZft5yNrZx2OQ6zBs+Y5T+xNCSDqTDc/SrMG/4RPUW85fNvBb+uZp+t1jWwfA45usHM1BaAOk8NVPZgGnDZ4DiJyHtJwwQdBa2AFMkP1KlTb9rdGjp1PkTLlE8Kgt7EuYNn6jqMdMjVQ6exLEF04ZPXPXYpOH1Du4GX4d5wyeueixJ70/jd8/AvOETVT22meB6Jf27z2Ha1iCqqzBJc9Qg2W+sAjkRVz12McE1Gw1XH8K84eOieox7o7dh2tYgqnpsNcVX0WmYNny4gnw3IkBQv1FwzpP96jHQQkRVj72AeUDUUa01mKfY8AZbVPXYGExUbKLOHubAQX9swYka67kG84Cos4fnYJ5iMxjzeYsd2IITdVwr5oOBf49hxenf4EjOUvy5NqCgcIHxBsVPkMZ5egWE912kByPwI4i74zAopsU5p98ppOf4HpUw42BZpuKMHy8UFbLXHVfJ64/4B9uw52NXrsKbAAAAgXRFWHRNYXRoTUwAPG1hdGggeG1sbnM9Imh0dHA6Ly93d3cudzMub3JnLzE5OTgvTWF0aC9NYXRoTUwiPjxtc3R5bGUgbWF0aHNpemU9IjE2cHgiPjxtc3ViPjxtaT5EPC9taT48bWk+RjwvbWk+PC9tc3ViPjwvbXN0eWxlPjwvbWF0aD6djpNSAAAAAElFTkSuQmCC\&quot;,\&quot;slideId\&quot;:288,\&quot;accessibleText\&quot;:\&quot;D subscript F\&quot;,\&quot;imageHeight\&quot;:11.567567567567568},{\&quot;mathml\&quot;:\&quot;&lt;math style=\\\&quot;font-family:stix;font-size:16px;\\\&quot; xmlns=\\\&quot;http://www.w3.org/1998/Math/MathML\\\&quot;&gt;&lt;mstyle mathsize=\\\&quot;16px\\\&quot;&gt;&lt;msqrt&gt;&lt;mi&gt;C&lt;/mi&gt;&lt;/msqrt&gt;&lt;/mstyle&gt;&lt;/math&gt;\&quot;,\&quot;base64Image\&quot;:\&quot;iVBORw0KGgoAAAANSUhEUgAAALwAAACPCAYAAABAp7GoAAAACXBIWXMAAA7EAAAOxAGVKw4bAAAABGJhU0UAAABshCC/7QAACb9JREFUeNrtnXGE1VkUx48kSdZkJ5Vm7UgyVhLtUrZ40R8jWcmmssVLayVjjUQtpZesWVu2tNmsZCQZKkVlJ0bGyhortrWtSv2RZI0MlRpTqrX7O97vMb3evXPue+/35t5zvx+ula15v9+53/ebc8/v3O8lAvXmPwyvB6gjLRAUBB8TuyEoCD4mrkNQEHwstCbjNQQFwcdCJ8QEwcdEvyXIp5LRXTZWI2QgVJqT8cIg9i6EB2hjq+XpvhjhAdq4ZBD7UDImIjxAE1OT8QTpDIiFvCWdWYrwAG30IJ0BsTCZzNWZHoQHaGOVJZ1ZhfAAbRxDOgNigQVtqs6cQniANnKWdGYjwgO00W0QOy9imxEeoI1BQnUGRMJCpDMgJg4YxM4bQGYiPEAbt5HOgFhoQzoDYsLmTIDqDFDHDYPYBxAaEFM604HwAG3YtvKhOgPU0WcQ+3WEBmiDF6Qmo6UdCA+IKZ1BdQZEk86gOgPU0UTmrXy7EB6gjbwlnWlFeIA2TM4E9wlb+YAybM4EMFoC6lhvSWfmIzxAG6atfEMIDdCYzpicCY4hPEAbOUs6swLhAdowGS09JFRngDImpsJGOgOiT2dwPhNQRxeZqzOTI43JlGSspGJ36MlkXE7jMZyMl2l8+L8jyXhMxT6jc8k4kowNyZjn8Fnt6c8/Cik2hvsEZwJmQTL2peJ9Q7UfG8kGVj8lY5nlM2ck4wHBCaJhLKa4bbCnJWN7Mv6ibM9MZVEfT8amNE1ck365Ho36Ozshx+wpkNloaari+/4wGYeT8Yr8OUgYPvsNIDajpelpruySsvyR/pt1yViS5vfl+T6/q+CNMxdrSIemQ47ZEpPR0oQ0ZRgWio9TnK+TMavKL9X+UYtbyXgGOY5fOsMdk02K7nNRMv4WCq9/jEWmC3OS8bvwcy9CjtkzYAh+n6J73CdMMW5RNi0Uk1Ixj/X5KElmTKsl+HkF9zc7Gb8JhMZfhj1pypMV/Cb71zGuYx0kmS27SK8N9nJ6u9xnKxUuatA1cb39seVaFkKS2dJPOo2WNgtTmCtUrME3ki2Ga3mV8W+Y6GkhnUZLe4ULxBPjeI13qHLZE2RI3iKGtkDv6Xuh2A+P83VWMrk6CUlmSy/pMlo6KBS7D5WQKfTu291tkGR22IyWCgHeT6dQ7D69OS63QlkJWSKdkbBWKHZ++eNTm/PmsuubBFk27ulSGvcCuw9u5R0RiJ1LgbM9u/Z59HYLMciIyUrSmffI3MMfyo6tUp/NOcgyO2xGSx8HdB9nhGI/7fE9lN6DfAtZZke3JZ0JxZlAmrc/Tcb7Ht/HacKe4czTGZPR0qFA7oEFPCQU/PYA7meG51/KoGm3iGNxIPfws1DsnN/jVT3SGaM4QmAByTdTbMF0x40Go6WrQrE/xNMd5CwCyQVw/Uscnu7Y+Q+C9438RSh27lHBRmikM8Z0pjuA629zeLqfx3QDWzrTHsD1H3YQ/BpMNzD5RnKLge++kbz4fCoU+0uCrTegsH0jP3N4uqMnBVh9I9cHcP2nHAT/FaYbhJzOkEM6w+MjTHe2tAaczvQGcO2fOIh9GHLM/snJTUw+29HZynn5AGLcQShHjjtsH32Wwtg0UaCwfSN7HAT/HaRZf5qpaFJULp5mT6/XZIPdH0i8bzkIHjZ1dYZt0AYNwT7g6frCJI6tAcSb6+8uHus4R7aOsE/6c0uw2cFrrmfXbPONbAkg5rPI7SCBKZBpfThAZks6n1tsBwJPZ9odxP4GMq0dXtRdcgj6a/LH08WWzuwKJP4ub1hRkqyR+cm4Se7n8/hS295lucbWQOZgnUPcH0Gytf0qHaLqT2Fb6sE9mGywQ/KN/MIh5n2QbXV0CPN1n5/yNhvsQkBzscEh5pchXTe4p+S4ILD/kv9nbW4lHb6RayH47GDHrRdjBPUGFY8wlEzAbRq/xixTOnM/sDlZRW5nqAJHNlpSAW5RLZ1IfU04CR2epTNdgc2Hy6btx5BvdeymymW80btociS3imj0Uz5P4RstlZjkIPgRSLd6LqRBZEu6zw1/p084EY2uefcqSWdKuPTCw1+9hgXsKbI76bYJqzncjtCo4x9tp3ocC3QuzjsI/lNIN1u6hRPRKLHZ0plcoDHe6SD4DZBktswVVHZKLQet45jOhGK0VIlFDoI/AUlmz37hZGRtdmQ71aM78BhLT/m46/E9sBOain79JjL7rTfydA3bqR7tgcd4D4W9iZvFXtrIclCD6AvCyciyLddkZfGEwnAmsMEHBrwSxtg3QXFP/+hTt1VYePNTflA4IVnUwjk/H1KazpQ4QvIjbqZ6tMYb7ef5jaZcPi+ckIEMFpBLKWyjJelT/pkwxns9uN5lVHz7q3aDOYv4nnBC6i3CQxS20ZIUqWUH+0vOG8fr5LTljcdpVkMWjuVlwql1/KKZFs09CmMsPQHkz3FIbXhP7QkPf9tkSj81trFsBYVttFRNxeOBMMZ8gEKj2g34fcHdss/fRhGQa/BT3uYb2aQ0xnOouKVPEudrlO1pINPoXe96XmuspIjoFU7G/jp8lmnd0K88xvPIfKJJpf2u9X7pww+rnWULUx53yD+7loaUoySNZfwUnlnj54RstFSP9Ea6N6G0SWQT1VYl4x59LpEOV/j5R5UVCZyQNpbV4li2g8I2WqoHE9KFoYtDGVdxzlBx9xqnHh9U+BLwn9vS/9+RFgBM7zr4LeoyihzpU76WxrKbkaYzlWgj+Sl/9RqcKnUSzoMdc0FZPs5WOcGhGy1lVS054/jEdx130goMNpyU4dJY5rrQ2U3hGy1lnd+zKK+QvA9nrE7MH6h4QAOwUBAG9ILjzzUt1gYQ8op5/vJ0IX8yGRfTp/SzNJ8vjZG06nI1zdm5HYCPwJyFEMrhVbu0n1vaPjyTdBgtAaXkqb52cV+SDqMloBSXxrKc4OedJbP5EwBeIG0su072FyNafCNBBEgbyzqrTGcWI8TAJ3JCwfPuKVNj2QXSZbQElCNtLNtd4d9yxcdU1+9CaIGPSFsOWNjl7b3tpM9oCURAtY1lP5I+oyUQAa1kPwJzdPtwqetxIpn7v7sRUuA7BXLzpVxNeo2WQARIG8tKBx4fJ71GSwBP+XdOHxlEOgNCx6WxTLvREoiEfA1i12a0BCLApbEsBqMlEAHtVQo+j9CBUOkn93SmCWEDoZJzFHw/QgZCp5eQzoCIkDaW+Xq0CwDOSBrL/iGUI0FET/kdCBPQxLExBD8fIQKasDWWsZ8ket+BOgoEZwIQ2VO+kj3zUoQGaKXckgNb+YBqyhvL4EwA1LMR6QyIDbbGfo50BsRCjooWHQBEQwtCAKrhfyJw3XZ3n5X9AAAAeXRFWHRNYXRoTUwAPG1hdGggeG1sbnM9Imh0dHA6Ly93d3cudzMub3JnLzE5OTgvTWF0aC9NYXRoTUwiPjxtc3R5bGUgbWF0aHNpemU9IjE2cHgiPjxtc3FydD48bWk+QzwvbWk+PC9tc3FydD48L21zdHlsZT48L21hdGg+HDCxQAAAAABJRU5ErkJggg==\&quot;,\&quot;slideId\&quot;:269,\&quot;accessibleText\&quot;:\&quot;square root of C\&quot;,\&quot;imageHeight\&quot;:15.45945945945946},{\&quot;mathml\&quot;:\&quot;&lt;math style=\\\&quot;font-family:stix;font-size:16px;\\\&quot; xmlns=\\\&quot;http://www.w3.org/1998/Math/MathML\\\&quot;&gt;&lt;mstyle mathsize=\\\&quot;16px\\\&quot;&gt;&lt;msub&gt;&lt;mi&gt;N&lt;/mi&gt;&lt;mrow&gt;&lt;mi&gt;o&lt;/mi&gt;&lt;mi&gt;p&lt;/mi&gt;&lt;mi&gt;t&lt;/mi&gt;&lt;/mrow&gt;&lt;/msub&gt;&lt;/mstyle&gt;&lt;/math&gt;\&quot;,\&quot;base64Image\&quot;:\&quot;iVBORw0KGgoAAAANSUhEUgAAALYAAAB7CAYAAADZhnpuAAAACXBIWXMAAA7EAAAOxAGVKw4bAAAABGJhU0UAAABBwf/jmAAAC1BJREFUeNrtnX9kXUkbxx8RsSpCVUVEhaqqqliqola8QqyqVRUqot4/qkTFiqglqtaqKitiVUVZVRFR4VVVVbFEVFVVqaqoiBJVK2qVqqiIKPuex07szdx5zsycmXPuubffD6PV3jPnyZ1vzpkfz3yHKBsnk/J3QHlH+dMSGKNe7hFoeLqTMqsa+11GofyQc4zNSZlLynxSPgeKejUpP6HZvz4OJuW3pHzxEMsfBcfYlZSLSfnLMb7lpIwkpQPNC455CIfLgRrE2J6U95a4JpPShOYElRxJyoajsCdrFOPFlJhm0IRA4idHYX9Ug7yikQa/60nZg+YDEvwa/9NR3MM1iK9fiOUamg7YWHYU9ssaxHZCiGU/mg2k0Ul+02k9Bcc3ZIjhCZoN2DjvKeyiB2w3DTGMoNmAjbuewt5Kyt4C41syxNCJZgO2gaM+3ecy/XepoPg6DPd+jmYDNvqoOi/kOpUjf4Q5a7j3z2g2YGNSE810Ug5ROfJHmDnDfY+i2YCNV5poBtS/LzoIe6GA+D5p93yPJgO+/VdOitqt/u8Hqn3+yDHD/abRbMDGOcugzCXFNc/8kcuG+51GswHf/qu+RO2SQ8L5Gnnlj+jdoS2qTa4KqCN4mk9P6O/XPtOmxFSL/JFmqs4XX0CzARu9mmg2yZzTfNNB2K9yiO+04T5jaDZg45ommgfC57odB5HHI8d3w3CPQ2g2YOOFJprRlM8+oeLzR1aoeh8jAKm0G4R5OOXzQ1Rs/ogp2/AGmg3Y0IVqW/Rw3YgQa6nblG14As0GbMxl6Eb84iDsP3OKb4uwWRc4sK4JZ9Dhmr3kNvUXmj/SZIgP5jfASo9BjK4bYmcchL2YQ3zDaDbg26Xw2cN4jNym/g5GjA+bCoATzzXRTHhe/8JB2L8FxPeY8l/8AQ1Gm0GE33vWcY7yyx/ZRdXL6LBYAFYGI8w2cA6Hiy1aln7xgKGe/6DZgA19Gu1hxnquUD75I7e0Oj6jyYAL+pP2YsZ69pGbU+t3nvWuatfPoclAlhmNIwH1/c9B2LMe9R0wXH8WzQZs6LtRPgTW10tx80eGqXqbGgwngZXHAU9TiSWKlz+im/bAwgxYaTX0iYci1HuB4uSPmEx74B0CrAwaBBfjSAueq153ELdtA66pW3MMzQZsTGuiWYpY9ySF54/o04d/ocmAC/oZLtcj1t1F4fkjzwjeIcCTbyl/a7J5yp4/Yur/wzsEWNG9QXgKrjnyPfochM2riN849P+/CJ8DYAePqBhvjhXKlj9ym+Lmc4OvAFO23HhO9xqjbPkjaxRnmR98RZiy5fKy4G0lt6OiK/NHTHbF8A4BVvRsuY853++Gg7DvVHz+R4J3CMiA/prPO1vOxTCeB6/t6vP3Cd4hIILIisiWczGM5+XyJqre9X4SzQZsmM4fL2JTrIthPOeP9BO8Q0CEJ+frAu/tYhivHxHyAE0GbHBy0pca9l9dDOP1cgHNBmycMQjnVIH330NurlGVZR+aDdiYpfyX0W3c9BA1vEOAFR6A6UfIPapBHN0ewv4VzQZsfE/lOcn2iaOw4R0CrExTuNtTLFwM4z8TpvmABU562jCIp1ZHyLkYxsM7BFgZIbOPXi2xGcbDOwRYn45vDMJ5VuO42FdEco2Cdwiw8qMgnjL4c8wKsT1Ds4E0uki2QSjDMc2SYfwvaDqQJmpbbsZUCeJ8aYirB80HdDhTj+enXXatbHdJeEdNc43i1Q3j4R0Cqvqrb8g/yahywPaW/jmJq8j9hbphPLxDwA42A0Stl4cFx36V4B0CGhDO4NtQBd4hAIC6Zn9SniblOL4K0CjwwuH2EYwQNmgYficclAUajHFCshtoMHTLu2F8JaDeMZ0D2oWvBdQrfKT5XYOoYV0H6hbe3veWzAuBv+PrqU/YwfZn9bTihDRegNpSf7JREadB8EprjC1wvEuKXbQG1T1n6J8VZDYclU6NaFd9Xo6P0xo2VXycEbqoug5Zuwp8YobtMFusMtcRvHI6mpRlck9hYNEPeNyDz+1hx1zO61kiezqFLqBOdb3L8eD8mQlyS5LjXwI27H9PYSkduyGjcnFOa9RN9bplU83t3PcW9VR9ZWhQ18OtjiphsojmaGcSmSnvvlKUvOXuUwaxzTu8We5TeJ7SR8ioPPRS9WnE/BpOOzOTxfbA0LATGe7Pvyx/kD2hbbLiKcx+5CcqfuF4Kx7vjf2QIrorGWLrEer6L2RT7m6HydlqxPH63YKQstgmS5YW27FM0b/b7tJOhzic0rXhp/9ez7jGCdZ1dUWn0J3wHRBdNdTxJkM80lk/B+jf+eNbjgPVqZSn9qhnXKY3Cab5Skq30K/NYhkhHRnY51nPnPALcor8XXXTvMzvetTTTGYT0luQUPn4Vg1w9MaaDOjOmAR007Me0/7WeyrW+5517U4R9nuPevqFOgYgo3LRJTypnwfW+3dgnfuEOtaV4Ns842lKEfamRz3XyDx92AYplQdeAFkWGvpADsL2ceo6myLEUxFj2h5AuvLUcP1LSKlczJB8IFQIzREENEfxjYckYW94PAhMC0ATkFJ5kAZTqxRuW7EvwitfWqAZzBhTS4qwXe0xBoTrcQJcSeDBneQMG8M48ySFrcB1p1yfNQdlf4qwXQ+7miL7KiioIZeFBl6JVP8wyUvYLowK14dMqaVN97nO1rw2XLsIOZWDlpTX/Eike8wGClPKz+gLiOlCirDPOFzfntN4BOT8NF2neIaeK5R9rreJzMvfHwJjupMibBd750HhWuxGLwlPKM7iiUQHyamiLqmbvcL1twPjehc4yzIbMJsCcqY95anVF+ke0ivf1WJOOhUiJIH/EIUfJrtGYUvxIEek1+kGxTv06XGgMB/nMPMgDZbZ/6PV4fqDhBOWS81tCk8CSkOaUnvneH0zmRdAQs+efy3E5bqwIo1LDkNS5eCh0EDjkeqfCJxtOZ3Dk7E35Wntmodt2ucIz/MS8Yny24DaSuYjVFY8ujnXhfhCfDrmhTove9Rh+rlmIafysJXjK1Ua9PV71LFkuP5tQExHhZiWPfrs0plCQ5BTeZB2cIcuCXeQ+RgVn5VCacZmJvJA9osSvCsXhbg6IKfysCE0Uih3hS7IrggzNlmTnqT9kmMRujJS6gHnyNyBzIrnVQ7CNuVNc7KSbz73tBBbZ4aYeFD4IcLTv0novpkWs7rUzz0CmRXPnchdkUOGgdWGmonwZS3izMMCmROwfH/OXsfBdqt6aDyCxGqD9LrPIkR+Kq5S9RRaf4a6pAWQLPPrpkEs7yrPcg7QJaGPri/qPFQ/O1xWa4R+TN92uepZzx5Dt4brzXpIq7QAci1Cv3qGsq+qmrIM9WSsWwSznFIwLPSJXRcreHeMvpL3LGNfOG3w6TuldsbwZB0L/K5M89cb6rvisr1wcxuyKgemJxFn/dmy74Zop00Di+cKheeZSCcuuz4F9S4D/+J1B8a0i9x8+XhzbwskVQ64v3nP0Eg8gBvV+or89/NUfT78PKXbirnSkyIaW0op339R6w6NUTwLY5uonxNcVEsJC9bHHpenvngp+WjEGC5Z7rmgxN9U0RUaop15L8tK0Lsifz9PKd09qhUSKi8smFOqn/hU9Ss3VfmkZhTYNnggp1fuQkr/elwJaE31bTfVn6vq31nMR3L8bvaqweH2d8IPgbmMs0jgK5ul2SL4SYMG44TwtMY5iaCu+VUQ9nl8NaCeeUHx868BqCltJFusAVC3SD540/hqQD0jbSyGgTqoa95QdlcmAEpJpyDq1/hqQD1zDv1r0IikLaMDUJccJzmxCANHULeiXksRNu8ZRBooqAv4DEnOxFsh99RY9gPh3SlwWwKlhV2mpjKW6434hfwfH6BEaH9YN+wAAACidEVYdE1hdGhNTAA8bWF0aCB4bWxucz0iaHR0cDovL3d3dy53My5vcmcvMTk5OC9NYXRoL01hdGhNTCI+PG1zdHlsZSBtYXRoc2l6ZT0iMTZweCI+PG1zdWI+PG1pPk48L21pPjxtcm93PjxtaT5vPC9taT48bWk+cDwvbWk+PG1pPnQ8L21pPjwvbXJvdz48L21zdWI+PC9tc3R5bGU+PC9tYXRoPuueQlkAAAAASUVORK5CYII=\&quot;,\&quot;slideId\&quot;:272,\&quot;accessibleText\&quot;:\&quot;N subscript o p t end subscript\&quot;,\&quot;imageHeight\&quot;:13.297297297297296},{\&quot;mathml\&quot;:\&quot;&lt;math style=\\\&quot;font-family:stix;font-size:16px;\\\&quot; xmlns=\\\&quot;http://www.w3.org/1998/Math/MathML\\\&quot;&gt;&lt;mstyle mathsize=\\\&quot;16px\\\&quot;&gt;&lt;msub&gt;&lt;mi&gt;D&lt;/mi&gt;&lt;mrow&gt;&lt;mi&gt;o&lt;/mi&gt;&lt;mi&gt;p&lt;/mi&gt;&lt;mi&gt;t&lt;/mi&gt;&lt;/mrow&gt;&lt;/msub&gt;&lt;/mstyle&gt;&lt;/math&gt;\&quot;,\&quot;base64Image\&quot;:\&quot;iVBORw0KGgoAAAANSUhEUgAAALoAAAB7CAYAAADDuprgAAAACXBIWXMAAA7EAAAOxAGVKw4bAAAABGJhU0UAAABBwf/jmAAACtZJREFUeNrtnXFkH0kUx5+IiIhQVVER5VRFnTjqVJ04JU5VRISKOP0jQlWdilOiTlVVOVVVJ46KqIgKFVUVdVRVVVU5VVUVJapOVIWKUxERevua+d39+rt9mzc7s7+d3X4/jDt32d332/nu7NuZN+8RpefvqH2sY1uL2mrUVqK2ELXbUZuO2njUBqLWTgBkwNWo3TCCe1tn0Uvtr6hdM8JvRBeBLGiL2kjUFgMR/ap5GPeha0AWbDOuha0wJ6PWZx6YhppzNkdtj/n/o1Gbidori3Pfh+BBFpywEOFG1A6lvA6L/2zU3imvdT1qO9A9wBcDFkI/7+F6TVE7pfxAXo5aP7oI+GDQQugdHq/bGbWHyuueRTcBV35Siu1ZBtduNC6K5vpX0VXAhRml0C5maAPEDjJHOyPSm6ENPLI/UNpxCl0GbGkn/Tx3Qx1sWVba8z26DtgwrBTWzTrZc1Rpz+uotaL7gJZZpbCO19Gmp0qbLqD7gJb3SlF11tGmPqVN6+R3uhOUlG+VgnqVg23aGJxL6EawFaeVYvotB9vOKm3j1dUmdCVI4p5STH052LaX9Ku1P6IrgQTPW28o/eC8YsW1wV830J1AQhvINZ+jjTconDl+UFAmlCIay9HGXyzcl+/QpSAO7WaLrhxttImqHEGXglo6SL/6mCc/WAh9Ct0KahktiHg6LIR+C90KaplTimcgZztbLYT+Ct0KquHZiQ+k2xvanLOtzRZC/xtdC6rpIf1O/LyxGdHX0LWgGu3S+ngAtrZbCH0dXQuq0W5GDiGvis2sC0Z08JkroFn2fxeIvX1kl+kLgE9oF2CmA7H3qIXQ36N7QYUppWiGArH3soXQH6J7QYU3pJtW3BaIvTcthD6L7gXMHqVgHhfswaxHzhlQILTZuM4FYm8L2WX3PYIuBswtpWAOBGJvv6XQd6GLAS/7ryvE8iEgmy+RXeUMAD6lkivaB91TQogusOSCUjBHA7F3p6Xbgvzp4BN/KgWzMxB7T5LdQhH2i4JPc+J55T5PyyMLof+GLgbMEBVrHnq3pdvShS4GjDbBfm8g9l60EPkddC+ooCmeG0pelBbSJz3l9g26FzDdFFbu860YsxD5TXQvqPAzhZf7XIIThS6RfpPFV+heUOEPKs7y+SmL0fwMuhZU4MSgmmX/ENJEbI/aCumnQTFvDv7lMBVnHnpaaSvH4uxB14JqtLtz+gryQCIPOojlBYWd+5zZQfoc6CjhAv6HNijqbo42sp+trbhxG10K4hih8JMUaTdq88PQjC4FcWhrh+aVpEi7qYJ39qNoLhDRTNXllZRT+5HMawAt6Eogoa0dWu8CV80Wb5rZnD+SQQHQ1v05UUebeOVVu/njHLoQaLhPYRW3GjVuksaVGkD3AQ28m2hDKfSsl9G5IO4D0idNQpAWUHOC9KuMWcE7fq6RPgPuOLoN2PLCQujdHq/Lbwdeyp+3uD7Ht3Sgy4Atx8hur+Vjcksm2mZ8ah69tbuCNozAsc8TpKLfuAEfLRtvsztvRuPtMeflzRAcTvCDEfVp2tyD+tLyOpws9AxGcJAGXkzhxJp/pBB4PRrHuV8mlC4HKRk3vvhGQKJmW55HbYY2s31hBgU4M19H8a4Zl4hDChZpM70EF+OdMg8c54z5lrDjBwAAAPgyYdeW0w4ewK0AZYXd3CcUVtEJALxzlcIrOgGAV8YJVQRByalNN3gMtwSUjXOE4mqgxHA81FyMyBdxa0BZ+D5qryl+MfIqbk854OwKZ8xoxgFtvLq8bv7J4RscKsFBcj5WlDnmiYs4DJlrcnQor55zROll4Zh24zOzfZxAas3Yx7u87hlXI61rwTnrb1Dyqjt2khUY3vzNRcZsIjv5IRi0uAbnnZykzdzwz41AbQTVYY7XxEnx33D1Ec0mdX4oOCzkLbmFnWyDjMJmpKaT18zrmcOfm8zfNJlR91lMB1+xeFNMGlHNUnI6v9p0g5y3ciWF+O4o3jy3yD226j1kFC49ZmStTSOSVMaSxXeb/BRL44dHCtOer/q7S1WjNO8nOFT1API+BN6CuUx+MzPsp7Br2QKlm/I7pU8hsk0Q1uEUtgxTcjqTCfpvR1nSzq69Ca4Qvx12WNo1LpyrE/IpBh2C+2H7gXWe/BRlkOo+7ab/5q8nlR++Ewmj+klLu+LeNJhWLAjdgl+cJm/7QUFQBy3PMys8MP1kX+ihL0HocxbnkaqtTEJC4fMNxW8CT5u3vVkQ1O+W53lD8RX73puPRBuSqoy/tThPr3COQcgobHYJI/kTx/N+dDxnJ8lZz/gBaLO0p4GSKwFquUDx05VtkFK48ILMS6Hjd2cgdJssxz8mCLPfo02VD1Itj2KOfwophY1USMy1BGSjB0FJ2Ykfe374KlnVtAND3ILURUgpXKSPs0VyT2vd6cFFkBaMhlLa1JQg9HfKcwwKxx+GnMKEPxb/ouyq40nV+LQrhN0Jx6eNofmK3OtITVB4ReFAAlKe+QVP55dSCN5RHn9SON5lCi9pelE7GxSX//Me5BQmTQluga8CCjOOQpXiSw462HQ8QehHFMe3E0raF4pjCTMiTZ6usUDp55obKH65ftnRpusJQt+uOH5IOBa7/QPlIflZzJGQ6sDybIUmVLVHOH7K0a43jrM4Mw6zNaDOtCeMagc9XUNyEeaVx58l/xsauhJ+93HlOZbILXQA1BHp9btK/nJMPnAU6oMMZjakj2/Ov6Kp9brH8SEBdUaqaO1rZJKm8N4oj2+k+AUZ1zLyUrUU7UKP9F2zF5IKEylbsa9aSxcdZ3MGMhg5exJGc20cetw+0XeQU7isUHYbelspvhTlgoVbdEWwzyVPyh3hnL9YnCPud81ATuGynuErWPqI7LU4x/OY41872LRPsOmlhc8vVSsfhpzCRdoh77qEvdO4Ai4rmdKM0LTnD+MN8wBo+VmwayfkFC5S0TNX5gSXpcXDjFDaIC5pv+mYB9dHCpXgGJ/rkFn+PMtA6HFx4xx8ZRvPLhUqTlPtjz8ylz28HRoEdy9ucW2X+d0nILP8ue7ZdemK+VBbNTMdtix5nNm4S/EBZba/s0f58d5qBpH7kFgYSO5BGmHyqLlI/5+y601xLmlBJs38ftxHMe/ab05xrtOCj1+7yDRvfjuy6AZCI8VHLp63PM/2GDeIz7s/pV3SgswFD375NKVf9Y2LoqwNLpskJC8KkmOCT61dPOHdQ7UrjY/JrXL2HLlP4R2JGXnHHO9V3Pz5qrlX3CoLSVOQVZjEjVQc1bhVdOEwfZ4Wg8V0jtzjZD6QW4q3WheDH8RuR5taSJdXkTdLN0FSYcL+6s2YTuMPwpM1vib/+yht7nSv/bjr8mDL/gQRbRVCy9e/V+M+jZG/lNVbifwJIUtuIWAB26RD5qk2Xvre59GG01tc8655GBqqXKdh+jxu56UReIvn+/OIkrN7tUJCxYEF1G/8zEfGL10zbcXMWHCa6MGMXtF3E/zzcSOoJeMbV8raL5r/zuL+OsN7s8N8bFbuCQ8KsylnqcAXPgu0TsgnDkrOIWE0R51OUCp+FYQ+ilsDysSf5D/+HICgaCM5JR4ApUHKY3gNtwaUCWmjNhLqg1LxitJnzQKgEHQIIn+BWwPKxAj8c/AlkLTsD0ApOEByoBQ+REFpRL6UIHTec4mwV1BIuIYpRxoukD4UmPOx8O4dZMMChYGzgE2kbFfKeEP+ATY2aQ6eJfZ/AAAAonRFWHRNYXRoTUwAPG1hdGggeG1sbnM9Imh0dHA6Ly93d3cudzMub3JnLzE5OTgvTWF0aC9NYXRoTUwiPjxtc3R5bGUgbWF0aHNpemU9IjE2cHgiPjxtc3ViPjxtaT5EPC9taT48bXJvdz48bWk+bzwvbWk+PG1pPnA8L21pPjxtaT50PC9taT48L21yb3c+PC9tc3ViPjwvbXN0eWxlPjwvbWF0aD4c9GxXAAAAAElFTkSuQmCC\&quot;,\&quot;slideId\&quot;:272,\&quot;accessibleText\&quot;:\&quot;D subscript o p t end subscript\&quot;,\&quot;imageHeight\&quot;:13.297297297297296}]&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61</Slides>
  <Notes>0</Notes>
  <HiddenSlides>0</HiddenSlide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Lecture 10: Scaling Laws</vt:lpstr>
      <vt:lpstr>Outline</vt:lpstr>
      <vt:lpstr>Motivation</vt:lpstr>
      <vt:lpstr>Scaling Laws</vt:lpstr>
      <vt:lpstr>Scaling Laws for Neural Language Models,  Kaplan et al. 2020</vt:lpstr>
      <vt:lpstr>Kaplan et al., 2020  - Main Idea</vt:lpstr>
      <vt:lpstr>Kaplan et al., 2020  - Main Results</vt:lpstr>
      <vt:lpstr>Kaplan et al., 2020</vt:lpstr>
      <vt:lpstr>Kaplan et al., 2020</vt:lpstr>
      <vt:lpstr>Kaplan et al., 2020</vt:lpstr>
      <vt:lpstr>Kaplan et al., 2020</vt:lpstr>
      <vt:lpstr>Kaplan et al., 2020</vt:lpstr>
      <vt:lpstr>Kaplan et al., 2020</vt:lpstr>
      <vt:lpstr>Kaplan et al., 2020</vt:lpstr>
      <vt:lpstr>Kaplan et al., 2020</vt:lpstr>
      <vt:lpstr>Kaplan et al., 2020</vt:lpstr>
      <vt:lpstr>Kaplan et al., 2020</vt:lpstr>
      <vt:lpstr>Scaling Laws for Transfer, Kaplan et. al. 2021</vt:lpstr>
      <vt:lpstr>Kaplan et. al. 2021 – Main Results</vt:lpstr>
      <vt:lpstr>Kaplan et. al. 2021</vt:lpstr>
      <vt:lpstr>Kaplan et. al. 2021</vt:lpstr>
      <vt:lpstr>Kaplan et. al. 2021 </vt:lpstr>
      <vt:lpstr>Kaplan et. al. 2021</vt:lpstr>
      <vt:lpstr>Learning Curve Theory, Hutter 2021</vt:lpstr>
      <vt:lpstr>Hutter 2021 – Main Results</vt:lpstr>
      <vt:lpstr>Training Compute Optimal Large Language Models, Hoffmann et. al. 2022 </vt:lpstr>
      <vt:lpstr>Hoffman et. al. 2022 – Main Results</vt:lpstr>
      <vt:lpstr>Hoffman et. al. 2022</vt:lpstr>
      <vt:lpstr>Hoffman et. al. 2022</vt:lpstr>
      <vt:lpstr>Hoffman et. al. 2022 – Approach 1</vt:lpstr>
      <vt:lpstr>Hoffman et. al. 2022 – Approach 2</vt:lpstr>
      <vt:lpstr>Hoffman et. al. 2022 – Approach 3</vt:lpstr>
      <vt:lpstr>Hoffman et. al. 2022</vt:lpstr>
      <vt:lpstr>Hoffman et. al. 2022</vt:lpstr>
      <vt:lpstr>Hoffman et. al. 2022</vt:lpstr>
      <vt:lpstr>Emergent Abilities</vt:lpstr>
      <vt:lpstr>Emergent Abilities of Large Language Models, Wei et al, 2022</vt:lpstr>
      <vt:lpstr>Emergent Abilities of Large Language Models, Wei et al, 2022</vt:lpstr>
      <vt:lpstr>Emergent Abilities of Large Language Models, Wei et al, 2022</vt:lpstr>
      <vt:lpstr>Emergent Abilities of Large Language Models, Wei et al, 2022</vt:lpstr>
      <vt:lpstr>Emergent Abilities of Large Language Models, Wei et al, 2022</vt:lpstr>
      <vt:lpstr>Emergent Abilities of Large Language Models, Wei et al, 2022</vt:lpstr>
      <vt:lpstr>Schaeffer et. al. 2023, Are Emergent Abilities of Large Language Models a Mirage? </vt:lpstr>
      <vt:lpstr>Schaeffer et. al. 2023 – Main Results</vt:lpstr>
      <vt:lpstr>Schaeffer et. al. 2023</vt:lpstr>
      <vt:lpstr>Schaeffer et. al. 2023</vt:lpstr>
      <vt:lpstr>Schaeffer et. al. 2023</vt:lpstr>
      <vt:lpstr>Schaeffer et. al. 2023</vt:lpstr>
      <vt:lpstr>Complicating Scaling Laws</vt:lpstr>
      <vt:lpstr>Inverse scaling can become U-shaped, Wei et al., 2022</vt:lpstr>
      <vt:lpstr>Inverse scaling can become U-shaped, Wei et al., 2022</vt:lpstr>
      <vt:lpstr>Inverse scaling can become U-shaped, Wei et al., 2022</vt:lpstr>
      <vt:lpstr>Inverse scaling can become U-shaped, Wei et al., 2022</vt:lpstr>
      <vt:lpstr>Inverse scaling can become U-shaped, Wei et al., 2022</vt:lpstr>
      <vt:lpstr>Inverse scaling can become U-shaped, Wei et al., 2022</vt:lpstr>
      <vt:lpstr>Inverse scaling can become U-shaped, Wei et al., 2022</vt:lpstr>
      <vt:lpstr>Transcending Scaling Laws with 0.1% Extra Compute, Tay et al., 2022</vt:lpstr>
      <vt:lpstr>Transcending Scaling Laws with 0.1% Extra Compute, Tay et al., 2022</vt:lpstr>
      <vt:lpstr>Transcending Scaling Laws with 0.1% Extra Compute, Tay et al., 2022</vt:lpstr>
      <vt:lpstr>Transcending Scaling Laws with 0.1% Extra Compute, Tay et al., 2022</vt:lpstr>
      <vt:lpstr>Final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Wenhu Chen</dc:creator>
  <cp:revision>2</cp:revision>
  <dcterms:created xsi:type="dcterms:W3CDTF">2023-12-29T23:00:40Z</dcterms:created>
  <dcterms:modified xsi:type="dcterms:W3CDTF">2024-03-31T17:04:56Z</dcterms:modified>
</cp:coreProperties>
</file>