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98"/>
  </p:notesMasterIdLst>
  <p:sldIdLst>
    <p:sldId id="256" r:id="rId2"/>
    <p:sldId id="257" r:id="rId3"/>
    <p:sldId id="262" r:id="rId4"/>
    <p:sldId id="265" r:id="rId5"/>
    <p:sldId id="258" r:id="rId6"/>
    <p:sldId id="259" r:id="rId7"/>
    <p:sldId id="261" r:id="rId8"/>
    <p:sldId id="266" r:id="rId9"/>
    <p:sldId id="267" r:id="rId10"/>
    <p:sldId id="283" r:id="rId11"/>
    <p:sldId id="268" r:id="rId12"/>
    <p:sldId id="269" r:id="rId13"/>
    <p:sldId id="271" r:id="rId14"/>
    <p:sldId id="273" r:id="rId15"/>
    <p:sldId id="274" r:id="rId16"/>
    <p:sldId id="275" r:id="rId17"/>
    <p:sldId id="276" r:id="rId18"/>
    <p:sldId id="277" r:id="rId19"/>
    <p:sldId id="278" r:id="rId20"/>
    <p:sldId id="279" r:id="rId21"/>
    <p:sldId id="285" r:id="rId22"/>
    <p:sldId id="280" r:id="rId23"/>
    <p:sldId id="288" r:id="rId24"/>
    <p:sldId id="281" r:id="rId25"/>
    <p:sldId id="287" r:id="rId26"/>
    <p:sldId id="293" r:id="rId27"/>
    <p:sldId id="291" r:id="rId28"/>
    <p:sldId id="290" r:id="rId29"/>
    <p:sldId id="289" r:id="rId30"/>
    <p:sldId id="353" r:id="rId31"/>
    <p:sldId id="355" r:id="rId32"/>
    <p:sldId id="354" r:id="rId33"/>
    <p:sldId id="294" r:id="rId34"/>
    <p:sldId id="295" r:id="rId35"/>
    <p:sldId id="286" r:id="rId36"/>
    <p:sldId id="348" r:id="rId37"/>
    <p:sldId id="347" r:id="rId38"/>
    <p:sldId id="349" r:id="rId39"/>
    <p:sldId id="350" r:id="rId40"/>
    <p:sldId id="298" r:id="rId41"/>
    <p:sldId id="297" r:id="rId42"/>
    <p:sldId id="299" r:id="rId43"/>
    <p:sldId id="300" r:id="rId44"/>
    <p:sldId id="296" r:id="rId45"/>
    <p:sldId id="301" r:id="rId46"/>
    <p:sldId id="302" r:id="rId47"/>
    <p:sldId id="303" r:id="rId48"/>
    <p:sldId id="304" r:id="rId49"/>
    <p:sldId id="305" r:id="rId50"/>
    <p:sldId id="306" r:id="rId51"/>
    <p:sldId id="307" r:id="rId52"/>
    <p:sldId id="308" r:id="rId53"/>
    <p:sldId id="309" r:id="rId54"/>
    <p:sldId id="310" r:id="rId55"/>
    <p:sldId id="311" r:id="rId56"/>
    <p:sldId id="312" r:id="rId57"/>
    <p:sldId id="313" r:id="rId58"/>
    <p:sldId id="314" r:id="rId59"/>
    <p:sldId id="315" r:id="rId60"/>
    <p:sldId id="316" r:id="rId61"/>
    <p:sldId id="322" r:id="rId62"/>
    <p:sldId id="317" r:id="rId63"/>
    <p:sldId id="318" r:id="rId64"/>
    <p:sldId id="323" r:id="rId65"/>
    <p:sldId id="319" r:id="rId66"/>
    <p:sldId id="320" r:id="rId67"/>
    <p:sldId id="324" r:id="rId68"/>
    <p:sldId id="321" r:id="rId69"/>
    <p:sldId id="326" r:id="rId70"/>
    <p:sldId id="325" r:id="rId71"/>
    <p:sldId id="327" r:id="rId72"/>
    <p:sldId id="328" r:id="rId73"/>
    <p:sldId id="329" r:id="rId74"/>
    <p:sldId id="330" r:id="rId75"/>
    <p:sldId id="331" r:id="rId76"/>
    <p:sldId id="332" r:id="rId77"/>
    <p:sldId id="333" r:id="rId78"/>
    <p:sldId id="351" r:id="rId79"/>
    <p:sldId id="334" r:id="rId80"/>
    <p:sldId id="352" r:id="rId81"/>
    <p:sldId id="335" r:id="rId82"/>
    <p:sldId id="336" r:id="rId83"/>
    <p:sldId id="337" r:id="rId84"/>
    <p:sldId id="338" r:id="rId85"/>
    <p:sldId id="339" r:id="rId86"/>
    <p:sldId id="340" r:id="rId87"/>
    <p:sldId id="341" r:id="rId88"/>
    <p:sldId id="342" r:id="rId89"/>
    <p:sldId id="343" r:id="rId90"/>
    <p:sldId id="344" r:id="rId91"/>
    <p:sldId id="345" r:id="rId92"/>
    <p:sldId id="264" r:id="rId93"/>
    <p:sldId id="263" r:id="rId94"/>
    <p:sldId id="357" r:id="rId95"/>
    <p:sldId id="346" r:id="rId96"/>
    <p:sldId id="356" r:id="rId9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141"/>
    <p:restoredTop sz="94704"/>
  </p:normalViewPr>
  <p:slideViewPr>
    <p:cSldViewPr snapToGrid="0">
      <p:cViewPr varScale="1">
        <p:scale>
          <a:sx n="135" d="100"/>
          <a:sy n="135" d="100"/>
        </p:scale>
        <p:origin x="1088" y="1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tableStyles" Target="tableStyles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presProps" Target="presProps.xml"/><Relationship Id="rId10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notesMaster" Target="notesMasters/notesMaster1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BAAC053-2B7B-EB46-8806-5FB9B970AF34}" type="datetimeFigureOut">
              <a:rPr lang="en-US" smtClean="0"/>
              <a:t>1/23/24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CFAD0C2-C254-6340-AE95-5F3F67128C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94543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A9D6EC-71A7-93A6-EBFE-629299DFA1D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509804"/>
            <a:ext cx="9144000" cy="1478794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EDC1633-AF6F-3502-85A1-E7BB94A708A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66478"/>
            <a:ext cx="9144000" cy="665826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FE1BE6-2AB6-FB2B-9913-998DFF15DA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A15469-0524-8F4F-9E12-76BE9BAEC418}" type="datetime1">
              <a:rPr lang="en-CA" smtClean="0"/>
              <a:t>2024-01-23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2C4CDF-2176-0D86-DE74-17D144EE8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Slides created for CS886 at UWaterloo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D9A1E6-52BD-8933-6C13-B232659BEC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24A5E-B0D2-394D-9970-9AE06BCB59C1}" type="slidenum">
              <a:rPr lang="en-US" smtClean="0"/>
              <a:t>‹#›</a:t>
            </a:fld>
            <a:endParaRPr lang="en-US"/>
          </a:p>
        </p:txBody>
      </p:sp>
      <p:pic>
        <p:nvPicPr>
          <p:cNvPr id="1026" name="Picture 2" descr="Logos | Brand | University of Waterloo">
            <a:extLst>
              <a:ext uri="{FF2B5EF4-FFF2-40B4-BE49-F238E27FC236}">
                <a16:creationId xmlns:a16="http://schemas.microsoft.com/office/drawing/2014/main" id="{84836A4D-8608-D8C7-5771-AF81472156F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4495948"/>
            <a:ext cx="3740458" cy="1496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Subtitle 2">
            <a:extLst>
              <a:ext uri="{FF2B5EF4-FFF2-40B4-BE49-F238E27FC236}">
                <a16:creationId xmlns:a16="http://schemas.microsoft.com/office/drawing/2014/main" id="{96348192-A553-B42F-0FF8-E86CA9FFED6F}"/>
              </a:ext>
            </a:extLst>
          </p:cNvPr>
          <p:cNvSpPr txBox="1">
            <a:spLocks/>
          </p:cNvSpPr>
          <p:nvPr userDrawn="1"/>
        </p:nvSpPr>
        <p:spPr>
          <a:xfrm>
            <a:off x="1524000" y="2616115"/>
            <a:ext cx="9144000" cy="66582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CS886: Recent Advances on Foundation Models</a:t>
            </a:r>
          </a:p>
        </p:txBody>
      </p:sp>
    </p:spTree>
    <p:extLst>
      <p:ext uri="{BB962C8B-B14F-4D97-AF65-F5344CB8AC3E}">
        <p14:creationId xmlns:p14="http://schemas.microsoft.com/office/powerpoint/2010/main" val="38000608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79F07F-75F3-65EE-202D-44A2C92020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6526"/>
            <a:ext cx="10515600" cy="90216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6968AC-2047-1C9A-6F0C-A2FB163D74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60629"/>
            <a:ext cx="10515600" cy="491633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7724F4-E49C-FBF4-F77B-65D28C6EB4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1F351B-3C41-6C46-A5F1-3CA0D762442A}" type="datetime1">
              <a:rPr lang="en-CA" smtClean="0"/>
              <a:t>2024-01-23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13E37D-8B91-E45F-C21A-08AC878112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Slides created for CS886 at UWaterloo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CDFCEC-FC6A-1247-31D6-9756B15CF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24A5E-B0D2-394D-9970-9AE06BCB59C1}" type="slidenum">
              <a:rPr lang="en-US" smtClean="0"/>
              <a:t>‹#›</a:t>
            </a:fld>
            <a:endParaRPr lang="en-US"/>
          </a:p>
        </p:txBody>
      </p:sp>
      <p:pic>
        <p:nvPicPr>
          <p:cNvPr id="2050" name="Picture 2" descr="University of Waterloo - Wikipedia">
            <a:extLst>
              <a:ext uri="{FF2B5EF4-FFF2-40B4-BE49-F238E27FC236}">
                <a16:creationId xmlns:a16="http://schemas.microsoft.com/office/drawing/2014/main" id="{D0B3DC21-35D6-A201-ACE8-3099DDFD9BF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71740" y="136525"/>
            <a:ext cx="902162" cy="902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17562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BC1038-A7AC-0FD1-A0B4-CC0A750B171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218075"/>
            <a:ext cx="5181600" cy="495888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A94DAF3-52B2-14D5-73BD-76EF3E85237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218075"/>
            <a:ext cx="5181600" cy="49588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8122E9A-1509-2B17-8B07-2AB6179266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01FFEF-BC07-6945-8DF9-83389C94DF56}" type="datetime1">
              <a:rPr lang="en-CA" smtClean="0"/>
              <a:t>2024-01-23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7F1462-F1AB-8508-3202-A656C2E177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Slides created for CS886 at UWaterloo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EF0C4A2-1436-3FA6-A80A-3B196EF861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24A5E-B0D2-394D-9970-9AE06BCB59C1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F781557D-31D8-7504-F9E6-89FF176BA5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6526"/>
            <a:ext cx="10515600" cy="90216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9" name="Picture 2" descr="University of Waterloo - Wikipedia">
            <a:extLst>
              <a:ext uri="{FF2B5EF4-FFF2-40B4-BE49-F238E27FC236}">
                <a16:creationId xmlns:a16="http://schemas.microsoft.com/office/drawing/2014/main" id="{30D6D19C-4AD8-95AC-CE4A-AB553F77838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71740" y="136525"/>
            <a:ext cx="902162" cy="902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569935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E56DB85-3109-D20D-B726-7CD35142FB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205375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B047E9F-7F6E-CB88-A309-9348ABC7CD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121763"/>
            <a:ext cx="5157787" cy="40679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9D4D8F0-E4E6-9A37-967F-3A1E300F8E4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217536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0E38E09-86E0-9F8C-F1CF-50CBC6E18AE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121763"/>
            <a:ext cx="5183188" cy="40679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5C3F933-C143-FE57-4DA1-91A01ED6B6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55D33B-FEF6-E34F-9240-CA7C515C6240}" type="datetime1">
              <a:rPr lang="en-CA" smtClean="0"/>
              <a:t>2024-01-23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B6F2904-2C1D-800F-4C22-ACC942182A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Slides created for CS886 at UWaterloo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221D5BA-27EE-967F-DD04-6A63ECB47B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24A5E-B0D2-394D-9970-9AE06BCB59C1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113F627A-A02C-AF1F-F166-F53663B6D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6526"/>
            <a:ext cx="10515600" cy="90216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11" name="Picture 2" descr="University of Waterloo - Wikipedia">
            <a:extLst>
              <a:ext uri="{FF2B5EF4-FFF2-40B4-BE49-F238E27FC236}">
                <a16:creationId xmlns:a16="http://schemas.microsoft.com/office/drawing/2014/main" id="{B811803D-71E7-4121-57B4-19D8CD5D9C7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71740" y="136525"/>
            <a:ext cx="902162" cy="902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49678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58D8C26-893B-BFA9-5143-56BB44C1D1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561D02-7E11-1544-897F-A30819BC8F60}" type="datetime1">
              <a:rPr lang="en-CA" smtClean="0"/>
              <a:t>2024-01-23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72D5C8A-7C87-503A-352C-215B34BF8B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Slides created for CS886 at UWaterloo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ABFF82A-D5FD-2F01-8AE7-340AD93F72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24A5E-B0D2-394D-9970-9AE06BCB59C1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87760D92-8162-97D7-DFDC-98F6D400DD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6526"/>
            <a:ext cx="10515600" cy="90216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7" name="Picture 2" descr="University of Waterloo - Wikipedia">
            <a:extLst>
              <a:ext uri="{FF2B5EF4-FFF2-40B4-BE49-F238E27FC236}">
                <a16:creationId xmlns:a16="http://schemas.microsoft.com/office/drawing/2014/main" id="{8DEF5173-B7F7-26FC-3E58-21CFC011ECD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71740" y="136525"/>
            <a:ext cx="902162" cy="902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780133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BF8B479-7018-6B39-BA47-55C998C658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E961B8-A498-DA41-8388-3640B039A975}" type="datetime1">
              <a:rPr lang="en-CA" smtClean="0"/>
              <a:t>2024-01-23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80D3E43-1D4D-00CA-AA0E-A322A4406E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Slides created for CS886 at UWaterloo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0CD0ACD-EBA4-FD35-F200-D39152C12F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24A5E-B0D2-394D-9970-9AE06BCB59C1}" type="slidenum">
              <a:rPr lang="en-US" smtClean="0"/>
              <a:t>‹#›</a:t>
            </a:fld>
            <a:endParaRPr lang="en-US"/>
          </a:p>
        </p:txBody>
      </p:sp>
      <p:pic>
        <p:nvPicPr>
          <p:cNvPr id="5" name="Picture 2" descr="University of Waterloo - Wikipedia">
            <a:extLst>
              <a:ext uri="{FF2B5EF4-FFF2-40B4-BE49-F238E27FC236}">
                <a16:creationId xmlns:a16="http://schemas.microsoft.com/office/drawing/2014/main" id="{E982EB98-9440-A2AE-3345-B597DDD1E92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71740" y="136525"/>
            <a:ext cx="902162" cy="902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6910DB07-31FE-8699-91BF-63D8A19FAB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515658"/>
            <a:ext cx="10515600" cy="902162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7795330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3B5C615-D3D7-CA3A-7493-50D0F7F791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24BBA1-81D6-454B-4E5D-A15F189CA4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C00D77-9017-FCD1-D559-BD3BD414184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46C317-5B29-6F48-A50A-672AEB20555B}" type="datetime1">
              <a:rPr lang="en-CA" smtClean="0"/>
              <a:t>2024-01-23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40478F-B586-1105-DBAE-D72EAA82AB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Slides created for CS886 at UWaterloo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1D82B9-01F9-5ECA-13DB-4E12081E45F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F24A5E-B0D2-394D-9970-9AE06BCB59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56415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3" r:id="rId4"/>
    <p:sldLayoutId id="2147483654" r:id="rId5"/>
    <p:sldLayoutId id="2147483655" r:id="rId6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5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25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hyperlink" Target="https://nlp.seas.harvard.edu/annotated-transformer/" TargetMode="Externa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jpeg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E26545-4BD3-ADE2-7347-2745EA200FE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Lecture 1: Introduction to Foundation Models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F4B5AB2-71ED-F483-B392-B5AD8D305EF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Presenters: </a:t>
            </a:r>
            <a:r>
              <a:rPr lang="en-US" dirty="0" err="1"/>
              <a:t>Wenhu</a:t>
            </a:r>
            <a:r>
              <a:rPr lang="en-US" dirty="0"/>
              <a:t> Chen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CC2768-A8BB-A142-D541-0D8F63A418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F2884E-48B2-1441-B188-EF9645BFD4B8}" type="datetime1">
              <a:rPr lang="en-CA" smtClean="0"/>
              <a:t>2024-01-23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2B6CAC-8609-18DE-AB72-8370B086D6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Slides created for CS886 at UWaterloo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30BE5A-5729-DB64-14F7-99BD0EDC38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24A5E-B0D2-394D-9970-9AE06BCB59C1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026543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C14329-BD6D-AF27-D1BD-23474C02E1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Parameters of Specialized DL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400CD6-74D6-A48B-71E7-7EDAB42530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1F351B-3C41-6C46-A5F1-3CA0D762442A}" type="datetime1">
              <a:rPr lang="en-CA" smtClean="0"/>
              <a:t>2024-01-23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6922E9-7E38-70EE-8491-7D7C850ECE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Slides created for CS886 at UWaterloo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EEC39A-FCE6-6323-5F04-A6D20CC9FF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24A5E-B0D2-394D-9970-9AE06BCB59C1}" type="slidenum">
              <a:rPr lang="en-US" smtClean="0"/>
              <a:t>10</a:t>
            </a:fld>
            <a:endParaRPr lang="en-US"/>
          </a:p>
        </p:txBody>
      </p:sp>
      <p:graphicFrame>
        <p:nvGraphicFramePr>
          <p:cNvPr id="11" name="Content Placeholder 7">
            <a:extLst>
              <a:ext uri="{FF2B5EF4-FFF2-40B4-BE49-F238E27FC236}">
                <a16:creationId xmlns:a16="http://schemas.microsoft.com/office/drawing/2014/main" id="{148D63FE-9E9C-F4D5-8346-0E66190B503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74917833"/>
              </p:ext>
            </p:extLst>
          </p:nvPr>
        </p:nvGraphicFramePr>
        <p:xfrm>
          <a:off x="1286477" y="2132389"/>
          <a:ext cx="4324630" cy="311272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162315">
                  <a:extLst>
                    <a:ext uri="{9D8B030D-6E8A-4147-A177-3AD203B41FA5}">
                      <a16:colId xmlns:a16="http://schemas.microsoft.com/office/drawing/2014/main" val="672196087"/>
                    </a:ext>
                  </a:extLst>
                </a:gridCol>
                <a:gridCol w="2162315">
                  <a:extLst>
                    <a:ext uri="{9D8B030D-6E8A-4147-A177-3AD203B41FA5}">
                      <a16:colId xmlns:a16="http://schemas.microsoft.com/office/drawing/2014/main" val="4232889953"/>
                    </a:ext>
                  </a:extLst>
                </a:gridCol>
              </a:tblGrid>
              <a:tr h="622545">
                <a:tc>
                  <a:txBody>
                    <a:bodyPr/>
                    <a:lstStyle/>
                    <a:p>
                      <a:r>
                        <a:rPr lang="en-US" dirty="0"/>
                        <a:t>Parameters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Specialized DL</a:t>
                      </a: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35281375"/>
                  </a:ext>
                </a:extLst>
              </a:tr>
              <a:tr h="622545">
                <a:tc>
                  <a:txBody>
                    <a:bodyPr/>
                    <a:lstStyle/>
                    <a:p>
                      <a:r>
                        <a:rPr lang="en-US" dirty="0"/>
                        <a:t>Model Size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&lt; 100M parameters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21851263"/>
                  </a:ext>
                </a:extLst>
              </a:tr>
              <a:tr h="622545">
                <a:tc>
                  <a:txBody>
                    <a:bodyPr/>
                    <a:lstStyle/>
                    <a:p>
                      <a:r>
                        <a:rPr lang="en-US" dirty="0"/>
                        <a:t>Data Size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10K -&gt; 1M tokens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5786964"/>
                  </a:ext>
                </a:extLst>
              </a:tr>
              <a:tr h="62254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Architecture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Specialized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79270501"/>
                  </a:ext>
                </a:extLst>
              </a:tr>
              <a:tr h="622545">
                <a:tc>
                  <a:txBody>
                    <a:bodyPr/>
                    <a:lstStyle/>
                    <a:p>
                      <a:r>
                        <a:rPr lang="en-US" dirty="0"/>
                        <a:t>Generalization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None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8318481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9482198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F67944-27DE-7D7D-49D6-EC5373E619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Pros and Cons of Specialized DL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B2E6D5-F300-3461-DAF8-0DAF268A94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Pros</a:t>
            </a:r>
          </a:p>
          <a:p>
            <a:pPr lvl="1"/>
            <a:r>
              <a:rPr lang="en-US" dirty="0"/>
              <a:t>The model considers the inductive bias for architecture design</a:t>
            </a:r>
          </a:p>
          <a:p>
            <a:pPr lvl="1"/>
            <a:r>
              <a:rPr lang="en-US" dirty="0"/>
              <a:t>The model can be effectively trained with limited amount of data</a:t>
            </a:r>
          </a:p>
          <a:p>
            <a:pPr lvl="1"/>
            <a:r>
              <a:rPr lang="en-US" dirty="0"/>
              <a:t>The model is normally small in size, easy to deploy for applications</a:t>
            </a:r>
          </a:p>
          <a:p>
            <a:pPr lvl="1"/>
            <a:endParaRPr lang="en-US" dirty="0"/>
          </a:p>
          <a:p>
            <a:r>
              <a:rPr lang="en-US" dirty="0"/>
              <a:t>Cons</a:t>
            </a:r>
          </a:p>
          <a:p>
            <a:pPr lvl="1"/>
            <a:r>
              <a:rPr lang="en-US" dirty="0"/>
              <a:t>Each task requires lots of expertise for architecture design</a:t>
            </a:r>
          </a:p>
          <a:p>
            <a:pPr lvl="1"/>
            <a:r>
              <a:rPr lang="en-US" dirty="0"/>
              <a:t>Each task requires annotating specialized dataset</a:t>
            </a:r>
          </a:p>
          <a:p>
            <a:pPr lvl="1"/>
            <a:r>
              <a:rPr lang="en-US" dirty="0"/>
              <a:t>The model cannot benefit from other annotated data, it needs to start from scratch literally to gain its skill</a:t>
            </a:r>
          </a:p>
          <a:p>
            <a:pPr lvl="1"/>
            <a:r>
              <a:rPr lang="en-US" dirty="0"/>
              <a:t>Hosting many specialized models incur high costs</a:t>
            </a: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20DD88-30AD-2A66-071B-DBA6397429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1F351B-3C41-6C46-A5F1-3CA0D762442A}" type="datetime1">
              <a:rPr lang="en-CA" smtClean="0"/>
              <a:t>2024-01-23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B639CA-5CF1-A1DE-D080-70A4B86A1E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Slides created for CS886 at UWaterloo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62D71D-31C9-C886-EC07-AD47842A88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24A5E-B0D2-394D-9970-9AE06BCB59C1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137198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83136-C283-8CAC-13C4-ADC40E1751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Transfer Learning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7BCCBE-0E64-5694-49FF-3562D70B5B8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We can train our model on massive amount of data to learn neural representation or initialize certain part of the weights.</a:t>
            </a:r>
          </a:p>
          <a:p>
            <a:endParaRPr lang="en-US" dirty="0"/>
          </a:p>
          <a:p>
            <a:r>
              <a:rPr lang="en-US" dirty="0"/>
              <a:t>Then transfer to new tasks by adding layers on on top of the learned neural representation.</a:t>
            </a:r>
          </a:p>
          <a:p>
            <a:endParaRPr lang="en-US" dirty="0"/>
          </a:p>
          <a:p>
            <a:r>
              <a:rPr lang="en-US" dirty="0"/>
              <a:t>This can leverage some cross-task similarity to enhance model performance across different tasks.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51836D-7DDB-8977-DE32-642FED96E3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1F351B-3C41-6C46-A5F1-3CA0D762442A}" type="datetime1">
              <a:rPr lang="en-CA" smtClean="0"/>
              <a:t>2024-01-23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C6B124-A15D-950D-A351-E30E72D593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Slides created for CS886 at UWaterloo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72138C-7C88-1B6A-6429-EF171C2F68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24A5E-B0D2-394D-9970-9AE06BCB59C1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132830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F9A9C6-530E-DBA4-D439-8F97AB72D4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Transfer Learning in Word Vector (1)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6BD0AE-826A-DBA7-61CD-6B8666C949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How to represent the word in deep learning</a:t>
            </a:r>
          </a:p>
          <a:p>
            <a:pPr lvl="1"/>
            <a:r>
              <a:rPr lang="en-US" dirty="0"/>
              <a:t>1-hot vector, sparse representation with huge dimension</a:t>
            </a:r>
          </a:p>
          <a:p>
            <a:pPr lvl="1"/>
            <a:r>
              <a:rPr lang="en-US" dirty="0"/>
              <a:t>Word vector, dense representation with small dimension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3B42DB-A92B-72D4-864D-A358B78106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1F351B-3C41-6C46-A5F1-3CA0D762442A}" type="datetime1">
              <a:rPr lang="en-CA" smtClean="0"/>
              <a:t>2024-01-23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A655A7-3256-7F47-7A6E-AE93AD346F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Slides created for CS886 at UWaterloo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C92026-933C-F0F2-4D88-8E6F39AB50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24A5E-B0D2-394D-9970-9AE06BCB59C1}" type="slidenum">
              <a:rPr lang="en-US" smtClean="0"/>
              <a:t>13</a:t>
            </a:fld>
            <a:endParaRPr lang="en-US"/>
          </a:p>
        </p:txBody>
      </p:sp>
      <p:pic>
        <p:nvPicPr>
          <p:cNvPr id="7170" name="Picture 2" descr="alt_text">
            <a:extLst>
              <a:ext uri="{FF2B5EF4-FFF2-40B4-BE49-F238E27FC236}">
                <a16:creationId xmlns:a16="http://schemas.microsoft.com/office/drawing/2014/main" id="{39A6064A-C6E5-738D-BB14-52F500932E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2895347"/>
            <a:ext cx="8610600" cy="2702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286480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F9A9C6-530E-DBA4-D439-8F97AB72D4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Transfer Learning in Word Vector (2)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6BD0AE-826A-DBA7-61CD-6B8666C949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Word2Vec trained a model like this in 2013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3B42DB-A92B-72D4-864D-A358B78106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1F351B-3C41-6C46-A5F1-3CA0D762442A}" type="datetime1">
              <a:rPr lang="en-CA" smtClean="0"/>
              <a:t>2024-01-23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A655A7-3256-7F47-7A6E-AE93AD346F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Slides created for CS886 at UWaterloo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C92026-933C-F0F2-4D88-8E6F39AB50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24A5E-B0D2-394D-9970-9AE06BCB59C1}" type="slidenum">
              <a:rPr lang="en-US" smtClean="0"/>
              <a:t>14</a:t>
            </a:fld>
            <a:endParaRPr lang="en-US"/>
          </a:p>
        </p:txBody>
      </p:sp>
      <p:pic>
        <p:nvPicPr>
          <p:cNvPr id="8194" name="Picture 2" descr="Word2vec for the Alteryx Community - Alteryx Community">
            <a:extLst>
              <a:ext uri="{FF2B5EF4-FFF2-40B4-BE49-F238E27FC236}">
                <a16:creationId xmlns:a16="http://schemas.microsoft.com/office/drawing/2014/main" id="{53D39E3F-63BC-9192-C862-5009E86EE1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3472" y="1886094"/>
            <a:ext cx="9439645" cy="4035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979134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BCB926-B14C-C559-7333-85F66DFDB1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Transfer Learning in Vision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7C181C-2292-FE8C-3E5C-D2E4E894C4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1F351B-3C41-6C46-A5F1-3CA0D762442A}" type="datetime1">
              <a:rPr lang="en-CA" smtClean="0"/>
              <a:t>2024-01-23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5412B9-8AEF-E5E9-DE0F-127EE7B906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Slides created for CS886 at UWaterloo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6F8165-7650-27E4-02F9-29815C68A6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24A5E-B0D2-394D-9970-9AE06BCB59C1}" type="slidenum">
              <a:rPr lang="en-US" smtClean="0"/>
              <a:t>15</a:t>
            </a:fld>
            <a:endParaRPr lang="en-US"/>
          </a:p>
        </p:txBody>
      </p:sp>
      <p:pic>
        <p:nvPicPr>
          <p:cNvPr id="9218" name="Picture 2" descr="Sensors | Free Full-Text | Incorporating a Novel Dual Transfer Learning  Approach for Medical Images">
            <a:extLst>
              <a:ext uri="{FF2B5EF4-FFF2-40B4-BE49-F238E27FC236}">
                <a16:creationId xmlns:a16="http://schemas.microsoft.com/office/drawing/2014/main" id="{9A21C9D2-9EC1-CAF1-7B02-2B1D5516EDE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4888" y="1260475"/>
            <a:ext cx="7202223" cy="4916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476973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19E3CD-032E-D3BE-4FCC-C63B337365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Transfer Learning in BERT (1)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77263D-168D-C293-D3E4-BEAE2D815B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1F351B-3C41-6C46-A5F1-3CA0D762442A}" type="datetime1">
              <a:rPr lang="en-CA" smtClean="0"/>
              <a:t>2024-01-23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EA6D91-68E7-F24F-52E2-59D7F7E715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Slides created for CS886 at UWaterloo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4A2945-6A12-8836-182E-90FDE221D0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24A5E-B0D2-394D-9970-9AE06BCB59C1}" type="slidenum">
              <a:rPr lang="en-US" smtClean="0"/>
              <a:t>16</a:t>
            </a:fld>
            <a:endParaRPr lang="en-US"/>
          </a:p>
        </p:txBody>
      </p:sp>
      <p:pic>
        <p:nvPicPr>
          <p:cNvPr id="10242" name="Picture 2" descr="Model structure of the label-masked language model. [N-MASK] is a mask... |  Download Scientific Diagram">
            <a:extLst>
              <a:ext uri="{FF2B5EF4-FFF2-40B4-BE49-F238E27FC236}">
                <a16:creationId xmlns:a16="http://schemas.microsoft.com/office/drawing/2014/main" id="{AF2F7BF1-7411-D70F-3F26-57991241AB7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0177" y="1329227"/>
            <a:ext cx="6846848" cy="4575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321174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FCC7A5-5F6D-9EB0-1007-1FE5407664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Transfer Learning in BERT (2)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377105-4AAB-0AC9-B3F6-D25C82CE4F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1F351B-3C41-6C46-A5F1-3CA0D762442A}" type="datetime1">
              <a:rPr lang="en-CA" smtClean="0"/>
              <a:t>2024-01-23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4B0D4C-5074-0DBE-45FB-08F82A8FB9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Slides created for CS886 at UWaterloo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8002A7-2091-9F16-6126-D04842159C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24A5E-B0D2-394D-9970-9AE06BCB59C1}" type="slidenum">
              <a:rPr lang="en-US" smtClean="0"/>
              <a:t>17</a:t>
            </a:fld>
            <a:endParaRPr lang="en-US"/>
          </a:p>
        </p:txBody>
      </p:sp>
      <p:pic>
        <p:nvPicPr>
          <p:cNvPr id="11266" name="Picture 2" descr="The Inner Workings of BERT eBook">
            <a:extLst>
              <a:ext uri="{FF2B5EF4-FFF2-40B4-BE49-F238E27FC236}">
                <a16:creationId xmlns:a16="http://schemas.microsoft.com/office/drawing/2014/main" id="{8B49C093-B21C-90B7-5E9E-003D277886E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7922" y="1260475"/>
            <a:ext cx="8676155" cy="4916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6847655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8DD474-57BE-A105-9613-E9933BAA84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Transfer Learning in BERT (3)</a:t>
            </a:r>
          </a:p>
        </p:txBody>
      </p:sp>
      <p:pic>
        <p:nvPicPr>
          <p:cNvPr id="8" name="Content Placeholder 7" descr="A table with numbers and text&#10;&#10;Description automatically generated">
            <a:extLst>
              <a:ext uri="{FF2B5EF4-FFF2-40B4-BE49-F238E27FC236}">
                <a16:creationId xmlns:a16="http://schemas.microsoft.com/office/drawing/2014/main" id="{BCEAECC2-DF78-F23F-79D4-DE0F8494293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749767"/>
            <a:ext cx="10515600" cy="3937904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21491E-052D-34F7-34D8-958DDCDE10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1F351B-3C41-6C46-A5F1-3CA0D762442A}" type="datetime1">
              <a:rPr lang="en-CA" smtClean="0"/>
              <a:t>2024-01-23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B9AEE6-77A3-C992-0B7E-1A789F14F9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Slides created for CS886 at UWaterloo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B0958A-9043-A4C8-2FE2-5387FDD410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24A5E-B0D2-394D-9970-9AE06BCB59C1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805489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5C58EB-3358-A7BA-0253-3DEE6EC55A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Transfer Learning in Vision (1)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D19143-4EAE-F2B3-7791-1C45EFF878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1F351B-3C41-6C46-A5F1-3CA0D762442A}" type="datetime1">
              <a:rPr lang="en-CA" smtClean="0"/>
              <a:t>2024-01-23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64E7AC-F5DD-E267-C13A-A602540FDE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Slides created for CS886 at UWaterloo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B482AB-0176-19F1-0D76-0F914D0213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24A5E-B0D2-394D-9970-9AE06BCB59C1}" type="slidenum">
              <a:rPr lang="en-US" smtClean="0"/>
              <a:t>19</a:t>
            </a:fld>
            <a:endParaRPr lang="en-US"/>
          </a:p>
        </p:txBody>
      </p:sp>
      <p:pic>
        <p:nvPicPr>
          <p:cNvPr id="12290" name="Picture 2" descr="Simple Implementation of OpenAI CLIP model: A Tutorial | Towards Data  Science">
            <a:extLst>
              <a:ext uri="{FF2B5EF4-FFF2-40B4-BE49-F238E27FC236}">
                <a16:creationId xmlns:a16="http://schemas.microsoft.com/office/drawing/2014/main" id="{C6765152-E1BC-910E-9E04-345736C86DE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702894"/>
            <a:ext cx="10515600" cy="4031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849870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1BAFDD-0971-8A9B-0EEB-39A44CA2DF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F0394C-341D-71CE-0A4E-17E73F4023F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Background (20 mins)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Logistics (10 minutes)</a:t>
            </a:r>
          </a:p>
          <a:p>
            <a:endParaRPr lang="en-US" dirty="0"/>
          </a:p>
          <a:p>
            <a:r>
              <a:rPr lang="en-US" dirty="0"/>
              <a:t>Syllabus (40 minutes)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Break (5 minutes)</a:t>
            </a:r>
          </a:p>
          <a:p>
            <a:endParaRPr lang="en-US" dirty="0"/>
          </a:p>
          <a:p>
            <a:r>
              <a:rPr lang="en-US" dirty="0"/>
              <a:t>Round-table Introduction (20 mins)</a:t>
            </a:r>
          </a:p>
          <a:p>
            <a:endParaRPr lang="en-US" dirty="0"/>
          </a:p>
          <a:p>
            <a:r>
              <a:rPr lang="en-US" dirty="0"/>
              <a:t>Topic Assignment (30 minutes)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1AF1A7-1AC8-C0BC-F6F3-ADF4CCE88C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1F351B-3C41-6C46-A5F1-3CA0D762442A}" type="datetime1">
              <a:rPr lang="en-CA" smtClean="0"/>
              <a:t>2024-01-23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28C8A9-B8BF-6A1D-E1E1-340B23C25E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Slides created for CS886 at UWaterloo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81AAC5-742F-BAE2-5126-42E2ACBAFC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24A5E-B0D2-394D-9970-9AE06BCB59C1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774736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6365E9-5ACD-0CAA-FC49-75FEE8E94A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Transfer Learning in Vision (2)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1C1305-FCAD-F357-83A1-9416876424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1F351B-3C41-6C46-A5F1-3CA0D762442A}" type="datetime1">
              <a:rPr lang="en-CA" smtClean="0"/>
              <a:t>2024-01-23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AD49C5-320E-7401-0C83-5E246A81C0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Slides created for CS886 at UWaterloo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314749-36BD-A64F-A9C7-505851CFC6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24A5E-B0D2-394D-9970-9AE06BCB59C1}" type="slidenum">
              <a:rPr lang="en-US" smtClean="0"/>
              <a:t>20</a:t>
            </a:fld>
            <a:endParaRPr lang="en-US"/>
          </a:p>
        </p:txBody>
      </p:sp>
      <p:pic>
        <p:nvPicPr>
          <p:cNvPr id="13314" name="Picture 2" descr="ResNet-101 fine-tuned on ImageNet vs. zero-shot CLIP, source [1].">
            <a:extLst>
              <a:ext uri="{FF2B5EF4-FFF2-40B4-BE49-F238E27FC236}">
                <a16:creationId xmlns:a16="http://schemas.microsoft.com/office/drawing/2014/main" id="{3C5967A6-6386-B31F-1578-15BB5EBF8E0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4616" y="1260475"/>
            <a:ext cx="8742767" cy="4916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6440574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C14329-BD6D-AF27-D1BD-23474C02E1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Parameters of Transfer DL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400CD6-74D6-A48B-71E7-7EDAB42530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1F351B-3C41-6C46-A5F1-3CA0D762442A}" type="datetime1">
              <a:rPr lang="en-CA" smtClean="0"/>
              <a:t>2024-01-23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6922E9-7E38-70EE-8491-7D7C850ECE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Slides created for CS886 at UWaterloo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EEC39A-FCE6-6323-5F04-A6D20CC9FF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24A5E-B0D2-394D-9970-9AE06BCB59C1}" type="slidenum">
              <a:rPr lang="en-US" smtClean="0"/>
              <a:t>21</a:t>
            </a:fld>
            <a:endParaRPr lang="en-US"/>
          </a:p>
        </p:txBody>
      </p:sp>
      <p:graphicFrame>
        <p:nvGraphicFramePr>
          <p:cNvPr id="13" name="Content Placeholder 7">
            <a:extLst>
              <a:ext uri="{FF2B5EF4-FFF2-40B4-BE49-F238E27FC236}">
                <a16:creationId xmlns:a16="http://schemas.microsoft.com/office/drawing/2014/main" id="{F3B28E7C-0D5B-C76A-0181-245BDEF2BCF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07263167"/>
              </p:ext>
            </p:extLst>
          </p:nvPr>
        </p:nvGraphicFramePr>
        <p:xfrm>
          <a:off x="1286477" y="2132389"/>
          <a:ext cx="6708947" cy="311272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162315">
                  <a:extLst>
                    <a:ext uri="{9D8B030D-6E8A-4147-A177-3AD203B41FA5}">
                      <a16:colId xmlns:a16="http://schemas.microsoft.com/office/drawing/2014/main" val="672196087"/>
                    </a:ext>
                  </a:extLst>
                </a:gridCol>
                <a:gridCol w="2162315">
                  <a:extLst>
                    <a:ext uri="{9D8B030D-6E8A-4147-A177-3AD203B41FA5}">
                      <a16:colId xmlns:a16="http://schemas.microsoft.com/office/drawing/2014/main" val="4232889953"/>
                    </a:ext>
                  </a:extLst>
                </a:gridCol>
                <a:gridCol w="2384317">
                  <a:extLst>
                    <a:ext uri="{9D8B030D-6E8A-4147-A177-3AD203B41FA5}">
                      <a16:colId xmlns:a16="http://schemas.microsoft.com/office/drawing/2014/main" val="1741082621"/>
                    </a:ext>
                  </a:extLst>
                </a:gridCol>
              </a:tblGrid>
              <a:tr h="622545">
                <a:tc>
                  <a:txBody>
                    <a:bodyPr/>
                    <a:lstStyle/>
                    <a:p>
                      <a:r>
                        <a:rPr lang="en-US" dirty="0"/>
                        <a:t>Parameters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Specialized DL</a:t>
                      </a: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Transfer DL</a:t>
                      </a: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35281375"/>
                  </a:ext>
                </a:extLst>
              </a:tr>
              <a:tr h="622545">
                <a:tc>
                  <a:txBody>
                    <a:bodyPr/>
                    <a:lstStyle/>
                    <a:p>
                      <a:r>
                        <a:rPr lang="en-US" dirty="0"/>
                        <a:t>Model Size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&lt; 100M parameters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100M -&gt; 1B parameters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21851263"/>
                  </a:ext>
                </a:extLst>
              </a:tr>
              <a:tr h="622545">
                <a:tc>
                  <a:txBody>
                    <a:bodyPr/>
                    <a:lstStyle/>
                    <a:p>
                      <a:r>
                        <a:rPr lang="en-US" dirty="0"/>
                        <a:t>Data Size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10K -&gt; 1M tokens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100M -&gt; 10B tokens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5786964"/>
                  </a:ext>
                </a:extLst>
              </a:tr>
              <a:tr h="62254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Architecture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Specialized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General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79270501"/>
                  </a:ext>
                </a:extLst>
              </a:tr>
              <a:tr h="622545">
                <a:tc>
                  <a:txBody>
                    <a:bodyPr/>
                    <a:lstStyle/>
                    <a:p>
                      <a:r>
                        <a:rPr lang="en-US" dirty="0"/>
                        <a:t>Generalization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None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Reasonable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8318481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2229333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7B435F-1750-8F36-E5F8-BC92FB2F76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Pros and Cons of Transfer DL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84AD58-A638-BBFB-40FF-5688611679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Pros:</a:t>
            </a:r>
          </a:p>
          <a:p>
            <a:pPr lvl="1"/>
            <a:r>
              <a:rPr lang="en-US" dirty="0"/>
              <a:t>The model shows much stronger capability than Specialized DL</a:t>
            </a:r>
          </a:p>
          <a:p>
            <a:pPr lvl="1"/>
            <a:r>
              <a:rPr lang="en-US" dirty="0"/>
              <a:t>The model can generalize to unseen cases</a:t>
            </a:r>
          </a:p>
          <a:p>
            <a:pPr lvl="1"/>
            <a:r>
              <a:rPr lang="en-US" dirty="0"/>
              <a:t>The model requires very few fine-tuning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r>
              <a:rPr lang="en-US" dirty="0"/>
              <a:t>Cons:</a:t>
            </a:r>
          </a:p>
          <a:p>
            <a:pPr lvl="1"/>
            <a:r>
              <a:rPr lang="en-US" dirty="0"/>
              <a:t>The model’s performance is still not perfect.</a:t>
            </a:r>
          </a:p>
          <a:p>
            <a:pPr lvl="1"/>
            <a:r>
              <a:rPr lang="en-US" dirty="0"/>
              <a:t>There is still fine-tuning needed for the downstream tasks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5EDAB5-E599-05A6-2969-A20D28C447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1F351B-3C41-6C46-A5F1-3CA0D762442A}" type="datetime1">
              <a:rPr lang="en-CA" smtClean="0"/>
              <a:t>2024-01-23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295CEB-EAE3-4EEC-98C2-87AE838C24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Slides created for CS886 at UWaterloo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7A37E5-10FC-68CF-F025-F47EC4ADE2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24A5E-B0D2-394D-9970-9AE06BCB59C1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978027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F9128A-B9F2-6EEB-AD49-B1ABFE5FB9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Transformers (Vaswani et al. 2017)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C5E79C-B785-1682-6B5E-1CC2773F58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Transformers come from a paper called “Attention Is All You Need”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5E5FC5-662E-6084-2585-ACC84A6493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1F351B-3C41-6C46-A5F1-3CA0D762442A}" type="datetime1">
              <a:rPr lang="en-CA" smtClean="0"/>
              <a:t>2024-01-23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4E92DC-CBE1-D127-8B70-A30A61DBD5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Slides created for CS886 at UWaterloo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1888A7-103C-168A-F4AF-9309D93235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24A5E-B0D2-394D-9970-9AE06BCB59C1}" type="slidenum">
              <a:rPr lang="en-US" smtClean="0"/>
              <a:t>23</a:t>
            </a:fld>
            <a:endParaRPr lang="en-US"/>
          </a:p>
        </p:txBody>
      </p:sp>
      <p:pic>
        <p:nvPicPr>
          <p:cNvPr id="15362" name="Picture 2" descr="alt_text">
            <a:extLst>
              <a:ext uri="{FF2B5EF4-FFF2-40B4-BE49-F238E27FC236}">
                <a16:creationId xmlns:a16="http://schemas.microsoft.com/office/drawing/2014/main" id="{C0CD1F68-CB9B-1C96-A5BA-28E412A1E8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0996" y="1889621"/>
            <a:ext cx="3132021" cy="4200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alt_text">
            <a:extLst>
              <a:ext uri="{FF2B5EF4-FFF2-40B4-BE49-F238E27FC236}">
                <a16:creationId xmlns:a16="http://schemas.microsoft.com/office/drawing/2014/main" id="{5600DBCB-547B-06B1-2696-249A39E4FE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6133" y="2223470"/>
            <a:ext cx="1721783" cy="2810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992C10B-DA2B-BA59-A497-41D354FF6D77}"/>
              </a:ext>
            </a:extLst>
          </p:cNvPr>
          <p:cNvSpPr txBox="1"/>
          <p:nvPr/>
        </p:nvSpPr>
        <p:spPr>
          <a:xfrm>
            <a:off x="7215432" y="5070757"/>
            <a:ext cx="18759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Attention module</a:t>
            </a:r>
          </a:p>
        </p:txBody>
      </p:sp>
    </p:spTree>
    <p:extLst>
      <p:ext uri="{BB962C8B-B14F-4D97-AF65-F5344CB8AC3E}">
        <p14:creationId xmlns:p14="http://schemas.microsoft.com/office/powerpoint/2010/main" val="206136149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A866CD-E889-2902-ACCA-427AD0FD79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GPT-2 (Radford et al. 2019)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8730F1-9155-2B1C-48E5-DA181A5A61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1F351B-3C41-6C46-A5F1-3CA0D762442A}" type="datetime1">
              <a:rPr lang="en-CA" smtClean="0"/>
              <a:t>2024-01-23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B8564D-584D-04D7-ECFF-B6C4C2E77F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Slides created for CS886 at UWaterloo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C80533-4AEB-A32C-1DB6-A0CE0557CB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24A5E-B0D2-394D-9970-9AE06BCB59C1}" type="slidenum">
              <a:rPr lang="en-US" smtClean="0"/>
              <a:t>24</a:t>
            </a:fld>
            <a:endParaRPr lang="en-US"/>
          </a:p>
        </p:txBody>
      </p:sp>
      <p:pic>
        <p:nvPicPr>
          <p:cNvPr id="14338" name="Picture 2" descr="Language Models: GPT and GPT-2. How smaller language models inspired… | by  Cameron R. Wolfe, Ph.D. | Towards Data Science">
            <a:extLst>
              <a:ext uri="{FF2B5EF4-FFF2-40B4-BE49-F238E27FC236}">
                <a16:creationId xmlns:a16="http://schemas.microsoft.com/office/drawing/2014/main" id="{45B382C0-8ECD-756D-B665-6CD44737AD2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3276" y="1260475"/>
            <a:ext cx="8631302" cy="4796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75134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8B32D9-1078-DFF6-46FD-4303ED22E4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GPT-2 (Radford et al. 2019)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69F0CE1-6386-87AE-748C-3714BA9CA3E1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Training Objective: next work prediction</a:t>
                </a:r>
              </a:p>
              <a:p>
                <a:r>
                  <a:rPr lang="en-US" dirty="0"/>
                  <a:t>Nothing surprising here, these are the traditional LM loss:</a:t>
                </a:r>
              </a:p>
              <a:p>
                <a:endParaRPr lang="en-US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0: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</m:e>
                      </m:d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 </m:t>
                      </m:r>
                      <m:nary>
                        <m:naryPr>
                          <m:chr m:val="∏"/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=0</m:t>
                          </m:r>
                        </m:sub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p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|</m:t>
                          </m:r>
                          <m:sSub>
                            <m:sSub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0: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sub>
                          </m:s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nary>
                    </m:oMath>
                  </m:oMathPara>
                </a14:m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r>
                  <a:rPr lang="en-US" dirty="0"/>
                  <a:t>We want to estimate the probability distribution of sequence of words (or tokens in general).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69F0CE1-6386-87AE-748C-3714BA9CA3E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086" t="-20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8CC0AE-FC53-5517-EC8B-C4D073DA8A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1F351B-3C41-6C46-A5F1-3CA0D762442A}" type="datetime1">
              <a:rPr lang="en-CA" smtClean="0"/>
              <a:t>2024-01-23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F86851-A856-8422-9CE8-FEFD4C691B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Slides created for CS886 at UWaterloo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83A6E0-5A73-2390-2EF2-5DEA2A47F9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24A5E-B0D2-394D-9970-9AE06BCB59C1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403989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943ADA-119B-9468-9FF9-AEF8949E7C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GPT-3 (Brown et al. 2020)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AE278F-8C2C-2966-76FF-BF6FCE561C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1F351B-3C41-6C46-A5F1-3CA0D762442A}" type="datetime1">
              <a:rPr lang="en-CA" smtClean="0"/>
              <a:t>2024-01-23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4D7ED6-887D-242B-EFCC-84A2C88105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Slides created for CS886 at UWaterloo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921F9B-CAA9-E285-5CFF-4EE2DBE29A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24A5E-B0D2-394D-9970-9AE06BCB59C1}" type="slidenum">
              <a:rPr lang="en-US" smtClean="0"/>
              <a:t>26</a:t>
            </a:fld>
            <a:endParaRPr lang="en-US"/>
          </a:p>
        </p:txBody>
      </p:sp>
      <p:pic>
        <p:nvPicPr>
          <p:cNvPr id="5122" name="Picture 2" descr="What Are the Data-Centric AI Concepts behind GPT Models? | by Henry Lai |  Towards Data Science">
            <a:extLst>
              <a:ext uri="{FF2B5EF4-FFF2-40B4-BE49-F238E27FC236}">
                <a16:creationId xmlns:a16="http://schemas.microsoft.com/office/drawing/2014/main" id="{371363F9-BCB5-3CB5-57C3-4A45801100E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3630" y="1260475"/>
            <a:ext cx="9364739" cy="4916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1729076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E559AF-A320-C0D4-8C5F-081698AD2B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In-context Learning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5923FA-A176-9DD5-BC28-60A9C7C92A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1F351B-3C41-6C46-A5F1-3CA0D762442A}" type="datetime1">
              <a:rPr lang="en-CA" smtClean="0"/>
              <a:t>2024-01-23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0685D8-D982-DC53-A7DB-440704A141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Slides created for CS886 at UWaterloo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2F1E3C-93B5-A378-96B7-2CA6C8EB13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24A5E-B0D2-394D-9970-9AE06BCB59C1}" type="slidenum">
              <a:rPr lang="en-US" smtClean="0"/>
              <a:t>27</a:t>
            </a:fld>
            <a:endParaRPr lang="en-US"/>
          </a:p>
        </p:txBody>
      </p:sp>
      <p:pic>
        <p:nvPicPr>
          <p:cNvPr id="4102" name="Picture 6" descr="Joe Davison on X: &quot;This type of technique has several names. @OpenAI calls  it &quot;In-context learning&quot;, but is also simply called &quot;prompting&quot; or &quot;natural  instructions&quot;. There's also &quot;priming&quot; which means example text">
            <a:extLst>
              <a:ext uri="{FF2B5EF4-FFF2-40B4-BE49-F238E27FC236}">
                <a16:creationId xmlns:a16="http://schemas.microsoft.com/office/drawing/2014/main" id="{FB031274-C8FD-1F15-9CB0-049B1435D7D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7117" y="1260475"/>
            <a:ext cx="7429225" cy="4916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7291284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CA3CDE-A163-78D9-BA2C-18B2583226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Few-shot Learning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6E152F-CA94-6B77-3B45-1386F8A96E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1F351B-3C41-6C46-A5F1-3CA0D762442A}" type="datetime1">
              <a:rPr lang="en-CA" smtClean="0"/>
              <a:t>2024-01-23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BF143C-0A1D-5031-09EA-2550C02386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Slides created for CS886 at UWaterloo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D82101-CC2C-A8E2-971F-3835D53144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24A5E-B0D2-394D-9970-9AE06BCB59C1}" type="slidenum">
              <a:rPr lang="en-US" smtClean="0"/>
              <a:t>28</a:t>
            </a:fld>
            <a:endParaRPr lang="en-US"/>
          </a:p>
        </p:txBody>
      </p:sp>
      <p:pic>
        <p:nvPicPr>
          <p:cNvPr id="3076" name="Picture 4" descr="Language Models are Few-Shot Learners | Papers With Code">
            <a:extLst>
              <a:ext uri="{FF2B5EF4-FFF2-40B4-BE49-F238E27FC236}">
                <a16:creationId xmlns:a16="http://schemas.microsoft.com/office/drawing/2014/main" id="{82A6D633-FD69-DE25-01D6-93A9B4CA81B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2301" y="1153061"/>
            <a:ext cx="9112566" cy="5023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8964701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D58F73-C055-1E16-0906-3D44F6481C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Emergent Ability (Wei et al. 2022)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45AEB3-4740-842F-05B7-7DEA14FC9E9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When the model size grows from 0.1B -&gt; 1.5B -&gt; 175B, the model starts be really good in zero-shot and few-shot tasks</a:t>
            </a:r>
          </a:p>
          <a:p>
            <a:r>
              <a:rPr lang="en-US" dirty="0"/>
              <a:t>This is called “emergent abilities”.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65C19E-3B53-138B-F769-4E8E424ADA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1F351B-3C41-6C46-A5F1-3CA0D762442A}" type="datetime1">
              <a:rPr lang="en-CA" smtClean="0"/>
              <a:t>2024-01-23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C436AD-FA94-C57D-EB81-B96474DA1A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Slides created for CS886 at UWaterloo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DD5CAD-52F0-27D3-2816-648DAD86CD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24A5E-B0D2-394D-9970-9AE06BCB59C1}" type="slidenum">
              <a:rPr lang="en-US" smtClean="0"/>
              <a:t>29</a:t>
            </a:fld>
            <a:endParaRPr lang="en-US"/>
          </a:p>
        </p:txBody>
      </p:sp>
      <p:pic>
        <p:nvPicPr>
          <p:cNvPr id="8" name="Picture 7" descr="A graph of different types of scale&#10;&#10;Description automatically generated with medium confidence">
            <a:extLst>
              <a:ext uri="{FF2B5EF4-FFF2-40B4-BE49-F238E27FC236}">
                <a16:creationId xmlns:a16="http://schemas.microsoft.com/office/drawing/2014/main" id="{6E187985-D92A-19BF-31F7-50A8DBBF7D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799" y="2695972"/>
            <a:ext cx="7491761" cy="3613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95054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F3E99D-8DCF-AB4B-25C5-F17BD4B441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bit about myself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227EA6-BBD4-2883-CED7-01DC87B5F2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 started my PhD in 2017 at University of California, Santa Barbara</a:t>
            </a:r>
          </a:p>
          <a:p>
            <a:pPr lvl="1"/>
            <a:r>
              <a:rPr lang="en-US" dirty="0"/>
              <a:t>I worked on natural language processing.</a:t>
            </a:r>
          </a:p>
          <a:p>
            <a:pPr lvl="1"/>
            <a:r>
              <a:rPr lang="en-US" dirty="0"/>
              <a:t>Knowledge graph reasoning, Dialog System, Data-to-Text Generation, Image Captioning, Question Answering.</a:t>
            </a:r>
          </a:p>
          <a:p>
            <a:pPr lvl="1"/>
            <a:r>
              <a:rPr lang="en-US" dirty="0"/>
              <a:t>I graduated in 2021 and joined Google Research.</a:t>
            </a:r>
          </a:p>
          <a:p>
            <a:pPr marL="457200" lvl="1" indent="0">
              <a:buNone/>
            </a:pPr>
            <a:endParaRPr lang="en-US" dirty="0"/>
          </a:p>
          <a:p>
            <a:r>
              <a:rPr lang="en-US" dirty="0"/>
              <a:t>I started as assistant professor at university of Waterloo since 2022</a:t>
            </a:r>
          </a:p>
          <a:p>
            <a:pPr lvl="1"/>
            <a:r>
              <a:rPr lang="en-US" dirty="0"/>
              <a:t>I worked more broadly now on several things</a:t>
            </a:r>
          </a:p>
          <a:p>
            <a:pPr lvl="1"/>
            <a:r>
              <a:rPr lang="en-US" dirty="0"/>
              <a:t>Large Language Model Reasoning</a:t>
            </a:r>
          </a:p>
          <a:p>
            <a:pPr lvl="1"/>
            <a:r>
              <a:rPr lang="en-US" dirty="0"/>
              <a:t>Large Multimodal Models</a:t>
            </a:r>
          </a:p>
          <a:p>
            <a:pPr lvl="1"/>
            <a:r>
              <a:rPr lang="en-US" dirty="0"/>
              <a:t>Generative AI (image/video/audio generation)</a:t>
            </a:r>
          </a:p>
          <a:p>
            <a:pPr marL="457200" lvl="1" indent="0">
              <a:buNone/>
            </a:pP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4C4B32-3969-DB07-9906-123A215037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1F351B-3C41-6C46-A5F1-3CA0D762442A}" type="datetime1">
              <a:rPr lang="en-CA" smtClean="0"/>
              <a:t>2024-01-23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9B8D0E-F84D-3882-0F31-70D9D5B098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Slides created for CS886 at UWaterloo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013F60-79F5-D0B3-246D-8B679C46A6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24A5E-B0D2-394D-9970-9AE06BCB59C1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142957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D6D8F1-2103-55C3-6F30-BC44BA0A17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Diffusion Models (Images)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3C9BDF-7AB9-99BA-AC9C-9D66662C69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1F351B-3C41-6C46-A5F1-3CA0D762442A}" type="datetime1">
              <a:rPr lang="en-CA" smtClean="0"/>
              <a:t>2024-01-23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C275DB-AA1F-DF07-3057-874D7F57FD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Slides created for CS886 at UWaterloo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FE817E-4F12-E13D-9EA5-BD6D01251F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24A5E-B0D2-394D-9970-9AE06BCB59C1}" type="slidenum">
              <a:rPr lang="en-US" smtClean="0"/>
              <a:t>30</a:t>
            </a:fld>
            <a:endParaRPr lang="en-US"/>
          </a:p>
        </p:txBody>
      </p:sp>
      <p:pic>
        <p:nvPicPr>
          <p:cNvPr id="3074" name="Picture 2" descr="Imagen: Text-to-Image Diffusion Models">
            <a:extLst>
              <a:ext uri="{FF2B5EF4-FFF2-40B4-BE49-F238E27FC236}">
                <a16:creationId xmlns:a16="http://schemas.microsoft.com/office/drawing/2014/main" id="{E1133E3D-7E64-211A-CA00-9B985AE20C9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184348"/>
            <a:ext cx="4562811" cy="4489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DALL·E 2 Explained | Papers With Code">
            <a:extLst>
              <a:ext uri="{FF2B5EF4-FFF2-40B4-BE49-F238E27FC236}">
                <a16:creationId xmlns:a16="http://schemas.microsoft.com/office/drawing/2014/main" id="{CCC20897-0E80-5351-911E-9548D1819D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9998" y="1968899"/>
            <a:ext cx="5521203" cy="2920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938317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9B708E-0B50-DDBD-7C42-50485C6395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Diffusion Models (Videos)</a:t>
            </a:r>
          </a:p>
        </p:txBody>
      </p:sp>
      <p:pic>
        <p:nvPicPr>
          <p:cNvPr id="7" name="video_ldm_animation.mp4">
            <a:hlinkClick r:id="" action="ppaction://media"/>
            <a:extLst>
              <a:ext uri="{FF2B5EF4-FFF2-40B4-BE49-F238E27FC236}">
                <a16:creationId xmlns:a16="http://schemas.microsoft.com/office/drawing/2014/main" id="{A7C9C044-27B1-2009-9CDB-0B3EAA026C39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520950" y="1260475"/>
            <a:ext cx="7150100" cy="4916488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031B58-2426-EFB3-4A3C-AC01AB7530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1F351B-3C41-6C46-A5F1-3CA0D762442A}" type="datetime1">
              <a:rPr lang="en-CA" smtClean="0"/>
              <a:t>2024-01-23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DE6E7F-076C-3C6C-C9A2-15301CB3FA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Slides created for CS886 at UWaterloo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E92A97-7726-B045-276A-B1C7557F07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24A5E-B0D2-394D-9970-9AE06BCB59C1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5836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66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56001E-6BE7-ACAF-27D6-30A71B6513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Diffusion Models (Videos)</a:t>
            </a:r>
          </a:p>
        </p:txBody>
      </p:sp>
      <p:pic>
        <p:nvPicPr>
          <p:cNvPr id="7" name="UmH5SP8hU4a4FFFr">
            <a:hlinkClick r:id="" action="ppaction://media"/>
            <a:extLst>
              <a:ext uri="{FF2B5EF4-FFF2-40B4-BE49-F238E27FC236}">
                <a16:creationId xmlns:a16="http://schemas.microsoft.com/office/drawing/2014/main" id="{94E1F72A-4290-2D65-36B4-63FD3834FB6B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17058" y="1426776"/>
            <a:ext cx="7965142" cy="4480212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824F01-84B2-BE64-12E1-7D73B805C8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1F351B-3C41-6C46-A5F1-3CA0D762442A}" type="datetime1">
              <a:rPr lang="en-CA" smtClean="0"/>
              <a:t>2024-01-23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17BD45-4D40-2517-4821-6BA00CAEA8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Slides created for CS886 at UWaterloo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199A76-4B4F-334F-A783-4F5B302A0B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24A5E-B0D2-394D-9970-9AE06BCB59C1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9033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41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3B59FF-C8F7-EF99-A6D7-3B24343C62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Gemini (Google et al. 2023)</a:t>
            </a:r>
          </a:p>
        </p:txBody>
      </p:sp>
      <p:pic>
        <p:nvPicPr>
          <p:cNvPr id="8" name="Content Placeholder 7" descr="A diagram of a transformer&#10;&#10;Description automatically generated">
            <a:extLst>
              <a:ext uri="{FF2B5EF4-FFF2-40B4-BE49-F238E27FC236}">
                <a16:creationId xmlns:a16="http://schemas.microsoft.com/office/drawing/2014/main" id="{5D16B372-D0A7-F827-46B7-4D6E79E03D7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63190" y="1502312"/>
            <a:ext cx="9172739" cy="3990086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2BEE58-6FE0-59E7-B541-AC828AF681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1F351B-3C41-6C46-A5F1-3CA0D762442A}" type="datetime1">
              <a:rPr lang="en-CA" smtClean="0"/>
              <a:t>2024-01-23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FD4B0E-C390-442C-4D10-4D1F120560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Slides created for CS886 at UWaterloo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21E059-3363-CBAB-EC8F-699AD375B4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24A5E-B0D2-394D-9970-9AE06BCB59C1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694865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60B416-B429-E577-3619-811AC588C6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can Gemini do?</a:t>
            </a:r>
          </a:p>
        </p:txBody>
      </p:sp>
      <p:pic>
        <p:nvPicPr>
          <p:cNvPr id="7" name="Hands-on with Gemini_ Interacting with multimodal AI.mp4">
            <a:hlinkClick r:id="" action="ppaction://media"/>
            <a:extLst>
              <a:ext uri="{FF2B5EF4-FFF2-40B4-BE49-F238E27FC236}">
                <a16:creationId xmlns:a16="http://schemas.microsoft.com/office/drawing/2014/main" id="{84BD17D7-D7A8-C443-936B-C3219826783B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25613" y="1260475"/>
            <a:ext cx="8740775" cy="4916488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9FB869-C93E-9880-4D3B-7925FAD4E8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1F351B-3C41-6C46-A5F1-3CA0D762442A}" type="datetime1">
              <a:rPr lang="en-CA" smtClean="0"/>
              <a:t>2024-01-23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38BA06-F965-9F5E-4E35-2CE94ACD09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Slides created for CS886 at UWaterloo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3267DC-EEFD-3C49-DAE7-1E2113EF00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24A5E-B0D2-394D-9970-9AE06BCB59C1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0743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200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97C81D-F840-47FF-1E29-5FC2DDD65D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Parameters of Foundation DL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1962CF-67FD-C5D6-E9AA-7BFB01AA31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1F351B-3C41-6C46-A5F1-3CA0D762442A}" type="datetime1">
              <a:rPr lang="en-CA" smtClean="0"/>
              <a:t>2024-01-23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A6B402-A651-3596-0724-307433303A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Slides created for CS886 at UWaterloo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7E671E-D3D6-7CAA-515B-403ED1FDFE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24A5E-B0D2-394D-9970-9AE06BCB59C1}" type="slidenum">
              <a:rPr lang="en-US" smtClean="0"/>
              <a:t>35</a:t>
            </a:fld>
            <a:endParaRPr lang="en-US"/>
          </a:p>
        </p:txBody>
      </p:sp>
      <p:graphicFrame>
        <p:nvGraphicFramePr>
          <p:cNvPr id="8" name="Content Placeholder 7">
            <a:extLst>
              <a:ext uri="{FF2B5EF4-FFF2-40B4-BE49-F238E27FC236}">
                <a16:creationId xmlns:a16="http://schemas.microsoft.com/office/drawing/2014/main" id="{78913987-0595-1929-E5E9-E48A3592DCE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78995604"/>
              </p:ext>
            </p:extLst>
          </p:nvPr>
        </p:nvGraphicFramePr>
        <p:xfrm>
          <a:off x="1286476" y="2132389"/>
          <a:ext cx="9251426" cy="311272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199925">
                  <a:extLst>
                    <a:ext uri="{9D8B030D-6E8A-4147-A177-3AD203B41FA5}">
                      <a16:colId xmlns:a16="http://schemas.microsoft.com/office/drawing/2014/main" val="672196087"/>
                    </a:ext>
                  </a:extLst>
                </a:gridCol>
                <a:gridCol w="2199925">
                  <a:extLst>
                    <a:ext uri="{9D8B030D-6E8A-4147-A177-3AD203B41FA5}">
                      <a16:colId xmlns:a16="http://schemas.microsoft.com/office/drawing/2014/main" val="4232889953"/>
                    </a:ext>
                  </a:extLst>
                </a:gridCol>
                <a:gridCol w="2425788">
                  <a:extLst>
                    <a:ext uri="{9D8B030D-6E8A-4147-A177-3AD203B41FA5}">
                      <a16:colId xmlns:a16="http://schemas.microsoft.com/office/drawing/2014/main" val="1741082621"/>
                    </a:ext>
                  </a:extLst>
                </a:gridCol>
                <a:gridCol w="2425788">
                  <a:extLst>
                    <a:ext uri="{9D8B030D-6E8A-4147-A177-3AD203B41FA5}">
                      <a16:colId xmlns:a16="http://schemas.microsoft.com/office/drawing/2014/main" val="2862738271"/>
                    </a:ext>
                  </a:extLst>
                </a:gridCol>
              </a:tblGrid>
              <a:tr h="622545">
                <a:tc>
                  <a:txBody>
                    <a:bodyPr/>
                    <a:lstStyle/>
                    <a:p>
                      <a:r>
                        <a:rPr lang="en-US" dirty="0"/>
                        <a:t>Parameters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Specialized DL</a:t>
                      </a: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Transfer DL</a:t>
                      </a: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Foundation DL</a:t>
                      </a: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35281375"/>
                  </a:ext>
                </a:extLst>
              </a:tr>
              <a:tr h="622545">
                <a:tc>
                  <a:txBody>
                    <a:bodyPr/>
                    <a:lstStyle/>
                    <a:p>
                      <a:r>
                        <a:rPr lang="en-US" dirty="0"/>
                        <a:t>Model Size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&lt; 100M parameters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100M -&gt; 1B parameters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7B -&gt; 1T parameters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21851263"/>
                  </a:ext>
                </a:extLst>
              </a:tr>
              <a:tr h="622545">
                <a:tc>
                  <a:txBody>
                    <a:bodyPr/>
                    <a:lstStyle/>
                    <a:p>
                      <a:r>
                        <a:rPr lang="en-US" dirty="0"/>
                        <a:t>Data Size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10K -&gt; 1M tokens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100M -&gt; 10B tokens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100B -&gt; 30T tokens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5786964"/>
                  </a:ext>
                </a:extLst>
              </a:tr>
              <a:tr h="62254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Architecture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Specialized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General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General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79270501"/>
                  </a:ext>
                </a:extLst>
              </a:tr>
              <a:tr h="622545">
                <a:tc>
                  <a:txBody>
                    <a:bodyPr/>
                    <a:lstStyle/>
                    <a:p>
                      <a:r>
                        <a:rPr lang="en-US" dirty="0"/>
                        <a:t>Generalization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None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Reasonable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Strong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8318481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0182779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ADC00B9-9886-2CE4-6D01-27D448E144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E961B8-A498-DA41-8388-3640B039A975}" type="datetime1">
              <a:rPr lang="en-CA" smtClean="0"/>
              <a:t>2024-01-23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B646CF0-A25C-0424-80F1-30A0992535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Slides created for CS886 at UWaterloo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EAF9E17-26DD-C870-C801-CBEEB98095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24A5E-B0D2-394D-9970-9AE06BCB59C1}" type="slidenum">
              <a:rPr lang="en-US" smtClean="0"/>
              <a:t>36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2E84A401-48AC-4903-6B20-FA8160058E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Logistics of the Course</a:t>
            </a:r>
          </a:p>
        </p:txBody>
      </p:sp>
    </p:spTree>
    <p:extLst>
      <p:ext uri="{BB962C8B-B14F-4D97-AF65-F5344CB8AC3E}">
        <p14:creationId xmlns:p14="http://schemas.microsoft.com/office/powerpoint/2010/main" val="348984216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F2D5CE-A716-1703-8994-535428DB1F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Presentation (40%)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907EC8-E53F-B202-7644-2DDA724EB0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In-class presentation in group of two</a:t>
            </a:r>
          </a:p>
          <a:p>
            <a:pPr lvl="1"/>
            <a:r>
              <a:rPr lang="en-US" dirty="0"/>
              <a:t>Make slides</a:t>
            </a:r>
          </a:p>
          <a:p>
            <a:pPr lvl="1"/>
            <a:r>
              <a:rPr lang="en-US" dirty="0"/>
              <a:t>Present slides</a:t>
            </a:r>
          </a:p>
          <a:p>
            <a:pPr lvl="1"/>
            <a:r>
              <a:rPr lang="en-US" dirty="0"/>
              <a:t>Leading discussion</a:t>
            </a:r>
          </a:p>
          <a:p>
            <a:pPr lvl="1"/>
            <a:r>
              <a:rPr lang="en-US" dirty="0"/>
              <a:t>Duration of 80 minutes</a:t>
            </a:r>
          </a:p>
          <a:p>
            <a:pPr lvl="1"/>
            <a:endParaRPr lang="en-US" dirty="0"/>
          </a:p>
          <a:p>
            <a:r>
              <a:rPr lang="en-US" dirty="0"/>
              <a:t>I have posted the slides template on the web</a:t>
            </a:r>
          </a:p>
          <a:p>
            <a:pPr lvl="1"/>
            <a:r>
              <a:rPr lang="en-US" dirty="0"/>
              <a:t>Crystal clear with enough details</a:t>
            </a:r>
          </a:p>
          <a:p>
            <a:pPr lvl="1"/>
            <a:r>
              <a:rPr lang="en-US" dirty="0"/>
              <a:t>Don’t do screenshot, use the </a:t>
            </a:r>
            <a:r>
              <a:rPr lang="en-US" dirty="0" err="1"/>
              <a:t>Powerpoint</a:t>
            </a:r>
            <a:r>
              <a:rPr lang="en-US" dirty="0"/>
              <a:t> figures and formulas</a:t>
            </a:r>
          </a:p>
          <a:p>
            <a:pPr lvl="1"/>
            <a:r>
              <a:rPr lang="en-US" dirty="0"/>
              <a:t>Expect to spend 1-2 week of time on it.</a:t>
            </a:r>
          </a:p>
          <a:p>
            <a:pPr lvl="1"/>
            <a:r>
              <a:rPr lang="en-US" dirty="0"/>
              <a:t>First round: Deadline on Feb 8</a:t>
            </a:r>
            <a:r>
              <a:rPr lang="en-US" baseline="30000" dirty="0"/>
              <a:t>th</a:t>
            </a:r>
            <a:endParaRPr lang="en-US" dirty="0"/>
          </a:p>
          <a:p>
            <a:pPr lvl="1"/>
            <a:r>
              <a:rPr lang="en-US" dirty="0"/>
              <a:t>I will provide feedback, and then you need revise to re-submit</a:t>
            </a:r>
          </a:p>
          <a:p>
            <a:pPr lvl="1"/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B86E01-A4BD-1044-A0C8-1AF96A6218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1F351B-3C41-6C46-A5F1-3CA0D762442A}" type="datetime1">
              <a:rPr lang="en-CA" smtClean="0"/>
              <a:t>2024-01-23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7C46F0-1FFA-831E-7AB2-E15FD82AB0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Slides created for CS886 at UWaterloo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2EE36C-9CA9-CD7A-B9C6-BA7A11218D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24A5E-B0D2-394D-9970-9AE06BCB59C1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039494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21624A-2168-76D7-E658-6232E3AEDE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Reading Notes (10%)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087B9E-9ECC-161C-43EC-A2008EBB66B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Pick the recent paper you read, outside of the listed paper pool on the course website</a:t>
            </a:r>
          </a:p>
          <a:p>
            <a:endParaRPr lang="en-US" dirty="0"/>
          </a:p>
          <a:p>
            <a:r>
              <a:rPr lang="en-US" dirty="0"/>
              <a:t>Write a 4-page long reading notes (font size=11)</a:t>
            </a:r>
          </a:p>
          <a:p>
            <a:endParaRPr lang="en-US" dirty="0"/>
          </a:p>
          <a:p>
            <a:r>
              <a:rPr lang="en-US" dirty="0"/>
              <a:t>It should be related to foundation models. It could be the application of foundation model in your area</a:t>
            </a:r>
          </a:p>
          <a:p>
            <a:endParaRPr lang="en-US" dirty="0"/>
          </a:p>
          <a:p>
            <a:r>
              <a:rPr lang="en-US" dirty="0"/>
              <a:t>Deadline on Feb 28</a:t>
            </a:r>
            <a:r>
              <a:rPr lang="en-US" baseline="30000" dirty="0"/>
              <a:t>th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263499-656B-2EB2-E02C-99C68151B2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1F351B-3C41-6C46-A5F1-3CA0D762442A}" type="datetime1">
              <a:rPr lang="en-CA" smtClean="0"/>
              <a:t>2024-01-23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404A77-9578-472D-2D91-76D74FEF72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Slides created for CS886 at UWaterloo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91A33F-A58A-E0C7-30A1-30FC2889D8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24A5E-B0D2-394D-9970-9AE06BCB59C1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845313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A857F8-59AD-0BA8-6F8E-FF38C33E98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Project (50%)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B3DCBA-2C32-5C9D-8DC3-E56BF1F13E7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Pick a project of your interest, for a team of up to 2</a:t>
            </a:r>
          </a:p>
          <a:p>
            <a:endParaRPr lang="en-US" dirty="0"/>
          </a:p>
          <a:p>
            <a:r>
              <a:rPr lang="en-US" dirty="0"/>
              <a:t>It needs to be relevant to one of the topics I’m covering</a:t>
            </a:r>
          </a:p>
          <a:p>
            <a:endParaRPr lang="en-US" dirty="0"/>
          </a:p>
          <a:p>
            <a:r>
              <a:rPr lang="en-US" dirty="0"/>
              <a:t>It doesn’t need to reach conference paper level</a:t>
            </a:r>
          </a:p>
          <a:p>
            <a:endParaRPr lang="en-US" dirty="0"/>
          </a:p>
          <a:p>
            <a:r>
              <a:rPr lang="en-US" dirty="0"/>
              <a:t>You need to show what you learned or discovered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Proposal Deadline: Feb 21</a:t>
            </a:r>
            <a:r>
              <a:rPr lang="en-US" baseline="30000" dirty="0"/>
              <a:t>st</a:t>
            </a:r>
          </a:p>
          <a:p>
            <a:endParaRPr lang="en-US" baseline="30000" dirty="0"/>
          </a:p>
          <a:p>
            <a:r>
              <a:rPr lang="en-US" dirty="0"/>
              <a:t>Report Deadline: April 10</a:t>
            </a:r>
            <a:r>
              <a:rPr lang="en-US" baseline="30000" dirty="0"/>
              <a:t>th</a:t>
            </a:r>
            <a:endParaRPr lang="en-US" dirty="0"/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4D0270-8632-2024-41D4-04D8E7BF29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1F351B-3C41-6C46-A5F1-3CA0D762442A}" type="datetime1">
              <a:rPr lang="en-CA" smtClean="0"/>
              <a:t>2024-01-23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9D13DE-6517-76C5-D114-749BF6F617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Slides created for CS886 at UWaterloo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349F37-AE63-E34D-EC19-0E55E76795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24A5E-B0D2-394D-9970-9AE06BCB59C1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60309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0B8693E-9ABB-CC83-94F5-5F502BD3FE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E961B8-A498-DA41-8388-3640B039A975}" type="datetime1">
              <a:rPr lang="en-CA" smtClean="0"/>
              <a:t>2024-01-23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57FE14C-CD59-CE04-26E4-893E915422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Slides created for CS886 at UWaterloo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C6AE8E7-F030-269C-455A-EFC4F1FC4C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24A5E-B0D2-394D-9970-9AE06BCB59C1}" type="slidenum">
              <a:rPr lang="en-US" smtClean="0"/>
              <a:t>4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EB4811E1-3C76-9C3A-B341-47B6BDA663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Background</a:t>
            </a:r>
          </a:p>
        </p:txBody>
      </p:sp>
    </p:spTree>
    <p:extLst>
      <p:ext uri="{BB962C8B-B14F-4D97-AF65-F5344CB8AC3E}">
        <p14:creationId xmlns:p14="http://schemas.microsoft.com/office/powerpoint/2010/main" val="253940804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3DD0861-D835-26C3-73B0-D01DA7D815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E961B8-A498-DA41-8388-3640B039A975}" type="datetime1">
              <a:rPr lang="en-CA" smtClean="0"/>
              <a:t>2024-01-23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85F9A2B-4BB0-9F07-8496-FA230F8F77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Slides created for CS886 at UWaterloo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D974C14-FAC3-155C-0D8F-68FD29012F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24A5E-B0D2-394D-9970-9AE06BCB59C1}" type="slidenum">
              <a:rPr lang="en-US" smtClean="0"/>
              <a:t>40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AABE3793-3E25-E608-7786-F86606E80C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Course Syllabus</a:t>
            </a:r>
          </a:p>
        </p:txBody>
      </p:sp>
    </p:spTree>
    <p:extLst>
      <p:ext uri="{BB962C8B-B14F-4D97-AF65-F5344CB8AC3E}">
        <p14:creationId xmlns:p14="http://schemas.microsoft.com/office/powerpoint/2010/main" val="275083424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A1E7C7-AF0F-486A-B2CD-48C3C0185D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L3: RNN &amp; CNN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D35258-0F0E-23D5-A23E-B3F52670AE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1F351B-3C41-6C46-A5F1-3CA0D762442A}" type="datetime1">
              <a:rPr lang="en-CA" smtClean="0"/>
              <a:t>2024-01-23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C26D51-0460-507E-7848-D568B308B1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Slides created for CS886 at UWaterloo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88C07D-5369-8DE0-8125-528C5EA955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24A5E-B0D2-394D-9970-9AE06BCB59C1}" type="slidenum">
              <a:rPr lang="en-US" smtClean="0"/>
              <a:t>41</a:t>
            </a:fld>
            <a:endParaRPr lang="en-US"/>
          </a:p>
        </p:txBody>
      </p:sp>
      <p:pic>
        <p:nvPicPr>
          <p:cNvPr id="1030" name="Picture 6" descr="A Brief Introduction to Recurrent Neural Networks | by Jonte Dancker |  Towards Data Science">
            <a:extLst>
              <a:ext uri="{FF2B5EF4-FFF2-40B4-BE49-F238E27FC236}">
                <a16:creationId xmlns:a16="http://schemas.microsoft.com/office/drawing/2014/main" id="{99366019-2697-6866-9FC1-8B32228E08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857" y="1756381"/>
            <a:ext cx="10559877" cy="3060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894571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355D22-E3D0-E70B-F957-6AE5CAA854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L3: RNN &amp; CNN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D8028A-890A-786E-E69A-6CAF11D4EF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1F351B-3C41-6C46-A5F1-3CA0D762442A}" type="datetime1">
              <a:rPr lang="en-CA" smtClean="0"/>
              <a:t>2024-01-23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F22EE4-085B-40CB-4DF3-4CF6D1E94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Slides created for CS886 at UWaterloo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667C19-2144-10EF-A46A-1F5DBA2790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24A5E-B0D2-394D-9970-9AE06BCB59C1}" type="slidenum">
              <a:rPr lang="en-US" smtClean="0"/>
              <a:t>42</a:t>
            </a:fld>
            <a:endParaRPr lang="en-US"/>
          </a:p>
        </p:txBody>
      </p:sp>
      <p:pic>
        <p:nvPicPr>
          <p:cNvPr id="7" name="Picture 4" descr="A Comprehensive Guide to Convolutional Neural Networks — the ELI5 way | by  Sumit Saha | Towards Data Science">
            <a:extLst>
              <a:ext uri="{FF2B5EF4-FFF2-40B4-BE49-F238E27FC236}">
                <a16:creationId xmlns:a16="http://schemas.microsoft.com/office/drawing/2014/main" id="{24AF4EB2-7156-6323-E007-4EFE991E91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1266" y="1637453"/>
            <a:ext cx="6594887" cy="3528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5049619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D7CB02-4FCE-9F3A-36CF-1ED3F5B137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L3: RNN &amp; CNN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D51573-187D-5611-C47E-9B5BBF76A4B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Cover the basic design of recurrent neural networks</a:t>
            </a:r>
          </a:p>
          <a:p>
            <a:r>
              <a:rPr lang="en-US" dirty="0"/>
              <a:t>Different Recurrent Neural Network</a:t>
            </a:r>
          </a:p>
          <a:p>
            <a:pPr lvl="1"/>
            <a:r>
              <a:rPr lang="en-US" dirty="0"/>
              <a:t>Highway Networks</a:t>
            </a:r>
          </a:p>
          <a:p>
            <a:pPr lvl="1"/>
            <a:r>
              <a:rPr lang="en-US" dirty="0"/>
              <a:t>GRU</a:t>
            </a:r>
          </a:p>
          <a:p>
            <a:pPr lvl="1"/>
            <a:r>
              <a:rPr lang="en-US" dirty="0"/>
              <a:t>LSTM</a:t>
            </a:r>
          </a:p>
          <a:p>
            <a:pPr lvl="1"/>
            <a:r>
              <a:rPr lang="en-US" dirty="0"/>
              <a:t>Stacking-LSTM</a:t>
            </a:r>
          </a:p>
          <a:p>
            <a:endParaRPr lang="en-US" dirty="0"/>
          </a:p>
          <a:p>
            <a:r>
              <a:rPr lang="en-US" dirty="0"/>
              <a:t>Different Convolutional Neural </a:t>
            </a:r>
            <a:r>
              <a:rPr lang="en-US" dirty="0" err="1"/>
              <a:t>Netowk</a:t>
            </a:r>
            <a:endParaRPr lang="en-US" dirty="0"/>
          </a:p>
          <a:p>
            <a:pPr lvl="1"/>
            <a:r>
              <a:rPr lang="en-US" dirty="0"/>
              <a:t>ImageNet</a:t>
            </a:r>
          </a:p>
          <a:p>
            <a:pPr lvl="1"/>
            <a:r>
              <a:rPr lang="en-US" dirty="0" err="1"/>
              <a:t>ResNet</a:t>
            </a:r>
            <a:endParaRPr lang="en-US" dirty="0"/>
          </a:p>
          <a:p>
            <a:pPr lvl="1"/>
            <a:r>
              <a:rPr lang="en-US" dirty="0" err="1"/>
              <a:t>ResNext</a:t>
            </a:r>
            <a:endParaRPr lang="en-US" dirty="0"/>
          </a:p>
          <a:p>
            <a:pPr lvl="1"/>
            <a:r>
              <a:rPr lang="en-US" dirty="0" err="1"/>
              <a:t>UNet</a:t>
            </a:r>
            <a:endParaRPr lang="en-US" dirty="0"/>
          </a:p>
          <a:p>
            <a:pPr lvl="1"/>
            <a:r>
              <a:rPr lang="en-US" dirty="0" err="1"/>
              <a:t>DenseNet</a:t>
            </a:r>
            <a:endParaRPr lang="en-US" dirty="0"/>
          </a:p>
          <a:p>
            <a:pPr lvl="1"/>
            <a:r>
              <a:rPr lang="en-US" dirty="0" err="1"/>
              <a:t>Convext</a:t>
            </a:r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837A1D-7BF4-3611-F1D9-F935F32A3C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1F351B-3C41-6C46-A5F1-3CA0D762442A}" type="datetime1">
              <a:rPr lang="en-CA" smtClean="0"/>
              <a:t>2024-01-23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8CD6BD-1A4A-B813-42D1-2086B78C63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Slides created for CS886 at UWaterloo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862EFF-5F96-6E5E-6C77-44C9337000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24A5E-B0D2-394D-9970-9AE06BCB59C1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13492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313F15-5EF0-89D1-C55D-38526B37BC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L4: CV and NLP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0A1B87-581C-68DA-757A-ACCED928AF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1F351B-3C41-6C46-A5F1-3CA0D762442A}" type="datetime1">
              <a:rPr lang="en-CA" smtClean="0"/>
              <a:t>2024-01-23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FAD4FF-51C6-1E7D-5102-F27E988025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Slides created for CS886 at UWaterloo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FEC281-6726-2D32-AF91-F2CDD54645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24A5E-B0D2-394D-9970-9AE06BCB59C1}" type="slidenum">
              <a:rPr lang="en-US" smtClean="0"/>
              <a:t>44</a:t>
            </a:fld>
            <a:endParaRPr lang="en-US"/>
          </a:p>
        </p:txBody>
      </p:sp>
      <p:pic>
        <p:nvPicPr>
          <p:cNvPr id="3074" name="Picture 2" descr="Natural Language Processing (NLP) Task Examples">
            <a:extLst>
              <a:ext uri="{FF2B5EF4-FFF2-40B4-BE49-F238E27FC236}">
                <a16:creationId xmlns:a16="http://schemas.microsoft.com/office/drawing/2014/main" id="{AE2FBAE1-FFFC-0659-3FE5-73E865E609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2319" y="1273399"/>
            <a:ext cx="8060742" cy="4916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6437496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82FB0B-F303-6AF3-9612-E6D8B3D804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L4: CV and NLP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4C1A8C-19B7-6342-686D-D4903C7DFA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1F351B-3C41-6C46-A5F1-3CA0D762442A}" type="datetime1">
              <a:rPr lang="en-CA" smtClean="0"/>
              <a:t>2024-01-23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CFF130-0DCA-5CE1-07AB-770630BD3D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Slides created for CS886 at UWaterloo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EDBC92-CD59-7C9A-F3CC-36BA9D7BDE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24A5E-B0D2-394D-9970-9AE06BCB59C1}" type="slidenum">
              <a:rPr lang="en-US" smtClean="0"/>
              <a:t>45</a:t>
            </a:fld>
            <a:endParaRPr lang="en-US"/>
          </a:p>
        </p:txBody>
      </p:sp>
      <p:pic>
        <p:nvPicPr>
          <p:cNvPr id="4098" name="Picture 2" descr="The differences among six popular computer vision tasks (1) Object... |  Download Scientific Diagram">
            <a:extLst>
              <a:ext uri="{FF2B5EF4-FFF2-40B4-BE49-F238E27FC236}">
                <a16:creationId xmlns:a16="http://schemas.microsoft.com/office/drawing/2014/main" id="{56BBFCDD-6819-5B27-434C-ECB3AC26348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8565" y="1555422"/>
            <a:ext cx="6687712" cy="4044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7250107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12F782-B74C-D376-D8B3-6938DA28D4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L4: CV &amp; NLP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ED4973-B6AE-7048-6BF8-0DB731D529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Cover the major CV and NLP tasks. Tell us what they are and what are the common models to solve these tasks.</a:t>
            </a:r>
          </a:p>
          <a:p>
            <a:r>
              <a:rPr lang="en-US" dirty="0"/>
              <a:t>NLP</a:t>
            </a:r>
          </a:p>
          <a:p>
            <a:pPr lvl="1"/>
            <a:r>
              <a:rPr lang="en-US" dirty="0"/>
              <a:t>MT</a:t>
            </a:r>
          </a:p>
          <a:p>
            <a:pPr lvl="1"/>
            <a:r>
              <a:rPr lang="en-US" dirty="0"/>
              <a:t>Summarization</a:t>
            </a:r>
          </a:p>
          <a:p>
            <a:pPr lvl="1"/>
            <a:r>
              <a:rPr lang="en-US" dirty="0"/>
              <a:t>QA</a:t>
            </a:r>
          </a:p>
          <a:p>
            <a:pPr lvl="1"/>
            <a:r>
              <a:rPr lang="en-US" dirty="0"/>
              <a:t>….</a:t>
            </a:r>
          </a:p>
          <a:p>
            <a:r>
              <a:rPr lang="en-US" dirty="0"/>
              <a:t>CV</a:t>
            </a:r>
          </a:p>
          <a:p>
            <a:pPr lvl="1"/>
            <a:r>
              <a:rPr lang="en-US" dirty="0"/>
              <a:t>Classification</a:t>
            </a:r>
          </a:p>
          <a:p>
            <a:pPr lvl="1"/>
            <a:r>
              <a:rPr lang="en-US" dirty="0"/>
              <a:t>Segmentation</a:t>
            </a:r>
          </a:p>
          <a:p>
            <a:pPr lvl="1"/>
            <a:r>
              <a:rPr lang="en-US" dirty="0"/>
              <a:t>Tracking</a:t>
            </a:r>
          </a:p>
          <a:p>
            <a:pPr lvl="1"/>
            <a:r>
              <a:rPr lang="en-US" dirty="0"/>
              <a:t>Detection</a:t>
            </a:r>
          </a:p>
          <a:p>
            <a:pPr lvl="1"/>
            <a:r>
              <a:rPr lang="en-US" dirty="0"/>
              <a:t>….</a:t>
            </a:r>
          </a:p>
          <a:p>
            <a:pPr lvl="1"/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0F169E-70C1-9C71-67AE-E9FBE0DC2B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1F351B-3C41-6C46-A5F1-3CA0D762442A}" type="datetime1">
              <a:rPr lang="en-CA" smtClean="0"/>
              <a:t>2024-01-23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E1AE8A-E64A-5712-6168-4E4FB1C2B3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Slides created for CS886 at UWaterloo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4A59D5-45AE-09D3-6D5B-3DA159131C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24A5E-B0D2-394D-9970-9AE06BCB59C1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250216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D91650-B391-F6E2-7B37-CE1B971857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L5: Self-Attention and Transformer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E9BC41-93E5-597F-4E51-6CD429DDD4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1F351B-3C41-6C46-A5F1-3CA0D762442A}" type="datetime1">
              <a:rPr lang="en-CA" smtClean="0"/>
              <a:t>2024-01-23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685BF4-7FA7-CA07-4A82-E99B6DA176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Slides created for CS886 at UWaterloo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99710F-5ACD-52B1-366A-4E9AEF17FF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24A5E-B0D2-394D-9970-9AE06BCB59C1}" type="slidenum">
              <a:rPr lang="en-US" smtClean="0"/>
              <a:t>47</a:t>
            </a:fld>
            <a:endParaRPr lang="en-US"/>
          </a:p>
        </p:txBody>
      </p:sp>
      <p:pic>
        <p:nvPicPr>
          <p:cNvPr id="5122" name="Picture 2" descr="A step-by-step breakdown of self attention | by fishingalone | Medium">
            <a:extLst>
              <a:ext uri="{FF2B5EF4-FFF2-40B4-BE49-F238E27FC236}">
                <a16:creationId xmlns:a16="http://schemas.microsoft.com/office/drawing/2014/main" id="{282264FA-3DB9-64B2-92BA-5ABB43A4E2B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8032" y="1260475"/>
            <a:ext cx="7455935" cy="4916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7216645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FC6C31-DD2D-2490-ACCF-7674892C94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L5: Self-Attention and Transformer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5B3C7D-88A8-45CA-7E14-8F1B3C0832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1F351B-3C41-6C46-A5F1-3CA0D762442A}" type="datetime1">
              <a:rPr lang="en-CA" smtClean="0"/>
              <a:t>2024-01-23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5E2AFE-2988-6DFF-9666-931936F9D4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Slides created for CS886 at UWaterloo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89F276-0CE0-5B99-228F-FE13910B41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24A5E-B0D2-394D-9970-9AE06BCB59C1}" type="slidenum">
              <a:rPr lang="en-US" smtClean="0"/>
              <a:t>48</a:t>
            </a:fld>
            <a:endParaRPr lang="en-US"/>
          </a:p>
        </p:txBody>
      </p:sp>
      <p:pic>
        <p:nvPicPr>
          <p:cNvPr id="6146" name="Picture 2" descr="How the Vision Transformer (ViT) works in 10 minutes: an image is worth  16x16 words | AI Summer">
            <a:extLst>
              <a:ext uri="{FF2B5EF4-FFF2-40B4-BE49-F238E27FC236}">
                <a16:creationId xmlns:a16="http://schemas.microsoft.com/office/drawing/2014/main" id="{FF82A83E-C200-3050-59DB-C00531D220D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1929" y="1338606"/>
            <a:ext cx="7406277" cy="4480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7162782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D87862-3500-5D0F-5D80-C5C25D0D86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L5: Self-Attention and Transformer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38F6D6-6924-243D-DE5A-D793CA7C8BC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Detailed Explanation about Self-Attention</a:t>
            </a:r>
          </a:p>
          <a:p>
            <a:r>
              <a:rPr lang="en-US" dirty="0"/>
              <a:t>Go through the tutorial in </a:t>
            </a:r>
            <a:r>
              <a:rPr lang="en-US" dirty="0">
                <a:hlinkClick r:id="rId2"/>
              </a:rPr>
              <a:t>https://nlp.seas.harvard.edu/annotated-transformer/</a:t>
            </a:r>
            <a:r>
              <a:rPr lang="en-US" dirty="0"/>
              <a:t>.</a:t>
            </a:r>
          </a:p>
          <a:p>
            <a:pPr lvl="1"/>
            <a:r>
              <a:rPr lang="en-US" dirty="0"/>
              <a:t>Explain the code step by step</a:t>
            </a:r>
          </a:p>
          <a:p>
            <a:pPr lvl="1"/>
            <a:endParaRPr lang="en-US" dirty="0"/>
          </a:p>
          <a:p>
            <a:r>
              <a:rPr lang="en-US" dirty="0"/>
              <a:t>Image Transformer</a:t>
            </a:r>
          </a:p>
          <a:p>
            <a:r>
              <a:rPr lang="en-US" dirty="0"/>
              <a:t>Vision Transformer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EC0E3A-4B6A-787D-13C1-B0E9CA5895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1F351B-3C41-6C46-A5F1-3CA0D762442A}" type="datetime1">
              <a:rPr lang="en-CA" smtClean="0"/>
              <a:t>2024-01-23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679473-F75A-DB29-957B-D7B6D08A78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Slides created for CS886 at UWaterloo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7634F0-BAF1-53EE-E3A8-F9FD2D6EFF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24A5E-B0D2-394D-9970-9AE06BCB59C1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62729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5BA8A6-42ED-E27A-09A6-7D7369A7BF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Background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A3FF3A-6AAA-B31D-908D-0D2BD05D4A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Machine Learning -&gt; Deep Learning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75A62D-2AE0-96B8-3075-48909826AA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1F351B-3C41-6C46-A5F1-3CA0D762442A}" type="datetime1">
              <a:rPr lang="en-CA" smtClean="0"/>
              <a:t>2024-01-23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F01088-6EE0-8B4D-60DA-AEA5D2F3D2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Slides created for CS886 at UWaterloo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E934B4-CE0B-39A5-81CF-ED193C0506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24A5E-B0D2-394D-9970-9AE06BCB59C1}" type="slidenum">
              <a:rPr lang="en-US" smtClean="0"/>
              <a:t>5</a:t>
            </a:fld>
            <a:endParaRPr lang="en-US"/>
          </a:p>
        </p:txBody>
      </p:sp>
      <p:pic>
        <p:nvPicPr>
          <p:cNvPr id="1026" name="Picture 2" descr="Traditional and Representational Machine Learning | by Sai | Medium">
            <a:extLst>
              <a:ext uri="{FF2B5EF4-FFF2-40B4-BE49-F238E27FC236}">
                <a16:creationId xmlns:a16="http://schemas.microsoft.com/office/drawing/2014/main" id="{D35E39CD-EBAD-CB7D-7330-A24468AB0E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9655" y="1834066"/>
            <a:ext cx="8504839" cy="4342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7510752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21C03E-8BEE-7E0A-F283-FA59D07CFE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L6: Efficient Transformers</a:t>
            </a:r>
          </a:p>
        </p:txBody>
      </p:sp>
      <p:pic>
        <p:nvPicPr>
          <p:cNvPr id="11" name="Content Placeholder 10" descr="A diagram of a function&#10;&#10;Description automatically generated">
            <a:extLst>
              <a:ext uri="{FF2B5EF4-FFF2-40B4-BE49-F238E27FC236}">
                <a16:creationId xmlns:a16="http://schemas.microsoft.com/office/drawing/2014/main" id="{9F20EE70-FF1F-DE2B-9F66-145F2C64D60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43761" y="1260475"/>
            <a:ext cx="8504478" cy="4916488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AFE738-255A-8DB0-7442-897190A033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1F351B-3C41-6C46-A5F1-3CA0D762442A}" type="datetime1">
              <a:rPr lang="en-CA" smtClean="0"/>
              <a:t>2024-01-23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1CFDA0-F51E-BDA5-C9A8-940382609D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Slides created for CS886 at UWaterloo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EC6575-71F7-80DE-E9C6-725D55E0E2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24A5E-B0D2-394D-9970-9AE06BCB59C1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119825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90F3D9-5EF8-71DA-6E67-29D1D65BF9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L6: Efficient Transformers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63EB8A-5E6B-52F9-0E16-7AD1D91E87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Covering different efficient transformer architectures</a:t>
            </a:r>
          </a:p>
          <a:p>
            <a:pPr lvl="1"/>
            <a:r>
              <a:rPr lang="en-US" dirty="0"/>
              <a:t>Projection-based approach</a:t>
            </a:r>
          </a:p>
          <a:p>
            <a:pPr lvl="2"/>
            <a:r>
              <a:rPr lang="en-US" dirty="0" err="1"/>
              <a:t>Linformer</a:t>
            </a:r>
            <a:endParaRPr lang="en-US" dirty="0"/>
          </a:p>
          <a:p>
            <a:pPr lvl="2"/>
            <a:r>
              <a:rPr lang="en-US" dirty="0"/>
              <a:t>Perceiver</a:t>
            </a:r>
          </a:p>
          <a:p>
            <a:pPr lvl="2"/>
            <a:r>
              <a:rPr lang="en-US" dirty="0"/>
              <a:t>Random Feature Attention</a:t>
            </a:r>
          </a:p>
          <a:p>
            <a:pPr lvl="1"/>
            <a:r>
              <a:rPr lang="en-US" dirty="0"/>
              <a:t>Sparse attention</a:t>
            </a:r>
          </a:p>
          <a:p>
            <a:pPr lvl="2"/>
            <a:r>
              <a:rPr lang="en-US" dirty="0" err="1"/>
              <a:t>Longformer</a:t>
            </a:r>
            <a:endParaRPr lang="en-US" dirty="0"/>
          </a:p>
          <a:p>
            <a:pPr lvl="2"/>
            <a:r>
              <a:rPr lang="en-US" dirty="0" err="1"/>
              <a:t>Sparseformer</a:t>
            </a:r>
            <a:endParaRPr lang="en-US" dirty="0"/>
          </a:p>
          <a:p>
            <a:pPr lvl="1"/>
            <a:r>
              <a:rPr lang="en-US" dirty="0"/>
              <a:t>State Space Model (S4)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3F2A25-F521-47AA-C4E7-0BE46C6C95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1F351B-3C41-6C46-A5F1-3CA0D762442A}" type="datetime1">
              <a:rPr lang="en-CA" smtClean="0"/>
              <a:t>2024-01-23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DC2ADF-5937-1192-1F10-7E57B73733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Slides created for CS886 at UWaterloo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AE3F72-6058-62C5-DF07-007F45157A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24A5E-B0D2-394D-9970-9AE06BCB59C1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739198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4B83F4-AD2F-28FD-F7ED-01CE1F2184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L7: Parameter-efficient Tuning </a:t>
            </a:r>
          </a:p>
        </p:txBody>
      </p:sp>
      <p:pic>
        <p:nvPicPr>
          <p:cNvPr id="12" name="Content Placeholder 11" descr="A diagram of a layer&#10;&#10;Description automatically generated">
            <a:extLst>
              <a:ext uri="{FF2B5EF4-FFF2-40B4-BE49-F238E27FC236}">
                <a16:creationId xmlns:a16="http://schemas.microsoft.com/office/drawing/2014/main" id="{80E8FDCB-488A-987C-3121-C7B544137D8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35756" y="1756944"/>
            <a:ext cx="4219635" cy="3188977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E9531E-C3B0-04B5-A8D1-F6DC498BC7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1F351B-3C41-6C46-A5F1-3CA0D762442A}" type="datetime1">
              <a:rPr lang="en-CA" smtClean="0"/>
              <a:t>2024-01-23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28E315-A349-36BD-149E-AA2FC84E71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Slides created for CS886 at UWaterloo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217A7B-DD0F-14EE-FE94-ECB62A4215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24A5E-B0D2-394D-9970-9AE06BCB59C1}" type="slidenum">
              <a:rPr lang="en-US" smtClean="0"/>
              <a:t>52</a:t>
            </a:fld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4A3F08E-556D-8F5E-4840-E099259A4308}"/>
              </a:ext>
            </a:extLst>
          </p:cNvPr>
          <p:cNvSpPr txBox="1"/>
          <p:nvPr/>
        </p:nvSpPr>
        <p:spPr>
          <a:xfrm>
            <a:off x="2062754" y="4945921"/>
            <a:ext cx="940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Adapter</a:t>
            </a:r>
          </a:p>
        </p:txBody>
      </p:sp>
      <p:pic>
        <p:nvPicPr>
          <p:cNvPr id="1027" name="Picture 3" descr="LoRA: Low-Rank Adaptation from Scratch — Code and Theory | by AR | Medium">
            <a:extLst>
              <a:ext uri="{FF2B5EF4-FFF2-40B4-BE49-F238E27FC236}">
                <a16:creationId xmlns:a16="http://schemas.microsoft.com/office/drawing/2014/main" id="{0C5F2C5E-8134-E6DD-2F10-FE873275B6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9137" y="1818874"/>
            <a:ext cx="6662926" cy="3065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43EA61F8-AE05-6663-A0E5-9B67B150C0BB}"/>
              </a:ext>
            </a:extLst>
          </p:cNvPr>
          <p:cNvSpPr txBox="1"/>
          <p:nvPr/>
        </p:nvSpPr>
        <p:spPr>
          <a:xfrm>
            <a:off x="8610600" y="4954270"/>
            <a:ext cx="6623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LoRA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103806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495828-4AC8-207C-C8B8-8BD219D0A1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L7: Parameter-efficient Tuning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33FD31-1864-6296-7FC2-2BD47BD931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1F351B-3C41-6C46-A5F1-3CA0D762442A}" type="datetime1">
              <a:rPr lang="en-CA" smtClean="0"/>
              <a:t>2024-01-23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1714D8-917C-9282-F905-5D5C76F9F4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Slides created for CS886 at UWaterloo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061346-E7AA-B071-F286-718FA795BA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24A5E-B0D2-394D-9970-9AE06BCB59C1}" type="slidenum">
              <a:rPr lang="en-US" smtClean="0"/>
              <a:t>53</a:t>
            </a:fld>
            <a:endParaRPr lang="en-US"/>
          </a:p>
        </p:txBody>
      </p:sp>
      <p:pic>
        <p:nvPicPr>
          <p:cNvPr id="2050" name="Picture 2" descr="🔴 Soft Prompts | Learn Prompting: Your Guide to Communicating with AI">
            <a:extLst>
              <a:ext uri="{FF2B5EF4-FFF2-40B4-BE49-F238E27FC236}">
                <a16:creationId xmlns:a16="http://schemas.microsoft.com/office/drawing/2014/main" id="{F29E97E5-FC4A-D196-8236-0B4FC51565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521" y="1241684"/>
            <a:ext cx="9487328" cy="4911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357781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6C4A5D-8E6F-4723-029C-5A3EE16CDF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L7: Parameter-efficient Tuning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0D474C-6D5B-AD49-D553-99F827B690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Full-parameter tuning is expensive</a:t>
            </a:r>
          </a:p>
          <a:p>
            <a:endParaRPr lang="en-US" dirty="0"/>
          </a:p>
          <a:p>
            <a:r>
              <a:rPr lang="en-US" dirty="0"/>
              <a:t>Tuning part of the parameters</a:t>
            </a:r>
          </a:p>
          <a:p>
            <a:pPr lvl="1"/>
            <a:r>
              <a:rPr lang="en-US" dirty="0"/>
              <a:t>Adapter</a:t>
            </a:r>
          </a:p>
          <a:p>
            <a:pPr lvl="1"/>
            <a:r>
              <a:rPr lang="en-US" dirty="0" err="1"/>
              <a:t>LoRA</a:t>
            </a:r>
            <a:endParaRPr lang="en-US" dirty="0"/>
          </a:p>
          <a:p>
            <a:pPr lvl="1"/>
            <a:r>
              <a:rPr lang="en-US" dirty="0"/>
              <a:t>Prompt Tuning</a:t>
            </a:r>
          </a:p>
          <a:p>
            <a:pPr lvl="1"/>
            <a:r>
              <a:rPr lang="en-US" dirty="0"/>
              <a:t>Prefix Tuning</a:t>
            </a:r>
          </a:p>
          <a:p>
            <a:pPr lvl="1"/>
            <a:r>
              <a:rPr lang="en-US" dirty="0"/>
              <a:t>Unified Prompt Tuning</a:t>
            </a:r>
          </a:p>
          <a:p>
            <a:pPr lvl="1"/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1B16EF-9477-5A43-04B2-686FACF9B0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1F351B-3C41-6C46-A5F1-3CA0D762442A}" type="datetime1">
              <a:rPr lang="en-CA" smtClean="0"/>
              <a:t>2024-01-23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A85A50-55D4-446C-E59F-BC5D0BD570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Slides created for CS886 at UWaterloo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A224E9-6F19-E0EE-4A46-A6CAAF489B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24A5E-B0D2-394D-9970-9AE06BCB59C1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598826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BAFDD7-EBD8-5449-4FF9-A49C5D93D2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L8: Language Model Pre-training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96AD5F-2A1E-54C4-77DC-ED82B80CBA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1F351B-3C41-6C46-A5F1-3CA0D762442A}" type="datetime1">
              <a:rPr lang="en-CA" smtClean="0"/>
              <a:t>2024-01-23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151DCE-6DCA-4BBE-5673-2CD9CF722A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Slides created for CS886 at UWaterloo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B3C148-7B56-F177-8ABC-E2A8F5AE86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24A5E-B0D2-394D-9970-9AE06BCB59C1}" type="slidenum">
              <a:rPr lang="en-US" smtClean="0"/>
              <a:t>55</a:t>
            </a:fld>
            <a:endParaRPr lang="en-US"/>
          </a:p>
        </p:txBody>
      </p:sp>
      <p:pic>
        <p:nvPicPr>
          <p:cNvPr id="3074" name="Picture 2" descr="BERT Explained | Papers With Code">
            <a:extLst>
              <a:ext uri="{FF2B5EF4-FFF2-40B4-BE49-F238E27FC236}">
                <a16:creationId xmlns:a16="http://schemas.microsoft.com/office/drawing/2014/main" id="{ACAEAC21-F4D9-1F30-DCC5-407B6A6541A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626723"/>
            <a:ext cx="10515600" cy="4183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85660998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43A92F-D09D-AFFA-D0A2-F966699D18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L8: Language Model Pre-training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8FBF4A-466A-7760-D083-C6E9F8FB8D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1F351B-3C41-6C46-A5F1-3CA0D762442A}" type="datetime1">
              <a:rPr lang="en-CA" smtClean="0"/>
              <a:t>2024-01-23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17B79C-895C-6273-C1A4-368981B3E6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Slides created for CS886 at UWaterloo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4409D2-97E7-0AEB-0AD1-EBDD4932A8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24A5E-B0D2-394D-9970-9AE06BCB59C1}" type="slidenum">
              <a:rPr lang="en-US" smtClean="0"/>
              <a:t>56</a:t>
            </a:fld>
            <a:endParaRPr lang="en-US"/>
          </a:p>
        </p:txBody>
      </p:sp>
      <p:pic>
        <p:nvPicPr>
          <p:cNvPr id="4098" name="Picture 2" descr="Brief Review — Unified Language Model Pre-training for Natural Language  Understanding and Generation | by Sik-Ho Tsang | Medium">
            <a:extLst>
              <a:ext uri="{FF2B5EF4-FFF2-40B4-BE49-F238E27FC236}">
                <a16:creationId xmlns:a16="http://schemas.microsoft.com/office/drawing/2014/main" id="{8483B652-7135-AD2C-CCA3-B9C135B6B2F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7585" y="1260475"/>
            <a:ext cx="6956830" cy="4916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8506594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112F2A-F0F6-4754-1376-2614F5A490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L8: Language Model Pre-training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8C1077-D492-B428-929B-273087F85A1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Cover different unsupervised pre-training approach</a:t>
            </a:r>
          </a:p>
          <a:p>
            <a:pPr lvl="1"/>
            <a:r>
              <a:rPr lang="en-US" dirty="0"/>
              <a:t>Masked Language Model</a:t>
            </a:r>
          </a:p>
          <a:p>
            <a:pPr lvl="1"/>
            <a:r>
              <a:rPr lang="en-US" dirty="0"/>
              <a:t>Unified Language Model</a:t>
            </a:r>
          </a:p>
          <a:p>
            <a:pPr lvl="1"/>
            <a:r>
              <a:rPr lang="en-US" dirty="0"/>
              <a:t>ALEBRT</a:t>
            </a:r>
          </a:p>
          <a:p>
            <a:pPr lvl="1"/>
            <a:r>
              <a:rPr lang="en-US" dirty="0" err="1"/>
              <a:t>RoBERTa</a:t>
            </a:r>
            <a:endParaRPr lang="en-US" dirty="0"/>
          </a:p>
          <a:p>
            <a:pPr lvl="1"/>
            <a:r>
              <a:rPr lang="en-US" dirty="0"/>
              <a:t>ERNIE</a:t>
            </a:r>
          </a:p>
          <a:p>
            <a:pPr lvl="1"/>
            <a:r>
              <a:rPr lang="en-US" dirty="0"/>
              <a:t>ELECTRA</a:t>
            </a:r>
          </a:p>
          <a:p>
            <a:pPr lvl="1"/>
            <a:endParaRPr lang="en-US" dirty="0"/>
          </a:p>
          <a:p>
            <a:r>
              <a:rPr lang="en-US" dirty="0"/>
              <a:t>Compare their objective and performance</a:t>
            </a:r>
          </a:p>
          <a:p>
            <a:pPr lvl="1"/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4FBB19-99B2-2219-C566-09B71BC350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1F351B-3C41-6C46-A5F1-3CA0D762442A}" type="datetime1">
              <a:rPr lang="en-CA" smtClean="0"/>
              <a:t>2024-01-23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EEAD2A-A66A-C4A1-3E1E-885769F54F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Slides created for CS886 at UWaterloo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494D21-7BD1-3AE9-0036-15DB447D5B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24A5E-B0D2-394D-9970-9AE06BCB59C1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4036661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661E3B-C547-65BD-8EF4-1A6BA95085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L9: Large Language Models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610F4F-93F3-BA33-FF5B-AAFCCA1C1B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1F351B-3C41-6C46-A5F1-3CA0D762442A}" type="datetime1">
              <a:rPr lang="en-CA" smtClean="0"/>
              <a:t>2024-01-23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476019-DEB2-5720-ED5A-50025804AE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Slides created for CS886 at UWaterloo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77D0CD-30D9-C421-C294-B357C43D28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24A5E-B0D2-394D-9970-9AE06BCB59C1}" type="slidenum">
              <a:rPr lang="en-US" smtClean="0"/>
              <a:t>58</a:t>
            </a:fld>
            <a:endParaRPr lang="en-US"/>
          </a:p>
        </p:txBody>
      </p:sp>
      <p:pic>
        <p:nvPicPr>
          <p:cNvPr id="5126" name="Picture 6" descr="T5: a detailed explanation. Given the current landscape of transfer… | by  Qiurui Chen | Analytics Vidhya | Medium">
            <a:extLst>
              <a:ext uri="{FF2B5EF4-FFF2-40B4-BE49-F238E27FC236}">
                <a16:creationId xmlns:a16="http://schemas.microsoft.com/office/drawing/2014/main" id="{A501022B-512D-5830-61EC-514CF486B43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3878" y="1512363"/>
            <a:ext cx="6511744" cy="40047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8208E9E-BFC0-AE83-E72D-2C7F10F7E9BE}"/>
              </a:ext>
            </a:extLst>
          </p:cNvPr>
          <p:cNvSpPr txBox="1"/>
          <p:nvPr/>
        </p:nvSpPr>
        <p:spPr>
          <a:xfrm>
            <a:off x="5602802" y="5575348"/>
            <a:ext cx="4138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T5</a:t>
            </a:r>
          </a:p>
        </p:txBody>
      </p:sp>
    </p:spTree>
    <p:extLst>
      <p:ext uri="{BB962C8B-B14F-4D97-AF65-F5344CB8AC3E}">
        <p14:creationId xmlns:p14="http://schemas.microsoft.com/office/powerpoint/2010/main" val="3228114659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6143DE-0D06-466C-3680-C1A0F95BB4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L9: Large Language Models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83D2AA-557C-CEB7-2ADE-3F04DE8302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1F351B-3C41-6C46-A5F1-3CA0D762442A}" type="datetime1">
              <a:rPr lang="en-CA" smtClean="0"/>
              <a:t>2024-01-23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00EFE3-3EB8-C518-EC5B-520933E387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Slides created for CS886 at UWaterloo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A1546F-B5A9-6563-77D6-382A30BAE7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24A5E-B0D2-394D-9970-9AE06BCB59C1}" type="slidenum">
              <a:rPr lang="en-US" smtClean="0"/>
              <a:t>59</a:t>
            </a:fld>
            <a:endParaRPr lang="en-US"/>
          </a:p>
        </p:txBody>
      </p:sp>
      <p:pic>
        <p:nvPicPr>
          <p:cNvPr id="6148" name="Picture 4" descr="This Artificial Intelligence Survey Research Provides A Comprehensive  Overview Of Large Language Models Applied To The Healthcare Domain -  MarkTechPost">
            <a:extLst>
              <a:ext uri="{FF2B5EF4-FFF2-40B4-BE49-F238E27FC236}">
                <a16:creationId xmlns:a16="http://schemas.microsoft.com/office/drawing/2014/main" id="{F3ED0C70-188E-1805-5AF9-7E81D0885A6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9885" y="1070710"/>
            <a:ext cx="7843101" cy="5249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83425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539136-D7BA-E0D4-06B7-7903746303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History of Deep Learning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2DD87A-9B01-AA7C-ACCB-1BFF0253F70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Specialized DL (Before BERT/Elmo in 2018)</a:t>
            </a:r>
          </a:p>
          <a:p>
            <a:pPr lvl="1"/>
            <a:r>
              <a:rPr lang="en-US" dirty="0"/>
              <a:t>Design specialized model architectures.</a:t>
            </a:r>
          </a:p>
          <a:p>
            <a:pPr lvl="1"/>
            <a:r>
              <a:rPr lang="en-US" dirty="0"/>
              <a:t>Leveraging task-specific features.</a:t>
            </a:r>
          </a:p>
          <a:p>
            <a:pPr lvl="1"/>
            <a:r>
              <a:rPr lang="en-US" dirty="0"/>
              <a:t>Train the specialized models with limited data.</a:t>
            </a:r>
          </a:p>
          <a:p>
            <a:r>
              <a:rPr lang="en-US" dirty="0"/>
              <a:t>Transfer DL (Between 2018 - 2021)</a:t>
            </a:r>
          </a:p>
          <a:p>
            <a:pPr lvl="1"/>
            <a:r>
              <a:rPr lang="en-US" dirty="0"/>
              <a:t>Train a model with large amount of training data.</a:t>
            </a:r>
          </a:p>
          <a:p>
            <a:pPr lvl="1"/>
            <a:r>
              <a:rPr lang="en-US" dirty="0"/>
              <a:t>Use the features of the trained model to initialize part of the architecture</a:t>
            </a:r>
          </a:p>
          <a:p>
            <a:pPr lvl="1"/>
            <a:r>
              <a:rPr lang="en-US" dirty="0"/>
              <a:t>Design specialized modules on top of the trained features.</a:t>
            </a:r>
          </a:p>
          <a:p>
            <a:pPr lvl="1"/>
            <a:r>
              <a:rPr lang="en-US" dirty="0"/>
              <a:t>Train the partially specialized model with limited data.</a:t>
            </a:r>
          </a:p>
          <a:p>
            <a:r>
              <a:rPr lang="en-US" dirty="0"/>
              <a:t>Foundation Model (After 2021)</a:t>
            </a:r>
          </a:p>
          <a:p>
            <a:pPr lvl="1"/>
            <a:r>
              <a:rPr lang="en-US" dirty="0"/>
              <a:t>Train a single huge model on astronomical amount of data</a:t>
            </a:r>
          </a:p>
          <a:p>
            <a:pPr lvl="1"/>
            <a:r>
              <a:rPr lang="en-US" dirty="0"/>
              <a:t>Prompt the single model for everything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9DC69A-B652-AD18-1D0D-0C217C7C35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1F351B-3C41-6C46-A5F1-3CA0D762442A}" type="datetime1">
              <a:rPr lang="en-CA" smtClean="0"/>
              <a:t>2024-01-23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740328-8186-4387-CB92-F9BC420ADC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Slides created for CS886 at UWaterloo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46AB96-5C01-7AB1-658F-98FE8273FC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24A5E-B0D2-394D-9970-9AE06BCB59C1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3768659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C731EC-B262-80FD-883F-95EACADFB5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L9: Large Language Models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C376D6-123B-83D4-1D25-EA65B90408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1F351B-3C41-6C46-A5F1-3CA0D762442A}" type="datetime1">
              <a:rPr lang="en-CA" smtClean="0"/>
              <a:t>2024-01-23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07E750-6B6B-9F33-E7DC-2835CF4269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Slides created for CS886 at UWaterloo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59F231-4041-DA78-F39D-E1A8F2A280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24A5E-B0D2-394D-9970-9AE06BCB59C1}" type="slidenum">
              <a:rPr lang="en-US" smtClean="0"/>
              <a:t>60</a:t>
            </a:fld>
            <a:endParaRPr lang="en-US"/>
          </a:p>
        </p:txBody>
      </p:sp>
      <p:pic>
        <p:nvPicPr>
          <p:cNvPr id="7170" name="Picture 2" descr="Training Small-Scale Vs Large-Scale Language Models: The Difference">
            <a:extLst>
              <a:ext uri="{FF2B5EF4-FFF2-40B4-BE49-F238E27FC236}">
                <a16:creationId xmlns:a16="http://schemas.microsoft.com/office/drawing/2014/main" id="{FCF3A299-63AC-44CE-DA2D-DE0E161B391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1755" y="1265711"/>
            <a:ext cx="8007675" cy="4515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7035044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B5E132-DBBA-8177-D5DA-AE66A5B4A9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L9: Large Language Models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3E75AC-8EEE-7B18-8B51-17A2AD91A3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Covering the existing prominent LLMs</a:t>
            </a:r>
          </a:p>
          <a:p>
            <a:pPr lvl="1"/>
            <a:r>
              <a:rPr lang="en-US" dirty="0"/>
              <a:t>T5</a:t>
            </a:r>
          </a:p>
          <a:p>
            <a:pPr lvl="1"/>
            <a:r>
              <a:rPr lang="en-US" dirty="0"/>
              <a:t>GPT-3</a:t>
            </a:r>
          </a:p>
          <a:p>
            <a:pPr lvl="1"/>
            <a:r>
              <a:rPr lang="en-US" dirty="0"/>
              <a:t>Codex</a:t>
            </a:r>
          </a:p>
          <a:p>
            <a:pPr lvl="1"/>
            <a:r>
              <a:rPr lang="en-US" dirty="0" err="1"/>
              <a:t>PaLM</a:t>
            </a:r>
            <a:endParaRPr lang="en-US" dirty="0"/>
          </a:p>
          <a:p>
            <a:pPr lvl="1"/>
            <a:r>
              <a:rPr lang="en-US" dirty="0"/>
              <a:t>Llama-2</a:t>
            </a:r>
          </a:p>
          <a:p>
            <a:pPr lvl="1"/>
            <a:r>
              <a:rPr lang="en-US" dirty="0" err="1"/>
              <a:t>Mixtral</a:t>
            </a:r>
            <a:r>
              <a:rPr lang="en-US" dirty="0"/>
              <a:t> of Experts</a:t>
            </a:r>
          </a:p>
          <a:p>
            <a:pPr lvl="1"/>
            <a:r>
              <a:rPr lang="en-US" dirty="0"/>
              <a:t>…</a:t>
            </a: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458A0D-A652-8302-271E-FFDDCE5581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1F351B-3C41-6C46-A5F1-3CA0D762442A}" type="datetime1">
              <a:rPr lang="en-CA" smtClean="0"/>
              <a:t>2024-01-23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3A8B8A-F2A8-562C-6548-13A7E93257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Slides created for CS886 at UWaterloo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F022FF-F2D5-129D-65B1-4D1B800339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24A5E-B0D2-394D-9970-9AE06BCB59C1}" type="slidenum">
              <a:rPr lang="en-US" smtClean="0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9043128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E9D0EB-5BB6-4EEC-36F6-5CC6BB9535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L10: Scaling Law</a:t>
            </a:r>
          </a:p>
        </p:txBody>
      </p:sp>
      <p:pic>
        <p:nvPicPr>
          <p:cNvPr id="8" name="Content Placeholder 7" descr="A graph with a blue line&#10;&#10;Description automatically generated">
            <a:extLst>
              <a:ext uri="{FF2B5EF4-FFF2-40B4-BE49-F238E27FC236}">
                <a16:creationId xmlns:a16="http://schemas.microsoft.com/office/drawing/2014/main" id="{2327964D-A476-4F73-14AC-946FC226D2B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476118"/>
            <a:ext cx="10515600" cy="3328571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C68241-7BCB-FB34-EDFF-70BB48F216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1F351B-3C41-6C46-A5F1-3CA0D762442A}" type="datetime1">
              <a:rPr lang="en-CA" smtClean="0"/>
              <a:t>2024-01-23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2B332B-16BB-EF5A-6994-525226A9B4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Slides created for CS886 at UWaterloo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ECFBC0-73A7-489C-E7D8-ABD7F903D0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24A5E-B0D2-394D-9970-9AE06BCB59C1}" type="slidenum">
              <a:rPr lang="en-US" smtClean="0"/>
              <a:t>62</a:t>
            </a:fld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528985A-F182-9911-158D-76FB69835D8F}"/>
              </a:ext>
            </a:extLst>
          </p:cNvPr>
          <p:cNvSpPr txBox="1"/>
          <p:nvPr/>
        </p:nvSpPr>
        <p:spPr>
          <a:xfrm>
            <a:off x="1656825" y="5106466"/>
            <a:ext cx="924886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 dirty="0"/>
              <a:t>For optimal performance all three factors must be scaled up in tandem. Empirical performance has a power-law relationship with each individual factor when not bottlenecked by the other two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4756137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56730D-CC4A-A2E3-E5D2-BF548E5950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L10: Scaling Law</a:t>
            </a:r>
          </a:p>
        </p:txBody>
      </p:sp>
      <p:pic>
        <p:nvPicPr>
          <p:cNvPr id="11" name="Content Placeholder 10" descr="A graph of loss versus model and dataset size&#10;&#10;Description automatically generated">
            <a:extLst>
              <a:ext uri="{FF2B5EF4-FFF2-40B4-BE49-F238E27FC236}">
                <a16:creationId xmlns:a16="http://schemas.microsoft.com/office/drawing/2014/main" id="{2AF189B4-9424-745A-D29C-40191843CE5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03257" y="1264913"/>
            <a:ext cx="6478016" cy="3667395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F25AF2-FE1E-2160-1A69-D238BDB58B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1F351B-3C41-6C46-A5F1-3CA0D762442A}" type="datetime1">
              <a:rPr lang="en-CA" smtClean="0"/>
              <a:t>2024-01-23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CAB92E-BB97-19A8-CBE7-BD3EAC27F3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Slides created for CS886 at UWaterloo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11DC04-70D2-6A0D-33E6-680D44C828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24A5E-B0D2-394D-9970-9AE06BCB59C1}" type="slidenum">
              <a:rPr lang="en-US" smtClean="0"/>
              <a:t>63</a:t>
            </a:fld>
            <a:endParaRPr lang="en-US"/>
          </a:p>
        </p:txBody>
      </p:sp>
      <p:pic>
        <p:nvPicPr>
          <p:cNvPr id="14" name="Picture 13" descr="A math equations with black text&#10;&#10;Description automatically generated with medium confidence">
            <a:extLst>
              <a:ext uri="{FF2B5EF4-FFF2-40B4-BE49-F238E27FC236}">
                <a16:creationId xmlns:a16="http://schemas.microsoft.com/office/drawing/2014/main" id="{846AC72E-76F6-611A-A1D6-E8F85972FB9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080"/>
          <a:stretch/>
        </p:blipFill>
        <p:spPr>
          <a:xfrm>
            <a:off x="4038600" y="4999141"/>
            <a:ext cx="3432942" cy="856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8768486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4CB97E-CBFB-FC95-2261-D82EFED6AF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L10: Scaling Law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8DE31C-C16E-B896-275B-EDD4B37892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Covering the two scaling laws</a:t>
            </a:r>
          </a:p>
          <a:p>
            <a:pPr lvl="1"/>
            <a:r>
              <a:rPr lang="en-US" dirty="0" err="1"/>
              <a:t>OpenAI</a:t>
            </a:r>
            <a:r>
              <a:rPr lang="en-US" dirty="0"/>
              <a:t> scaling law</a:t>
            </a:r>
          </a:p>
          <a:p>
            <a:pPr lvl="1"/>
            <a:r>
              <a:rPr lang="en-US" dirty="0"/>
              <a:t>Chinchilla scaling law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r>
              <a:rPr lang="en-US" dirty="0"/>
              <a:t>Covering the emerge abilities</a:t>
            </a:r>
          </a:p>
          <a:p>
            <a:pPr lvl="1"/>
            <a:r>
              <a:rPr lang="en-US" dirty="0"/>
              <a:t>Emergent abilities</a:t>
            </a:r>
          </a:p>
          <a:p>
            <a:pPr lvl="1"/>
            <a:r>
              <a:rPr lang="en-US" dirty="0"/>
              <a:t>Debate about emerge abilities</a:t>
            </a:r>
          </a:p>
          <a:p>
            <a:pPr lvl="1"/>
            <a:r>
              <a:rPr lang="en-US" dirty="0"/>
              <a:t>Transcending scaling law</a:t>
            </a:r>
          </a:p>
          <a:p>
            <a:pPr lvl="1"/>
            <a:endParaRPr lang="en-US" dirty="0"/>
          </a:p>
          <a:p>
            <a:pPr marL="457200" lvl="1" indent="0">
              <a:buNone/>
            </a:pPr>
            <a:endParaRPr lang="en-US" dirty="0"/>
          </a:p>
          <a:p>
            <a:pPr lvl="1"/>
            <a:endParaRPr lang="en-US" dirty="0"/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EFDA26-C5BD-D8A8-9C5D-4C4FD0972A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1F351B-3C41-6C46-A5F1-3CA0D762442A}" type="datetime1">
              <a:rPr lang="en-CA" smtClean="0"/>
              <a:t>2024-01-23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B3F48B-2C7C-33A2-CBBB-84FFB92976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Slides created for CS886 at UWaterloo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B8331D-1458-A5A1-4C22-2B29C5B8AC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24A5E-B0D2-394D-9970-9AE06BCB59C1}" type="slidenum">
              <a:rPr lang="en-US" smtClean="0"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0099650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3965C7-A688-F563-3390-5387340D0C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L11: Instruction Tuning &amp; RLHF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2DBF76-FAA1-56AC-2D80-77E5B4A925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1F351B-3C41-6C46-A5F1-3CA0D762442A}" type="datetime1">
              <a:rPr lang="en-CA" smtClean="0"/>
              <a:t>2024-01-23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FAC88C-835E-DF2A-7ACA-EAE2BB9CDF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Slides created for CS886 at UWaterloo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66D11E-3B7E-BF86-AE99-93EF934A7D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24A5E-B0D2-394D-9970-9AE06BCB59C1}" type="slidenum">
              <a:rPr lang="en-US" smtClean="0"/>
              <a:t>65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4E7A1B2-D4FE-64D6-125C-23DD4DA1907C}"/>
              </a:ext>
            </a:extLst>
          </p:cNvPr>
          <p:cNvSpPr txBox="1"/>
          <p:nvPr/>
        </p:nvSpPr>
        <p:spPr>
          <a:xfrm>
            <a:off x="1592501" y="1296371"/>
            <a:ext cx="79877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Unify all the NLP tasks as instruction following format to enhance its generalization </a:t>
            </a:r>
          </a:p>
        </p:txBody>
      </p:sp>
      <p:pic>
        <p:nvPicPr>
          <p:cNvPr id="8196" name="Picture 4" descr="Introduction to LLMs and the generative AI : Part 3— Fine Tuning LLM with  Instruction and Evaluation Benchmarks | by Yash Bhaskar | Medium">
            <a:extLst>
              <a:ext uri="{FF2B5EF4-FFF2-40B4-BE49-F238E27FC236}">
                <a16:creationId xmlns:a16="http://schemas.microsoft.com/office/drawing/2014/main" id="{F2EDB087-C806-98A9-E6AD-F9EF055C5F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4446" y="1825836"/>
            <a:ext cx="7845819" cy="3903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5789185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2A77AB-F29D-D39D-D825-9E3458B277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L11: Instruction Tuning &amp; RLHF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2CE402-7224-224C-F6C7-8891E551AE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1F351B-3C41-6C46-A5F1-3CA0D762442A}" type="datetime1">
              <a:rPr lang="en-CA" smtClean="0"/>
              <a:t>2024-01-23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793340-3AAF-BA13-2172-4D293B46E4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Slides created for CS886 at UWaterloo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2BA465-69AD-A32D-9FFC-B6931574E2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24A5E-B0D2-394D-9970-9AE06BCB59C1}" type="slidenum">
              <a:rPr lang="en-US" smtClean="0"/>
              <a:t>66</a:t>
            </a:fld>
            <a:endParaRPr lang="en-US"/>
          </a:p>
        </p:txBody>
      </p:sp>
      <p:pic>
        <p:nvPicPr>
          <p:cNvPr id="9218" name="Picture 2" descr="Illustrating Reinforcement Learning from Human Feedback (RLHF)">
            <a:extLst>
              <a:ext uri="{FF2B5EF4-FFF2-40B4-BE49-F238E27FC236}">
                <a16:creationId xmlns:a16="http://schemas.microsoft.com/office/drawing/2014/main" id="{01743DAA-A764-3236-5CFF-CFAB2272BEF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2459" y="1260475"/>
            <a:ext cx="5767081" cy="4916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47291603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66685C-0201-BC1A-3D73-AE9ABE14DF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L11: Instruction Tuning &amp; RLHF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9C3877-F01C-4C0E-34F0-B549E5F799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Instruction Tuning</a:t>
            </a:r>
          </a:p>
          <a:p>
            <a:pPr lvl="1"/>
            <a:r>
              <a:rPr lang="en-US" dirty="0"/>
              <a:t>FLAN-T5</a:t>
            </a:r>
          </a:p>
          <a:p>
            <a:pPr lvl="1"/>
            <a:r>
              <a:rPr lang="en-US" dirty="0" err="1"/>
              <a:t>InstructGPT</a:t>
            </a:r>
            <a:endParaRPr lang="en-US" dirty="0"/>
          </a:p>
          <a:p>
            <a:pPr lvl="1"/>
            <a:r>
              <a:rPr lang="en-US" dirty="0"/>
              <a:t>LIMA</a:t>
            </a:r>
          </a:p>
          <a:p>
            <a:pPr lvl="1"/>
            <a:r>
              <a:rPr lang="en-US" dirty="0"/>
              <a:t>T0</a:t>
            </a:r>
          </a:p>
          <a:p>
            <a:pPr lvl="1"/>
            <a:endParaRPr lang="en-US" dirty="0"/>
          </a:p>
          <a:p>
            <a:r>
              <a:rPr lang="en-US" dirty="0"/>
              <a:t>RLHF</a:t>
            </a:r>
          </a:p>
          <a:p>
            <a:pPr lvl="1"/>
            <a:r>
              <a:rPr lang="en-US" dirty="0"/>
              <a:t>PPO in </a:t>
            </a:r>
            <a:r>
              <a:rPr lang="en-US" dirty="0" err="1"/>
              <a:t>InstructGPT</a:t>
            </a:r>
            <a:endParaRPr lang="en-US" dirty="0"/>
          </a:p>
          <a:p>
            <a:pPr lvl="1"/>
            <a:r>
              <a:rPr lang="en-US" dirty="0"/>
              <a:t>DPO</a:t>
            </a:r>
          </a:p>
          <a:p>
            <a:pPr lvl="1"/>
            <a:r>
              <a:rPr lang="en-US" dirty="0"/>
              <a:t>Zephyr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F3F9F2-117C-2019-1460-DF182453D4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1F351B-3C41-6C46-A5F1-3CA0D762442A}" type="datetime1">
              <a:rPr lang="en-CA" smtClean="0"/>
              <a:t>2024-01-23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3DE7C9-EAF7-39CA-A836-2C536793E9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Slides created for CS886 at UWaterloo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60600B-6830-0B50-3F0D-2837841CD8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24A5E-B0D2-394D-9970-9AE06BCB59C1}" type="slidenum">
              <a:rPr lang="en-US" smtClean="0"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029070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6BCDA6-4FF1-8403-DF55-B6BFEFD847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L12: Efficient LLM Training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8B4E8E-30B9-C96B-283A-6D2C96068C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1F351B-3C41-6C46-A5F1-3CA0D762442A}" type="datetime1">
              <a:rPr lang="en-CA" smtClean="0"/>
              <a:t>2024-01-23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D20F22-99D1-4417-7E90-4ECD024656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Slides created for CS886 at UWaterloo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870AEF-B707-4E33-66BD-6E5BFD71EE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24A5E-B0D2-394D-9970-9AE06BCB59C1}" type="slidenum">
              <a:rPr lang="en-US" smtClean="0"/>
              <a:t>68</a:t>
            </a:fld>
            <a:endParaRPr lang="en-US"/>
          </a:p>
        </p:txBody>
      </p:sp>
      <p:pic>
        <p:nvPicPr>
          <p:cNvPr id="10242" name="Picture 2" descr="DeepSpeed ZeRO++: A leap in speed for LLM and chat model training with 4X  less communication - Microsoft Research">
            <a:extLst>
              <a:ext uri="{FF2B5EF4-FFF2-40B4-BE49-F238E27FC236}">
                <a16:creationId xmlns:a16="http://schemas.microsoft.com/office/drawing/2014/main" id="{9E6D18E7-B2A7-D4D4-4C2E-3DBAB5082A1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0784" y="1191237"/>
            <a:ext cx="8590325" cy="4832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102153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6BCDA6-4FF1-8403-DF55-B6BFEFD847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L12: Efficient LLM Training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2D2447-2506-8EDA-C022-E63CF63CBB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When the model scales up, it is difficult to train</a:t>
            </a:r>
          </a:p>
          <a:p>
            <a:pPr lvl="1"/>
            <a:r>
              <a:rPr lang="en-US" dirty="0"/>
              <a:t>Infrastructure-wise optimization: Megatron, </a:t>
            </a:r>
            <a:r>
              <a:rPr lang="en-US" dirty="0" err="1"/>
              <a:t>ZeRO</a:t>
            </a:r>
            <a:endParaRPr lang="en-US" dirty="0"/>
          </a:p>
          <a:p>
            <a:pPr lvl="2"/>
            <a:r>
              <a:rPr lang="en-US" dirty="0"/>
              <a:t>How to parallelize</a:t>
            </a:r>
          </a:p>
          <a:p>
            <a:pPr lvl="2"/>
            <a:r>
              <a:rPr lang="en-US" dirty="0"/>
              <a:t>How to partition model/gradients/optimizer states</a:t>
            </a:r>
          </a:p>
          <a:p>
            <a:pPr lvl="2"/>
            <a:endParaRPr lang="en-US" dirty="0"/>
          </a:p>
          <a:p>
            <a:pPr lvl="1"/>
            <a:r>
              <a:rPr lang="en-US" dirty="0"/>
              <a:t>Network-wise optimization</a:t>
            </a:r>
          </a:p>
          <a:p>
            <a:pPr lvl="2"/>
            <a:r>
              <a:rPr lang="en-US" dirty="0"/>
              <a:t>Better length extrapolation: Alibi, </a:t>
            </a:r>
            <a:r>
              <a:rPr lang="en-US" dirty="0" err="1"/>
              <a:t>RoPE</a:t>
            </a:r>
            <a:endParaRPr lang="en-US" dirty="0"/>
          </a:p>
          <a:p>
            <a:pPr lvl="2"/>
            <a:r>
              <a:rPr lang="en-US" dirty="0"/>
              <a:t>Efficient Attention: Group Attention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CUDA-kernel optimization</a:t>
            </a:r>
          </a:p>
          <a:p>
            <a:pPr lvl="2"/>
            <a:r>
              <a:rPr lang="en-US" dirty="0"/>
              <a:t>Flash-Attention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8B4E8E-30B9-C96B-283A-6D2C96068C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1F351B-3C41-6C46-A5F1-3CA0D762442A}" type="datetime1">
              <a:rPr lang="en-CA" smtClean="0"/>
              <a:t>2024-01-23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D20F22-99D1-4417-7E90-4ECD024656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Slides created for CS886 at UWaterloo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870AEF-B707-4E33-66BD-6E5BFD71EE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24A5E-B0D2-394D-9970-9AE06BCB59C1}" type="slidenum">
              <a:rPr lang="en-US" smtClean="0"/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703323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981CA4-AF19-CCB3-A38A-50090EE5A7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Specialized MT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3052D9-6DEB-8053-63FF-862A969718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1F351B-3C41-6C46-A5F1-3CA0D762442A}" type="datetime1">
              <a:rPr lang="en-CA" smtClean="0"/>
              <a:t>2024-01-23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BF02CE-3130-BD07-30A0-8E23A6605A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Slides created for CS886 at UWaterloo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EAA29B-77EC-8A8D-F9E6-7C2A7FA37C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24A5E-B0D2-394D-9970-9AE06BCB59C1}" type="slidenum">
              <a:rPr lang="en-US" smtClean="0"/>
              <a:t>7</a:t>
            </a:fld>
            <a:endParaRPr lang="en-US"/>
          </a:p>
        </p:txBody>
      </p:sp>
      <p:pic>
        <p:nvPicPr>
          <p:cNvPr id="7" name="Picture 2" descr="Phrase-based statistical machine translation (PBSMT) | Download Scientific  Diagram">
            <a:extLst>
              <a:ext uri="{FF2B5EF4-FFF2-40B4-BE49-F238E27FC236}">
                <a16:creationId xmlns:a16="http://schemas.microsoft.com/office/drawing/2014/main" id="{FAE462A6-1C7C-9092-C559-56CF7959931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4360" y="1680882"/>
            <a:ext cx="9464333" cy="3496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43111797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6160F0-8A0F-B041-5599-45A2BC8974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L13: Efficient LLM Inference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FB7040-D070-724C-BB67-61F6F7D24E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1F351B-3C41-6C46-A5F1-3CA0D762442A}" type="datetime1">
              <a:rPr lang="en-CA" smtClean="0"/>
              <a:t>2024-01-23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DB263D-E0B4-3824-CE2B-9582D6CC70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Slides created for CS886 at UWaterloo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18F777-F0AD-87D6-1ECE-1B37A76E2F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24A5E-B0D2-394D-9970-9AE06BCB59C1}" type="slidenum">
              <a:rPr lang="en-US" smtClean="0"/>
              <a:t>70</a:t>
            </a:fld>
            <a:endParaRPr lang="en-US"/>
          </a:p>
        </p:txBody>
      </p:sp>
      <p:pic>
        <p:nvPicPr>
          <p:cNvPr id="11266" name="Picture 2" descr="In the Fast Lane! Speculative Decoding — 10x Larger Model, No Extra Cost |  by TitanML | Medium">
            <a:extLst>
              <a:ext uri="{FF2B5EF4-FFF2-40B4-BE49-F238E27FC236}">
                <a16:creationId xmlns:a16="http://schemas.microsoft.com/office/drawing/2014/main" id="{BE59F970-FF9D-B72F-B87B-8FC19149DA2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8014" y="1155794"/>
            <a:ext cx="6945386" cy="2153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21F70B7-1E4B-3678-666D-7E890A28C242}"/>
              </a:ext>
            </a:extLst>
          </p:cNvPr>
          <p:cNvSpPr txBox="1"/>
          <p:nvPr/>
        </p:nvSpPr>
        <p:spPr>
          <a:xfrm>
            <a:off x="3581400" y="3282166"/>
            <a:ext cx="22430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Speculative  Decoding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2D15260-7621-6F32-A477-3CA8A94B33CC}"/>
              </a:ext>
            </a:extLst>
          </p:cNvPr>
          <p:cNvSpPr txBox="1"/>
          <p:nvPr/>
        </p:nvSpPr>
        <p:spPr>
          <a:xfrm>
            <a:off x="9128553" y="4913994"/>
            <a:ext cx="13189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Early Exiting</a:t>
            </a:r>
          </a:p>
        </p:txBody>
      </p:sp>
      <p:pic>
        <p:nvPicPr>
          <p:cNvPr id="11272" name="Picture 8" descr="Finding the Thresholds for BranchyNet Early Exits | by Surat  Teerapittayanon | ChainIntel">
            <a:extLst>
              <a:ext uri="{FF2B5EF4-FFF2-40B4-BE49-F238E27FC236}">
                <a16:creationId xmlns:a16="http://schemas.microsoft.com/office/drawing/2014/main" id="{C45A15E3-A58F-55B9-60AF-0C7F20353B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8553" y="1626163"/>
            <a:ext cx="2082634" cy="3270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80" name="Picture 16" descr="R] Efficient Memory Management for Large Language Model Serving with  PagedAttention - UC Berkeley et al 2023 - 2-4x higher throughput than  HuggingFace Transformers without requiring any model architecture changes!  : r/MachineLearning">
            <a:extLst>
              <a:ext uri="{FF2B5EF4-FFF2-40B4-BE49-F238E27FC236}">
                <a16:creationId xmlns:a16="http://schemas.microsoft.com/office/drawing/2014/main" id="{CDE387E1-88BF-20F8-AC68-51DBD83379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8014" y="3829932"/>
            <a:ext cx="7256477" cy="2006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93A7710-7083-6C20-419A-D2B0CF4499C7}"/>
              </a:ext>
            </a:extLst>
          </p:cNvPr>
          <p:cNvSpPr txBox="1"/>
          <p:nvPr/>
        </p:nvSpPr>
        <p:spPr>
          <a:xfrm>
            <a:off x="4038600" y="5845191"/>
            <a:ext cx="16901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Paged Attention</a:t>
            </a:r>
          </a:p>
        </p:txBody>
      </p:sp>
    </p:spTree>
    <p:extLst>
      <p:ext uri="{BB962C8B-B14F-4D97-AF65-F5344CB8AC3E}">
        <p14:creationId xmlns:p14="http://schemas.microsoft.com/office/powerpoint/2010/main" val="2875114767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3189EE-DCE4-CF11-4659-1BE564E40F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L13: Efficient LLM Inference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8ECD4D-EA42-3400-95AC-C32705566FB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Coverage</a:t>
            </a:r>
          </a:p>
          <a:p>
            <a:pPr lvl="1"/>
            <a:r>
              <a:rPr lang="en-US" dirty="0"/>
              <a:t>Early Exit in Transformer</a:t>
            </a:r>
          </a:p>
          <a:p>
            <a:pPr lvl="1"/>
            <a:r>
              <a:rPr lang="en-US" dirty="0"/>
              <a:t>Speculative Decoding</a:t>
            </a:r>
          </a:p>
          <a:p>
            <a:pPr lvl="1"/>
            <a:r>
              <a:rPr lang="en-US" dirty="0"/>
              <a:t>Paged Attention</a:t>
            </a:r>
          </a:p>
          <a:p>
            <a:pPr lvl="1"/>
            <a:r>
              <a:rPr lang="en-US" dirty="0"/>
              <a:t>Flash Decoding</a:t>
            </a:r>
          </a:p>
          <a:p>
            <a:pPr lvl="1"/>
            <a:r>
              <a:rPr lang="en-US" dirty="0"/>
              <a:t>Lookahead Decoding</a:t>
            </a:r>
          </a:p>
          <a:p>
            <a:pPr lvl="1"/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76FD3E-5E91-FB62-1F35-1F7287C71E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1F351B-3C41-6C46-A5F1-3CA0D762442A}" type="datetime1">
              <a:rPr lang="en-CA" smtClean="0"/>
              <a:t>2024-01-23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0E96FE-6810-26DE-DFAC-9D22D3AD19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Slides created for CS886 at UWaterloo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022AD4-6E87-32DE-93C3-1A7C2FC74F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24A5E-B0D2-394D-9970-9AE06BCB59C1}" type="slidenum">
              <a:rPr lang="en-US" smtClean="0"/>
              <a:t>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2269090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11D744-D2A7-ED9E-F7F3-95256984CE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L14: Compress and </a:t>
            </a:r>
            <a:r>
              <a:rPr lang="en-US" dirty="0" err="1"/>
              <a:t>Sparsify</a:t>
            </a:r>
            <a:r>
              <a:rPr lang="en-US" dirty="0"/>
              <a:t> LLM	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DC3DED-F6C6-B455-20FB-457BB12C06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1F351B-3C41-6C46-A5F1-3CA0D762442A}" type="datetime1">
              <a:rPr lang="en-CA" smtClean="0"/>
              <a:t>2024-01-23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1FC298-2904-7672-0476-3D93BCD5EA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Slides created for CS886 at UWaterloo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D4C15C-06C4-E469-748F-66B85CD104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24A5E-B0D2-394D-9970-9AE06BCB59C1}" type="slidenum">
              <a:rPr lang="en-US" smtClean="0"/>
              <a:t>72</a:t>
            </a:fld>
            <a:endParaRPr lang="en-US"/>
          </a:p>
        </p:txBody>
      </p:sp>
      <p:pic>
        <p:nvPicPr>
          <p:cNvPr id="1026" name="Picture 2" descr="Mixture-of-Experts with Expert Choice Routing – Google Research Blog">
            <a:extLst>
              <a:ext uri="{FF2B5EF4-FFF2-40B4-BE49-F238E27FC236}">
                <a16:creationId xmlns:a16="http://schemas.microsoft.com/office/drawing/2014/main" id="{8D2839BE-F432-0E3C-2461-54FC190D68A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364" b="19814"/>
          <a:stretch/>
        </p:blipFill>
        <p:spPr bwMode="auto">
          <a:xfrm>
            <a:off x="918302" y="2001519"/>
            <a:ext cx="5326195" cy="3088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9C39BFE-4FD0-E595-5976-7D2357A796A3}"/>
              </a:ext>
            </a:extLst>
          </p:cNvPr>
          <p:cNvSpPr txBox="1"/>
          <p:nvPr/>
        </p:nvSpPr>
        <p:spPr>
          <a:xfrm>
            <a:off x="2788706" y="5169257"/>
            <a:ext cx="12498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Sparse LLM</a:t>
            </a:r>
          </a:p>
        </p:txBody>
      </p:sp>
      <p:pic>
        <p:nvPicPr>
          <p:cNvPr id="1028" name="Picture 4" descr="Achieving FP32 Accuracy for INT8 Inference Using Quantization Aware  Training with NVIDIA TensorRT | NVIDIA Technical Blog">
            <a:extLst>
              <a:ext uri="{FF2B5EF4-FFF2-40B4-BE49-F238E27FC236}">
                <a16:creationId xmlns:a16="http://schemas.microsoft.com/office/drawing/2014/main" id="{340689E0-06C6-79D6-EB5C-FAE2A0EFBD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6560" y="2062479"/>
            <a:ext cx="4862928" cy="2733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9E31A4F-80B9-18FE-FC24-AC219403CBE8}"/>
              </a:ext>
            </a:extLst>
          </p:cNvPr>
          <p:cNvSpPr txBox="1"/>
          <p:nvPr/>
        </p:nvSpPr>
        <p:spPr>
          <a:xfrm>
            <a:off x="8732306" y="5090160"/>
            <a:ext cx="12999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Bits &amp; Bytes</a:t>
            </a:r>
          </a:p>
        </p:txBody>
      </p:sp>
    </p:spTree>
    <p:extLst>
      <p:ext uri="{BB962C8B-B14F-4D97-AF65-F5344CB8AC3E}">
        <p14:creationId xmlns:p14="http://schemas.microsoft.com/office/powerpoint/2010/main" val="3556406358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AC700A-1B57-EABF-A8D2-F76682ED76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L14: Compress and </a:t>
            </a:r>
            <a:r>
              <a:rPr lang="en-US" dirty="0" err="1"/>
              <a:t>Sparsify</a:t>
            </a:r>
            <a:r>
              <a:rPr lang="en-US" dirty="0"/>
              <a:t> LLM	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7828B8-6F1A-EBDB-DCA4-802DBE6ED0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Sparsify</a:t>
            </a:r>
            <a:r>
              <a:rPr lang="en-US" dirty="0"/>
              <a:t> LLM</a:t>
            </a:r>
          </a:p>
          <a:p>
            <a:pPr lvl="1"/>
            <a:r>
              <a:rPr lang="en-US" dirty="0" err="1"/>
              <a:t>MoE</a:t>
            </a:r>
            <a:r>
              <a:rPr lang="en-US" dirty="0"/>
              <a:t> architecture</a:t>
            </a:r>
          </a:p>
          <a:p>
            <a:pPr lvl="1"/>
            <a:r>
              <a:rPr lang="en-US" dirty="0" err="1"/>
              <a:t>Gshard</a:t>
            </a:r>
            <a:r>
              <a:rPr lang="en-US" dirty="0"/>
              <a:t> architecture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r>
              <a:rPr lang="en-US" dirty="0"/>
              <a:t>Quantization</a:t>
            </a:r>
          </a:p>
          <a:p>
            <a:pPr lvl="1"/>
            <a:r>
              <a:rPr lang="en-US" dirty="0"/>
              <a:t>8bit quantization</a:t>
            </a:r>
          </a:p>
          <a:p>
            <a:pPr lvl="1"/>
            <a:r>
              <a:rPr lang="en-US" dirty="0" err="1"/>
              <a:t>QLora</a:t>
            </a:r>
            <a:r>
              <a:rPr lang="en-US" dirty="0"/>
              <a:t> 4bit quantization</a:t>
            </a:r>
          </a:p>
          <a:p>
            <a:pPr lvl="1"/>
            <a:r>
              <a:rPr lang="en-US" dirty="0" err="1"/>
              <a:t>BitNet</a:t>
            </a:r>
            <a:r>
              <a:rPr lang="en-US" dirty="0"/>
              <a:t> 1bit quantization </a:t>
            </a:r>
          </a:p>
          <a:p>
            <a:pPr lvl="1"/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A26C27-ACB7-311F-3F65-2F268CD4AA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1F351B-3C41-6C46-A5F1-3CA0D762442A}" type="datetime1">
              <a:rPr lang="en-CA" smtClean="0"/>
              <a:t>2024-01-23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CFF4E4-F655-05CC-CF76-3FBDD4A6E7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Slides created for CS886 at UWaterloo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4A8404-48DC-2A53-FBFD-126D09298D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24A5E-B0D2-394D-9970-9AE06BCB59C1}" type="slidenum">
              <a:rPr lang="en-US" smtClean="0"/>
              <a:t>73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5006811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A8BF82-E4DB-7378-4FE9-80FAC5085E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L15: Prompting LLM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978EAE-5845-07FF-3C89-B4F0044B01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1F351B-3C41-6C46-A5F1-3CA0D762442A}" type="datetime1">
              <a:rPr lang="en-CA" smtClean="0"/>
              <a:t>2024-01-23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36904B-A3C3-DD2C-7BFE-C74DA05C0E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Slides created for CS886 at UWaterloo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CFB1AF-63C1-006B-A093-03A725C0F7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24A5E-B0D2-394D-9970-9AE06BCB59C1}" type="slidenum">
              <a:rPr lang="en-US" smtClean="0"/>
              <a:t>74</a:t>
            </a:fld>
            <a:endParaRPr lang="en-US"/>
          </a:p>
        </p:txBody>
      </p:sp>
      <p:pic>
        <p:nvPicPr>
          <p:cNvPr id="2050" name="Picture 2" descr="Chain-of-Thought Prompting | Prompt Engineering Guide">
            <a:extLst>
              <a:ext uri="{FF2B5EF4-FFF2-40B4-BE49-F238E27FC236}">
                <a16:creationId xmlns:a16="http://schemas.microsoft.com/office/drawing/2014/main" id="{4BC06122-92AF-39C2-6E42-5A4325F6581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5703" y="1360085"/>
            <a:ext cx="8240593" cy="4137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94792071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0279BB-6DFE-D8FC-01DC-B249A7505B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L15: Prompting LLM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4835B8-443C-9C09-2978-040533503B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Prompting Methods</a:t>
            </a:r>
          </a:p>
          <a:p>
            <a:pPr lvl="1"/>
            <a:r>
              <a:rPr lang="en-US" dirty="0" err="1"/>
              <a:t>CoT</a:t>
            </a:r>
            <a:endParaRPr lang="en-US" dirty="0"/>
          </a:p>
          <a:p>
            <a:pPr lvl="1"/>
            <a:r>
              <a:rPr lang="en-US" dirty="0" err="1"/>
              <a:t>PoT</a:t>
            </a:r>
            <a:endParaRPr lang="en-US" dirty="0"/>
          </a:p>
          <a:p>
            <a:pPr lvl="1"/>
            <a:r>
              <a:rPr lang="en-US" dirty="0" err="1"/>
              <a:t>ToT</a:t>
            </a:r>
            <a:endParaRPr lang="en-US" dirty="0"/>
          </a:p>
          <a:p>
            <a:pPr lvl="1"/>
            <a:r>
              <a:rPr lang="en-US" dirty="0"/>
              <a:t>Least-to-Most</a:t>
            </a:r>
          </a:p>
          <a:p>
            <a:pPr lvl="1"/>
            <a:r>
              <a:rPr lang="en-US" dirty="0"/>
              <a:t>Self-Ask</a:t>
            </a:r>
          </a:p>
          <a:p>
            <a:pPr lvl="1"/>
            <a:r>
              <a:rPr lang="en-US" dirty="0" err="1"/>
              <a:t>ReAct</a:t>
            </a:r>
            <a:endParaRPr lang="en-US" dirty="0"/>
          </a:p>
          <a:p>
            <a:pPr lvl="1"/>
            <a:r>
              <a:rPr lang="en-US" dirty="0"/>
              <a:t>Self-Refine</a:t>
            </a:r>
          </a:p>
          <a:p>
            <a:pPr lvl="1"/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134D39-7AFC-0DAC-0D51-EB3ACF070A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1F351B-3C41-6C46-A5F1-3CA0D762442A}" type="datetime1">
              <a:rPr lang="en-CA" smtClean="0"/>
              <a:t>2024-01-23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91D132-0AF2-7B33-E2A7-502C88B870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Slides created for CS886 at UWaterloo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BA4682-EF68-C97C-4C74-689E567952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24A5E-B0D2-394D-9970-9AE06BCB59C1}" type="slidenum">
              <a:rPr lang="en-US" smtClean="0"/>
              <a:t>75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5005798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F2B4C8-21F9-9E15-D64C-726943F033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L16: Vision Transformers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0605A1-D335-D10C-D31F-AB794438BC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1F351B-3C41-6C46-A5F1-3CA0D762442A}" type="datetime1">
              <a:rPr lang="en-CA" smtClean="0"/>
              <a:t>2024-01-23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D09F9A-614F-1565-076D-EB4A3D72D8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Slides created for CS886 at UWaterloo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90CB43-8EF1-01D9-A092-07440E6EB1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24A5E-B0D2-394D-9970-9AE06BCB59C1}" type="slidenum">
              <a:rPr lang="en-US" smtClean="0"/>
              <a:t>76</a:t>
            </a:fld>
            <a:endParaRPr lang="en-US"/>
          </a:p>
        </p:txBody>
      </p:sp>
      <p:pic>
        <p:nvPicPr>
          <p:cNvPr id="3074" name="Picture 2" descr="GitHub - rishigami/Swin-Transformer-TF: Tensorflow implementation of Swin  Transformer model.">
            <a:extLst>
              <a:ext uri="{FF2B5EF4-FFF2-40B4-BE49-F238E27FC236}">
                <a16:creationId xmlns:a16="http://schemas.microsoft.com/office/drawing/2014/main" id="{77AE77D2-4852-6C7D-3E18-3603781B166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5443" y="1260475"/>
            <a:ext cx="8941113" cy="4916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62942923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90CB92-6419-1DB6-99ED-BB031C9BEB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L16: Vision Transformers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A15D4F-2B51-846B-F6E2-C76CA1B076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Different </a:t>
            </a:r>
            <a:r>
              <a:rPr lang="en-US" dirty="0" err="1"/>
              <a:t>ViT</a:t>
            </a:r>
            <a:endParaRPr lang="en-US" dirty="0"/>
          </a:p>
          <a:p>
            <a:pPr lvl="1"/>
            <a:r>
              <a:rPr lang="en-US" dirty="0" err="1"/>
              <a:t>Swin</a:t>
            </a:r>
            <a:r>
              <a:rPr lang="en-US" dirty="0"/>
              <a:t> Transformers</a:t>
            </a:r>
          </a:p>
          <a:p>
            <a:pPr lvl="1"/>
            <a:r>
              <a:rPr lang="en-US" dirty="0"/>
              <a:t>DINO</a:t>
            </a:r>
          </a:p>
          <a:p>
            <a:pPr lvl="1"/>
            <a:r>
              <a:rPr lang="en-US" dirty="0"/>
              <a:t>DINO-2</a:t>
            </a:r>
          </a:p>
          <a:p>
            <a:pPr lvl="1"/>
            <a:r>
              <a:rPr lang="en-US" dirty="0" err="1"/>
              <a:t>SwiftFormer</a:t>
            </a:r>
            <a:endParaRPr lang="en-US" dirty="0"/>
          </a:p>
          <a:p>
            <a:pPr lvl="1"/>
            <a:r>
              <a:rPr lang="en-US" dirty="0" err="1"/>
              <a:t>MetaFormer</a:t>
            </a:r>
            <a:endParaRPr lang="en-US" dirty="0"/>
          </a:p>
          <a:p>
            <a:pPr lvl="1"/>
            <a:r>
              <a:rPr lang="en-US" dirty="0"/>
              <a:t>Masked Autoencoder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7976F7-2712-CCEA-2164-81B9751A42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1F351B-3C41-6C46-A5F1-3CA0D762442A}" type="datetime1">
              <a:rPr lang="en-CA" smtClean="0"/>
              <a:t>2024-01-23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BECA8E-F4FE-E1D5-E31D-2EA99195D2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Slides created for CS886 at UWaterloo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4F1A61-69C2-6F6F-D369-567BEFC467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24A5E-B0D2-394D-9970-9AE06BCB59C1}" type="slidenum">
              <a:rPr lang="en-US" smtClean="0"/>
              <a:t>77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3651923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26E1D5-5EC6-37F6-31AC-EA827B4E17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L17: Diffusion Model</a:t>
            </a:r>
          </a:p>
        </p:txBody>
      </p:sp>
      <p:pic>
        <p:nvPicPr>
          <p:cNvPr id="8" name="Content Placeholder 7" descr="A collage of a dog&#10;&#10;Description automatically generated">
            <a:extLst>
              <a:ext uri="{FF2B5EF4-FFF2-40B4-BE49-F238E27FC236}">
                <a16:creationId xmlns:a16="http://schemas.microsoft.com/office/drawing/2014/main" id="{6A6FEDE6-2548-4D3D-271D-55D7DBE8A1C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79563" y="1502238"/>
            <a:ext cx="7993996" cy="3492523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D59048-9551-6602-29C3-DED6B90BEC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1F351B-3C41-6C46-A5F1-3CA0D762442A}" type="datetime1">
              <a:rPr lang="en-CA" smtClean="0"/>
              <a:t>2024-01-23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36BB86-5C5B-E175-3AB3-5C0C5AA404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Slides created for CS886 at UWaterloo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112644-4F82-0AD0-F61A-B5AB63DFDB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24A5E-B0D2-394D-9970-9AE06BCB59C1}" type="slidenum">
              <a:rPr lang="en-US" smtClean="0"/>
              <a:t>78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7587E9B-37DB-FCDD-1FD3-80DCE3010D50}"/>
              </a:ext>
            </a:extLst>
          </p:cNvPr>
          <p:cNvSpPr txBox="1"/>
          <p:nvPr/>
        </p:nvSpPr>
        <p:spPr>
          <a:xfrm>
            <a:off x="4299791" y="5306223"/>
            <a:ext cx="39585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Score-based Generative Model with SDE</a:t>
            </a:r>
          </a:p>
        </p:txBody>
      </p:sp>
    </p:spTree>
    <p:extLst>
      <p:ext uri="{BB962C8B-B14F-4D97-AF65-F5344CB8AC3E}">
        <p14:creationId xmlns:p14="http://schemas.microsoft.com/office/powerpoint/2010/main" val="3265381201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38DB31-B6DA-CAF6-C151-124224B6CE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L17: Diffusion Model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DF36C4-705B-47A4-FC57-97AA886B62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1F351B-3C41-6C46-A5F1-3CA0D762442A}" type="datetime1">
              <a:rPr lang="en-CA" smtClean="0"/>
              <a:t>2024-01-23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E254BB-C862-D5A2-5B11-B73469012E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Slides created for CS886 at UWaterloo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280E1C-3068-8262-3825-B61C320B63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24A5E-B0D2-394D-9970-9AE06BCB59C1}" type="slidenum">
              <a:rPr lang="en-US" smtClean="0"/>
              <a:t>79</a:t>
            </a:fld>
            <a:endParaRPr lang="en-US"/>
          </a:p>
        </p:txBody>
      </p:sp>
      <p:pic>
        <p:nvPicPr>
          <p:cNvPr id="4098" name="Picture 2" descr="Paper review: Denoising Diffusion Probabilistic Models | by Sangyun Lee |  Medium">
            <a:extLst>
              <a:ext uri="{FF2B5EF4-FFF2-40B4-BE49-F238E27FC236}">
                <a16:creationId xmlns:a16="http://schemas.microsoft.com/office/drawing/2014/main" id="{270031AB-D8D0-098F-63B5-F255A7B1999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0203" y="1426101"/>
            <a:ext cx="7739589" cy="1430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59FBB00-EC6C-E66A-5187-DC0832E3BBE5}"/>
              </a:ext>
            </a:extLst>
          </p:cNvPr>
          <p:cNvSpPr txBox="1"/>
          <p:nvPr/>
        </p:nvSpPr>
        <p:spPr>
          <a:xfrm>
            <a:off x="3666000" y="3041875"/>
            <a:ext cx="40153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/>
              <a:t>Denoising Diffusion Probabilistic Models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D12F9B0-B7DC-424F-8E7B-7A16DBDD722F}"/>
              </a:ext>
            </a:extLst>
          </p:cNvPr>
          <p:cNvSpPr txBox="1"/>
          <p:nvPr/>
        </p:nvSpPr>
        <p:spPr>
          <a:xfrm>
            <a:off x="4144869" y="5283532"/>
            <a:ext cx="35102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/>
              <a:t>Denoising Diffusion Implicit Models</a:t>
            </a:r>
          </a:p>
        </p:txBody>
      </p:sp>
      <p:pic>
        <p:nvPicPr>
          <p:cNvPr id="9" name="Picture 8" descr="A close-up of a person's face&#10;&#10;Description automatically generated">
            <a:extLst>
              <a:ext uri="{FF2B5EF4-FFF2-40B4-BE49-F238E27FC236}">
                <a16:creationId xmlns:a16="http://schemas.microsoft.com/office/drawing/2014/main" id="{D005FCBA-FEAF-1951-9A87-D2346B7BF4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168" y="3966038"/>
            <a:ext cx="10163529" cy="1317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302899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DD14EB-40D6-EA78-DC69-C9A2707972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Specialized Dialog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65520C-CA9A-52A9-0E30-FE2015C175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1F351B-3C41-6C46-A5F1-3CA0D762442A}" type="datetime1">
              <a:rPr lang="en-CA" smtClean="0"/>
              <a:t>2024-01-23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503E8D-A146-E3EE-3D97-EA4658F422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Slides created for CS886 at UWaterloo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100A3E-3FB0-CCD7-ECD5-585E773ABF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24A5E-B0D2-394D-9970-9AE06BCB59C1}" type="slidenum">
              <a:rPr lang="en-US" smtClean="0"/>
              <a:t>8</a:t>
            </a:fld>
            <a:endParaRPr lang="en-US"/>
          </a:p>
        </p:txBody>
      </p:sp>
      <p:pic>
        <p:nvPicPr>
          <p:cNvPr id="4098" name="Picture 2" descr="Statistical Spoken Dialogue Systems and the Challenges for Machine Learning  | Synced">
            <a:extLst>
              <a:ext uri="{FF2B5EF4-FFF2-40B4-BE49-F238E27FC236}">
                <a16:creationId xmlns:a16="http://schemas.microsoft.com/office/drawing/2014/main" id="{D24580F8-B2F3-AFE2-57B4-D89F9E002F0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5373" y="1038688"/>
            <a:ext cx="6993953" cy="50650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8121131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CCE1FC-195B-83DE-F2A4-E81696BD4D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L17: Diffusion Model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A8CC0A-83DA-BA27-3780-2CC0FF432E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1F351B-3C41-6C46-A5F1-3CA0D762442A}" type="datetime1">
              <a:rPr lang="en-CA" smtClean="0"/>
              <a:t>2024-01-23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7C56CB-B758-F492-0D5E-A7A83F249E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Slides created for CS886 at UWaterloo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9D5B80-0413-A9AF-70A7-3B2BD9A2FB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24A5E-B0D2-394D-9970-9AE06BCB59C1}" type="slidenum">
              <a:rPr lang="en-US" smtClean="0"/>
              <a:t>80</a:t>
            </a:fld>
            <a:endParaRPr lang="en-US"/>
          </a:p>
        </p:txBody>
      </p:sp>
      <p:pic>
        <p:nvPicPr>
          <p:cNvPr id="7" name="Content Placeholder 6" descr="Consistency Models">
            <a:extLst>
              <a:ext uri="{FF2B5EF4-FFF2-40B4-BE49-F238E27FC236}">
                <a16:creationId xmlns:a16="http://schemas.microsoft.com/office/drawing/2014/main" id="{47BC92EF-2F62-F900-BD33-133F19876FE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7289" y="1976665"/>
            <a:ext cx="5857973" cy="2185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7007915-0BB4-E2DF-DEFC-6A296F3A0E89}"/>
              </a:ext>
            </a:extLst>
          </p:cNvPr>
          <p:cNvSpPr txBox="1"/>
          <p:nvPr/>
        </p:nvSpPr>
        <p:spPr>
          <a:xfrm>
            <a:off x="4961370" y="4567046"/>
            <a:ext cx="20470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Consistency Models</a:t>
            </a:r>
          </a:p>
        </p:txBody>
      </p:sp>
      <p:pic>
        <p:nvPicPr>
          <p:cNvPr id="2050" name="Picture 2" descr="OpenAI's Consistency Models Support Fast One-Step Generation for Diffusion  Models | by Synced | SyncedReview | Medium">
            <a:extLst>
              <a:ext uri="{FF2B5EF4-FFF2-40B4-BE49-F238E27FC236}">
                <a16:creationId xmlns:a16="http://schemas.microsoft.com/office/drawing/2014/main" id="{12768844-FF1C-4525-1B61-837852B316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744" y="1917102"/>
            <a:ext cx="4223626" cy="2408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197253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15E533-EDF6-E5B2-666E-D0FF250CC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L17: Diffusion Model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9131F5-9697-CD54-00A6-7046EB03557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Existing Diffusion Models</a:t>
            </a:r>
          </a:p>
          <a:p>
            <a:pPr lvl="1"/>
            <a:r>
              <a:rPr lang="en-US" dirty="0"/>
              <a:t>Score-based model</a:t>
            </a:r>
          </a:p>
          <a:p>
            <a:pPr lvl="1"/>
            <a:r>
              <a:rPr lang="en-US" dirty="0"/>
              <a:t>SDE</a:t>
            </a:r>
          </a:p>
          <a:p>
            <a:pPr lvl="1"/>
            <a:r>
              <a:rPr lang="en-US" dirty="0"/>
              <a:t>DDPM</a:t>
            </a:r>
          </a:p>
          <a:p>
            <a:pPr lvl="1"/>
            <a:r>
              <a:rPr lang="en-US" dirty="0"/>
              <a:t>DDIM</a:t>
            </a:r>
          </a:p>
          <a:p>
            <a:pPr lvl="1"/>
            <a:r>
              <a:rPr lang="en-US" dirty="0"/>
              <a:t>DPM-Solver</a:t>
            </a:r>
          </a:p>
          <a:p>
            <a:pPr lvl="1"/>
            <a:r>
              <a:rPr lang="en-US" dirty="0"/>
              <a:t>Consistency Model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5F745B-3A4C-86CE-BC73-B1DCD4DE4B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1F351B-3C41-6C46-A5F1-3CA0D762442A}" type="datetime1">
              <a:rPr lang="en-CA" smtClean="0"/>
              <a:t>2024-01-23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EDE645-5FE0-8714-EB12-0F3D0D0664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Slides created for CS886 at UWaterloo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452747-0AC7-3657-F343-DA4C308D80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24A5E-B0D2-394D-9970-9AE06BCB59C1}" type="slidenum">
              <a:rPr lang="en-US" smtClean="0"/>
              <a:t>81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8738419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EFA85E-8593-8552-4E6A-F4F48B95D1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L18: Image Generation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B89543-1527-96A8-1987-5E160258A7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1F351B-3C41-6C46-A5F1-3CA0D762442A}" type="datetime1">
              <a:rPr lang="en-CA" smtClean="0"/>
              <a:t>2024-01-23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49FA0A-0AE2-F158-9989-51D02A0EEF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Slides created for CS886 at UWaterloo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95C115-89E5-F104-C548-A839C8503D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24A5E-B0D2-394D-9970-9AE06BCB59C1}" type="slidenum">
              <a:rPr lang="en-US" smtClean="0"/>
              <a:t>82</a:t>
            </a:fld>
            <a:endParaRPr lang="en-US"/>
          </a:p>
        </p:txBody>
      </p:sp>
      <p:pic>
        <p:nvPicPr>
          <p:cNvPr id="5122" name="Picture 2" descr="Imagen: Text-to-Image Diffusion Models">
            <a:extLst>
              <a:ext uri="{FF2B5EF4-FFF2-40B4-BE49-F238E27FC236}">
                <a16:creationId xmlns:a16="http://schemas.microsoft.com/office/drawing/2014/main" id="{F8969E99-CB35-46A7-D2C9-2EEBE05F62F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2905" y="1239275"/>
            <a:ext cx="4378626" cy="4308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How diffusion models work: the math from scratch | AI Summer">
            <a:extLst>
              <a:ext uri="{FF2B5EF4-FFF2-40B4-BE49-F238E27FC236}">
                <a16:creationId xmlns:a16="http://schemas.microsoft.com/office/drawing/2014/main" id="{41AFD558-8BC0-22C5-DC8A-3D86A78AA0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0400" y="2309094"/>
            <a:ext cx="5883788" cy="3309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6505780-C56E-7466-12AC-1C846E53E4A3}"/>
              </a:ext>
            </a:extLst>
          </p:cNvPr>
          <p:cNvSpPr txBox="1"/>
          <p:nvPr/>
        </p:nvSpPr>
        <p:spPr>
          <a:xfrm>
            <a:off x="2401640" y="5618725"/>
            <a:ext cx="16014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Google Imagen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0D578B4-CAF9-ABB4-5E69-1FBF9445DACB}"/>
              </a:ext>
            </a:extLst>
          </p:cNvPr>
          <p:cNvSpPr txBox="1"/>
          <p:nvPr/>
        </p:nvSpPr>
        <p:spPr>
          <a:xfrm>
            <a:off x="7969320" y="5618725"/>
            <a:ext cx="16607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Stable Diffusion</a:t>
            </a:r>
          </a:p>
        </p:txBody>
      </p:sp>
    </p:spTree>
    <p:extLst>
      <p:ext uri="{BB962C8B-B14F-4D97-AF65-F5344CB8AC3E}">
        <p14:creationId xmlns:p14="http://schemas.microsoft.com/office/powerpoint/2010/main" val="547086036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DD51C1-75A8-0A01-3D20-17D0D9C49A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L18: Image Generation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86EDC9-3950-2B38-6AC2-D1E89ADD39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Coverage of the prominent image generation</a:t>
            </a:r>
          </a:p>
          <a:p>
            <a:pPr lvl="1"/>
            <a:r>
              <a:rPr lang="en-US" dirty="0"/>
              <a:t>Latent Diffusion Model</a:t>
            </a:r>
          </a:p>
          <a:p>
            <a:pPr lvl="1"/>
            <a:r>
              <a:rPr lang="en-US" dirty="0"/>
              <a:t>Imagen</a:t>
            </a:r>
          </a:p>
          <a:p>
            <a:pPr lvl="1"/>
            <a:r>
              <a:rPr lang="en-US" dirty="0" err="1"/>
              <a:t>Parti</a:t>
            </a:r>
            <a:endParaRPr lang="en-US" dirty="0"/>
          </a:p>
          <a:p>
            <a:pPr lvl="1"/>
            <a:r>
              <a:rPr lang="en-US" dirty="0"/>
              <a:t>Dalle-2</a:t>
            </a:r>
          </a:p>
          <a:p>
            <a:pPr lvl="1"/>
            <a:r>
              <a:rPr lang="en-US" dirty="0" err="1"/>
              <a:t>Pixart</a:t>
            </a:r>
            <a:r>
              <a:rPr lang="en-US" dirty="0"/>
              <a:t>-alpha</a:t>
            </a:r>
          </a:p>
          <a:p>
            <a:pPr lvl="1"/>
            <a:r>
              <a:rPr lang="en-US" dirty="0"/>
              <a:t>Stable Diffusion-XL Turbo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D5C218-A726-D670-F8B2-93B4E38187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1F351B-3C41-6C46-A5F1-3CA0D762442A}" type="datetime1">
              <a:rPr lang="en-CA" smtClean="0"/>
              <a:t>2024-01-23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3837E2-B542-CDD3-F620-A78311A6E3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Slides created for CS886 at UWaterloo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043BC6-5B98-4346-B215-43F877CC18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24A5E-B0D2-394D-9970-9AE06BCB59C1}" type="slidenum">
              <a:rPr lang="en-US" smtClean="0"/>
              <a:t>83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4279288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79A20E-9A4B-355C-170B-318C470D44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L19: Multimodal Pre-training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7EB007-79A4-63C6-265C-3AFE981FAC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1F351B-3C41-6C46-A5F1-3CA0D762442A}" type="datetime1">
              <a:rPr lang="en-CA" smtClean="0"/>
              <a:t>2024-01-23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D25959-99D9-0C9E-9609-B86B4FA627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Slides created for CS886 at UWaterloo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67652F-C5D8-A760-90E4-5DCFB11161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24A5E-B0D2-394D-9970-9AE06BCB59C1}" type="slidenum">
              <a:rPr lang="en-US" smtClean="0"/>
              <a:t>84</a:t>
            </a:fld>
            <a:endParaRPr lang="en-US"/>
          </a:p>
        </p:txBody>
      </p:sp>
      <p:pic>
        <p:nvPicPr>
          <p:cNvPr id="6146" name="Picture 2" descr="CLIP Explained | Papers With Code">
            <a:extLst>
              <a:ext uri="{FF2B5EF4-FFF2-40B4-BE49-F238E27FC236}">
                <a16:creationId xmlns:a16="http://schemas.microsoft.com/office/drawing/2014/main" id="{8AD776D8-201B-4540-F868-B6B355B1215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859" y="1260475"/>
            <a:ext cx="10272281" cy="4916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1806347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8A6AF8-7EA2-262F-126C-C31459365D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L19: Multimodal Pre-training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733AEF-2501-1A21-A488-0EA1FE166C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Coverage of Text-Language Pre-training</a:t>
            </a:r>
          </a:p>
          <a:p>
            <a:pPr lvl="1"/>
            <a:r>
              <a:rPr lang="en-US" dirty="0"/>
              <a:t>CLIP</a:t>
            </a:r>
          </a:p>
          <a:p>
            <a:pPr lvl="1"/>
            <a:r>
              <a:rPr lang="en-US" dirty="0"/>
              <a:t>BLIP</a:t>
            </a:r>
          </a:p>
          <a:p>
            <a:pPr lvl="1"/>
            <a:r>
              <a:rPr lang="en-US" dirty="0" err="1"/>
              <a:t>CoCa</a:t>
            </a:r>
            <a:endParaRPr lang="en-US" dirty="0"/>
          </a:p>
          <a:p>
            <a:pPr lvl="1"/>
            <a:r>
              <a:rPr lang="en-US" dirty="0"/>
              <a:t>Oscar</a:t>
            </a:r>
          </a:p>
          <a:p>
            <a:pPr lvl="1"/>
            <a:r>
              <a:rPr lang="en-US" dirty="0" err="1"/>
              <a:t>VinVL</a:t>
            </a:r>
            <a:endParaRPr lang="en-US" dirty="0"/>
          </a:p>
          <a:p>
            <a:pPr lvl="1"/>
            <a:r>
              <a:rPr lang="en-US" dirty="0"/>
              <a:t>ALIGN</a:t>
            </a:r>
          </a:p>
          <a:p>
            <a:pPr lvl="1"/>
            <a:r>
              <a:rPr lang="en-US" dirty="0" err="1"/>
              <a:t>SigLIP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B2AB04-E19C-CFB3-BF91-E5D99450CF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1F351B-3C41-6C46-A5F1-3CA0D762442A}" type="datetime1">
              <a:rPr lang="en-CA" smtClean="0"/>
              <a:t>2024-01-23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B83964-F944-0439-F356-CAE22ADF11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Slides created for CS886 at UWaterloo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839DAC-F555-B452-65F5-091BEB8D52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24A5E-B0D2-394D-9970-9AE06BCB59C1}" type="slidenum">
              <a:rPr lang="en-US" smtClean="0"/>
              <a:t>85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9759338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81EC86-ECC7-9FD3-9F9E-1ECC96E8D4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L20: Large Multimodal Models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3E9952-1B10-0A78-B1DD-8E977283C2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1F351B-3C41-6C46-A5F1-3CA0D762442A}" type="datetime1">
              <a:rPr lang="en-CA" smtClean="0"/>
              <a:t>2024-01-23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431BAD-97C9-0D9D-AEEE-AEBE0E8991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Slides created for CS886 at UWaterloo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3F73C6-8032-250E-5C9F-F77A00C52F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24A5E-B0D2-394D-9970-9AE06BCB59C1}" type="slidenum">
              <a:rPr lang="en-US" smtClean="0"/>
              <a:t>86</a:t>
            </a:fld>
            <a:endParaRPr lang="en-US"/>
          </a:p>
        </p:txBody>
      </p:sp>
      <p:pic>
        <p:nvPicPr>
          <p:cNvPr id="7171" name="Picture 3" descr="DeepMind Flamingo: A Visual Language Model for Few-Shot Learning | Flamingo  VLM – Weights &amp; Biases">
            <a:extLst>
              <a:ext uri="{FF2B5EF4-FFF2-40B4-BE49-F238E27FC236}">
                <a16:creationId xmlns:a16="http://schemas.microsoft.com/office/drawing/2014/main" id="{7A5C5399-276A-8534-923C-2707A33BB17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4523" y="1260475"/>
            <a:ext cx="7962954" cy="4916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515611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84888E-8084-3194-6943-A0FE933A29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L20: Large Multimodal Models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278CA0-45E6-CD6E-7E78-B143DA51B8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Coverage of LMMs</a:t>
            </a:r>
          </a:p>
          <a:p>
            <a:pPr lvl="1"/>
            <a:r>
              <a:rPr lang="en-US" dirty="0"/>
              <a:t>Flamingo</a:t>
            </a:r>
          </a:p>
          <a:p>
            <a:pPr lvl="1"/>
            <a:r>
              <a:rPr lang="en-US" dirty="0" err="1"/>
              <a:t>Llava</a:t>
            </a:r>
            <a:endParaRPr lang="en-US" dirty="0"/>
          </a:p>
          <a:p>
            <a:pPr lvl="1"/>
            <a:r>
              <a:rPr lang="en-US" dirty="0" err="1"/>
              <a:t>InstructBLIP</a:t>
            </a:r>
            <a:endParaRPr lang="en-US" dirty="0"/>
          </a:p>
          <a:p>
            <a:pPr lvl="1"/>
            <a:r>
              <a:rPr lang="en-US" dirty="0" err="1"/>
              <a:t>PaLI</a:t>
            </a:r>
            <a:r>
              <a:rPr lang="en-US" dirty="0"/>
              <a:t>/</a:t>
            </a:r>
            <a:r>
              <a:rPr lang="en-US" dirty="0" err="1"/>
              <a:t>PaLI</a:t>
            </a:r>
            <a:r>
              <a:rPr lang="en-US" dirty="0"/>
              <a:t>-X</a:t>
            </a:r>
          </a:p>
          <a:p>
            <a:pPr lvl="1"/>
            <a:r>
              <a:rPr lang="en-US" dirty="0"/>
              <a:t>Emu2</a:t>
            </a:r>
          </a:p>
          <a:p>
            <a:pPr lvl="1"/>
            <a:r>
              <a:rPr lang="en-US" dirty="0" err="1"/>
              <a:t>InternVL</a:t>
            </a:r>
            <a:endParaRPr lang="en-US" dirty="0"/>
          </a:p>
          <a:p>
            <a:pPr lvl="1"/>
            <a:r>
              <a:rPr lang="en-US" dirty="0"/>
              <a:t>Gemini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946628-8E23-E6B0-1348-9359795683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1F351B-3C41-6C46-A5F1-3CA0D762442A}" type="datetime1">
              <a:rPr lang="en-CA" smtClean="0"/>
              <a:t>2024-01-23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2B48EB-DD08-FC47-3E82-D3C00C0009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Slides created for CS886 at UWaterloo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EC5DFA-121E-E1F2-46C6-E0C61098B6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24A5E-B0D2-394D-9970-9AE06BCB59C1}" type="slidenum">
              <a:rPr lang="en-US" smtClean="0"/>
              <a:t>87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1756468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2CE419-8CD9-4FA3-04E4-7B945E5D5D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L21: LLM &amp; Tool Augmentation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611AAB-74A7-2B71-7215-09A0AA2F5A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1F351B-3C41-6C46-A5F1-3CA0D762442A}" type="datetime1">
              <a:rPr lang="en-CA" smtClean="0"/>
              <a:t>2024-01-23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F8B14B-67F3-CA2A-6B54-CD8BBE574A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Slides created for CS886 at UWaterloo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BB6395-7F53-1B24-8775-FD9768F347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24A5E-B0D2-394D-9970-9AE06BCB59C1}" type="slidenum">
              <a:rPr lang="en-US" smtClean="0"/>
              <a:t>88</a:t>
            </a:fld>
            <a:endParaRPr lang="en-US"/>
          </a:p>
        </p:txBody>
      </p:sp>
      <p:pic>
        <p:nvPicPr>
          <p:cNvPr id="8197" name="Picture 5" descr="Jerry Liu on X: &quot;We just did a *big* documentation revamp within @gpt_index  0.5.0 to better highlight its capabilities as an LLM data  interface/management tool: - 💡Core Use Cases - 🔌Integration with">
            <a:extLst>
              <a:ext uri="{FF2B5EF4-FFF2-40B4-BE49-F238E27FC236}">
                <a16:creationId xmlns:a16="http://schemas.microsoft.com/office/drawing/2014/main" id="{7B9D6F97-A199-9FE7-B1F1-04D7E45C6FA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3010" y="1260475"/>
            <a:ext cx="9465979" cy="4916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73734065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EF801B-23D9-9604-9CEE-C1D8CB9799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L21: LLM &amp; Tool Augmentation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EE6BEF-D25C-0DE5-34CA-04CBF54156B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Coverage of Tool LLMs</a:t>
            </a:r>
          </a:p>
          <a:p>
            <a:pPr lvl="1"/>
            <a:r>
              <a:rPr lang="en-US" dirty="0" err="1"/>
              <a:t>Toolformer</a:t>
            </a:r>
            <a:endParaRPr lang="en-US" dirty="0"/>
          </a:p>
          <a:p>
            <a:pPr lvl="1"/>
            <a:r>
              <a:rPr lang="en-US" dirty="0" err="1"/>
              <a:t>ReAct</a:t>
            </a:r>
            <a:endParaRPr lang="en-US" dirty="0"/>
          </a:p>
          <a:p>
            <a:pPr lvl="1"/>
            <a:r>
              <a:rPr lang="en-US" dirty="0" err="1"/>
              <a:t>ToolLM</a:t>
            </a:r>
            <a:endParaRPr lang="en-US" dirty="0"/>
          </a:p>
          <a:p>
            <a:pPr lvl="1"/>
            <a:r>
              <a:rPr lang="en-US" dirty="0" err="1"/>
              <a:t>TookenGPT</a:t>
            </a:r>
            <a:endParaRPr lang="en-US" dirty="0"/>
          </a:p>
          <a:p>
            <a:pPr lvl="1"/>
            <a:r>
              <a:rPr lang="en-US" dirty="0" err="1"/>
              <a:t>AgentBench</a:t>
            </a:r>
            <a:endParaRPr lang="en-US" dirty="0"/>
          </a:p>
          <a:p>
            <a:pPr lvl="1"/>
            <a:r>
              <a:rPr lang="en-US" dirty="0" err="1"/>
              <a:t>CogAgent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8EB58D-2449-C679-F0FC-75B068A29D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1F351B-3C41-6C46-A5F1-3CA0D762442A}" type="datetime1">
              <a:rPr lang="en-CA" smtClean="0"/>
              <a:t>2024-01-23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09A33D-01DA-DF8F-ECFA-DED9C580D9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Slides created for CS886 at UWaterloo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2516A4-D9BB-131C-9C6A-DE758416B7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24A5E-B0D2-394D-9970-9AE06BCB59C1}" type="slidenum">
              <a:rPr lang="en-US" smtClean="0"/>
              <a:t>89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05208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75C7AD-BA05-4BDE-8F1C-BFDD7D734E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Specialized QA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C84887-63F7-4759-004F-49A152F7EB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1F351B-3C41-6C46-A5F1-3CA0D762442A}" type="datetime1">
              <a:rPr lang="en-CA" smtClean="0"/>
              <a:t>2024-01-23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8267AD-7032-8EAA-2D94-D286530BE9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Slides created for CS886 at UWaterloo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24F8F3-B1C6-8F37-D04F-A14C38AD40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24A5E-B0D2-394D-9970-9AE06BCB59C1}" type="slidenum">
              <a:rPr lang="en-US" smtClean="0"/>
              <a:t>9</a:t>
            </a:fld>
            <a:endParaRPr lang="en-US"/>
          </a:p>
        </p:txBody>
      </p:sp>
      <p:pic>
        <p:nvPicPr>
          <p:cNvPr id="5122" name="Picture 2" descr="BiDAF">
            <a:extLst>
              <a:ext uri="{FF2B5EF4-FFF2-40B4-BE49-F238E27FC236}">
                <a16:creationId xmlns:a16="http://schemas.microsoft.com/office/drawing/2014/main" id="{6136370B-48E6-C2D2-C7DC-D3204087657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1922" y="1260475"/>
            <a:ext cx="8488155" cy="4916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12352459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FDDC29-A054-B270-480A-E0EF6B1074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L22:LLM &amp; Retrieval Augmentation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FEBB2A-55A2-0E3B-14F2-07220F7662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1F351B-3C41-6C46-A5F1-3CA0D762442A}" type="datetime1">
              <a:rPr lang="en-CA" smtClean="0"/>
              <a:t>2024-01-23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F0D4F2-8E3D-3CE6-CF67-41448A2B76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Slides created for CS886 at UWaterloo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2EBFE5-0611-9179-0D68-5A45E599D2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24A5E-B0D2-394D-9970-9AE06BCB59C1}" type="slidenum">
              <a:rPr lang="en-US" smtClean="0"/>
              <a:t>90</a:t>
            </a:fld>
            <a:endParaRPr lang="en-US"/>
          </a:p>
        </p:txBody>
      </p:sp>
      <p:pic>
        <p:nvPicPr>
          <p:cNvPr id="9218" name="Picture 2" descr="How to Connect LLM to External Sources Using RAG?">
            <a:extLst>
              <a:ext uri="{FF2B5EF4-FFF2-40B4-BE49-F238E27FC236}">
                <a16:creationId xmlns:a16="http://schemas.microsoft.com/office/drawing/2014/main" id="{7F87CB08-FBF7-939A-6439-2446C3E7C82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7725" y="1260475"/>
            <a:ext cx="7496550" cy="4916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83903405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841635-AE24-3159-E016-595D5785A2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L22:LLM &amp; Retrieval Augmentation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A0F2B6-5E8D-2FC0-5A17-9D2B52CA87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Coverage of this Topic:</a:t>
            </a:r>
          </a:p>
          <a:p>
            <a:pPr lvl="1"/>
            <a:r>
              <a:rPr lang="en-US" dirty="0"/>
              <a:t>REALM</a:t>
            </a:r>
          </a:p>
          <a:p>
            <a:pPr lvl="1"/>
            <a:r>
              <a:rPr lang="en-US" dirty="0"/>
              <a:t>RAG</a:t>
            </a:r>
          </a:p>
          <a:p>
            <a:pPr lvl="1"/>
            <a:r>
              <a:rPr lang="en-US" dirty="0"/>
              <a:t>Retro</a:t>
            </a:r>
          </a:p>
          <a:p>
            <a:pPr lvl="1"/>
            <a:r>
              <a:rPr lang="en-US" dirty="0"/>
              <a:t>Self-RAG</a:t>
            </a:r>
          </a:p>
          <a:p>
            <a:pPr lvl="1"/>
            <a:r>
              <a:rPr lang="en-US" dirty="0" err="1"/>
              <a:t>RePLUG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096977-83F0-91D9-2F37-6DF5CA8207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1F351B-3C41-6C46-A5F1-3CA0D762442A}" type="datetime1">
              <a:rPr lang="en-CA" smtClean="0"/>
              <a:t>2024-01-23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A20299-7283-B84D-FB04-6B56CC94A1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Slides created for CS886 at UWaterloo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FBEF6E-DE60-47A9-8E7C-E31E72AEC8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24A5E-B0D2-394D-9970-9AE06BCB59C1}" type="slidenum">
              <a:rPr lang="en-US" smtClean="0"/>
              <a:t>91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8442110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64ACFDF-74C4-37D0-F5F3-DEDE9CFCFD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E961B8-A498-DA41-8388-3640B039A975}" type="datetime1">
              <a:rPr lang="en-CA" smtClean="0"/>
              <a:t>2024-01-23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625D75B-8944-3A58-E9F9-B35132A1BE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Slides created for CS886 at UWaterloo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0D66D5B-B422-4009-46D4-D12F4C07ED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24A5E-B0D2-394D-9970-9AE06BCB59C1}" type="slidenum">
              <a:rPr lang="en-US" smtClean="0"/>
              <a:t>92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EDCF268D-0B41-2F89-C2FD-6F90DB9C21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Round-table Introduction</a:t>
            </a:r>
          </a:p>
        </p:txBody>
      </p:sp>
    </p:spTree>
    <p:extLst>
      <p:ext uri="{BB962C8B-B14F-4D97-AF65-F5344CB8AC3E}">
        <p14:creationId xmlns:p14="http://schemas.microsoft.com/office/powerpoint/2010/main" val="2798132658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4793D9-46E3-F027-0EF0-2CE32EF932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bit about you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16B40C-0ADF-8F02-C375-54D4B4F681B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Tell me a bit about yourself</a:t>
            </a:r>
          </a:p>
          <a:p>
            <a:pPr lvl="1"/>
            <a:r>
              <a:rPr lang="en-US" dirty="0"/>
              <a:t>What are you working on?</a:t>
            </a:r>
          </a:p>
          <a:p>
            <a:pPr lvl="1"/>
            <a:r>
              <a:rPr lang="en-US" dirty="0"/>
              <a:t>Who are you working with?</a:t>
            </a:r>
          </a:p>
          <a:p>
            <a:pPr lvl="1"/>
            <a:r>
              <a:rPr lang="en-US" dirty="0"/>
              <a:t>What do you expect from this course?</a:t>
            </a:r>
          </a:p>
          <a:p>
            <a:pPr lvl="1"/>
            <a:r>
              <a:rPr lang="en-US" dirty="0"/>
              <a:t>How does foundation models benefit your research?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6645E2-29BC-1F49-80EC-A5ABFD6AE6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1F351B-3C41-6C46-A5F1-3CA0D762442A}" type="datetime1">
              <a:rPr lang="en-CA" smtClean="0"/>
              <a:t>2024-01-23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EAC344-85F1-1B81-55DF-FEF5DB4EED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Slides created for CS886 at UWaterloo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B42A57-4AD1-EF83-5E5C-23744EEA33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24A5E-B0D2-394D-9970-9AE06BCB59C1}" type="slidenum">
              <a:rPr lang="en-US" smtClean="0"/>
              <a:t>93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2095200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AC445D0-50EE-6C17-2096-0DB18D72AC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E961B8-A498-DA41-8388-3640B039A975}" type="datetime1">
              <a:rPr lang="en-CA" smtClean="0"/>
              <a:t>2024-01-23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8729905-38AA-A4E2-ECB5-9E8330C069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Slides created for CS886 at UWaterloo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5D39230-4DE4-2FE3-4579-1AC7712CD5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24A5E-B0D2-394D-9970-9AE06BCB59C1}" type="slidenum">
              <a:rPr lang="en-US" smtClean="0"/>
              <a:t>94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E3910B4B-BCEE-6498-12D1-B07CCED174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Topic Assignment and Discussion</a:t>
            </a:r>
          </a:p>
        </p:txBody>
      </p:sp>
    </p:spTree>
    <p:extLst>
      <p:ext uri="{BB962C8B-B14F-4D97-AF65-F5344CB8AC3E}">
        <p14:creationId xmlns:p14="http://schemas.microsoft.com/office/powerpoint/2010/main" val="624424602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FD3BE9-4B79-26E3-A45C-A0694998CA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Choose the Presentation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C6C8E5-72D0-F225-67FA-09C88F99814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 will share the preference sheet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You need to find a teammate to form a group of two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Deadline for selection: before this Sunday</a:t>
            </a:r>
          </a:p>
          <a:p>
            <a:pPr lvl="1"/>
            <a:r>
              <a:rPr lang="en-US" dirty="0"/>
              <a:t>If you did not fill out in time, I will arrange it for you</a:t>
            </a:r>
          </a:p>
          <a:p>
            <a:endParaRPr lang="en-US" dirty="0"/>
          </a:p>
          <a:p>
            <a:r>
              <a:rPr lang="en-US" dirty="0"/>
              <a:t>I will post the results early next week according to your preference</a:t>
            </a:r>
          </a:p>
          <a:p>
            <a:pPr lvl="1"/>
            <a:r>
              <a:rPr lang="en-US" dirty="0"/>
              <a:t>Subject to swap if both teams consent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CB0ECF-D537-CD35-BCAD-47B7ECF1E8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1F351B-3C41-6C46-A5F1-3CA0D762442A}" type="datetime1">
              <a:rPr lang="en-CA" smtClean="0"/>
              <a:t>2024-01-23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BAC4C3-CC8B-EB81-25B3-8D06196AD6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Slides created for CS886 at UWaterloo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239217-40C6-13A6-4910-697B1E5EDC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24A5E-B0D2-394D-9970-9AE06BCB59C1}" type="slidenum">
              <a:rPr lang="en-US" smtClean="0"/>
              <a:t>95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0330847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315618-D40A-AC80-C608-5652DB664A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Discussion Phase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5390EA-0449-E8DF-3401-90EE42E214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Discuss with your teammates in the class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Talk to me regarding lecture content and topics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Q&amp;A about the project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D49CC7-36F8-0A21-81D0-2CA50B390B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1F351B-3C41-6C46-A5F1-3CA0D762442A}" type="datetime1">
              <a:rPr lang="en-CA" smtClean="0"/>
              <a:t>2024-01-23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080113-57D6-6134-7CED-08DCE54961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Slides created for CS886 at UWaterloo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1F6C10-A828-AD4A-D1C8-081CDFFC16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24A5E-B0D2-394D-9970-9AE06BCB59C1}" type="slidenum">
              <a:rPr lang="en-US" smtClean="0"/>
              <a:t>96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887442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925</TotalTime>
  <Words>2555</Words>
  <Application>Microsoft Macintosh PowerPoint</Application>
  <PresentationFormat>Widescreen</PresentationFormat>
  <Paragraphs>741</Paragraphs>
  <Slides>96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96</vt:i4>
      </vt:variant>
    </vt:vector>
  </HeadingPairs>
  <TitlesOfParts>
    <vt:vector size="101" baseType="lpstr">
      <vt:lpstr>Arial</vt:lpstr>
      <vt:lpstr>Calibri</vt:lpstr>
      <vt:lpstr>Calibri Light</vt:lpstr>
      <vt:lpstr>Cambria Math</vt:lpstr>
      <vt:lpstr>Office Theme</vt:lpstr>
      <vt:lpstr>Lecture 1: Introduction to Foundation Models</vt:lpstr>
      <vt:lpstr>Outline</vt:lpstr>
      <vt:lpstr>A bit about myself</vt:lpstr>
      <vt:lpstr>Background</vt:lpstr>
      <vt:lpstr>Background</vt:lpstr>
      <vt:lpstr>History of Deep Learning</vt:lpstr>
      <vt:lpstr>Specialized MT</vt:lpstr>
      <vt:lpstr>Specialized Dialog</vt:lpstr>
      <vt:lpstr>Specialized QA</vt:lpstr>
      <vt:lpstr>Parameters of Specialized DL</vt:lpstr>
      <vt:lpstr>Pros and Cons of Specialized DL</vt:lpstr>
      <vt:lpstr>Transfer Learning</vt:lpstr>
      <vt:lpstr>Transfer Learning in Word Vector (1)</vt:lpstr>
      <vt:lpstr>Transfer Learning in Word Vector (2)</vt:lpstr>
      <vt:lpstr>Transfer Learning in Vision</vt:lpstr>
      <vt:lpstr>Transfer Learning in BERT (1)</vt:lpstr>
      <vt:lpstr>Transfer Learning in BERT (2)</vt:lpstr>
      <vt:lpstr>Transfer Learning in BERT (3)</vt:lpstr>
      <vt:lpstr>Transfer Learning in Vision (1)</vt:lpstr>
      <vt:lpstr>Transfer Learning in Vision (2)</vt:lpstr>
      <vt:lpstr>Parameters of Transfer DL</vt:lpstr>
      <vt:lpstr>Pros and Cons of Transfer DL</vt:lpstr>
      <vt:lpstr>Transformers (Vaswani et al. 2017)</vt:lpstr>
      <vt:lpstr>GPT-2 (Radford et al. 2019)</vt:lpstr>
      <vt:lpstr>GPT-2 (Radford et al. 2019)</vt:lpstr>
      <vt:lpstr>GPT-3 (Brown et al. 2020)</vt:lpstr>
      <vt:lpstr>In-context Learning</vt:lpstr>
      <vt:lpstr>Few-shot Learning</vt:lpstr>
      <vt:lpstr>Emergent Ability (Wei et al. 2022)</vt:lpstr>
      <vt:lpstr>Diffusion Models (Images)</vt:lpstr>
      <vt:lpstr>Diffusion Models (Videos)</vt:lpstr>
      <vt:lpstr>Diffusion Models (Videos)</vt:lpstr>
      <vt:lpstr>Gemini (Google et al. 2023)</vt:lpstr>
      <vt:lpstr>What can Gemini do?</vt:lpstr>
      <vt:lpstr>Parameters of Foundation DL</vt:lpstr>
      <vt:lpstr>Logistics of the Course</vt:lpstr>
      <vt:lpstr>Presentation (40%)</vt:lpstr>
      <vt:lpstr>Reading Notes (10%)</vt:lpstr>
      <vt:lpstr>Project (50%)</vt:lpstr>
      <vt:lpstr>Course Syllabus</vt:lpstr>
      <vt:lpstr>L3: RNN &amp; CNN</vt:lpstr>
      <vt:lpstr>L3: RNN &amp; CNN</vt:lpstr>
      <vt:lpstr>L3: RNN &amp; CNN</vt:lpstr>
      <vt:lpstr>L4: CV and NLP</vt:lpstr>
      <vt:lpstr>L4: CV and NLP</vt:lpstr>
      <vt:lpstr>L4: CV &amp; NLP</vt:lpstr>
      <vt:lpstr>L5: Self-Attention and Transformer</vt:lpstr>
      <vt:lpstr>L5: Self-Attention and Transformer</vt:lpstr>
      <vt:lpstr>L5: Self-Attention and Transformer</vt:lpstr>
      <vt:lpstr>L6: Efficient Transformers</vt:lpstr>
      <vt:lpstr>L6: Efficient Transformers</vt:lpstr>
      <vt:lpstr>L7: Parameter-efficient Tuning </vt:lpstr>
      <vt:lpstr>L7: Parameter-efficient Tuning </vt:lpstr>
      <vt:lpstr>L7: Parameter-efficient Tuning</vt:lpstr>
      <vt:lpstr>L8: Language Model Pre-training</vt:lpstr>
      <vt:lpstr>L8: Language Model Pre-training</vt:lpstr>
      <vt:lpstr>L8: Language Model Pre-training</vt:lpstr>
      <vt:lpstr>L9: Large Language Models</vt:lpstr>
      <vt:lpstr>L9: Large Language Models</vt:lpstr>
      <vt:lpstr>L9: Large Language Models</vt:lpstr>
      <vt:lpstr>L9: Large Language Models</vt:lpstr>
      <vt:lpstr>L10: Scaling Law</vt:lpstr>
      <vt:lpstr>L10: Scaling Law</vt:lpstr>
      <vt:lpstr>L10: Scaling Law</vt:lpstr>
      <vt:lpstr>L11: Instruction Tuning &amp; RLHF</vt:lpstr>
      <vt:lpstr>L11: Instruction Tuning &amp; RLHF</vt:lpstr>
      <vt:lpstr>L11: Instruction Tuning &amp; RLHF</vt:lpstr>
      <vt:lpstr>L12: Efficient LLM Training</vt:lpstr>
      <vt:lpstr>L12: Efficient LLM Training</vt:lpstr>
      <vt:lpstr>L13: Efficient LLM Inference</vt:lpstr>
      <vt:lpstr>L13: Efficient LLM Inference</vt:lpstr>
      <vt:lpstr>L14: Compress and Sparsify LLM </vt:lpstr>
      <vt:lpstr>L14: Compress and Sparsify LLM </vt:lpstr>
      <vt:lpstr>L15: Prompting LLM</vt:lpstr>
      <vt:lpstr>L15: Prompting LLM</vt:lpstr>
      <vt:lpstr>L16: Vision Transformers</vt:lpstr>
      <vt:lpstr>L16: Vision Transformers</vt:lpstr>
      <vt:lpstr>L17: Diffusion Model</vt:lpstr>
      <vt:lpstr>L17: Diffusion Model</vt:lpstr>
      <vt:lpstr>L17: Diffusion Model</vt:lpstr>
      <vt:lpstr>L17: Diffusion Model</vt:lpstr>
      <vt:lpstr>L18: Image Generation </vt:lpstr>
      <vt:lpstr>L18: Image Generation </vt:lpstr>
      <vt:lpstr>L19: Multimodal Pre-training</vt:lpstr>
      <vt:lpstr>L19: Multimodal Pre-training</vt:lpstr>
      <vt:lpstr>L20: Large Multimodal Models</vt:lpstr>
      <vt:lpstr>L20: Large Multimodal Models</vt:lpstr>
      <vt:lpstr>L21: LLM &amp; Tool Augmentation</vt:lpstr>
      <vt:lpstr>L21: LLM &amp; Tool Augmentation</vt:lpstr>
      <vt:lpstr>L22:LLM &amp; Retrieval Augmentation</vt:lpstr>
      <vt:lpstr>L22:LLM &amp; Retrieval Augmentation</vt:lpstr>
      <vt:lpstr>Round-table Introduction</vt:lpstr>
      <vt:lpstr>A bit about you</vt:lpstr>
      <vt:lpstr>Topic Assignment and Discussion</vt:lpstr>
      <vt:lpstr>Choose the Presentation</vt:lpstr>
      <vt:lpstr>Discussion Phase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Wenhu Chen</dc:creator>
  <cp:lastModifiedBy>Wenhu Chen</cp:lastModifiedBy>
  <cp:revision>791</cp:revision>
  <dcterms:created xsi:type="dcterms:W3CDTF">2023-12-29T23:00:40Z</dcterms:created>
  <dcterms:modified xsi:type="dcterms:W3CDTF">2024-01-23T15:40:16Z</dcterms:modified>
</cp:coreProperties>
</file>