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6" r:id="rId4"/>
    <p:sldId id="275" r:id="rId5"/>
    <p:sldId id="276" r:id="rId6"/>
    <p:sldId id="295" r:id="rId7"/>
    <p:sldId id="281" r:id="rId8"/>
    <p:sldId id="277" r:id="rId9"/>
    <p:sldId id="298" r:id="rId10"/>
    <p:sldId id="303" r:id="rId11"/>
    <p:sldId id="282" r:id="rId12"/>
    <p:sldId id="299" r:id="rId13"/>
    <p:sldId id="307" r:id="rId14"/>
    <p:sldId id="283" r:id="rId15"/>
    <p:sldId id="293" r:id="rId16"/>
    <p:sldId id="306" r:id="rId17"/>
    <p:sldId id="286" r:id="rId18"/>
    <p:sldId id="304" r:id="rId19"/>
    <p:sldId id="300" r:id="rId20"/>
    <p:sldId id="288" r:id="rId21"/>
    <p:sldId id="292" r:id="rId22"/>
    <p:sldId id="291" r:id="rId23"/>
    <p:sldId id="289" r:id="rId24"/>
    <p:sldId id="301" r:id="rId25"/>
    <p:sldId id="280" r:id="rId26"/>
    <p:sldId id="302" r:id="rId27"/>
    <p:sldId id="278" r:id="rId28"/>
    <p:sldId id="26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0" d="100"/>
          <a:sy n="70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yaqoob\Desktop\ismm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yaqoob\Desktop\ismm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17222242899689391"/>
          <c:y val="8.1337140549739062E-2"/>
          <c:w val="0.77426584652809793"/>
          <c:h val="0.69385769086556548"/>
        </c:manualLayout>
      </c:layout>
      <c:barChart>
        <c:barDir val="col"/>
        <c:grouping val="clustered"/>
        <c:ser>
          <c:idx val="0"/>
          <c:order val="0"/>
          <c:tx>
            <c:strRef>
              <c:f>bisort!$F$2</c:f>
              <c:strCache>
                <c:ptCount val="1"/>
                <c:pt idx="0">
                  <c:v>MOD</c:v>
                </c:pt>
              </c:strCache>
            </c:strRef>
          </c:tx>
          <c:cat>
            <c:numRef>
              <c:f>bisort!$B$10:$B$15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bisort!$F$10:$F$15</c:f>
              <c:numCache>
                <c:formatCode>General</c:formatCode>
                <c:ptCount val="6"/>
                <c:pt idx="0">
                  <c:v>20.078811958574871</c:v>
                </c:pt>
                <c:pt idx="1">
                  <c:v>14.900996547905951</c:v>
                </c:pt>
                <c:pt idx="2">
                  <c:v>11.340780303523744</c:v>
                </c:pt>
                <c:pt idx="3">
                  <c:v>8.6683384354849213</c:v>
                </c:pt>
                <c:pt idx="4">
                  <c:v>6.8839966130397965</c:v>
                </c:pt>
                <c:pt idx="5">
                  <c:v>3.5390477431120955</c:v>
                </c:pt>
              </c:numCache>
            </c:numRef>
          </c:val>
        </c:ser>
        <c:ser>
          <c:idx val="1"/>
          <c:order val="1"/>
          <c:tx>
            <c:strRef>
              <c:f>bisort!$G$2</c:f>
              <c:strCache>
                <c:ptCount val="1"/>
                <c:pt idx="0">
                  <c:v>CCP</c:v>
                </c:pt>
              </c:strCache>
            </c:strRef>
          </c:tx>
          <c:cat>
            <c:numRef>
              <c:f>bisort!$B$10:$B$15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bisort!$G$10:$G$15</c:f>
              <c:numCache>
                <c:formatCode>General</c:formatCode>
                <c:ptCount val="6"/>
                <c:pt idx="0">
                  <c:v>15.169673679411192</c:v>
                </c:pt>
                <c:pt idx="1">
                  <c:v>10.428906402657461</c:v>
                </c:pt>
                <c:pt idx="2">
                  <c:v>7.568553377190125</c:v>
                </c:pt>
                <c:pt idx="3">
                  <c:v>5.6024881130723649</c:v>
                </c:pt>
                <c:pt idx="4">
                  <c:v>4.1382791636813669</c:v>
                </c:pt>
                <c:pt idx="5">
                  <c:v>2.8014068911613368</c:v>
                </c:pt>
              </c:numCache>
            </c:numRef>
          </c:val>
        </c:ser>
        <c:axId val="54422528"/>
        <c:axId val="55723136"/>
      </c:barChart>
      <c:catAx>
        <c:axId val="544225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Cache Lines</a:t>
                </a:r>
              </a:p>
            </c:rich>
          </c:tx>
          <c:layout/>
        </c:title>
        <c:numFmt formatCode="General" sourceLinked="1"/>
        <c:tickLblPos val="nextTo"/>
        <c:crossAx val="55723136"/>
        <c:crosses val="autoZero"/>
        <c:auto val="1"/>
        <c:lblAlgn val="ctr"/>
        <c:lblOffset val="100"/>
      </c:catAx>
      <c:valAx>
        <c:axId val="5572313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of Misses</a:t>
                </a:r>
              </a:p>
            </c:rich>
          </c:tx>
          <c:layout/>
        </c:title>
        <c:numFmt formatCode="General" sourceLinked="1"/>
        <c:tickLblPos val="nextTo"/>
        <c:crossAx val="5442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3571212377629"/>
          <c:y val="0.11776470248911271"/>
          <c:w val="0.13046335554209595"/>
          <c:h val="0.25419841673016674"/>
        </c:manualLayout>
      </c:layout>
      <c:overlay val="1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6"/>
  <c:chart>
    <c:plotArea>
      <c:layout>
        <c:manualLayout>
          <c:layoutTarget val="inner"/>
          <c:xMode val="edge"/>
          <c:yMode val="edge"/>
          <c:x val="0.17222242899689391"/>
          <c:y val="8.1337140549738993E-2"/>
          <c:w val="0.77426584652809927"/>
          <c:h val="0.69385769086556492"/>
        </c:manualLayout>
      </c:layout>
      <c:barChart>
        <c:barDir val="col"/>
        <c:grouping val="clustered"/>
        <c:ser>
          <c:idx val="0"/>
          <c:order val="0"/>
          <c:tx>
            <c:strRef>
              <c:f>cachekiller!$F$2</c:f>
              <c:strCache>
                <c:ptCount val="1"/>
                <c:pt idx="0">
                  <c:v>MOD</c:v>
                </c:pt>
              </c:strCache>
            </c:strRef>
          </c:tx>
          <c:cat>
            <c:numRef>
              <c:f>cachekiller!$B$17:$B$22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cachekiller!$F$17:$F$22</c:f>
              <c:numCache>
                <c:formatCode>General</c:formatCode>
                <c:ptCount val="6"/>
                <c:pt idx="0">
                  <c:v>83.824849339658741</c:v>
                </c:pt>
                <c:pt idx="1">
                  <c:v>82.869598666495648</c:v>
                </c:pt>
                <c:pt idx="2">
                  <c:v>82.741377099628153</c:v>
                </c:pt>
                <c:pt idx="3">
                  <c:v>82.677266316194135</c:v>
                </c:pt>
                <c:pt idx="4">
                  <c:v>82.625977689447353</c:v>
                </c:pt>
                <c:pt idx="5">
                  <c:v>69.867931786126348</c:v>
                </c:pt>
              </c:numCache>
            </c:numRef>
          </c:val>
        </c:ser>
        <c:ser>
          <c:idx val="1"/>
          <c:order val="1"/>
          <c:tx>
            <c:strRef>
              <c:f>cachekiller!$G$2</c:f>
              <c:strCache>
                <c:ptCount val="1"/>
                <c:pt idx="0">
                  <c:v>CCP</c:v>
                </c:pt>
              </c:strCache>
            </c:strRef>
          </c:tx>
          <c:cat>
            <c:numRef>
              <c:f>cachekiller!$B$17:$B$22</c:f>
              <c:numCache>
                <c:formatCode>General</c:formatCode>
                <c:ptCount val="6"/>
                <c:pt idx="0">
                  <c:v>32</c:v>
                </c:pt>
                <c:pt idx="1">
                  <c:v>64</c:v>
                </c:pt>
                <c:pt idx="2">
                  <c:v>128</c:v>
                </c:pt>
                <c:pt idx="3">
                  <c:v>256</c:v>
                </c:pt>
                <c:pt idx="4">
                  <c:v>512</c:v>
                </c:pt>
                <c:pt idx="5">
                  <c:v>1024</c:v>
                </c:pt>
              </c:numCache>
            </c:numRef>
          </c:cat>
          <c:val>
            <c:numRef>
              <c:f>cachekiller!$G$17:$G$22</c:f>
              <c:numCache>
                <c:formatCode>General</c:formatCode>
                <c:ptCount val="6"/>
                <c:pt idx="0">
                  <c:v>98.916527759969227</c:v>
                </c:pt>
                <c:pt idx="1">
                  <c:v>89.921784844210791</c:v>
                </c:pt>
                <c:pt idx="2">
                  <c:v>87.709962815745612</c:v>
                </c:pt>
                <c:pt idx="3">
                  <c:v>83.376073855622266</c:v>
                </c:pt>
                <c:pt idx="4">
                  <c:v>75.176304654442859</c:v>
                </c:pt>
                <c:pt idx="5">
                  <c:v>58.308757533017044</c:v>
                </c:pt>
              </c:numCache>
            </c:numRef>
          </c:val>
        </c:ser>
        <c:axId val="55973760"/>
        <c:axId val="55975936"/>
      </c:barChart>
      <c:catAx>
        <c:axId val="55973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Number of Cache Lines</a:t>
                </a:r>
              </a:p>
            </c:rich>
          </c:tx>
          <c:layout/>
        </c:title>
        <c:numFmt formatCode="General" sourceLinked="1"/>
        <c:tickLblPos val="nextTo"/>
        <c:crossAx val="55975936"/>
        <c:crosses val="autoZero"/>
        <c:auto val="1"/>
        <c:lblAlgn val="ctr"/>
        <c:lblOffset val="100"/>
      </c:catAx>
      <c:valAx>
        <c:axId val="55975936"/>
        <c:scaling>
          <c:orientation val="minMax"/>
          <c:max val="1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Percentage of Misses</a:t>
                </a:r>
              </a:p>
            </c:rich>
          </c:tx>
          <c:layout/>
        </c:title>
        <c:numFmt formatCode="General" sourceLinked="1"/>
        <c:tickLblPos val="nextTo"/>
        <c:crossAx val="55973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35712123776357"/>
          <c:y val="8.1134665859075528E-2"/>
          <c:w val="0.1770660104986877"/>
          <c:h val="0.14746482509358461"/>
        </c:manualLayout>
      </c:layout>
      <c:overlay val="1"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2F1F6-2238-4A34-91FF-94ECFB2286A5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A9D1D-FF8C-4A3F-905B-66CE1C68A3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AFDAC-1251-4CF5-8D0D-622A009B35CF}" type="datetimeFigureOut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6A2E0-DE65-4680-B6EF-A1C9751DB0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6A2E0-DE65-4680-B6EF-A1C9751DB0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E7B79-8BB2-4987-AD15-98F2FB783D2E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65D89-4C30-4928-99F3-8CEAD36AB9E6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F496A-5B85-497A-9E6F-2D224B6ED808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E2C0C-48C7-4F32-A611-4C2D0935061E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C5BA-FAC1-43A9-85A4-B62E1D312ED2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DCF8-C492-4844-82E8-FE185E8C656B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9198-BAF5-4D59-9A10-0BA9A8E6B3B9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C1A92-6397-4CBE-8657-1E02B62D4DB8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A6C6-71FA-4AD2-8C29-3C161D773DFD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55B1-A60D-41C7-A91C-2A1423533767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87CE0-71D8-4D94-9EFA-CB7C0F898E6E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54E39-BCED-4AA5-B562-2846B36B5E9A}" type="datetime1">
              <a:rPr lang="en-US" smtClean="0"/>
              <a:pPr/>
              <a:t>5/20/2010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C225E-037C-4C72-A4F8-5B5FB9A09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Graph Theoretic Approach to Cache-Conscious Placement of Data for Direct Mapped Caches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Mirza Beg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dirty="0" smtClean="0">
                <a:solidFill>
                  <a:srgbClr val="FF0000"/>
                </a:solidFill>
              </a:rPr>
              <a:t> Peter van </a:t>
            </a:r>
            <a:r>
              <a:rPr lang="en-US" dirty="0" err="1" smtClean="0">
                <a:solidFill>
                  <a:srgbClr val="FF0000"/>
                </a:solidFill>
              </a:rPr>
              <a:t>Beek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University of Waterloo</a:t>
            </a:r>
          </a:p>
          <a:p>
            <a:r>
              <a:rPr lang="en-US" sz="2400" dirty="0" smtClean="0"/>
              <a:t>June 6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Interval </a:t>
            </a:r>
            <a:r>
              <a:rPr lang="en-US" dirty="0" smtClean="0"/>
              <a:t>Graph: </a:t>
            </a:r>
            <a:r>
              <a:rPr lang="en-US" dirty="0" smtClean="0"/>
              <a:t>An intersection graph of a set of intervals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2514600" y="3200400"/>
            <a:ext cx="3733800" cy="1524000"/>
            <a:chOff x="1250662" y="3107741"/>
            <a:chExt cx="2971801" cy="990601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1314908" y="3448259"/>
              <a:ext cx="185738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964556" y="3448258"/>
              <a:ext cx="185736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407774" y="3448050"/>
              <a:ext cx="1649648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1550572" y="3757820"/>
              <a:ext cx="185738" cy="2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4064318" y="3757819"/>
              <a:ext cx="185736" cy="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643437" y="3757611"/>
              <a:ext cx="2513745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1432182" y="3200610"/>
              <a:ext cx="185737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982068" y="3200610"/>
              <a:ext cx="185735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525050" y="3200400"/>
              <a:ext cx="549885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650333" y="3200610"/>
              <a:ext cx="185738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750100" y="3200609"/>
              <a:ext cx="185736" cy="2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743200" y="3200400"/>
              <a:ext cx="1099766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815375" y="4005471"/>
              <a:ext cx="185737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4129595" y="4005471"/>
              <a:ext cx="185735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908243" y="4005261"/>
              <a:ext cx="314218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1157794" y="4005472"/>
              <a:ext cx="185737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472017" y="4005472"/>
              <a:ext cx="185735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250662" y="4005262"/>
              <a:ext cx="314221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2179006" y="4005472"/>
              <a:ext cx="185738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3278773" y="4005471"/>
              <a:ext cx="185736" cy="2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2271873" y="4005262"/>
              <a:ext cx="1099766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3514434" y="3448260"/>
              <a:ext cx="185737" cy="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3828654" y="3448260"/>
              <a:ext cx="185735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607302" y="3448050"/>
              <a:ext cx="314218" cy="1290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2590800" y="3276600"/>
            <a:ext cx="3581400" cy="1371600"/>
            <a:chOff x="2982956" y="4800600"/>
            <a:chExt cx="2743200" cy="838200"/>
          </a:xfrm>
        </p:grpSpPr>
        <p:sp>
          <p:nvSpPr>
            <p:cNvPr id="5" name="Oval 4"/>
            <p:cNvSpPr/>
            <p:nvPr/>
          </p:nvSpPr>
          <p:spPr>
            <a:xfrm>
              <a:off x="3384538" y="4800600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4898106" y="4800600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3786118" y="5040086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28650" y="5339443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982956" y="5578929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352855" y="5040086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374351" y="5578929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645840" y="5578929"/>
              <a:ext cx="80316" cy="59871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3" name="Straight Connector 82"/>
            <p:cNvCxnSpPr>
              <a:stCxn id="6" idx="3"/>
              <a:endCxn id="7" idx="3"/>
            </p:cNvCxnSpPr>
            <p:nvPr/>
          </p:nvCxnSpPr>
          <p:spPr>
            <a:xfrm rot="5400000">
              <a:off x="4234131" y="4415453"/>
              <a:ext cx="239486" cy="11119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80" idx="4"/>
              <a:endCxn id="8" idx="5"/>
            </p:cNvCxnSpPr>
            <p:nvPr/>
          </p:nvCxnSpPr>
          <p:spPr>
            <a:xfrm rot="5400000">
              <a:off x="4799815" y="4797347"/>
              <a:ext cx="290589" cy="8958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stCxn id="6" idx="6"/>
              <a:endCxn id="80" idx="7"/>
            </p:cNvCxnSpPr>
            <p:nvPr/>
          </p:nvCxnSpPr>
          <p:spPr>
            <a:xfrm>
              <a:off x="4978422" y="4830536"/>
              <a:ext cx="442988" cy="2183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5" idx="5"/>
              <a:endCxn id="7" idx="3"/>
            </p:cNvCxnSpPr>
            <p:nvPr/>
          </p:nvCxnSpPr>
          <p:spPr>
            <a:xfrm rot="16200000" flipH="1">
              <a:off x="3505743" y="4799053"/>
              <a:ext cx="239486" cy="3447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8" idx="6"/>
              <a:endCxn id="81" idx="1"/>
            </p:cNvCxnSpPr>
            <p:nvPr/>
          </p:nvCxnSpPr>
          <p:spPr>
            <a:xfrm flipH="1">
              <a:off x="4386112" y="5369379"/>
              <a:ext cx="122854" cy="21831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>
              <a:stCxn id="82" idx="1"/>
              <a:endCxn id="8" idx="2"/>
            </p:cNvCxnSpPr>
            <p:nvPr/>
          </p:nvCxnSpPr>
          <p:spPr>
            <a:xfrm rot="16200000" flipV="1">
              <a:off x="4933967" y="4864062"/>
              <a:ext cx="218318" cy="122895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7" idx="5"/>
              <a:endCxn id="8" idx="2"/>
            </p:cNvCxnSpPr>
            <p:nvPr/>
          </p:nvCxnSpPr>
          <p:spPr>
            <a:xfrm rot="16200000" flipH="1">
              <a:off x="4002566" y="4943295"/>
              <a:ext cx="278189" cy="57397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79" idx="3"/>
              <a:endCxn id="5" idx="5"/>
            </p:cNvCxnSpPr>
            <p:nvPr/>
          </p:nvCxnSpPr>
          <p:spPr>
            <a:xfrm rot="5400000" flipH="1" flipV="1">
              <a:off x="2834741" y="5011680"/>
              <a:ext cx="778329" cy="45837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79" idx="6"/>
              <a:endCxn id="7" idx="4"/>
            </p:cNvCxnSpPr>
            <p:nvPr/>
          </p:nvCxnSpPr>
          <p:spPr>
            <a:xfrm flipV="1">
              <a:off x="3063272" y="5099957"/>
              <a:ext cx="763003" cy="5089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22317" y="5070443"/>
              <a:ext cx="583708" cy="568357"/>
            </a:xfrm>
            <a:custGeom>
              <a:avLst/>
              <a:gdLst>
                <a:gd name="connsiteX0" fmla="*/ 553791 w 553791"/>
                <a:gd name="connsiteY0" fmla="*/ 669701 h 723363"/>
                <a:gd name="connsiteX1" fmla="*/ 476518 w 553791"/>
                <a:gd name="connsiteY1" fmla="*/ 669701 h 723363"/>
                <a:gd name="connsiteX2" fmla="*/ 90152 w 553791"/>
                <a:gd name="connsiteY2" fmla="*/ 347729 h 723363"/>
                <a:gd name="connsiteX3" fmla="*/ 0 w 553791"/>
                <a:gd name="connsiteY3" fmla="*/ 0 h 723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3791" h="723363">
                  <a:moveTo>
                    <a:pt x="553791" y="669701"/>
                  </a:moveTo>
                  <a:cubicBezTo>
                    <a:pt x="553791" y="696532"/>
                    <a:pt x="553791" y="723363"/>
                    <a:pt x="476518" y="669701"/>
                  </a:cubicBezTo>
                  <a:cubicBezTo>
                    <a:pt x="399245" y="616039"/>
                    <a:pt x="169572" y="459346"/>
                    <a:pt x="90152" y="347729"/>
                  </a:cubicBezTo>
                  <a:cubicBezTo>
                    <a:pt x="10732" y="236112"/>
                    <a:pt x="5366" y="118056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 92"/>
            <p:cNvSpPr/>
            <p:nvPr/>
          </p:nvSpPr>
          <p:spPr>
            <a:xfrm>
              <a:off x="4419600" y="4817465"/>
              <a:ext cx="604071" cy="779172"/>
            </a:xfrm>
            <a:custGeom>
              <a:avLst/>
              <a:gdLst>
                <a:gd name="connsiteX0" fmla="*/ 0 w 573110"/>
                <a:gd name="connsiteY0" fmla="*/ 991673 h 991673"/>
                <a:gd name="connsiteX1" fmla="*/ 489397 w 573110"/>
                <a:gd name="connsiteY1" fmla="*/ 437881 h 991673"/>
                <a:gd name="connsiteX2" fmla="*/ 502276 w 573110"/>
                <a:gd name="connsiteY2" fmla="*/ 0 h 991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3110" h="991673">
                  <a:moveTo>
                    <a:pt x="0" y="991673"/>
                  </a:moveTo>
                  <a:cubicBezTo>
                    <a:pt x="202842" y="797416"/>
                    <a:pt x="405684" y="603160"/>
                    <a:pt x="489397" y="437881"/>
                  </a:cubicBezTo>
                  <a:cubicBezTo>
                    <a:pt x="573110" y="272602"/>
                    <a:pt x="537693" y="136301"/>
                    <a:pt x="502276" y="0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4" name="Straight Connector 93"/>
            <p:cNvCxnSpPr>
              <a:stCxn id="80" idx="4"/>
              <a:endCxn id="82" idx="0"/>
            </p:cNvCxnSpPr>
            <p:nvPr/>
          </p:nvCxnSpPr>
          <p:spPr>
            <a:xfrm rot="16200000" flipH="1">
              <a:off x="5300020" y="5192951"/>
              <a:ext cx="478971" cy="29298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eeform 94"/>
            <p:cNvSpPr/>
            <p:nvPr/>
          </p:nvSpPr>
          <p:spPr>
            <a:xfrm>
              <a:off x="3430914" y="4817465"/>
              <a:ext cx="1058820" cy="556551"/>
            </a:xfrm>
            <a:custGeom>
              <a:avLst/>
              <a:gdLst>
                <a:gd name="connsiteX0" fmla="*/ 0 w 1004552"/>
                <a:gd name="connsiteY0" fmla="*/ 0 h 708338"/>
                <a:gd name="connsiteX1" fmla="*/ 785611 w 1004552"/>
                <a:gd name="connsiteY1" fmla="*/ 270456 h 708338"/>
                <a:gd name="connsiteX2" fmla="*/ 1004552 w 1004552"/>
                <a:gd name="connsiteY2" fmla="*/ 708338 h 708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4552" h="708338">
                  <a:moveTo>
                    <a:pt x="0" y="0"/>
                  </a:moveTo>
                  <a:cubicBezTo>
                    <a:pt x="309093" y="76200"/>
                    <a:pt x="618186" y="152400"/>
                    <a:pt x="785611" y="270456"/>
                  </a:cubicBezTo>
                  <a:cubicBezTo>
                    <a:pt x="953036" y="388512"/>
                    <a:pt x="978794" y="548425"/>
                    <a:pt x="1004552" y="708338"/>
                  </a:cubicBezTo>
                </a:path>
              </a:pathLst>
            </a:cu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stCxn id="6" idx="2"/>
              <a:endCxn id="8" idx="6"/>
            </p:cNvCxnSpPr>
            <p:nvPr/>
          </p:nvCxnSpPr>
          <p:spPr>
            <a:xfrm rot="10800000" flipV="1">
              <a:off x="4508967" y="4830536"/>
              <a:ext cx="389140" cy="53884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92500" lnSpcReduction="100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Several NP-hard problems become polynomial because interval graphs have a perfect elimination order (PEO)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The PEO of an interval graph can be determined in linear time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For a graph with a PEO the chromatic number can be determined in linear time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All maximal cliques can be found in linear time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Induced sub-graphs of interval graphs are also interval graphs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Motivation </a:t>
            </a:r>
            <a:r>
              <a:rPr lang="en-US" dirty="0" smtClean="0"/>
              <a:t>and </a:t>
            </a:r>
            <a:r>
              <a:rPr lang="en-US" dirty="0" smtClean="0"/>
              <a:t>Introduction 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smtClean="0"/>
              <a:t>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1219200" y="3810000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&lt;o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o</a:t>
            </a:r>
            <a:r>
              <a:rPr lang="en-US" sz="2400" baseline="-25000" dirty="0" smtClean="0"/>
              <a:t>4 </a:t>
            </a:r>
            <a:r>
              <a:rPr lang="en-US" sz="2400" dirty="0" smtClean="0"/>
              <a:t>&gt;</a:t>
            </a:r>
            <a:endParaRPr lang="en-US" sz="2400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-4267200" y="1905000"/>
            <a:ext cx="37984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are the events in the sequence </a:t>
            </a:r>
            <a:r>
              <a:rPr lang="en-US" dirty="0" smtClean="0"/>
              <a:t>?</a:t>
            </a:r>
          </a:p>
          <a:p>
            <a:r>
              <a:rPr lang="en-US" dirty="0" smtClean="0"/>
              <a:t>Memory reads are recorded</a:t>
            </a:r>
            <a:endParaRPr lang="en-US" dirty="0" smtClean="0"/>
          </a:p>
          <a:p>
            <a:r>
              <a:rPr lang="en-US" dirty="0" smtClean="0"/>
              <a:t>Where the interval starts and stops ?</a:t>
            </a:r>
          </a:p>
          <a:p>
            <a:r>
              <a:rPr lang="en-US" dirty="0" smtClean="0"/>
              <a:t>From the first read to the last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1524000" y="4810449"/>
            <a:ext cx="5791200" cy="218751"/>
            <a:chOff x="990600" y="3515049"/>
            <a:chExt cx="1381761" cy="285750"/>
          </a:xfrm>
        </p:grpSpPr>
        <p:cxnSp>
          <p:nvCxnSpPr>
            <p:cNvPr id="68" name="Straight Connector 67"/>
            <p:cNvCxnSpPr/>
            <p:nvPr/>
          </p:nvCxnSpPr>
          <p:spPr>
            <a:xfrm rot="5400000">
              <a:off x="847728" y="3657923"/>
              <a:ext cx="285750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>
              <a:off x="2229486" y="3657922"/>
              <a:ext cx="285747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990600" y="3657600"/>
              <a:ext cx="1381757" cy="198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181600" y="5257800"/>
            <a:ext cx="2590800" cy="228600"/>
            <a:chOff x="990600" y="3515049"/>
            <a:chExt cx="1381761" cy="285750"/>
          </a:xfrm>
        </p:grpSpPr>
        <p:cxnSp>
          <p:nvCxnSpPr>
            <p:cNvPr id="74" name="Straight Connector 73"/>
            <p:cNvCxnSpPr/>
            <p:nvPr/>
          </p:nvCxnSpPr>
          <p:spPr>
            <a:xfrm rot="5400000">
              <a:off x="847728" y="3657923"/>
              <a:ext cx="285750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2229486" y="3657922"/>
              <a:ext cx="285747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990600" y="3657600"/>
              <a:ext cx="1381757" cy="198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1905000" y="5257800"/>
            <a:ext cx="2514600" cy="228600"/>
            <a:chOff x="990600" y="3515049"/>
            <a:chExt cx="1381761" cy="285750"/>
          </a:xfrm>
        </p:grpSpPr>
        <p:cxnSp>
          <p:nvCxnSpPr>
            <p:cNvPr id="79" name="Straight Connector 78"/>
            <p:cNvCxnSpPr/>
            <p:nvPr/>
          </p:nvCxnSpPr>
          <p:spPr>
            <a:xfrm rot="5400000">
              <a:off x="847728" y="3657923"/>
              <a:ext cx="285750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229486" y="3657922"/>
              <a:ext cx="285747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990600" y="3657600"/>
              <a:ext cx="1381757" cy="198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362200" y="5791200"/>
            <a:ext cx="1219200" cy="228600"/>
            <a:chOff x="990600" y="3515049"/>
            <a:chExt cx="1381761" cy="285750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47728" y="3657923"/>
              <a:ext cx="285750" cy="1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2229486" y="3657922"/>
              <a:ext cx="285747" cy="3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990600" y="3657600"/>
              <a:ext cx="1381757" cy="1985"/>
            </a:xfrm>
            <a:prstGeom prst="line">
              <a:avLst/>
            </a:prstGeom>
            <a:ln w="1905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7315200" cy="2057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/>
              <a:t>Memory reads are recorded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/>
              <a:t>The interval begins at the first read and ends at the last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4267200" y="4491335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1</a:t>
            </a:r>
            <a:endParaRPr lang="en-US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3048000" y="4948535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endParaRPr lang="en-US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6331036" y="4953000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4</a:t>
            </a:r>
            <a:endParaRPr lang="en-US" sz="2400" dirty="0"/>
          </a:p>
        </p:txBody>
      </p:sp>
      <p:sp>
        <p:nvSpPr>
          <p:cNvPr id="95" name="TextBox 94"/>
          <p:cNvSpPr txBox="1"/>
          <p:nvPr/>
        </p:nvSpPr>
        <p:spPr>
          <a:xfrm>
            <a:off x="2819400" y="5481935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85000" lnSpcReduction="200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Each vertex represents a memory object 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Each edge weight represents the  number of conflict misses caused if the objects connected to the edge are assigned to the same line in the cache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19200" y="5486400"/>
            <a:ext cx="685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Symbol"/>
              <a:buChar char="s"/>
            </a:pPr>
            <a:r>
              <a:rPr lang="en-US" sz="2000" dirty="0" smtClean="0"/>
              <a:t> = (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o</a:t>
            </a:r>
            <a:r>
              <a:rPr lang="en-US" sz="2000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o</a:t>
            </a:r>
            <a:r>
              <a:rPr lang="en-US" sz="2000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           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 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pSp>
        <p:nvGrpSpPr>
          <p:cNvPr id="27" name="Group 26"/>
          <p:cNvGrpSpPr/>
          <p:nvPr/>
        </p:nvGrpSpPr>
        <p:grpSpPr>
          <a:xfrm>
            <a:off x="2895600" y="3048000"/>
            <a:ext cx="2438400" cy="2286000"/>
            <a:chOff x="696686" y="1524000"/>
            <a:chExt cx="3810000" cy="3429000"/>
          </a:xfrm>
        </p:grpSpPr>
        <p:sp>
          <p:nvSpPr>
            <p:cNvPr id="6" name="Oval 5"/>
            <p:cNvSpPr/>
            <p:nvPr/>
          </p:nvSpPr>
          <p:spPr>
            <a:xfrm>
              <a:off x="2438400" y="1524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1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23257" y="2667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2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35829" y="2667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3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3810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4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96686" y="4191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5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6" idx="3"/>
              <a:endCxn id="7" idx="7"/>
            </p:cNvCxnSpPr>
            <p:nvPr/>
          </p:nvCxnSpPr>
          <p:spPr>
            <a:xfrm rot="5400000">
              <a:off x="1864165" y="2076823"/>
              <a:ext cx="604185" cy="7993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 rot="16200000" flipH="1">
              <a:off x="3170451" y="2185680"/>
              <a:ext cx="604184" cy="5816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1"/>
              <a:endCxn id="7" idx="5"/>
            </p:cNvCxnSpPr>
            <p:nvPr/>
          </p:nvCxnSpPr>
          <p:spPr>
            <a:xfrm rot="16200000" flipV="1">
              <a:off x="1864165" y="3219823"/>
              <a:ext cx="604184" cy="7993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7"/>
              <a:endCxn id="8" idx="3"/>
            </p:cNvCxnSpPr>
            <p:nvPr/>
          </p:nvCxnSpPr>
          <p:spPr>
            <a:xfrm rot="5400000" flipH="1" flipV="1">
              <a:off x="3170451" y="3328680"/>
              <a:ext cx="604184" cy="5816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2"/>
              <a:endCxn id="7" idx="6"/>
            </p:cNvCxnSpPr>
            <p:nvPr/>
          </p:nvCxnSpPr>
          <p:spPr>
            <a:xfrm rot="10800000">
              <a:off x="1894115" y="3048000"/>
              <a:ext cx="1741715" cy="158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10" idx="0"/>
            </p:cNvCxnSpPr>
            <p:nvPr/>
          </p:nvCxnSpPr>
          <p:spPr>
            <a:xfrm rot="5400000">
              <a:off x="914400" y="3646714"/>
              <a:ext cx="762000" cy="3265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3"/>
              <a:endCxn id="10" idx="6"/>
            </p:cNvCxnSpPr>
            <p:nvPr/>
          </p:nvCxnSpPr>
          <p:spPr>
            <a:xfrm rot="5400000">
              <a:off x="2010943" y="4017009"/>
              <a:ext cx="111592" cy="9983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6" idx="4"/>
            </p:cNvCxnSpPr>
            <p:nvPr/>
          </p:nvCxnSpPr>
          <p:spPr>
            <a:xfrm rot="5400000" flipH="1" flipV="1">
              <a:off x="2111829" y="3048000"/>
              <a:ext cx="1524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39886" y="2070279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29478" y="2057400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44499" y="2616369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</a:rPr>
                <a:t>5</a:t>
              </a:r>
              <a:endParaRPr lang="en-US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30286" y="3058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9886" y="3439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9686" y="3505200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9478" y="4429780"/>
              <a:ext cx="36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1486" y="3439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8</a:t>
              </a:r>
              <a:endParaRPr lang="en-US" sz="1600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1219200" y="5486400"/>
            <a:ext cx="6858000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buFont typeface="Symbol"/>
              <a:buChar char="s"/>
            </a:pPr>
            <a:r>
              <a:rPr lang="en-US" sz="2000" dirty="0" smtClean="0"/>
              <a:t> = </a:t>
            </a:r>
            <a:r>
              <a:rPr lang="en-US" sz="2000" dirty="0" smtClean="0"/>
              <a:t>(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o</a:t>
            </a:r>
            <a:r>
              <a:rPr lang="en-US" sz="2000" baseline="-25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0070C0"/>
                </a:solidFill>
              </a:rPr>
              <a:t>o</a:t>
            </a:r>
            <a:r>
              <a:rPr lang="en-US" sz="2000" baseline="-25000" dirty="0" smtClean="0">
                <a:solidFill>
                  <a:srgbClr val="0070C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1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           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/>
              <a:t>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 </a:t>
            </a:r>
            <a:r>
              <a:rPr lang="en-US" sz="2000" dirty="0" smtClean="0"/>
              <a:t>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 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5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4</a:t>
            </a:r>
            <a:r>
              <a:rPr lang="en-US" sz="2000" dirty="0" smtClean="0">
                <a:solidFill>
                  <a:schemeClr val="bg1"/>
                </a:solidFill>
              </a:rPr>
              <a:t>, o</a:t>
            </a:r>
            <a:r>
              <a:rPr lang="en-US" sz="2000" baseline="-25000" dirty="0" smtClean="0">
                <a:solidFill>
                  <a:schemeClr val="bg1"/>
                </a:solidFill>
              </a:rPr>
              <a:t>5 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Results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925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Theorem: Given a sequence of data accesses, the conflict graph of a program is an interval graph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Results for interval graphs apply to conflict graphs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Theorem: Chromatic number of the conflict graph can be determined in linear time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If the number of cache lines is greater than the chromatic number of the conflict graph then the objects can be optimally assigned to cache lines for zero conflict misses</a:t>
            </a:r>
          </a:p>
          <a:p>
            <a:pPr lvl="1"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Results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Corollary: Chromatic number for conflict graph gives number of cache lines required to achieve zero conflict misses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Corollary: For a placement that creates no cache </a:t>
            </a:r>
            <a:r>
              <a:rPr lang="en-US" dirty="0" smtClean="0"/>
              <a:t>conflicts, the </a:t>
            </a:r>
            <a:r>
              <a:rPr lang="en-US" dirty="0" smtClean="0"/>
              <a:t>sum of edges in the sub-graph for objects assigned to same cache line is zero, for each cache line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No two objects having an edge between them in conflict graph are assigned to same cache line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 of Objects to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642411"/>
            <a:ext cx="7467600" cy="437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of Objects to Cache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609600" y="2590800"/>
            <a:ext cx="2438400" cy="2286000"/>
            <a:chOff x="696686" y="1524000"/>
            <a:chExt cx="3810000" cy="3429000"/>
          </a:xfrm>
        </p:grpSpPr>
        <p:sp>
          <p:nvSpPr>
            <p:cNvPr id="6" name="Oval 5"/>
            <p:cNvSpPr/>
            <p:nvPr/>
          </p:nvSpPr>
          <p:spPr>
            <a:xfrm>
              <a:off x="2438400" y="1524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1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023257" y="2667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2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635829" y="2667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3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438400" y="3810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4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96686" y="4191000"/>
              <a:ext cx="870857" cy="76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5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Straight Connector 10"/>
            <p:cNvCxnSpPr>
              <a:stCxn id="6" idx="3"/>
              <a:endCxn id="7" idx="7"/>
            </p:cNvCxnSpPr>
            <p:nvPr/>
          </p:nvCxnSpPr>
          <p:spPr>
            <a:xfrm rot="5400000">
              <a:off x="1864165" y="2076823"/>
              <a:ext cx="604185" cy="7993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6" idx="5"/>
              <a:endCxn id="8" idx="1"/>
            </p:cNvCxnSpPr>
            <p:nvPr/>
          </p:nvCxnSpPr>
          <p:spPr>
            <a:xfrm rot="16200000" flipH="1">
              <a:off x="3170451" y="2185680"/>
              <a:ext cx="604184" cy="5816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9" idx="1"/>
              <a:endCxn id="7" idx="5"/>
            </p:cNvCxnSpPr>
            <p:nvPr/>
          </p:nvCxnSpPr>
          <p:spPr>
            <a:xfrm rot="16200000" flipV="1">
              <a:off x="1864165" y="3219823"/>
              <a:ext cx="604184" cy="7993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9" idx="7"/>
              <a:endCxn id="8" idx="3"/>
            </p:cNvCxnSpPr>
            <p:nvPr/>
          </p:nvCxnSpPr>
          <p:spPr>
            <a:xfrm rot="5400000" flipH="1" flipV="1">
              <a:off x="3170451" y="3328680"/>
              <a:ext cx="604184" cy="58164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8" idx="2"/>
              <a:endCxn id="7" idx="6"/>
            </p:cNvCxnSpPr>
            <p:nvPr/>
          </p:nvCxnSpPr>
          <p:spPr>
            <a:xfrm rot="10800000">
              <a:off x="1894115" y="3048000"/>
              <a:ext cx="1741715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4"/>
              <a:endCxn id="10" idx="0"/>
            </p:cNvCxnSpPr>
            <p:nvPr/>
          </p:nvCxnSpPr>
          <p:spPr>
            <a:xfrm rot="5400000">
              <a:off x="914400" y="3646714"/>
              <a:ext cx="762000" cy="32657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9" idx="3"/>
              <a:endCxn id="10" idx="6"/>
            </p:cNvCxnSpPr>
            <p:nvPr/>
          </p:nvCxnSpPr>
          <p:spPr>
            <a:xfrm rot="5400000">
              <a:off x="2010943" y="4017009"/>
              <a:ext cx="111592" cy="99839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9" idx="0"/>
              <a:endCxn id="6" idx="4"/>
            </p:cNvCxnSpPr>
            <p:nvPr/>
          </p:nvCxnSpPr>
          <p:spPr>
            <a:xfrm rot="5400000" flipH="1" flipV="1">
              <a:off x="2111829" y="3048000"/>
              <a:ext cx="15240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439886" y="2070279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929478" y="2057400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44499" y="2616369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30286" y="3058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39886" y="3439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39686" y="3505200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2</a:t>
              </a:r>
              <a:endParaRPr lang="en-US" sz="16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929478" y="4429780"/>
              <a:ext cx="36740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001486" y="3439181"/>
              <a:ext cx="451347" cy="5078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8</a:t>
              </a:r>
              <a:endParaRPr lang="en-US" sz="1600" dirty="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6400800" y="22860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324600" y="27432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172200" y="32004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477000" y="36576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3" name="Rectangle 42"/>
          <p:cNvSpPr/>
          <p:nvPr/>
        </p:nvSpPr>
        <p:spPr>
          <a:xfrm>
            <a:off x="3581400" y="28956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81400" y="32004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81400" y="35052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81400" y="38100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sz="2000" baseline="-25000" dirty="0" smtClean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019800" y="4114800"/>
            <a:ext cx="15240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o</a:t>
            </a:r>
            <a:r>
              <a:rPr lang="en-US" sz="2000" baseline="-25000" dirty="0" smtClean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49" name="Straight Arrow Connector 48"/>
          <p:cNvCxnSpPr>
            <a:stCxn id="39" idx="1"/>
            <a:endCxn id="43" idx="3"/>
          </p:cNvCxnSpPr>
          <p:nvPr/>
        </p:nvCxnSpPr>
        <p:spPr>
          <a:xfrm rot="10800000" flipV="1">
            <a:off x="5105400" y="2438400"/>
            <a:ext cx="1295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1"/>
            <a:endCxn id="44" idx="3"/>
          </p:cNvCxnSpPr>
          <p:nvPr/>
        </p:nvCxnSpPr>
        <p:spPr>
          <a:xfrm rot="10800000" flipV="1">
            <a:off x="5105400" y="2895600"/>
            <a:ext cx="12192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1" idx="1"/>
            <a:endCxn id="45" idx="3"/>
          </p:cNvCxnSpPr>
          <p:nvPr/>
        </p:nvCxnSpPr>
        <p:spPr>
          <a:xfrm rot="10800000" flipV="1">
            <a:off x="5105400" y="3352800"/>
            <a:ext cx="1066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2" idx="1"/>
            <a:endCxn id="46" idx="3"/>
          </p:cNvCxnSpPr>
          <p:nvPr/>
        </p:nvCxnSpPr>
        <p:spPr>
          <a:xfrm rot="10800000" flipV="1">
            <a:off x="5105400" y="3810000"/>
            <a:ext cx="13716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7" idx="1"/>
            <a:endCxn id="45" idx="3"/>
          </p:cNvCxnSpPr>
          <p:nvPr/>
        </p:nvCxnSpPr>
        <p:spPr>
          <a:xfrm rot="10800000">
            <a:off x="5105400" y="3657600"/>
            <a:ext cx="9144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609600" y="2590800"/>
            <a:ext cx="2514600" cy="2286000"/>
            <a:chOff x="1219200" y="4267200"/>
            <a:chExt cx="2514600" cy="2286000"/>
          </a:xfrm>
        </p:grpSpPr>
        <p:sp>
          <p:nvSpPr>
            <p:cNvPr id="64" name="Oval 63"/>
            <p:cNvSpPr/>
            <p:nvPr/>
          </p:nvSpPr>
          <p:spPr>
            <a:xfrm>
              <a:off x="2333897" y="4267200"/>
              <a:ext cx="557348" cy="5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1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5" name="Oval 64"/>
            <p:cNvSpPr/>
            <p:nvPr/>
          </p:nvSpPr>
          <p:spPr>
            <a:xfrm>
              <a:off x="1428205" y="5029200"/>
              <a:ext cx="557348" cy="5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2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100252" y="5029200"/>
              <a:ext cx="633548" cy="5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34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1219200" y="6045200"/>
              <a:ext cx="557348" cy="508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o</a:t>
              </a:r>
              <a:r>
                <a:rPr lang="en-US" sz="1600" baseline="-25000" dirty="0" smtClean="0">
                  <a:solidFill>
                    <a:schemeClr val="tx1"/>
                  </a:solidFill>
                </a:rPr>
                <a:t>5</a:t>
              </a:r>
              <a:endParaRPr lang="en-US" sz="1600" baseline="-250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Connector 68"/>
            <p:cNvCxnSpPr>
              <a:stCxn id="64" idx="3"/>
              <a:endCxn id="65" idx="7"/>
            </p:cNvCxnSpPr>
            <p:nvPr/>
          </p:nvCxnSpPr>
          <p:spPr>
            <a:xfrm rot="5400000">
              <a:off x="1958331" y="4646407"/>
              <a:ext cx="402790" cy="51158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64" idx="5"/>
              <a:endCxn id="66" idx="1"/>
            </p:cNvCxnSpPr>
            <p:nvPr/>
          </p:nvCxnSpPr>
          <p:spPr>
            <a:xfrm rot="16200000" flipH="1">
              <a:off x="2799933" y="4710495"/>
              <a:ext cx="402790" cy="38341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stCxn id="66" idx="2"/>
              <a:endCxn id="65" idx="6"/>
            </p:cNvCxnSpPr>
            <p:nvPr/>
          </p:nvCxnSpPr>
          <p:spPr>
            <a:xfrm rot="10800000">
              <a:off x="1985554" y="5283200"/>
              <a:ext cx="11146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65" idx="4"/>
              <a:endCxn id="68" idx="0"/>
            </p:cNvCxnSpPr>
            <p:nvPr/>
          </p:nvCxnSpPr>
          <p:spPr>
            <a:xfrm rot="5400000">
              <a:off x="1348377" y="5686697"/>
              <a:ext cx="508000" cy="20900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stCxn id="66" idx="3"/>
              <a:endCxn id="68" idx="6"/>
            </p:cNvCxnSpPr>
            <p:nvPr/>
          </p:nvCxnSpPr>
          <p:spPr>
            <a:xfrm rot="5400000">
              <a:off x="2066594" y="5172760"/>
              <a:ext cx="836395" cy="141648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2974848" y="4631386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10</a:t>
              </a:r>
              <a:endParaRPr lang="en-US" sz="1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008187" y="4622800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209800" y="4995446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584259" y="5791200"/>
              <a:ext cx="235141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6</a:t>
              </a:r>
              <a:endParaRPr lang="en-US" sz="16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414272" y="5543987"/>
              <a:ext cx="28886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8</a:t>
              </a:r>
              <a:endParaRPr lang="en-US" sz="1600" dirty="0"/>
            </a:p>
          </p:txBody>
        </p:sp>
      </p:grpSp>
      <p:cxnSp>
        <p:nvCxnSpPr>
          <p:cNvPr id="99" name="Straight Arrow Connector 98"/>
          <p:cNvCxnSpPr>
            <a:stCxn id="47" idx="1"/>
            <a:endCxn id="43" idx="3"/>
          </p:cNvCxnSpPr>
          <p:nvPr/>
        </p:nvCxnSpPr>
        <p:spPr>
          <a:xfrm rot="10800000">
            <a:off x="5105400" y="3048000"/>
            <a:ext cx="9144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42" idx="1"/>
            <a:endCxn id="45" idx="3"/>
          </p:cNvCxnSpPr>
          <p:nvPr/>
        </p:nvCxnSpPr>
        <p:spPr>
          <a:xfrm rot="10800000">
            <a:off x="5105400" y="3657600"/>
            <a:ext cx="13716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Motivation </a:t>
            </a:r>
            <a:r>
              <a:rPr lang="en-US" dirty="0" smtClean="0"/>
              <a:t>and Introduction 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/>
              <a:t>Motivation and Introduction 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 small set </a:t>
            </a:r>
            <a:r>
              <a:rPr lang="en-US" dirty="0" smtClean="0"/>
              <a:t>of </a:t>
            </a:r>
            <a:r>
              <a:rPr lang="en-US" dirty="0" smtClean="0"/>
              <a:t>benchmarks </a:t>
            </a:r>
            <a:r>
              <a:rPr lang="en-US" dirty="0" smtClean="0"/>
              <a:t>(C)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 comparison of the number of misses between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Cache conscious placement algorithm (ours)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Modulo assignment (current practice)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Simulation of the </a:t>
            </a:r>
            <a:r>
              <a:rPr lang="en-US" dirty="0" smtClean="0"/>
              <a:t>cache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/>
              <a:t>Assumes freedom to rearrange objects in memory (e.g. array elements)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Record </a:t>
            </a:r>
            <a:r>
              <a:rPr lang="en-US" dirty="0" smtClean="0"/>
              <a:t>the access sequence of memory objects for a complete run of the program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Instrument the code for memory allocations and accesses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Output</a:t>
            </a:r>
            <a:r>
              <a:rPr lang="en-US" dirty="0" smtClean="0"/>
              <a:t>: an ordered sequence of memory objects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04800" y="1447800"/>
          <a:ext cx="7924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61722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Bisort</a:t>
            </a:r>
            <a:r>
              <a:rPr lang="en-US" sz="2400" dirty="0" smtClean="0"/>
              <a:t>  from the Olden benchmark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524000"/>
          <a:ext cx="7620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60960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Cachekiller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Motivation </a:t>
            </a:r>
            <a:r>
              <a:rPr lang="en-US" dirty="0" smtClean="0"/>
              <a:t>and Introduction 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92500" lnSpcReduction="200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First to study hardness of the offline cache conscious data placement [</a:t>
            </a:r>
            <a:r>
              <a:rPr lang="en-US" dirty="0" err="1" smtClean="0"/>
              <a:t>Thabit</a:t>
            </a:r>
            <a:r>
              <a:rPr lang="en-US" dirty="0" smtClean="0"/>
              <a:t> 1982]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 complete framework for profile bases cache conscious data placement [Calder et al. 1998]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Even if there are a small number of misses, cache conscious data placement cannot be reasonably approximated [</a:t>
            </a:r>
            <a:r>
              <a:rPr lang="en-US" dirty="0" err="1" smtClean="0"/>
              <a:t>Petrank</a:t>
            </a:r>
            <a:r>
              <a:rPr lang="en-US" dirty="0" smtClean="0"/>
              <a:t> and </a:t>
            </a:r>
            <a:r>
              <a:rPr lang="en-US" dirty="0" err="1" smtClean="0"/>
              <a:t>Rawitz</a:t>
            </a:r>
            <a:r>
              <a:rPr lang="en-US" dirty="0" smtClean="0"/>
              <a:t> 2002</a:t>
            </a:r>
            <a:r>
              <a:rPr lang="en-US" dirty="0" smtClean="0"/>
              <a:t>]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Optimal register allocation for SSA-form programs [Hack and </a:t>
            </a:r>
            <a:r>
              <a:rPr lang="en-US" dirty="0" err="1" smtClean="0"/>
              <a:t>Goos</a:t>
            </a:r>
            <a:r>
              <a:rPr lang="en-US" dirty="0" smtClean="0"/>
              <a:t> 2006]</a:t>
            </a:r>
            <a:endParaRPr lang="en-US" dirty="0" smtClean="0"/>
          </a:p>
          <a:p>
            <a:pPr>
              <a:buSzPct val="90000"/>
              <a:buNone/>
            </a:pPr>
            <a:r>
              <a:rPr lang="en-US" dirty="0" smtClean="0"/>
              <a:t>   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Motivation </a:t>
            </a:r>
            <a:r>
              <a:rPr lang="en-US" dirty="0" smtClean="0"/>
              <a:t>and Introduction 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 fontScale="92500" lnSpcReduction="100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Identified relationship between conflict graphs and interval graphs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Gives us a better understanding of direct-mapped caches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An offline algorithm for cache conscious data placement for direct mapped caches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 an optimal assignment if there exists one with no conflict misses 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 a heuristic to decrease the size of the conflict graph, otherwise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</a:t>
            </a:r>
            <a:br>
              <a:rPr lang="en-US" dirty="0" smtClean="0"/>
            </a:br>
            <a:r>
              <a:rPr lang="en-US" dirty="0" smtClean="0"/>
              <a:t>&amp;</a:t>
            </a:r>
            <a:br>
              <a:rPr lang="en-US" dirty="0" smtClean="0"/>
            </a:b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Motivation and Introduction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Cache </a:t>
            </a:r>
            <a:r>
              <a:rPr lang="en-US" dirty="0" smtClean="0"/>
              <a:t>is a bottleneck for data access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Important to improve cache locality 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instrumental for program performance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Important to improve theoretical understanding of cache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4724400"/>
          </a:xfrm>
        </p:spPr>
        <p:txBody>
          <a:bodyPr>
            <a:normAutofit fontScale="92500"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Direct </a:t>
            </a:r>
            <a:r>
              <a:rPr lang="en-US" dirty="0" smtClean="0"/>
              <a:t>mapped </a:t>
            </a:r>
            <a:r>
              <a:rPr lang="en-US" dirty="0" smtClean="0"/>
              <a:t>cache 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Each block has only one place it can appear in cache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Types of cache misses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Compulsory misses 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Conflict misses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Capacity misses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Goal is to minimize number of conflict misses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Place data in memory such that it is mapped to the cache to cause minimum number of misses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64951" y="2133600"/>
            <a:ext cx="8162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Cache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304800" y="2819400"/>
            <a:ext cx="2057400" cy="1981200"/>
            <a:chOff x="360485" y="2514600"/>
            <a:chExt cx="2611315" cy="2819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ctangle 5"/>
            <p:cNvSpPr/>
            <p:nvPr/>
          </p:nvSpPr>
          <p:spPr>
            <a:xfrm>
              <a:off x="1066800" y="2514600"/>
              <a:ext cx="1905000" cy="28194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1066800" y="2971800"/>
              <a:ext cx="1905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066800" y="3429000"/>
              <a:ext cx="1905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066800" y="4876800"/>
              <a:ext cx="19050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60485" y="3598985"/>
              <a:ext cx="32412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k</a:t>
              </a:r>
              <a:endParaRPr lang="en-US" sz="2400" dirty="0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762000" y="2514600"/>
              <a:ext cx="228600" cy="2819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981200" y="38100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1981200" y="40386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1981200" y="42672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314700" y="2590800"/>
            <a:ext cx="2628900" cy="2057400"/>
            <a:chOff x="3314700" y="2590800"/>
            <a:chExt cx="4191000" cy="3352800"/>
          </a:xfrm>
        </p:grpSpPr>
        <p:sp>
          <p:nvSpPr>
            <p:cNvPr id="15" name="Rectangle 14"/>
            <p:cNvSpPr/>
            <p:nvPr/>
          </p:nvSpPr>
          <p:spPr>
            <a:xfrm>
              <a:off x="4191000" y="3009900"/>
              <a:ext cx="1905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419600" y="3695700"/>
              <a:ext cx="1905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34000" y="4914900"/>
              <a:ext cx="19050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o</a:t>
              </a:r>
              <a:r>
                <a:rPr lang="en-US" sz="2000" baseline="-25000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23" name="Flowchart: Connector 22"/>
            <p:cNvSpPr/>
            <p:nvPr/>
          </p:nvSpPr>
          <p:spPr>
            <a:xfrm>
              <a:off x="5334000" y="43815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4" name="Flowchart: Connector 23"/>
            <p:cNvSpPr/>
            <p:nvPr/>
          </p:nvSpPr>
          <p:spPr>
            <a:xfrm>
              <a:off x="5334000" y="45339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5" name="Flowchart: Connector 24"/>
            <p:cNvSpPr/>
            <p:nvPr/>
          </p:nvSpPr>
          <p:spPr>
            <a:xfrm>
              <a:off x="5334000" y="4686300"/>
              <a:ext cx="76200" cy="76200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7" name="Cloud 26"/>
            <p:cNvSpPr/>
            <p:nvPr/>
          </p:nvSpPr>
          <p:spPr>
            <a:xfrm rot="5400000">
              <a:off x="3733800" y="2171700"/>
              <a:ext cx="3352800" cy="4191000"/>
            </a:xfrm>
            <a:prstGeom prst="cloud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505200" y="1962090"/>
            <a:ext cx="19268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Memory objects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172200" y="2362200"/>
            <a:ext cx="2659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Object access sequence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6400800" y="3016984"/>
            <a:ext cx="2318263" cy="163121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000" dirty="0" smtClean="0"/>
              <a:t>&lt;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   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   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,</a:t>
            </a:r>
          </a:p>
          <a:p>
            <a:r>
              <a:rPr lang="en-US" sz="2000" dirty="0" smtClean="0"/>
              <a:t>            ……</a:t>
            </a:r>
          </a:p>
          <a:p>
            <a:r>
              <a:rPr lang="en-US" sz="2000" dirty="0" smtClean="0"/>
              <a:t>    o</a:t>
            </a:r>
            <a:r>
              <a:rPr lang="en-US" sz="2000" baseline="-25000" dirty="0" smtClean="0"/>
              <a:t>n-1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n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o</a:t>
            </a:r>
            <a:r>
              <a:rPr lang="en-US" sz="2000" baseline="-25000" dirty="0" smtClean="0"/>
              <a:t>4 </a:t>
            </a:r>
            <a:r>
              <a:rPr lang="en-US" sz="2000" dirty="0" smtClean="0"/>
              <a:t>&gt;</a:t>
            </a:r>
            <a:endParaRPr lang="en-US" sz="2000" dirty="0"/>
          </a:p>
        </p:txBody>
      </p:sp>
      <p:cxnSp>
        <p:nvCxnSpPr>
          <p:cNvPr id="35" name="Straight Arrow Connector 34"/>
          <p:cNvCxnSpPr/>
          <p:nvPr/>
        </p:nvCxnSpPr>
        <p:spPr>
          <a:xfrm rot="10800000">
            <a:off x="2438400" y="3048000"/>
            <a:ext cx="1295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2438400" y="3430588"/>
            <a:ext cx="1447800" cy="455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2438400" y="3276600"/>
            <a:ext cx="20574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2438400" y="3811588"/>
            <a:ext cx="1981200" cy="7604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 direct mapped cache with </a:t>
            </a:r>
            <a:r>
              <a:rPr lang="en-US" i="1" dirty="0" smtClean="0"/>
              <a:t>k</a:t>
            </a:r>
            <a:r>
              <a:rPr lang="en-US" dirty="0" smtClean="0"/>
              <a:t> lines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</a:t>
            </a:r>
            <a:r>
              <a:rPr lang="en-US" b="1" i="1" dirty="0" smtClean="0"/>
              <a:t>O</a:t>
            </a:r>
            <a:r>
              <a:rPr lang="en-US" dirty="0" smtClean="0"/>
              <a:t>: the set of all objects accessed during the program run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b="1" i="1" dirty="0" smtClean="0">
                <a:latin typeface="Symbol" pitchFamily="18" charset="2"/>
              </a:rPr>
              <a:t>s</a:t>
            </a:r>
            <a:r>
              <a:rPr lang="en-US" b="1" i="1" dirty="0" smtClean="0"/>
              <a:t> </a:t>
            </a:r>
            <a:r>
              <a:rPr lang="en-US" dirty="0" smtClean="0"/>
              <a:t> : sequence of object accesses 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err="1" smtClean="0"/>
              <a:t>Defn</a:t>
            </a:r>
            <a:r>
              <a:rPr lang="en-US" dirty="0" smtClean="0"/>
              <a:t>: Given </a:t>
            </a:r>
            <a:r>
              <a:rPr lang="en-US" b="1" i="1" dirty="0" smtClean="0"/>
              <a:t>O</a:t>
            </a:r>
            <a:r>
              <a:rPr lang="en-US" dirty="0" smtClean="0"/>
              <a:t> and </a:t>
            </a:r>
            <a:r>
              <a:rPr lang="en-US" b="1" i="1" dirty="0" smtClean="0">
                <a:latin typeface="Symbol" pitchFamily="18" charset="2"/>
              </a:rPr>
              <a:t>s</a:t>
            </a:r>
            <a:r>
              <a:rPr lang="en-US" dirty="0" smtClean="0"/>
              <a:t> , find a mapping </a:t>
            </a:r>
          </a:p>
          <a:p>
            <a:pPr>
              <a:buSzPct val="90000"/>
              <a:buNone/>
            </a:pPr>
            <a:r>
              <a:rPr lang="en-US" dirty="0" smtClean="0"/>
              <a:t>	</a:t>
            </a:r>
            <a:r>
              <a:rPr lang="en-US" i="1" dirty="0" smtClean="0"/>
              <a:t>f</a:t>
            </a:r>
            <a:r>
              <a:rPr lang="en-US" dirty="0" smtClean="0"/>
              <a:t>: </a:t>
            </a:r>
            <a:r>
              <a:rPr lang="en-US" b="1" i="1" dirty="0" smtClean="0"/>
              <a:t>O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{1, …, </a:t>
            </a:r>
            <a:r>
              <a:rPr lang="en-US" i="1" dirty="0" smtClean="0"/>
              <a:t>k</a:t>
            </a:r>
            <a:r>
              <a:rPr lang="en-US" dirty="0" smtClean="0"/>
              <a:t>} such that the number of conflict misses is minimized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The problem in general is NP-complete</a:t>
            </a:r>
          </a:p>
          <a:p>
            <a:pPr>
              <a:buSzPct val="90000"/>
              <a:buNone/>
            </a:pPr>
            <a:endParaRPr lang="en-US" dirty="0" smtClean="0"/>
          </a:p>
          <a:p>
            <a:pPr>
              <a:buSzPct val="9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Limiting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848600" cy="4724400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Direct mapped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Object sizes equal to the size of line in </a:t>
            </a:r>
            <a:r>
              <a:rPr lang="en-US" dirty="0" smtClean="0"/>
              <a:t>cache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Accurate profile information</a:t>
            </a:r>
          </a:p>
          <a:p>
            <a:pPr lvl="1">
              <a:buSzPct val="90000"/>
              <a:buBlip>
                <a:blip r:embed="rId3"/>
              </a:buBlip>
            </a:pPr>
            <a:r>
              <a:rPr lang="en-US" dirty="0" smtClean="0"/>
              <a:t>Known </a:t>
            </a:r>
            <a:r>
              <a:rPr lang="en-US" dirty="0" smtClean="0"/>
              <a:t>sequence of object accesses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315200" cy="4144963"/>
          </a:xfrm>
        </p:spPr>
        <p:txBody>
          <a:bodyPr>
            <a:normAutofit/>
          </a:bodyPr>
          <a:lstStyle/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Motivation </a:t>
            </a:r>
            <a:r>
              <a:rPr lang="en-US" dirty="0" smtClean="0"/>
              <a:t>and Introduction </a:t>
            </a:r>
            <a:endParaRPr lang="en-US" dirty="0" smtClean="0"/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>
                <a:solidFill>
                  <a:srgbClr val="FF0000"/>
                </a:solidFill>
              </a:rPr>
              <a:t> Background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Data Assignment to Cache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Evaluation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Related Work</a:t>
            </a:r>
          </a:p>
          <a:p>
            <a:pPr>
              <a:buSzPct val="90000"/>
              <a:buBlip>
                <a:blip r:embed="rId3"/>
              </a:buBlip>
            </a:pPr>
            <a:r>
              <a:rPr lang="en-US" dirty="0" smtClean="0"/>
              <a:t> Conclusions</a:t>
            </a:r>
          </a:p>
          <a:p>
            <a:pPr>
              <a:buSzPct val="90000"/>
              <a:buBlip>
                <a:blip r:embed="rId3"/>
              </a:buBlip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C225E-037C-4C72-A4F8-5B5FB9A098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6648</TotalTime>
  <Words>1165</Words>
  <Application>Microsoft Office PowerPoint</Application>
  <PresentationFormat>On-screen Show (4:3)</PresentationFormat>
  <Paragraphs>268</Paragraphs>
  <Slides>28</Slides>
  <Notes>28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 Graph Theoretic Approach to Cache-Conscious Placement of Data for Direct Mapped Caches</vt:lpstr>
      <vt:lpstr>Outline</vt:lpstr>
      <vt:lpstr>Outline</vt:lpstr>
      <vt:lpstr>Motivation</vt:lpstr>
      <vt:lpstr>Introduction</vt:lpstr>
      <vt:lpstr>Problem</vt:lpstr>
      <vt:lpstr>Problem</vt:lpstr>
      <vt:lpstr>Limiting Assumptions</vt:lpstr>
      <vt:lpstr>Outline</vt:lpstr>
      <vt:lpstr>Graph Theory</vt:lpstr>
      <vt:lpstr>Graph Theory</vt:lpstr>
      <vt:lpstr>Outline</vt:lpstr>
      <vt:lpstr>Program Profile</vt:lpstr>
      <vt:lpstr>Conflict Graph</vt:lpstr>
      <vt:lpstr>Theoretical Results (I)</vt:lpstr>
      <vt:lpstr>Theoretical Results (II)</vt:lpstr>
      <vt:lpstr>Assignment of Objects to Cache</vt:lpstr>
      <vt:lpstr>Assignment of Objects to Cache</vt:lpstr>
      <vt:lpstr>Outline</vt:lpstr>
      <vt:lpstr>Evaluation</vt:lpstr>
      <vt:lpstr>Profiler</vt:lpstr>
      <vt:lpstr>Evaluation</vt:lpstr>
      <vt:lpstr>Evaluation</vt:lpstr>
      <vt:lpstr>Outline</vt:lpstr>
      <vt:lpstr>Related Work</vt:lpstr>
      <vt:lpstr>Outline</vt:lpstr>
      <vt:lpstr>Conclusions</vt:lpstr>
      <vt:lpstr>Questions &amp; Comments</vt:lpstr>
    </vt:vector>
  </TitlesOfParts>
  <Company>myb &amp; sons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Path Heuristic for Partitioning</dc:title>
  <dc:creator>mirza yaqoob baig</dc:creator>
  <cp:lastModifiedBy>mirza yaqoob baig</cp:lastModifiedBy>
  <cp:revision>194</cp:revision>
  <dcterms:created xsi:type="dcterms:W3CDTF">2008-07-27T03:15:17Z</dcterms:created>
  <dcterms:modified xsi:type="dcterms:W3CDTF">2010-05-20T16:14:35Z</dcterms:modified>
</cp:coreProperties>
</file>