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397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0F9"/>
    <a:srgbClr val="00FF00"/>
    <a:srgbClr val="790015"/>
    <a:srgbClr val="EAEC5E"/>
    <a:srgbClr val="B757FF"/>
    <a:srgbClr val="D69FFF"/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0" autoAdjust="0"/>
    <p:restoredTop sz="94660"/>
  </p:normalViewPr>
  <p:slideViewPr>
    <p:cSldViewPr>
      <p:cViewPr>
        <p:scale>
          <a:sx n="130" d="100"/>
          <a:sy n="130" d="100"/>
        </p:scale>
        <p:origin x="-584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C0E6940B-FCB2-4A49-96E9-B6F1B8CAA03F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AF90C420-92BC-DE49-A2BF-2B19F65DCB7C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8892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43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52950" y="16764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2950" y="38100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5400" y="12954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5400" y="65532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" y="6600825"/>
            <a:ext cx="2930639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Century Schoolbook" charset="0"/>
              </a:rPr>
              <a:t>CS742 – Distributed </a:t>
            </a:r>
            <a:r>
              <a:rPr lang="en-US" sz="1200" dirty="0">
                <a:latin typeface="Century Schoolbook" charset="0"/>
              </a:rPr>
              <a:t>&amp; Parallel DBMS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41389" y="6600825"/>
            <a:ext cx="91371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>
                <a:latin typeface="Century Schoolbook" charset="0"/>
              </a:rPr>
              <a:t>Page</a:t>
            </a:r>
            <a:r>
              <a:rPr lang="en-US" sz="1200" dirty="0" smtClean="0">
                <a:latin typeface="Century Schoolbook" charset="0"/>
              </a:rPr>
              <a:t> </a:t>
            </a:r>
            <a:r>
              <a:rPr lang="en-US" sz="1200" dirty="0" smtClean="0">
                <a:latin typeface="Century Schoolbook" charset="0"/>
              </a:rPr>
              <a:t>3. </a:t>
            </a:r>
            <a:fld id="{1880D51B-5BD8-F74F-8117-C471E75C3B6D}" type="slidenum">
              <a:rPr lang="en-US" sz="1200">
                <a:latin typeface="Century Schoolbook" charset="0"/>
              </a:rPr>
              <a:pPr algn="r"/>
              <a:t>‹#›</a:t>
            </a:fld>
            <a:endParaRPr lang="en-US" sz="1200" dirty="0">
              <a:latin typeface="Century Schoolbook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059238" y="6600825"/>
            <a:ext cx="12747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entury Schoolbook" charset="0"/>
              </a:rPr>
              <a:t>M. Tamer Özsu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9pPr>
    </p:titleStyle>
    <p:bodyStyle>
      <a:lvl1pPr marL="285750" indent="-285750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9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9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u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s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9.wmf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52400"/>
            <a:ext cx="8601075" cy="1143000"/>
          </a:xfrm>
          <a:noFill/>
          <a:ln/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04950" y="1371600"/>
            <a:ext cx="702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85750" indent="-28575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n"/>
            </a:pPr>
            <a:r>
              <a:rPr lang="en-US" sz="2200" dirty="0">
                <a:latin typeface="Century Schoolbook" charset="0"/>
              </a:rPr>
              <a:t>Introduction &amp; architectural issues</a:t>
            </a:r>
            <a:endParaRPr lang="en-US" sz="2200" dirty="0" smtClean="0">
              <a:latin typeface="Century Schoolbook" charset="0"/>
            </a:endParaRPr>
          </a:p>
          <a:p>
            <a:pPr marL="285750" indent="-28575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n"/>
            </a:pPr>
            <a:r>
              <a:rPr lang="en-US" sz="2200" dirty="0" smtClean="0">
                <a:latin typeface="Century Schoolbook" charset="0"/>
              </a:rPr>
              <a:t>Data distribution</a:t>
            </a:r>
            <a:endParaRPr lang="en-US" sz="2200" dirty="0" smtClean="0">
              <a:latin typeface="Century Schoolbook" charset="0"/>
            </a:endParaRP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Distributed query processing</a:t>
            </a:r>
            <a:endParaRPr lang="en-US" sz="2200" dirty="0" smtClean="0">
              <a:latin typeface="Century Schoolbook" charset="0"/>
            </a:endParaRPr>
          </a:p>
          <a:p>
            <a:pPr marL="685800" lvl="1" indent="-22860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1800" dirty="0" smtClean="0">
                <a:latin typeface="Century Schoolbook" charset="0"/>
                <a:ea typeface="ＭＳ Ｐゴシック" charset="-128"/>
              </a:rPr>
              <a:t>Query </a:t>
            </a:r>
            <a:r>
              <a:rPr lang="en-US" sz="1800" dirty="0">
                <a:latin typeface="Century Schoolbook" charset="0"/>
                <a:ea typeface="ＭＳ Ｐゴシック" charset="-128"/>
              </a:rPr>
              <a:t>Processing Methodology</a:t>
            </a:r>
          </a:p>
          <a:p>
            <a:pPr marL="685800" lvl="1" indent="-22860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1800" dirty="0" smtClean="0">
                <a:latin typeface="Century Schoolbook" charset="0"/>
                <a:ea typeface="ＭＳ Ｐゴシック" charset="-128"/>
              </a:rPr>
              <a:t>Localization</a:t>
            </a:r>
            <a:endParaRPr lang="en-US" sz="1800" dirty="0" smtClean="0">
              <a:latin typeface="Century Schoolbook" charset="0"/>
              <a:ea typeface="ＭＳ Ｐゴシック" charset="-128"/>
            </a:endParaRP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Distributed query optimization</a:t>
            </a:r>
            <a:endParaRPr lang="en-US" sz="2200" dirty="0" smtClean="0">
              <a:latin typeface="Century Schoolbook" charset="0"/>
            </a:endParaRP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Distributed </a:t>
            </a:r>
            <a:r>
              <a:rPr lang="en-US" sz="2200" dirty="0" smtClean="0">
                <a:latin typeface="Century Schoolbook" charset="0"/>
              </a:rPr>
              <a:t>transactions &amp; concurrency control</a:t>
            </a: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Distributed reliability</a:t>
            </a:r>
            <a:endParaRPr lang="en-US" sz="2200" dirty="0" smtClean="0">
              <a:latin typeface="Century Schoolbook" charset="0"/>
            </a:endParaRP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Data replication</a:t>
            </a: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Parallel database systems</a:t>
            </a: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Database integration &amp; querying</a:t>
            </a:r>
            <a:endParaRPr lang="en-US" sz="2200" dirty="0" smtClean="0">
              <a:latin typeface="Century Schoolbook" charset="0"/>
            </a:endParaRPr>
          </a:p>
          <a:p>
            <a:pPr>
              <a:spcBef>
                <a:spcPct val="15000"/>
              </a:spcBef>
              <a:buClr>
                <a:schemeClr val="accent6"/>
              </a:buClr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Advanced topics</a:t>
            </a:r>
            <a:endParaRPr lang="en-US" sz="2200" dirty="0" smtClean="0">
              <a:latin typeface="Century Schoolbook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Issues – Optimization Timing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1628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Compilation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  <a:cs typeface="Symbol" charset="2"/>
                <a:sym typeface="Symbol" charset="2"/>
              </a:rPr>
              <a:t>⇒</a:t>
            </a:r>
            <a:r>
              <a:rPr lang="en-US" sz="2000" dirty="0" smtClean="0">
                <a:sym typeface="Symbol" charset="2"/>
              </a:rPr>
              <a:t> </a:t>
            </a:r>
            <a:r>
              <a:rPr lang="en-US" sz="2000" dirty="0" smtClean="0"/>
              <a:t>optimize </a:t>
            </a:r>
            <a:r>
              <a:rPr lang="en-US" sz="2000" dirty="0"/>
              <a:t>prior to the execution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Difficult to estimate the size of the intermediate results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  <a:cs typeface="Symbol" charset="2"/>
                <a:sym typeface="Symbol" charset="2"/>
              </a:rPr>
              <a:t>⇒</a:t>
            </a:r>
            <a:r>
              <a:rPr lang="en-US" sz="2000" dirty="0" smtClean="0"/>
              <a:t> </a:t>
            </a:r>
            <a:r>
              <a:rPr lang="en-US" sz="2000" dirty="0"/>
              <a:t>error propagation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Can amortize over many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R*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Run time optimization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Exact information on the intermediate relation sizes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Have to </a:t>
            </a:r>
            <a:r>
              <a:rPr lang="en-US" sz="2000" dirty="0" err="1"/>
              <a:t>reoptimize</a:t>
            </a:r>
            <a:r>
              <a:rPr lang="en-US" sz="2000" dirty="0"/>
              <a:t> for multiple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Distributed INGRES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If the error in estimate sizes &gt; threshold, </a:t>
            </a:r>
            <a:r>
              <a:rPr lang="en-US" sz="2000" dirty="0" err="1"/>
              <a:t>reoptimize</a:t>
            </a:r>
            <a:r>
              <a:rPr lang="en-US" sz="2000" dirty="0"/>
              <a:t> at run time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000" dirty="0"/>
              <a:t>Mermaid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Issues – Statistics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495800"/>
          </a:xfrm>
        </p:spPr>
        <p:txBody>
          <a:bodyPr/>
          <a:lstStyle/>
          <a:p>
            <a:r>
              <a:rPr lang="en-US"/>
              <a:t>Relation</a:t>
            </a:r>
          </a:p>
          <a:p>
            <a:pPr lvl="1"/>
            <a:r>
              <a:rPr lang="en-US" sz="2000"/>
              <a:t>Cardinality</a:t>
            </a:r>
          </a:p>
          <a:p>
            <a:pPr lvl="1"/>
            <a:r>
              <a:rPr lang="en-US" sz="2000"/>
              <a:t>Size of a tuple</a:t>
            </a:r>
          </a:p>
          <a:p>
            <a:pPr lvl="1"/>
            <a:r>
              <a:rPr lang="en-US" sz="2000"/>
              <a:t>Fraction of tuples participating in a join with another relation</a:t>
            </a:r>
          </a:p>
          <a:p>
            <a:r>
              <a:rPr lang="en-US"/>
              <a:t>Attribute</a:t>
            </a:r>
          </a:p>
          <a:p>
            <a:pPr lvl="1"/>
            <a:r>
              <a:rPr lang="en-US" sz="2000"/>
              <a:t>Cardinality of domain</a:t>
            </a:r>
          </a:p>
          <a:p>
            <a:pPr lvl="1"/>
            <a:r>
              <a:rPr lang="en-US" sz="2000"/>
              <a:t>Actual number of distinct values</a:t>
            </a:r>
          </a:p>
          <a:p>
            <a:r>
              <a:rPr lang="en-US"/>
              <a:t>Common assumptions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Independence</a:t>
            </a:r>
            <a:r>
              <a:rPr lang="en-US" sz="2000"/>
              <a:t> between different attribute values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Uniform distribution</a:t>
            </a:r>
            <a:r>
              <a:rPr lang="en-US" sz="2000"/>
              <a:t> of attribute values within their domain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Issues – Decision Sites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  <a:p>
            <a:pPr lvl="1"/>
            <a:r>
              <a:rPr lang="en-US" dirty="0"/>
              <a:t>Single site determines the “best” schedule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Need knowledge about the entire distributed database</a:t>
            </a:r>
          </a:p>
          <a:p>
            <a:r>
              <a:rPr lang="en-US" dirty="0"/>
              <a:t>Distributed</a:t>
            </a:r>
          </a:p>
          <a:p>
            <a:pPr lvl="1"/>
            <a:r>
              <a:rPr lang="en-US" dirty="0"/>
              <a:t>Cooperation among sites to determine the schedule</a:t>
            </a:r>
          </a:p>
          <a:p>
            <a:pPr lvl="1"/>
            <a:r>
              <a:rPr lang="en-US" dirty="0"/>
              <a:t>Need only local information</a:t>
            </a:r>
          </a:p>
          <a:p>
            <a:pPr lvl="1"/>
            <a:r>
              <a:rPr lang="en-US" dirty="0"/>
              <a:t>Cost of cooperation</a:t>
            </a:r>
          </a:p>
          <a:p>
            <a:r>
              <a:rPr lang="en-US" dirty="0"/>
              <a:t>Hybrid</a:t>
            </a:r>
          </a:p>
          <a:p>
            <a:pPr lvl="1"/>
            <a:r>
              <a:rPr lang="en-US" dirty="0"/>
              <a:t>One site determines the global schedule</a:t>
            </a:r>
          </a:p>
          <a:p>
            <a:pPr lvl="1"/>
            <a:r>
              <a:rPr lang="en-US" dirty="0"/>
              <a:t>Each site optimizes the local subqueries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0"/>
            <a:ext cx="7208838" cy="1373188"/>
          </a:xfrm>
        </p:spPr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Query Optimization Issues – Network Topology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555750"/>
            <a:ext cx="7097713" cy="5302250"/>
          </a:xfrm>
          <a:noFill/>
        </p:spPr>
        <p:txBody>
          <a:bodyPr/>
          <a:lstStyle/>
          <a:p>
            <a:pPr marL="342900" indent="-342900">
              <a:lnSpc>
                <a:spcPts val="23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>
                <a:solidFill>
                  <a:srgbClr val="0000D4"/>
                </a:solidFill>
              </a:rPr>
              <a:t>Wide area networks </a:t>
            </a:r>
            <a:r>
              <a:rPr lang="en-US"/>
              <a:t>(WAN) – point-to-point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Characteristics</a:t>
            </a:r>
          </a:p>
          <a:p>
            <a:pPr marL="1257300" lvl="2" indent="-342900">
              <a:lnSpc>
                <a:spcPts val="17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Low bandwidth</a:t>
            </a:r>
          </a:p>
          <a:p>
            <a:pPr marL="1257300" lvl="2" indent="-342900">
              <a:lnSpc>
                <a:spcPts val="17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Low speed</a:t>
            </a:r>
          </a:p>
          <a:p>
            <a:pPr marL="1257300" lvl="2" indent="-342900">
              <a:lnSpc>
                <a:spcPts val="17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High protocol overhead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Communication cost will dominate; ignore all other cost factors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Global schedule to minimize communication cost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Local schedules according to centralized query optimization</a:t>
            </a:r>
          </a:p>
          <a:p>
            <a:pPr marL="342900" indent="-342900">
              <a:lnSpc>
                <a:spcPts val="23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>
                <a:solidFill>
                  <a:srgbClr val="0000D4"/>
                </a:solidFill>
              </a:rPr>
              <a:t>Local area networks </a:t>
            </a:r>
            <a:r>
              <a:rPr lang="en-US"/>
              <a:t>(LAN)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Communication cost not that dominant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Total cost function should be considered</a:t>
            </a:r>
          </a:p>
          <a:p>
            <a:pPr marL="804863" lvl="1" indent="-347663">
              <a:lnSpc>
                <a:spcPts val="1900"/>
              </a:lnSpc>
              <a:spcAft>
                <a:spcPts val="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Broadcasting can be exploited (joins)</a:t>
            </a:r>
          </a:p>
          <a:p>
            <a:pPr marL="804863" lvl="1" indent="-347663">
              <a:lnSpc>
                <a:spcPts val="1900"/>
              </a:lnSpc>
              <a:spcAft>
                <a:spcPts val="13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/>
              <a:t>Special algorithms exist for star networks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" y="0"/>
            <a:ext cx="6650038" cy="1303338"/>
          </a:xfrm>
        </p:spPr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Distributed Query Processing Methodology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3141663" y="1365250"/>
            <a:ext cx="26543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>
                <a:latin typeface="Century Schoolbook" charset="0"/>
              </a:rPr>
              <a:t>Calculus Query on Distributed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>
                <a:latin typeface="Century Schoolbook" charset="0"/>
              </a:rPr>
              <a:t>Relations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655763" y="3027363"/>
            <a:ext cx="10509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>
                <a:latin typeface="Century Schoolbook" charset="0"/>
              </a:rPr>
              <a:t>CONTROL</a:t>
            </a:r>
          </a:p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>
                <a:latin typeface="Century Schoolbook" charset="0"/>
              </a:rPr>
              <a:t>SITE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655763" y="5503863"/>
            <a:ext cx="76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LOCAL</a:t>
            </a:r>
          </a:p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SITES</a:t>
            </a:r>
          </a:p>
        </p:txBody>
      </p:sp>
      <p:sp>
        <p:nvSpPr>
          <p:cNvPr id="194566" name="Freeform 6"/>
          <p:cNvSpPr>
            <a:spLocks/>
          </p:cNvSpPr>
          <p:nvPr/>
        </p:nvSpPr>
        <p:spPr bwMode="auto">
          <a:xfrm>
            <a:off x="3636963" y="1943100"/>
            <a:ext cx="16764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3713163" y="1987550"/>
            <a:ext cx="15113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Query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Decomposition</a:t>
            </a:r>
          </a:p>
        </p:txBody>
      </p:sp>
      <p:sp>
        <p:nvSpPr>
          <p:cNvPr id="194568" name="Freeform 8"/>
          <p:cNvSpPr>
            <a:spLocks/>
          </p:cNvSpPr>
          <p:nvPr/>
        </p:nvSpPr>
        <p:spPr bwMode="auto">
          <a:xfrm>
            <a:off x="3636963" y="3162300"/>
            <a:ext cx="16764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3827463" y="3206750"/>
            <a:ext cx="12827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Data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Localization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3109913" y="2565400"/>
            <a:ext cx="2717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  <a:tab pos="2743200" algn="l"/>
              </a:tabLst>
            </a:pPr>
            <a:r>
              <a:rPr lang="en-US">
                <a:latin typeface="Century Schoolbook" charset="0"/>
              </a:rPr>
              <a:t>Algebraic Query on Distributed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  <a:tab pos="2743200" algn="l"/>
              </a:tabLst>
            </a:pPr>
            <a:r>
              <a:rPr lang="en-US">
                <a:latin typeface="Century Schoolbook" charset="0"/>
              </a:rPr>
              <a:t>Relations</a:t>
            </a:r>
          </a:p>
        </p:txBody>
      </p:sp>
      <p:sp>
        <p:nvSpPr>
          <p:cNvPr id="194571" name="Freeform 11"/>
          <p:cNvSpPr>
            <a:spLocks/>
          </p:cNvSpPr>
          <p:nvPr/>
        </p:nvSpPr>
        <p:spPr bwMode="auto">
          <a:xfrm>
            <a:off x="3636963" y="4203700"/>
            <a:ext cx="16764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3789363" y="4248150"/>
            <a:ext cx="1358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Global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Optimization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3713163" y="3757613"/>
            <a:ext cx="1511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>
                <a:latin typeface="Century Schoolbook" charset="0"/>
              </a:rPr>
              <a:t>Fragment Query</a:t>
            </a:r>
          </a:p>
        </p:txBody>
      </p:sp>
      <p:sp>
        <p:nvSpPr>
          <p:cNvPr id="194574" name="Freeform 14"/>
          <p:cNvSpPr>
            <a:spLocks/>
          </p:cNvSpPr>
          <p:nvPr/>
        </p:nvSpPr>
        <p:spPr bwMode="auto">
          <a:xfrm>
            <a:off x="3636963" y="5473700"/>
            <a:ext cx="16764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789363" y="5518150"/>
            <a:ext cx="1358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5008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Local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 b="1">
                <a:latin typeface="Century Schoolbook" charset="0"/>
              </a:rPr>
              <a:t>Optimization</a:t>
            </a: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3059113" y="4876800"/>
            <a:ext cx="2819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  <a:tab pos="2743200" algn="l"/>
              </a:tabLst>
            </a:pPr>
            <a:r>
              <a:rPr lang="en-US">
                <a:latin typeface="Century Schoolbook" charset="0"/>
              </a:rPr>
              <a:t>Optimized Fragment Query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  <a:tab pos="1828800" algn="l"/>
                <a:tab pos="2743200" algn="l"/>
              </a:tabLst>
            </a:pPr>
            <a:r>
              <a:rPr lang="en-US">
                <a:latin typeface="Century Schoolbook" charset="0"/>
              </a:rPr>
              <a:t>with Communication Operations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3725863" y="6134100"/>
            <a:ext cx="148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>
                <a:latin typeface="Century Schoolbook" charset="0"/>
              </a:rPr>
              <a:t>Optimized Local</a:t>
            </a:r>
          </a:p>
          <a:p>
            <a:pPr algn="ctr" eaLnBrk="1" hangingPunct="1">
              <a:lnSpc>
                <a:spcPts val="1300"/>
              </a:lnSpc>
              <a:tabLst>
                <a:tab pos="0" algn="l"/>
                <a:tab pos="914400" algn="l"/>
              </a:tabLst>
            </a:pPr>
            <a:r>
              <a:rPr lang="en-US">
                <a:latin typeface="Century Schoolbook" charset="0"/>
              </a:rPr>
              <a:t>Queries</a:t>
            </a:r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 rot="10800000" flipH="1">
            <a:off x="4468813" y="58674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 rot="10800000" flipH="1">
            <a:off x="4468813" y="520065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0" name="Line 20"/>
          <p:cNvSpPr>
            <a:spLocks noChangeShapeType="1"/>
          </p:cNvSpPr>
          <p:nvPr/>
        </p:nvSpPr>
        <p:spPr bwMode="auto">
          <a:xfrm rot="10800000" flipH="1">
            <a:off x="4468813" y="46101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1" name="Line 21"/>
          <p:cNvSpPr>
            <a:spLocks noChangeShapeType="1"/>
          </p:cNvSpPr>
          <p:nvPr/>
        </p:nvSpPr>
        <p:spPr bwMode="auto">
          <a:xfrm rot="10800000" flipH="1">
            <a:off x="4468813" y="39497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2" name="Line 22"/>
          <p:cNvSpPr>
            <a:spLocks noChangeShapeType="1"/>
          </p:cNvSpPr>
          <p:nvPr/>
        </p:nvSpPr>
        <p:spPr bwMode="auto">
          <a:xfrm rot="10800000" flipH="1">
            <a:off x="4468813" y="35433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3" name="Line 23"/>
          <p:cNvSpPr>
            <a:spLocks noChangeShapeType="1"/>
          </p:cNvSpPr>
          <p:nvPr/>
        </p:nvSpPr>
        <p:spPr bwMode="auto">
          <a:xfrm rot="10800000" flipH="1">
            <a:off x="4468813" y="28702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4" name="Line 24"/>
          <p:cNvSpPr>
            <a:spLocks noChangeShapeType="1"/>
          </p:cNvSpPr>
          <p:nvPr/>
        </p:nvSpPr>
        <p:spPr bwMode="auto">
          <a:xfrm rot="10800000" flipH="1">
            <a:off x="4468813" y="23241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5" name="Line 25"/>
          <p:cNvSpPr>
            <a:spLocks noChangeShapeType="1"/>
          </p:cNvSpPr>
          <p:nvPr/>
        </p:nvSpPr>
        <p:spPr bwMode="auto">
          <a:xfrm rot="10800000" flipH="1">
            <a:off x="4468813" y="1676400"/>
            <a:ext cx="127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6" name="Freeform 26"/>
          <p:cNvSpPr>
            <a:spLocks/>
          </p:cNvSpPr>
          <p:nvPr/>
        </p:nvSpPr>
        <p:spPr bwMode="auto">
          <a:xfrm>
            <a:off x="6534150" y="1873250"/>
            <a:ext cx="1447800" cy="508000"/>
          </a:xfrm>
          <a:custGeom>
            <a:avLst/>
            <a:gdLst/>
            <a:ahLst/>
            <a:cxnLst>
              <a:cxn ang="0">
                <a:pos x="5000" y="0"/>
              </a:cxn>
              <a:cxn ang="0">
                <a:pos x="0" y="5000"/>
              </a:cxn>
              <a:cxn ang="0">
                <a:pos x="5000" y="10000"/>
              </a:cxn>
              <a:cxn ang="0">
                <a:pos x="10000" y="5000"/>
              </a:cxn>
              <a:cxn ang="0">
                <a:pos x="5000" y="0"/>
              </a:cxn>
              <a:cxn ang="0">
                <a:pos x="5000" y="0"/>
              </a:cxn>
            </a:cxnLst>
            <a:rect l="0" t="0" r="r" b="b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solidFill>
            <a:srgbClr val="037C03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7" name="Text Box 27"/>
          <p:cNvSpPr txBox="1">
            <a:spLocks noChangeArrowheads="1"/>
          </p:cNvSpPr>
          <p:nvPr/>
        </p:nvSpPr>
        <p:spPr bwMode="auto">
          <a:xfrm>
            <a:off x="6819900" y="1917700"/>
            <a:ext cx="86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GLOBAL</a:t>
            </a:r>
          </a:p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SCHEMA</a:t>
            </a:r>
          </a:p>
        </p:txBody>
      </p:sp>
      <p:sp>
        <p:nvSpPr>
          <p:cNvPr id="194588" name="Freeform 28"/>
          <p:cNvSpPr>
            <a:spLocks/>
          </p:cNvSpPr>
          <p:nvPr/>
        </p:nvSpPr>
        <p:spPr bwMode="auto">
          <a:xfrm>
            <a:off x="6534150" y="3092450"/>
            <a:ext cx="1447800" cy="508000"/>
          </a:xfrm>
          <a:custGeom>
            <a:avLst/>
            <a:gdLst/>
            <a:ahLst/>
            <a:cxnLst>
              <a:cxn ang="0">
                <a:pos x="5000" y="0"/>
              </a:cxn>
              <a:cxn ang="0">
                <a:pos x="0" y="5000"/>
              </a:cxn>
              <a:cxn ang="0">
                <a:pos x="5000" y="10000"/>
              </a:cxn>
              <a:cxn ang="0">
                <a:pos x="10000" y="5000"/>
              </a:cxn>
              <a:cxn ang="0">
                <a:pos x="5000" y="0"/>
              </a:cxn>
              <a:cxn ang="0">
                <a:pos x="5000" y="0"/>
              </a:cxn>
            </a:cxnLst>
            <a:rect l="0" t="0" r="r" b="b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solidFill>
            <a:srgbClr val="037C03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9" name="Text Box 29"/>
          <p:cNvSpPr txBox="1">
            <a:spLocks noChangeArrowheads="1"/>
          </p:cNvSpPr>
          <p:nvPr/>
        </p:nvSpPr>
        <p:spPr bwMode="auto">
          <a:xfrm>
            <a:off x="6692900" y="3136900"/>
            <a:ext cx="1117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FRAGMENT</a:t>
            </a:r>
          </a:p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SCHEMA</a:t>
            </a:r>
          </a:p>
        </p:txBody>
      </p:sp>
      <p:sp>
        <p:nvSpPr>
          <p:cNvPr id="194590" name="Freeform 30"/>
          <p:cNvSpPr>
            <a:spLocks/>
          </p:cNvSpPr>
          <p:nvPr/>
        </p:nvSpPr>
        <p:spPr bwMode="auto">
          <a:xfrm>
            <a:off x="6534150" y="4133850"/>
            <a:ext cx="1447800" cy="508000"/>
          </a:xfrm>
          <a:custGeom>
            <a:avLst/>
            <a:gdLst/>
            <a:ahLst/>
            <a:cxnLst>
              <a:cxn ang="0">
                <a:pos x="5000" y="0"/>
              </a:cxn>
              <a:cxn ang="0">
                <a:pos x="0" y="5000"/>
              </a:cxn>
              <a:cxn ang="0">
                <a:pos x="5000" y="10000"/>
              </a:cxn>
              <a:cxn ang="0">
                <a:pos x="10000" y="5000"/>
              </a:cxn>
              <a:cxn ang="0">
                <a:pos x="5000" y="0"/>
              </a:cxn>
              <a:cxn ang="0">
                <a:pos x="5000" y="0"/>
              </a:cxn>
            </a:cxnLst>
            <a:rect l="0" t="0" r="r" b="b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solidFill>
            <a:srgbClr val="037C03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1" name="Text Box 31"/>
          <p:cNvSpPr txBox="1">
            <a:spLocks noChangeArrowheads="1"/>
          </p:cNvSpPr>
          <p:nvPr/>
        </p:nvSpPr>
        <p:spPr bwMode="auto">
          <a:xfrm>
            <a:off x="6642100" y="4178300"/>
            <a:ext cx="121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STATS ON</a:t>
            </a:r>
          </a:p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FRAGMENTS</a:t>
            </a:r>
          </a:p>
        </p:txBody>
      </p:sp>
      <p:sp>
        <p:nvSpPr>
          <p:cNvPr id="194592" name="Freeform 32"/>
          <p:cNvSpPr>
            <a:spLocks/>
          </p:cNvSpPr>
          <p:nvPr/>
        </p:nvSpPr>
        <p:spPr bwMode="auto">
          <a:xfrm>
            <a:off x="6534150" y="5403850"/>
            <a:ext cx="1447800" cy="508000"/>
          </a:xfrm>
          <a:custGeom>
            <a:avLst/>
            <a:gdLst/>
            <a:ahLst/>
            <a:cxnLst>
              <a:cxn ang="0">
                <a:pos x="5000" y="0"/>
              </a:cxn>
              <a:cxn ang="0">
                <a:pos x="0" y="5000"/>
              </a:cxn>
              <a:cxn ang="0">
                <a:pos x="5000" y="10000"/>
              </a:cxn>
              <a:cxn ang="0">
                <a:pos x="10000" y="5000"/>
              </a:cxn>
              <a:cxn ang="0">
                <a:pos x="5000" y="0"/>
              </a:cxn>
              <a:cxn ang="0">
                <a:pos x="5000" y="0"/>
              </a:cxn>
            </a:cxnLst>
            <a:rect l="0" t="0" r="r" b="b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solidFill>
            <a:srgbClr val="037C03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3" name="Text Box 33"/>
          <p:cNvSpPr txBox="1">
            <a:spLocks noChangeArrowheads="1"/>
          </p:cNvSpPr>
          <p:nvPr/>
        </p:nvSpPr>
        <p:spPr bwMode="auto">
          <a:xfrm>
            <a:off x="6769100" y="5448300"/>
            <a:ext cx="965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037C03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LOCAL</a:t>
            </a:r>
          </a:p>
          <a:p>
            <a:pPr algn="ctr" eaLnBrk="1" hangingPunct="1">
              <a:lnSpc>
                <a:spcPts val="1400"/>
              </a:lnSpc>
              <a:tabLst>
                <a:tab pos="0" algn="l"/>
                <a:tab pos="914400" algn="l"/>
              </a:tabLst>
            </a:pPr>
            <a:r>
              <a:rPr lang="en-US" sz="1200" b="1">
                <a:solidFill>
                  <a:srgbClr val="FFFFFF"/>
                </a:solidFill>
                <a:latin typeface="Century Schoolbook" charset="0"/>
              </a:rPr>
              <a:t>SCHEMAS</a:t>
            </a:r>
          </a:p>
        </p:txBody>
      </p:sp>
      <p:sp>
        <p:nvSpPr>
          <p:cNvPr id="194594" name="Line 34"/>
          <p:cNvSpPr>
            <a:spLocks noChangeShapeType="1"/>
          </p:cNvSpPr>
          <p:nvPr/>
        </p:nvSpPr>
        <p:spPr bwMode="auto">
          <a:xfrm flipH="1">
            <a:off x="5334000" y="21145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5" name="Line 35"/>
          <p:cNvSpPr>
            <a:spLocks noChangeShapeType="1"/>
          </p:cNvSpPr>
          <p:nvPr/>
        </p:nvSpPr>
        <p:spPr bwMode="auto">
          <a:xfrm flipH="1">
            <a:off x="5334000" y="33464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6" name="Line 36"/>
          <p:cNvSpPr>
            <a:spLocks noChangeShapeType="1"/>
          </p:cNvSpPr>
          <p:nvPr/>
        </p:nvSpPr>
        <p:spPr bwMode="auto">
          <a:xfrm flipH="1">
            <a:off x="5334000" y="43751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7" name="Line 37"/>
          <p:cNvSpPr>
            <a:spLocks noChangeShapeType="1"/>
          </p:cNvSpPr>
          <p:nvPr/>
        </p:nvSpPr>
        <p:spPr bwMode="auto">
          <a:xfrm flipH="1">
            <a:off x="5321300" y="56578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8" name="Freeform 38"/>
          <p:cNvSpPr>
            <a:spLocks/>
          </p:cNvSpPr>
          <p:nvPr/>
        </p:nvSpPr>
        <p:spPr bwMode="auto">
          <a:xfrm>
            <a:off x="2819400" y="1828800"/>
            <a:ext cx="381000" cy="2819400"/>
          </a:xfrm>
          <a:custGeom>
            <a:avLst/>
            <a:gdLst/>
            <a:ahLst/>
            <a:cxnLst>
              <a:cxn ang="0">
                <a:pos x="10000" y="0"/>
              </a:cxn>
              <a:cxn ang="0">
                <a:pos x="5000" y="833"/>
              </a:cxn>
              <a:cxn ang="0">
                <a:pos x="5000" y="4166"/>
              </a:cxn>
              <a:cxn ang="0">
                <a:pos x="0" y="5000"/>
              </a:cxn>
              <a:cxn ang="0">
                <a:pos x="5000" y="5833"/>
              </a:cxn>
              <a:cxn ang="0">
                <a:pos x="5000" y="9166"/>
              </a:cxn>
              <a:cxn ang="0">
                <a:pos x="10000" y="10000"/>
              </a:cxn>
            </a:cxnLst>
            <a:rect l="0" t="0" r="r" b="b"/>
            <a:pathLst>
              <a:path w="10000" h="10000">
                <a:moveTo>
                  <a:pt x="10000" y="0"/>
                </a:moveTo>
                <a:cubicBezTo>
                  <a:pt x="7238" y="0"/>
                  <a:pt x="5000" y="373"/>
                  <a:pt x="5000" y="833"/>
                </a:cubicBezTo>
                <a:lnTo>
                  <a:pt x="5000" y="4166"/>
                </a:lnTo>
                <a:cubicBezTo>
                  <a:pt x="5000" y="4626"/>
                  <a:pt x="2761" y="5000"/>
                  <a:pt x="0" y="5000"/>
                </a:cubicBezTo>
                <a:cubicBezTo>
                  <a:pt x="2761" y="5000"/>
                  <a:pt x="5000" y="5373"/>
                  <a:pt x="5000" y="5833"/>
                </a:cubicBezTo>
                <a:lnTo>
                  <a:pt x="5000" y="9166"/>
                </a:lnTo>
                <a:cubicBezTo>
                  <a:pt x="5000" y="9626"/>
                  <a:pt x="7238" y="10000"/>
                  <a:pt x="10000" y="100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9" name="Freeform 39"/>
          <p:cNvSpPr>
            <a:spLocks/>
          </p:cNvSpPr>
          <p:nvPr/>
        </p:nvSpPr>
        <p:spPr bwMode="auto">
          <a:xfrm>
            <a:off x="2895600" y="5334000"/>
            <a:ext cx="304800" cy="762000"/>
          </a:xfrm>
          <a:custGeom>
            <a:avLst/>
            <a:gdLst/>
            <a:ahLst/>
            <a:cxnLst>
              <a:cxn ang="0">
                <a:pos x="10000" y="0"/>
              </a:cxn>
              <a:cxn ang="0">
                <a:pos x="5000" y="833"/>
              </a:cxn>
              <a:cxn ang="0">
                <a:pos x="5000" y="4166"/>
              </a:cxn>
              <a:cxn ang="0">
                <a:pos x="0" y="5000"/>
              </a:cxn>
              <a:cxn ang="0">
                <a:pos x="5000" y="5833"/>
              </a:cxn>
              <a:cxn ang="0">
                <a:pos x="5000" y="9166"/>
              </a:cxn>
              <a:cxn ang="0">
                <a:pos x="10000" y="10000"/>
              </a:cxn>
            </a:cxnLst>
            <a:rect l="0" t="0" r="r" b="b"/>
            <a:pathLst>
              <a:path w="10000" h="10000">
                <a:moveTo>
                  <a:pt x="10000" y="0"/>
                </a:moveTo>
                <a:cubicBezTo>
                  <a:pt x="7238" y="0"/>
                  <a:pt x="5000" y="373"/>
                  <a:pt x="5000" y="833"/>
                </a:cubicBezTo>
                <a:lnTo>
                  <a:pt x="5000" y="4166"/>
                </a:lnTo>
                <a:cubicBezTo>
                  <a:pt x="5000" y="4626"/>
                  <a:pt x="2761" y="5000"/>
                  <a:pt x="0" y="5000"/>
                </a:cubicBezTo>
                <a:cubicBezTo>
                  <a:pt x="2761" y="5000"/>
                  <a:pt x="5000" y="5373"/>
                  <a:pt x="5000" y="5833"/>
                </a:cubicBezTo>
                <a:lnTo>
                  <a:pt x="5000" y="9166"/>
                </a:lnTo>
                <a:cubicBezTo>
                  <a:pt x="5000" y="9626"/>
                  <a:pt x="7238" y="10000"/>
                  <a:pt x="10000" y="100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734300" cy="1143000"/>
          </a:xfrm>
        </p:spPr>
        <p:txBody>
          <a:bodyPr/>
          <a:lstStyle/>
          <a:p>
            <a:r>
              <a:rPr lang="en-US" dirty="0"/>
              <a:t>Step 1 – Query Decomposition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Input :  calculus query on global relations</a:t>
            </a:r>
          </a:p>
          <a:p>
            <a:pPr>
              <a:lnSpc>
                <a:spcPct val="90000"/>
              </a:lnSpc>
            </a:pPr>
            <a:r>
              <a:rPr lang="en-US" dirty="0"/>
              <a:t>Normalization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Manipulate query quantifiers and qualification</a:t>
            </a:r>
          </a:p>
          <a:p>
            <a:pPr>
              <a:lnSpc>
                <a:spcPct val="90000"/>
              </a:lnSpc>
            </a:pPr>
            <a:r>
              <a:rPr lang="en-US" dirty="0"/>
              <a:t>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Detect and reject “incorrect” queries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Possible for only a subset of relational calculus</a:t>
            </a:r>
          </a:p>
          <a:p>
            <a:pPr>
              <a:lnSpc>
                <a:spcPct val="90000"/>
              </a:lnSpc>
            </a:pPr>
            <a:r>
              <a:rPr lang="en-US" dirty="0"/>
              <a:t>Simplification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Eliminate redundant predicates</a:t>
            </a:r>
          </a:p>
          <a:p>
            <a:pPr>
              <a:lnSpc>
                <a:spcPct val="90000"/>
              </a:lnSpc>
            </a:pPr>
            <a:r>
              <a:rPr lang="en-US" dirty="0"/>
              <a:t>Restructuring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Calculus query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⇒</a:t>
            </a:r>
            <a:r>
              <a:rPr lang="en-US" dirty="0" smtClean="0"/>
              <a:t> </a:t>
            </a:r>
            <a:r>
              <a:rPr lang="en-US" dirty="0"/>
              <a:t>algebraic query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than one translation is possible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transformation rules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9700" y="1479550"/>
            <a:ext cx="5040313" cy="4540250"/>
          </a:xfrm>
          <a:noFill/>
        </p:spPr>
        <p:txBody>
          <a:bodyPr/>
          <a:lstStyle/>
          <a:p>
            <a:pPr marL="355600" indent="-355600">
              <a:lnSpc>
                <a:spcPts val="1900"/>
              </a:lnSpc>
              <a:spcAft>
                <a:spcPts val="500"/>
              </a:spcAft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2000" dirty="0"/>
              <a:t>Convert relational calculus to relational algebra</a:t>
            </a:r>
          </a:p>
          <a:p>
            <a:pPr marL="355600" indent="-355600">
              <a:lnSpc>
                <a:spcPts val="1900"/>
              </a:lnSpc>
              <a:spcAft>
                <a:spcPts val="500"/>
              </a:spcAft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2000" dirty="0"/>
              <a:t>Make use of query trees</a:t>
            </a:r>
          </a:p>
          <a:p>
            <a:pPr marL="355600" indent="-355600">
              <a:lnSpc>
                <a:spcPts val="1900"/>
              </a:lnSpc>
              <a:spcAft>
                <a:spcPts val="500"/>
              </a:spcAft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2000" dirty="0"/>
              <a:t>Example</a:t>
            </a:r>
          </a:p>
          <a:p>
            <a:pPr marL="914400" lvl="1" indent="0">
              <a:lnSpc>
                <a:spcPts val="1700"/>
              </a:lnSpc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dirty="0"/>
              <a:t>Find the names of employees other than J. Doe who worked on the CAD/CAM project for either 1 or 2 years.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SELECT</a:t>
            </a:r>
            <a:r>
              <a:rPr lang="en-US" sz="1600" dirty="0">
                <a:latin typeface="Courier New" charset="0"/>
              </a:rPr>
              <a:t>	ENAME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FROM</a:t>
            </a:r>
            <a:r>
              <a:rPr lang="en-US" sz="1600" dirty="0">
                <a:latin typeface="Courier New" charset="0"/>
              </a:rPr>
              <a:t>		EMP, ASG, PROJ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WHERE</a:t>
            </a:r>
            <a:r>
              <a:rPr lang="en-US" sz="1600" dirty="0">
                <a:latin typeface="Courier New" charset="0"/>
              </a:rPr>
              <a:t>		EMP.ENO = ASG.ENO 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AND		</a:t>
            </a:r>
            <a:r>
              <a:rPr lang="en-US" sz="1600" dirty="0">
                <a:latin typeface="Courier New" charset="0"/>
              </a:rPr>
              <a:t>ASG.PNO = PROJ.PNO 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AND		</a:t>
            </a:r>
            <a:r>
              <a:rPr lang="en-US" sz="1600" dirty="0">
                <a:latin typeface="Courier New" charset="0"/>
              </a:rPr>
              <a:t>ENAME ≠ “J. Doe”</a:t>
            </a:r>
          </a:p>
          <a:p>
            <a:pPr marL="914400" lvl="1" indent="0">
              <a:spcBef>
                <a:spcPct val="0"/>
              </a:spcBef>
              <a:spcAft>
                <a:spcPts val="500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AND		</a:t>
            </a:r>
            <a:r>
              <a:rPr lang="en-US" sz="1600" dirty="0">
                <a:latin typeface="Courier New" charset="0"/>
              </a:rPr>
              <a:t>PNAME = “CAD/CAM” </a:t>
            </a:r>
          </a:p>
          <a:p>
            <a:pPr marL="914400" lvl="1" indent="0">
              <a:spcBef>
                <a:spcPct val="0"/>
              </a:spcBef>
              <a:spcAft>
                <a:spcPts val="13"/>
              </a:spcAft>
              <a:buFont typeface="Wingdings" charset="2"/>
              <a:buNone/>
              <a:tabLst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54305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sz="1600" b="1" dirty="0">
                <a:latin typeface="Courier New" charset="0"/>
              </a:rPr>
              <a:t>AND		</a:t>
            </a:r>
            <a:r>
              <a:rPr lang="en-US" sz="1600" dirty="0">
                <a:latin typeface="Courier New" charset="0"/>
              </a:rPr>
              <a:t>DUR = 12 </a:t>
            </a:r>
            <a:r>
              <a:rPr lang="en-US" sz="1600" b="1" dirty="0">
                <a:latin typeface="Courier New" charset="0"/>
              </a:rPr>
              <a:t>or </a:t>
            </a:r>
            <a:r>
              <a:rPr lang="en-US" sz="1600" dirty="0">
                <a:latin typeface="Courier New" charset="0"/>
              </a:rPr>
              <a:t>DUR = 24)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 dirty="0"/>
              <a:t>Restructuring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673262" y="1660629"/>
            <a:ext cx="4350101" cy="4755578"/>
            <a:chOff x="4735626" y="1371600"/>
            <a:chExt cx="4350102" cy="4755578"/>
          </a:xfrm>
        </p:grpSpPr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5508508" y="1371600"/>
              <a:ext cx="1047087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auto">
            <a:xfrm>
              <a:off x="5059060" y="2143125"/>
              <a:ext cx="2236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  <a:tab pos="1828706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DUR=12 </a:t>
              </a:r>
              <a:r>
                <a:rPr lang="en-US" sz="2700" baseline="-25000" dirty="0">
                  <a:solidFill>
                    <a:srgbClr val="000000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  <a:sym typeface="Symbol"/>
                </a:rPr>
                <a:t> 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DUR=24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5166751" y="2957513"/>
              <a:ext cx="23596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PNAME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5222215" y="3706813"/>
              <a:ext cx="20307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ENAME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84" name="Text Box 8"/>
            <p:cNvSpPr txBox="1">
              <a:spLocks noChangeArrowheads="1"/>
            </p:cNvSpPr>
            <p:nvPr/>
          </p:nvSpPr>
          <p:spPr bwMode="auto">
            <a:xfrm>
              <a:off x="4735626" y="584517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85" name="Text Box 9"/>
            <p:cNvSpPr txBox="1">
              <a:spLocks noChangeArrowheads="1"/>
            </p:cNvSpPr>
            <p:nvPr/>
          </p:nvSpPr>
          <p:spPr bwMode="auto">
            <a:xfrm>
              <a:off x="5894745" y="5845175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auto">
            <a:xfrm>
              <a:off x="7666554" y="584517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rot="10800000" flipH="1">
              <a:off x="6267450" y="5589240"/>
              <a:ext cx="752822" cy="265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rot="10800000">
              <a:off x="7380312" y="5589240"/>
              <a:ext cx="519088" cy="265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rot="10800000" flipH="1">
              <a:off x="5054600" y="4864100"/>
              <a:ext cx="857250" cy="965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rot="10800000">
              <a:off x="6108700" y="4864100"/>
              <a:ext cx="8509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 rot="10800000" flipH="1">
              <a:off x="5975350" y="4114800"/>
              <a:ext cx="127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 rot="10800000" flipH="1">
              <a:off x="5975350" y="3352800"/>
              <a:ext cx="12700" cy="5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 rot="10800000" flipH="1">
              <a:off x="5975350" y="2590800"/>
              <a:ext cx="12700" cy="5207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rot="10800000" flipH="1">
              <a:off x="5975350" y="1816100"/>
              <a:ext cx="12700" cy="571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auto">
            <a:xfrm>
              <a:off x="8440272" y="1612900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auto">
            <a:xfrm>
              <a:off x="8442710" y="3124200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auto">
            <a:xfrm>
              <a:off x="8574363" y="5251450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98" name="Freeform 22"/>
            <p:cNvSpPr>
              <a:spLocks/>
            </p:cNvSpPr>
            <p:nvPr/>
          </p:nvSpPr>
          <p:spPr bwMode="auto">
            <a:xfrm>
              <a:off x="8001000" y="2438400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9" name="Freeform 23"/>
            <p:cNvSpPr>
              <a:spLocks/>
            </p:cNvSpPr>
            <p:nvPr/>
          </p:nvSpPr>
          <p:spPr bwMode="auto">
            <a:xfrm>
              <a:off x="8077200" y="4648200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0" name="Freeform 24"/>
            <p:cNvSpPr>
              <a:spLocks/>
            </p:cNvSpPr>
            <p:nvPr/>
          </p:nvSpPr>
          <p:spPr bwMode="auto">
            <a:xfrm>
              <a:off x="8001000" y="1524000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1" name="Text Box 26"/>
            <p:cNvSpPr txBox="1">
              <a:spLocks noChangeArrowheads="1"/>
            </p:cNvSpPr>
            <p:nvPr/>
          </p:nvSpPr>
          <p:spPr bwMode="auto">
            <a:xfrm>
              <a:off x="5591418" y="4513263"/>
              <a:ext cx="679748" cy="306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PNO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" name="Text Box 29"/>
            <p:cNvSpPr txBox="1">
              <a:spLocks noChangeArrowheads="1"/>
            </p:cNvSpPr>
            <p:nvPr/>
          </p:nvSpPr>
          <p:spPr bwMode="auto">
            <a:xfrm>
              <a:off x="6743546" y="5235103"/>
              <a:ext cx="679748" cy="306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Restructuring –Transformation Rules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idx="1"/>
          </p:nvPr>
        </p:nvSpPr>
        <p:spPr>
          <a:xfrm>
            <a:off x="241101" y="1505036"/>
            <a:ext cx="8643938" cy="4961801"/>
          </a:xfrm>
          <a:noFill/>
        </p:spPr>
        <p:txBody>
          <a:bodyPr/>
          <a:lstStyle/>
          <a:p>
            <a:pPr marL="342882" indent="-342882">
              <a:lnSpc>
                <a:spcPts val="29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Commutativity of binary operations</a:t>
            </a:r>
          </a:p>
          <a:p>
            <a:pPr marL="1142942" lvl="1">
              <a:lnSpc>
                <a:spcPts val="2400"/>
              </a:lnSpc>
              <a:spcBef>
                <a:spcPts val="422"/>
              </a:spcBef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i="1" dirty="0" smtClean="0"/>
              <a:t>R </a:t>
            </a:r>
            <a:r>
              <a:rPr lang="en-US" sz="2000" dirty="0">
                <a:sym typeface="Symbol"/>
              </a:rPr>
              <a:t>×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>
                <a:sym typeface="Symbol"/>
              </a:rPr>
              <a:t>× </a:t>
            </a:r>
            <a:r>
              <a:rPr lang="en-US" i="1" dirty="0" smtClean="0"/>
              <a:t>R</a:t>
            </a:r>
            <a:endParaRPr lang="en-US" i="1" dirty="0"/>
          </a:p>
          <a:p>
            <a:pPr marL="1142942" lvl="1">
              <a:lnSpc>
                <a:spcPts val="24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i="1" dirty="0"/>
              <a:t>R </a:t>
            </a:r>
            <a:r>
              <a:rPr lang="en-US" sz="2400" dirty="0" smtClean="0"/>
              <a:t>⋈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sz="2400" dirty="0"/>
              <a:t>⋈</a:t>
            </a:r>
            <a:r>
              <a:rPr lang="en-US" i="1" dirty="0" smtClean="0"/>
              <a:t>R</a:t>
            </a:r>
            <a:endParaRPr lang="en-US" i="1" dirty="0"/>
          </a:p>
          <a:p>
            <a:pPr marL="1142942" lvl="1">
              <a:lnSpc>
                <a:spcPts val="24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endParaRPr lang="en-US" dirty="0"/>
          </a:p>
          <a:p>
            <a:pPr marL="342882" indent="-342882">
              <a:lnSpc>
                <a:spcPts val="29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Associativity of binary operations</a:t>
            </a:r>
          </a:p>
          <a:p>
            <a:pPr marL="1142942" lvl="1">
              <a:lnSpc>
                <a:spcPts val="2400"/>
              </a:lnSpc>
              <a:spcBef>
                <a:spcPts val="422"/>
              </a:spcBef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(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×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×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×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i="1" dirty="0" smtClean="0"/>
              <a:t>T</a:t>
            </a:r>
            <a:r>
              <a:rPr lang="en-US" dirty="0"/>
              <a:t>)</a:t>
            </a:r>
          </a:p>
          <a:p>
            <a:pPr marL="1142942" lvl="1">
              <a:lnSpc>
                <a:spcPts val="24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sz="2400" dirty="0" smtClean="0"/>
              <a:t>⋈</a:t>
            </a:r>
            <a:r>
              <a:rPr lang="en-US" i="1" dirty="0" smtClean="0"/>
              <a:t>S</a:t>
            </a:r>
            <a:r>
              <a:rPr lang="en-US" dirty="0" smtClean="0"/>
              <a:t>) </a:t>
            </a:r>
            <a:r>
              <a:rPr lang="en-US" sz="2400" dirty="0" smtClean="0"/>
              <a:t>⋈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sz="2400" dirty="0" smtClean="0"/>
              <a:t>⋈ 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sz="2400" dirty="0" smtClean="0"/>
              <a:t>⋈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  <a:p>
            <a:pPr marL="342882" indent="-342882">
              <a:lnSpc>
                <a:spcPts val="29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 err="1"/>
              <a:t>Idempotence</a:t>
            </a:r>
            <a:r>
              <a:rPr lang="en-US" dirty="0"/>
              <a:t> of unary operations</a:t>
            </a:r>
            <a:endParaRPr lang="en-US" dirty="0" smtClean="0"/>
          </a:p>
          <a:p>
            <a:pPr marL="1142942" lvl="1">
              <a:lnSpc>
                <a:spcPts val="2400"/>
              </a:lnSpc>
              <a:spcBef>
                <a:spcPts val="422"/>
              </a:spcBef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142942" lvl="1">
              <a:lnSpc>
                <a:spcPts val="2400"/>
              </a:lnSpc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sz="1400" baseline="-25000" dirty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142942" lvl="1">
              <a:spcBef>
                <a:spcPct val="40000"/>
              </a:spcBef>
              <a:buNone/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where</a:t>
            </a:r>
            <a:r>
              <a:rPr lang="en-US" i="1" dirty="0"/>
              <a:t> 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dirty="0" smtClean="0"/>
              <a:t>"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A'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i="1" dirty="0"/>
              <a:t>" </a:t>
            </a:r>
          </a:p>
          <a:p>
            <a:pPr marL="342882" indent="-342882">
              <a:lnSpc>
                <a:spcPts val="2900"/>
              </a:lnSpc>
              <a:spcAft>
                <a:spcPts val="13"/>
              </a:spcAft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Commuting selection with projection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572500" cy="1143000"/>
          </a:xfrm>
        </p:spPr>
        <p:txBody>
          <a:bodyPr/>
          <a:lstStyle/>
          <a:p>
            <a:pPr>
              <a:spcAft>
                <a:spcPts val="13"/>
              </a:spcAft>
            </a:pPr>
            <a:r>
              <a:rPr lang="en-US" dirty="0"/>
              <a:t>Previous </a:t>
            </a:r>
            <a:r>
              <a:rPr lang="en-US" dirty="0" smtClean="0"/>
              <a:t>Example – Equivalent </a:t>
            </a:r>
            <a:r>
              <a:rPr lang="en-US" dirty="0"/>
              <a:t>Query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0" y="1600200"/>
            <a:ext cx="3672601" cy="4800028"/>
            <a:chOff x="2738954" y="1717440"/>
            <a:chExt cx="3672601" cy="4800028"/>
          </a:xfrm>
        </p:grpSpPr>
        <p:sp>
          <p:nvSpPr>
            <p:cNvPr id="206851" name="Text Box 3"/>
            <p:cNvSpPr txBox="1">
              <a:spLocks noChangeArrowheads="1"/>
            </p:cNvSpPr>
            <p:nvPr/>
          </p:nvSpPr>
          <p:spPr bwMode="auto">
            <a:xfrm>
              <a:off x="4122738" y="1717440"/>
              <a:ext cx="1169342" cy="371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52" name="Text Box 4"/>
            <p:cNvSpPr txBox="1">
              <a:spLocks noChangeArrowheads="1"/>
            </p:cNvSpPr>
            <p:nvPr/>
          </p:nvSpPr>
          <p:spPr bwMode="auto">
            <a:xfrm>
              <a:off x="3581400" y="2667000"/>
              <a:ext cx="2514599" cy="110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  <a:tab pos="1828706" algn="l"/>
                  <a:tab pos="2743060" algn="l"/>
                  <a:tab pos="3657413" algn="l"/>
                  <a:tab pos="4571766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PNAME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=“CAD/CAM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”</a:t>
              </a:r>
              <a:r>
                <a:rPr lang="en-US" sz="2500" baseline="-250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r>
                <a:rPr lang="en-US" sz="2500" baseline="-250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</a:t>
              </a:r>
              <a:r>
                <a:rPr lang="en-US" sz="2500" baseline="-250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endParaRPr lang="en-US" sz="2500" baseline="-25000" dirty="0" smtClean="0">
                <a:solidFill>
                  <a:srgbClr val="000000"/>
                </a:solidFill>
                <a:latin typeface="Symbol" charset="2"/>
                <a:cs typeface="Symbol" charset="2"/>
                <a:sym typeface="Symbol" charset="2"/>
              </a:endParaRPr>
            </a:p>
            <a:p>
              <a:pPr>
                <a:lnSpc>
                  <a:spcPts val="2900"/>
                </a:lnSpc>
                <a:tabLst>
                  <a:tab pos="0" algn="l"/>
                  <a:tab pos="914353" algn="l"/>
                  <a:tab pos="1828706" algn="l"/>
                  <a:tab pos="2743060" algn="l"/>
                  <a:tab pos="3657413" algn="l"/>
                  <a:tab pos="4571766" algn="l"/>
                </a:tabLst>
              </a:pPr>
              <a:r>
                <a:rPr lang="en-US" sz="2500" baseline="-25000" dirty="0" smtClean="0">
                  <a:solidFill>
                    <a:srgbClr val="000000"/>
                  </a:solidFill>
                  <a:latin typeface="Arial" charset="0"/>
                </a:rPr>
                <a:t>(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DUR=12 </a:t>
              </a:r>
              <a:r>
                <a:rPr lang="en-US" sz="2500" baseline="-250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 charset="2"/>
                </a:rPr>
                <a:t> 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DUR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=24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)</a:t>
              </a:r>
              <a:r>
                <a:rPr lang="en-US" sz="2500" baseline="-250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r>
                <a:rPr lang="en-US" sz="2500" baseline="-25000" dirty="0" smtClean="0">
                  <a:solidFill>
                    <a:srgbClr val="000000"/>
                  </a:solidFill>
                  <a:latin typeface="Symbol" charset="2"/>
                  <a:cs typeface="Symbol" charset="2"/>
                  <a:sym typeface="Symbol" charset="2"/>
                </a:rPr>
                <a:t></a:t>
              </a:r>
            </a:p>
            <a:p>
              <a:pPr>
                <a:lnSpc>
                  <a:spcPts val="2900"/>
                </a:lnSpc>
                <a:tabLst>
                  <a:tab pos="0" algn="l"/>
                  <a:tab pos="914353" algn="l"/>
                  <a:tab pos="1828706" algn="l"/>
                  <a:tab pos="2743060" algn="l"/>
                  <a:tab pos="3657413" algn="l"/>
                  <a:tab pos="4571766" algn="l"/>
                </a:tabLst>
              </a:pPr>
              <a:r>
                <a:rPr lang="en-US" sz="25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≠“J. </a:t>
              </a:r>
              <a:r>
                <a:rPr lang="en-US" sz="2500" baseline="-25000" dirty="0">
                  <a:solidFill>
                    <a:srgbClr val="000000"/>
                  </a:solidFill>
                  <a:latin typeface="Arial" charset="0"/>
                </a:rPr>
                <a:t>Doe”</a:t>
              </a:r>
            </a:p>
          </p:txBody>
        </p:sp>
        <p:sp>
          <p:nvSpPr>
            <p:cNvPr id="206853" name="Text Box 5"/>
            <p:cNvSpPr txBox="1">
              <a:spLocks noChangeArrowheads="1"/>
            </p:cNvSpPr>
            <p:nvPr/>
          </p:nvSpPr>
          <p:spPr bwMode="auto">
            <a:xfrm>
              <a:off x="3761910" y="5287055"/>
              <a:ext cx="196699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Book Antiqua"/>
                </a:rPr>
                <a:t>× </a:t>
              </a:r>
              <a:endParaRPr lang="en-US" sz="2400" dirty="0">
                <a:solidFill>
                  <a:srgbClr val="000000"/>
                </a:solidFill>
                <a:latin typeface="Symbol" charset="2"/>
              </a:endParaRPr>
            </a:p>
          </p:txBody>
        </p:sp>
        <p:sp>
          <p:nvSpPr>
            <p:cNvPr id="206854" name="Text Box 6"/>
            <p:cNvSpPr txBox="1">
              <a:spLocks noChangeArrowheads="1"/>
            </p:cNvSpPr>
            <p:nvPr/>
          </p:nvSpPr>
          <p:spPr bwMode="auto">
            <a:xfrm>
              <a:off x="4411776" y="623546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6855" name="Text Box 7"/>
            <p:cNvSpPr txBox="1">
              <a:spLocks noChangeArrowheads="1"/>
            </p:cNvSpPr>
            <p:nvPr/>
          </p:nvSpPr>
          <p:spPr bwMode="auto">
            <a:xfrm>
              <a:off x="5907445" y="6213240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206856" name="Text Box 8"/>
            <p:cNvSpPr txBox="1">
              <a:spLocks noChangeArrowheads="1"/>
            </p:cNvSpPr>
            <p:nvPr/>
          </p:nvSpPr>
          <p:spPr bwMode="auto">
            <a:xfrm>
              <a:off x="2738954" y="623546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206857" name="Line 9"/>
            <p:cNvSpPr>
              <a:spLocks noChangeShapeType="1"/>
            </p:cNvSpPr>
            <p:nvPr/>
          </p:nvSpPr>
          <p:spPr bwMode="auto">
            <a:xfrm rot="10800000" flipH="1">
              <a:off x="2990850" y="5603641"/>
              <a:ext cx="7874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58" name="Line 10"/>
            <p:cNvSpPr>
              <a:spLocks noChangeShapeType="1"/>
            </p:cNvSpPr>
            <p:nvPr/>
          </p:nvSpPr>
          <p:spPr bwMode="auto">
            <a:xfrm rot="10800000">
              <a:off x="3898900" y="5584590"/>
              <a:ext cx="8001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59" name="Line 11"/>
            <p:cNvSpPr>
              <a:spLocks noChangeShapeType="1"/>
            </p:cNvSpPr>
            <p:nvPr/>
          </p:nvSpPr>
          <p:spPr bwMode="auto">
            <a:xfrm rot="10800000" flipH="1">
              <a:off x="3886200" y="4498740"/>
              <a:ext cx="698500" cy="800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60" name="Line 12"/>
            <p:cNvSpPr>
              <a:spLocks noChangeShapeType="1"/>
            </p:cNvSpPr>
            <p:nvPr/>
          </p:nvSpPr>
          <p:spPr bwMode="auto">
            <a:xfrm rot="10800000">
              <a:off x="4781550" y="4517791"/>
              <a:ext cx="1314450" cy="16192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61" name="Line 13"/>
            <p:cNvSpPr>
              <a:spLocks noChangeShapeType="1"/>
            </p:cNvSpPr>
            <p:nvPr/>
          </p:nvSpPr>
          <p:spPr bwMode="auto">
            <a:xfrm rot="10800000" flipH="1">
              <a:off x="4648200" y="3810000"/>
              <a:ext cx="7707" cy="4161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 rot="10800000" flipH="1">
              <a:off x="4603750" y="2212740"/>
              <a:ext cx="12700" cy="666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lIns="91435" tIns="45718" rIns="91435" bIns="45718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3995937" y="4054489"/>
              <a:ext cx="1481175" cy="38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PNO,ENO 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" y="1676400"/>
            <a:ext cx="3434720" cy="4755578"/>
            <a:chOff x="76200" y="1676400"/>
            <a:chExt cx="3434720" cy="4755578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849082" y="1676400"/>
              <a:ext cx="1047087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399634" y="2447925"/>
              <a:ext cx="223637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  <a:tab pos="1828706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DUR=12 </a:t>
              </a:r>
              <a:r>
                <a:rPr lang="en-US" sz="2700" baseline="-25000" dirty="0">
                  <a:solidFill>
                    <a:srgbClr val="000000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  <a:sym typeface="Symbol"/>
                </a:rPr>
                <a:t> 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DUR=24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507325" y="3262313"/>
              <a:ext cx="2359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PNAME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62789" y="4011613"/>
              <a:ext cx="20307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  <a:tab pos="914353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ENAME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76200" y="614997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235319" y="6149975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007127" y="614997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 rot="10800000" flipH="1">
              <a:off x="1608024" y="5894040"/>
              <a:ext cx="752822" cy="265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 rot="10800000">
              <a:off x="2720885" y="5894040"/>
              <a:ext cx="519088" cy="265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rot="10800000" flipH="1">
              <a:off x="395174" y="5168900"/>
              <a:ext cx="857250" cy="965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rot="10800000">
              <a:off x="1449274" y="5168900"/>
              <a:ext cx="8509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rot="10800000" flipH="1">
              <a:off x="1315924" y="4419600"/>
              <a:ext cx="127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 rot="10800000" flipH="1">
              <a:off x="1315924" y="3657600"/>
              <a:ext cx="12700" cy="5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 rot="10800000" flipH="1">
              <a:off x="1315924" y="2895600"/>
              <a:ext cx="12700" cy="5207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0800000" flipH="1">
              <a:off x="1315924" y="2120900"/>
              <a:ext cx="12700" cy="571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931992" y="4818063"/>
              <a:ext cx="679748" cy="306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PNO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2084120" y="5539903"/>
              <a:ext cx="679748" cy="306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7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7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 bwMode="auto">
          <a:xfrm>
            <a:off x="4191000" y="3352800"/>
            <a:ext cx="556937" cy="506306"/>
          </a:xfrm>
          <a:prstGeom prst="rightArrow">
            <a:avLst/>
          </a:prstGeom>
          <a:solidFill>
            <a:schemeClr val="tx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algn="ctr" defTabSz="642915" eaLnBrk="1" hangingPunct="1"/>
            <a:endParaRPr lang="en-US" sz="2100" dirty="0">
              <a:solidFill>
                <a:srgbClr val="263750"/>
              </a:solidFill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6939479" y="6184835"/>
            <a:ext cx="503793" cy="28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810000" y="1627122"/>
            <a:ext cx="1143000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6435780" y="5305360"/>
            <a:ext cx="1849640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ENAME </a:t>
            </a:r>
            <a:r>
              <a:rPr lang="en-US" sz="2400" baseline="-25000" dirty="0">
                <a:solidFill>
                  <a:srgbClr val="000000"/>
                </a:solidFill>
                <a:latin typeface="Arial"/>
              </a:rPr>
              <a:t>≠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 "J. Doe"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4526320" y="6184835"/>
            <a:ext cx="504110" cy="28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ASG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1840026" y="6184835"/>
            <a:ext cx="625248" cy="28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PROJ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6561138" y="4522723"/>
            <a:ext cx="1744662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PNO,ENAME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rot="10800000" flipH="1">
            <a:off x="7185025" y="563873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 rot="10800000" flipH="1">
            <a:off x="7185025" y="489578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1252926" y="5305360"/>
            <a:ext cx="2210015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PNAME 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"CAD/CAM"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1812926" y="4522723"/>
            <a:ext cx="690563" cy="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 rot="10800000" flipH="1">
            <a:off x="2146300" y="5657785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 rot="10800000" flipH="1">
            <a:off x="2146300" y="489578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3886200" y="5334000"/>
            <a:ext cx="2438400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DUR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=24</a:t>
            </a:r>
            <a:r>
              <a:rPr lang="en-US" sz="2400" baseline="-25000" dirty="0" smtClean="0">
                <a:solidFill>
                  <a:srgbClr val="000000"/>
                </a:solidFill>
                <a:latin typeface="Symbol" charset="2"/>
                <a:sym typeface="Symbol"/>
              </a:rPr>
              <a:t>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DUR=24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rot="10800000" flipH="1">
            <a:off x="4764088" y="567683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 rot="10800000" flipH="1">
            <a:off x="4764088" y="489578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4243388" y="4522723"/>
            <a:ext cx="1264716" cy="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PNO,ENO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 rot="10800000" flipH="1">
            <a:off x="4800600" y="3943285"/>
            <a:ext cx="92075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 rot="10800000">
            <a:off x="6165850" y="3962335"/>
            <a:ext cx="10287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5278438" y="2811397"/>
            <a:ext cx="1597818" cy="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PNO,ENAME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93" name="Line 21"/>
          <p:cNvSpPr>
            <a:spLocks noChangeShapeType="1"/>
          </p:cNvSpPr>
          <p:nvPr/>
        </p:nvSpPr>
        <p:spPr bwMode="auto">
          <a:xfrm rot="10800000" flipH="1">
            <a:off x="5870575" y="3162234"/>
            <a:ext cx="1270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rot="10800000">
            <a:off x="4641850" y="2628835"/>
            <a:ext cx="895350" cy="190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rot="10800000" flipH="1">
            <a:off x="4291013" y="1943035"/>
            <a:ext cx="12700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6" name="Line 24"/>
          <p:cNvSpPr>
            <a:spLocks noChangeShapeType="1"/>
          </p:cNvSpPr>
          <p:nvPr/>
        </p:nvSpPr>
        <p:spPr bwMode="auto">
          <a:xfrm rot="10800000" flipH="1">
            <a:off x="2133600" y="2685985"/>
            <a:ext cx="1797050" cy="1828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897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Restructuring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3865658" y="2384186"/>
            <a:ext cx="624169" cy="3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PNO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902" name="Text Box 30"/>
          <p:cNvSpPr txBox="1">
            <a:spLocks noChangeArrowheads="1"/>
          </p:cNvSpPr>
          <p:nvPr/>
        </p:nvSpPr>
        <p:spPr bwMode="auto">
          <a:xfrm>
            <a:off x="5436096" y="3581400"/>
            <a:ext cx="864270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14300"/>
            <a:ext cx="4610100" cy="1090613"/>
          </a:xfrm>
        </p:spPr>
        <p:txBody>
          <a:bodyPr/>
          <a:lstStyle/>
          <a:p>
            <a:pPr marL="25400">
              <a:spcAft>
                <a:spcPts val="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/>
              <a:t>Query Processing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246438" y="1911350"/>
            <a:ext cx="260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4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2000">
                <a:latin typeface="Century Schoolbook" charset="0"/>
              </a:rPr>
              <a:t>high level user query</a:t>
            </a:r>
          </a:p>
        </p:txBody>
      </p:sp>
      <p:grpSp>
        <p:nvGrpSpPr>
          <p:cNvPr id="181252" name="Group 4"/>
          <p:cNvGrpSpPr>
            <a:grpSpLocks/>
          </p:cNvGrpSpPr>
          <p:nvPr/>
        </p:nvGrpSpPr>
        <p:grpSpPr bwMode="auto">
          <a:xfrm>
            <a:off x="3875088" y="3117850"/>
            <a:ext cx="1358900" cy="901700"/>
            <a:chOff x="2135" y="1718"/>
            <a:chExt cx="856" cy="568"/>
          </a:xfrm>
        </p:grpSpPr>
        <p:sp>
          <p:nvSpPr>
            <p:cNvPr id="181253" name="Freeform 5"/>
            <p:cNvSpPr>
              <a:spLocks/>
            </p:cNvSpPr>
            <p:nvPr/>
          </p:nvSpPr>
          <p:spPr bwMode="auto">
            <a:xfrm>
              <a:off x="2135" y="1718"/>
              <a:ext cx="856" cy="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1254" name="Group 6"/>
            <p:cNvGrpSpPr>
              <a:grpSpLocks/>
            </p:cNvGrpSpPr>
            <p:nvPr/>
          </p:nvGrpSpPr>
          <p:grpSpPr bwMode="auto">
            <a:xfrm>
              <a:off x="2154" y="1840"/>
              <a:ext cx="816" cy="320"/>
              <a:chOff x="2152" y="1825"/>
              <a:chExt cx="816" cy="320"/>
            </a:xfrm>
          </p:grpSpPr>
          <p:sp>
            <p:nvSpPr>
              <p:cNvPr id="181255" name="Text Box 7"/>
              <p:cNvSpPr txBox="1">
                <a:spLocks noChangeArrowheads="1"/>
              </p:cNvSpPr>
              <p:nvPr/>
            </p:nvSpPr>
            <p:spPr bwMode="auto">
              <a:xfrm>
                <a:off x="2277" y="1825"/>
                <a:ext cx="560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>
                    <a:latin typeface="Century Schoolbook" charset="0"/>
                  </a:rPr>
                  <a:t>query </a:t>
                </a:r>
              </a:p>
            </p:txBody>
          </p:sp>
          <p:sp>
            <p:nvSpPr>
              <p:cNvPr id="181256" name="Text Box 8"/>
              <p:cNvSpPr txBox="1">
                <a:spLocks noChangeArrowheads="1"/>
              </p:cNvSpPr>
              <p:nvPr/>
            </p:nvSpPr>
            <p:spPr bwMode="auto">
              <a:xfrm>
                <a:off x="2152" y="1969"/>
                <a:ext cx="816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>
                    <a:latin typeface="Century Schoolbook" charset="0"/>
                  </a:rPr>
                  <a:t>processor</a:t>
                </a:r>
              </a:p>
            </p:txBody>
          </p:sp>
        </p:grpSp>
      </p:grpSp>
      <p:grpSp>
        <p:nvGrpSpPr>
          <p:cNvPr id="181257" name="Group 9"/>
          <p:cNvGrpSpPr>
            <a:grpSpLocks/>
          </p:cNvGrpSpPr>
          <p:nvPr/>
        </p:nvGrpSpPr>
        <p:grpSpPr bwMode="auto">
          <a:xfrm>
            <a:off x="2843213" y="4997450"/>
            <a:ext cx="3416300" cy="584200"/>
            <a:chOff x="1567" y="2754"/>
            <a:chExt cx="2152" cy="368"/>
          </a:xfrm>
        </p:grpSpPr>
        <p:sp>
          <p:nvSpPr>
            <p:cNvPr id="181258" name="Text Box 10"/>
            <p:cNvSpPr txBox="1">
              <a:spLocks noChangeArrowheads="1"/>
            </p:cNvSpPr>
            <p:nvPr/>
          </p:nvSpPr>
          <p:spPr bwMode="auto">
            <a:xfrm>
              <a:off x="1567" y="2754"/>
              <a:ext cx="21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400"/>
                </a:lnSpc>
                <a:tabLst>
                  <a:tab pos="0" algn="l"/>
                  <a:tab pos="914400" algn="l"/>
                  <a:tab pos="1828800" algn="l"/>
                  <a:tab pos="2743200" algn="l"/>
                </a:tabLst>
              </a:pPr>
              <a:r>
                <a:rPr lang="en-US" sz="2000">
                  <a:latin typeface="Century Schoolbook" charset="0"/>
                </a:rPr>
                <a:t>low level data manipulation</a:t>
              </a:r>
            </a:p>
            <a:p>
              <a:pPr eaLnBrk="1" hangingPunct="1">
                <a:lnSpc>
                  <a:spcPts val="2400"/>
                </a:lnSpc>
                <a:tabLst>
                  <a:tab pos="0" algn="l"/>
                  <a:tab pos="914400" algn="l"/>
                  <a:tab pos="1828800" algn="l"/>
                  <a:tab pos="2743200" algn="l"/>
                </a:tabLst>
              </a:pPr>
              <a:endParaRPr lang="en-US" sz="2000">
                <a:latin typeface="Century Schoolbook" charset="0"/>
              </a:endParaRPr>
            </a:p>
          </p:txBody>
        </p:sp>
        <p:sp>
          <p:nvSpPr>
            <p:cNvPr id="181259" name="Text Box 11"/>
            <p:cNvSpPr txBox="1">
              <a:spLocks noChangeArrowheads="1"/>
            </p:cNvSpPr>
            <p:nvPr/>
          </p:nvSpPr>
          <p:spPr bwMode="auto">
            <a:xfrm>
              <a:off x="2246" y="2912"/>
              <a:ext cx="79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>
                  <a:latin typeface="Century Schoolbook" charset="0"/>
                </a:rPr>
                <a:t>commands</a:t>
              </a:r>
            </a:p>
          </p:txBody>
        </p:sp>
      </p:grp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4548188" y="2235200"/>
            <a:ext cx="1270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4548188" y="4025900"/>
            <a:ext cx="12700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2 – Data 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Input:  </a:t>
            </a:r>
            <a:r>
              <a:rPr lang="en-US" dirty="0"/>
              <a:t>Algebraic query on distributed relations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Determine which fragments are involved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Localization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substitute for each global query its materialization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optimize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241102" y="1555667"/>
            <a:ext cx="4887835" cy="5012432"/>
          </a:xfrm>
          <a:noFill/>
        </p:spPr>
        <p:txBody>
          <a:bodyPr/>
          <a:lstStyle/>
          <a:p>
            <a:pPr>
              <a:lnSpc>
                <a:spcPts val="2400"/>
              </a:lnSpc>
              <a:spcAft>
                <a:spcPts val="600"/>
              </a:spcAft>
              <a:buNone/>
              <a:tabLst>
                <a:tab pos="285736" algn="l"/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sz="2000" dirty="0"/>
              <a:t>Assume </a:t>
            </a:r>
          </a:p>
          <a:p>
            <a:pPr marL="768310" lvl="1" indent="-368281"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sz="1600" dirty="0"/>
              <a:t>EMP is fragmented into </a:t>
            </a: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sz="1600" dirty="0"/>
              <a:t>, </a:t>
            </a: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sz="1600" dirty="0"/>
              <a:t>, </a:t>
            </a: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sz="1600" dirty="0"/>
              <a:t> as follows:</a:t>
            </a:r>
          </a:p>
          <a:p>
            <a:pPr marL="1200088" lvl="2" indent="-342882">
              <a:lnSpc>
                <a:spcPts val="2200"/>
              </a:lnSpc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sz="1600" dirty="0" smtClean="0"/>
              <a:t>=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</a:t>
            </a:r>
            <a:r>
              <a:rPr lang="en-US" baseline="-25000" dirty="0"/>
              <a:t>≤“E3”</a:t>
            </a:r>
            <a:r>
              <a:rPr lang="en-US" sz="1600" dirty="0"/>
              <a:t>(EMP)</a:t>
            </a:r>
          </a:p>
          <a:p>
            <a:pPr marL="1200088" lvl="2" indent="-342882">
              <a:lnSpc>
                <a:spcPts val="2200"/>
              </a:lnSpc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sz="1600" dirty="0" smtClean="0"/>
              <a:t>=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“</a:t>
            </a:r>
            <a:r>
              <a:rPr lang="en-US" baseline="-25000" dirty="0"/>
              <a:t>E3”&lt;ENO≤“E6”</a:t>
            </a:r>
            <a:r>
              <a:rPr lang="en-US" sz="1600" dirty="0"/>
              <a:t>(EMP)</a:t>
            </a:r>
          </a:p>
          <a:p>
            <a:pPr marL="1200088" lvl="2" indent="-342882">
              <a:lnSpc>
                <a:spcPts val="2200"/>
              </a:lnSpc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sz="1600" dirty="0" smtClean="0"/>
              <a:t>=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</a:t>
            </a:r>
            <a:r>
              <a:rPr lang="en-US" baseline="-25000" dirty="0"/>
              <a:t>≥“E6</a:t>
            </a:r>
            <a:r>
              <a:rPr lang="en-US" sz="2400" baseline="-25000" dirty="0"/>
              <a:t>”</a:t>
            </a:r>
            <a:r>
              <a:rPr lang="en-US" sz="1600" dirty="0"/>
              <a:t>(EMP)</a:t>
            </a:r>
          </a:p>
          <a:p>
            <a:pPr marL="768310" lvl="1" indent="-368281"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sz="1600" dirty="0"/>
              <a:t>ASG fragmented into </a:t>
            </a:r>
            <a:r>
              <a:rPr lang="en-US" dirty="0"/>
              <a:t>ASG</a:t>
            </a:r>
            <a:r>
              <a:rPr lang="en-US" baseline="-25000" dirty="0"/>
              <a:t>1</a:t>
            </a:r>
            <a:r>
              <a:rPr lang="en-US" sz="1600" dirty="0"/>
              <a:t> and </a:t>
            </a:r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sz="1600" dirty="0"/>
              <a:t> as follows:</a:t>
            </a:r>
          </a:p>
          <a:p>
            <a:pPr marL="1200088" lvl="2" indent="-342882">
              <a:lnSpc>
                <a:spcPts val="2200"/>
              </a:lnSpc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dirty="0"/>
              <a:t>ASG</a:t>
            </a:r>
            <a:r>
              <a:rPr lang="en-US" baseline="-25000" dirty="0"/>
              <a:t>1</a:t>
            </a:r>
            <a:r>
              <a:rPr lang="en-US" sz="1600" dirty="0" smtClean="0"/>
              <a:t>=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</a:t>
            </a:r>
            <a:r>
              <a:rPr lang="en-US" baseline="-25000" dirty="0"/>
              <a:t>≤“E3”</a:t>
            </a:r>
            <a:r>
              <a:rPr lang="en-US" sz="1600" dirty="0"/>
              <a:t>(ASG)</a:t>
            </a:r>
          </a:p>
          <a:p>
            <a:pPr marL="1200088" lvl="2" indent="-342882">
              <a:lnSpc>
                <a:spcPts val="2200"/>
              </a:lnSpc>
              <a:spcAft>
                <a:spcPts val="500"/>
              </a:spcAft>
              <a:tabLst>
                <a:tab pos="285736" algn="l"/>
                <a:tab pos="35558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sz="1600" dirty="0" smtClean="0"/>
              <a:t>=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</a:t>
            </a:r>
            <a:r>
              <a:rPr lang="en-US" baseline="-25000" dirty="0"/>
              <a:t>&gt;“E3”</a:t>
            </a:r>
            <a:r>
              <a:rPr lang="en-US" sz="1600" dirty="0"/>
              <a:t>(ASG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lnSpc>
                <a:spcPts val="2200"/>
              </a:lnSpc>
              <a:spcAft>
                <a:spcPts val="13"/>
              </a:spcAft>
              <a:buNone/>
              <a:tabLst>
                <a:tab pos="285736" algn="l"/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sz="2000" dirty="0"/>
              <a:t>Replace EMP by (</a:t>
            </a:r>
            <a:r>
              <a:rPr lang="en-US" sz="2000" dirty="0" smtClean="0"/>
              <a:t>EMP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sz="2000" dirty="0" smtClean="0"/>
              <a:t>EMP</a:t>
            </a:r>
            <a:r>
              <a:rPr lang="en-US" sz="2000" baseline="-25000" dirty="0" smtClean="0"/>
              <a:t>2 </a:t>
            </a:r>
            <a:r>
              <a:rPr lang="en-US" sz="2000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sz="2000" dirty="0" smtClean="0"/>
              <a:t>EMP</a:t>
            </a:r>
            <a:r>
              <a:rPr lang="en-US" sz="2000" baseline="-25000" dirty="0" smtClean="0"/>
              <a:t>3</a:t>
            </a:r>
            <a:r>
              <a:rPr lang="en-US" sz="2000" dirty="0"/>
              <a:t>)  </a:t>
            </a:r>
          </a:p>
          <a:p>
            <a:pPr>
              <a:lnSpc>
                <a:spcPts val="2200"/>
              </a:lnSpc>
              <a:spcAft>
                <a:spcPts val="13"/>
              </a:spcAft>
              <a:buNone/>
              <a:tabLst>
                <a:tab pos="285736" algn="l"/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1066745" algn="l"/>
                <a:tab pos="1085795" algn="l"/>
                <a:tab pos="1422327" algn="l"/>
                <a:tab pos="1777909" algn="l"/>
              </a:tabLst>
            </a:pPr>
            <a:r>
              <a:rPr lang="en-US" sz="2000" dirty="0"/>
              <a:t>and ASG by (</a:t>
            </a:r>
            <a:r>
              <a:rPr lang="en-US" sz="2000" dirty="0" smtClean="0"/>
              <a:t>ASG</a:t>
            </a:r>
            <a:r>
              <a:rPr lang="en-US" sz="2000" baseline="-25000" dirty="0" smtClean="0"/>
              <a:t>1</a:t>
            </a:r>
            <a:r>
              <a:rPr lang="en-US" sz="2000" dirty="0">
                <a:latin typeface="Symbol" charset="2"/>
                <a:sym typeface="Symbol"/>
              </a:rPr>
              <a:t> </a:t>
            </a:r>
            <a:r>
              <a:rPr lang="en-US" sz="2000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sz="2000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/>
              <a:t>ASG</a:t>
            </a:r>
            <a:r>
              <a:rPr lang="en-US" sz="2000" baseline="-25000" dirty="0"/>
              <a:t>2</a:t>
            </a:r>
            <a:r>
              <a:rPr lang="en-US" sz="2000" dirty="0"/>
              <a:t>) in any query 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5924551" y="1521915"/>
            <a:ext cx="1046163" cy="37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0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6375400" y="1902914"/>
            <a:ext cx="12700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5521315" y="2106644"/>
            <a:ext cx="1626253" cy="36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  <a:tab pos="1828706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DUR=12 </a:t>
            </a:r>
            <a:r>
              <a:rPr lang="en-US" sz="2000" baseline="-250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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DUR=24</a:t>
            </a:r>
            <a:endParaRPr lang="en-US" sz="20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6388100" y="2579794"/>
            <a:ext cx="127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5503864" y="2747963"/>
            <a:ext cx="2344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  <a:tab pos="1828706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PNAME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=“CAD/CAM”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5593549" y="3459164"/>
            <a:ext cx="1521473" cy="36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ENAME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≠“J. DOE”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6388100" y="3187700"/>
            <a:ext cx="12700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6388100" y="3898900"/>
            <a:ext cx="12700" cy="330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6610350" y="4597401"/>
            <a:ext cx="558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7588250" y="5219701"/>
            <a:ext cx="558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H="1">
            <a:off x="6578600" y="5219701"/>
            <a:ext cx="5715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4978401" y="5517233"/>
            <a:ext cx="684031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PROJ</a:t>
            </a:r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5353051" y="4559300"/>
            <a:ext cx="806450" cy="920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6464777" y="5518151"/>
            <a:ext cx="196994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000" dirty="0">
              <a:solidFill>
                <a:srgbClr val="000000"/>
              </a:solidFill>
              <a:latin typeface="Symbol" charset="2"/>
              <a:cs typeface="Symbol" charset="2"/>
              <a:sym typeface="Symbol" charset="2"/>
            </a:endParaRP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8120961" y="5543551"/>
            <a:ext cx="196994" cy="2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000" dirty="0">
              <a:solidFill>
                <a:srgbClr val="000000"/>
              </a:solidFill>
              <a:latin typeface="Symbol" charset="2"/>
              <a:sym typeface="Symbol" charset="2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6540500" y="5842000"/>
            <a:ext cx="12700" cy="266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H="1">
            <a:off x="5981701" y="5842000"/>
            <a:ext cx="292100" cy="292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6781801" y="5842000"/>
            <a:ext cx="279400" cy="292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8382001" y="5842000"/>
            <a:ext cx="279400" cy="292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H="1">
            <a:off x="7848600" y="5842000"/>
            <a:ext cx="292100" cy="292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5588001" y="6226175"/>
            <a:ext cx="650886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6221414" y="6226175"/>
            <a:ext cx="650886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6892914" y="6226175"/>
            <a:ext cx="650886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7580042" y="6226175"/>
            <a:ext cx="649558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8413750" y="6226175"/>
            <a:ext cx="649558" cy="25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9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09950" name="Text Box 30"/>
          <p:cNvSpPr txBox="1">
            <a:spLocks noChangeArrowheads="1"/>
          </p:cNvSpPr>
          <p:nvPr/>
        </p:nvSpPr>
        <p:spPr bwMode="auto">
          <a:xfrm>
            <a:off x="6084168" y="4191001"/>
            <a:ext cx="630014" cy="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PNO</a:t>
            </a:r>
            <a:endParaRPr lang="en-US" sz="20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7133723" y="4876800"/>
            <a:ext cx="667229" cy="28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0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21660" y="510222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972457" y="5102226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5048250" y="46863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6007100" y="4686300"/>
            <a:ext cx="4318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286461" y="510222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737257" y="5102226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2813050" y="46863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3771900" y="4686300"/>
            <a:ext cx="4318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50340" y="510222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400457" y="5102226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476251" y="46863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1435100" y="4686300"/>
            <a:ext cx="4318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4424913" y="2633663"/>
            <a:ext cx="432060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4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1085850" y="3054350"/>
            <a:ext cx="3149600" cy="1168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4800600" y="3124200"/>
            <a:ext cx="1003300" cy="1104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6833060" y="510222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8283858" y="5102226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7359650" y="46863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8305800" y="4686300"/>
            <a:ext cx="4445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3473450" y="3111500"/>
            <a:ext cx="10287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 flipV="1">
            <a:off x="5016500" y="3054350"/>
            <a:ext cx="3098800" cy="1168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4640942" y="2222500"/>
            <a:ext cx="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020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4093" y="1866900"/>
            <a:ext cx="393700" cy="241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827584" y="4248151"/>
            <a:ext cx="848817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987825" y="4248151"/>
            <a:ext cx="936103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5280819" y="4248151"/>
            <a:ext cx="947366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7668345" y="4248151"/>
            <a:ext cx="861294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329448" y="5153025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780245" y="5153025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3841750" y="47371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4800600" y="4737100"/>
            <a:ext cx="4318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992649" y="5153025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443445" y="5153025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1504951" y="47371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2463800" y="4737100"/>
            <a:ext cx="4318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2114550" y="3124200"/>
            <a:ext cx="2095500" cy="1155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4851401" y="3136900"/>
            <a:ext cx="19812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678949" y="5153025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7129745" y="5153025"/>
            <a:ext cx="628447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6191251" y="4737100"/>
            <a:ext cx="4191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7137400" y="4737100"/>
            <a:ext cx="444500" cy="444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4461596" y="3213100"/>
            <a:ext cx="0" cy="1079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4465066" y="2190750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8217" y="1879600"/>
            <a:ext cx="393700" cy="241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340407" y="2660650"/>
            <a:ext cx="249320" cy="3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</a:tabLst>
            </a:pPr>
            <a:r>
              <a:rPr lang="en-US" sz="2500" dirty="0">
                <a:solidFill>
                  <a:srgbClr val="000000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400" dirty="0">
              <a:solidFill>
                <a:srgbClr val="000000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1691681" y="4343401"/>
            <a:ext cx="864095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4139953" y="4343401"/>
            <a:ext cx="864095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6444209" y="4371008"/>
            <a:ext cx="936103" cy="3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8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2285883" algn="l"/>
              </a:tabLst>
            </a:pPr>
            <a:r>
              <a:rPr lang="en-US" dirty="0"/>
              <a:t>Reduction with selection</a:t>
            </a:r>
          </a:p>
          <a:p>
            <a:pPr marL="742912" lvl="1">
              <a:spcBef>
                <a:spcPct val="60000"/>
              </a:spcBef>
              <a:tabLst>
                <a:tab pos="2285883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={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where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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</a:t>
            </a:r>
            <a:endParaRPr lang="en-US" dirty="0" smtClean="0"/>
          </a:p>
          <a:p>
            <a:pPr marL="1085795" lvl="2">
              <a:spcBef>
                <a:spcPct val="60000"/>
              </a:spcBef>
              <a:buNone/>
              <a:tabLst>
                <a:tab pos="2285883" algn="l"/>
              </a:tabLst>
            </a:pPr>
            <a:r>
              <a:rPr lang="en-US" sz="2000" dirty="0">
                <a:latin typeface="Symbol" charset="2"/>
                <a:sym typeface="Symbol"/>
              </a:rPr>
              <a:t></a:t>
            </a:r>
            <a:r>
              <a:rPr lang="en-US" sz="2000" i="1" baseline="-25000" dirty="0"/>
              <a:t>p</a:t>
            </a:r>
            <a:r>
              <a:rPr lang="en-US" sz="2000" i="1" baseline="-50000" dirty="0"/>
              <a:t>i</a:t>
            </a:r>
            <a:r>
              <a:rPr lang="en-US" sz="2000" dirty="0"/>
              <a:t>(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j</a:t>
            </a:r>
            <a:r>
              <a:rPr lang="en-US" sz="2000" dirty="0"/>
              <a:t>)=</a:t>
            </a:r>
            <a:r>
              <a:rPr lang="en-US" sz="2000" dirty="0">
                <a:latin typeface="Symbol" charset="2"/>
                <a:sym typeface="Symbol"/>
              </a:rPr>
              <a:t></a:t>
            </a:r>
            <a:r>
              <a:rPr lang="en-US" sz="2000" dirty="0"/>
              <a:t> </a:t>
            </a:r>
            <a:r>
              <a:rPr lang="en-US" sz="2000" dirty="0">
                <a:latin typeface="Symbol" charset="2"/>
                <a:sym typeface="Symbol"/>
              </a:rPr>
              <a:t> </a:t>
            </a:r>
            <a:r>
              <a:rPr lang="en-US" sz="2000" dirty="0"/>
              <a:t>if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</a:t>
            </a:r>
            <a:r>
              <a:rPr lang="en-US" sz="2000" i="1" dirty="0"/>
              <a:t>x </a:t>
            </a:r>
            <a:r>
              <a:rPr lang="en-US" sz="2000" dirty="0"/>
              <a:t>in </a:t>
            </a:r>
            <a:r>
              <a:rPr lang="en-US" sz="2000" i="1" dirty="0"/>
              <a:t>R</a:t>
            </a:r>
            <a:r>
              <a:rPr lang="en-US" sz="2000" dirty="0"/>
              <a:t>: ¬(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j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en-US" sz="2400" dirty="0"/>
          </a:p>
          <a:p>
            <a:pPr marL="742912" lvl="1">
              <a:spcBef>
                <a:spcPct val="60000"/>
              </a:spcBef>
              <a:tabLst>
                <a:tab pos="2285883" algn="l"/>
              </a:tabLst>
            </a:pPr>
            <a:r>
              <a:rPr lang="en-US" dirty="0"/>
              <a:t>Example</a:t>
            </a:r>
          </a:p>
          <a:p>
            <a:pPr>
              <a:spcBef>
                <a:spcPct val="10000"/>
              </a:spcBef>
              <a:buNone/>
              <a:tabLst>
                <a:tab pos="2285883" algn="l"/>
              </a:tabLst>
            </a:pPr>
            <a:r>
              <a:rPr lang="en-US" sz="1800" b="1" dirty="0">
                <a:latin typeface="Courier New"/>
              </a:rPr>
              <a:t>			SELECT</a:t>
            </a:r>
            <a:r>
              <a:rPr lang="en-US" sz="1800" dirty="0">
                <a:latin typeface="Courier New"/>
              </a:rPr>
              <a:t>	*</a:t>
            </a:r>
          </a:p>
          <a:p>
            <a:pPr>
              <a:spcBef>
                <a:spcPct val="10000"/>
              </a:spcBef>
              <a:buNone/>
              <a:tabLst>
                <a:tab pos="2285883" algn="l"/>
              </a:tabLst>
            </a:pPr>
            <a:r>
              <a:rPr lang="en-US" sz="1800" b="1" dirty="0">
                <a:latin typeface="Courier New"/>
              </a:rPr>
              <a:t>			FROM</a:t>
            </a:r>
            <a:r>
              <a:rPr lang="en-US" sz="1800" dirty="0">
                <a:latin typeface="Courier New"/>
              </a:rPr>
              <a:t>	</a:t>
            </a:r>
            <a:r>
              <a:rPr lang="en-US" sz="1800" dirty="0">
                <a:latin typeface="Courier New"/>
              </a:rPr>
              <a:t>	EMP</a:t>
            </a:r>
            <a:endParaRPr lang="en-US" sz="1800" dirty="0">
              <a:latin typeface="Courier New"/>
            </a:endParaRPr>
          </a:p>
          <a:p>
            <a:pPr>
              <a:spcBef>
                <a:spcPct val="10000"/>
              </a:spcBef>
              <a:buNone/>
              <a:tabLst>
                <a:tab pos="2285883" algn="l"/>
              </a:tabLst>
            </a:pPr>
            <a:r>
              <a:rPr lang="en-US" sz="1800" b="1" dirty="0">
                <a:latin typeface="Courier New"/>
              </a:rPr>
              <a:t>			WHERE</a:t>
            </a:r>
            <a:r>
              <a:rPr lang="en-US" sz="18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61828" y="4405313"/>
            <a:ext cx="1161733" cy="459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000000"/>
                </a:solidFill>
                <a:latin typeface="Arial"/>
              </a:rPr>
              <a:t>ENO</a:t>
            </a:r>
            <a:r>
              <a:rPr lang="en-US" sz="2000" baseline="-25000" dirty="0">
                <a:solidFill>
                  <a:srgbClr val="000000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473661" y="606107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2895600" y="4845050"/>
            <a:ext cx="0" cy="539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505535" y="606107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607260" y="606107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2895600" y="5676901"/>
            <a:ext cx="0" cy="361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1873250" y="5676900"/>
            <a:ext cx="882650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3086100" y="5676900"/>
            <a:ext cx="895350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256799" y="6061076"/>
            <a:ext cx="638353" cy="305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6033728" y="4405313"/>
            <a:ext cx="1161733" cy="459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000000"/>
                </a:solidFill>
                <a:latin typeface="Arial"/>
              </a:rPr>
              <a:t>ENO</a:t>
            </a:r>
            <a:r>
              <a:rPr lang="en-US" sz="2000" baseline="-25000" dirty="0">
                <a:solidFill>
                  <a:srgbClr val="000000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6686550" y="485775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770900" y="5300132"/>
            <a:ext cx="249320" cy="3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</a:tabLst>
            </a:pPr>
            <a:r>
              <a:rPr lang="en-US" sz="2500" dirty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2400" dirty="0">
              <a:latin typeface="Symbol" charset="2"/>
              <a:sym typeface="Symbol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Reduction for PHF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342882" indent="-342882">
              <a:lnSpc>
                <a:spcPts val="2900"/>
              </a:lnSpc>
              <a:spcAft>
                <a:spcPts val="1700"/>
              </a:spcAft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dirty="0"/>
              <a:t>Reduction with join</a:t>
            </a:r>
          </a:p>
          <a:p>
            <a:pPr marL="747674" lvl="1" indent="-347645">
              <a:lnSpc>
                <a:spcPts val="2400"/>
              </a:lnSpc>
              <a:spcAft>
                <a:spcPts val="1400"/>
              </a:spcAft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sz="2000" dirty="0"/>
              <a:t>Possible if fragmentation is done on join attribute</a:t>
            </a:r>
          </a:p>
          <a:p>
            <a:pPr marL="747674" lvl="1" indent="-347645">
              <a:lnSpc>
                <a:spcPts val="2400"/>
              </a:lnSpc>
              <a:spcAft>
                <a:spcPts val="1400"/>
              </a:spcAft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sz="2000" dirty="0"/>
              <a:t>Distribute join over union</a:t>
            </a:r>
          </a:p>
          <a:p>
            <a:pPr marL="1943001" lvl="2">
              <a:lnSpc>
                <a:spcPts val="2400"/>
              </a:lnSpc>
              <a:spcAft>
                <a:spcPts val="1400"/>
              </a:spcAft>
              <a:buNone/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>
                <a:latin typeface="Symbol" charset="2"/>
                <a:sym typeface="Symbol"/>
              </a:rPr>
              <a:t></a:t>
            </a:r>
            <a:r>
              <a:rPr lang="en-US" sz="2000" dirty="0">
                <a:latin typeface="Symbol" charset="2"/>
                <a:sym typeface="Symbol" charset="2"/>
              </a:rPr>
              <a:t>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r>
              <a:rPr lang="en-US" sz="2200" dirty="0">
                <a:solidFill>
                  <a:srgbClr val="000000"/>
                </a:solidFill>
              </a:rPr>
              <a:t>⋈</a:t>
            </a:r>
            <a:r>
              <a:rPr lang="en-US" sz="2000" i="1" dirty="0"/>
              <a:t>S 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200" dirty="0">
                <a:solidFill>
                  <a:srgbClr val="000000"/>
                </a:solidFill>
              </a:rPr>
              <a:t>⋈</a:t>
            </a:r>
            <a:r>
              <a:rPr lang="en-US" sz="2000" i="1" dirty="0"/>
              <a:t>S</a:t>
            </a:r>
            <a:r>
              <a:rPr lang="en-US" sz="2000" dirty="0"/>
              <a:t>) </a:t>
            </a:r>
            <a:r>
              <a:rPr lang="en-US" sz="2000" dirty="0">
                <a:latin typeface="Symbol" charset="2"/>
                <a:sym typeface="Symbol" charset="2"/>
              </a:rPr>
              <a:t> 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200" dirty="0">
                <a:solidFill>
                  <a:srgbClr val="000000"/>
                </a:solidFill>
              </a:rPr>
              <a:t>⋈</a:t>
            </a:r>
            <a:r>
              <a:rPr lang="en-US" sz="2000" i="1" dirty="0"/>
              <a:t>S</a:t>
            </a:r>
            <a:r>
              <a:rPr lang="en-US" sz="2000" dirty="0"/>
              <a:t>)</a:t>
            </a:r>
          </a:p>
          <a:p>
            <a:pPr marL="747674" lvl="1" indent="-347645">
              <a:lnSpc>
                <a:spcPts val="2400"/>
              </a:lnSpc>
              <a:spcAft>
                <a:spcPts val="1400"/>
              </a:spcAft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sz="2000" dirty="0"/>
              <a:t>Given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i</a:t>
            </a:r>
            <a:r>
              <a:rPr lang="en-US" sz="2000" dirty="0"/>
              <a:t> </a:t>
            </a:r>
            <a:r>
              <a:rPr lang="en-US" sz="2000" dirty="0"/>
              <a:t>=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i="1" baseline="-25000" dirty="0"/>
              <a:t>p</a:t>
            </a:r>
            <a:r>
              <a:rPr lang="en-US" sz="2000" i="1" baseline="-50000" dirty="0"/>
              <a:t>i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dirty="0"/>
              <a:t>) and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j</a:t>
            </a:r>
            <a:r>
              <a:rPr lang="en-US" sz="2000" dirty="0"/>
              <a:t> = 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i="1" baseline="-25000" dirty="0" err="1"/>
              <a:t>p</a:t>
            </a:r>
            <a:r>
              <a:rPr lang="en-US" sz="2000" i="1" baseline="-50000" dirty="0" err="1"/>
              <a:t>j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dirty="0"/>
              <a:t>)</a:t>
            </a:r>
          </a:p>
          <a:p>
            <a:pPr marL="1943001" lvl="2">
              <a:lnSpc>
                <a:spcPts val="2900"/>
              </a:lnSpc>
              <a:spcAft>
                <a:spcPts val="13"/>
              </a:spcAft>
              <a:buNone/>
              <a:tabLst>
                <a:tab pos="355582" algn="l"/>
                <a:tab pos="711164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  <a:tab pos="2489072" algn="l"/>
                <a:tab pos="2844655" algn="l"/>
                <a:tab pos="3200236" algn="l"/>
                <a:tab pos="3555818" algn="l"/>
                <a:tab pos="3911400" algn="l"/>
                <a:tab pos="4266982" algn="l"/>
                <a:tab pos="355582" algn="l"/>
                <a:tab pos="711164" algn="l"/>
                <a:tab pos="742912" algn="l"/>
                <a:tab pos="1066745" algn="l"/>
                <a:tab pos="1422327" algn="l"/>
                <a:tab pos="1777909" algn="l"/>
                <a:tab pos="2133491" algn="l"/>
              </a:tabLst>
            </a:pPr>
            <a:r>
              <a:rPr lang="en-US" sz="2000" i="1" dirty="0" err="1"/>
              <a:t>R</a:t>
            </a:r>
            <a:r>
              <a:rPr lang="en-US" sz="2000" i="1" baseline="-25000" dirty="0" err="1"/>
              <a:t>i</a:t>
            </a:r>
            <a:r>
              <a:rPr lang="en-US" sz="2000" spc="-300" dirty="0">
                <a:latin typeface="MS PGothic"/>
                <a:ea typeface="MS PGothic"/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⋈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j</a:t>
            </a:r>
            <a:r>
              <a:rPr lang="en-US" sz="2000" dirty="0"/>
              <a:t> =</a:t>
            </a:r>
            <a:r>
              <a:rPr lang="en-US" sz="2000" dirty="0">
                <a:latin typeface="Symbol" charset="2"/>
                <a:sym typeface="Symbol"/>
              </a:rPr>
              <a:t></a:t>
            </a:r>
            <a:r>
              <a:rPr lang="en-US" sz="2000" dirty="0"/>
              <a:t> </a:t>
            </a:r>
            <a:r>
              <a:rPr lang="en-US" sz="2000" dirty="0"/>
              <a:t>if 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000" i="1" dirty="0"/>
              <a:t>x </a:t>
            </a:r>
            <a:r>
              <a:rPr lang="en-US" sz="2000" dirty="0"/>
              <a:t>in </a:t>
            </a:r>
            <a:r>
              <a:rPr lang="en-US" sz="2000" i="1" dirty="0" err="1"/>
              <a:t>R</a:t>
            </a:r>
            <a:r>
              <a:rPr lang="en-US" sz="3000" i="1" baseline="-25000" dirty="0" err="1"/>
              <a:t>i</a:t>
            </a:r>
            <a:r>
              <a:rPr lang="en-US" sz="2000" i="1" dirty="0"/>
              <a:t>,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000" dirty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000" i="1" dirty="0"/>
              <a:t>y </a:t>
            </a:r>
            <a:r>
              <a:rPr lang="en-US" sz="2000" dirty="0"/>
              <a:t>in </a:t>
            </a:r>
            <a:r>
              <a:rPr lang="en-US" sz="2000" i="1" dirty="0" err="1"/>
              <a:t>R</a:t>
            </a:r>
            <a:r>
              <a:rPr lang="en-US" sz="3000" i="1" baseline="-25000" dirty="0" err="1"/>
              <a:t>j</a:t>
            </a:r>
            <a:r>
              <a:rPr lang="en-US" sz="2000" dirty="0"/>
              <a:t>: ¬(</a:t>
            </a:r>
            <a:r>
              <a:rPr lang="en-US" sz="2000" i="1" dirty="0"/>
              <a:t>p</a:t>
            </a:r>
            <a:r>
              <a:rPr lang="en-US" sz="3000" i="1" baseline="-25000" dirty="0"/>
              <a:t>i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000" i="1" dirty="0" err="1"/>
              <a:t>p</a:t>
            </a:r>
            <a:r>
              <a:rPr lang="en-US" sz="3000" i="1" baseline="-25000" dirty="0" err="1"/>
              <a:t>j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))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41101" y="1750219"/>
            <a:ext cx="4432160" cy="4759523"/>
          </a:xfrm>
        </p:spPr>
        <p:txBody>
          <a:bodyPr/>
          <a:lstStyle/>
          <a:p>
            <a:r>
              <a:rPr lang="en-US" sz="2000" dirty="0" smtClean="0"/>
              <a:t>Assume EMP is fragmented as before and</a:t>
            </a:r>
          </a:p>
          <a:p>
            <a:pPr lvl="1"/>
            <a:r>
              <a:rPr lang="en-US" dirty="0"/>
              <a:t>ASG</a:t>
            </a:r>
            <a:r>
              <a:rPr lang="en-US" baseline="-25000" dirty="0"/>
              <a:t>1</a:t>
            </a:r>
            <a:r>
              <a:rPr lang="en-US" dirty="0"/>
              <a:t>: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 </a:t>
            </a:r>
            <a:r>
              <a:rPr lang="en-US" baseline="-25000" dirty="0"/>
              <a:t>≤ "E3"</a:t>
            </a:r>
            <a:r>
              <a:rPr lang="en-US" dirty="0"/>
              <a:t>(ASG)</a:t>
            </a:r>
          </a:p>
          <a:p>
            <a:pPr lvl="1"/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dirty="0"/>
              <a:t>: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/>
              <a:t>ENO </a:t>
            </a:r>
            <a:r>
              <a:rPr lang="en-US" baseline="-25000" dirty="0"/>
              <a:t>&gt; "E3"</a:t>
            </a:r>
            <a:r>
              <a:rPr lang="en-US" dirty="0"/>
              <a:t>(ASG</a:t>
            </a:r>
            <a:r>
              <a:rPr lang="en-US" dirty="0"/>
              <a:t>)</a:t>
            </a:r>
          </a:p>
          <a:p>
            <a:r>
              <a:rPr lang="en-US" sz="2000" dirty="0" smtClean="0"/>
              <a:t>Consider the query</a:t>
            </a:r>
          </a:p>
          <a:p>
            <a:pPr>
              <a:lnSpc>
                <a:spcPct val="90000"/>
              </a:lnSpc>
              <a:spcAft>
                <a:spcPts val="400"/>
              </a:spcAft>
              <a:buNone/>
              <a:tabLst>
                <a:tab pos="917575" algn="l"/>
                <a:tab pos="1944688" algn="l"/>
              </a:tabLst>
            </a:pPr>
            <a:r>
              <a:rPr lang="en-US" sz="2000" b="1" dirty="0">
                <a:latin typeface="Courier New"/>
              </a:rPr>
              <a:t>		</a:t>
            </a:r>
            <a:r>
              <a:rPr lang="en-US" sz="2000" b="1" dirty="0" smtClean="0">
                <a:latin typeface="Courier New"/>
              </a:rPr>
              <a:t>SELECT	</a:t>
            </a:r>
            <a:r>
              <a:rPr lang="en-US" sz="2000" dirty="0" smtClean="0">
                <a:latin typeface="Courier New"/>
              </a:rPr>
              <a:t>*</a:t>
            </a:r>
            <a:endParaRPr lang="en-US" sz="2000" dirty="0">
              <a:latin typeface="Courier New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pos="917575" algn="l"/>
                <a:tab pos="1944688" algn="l"/>
              </a:tabLst>
            </a:pPr>
            <a:r>
              <a:rPr lang="en-US" sz="2000" b="1" dirty="0">
                <a:latin typeface="Courier New"/>
              </a:rPr>
              <a:t>		FROM</a:t>
            </a:r>
            <a:r>
              <a:rPr lang="en-US" sz="2000" dirty="0">
                <a:latin typeface="Courier New"/>
              </a:rPr>
              <a:t>	</a:t>
            </a:r>
            <a:r>
              <a:rPr lang="en-US" sz="2000" dirty="0" smtClean="0">
                <a:latin typeface="Courier New"/>
              </a:rPr>
              <a:t>EMP</a:t>
            </a:r>
            <a:r>
              <a:rPr lang="en-US" sz="2000" dirty="0">
                <a:latin typeface="Courier New"/>
              </a:rPr>
              <a:t>,ASG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3"/>
              </a:spcAft>
              <a:buNone/>
              <a:tabLst>
                <a:tab pos="917575" algn="l"/>
                <a:tab pos="1944688" algn="l"/>
              </a:tabLst>
            </a:pPr>
            <a:r>
              <a:rPr lang="en-US" sz="2000" b="1" dirty="0">
                <a:latin typeface="Courier New"/>
              </a:rPr>
              <a:t>		WHERE</a:t>
            </a:r>
            <a:r>
              <a:rPr lang="en-US" sz="2000" dirty="0">
                <a:latin typeface="Courier New"/>
              </a:rPr>
              <a:t>	EMP.ENO=ASG.ENO</a:t>
            </a:r>
          </a:p>
          <a:p>
            <a:r>
              <a:rPr lang="en-US" sz="2000" dirty="0" smtClean="0"/>
              <a:t>Distribute join over unions</a:t>
            </a:r>
          </a:p>
          <a:p>
            <a:r>
              <a:rPr lang="en-US" sz="2000" dirty="0" smtClean="0"/>
              <a:t>Apply the reduction rule</a:t>
            </a:r>
            <a:endParaRPr lang="en-US" sz="2000" dirty="0"/>
          </a:p>
          <a:p>
            <a:pPr lvl="1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489456" y="1738181"/>
            <a:ext cx="4505329" cy="1882776"/>
            <a:chOff x="4489456" y="1738181"/>
            <a:chExt cx="4505329" cy="188277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5332299" y="2500181"/>
              <a:ext cx="1969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00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rgbClr val="000000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7818326" y="2500181"/>
              <a:ext cx="1969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00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rgbClr val="000000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4489456" y="3339969"/>
              <a:ext cx="622301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5259394" y="3339969"/>
              <a:ext cx="622301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6018220" y="3339969"/>
              <a:ext cx="622301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6946908" y="3339969"/>
              <a:ext cx="617538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8377247" y="3339969"/>
              <a:ext cx="617538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5445132" y="2808156"/>
              <a:ext cx="7938" cy="5207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4681543" y="2824032"/>
              <a:ext cx="663576" cy="5048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5548319" y="2836731"/>
              <a:ext cx="671513" cy="5048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7170746" y="2808156"/>
              <a:ext cx="661988" cy="5048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7935922" y="2820856"/>
              <a:ext cx="671513" cy="5048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5440369" y="2082669"/>
              <a:ext cx="1184276" cy="473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6691321" y="2098544"/>
              <a:ext cx="1193801" cy="473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6372233" y="1738181"/>
              <a:ext cx="792163" cy="30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4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43401" y="4201982"/>
            <a:ext cx="4649787" cy="2112964"/>
            <a:chOff x="4343401" y="4201982"/>
            <a:chExt cx="4649787" cy="211296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6383338" y="4201982"/>
              <a:ext cx="19685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9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Symbol" charset="2"/>
                  <a:sym typeface="Symbol" charset="2"/>
                </a:rPr>
                <a:t></a:t>
              </a:r>
              <a:endParaRPr lang="en-US" sz="2400" dirty="0">
                <a:solidFill>
                  <a:srgbClr val="000000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5008564" y="4530595"/>
              <a:ext cx="1365250" cy="6651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4343401" y="6030784"/>
              <a:ext cx="622300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5226051" y="6030784"/>
              <a:ext cx="609600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4540251" y="5535483"/>
              <a:ext cx="388938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4994276" y="5535483"/>
              <a:ext cx="395288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5853114" y="6030784"/>
              <a:ext cx="622300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6737351" y="6030784"/>
              <a:ext cx="609600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6051551" y="5535483"/>
              <a:ext cx="387350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6505576" y="5535483"/>
              <a:ext cx="393700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7502526" y="6030784"/>
              <a:ext cx="622300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8375650" y="6033958"/>
              <a:ext cx="617538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7699376" y="5535483"/>
              <a:ext cx="388938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8153401" y="5535483"/>
              <a:ext cx="395288" cy="4873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6635751" y="4530595"/>
              <a:ext cx="1373188" cy="6651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6488113" y="4530595"/>
              <a:ext cx="6350" cy="7096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4643438" y="5167183"/>
              <a:ext cx="842962" cy="30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4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6084888" y="5167183"/>
              <a:ext cx="784225" cy="30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4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7740650" y="5167183"/>
              <a:ext cx="792162" cy="30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200"/>
                </a:lnSpc>
                <a:tabLst>
                  <a:tab pos="0" algn="l"/>
                </a:tabLst>
              </a:pPr>
              <a:r>
                <a:rPr lang="en-US" sz="2500" dirty="0">
                  <a:solidFill>
                    <a:srgbClr val="000000"/>
                  </a:solidFill>
                  <a:latin typeface="Book Antiqua"/>
                </a:rPr>
                <a:t>⋈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</a:rPr>
                <a:t>ENO</a:t>
              </a:r>
              <a:endParaRPr lang="en-US" sz="24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268397" y="1606298"/>
            <a:ext cx="8643938" cy="2792655"/>
          </a:xfrm>
          <a:noFill/>
        </p:spPr>
        <p:txBody>
          <a:bodyPr/>
          <a:lstStyle/>
          <a:p>
            <a:pPr marL="342882" indent="-342882">
              <a:lnSpc>
                <a:spcPts val="2900"/>
              </a:lnSpc>
              <a:spcAft>
                <a:spcPts val="700"/>
              </a:spcAft>
              <a:tabLst>
                <a:tab pos="857206" algn="l"/>
                <a:tab pos="1428677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dirty="0"/>
              <a:t>Find useless (not empty) intermediate relations</a:t>
            </a:r>
          </a:p>
          <a:p>
            <a:pPr marL="1028647" lvl="1" indent="0">
              <a:lnSpc>
                <a:spcPts val="2400"/>
              </a:lnSpc>
              <a:spcAft>
                <a:spcPts val="600"/>
              </a:spcAft>
              <a:buNone/>
              <a:tabLst>
                <a:tab pos="857206" algn="l"/>
                <a:tab pos="1428677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defined over attributes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vertically fragmented as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'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where </a:t>
            </a:r>
            <a:r>
              <a:rPr lang="en-US" i="1" dirty="0"/>
              <a:t>A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:</a:t>
            </a:r>
          </a:p>
          <a:p>
            <a:pPr marL="1028647" lvl="1" indent="0">
              <a:spcBef>
                <a:spcPct val="0"/>
              </a:spcBef>
              <a:buNone/>
              <a:tabLst>
                <a:tab pos="857206" algn="l"/>
                <a:tab pos="1428677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300" i="1" baseline="-25000" dirty="0"/>
              <a:t>D,K</a:t>
            </a:r>
            <a:r>
              <a:rPr lang="en-US" sz="1600" dirty="0"/>
              <a:t>(</a:t>
            </a:r>
            <a:r>
              <a:rPr lang="en-US" sz="1600" i="1" dirty="0" err="1"/>
              <a:t>R</a:t>
            </a:r>
            <a:r>
              <a:rPr lang="en-US" sz="2300" i="1" baseline="-25000" dirty="0" err="1"/>
              <a:t>i</a:t>
            </a:r>
            <a:r>
              <a:rPr lang="en-US" sz="1600" dirty="0"/>
              <a:t>) is useless if the set of projection attributes </a:t>
            </a:r>
            <a:r>
              <a:rPr lang="en-US" sz="1600" i="1" dirty="0"/>
              <a:t>D</a:t>
            </a:r>
            <a:r>
              <a:rPr lang="en-US" sz="1600" dirty="0"/>
              <a:t> is not in </a:t>
            </a:r>
            <a:r>
              <a:rPr lang="en-US" sz="1600" i="1" dirty="0"/>
              <a:t>A</a:t>
            </a:r>
            <a:r>
              <a:rPr lang="en-US" sz="1600" dirty="0"/>
              <a:t>'</a:t>
            </a:r>
          </a:p>
          <a:p>
            <a:pPr marL="1028647" lvl="1" indent="0">
              <a:lnSpc>
                <a:spcPts val="2400"/>
              </a:lnSpc>
              <a:spcAft>
                <a:spcPts val="600"/>
              </a:spcAft>
              <a:buNone/>
              <a:tabLst>
                <a:tab pos="857206" algn="l"/>
                <a:tab pos="1428677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dirty="0"/>
              <a:t>Example: EMP</a:t>
            </a:r>
            <a:r>
              <a:rPr lang="en-US" baseline="-25000" dirty="0"/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(EMP); EMP</a:t>
            </a:r>
            <a:r>
              <a:rPr lang="en-US" baseline="-25000" dirty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028647" lvl="1" indent="0">
              <a:buNone/>
              <a:tabLst>
                <a:tab pos="857206" algn="l"/>
                <a:tab pos="1428677" algn="l"/>
                <a:tab pos="2420814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b="1" dirty="0">
                <a:latin typeface="Courier New"/>
              </a:rPr>
              <a:t>	SELECT</a:t>
            </a:r>
            <a:r>
              <a:rPr lang="en-US" dirty="0" smtClean="0">
                <a:latin typeface="Courier New"/>
              </a:rPr>
              <a:t>	ENAME</a:t>
            </a:r>
            <a:endParaRPr lang="en-US" dirty="0">
              <a:latin typeface="Courier New"/>
            </a:endParaRPr>
          </a:p>
          <a:p>
            <a:pPr marL="1028647" lvl="1" indent="0">
              <a:spcBef>
                <a:spcPct val="0"/>
              </a:spcBef>
              <a:buNone/>
              <a:tabLst>
                <a:tab pos="857206" algn="l"/>
                <a:tab pos="1428677" algn="l"/>
                <a:tab pos="2420814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  <a:tab pos="6400473" algn="l"/>
                <a:tab pos="7314825" algn="l"/>
                <a:tab pos="8229179" algn="l"/>
                <a:tab pos="9143532" algn="l"/>
                <a:tab pos="10057885" algn="l"/>
                <a:tab pos="10972238" algn="l"/>
                <a:tab pos="514324" algn="l"/>
                <a:tab pos="857206" algn="l"/>
                <a:tab pos="1998561" algn="l"/>
                <a:tab pos="2743060" algn="l"/>
                <a:tab pos="3657413" algn="l"/>
                <a:tab pos="4571766" algn="l"/>
                <a:tab pos="5486119" algn="l"/>
              </a:tabLst>
            </a:pPr>
            <a:r>
              <a:rPr lang="en-US" b="1" dirty="0">
                <a:latin typeface="Courier New"/>
              </a:rPr>
              <a:t>	FROM</a:t>
            </a:r>
            <a:r>
              <a:rPr lang="en-US" dirty="0" smtClean="0">
                <a:latin typeface="Courier New"/>
              </a:rPr>
              <a:t>		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6316664" y="6142988"/>
            <a:ext cx="65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6700838" y="4803138"/>
            <a:ext cx="11112" cy="1295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1800225" y="6162038"/>
            <a:ext cx="65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3781426" y="6162038"/>
            <a:ext cx="65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00"/>
              </a:lnSpc>
              <a:tabLst>
                <a:tab pos="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2780139" y="4345938"/>
            <a:ext cx="962554" cy="36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</a:tabLst>
            </a:pPr>
            <a:r>
              <a:rPr lang="en-US" sz="2400" dirty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sym typeface="Symbol" charset="2"/>
              </a:rPr>
              <a:t>ENAME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2216150" y="5660388"/>
            <a:ext cx="730250" cy="495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3371850" y="5660388"/>
            <a:ext cx="742950" cy="495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3232150" y="4841237"/>
            <a:ext cx="127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2771801" y="5279388"/>
            <a:ext cx="809601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  <a:tabLst>
                <a:tab pos="0" algn="l"/>
              </a:tabLst>
            </a:pPr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6172627" y="4345938"/>
            <a:ext cx="962554" cy="36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900"/>
              </a:lnSpc>
              <a:tabLst>
                <a:tab pos="0" algn="l"/>
                <a:tab pos="914353" algn="l"/>
              </a:tabLst>
            </a:pPr>
            <a:r>
              <a:rPr lang="en-US" sz="2400" dirty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sym typeface="Symbol" charset="2"/>
              </a:rPr>
              <a:t>ENAME</a:t>
            </a:r>
            <a:endParaRPr lang="en-US" sz="27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875784" y="4998550"/>
            <a:ext cx="556937" cy="506306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algn="ctr" defTabSz="642915" eaLnBrk="1" hangingPunct="1"/>
            <a:endParaRPr lang="en-US" sz="2100" dirty="0">
              <a:solidFill>
                <a:srgbClr val="263750"/>
              </a:solidFill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241101" y="1555667"/>
            <a:ext cx="8643938" cy="5214954"/>
          </a:xfrm>
        </p:spPr>
        <p:txBody>
          <a:bodyPr/>
          <a:lstStyle/>
          <a:p>
            <a:r>
              <a:rPr lang="en-US" dirty="0"/>
              <a:t>Rule :</a:t>
            </a:r>
          </a:p>
          <a:p>
            <a:pPr lvl="1"/>
            <a:r>
              <a:rPr lang="en-US" sz="2000" dirty="0"/>
              <a:t>Distribute joins over unions</a:t>
            </a:r>
          </a:p>
          <a:p>
            <a:pPr lvl="1"/>
            <a:r>
              <a:rPr lang="en-US" sz="2000" dirty="0"/>
              <a:t>Apply the join reduction for horizontal fragmentation</a:t>
            </a:r>
          </a:p>
          <a:p>
            <a:r>
              <a:rPr lang="en-US" dirty="0"/>
              <a:t>Example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	ASG</a:t>
            </a:r>
            <a:r>
              <a:rPr lang="en-US" sz="2000" baseline="-25000" dirty="0"/>
              <a:t>1</a:t>
            </a:r>
            <a:r>
              <a:rPr lang="en-US" sz="2000" dirty="0"/>
              <a:t>: ASG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000" baseline="-25000" dirty="0"/>
              <a:t>ENO</a:t>
            </a:r>
            <a:r>
              <a:rPr lang="en-US" sz="2000" dirty="0"/>
              <a:t> EMP</a:t>
            </a:r>
            <a:r>
              <a:rPr lang="en-US" sz="2000" baseline="-25000" dirty="0"/>
              <a:t>1</a:t>
            </a:r>
          </a:p>
          <a:p>
            <a:pPr marL="804631" lvl="1">
              <a:spcBef>
                <a:spcPts val="0"/>
              </a:spcBef>
              <a:buNone/>
            </a:pPr>
            <a:r>
              <a:rPr lang="en-US" sz="2000" dirty="0"/>
              <a:t>ASG</a:t>
            </a:r>
            <a:r>
              <a:rPr lang="en-US" sz="2000" baseline="-25000" dirty="0"/>
              <a:t>2</a:t>
            </a:r>
            <a:r>
              <a:rPr lang="en-US" sz="2000" dirty="0"/>
              <a:t>: ASG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000" baseline="-25000" dirty="0"/>
              <a:t>ENO</a:t>
            </a:r>
            <a:r>
              <a:rPr lang="en-US" sz="2000" dirty="0"/>
              <a:t> EMP</a:t>
            </a:r>
            <a:r>
              <a:rPr lang="en-US" sz="2000" baseline="-25000" dirty="0"/>
              <a:t>2</a:t>
            </a:r>
          </a:p>
          <a:p>
            <a:pPr lvl="1">
              <a:buFont typeface="Wingdings" charset="2"/>
              <a:buNone/>
            </a:pPr>
            <a:r>
              <a:rPr lang="en-US" sz="2000" dirty="0"/>
              <a:t>	EMP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/>
              <a:t>TITLE</a:t>
            </a:r>
            <a:r>
              <a:rPr lang="en-US" sz="2000" baseline="-25000" dirty="0"/>
              <a:t>=“Programmer”</a:t>
            </a:r>
            <a:r>
              <a:rPr lang="en-US" sz="2000" dirty="0"/>
              <a:t> (EMP) </a:t>
            </a:r>
          </a:p>
          <a:p>
            <a:pPr lvl="1">
              <a:buNone/>
            </a:pPr>
            <a:r>
              <a:rPr lang="en-US" sz="2000" dirty="0"/>
              <a:t>	EMP</a:t>
            </a:r>
            <a:r>
              <a:rPr lang="en-US" sz="2000" baseline="-25000" dirty="0"/>
              <a:t>2</a:t>
            </a:r>
            <a:r>
              <a:rPr lang="en-US" sz="2000" dirty="0"/>
              <a:t>: </a:t>
            </a:r>
            <a:r>
              <a:rPr lang="en-US" sz="20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000" baseline="-25000" dirty="0"/>
              <a:t>TITLE</a:t>
            </a:r>
            <a:r>
              <a:rPr lang="en-US" sz="2000" baseline="-25000" dirty="0"/>
              <a:t>=“Programmer”</a:t>
            </a:r>
            <a:r>
              <a:rPr lang="en-US" sz="2000" dirty="0"/>
              <a:t> (EMP)</a:t>
            </a:r>
          </a:p>
          <a:p>
            <a:r>
              <a:rPr lang="en-US" dirty="0"/>
              <a:t>Query</a:t>
            </a:r>
          </a:p>
          <a:p>
            <a:pPr lvl="1">
              <a:spcBef>
                <a:spcPts val="0"/>
              </a:spcBef>
              <a:buNone/>
              <a:tabLst>
                <a:tab pos="1827213" algn="l"/>
              </a:tabLst>
            </a:pPr>
            <a:r>
              <a:rPr lang="en-US" sz="2000" b="1" dirty="0">
                <a:latin typeface="Courier New"/>
              </a:rPr>
              <a:t>	SELECT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None/>
              <a:tabLst>
                <a:tab pos="1827213" algn="l"/>
              </a:tabLst>
            </a:pPr>
            <a:r>
              <a:rPr lang="en-US" sz="2000" b="1" dirty="0">
                <a:latin typeface="Courier New"/>
              </a:rPr>
              <a:t>	FROM</a:t>
            </a:r>
            <a:r>
              <a:rPr lang="en-US" sz="2000" dirty="0">
                <a:latin typeface="Courier New"/>
              </a:rPr>
              <a:t>	</a:t>
            </a:r>
            <a:r>
              <a:rPr lang="en-US" sz="2000" dirty="0">
                <a:latin typeface="Courier New"/>
              </a:rPr>
              <a:t>	EMP</a:t>
            </a:r>
            <a:r>
              <a:rPr lang="en-US" sz="20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None/>
              <a:tabLst>
                <a:tab pos="1827213" algn="l"/>
              </a:tabLst>
            </a:pPr>
            <a:r>
              <a:rPr lang="en-US" sz="2000" b="1" dirty="0">
                <a:latin typeface="Courier New"/>
              </a:rPr>
              <a:t>	WHERE	</a:t>
            </a:r>
            <a:r>
              <a:rPr lang="en-US" sz="2000" dirty="0">
                <a:latin typeface="Courier New"/>
              </a:rPr>
              <a:t>ASG.ENO </a:t>
            </a:r>
            <a:r>
              <a:rPr lang="en-US" sz="2000" dirty="0">
                <a:latin typeface="Courier New"/>
              </a:rPr>
              <a:t>= EMP.ENO</a:t>
            </a:r>
          </a:p>
          <a:p>
            <a:pPr lvl="1">
              <a:spcBef>
                <a:spcPts val="0"/>
              </a:spcBef>
              <a:buNone/>
              <a:tabLst>
                <a:tab pos="1827213" algn="l"/>
              </a:tabLst>
            </a:pPr>
            <a:r>
              <a:rPr lang="en-US" sz="2000" b="1" dirty="0">
                <a:latin typeface="Courier New"/>
              </a:rPr>
              <a:t>	AND</a:t>
            </a:r>
            <a:r>
              <a:rPr lang="en-US" sz="2000" dirty="0">
                <a:latin typeface="Courier New"/>
              </a:rPr>
              <a:t>	</a:t>
            </a:r>
            <a:r>
              <a:rPr lang="en-US" sz="2000" dirty="0">
                <a:latin typeface="Courier New"/>
              </a:rPr>
              <a:t>	EMP.TITLE </a:t>
            </a:r>
            <a:r>
              <a:rPr lang="en-US" sz="2000" dirty="0">
                <a:latin typeface="Courier New"/>
              </a:rPr>
              <a:t>= "Mech. Eng."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7839076" y="457200"/>
            <a:ext cx="9525" cy="1095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369658" y="1478112"/>
            <a:ext cx="24193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3" tIns="44448" rIns="90483" bIns="44448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ct val="39000"/>
              </a:spcBef>
              <a:tabLst>
                <a:tab pos="203190" algn="l"/>
                <a:tab pos="457177" algn="l"/>
                <a:tab pos="1498523" algn="l"/>
                <a:tab pos="1955700" algn="l"/>
                <a:tab pos="2285883" algn="l"/>
                <a:tab pos="2641465" algn="l"/>
              </a:tabLst>
            </a:pPr>
            <a:r>
              <a:rPr lang="en-US" sz="2000" dirty="0">
                <a:latin typeface="Book Antiqua"/>
              </a:rPr>
              <a:t>Generic 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420458" y="4212166"/>
            <a:ext cx="24193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3" tIns="44448" rIns="90483" bIns="44448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ct val="39000"/>
              </a:spcBef>
              <a:tabLst>
                <a:tab pos="203190" algn="l"/>
                <a:tab pos="457177" algn="l"/>
                <a:tab pos="1498523" algn="l"/>
                <a:tab pos="1955700" algn="l"/>
                <a:tab pos="2285883" algn="l"/>
                <a:tab pos="2641465" algn="l"/>
              </a:tabLst>
            </a:pPr>
            <a:r>
              <a:rPr lang="en-US" sz="2000" dirty="0">
                <a:latin typeface="Book Antiqua"/>
              </a:rPr>
              <a:t>Selections first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430255" y="2906310"/>
            <a:ext cx="379727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</a:t>
            </a:r>
            <a:endParaRPr lang="en-US" sz="20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6672055" y="2912660"/>
            <a:ext cx="379727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0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1358572" y="3766735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5192440" y="2086707"/>
            <a:ext cx="1912472" cy="459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3206421" y="3766735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5630164" y="3766735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7439913" y="3766735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V="1">
            <a:off x="1778000" y="3185711"/>
            <a:ext cx="7302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 flipV="1">
            <a:off x="2781300" y="3185711"/>
            <a:ext cx="7429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5988050" y="3204760"/>
            <a:ext cx="7302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6991350" y="3204760"/>
            <a:ext cx="7429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6038850" y="2576110"/>
            <a:ext cx="7620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4914900" y="1985560"/>
            <a:ext cx="7620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2616200" y="1890311"/>
            <a:ext cx="1473200" cy="1066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2544555" y="5290542"/>
            <a:ext cx="379727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</a:t>
            </a:r>
            <a:endParaRPr lang="en-US" sz="20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1434771" y="6197005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3282621" y="6197005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1892300" y="5615980"/>
            <a:ext cx="7302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flipH="1" flipV="1">
            <a:off x="2895600" y="5615980"/>
            <a:ext cx="742950" cy="590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6049263" y="6197005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5573441" y="5260380"/>
            <a:ext cx="1912472" cy="459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66" name="Line 26"/>
          <p:cNvSpPr>
            <a:spLocks noChangeShapeType="1"/>
          </p:cNvSpPr>
          <p:nvPr/>
        </p:nvSpPr>
        <p:spPr bwMode="auto">
          <a:xfrm flipV="1">
            <a:off x="2730500" y="4663479"/>
            <a:ext cx="13970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H="1" flipV="1">
            <a:off x="5010150" y="4720629"/>
            <a:ext cx="13335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6438900" y="5692179"/>
            <a:ext cx="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4139952" y="4286297"/>
            <a:ext cx="1008111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4067945" y="1501721"/>
            <a:ext cx="1008111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496300" cy="1143000"/>
          </a:xfrm>
        </p:spPr>
        <p:txBody>
          <a:bodyPr/>
          <a:lstStyle/>
          <a:p>
            <a:pPr marL="25400">
              <a:spcAft>
                <a:spcPts val="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en-US" dirty="0"/>
              <a:t>Query Processing Components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342900" indent="-342900">
              <a:lnSpc>
                <a:spcPts val="2900"/>
              </a:lnSpc>
              <a:spcAft>
                <a:spcPts val="23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Query language that is used</a:t>
            </a:r>
          </a:p>
          <a:p>
            <a:pPr marL="804863" lvl="1" indent="-347663">
              <a:lnSpc>
                <a:spcPts val="2400"/>
              </a:lnSpc>
              <a:spcAft>
                <a:spcPts val="19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SQL: “intergalactic dataspeak”</a:t>
            </a:r>
          </a:p>
          <a:p>
            <a:pPr marL="342900" indent="-342900">
              <a:lnSpc>
                <a:spcPts val="2900"/>
              </a:lnSpc>
              <a:spcAft>
                <a:spcPts val="23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Query execution methodology</a:t>
            </a:r>
          </a:p>
          <a:p>
            <a:pPr marL="804863" lvl="1" indent="-347663">
              <a:lnSpc>
                <a:spcPts val="2400"/>
              </a:lnSpc>
              <a:spcAft>
                <a:spcPts val="19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The steps that one goes through in executing high-level (declarative) user queries.</a:t>
            </a:r>
          </a:p>
          <a:p>
            <a:pPr marL="342900" indent="-342900">
              <a:lnSpc>
                <a:spcPts val="2900"/>
              </a:lnSpc>
              <a:spcAft>
                <a:spcPts val="23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Query optimization</a:t>
            </a:r>
          </a:p>
          <a:p>
            <a:pPr marL="804863" lvl="1" indent="-347663">
              <a:lnSpc>
                <a:spcPts val="2400"/>
              </a:lnSpc>
              <a:spcAft>
                <a:spcPts val="13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</a:tabLst>
            </a:pPr>
            <a:r>
              <a:rPr lang="en-US"/>
              <a:t>How do we determine the “best” execution plan?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217767" y="1656928"/>
            <a:ext cx="28956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3" tIns="44448" rIns="90483" bIns="44448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ct val="39000"/>
              </a:spcBef>
              <a:tabLst>
                <a:tab pos="203190" algn="l"/>
                <a:tab pos="457177" algn="l"/>
                <a:tab pos="1498523" algn="l"/>
                <a:tab pos="1955700" algn="l"/>
                <a:tab pos="2285883" algn="l"/>
                <a:tab pos="2641465" algn="l"/>
              </a:tabLst>
            </a:pPr>
            <a:r>
              <a:rPr lang="en-US" sz="2000" dirty="0">
                <a:latin typeface="Book Antiqua"/>
                <a:cs typeface="Book Antiqua"/>
              </a:rPr>
              <a:t>Joins over unions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7767" y="4090669"/>
            <a:ext cx="7163842" cy="85725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Elimination of the empty intermediate relations </a:t>
            </a:r>
          </a:p>
          <a:p>
            <a:pPr>
              <a:buFont typeface="Wingdings" charset="2"/>
              <a:buNone/>
            </a:pPr>
            <a:r>
              <a:rPr lang="en-US" dirty="0"/>
              <a:t>(left sub-tree)</a:t>
            </a: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4378117" y="1522179"/>
            <a:ext cx="379727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</a:t>
            </a:r>
            <a:endParaRPr lang="en-US" sz="20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1510971" y="3716104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3399725" y="3716104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1928814" y="2677879"/>
            <a:ext cx="617537" cy="1028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6914450" y="3716104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6397502" y="3017604"/>
            <a:ext cx="1727126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V="1">
            <a:off x="2844801" y="1896829"/>
            <a:ext cx="1547813" cy="552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 flipH="1" flipV="1">
            <a:off x="4779963" y="1915879"/>
            <a:ext cx="1411287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5035221" y="3716104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2914488" y="3017604"/>
            <a:ext cx="1727126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 flipV="1">
            <a:off x="3770313" y="3420829"/>
            <a:ext cx="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 flipH="1" flipV="1">
            <a:off x="3238501" y="2735029"/>
            <a:ext cx="4953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 flipV="1">
            <a:off x="5453064" y="2677879"/>
            <a:ext cx="617537" cy="1028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 flipH="1" flipV="1">
            <a:off x="6800850" y="2735029"/>
            <a:ext cx="4953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 flipV="1">
            <a:off x="7294563" y="3458929"/>
            <a:ext cx="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2730172" y="6197005"/>
            <a:ext cx="773771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5504750" y="6197005"/>
            <a:ext cx="777689" cy="371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5076662" y="5250854"/>
            <a:ext cx="1727126" cy="397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1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 flipV="1">
            <a:off x="3187700" y="4834929"/>
            <a:ext cx="1054100" cy="1371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8" name="Line 24"/>
          <p:cNvSpPr>
            <a:spLocks noChangeShapeType="1"/>
          </p:cNvSpPr>
          <p:nvPr/>
        </p:nvSpPr>
        <p:spPr bwMode="auto">
          <a:xfrm flipH="1" flipV="1">
            <a:off x="4800600" y="4911129"/>
            <a:ext cx="1085850" cy="514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9" name="Line 25"/>
          <p:cNvSpPr>
            <a:spLocks noChangeShapeType="1"/>
          </p:cNvSpPr>
          <p:nvPr/>
        </p:nvSpPr>
        <p:spPr bwMode="auto">
          <a:xfrm flipV="1">
            <a:off x="5905500" y="5673129"/>
            <a:ext cx="0" cy="552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4139952" y="4448646"/>
            <a:ext cx="1008111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2411760" y="2296135"/>
            <a:ext cx="1008111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012162" y="2296135"/>
            <a:ext cx="1008111" cy="4792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3" tIns="44448" rIns="90483" bIns="44448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Book Antiqua"/>
              </a:rPr>
              <a:t>⋈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ENO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03350"/>
            <a:ext cx="8229600" cy="5149850"/>
          </a:xfrm>
          <a:noFill/>
        </p:spPr>
        <p:txBody>
          <a:bodyPr anchor="t"/>
          <a:lstStyle/>
          <a:p>
            <a:pPr>
              <a:spcBef>
                <a:spcPct val="0"/>
              </a:spcBef>
              <a:spcAft>
                <a:spcPct val="5000"/>
              </a:spcAft>
              <a:buFont typeface="Wingdings" charset="2"/>
              <a:buNone/>
              <a:tabLst>
                <a:tab pos="914400" algn="l"/>
                <a:tab pos="1252538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sz="2000" b="1" dirty="0">
                <a:latin typeface="Courier New" charset="0"/>
              </a:rPr>
              <a:t>SELECT</a:t>
            </a:r>
            <a:r>
              <a:rPr lang="en-US" sz="2000" dirty="0">
                <a:latin typeface="Courier New" charset="0"/>
              </a:rPr>
              <a:t>	ENAME</a:t>
            </a:r>
          </a:p>
          <a:p>
            <a:pPr>
              <a:spcBef>
                <a:spcPct val="0"/>
              </a:spcBef>
              <a:spcAft>
                <a:spcPct val="5000"/>
              </a:spcAft>
              <a:buFont typeface="Wingdings" charset="2"/>
              <a:buNone/>
              <a:tabLst>
                <a:tab pos="914400" algn="l"/>
                <a:tab pos="1252538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sz="2000" b="1" dirty="0">
                <a:latin typeface="Courier New" charset="0"/>
              </a:rPr>
              <a:t>FROM</a:t>
            </a:r>
            <a:r>
              <a:rPr lang="en-US" sz="2000" dirty="0">
                <a:latin typeface="Courier New" charset="0"/>
              </a:rPr>
              <a:t>	</a:t>
            </a:r>
            <a:r>
              <a:rPr lang="en-US" sz="2000" dirty="0" smtClean="0">
                <a:latin typeface="Courier New" charset="0"/>
              </a:rPr>
              <a:t>		EMP</a:t>
            </a:r>
            <a:r>
              <a:rPr lang="en-US" sz="2000" dirty="0">
                <a:latin typeface="Courier New" charset="0"/>
              </a:rPr>
              <a:t>,ASG</a:t>
            </a:r>
          </a:p>
          <a:p>
            <a:pPr>
              <a:spcBef>
                <a:spcPct val="0"/>
              </a:spcBef>
              <a:spcAft>
                <a:spcPct val="5000"/>
              </a:spcAft>
              <a:buFont typeface="Wingdings" charset="2"/>
              <a:buNone/>
              <a:tabLst>
                <a:tab pos="914400" algn="l"/>
                <a:tab pos="1252538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sz="2000" b="1" dirty="0">
                <a:latin typeface="Courier New" charset="0"/>
              </a:rPr>
              <a:t>WHERE</a:t>
            </a:r>
            <a:r>
              <a:rPr lang="en-US" sz="2000" dirty="0">
                <a:latin typeface="Courier New" charset="0"/>
              </a:rPr>
              <a:t>	</a:t>
            </a:r>
            <a:r>
              <a:rPr lang="en-US" sz="2000" dirty="0" smtClean="0">
                <a:latin typeface="Courier New" charset="0"/>
              </a:rPr>
              <a:t>		EMP.ENO </a:t>
            </a:r>
            <a:r>
              <a:rPr lang="en-US" sz="2000" dirty="0">
                <a:latin typeface="Courier New" charset="0"/>
              </a:rPr>
              <a:t>= ASG.ENO </a:t>
            </a:r>
          </a:p>
          <a:p>
            <a:pPr>
              <a:spcBef>
                <a:spcPct val="0"/>
              </a:spcBef>
              <a:spcAft>
                <a:spcPct val="5000"/>
              </a:spcAft>
              <a:buFont typeface="Wingdings" charset="2"/>
              <a:buNone/>
              <a:tabLst>
                <a:tab pos="914400" algn="l"/>
                <a:tab pos="1252538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sz="2000" b="1" dirty="0">
                <a:latin typeface="Courier New" charset="0"/>
              </a:rPr>
              <a:t>AND	</a:t>
            </a:r>
            <a:r>
              <a:rPr lang="en-US" sz="2000" b="1" dirty="0" smtClean="0">
                <a:latin typeface="Courier New" charset="0"/>
              </a:rPr>
              <a:t>		</a:t>
            </a:r>
            <a:r>
              <a:rPr lang="en-US" sz="2000" dirty="0" smtClean="0">
                <a:latin typeface="Courier New" charset="0"/>
              </a:rPr>
              <a:t>RESP </a:t>
            </a:r>
            <a:r>
              <a:rPr lang="en-US" sz="2000" dirty="0">
                <a:latin typeface="Courier New" charset="0"/>
              </a:rPr>
              <a:t>= “Manager”</a:t>
            </a:r>
          </a:p>
          <a:p>
            <a:pPr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endParaRPr lang="en-US" dirty="0"/>
          </a:p>
          <a:p>
            <a:pPr>
              <a:buFont typeface="Wingdings" charset="2"/>
              <a:buNone/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dirty="0"/>
              <a:t>Strategy 1</a:t>
            </a:r>
          </a:p>
          <a:p>
            <a:pPr>
              <a:buFont typeface="Wingdings" charset="2"/>
              <a:buNone/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dirty="0" smtClean="0">
                <a:latin typeface="Σψμβολ" pitchFamily="34" charset="0"/>
              </a:rPr>
              <a:t>	</a:t>
            </a:r>
            <a:r>
              <a:rPr lang="en-US" sz="2000" dirty="0" smtClean="0">
                <a:latin typeface="Symbol" charset="2"/>
                <a:sym typeface="Symbol" charset="2"/>
              </a:rPr>
              <a:t>Π</a:t>
            </a:r>
            <a:r>
              <a:rPr lang="en-US" sz="2000" baseline="-25000" dirty="0" smtClean="0"/>
              <a:t>ENAME</a:t>
            </a:r>
            <a:r>
              <a:rPr lang="en-US" sz="2000" dirty="0"/>
              <a:t>(</a:t>
            </a:r>
            <a:r>
              <a:rPr lang="en-US" sz="2000" dirty="0">
                <a:latin typeface="Symbol" charset="2"/>
                <a:cs typeface="Symbol" charset="2"/>
              </a:rPr>
              <a:t>σ</a:t>
            </a:r>
            <a:r>
              <a:rPr lang="en-US" sz="2000" baseline="-25000" dirty="0"/>
              <a:t>RESP=“Manager”</a:t>
            </a:r>
            <a:r>
              <a:rPr lang="en-US" sz="2000" baseline="-25000" dirty="0" smtClean="0">
                <a:latin typeface="Symbol" charset="2"/>
              </a:rPr>
              <a:t> </a:t>
            </a:r>
            <a:r>
              <a:rPr lang="en-US" sz="2000" baseline="-25000" dirty="0" smtClean="0">
                <a:latin typeface="Symbol" charset="2"/>
                <a:sym typeface="Symbol" charset="2"/>
              </a:rPr>
              <a:t>∧</a:t>
            </a:r>
            <a:r>
              <a:rPr lang="en-US" sz="2000" baseline="-25000" dirty="0" smtClean="0">
                <a:latin typeface="Symbol" charset="2"/>
              </a:rPr>
              <a:t> </a:t>
            </a:r>
            <a:r>
              <a:rPr lang="en-US" sz="2000" baseline="-25000" dirty="0"/>
              <a:t>EMP.ENO=ASG.ENO</a:t>
            </a:r>
            <a:r>
              <a:rPr lang="en-US" sz="2000" baseline="-25000" dirty="0">
                <a:latin typeface="Σψμβολ" pitchFamily="34" charset="0"/>
              </a:rPr>
              <a:t> </a:t>
            </a:r>
            <a:r>
              <a:rPr lang="en-US" sz="2000" dirty="0"/>
              <a:t>(EMP </a:t>
            </a:r>
            <a:r>
              <a:rPr lang="en-US" sz="2000" dirty="0">
                <a:latin typeface="Symbol" charset="2"/>
                <a:cs typeface="Symbol" charset="2"/>
              </a:rPr>
              <a:t>×</a:t>
            </a:r>
            <a:r>
              <a:rPr lang="en-US" sz="2000" dirty="0"/>
              <a:t> ASG))</a:t>
            </a:r>
            <a:endParaRPr lang="en-US" dirty="0"/>
          </a:p>
          <a:p>
            <a:pPr>
              <a:buFont typeface="Wingdings" charset="2"/>
              <a:buNone/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dirty="0"/>
              <a:t>Strategy 2</a:t>
            </a:r>
          </a:p>
          <a:p>
            <a:pPr>
              <a:lnSpc>
                <a:spcPts val="3000"/>
              </a:lnSpc>
              <a:spcAft>
                <a:spcPts val="1000"/>
              </a:spcAft>
              <a:buNone/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sz="2800" dirty="0"/>
              <a:t>	</a:t>
            </a:r>
            <a:r>
              <a:rPr lang="en-US" dirty="0" smtClean="0"/>
              <a:t> </a:t>
            </a:r>
            <a:r>
              <a:rPr lang="en-US" sz="2000" dirty="0" smtClean="0">
                <a:latin typeface="Symbol" charset="2"/>
                <a:sym typeface="Symbol" charset="2"/>
              </a:rPr>
              <a:t>Π</a:t>
            </a:r>
            <a:r>
              <a:rPr lang="en-US" sz="2000" baseline="-25000" dirty="0" smtClean="0"/>
              <a:t>ENAME</a:t>
            </a:r>
            <a:r>
              <a:rPr lang="en-US" sz="2000" dirty="0"/>
              <a:t>(</a:t>
            </a:r>
            <a:r>
              <a:rPr lang="en-US" sz="2000" dirty="0"/>
              <a:t>EMP </a:t>
            </a:r>
            <a:r>
              <a:rPr lang="en-US" sz="3200" dirty="0"/>
              <a:t>⋈</a:t>
            </a:r>
            <a:r>
              <a:rPr lang="en-US" sz="2000" baseline="-25000" dirty="0" smtClean="0"/>
              <a:t>ENO</a:t>
            </a:r>
            <a:r>
              <a:rPr lang="en-US" sz="2000" b="1" dirty="0" smtClean="0"/>
              <a:t> </a:t>
            </a:r>
            <a:r>
              <a:rPr lang="en-US" sz="2000" dirty="0"/>
              <a:t>(</a:t>
            </a:r>
            <a:r>
              <a:rPr lang="en-US" sz="2000" dirty="0">
                <a:latin typeface="Symbol" charset="2"/>
                <a:cs typeface="Symbol" charset="2"/>
              </a:rPr>
              <a:t>σ</a:t>
            </a:r>
            <a:r>
              <a:rPr lang="en-US" sz="2000" baseline="-25000" dirty="0"/>
              <a:t>RESP=“Manager” </a:t>
            </a:r>
            <a:r>
              <a:rPr lang="en-US" sz="2000" dirty="0"/>
              <a:t>(ASG)))</a:t>
            </a:r>
          </a:p>
          <a:p>
            <a:pPr>
              <a:spcAft>
                <a:spcPts val="13"/>
              </a:spcAft>
              <a:buFont typeface="Wingdings" charset="2"/>
              <a:buNone/>
              <a:tabLst>
                <a:tab pos="914400" algn="l"/>
                <a:tab pos="12573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010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dirty="0"/>
              <a:t>Strategy 2 avoids Cartesian product, so is “better”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Selecting Alternatives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What is the Problem?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595313" y="1331913"/>
            <a:ext cx="95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0" algn="l"/>
                <a:tab pos="914400" algn="l"/>
              </a:tabLst>
            </a:pPr>
            <a:r>
              <a:rPr lang="en-US" sz="2400" u="sng">
                <a:latin typeface="Century Schoolbook" charset="0"/>
              </a:rPr>
              <a:t>Site 1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671763" y="1331913"/>
            <a:ext cx="95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0" algn="l"/>
                <a:tab pos="914400" algn="l"/>
              </a:tabLst>
            </a:pPr>
            <a:r>
              <a:rPr lang="en-US" sz="2400" u="sng">
                <a:latin typeface="Century Schoolbook" charset="0"/>
              </a:rPr>
              <a:t>Site 2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4441825" y="1331913"/>
            <a:ext cx="95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0" algn="l"/>
                <a:tab pos="914400" algn="l"/>
              </a:tabLst>
            </a:pPr>
            <a:r>
              <a:rPr lang="en-US" sz="2400" u="sng">
                <a:latin typeface="Century Schoolbook" charset="0"/>
              </a:rPr>
              <a:t>Site 3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6203950" y="1331913"/>
            <a:ext cx="95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0" algn="l"/>
                <a:tab pos="914400" algn="l"/>
              </a:tabLst>
            </a:pPr>
            <a:r>
              <a:rPr lang="en-US" sz="2400" u="sng">
                <a:latin typeface="Century Schoolbook" charset="0"/>
              </a:rPr>
              <a:t>Site 4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7910513" y="1331913"/>
            <a:ext cx="95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0" algn="l"/>
                <a:tab pos="914400" algn="l"/>
              </a:tabLst>
            </a:pPr>
            <a:r>
              <a:rPr lang="en-US" sz="2400" u="sng">
                <a:latin typeface="Century Schoolbook" charset="0"/>
              </a:rPr>
              <a:t>Site 5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3911600" y="1873250"/>
            <a:ext cx="1839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200" dirty="0">
                <a:latin typeface="Arial" charset="0"/>
              </a:rPr>
              <a:t>EMP</a:t>
            </a:r>
            <a:r>
              <a:rPr lang="en-US" sz="1900" baseline="-25000" dirty="0">
                <a:latin typeface="Arial" charset="0"/>
              </a:rPr>
              <a:t>1</a:t>
            </a:r>
            <a:r>
              <a:rPr lang="en-US" sz="1200" dirty="0" smtClean="0">
                <a:latin typeface="Arial" charset="0"/>
              </a:rPr>
              <a:t>=</a:t>
            </a:r>
            <a:r>
              <a:rPr lang="en-US" sz="1200" dirty="0" smtClean="0">
                <a:latin typeface="Symbol" charset="2"/>
                <a:cs typeface="Symbol" charset="2"/>
              </a:rPr>
              <a:t>σ</a:t>
            </a:r>
            <a:r>
              <a:rPr lang="en-US" sz="1900" baseline="-25000" dirty="0" smtClean="0">
                <a:latin typeface="Arial" charset="0"/>
              </a:rPr>
              <a:t>ENO</a:t>
            </a:r>
            <a:r>
              <a:rPr lang="en-US" sz="1900" baseline="-25000" dirty="0">
                <a:latin typeface="Arial" charset="0"/>
              </a:rPr>
              <a:t>≤“E3”</a:t>
            </a:r>
            <a:r>
              <a:rPr lang="en-US" sz="1200" dirty="0">
                <a:latin typeface="Arial" charset="0"/>
              </a:rPr>
              <a:t>(EMP)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5892800" y="1873250"/>
            <a:ext cx="1839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200" dirty="0">
                <a:latin typeface="Arial" charset="0"/>
              </a:rPr>
              <a:t>EMP</a:t>
            </a:r>
            <a:r>
              <a:rPr lang="en-US" sz="1900" baseline="-25000" dirty="0">
                <a:latin typeface="Arial" charset="0"/>
              </a:rPr>
              <a:t>2</a:t>
            </a:r>
            <a:r>
              <a:rPr lang="en-US" sz="1200" dirty="0" smtClean="0">
                <a:latin typeface="Arial" charset="0"/>
              </a:rPr>
              <a:t>=</a:t>
            </a:r>
            <a:r>
              <a:rPr lang="en-US" sz="1200" dirty="0" smtClean="0">
                <a:latin typeface="Symbol" charset="2"/>
                <a:cs typeface="Symbol" charset="2"/>
              </a:rPr>
              <a:t>σ</a:t>
            </a:r>
            <a:r>
              <a:rPr lang="en-US" sz="1900" baseline="-25000" dirty="0" smtClean="0">
                <a:latin typeface="Arial" charset="0"/>
              </a:rPr>
              <a:t>ENO</a:t>
            </a:r>
            <a:r>
              <a:rPr lang="en-US" sz="1900" baseline="-25000" dirty="0">
                <a:latin typeface="Arial" charset="0"/>
              </a:rPr>
              <a:t>&gt;“E3”</a:t>
            </a:r>
            <a:r>
              <a:rPr lang="en-US" sz="1200" dirty="0">
                <a:latin typeface="Arial" charset="0"/>
              </a:rPr>
              <a:t>(EMP)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2006600" y="1870075"/>
            <a:ext cx="1839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200" dirty="0">
                <a:latin typeface="Arial" charset="0"/>
              </a:rPr>
              <a:t>ASG</a:t>
            </a:r>
            <a:r>
              <a:rPr lang="en-US" sz="1900" baseline="-25000" dirty="0">
                <a:latin typeface="Arial" charset="0"/>
              </a:rPr>
              <a:t>2</a:t>
            </a:r>
            <a:r>
              <a:rPr lang="en-US" sz="1200" dirty="0" smtClean="0">
                <a:latin typeface="Courier New" charset="0"/>
              </a:rPr>
              <a:t>=</a:t>
            </a:r>
            <a:r>
              <a:rPr lang="en-US" sz="1200" dirty="0" smtClean="0">
                <a:latin typeface="Symbol" charset="2"/>
                <a:cs typeface="Symbol" charset="2"/>
              </a:rPr>
              <a:t>σ</a:t>
            </a:r>
            <a:r>
              <a:rPr lang="en-US" sz="1900" baseline="-25000" dirty="0" smtClean="0">
                <a:latin typeface="Arial" charset="0"/>
              </a:rPr>
              <a:t>ENO</a:t>
            </a:r>
            <a:r>
              <a:rPr lang="en-US" sz="1900" baseline="-25000" dirty="0">
                <a:latin typeface="Arial" charset="0"/>
              </a:rPr>
              <a:t>&gt;“E3”</a:t>
            </a:r>
            <a:r>
              <a:rPr lang="en-US" sz="1200" dirty="0">
                <a:latin typeface="Arial" charset="0"/>
              </a:rPr>
              <a:t>(ASG)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101600" y="1873250"/>
            <a:ext cx="1839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200" dirty="0">
                <a:latin typeface="Arial" charset="0"/>
              </a:rPr>
              <a:t>ASG</a:t>
            </a:r>
            <a:r>
              <a:rPr lang="en-US" sz="1900" baseline="-25000" dirty="0">
                <a:latin typeface="Arial" charset="0"/>
              </a:rPr>
              <a:t>1</a:t>
            </a:r>
            <a:r>
              <a:rPr lang="en-US" sz="1200" dirty="0">
                <a:latin typeface="Arial" charset="0"/>
              </a:rPr>
              <a:t>=</a:t>
            </a:r>
            <a:r>
              <a:rPr lang="en-US" sz="1200" dirty="0">
                <a:latin typeface="Symbol" charset="2"/>
                <a:cs typeface="Symbol" charset="2"/>
              </a:rPr>
              <a:t>σ</a:t>
            </a:r>
            <a:r>
              <a:rPr lang="en-US" sz="1900" baseline="-25000" dirty="0">
                <a:latin typeface="Arial" charset="0"/>
              </a:rPr>
              <a:t>ENO≤“E3”</a:t>
            </a:r>
            <a:r>
              <a:rPr lang="en-US" sz="1200" dirty="0">
                <a:latin typeface="Arial" charset="0"/>
              </a:rPr>
              <a:t>(ASG)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8102600" y="1871663"/>
            <a:ext cx="4302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200">
                <a:latin typeface="Arial" charset="0"/>
              </a:rPr>
              <a:t>Result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251450" y="2916238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5</a:t>
            </a:r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5400675" y="4281488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1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111875" y="4281488"/>
            <a:ext cx="611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2</a:t>
            </a: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7527925" y="4281488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3</a:t>
            </a:r>
          </a:p>
        </p:txBody>
      </p: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8340725" y="4281488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4</a:t>
            </a: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5368925" y="3822700"/>
            <a:ext cx="4397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Arial" charset="0"/>
              </a:rPr>
              <a:t>ASG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7681913" y="3822700"/>
            <a:ext cx="4492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Arial" charset="0"/>
              </a:rPr>
              <a:t>EMP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8542338" y="3822700"/>
            <a:ext cx="4492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Arial" charset="0"/>
              </a:rPr>
              <a:t>EMP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083300" y="3822700"/>
            <a:ext cx="4397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Arial" charset="0"/>
              </a:rPr>
              <a:t>ASG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84344" name="Line 24"/>
          <p:cNvSpPr>
            <a:spLocks noChangeShapeType="1"/>
          </p:cNvSpPr>
          <p:nvPr/>
        </p:nvSpPr>
        <p:spPr bwMode="auto">
          <a:xfrm rot="10800000" flipH="1">
            <a:off x="5727700" y="3657600"/>
            <a:ext cx="3937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 rot="10800000" flipH="1">
            <a:off x="6388100" y="3657600"/>
            <a:ext cx="3937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6" name="Line 26"/>
          <p:cNvSpPr>
            <a:spLocks noChangeShapeType="1"/>
          </p:cNvSpPr>
          <p:nvPr/>
        </p:nvSpPr>
        <p:spPr bwMode="auto">
          <a:xfrm rot="10800000">
            <a:off x="7391400" y="3657600"/>
            <a:ext cx="40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 rot="10800000">
            <a:off x="8288338" y="3657600"/>
            <a:ext cx="40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2900363" y="3871913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4</a:t>
            </a: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638175" y="3871913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3</a:t>
            </a:r>
          </a:p>
        </p:txBody>
      </p:sp>
      <p:sp>
        <p:nvSpPr>
          <p:cNvPr id="184355" name="Text Box 35"/>
          <p:cNvSpPr txBox="1">
            <a:spLocks noChangeArrowheads="1"/>
          </p:cNvSpPr>
          <p:nvPr/>
        </p:nvSpPr>
        <p:spPr bwMode="auto">
          <a:xfrm>
            <a:off x="638175" y="5014913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1</a:t>
            </a:r>
          </a:p>
        </p:txBody>
      </p:sp>
      <p:sp>
        <p:nvSpPr>
          <p:cNvPr id="184356" name="Text Box 36"/>
          <p:cNvSpPr txBox="1">
            <a:spLocks noChangeArrowheads="1"/>
          </p:cNvSpPr>
          <p:nvPr/>
        </p:nvSpPr>
        <p:spPr bwMode="auto">
          <a:xfrm>
            <a:off x="3001963" y="5014913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2</a:t>
            </a:r>
          </a:p>
        </p:txBody>
      </p:sp>
      <p:sp>
        <p:nvSpPr>
          <p:cNvPr id="184361" name="Line 41"/>
          <p:cNvSpPr>
            <a:spLocks noChangeShapeType="1"/>
          </p:cNvSpPr>
          <p:nvPr/>
        </p:nvSpPr>
        <p:spPr bwMode="auto">
          <a:xfrm rot="10800000" flipH="1">
            <a:off x="1554163" y="4521200"/>
            <a:ext cx="127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2" name="Line 42"/>
          <p:cNvSpPr>
            <a:spLocks noChangeShapeType="1"/>
          </p:cNvSpPr>
          <p:nvPr/>
        </p:nvSpPr>
        <p:spPr bwMode="auto">
          <a:xfrm rot="10800000" flipH="1">
            <a:off x="4071938" y="4508500"/>
            <a:ext cx="127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3" name="Text Box 43"/>
          <p:cNvSpPr txBox="1">
            <a:spLocks noChangeArrowheads="1"/>
          </p:cNvSpPr>
          <p:nvPr/>
        </p:nvSpPr>
        <p:spPr bwMode="auto">
          <a:xfrm>
            <a:off x="1770063" y="29337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>
                <a:latin typeface="Century Schoolbook" charset="0"/>
              </a:rPr>
              <a:t>Site 5</a:t>
            </a:r>
          </a:p>
        </p:txBody>
      </p:sp>
      <p:sp>
        <p:nvSpPr>
          <p:cNvPr id="184364" name="Line 44"/>
          <p:cNvSpPr>
            <a:spLocks noChangeShapeType="1"/>
          </p:cNvSpPr>
          <p:nvPr/>
        </p:nvSpPr>
        <p:spPr bwMode="auto">
          <a:xfrm rot="10800000" flipH="1">
            <a:off x="1524000" y="3581400"/>
            <a:ext cx="99536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5" name="Line 45"/>
          <p:cNvSpPr>
            <a:spLocks noChangeShapeType="1"/>
          </p:cNvSpPr>
          <p:nvPr/>
        </p:nvSpPr>
        <p:spPr bwMode="auto">
          <a:xfrm rot="10800000">
            <a:off x="2743200" y="3581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399" name="Group 79"/>
          <p:cNvGrpSpPr>
            <a:grpSpLocks/>
          </p:cNvGrpSpPr>
          <p:nvPr/>
        </p:nvGrpSpPr>
        <p:grpSpPr bwMode="auto">
          <a:xfrm>
            <a:off x="569913" y="4108450"/>
            <a:ext cx="1987550" cy="406400"/>
            <a:chOff x="359" y="2588"/>
            <a:chExt cx="1252" cy="256"/>
          </a:xfrm>
        </p:grpSpPr>
        <p:sp>
          <p:nvSpPr>
            <p:cNvPr id="184349" name="Freeform 29"/>
            <p:cNvSpPr>
              <a:spLocks/>
            </p:cNvSpPr>
            <p:nvPr/>
          </p:nvSpPr>
          <p:spPr bwMode="auto">
            <a:xfrm>
              <a:off x="359" y="2588"/>
              <a:ext cx="1252" cy="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379" name="Group 59"/>
            <p:cNvGrpSpPr>
              <a:grpSpLocks/>
            </p:cNvGrpSpPr>
            <p:nvPr/>
          </p:nvGrpSpPr>
          <p:grpSpPr bwMode="auto">
            <a:xfrm>
              <a:off x="362" y="2627"/>
              <a:ext cx="1248" cy="178"/>
              <a:chOff x="366" y="2633"/>
              <a:chExt cx="1248" cy="178"/>
            </a:xfrm>
          </p:grpSpPr>
          <p:sp>
            <p:nvSpPr>
              <p:cNvPr id="184371" name="Freeform 51"/>
              <p:cNvSpPr>
                <a:spLocks/>
              </p:cNvSpPr>
              <p:nvPr/>
            </p:nvSpPr>
            <p:spPr bwMode="auto">
              <a:xfrm rot="16200000">
                <a:off x="1058" y="2680"/>
                <a:ext cx="69" cy="86"/>
              </a:xfrm>
              <a:custGeom>
                <a:avLst/>
                <a:gdLst/>
                <a:ahLst/>
                <a:cxnLst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10000" y="0"/>
                  </a:cxn>
                  <a:cxn ang="0">
                    <a:pos x="0" y="0"/>
                  </a:cxn>
                  <a:cxn ang="0">
                    <a:pos x="10000" y="10000"/>
                  </a:cxn>
                </a:cxnLst>
                <a:rect l="0" t="0" r="r" b="b"/>
                <a:pathLst>
                  <a:path w="10000" h="10000">
                    <a:moveTo>
                      <a:pt x="10000" y="10000"/>
                    </a:moveTo>
                    <a:lnTo>
                      <a:pt x="0" y="10000"/>
                    </a:lnTo>
                    <a:lnTo>
                      <a:pt x="10000" y="0"/>
                    </a:lnTo>
                    <a:lnTo>
                      <a:pt x="0" y="0"/>
                    </a:lnTo>
                    <a:close/>
                    <a:moveTo>
                      <a:pt x="10000" y="10000"/>
                    </a:move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184376" name="Object 56"/>
              <p:cNvGraphicFramePr>
                <a:graphicFrameLocks noChangeAspect="1"/>
              </p:cNvGraphicFramePr>
              <p:nvPr/>
            </p:nvGraphicFramePr>
            <p:xfrm>
              <a:off x="366" y="2633"/>
              <a:ext cx="1248" cy="1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16" name="Equation" r:id="rId3" imgW="1688760" imgH="241200" progId="">
                      <p:embed/>
                    </p:oleObj>
                  </mc:Choice>
                  <mc:Fallback>
                    <p:oleObj name="Equation" r:id="rId3" imgW="1688760" imgH="241200" progId="">
                      <p:embed/>
                      <p:pic>
                        <p:nvPicPr>
                          <p:cNvPr id="0" name="Picture 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" y="2633"/>
                            <a:ext cx="1248" cy="178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80808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84348" name="Freeform 28"/>
          <p:cNvSpPr>
            <a:spLocks/>
          </p:cNvSpPr>
          <p:nvPr/>
        </p:nvSpPr>
        <p:spPr bwMode="auto">
          <a:xfrm>
            <a:off x="1676400" y="3181350"/>
            <a:ext cx="1905000" cy="39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4374" name="Object 54"/>
          <p:cNvGraphicFramePr>
            <a:graphicFrameLocks noChangeAspect="1"/>
          </p:cNvGraphicFramePr>
          <p:nvPr/>
        </p:nvGraphicFramePr>
        <p:xfrm>
          <a:off x="1714500" y="3233738"/>
          <a:ext cx="18288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7" name="Equation" r:id="rId5" imgW="1447560" imgH="228600" progId="">
                  <p:embed/>
                </p:oleObj>
              </mc:Choice>
              <mc:Fallback>
                <p:oleObj name="Equation" r:id="rId5" imgW="1447560" imgH="22860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233738"/>
                        <a:ext cx="1828800" cy="2889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0" name="Group 80"/>
          <p:cNvGrpSpPr>
            <a:grpSpLocks/>
          </p:cNvGrpSpPr>
          <p:nvPr/>
        </p:nvGrpSpPr>
        <p:grpSpPr bwMode="auto">
          <a:xfrm>
            <a:off x="3098800" y="4108450"/>
            <a:ext cx="1987550" cy="406400"/>
            <a:chOff x="1952" y="2588"/>
            <a:chExt cx="1252" cy="256"/>
          </a:xfrm>
        </p:grpSpPr>
        <p:sp>
          <p:nvSpPr>
            <p:cNvPr id="184370" name="Freeform 50"/>
            <p:cNvSpPr>
              <a:spLocks/>
            </p:cNvSpPr>
            <p:nvPr/>
          </p:nvSpPr>
          <p:spPr bwMode="auto">
            <a:xfrm>
              <a:off x="1952" y="2588"/>
              <a:ext cx="1252" cy="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383" name="Group 63"/>
            <p:cNvGrpSpPr>
              <a:grpSpLocks/>
            </p:cNvGrpSpPr>
            <p:nvPr/>
          </p:nvGrpSpPr>
          <p:grpSpPr bwMode="auto">
            <a:xfrm>
              <a:off x="1954" y="2630"/>
              <a:ext cx="1248" cy="173"/>
              <a:chOff x="1152" y="1538"/>
              <a:chExt cx="1248" cy="173"/>
            </a:xfrm>
          </p:grpSpPr>
          <p:sp>
            <p:nvSpPr>
              <p:cNvPr id="184381" name="Freeform 61"/>
              <p:cNvSpPr>
                <a:spLocks/>
              </p:cNvSpPr>
              <p:nvPr/>
            </p:nvSpPr>
            <p:spPr bwMode="auto">
              <a:xfrm rot="16200000">
                <a:off x="1843" y="1584"/>
                <a:ext cx="71" cy="86"/>
              </a:xfrm>
              <a:custGeom>
                <a:avLst/>
                <a:gdLst/>
                <a:ahLst/>
                <a:cxnLst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10000" y="0"/>
                  </a:cxn>
                  <a:cxn ang="0">
                    <a:pos x="0" y="0"/>
                  </a:cxn>
                  <a:cxn ang="0">
                    <a:pos x="10000" y="10000"/>
                  </a:cxn>
                </a:cxnLst>
                <a:rect l="0" t="0" r="r" b="b"/>
                <a:pathLst>
                  <a:path w="10000" h="10000">
                    <a:moveTo>
                      <a:pt x="10000" y="10000"/>
                    </a:moveTo>
                    <a:lnTo>
                      <a:pt x="0" y="10000"/>
                    </a:lnTo>
                    <a:lnTo>
                      <a:pt x="10000" y="0"/>
                    </a:lnTo>
                    <a:lnTo>
                      <a:pt x="0" y="0"/>
                    </a:lnTo>
                    <a:close/>
                    <a:moveTo>
                      <a:pt x="10000" y="10000"/>
                    </a:move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184382" name="Object 62"/>
              <p:cNvGraphicFramePr>
                <a:graphicFrameLocks noChangeAspect="1"/>
              </p:cNvGraphicFramePr>
              <p:nvPr/>
            </p:nvGraphicFramePr>
            <p:xfrm>
              <a:off x="1152" y="1538"/>
              <a:ext cx="1248" cy="1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18" name="Equation" r:id="rId7" imgW="1739880" imgH="241200" progId="">
                      <p:embed/>
                    </p:oleObj>
                  </mc:Choice>
                  <mc:Fallback>
                    <p:oleObj name="Equation" r:id="rId7" imgW="1739880" imgH="241200" progId="">
                      <p:embed/>
                      <p:pic>
                        <p:nvPicPr>
                          <p:cNvPr id="0" name="Picture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2" y="1538"/>
                            <a:ext cx="1248" cy="17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84392" name="Group 72"/>
          <p:cNvGrpSpPr>
            <a:grpSpLocks/>
          </p:cNvGrpSpPr>
          <p:nvPr/>
        </p:nvGrpSpPr>
        <p:grpSpPr bwMode="auto">
          <a:xfrm>
            <a:off x="571500" y="5251450"/>
            <a:ext cx="1966913" cy="393700"/>
            <a:chOff x="360" y="3308"/>
            <a:chExt cx="1239" cy="248"/>
          </a:xfrm>
        </p:grpSpPr>
        <p:sp>
          <p:nvSpPr>
            <p:cNvPr id="184350" name="Freeform 30"/>
            <p:cNvSpPr>
              <a:spLocks/>
            </p:cNvSpPr>
            <p:nvPr/>
          </p:nvSpPr>
          <p:spPr bwMode="auto">
            <a:xfrm>
              <a:off x="360" y="3308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84388" name="Object 68"/>
            <p:cNvGraphicFramePr>
              <a:graphicFrameLocks noChangeAspect="1"/>
            </p:cNvGraphicFramePr>
            <p:nvPr/>
          </p:nvGraphicFramePr>
          <p:xfrm>
            <a:off x="369" y="3344"/>
            <a:ext cx="1221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19" name="Equation" r:id="rId9" imgW="1752480" imgH="253800" progId="">
                    <p:embed/>
                  </p:oleObj>
                </mc:Choice>
                <mc:Fallback>
                  <p:oleObj name="Equation" r:id="rId9" imgW="1752480" imgH="253800" progId="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" y="3344"/>
                          <a:ext cx="1221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91" name="Group 71"/>
          <p:cNvGrpSpPr>
            <a:grpSpLocks/>
          </p:cNvGrpSpPr>
          <p:nvPr/>
        </p:nvGrpSpPr>
        <p:grpSpPr bwMode="auto">
          <a:xfrm>
            <a:off x="3086100" y="5251450"/>
            <a:ext cx="1979613" cy="393700"/>
            <a:chOff x="1916" y="3360"/>
            <a:chExt cx="1247" cy="248"/>
          </a:xfrm>
        </p:grpSpPr>
        <p:sp>
          <p:nvSpPr>
            <p:cNvPr id="184389" name="Freeform 69"/>
            <p:cNvSpPr>
              <a:spLocks/>
            </p:cNvSpPr>
            <p:nvPr/>
          </p:nvSpPr>
          <p:spPr bwMode="auto">
            <a:xfrm>
              <a:off x="1920" y="3360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84390" name="Object 70"/>
            <p:cNvGraphicFramePr>
              <a:graphicFrameLocks noChangeAspect="1"/>
            </p:cNvGraphicFramePr>
            <p:nvPr/>
          </p:nvGraphicFramePr>
          <p:xfrm>
            <a:off x="1916" y="3396"/>
            <a:ext cx="1247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0" name="Equation" r:id="rId11" imgW="1790640" imgH="253800" progId="">
                    <p:embed/>
                  </p:oleObj>
                </mc:Choice>
                <mc:Fallback>
                  <p:oleObj name="Equation" r:id="rId11" imgW="1790640" imgH="253800" progId="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" y="3396"/>
                          <a:ext cx="1247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393" name="Object 73"/>
          <p:cNvGraphicFramePr>
            <a:graphicFrameLocks noChangeAspect="1"/>
          </p:cNvGraphicFramePr>
          <p:nvPr/>
        </p:nvGraphicFramePr>
        <p:xfrm>
          <a:off x="1600200" y="4724400"/>
          <a:ext cx="457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1" name="Equation" r:id="rId13" imgW="406080" imgH="228600" progId="">
                  <p:embed/>
                </p:oleObj>
              </mc:Choice>
              <mc:Fallback>
                <p:oleObj name="Equation" r:id="rId13" imgW="406080" imgH="228600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4572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4" name="Object 74"/>
          <p:cNvGraphicFramePr>
            <a:graphicFrameLocks noChangeAspect="1"/>
          </p:cNvGraphicFramePr>
          <p:nvPr/>
        </p:nvGraphicFramePr>
        <p:xfrm>
          <a:off x="4176713" y="4724400"/>
          <a:ext cx="4857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2" name="Equation" r:id="rId15" imgW="431640" imgH="228600" progId="">
                  <p:embed/>
                </p:oleObj>
              </mc:Choice>
              <mc:Fallback>
                <p:oleObj name="Equation" r:id="rId15" imgW="431640" imgH="228600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724400"/>
                        <a:ext cx="4857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5" name="Object 75"/>
          <p:cNvGraphicFramePr>
            <a:graphicFrameLocks noChangeAspect="1"/>
          </p:cNvGraphicFramePr>
          <p:nvPr/>
        </p:nvGraphicFramePr>
        <p:xfrm>
          <a:off x="1454150" y="3657600"/>
          <a:ext cx="44291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3" name="Equation" r:id="rId17" imgW="393480" imgH="228600" progId="">
                  <p:embed/>
                </p:oleObj>
              </mc:Choice>
              <mc:Fallback>
                <p:oleObj name="Equation" r:id="rId17" imgW="393480" imgH="2286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657600"/>
                        <a:ext cx="442913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6" name="Object 76"/>
          <p:cNvGraphicFramePr>
            <a:graphicFrameLocks noChangeAspect="1"/>
          </p:cNvGraphicFramePr>
          <p:nvPr/>
        </p:nvGraphicFramePr>
        <p:xfrm>
          <a:off x="3429000" y="3657600"/>
          <a:ext cx="457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4" name="Equation" r:id="rId19" imgW="406080" imgH="228600" progId="">
                  <p:embed/>
                </p:oleObj>
              </mc:Choice>
              <mc:Fallback>
                <p:oleObj name="Equation" r:id="rId19" imgW="406080" imgH="22860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4572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3" name="Group 83"/>
          <p:cNvGrpSpPr>
            <a:grpSpLocks/>
          </p:cNvGrpSpPr>
          <p:nvPr/>
        </p:nvGrpSpPr>
        <p:grpSpPr bwMode="auto">
          <a:xfrm>
            <a:off x="4953000" y="3181350"/>
            <a:ext cx="4154488" cy="476250"/>
            <a:chOff x="3120" y="2004"/>
            <a:chExt cx="2617" cy="300"/>
          </a:xfrm>
        </p:grpSpPr>
        <p:sp>
          <p:nvSpPr>
            <p:cNvPr id="184333" name="Freeform 13"/>
            <p:cNvSpPr>
              <a:spLocks/>
            </p:cNvSpPr>
            <p:nvPr/>
          </p:nvSpPr>
          <p:spPr bwMode="auto">
            <a:xfrm>
              <a:off x="3120" y="2004"/>
              <a:ext cx="2617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402" name="Group 82"/>
            <p:cNvGrpSpPr>
              <a:grpSpLocks/>
            </p:cNvGrpSpPr>
            <p:nvPr/>
          </p:nvGrpSpPr>
          <p:grpSpPr bwMode="auto">
            <a:xfrm>
              <a:off x="3157" y="2086"/>
              <a:ext cx="2544" cy="136"/>
              <a:chOff x="3168" y="2064"/>
              <a:chExt cx="2544" cy="136"/>
            </a:xfrm>
          </p:grpSpPr>
          <p:sp>
            <p:nvSpPr>
              <p:cNvPr id="184373" name="Freeform 53"/>
              <p:cNvSpPr>
                <a:spLocks/>
              </p:cNvSpPr>
              <p:nvPr/>
            </p:nvSpPr>
            <p:spPr bwMode="auto">
              <a:xfrm rot="16200000">
                <a:off x="4188" y="2105"/>
                <a:ext cx="69" cy="86"/>
              </a:xfrm>
              <a:custGeom>
                <a:avLst/>
                <a:gdLst/>
                <a:ahLst/>
                <a:cxnLst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10000" y="0"/>
                  </a:cxn>
                  <a:cxn ang="0">
                    <a:pos x="0" y="0"/>
                  </a:cxn>
                  <a:cxn ang="0">
                    <a:pos x="10000" y="10000"/>
                  </a:cxn>
                </a:cxnLst>
                <a:rect l="0" t="0" r="r" b="b"/>
                <a:pathLst>
                  <a:path w="10000" h="10000">
                    <a:moveTo>
                      <a:pt x="10000" y="10000"/>
                    </a:moveTo>
                    <a:lnTo>
                      <a:pt x="0" y="10000"/>
                    </a:lnTo>
                    <a:lnTo>
                      <a:pt x="10000" y="0"/>
                    </a:lnTo>
                    <a:lnTo>
                      <a:pt x="0" y="0"/>
                    </a:lnTo>
                    <a:close/>
                    <a:moveTo>
                      <a:pt x="10000" y="10000"/>
                    </a:move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01" name="Text Box 81"/>
              <p:cNvSpPr txBox="1">
                <a:spLocks noChangeArrowheads="1"/>
              </p:cNvSpPr>
              <p:nvPr/>
            </p:nvSpPr>
            <p:spPr bwMode="auto">
              <a:xfrm>
                <a:off x="3168" y="2064"/>
                <a:ext cx="254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1700"/>
                  </a:lnSpc>
                  <a:tabLst>
                    <a:tab pos="0" algn="l"/>
                    <a:tab pos="914400" algn="l"/>
                    <a:tab pos="1828800" algn="l"/>
                  </a:tabLst>
                </a:pPr>
                <a:r>
                  <a:rPr lang="en-US" sz="1200" dirty="0">
                    <a:latin typeface="Arial" charset="0"/>
                  </a:rPr>
                  <a:t>result= (EMP</a:t>
                </a:r>
                <a:r>
                  <a:rPr lang="en-US" sz="1200" baseline="-25000" dirty="0">
                    <a:latin typeface="Arial" charset="0"/>
                  </a:rPr>
                  <a:t>1</a:t>
                </a:r>
                <a:r>
                  <a:rPr lang="en-US" sz="1200" dirty="0" smtClean="0">
                    <a:latin typeface="Arial" charset="0"/>
                  </a:rPr>
                  <a:t> </a:t>
                </a:r>
                <a:r>
                  <a:rPr lang="en-US" sz="1200" dirty="0" smtClean="0">
                    <a:latin typeface="Symbol" charset="2"/>
                    <a:cs typeface="Symbol" charset="2"/>
                    <a:sym typeface="Symbol" charset="2"/>
                  </a:rPr>
                  <a:t>∪</a:t>
                </a:r>
                <a:r>
                  <a:rPr lang="en-US" sz="1200" dirty="0" smtClean="0">
                    <a:latin typeface="Arial" charset="0"/>
                    <a:sym typeface="Symbol" charset="2"/>
                  </a:rPr>
                  <a:t> </a:t>
                </a:r>
                <a:r>
                  <a:rPr lang="en-US" sz="1200" dirty="0">
                    <a:latin typeface="Arial" charset="0"/>
                    <a:sym typeface="Symbol" charset="2"/>
                  </a:rPr>
                  <a:t>EMP</a:t>
                </a:r>
                <a:r>
                  <a:rPr lang="en-US" sz="1200" baseline="-25000" dirty="0">
                    <a:latin typeface="Arial" charset="0"/>
                    <a:sym typeface="Symbol" charset="2"/>
                  </a:rPr>
                  <a:t>2</a:t>
                </a:r>
                <a:r>
                  <a:rPr lang="en-US" sz="1200" dirty="0">
                    <a:latin typeface="Arial" charset="0"/>
                    <a:sym typeface="Symbol" charset="2"/>
                  </a:rPr>
                  <a:t>) </a:t>
                </a:r>
                <a:r>
                  <a:rPr lang="en-US" sz="1200" dirty="0" smtClean="0">
                    <a:latin typeface="Arial" charset="0"/>
                    <a:sym typeface="Symbol" charset="2"/>
                  </a:rPr>
                  <a:t>    </a:t>
                </a:r>
                <a:r>
                  <a:rPr lang="en-US" sz="1200" baseline="-25000" dirty="0">
                    <a:latin typeface="Arial" charset="0"/>
                    <a:sym typeface="Symbol" charset="2"/>
                  </a:rPr>
                  <a:t>ENO</a:t>
                </a:r>
                <a:r>
                  <a:rPr lang="en-US" sz="1200" dirty="0">
                    <a:latin typeface="Arial" charset="0"/>
                  </a:rPr>
                  <a:t>σ</a:t>
                </a:r>
                <a:r>
                  <a:rPr lang="en-US" sz="1200" baseline="-25000" dirty="0">
                    <a:latin typeface="Arial" charset="0"/>
                  </a:rPr>
                  <a:t>RESP=“Manager”</a:t>
                </a:r>
                <a:r>
                  <a:rPr lang="en-US" sz="1200" dirty="0">
                    <a:latin typeface="Arial" charset="0"/>
                  </a:rPr>
                  <a:t>(ASG</a:t>
                </a:r>
                <a:r>
                  <a:rPr lang="en-US" sz="1200" baseline="-25000" dirty="0">
                    <a:latin typeface="Arial" charset="0"/>
                  </a:rPr>
                  <a:t>1</a:t>
                </a:r>
                <a:r>
                  <a:rPr lang="en-US" dirty="0" smtClean="0">
                    <a:latin typeface="Arial" charset="0"/>
                  </a:rPr>
                  <a:t> </a:t>
                </a:r>
                <a:r>
                  <a:rPr lang="en-US" sz="1200" dirty="0" smtClean="0">
                    <a:latin typeface="Symbol" charset="2"/>
                    <a:cs typeface="Symbol" charset="2"/>
                    <a:sym typeface="Symbol" charset="2"/>
                  </a:rPr>
                  <a:t>∪</a:t>
                </a:r>
                <a:r>
                  <a:rPr lang="en-US" dirty="0" smtClean="0">
                    <a:latin typeface="Arial" charset="0"/>
                    <a:sym typeface="Symbol" charset="2"/>
                  </a:rPr>
                  <a:t> </a:t>
                </a:r>
                <a:r>
                  <a:rPr lang="en-US" sz="1200" dirty="0">
                    <a:latin typeface="Arial" charset="0"/>
                    <a:sym typeface="Symbol" charset="2"/>
                  </a:rPr>
                  <a:t>ASG</a:t>
                </a:r>
                <a:r>
                  <a:rPr lang="en-US" sz="1200" baseline="-25000" dirty="0">
                    <a:latin typeface="Arial" charset="0"/>
                    <a:sym typeface="Symbol" charset="2"/>
                  </a:rPr>
                  <a:t>2</a:t>
                </a:r>
                <a:r>
                  <a:rPr lang="en-US" sz="1200" dirty="0">
                    <a:latin typeface="Arial" charset="0"/>
                  </a:rPr>
                  <a:t>)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403350"/>
            <a:ext cx="8240713" cy="5454650"/>
          </a:xfrm>
          <a:noFill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0"/>
              </a:spcBef>
              <a:spcAft>
                <a:spcPts val="700"/>
              </a:spcAft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Assume: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dirty="0" err="1"/>
              <a:t>size</a:t>
            </a:r>
            <a:r>
              <a:rPr lang="en-US" dirty="0" err="1"/>
              <a:t>(EMP</a:t>
            </a:r>
            <a:r>
              <a:rPr lang="en-US" dirty="0"/>
              <a:t>) = 400, </a:t>
            </a:r>
            <a:r>
              <a:rPr lang="en-US" i="1" dirty="0" err="1"/>
              <a:t>size</a:t>
            </a:r>
            <a:r>
              <a:rPr lang="en-US" dirty="0" err="1"/>
              <a:t>(ASG</a:t>
            </a:r>
            <a:r>
              <a:rPr lang="en-US" dirty="0"/>
              <a:t>) = 1000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tuple</a:t>
            </a:r>
            <a:r>
              <a:rPr lang="en-US" dirty="0"/>
              <a:t> access cost = 1 unit; </a:t>
            </a:r>
            <a:r>
              <a:rPr lang="en-US" dirty="0" err="1"/>
              <a:t>tuple</a:t>
            </a:r>
            <a:r>
              <a:rPr lang="en-US" dirty="0"/>
              <a:t> transfer cost = 10 units</a:t>
            </a:r>
          </a:p>
          <a:p>
            <a:pPr marL="342900" indent="-342900">
              <a:lnSpc>
                <a:spcPct val="95000"/>
              </a:lnSpc>
              <a:spcBef>
                <a:spcPct val="0"/>
              </a:spcBef>
              <a:spcAft>
                <a:spcPts val="700"/>
              </a:spcAft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Strategy 1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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produce ASG': (10+10)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access cost 	      20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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transfer ASG' to the sites of EMP: (10+10)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transfer cost        200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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produce EMP': (10+10) 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 err="1"/>
              <a:t>tuple</a:t>
            </a:r>
            <a:r>
              <a:rPr lang="en-US" sz="1600" dirty="0"/>
              <a:t> access cost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2	      40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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transfer EMP' to result site: (10+10) 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 err="1"/>
              <a:t>tuple</a:t>
            </a:r>
            <a:r>
              <a:rPr lang="en-US" sz="1600" dirty="0"/>
              <a:t> transfer cost	</a:t>
            </a:r>
            <a:r>
              <a:rPr lang="en-US" sz="1600" u="sng" dirty="0"/>
              <a:t>    200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	Total cost	   </a:t>
            </a:r>
            <a:r>
              <a:rPr lang="en-US" dirty="0">
                <a:solidFill>
                  <a:srgbClr val="DD0806"/>
                </a:solidFill>
              </a:rPr>
              <a:t>460</a:t>
            </a:r>
          </a:p>
          <a:p>
            <a:pPr marL="342900" indent="-342900">
              <a:lnSpc>
                <a:spcPct val="95000"/>
              </a:lnSpc>
              <a:spcBef>
                <a:spcPct val="0"/>
              </a:spcBef>
              <a:spcAft>
                <a:spcPts val="700"/>
              </a:spcAft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Strategy 2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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transfer EMP to site 5: 400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transfer cost	  4,000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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transfer ASG to site 5 :1000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transfer cost 	10,000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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produce ASG':1000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access cost	  1,000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Monotype Sorts" charset="2"/>
              <a:buChar char=""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/>
              <a:t>join EMP and ASG':400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20</a:t>
            </a:r>
            <a:r>
              <a:rPr lang="en-US" sz="1600" dirty="0">
                <a:latin typeface="Σψμβολ" pitchFamily="34" charset="0"/>
              </a:rPr>
              <a:t>∗</a:t>
            </a:r>
            <a:r>
              <a:rPr lang="en-US" sz="1600" dirty="0"/>
              <a:t>tuple access cost	</a:t>
            </a:r>
            <a:r>
              <a:rPr lang="en-US" sz="1600" u="sng" dirty="0"/>
              <a:t>  8,000</a:t>
            </a:r>
          </a:p>
          <a:p>
            <a:pPr marL="1257300" lvl="1" indent="-342900">
              <a:lnSpc>
                <a:spcPct val="95000"/>
              </a:lnSpc>
              <a:spcBef>
                <a:spcPct val="0"/>
              </a:spcBef>
              <a:spcAft>
                <a:spcPts val="13"/>
              </a:spcAft>
              <a:buFont typeface="Wingdings" charset="2"/>
              <a:buNone/>
              <a:tabLst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1885950" algn="l"/>
                <a:tab pos="7315200" algn="l"/>
                <a:tab pos="8229600" algn="l"/>
                <a:tab pos="9144000" algn="l"/>
                <a:tab pos="10058400" algn="l"/>
                <a:tab pos="10972800" algn="l"/>
                <a:tab pos="800100" algn="l"/>
                <a:tab pos="188595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	Total cost	</a:t>
            </a:r>
            <a:r>
              <a:rPr lang="en-US" dirty="0">
                <a:solidFill>
                  <a:srgbClr val="DD0806"/>
                </a:solidFill>
              </a:rPr>
              <a:t>23,000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Cost of Alternatives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2650" y="1403350"/>
            <a:ext cx="7097713" cy="5073650"/>
          </a:xfrm>
          <a:noFill/>
        </p:spPr>
        <p:txBody>
          <a:bodyPr/>
          <a:lstStyle/>
          <a:p>
            <a:pPr marL="368300" indent="-342900">
              <a:spcBef>
                <a:spcPct val="10000"/>
              </a:spcBef>
              <a:spcAft>
                <a:spcPts val="600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2000">
                <a:solidFill>
                  <a:srgbClr val="DD0806"/>
                </a:solidFill>
              </a:rPr>
              <a:t>Minimize a cost function</a:t>
            </a:r>
          </a:p>
          <a:p>
            <a:pPr marL="909638" lvl="1" indent="-361950">
              <a:spcBef>
                <a:spcPct val="10000"/>
              </a:spcBef>
              <a:spcAft>
                <a:spcPts val="500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		I/O cost + CPU cost + communication cost</a:t>
            </a:r>
          </a:p>
          <a:p>
            <a:pPr marL="368300" indent="-342900">
              <a:spcBef>
                <a:spcPct val="10000"/>
              </a:spcBef>
              <a:spcAft>
                <a:spcPts val="600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2000"/>
              <a:t>These might have different weights in different distributed environments</a:t>
            </a:r>
          </a:p>
          <a:p>
            <a:pPr marL="368300" indent="-342900">
              <a:spcBef>
                <a:spcPct val="10000"/>
              </a:spcBef>
              <a:spcAft>
                <a:spcPts val="600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2000">
                <a:solidFill>
                  <a:srgbClr val="0000D4"/>
                </a:solidFill>
              </a:rPr>
              <a:t>Wide area networks </a:t>
            </a:r>
          </a:p>
          <a:p>
            <a:pPr marL="909638" lvl="1" indent="-36195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communication cost will dominate</a:t>
            </a:r>
          </a:p>
          <a:p>
            <a:pPr marL="1257300" lvl="2" indent="-34290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low bandwidth</a:t>
            </a:r>
          </a:p>
          <a:p>
            <a:pPr marL="1257300" lvl="2" indent="-34290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low speed</a:t>
            </a:r>
          </a:p>
          <a:p>
            <a:pPr marL="1257300" lvl="2" indent="-34290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high protocol overhead</a:t>
            </a:r>
          </a:p>
          <a:p>
            <a:pPr marL="909638" lvl="1" indent="-36195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most algorithms ignore all other cost components</a:t>
            </a:r>
          </a:p>
          <a:p>
            <a:pPr marL="368300" indent="-342900">
              <a:spcBef>
                <a:spcPct val="10000"/>
              </a:spcBef>
              <a:spcAft>
                <a:spcPts val="600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2000">
                <a:solidFill>
                  <a:srgbClr val="0000D4"/>
                </a:solidFill>
              </a:rPr>
              <a:t>Local area networks</a:t>
            </a:r>
          </a:p>
          <a:p>
            <a:pPr marL="909638" lvl="1" indent="-36195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communication cost not that dominant</a:t>
            </a:r>
          </a:p>
          <a:p>
            <a:pPr marL="909638" lvl="1" indent="-361950">
              <a:spcBef>
                <a:spcPct val="10000"/>
              </a:spcBef>
              <a:spcAft>
                <a:spcPts val="500"/>
              </a:spcAft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1600"/>
              <a:t>total cost function should be considered</a:t>
            </a:r>
          </a:p>
          <a:p>
            <a:pPr marL="368300" indent="-342900">
              <a:spcBef>
                <a:spcPct val="10000"/>
              </a:spcBef>
              <a:spcAft>
                <a:spcPts val="13"/>
              </a:spcAft>
              <a:buFont typeface="Wingdings" charset="2"/>
              <a:buNone/>
              <a:tabLst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8001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0" algn="l"/>
                <a:tab pos="355600" algn="l"/>
                <a:tab pos="711200" algn="l"/>
                <a:tab pos="1066800" algn="l"/>
                <a:tab pos="1422400" algn="l"/>
                <a:tab pos="1778000" algn="l"/>
              </a:tabLst>
            </a:pPr>
            <a:r>
              <a:rPr lang="en-US" sz="2000"/>
              <a:t>Can also </a:t>
            </a:r>
            <a:r>
              <a:rPr lang="en-US" sz="2000">
                <a:solidFill>
                  <a:srgbClr val="DD0806"/>
                </a:solidFill>
              </a:rPr>
              <a:t>maximize throughput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00" y="0"/>
            <a:ext cx="7993063" cy="1352550"/>
          </a:xfrm>
        </p:spPr>
        <p:txBody>
          <a:bodyPr/>
          <a:lstStyle/>
          <a:p>
            <a:pPr marL="25400">
              <a:spcAft>
                <a:spcPts val="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/>
              <a:t>Query Optimization Objectives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0"/>
            <a:ext cx="7462838" cy="1296988"/>
          </a:xfrm>
          <a:noFill/>
        </p:spPr>
        <p:txBody>
          <a:bodyPr/>
          <a:lstStyle/>
          <a:p>
            <a:pPr>
              <a:spcAft>
                <a:spcPts val="13"/>
              </a:spcAft>
            </a:pPr>
            <a:r>
              <a:rPr lang="en-US"/>
              <a:t>Query Optimization Issues – Types Of Optimizers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470025"/>
            <a:ext cx="7689850" cy="5006975"/>
          </a:xfrm>
          <a:noFill/>
        </p:spPr>
        <p:txBody>
          <a:bodyPr/>
          <a:lstStyle/>
          <a:p>
            <a:pPr marL="355600" indent="-355600">
              <a:spcAft>
                <a:spcPts val="10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>
                <a:solidFill>
                  <a:srgbClr val="0000D4"/>
                </a:solidFill>
              </a:rPr>
              <a:t>Exhaustive search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Cost-based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Optimal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Combinatorial complexity in the number of relations</a:t>
            </a:r>
          </a:p>
          <a:p>
            <a:pPr marL="355600" indent="-355600">
              <a:spcAft>
                <a:spcPts val="10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>
                <a:solidFill>
                  <a:srgbClr val="0000D4"/>
                </a:solidFill>
              </a:rPr>
              <a:t>Heuristics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Not optimal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Regroup common sub-expressions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Perform selection, projection first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Replace a join by a series of semijoins</a:t>
            </a:r>
          </a:p>
          <a:p>
            <a:pPr marL="825500" lvl="1" indent="-368300">
              <a:spcAft>
                <a:spcPts val="8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Reorder operations to reduce intermediate relation size</a:t>
            </a:r>
          </a:p>
          <a:p>
            <a:pPr marL="825500" lvl="1" indent="-368300">
              <a:spcAft>
                <a:spcPts val="13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</a:tabLst>
            </a:pPr>
            <a:r>
              <a:rPr lang="en-US" sz="2000"/>
              <a:t>Optimize individual operations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8107363" cy="1328738"/>
          </a:xfrm>
        </p:spPr>
        <p:txBody>
          <a:bodyPr/>
          <a:lstStyle/>
          <a:p>
            <a:pPr marL="25400">
              <a:spcAft>
                <a:spcPts val="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/>
              <a:t>Query Optimization Issues – Optimization Granularity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25688"/>
            <a:ext cx="7162800" cy="3440112"/>
          </a:xfrm>
          <a:noFill/>
        </p:spPr>
        <p:txBody>
          <a:bodyPr/>
          <a:lstStyle/>
          <a:p>
            <a:pPr marL="342900" indent="-342900">
              <a:lnSpc>
                <a:spcPts val="2900"/>
              </a:lnSpc>
              <a:spcAft>
                <a:spcPts val="17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</a:tabLst>
            </a:pPr>
            <a:r>
              <a:rPr lang="en-US">
                <a:solidFill>
                  <a:srgbClr val="0000D4"/>
                </a:solidFill>
              </a:rPr>
              <a:t>Single query at a time</a:t>
            </a:r>
          </a:p>
          <a:p>
            <a:pPr marL="804863" lvl="1" indent="-347663">
              <a:lnSpc>
                <a:spcPts val="2400"/>
              </a:lnSpc>
              <a:spcAft>
                <a:spcPts val="1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</a:tabLst>
            </a:pPr>
            <a:r>
              <a:rPr lang="en-US" sz="2000"/>
              <a:t>Cannot use common intermediate results</a:t>
            </a:r>
          </a:p>
          <a:p>
            <a:pPr marL="342900" indent="-342900">
              <a:lnSpc>
                <a:spcPts val="2900"/>
              </a:lnSpc>
              <a:spcAft>
                <a:spcPts val="17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</a:tabLst>
            </a:pPr>
            <a:r>
              <a:rPr lang="en-US">
                <a:solidFill>
                  <a:srgbClr val="0000D4"/>
                </a:solidFill>
              </a:rPr>
              <a:t>Multiple queries at a time</a:t>
            </a:r>
          </a:p>
          <a:p>
            <a:pPr marL="804863" lvl="1" indent="-347663">
              <a:lnSpc>
                <a:spcPts val="2400"/>
              </a:lnSpc>
              <a:spcAft>
                <a:spcPts val="140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</a:tabLst>
            </a:pPr>
            <a:r>
              <a:rPr lang="en-US" sz="2000"/>
              <a:t>Efficient if many similar queries</a:t>
            </a:r>
          </a:p>
          <a:p>
            <a:pPr marL="804863" lvl="1" indent="-347663">
              <a:lnSpc>
                <a:spcPts val="2400"/>
              </a:lnSpc>
              <a:spcAft>
                <a:spcPts val="13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800100" algn="l"/>
                <a:tab pos="914400" algn="l"/>
              </a:tabLst>
            </a:pPr>
            <a:r>
              <a:rPr lang="en-US" sz="2000"/>
              <a:t>Decision space is much larger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D4"/>
      </a:dk2>
      <a:lt2>
        <a:srgbClr val="000080"/>
      </a:lt2>
      <a:accent1>
        <a:srgbClr val="FF8000"/>
      </a:accent1>
      <a:accent2>
        <a:srgbClr val="F20884"/>
      </a:accent2>
      <a:accent3>
        <a:srgbClr val="FFFFFF"/>
      </a:accent3>
      <a:accent4>
        <a:srgbClr val="000000"/>
      </a:accent4>
      <a:accent5>
        <a:srgbClr val="FFC0AA"/>
      </a:accent5>
      <a:accent6>
        <a:srgbClr val="DB0677"/>
      </a:accent6>
      <a:hlink>
        <a:srgbClr val="DD0806"/>
      </a:hlink>
      <a:folHlink>
        <a:srgbClr val="0067DB"/>
      </a:folHlink>
    </a:clrScheme>
    <a:fontScheme name="Microsoft Office 98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Pages>32</Pages>
  <Words>1645</Words>
  <Application>Microsoft Macintosh PowerPoint</Application>
  <PresentationFormat>Letter Paper (8.5x11 in)</PresentationFormat>
  <Paragraphs>454</Paragraphs>
  <Slides>30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Microsoft Office 98</vt:lpstr>
      <vt:lpstr>Equation</vt:lpstr>
      <vt:lpstr>Outline</vt:lpstr>
      <vt:lpstr>Query Processing</vt:lpstr>
      <vt:lpstr>Query Processing Components</vt:lpstr>
      <vt:lpstr>Selecting Alternatives</vt:lpstr>
      <vt:lpstr>What is the Problem?</vt:lpstr>
      <vt:lpstr>Cost of Alternatives</vt:lpstr>
      <vt:lpstr>Query Optimization Objectives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</vt:lpstr>
      <vt:lpstr>Query Optimization Issues – Decision Sites</vt:lpstr>
      <vt:lpstr>Query Optimization Issues – Network Topology</vt:lpstr>
      <vt:lpstr>Distributed Query Processing Methodology</vt:lpstr>
      <vt:lpstr>Step 1 – Query Decomposition</vt:lpstr>
      <vt:lpstr>Restructuring</vt:lpstr>
      <vt:lpstr>Restructuring –Transformation Rules</vt:lpstr>
      <vt:lpstr>Previous Example – Equivalent Query</vt:lpstr>
      <vt:lpstr>Restructuring</vt:lpstr>
      <vt:lpstr>Step 2 – Data Localization</vt:lpstr>
      <vt:lpstr>Example</vt:lpstr>
      <vt:lpstr>Provides Parallellism</vt:lpstr>
      <vt:lpstr>Eliminates Unnecessary Work</vt:lpstr>
      <vt:lpstr>Reduction for PHF</vt:lpstr>
      <vt:lpstr>Reduction for PHF</vt:lpstr>
      <vt:lpstr>Reduction for PHF</vt:lpstr>
      <vt:lpstr>Reduction for VF</vt:lpstr>
      <vt:lpstr>Reduction for DHF</vt:lpstr>
      <vt:lpstr>Reduction for DHF</vt:lpstr>
      <vt:lpstr>Reduction for DHF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</dc:title>
  <dc:subject/>
  <dc:creator>M. Tamer Özsu</dc:creator>
  <cp:keywords/>
  <dc:description/>
  <cp:lastModifiedBy>M. Tamer Özsu</cp:lastModifiedBy>
  <cp:revision>63</cp:revision>
  <cp:lastPrinted>1996-01-08T08:29:10Z</cp:lastPrinted>
  <dcterms:created xsi:type="dcterms:W3CDTF">2010-08-27T03:31:56Z</dcterms:created>
  <dcterms:modified xsi:type="dcterms:W3CDTF">2013-01-04T21:19:33Z</dcterms:modified>
</cp:coreProperties>
</file>