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10"/>
  </p:notesMasterIdLst>
  <p:sldIdLst>
    <p:sldId id="382" r:id="rId2"/>
    <p:sldId id="383" r:id="rId3"/>
    <p:sldId id="421" r:id="rId4"/>
    <p:sldId id="408" r:id="rId5"/>
    <p:sldId id="409" r:id="rId6"/>
    <p:sldId id="422" r:id="rId7"/>
    <p:sldId id="412" r:id="rId8"/>
    <p:sldId id="42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Database Views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Chapter </a:t>
            </a:r>
            <a:r>
              <a:rPr lang="en-CA" dirty="0" smtClean="0"/>
              <a:t>5 (6/E)</a:t>
            </a:r>
          </a:p>
          <a:p>
            <a:r>
              <a:rPr lang="en-CA" dirty="0" smtClean="0"/>
              <a:t>Chapter 8 (5/E)</a:t>
            </a:r>
            <a:endParaRPr lang="en-CA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views provide convenient usage</a:t>
            </a:r>
          </a:p>
          <a:p>
            <a:pPr lvl="1"/>
            <a:r>
              <a:rPr lang="en-US" dirty="0" smtClean="0"/>
              <a:t>Virtual view realized when query uses that view</a:t>
            </a:r>
          </a:p>
          <a:p>
            <a:r>
              <a:rPr lang="en-US" dirty="0" smtClean="0"/>
              <a:t>Materialized views allow efficient re-use</a:t>
            </a:r>
          </a:p>
          <a:p>
            <a:pPr lvl="1"/>
            <a:r>
              <a:rPr lang="en-US" dirty="0" smtClean="0"/>
              <a:t>Must be recalculated or updated when base tables change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Views for Customization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Consider database(s) describing university’s activities</a:t>
            </a:r>
          </a:p>
          <a:p>
            <a:pPr lvl="1"/>
            <a:r>
              <a:rPr lang="en-CA" sz="1700" dirty="0" smtClean="0"/>
              <a:t>Academic institution</a:t>
            </a:r>
          </a:p>
          <a:p>
            <a:pPr lvl="2"/>
            <a:r>
              <a:rPr lang="en-CA" sz="1500" dirty="0" smtClean="0"/>
              <a:t>Students, professors, classes</a:t>
            </a:r>
          </a:p>
          <a:p>
            <a:pPr lvl="2"/>
            <a:r>
              <a:rPr lang="en-CA" sz="1500" dirty="0" smtClean="0"/>
              <a:t>Grades, transcripts</a:t>
            </a:r>
          </a:p>
          <a:p>
            <a:pPr lvl="2"/>
            <a:r>
              <a:rPr lang="en-CA" sz="1500" dirty="0" smtClean="0"/>
              <a:t>Admissions, convocations</a:t>
            </a:r>
          </a:p>
          <a:p>
            <a:pPr lvl="2"/>
            <a:r>
              <a:rPr lang="en-CA" sz="1500" dirty="0" smtClean="0"/>
              <a:t>Alumni</a:t>
            </a:r>
          </a:p>
          <a:p>
            <a:pPr lvl="1"/>
            <a:r>
              <a:rPr lang="en-CA" sz="1700" dirty="0" smtClean="0"/>
              <a:t>Corporate institution</a:t>
            </a:r>
          </a:p>
          <a:p>
            <a:pPr lvl="2"/>
            <a:r>
              <a:rPr lang="en-CA" sz="1500" dirty="0" smtClean="0"/>
              <a:t>Finances, human resources</a:t>
            </a:r>
          </a:p>
          <a:p>
            <a:pPr lvl="2"/>
            <a:r>
              <a:rPr lang="en-CA" sz="1500" dirty="0" smtClean="0"/>
              <a:t>Board of Governors</a:t>
            </a:r>
          </a:p>
          <a:p>
            <a:pPr lvl="2"/>
            <a:r>
              <a:rPr lang="en-CA" sz="1500" dirty="0" smtClean="0"/>
              <a:t>Capital assets</a:t>
            </a:r>
          </a:p>
          <a:p>
            <a:pPr lvl="1"/>
            <a:r>
              <a:rPr lang="en-CA" sz="1700" dirty="0" smtClean="0"/>
              <a:t>Charitable institution</a:t>
            </a:r>
          </a:p>
          <a:p>
            <a:pPr lvl="2"/>
            <a:r>
              <a:rPr lang="en-CA" sz="1500" dirty="0" smtClean="0"/>
              <a:t>Donors, fundraising activities</a:t>
            </a:r>
          </a:p>
          <a:p>
            <a:pPr lvl="1"/>
            <a:r>
              <a:rPr lang="en-CA" sz="1700" dirty="0" smtClean="0"/>
              <a:t>Research institution</a:t>
            </a:r>
          </a:p>
          <a:p>
            <a:pPr lvl="2"/>
            <a:r>
              <a:rPr lang="en-CA" sz="1500" dirty="0" smtClean="0"/>
              <a:t>Granting agencies, industrial/non-profits/academic partners</a:t>
            </a:r>
          </a:p>
          <a:p>
            <a:pPr lvl="2"/>
            <a:r>
              <a:rPr lang="en-CA" sz="1500" dirty="0"/>
              <a:t>G</a:t>
            </a:r>
            <a:r>
              <a:rPr lang="en-CA" sz="1500" dirty="0" smtClean="0"/>
              <a:t>rants and contracts, intellectual property, licensing</a:t>
            </a:r>
          </a:p>
          <a:p>
            <a:r>
              <a:rPr lang="en-CA" dirty="0" smtClean="0"/>
              <a:t>Each user group provided appropriate “subset” of the data </a:t>
            </a:r>
          </a:p>
          <a:p>
            <a:pPr lvl="1"/>
            <a:r>
              <a:rPr lang="en-CA" dirty="0" smtClean="0"/>
              <a:t>e.g., some financial/scheduling info relevant to most groups; 		other info confidential</a:t>
            </a:r>
          </a:p>
          <a:p>
            <a:pPr lvl="1"/>
            <a:r>
              <a:rPr lang="en-CA" dirty="0" smtClean="0"/>
              <a:t>Underlying data </a:t>
            </a:r>
            <a:r>
              <a:rPr lang="en-CA" i="1" dirty="0" smtClean="0"/>
              <a:t>shared</a:t>
            </a:r>
            <a:r>
              <a:rPr lang="en-CA" dirty="0" smtClean="0"/>
              <a:t>, </a:t>
            </a:r>
            <a:r>
              <a:rPr lang="en-CA" i="1" dirty="0" smtClean="0"/>
              <a:t>not </a:t>
            </a:r>
            <a:r>
              <a:rPr lang="en-CA" i="1" dirty="0" err="1" smtClean="0"/>
              <a:t>silo’d</a:t>
            </a:r>
            <a:r>
              <a:rPr lang="en-CA" i="1" dirty="0" smtClean="0"/>
              <a:t>.</a:t>
            </a:r>
          </a:p>
          <a:p>
            <a:r>
              <a:rPr lang="en-CA" dirty="0" smtClean="0"/>
              <a:t>Updates must be seen by all affected users.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864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(Virtual Tables)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352800"/>
          </a:xfrm>
        </p:spPr>
        <p:txBody>
          <a:bodyPr/>
          <a:lstStyle/>
          <a:p>
            <a:r>
              <a:rPr lang="en-US" dirty="0" smtClean="0"/>
              <a:t>Consider again the query</a:t>
            </a:r>
          </a:p>
          <a:p>
            <a:pPr marL="800100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title, year, genre</a:t>
            </a:r>
          </a:p>
          <a:p>
            <a:pPr marL="800100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Film</a:t>
            </a:r>
          </a:p>
          <a:p>
            <a:pPr marL="800100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director = 'Steven Spielberg' AND year &gt; 1990;</a:t>
            </a:r>
          </a:p>
          <a:p>
            <a:pPr lvl="1"/>
            <a:r>
              <a:rPr lang="en-US" dirty="0" smtClean="0"/>
              <a:t>Returns all matching films currently in the database</a:t>
            </a:r>
          </a:p>
          <a:p>
            <a:pPr lvl="1"/>
            <a:r>
              <a:rPr lang="en-US" dirty="0" smtClean="0"/>
              <a:t>If re-run after updates, will give revised table of matches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view</a:t>
            </a:r>
            <a:r>
              <a:rPr lang="en-US" dirty="0" smtClean="0"/>
              <a:t> is an </a:t>
            </a:r>
            <a:r>
              <a:rPr lang="en-US" i="1" dirty="0" smtClean="0"/>
              <a:t>unexecuted query </a:t>
            </a:r>
            <a:r>
              <a:rPr lang="en-US" dirty="0" smtClean="0"/>
              <a:t>that can be run on demand.</a:t>
            </a:r>
            <a:endParaRPr lang="en-US" b="1" dirty="0" smtClean="0"/>
          </a:p>
          <a:p>
            <a:pPr lvl="1"/>
            <a:r>
              <a:rPr lang="en-US" dirty="0" smtClean="0"/>
              <a:t>Single table derived from other table(s)</a:t>
            </a:r>
          </a:p>
          <a:p>
            <a:pPr lvl="1"/>
            <a:r>
              <a:rPr lang="en-US" dirty="0" smtClean="0"/>
              <a:t>A virtual table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Views in SQL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CREATE VIEW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View name and a query to specify the contents of the view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Queries can use view as if it were a base table.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View </a:t>
            </a:r>
            <a:r>
              <a:rPr lang="en-US" dirty="0"/>
              <a:t>always </a:t>
            </a:r>
            <a:r>
              <a:rPr lang="en-US" dirty="0" smtClean="0"/>
              <a:t>up-to-date</a:t>
            </a:r>
          </a:p>
          <a:p>
            <a:pPr lvl="1"/>
            <a:r>
              <a:rPr lang="en-US" dirty="0" smtClean="0"/>
              <a:t>(Re-)evaluated whenever a query uses the view</a:t>
            </a:r>
            <a:endParaRPr lang="en-US" dirty="0"/>
          </a:p>
          <a:p>
            <a:pPr lvl="1"/>
            <a:r>
              <a:rPr lang="en-US" dirty="0" smtClean="0"/>
              <a:t>Keeping it up-to-date is responsibility </a:t>
            </a:r>
            <a:r>
              <a:rPr lang="en-US" dirty="0"/>
              <a:t>of the DBMS and not the user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DROP VIEW </a:t>
            </a:r>
            <a:r>
              <a:rPr lang="en-US" dirty="0"/>
              <a:t>command </a:t>
            </a:r>
          </a:p>
          <a:p>
            <a:pPr lvl="1"/>
            <a:r>
              <a:rPr lang="en-US" dirty="0"/>
              <a:t>Dispose of a </a:t>
            </a:r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CREATE VIEW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Big_Earners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SELECT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E.Ssn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E.Lname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Name, </a:t>
            </a:r>
          </a:p>
          <a:p>
            <a:pPr marL="274320" lvl="1" indent="0">
              <a:buNone/>
            </a:pPr>
            <a:r>
              <a:rPr lang="en-CA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E.Salary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Salary,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M.Lname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Manager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FROM 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EMPLOYEE E, EMPLOYEE M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WHERE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E.Super_ssn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M.Ssn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E.Salary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M.Salary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576" y="3657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Big_Earners</a:t>
            </a:r>
            <a:endParaRPr lang="en-CA" sz="16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WHERE Salary &lt; 100000;</a:t>
            </a:r>
            <a:endParaRPr lang="en-CA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Updating a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What if an update is applied to a view as if it were a base table?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Change corresponding tuple(s) in base table(s)</a:t>
            </a:r>
          </a:p>
          <a:p>
            <a:pPr lvl="1"/>
            <a:r>
              <a:rPr lang="en-CA" dirty="0" smtClean="0"/>
              <a:t>Tuple might disappear from view!</a:t>
            </a:r>
          </a:p>
          <a:p>
            <a:pPr lvl="2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CHECK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en-CA" dirty="0" smtClean="0">
                <a:cs typeface="Courier New" pitchFamily="49" charset="0"/>
              </a:rPr>
              <a:t>  clause at end of view definition ensures new and updated  tuples match view definition (else error)</a:t>
            </a:r>
          </a:p>
          <a:p>
            <a:pPr lvl="1"/>
            <a:r>
              <a:rPr lang="en-CA" dirty="0" smtClean="0">
                <a:cs typeface="Courier New" pitchFamily="49" charset="0"/>
              </a:rPr>
              <a:t>Deleting tuple from view might require update to base table instead of deletion from base table</a:t>
            </a:r>
          </a:p>
          <a:p>
            <a:pPr lvl="2"/>
            <a:r>
              <a:rPr lang="en-CA" dirty="0" smtClean="0">
                <a:cs typeface="Courier New" pitchFamily="49" charset="0"/>
              </a:rPr>
              <a:t>e.g., deletion from CS338 view </a:t>
            </a:r>
            <a:r>
              <a:rPr lang="en-CA" dirty="0" smtClean="0">
                <a:latin typeface="Cambria Math"/>
                <a:ea typeface="Cambria Math"/>
                <a:cs typeface="Courier New" pitchFamily="49" charset="0"/>
              </a:rPr>
              <a:t>≟ </a:t>
            </a:r>
            <a:r>
              <a:rPr lang="en-CA" dirty="0" smtClean="0">
                <a:ea typeface="Cambria Math"/>
                <a:cs typeface="Courier New" pitchFamily="49" charset="0"/>
              </a:rPr>
              <a:t>deletion from UW database?</a:t>
            </a:r>
            <a:endParaRPr lang="en-CA" dirty="0" smtClean="0">
              <a:cs typeface="Courier New" pitchFamily="49" charset="0"/>
            </a:endParaRPr>
          </a:p>
          <a:p>
            <a:pPr lvl="1"/>
            <a:r>
              <a:rPr lang="en-CA" dirty="0" smtClean="0">
                <a:cs typeface="Courier New" pitchFamily="49" charset="0"/>
              </a:rPr>
              <a:t>Not all views are updateable.</a:t>
            </a:r>
          </a:p>
          <a:p>
            <a:pPr lvl="2"/>
            <a:r>
              <a:rPr lang="en-CA" dirty="0" smtClean="0">
                <a:cs typeface="Courier New" pitchFamily="49" charset="0"/>
              </a:rPr>
              <a:t>What if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n-CA" dirty="0" smtClean="0">
                <a:cs typeface="Courier New" pitchFamily="49" charset="0"/>
              </a:rPr>
              <a:t> defined as sum of two base attributes or as aggregate such as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CA" dirty="0" smtClean="0">
                <a:cs typeface="Courier New" pitchFamily="49" charset="0"/>
              </a:rPr>
              <a:t> or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CA" dirty="0" smtClean="0">
                <a:cs typeface="Courier New" pitchFamily="49" charset="0"/>
              </a:rPr>
              <a:t>?</a:t>
            </a:r>
          </a:p>
          <a:p>
            <a:pPr lvl="2"/>
            <a:r>
              <a:rPr lang="en-CA" dirty="0" smtClean="0"/>
              <a:t>What if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Big_Earners</a:t>
            </a:r>
            <a:r>
              <a:rPr lang="en-CA" dirty="0" smtClean="0"/>
              <a:t> defined as a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CA" dirty="0" smtClean="0"/>
              <a:t> of two tables?</a:t>
            </a:r>
            <a:endParaRPr lang="en-CA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990600" y="1371600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CREATE VIEW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Big_Earners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SELECT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E.Ssn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E.Lname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Name, </a:t>
            </a:r>
          </a:p>
          <a:p>
            <a:pPr marL="274320" lvl="1" indent="0">
              <a:buNone/>
            </a:pPr>
            <a:r>
              <a:rPr lang="en-CA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E.Salary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Salary,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M.Lname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AS Manager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FROM 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EMPLOYEE E, EMPLOYEE M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   WHERE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E.Super_ssn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M.Ssn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E.Salary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M.Salary</a:t>
            </a: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lvl="1" indent="0">
              <a:buNone/>
            </a:pPr>
            <a:endParaRPr lang="en-CA" sz="1600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UPDATE </a:t>
            </a:r>
            <a:r>
              <a:rPr lang="en-CA" sz="1600" dirty="0" err="1" smtClean="0">
                <a:latin typeface="Courier New" pitchFamily="49" charset="0"/>
                <a:cs typeface="Courier New" pitchFamily="49" charset="0"/>
              </a:rPr>
              <a:t>Big_Earners</a:t>
            </a:r>
            <a:endParaRPr lang="en-CA" sz="16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SET Salary = 100000</a:t>
            </a:r>
          </a:p>
          <a:p>
            <a:pPr marL="274320" lvl="1" indent="0">
              <a:buNone/>
            </a:pPr>
            <a:r>
              <a:rPr lang="en-CA" sz="1600" dirty="0" smtClean="0">
                <a:latin typeface="Courier New" pitchFamily="49" charset="0"/>
                <a:cs typeface="Courier New" pitchFamily="49" charset="0"/>
              </a:rPr>
              <a:t>WHERE Name = 'Smith';</a:t>
            </a:r>
          </a:p>
        </p:txBody>
      </p:sp>
    </p:spTree>
    <p:extLst>
      <p:ext uri="{BB962C8B-B14F-4D97-AF65-F5344CB8AC3E}">
        <p14:creationId xmlns:p14="http://schemas.microsoft.com/office/powerpoint/2010/main" val="30323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Materialized Views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base tables don’t change, neither does the view instance.</a:t>
            </a:r>
          </a:p>
          <a:p>
            <a:pPr lvl="1"/>
            <a:r>
              <a:rPr lang="en-US" dirty="0" smtClean="0"/>
              <a:t>Re-executing view definition each time view is used is wasteful if base data has not been updated.</a:t>
            </a:r>
          </a:p>
          <a:p>
            <a:r>
              <a:rPr lang="en-US" dirty="0" smtClean="0"/>
              <a:t>Solution: </a:t>
            </a:r>
            <a:r>
              <a:rPr lang="en-US" b="1" dirty="0" smtClean="0"/>
              <a:t>view materialization</a:t>
            </a:r>
          </a:p>
          <a:p>
            <a:pPr lvl="1"/>
            <a:r>
              <a:rPr lang="en-US" dirty="0" smtClean="0"/>
              <a:t>Create a temporary view table when the view is first queried </a:t>
            </a:r>
          </a:p>
          <a:p>
            <a:pPr lvl="1"/>
            <a:r>
              <a:rPr lang="en-US" dirty="0" smtClean="0"/>
              <a:t>Keep view table on the assumption that more queries using the view will follow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materialized</a:t>
            </a:r>
            <a:r>
              <a:rPr lang="en-US" dirty="0" smtClean="0"/>
              <a:t> view (if it exists) to answer future query</a:t>
            </a:r>
          </a:p>
          <a:p>
            <a:pPr lvl="1"/>
            <a:r>
              <a:rPr lang="en-US" dirty="0" smtClean="0"/>
              <a:t>Requires efficient strategy for </a:t>
            </a:r>
            <a:r>
              <a:rPr lang="en-US" i="1" dirty="0" smtClean="0"/>
              <a:t>automatically updating view table</a:t>
            </a:r>
            <a:r>
              <a:rPr lang="en-US" dirty="0" smtClean="0"/>
              <a:t> when the base tables are updated</a:t>
            </a:r>
          </a:p>
          <a:p>
            <a:pPr marL="914400" lvl="2" indent="0">
              <a:buNone/>
            </a:pPr>
            <a:r>
              <a:rPr lang="en-US" dirty="0" smtClean="0"/>
              <a:t>Options when any base table is updated: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Delete the materialized view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Rematerialize the view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Incrementally update the view</a:t>
            </a:r>
          </a:p>
          <a:p>
            <a:pPr lvl="3"/>
            <a:r>
              <a:rPr lang="en-US" dirty="0" smtClean="0"/>
              <a:t>DBMS determines what new tuples must be inserted, deleted, or modified in materialized 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 are virtual or derived tables.</a:t>
            </a:r>
          </a:p>
          <a:p>
            <a:r>
              <a:rPr lang="en-US" dirty="0" smtClean="0"/>
              <a:t>Can be used for any query wherever base table can appear</a:t>
            </a:r>
          </a:p>
          <a:p>
            <a:r>
              <a:rPr lang="en-US" dirty="0" smtClean="0"/>
              <a:t>May or may not be updatable</a:t>
            </a:r>
          </a:p>
          <a:p>
            <a:pPr lvl="1"/>
            <a:r>
              <a:rPr lang="en-US" dirty="0" smtClean="0"/>
              <a:t>Unions, joins, and (aggregate) functions are problematic</a:t>
            </a:r>
          </a:p>
          <a:p>
            <a:r>
              <a:rPr lang="en-US" dirty="0" smtClean="0"/>
              <a:t>Materialized views used to save query time</a:t>
            </a:r>
          </a:p>
          <a:p>
            <a:pPr lvl="1"/>
            <a:r>
              <a:rPr lang="en-US" dirty="0" smtClean="0"/>
              <a:t>Must be kept up-to-date if base table(s) updated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27050</TotalTime>
  <Words>697</Words>
  <Application>Microsoft Macintosh PowerPoint</Application>
  <PresentationFormat>On-screen Show (4:3)</PresentationFormat>
  <Paragraphs>114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1_Essential</vt:lpstr>
      <vt:lpstr>Database Views</vt:lpstr>
      <vt:lpstr>Lecture Outline</vt:lpstr>
      <vt:lpstr>Views for Customization</vt:lpstr>
      <vt:lpstr>Views (Virtual Tables)</vt:lpstr>
      <vt:lpstr>Using Views in SQL</vt:lpstr>
      <vt:lpstr>Updating a View</vt:lpstr>
      <vt:lpstr>Materialized Views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jchampai;Frank Tompa</dc:creator>
  <cp:lastModifiedBy>M. Tamer Özsu</cp:lastModifiedBy>
  <cp:revision>116</cp:revision>
  <dcterms:created xsi:type="dcterms:W3CDTF">2010-05-06T15:58:58Z</dcterms:created>
  <dcterms:modified xsi:type="dcterms:W3CDTF">2013-09-11T13:40:20Z</dcterms:modified>
</cp:coreProperties>
</file>