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4" r:id="rId1"/>
  </p:sldMasterIdLst>
  <p:notesMasterIdLst>
    <p:notesMasterId r:id="rId15"/>
  </p:notesMasterIdLst>
  <p:sldIdLst>
    <p:sldId id="382" r:id="rId2"/>
    <p:sldId id="383" r:id="rId3"/>
    <p:sldId id="385" r:id="rId4"/>
    <p:sldId id="386" r:id="rId5"/>
    <p:sldId id="427" r:id="rId6"/>
    <p:sldId id="424" r:id="rId7"/>
    <p:sldId id="426" r:id="rId8"/>
    <p:sldId id="428" r:id="rId9"/>
    <p:sldId id="425" r:id="rId10"/>
    <p:sldId id="396" r:id="rId11"/>
    <p:sldId id="398" r:id="rId12"/>
    <p:sldId id="429" r:id="rId13"/>
    <p:sldId id="42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FC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12" autoAdjust="0"/>
    <p:restoredTop sz="94660" autoAdjust="0"/>
  </p:normalViewPr>
  <p:slideViewPr>
    <p:cSldViewPr>
      <p:cViewPr varScale="1">
        <p:scale>
          <a:sx n="183" d="100"/>
          <a:sy n="183" d="100"/>
        </p:scale>
        <p:origin x="-2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F0F98A6-41B1-4AB6-A72A-5E0250023AD3}" type="datetimeFigureOut">
              <a:rPr lang="en-US"/>
              <a:pPr>
                <a:defRPr/>
              </a:pPr>
              <a:t>2013-09-11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722FBED-3679-42E8-9041-BA1AEB94CB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33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body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54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03B804-4404-4337-B918-9B31CC3B0B2B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72C319-9451-4D8F-86C8-0CF4209B751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55F72-F1AF-4750-91F0-0B4896BAE7FA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17AE1-DB79-4651-85D2-411C39DB87A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7384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rgbClr val="D1282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342900" indent="-342900">
              <a:spcBef>
                <a:spcPts val="480"/>
              </a:spcBef>
              <a:spcAft>
                <a:spcPts val="480"/>
              </a:spcAft>
              <a:buFont typeface="Wingdings" pitchFamily="2" charset="2"/>
              <a:buChar char="§"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Clic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0" indent="0">
              <a:spcBef>
                <a:spcPts val="480"/>
              </a:spcBef>
              <a:spcAft>
                <a:spcPts val="480"/>
              </a:spcAft>
              <a:buFontTx/>
              <a:buNone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EA98633-ACEE-4742-8741-249CD008A41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762000"/>
            <a:ext cx="84582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80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458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8534400" cy="533399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798C73-C011-487D-A920-4BD1D3DE903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EBDB7-3B42-4066-AB06-DBDCAC1945B8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F5503-6C7A-483D-A39B-993C2309F3F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DF853-B9A6-440E-AD60-A2FB137AA58E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A9374-BEA3-4529-92DD-0CAFF9CAA7D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153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A98633-ACEE-4742-8741-249CD008A41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1040"/>
          <p:cNvSpPr>
            <a:spLocks noChangeShapeType="1"/>
          </p:cNvSpPr>
          <p:nvPr/>
        </p:nvSpPr>
        <p:spPr bwMode="auto">
          <a:xfrm>
            <a:off x="787400" y="762000"/>
            <a:ext cx="756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Null Values</a:t>
            </a: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Chapter </a:t>
            </a:r>
            <a:r>
              <a:rPr lang="en-CA" dirty="0" smtClean="0"/>
              <a:t>5 (6/E)</a:t>
            </a:r>
          </a:p>
          <a:p>
            <a:r>
              <a:rPr lang="en-CA" dirty="0" smtClean="0"/>
              <a:t>Chapter 8 (5/E)</a:t>
            </a:r>
            <a:endParaRPr lang="en-CA" dirty="0"/>
          </a:p>
          <a:p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 Operator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81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534400" cy="5135563"/>
              </a:xfrm>
            </p:spPr>
            <p:txBody>
              <a:bodyPr/>
              <a:lstStyle/>
              <a:p>
                <a:r>
                  <a:rPr lang="en-US" dirty="0" smtClean="0"/>
                  <a:t>For convenience, SQL’s join operator (algebra’s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/>
                          <m:t>⋈</m:t>
                        </m:r>
                      </m:e>
                      <m:sub>
                        <m:r>
                          <a:rPr lang="en-CA">
                            <a:latin typeface="Cambria Math"/>
                          </a:rPr>
                          <m:t>&lt;</m:t>
                        </m:r>
                        <m:r>
                          <a:rPr lang="en-CA">
                            <a:latin typeface="Cambria Math"/>
                          </a:rPr>
                          <m:t>𝑗𝑜𝑖𝑛</m:t>
                        </m:r>
                        <m:r>
                          <a:rPr lang="en-CA">
                            <a:latin typeface="Cambria Math"/>
                          </a:rPr>
                          <m:t> </m:t>
                        </m:r>
                        <m:r>
                          <a:rPr lang="en-CA">
                            <a:latin typeface="Cambria Math"/>
                          </a:rPr>
                          <m:t>𝑐𝑜𝑛𝑑𝑖𝑡𝑖𝑜𝑛</m:t>
                        </m:r>
                        <m:r>
                          <a:rPr lang="en-CA">
                            <a:latin typeface="Cambria Math"/>
                          </a:rPr>
                          <m:t>&gt;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Permits users to specify a table resulting from a join operation</a:t>
                </a:r>
              </a:p>
              <a:p>
                <a:pPr marL="160020" indent="0" algn="ctr">
                  <a:buNone/>
                </a:pPr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Table1 [INNER] JOIN Table2 ON </a:t>
                </a:r>
                <a:r>
                  <a:rPr lang="en-US" b="1" i="1" dirty="0" smtClean="0">
                    <a:latin typeface="Courier New" pitchFamily="49" charset="0"/>
                    <a:cs typeface="Courier New" pitchFamily="49" charset="0"/>
                  </a:rPr>
                  <a:t>&lt;condition&gt;</a:t>
                </a:r>
                <a:r>
                  <a:rPr lang="en-US" b="1" i="1" dirty="0" smtClean="0"/>
                  <a:t> </a:t>
                </a:r>
              </a:p>
              <a:p>
                <a:pPr lvl="1"/>
                <a:r>
                  <a:rPr lang="en-US" dirty="0" smtClean="0"/>
                  <a:t>May appear in the </a:t>
                </a:r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FROM</a:t>
                </a:r>
                <a:r>
                  <a:rPr lang="en-US" dirty="0" smtClean="0"/>
                  <a:t> clause of a query</a:t>
                </a:r>
              </a:p>
              <a:p>
                <a:pPr lvl="1"/>
                <a:r>
                  <a:rPr lang="en-US" dirty="0" smtClean="0"/>
                  <a:t>Keyword </a:t>
                </a:r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INNER</a:t>
                </a:r>
                <a:r>
                  <a:rPr lang="en-US" dirty="0" smtClean="0">
                    <a:cs typeface="Courier New" pitchFamily="49" charset="0"/>
                  </a:rPr>
                  <a:t> </a:t>
                </a:r>
                <a:r>
                  <a:rPr lang="en-US" dirty="0" smtClean="0"/>
                  <a:t>is optional</a:t>
                </a:r>
              </a:p>
              <a:p>
                <a:pPr lvl="1"/>
                <a:r>
                  <a:rPr lang="en-US" dirty="0" smtClean="0"/>
                  <a:t>Result is a single </a:t>
                </a:r>
                <a:r>
                  <a:rPr lang="en-US" b="1" dirty="0" smtClean="0"/>
                  <a:t>joined table</a:t>
                </a:r>
              </a:p>
              <a:p>
                <a:pPr lvl="1"/>
                <a:r>
                  <a:rPr lang="en-US" dirty="0" smtClean="0"/>
                  <a:t>Equivalent to including </a:t>
                </a:r>
                <a:r>
                  <a:rPr lang="en-US" i="1" dirty="0" smtClean="0">
                    <a:latin typeface="Courier New" pitchFamily="49" charset="0"/>
                    <a:cs typeface="Courier New" pitchFamily="49" charset="0"/>
                  </a:rPr>
                  <a:t>&lt;condition&gt; </a:t>
                </a:r>
                <a:r>
                  <a:rPr lang="en-US" dirty="0" smtClean="0"/>
                  <a:t>in </a:t>
                </a:r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WHERE</a:t>
                </a:r>
                <a:r>
                  <a:rPr lang="en-US" dirty="0" smtClean="0"/>
                  <a:t> clause</a:t>
                </a:r>
              </a:p>
              <a:p>
                <a:pPr lvl="1"/>
                <a:r>
                  <a:rPr lang="en-US" dirty="0" smtClean="0"/>
                  <a:t>Number of rows in result in range </a:t>
                </a:r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[0,|</a:t>
                </a:r>
                <a:r>
                  <a:rPr lang="en-US" dirty="0" smtClean="0">
                    <a:cs typeface="Courier New" pitchFamily="49" charset="0"/>
                  </a:rPr>
                  <a:t>Table1</a:t>
                </a:r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|*|</a:t>
                </a:r>
                <a:r>
                  <a:rPr lang="en-US" dirty="0" smtClean="0">
                    <a:cs typeface="Courier New" pitchFamily="49" charset="0"/>
                  </a:rPr>
                  <a:t>Table2</a:t>
                </a:r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|]</a:t>
                </a:r>
              </a:p>
              <a:p>
                <a:pPr lvl="2"/>
                <a:r>
                  <a:rPr lang="en-US" dirty="0" smtClean="0"/>
                  <a:t>Data from Table1 </a:t>
                </a:r>
                <a:r>
                  <a:rPr lang="en-US" dirty="0"/>
                  <a:t>appear in result </a:t>
                </a:r>
                <a:r>
                  <a:rPr lang="en-US" dirty="0" smtClean="0"/>
                  <a:t>only if matching </a:t>
                </a:r>
                <a:r>
                  <a:rPr lang="en-US" dirty="0"/>
                  <a:t>row exists in Table2.</a:t>
                </a:r>
              </a:p>
              <a:p>
                <a:pPr lvl="2"/>
                <a:r>
                  <a:rPr lang="en-US" dirty="0" smtClean="0"/>
                  <a:t>Data from Table2 appear in result only if matching row exists in Table1.</a:t>
                </a:r>
              </a:p>
            </p:txBody>
          </p:sp>
        </mc:Choice>
        <mc:Fallback xmlns="">
          <p:sp>
            <p:nvSpPr>
              <p:cNvPr id="3481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534400" cy="5135563"/>
              </a:xfrm>
              <a:blipFill rotWithShape="1">
                <a:blip r:embed="rId2"/>
                <a:stretch>
                  <a:fillRect l="-571" t="-59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10</a:t>
            </a:fld>
            <a:endParaRPr lang="en-CA" dirty="0"/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76800"/>
            <a:ext cx="7167563" cy="87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Left Outer Join Operator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Every tuple in left table appears in result</a:t>
            </a:r>
          </a:p>
          <a:p>
            <a:pPr lvl="1"/>
            <a:r>
              <a:rPr lang="en-US" dirty="0" smtClean="0"/>
              <a:t>If matching tuple(s) in right table, works like inner join</a:t>
            </a:r>
          </a:p>
          <a:p>
            <a:pPr lvl="1"/>
            <a:r>
              <a:rPr lang="en-US" dirty="0" smtClean="0"/>
              <a:t>If no matching tuple in right table, one tuple in result with left tuple values padded with NULL values for columns of right table</a:t>
            </a:r>
          </a:p>
          <a:p>
            <a:pPr marL="160020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Table1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LEFT [OUTER] JOIN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Table2 ON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&lt;condition&gt;</a:t>
            </a:r>
            <a:r>
              <a:rPr lang="en-US" b="1" i="1" dirty="0"/>
              <a:t> </a:t>
            </a:r>
          </a:p>
          <a:p>
            <a:pPr marL="27432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SELECT *</a:t>
            </a:r>
          </a:p>
          <a:p>
            <a:pPr marL="27432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FROM Customer LEFT JOIN Sale ON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Customer.custid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Sale.custid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701895"/>
              </p:ext>
            </p:extLst>
          </p:nvPr>
        </p:nvGraphicFramePr>
        <p:xfrm>
          <a:off x="1066800" y="3294360"/>
          <a:ext cx="3657600" cy="1582439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</a:tblGrid>
              <a:tr h="182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Customer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sng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custid</a:t>
                      </a:r>
                      <a:endParaRPr lang="en-CA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</a:t>
                      </a: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address</a:t>
                      </a: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phone</a:t>
                      </a: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1205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Lee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633</a:t>
                      </a:r>
                      <a:r>
                        <a:rPr lang="en-CA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S. First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555-1219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3122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Willis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 King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555-9876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2134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Smith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 Main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555-1234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1697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Ng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Queen N.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555-0025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3982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Harrison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808 Main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555-4829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768563"/>
              </p:ext>
            </p:extLst>
          </p:nvPr>
        </p:nvGraphicFramePr>
        <p:xfrm>
          <a:off x="5486400" y="3294360"/>
          <a:ext cx="1981200" cy="1582439"/>
        </p:xfrm>
        <a:graphic>
          <a:graphicData uri="http://schemas.openxmlformats.org/drawingml/2006/table">
            <a:tbl>
              <a:tblPr/>
              <a:tblGrid>
                <a:gridCol w="660400"/>
                <a:gridCol w="660400"/>
                <a:gridCol w="660400"/>
              </a:tblGrid>
              <a:tr h="1828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sng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saleid</a:t>
                      </a:r>
                      <a:endParaRPr lang="en-CA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custid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A17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Dec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3122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B823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Dec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1697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B219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Dec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3122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C41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Dec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1205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X00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 Dec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NULL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805248"/>
              </p:ext>
            </p:extLst>
          </p:nvPr>
        </p:nvGraphicFramePr>
        <p:xfrm>
          <a:off x="990600" y="5046960"/>
          <a:ext cx="6629400" cy="1582439"/>
        </p:xfrm>
        <a:graphic>
          <a:graphicData uri="http://schemas.openxmlformats.org/drawingml/2006/table">
            <a:tbl>
              <a:tblPr/>
              <a:tblGrid>
                <a:gridCol w="1284515"/>
                <a:gridCol w="979714"/>
                <a:gridCol w="979714"/>
                <a:gridCol w="979714"/>
                <a:gridCol w="729343"/>
                <a:gridCol w="685800"/>
                <a:gridCol w="9906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Customer.custid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</a:t>
                      </a: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address</a:t>
                      </a: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phone</a:t>
                      </a: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sng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saleid</a:t>
                      </a:r>
                      <a:endParaRPr lang="en-CA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Sale.custid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1205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Lee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633</a:t>
                      </a:r>
                      <a:r>
                        <a:rPr lang="en-CA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S. First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555-1219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C41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Dec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1205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3122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Willis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 King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555-9876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A17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Dec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3122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3122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Willis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 King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555-9876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B219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Dec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3122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2134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Smith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 Main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555-1234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NULL</a:t>
                      </a:r>
                      <a:endParaRPr lang="en-CA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NULL</a:t>
                      </a:r>
                      <a:endParaRPr lang="en-CA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NULL</a:t>
                      </a:r>
                      <a:endParaRPr lang="en-CA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1697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Ng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Queen N.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555-0025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B823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Dec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1697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3982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Harrison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808 Main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555-4829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NULL</a:t>
                      </a:r>
                      <a:endParaRPr lang="en-CA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NULL</a:t>
                      </a:r>
                      <a:endParaRPr lang="en-CA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NULL</a:t>
                      </a:r>
                      <a:endParaRPr lang="en-CA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Other Outer Join Operators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534400" cy="2286000"/>
          </a:xfrm>
        </p:spPr>
        <p:txBody>
          <a:bodyPr>
            <a:normAutofit/>
          </a:bodyPr>
          <a:lstStyle/>
          <a:p>
            <a:pPr marL="358775" indent="-358775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Table1 RIGHT [OUTER] JOIN Table2 ON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&lt;condition&gt;</a:t>
            </a:r>
          </a:p>
          <a:p>
            <a:pPr marL="473075" lvl="1" indent="-204788"/>
            <a:r>
              <a:rPr lang="en-US" dirty="0" smtClean="0">
                <a:cs typeface="Courier New" pitchFamily="49" charset="0"/>
              </a:rPr>
              <a:t>Every tuple in right table appears in result (padded on left if needed)</a:t>
            </a:r>
          </a:p>
          <a:p>
            <a:pPr marL="358775" indent="-358775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Table1 FULL [OUTER] JOIN Table2 ON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&lt;condition&gt;</a:t>
            </a:r>
            <a:r>
              <a:rPr lang="en-US" b="1" i="1" dirty="0" smtClean="0"/>
              <a:t> 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Every tuple in either table appears in result (padded if needed)</a:t>
            </a:r>
            <a:endParaRPr lang="en-US" sz="1000" dirty="0" smtClean="0"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SELECT *</a:t>
            </a:r>
          </a:p>
          <a:p>
            <a:pPr marL="27432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FROM Customer FULL JOIN Sale ON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Customer.custid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Sale.custid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12</a:t>
            </a:fld>
            <a:endParaRPr lang="en-CA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618269"/>
              </p:ext>
            </p:extLst>
          </p:nvPr>
        </p:nvGraphicFramePr>
        <p:xfrm>
          <a:off x="1066800" y="2971800"/>
          <a:ext cx="3657600" cy="1582439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</a:tblGrid>
              <a:tr h="182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Customer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sng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custid</a:t>
                      </a:r>
                      <a:endParaRPr lang="en-CA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</a:t>
                      </a: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address</a:t>
                      </a: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phone</a:t>
                      </a: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1205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Lee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633</a:t>
                      </a:r>
                      <a:r>
                        <a:rPr lang="en-CA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S. First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555-1219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3122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Willis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 King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555-9876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2134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Smith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 Main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555-1234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1697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Ng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Queen N.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555-0025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3982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Harrison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808 Main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555-4829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754610"/>
              </p:ext>
            </p:extLst>
          </p:nvPr>
        </p:nvGraphicFramePr>
        <p:xfrm>
          <a:off x="5486400" y="2971800"/>
          <a:ext cx="1981200" cy="1582439"/>
        </p:xfrm>
        <a:graphic>
          <a:graphicData uri="http://schemas.openxmlformats.org/drawingml/2006/table">
            <a:tbl>
              <a:tblPr/>
              <a:tblGrid>
                <a:gridCol w="660400"/>
                <a:gridCol w="660400"/>
                <a:gridCol w="660400"/>
              </a:tblGrid>
              <a:tr h="1828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sng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saleid</a:t>
                      </a:r>
                      <a:endParaRPr lang="en-CA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custid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A17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Dec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3122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B823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Dec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1697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B219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Dec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3122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C41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Dec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1205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X00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 Dec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0000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3278"/>
              </p:ext>
            </p:extLst>
          </p:nvPr>
        </p:nvGraphicFramePr>
        <p:xfrm>
          <a:off x="990600" y="4724400"/>
          <a:ext cx="6629400" cy="1803419"/>
        </p:xfrm>
        <a:graphic>
          <a:graphicData uri="http://schemas.openxmlformats.org/drawingml/2006/table">
            <a:tbl>
              <a:tblPr/>
              <a:tblGrid>
                <a:gridCol w="1284515"/>
                <a:gridCol w="979714"/>
                <a:gridCol w="979714"/>
                <a:gridCol w="979714"/>
                <a:gridCol w="729343"/>
                <a:gridCol w="685800"/>
                <a:gridCol w="9906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Customer.custid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</a:t>
                      </a: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address</a:t>
                      </a: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phone</a:t>
                      </a: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sng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saleid</a:t>
                      </a:r>
                      <a:endParaRPr lang="en-CA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Sale.custid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1205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Lee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633</a:t>
                      </a:r>
                      <a:r>
                        <a:rPr lang="en-CA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S. First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555-1219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C41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Dec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1205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3122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Willis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 King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555-9876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A17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Dec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3122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3122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Willis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 King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555-9876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B219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Dec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3122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2134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Smith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 Main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555-1234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NULL</a:t>
                      </a:r>
                      <a:endParaRPr lang="en-CA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NULL</a:t>
                      </a:r>
                      <a:endParaRPr lang="en-CA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NULL</a:t>
                      </a:r>
                      <a:endParaRPr lang="en-CA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1697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Ng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Queen N.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555-0025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B823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Dec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1697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3982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Harrison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808 Main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555-4829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NULL</a:t>
                      </a:r>
                      <a:endParaRPr lang="en-CA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NULL</a:t>
                      </a:r>
                      <a:endParaRPr lang="en-CA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NULL</a:t>
                      </a:r>
                      <a:endParaRPr lang="en-CA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NULL</a:t>
                      </a:r>
                      <a:endParaRPr lang="en-CA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NULL</a:t>
                      </a:r>
                      <a:endParaRPr lang="en-CA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NULL</a:t>
                      </a:r>
                      <a:endParaRPr lang="en-CA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NULL</a:t>
                      </a:r>
                      <a:endParaRPr lang="en-CA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X00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 Dec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0000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048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Summary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NULL values need careful consideration.</a:t>
            </a:r>
          </a:p>
          <a:p>
            <a:pPr lvl="1"/>
            <a:r>
              <a:rPr lang="en-US" dirty="0" smtClean="0"/>
              <a:t>Most operators are NULL-intolerant.</a:t>
            </a:r>
          </a:p>
          <a:p>
            <a:pPr lvl="1"/>
            <a:r>
              <a:rPr lang="en-US" dirty="0" smtClean="0"/>
              <a:t>Some queries must 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IS [NOT] NULL </a:t>
            </a:r>
            <a:r>
              <a:rPr lang="en-US" dirty="0" smtClean="0"/>
              <a:t>to operate correctly.</a:t>
            </a:r>
          </a:p>
          <a:p>
            <a:pPr lvl="1"/>
            <a:r>
              <a:rPr lang="en-US" dirty="0" smtClean="0"/>
              <a:t>Aggregations ignore NULLs.</a:t>
            </a:r>
          </a:p>
          <a:p>
            <a:pPr lvl="1"/>
            <a:r>
              <a:rPr lang="en-US" dirty="0" smtClean="0"/>
              <a:t>Partitioning and set operators treat all NULLs as equal.</a:t>
            </a:r>
          </a:p>
          <a:p>
            <a:pPr lvl="1"/>
            <a:r>
              <a:rPr lang="en-US" dirty="0" smtClean="0"/>
              <a:t>Check constraints are NULL-tolerant.</a:t>
            </a:r>
          </a:p>
          <a:p>
            <a:pPr lvl="1"/>
            <a:r>
              <a:rPr lang="en-US" dirty="0" smtClean="0"/>
              <a:t>Include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NOT NULL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for column declarations where appropriate.</a:t>
            </a:r>
          </a:p>
          <a:p>
            <a:pPr lvl="2"/>
            <a:r>
              <a:rPr lang="en-US" dirty="0" smtClean="0"/>
              <a:t>Recall: required for primary keys</a:t>
            </a:r>
          </a:p>
          <a:p>
            <a:r>
              <a:rPr lang="en-US" dirty="0" smtClean="0"/>
              <a:t>Outer joins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dirty="0" smtClean="0"/>
              <a:t>,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FULL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13</a:t>
            </a:fld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Lecture </a:t>
            </a:r>
            <a:r>
              <a:rPr lang="en-US" dirty="0" smtClean="0"/>
              <a:t>Outline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Dealing with null values</a:t>
            </a:r>
          </a:p>
          <a:p>
            <a:pPr lvl="1"/>
            <a:r>
              <a:rPr lang="en-US" dirty="0" smtClean="0"/>
              <a:t>Three-valued logic</a:t>
            </a:r>
          </a:p>
          <a:p>
            <a:pPr lvl="1"/>
            <a:r>
              <a:rPr lang="en-US" dirty="0" smtClean="0"/>
              <a:t>Effects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dirty="0" smtClean="0"/>
              <a:t> clauses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IS NULL</a:t>
            </a:r>
          </a:p>
          <a:p>
            <a:pPr lvl="1"/>
            <a:r>
              <a:rPr lang="en-US" dirty="0" smtClean="0"/>
              <a:t>Effects on aggregation</a:t>
            </a:r>
          </a:p>
          <a:p>
            <a:pPr lvl="1"/>
            <a:r>
              <a:rPr lang="en-US" dirty="0" smtClean="0"/>
              <a:t>Effects 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GROUP BY</a:t>
            </a:r>
            <a:r>
              <a:rPr lang="en-US" dirty="0" smtClean="0">
                <a:cs typeface="Courier New" pitchFamily="49" charset="0"/>
              </a:rPr>
              <a:t>, set operations,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 DISTINCT </a:t>
            </a:r>
            <a:endParaRPr lang="en-US" dirty="0" smtClean="0"/>
          </a:p>
          <a:p>
            <a:pPr lvl="1"/>
            <a:r>
              <a:rPr lang="en-US" dirty="0" smtClean="0">
                <a:cs typeface="Courier New" pitchFamily="49" charset="0"/>
              </a:rPr>
              <a:t>Treatment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ORDER BY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clauses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Effects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CHECK</a:t>
            </a:r>
            <a:r>
              <a:rPr lang="en-US" dirty="0" smtClean="0"/>
              <a:t> constraints</a:t>
            </a:r>
          </a:p>
          <a:p>
            <a:r>
              <a:rPr lang="en-US" dirty="0" smtClean="0"/>
              <a:t>Outer joins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Semantics of NULL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possible meanings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 lvl="1"/>
            <a:r>
              <a:rPr lang="en-US" dirty="0" smtClean="0"/>
              <a:t>Unknown value</a:t>
            </a:r>
          </a:p>
          <a:p>
            <a:pPr lvl="1"/>
            <a:r>
              <a:rPr lang="en-US" dirty="0" smtClean="0"/>
              <a:t>Unavailable or withheld value</a:t>
            </a:r>
          </a:p>
          <a:p>
            <a:pPr lvl="1"/>
            <a:r>
              <a:rPr lang="en-US" dirty="0" smtClean="0"/>
              <a:t>Not applicable attribute</a:t>
            </a:r>
          </a:p>
          <a:p>
            <a:r>
              <a:rPr lang="en-US" dirty="0" smtClean="0"/>
              <a:t>Each stored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value incomparable to every other stored value</a:t>
            </a:r>
          </a:p>
          <a:p>
            <a:pPr lvl="1"/>
            <a:r>
              <a:rPr lang="en-US" dirty="0" smtClean="0"/>
              <a:t>Even if other value also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 lvl="2"/>
            <a:r>
              <a:rPr lang="en-CA" i="1" dirty="0" smtClean="0"/>
              <a:t>unknown</a:t>
            </a:r>
            <a:r>
              <a:rPr lang="en-CA" dirty="0" smtClean="0"/>
              <a:t> </a:t>
            </a:r>
            <a:r>
              <a:rPr lang="en-CA" dirty="0" smtClean="0">
                <a:latin typeface="Cambria Math"/>
                <a:ea typeface="Cambria Math"/>
              </a:rPr>
              <a:t>≟</a:t>
            </a:r>
            <a:r>
              <a:rPr lang="en-CA" dirty="0" smtClean="0"/>
              <a:t> </a:t>
            </a:r>
            <a:r>
              <a:rPr lang="en-CA" dirty="0"/>
              <a:t>5 </a:t>
            </a:r>
            <a:r>
              <a:rPr lang="en-CA" dirty="0">
                <a:sym typeface="Symbol"/>
              </a:rPr>
              <a:t></a:t>
            </a:r>
            <a:r>
              <a:rPr lang="en-CA" dirty="0"/>
              <a:t> </a:t>
            </a:r>
            <a:r>
              <a:rPr lang="en-CA" i="1" dirty="0" smtClean="0"/>
              <a:t>unknown</a:t>
            </a:r>
          </a:p>
          <a:p>
            <a:pPr lvl="2"/>
            <a:r>
              <a:rPr lang="en-CA" i="1" dirty="0"/>
              <a:t>unknown</a:t>
            </a:r>
            <a:r>
              <a:rPr lang="en-CA" dirty="0"/>
              <a:t> </a:t>
            </a:r>
            <a:r>
              <a:rPr lang="en-CA" dirty="0">
                <a:latin typeface="Cambria Math"/>
                <a:ea typeface="Cambria Math"/>
              </a:rPr>
              <a:t>≟</a:t>
            </a:r>
            <a:r>
              <a:rPr lang="en-CA" dirty="0"/>
              <a:t> </a:t>
            </a:r>
            <a:r>
              <a:rPr lang="en-CA" dirty="0" smtClean="0"/>
              <a:t>unknown </a:t>
            </a:r>
            <a:r>
              <a:rPr lang="en-CA" dirty="0">
                <a:sym typeface="Symbol"/>
              </a:rPr>
              <a:t></a:t>
            </a:r>
            <a:r>
              <a:rPr lang="en-CA" dirty="0"/>
              <a:t> </a:t>
            </a:r>
            <a:r>
              <a:rPr lang="en-CA" i="1" dirty="0" smtClean="0"/>
              <a:t>unknown</a:t>
            </a:r>
            <a:endParaRPr lang="en-CA" dirty="0" smtClean="0"/>
          </a:p>
          <a:p>
            <a:pPr lvl="1"/>
            <a:r>
              <a:rPr lang="en-CA" dirty="0" smtClean="0"/>
              <a:t>Comparisons involving unknown values are neither </a:t>
            </a:r>
            <a:r>
              <a:rPr lang="en-CA" i="1" dirty="0" smtClean="0"/>
              <a:t>true</a:t>
            </a:r>
            <a:r>
              <a:rPr lang="en-CA" dirty="0" smtClean="0"/>
              <a:t> nor </a:t>
            </a:r>
            <a:r>
              <a:rPr lang="en-CA" i="1" dirty="0" smtClean="0"/>
              <a:t>false.</a:t>
            </a:r>
            <a:endParaRPr lang="en-CA" i="1" dirty="0"/>
          </a:p>
          <a:p>
            <a:r>
              <a:rPr lang="en-US" dirty="0" smtClean="0"/>
              <a:t>Thus, SQL uses a three-valued logic: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,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UNKNOWN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Three-Valued Logic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1295400"/>
          </a:xfrm>
        </p:spPr>
        <p:txBody>
          <a:bodyPr>
            <a:normAutofit/>
          </a:bodyPr>
          <a:lstStyle/>
          <a:p>
            <a:r>
              <a:rPr lang="en-CA" dirty="0" smtClean="0"/>
              <a:t>Similarly, any operation involving an unknown value produces an unknown value for the result.</a:t>
            </a:r>
          </a:p>
          <a:p>
            <a:pPr lvl="1"/>
            <a:r>
              <a:rPr lang="en-CA" dirty="0" smtClean="0"/>
              <a:t>e.g., </a:t>
            </a:r>
            <a:r>
              <a:rPr lang="en-CA" i="1" dirty="0" smtClean="0"/>
              <a:t>unknown</a:t>
            </a:r>
            <a:r>
              <a:rPr lang="en-CA" dirty="0" smtClean="0"/>
              <a:t> + 5 </a:t>
            </a:r>
            <a:r>
              <a:rPr lang="en-CA" dirty="0" smtClean="0">
                <a:sym typeface="Symbol"/>
              </a:rPr>
              <a:t></a:t>
            </a:r>
            <a:r>
              <a:rPr lang="en-CA" dirty="0" smtClean="0"/>
              <a:t> </a:t>
            </a:r>
            <a:r>
              <a:rPr lang="en-CA" i="1" dirty="0" smtClean="0"/>
              <a:t>unknown</a:t>
            </a:r>
            <a:endParaRPr lang="en-CA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40B4-C538-48A4-AED6-8EAED32E26B9}" type="slidenum">
              <a:rPr lang="en-CA" smtClean="0"/>
              <a:pPr/>
              <a:t>4</a:t>
            </a:fld>
            <a:endParaRPr lang="en-CA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59" y="914400"/>
            <a:ext cx="7581900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mtClean="0"/>
              <a:t>Evaluating WHERE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599"/>
          </a:xfrm>
        </p:spPr>
        <p:txBody>
          <a:bodyPr>
            <a:normAutofit/>
          </a:bodyPr>
          <a:lstStyle/>
          <a:p>
            <a:r>
              <a:rPr lang="en-CA" dirty="0" smtClean="0"/>
              <a:t>Recall that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en-CA" dirty="0" smtClean="0"/>
              <a:t> clause evaluates each tuple in turn and returns only those for which the condition evaluates to </a:t>
            </a:r>
            <a:r>
              <a:rPr lang="en-CA" i="1" dirty="0" smtClean="0">
                <a:cs typeface="Courier New" pitchFamily="49" charset="0"/>
              </a:rPr>
              <a:t>true</a:t>
            </a:r>
            <a:r>
              <a:rPr lang="en-CA" dirty="0" smtClean="0">
                <a:cs typeface="Courier New" pitchFamily="49" charset="0"/>
              </a:rPr>
              <a:t>.</a:t>
            </a:r>
          </a:p>
          <a:p>
            <a:r>
              <a:rPr lang="en-CA" dirty="0" smtClean="0">
                <a:cs typeface="Courier New" pitchFamily="49" charset="0"/>
              </a:rPr>
              <a:t>Tuples that evaluate to </a:t>
            </a:r>
            <a:r>
              <a:rPr lang="en-CA" i="1" dirty="0" smtClean="0">
                <a:cs typeface="Courier New" pitchFamily="49" charset="0"/>
              </a:rPr>
              <a:t>false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u="sng" dirty="0" smtClean="0">
                <a:cs typeface="Courier New" pitchFamily="49" charset="0"/>
              </a:rPr>
              <a:t>or </a:t>
            </a:r>
            <a:r>
              <a:rPr lang="en-CA" i="1" u="sng" dirty="0" smtClean="0">
                <a:cs typeface="Courier New" pitchFamily="49" charset="0"/>
              </a:rPr>
              <a:t>unknown</a:t>
            </a:r>
            <a:r>
              <a:rPr lang="en-CA" u="sng" dirty="0" smtClean="0">
                <a:cs typeface="Courier New" pitchFamily="49" charset="0"/>
              </a:rPr>
              <a:t> </a:t>
            </a:r>
            <a:r>
              <a:rPr lang="en-CA" dirty="0" smtClean="0">
                <a:cs typeface="Courier New" pitchFamily="49" charset="0"/>
              </a:rPr>
              <a:t>are rejected.</a:t>
            </a:r>
          </a:p>
          <a:p>
            <a:pPr lvl="1"/>
            <a:r>
              <a:rPr lang="en-US" dirty="0"/>
              <a:t>Cannot use</a:t>
            </a:r>
          </a:p>
          <a:p>
            <a:pPr marL="1417320" lvl="3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WHERE phone = NULL</a:t>
            </a:r>
          </a:p>
          <a:p>
            <a:pPr marL="1044575" lvl="2" indent="0">
              <a:buNone/>
            </a:pPr>
            <a:r>
              <a:rPr lang="en-US" dirty="0"/>
              <a:t>to test for null value in a tuple.</a:t>
            </a:r>
          </a:p>
          <a:p>
            <a:r>
              <a:rPr lang="en-CA" dirty="0" smtClean="0"/>
              <a:t>Many </a:t>
            </a:r>
            <a:r>
              <a:rPr lang="en-CA" dirty="0"/>
              <a:t>tautologies do not hold for columns with NULLs.</a:t>
            </a:r>
          </a:p>
          <a:p>
            <a:pPr lvl="1"/>
            <a:r>
              <a:rPr lang="en-CA" dirty="0"/>
              <a:t>e.g., </a:t>
            </a:r>
            <a:r>
              <a:rPr lang="en-CA" dirty="0" smtClean="0"/>
              <a:t>no “law of the excluded middle”</a:t>
            </a:r>
            <a:endParaRPr lang="en-CA" dirty="0"/>
          </a:p>
          <a:p>
            <a:pPr marL="960120" lvl="2" indent="0">
              <a:buNone/>
            </a:pPr>
            <a:r>
              <a:rPr lang="en-CA" dirty="0">
                <a:latin typeface="Courier New" pitchFamily="49" charset="0"/>
                <a:cs typeface="Courier New" pitchFamily="49" charset="0"/>
              </a:rPr>
              <a:t>SELECT *</a:t>
            </a:r>
          </a:p>
          <a:p>
            <a:pPr marL="96012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>
                <a:latin typeface="Courier New" pitchFamily="49" charset="0"/>
                <a:cs typeface="Courier New" pitchFamily="49" charset="0"/>
              </a:rPr>
              <a:t>FROM Student</a:t>
            </a:r>
          </a:p>
          <a:p>
            <a:pPr marL="960120" lvl="2" indent="0">
              <a:buNone/>
            </a:pPr>
            <a:r>
              <a:rPr lang="en-CA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age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18 OR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NOT age &gt; 18</a:t>
            </a:r>
          </a:p>
          <a:p>
            <a:pPr marL="358775" lvl="1" indent="0">
              <a:buNone/>
            </a:pPr>
            <a:r>
              <a:rPr lang="en-CA" dirty="0" smtClean="0">
                <a:cs typeface="Courier New" pitchFamily="49" charset="0"/>
              </a:rPr>
              <a:t>might </a:t>
            </a:r>
            <a:r>
              <a:rPr lang="en-CA" i="1" dirty="0" smtClean="0">
                <a:cs typeface="Courier New" pitchFamily="49" charset="0"/>
              </a:rPr>
              <a:t>not</a:t>
            </a:r>
            <a:r>
              <a:rPr lang="en-CA" dirty="0" smtClean="0">
                <a:cs typeface="Courier New" pitchFamily="49" charset="0"/>
              </a:rPr>
              <a:t> return all Student tuples</a:t>
            </a:r>
            <a:endParaRPr lang="en-CA" dirty="0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7419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Is NULL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4724399"/>
          </a:xfrm>
        </p:spPr>
        <p:txBody>
          <a:bodyPr/>
          <a:lstStyle/>
          <a:p>
            <a:r>
              <a:rPr lang="en-US" dirty="0" smtClean="0"/>
              <a:t>Most SQL operators are </a:t>
            </a:r>
            <a:r>
              <a:rPr lang="en-US" b="1" dirty="0" smtClean="0"/>
              <a:t>NULL-intolerant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They return unknown if an operand is NULL.</a:t>
            </a:r>
          </a:p>
          <a:p>
            <a:r>
              <a:rPr lang="en-US" dirty="0" smtClean="0"/>
              <a:t>SQL provides </a:t>
            </a:r>
            <a:r>
              <a:rPr lang="en-US" dirty="0"/>
              <a:t>special </a:t>
            </a:r>
            <a:r>
              <a:rPr lang="en-US" dirty="0" smtClean="0"/>
              <a:t>test that is NULL-tolerant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960120" lvl="2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IS [NOT]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NULL</a:t>
            </a:r>
            <a:endParaRPr lang="en-US" sz="2000" dirty="0" smtClean="0">
              <a:cs typeface="Courier New" pitchFamily="49" charset="0"/>
            </a:endParaRPr>
          </a:p>
          <a:p>
            <a:pPr marL="358775" indent="-358775"/>
            <a:endParaRPr lang="en-US" sz="2200" dirty="0">
              <a:cs typeface="Courier New" pitchFamily="49" charset="0"/>
            </a:endParaRPr>
          </a:p>
          <a:p>
            <a:pPr marL="358775" indent="-358775"/>
            <a:endParaRPr lang="en-US" sz="2200" dirty="0" smtClean="0">
              <a:cs typeface="Courier New" pitchFamily="49" charset="0"/>
            </a:endParaRPr>
          </a:p>
          <a:p>
            <a:pPr marL="358775" indent="-358775"/>
            <a:endParaRPr lang="en-US" sz="2200" dirty="0">
              <a:cs typeface="Courier New" pitchFamily="49" charset="0"/>
            </a:endParaRPr>
          </a:p>
          <a:p>
            <a:pPr marL="358775" indent="-358775"/>
            <a:endParaRPr lang="en-US" sz="2200" dirty="0" smtClean="0">
              <a:cs typeface="Courier New" pitchFamily="49" charset="0"/>
            </a:endParaRPr>
          </a:p>
          <a:p>
            <a:pPr marL="358775" indent="-358775"/>
            <a:r>
              <a:rPr lang="en-US" sz="2200" dirty="0" smtClean="0">
                <a:cs typeface="Courier New" pitchFamily="49" charset="0"/>
              </a:rPr>
              <a:t>Need to account for NULLs when formulating queries</a:t>
            </a:r>
          </a:p>
          <a:p>
            <a:pPr marL="473075" lvl="1" indent="-358775"/>
            <a:r>
              <a:rPr lang="en-US" sz="2200" dirty="0" smtClean="0">
                <a:cs typeface="Courier New" pitchFamily="49" charset="0"/>
              </a:rPr>
              <a:t>Not handling NULLs is a common source of errors</a:t>
            </a:r>
            <a:endParaRPr lang="en-US" sz="2200" dirty="0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6</a:t>
            </a:fld>
            <a:endParaRPr lang="en-CA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19400"/>
            <a:ext cx="72532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3115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When NULLs are Ignored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562600"/>
          </a:xfrm>
        </p:spPr>
        <p:txBody>
          <a:bodyPr>
            <a:normAutofit/>
          </a:bodyPr>
          <a:lstStyle/>
          <a:p>
            <a:r>
              <a:rPr lang="en-CA" dirty="0" smtClean="0"/>
              <a:t>Consider aggregating values for budget in the following.</a:t>
            </a:r>
          </a:p>
          <a:p>
            <a:pPr marL="960120" lvl="2" indent="0">
              <a:buNone/>
            </a:pPr>
            <a:r>
              <a:rPr lang="en-CA" dirty="0" smtClean="0"/>
              <a:t>e.g.,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max(budget)</a:t>
            </a:r>
            <a:r>
              <a:rPr lang="en-CA" dirty="0" smtClean="0">
                <a:cs typeface="Courier New" pitchFamily="49" charset="0"/>
              </a:rPr>
              <a:t>,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sum(budget)</a:t>
            </a:r>
            <a:r>
              <a:rPr lang="en-CA" dirty="0" smtClean="0">
                <a:cs typeface="Courier New" pitchFamily="49" charset="0"/>
              </a:rPr>
              <a:t>,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average(budget)</a:t>
            </a:r>
          </a:p>
          <a:p>
            <a:pPr lvl="1"/>
            <a:endParaRPr lang="en-CA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CA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CA" dirty="0" smtClean="0">
                <a:cs typeface="Courier New" pitchFamily="49" charset="0"/>
              </a:rPr>
              <a:t>NULL values in tuples </a:t>
            </a:r>
            <a:r>
              <a:rPr lang="en-CA" i="1" dirty="0" smtClean="0">
                <a:cs typeface="Courier New" pitchFamily="49" charset="0"/>
              </a:rPr>
              <a:t>ignored</a:t>
            </a:r>
            <a:r>
              <a:rPr lang="en-CA" dirty="0" smtClean="0">
                <a:cs typeface="Courier New" pitchFamily="49" charset="0"/>
              </a:rPr>
              <a:t> for aggregation (even for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CA" dirty="0" smtClean="0">
                <a:cs typeface="Courier New" pitchFamily="49" charset="0"/>
              </a:rPr>
              <a:t>)</a:t>
            </a:r>
          </a:p>
          <a:p>
            <a:pPr lvl="2"/>
            <a:r>
              <a:rPr lang="en-CA" dirty="0" smtClean="0">
                <a:solidFill>
                  <a:srgbClr val="C00000"/>
                </a:solidFill>
                <a:cs typeface="Courier New" pitchFamily="49" charset="0"/>
              </a:rPr>
              <a:t>Only non-NULL values included in aggregations.</a:t>
            </a:r>
          </a:p>
          <a:p>
            <a:pPr lvl="1"/>
            <a:r>
              <a:rPr lang="en-CA" dirty="0" smtClean="0">
                <a:cs typeface="Courier New" pitchFamily="49" charset="0"/>
              </a:rPr>
              <a:t>i.e.,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sum()</a:t>
            </a:r>
            <a:r>
              <a:rPr lang="en-CA" dirty="0" smtClean="0">
                <a:cs typeface="Courier New" pitchFamily="49" charset="0"/>
              </a:rPr>
              <a:t> handled differently from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+</a:t>
            </a:r>
          </a:p>
          <a:p>
            <a:pPr lvl="1"/>
            <a:r>
              <a:rPr lang="en-CA" dirty="0" smtClean="0">
                <a:cs typeface="Courier New" pitchFamily="49" charset="0"/>
              </a:rPr>
              <a:t>Example:</a:t>
            </a:r>
          </a:p>
          <a:p>
            <a:pPr marL="960120" lvl="2" indent="0">
              <a:buNone/>
            </a:pPr>
            <a:r>
              <a:rPr lang="en-CA" dirty="0" smtClean="0">
                <a:latin typeface="Courier New" pitchFamily="49" charset="0"/>
                <a:cs typeface="Courier New" pitchFamily="49" charset="0"/>
              </a:rPr>
              <a:t>SELECT COUNT(*), COUNT(budget), AVERAGE(gross-budget)</a:t>
            </a:r>
          </a:p>
          <a:p>
            <a:pPr marL="960120" lvl="2" indent="0">
              <a:buNone/>
            </a:pPr>
            <a:r>
              <a:rPr lang="en-CA" dirty="0" smtClean="0">
                <a:latin typeface="Courier New" pitchFamily="49" charset="0"/>
                <a:cs typeface="Courier New" pitchFamily="49" charset="0"/>
              </a:rPr>
              <a:t>FROM Film</a:t>
            </a:r>
          </a:p>
          <a:p>
            <a:pPr marL="960120" lvl="2" indent="0">
              <a:buNone/>
            </a:pPr>
            <a:r>
              <a:rPr lang="en-CA" dirty="0" smtClean="0">
                <a:latin typeface="Courier New" pitchFamily="49" charset="0"/>
                <a:cs typeface="Courier New" pitchFamily="49" charset="0"/>
              </a:rPr>
              <a:t>WHERE genre = 'comedy';</a:t>
            </a:r>
          </a:p>
          <a:p>
            <a:pPr marL="958850" lvl="2" indent="-331788"/>
            <a:r>
              <a:rPr lang="en-CA" dirty="0" smtClean="0">
                <a:cs typeface="Courier New" pitchFamily="49" charset="0"/>
              </a:rPr>
              <a:t>all comedies counted for first aggregation;</a:t>
            </a:r>
          </a:p>
          <a:p>
            <a:pPr marL="958850" lvl="2" indent="-331788"/>
            <a:r>
              <a:rPr lang="en-CA" dirty="0" smtClean="0">
                <a:cs typeface="Courier New" pitchFamily="49" charset="0"/>
              </a:rPr>
              <a:t>only comedies with non-NULL budget counted for second aggregation;</a:t>
            </a:r>
          </a:p>
          <a:p>
            <a:pPr marL="958850" lvl="2" indent="-331788"/>
            <a:r>
              <a:rPr lang="en-CA" dirty="0" smtClean="0">
                <a:cs typeface="Courier New" pitchFamily="49" charset="0"/>
              </a:rPr>
              <a:t>only comedies with non-NULL budget and non-NULL gross included in third aggregation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7</a:t>
            </a:fld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213610"/>
              </p:ext>
            </p:extLst>
          </p:nvPr>
        </p:nvGraphicFramePr>
        <p:xfrm>
          <a:off x="990600" y="1752600"/>
          <a:ext cx="6248400" cy="477539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685800"/>
                <a:gridCol w="914400"/>
                <a:gridCol w="990600"/>
                <a:gridCol w="990600"/>
                <a:gridCol w="990600"/>
              </a:tblGrid>
              <a:tr h="18288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title</a:t>
                      </a: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genre</a:t>
                      </a: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director</a:t>
                      </a: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minutes</a:t>
                      </a: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budget </a:t>
                      </a: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gross </a:t>
                      </a:r>
                    </a:p>
                  </a:txBody>
                  <a:tcPr marL="7200" marR="7200" marT="72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955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6096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When all NULLs Are Treated Equal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CA" dirty="0" smtClean="0">
                <a:solidFill>
                  <a:srgbClr val="C00000"/>
                </a:solidFill>
                <a:cs typeface="Courier New" pitchFamily="49" charset="0"/>
              </a:rPr>
              <a:t>Grouping and set operations treat all NULLs as the same value</a:t>
            </a:r>
          </a:p>
          <a:p>
            <a:pPr lvl="1"/>
            <a:r>
              <a:rPr lang="en-CA" dirty="0" smtClean="0">
                <a:cs typeface="Courier New" pitchFamily="49" charset="0"/>
              </a:rPr>
              <a:t>e.g.,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GROUP 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BY budget </a:t>
            </a:r>
            <a:r>
              <a:rPr lang="en-CA" dirty="0" smtClean="0">
                <a:cs typeface="Courier New" pitchFamily="49" charset="0"/>
              </a:rPr>
              <a:t>forms separate group for all tuples with NULL value in budget</a:t>
            </a:r>
          </a:p>
          <a:p>
            <a:pPr lvl="1"/>
            <a:r>
              <a:rPr lang="en-CA" dirty="0" smtClean="0">
                <a:cs typeface="Courier New" pitchFamily="49" charset="0"/>
              </a:rPr>
              <a:t>Similarly for set operations: all NULLs treated as if a single value</a:t>
            </a:r>
          </a:p>
          <a:p>
            <a:pPr lvl="2"/>
            <a:r>
              <a:rPr lang="en-CA" dirty="0" smtClean="0">
                <a:cs typeface="Courier New" pitchFamily="49" charset="0"/>
              </a:rPr>
              <a:t>e.g., {(A,B,NULL),(A,B,C)} </a:t>
            </a:r>
            <a:r>
              <a:rPr lang="en-CA" dirty="0" smtClean="0">
                <a:latin typeface="Cambria Math"/>
                <a:ea typeface="Cambria Math"/>
                <a:cs typeface="Courier New" pitchFamily="49" charset="0"/>
              </a:rPr>
              <a:t>∩ </a:t>
            </a:r>
            <a:r>
              <a:rPr lang="en-CA" dirty="0" smtClean="0">
                <a:ea typeface="Cambria Math"/>
                <a:cs typeface="Courier New" pitchFamily="49" charset="0"/>
              </a:rPr>
              <a:t>{(A,B,D),(A,B,NULL)} = {(A,B,NULL)}</a:t>
            </a:r>
          </a:p>
          <a:p>
            <a:pPr marL="914400" lvl="2" indent="0">
              <a:buNone/>
            </a:pPr>
            <a:r>
              <a:rPr lang="en-CA" dirty="0" smtClean="0">
                <a:latin typeface="Courier New" pitchFamily="49" charset="0"/>
                <a:ea typeface="Cambria Math"/>
                <a:cs typeface="Courier New" pitchFamily="49" charset="0"/>
              </a:rPr>
              <a:t>(SELECT genre, budget</a:t>
            </a:r>
          </a:p>
          <a:p>
            <a:pPr marL="914400" lvl="2" indent="0">
              <a:buNone/>
            </a:pPr>
            <a:r>
              <a:rPr lang="en-CA" dirty="0" smtClean="0">
                <a:latin typeface="Courier New" pitchFamily="49" charset="0"/>
                <a:ea typeface="Cambria Math"/>
                <a:cs typeface="Courier New" pitchFamily="49" charset="0"/>
              </a:rPr>
              <a:t> FROM Film</a:t>
            </a:r>
          </a:p>
          <a:p>
            <a:pPr marL="914400" lvl="2" indent="0">
              <a:buNone/>
            </a:pPr>
            <a:r>
              <a:rPr lang="en-CA" dirty="0" smtClean="0">
                <a:latin typeface="Courier New" pitchFamily="49" charset="0"/>
                <a:ea typeface="Cambria Math"/>
                <a:cs typeface="Courier New" pitchFamily="49" charset="0"/>
              </a:rPr>
              <a:t> WHERE gross &gt; 15000000)</a:t>
            </a:r>
          </a:p>
          <a:p>
            <a:pPr marL="914400" lvl="2" indent="0">
              <a:buNone/>
            </a:pPr>
            <a:r>
              <a:rPr lang="en-CA" dirty="0" smtClean="0">
                <a:latin typeface="Courier New" pitchFamily="49" charset="0"/>
                <a:ea typeface="Cambria Math"/>
                <a:cs typeface="Courier New" pitchFamily="49" charset="0"/>
              </a:rPr>
              <a:t>UNION</a:t>
            </a:r>
          </a:p>
          <a:p>
            <a:pPr marL="914400" lvl="2" indent="0">
              <a:buNone/>
            </a:pPr>
            <a:r>
              <a:rPr lang="en-CA" dirty="0" smtClean="0">
                <a:latin typeface="Courier New" pitchFamily="49" charset="0"/>
                <a:ea typeface="Cambria Math"/>
                <a:cs typeface="Courier New" pitchFamily="49" charset="0"/>
              </a:rPr>
              <a:t>(SELECT genre, budget</a:t>
            </a:r>
          </a:p>
          <a:p>
            <a:pPr marL="914400" lvl="2" indent="0">
              <a:buNone/>
            </a:pPr>
            <a:r>
              <a:rPr lang="en-CA" dirty="0">
                <a:latin typeface="Courier New" pitchFamily="49" charset="0"/>
                <a:ea typeface="Cambria Math"/>
                <a:cs typeface="Courier New" pitchFamily="49" charset="0"/>
              </a:rPr>
              <a:t> </a:t>
            </a:r>
            <a:r>
              <a:rPr lang="en-CA" dirty="0" smtClean="0">
                <a:latin typeface="Courier New" pitchFamily="49" charset="0"/>
                <a:ea typeface="Cambria Math"/>
                <a:cs typeface="Courier New" pitchFamily="49" charset="0"/>
              </a:rPr>
              <a:t>FROM Film</a:t>
            </a:r>
          </a:p>
          <a:p>
            <a:pPr marL="914400" lvl="2" indent="0">
              <a:buNone/>
            </a:pPr>
            <a:r>
              <a:rPr lang="en-CA" dirty="0">
                <a:latin typeface="Courier New" pitchFamily="49" charset="0"/>
                <a:ea typeface="Cambria Math"/>
                <a:cs typeface="Courier New" pitchFamily="49" charset="0"/>
              </a:rPr>
              <a:t> </a:t>
            </a:r>
            <a:r>
              <a:rPr lang="en-CA" dirty="0" smtClean="0">
                <a:latin typeface="Courier New" pitchFamily="49" charset="0"/>
                <a:ea typeface="Cambria Math"/>
                <a:cs typeface="Courier New" pitchFamily="49" charset="0"/>
              </a:rPr>
              <a:t>WHERE year &gt; 2000)</a:t>
            </a:r>
          </a:p>
          <a:p>
            <a:pPr lvl="1"/>
            <a:r>
              <a:rPr lang="en-CA" dirty="0" smtClean="0">
                <a:ea typeface="Cambria Math"/>
                <a:cs typeface="Courier New" pitchFamily="49" charset="0"/>
              </a:rPr>
              <a:t>Similarly, too, for duplicate elimination with </a:t>
            </a:r>
            <a:r>
              <a:rPr lang="en-CA" dirty="0" smtClean="0">
                <a:latin typeface="Courier New" pitchFamily="49" charset="0"/>
                <a:ea typeface="Cambria Math"/>
                <a:cs typeface="Courier New" pitchFamily="49" charset="0"/>
              </a:rPr>
              <a:t>SELECT DISTINCT</a:t>
            </a:r>
          </a:p>
          <a:p>
            <a:r>
              <a:rPr lang="en-CA" dirty="0" smtClean="0">
                <a:ea typeface="Cambria Math"/>
                <a:cs typeface="Courier New" pitchFamily="49" charset="0"/>
              </a:rPr>
              <a:t>Finally </a:t>
            </a:r>
            <a:r>
              <a:rPr lang="en-CA" dirty="0" smtClean="0">
                <a:latin typeface="Courier New" pitchFamily="49" charset="0"/>
                <a:ea typeface="Cambria Math"/>
                <a:cs typeface="Courier New" pitchFamily="49" charset="0"/>
              </a:rPr>
              <a:t>ORDER BY</a:t>
            </a:r>
          </a:p>
          <a:p>
            <a:pPr lvl="1"/>
            <a:r>
              <a:rPr lang="en-CA" dirty="0" smtClean="0">
                <a:ea typeface="Cambria Math"/>
                <a:cs typeface="Courier New" pitchFamily="49" charset="0"/>
              </a:rPr>
              <a:t>NULLs sorted together, but </a:t>
            </a:r>
            <a:r>
              <a:rPr lang="en-CA" dirty="0">
                <a:solidFill>
                  <a:srgbClr val="C00000"/>
                </a:solidFill>
                <a:ea typeface="Cambria Math"/>
                <a:cs typeface="Courier New" pitchFamily="49" charset="0"/>
              </a:rPr>
              <a:t>s</a:t>
            </a:r>
            <a:r>
              <a:rPr lang="en-CA" dirty="0" smtClean="0">
                <a:solidFill>
                  <a:srgbClr val="C00000"/>
                </a:solidFill>
                <a:ea typeface="Cambria Math"/>
                <a:cs typeface="Courier New" pitchFamily="49" charset="0"/>
              </a:rPr>
              <a:t>ort order with respect to other values is implementation-dependent</a:t>
            </a:r>
            <a:endParaRPr lang="en-CA" dirty="0" smtClean="0">
              <a:solidFill>
                <a:srgbClr val="C00000"/>
              </a:solidFill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387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NULLs in SQL’s DDL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r>
              <a:rPr lang="en-CA" dirty="0"/>
              <a:t>By default, must be aware of possible NULLs  for all columns. </a:t>
            </a:r>
            <a:endParaRPr lang="en-CA" dirty="0" smtClean="0"/>
          </a:p>
          <a:p>
            <a:r>
              <a:rPr lang="en-CA" dirty="0" smtClean="0"/>
              <a:t>Recall, however, a </a:t>
            </a:r>
            <a:r>
              <a:rPr lang="en-CA" dirty="0"/>
              <a:t>column can be declared 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NOT NULL</a:t>
            </a:r>
            <a:r>
              <a:rPr lang="en-CA" dirty="0">
                <a:cs typeface="Courier New" pitchFamily="49" charset="0"/>
              </a:rPr>
              <a:t>.</a:t>
            </a:r>
          </a:p>
          <a:p>
            <a:pPr lvl="1"/>
            <a:r>
              <a:rPr lang="en-CA" dirty="0"/>
              <a:t>NULL values cannot </a:t>
            </a:r>
            <a:r>
              <a:rPr lang="en-CA" dirty="0" smtClean="0"/>
              <a:t>occur; querying simplified</a:t>
            </a:r>
          </a:p>
          <a:p>
            <a:pPr lvl="1"/>
            <a:r>
              <a:rPr lang="en-CA" dirty="0" smtClean="0"/>
              <a:t>Recall: Primary key columns must be declared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NOT NULL</a:t>
            </a:r>
            <a:endParaRPr lang="en-CA" dirty="0">
              <a:latin typeface="Courier New" pitchFamily="49" charset="0"/>
              <a:cs typeface="Courier New" pitchFamily="49" charset="0"/>
            </a:endParaRPr>
          </a:p>
          <a:p>
            <a:endParaRPr lang="en-CA" i="1" dirty="0" smtClean="0"/>
          </a:p>
          <a:p>
            <a:r>
              <a:rPr lang="en-CA" i="1" dirty="0" smtClean="0"/>
              <a:t>Unlike </a:t>
            </a:r>
            <a:r>
              <a:rPr lang="en-CA" i="1" dirty="0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en-CA" i="1" dirty="0" smtClean="0"/>
              <a:t> clause, </a:t>
            </a:r>
            <a:r>
              <a:rPr lang="en-CA" i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</a:t>
            </a:r>
            <a:r>
              <a:rPr lang="en-CA" i="1" dirty="0" smtClean="0">
                <a:solidFill>
                  <a:srgbClr val="C00000"/>
                </a:solidFill>
              </a:rPr>
              <a:t> constraints and </a:t>
            </a:r>
            <a:r>
              <a:rPr lang="en-CA" i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FOREIGN KEY</a:t>
            </a:r>
            <a:r>
              <a:rPr lang="en-CA" i="1" dirty="0" smtClean="0">
                <a:solidFill>
                  <a:srgbClr val="C00000"/>
                </a:solidFill>
              </a:rPr>
              <a:t> constraints ensure that no tuple returns false.</a:t>
            </a:r>
          </a:p>
          <a:p>
            <a:pPr lvl="1"/>
            <a:r>
              <a:rPr lang="en-CA" dirty="0" smtClean="0"/>
              <a:t>Therefore NULLs accepted </a:t>
            </a:r>
          </a:p>
          <a:p>
            <a:pPr lvl="1"/>
            <a:r>
              <a:rPr lang="en-CA" dirty="0" smtClean="0"/>
              <a:t>e.g.,</a:t>
            </a:r>
          </a:p>
          <a:p>
            <a:pPr marL="960120" lvl="2" indent="0">
              <a:buNone/>
            </a:pPr>
            <a:r>
              <a:rPr lang="en-CA" dirty="0" smtClean="0">
                <a:latin typeface="Courier New" pitchFamily="49" charset="0"/>
                <a:cs typeface="Courier New" pitchFamily="49" charset="0"/>
              </a:rPr>
              <a:t>CHECK (age &gt; 18)</a:t>
            </a:r>
          </a:p>
          <a:p>
            <a:pPr marL="447675" lvl="1" indent="0">
              <a:buNone/>
            </a:pPr>
            <a:r>
              <a:rPr lang="en-CA" i="1" dirty="0" smtClean="0">
                <a:cs typeface="Courier New" pitchFamily="49" charset="0"/>
              </a:rPr>
              <a:t>allows</a:t>
            </a:r>
            <a:r>
              <a:rPr lang="en-CA" dirty="0" smtClean="0">
                <a:cs typeface="Courier New" pitchFamily="49" charset="0"/>
              </a:rPr>
              <a:t> tuples with NULL value for 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3536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4682</TotalTime>
  <Words>1288</Words>
  <Application>Microsoft Macintosh PowerPoint</Application>
  <PresentationFormat>On-screen Show (4:3)</PresentationFormat>
  <Paragraphs>342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1_Essential</vt:lpstr>
      <vt:lpstr>Null Values</vt:lpstr>
      <vt:lpstr>Lecture Outline</vt:lpstr>
      <vt:lpstr>Semantics of NULL</vt:lpstr>
      <vt:lpstr> Three-Valued Logic</vt:lpstr>
      <vt:lpstr>Evaluating WHERE</vt:lpstr>
      <vt:lpstr>Is NULL</vt:lpstr>
      <vt:lpstr>When NULLs are Ignored</vt:lpstr>
      <vt:lpstr>When all NULLs Are Treated Equal</vt:lpstr>
      <vt:lpstr>NULLs in SQL’s DDL</vt:lpstr>
      <vt:lpstr>Join Operator</vt:lpstr>
      <vt:lpstr>Left Outer Join Operator</vt:lpstr>
      <vt:lpstr>Other Outer Join Operators</vt:lpstr>
      <vt:lpstr>Lecture Summary</vt:lpstr>
    </vt:vector>
  </TitlesOfParts>
  <Company>PEARSON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jchampai;Frank Tompa</dc:creator>
  <cp:lastModifiedBy>M. Tamer Özsu</cp:lastModifiedBy>
  <cp:revision>132</cp:revision>
  <dcterms:created xsi:type="dcterms:W3CDTF">2010-05-06T15:58:58Z</dcterms:created>
  <dcterms:modified xsi:type="dcterms:W3CDTF">2013-09-11T13:40:11Z</dcterms:modified>
</cp:coreProperties>
</file>