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4"/>
  </p:notesMasterIdLst>
  <p:sldIdLst>
    <p:sldId id="382" r:id="rId2"/>
    <p:sldId id="383" r:id="rId3"/>
    <p:sldId id="425" r:id="rId4"/>
    <p:sldId id="426" r:id="rId5"/>
    <p:sldId id="427" r:id="rId6"/>
    <p:sldId id="428" r:id="rId7"/>
    <p:sldId id="429" r:id="rId8"/>
    <p:sldId id="407" r:id="rId9"/>
    <p:sldId id="416" r:id="rId10"/>
    <p:sldId id="417" r:id="rId11"/>
    <p:sldId id="418" r:id="rId12"/>
    <p:sldId id="42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Data and Schema Modifications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Chapters 4,5 (6/E)</a:t>
            </a:r>
          </a:p>
          <a:p>
            <a:r>
              <a:rPr lang="en-CA" dirty="0" smtClean="0"/>
              <a:t>Chapter 8 (5/E)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DROP Command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</a:t>
            </a:r>
            <a:r>
              <a:rPr lang="en-US" dirty="0" smtClean="0"/>
              <a:t>command </a:t>
            </a:r>
          </a:p>
          <a:p>
            <a:pPr lvl="1"/>
            <a:r>
              <a:rPr lang="en-US" dirty="0" smtClean="0"/>
              <a:t>Used to drop named schema elements, such as tables, domains, or constraints</a:t>
            </a:r>
          </a:p>
          <a:p>
            <a:r>
              <a:rPr lang="en-US" dirty="0" smtClean="0"/>
              <a:t>Drop behavior options: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CASCADE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RESTRICT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Latter means no ripple-on effects allowed</a:t>
            </a:r>
          </a:p>
          <a:p>
            <a:r>
              <a:rPr lang="en-US" dirty="0" smtClean="0"/>
              <a:t>Example:</a:t>
            </a:r>
          </a:p>
          <a:p>
            <a:pPr marL="96012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SCHEMA COMPANY CASCADE;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Causes tables, domains, and constraints in schema to be dropped as well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RESTRICT</a:t>
            </a:r>
            <a:r>
              <a:rPr lang="en-US" dirty="0" smtClean="0">
                <a:cs typeface="Courier New" pitchFamily="49" charset="0"/>
              </a:rPr>
              <a:t>, command would only succeed if schema is empty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ALTER Command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Can add a column to a table</a:t>
            </a:r>
            <a:endParaRPr lang="en-US" dirty="0" smtClean="0">
              <a:cs typeface="Courier New" pitchFamily="49" charset="0"/>
            </a:endParaRPr>
          </a:p>
          <a:p>
            <a:pPr marL="96012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ALTER TABLE COMPANY.EMPLOYEE </a:t>
            </a:r>
          </a:p>
          <a:p>
            <a:pPr marL="141732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COLUMN Job VARCHAR(12);</a:t>
            </a:r>
          </a:p>
          <a:p>
            <a:r>
              <a:rPr lang="en-US" dirty="0" smtClean="0"/>
              <a:t>Can drop a column</a:t>
            </a:r>
          </a:p>
          <a:p>
            <a:pPr lvl="1"/>
            <a:r>
              <a:rPr lang="en-US" dirty="0" smtClean="0"/>
              <a:t>Choose either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CASCADE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RESTRICT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CASCADE</a:t>
            </a:r>
            <a:r>
              <a:rPr lang="en-US" dirty="0" smtClean="0">
                <a:cs typeface="Courier New" pitchFamily="49" charset="0"/>
              </a:rPr>
              <a:t> permits constraints on columns to be dropped automatically</a:t>
            </a:r>
          </a:p>
          <a:p>
            <a:r>
              <a:rPr lang="en-US" dirty="0" smtClean="0"/>
              <a:t>Can alter a column definition </a:t>
            </a:r>
          </a:p>
          <a:p>
            <a:pPr lvl="1"/>
            <a:r>
              <a:rPr lang="en-US" dirty="0" smtClean="0"/>
              <a:t>Change type, </a:t>
            </a:r>
            <a:r>
              <a:rPr lang="en-US" dirty="0" err="1" smtClean="0"/>
              <a:t>nullability</a:t>
            </a:r>
            <a:r>
              <a:rPr lang="en-US" dirty="0" smtClean="0"/>
              <a:t>, or default value</a:t>
            </a:r>
          </a:p>
          <a:p>
            <a:r>
              <a:rPr lang="en-US" dirty="0" smtClean="0"/>
              <a:t>Can add </a:t>
            </a:r>
            <a:r>
              <a:rPr lang="en-US" dirty="0"/>
              <a:t>or drop </a:t>
            </a:r>
            <a:r>
              <a:rPr lang="en-US" dirty="0" smtClean="0"/>
              <a:t>a </a:t>
            </a:r>
            <a:r>
              <a:rPr lang="en-US" dirty="0"/>
              <a:t>named table </a:t>
            </a:r>
            <a:r>
              <a:rPr lang="en-US" dirty="0" smtClean="0"/>
              <a:t>constraint</a:t>
            </a:r>
          </a:p>
          <a:p>
            <a:pPr marL="96012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ALTER TABLE COMPANY.EMPLOYEE </a:t>
            </a:r>
          </a:p>
          <a:p>
            <a:pPr marL="141732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CONSTRAINT EMPSUPERFK;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modification commands</a:t>
            </a:r>
          </a:p>
          <a:p>
            <a:r>
              <a:rPr lang="en-US" dirty="0" smtClean="0">
                <a:cs typeface="Courier New" pitchFamily="49" charset="0"/>
              </a:rPr>
              <a:t>Assertions</a:t>
            </a:r>
          </a:p>
          <a:p>
            <a:r>
              <a:rPr lang="en-US" dirty="0" smtClean="0">
                <a:cs typeface="Courier New" pitchFamily="49" charset="0"/>
              </a:rPr>
              <a:t>Triggers</a:t>
            </a:r>
          </a:p>
          <a:p>
            <a:r>
              <a:rPr lang="en-US" dirty="0" smtClean="0"/>
              <a:t>Schema modification commands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Updating Databases Using SQL</a:t>
            </a:r>
          </a:p>
          <a:p>
            <a:r>
              <a:rPr lang="en-US" dirty="0" smtClean="0"/>
              <a:t>Specifying Constraints as Assertions and Actions as Triggers</a:t>
            </a:r>
          </a:p>
          <a:p>
            <a:r>
              <a:rPr lang="en-US" dirty="0" smtClean="0"/>
              <a:t>Schema Change Statements in SQL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INSERT Command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229744"/>
          </a:xfrm>
        </p:spPr>
        <p:txBody>
          <a:bodyPr>
            <a:normAutofit/>
          </a:bodyPr>
          <a:lstStyle/>
          <a:p>
            <a:r>
              <a:rPr lang="en-US" dirty="0" smtClean="0"/>
              <a:t>Adds tuple(s) to a relation</a:t>
            </a:r>
          </a:p>
          <a:p>
            <a:r>
              <a:rPr lang="en-US" dirty="0" smtClean="0"/>
              <a:t>Needs relation name and a list of values for the tuple(s)</a:t>
            </a:r>
          </a:p>
          <a:p>
            <a:pPr lvl="1"/>
            <a:r>
              <a:rPr lang="en-US" dirty="0" smtClean="0"/>
              <a:t>Union-compatible</a:t>
            </a:r>
          </a:p>
          <a:p>
            <a:pPr lvl="1"/>
            <a:r>
              <a:rPr lang="en-US" dirty="0" smtClean="0"/>
              <a:t>Two options for specifying values:</a:t>
            </a:r>
            <a:endParaRPr lang="en-US" dirty="0"/>
          </a:p>
          <a:p>
            <a:pPr lvl="2"/>
            <a:r>
              <a:rPr lang="en-US" dirty="0" smtClean="0"/>
              <a:t>Explicit list</a:t>
            </a:r>
          </a:p>
          <a:p>
            <a:pPr lvl="2"/>
            <a:r>
              <a:rPr lang="en-US" dirty="0" smtClean="0"/>
              <a:t>Result from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statement</a:t>
            </a: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AB6AD8-D5DE-4779-A104-C64B3A454A3E}" type="slidenum">
              <a:rPr lang="en-CA"/>
              <a:pPr eaLnBrk="1" hangingPunct="1"/>
              <a:t>3</a:t>
            </a:fld>
            <a:endParaRPr lang="en-CA"/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9" y="3372744"/>
            <a:ext cx="766849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39546"/>
            <a:ext cx="6705600" cy="158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DELETE Command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Removes tuple(s) from a relation</a:t>
            </a:r>
          </a:p>
          <a:p>
            <a:r>
              <a:rPr lang="en-US" dirty="0" smtClean="0"/>
              <a:t>Needs relation name and (optionally)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 to select tuple(s) to be deleted</a:t>
            </a:r>
          </a:p>
          <a:p>
            <a:pPr>
              <a:spcBef>
                <a:spcPts val="22200"/>
              </a:spcBef>
            </a:pPr>
            <a:r>
              <a:rPr lang="en-US" dirty="0" smtClean="0"/>
              <a:t>Where clause can be arbitrarily complex (like for SELECT), including the use of nested SELECT statements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83132B-3E0F-44F7-92D2-A913B75B13BF}" type="slidenum">
              <a:rPr lang="en-CA"/>
              <a:pPr eaLnBrk="1" hangingPunct="1"/>
              <a:t>4</a:t>
            </a:fld>
            <a:endParaRPr lang="en-CA"/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7"/>
          <a:stretch>
            <a:fillRect/>
          </a:stretch>
        </p:blipFill>
        <p:spPr bwMode="auto">
          <a:xfrm>
            <a:off x="1752600" y="2362200"/>
            <a:ext cx="4979988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UPDATE Command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01000" cy="5135563"/>
          </a:xfrm>
        </p:spPr>
        <p:txBody>
          <a:bodyPr/>
          <a:lstStyle/>
          <a:p>
            <a:r>
              <a:rPr lang="en-US" dirty="0" smtClean="0"/>
              <a:t>Modifies column value(s) in one or more selected tuples</a:t>
            </a:r>
          </a:p>
          <a:p>
            <a:r>
              <a:rPr lang="en-US" dirty="0" smtClean="0"/>
              <a:t>Needs relation name, column(s) to </a:t>
            </a:r>
            <a:r>
              <a:rPr lang="en-US" dirty="0"/>
              <a:t>be modified and new </a:t>
            </a:r>
            <a:r>
              <a:rPr lang="en-US" dirty="0" smtClean="0"/>
              <a:t>values, and (optionally)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 to select tuple(s) to be modified</a:t>
            </a:r>
            <a:endParaRPr lang="en-US" dirty="0"/>
          </a:p>
          <a:p>
            <a:pPr lvl="1"/>
            <a:r>
              <a:rPr lang="en-US" dirty="0" smtClean="0"/>
              <a:t>Required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 clause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UPDATE</a:t>
            </a:r>
            <a:r>
              <a:rPr lang="en-US" dirty="0" smtClean="0"/>
              <a:t> command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May use old value(s) and relations to determine new value(s)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882775" algn="l"/>
                <a:tab pos="277971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UPDATE	EMPLOYEE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882775" algn="l"/>
                <a:tab pos="277971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SET	Salary = Salary*1.03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882775" algn="l"/>
                <a:tab pos="30480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(	SELECT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Dnumber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30480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DEPARTMENT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30480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LIKE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%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Research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%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AE1DE6-CCEB-46CB-8AB3-20B3DD74EAEB}" type="slidenum">
              <a:rPr lang="en-CA"/>
              <a:pPr eaLnBrk="1" hangingPunct="1"/>
              <a:t>5</a:t>
            </a:fld>
            <a:endParaRPr lang="en-CA"/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2743200"/>
            <a:ext cx="5957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Updates Might Fail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3657600"/>
          </a:xfrm>
        </p:spPr>
        <p:txBody>
          <a:bodyPr>
            <a:normAutofit/>
          </a:bodyPr>
          <a:lstStyle/>
          <a:p>
            <a:r>
              <a:rPr lang="en-CA" dirty="0" smtClean="0"/>
              <a:t>Recall: constraints specified in schema declaration (recall DDL)</a:t>
            </a:r>
          </a:p>
          <a:p>
            <a:pPr marL="717550" lvl="1" indent="-358775">
              <a:buFont typeface="+mj-lt"/>
              <a:buAutoNum type="arabicPeriod"/>
            </a:pPr>
            <a:r>
              <a:rPr lang="en-CA" dirty="0" smtClean="0"/>
              <a:t>Inserted tuples might violate domain, uniqueness, referential, or check constraints</a:t>
            </a:r>
          </a:p>
          <a:p>
            <a:pPr marL="717550" lvl="1" indent="-358775">
              <a:buFont typeface="+mj-lt"/>
              <a:buAutoNum type="arabicPeriod"/>
            </a:pPr>
            <a:r>
              <a:rPr lang="en-CA" dirty="0" smtClean="0"/>
              <a:t>Deleted tuples might violate referential constraints </a:t>
            </a:r>
          </a:p>
          <a:p>
            <a:pPr marL="1174750" lvl="4" indent="-358775">
              <a:buNone/>
            </a:pPr>
            <a:r>
              <a:rPr lang="en-CA" dirty="0" smtClean="0">
                <a:solidFill>
                  <a:srgbClr val="C00000"/>
                </a:solidFill>
              </a:rPr>
              <a:t>(why not domain, uniqueness, or check constraints?)</a:t>
            </a:r>
          </a:p>
          <a:p>
            <a:pPr marL="1174750" lvl="3" indent="-358775"/>
            <a:r>
              <a:rPr lang="en-CA" dirty="0" smtClean="0"/>
              <a:t>Instead of failing, might cause cascaded deletes</a:t>
            </a:r>
          </a:p>
          <a:p>
            <a:pPr marL="717550" lvl="1" indent="-358775">
              <a:buFont typeface="+mj-lt"/>
              <a:buAutoNum type="arabicPeriod"/>
            </a:pPr>
            <a:r>
              <a:rPr lang="en-CA" dirty="0" smtClean="0"/>
              <a:t>Modifications might fail (or cascade) like deletions or insertions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24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Assertions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Other constraints can be declared as </a:t>
            </a:r>
            <a:r>
              <a:rPr lang="en-US" b="1" dirty="0" smtClean="0">
                <a:cs typeface="Courier New" pitchFamily="49" charset="0"/>
              </a:rPr>
              <a:t>assertions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Query </a:t>
            </a:r>
            <a:r>
              <a:rPr lang="en-US" dirty="0"/>
              <a:t>that selects </a:t>
            </a:r>
            <a:r>
              <a:rPr lang="en-US" dirty="0" smtClean="0"/>
              <a:t>tuple(s) </a:t>
            </a:r>
            <a:r>
              <a:rPr lang="en-US" dirty="0"/>
              <a:t>that violate the desired </a:t>
            </a:r>
            <a:r>
              <a:rPr lang="en-US" dirty="0" smtClean="0"/>
              <a:t>condition</a:t>
            </a:r>
          </a:p>
          <a:p>
            <a:pPr lvl="2"/>
            <a:r>
              <a:rPr lang="en-US" dirty="0" smtClean="0"/>
              <a:t>Non-empty result implies constraint violation</a:t>
            </a:r>
            <a:endParaRPr lang="en-US" dirty="0"/>
          </a:p>
          <a:p>
            <a:pPr lvl="1"/>
            <a:r>
              <a:rPr lang="en-US" dirty="0" smtClean="0"/>
              <a:t>Only to be used for </a:t>
            </a:r>
            <a:r>
              <a:rPr lang="en-US" dirty="0"/>
              <a:t>cases </a:t>
            </a:r>
            <a:r>
              <a:rPr lang="en-US" dirty="0" smtClean="0"/>
              <a:t>not otherwise covered</a:t>
            </a:r>
            <a:endParaRPr lang="en-US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29" y="1371600"/>
            <a:ext cx="63373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23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Triggers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Generalization of cascading deletions</a:t>
            </a:r>
          </a:p>
          <a:p>
            <a:pPr lvl="1"/>
            <a:r>
              <a:rPr lang="en-US" dirty="0" smtClean="0"/>
              <a:t>Used to monitor the database and enforce business rules</a:t>
            </a:r>
          </a:p>
          <a:p>
            <a:pPr lvl="2"/>
            <a:r>
              <a:rPr lang="en-US" dirty="0" smtClean="0"/>
              <a:t>Might update derived data in (possibly some other) table</a:t>
            </a:r>
          </a:p>
          <a:p>
            <a:pPr lvl="2"/>
            <a:r>
              <a:rPr lang="en-US" dirty="0" smtClean="0"/>
              <a:t>Might enforce constraint (e.g., by first updating related data) </a:t>
            </a:r>
          </a:p>
          <a:p>
            <a:pPr lvl="2"/>
            <a:r>
              <a:rPr lang="en-US" dirty="0" smtClean="0"/>
              <a:t>Might raise an alarm</a:t>
            </a:r>
          </a:p>
          <a:p>
            <a:r>
              <a:rPr lang="en-US" dirty="0" smtClean="0"/>
              <a:t>Typical trigger has three components:</a:t>
            </a:r>
          </a:p>
          <a:p>
            <a:pPr lvl="1"/>
            <a:r>
              <a:rPr lang="en-US" i="1" dirty="0" smtClean="0"/>
              <a:t>Event(s)</a:t>
            </a:r>
            <a:r>
              <a:rPr lang="en-US" dirty="0" smtClean="0"/>
              <a:t>: Which updates are being monitored? Before/after/instead?</a:t>
            </a:r>
          </a:p>
          <a:p>
            <a:pPr lvl="1"/>
            <a:r>
              <a:rPr lang="en-US" i="1" dirty="0" smtClean="0"/>
              <a:t>Condition</a:t>
            </a:r>
            <a:r>
              <a:rPr lang="en-US" dirty="0" smtClean="0"/>
              <a:t>: What specific data values are of concern?</a:t>
            </a:r>
          </a:p>
          <a:p>
            <a:pPr lvl="1"/>
            <a:r>
              <a:rPr lang="en-US" i="1" dirty="0" smtClean="0"/>
              <a:t>Action</a:t>
            </a:r>
            <a:r>
              <a:rPr lang="en-US" dirty="0" smtClean="0"/>
              <a:t>: What should the system do when the conditions are met?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Nobody’s salary should be increased by more than 10%.</a:t>
            </a:r>
          </a:p>
          <a:p>
            <a:pPr marL="960120" lvl="2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TRIGGER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Limit_sal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64547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AFTER UPDATE OF Salary ON EMPLOYEE	</a:t>
            </a:r>
            <a:r>
              <a:rPr lang="en-US" dirty="0" smtClean="0">
                <a:solidFill>
                  <a:srgbClr val="C00000"/>
                </a:solidFill>
                <a:cs typeface="Courier New" pitchFamily="49" charset="0"/>
              </a:rPr>
              <a:t>(event)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REFERENCING OLD ROW AS O, NEW ROW AS N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EACH ROW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64547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WHEN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N.Salary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1.1*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O.Salary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dirty="0" smtClean="0">
                <a:solidFill>
                  <a:srgbClr val="C00000"/>
                </a:solidFill>
                <a:cs typeface="Courier New" pitchFamily="49" charset="0"/>
              </a:rPr>
              <a:t>(condition)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64547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UPDATE EMPLOYEE	</a:t>
            </a:r>
            <a:r>
              <a:rPr lang="en-US" dirty="0" smtClean="0">
                <a:solidFill>
                  <a:srgbClr val="C00000"/>
                </a:solidFill>
                <a:cs typeface="Courier New" pitchFamily="49" charset="0"/>
              </a:rPr>
              <a:t>(action)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Salary = 1.1*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O.Salary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Schema </a:t>
            </a:r>
            <a:r>
              <a:rPr lang="en-US" b="1" dirty="0" smtClean="0"/>
              <a:t>Evolution Commands </a:t>
            </a:r>
            <a:endParaRPr lang="en-US" b="1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 schema declaration as business needs evolve</a:t>
            </a:r>
          </a:p>
          <a:p>
            <a:pPr lvl="1"/>
            <a:r>
              <a:rPr lang="en-US" dirty="0" smtClean="0"/>
              <a:t>Change set of tables</a:t>
            </a:r>
          </a:p>
          <a:p>
            <a:pPr lvl="1"/>
            <a:r>
              <a:rPr lang="en-US" dirty="0" smtClean="0"/>
              <a:t>Change attributes within tables</a:t>
            </a:r>
          </a:p>
          <a:p>
            <a:pPr lvl="1"/>
            <a:r>
              <a:rPr lang="en-US" dirty="0" smtClean="0"/>
              <a:t>Change set of constraints</a:t>
            </a:r>
          </a:p>
          <a:p>
            <a:r>
              <a:rPr lang="en-US" dirty="0" smtClean="0"/>
              <a:t>Part of DDL rather than DML</a:t>
            </a:r>
          </a:p>
          <a:p>
            <a:pPr lvl="1"/>
            <a:r>
              <a:rPr lang="en-US" dirty="0" smtClean="0"/>
              <a:t>Contrast to database update commands</a:t>
            </a:r>
          </a:p>
          <a:p>
            <a:r>
              <a:rPr lang="en-US" dirty="0" smtClean="0"/>
              <a:t>Can be done while the database is operational </a:t>
            </a:r>
          </a:p>
          <a:p>
            <a:r>
              <a:rPr lang="en-US" dirty="0" smtClean="0"/>
              <a:t>Does not require recompilation of the database schema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7295</TotalTime>
  <Words>611</Words>
  <Application>Microsoft Macintosh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1_Essential</vt:lpstr>
      <vt:lpstr>Data and Schema Modifications</vt:lpstr>
      <vt:lpstr>Lecture Outline</vt:lpstr>
      <vt:lpstr>The INSERT Command</vt:lpstr>
      <vt:lpstr>The DELETE Command</vt:lpstr>
      <vt:lpstr>The UPDATE Command</vt:lpstr>
      <vt:lpstr>Updates Might Fail</vt:lpstr>
      <vt:lpstr>Assertions</vt:lpstr>
      <vt:lpstr>Triggers</vt:lpstr>
      <vt:lpstr>Schema Evolution Commands </vt:lpstr>
      <vt:lpstr>The DROP Command</vt:lpstr>
      <vt:lpstr>The ALTER Command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116</cp:revision>
  <dcterms:created xsi:type="dcterms:W3CDTF">2010-05-06T15:58:58Z</dcterms:created>
  <dcterms:modified xsi:type="dcterms:W3CDTF">2013-09-11T13:39:52Z</dcterms:modified>
</cp:coreProperties>
</file>