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20"/>
  </p:notesMasterIdLst>
  <p:sldIdLst>
    <p:sldId id="382" r:id="rId2"/>
    <p:sldId id="383" r:id="rId3"/>
    <p:sldId id="430" r:id="rId4"/>
    <p:sldId id="429" r:id="rId5"/>
    <p:sldId id="431" r:id="rId6"/>
    <p:sldId id="434" r:id="rId7"/>
    <p:sldId id="436" r:id="rId8"/>
    <p:sldId id="441" r:id="rId9"/>
    <p:sldId id="438" r:id="rId10"/>
    <p:sldId id="439" r:id="rId11"/>
    <p:sldId id="388" r:id="rId12"/>
    <p:sldId id="432" r:id="rId13"/>
    <p:sldId id="389" r:id="rId14"/>
    <p:sldId id="390" r:id="rId15"/>
    <p:sldId id="391" r:id="rId16"/>
    <p:sldId id="393" r:id="rId17"/>
    <p:sldId id="394" r:id="rId18"/>
    <p:sldId id="42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Ignore problem of NULL values for now. (They are ignored for aggregation.)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2FBED-3679-42E8-9041-BA1AEB94CB0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Nested Queries and Aggregation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</a:t>
            </a:r>
            <a:r>
              <a:rPr lang="en-CA" dirty="0" smtClean="0"/>
              <a:t>5 (6/E)</a:t>
            </a:r>
          </a:p>
          <a:p>
            <a:r>
              <a:rPr lang="en-CA" dirty="0" smtClean="0"/>
              <a:t>Chapter 8 (5/E)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Summary of SQL Queries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667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Assemble all tables according to </a:t>
            </a:r>
            <a:r>
              <a:rPr lang="en-CA" dirty="0" smtClean="0">
                <a:latin typeface="+mj-lt"/>
              </a:rPr>
              <a:t>From</a:t>
            </a:r>
            <a:r>
              <a:rPr lang="en-CA" dirty="0" smtClean="0"/>
              <a:t> clause (“,” means to use </a:t>
            </a:r>
            <a:r>
              <a:rPr lang="en-CA" dirty="0" smtClean="0">
                <a:sym typeface="Symbol"/>
              </a:rPr>
              <a:t>).</a:t>
            </a:r>
            <a:endParaRPr lang="en-CA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Keep only tuples matching </a:t>
            </a:r>
            <a:r>
              <a:rPr lang="en-CA" dirty="0" smtClean="0">
                <a:latin typeface="+mj-lt"/>
              </a:rPr>
              <a:t>Where</a:t>
            </a:r>
            <a:r>
              <a:rPr lang="en-CA" dirty="0" smtClean="0"/>
              <a:t> clause.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Group into blocks based on </a:t>
            </a:r>
            <a:r>
              <a:rPr lang="en-CA" dirty="0" smtClean="0">
                <a:latin typeface="+mj-lt"/>
              </a:rPr>
              <a:t>Group By </a:t>
            </a:r>
            <a:r>
              <a:rPr lang="en-CA" dirty="0" smtClean="0"/>
              <a:t>clause.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Keep only blocks matching </a:t>
            </a:r>
            <a:r>
              <a:rPr lang="en-CA" dirty="0" smtClean="0">
                <a:latin typeface="+mj-lt"/>
              </a:rPr>
              <a:t>Having</a:t>
            </a:r>
            <a:r>
              <a:rPr lang="en-CA" dirty="0" smtClean="0"/>
              <a:t> clause.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Create one tuple for each block using </a:t>
            </a:r>
            <a:r>
              <a:rPr lang="en-CA" dirty="0" smtClean="0">
                <a:latin typeface="+mj-lt"/>
              </a:rPr>
              <a:t>Select</a:t>
            </a:r>
            <a:r>
              <a:rPr lang="en-CA" dirty="0" smtClean="0"/>
              <a:t> clause.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Order resulting tuples according to </a:t>
            </a:r>
            <a:r>
              <a:rPr lang="en-CA" dirty="0" smtClean="0">
                <a:latin typeface="+mj-lt"/>
              </a:rPr>
              <a:t>Order By </a:t>
            </a:r>
            <a:r>
              <a:rPr lang="en-CA" dirty="0" smtClean="0"/>
              <a:t>clause.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40B4-C538-48A4-AED6-8EAED32E26B9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04900"/>
            <a:ext cx="61007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4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Queries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Any table can be used in FROM clause.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select-from-where</a:t>
            </a:r>
            <a:r>
              <a:rPr lang="en-US" dirty="0" smtClean="0">
                <a:cs typeface="Courier New" pitchFamily="49" charset="0"/>
              </a:rPr>
              <a:t> produces a table.</a:t>
            </a:r>
          </a:p>
          <a:p>
            <a:r>
              <a:rPr lang="en-US" dirty="0" smtClean="0">
                <a:cs typeface="Courier New" pitchFamily="49" charset="0"/>
              </a:rPr>
              <a:t>Thus can nest one query within another.</a:t>
            </a:r>
          </a:p>
          <a:p>
            <a:r>
              <a:rPr lang="en-US" dirty="0" smtClean="0">
                <a:cs typeface="Courier New" pitchFamily="49" charset="0"/>
              </a:rPr>
              <a:t>Example: </a:t>
            </a:r>
          </a:p>
          <a:p>
            <a:pPr marL="274320" lvl="1" indent="0">
              <a:buNone/>
            </a:pPr>
            <a:r>
              <a:rPr lang="en-US" i="1" dirty="0" smtClean="0">
                <a:cs typeface="Courier New" pitchFamily="49" charset="0"/>
              </a:rPr>
              <a:t>Give the biographical information for directors of profitable movies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endParaRPr lang="en-US" dirty="0" smtClean="0">
              <a:cs typeface="Courier New" pitchFamily="49" charset="0"/>
            </a:endParaRPr>
          </a:p>
          <a:p>
            <a:pPr marL="96012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name, birth, city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703388" algn="l"/>
                <a:tab pos="18827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	(	SELECT director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8827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FROM Film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88277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gross &gt; budget) AS Profitable,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703388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Person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  <a:tabLst>
                <a:tab pos="107632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director = name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65635"/>
              </p:ext>
            </p:extLst>
          </p:nvPr>
        </p:nvGraphicFramePr>
        <p:xfrm>
          <a:off x="762000" y="3048000"/>
          <a:ext cx="4876800" cy="5638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812800"/>
                <a:gridCol w="812800"/>
                <a:gridCol w="812800"/>
                <a:gridCol w="609600"/>
              </a:tblGrid>
              <a:tr h="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genre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director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minutes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budget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gross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37902"/>
              </p:ext>
            </p:extLst>
          </p:nvPr>
        </p:nvGraphicFramePr>
        <p:xfrm>
          <a:off x="5867399" y="3063240"/>
          <a:ext cx="2590801" cy="563880"/>
        </p:xfrm>
        <a:graphic>
          <a:graphicData uri="http://schemas.openxmlformats.org/drawingml/2006/table">
            <a:tbl>
              <a:tblPr/>
              <a:tblGrid>
                <a:gridCol w="869577"/>
                <a:gridCol w="860612"/>
                <a:gridCol w="860612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birth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Queries (cont’d.)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Any column can be used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cs typeface="Courier New" pitchFamily="49" charset="0"/>
              </a:rPr>
              <a:t> clauses.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But</a:t>
            </a:r>
            <a:r>
              <a:rPr lang="en-US" dirty="0" smtClean="0">
                <a:cs typeface="Courier New" pitchFamily="49" charset="0"/>
              </a:rPr>
              <a:t> refers to only one tuple value at a time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select-from-where</a:t>
            </a:r>
            <a:r>
              <a:rPr lang="en-US" dirty="0" smtClean="0">
                <a:cs typeface="Courier New" pitchFamily="49" charset="0"/>
              </a:rPr>
              <a:t> can produce a one-column table that contains only one tuple.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Thus queries can also be nested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clauses</a:t>
            </a:r>
          </a:p>
          <a:p>
            <a:r>
              <a:rPr lang="en-US" dirty="0" smtClean="0"/>
              <a:t>Example:</a:t>
            </a:r>
          </a:p>
          <a:p>
            <a:pPr marL="800100" lvl="2" indent="0">
              <a:buNone/>
            </a:pPr>
            <a:r>
              <a:rPr lang="en-US" sz="2000" i="1" dirty="0" smtClean="0"/>
              <a:t>Which film(s) had the highest budget?</a:t>
            </a:r>
          </a:p>
          <a:p>
            <a:pPr marL="800100" lvl="2" indent="0">
              <a:buNone/>
            </a:pPr>
            <a:endParaRPr lang="en-US" sz="2000" i="1" dirty="0" smtClean="0"/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  <a:tabLst>
                <a:tab pos="34956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budget = (	SELECT MAX(budget)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  <a:tabLst>
                <a:tab pos="349567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Film);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87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 for Membership Test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Comparison operator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</a:t>
            </a:r>
          </a:p>
          <a:p>
            <a:pPr lvl="1"/>
            <a:r>
              <a:rPr lang="en-US" dirty="0"/>
              <a:t>Compares value </a:t>
            </a:r>
            <a:r>
              <a:rPr lang="en-US" i="1" dirty="0"/>
              <a:t>v</a:t>
            </a:r>
            <a:r>
              <a:rPr lang="en-US" dirty="0"/>
              <a:t> with a set (or </a:t>
            </a:r>
            <a:r>
              <a:rPr lang="en-US" dirty="0" smtClean="0"/>
              <a:t>bag) </a:t>
            </a:r>
            <a:r>
              <a:rPr lang="en-US" dirty="0"/>
              <a:t>of values </a:t>
            </a:r>
            <a:r>
              <a:rPr lang="en-US" i="1" dirty="0"/>
              <a:t>V </a:t>
            </a:r>
          </a:p>
          <a:p>
            <a:pPr lvl="1"/>
            <a:r>
              <a:rPr lang="en-US" dirty="0"/>
              <a:t>Evaluates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if </a:t>
            </a:r>
            <a:r>
              <a:rPr lang="en-US" i="1" dirty="0"/>
              <a:t>v</a:t>
            </a:r>
            <a:r>
              <a:rPr lang="en-US" dirty="0"/>
              <a:t> is one of the elements in </a:t>
            </a:r>
            <a:r>
              <a:rPr lang="en-US" i="1" dirty="0" smtClean="0"/>
              <a:t>V</a:t>
            </a:r>
          </a:p>
          <a:p>
            <a:pPr lvl="1"/>
            <a:r>
              <a:rPr lang="en-US" dirty="0" smtClean="0"/>
              <a:t>Allows any relation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Can omit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DISTINCT</a:t>
            </a:r>
            <a:r>
              <a:rPr lang="en-US" dirty="0" smtClean="0">
                <a:cs typeface="Courier New" pitchFamily="49" charset="0"/>
              </a:rPr>
              <a:t> from this solution. 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289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IN </a:t>
            </a:r>
            <a:r>
              <a:rPr lang="en-US" dirty="0" smtClean="0"/>
              <a:t>(</a:t>
            </a:r>
            <a:r>
              <a:rPr lang="en-US" dirty="0"/>
              <a:t>cont’d</a:t>
            </a:r>
            <a:r>
              <a:rPr lang="en-US" dirty="0" smtClean="0"/>
              <a:t>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tuples of values in comparisons </a:t>
            </a:r>
          </a:p>
          <a:p>
            <a:pPr lvl="1"/>
            <a:r>
              <a:rPr lang="en-US" dirty="0" smtClean="0"/>
              <a:t>Requires parentheses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35" y="1981200"/>
            <a:ext cx="65627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1-Column Queries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8013" cy="3505200"/>
          </a:xfrm>
        </p:spPr>
        <p:txBody>
          <a:bodyPr/>
          <a:lstStyle/>
          <a:p>
            <a:r>
              <a:rPr lang="en-US" dirty="0" smtClean="0"/>
              <a:t>Use other comparison operators to compare a single value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= ANY </a:t>
            </a:r>
            <a:r>
              <a:rPr lang="en-US" dirty="0" smtClean="0"/>
              <a:t>(or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SOME</a:t>
            </a:r>
            <a:r>
              <a:rPr lang="en-US" dirty="0" smtClean="0"/>
              <a:t>) operator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Returns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dirty="0" smtClean="0"/>
              <a:t>if the value </a:t>
            </a:r>
            <a:r>
              <a:rPr lang="en-US" i="1" dirty="0" smtClean="0"/>
              <a:t>v</a:t>
            </a:r>
            <a:r>
              <a:rPr lang="en-US" dirty="0" smtClean="0"/>
              <a:t> is equal to </a:t>
            </a:r>
            <a:r>
              <a:rPr lang="en-US" i="1" dirty="0" smtClean="0"/>
              <a:t>some</a:t>
            </a:r>
            <a:r>
              <a:rPr lang="en-US" dirty="0" smtClean="0"/>
              <a:t> value in the set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Equivalent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Also available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,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&lt;&gt;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&gt;= ALL</a:t>
            </a:r>
            <a:r>
              <a:rPr lang="en-US" dirty="0" smtClean="0">
                <a:cs typeface="Courier New" pitchFamily="49" charset="0"/>
              </a:rPr>
              <a:t> operator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Returns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dirty="0"/>
              <a:t>if the value </a:t>
            </a:r>
            <a:r>
              <a:rPr lang="en-US" i="1" dirty="0"/>
              <a:t>v</a:t>
            </a:r>
            <a:r>
              <a:rPr lang="en-US" dirty="0"/>
              <a:t> is </a:t>
            </a:r>
            <a:r>
              <a:rPr lang="en-US" dirty="0" smtClean="0"/>
              <a:t>greater than or equal </a:t>
            </a:r>
            <a:r>
              <a:rPr lang="en-US" dirty="0"/>
              <a:t>to </a:t>
            </a:r>
            <a:r>
              <a:rPr lang="en-US" i="1" dirty="0" smtClean="0"/>
              <a:t>every</a:t>
            </a:r>
            <a:r>
              <a:rPr lang="en-US" dirty="0" smtClean="0"/>
              <a:t> value </a:t>
            </a:r>
            <a:r>
              <a:rPr lang="en-US" dirty="0"/>
              <a:t>in the set </a:t>
            </a:r>
            <a:r>
              <a:rPr lang="en-US" i="1" dirty="0" smtClean="0"/>
              <a:t>V 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Equivalent </a:t>
            </a:r>
            <a:r>
              <a:rPr lang="en-US" dirty="0"/>
              <a:t>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=(SELECT MAX(…)…)</a:t>
            </a:r>
            <a:endParaRPr lang="en-US" i="1" dirty="0" smtClean="0"/>
          </a:p>
          <a:p>
            <a:pPr lvl="2">
              <a:buFont typeface="Arial" charset="0"/>
              <a:buChar char="•"/>
            </a:pPr>
            <a:r>
              <a:rPr lang="en-US" dirty="0"/>
              <a:t>Also available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0942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Correlated Nested Queries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Correlated</a:t>
            </a:r>
            <a:r>
              <a:rPr lang="en-US" dirty="0" smtClean="0"/>
              <a:t> nested query </a:t>
            </a:r>
          </a:p>
          <a:p>
            <a:pPr lvl="1"/>
            <a:r>
              <a:rPr lang="en-US" dirty="0" smtClean="0"/>
              <a:t>Evaluated once for each tuple in the outer query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Such queries are easiest to understand (and write correctly) if all column names are qualified by their relation names.</a:t>
            </a:r>
          </a:p>
          <a:p>
            <a:r>
              <a:rPr lang="en-US" i="1" dirty="0" smtClean="0"/>
              <a:t>Note that the inner query can refer to E, but the outer query </a:t>
            </a:r>
            <a:r>
              <a:rPr lang="en-US" dirty="0" smtClean="0"/>
              <a:t>cannot</a:t>
            </a:r>
            <a:r>
              <a:rPr lang="en-US" i="1" dirty="0" smtClean="0"/>
              <a:t> refer to D.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2723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EXISTS and UNIQUE Functions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[NOT] EXISTS</a:t>
            </a:r>
            <a:r>
              <a:rPr lang="en-US" dirty="0" smtClean="0"/>
              <a:t> function </a:t>
            </a:r>
          </a:p>
          <a:p>
            <a:pPr lvl="1"/>
            <a:r>
              <a:rPr lang="en-US" dirty="0" smtClean="0"/>
              <a:t>Check whether result of correlated nested query is empty or not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EXISTS </a:t>
            </a:r>
            <a:r>
              <a:rPr lang="en-US" dirty="0" smtClean="0"/>
              <a:t>equivalent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(SELECT COUNT(*) … ) &lt;&gt; 0</a:t>
            </a:r>
          </a:p>
          <a:p>
            <a:endParaRPr lang="en-US" dirty="0" smtClean="0"/>
          </a:p>
          <a:p>
            <a:endParaRPr lang="en-US" dirty="0" smtClean="0"/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name, phone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Customer C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331628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NOT EXISTS (	SELECT *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331628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FROM Sale S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3316288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C.custid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S.custid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85850" lvl="2" indent="-285750">
              <a:spcBef>
                <a:spcPts val="0"/>
              </a:spcBef>
              <a:spcAft>
                <a:spcPts val="0"/>
              </a:spcAft>
              <a:tabLst>
                <a:tab pos="3316288" algn="l"/>
              </a:tabLst>
            </a:pPr>
            <a:endParaRPr lang="en-US" dirty="0" smtClean="0">
              <a:cs typeface="Courier New" pitchFamily="49" charset="0"/>
            </a:endParaRPr>
          </a:p>
          <a:p>
            <a:pPr marL="1085850" lvl="2" indent="-285750">
              <a:spcBef>
                <a:spcPts val="0"/>
              </a:spcBef>
              <a:spcAft>
                <a:spcPts val="0"/>
              </a:spcAft>
              <a:tabLst>
                <a:tab pos="3316288" algn="l"/>
              </a:tabLst>
            </a:pPr>
            <a:r>
              <a:rPr lang="en-US" dirty="0" smtClean="0">
                <a:cs typeface="Courier New" pitchFamily="49" charset="0"/>
              </a:rPr>
              <a:t>Note that columns selected in inner query are irrelevant.</a:t>
            </a:r>
          </a:p>
          <a:p>
            <a:pPr marL="1085850" lvl="2" indent="-285750">
              <a:spcBef>
                <a:spcPts val="0"/>
              </a:spcBef>
              <a:spcAft>
                <a:spcPts val="0"/>
              </a:spcAft>
              <a:tabLst>
                <a:tab pos="3316288" algn="l"/>
              </a:tabLst>
            </a:pPr>
            <a:endParaRPr lang="en-US" dirty="0">
              <a:cs typeface="Courier New" pitchFamily="49" charset="0"/>
            </a:endParaRPr>
          </a:p>
          <a:p>
            <a:r>
              <a:rPr lang="en-US" dirty="0" smtClean="0"/>
              <a:t>SQL 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UNIQUE(Q)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if no duplicate tuples in result of query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535329"/>
              </p:ext>
            </p:extLst>
          </p:nvPr>
        </p:nvGraphicFramePr>
        <p:xfrm>
          <a:off x="1295400" y="2286000"/>
          <a:ext cx="3124200" cy="502920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5121"/>
              </p:ext>
            </p:extLst>
          </p:nvPr>
        </p:nvGraphicFramePr>
        <p:xfrm>
          <a:off x="5181600" y="2286000"/>
          <a:ext cx="1828800" cy="502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saleid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SQL:</a:t>
            </a:r>
          </a:p>
          <a:p>
            <a:pPr lvl="1"/>
            <a:r>
              <a:rPr lang="en-US" dirty="0" smtClean="0"/>
              <a:t>Self joins</a:t>
            </a:r>
          </a:p>
          <a:p>
            <a:pPr lvl="1"/>
            <a:r>
              <a:rPr lang="en-US" dirty="0"/>
              <a:t>Aggregate functions</a:t>
            </a:r>
          </a:p>
          <a:p>
            <a:pPr lvl="1"/>
            <a:r>
              <a:rPr lang="en-US" dirty="0"/>
              <a:t>Grouping</a:t>
            </a:r>
          </a:p>
          <a:p>
            <a:pPr lvl="1"/>
            <a:r>
              <a:rPr lang="en-US" dirty="0"/>
              <a:t>Sorting</a:t>
            </a:r>
          </a:p>
          <a:p>
            <a:pPr lvl="1"/>
            <a:r>
              <a:rPr lang="en-US" dirty="0" smtClean="0"/>
              <a:t>Nested queries</a:t>
            </a:r>
          </a:p>
          <a:p>
            <a:r>
              <a:rPr lang="en-US" dirty="0" smtClean="0"/>
              <a:t>Relational algebra expressions can handle self joins and nested queries with no additional operators</a:t>
            </a:r>
          </a:p>
          <a:p>
            <a:pPr lvl="1"/>
            <a:r>
              <a:rPr lang="en-US" dirty="0" smtClean="0"/>
              <a:t>Grouping, aggregations, and sorting require additional operators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Complex SQL Retrieval Queries</a:t>
            </a:r>
          </a:p>
          <a:p>
            <a:pPr lvl="1"/>
            <a:r>
              <a:rPr lang="en-US" dirty="0" smtClean="0"/>
              <a:t>Self-Joins</a:t>
            </a:r>
          </a:p>
          <a:p>
            <a:pPr lvl="1"/>
            <a:r>
              <a:rPr lang="en-US" dirty="0" smtClean="0"/>
              <a:t>Renaming Attributes and Results</a:t>
            </a:r>
          </a:p>
          <a:p>
            <a:pPr lvl="1"/>
            <a:r>
              <a:rPr lang="en-US" dirty="0"/>
              <a:t>Grouping, Aggregation, and Group Filtering</a:t>
            </a:r>
          </a:p>
          <a:p>
            <a:pPr lvl="1"/>
            <a:r>
              <a:rPr lang="en-US" dirty="0"/>
              <a:t>Ordering Results</a:t>
            </a:r>
          </a:p>
          <a:p>
            <a:pPr lvl="1"/>
            <a:r>
              <a:rPr lang="en-US" dirty="0" smtClean="0"/>
              <a:t>Nested SPJ Queries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Review of SPJ Queries in SQL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3716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SPJ (select-project-join) queries</a:t>
            </a:r>
          </a:p>
          <a:p>
            <a:pPr lvl="1"/>
            <a:r>
              <a:rPr lang="en-CA" dirty="0" smtClean="0"/>
              <a:t>SQL’s basic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select-from-where</a:t>
            </a:r>
            <a:r>
              <a:rPr lang="en-CA" dirty="0" smtClean="0"/>
              <a:t> queries</a:t>
            </a:r>
          </a:p>
          <a:p>
            <a:pPr lvl="1"/>
            <a:r>
              <a:rPr lang="en-CA" dirty="0" smtClean="0"/>
              <a:t>Equivalent to using only </a:t>
            </a:r>
            <a:r>
              <a:rPr lang="en-CA" dirty="0" smtClean="0">
                <a:latin typeface="Cambria Math" pitchFamily="18" charset="0"/>
                <a:ea typeface="Cambria Math" pitchFamily="18" charset="0"/>
                <a:sym typeface="Symbol"/>
              </a:rPr>
              <a:t></a:t>
            </a:r>
            <a:r>
              <a:rPr lang="en-CA" dirty="0" smtClean="0"/>
              <a:t>, </a:t>
            </a:r>
            <a:r>
              <a:rPr lang="en-CA" dirty="0" smtClean="0">
                <a:latin typeface="Cambria Math" pitchFamily="18" charset="0"/>
                <a:ea typeface="Cambria Math" pitchFamily="18" charset="0"/>
                <a:sym typeface="Symbol"/>
              </a:rPr>
              <a:t></a:t>
            </a:r>
            <a:r>
              <a:rPr lang="en-CA" dirty="0" smtClean="0"/>
              <a:t>, and </a:t>
            </a:r>
            <a:r>
              <a:rPr lang="en-CA" dirty="0" smtClean="0">
                <a:latin typeface="Cambria Math"/>
                <a:ea typeface="Cambria Math"/>
                <a:sym typeface="Symbol"/>
              </a:rPr>
              <a:t>⋈ </a:t>
            </a:r>
            <a:r>
              <a:rPr lang="en-CA" dirty="0" smtClean="0">
                <a:ea typeface="Cambria Math"/>
                <a:sym typeface="Symbol"/>
              </a:rPr>
              <a:t>(or </a:t>
            </a:r>
            <a:r>
              <a:rPr lang="en-CA" dirty="0" smtClean="0">
                <a:latin typeface="Cambria Math"/>
                <a:ea typeface="Cambria Math"/>
                <a:sym typeface="Symbol"/>
              </a:rPr>
              <a:t></a:t>
            </a:r>
            <a:r>
              <a:rPr lang="en-CA" dirty="0" smtClean="0">
                <a:ea typeface="Cambria Math"/>
                <a:sym typeface="Symbol"/>
              </a:rPr>
              <a:t>)</a:t>
            </a:r>
            <a:r>
              <a:rPr lang="en-CA" dirty="0"/>
              <a:t> </a:t>
            </a:r>
            <a:r>
              <a:rPr lang="en-CA" dirty="0" smtClean="0"/>
              <a:t>in Relational Algebra</a:t>
            </a:r>
          </a:p>
          <a:p>
            <a:pPr marL="960120" lvl="2" indent="0">
              <a:buNone/>
            </a:pPr>
            <a:r>
              <a:rPr lang="en-CA" dirty="0" smtClean="0"/>
              <a:t>(and possibly </a:t>
            </a:r>
            <a:r>
              <a:rPr lang="en-CA" dirty="0" smtClean="0">
                <a:sym typeface="Symbol"/>
              </a:rPr>
              <a:t>, if attributes need to be renamed before joining</a:t>
            </a:r>
            <a:r>
              <a:rPr lang="en-CA" dirty="0" smtClean="0"/>
              <a:t>)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695960" y="2514600"/>
            <a:ext cx="7381240" cy="3352800"/>
            <a:chOff x="514985" y="2209800"/>
            <a:chExt cx="7381240" cy="3352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225" y="3505200"/>
              <a:ext cx="73660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985" y="2209800"/>
              <a:ext cx="7331075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80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Renaming in SQL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/>
          <a:lstStyle/>
          <a:p>
            <a:r>
              <a:rPr lang="en-US" dirty="0" smtClean="0"/>
              <a:t>For convenience, include renaming (like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) as well</a:t>
            </a:r>
            <a:endParaRPr lang="en-US" dirty="0" smtClean="0"/>
          </a:p>
          <a:p>
            <a:r>
              <a:rPr lang="en-US" b="1" dirty="0" smtClean="0"/>
              <a:t>Aliases</a:t>
            </a:r>
            <a:r>
              <a:rPr lang="en-US" dirty="0" smtClean="0"/>
              <a:t> or </a:t>
            </a:r>
            <a:r>
              <a:rPr lang="en-US" b="1" dirty="0" smtClean="0"/>
              <a:t>tuple variables</a:t>
            </a:r>
          </a:p>
          <a:p>
            <a:pPr lvl="1"/>
            <a:r>
              <a:rPr lang="en-US" dirty="0" smtClean="0"/>
              <a:t>Provide alternative names for tables or columns</a:t>
            </a:r>
          </a:p>
          <a:p>
            <a:pPr marL="1579563" lvl="2" indent="-779463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579563" lvl="2" indent="-779463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579563" lvl="2" indent="-779463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579563" lvl="2" indent="-77946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sale_date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product,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quantity AS amount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579563" lvl="2" indent="-779463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Customer C, Sale AS S(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id,sale_date,custid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LineItem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579563" lvl="2" indent="-77946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C.custid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S.custid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AND id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Keyword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 smtClean="0"/>
              <a:t> is optional</a:t>
            </a: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AE6254-E03C-4BC8-B961-36EBE23CA52F}" type="slidenum">
              <a:rPr lang="en-CA"/>
              <a:pPr eaLnBrk="1" hangingPunct="1"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6417"/>
              </p:ext>
            </p:extLst>
          </p:nvPr>
        </p:nvGraphicFramePr>
        <p:xfrm>
          <a:off x="609600" y="2453640"/>
          <a:ext cx="29718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685800"/>
                <a:gridCol w="824753"/>
                <a:gridCol w="699247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Customer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name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address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phone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31348"/>
              </p:ext>
            </p:extLst>
          </p:nvPr>
        </p:nvGraphicFramePr>
        <p:xfrm>
          <a:off x="3695700" y="2453640"/>
          <a:ext cx="18288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2209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Sale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saleid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date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23261"/>
              </p:ext>
            </p:extLst>
          </p:nvPr>
        </p:nvGraphicFramePr>
        <p:xfrm>
          <a:off x="5638800" y="2453640"/>
          <a:ext cx="2819400" cy="44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00100"/>
                <a:gridCol w="800100"/>
                <a:gridCol w="6096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 err="1" smtClean="0">
                          <a:effectLst/>
                        </a:rPr>
                        <a:t>LineItem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 err="1">
                          <a:effectLst/>
                        </a:rPr>
                        <a:t>saleid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product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quantity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u="none" strike="noStrike" dirty="0">
                          <a:effectLst/>
                        </a:rPr>
                        <a:t>price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Self-joins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Renaming is mandatory if table used more than once in a query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Example</a:t>
            </a:r>
          </a:p>
          <a:p>
            <a:pPr marL="274320" lvl="1" indent="0">
              <a:buNone/>
            </a:pPr>
            <a:r>
              <a:rPr lang="en-CA" i="1" dirty="0" smtClean="0"/>
              <a:t>Give the last names and salaries of employees and their managers whenever the employee earns more than the manager.</a:t>
            </a:r>
          </a:p>
          <a:p>
            <a:pPr marL="274320" lvl="1" indent="0">
              <a:buNone/>
            </a:pPr>
            <a:endParaRPr lang="en-CA" i="1" dirty="0" smtClean="0"/>
          </a:p>
          <a:p>
            <a:pPr lvl="1"/>
            <a:r>
              <a:rPr lang="en-CA" dirty="0" smtClean="0"/>
              <a:t>Think of the EMPLOYEE table as two tables, one for employees and one for managers.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marL="274320" lvl="1" indent="0">
              <a:buNone/>
            </a:pP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endParaRPr lang="en-CA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E.Lname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M.Lname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M.Salary</a:t>
            </a:r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FROM EMPLOYEE E, EMPLOYEE M</a:t>
            </a:r>
          </a:p>
          <a:p>
            <a:pPr marL="274320" lvl="1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E.Super_ssn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M.Ssn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E.Salary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M.Salary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39654"/>
              </p:ext>
            </p:extLst>
          </p:nvPr>
        </p:nvGraphicFramePr>
        <p:xfrm>
          <a:off x="609600" y="1295400"/>
          <a:ext cx="7696200" cy="60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624840"/>
                <a:gridCol w="762000"/>
                <a:gridCol w="609600"/>
                <a:gridCol w="762000"/>
                <a:gridCol w="914400"/>
                <a:gridCol w="609600"/>
                <a:gridCol w="762000"/>
                <a:gridCol w="1143000"/>
                <a:gridCol w="685800"/>
              </a:tblGrid>
              <a:tr h="279400">
                <a:tc gridSpan="10"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EMPLOYEE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Fname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Minit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Lname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u="sng" dirty="0" err="1" smtClean="0"/>
                        <a:t>Ssn</a:t>
                      </a:r>
                      <a:endParaRPr lang="en-CA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Bdate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Address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Sex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Salary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Super_ssn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Dno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24200" y="1905000"/>
            <a:ext cx="3962400" cy="228600"/>
            <a:chOff x="3124200" y="2057400"/>
            <a:chExt cx="3962400" cy="228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086600" y="20574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24200" y="2057400"/>
              <a:ext cx="0" cy="228600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124200" y="2286000"/>
              <a:ext cx="396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93399"/>
              </p:ext>
            </p:extLst>
          </p:nvPr>
        </p:nvGraphicFramePr>
        <p:xfrm>
          <a:off x="609600" y="4419600"/>
          <a:ext cx="7696200" cy="60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624840"/>
                <a:gridCol w="762000"/>
                <a:gridCol w="609600"/>
                <a:gridCol w="762000"/>
                <a:gridCol w="914400"/>
                <a:gridCol w="609600"/>
                <a:gridCol w="762000"/>
                <a:gridCol w="1143000"/>
                <a:gridCol w="685800"/>
              </a:tblGrid>
              <a:tr h="279400">
                <a:tc gridSpan="10"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Fname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Minit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Lname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u="sng" dirty="0" err="1" smtClean="0"/>
                        <a:t>Ssn</a:t>
                      </a:r>
                      <a:endParaRPr lang="en-CA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Bdate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Address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Sex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Salary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Super_ssn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Dno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56819"/>
              </p:ext>
            </p:extLst>
          </p:nvPr>
        </p:nvGraphicFramePr>
        <p:xfrm>
          <a:off x="609600" y="3581400"/>
          <a:ext cx="7696200" cy="60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624840"/>
                <a:gridCol w="762000"/>
                <a:gridCol w="609600"/>
                <a:gridCol w="762000"/>
                <a:gridCol w="914400"/>
                <a:gridCol w="609600"/>
                <a:gridCol w="762000"/>
                <a:gridCol w="1143000"/>
                <a:gridCol w="685800"/>
              </a:tblGrid>
              <a:tr h="279400">
                <a:tc gridSpan="10"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Fname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Minit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Lname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u="sng" dirty="0" err="1" smtClean="0"/>
                        <a:t>Ssn</a:t>
                      </a:r>
                      <a:endParaRPr lang="en-CA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Bdate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Address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Sex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Salary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Super_ssn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Dno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048000" y="4191000"/>
            <a:ext cx="3962400" cy="533400"/>
            <a:chOff x="3048000" y="3886200"/>
            <a:chExt cx="3962400" cy="533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7010400" y="38862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048000" y="4114800"/>
              <a:ext cx="0" cy="304800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048000" y="4114800"/>
              <a:ext cx="396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429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Aggregate Functions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Used to accumulate information from multiple tuples, forming a single-tuple summary</a:t>
            </a:r>
          </a:p>
          <a:p>
            <a:r>
              <a:rPr lang="en-US" dirty="0" smtClean="0"/>
              <a:t>Built-in aggregate functions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AVG</a:t>
            </a:r>
          </a:p>
          <a:p>
            <a:r>
              <a:rPr lang="en-US" dirty="0" smtClean="0"/>
              <a:t>Used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/>
              <a:t> clause</a:t>
            </a:r>
          </a:p>
          <a:p>
            <a:r>
              <a:rPr lang="en-US" dirty="0" smtClean="0"/>
              <a:t>Examples:</a:t>
            </a:r>
          </a:p>
          <a:p>
            <a:pPr marL="358775" lvl="2" indent="0">
              <a:buNone/>
            </a:pPr>
            <a:r>
              <a:rPr lang="en-US" i="1" dirty="0" smtClean="0"/>
              <a:t>How many movies were directed by Steven Spielberg?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COUNT(*)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director='Steven Spielberg‘;</a:t>
            </a:r>
          </a:p>
          <a:p>
            <a:pPr marL="717550" lvl="2" indent="-179388"/>
            <a:r>
              <a:rPr lang="en-US" dirty="0">
                <a:cs typeface="Courier New" pitchFamily="49" charset="0"/>
              </a:rPr>
              <a:t>All tuples in result are counted, </a:t>
            </a:r>
            <a:r>
              <a:rPr lang="en-US" i="1" dirty="0">
                <a:cs typeface="Courier New" pitchFamily="49" charset="0"/>
              </a:rPr>
              <a:t>with duplicates</a:t>
            </a:r>
            <a:r>
              <a:rPr lang="en-US" dirty="0">
                <a:cs typeface="Courier New" pitchFamily="49" charset="0"/>
              </a:rPr>
              <a:t>!</a:t>
            </a:r>
          </a:p>
          <a:p>
            <a:pPr marL="1174750" lvl="3" indent="-179388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COUNT(title)</a:t>
            </a:r>
            <a:r>
              <a:rPr lang="en-US" dirty="0" smtClean="0">
                <a:cs typeface="Courier New" pitchFamily="49" charset="0"/>
              </a:rPr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COUNT(director)</a:t>
            </a:r>
            <a:r>
              <a:rPr lang="en-US" dirty="0" smtClean="0">
                <a:cs typeface="Courier New" pitchFamily="49" charset="0"/>
              </a:rPr>
              <a:t> give same result!</a:t>
            </a:r>
          </a:p>
          <a:p>
            <a:pPr marL="717550" lvl="2" indent="-179388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COUNT(DISTINCT year)</a:t>
            </a:r>
            <a:r>
              <a:rPr lang="en-US" dirty="0" smtClean="0">
                <a:cs typeface="Courier New" pitchFamily="49" charset="0"/>
              </a:rPr>
              <a:t> would include each year only once!</a:t>
            </a:r>
          </a:p>
          <a:p>
            <a:pPr marL="358775" lvl="2" indent="0">
              <a:buNone/>
            </a:pPr>
            <a:r>
              <a:rPr lang="en-US" i="1" dirty="0" smtClean="0"/>
              <a:t>What</a:t>
            </a:r>
            <a:r>
              <a:rPr lang="en-US" i="1" dirty="0" smtClean="0">
                <a:cs typeface="Courier New" pitchFamily="49" charset="0"/>
              </a:rPr>
              <a:t> was the total movie profit since 2010, across how many directors?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SUM(gross - budget), COUNT(DISTINCT director)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Film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year &gt;= 2010;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00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Grouping Before Aggregation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can we answer a query such as</a:t>
            </a:r>
          </a:p>
          <a:p>
            <a:pPr marL="27432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How many films were directed by each director after 2001?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Need to produce a result with one tuple per director</a:t>
            </a:r>
          </a:p>
          <a:p>
            <a:pPr marL="730250" lvl="1" indent="-282575">
              <a:buFont typeface="+mj-lt"/>
              <a:buAutoNum type="arabicPeriod"/>
            </a:pPr>
            <a:r>
              <a:rPr lang="en-US" dirty="0" smtClean="0"/>
              <a:t>Partition relation into subsets of tuples based on </a:t>
            </a:r>
            <a:r>
              <a:rPr lang="en-US" b="1" dirty="0" smtClean="0"/>
              <a:t>grouping column(s)</a:t>
            </a:r>
          </a:p>
          <a:p>
            <a:pPr marL="730250" lvl="1" indent="-282575">
              <a:buFont typeface="+mj-lt"/>
              <a:buAutoNum type="arabicPeriod"/>
            </a:pPr>
            <a:r>
              <a:rPr lang="en-US" dirty="0" smtClean="0"/>
              <a:t>Apply function to each such group independently</a:t>
            </a:r>
          </a:p>
          <a:p>
            <a:pPr marL="730250" lvl="1" indent="-282575">
              <a:buFont typeface="+mj-lt"/>
              <a:buAutoNum type="arabicPeriod"/>
            </a:pPr>
            <a:r>
              <a:rPr lang="en-US" dirty="0" smtClean="0"/>
              <a:t>Produce one tuple per group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dirty="0" smtClean="0"/>
              <a:t>clause to specify grouping attributes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director, COUNT(*)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year &gt; 2001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BY director;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Every selector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cs typeface="Courier New" pitchFamily="49" charset="0"/>
              </a:rPr>
              <a:t> clause must be a grouping column or an aggregation function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SELECT director,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year, COUNT(*)</a:t>
            </a:r>
          </a:p>
          <a:p>
            <a:pPr marL="1371600" lvl="3" indent="0">
              <a:buNone/>
            </a:pPr>
            <a:r>
              <a:rPr lang="en-US" dirty="0" smtClean="0">
                <a:cs typeface="Courier New" pitchFamily="49" charset="0"/>
              </a:rPr>
              <a:t>would not be allowed unless </a:t>
            </a:r>
            <a:r>
              <a:rPr lang="en-US" i="1" dirty="0" smtClean="0">
                <a:cs typeface="Courier New" pitchFamily="49" charset="0"/>
              </a:rPr>
              <a:t>also</a:t>
            </a:r>
            <a:r>
              <a:rPr lang="en-US" dirty="0" smtClean="0">
                <a:cs typeface="Courier New" pitchFamily="49" charset="0"/>
              </a:rPr>
              <a:t> grouping by year</a:t>
            </a:r>
          </a:p>
          <a:p>
            <a:pPr marL="914400" lvl="2" indent="250825">
              <a:buNone/>
            </a:pPr>
            <a:r>
              <a:rPr lang="en-US" dirty="0" smtClean="0">
                <a:cs typeface="Courier New" pitchFamily="49" charset="0"/>
              </a:rPr>
              <a:t>i.e.,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director, year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77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HAVING Clause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partitioning into groups, whole partitions can be discarded.</a:t>
            </a:r>
          </a:p>
          <a:p>
            <a:pPr lvl="1"/>
            <a:r>
              <a:rPr lang="en-US" dirty="0" smtClean="0"/>
              <a:t>Provides a condition on the grouped tuples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Having clause cannot reference individual tuples within group</a:t>
            </a:r>
          </a:p>
          <a:p>
            <a:pPr lvl="1"/>
            <a:r>
              <a:rPr lang="en-US" dirty="0" smtClean="0"/>
              <a:t>Can reference grouping column(s) and aggregates only</a:t>
            </a:r>
          </a:p>
          <a:p>
            <a:pPr marL="274320" lvl="1" indent="0">
              <a:buNone/>
            </a:pPr>
            <a:endParaRPr lang="en-US" dirty="0"/>
          </a:p>
          <a:p>
            <a:pPr marL="358775" indent="-358775"/>
            <a:r>
              <a:rPr lang="en-US" dirty="0" smtClean="0"/>
              <a:t>Contrast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HAVING</a:t>
            </a:r>
            <a:r>
              <a:rPr lang="en-US" dirty="0" smtClean="0"/>
              <a:t> clause</a:t>
            </a:r>
          </a:p>
          <a:p>
            <a:pPr marL="358775" indent="-358775"/>
            <a:endParaRPr lang="en-US" dirty="0" smtClean="0"/>
          </a:p>
          <a:p>
            <a:pPr marL="717550" indent="-717550">
              <a:buNone/>
            </a:pPr>
            <a:r>
              <a:rPr lang="en-US" i="1" dirty="0" smtClean="0"/>
              <a:t>Note</a:t>
            </a:r>
            <a:r>
              <a:rPr lang="en-US" dirty="0" smtClean="0"/>
              <a:t>:	As for aggregation, no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BY</a:t>
            </a:r>
            <a:r>
              <a:rPr lang="en-US" dirty="0" smtClean="0"/>
              <a:t> clause means relation treated as one group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7" t="44377" r="43954" b="36053"/>
          <a:stretch>
            <a:fillRect/>
          </a:stretch>
        </p:blipFill>
        <p:spPr bwMode="auto">
          <a:xfrm>
            <a:off x="1447801" y="1752600"/>
            <a:ext cx="541812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7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Ordering of Query Results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Final output of a query can be sorted by one or more column values</a:t>
            </a:r>
          </a:p>
          <a:p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ORDER 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clause</a:t>
            </a:r>
          </a:p>
          <a:p>
            <a:pPr lvl="1"/>
            <a:r>
              <a:rPr lang="en-US" dirty="0" smtClean="0"/>
              <a:t>Keyword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DESC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for descending order of values</a:t>
            </a:r>
          </a:p>
          <a:p>
            <a:pPr lvl="1"/>
            <a:r>
              <a:rPr lang="en-US" dirty="0" smtClean="0"/>
              <a:t>Optionally use keyword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for ascending order (default)</a:t>
            </a:r>
          </a:p>
          <a:p>
            <a:r>
              <a:rPr lang="en-US" dirty="0" smtClean="0">
                <a:cs typeface="Courier New" pitchFamily="49" charset="0"/>
              </a:rPr>
              <a:t>Example</a:t>
            </a:r>
          </a:p>
          <a:p>
            <a:pPr marL="958850" lvl="2" indent="-6000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term, </a:t>
            </a:r>
          </a:p>
          <a:p>
            <a:pPr marL="958850" lvl="2" indent="-6000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COUNT(DISTINCT instructor) AS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num_instructors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958850" lvl="2" indent="-6000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FROM Course</a:t>
            </a:r>
          </a:p>
          <a:p>
            <a:pPr marL="958850" lvl="2" indent="-6000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GROUP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term;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958850" lvl="2" indent="-6000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term DESC;</a:t>
            </a:r>
          </a:p>
          <a:p>
            <a:pPr marL="644525" lvl="2" indent="-285750"/>
            <a:endParaRPr lang="en-US" dirty="0" smtClean="0">
              <a:cs typeface="Courier New" pitchFamily="49" charset="0"/>
            </a:endParaRPr>
          </a:p>
          <a:p>
            <a:pPr marL="644525" lvl="2" indent="-285750"/>
            <a:r>
              <a:rPr lang="en-US" dirty="0" smtClean="0">
                <a:cs typeface="Courier New" pitchFamily="49" charset="0"/>
              </a:rPr>
              <a:t>Note that this is sorted ascending by department.</a:t>
            </a:r>
          </a:p>
          <a:p>
            <a:pPr marL="627063" lvl="2" indent="-268288"/>
            <a:r>
              <a:rPr lang="en-US" dirty="0" smtClean="0">
                <a:cs typeface="Courier New" pitchFamily="49" charset="0"/>
              </a:rPr>
              <a:t>Within each department, terms sorted in descending order.</a:t>
            </a:r>
          </a:p>
          <a:p>
            <a:pPr marL="627063" lvl="2" indent="-268288"/>
            <a:r>
              <a:rPr lang="en-US" dirty="0" smtClean="0">
                <a:cs typeface="Courier New" pitchFamily="49" charset="0"/>
              </a:rPr>
              <a:t>What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DISTINCT</a:t>
            </a:r>
            <a:r>
              <a:rPr lang="en-US" dirty="0" smtClean="0">
                <a:cs typeface="Courier New" pitchFamily="49" charset="0"/>
              </a:rPr>
              <a:t> omitted? What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en-US" dirty="0" smtClean="0">
                <a:cs typeface="Courier New" pitchFamily="49" charset="0"/>
              </a:rPr>
              <a:t> omitted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clause? What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omitted </a:t>
            </a:r>
            <a:r>
              <a:rPr lang="en-US" dirty="0">
                <a:cs typeface="Courier New" pitchFamily="49" charset="0"/>
              </a:rPr>
              <a:t>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en-US" dirty="0" smtClean="0">
                <a:cs typeface="Courier New" pitchFamily="49" charset="0"/>
              </a:rPr>
              <a:t>clause? </a:t>
            </a:r>
            <a:r>
              <a:rPr lang="en-US" dirty="0">
                <a:cs typeface="Courier New" pitchFamily="49" charset="0"/>
              </a:rPr>
              <a:t>What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dept</a:t>
            </a:r>
            <a:r>
              <a:rPr lang="en-US" dirty="0">
                <a:cs typeface="Courier New" pitchFamily="49" charset="0"/>
              </a:rPr>
              <a:t> omitted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dirty="0">
                <a:cs typeface="Courier New" pitchFamily="49" charset="0"/>
              </a:rPr>
              <a:t>clause?</a:t>
            </a:r>
          </a:p>
          <a:p>
            <a:pPr marL="627063" lvl="2" indent="-268288"/>
            <a:endParaRPr lang="en-US" dirty="0">
              <a:cs typeface="Courier New" pitchFamily="49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8227219" y="5885656"/>
            <a:ext cx="13160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494288-0E03-4B68-ABB8-840CF109ECD0}" type="slidenum">
              <a:rPr lang="en-CA"/>
              <a:pPr eaLnBrk="1" hangingPunct="1"/>
              <a:t>9</a:t>
            </a:fld>
            <a:endParaRPr lang="en-CA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750035"/>
              </p:ext>
            </p:extLst>
          </p:nvPr>
        </p:nvGraphicFramePr>
        <p:xfrm>
          <a:off x="5181600" y="2590800"/>
          <a:ext cx="2895600" cy="502920"/>
        </p:xfrm>
        <a:graphic>
          <a:graphicData uri="http://schemas.openxmlformats.org/drawingml/2006/table">
            <a:tbl>
              <a:tblPr/>
              <a:tblGrid>
                <a:gridCol w="533400"/>
                <a:gridCol w="685800"/>
                <a:gridCol w="952500"/>
                <a:gridCol w="7239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dept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cnum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instructor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9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</TotalTime>
  <Words>1187</Words>
  <Application>Microsoft Macintosh PowerPoint</Application>
  <PresentationFormat>On-screen Show (4:3)</PresentationFormat>
  <Paragraphs>301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1_Essential</vt:lpstr>
      <vt:lpstr>Nested Queries and Aggregation</vt:lpstr>
      <vt:lpstr>Lecture Outline</vt:lpstr>
      <vt:lpstr>Review of SPJ Queries in SQL</vt:lpstr>
      <vt:lpstr>Renaming in SQL</vt:lpstr>
      <vt:lpstr>Self-joins</vt:lpstr>
      <vt:lpstr>Aggregate Functions</vt:lpstr>
      <vt:lpstr>Grouping Before Aggregation</vt:lpstr>
      <vt:lpstr>HAVING Clause</vt:lpstr>
      <vt:lpstr>Ordering of Query Results</vt:lpstr>
      <vt:lpstr>Summary of SQL Queries</vt:lpstr>
      <vt:lpstr>Nested Queries</vt:lpstr>
      <vt:lpstr>Nested Queries (cont’d.)</vt:lpstr>
      <vt:lpstr>Using IN for Membership Test</vt:lpstr>
      <vt:lpstr>Using IN (cont’d.)</vt:lpstr>
      <vt:lpstr>Nested 1-Column Queries</vt:lpstr>
      <vt:lpstr>Correlated Nested Queries</vt:lpstr>
      <vt:lpstr>EXISTS and UNIQUE Functions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136</cp:revision>
  <dcterms:created xsi:type="dcterms:W3CDTF">2010-05-06T15:58:58Z</dcterms:created>
  <dcterms:modified xsi:type="dcterms:W3CDTF">2013-09-11T13:39:37Z</dcterms:modified>
</cp:coreProperties>
</file>