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4" r:id="rId1"/>
  </p:sldMasterIdLst>
  <p:notesMasterIdLst>
    <p:notesMasterId r:id="rId26"/>
  </p:notesMasterIdLst>
  <p:sldIdLst>
    <p:sldId id="421" r:id="rId2"/>
    <p:sldId id="422" r:id="rId3"/>
    <p:sldId id="424" r:id="rId4"/>
    <p:sldId id="425" r:id="rId5"/>
    <p:sldId id="426" r:id="rId6"/>
    <p:sldId id="427" r:id="rId7"/>
    <p:sldId id="465" r:id="rId8"/>
    <p:sldId id="428" r:id="rId9"/>
    <p:sldId id="482" r:id="rId10"/>
    <p:sldId id="483" r:id="rId11"/>
    <p:sldId id="487" r:id="rId12"/>
    <p:sldId id="430" r:id="rId13"/>
    <p:sldId id="432" r:id="rId14"/>
    <p:sldId id="484" r:id="rId15"/>
    <p:sldId id="433" r:id="rId16"/>
    <p:sldId id="436" r:id="rId17"/>
    <p:sldId id="435" r:id="rId18"/>
    <p:sldId id="488" r:id="rId19"/>
    <p:sldId id="489" r:id="rId20"/>
    <p:sldId id="491" r:id="rId21"/>
    <p:sldId id="437" r:id="rId22"/>
    <p:sldId id="441" r:id="rId23"/>
    <p:sldId id="450" r:id="rId24"/>
    <p:sldId id="46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6522436-1E11-481B-B2E6-457BBB522718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0D9237-31DB-4FE2-9A06-A3A6EDA92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857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7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81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82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43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62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95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10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6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5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18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87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5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8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9237-31DB-4FE2-9A06-A3A6EDA9261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0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05/04/2013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Relational </a:t>
            </a:r>
            <a:r>
              <a:rPr lang="en-CA" dirty="0" smtClean="0"/>
              <a:t>Algebra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Chapter </a:t>
            </a:r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equivalent relational algebra expression?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8013" cy="44529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Employee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1" indent="0">
              <a:buFont typeface="Wingdings" pitchFamily="2" charset="2"/>
              <a:buNone/>
              <a:tabLst>
                <a:tab pos="1255713" algn="l"/>
                <a:tab pos="1344613" algn="l"/>
              </a:tabLs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	DISTINCT Name, S, Department</a:t>
            </a:r>
          </a:p>
          <a:p>
            <a:pPr marL="114300" lvl="1" indent="0">
              <a:buFont typeface="Wingdings" pitchFamily="2" charset="2"/>
              <a:buNone/>
              <a:tabLst>
                <a:tab pos="1255713" algn="l"/>
                <a:tab pos="1344613" algn="l"/>
              </a:tabLs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	Employee</a:t>
            </a:r>
          </a:p>
          <a:p>
            <a:pPr marL="114300" lvl="1" indent="0">
              <a:buFont typeface="Wingdings" pitchFamily="2" charset="2"/>
              <a:buNone/>
              <a:tabLst>
                <a:tab pos="1255713" algn="l"/>
                <a:tab pos="1344613" algn="l"/>
              </a:tabLs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JobType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'Faculty';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55675"/>
              </p:ext>
            </p:extLst>
          </p:nvPr>
        </p:nvGraphicFramePr>
        <p:xfrm>
          <a:off x="2057400" y="1752600"/>
          <a:ext cx="640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JobType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Secretary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Technician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492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Working with Long Expressions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Sometimes easier to write expressions a piece at a time</a:t>
                </a:r>
              </a:p>
              <a:p>
                <a:pPr lvl="1"/>
                <a:r>
                  <a:rPr lang="en-US" dirty="0" smtClean="0"/>
                  <a:t>Incremental development</a:t>
                </a:r>
              </a:p>
              <a:p>
                <a:pPr lvl="1"/>
                <a:r>
                  <a:rPr lang="en-US" dirty="0" smtClean="0"/>
                  <a:t>Documentation of steps involved</a:t>
                </a:r>
              </a:p>
              <a:p>
                <a:r>
                  <a:rPr lang="en-US" dirty="0" smtClean="0"/>
                  <a:t>Consider in-line </a:t>
                </a:r>
                <a:r>
                  <a:rPr lang="en-US" dirty="0"/>
                  <a:t>expression: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Fname</m:t>
                          </m:r>
                          <m:r>
                            <a:rPr lang="en-CA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Lname</m:t>
                          </m:r>
                          <m:r>
                            <a:rPr lang="en-CA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Salary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  <a:ea typeface="Cambria Math"/>
                                </a:rPr>
                                <m:t>Dno</m:t>
                              </m:r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=5</m:t>
                              </m:r>
                            </m:sub>
                          </m:sSub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EMPLOYEE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Equivalent sequence of operations: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>
                          <a:latin typeface="Cambria Math"/>
                          <a:ea typeface="Cambria Math"/>
                        </a:rPr>
                        <m:t>DEP</m:t>
                      </m:r>
                      <m:r>
                        <a:rPr lang="en-CA">
                          <a:latin typeface="Cambria Math"/>
                          <a:ea typeface="Cambria Math"/>
                        </a:rPr>
                        <m:t>5_</m:t>
                      </m:r>
                      <m:r>
                        <m:rPr>
                          <m:sty m:val="p"/>
                        </m:rPr>
                        <a:rPr lang="en-CA">
                          <a:latin typeface="Cambria Math"/>
                          <a:ea typeface="Cambria Math"/>
                        </a:rPr>
                        <m:t>EMPS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←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Dno</m:t>
                          </m:r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=5</m:t>
                          </m:r>
                        </m:sub>
                      </m:sSub>
                      <m:d>
                        <m:dPr>
                          <m:ctrlPr>
                            <a:rPr lang="en-CA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EMPLOYEE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>
                          <a:latin typeface="Cambria Math"/>
                          <a:ea typeface="Cambria Math"/>
                        </a:rPr>
                        <m:t>RESULT</m:t>
                      </m:r>
                      <m:r>
                        <a:rPr lang="en-US" b="1" i="1">
                          <a:latin typeface="Cambria Math"/>
                          <a:ea typeface="Cambria Math"/>
                        </a:rPr>
                        <m:t>←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Fname</m:t>
                          </m:r>
                          <m:r>
                            <a:rPr lang="en-CA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Lname</m:t>
                          </m:r>
                          <m:r>
                            <a:rPr lang="en-CA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Salary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</a:rPr>
                            <m:t>DEP</m:t>
                          </m:r>
                          <m:r>
                            <a:rPr lang="en-CA">
                              <a:latin typeface="Cambria Math"/>
                            </a:rPr>
                            <m:t>5_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</a:rPr>
                            <m:t>EMPS</m:t>
                          </m:r>
                        </m:e>
                      </m: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4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38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Operators from Set Theory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the elements of two sets in various ways</a:t>
            </a:r>
          </a:p>
          <a:p>
            <a:pPr lvl="1"/>
            <a:r>
              <a:rPr lang="en-US" dirty="0" smtClean="0"/>
              <a:t>Binary operators</a:t>
            </a:r>
          </a:p>
          <a:p>
            <a:pPr lvl="1"/>
            <a:r>
              <a:rPr lang="en-US" dirty="0" smtClean="0"/>
              <a:t>Relations must have the same types of tuples (</a:t>
            </a:r>
            <a:r>
              <a:rPr lang="en-US" i="1" dirty="0" smtClean="0"/>
              <a:t>union-compatible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UNION</a:t>
            </a:r>
          </a:p>
          <a:p>
            <a:pPr lvl="1"/>
            <a:r>
              <a:rPr lang="en-US" i="1" dirty="0" smtClean="0"/>
              <a:t>R</a:t>
            </a:r>
            <a:r>
              <a:rPr lang="en-US" dirty="0" smtClean="0"/>
              <a:t> ∪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Includes all tuples that are either in </a:t>
            </a:r>
            <a:r>
              <a:rPr lang="en-US" i="1" dirty="0" smtClean="0"/>
              <a:t>R</a:t>
            </a:r>
            <a:r>
              <a:rPr lang="en-US" dirty="0" smtClean="0"/>
              <a:t> or in </a:t>
            </a:r>
            <a:r>
              <a:rPr lang="en-US" i="1" dirty="0" smtClean="0"/>
              <a:t>S</a:t>
            </a:r>
            <a:r>
              <a:rPr lang="en-US" dirty="0" smtClean="0"/>
              <a:t> or in both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Duplicate tuples eliminated</a:t>
            </a:r>
          </a:p>
          <a:p>
            <a:r>
              <a:rPr lang="en-US" dirty="0"/>
              <a:t>INTERSECTION</a:t>
            </a:r>
          </a:p>
          <a:p>
            <a:pPr lvl="1"/>
            <a:r>
              <a:rPr lang="en-US" i="1" dirty="0"/>
              <a:t>R</a:t>
            </a:r>
            <a:r>
              <a:rPr lang="en-US" dirty="0"/>
              <a:t> ∩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Includes all tuples that are in both </a:t>
            </a:r>
            <a:r>
              <a:rPr lang="en-US" i="1" dirty="0"/>
              <a:t>R </a:t>
            </a:r>
            <a:r>
              <a:rPr lang="en-US" dirty="0"/>
              <a:t>and </a:t>
            </a:r>
            <a:r>
              <a:rPr lang="en-US" i="1" dirty="0"/>
              <a:t>S</a:t>
            </a:r>
          </a:p>
          <a:p>
            <a:r>
              <a:rPr lang="en-US" dirty="0" smtClean="0"/>
              <a:t>DIFFERENCE </a:t>
            </a:r>
            <a:r>
              <a:rPr lang="en-US" dirty="0"/>
              <a:t>(or MINUS)</a:t>
            </a:r>
          </a:p>
          <a:p>
            <a:pPr lvl="1"/>
            <a:r>
              <a:rPr lang="en-US" i="1" dirty="0"/>
              <a:t>R</a:t>
            </a:r>
            <a:r>
              <a:rPr lang="en-US" dirty="0"/>
              <a:t> –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Includes all tuples that are in </a:t>
            </a:r>
            <a:r>
              <a:rPr lang="en-US" i="1" dirty="0"/>
              <a:t>R</a:t>
            </a:r>
            <a:r>
              <a:rPr lang="en-US" dirty="0"/>
              <a:t> but not in </a:t>
            </a:r>
            <a:r>
              <a:rPr lang="en-US" i="1" dirty="0" smtClean="0"/>
              <a:t>S</a:t>
            </a:r>
            <a:endParaRPr lang="en-US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PRODUCT </a:t>
            </a:r>
            <a:r>
              <a:rPr lang="en-US" dirty="0" err="1" smtClean="0"/>
              <a:t>OperatOR</a:t>
            </a:r>
            <a:endParaRPr 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Binary operator</a:t>
            </a:r>
          </a:p>
          <a:p>
            <a:r>
              <a:rPr lang="en-US" dirty="0" smtClean="0"/>
              <a:t>aka CARTESIAN PRODUCT or CROSS JOIN</a:t>
            </a:r>
          </a:p>
          <a:p>
            <a:r>
              <a:rPr lang="en-US" i="1" dirty="0" smtClean="0"/>
              <a:t>R</a:t>
            </a:r>
            <a:r>
              <a:rPr lang="en-US" dirty="0" smtClean="0"/>
              <a:t> ×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Attributes of result is union of attributes in operands</a:t>
            </a:r>
          </a:p>
          <a:p>
            <a:pPr lvl="2"/>
            <a:r>
              <a:rPr lang="en-US" dirty="0" err="1" smtClean="0"/>
              <a:t>deg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× 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dirty="0" err="1" smtClean="0"/>
              <a:t>deg</a:t>
            </a:r>
            <a:r>
              <a:rPr lang="en-US" dirty="0" smtClean="0"/>
              <a:t>(</a:t>
            </a:r>
            <a:r>
              <a:rPr lang="en-US" i="1" dirty="0" smtClean="0"/>
              <a:t>R) </a:t>
            </a:r>
            <a:r>
              <a:rPr lang="en-US" dirty="0" smtClean="0"/>
              <a:t>+ </a:t>
            </a:r>
            <a:r>
              <a:rPr lang="en-US" dirty="0" err="1" smtClean="0"/>
              <a:t>deg</a:t>
            </a:r>
            <a:r>
              <a:rPr lang="en-US" dirty="0" smtClean="0"/>
              <a:t>(S)</a:t>
            </a:r>
            <a:endParaRPr lang="en-US" dirty="0"/>
          </a:p>
          <a:p>
            <a:pPr lvl="1"/>
            <a:r>
              <a:rPr lang="en-US" dirty="0" smtClean="0"/>
              <a:t>Tuples in result are all combinations of tuples in operands</a:t>
            </a:r>
          </a:p>
          <a:p>
            <a:pPr lvl="2"/>
            <a:r>
              <a:rPr lang="en-US" dirty="0" smtClean="0"/>
              <a:t>|</a:t>
            </a:r>
            <a:r>
              <a:rPr lang="en-US" i="1" dirty="0"/>
              <a:t>R</a:t>
            </a:r>
            <a:r>
              <a:rPr lang="en-US" dirty="0"/>
              <a:t> × </a:t>
            </a:r>
            <a:r>
              <a:rPr lang="en-US" i="1" dirty="0" smtClean="0"/>
              <a:t>S| = |R| </a:t>
            </a:r>
            <a:r>
              <a:rPr lang="en-US" dirty="0" smtClean="0"/>
              <a:t>* |S|</a:t>
            </a:r>
          </a:p>
          <a:p>
            <a:r>
              <a:rPr lang="en-US" dirty="0" smtClean="0"/>
              <a:t>Relations do </a:t>
            </a:r>
            <a:r>
              <a:rPr lang="en-US" i="1" dirty="0" smtClean="0"/>
              <a:t>not</a:t>
            </a:r>
            <a:r>
              <a:rPr lang="en-US" dirty="0" smtClean="0"/>
              <a:t> have to be union compatible</a:t>
            </a:r>
          </a:p>
          <a:p>
            <a:r>
              <a:rPr lang="en-US" dirty="0" smtClean="0"/>
              <a:t>Often followed by a selection that matches values of attributes</a:t>
            </a:r>
          </a:p>
          <a:p>
            <a:pPr>
              <a:spcBef>
                <a:spcPts val="16200"/>
              </a:spcBef>
            </a:pPr>
            <a:r>
              <a:rPr lang="en-US" i="1" dirty="0" smtClean="0"/>
              <a:t>What if </a:t>
            </a:r>
            <a:r>
              <a:rPr lang="en-US" i="1" dirty="0"/>
              <a:t>both </a:t>
            </a:r>
            <a:r>
              <a:rPr lang="en-US" i="1" dirty="0" smtClean="0"/>
              <a:t>operands have an attribute with the same name?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13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43470"/>
              </p:ext>
            </p:extLst>
          </p:nvPr>
        </p:nvGraphicFramePr>
        <p:xfrm>
          <a:off x="533400" y="4114800"/>
          <a:ext cx="25908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</a:tblGrid>
              <a:tr h="2286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>
                          <a:effectLst/>
                        </a:rPr>
                        <a:t>Course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dept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cnum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instructor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term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338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Spring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CS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330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Smith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Winter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STATS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330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Wong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Winter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05005"/>
              </p:ext>
            </p:extLst>
          </p:nvPr>
        </p:nvGraphicFramePr>
        <p:xfrm>
          <a:off x="3180230" y="4114800"/>
          <a:ext cx="1411940" cy="88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970"/>
                <a:gridCol w="705970"/>
              </a:tblGrid>
              <a:tr h="220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>
                          <a:effectLst/>
                        </a:rPr>
                        <a:t>TA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name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major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Ashley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Lee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STATS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397584"/>
              </p:ext>
            </p:extLst>
          </p:nvPr>
        </p:nvGraphicFramePr>
        <p:xfrm>
          <a:off x="4648200" y="4114800"/>
          <a:ext cx="40386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2286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 smtClean="0">
                          <a:effectLst/>
                        </a:rPr>
                        <a:t>Course </a:t>
                      </a:r>
                      <a:r>
                        <a:rPr lang="en-CA" sz="1100" b="1" u="none" strike="noStrike" dirty="0" smtClean="0">
                          <a:effectLst/>
                          <a:sym typeface="Symbol"/>
                        </a:rPr>
                        <a:t></a:t>
                      </a:r>
                      <a:r>
                        <a:rPr lang="en-CA" sz="1100" b="1" u="none" strike="noStrike" dirty="0" smtClean="0">
                          <a:effectLst/>
                        </a:rPr>
                        <a:t> TA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dept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cnum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instructor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term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name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major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338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Spring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Ashley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330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Smith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Winter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Ashley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STATS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330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Wong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Winter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Ashley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338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Spring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Lee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STATS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330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Smith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Winter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Lee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STATS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STATS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330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Wong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Winter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Lee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STATS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RENAMing</a:t>
            </a:r>
            <a:r>
              <a:rPr lang="en-US" dirty="0" smtClean="0"/>
              <a:t> Relations &amp; Attributes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Unary RENAME operator</a:t>
                </a:r>
              </a:p>
              <a:p>
                <a:pPr lvl="1"/>
                <a:r>
                  <a:rPr lang="en-US" dirty="0"/>
                  <a:t>Rename </a:t>
                </a:r>
                <a:r>
                  <a:rPr lang="en-US" dirty="0" smtClean="0"/>
                  <a:t>relation</a:t>
                </a:r>
                <a:endParaRPr lang="en-US" dirty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CA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Rename </a:t>
                </a:r>
                <a:r>
                  <a:rPr lang="en-US" dirty="0" smtClean="0"/>
                  <a:t>attributes</a:t>
                </a:r>
                <a:endParaRPr lang="en-US" dirty="0"/>
              </a:p>
              <a:p>
                <a:pPr marL="274320" lvl="1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1,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2,…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𝐵𝑛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sub>
                      </m:sSub>
                      <m:d>
                        <m:dPr>
                          <m:ctrlPr>
                            <a:rPr lang="en-CA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smtClean="0"/>
                  <a:t>Rename relation and its attributes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1,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2,…,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𝐵𝑛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sub>
                      </m:sSub>
                      <m:d>
                        <m:dPr>
                          <m:ctrlPr>
                            <a:rPr lang="en-CA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>
                  <a:spcBef>
                    <a:spcPts val="1800"/>
                  </a:spcBef>
                </a:pPr>
                <a:r>
                  <a:rPr lang="en-US" dirty="0" smtClean="0"/>
                  <a:t>Example: pairing upper year students with freshmen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/>
                            <a:ea typeface="Cambria Math"/>
                          </a:rPr>
                          <m:t>Mentor</m:t>
                        </m:r>
                        <m:r>
                          <a:rPr lang="en-CA" b="0" i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/>
                            <a:ea typeface="Cambria Math"/>
                          </a:rPr>
                          <m:t>senior</m:t>
                        </m:r>
                        <m:r>
                          <a:rPr lang="en-CA" b="0" i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/>
                            <a:ea typeface="Cambria Math"/>
                          </a:rPr>
                          <m:t>class</m:t>
                        </m:r>
                        <m:r>
                          <a:rPr lang="en-CA" b="0" i="0" smtClean="0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  <m:d>
                      <m:dPr>
                        <m:ctrlPr>
                          <a:rPr lang="en-CA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CA" b="0" i="0" smtClean="0">
                                <a:latin typeface="Cambria Math"/>
                                <a:ea typeface="Cambria Math"/>
                              </a:rPr>
                              <m:t>year</m:t>
                            </m:r>
                            <m:r>
                              <a:rPr lang="en-CA" b="0" i="0" smtClean="0">
                                <a:latin typeface="Cambria Math"/>
                                <a:ea typeface="Cambria Math"/>
                              </a:rPr>
                              <m:t>&gt;2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CA" b="0" i="0" smtClean="0">
                                <a:latin typeface="Cambria Math"/>
                                <a:ea typeface="Cambria Math"/>
                              </a:rPr>
                              <m:t>Student</m:t>
                            </m:r>
                          </m:e>
                        </m:d>
                      </m:e>
                    </m:d>
                    <m:r>
                      <a:rPr lang="en-CA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CA">
                            <a:latin typeface="Cambria Math"/>
                            <a:ea typeface="Cambria Math"/>
                          </a:rPr>
                          <m:t>year</m:t>
                        </m:r>
                        <m:r>
                          <a:rPr lang="en-CA" b="0" i="0" smtClean="0">
                            <a:latin typeface="Cambria Math"/>
                            <a:ea typeface="Cambria Math"/>
                          </a:rPr>
                          <m:t>=1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>
                            <a:latin typeface="Cambria Math"/>
                            <a:ea typeface="Cambria Math"/>
                          </a:rPr>
                          <m:t>Student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69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410200"/>
              </a:xfrm>
              <a:blipFill rotWithShape="1">
                <a:blip r:embed="rId3"/>
                <a:stretch>
                  <a:fillRect l="-593" t="-4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50750"/>
              </p:ext>
            </p:extLst>
          </p:nvPr>
        </p:nvGraphicFramePr>
        <p:xfrm>
          <a:off x="6324600" y="1371600"/>
          <a:ext cx="1447800" cy="2072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/>
                <a:gridCol w="571500"/>
              </a:tblGrid>
              <a:tr h="259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>
                          <a:effectLst/>
                        </a:rPr>
                        <a:t>Student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name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year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Ashley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4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Lee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3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Dana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Jo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Jaden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Billie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0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JOIN Operator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Binary operator</a:t>
                </a:r>
              </a:p>
              <a:p>
                <a:r>
                  <a:rPr lang="en-US" i="1" dirty="0" smtClean="0"/>
                  <a:t>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⋈</m:t>
                        </m:r>
                      </m:e>
                      <m:sub>
                        <m:r>
                          <a:rPr lang="en-CA" smtClean="0">
                            <a:latin typeface="Cambria Math"/>
                          </a:rPr>
                          <m:t>&lt;</m:t>
                        </m:r>
                        <m:r>
                          <a:rPr lang="en-CA" smtClean="0">
                            <a:latin typeface="Cambria Math"/>
                          </a:rPr>
                          <m:t>𝑗𝑜𝑖𝑛</m:t>
                        </m:r>
                        <m:r>
                          <a:rPr lang="en-CA" smtClean="0">
                            <a:latin typeface="Cambria Math"/>
                          </a:rPr>
                          <m:t> </m:t>
                        </m:r>
                        <m:r>
                          <a:rPr lang="en-CA" smtClean="0">
                            <a:latin typeface="Cambria Math"/>
                          </a:rPr>
                          <m:t>𝑐𝑜𝑛𝑑𝑖𝑡𝑖𝑜𝑛</m:t>
                        </m:r>
                        <m:r>
                          <a:rPr lang="en-CA" smtClean="0">
                            <a:latin typeface="Cambria Math"/>
                          </a:rPr>
                          <m:t>&gt;</m:t>
                        </m:r>
                      </m:sub>
                    </m:sSub>
                  </m:oMath>
                </a14:m>
                <a:r>
                  <a:rPr lang="en-US" i="1" dirty="0" smtClean="0"/>
                  <a:t>S</a:t>
                </a:r>
              </a:p>
              <a:p>
                <a:pPr marL="274320" lvl="1" indent="0">
                  <a:buNone/>
                </a:pPr>
                <a:r>
                  <a:rPr lang="en-US" dirty="0" smtClean="0"/>
                  <a:t>where </a:t>
                </a:r>
                <a:r>
                  <a:rPr lang="en-US" b="1" dirty="0" smtClean="0"/>
                  <a:t>join </a:t>
                </a:r>
                <a:r>
                  <a:rPr lang="en-US" b="1" dirty="0"/>
                  <a:t>condition </a:t>
                </a:r>
                <a:r>
                  <a:rPr lang="en-US" dirty="0" smtClean="0"/>
                  <a:t>is a Boolean expression involving attributes from both operand relations</a:t>
                </a:r>
                <a:endParaRPr lang="en-US" dirty="0"/>
              </a:p>
              <a:p>
                <a:r>
                  <a:rPr lang="en-US" dirty="0" smtClean="0"/>
                  <a:t>Like cross product, combine tuples from two relations into single “longer” tuples, but only those that satisfy matching condition</a:t>
                </a:r>
              </a:p>
              <a:p>
                <a:pPr lvl="1"/>
                <a:r>
                  <a:rPr lang="en-US" dirty="0" smtClean="0"/>
                  <a:t>Formally, a </a:t>
                </a:r>
                <a:r>
                  <a:rPr lang="en-US" dirty="0"/>
                  <a:t>combination of </a:t>
                </a:r>
                <a:r>
                  <a:rPr lang="en-US" dirty="0" smtClean="0"/>
                  <a:t>cross product and select</a:t>
                </a:r>
              </a:p>
              <a:p>
                <a:pPr marL="274320" lvl="1" indent="0" algn="ctr">
                  <a:buNone/>
                </a:pP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⋈</m:t>
                        </m:r>
                      </m:e>
                      <m:sub>
                        <m:r>
                          <a:rPr lang="en-CA">
                            <a:latin typeface="Cambria Math"/>
                          </a:rPr>
                          <m:t>&lt;</m:t>
                        </m:r>
                        <m:r>
                          <a:rPr lang="en-CA">
                            <a:latin typeface="Cambria Math"/>
                          </a:rPr>
                          <m:t>𝑗𝑜𝑖𝑛</m:t>
                        </m:r>
                        <m:r>
                          <a:rPr lang="en-CA">
                            <a:latin typeface="Cambria Math"/>
                          </a:rPr>
                          <m:t> </m:t>
                        </m:r>
                        <m:r>
                          <a:rPr lang="en-CA">
                            <a:latin typeface="Cambria Math"/>
                          </a:rPr>
                          <m:t>𝑐𝑜𝑛𝑑𝑖𝑡𝑖𝑜𝑛</m:t>
                        </m:r>
                        <m:r>
                          <a:rPr lang="en-CA">
                            <a:latin typeface="Cambria Math"/>
                          </a:rPr>
                          <m:t>&gt;</m:t>
                        </m:r>
                      </m:sub>
                    </m:sSub>
                    <m:r>
                      <a:rPr lang="en-US" i="1" dirty="0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i="1" dirty="0" smtClean="0"/>
                  <a:t> =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CA">
                            <a:latin typeface="Cambria Math"/>
                          </a:rPr>
                          <m:t>&lt;</m:t>
                        </m:r>
                        <m:r>
                          <a:rPr lang="en-CA">
                            <a:latin typeface="Cambria Math"/>
                          </a:rPr>
                          <m:t>𝑗𝑜𝑖𝑛</m:t>
                        </m:r>
                        <m:r>
                          <a:rPr lang="en-CA">
                            <a:latin typeface="Cambria Math"/>
                          </a:rPr>
                          <m:t> </m:t>
                        </m:r>
                        <m:r>
                          <a:rPr lang="en-CA">
                            <a:latin typeface="Cambria Math"/>
                          </a:rPr>
                          <m:t>𝑐𝑜𝑛𝑑𝑖𝑡𝑖𝑜𝑛</m:t>
                        </m:r>
                        <m:r>
                          <a:rPr lang="en-CA" b="0" i="1" smtClean="0">
                            <a:latin typeface="Cambria Math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 smtClean="0"/>
                  <a:t>aka </a:t>
                </a:r>
                <a:r>
                  <a:rPr lang="en-US" b="1" dirty="0" smtClean="0">
                    <a:cs typeface="Courier New" pitchFamily="49" charset="0"/>
                    <a:sym typeface="Symbol"/>
                  </a:rPr>
                  <a:t></a:t>
                </a:r>
                <a:r>
                  <a:rPr lang="en-US" b="1" dirty="0" smtClean="0"/>
                  <a:t>-join </a:t>
                </a:r>
                <a:r>
                  <a:rPr lang="en-US" dirty="0" smtClean="0"/>
                  <a:t>or </a:t>
                </a:r>
                <a:r>
                  <a:rPr lang="en-US" b="1" dirty="0" smtClean="0"/>
                  <a:t>inner join</a:t>
                </a:r>
                <a:endParaRPr lang="en-US" b="1" dirty="0"/>
              </a:p>
              <a:p>
                <a:pPr lvl="1"/>
                <a:r>
                  <a:rPr lang="en-US" dirty="0" smtClean="0"/>
                  <a:t>Join condition expressed as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:r>
                  <a:rPr lang="en-US" dirty="0">
                    <a:sym typeface="Symbol"/>
                  </a:rPr>
                  <a:t></a:t>
                </a:r>
                <a:r>
                  <a:rPr lang="en-US" dirty="0" smtClean="0">
                    <a:sym typeface="Symbol"/>
                  </a:rPr>
                  <a:t> </a:t>
                </a:r>
                <a:r>
                  <a:rPr lang="en-US" i="1" dirty="0" smtClean="0">
                    <a:sym typeface="Symbol"/>
                  </a:rPr>
                  <a:t>B</a:t>
                </a:r>
                <a:r>
                  <a:rPr lang="en-US" dirty="0" smtClean="0">
                    <a:sym typeface="Symbol"/>
                  </a:rPr>
                  <a:t>, where 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  <a:sym typeface="Symbol"/>
                  </a:rPr>
                  <a:t>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 {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  <a:sym typeface="Symbol"/>
                  </a:rPr>
                  <a:t>=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,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  <a:sym typeface="Symbol"/>
                  </a:rPr>
                  <a:t>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,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  <a:sym typeface="Symbol"/>
                  </a:rPr>
                  <a:t>&gt;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,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  <a:sym typeface="Symbol"/>
                  </a:rPr>
                  <a:t>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,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  <a:sym typeface="Symbol"/>
                  </a:rPr>
                  <a:t>&lt;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,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  <a:sym typeface="Symbol"/>
                  </a:rPr>
                  <a:t>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}</a:t>
                </a:r>
              </a:p>
              <a:p>
                <a:pPr lvl="1"/>
                <a:r>
                  <a:rPr lang="en-US" dirty="0" smtClean="0">
                    <a:cs typeface="Courier New" pitchFamily="49" charset="0"/>
                    <a:sym typeface="Symbol"/>
                  </a:rPr>
                  <a:t>as opposed to </a:t>
                </a:r>
                <a:r>
                  <a:rPr lang="en-US" i="1" dirty="0" smtClean="0">
                    <a:cs typeface="Courier New" pitchFamily="49" charset="0"/>
                    <a:sym typeface="Symbol"/>
                  </a:rPr>
                  <a:t>outer joins</a:t>
                </a:r>
                <a:r>
                  <a:rPr lang="en-US" dirty="0" smtClean="0">
                    <a:cs typeface="Courier New" pitchFamily="49" charset="0"/>
                    <a:sym typeface="Symbol"/>
                  </a:rPr>
                  <a:t>, which will be explained later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78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562600"/>
              </a:xfrm>
              <a:blipFill rotWithShape="1">
                <a:blip r:embed="rId3"/>
                <a:stretch>
                  <a:fillRect l="-593" t="-4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 Operator (cont’d.)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Examples:</a:t>
                </a:r>
                <a:endParaRPr lang="en-US" dirty="0"/>
              </a:p>
              <a:p>
                <a:pPr lvl="1"/>
                <a:r>
                  <a:rPr lang="en-US" dirty="0"/>
                  <a:t>What are the names and salaries of all department managers?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Fname</m:t>
                          </m:r>
                          <m:r>
                            <a:rPr lang="en-CA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Lname</m:t>
                          </m:r>
                          <m:r>
                            <a:rPr lang="en-CA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Salary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DEPARTMENT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⋈</m:t>
                              </m:r>
                            </m:e>
                            <m:sub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𝑀𝑔𝑟</m:t>
                              </m:r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_</m:t>
                              </m:r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𝑠𝑠𝑛</m:t>
                              </m:r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𝑆𝑠𝑛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EMPLOYEE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Who can TA courses offered by their own department?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Join selectivity</a:t>
                </a:r>
              </a:p>
              <a:p>
                <a:pPr lvl="1"/>
                <a:r>
                  <a:rPr lang="en-US" dirty="0" smtClean="0"/>
                  <a:t>Fraction of number tuples in result over maximum possible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/>
                            <m:t>|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R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⋈</m:t>
                              </m:r>
                            </m:e>
                            <m:sub>
                              <m:r>
                                <a:rPr lang="en-CA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i="1" dirty="0"/>
                            <m:t>S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|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dirty="0"/>
                            <m:t>|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R</m:t>
                          </m:r>
                          <m:r>
                            <m:rPr>
                              <m:nor/>
                            </m:rPr>
                            <a:rPr lang="en-CA" b="0" i="0" dirty="0" smtClean="0"/>
                            <m:t>| ∗ |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S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|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Common case (as in examples above): </a:t>
                </a:r>
                <a:r>
                  <a:rPr lang="en-US" b="1" dirty="0"/>
                  <a:t>equijoin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4096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4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16</a:t>
            </a:fld>
            <a:endParaRPr lang="en-CA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24025"/>
              </p:ext>
            </p:extLst>
          </p:nvPr>
        </p:nvGraphicFramePr>
        <p:xfrm>
          <a:off x="533400" y="2667000"/>
          <a:ext cx="2590800" cy="1165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</a:tblGrid>
              <a:tr h="2286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Course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dept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cnum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instructor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term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338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Jones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Spring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CS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330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Smith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Winter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STATS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330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Wong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Winter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753616"/>
              </p:ext>
            </p:extLst>
          </p:nvPr>
        </p:nvGraphicFramePr>
        <p:xfrm>
          <a:off x="3180230" y="2667000"/>
          <a:ext cx="141194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970"/>
                <a:gridCol w="705970"/>
              </a:tblGrid>
              <a:tr h="2209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600" b="1" u="none" strike="noStrike" dirty="0">
                          <a:effectLst/>
                        </a:rPr>
                        <a:t>TA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name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major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Ashley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CS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Lee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STATS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1286977"/>
                  </p:ext>
                </p:extLst>
              </p:nvPr>
            </p:nvGraphicFramePr>
            <p:xfrm>
              <a:off x="4648200" y="2667000"/>
              <a:ext cx="4038600" cy="119634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73100"/>
                    <a:gridCol w="673100"/>
                    <a:gridCol w="673100"/>
                    <a:gridCol w="673100"/>
                    <a:gridCol w="673100"/>
                    <a:gridCol w="673100"/>
                  </a:tblGrid>
                  <a:tr h="228600">
                    <a:tc gridSpan="4"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600" b="1" u="none" strike="noStrike" dirty="0" smtClean="0">
                              <a:effectLst/>
                            </a:rPr>
                            <a:t>Course </a:t>
                          </a:r>
                          <a14:m/>
                          <a:r>
                            <a:rPr lang="en-CA" sz="1600" b="1" u="none" strike="noStrike" dirty="0" smtClean="0">
                              <a:effectLst/>
                            </a:rPr>
                            <a:t> TA</a:t>
                          </a:r>
                          <a:endParaRPr lang="en-CA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 fontAlgn="b"/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 fontAlgn="b"/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 fontAlgn="b"/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CA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CA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 err="1">
                              <a:effectLst/>
                            </a:rPr>
                            <a:t>dept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 err="1">
                              <a:effectLst/>
                            </a:rPr>
                            <a:t>cnum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instructor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term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name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major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338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Jones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>
                              <a:effectLst/>
                            </a:rPr>
                            <a:t>Spring</a:t>
                          </a:r>
                          <a:endParaRPr lang="en-CA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Ashley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330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Smith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Winter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Ashley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STATS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330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Wong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Winter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Lee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STATS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1286977"/>
                  </p:ext>
                </p:extLst>
              </p:nvPr>
            </p:nvGraphicFramePr>
            <p:xfrm>
              <a:off x="4648200" y="2667000"/>
              <a:ext cx="4038600" cy="1188466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673100"/>
                    <a:gridCol w="673100"/>
                    <a:gridCol w="673100"/>
                    <a:gridCol w="673100"/>
                    <a:gridCol w="673100"/>
                    <a:gridCol w="673100"/>
                  </a:tblGrid>
                  <a:tr h="274066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l="-227" t="-17778" r="-50113" b="-36444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 fontAlgn="b"/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 fontAlgn="b"/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 fontAlgn="b"/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CA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endParaRPr lang="en-CA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 err="1">
                              <a:effectLst/>
                            </a:rPr>
                            <a:t>dept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 err="1">
                              <a:effectLst/>
                            </a:rPr>
                            <a:t>cnum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instructor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term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name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major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338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Jones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>
                              <a:effectLst/>
                            </a:rPr>
                            <a:t>Spring</a:t>
                          </a:r>
                          <a:endParaRPr lang="en-CA" sz="11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Ashley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330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Smith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Winter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Ashley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CS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228600"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STATS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330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Wong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Winter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Lee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 fontAlgn="b"/>
                          <a:r>
                            <a:rPr lang="en-CA" sz="1100" u="none" strike="noStrike" dirty="0">
                              <a:effectLst/>
                            </a:rPr>
                            <a:t>STATS</a:t>
                          </a:r>
                          <a:endParaRPr lang="en-CA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7620" marR="7620" marT="762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 JOIN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 smtClean="0"/>
                  <a:t>R</a:t>
                </a:r>
                <a14:m>
                  <m:oMath xmlns:m="http://schemas.openxmlformats.org/officeDocument/2006/math" xmlns="">
                    <m:r>
                      <a:rPr lang="en-CA" b="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dirty="0"/>
                      <m:t>⋈</m:t>
                    </m:r>
                  </m:oMath>
                </a14:m>
                <a:r>
                  <a:rPr lang="en-US" i="1" dirty="0" smtClean="0"/>
                  <a:t>S</a:t>
                </a:r>
                <a:endParaRPr lang="en-US" dirty="0"/>
              </a:p>
              <a:p>
                <a:pPr lvl="1"/>
                <a:r>
                  <a:rPr lang="en-US" dirty="0" smtClean="0"/>
                  <a:t>No join condition</a:t>
                </a:r>
              </a:p>
              <a:p>
                <a:pPr lvl="1"/>
                <a:r>
                  <a:rPr lang="en-US" dirty="0" smtClean="0"/>
                  <a:t>Equijoin on attributes having identical names followed by projection to remove duplicate (superfluous) attributes</a:t>
                </a:r>
              </a:p>
              <a:p>
                <a:r>
                  <a:rPr lang="en-US" dirty="0" smtClean="0"/>
                  <a:t>Very common case </a:t>
                </a:r>
              </a:p>
              <a:p>
                <a:pPr lvl="1"/>
                <a:r>
                  <a:rPr lang="en-US" dirty="0" smtClean="0"/>
                  <a:t>Often attribute(s) in foreign keys have identical name(s) to the corresponding primary keys</a:t>
                </a:r>
              </a:p>
            </p:txBody>
          </p:sp>
        </mc:Choice>
        <mc:Fallback xmlns="">
          <p:sp>
            <p:nvSpPr>
              <p:cNvPr id="399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475" r="-96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17</a:t>
            </a:fld>
            <a:endParaRPr lang="en-C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520223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2057400"/>
            <a:ext cx="4546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Natural Join Example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106679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CA" dirty="0" smtClean="0"/>
                  <a:t>Who has taken a course taught by Anderson?</a:t>
                </a:r>
              </a:p>
              <a:p>
                <a:pPr marL="0" indent="0">
                  <a:buNone/>
                </a:pPr>
                <a14:m/>
                <a:endParaRPr lang="en-US" b="1" dirty="0"/>
              </a:p>
              <a:p>
                <a:pPr marL="0" indent="0">
                  <a:buNone/>
                </a:pPr>
                <a14:m/>
                <a:endParaRPr lang="en-CA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1066799"/>
              </a:xfrm>
              <a:blipFill rotWithShape="1">
                <a:blip r:embed="rId5"/>
                <a:stretch>
                  <a:fillRect l="-296" t="-402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3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Binary operator</a:t>
            </a:r>
          </a:p>
          <a:p>
            <a:r>
              <a:rPr lang="en-US" i="1" dirty="0" smtClean="0"/>
              <a:t>R </a:t>
            </a:r>
            <a:r>
              <a:rPr lang="en-US" dirty="0" smtClean="0"/>
              <a:t>÷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Attributes of </a:t>
            </a:r>
            <a:r>
              <a:rPr lang="en-US" i="1" dirty="0" smtClean="0"/>
              <a:t>S</a:t>
            </a:r>
            <a:r>
              <a:rPr lang="en-US" dirty="0" smtClean="0"/>
              <a:t> must be a subset of the attributes of </a:t>
            </a:r>
            <a:r>
              <a:rPr lang="en-US" i="1" dirty="0" smtClean="0"/>
              <a:t>R</a:t>
            </a:r>
          </a:p>
          <a:p>
            <a:pPr lvl="1"/>
            <a:r>
              <a:rPr lang="en-US" dirty="0" err="1" smtClean="0"/>
              <a:t>attr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/>
              <a:t>÷ </a:t>
            </a:r>
            <a:r>
              <a:rPr lang="en-US" i="1" dirty="0" smtClean="0"/>
              <a:t>S) = </a:t>
            </a:r>
            <a:r>
              <a:rPr lang="en-US" dirty="0" err="1" smtClean="0"/>
              <a:t>attr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 – </a:t>
            </a:r>
            <a:r>
              <a:rPr lang="en-US" dirty="0" err="1" smtClean="0"/>
              <a:t>attr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i="1" dirty="0" smtClean="0"/>
              <a:t>t</a:t>
            </a:r>
            <a:r>
              <a:rPr lang="en-US" dirty="0" smtClean="0"/>
              <a:t> tuple in (</a:t>
            </a:r>
            <a:r>
              <a:rPr lang="en-US" i="1" dirty="0" smtClean="0"/>
              <a:t>R </a:t>
            </a:r>
            <a:r>
              <a:rPr lang="en-US" dirty="0"/>
              <a:t>÷ </a:t>
            </a:r>
            <a:r>
              <a:rPr lang="en-US" i="1" dirty="0" smtClean="0"/>
              <a:t>S</a:t>
            </a:r>
            <a:r>
              <a:rPr lang="en-US" dirty="0" smtClean="0"/>
              <a:t>)  </a:t>
            </a:r>
            <a:r>
              <a:rPr lang="en-US" dirty="0" err="1" smtClean="0"/>
              <a:t>iff</a:t>
            </a:r>
            <a:r>
              <a:rPr lang="en-US" dirty="0" smtClean="0"/>
              <a:t>  (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× </a:t>
            </a:r>
            <a:r>
              <a:rPr lang="en-US" i="1" dirty="0" smtClean="0"/>
              <a:t>S</a:t>
            </a:r>
            <a:r>
              <a:rPr lang="en-US" dirty="0" smtClean="0"/>
              <a:t>) is a subset of </a:t>
            </a:r>
            <a:r>
              <a:rPr lang="en-US" i="1" dirty="0" smtClean="0"/>
              <a:t>R</a:t>
            </a:r>
          </a:p>
          <a:p>
            <a:r>
              <a:rPr lang="en-US" dirty="0" smtClean="0"/>
              <a:t>Used to answer questions involving </a:t>
            </a:r>
            <a:r>
              <a:rPr lang="en-US" i="1" dirty="0" smtClean="0"/>
              <a:t>all</a:t>
            </a:r>
          </a:p>
          <a:p>
            <a:pPr lvl="1"/>
            <a:r>
              <a:rPr lang="en-US" dirty="0" smtClean="0"/>
              <a:t>e.g., Which employees work </a:t>
            </a:r>
            <a:r>
              <a:rPr lang="en-US" dirty="0"/>
              <a:t>on </a:t>
            </a:r>
            <a:r>
              <a:rPr lang="en-US" i="1" dirty="0"/>
              <a:t>all</a:t>
            </a:r>
            <a:r>
              <a:rPr lang="en-US" dirty="0"/>
              <a:t> the </a:t>
            </a:r>
            <a:r>
              <a:rPr lang="en-US" dirty="0" smtClean="0"/>
              <a:t>critical projects?</a:t>
            </a:r>
          </a:p>
          <a:p>
            <a:pPr marL="960120" lvl="2" indent="0">
              <a:buNone/>
            </a:pPr>
            <a:r>
              <a:rPr lang="en-US" dirty="0" smtClean="0"/>
              <a:t>Works(</a:t>
            </a:r>
            <a:r>
              <a:rPr lang="en-US" dirty="0" err="1" smtClean="0"/>
              <a:t>enum,pnum</a:t>
            </a:r>
            <a:r>
              <a:rPr lang="en-US" dirty="0" smtClean="0"/>
              <a:t>)	Critical(</a:t>
            </a:r>
            <a:r>
              <a:rPr lang="en-US" dirty="0" err="1" smtClean="0"/>
              <a:t>pnum</a:t>
            </a:r>
            <a:r>
              <a:rPr lang="en-US" dirty="0" smtClean="0"/>
              <a:t>)</a:t>
            </a:r>
          </a:p>
          <a:p>
            <a:pPr marL="960120" lvl="2" indent="0">
              <a:buNone/>
            </a:pPr>
            <a:endParaRPr lang="en-US" dirty="0" smtClean="0"/>
          </a:p>
          <a:p>
            <a:pPr marL="960120" lvl="2" indent="0">
              <a:buNone/>
            </a:pPr>
            <a:endParaRPr lang="en-US" dirty="0" smtClean="0"/>
          </a:p>
          <a:p>
            <a:pPr marL="960120" lvl="2" indent="0">
              <a:buNone/>
            </a:pPr>
            <a:endParaRPr lang="en-US" dirty="0"/>
          </a:p>
          <a:p>
            <a:pPr marL="960120" lvl="2" indent="0">
              <a:buNone/>
            </a:pPr>
            <a:endParaRPr lang="en-US" dirty="0" smtClean="0"/>
          </a:p>
          <a:p>
            <a:pPr marL="960120" lvl="2" indent="0">
              <a:buNone/>
            </a:pPr>
            <a:endParaRPr lang="en-US" dirty="0"/>
          </a:p>
          <a:p>
            <a:r>
              <a:rPr lang="en-US" dirty="0" smtClean="0"/>
              <a:t>“Inverse” of cross product</a:t>
            </a:r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 Operator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19</a:t>
            </a:fld>
            <a:endParaRPr lang="en-CA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943196"/>
              </p:ext>
            </p:extLst>
          </p:nvPr>
        </p:nvGraphicFramePr>
        <p:xfrm>
          <a:off x="1219200" y="4038600"/>
          <a:ext cx="1219200" cy="1661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100" b="1" i="0" u="none" strike="noStrike" dirty="0">
                          <a:effectLst/>
                        </a:rPr>
                        <a:t>Works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enum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pnum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E35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E45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E35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E52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E52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P17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E45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E35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69982"/>
              </p:ext>
            </p:extLst>
          </p:nvPr>
        </p:nvGraphicFramePr>
        <p:xfrm>
          <a:off x="2933700" y="4038600"/>
          <a:ext cx="6096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>
                          <a:effectLst/>
                        </a:rPr>
                        <a:t>Critical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pnum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P10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199313"/>
              </p:ext>
            </p:extLst>
          </p:nvPr>
        </p:nvGraphicFramePr>
        <p:xfrm>
          <a:off x="4038600" y="4038600"/>
          <a:ext cx="114300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500"/>
                <a:gridCol w="571500"/>
              </a:tblGrid>
              <a:tr h="1828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100" b="1" u="none" strike="noStrike" dirty="0" smtClean="0">
                          <a:effectLst/>
                        </a:rPr>
                        <a:t>Works </a:t>
                      </a:r>
                      <a:r>
                        <a:rPr lang="en-US" sz="1100" b="1" dirty="0" smtClean="0"/>
                        <a:t>÷ Critical</a:t>
                      </a:r>
                      <a:endParaRPr lang="en-C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 smtClean="0">
                          <a:effectLst/>
                        </a:rPr>
                        <a:t>enum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E45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E35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2044"/>
              </p:ext>
            </p:extLst>
          </p:nvPr>
        </p:nvGraphicFramePr>
        <p:xfrm>
          <a:off x="5486400" y="4038600"/>
          <a:ext cx="213360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200"/>
                <a:gridCol w="711200"/>
                <a:gridCol w="711200"/>
              </a:tblGrid>
              <a:tr h="182880">
                <a:tc grid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u="none" strike="noStrike" dirty="0" smtClean="0">
                          <a:effectLst/>
                        </a:rPr>
                        <a:t>(</a:t>
                      </a:r>
                      <a:r>
                        <a:rPr lang="en-CA" sz="1100" b="1" u="none" strike="noStrike" dirty="0" smtClean="0">
                          <a:effectLst/>
                        </a:rPr>
                        <a:t>Works </a:t>
                      </a:r>
                      <a:r>
                        <a:rPr lang="en-US" sz="1100" b="1" dirty="0" smtClean="0"/>
                        <a:t>÷ Critical</a:t>
                      </a:r>
                      <a:r>
                        <a:rPr lang="en-C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</a:t>
                      </a:r>
                      <a:r>
                        <a:rPr lang="en-US" sz="1100" dirty="0" smtClean="0"/>
                        <a:t>× </a:t>
                      </a:r>
                      <a:r>
                        <a:rPr lang="en-CA" sz="1100" b="1" u="none" strike="noStrike" dirty="0" smtClean="0">
                          <a:effectLst/>
                        </a:rPr>
                        <a:t>Critical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enum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err="1">
                          <a:effectLst/>
                        </a:rPr>
                        <a:t>pnum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E45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P15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E45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P10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E35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P15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E35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 smtClean="0">
                          <a:effectLst/>
                        </a:rPr>
                        <a:t>P10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25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Unary Relational Operations: SELECT and PROJECT</a:t>
            </a:r>
          </a:p>
          <a:p>
            <a:r>
              <a:rPr lang="en-US" dirty="0" smtClean="0"/>
              <a:t>Relational Algebra Operations from Set Theory</a:t>
            </a:r>
          </a:p>
          <a:p>
            <a:r>
              <a:rPr lang="en-US" dirty="0" smtClean="0"/>
              <a:t>Binary Relational Operations: JOIN and DIVISION</a:t>
            </a:r>
          </a:p>
          <a:p>
            <a:r>
              <a:rPr lang="en-US" dirty="0" smtClean="0"/>
              <a:t>Query Trees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Operators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lvl="1" indent="-342900">
                  <a:spcBef>
                    <a:spcPts val="480"/>
                  </a:spcBef>
                  <a:spcAft>
                    <a:spcPts val="480"/>
                  </a:spcAft>
                  <a:buClrTx/>
                  <a:buFont typeface="Wingdings" pitchFamily="2" charset="2"/>
                  <a:buChar char="§"/>
                  <a:tabLst>
                    <a:tab pos="2868613" algn="l"/>
                  </a:tabLst>
                </a:pPr>
                <a:r>
                  <a:rPr lang="en-CA" dirty="0" smtClean="0"/>
                  <a:t>Select	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&lt;</m:t>
                        </m:r>
                        <m:r>
                          <a:rPr lang="en-CA" i="1">
                            <a:latin typeface="Cambria Math"/>
                          </a:rPr>
                          <m:t>𝑠𝑒𝑙𝑒𝑐𝑡𝑖𝑜𝑛</m:t>
                        </m:r>
                        <m:r>
                          <a:rPr lang="en-CA" i="1">
                            <a:latin typeface="Cambria Math"/>
                          </a:rPr>
                          <m:t> </m:t>
                        </m:r>
                        <m:r>
                          <a:rPr lang="en-CA" i="1">
                            <a:latin typeface="Cambria Math"/>
                          </a:rPr>
                          <m:t>𝑐𝑜𝑛𝑑𝑖𝑡𝑖𝑜𝑛</m:t>
                        </m:r>
                        <m:r>
                          <a:rPr lang="en-CA" i="1">
                            <a:latin typeface="Cambria Math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</m:oMath>
                </a14:m>
                <a:endParaRPr lang="en-CA" dirty="0" smtClean="0"/>
              </a:p>
              <a:p>
                <a:pPr>
                  <a:tabLst>
                    <a:tab pos="2868613" algn="l"/>
                  </a:tabLst>
                </a:pPr>
                <a:r>
                  <a:rPr lang="en-CA" dirty="0" smtClean="0"/>
                  <a:t>Project	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&lt;</m:t>
                        </m:r>
                        <m:r>
                          <a:rPr lang="en-CA" i="1">
                            <a:latin typeface="Cambria Math"/>
                          </a:rPr>
                          <m:t>𝑎𝑡𝑡𝑟𝑖𝑏𝑢𝑡𝑒</m:t>
                        </m:r>
                        <m:r>
                          <a:rPr lang="en-CA" i="1">
                            <a:latin typeface="Cambria Math"/>
                          </a:rPr>
                          <m:t> </m:t>
                        </m:r>
                        <m:r>
                          <a:rPr lang="en-CA" i="1">
                            <a:latin typeface="Cambria Math"/>
                          </a:rPr>
                          <m:t>𝑙𝑖𝑠𝑡</m:t>
                        </m:r>
                        <m:r>
                          <a:rPr lang="en-CA" i="1">
                            <a:latin typeface="Cambria Math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𝑅</m:t>
                        </m:r>
                      </m:e>
                    </m:d>
                  </m:oMath>
                </a14:m>
                <a:endParaRPr lang="en-CA" dirty="0" smtClean="0"/>
              </a:p>
              <a:p>
                <a:pPr>
                  <a:tabLst>
                    <a:tab pos="2868613" algn="l"/>
                  </a:tabLst>
                </a:pPr>
                <a:r>
                  <a:rPr lang="en-CA" dirty="0" smtClean="0"/>
                  <a:t>Rename	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&lt;</m:t>
                        </m:r>
                        <m:r>
                          <a:rPr lang="en-CA" b="0" i="1" smtClean="0">
                            <a:latin typeface="Cambria Math"/>
                          </a:rPr>
                          <m:t>𝑛𝑒𝑤</m:t>
                        </m:r>
                        <m:r>
                          <a:rPr lang="en-CA" b="0" i="1" smtClean="0">
                            <a:latin typeface="Cambria Math"/>
                          </a:rPr>
                          <m:t> </m:t>
                        </m:r>
                        <m:r>
                          <a:rPr lang="en-CA" b="0" i="1" smtClean="0">
                            <a:latin typeface="Cambria Math"/>
                          </a:rPr>
                          <m:t>𝑠𝑐h𝑒𝑚𝑎</m:t>
                        </m:r>
                        <m:r>
                          <a:rPr lang="en-CA" i="1">
                            <a:latin typeface="Cambria Math"/>
                          </a:rPr>
                          <m:t>&gt;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𝑅</m:t>
                        </m:r>
                      </m:e>
                    </m:d>
                  </m:oMath>
                </a14:m>
                <a:endParaRPr lang="en-CA" dirty="0"/>
              </a:p>
              <a:p>
                <a:pPr marL="342900" lvl="1" indent="-342900">
                  <a:spcBef>
                    <a:spcPts val="480"/>
                  </a:spcBef>
                  <a:spcAft>
                    <a:spcPts val="480"/>
                  </a:spcAft>
                  <a:buClrTx/>
                  <a:buFont typeface="Wingdings" pitchFamily="2" charset="2"/>
                  <a:buChar char="§"/>
                  <a:tabLst>
                    <a:tab pos="2868613" algn="l"/>
                  </a:tabLst>
                </a:pPr>
                <a:r>
                  <a:rPr lang="en-CA" dirty="0" smtClean="0"/>
                  <a:t>Union	</a:t>
                </a:r>
                <a14:m>
                  <m:oMath xmlns:m="http://schemas.openxmlformats.org/officeDocument/2006/math" xmlns="">
                    <m:r>
                      <a:rPr lang="en-CA" b="0" i="1" dirty="0" smtClean="0">
                        <a:latin typeface="Cambria Math" pitchFamily="18" charset="0"/>
                        <a:ea typeface="Cambria Math" pitchFamily="18" charset="0"/>
                      </a:rPr>
                      <m:t>𝑅</m:t>
                    </m:r>
                    <m:r>
                      <a:rPr lang="en-CA" b="0" i="1" dirty="0" smtClean="0">
                        <a:latin typeface="Cambria Math" pitchFamily="18" charset="0"/>
                        <a:ea typeface="Cambria Math" pitchFamily="18" charset="0"/>
                      </a:rPr>
                      <m:t>∪</m:t>
                    </m:r>
                    <m:r>
                      <a:rPr lang="en-CA" b="0" i="1" dirty="0" smtClean="0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</m:oMath>
                </a14:m>
                <a:endParaRPr lang="en-CA" b="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 marL="342900" lvl="1" indent="-342900">
                  <a:spcBef>
                    <a:spcPts val="480"/>
                  </a:spcBef>
                  <a:spcAft>
                    <a:spcPts val="480"/>
                  </a:spcAft>
                  <a:buClrTx/>
                  <a:buFont typeface="Wingdings" pitchFamily="2" charset="2"/>
                  <a:buChar char="§"/>
                  <a:tabLst>
                    <a:tab pos="2868613" algn="l"/>
                  </a:tabLst>
                </a:pPr>
                <a:r>
                  <a:rPr lang="en-CA" dirty="0" smtClean="0"/>
                  <a:t>Intersection	</a:t>
                </a:r>
                <a14:m>
                  <m:oMath xmlns:m="http://schemas.openxmlformats.org/officeDocument/2006/math" xmlns=""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𝑅</m:t>
                    </m:r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∩</m:t>
                    </m:r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</m:oMath>
                </a14:m>
                <a:endParaRPr lang="en-CA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tabLst>
                    <a:tab pos="2868613" algn="l"/>
                  </a:tabLst>
                </a:pPr>
                <a:r>
                  <a:rPr lang="en-CA" dirty="0" smtClean="0"/>
                  <a:t>Difference	</a:t>
                </a:r>
                <a14:m>
                  <m:oMath xmlns:m="http://schemas.openxmlformats.org/officeDocument/2006/math" xmlns=""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𝑅</m:t>
                    </m:r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−</m:t>
                    </m:r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</m:oMath>
                </a14:m>
                <a:endParaRPr lang="en-CA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tabLst>
                    <a:tab pos="2868613" algn="l"/>
                  </a:tabLst>
                </a:pPr>
                <a:r>
                  <a:rPr lang="en-CA" dirty="0" smtClean="0"/>
                  <a:t>Cross product	</a:t>
                </a:r>
                <a14:m>
                  <m:oMath xmlns:m="http://schemas.openxmlformats.org/officeDocument/2006/math" xmlns=""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𝑅</m:t>
                    </m:r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×</m:t>
                    </m:r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</m:oMath>
                </a14:m>
                <a:endParaRPr lang="en-CA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tabLst>
                    <a:tab pos="2868613" algn="l"/>
                  </a:tabLst>
                </a:pPr>
                <a:r>
                  <a:rPr lang="en-CA" dirty="0" smtClean="0"/>
                  <a:t>Join	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CA" b="0" i="1" smtClean="0">
                            <a:latin typeface="Cambria Math" pitchFamily="18" charset="0"/>
                            <a:ea typeface="Cambria Math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CA" b="0" i="0" smtClean="0"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latin typeface="Cambria Math" pitchFamily="18" charset="0"/>
                            <a:ea typeface="Cambria Math" pitchFamily="18" charset="0"/>
                          </a:rPr>
                          <m:t>⋈</m:t>
                        </m:r>
                      </m:e>
                      <m:sub>
                        <m:r>
                          <a:rPr lang="en-CA">
                            <a:latin typeface="Cambria Math" pitchFamily="18" charset="0"/>
                            <a:ea typeface="Cambria Math" pitchFamily="18" charset="0"/>
                          </a:rPr>
                          <m:t>&lt;</m:t>
                        </m:r>
                        <m:r>
                          <a:rPr lang="en-CA">
                            <a:latin typeface="Cambria Math" pitchFamily="18" charset="0"/>
                            <a:ea typeface="Cambria Math" pitchFamily="18" charset="0"/>
                          </a:rPr>
                          <m:t>𝑗𝑜𝑖𝑛</m:t>
                        </m:r>
                        <m:r>
                          <a:rPr lang="en-CA">
                            <a:latin typeface="Cambria Math" pitchFamily="18" charset="0"/>
                            <a:ea typeface="Cambria Math" pitchFamily="18" charset="0"/>
                          </a:rPr>
                          <m:t> </m:t>
                        </m:r>
                        <m:r>
                          <a:rPr lang="en-CA">
                            <a:latin typeface="Cambria Math" pitchFamily="18" charset="0"/>
                            <a:ea typeface="Cambria Math" pitchFamily="18" charset="0"/>
                          </a:rPr>
                          <m:t>𝑐𝑜𝑛𝑑𝑖𝑡𝑖𝑜𝑛</m:t>
                        </m:r>
                        <m:r>
                          <a:rPr lang="en-CA">
                            <a:latin typeface="Cambria Math" pitchFamily="18" charset="0"/>
                            <a:ea typeface="Cambria Math" pitchFamily="18" charset="0"/>
                          </a:rPr>
                          <m:t>&gt;</m:t>
                        </m:r>
                      </m:sub>
                    </m:sSub>
                    <m:r>
                      <a:rPr lang="en-CA" b="0" i="1" smtClean="0"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</m:oMath>
                </a14:m>
                <a:endParaRPr lang="en-CA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tabLst>
                    <a:tab pos="2868613" algn="l"/>
                  </a:tabLst>
                </a:pPr>
                <a:r>
                  <a:rPr lang="en-CA" dirty="0" smtClean="0"/>
                  <a:t>Natural join	</a:t>
                </a:r>
                <a14:m>
                  <m:oMath xmlns:m="http://schemas.openxmlformats.org/officeDocument/2006/math" xmlns="">
                    <m:r>
                      <a:rPr lang="en-CA" b="0" i="1" smtClean="0">
                        <a:latin typeface="Cambria Math" pitchFamily="18" charset="0"/>
                        <a:ea typeface="Cambria Math" pitchFamily="18" charset="0"/>
                      </a:rPr>
                      <m:t>𝑅</m:t>
                    </m:r>
                    <m:r>
                      <m:rPr>
                        <m:nor/>
                      </m:rPr>
                      <a:rPr lang="en-CA" b="0" i="0" smtClean="0">
                        <a:latin typeface="Cambria Math" pitchFamily="18" charset="0"/>
                        <a:ea typeface="Cambria Math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latin typeface="Cambria Math" pitchFamily="18" charset="0"/>
                        <a:ea typeface="Cambria Math" pitchFamily="18" charset="0"/>
                      </a:rPr>
                      <m:t>⋈</m:t>
                    </m:r>
                    <m:r>
                      <a:rPr lang="en-CA" b="0" i="1" dirty="0" smtClean="0">
                        <a:latin typeface="Cambria Math"/>
                        <a:ea typeface="Cambria Math" pitchFamily="18" charset="0"/>
                      </a:rPr>
                      <m:t> </m:t>
                    </m:r>
                    <m:r>
                      <a:rPr lang="en-CA" i="1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</m:oMath>
                </a14:m>
                <a:endParaRPr lang="en-CA" dirty="0" smtClean="0"/>
              </a:p>
              <a:p>
                <a:pPr>
                  <a:tabLst>
                    <a:tab pos="2868613" algn="l"/>
                  </a:tabLst>
                </a:pPr>
                <a:r>
                  <a:rPr lang="en-CA" dirty="0" smtClean="0"/>
                  <a:t>Division	</a:t>
                </a:r>
                <a14:m>
                  <m:oMath xmlns:m="http://schemas.openxmlformats.org/officeDocument/2006/math" xmlns="">
                    <m:r>
                      <a:rPr lang="en-CA" i="1">
                        <a:latin typeface="Cambria Math" pitchFamily="18" charset="0"/>
                        <a:ea typeface="Cambria Math" pitchFamily="18" charset="0"/>
                      </a:rPr>
                      <m:t>𝑅</m:t>
                    </m:r>
                    <m:r>
                      <a:rPr lang="en-CA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CA" i="1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</m:oMath>
                </a14:m>
                <a:endParaRPr lang="en-CA" dirty="0">
                  <a:latin typeface="Cambria Math" pitchFamily="18" charset="0"/>
                  <a:ea typeface="Cambria Math" pitchFamily="18" charset="0"/>
                </a:endParaRPr>
              </a:p>
              <a:p>
                <a:pPr marL="0" indent="0">
                  <a:buNone/>
                  <a:tabLst>
                    <a:tab pos="2868613" algn="l"/>
                  </a:tabLst>
                </a:pPr>
                <a:endParaRPr lang="en-CA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4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40B4-C538-48A4-AED6-8EAED32E26B9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0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Complete Set of Operations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Some operators can be expressed in terms of others</a:t>
                </a:r>
              </a:p>
              <a:p>
                <a:pPr lvl="1"/>
                <a:r>
                  <a:rPr lang="en-US" dirty="0" smtClean="0"/>
                  <a:t>e.g., </a:t>
                </a:r>
                <a14:m>
                  <m:oMath xmlns:m="http://schemas.openxmlformats.org/officeDocument/2006/math" xmlns="">
                    <m:r>
                      <a:rPr lang="en-CA">
                        <a:latin typeface="Cambria Math"/>
                      </a:rPr>
                      <m:t>𝑅</m:t>
                    </m:r>
                    <m:r>
                      <a:rPr lang="en-CA">
                        <a:latin typeface="Cambria Math"/>
                      </a:rPr>
                      <m:t>∩</m:t>
                    </m:r>
                    <m:r>
                      <a:rPr lang="en-CA">
                        <a:latin typeface="Cambria Math"/>
                      </a:rPr>
                      <m:t>𝑆</m:t>
                    </m:r>
                    <m:r>
                      <a:rPr lang="en-CA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CA" i="1">
                            <a:latin typeface="Cambria Math"/>
                          </a:rPr>
                        </m:ctrlPr>
                      </m:dPr>
                      <m:e>
                        <m:r>
                          <a:rPr lang="en-CA" dirty="0">
                            <a:latin typeface="Cambria Math"/>
                          </a:rPr>
                          <m:t>𝑅</m:t>
                        </m:r>
                        <m:r>
                          <a:rPr lang="en-CA" dirty="0">
                            <a:latin typeface="Cambria Math"/>
                          </a:rPr>
                          <m:t>∪</m:t>
                        </m:r>
                        <m:r>
                          <m:rPr>
                            <m:sty m:val="p"/>
                          </m:rPr>
                          <a:rPr lang="en-CA" dirty="0">
                            <a:latin typeface="Cambria Math"/>
                          </a:rPr>
                          <m:t>S</m:t>
                        </m:r>
                      </m:e>
                    </m:d>
                    <m:r>
                      <a:rPr lang="en-CA" dirty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CA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C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dirty="0">
                                <a:latin typeface="Cambria Math"/>
                              </a:rPr>
                              <m:t>𝑅</m:t>
                            </m:r>
                            <m:r>
                              <a:rPr lang="en-CA" dirty="0">
                                <a:latin typeface="Cambria Math"/>
                              </a:rPr>
                              <m:t>−</m:t>
                            </m:r>
                            <m:r>
                              <a:rPr lang="en-CA" dirty="0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CA" dirty="0">
                            <a:latin typeface="Cambria Math"/>
                          </a:rPr>
                          <m:t>∪</m:t>
                        </m:r>
                        <m:d>
                          <m:dPr>
                            <m:ctrlPr>
                              <a:rPr lang="en-CA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CA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CA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CA" smtClean="0">
                                <a:latin typeface="Cambria Math"/>
                              </a:rPr>
                              <m:t>𝑅</m:t>
                            </m:r>
                          </m:e>
                        </m:d>
                      </m:e>
                    </m:d>
                  </m:oMath>
                </a14:m>
                <a:endParaRPr lang="en-CA" dirty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Set of relational algebra operations </a:t>
                </a:r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{σ, π, ∪, ρ, –, ×}</a:t>
                </a:r>
                <a:r>
                  <a:rPr lang="en-US" dirty="0" smtClean="0"/>
                  <a:t> is complete </a:t>
                </a:r>
              </a:p>
              <a:p>
                <a:pPr lvl="1"/>
                <a:r>
                  <a:rPr lang="en-US" dirty="0" smtClean="0"/>
                  <a:t>Other four relational algebra operation can be expressed as a sequence of operations from this set.</a:t>
                </a:r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i="1" dirty="0" smtClean="0"/>
                  <a:t>Intersection</a:t>
                </a:r>
                <a:r>
                  <a:rPr lang="en-US" dirty="0" smtClean="0"/>
                  <a:t>, as above</a:t>
                </a:r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i="1" dirty="0" smtClean="0"/>
                  <a:t>Join</a:t>
                </a:r>
                <a:r>
                  <a:rPr lang="en-US" dirty="0" smtClean="0"/>
                  <a:t> </a:t>
                </a:r>
                <a:r>
                  <a:rPr lang="en-US" dirty="0"/>
                  <a:t>is cross </a:t>
                </a:r>
                <a:r>
                  <a:rPr lang="en-US" dirty="0" smtClean="0"/>
                  <a:t>product </a:t>
                </a:r>
                <a:r>
                  <a:rPr lang="en-US" dirty="0"/>
                  <a:t>followed by </a:t>
                </a:r>
                <a:r>
                  <a:rPr lang="en-US" dirty="0" smtClean="0"/>
                  <a:t>select, as noted earlier</a:t>
                </a:r>
                <a:endParaRPr lang="en-US" dirty="0"/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i="1" dirty="0"/>
                  <a:t>Natural join</a:t>
                </a:r>
                <a:r>
                  <a:rPr lang="en-US" dirty="0"/>
                  <a:t> is rename followed by join followed by </a:t>
                </a:r>
                <a:r>
                  <a:rPr lang="en-US" dirty="0" smtClean="0"/>
                  <a:t>project</a:t>
                </a:r>
              </a:p>
              <a:p>
                <a:pPr marL="731520" lvl="1" indent="-457200">
                  <a:buFont typeface="+mj-lt"/>
                  <a:buAutoNum type="arabicPeriod"/>
                </a:pPr>
                <a:r>
                  <a:rPr lang="en-US" i="1" dirty="0" smtClean="0"/>
                  <a:t>Division</a:t>
                </a:r>
                <a14:m>
                  <m:oMath xmlns:m="http://schemas.openxmlformats.org/officeDocument/2006/math" xmlns="">
                    <m:r>
                      <a:rPr lang="en-CA" i="1" dirty="0">
                        <a:latin typeface="Cambria Math"/>
                        <a:ea typeface="Cambria Math" pitchFamily="18" charset="0"/>
                      </a:rPr>
                      <m:t>:</m:t>
                    </m:r>
                    <m:r>
                      <a:rPr lang="en-CA" b="0" i="1" dirty="0" smtClean="0">
                        <a:latin typeface="Cambria Math"/>
                        <a:ea typeface="Cambria Math" pitchFamily="18" charset="0"/>
                      </a:rPr>
                      <m:t>  </m:t>
                    </m:r>
                    <m:r>
                      <a:rPr lang="en-CA" i="1">
                        <a:latin typeface="Cambria Math" pitchFamily="18" charset="0"/>
                        <a:ea typeface="Cambria Math" pitchFamily="18" charset="0"/>
                      </a:rPr>
                      <m:t>𝑅</m:t>
                    </m:r>
                    <m:r>
                      <a:rPr lang="en-CA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CA" i="1">
                        <a:latin typeface="Cambria Math" pitchFamily="18" charset="0"/>
                        <a:ea typeface="Cambria Math" pitchFamily="18" charset="0"/>
                      </a:rPr>
                      <m:t>𝑆</m:t>
                    </m:r>
                    <m:r>
                      <a:rPr lang="en-CA" b="0" i="0" smtClean="0">
                        <a:latin typeface="Cambria Math"/>
                        <a:ea typeface="Cambria Math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𝑅</m:t>
                        </m:r>
                      </m:e>
                    </m:d>
                    <m:r>
                      <a:rPr lang="en-CA" dirty="0">
                        <a:latin typeface="Cambria Math" pitchFamily="18" charset="0"/>
                        <a:ea typeface="Cambria Math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CA" i="1">
                                    <a:latin typeface="Cambria Math"/>
                                    <a:ea typeface="Cambria Math"/>
                                  </a:rPr>
                                  <m:t>𝑌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CA" i="1">
                                    <a:latin typeface="Cambria Math"/>
                                  </a:rPr>
                                  <m:t>𝑅</m:t>
                                </m:r>
                              </m:e>
                            </m:d>
                            <m:r>
                              <m:rPr>
                                <m:nor/>
                              </m:rPr>
                              <a:rPr lang="en-US" dirty="0">
                                <a:latin typeface="Cambria Math" pitchFamily="18" charset="0"/>
                                <a:ea typeface="Cambria Math" pitchFamily="18" charset="0"/>
                              </a:rPr>
                              <m:t>×</m:t>
                            </m:r>
                            <m:r>
                              <a:rPr lang="en-CA" i="1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CA" dirty="0">
                            <a:latin typeface="Cambria Math" pitchFamily="18" charset="0"/>
                            <a:ea typeface="Cambria Math" pitchFamily="18" charset="0"/>
                          </a:rPr>
                          <m:t>−</m:t>
                        </m:r>
                        <m:r>
                          <a:rPr lang="en-CA" i="1">
                            <a:latin typeface="Cambria Math"/>
                          </a:rPr>
                          <m:t>𝑅</m:t>
                        </m:r>
                      </m:e>
                    </m:d>
                  </m:oMath>
                </a14:m>
                <a:r>
                  <a:rPr lang="en-CA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</a:p>
              <a:p>
                <a:pPr marL="960120" lvl="2" indent="0">
                  <a:buNone/>
                  <a:tabLst>
                    <a:tab pos="2868613" algn="l"/>
                  </a:tabLst>
                </a:pPr>
                <a:r>
                  <a:rPr lang="en-CA" dirty="0" smtClean="0">
                    <a:ea typeface="Cambria Math" pitchFamily="18" charset="0"/>
                  </a:rPr>
                  <a:t>where </a:t>
                </a:r>
                <a:r>
                  <a:rPr lang="en-CA" i="1" dirty="0" smtClean="0">
                    <a:latin typeface="Cambria Math" pitchFamily="18" charset="0"/>
                    <a:ea typeface="Cambria Math" pitchFamily="18" charset="0"/>
                  </a:rPr>
                  <a:t>Y</a:t>
                </a:r>
                <a:r>
                  <a:rPr lang="en-CA" dirty="0" smtClean="0">
                    <a:ea typeface="Cambria Math" pitchFamily="18" charset="0"/>
                  </a:rPr>
                  <a:t>  are attributes in </a:t>
                </a:r>
                <a:r>
                  <a:rPr lang="en-CA" i="1" dirty="0" smtClean="0"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en-CA" dirty="0" smtClean="0">
                    <a:ea typeface="Cambria Math" pitchFamily="18" charset="0"/>
                  </a:rPr>
                  <a:t> and not in </a:t>
                </a:r>
                <a:r>
                  <a:rPr lang="en-CA" i="1" dirty="0" smtClean="0">
                    <a:latin typeface="Cambria Math" pitchFamily="18" charset="0"/>
                    <a:ea typeface="Cambria Math" pitchFamily="18" charset="0"/>
                  </a:rPr>
                  <a:t>S</a:t>
                </a:r>
                <a:endParaRPr lang="en-CA" i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198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562600"/>
              </a:xfrm>
              <a:blipFill rotWithShape="1">
                <a:blip r:embed="rId2"/>
                <a:stretch>
                  <a:fillRect l="-593" t="-4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21</a:t>
            </a:fld>
            <a:endParaRPr lang="en-CA"/>
          </a:p>
        </p:txBody>
      </p:sp>
      <p:pic>
        <p:nvPicPr>
          <p:cNvPr id="5" name="Picture 2" descr="http://eagereyes.org/wp-content/uploads/2012/01/venn-intersection-un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743200" y="1912938"/>
            <a:ext cx="20574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Notation for Query Trees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Representation for computation</a:t>
            </a:r>
          </a:p>
          <a:p>
            <a:pPr lvl="1"/>
            <a:r>
              <a:rPr lang="en-US" dirty="0" smtClean="0"/>
              <a:t>cf. arithmetic trees for arithmetic computations</a:t>
            </a:r>
          </a:p>
          <a:p>
            <a:pPr lvl="1"/>
            <a:r>
              <a:rPr lang="en-US" dirty="0" smtClean="0"/>
              <a:t>Leaf nodes are base relations</a:t>
            </a:r>
          </a:p>
          <a:p>
            <a:pPr lvl="1"/>
            <a:r>
              <a:rPr lang="en-US" dirty="0" smtClean="0"/>
              <a:t>Internal nodes are relational algebra operations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22</a:t>
            </a:fld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6248400" cy="375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Queries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23</a:t>
            </a:fld>
            <a:endParaRPr lang="en-CA"/>
          </a:p>
        </p:txBody>
      </p:sp>
      <p:pic>
        <p:nvPicPr>
          <p:cNvPr id="624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366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0"/>
            <a:ext cx="73787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</a:p>
          <a:p>
            <a:pPr lvl="1"/>
            <a:r>
              <a:rPr lang="en-US" dirty="0"/>
              <a:t>Language for relational model of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 smtClean="0"/>
              <a:t>Collection of unary and binary operators</a:t>
            </a:r>
          </a:p>
          <a:p>
            <a:pPr lvl="1"/>
            <a:r>
              <a:rPr lang="en-US" dirty="0" smtClean="0"/>
              <a:t>Retrieval queries only, no updates</a:t>
            </a:r>
          </a:p>
          <a:p>
            <a:r>
              <a:rPr lang="en-US" dirty="0" smtClean="0"/>
              <a:t>Notations</a:t>
            </a:r>
          </a:p>
          <a:p>
            <a:pPr lvl="1"/>
            <a:r>
              <a:rPr lang="en-US" dirty="0" smtClean="0"/>
              <a:t>Inline</a:t>
            </a:r>
          </a:p>
          <a:p>
            <a:pPr lvl="1"/>
            <a:r>
              <a:rPr lang="en-US" dirty="0" smtClean="0"/>
              <a:t>Sequence of assignments</a:t>
            </a:r>
          </a:p>
          <a:p>
            <a:pPr lvl="1"/>
            <a:r>
              <a:rPr lang="en-US" dirty="0" smtClean="0"/>
              <a:t>Operator 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Relational Algebra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Relational algebra</a:t>
            </a:r>
          </a:p>
          <a:p>
            <a:pPr lvl="1"/>
            <a:r>
              <a:rPr lang="en-US" dirty="0" smtClean="0"/>
              <a:t>Basic set of operations for the relational model</a:t>
            </a:r>
          </a:p>
          <a:p>
            <a:pPr lvl="1"/>
            <a:r>
              <a:rPr lang="en-US" dirty="0" smtClean="0"/>
              <a:t>Similar to algebra that operates on numbers</a:t>
            </a:r>
          </a:p>
          <a:p>
            <a:pPr lvl="2"/>
            <a:r>
              <a:rPr lang="en-US" dirty="0" smtClean="0"/>
              <a:t>Operands and results are relations instead of numbers</a:t>
            </a:r>
          </a:p>
          <a:p>
            <a:r>
              <a:rPr lang="en-US" b="1" dirty="0" smtClean="0"/>
              <a:t>Relational algebra expression</a:t>
            </a:r>
          </a:p>
          <a:p>
            <a:pPr lvl="1"/>
            <a:r>
              <a:rPr lang="en-US" dirty="0" smtClean="0"/>
              <a:t>Composition of relational algebra operations</a:t>
            </a:r>
          </a:p>
          <a:p>
            <a:pPr lvl="1"/>
            <a:r>
              <a:rPr lang="en-US" dirty="0" smtClean="0"/>
              <a:t>Possible because of </a:t>
            </a:r>
            <a:r>
              <a:rPr lang="en-US" i="1" dirty="0" smtClean="0"/>
              <a:t>closure</a:t>
            </a:r>
            <a:r>
              <a:rPr lang="en-US" dirty="0" smtClean="0"/>
              <a:t> property</a:t>
            </a:r>
          </a:p>
          <a:p>
            <a:r>
              <a:rPr lang="en-US" dirty="0" smtClean="0"/>
              <a:t>Model for SQL</a:t>
            </a:r>
          </a:p>
          <a:p>
            <a:pPr lvl="1"/>
            <a:r>
              <a:rPr lang="en-US" dirty="0" smtClean="0"/>
              <a:t>Explain semantics formally</a:t>
            </a:r>
          </a:p>
          <a:p>
            <a:pPr lvl="1"/>
            <a:r>
              <a:rPr lang="en-US" dirty="0" smtClean="0"/>
              <a:t>Basis for implementations</a:t>
            </a:r>
          </a:p>
          <a:p>
            <a:pPr lvl="1"/>
            <a:r>
              <a:rPr lang="en-US" dirty="0" smtClean="0"/>
              <a:t>Fundamental to query optimization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operator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486400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:r>
                  <a:rPr lang="en-US" dirty="0" smtClean="0"/>
                  <a:t>Unary operator (one relation as operand)</a:t>
                </a:r>
              </a:p>
              <a:p>
                <a:pPr>
                  <a:defRPr/>
                </a:pPr>
                <a:r>
                  <a:rPr lang="en-US" dirty="0" smtClean="0"/>
                  <a:t>Returns subset of the tuples from a relation that satisfies a selection condition:</a:t>
                </a:r>
              </a:p>
              <a:p>
                <a:pPr marL="274320" lvl="1" indent="0" algn="ctr">
                  <a:buNone/>
                  <a:defRPr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𝑠𝑒𝑙𝑒𝑐𝑡𝑖𝑜𝑛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𝑐𝑜𝑛𝑑𝑖𝑡𝑖𝑜𝑛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&gt;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274320" lvl="1" indent="0">
                  <a:buNone/>
                  <a:defRPr/>
                </a:pPr>
                <a:r>
                  <a:rPr lang="en-US" dirty="0" smtClean="0"/>
                  <a:t>where &lt;selection condition&gt;</a:t>
                </a:r>
              </a:p>
              <a:p>
                <a:pPr lvl="1">
                  <a:buFont typeface="Arial" charset="0"/>
                  <a:buChar char="•"/>
                  <a:defRPr/>
                </a:pPr>
                <a:r>
                  <a:rPr lang="en-US" dirty="0" smtClean="0"/>
                  <a:t>may have Boolean </a:t>
                </a:r>
                <a:r>
                  <a:rPr lang="en-US" dirty="0"/>
                  <a:t>conditions </a:t>
                </a:r>
                <a:r>
                  <a:rPr lang="en-US" b="1" dirty="0"/>
                  <a:t>AND</a:t>
                </a:r>
                <a:r>
                  <a:rPr lang="en-US" dirty="0"/>
                  <a:t>, </a:t>
                </a:r>
                <a:r>
                  <a:rPr lang="en-US" b="1" dirty="0"/>
                  <a:t>OR</a:t>
                </a:r>
                <a:r>
                  <a:rPr lang="en-US" dirty="0"/>
                  <a:t>, and </a:t>
                </a:r>
                <a:r>
                  <a:rPr lang="en-US" b="1" dirty="0"/>
                  <a:t>NOT</a:t>
                </a:r>
              </a:p>
              <a:p>
                <a:pPr lvl="1">
                  <a:buFont typeface="Arial" charset="0"/>
                  <a:buChar char="•"/>
                  <a:defRPr/>
                </a:pPr>
                <a:r>
                  <a:rPr lang="en-US" dirty="0" smtClean="0"/>
                  <a:t>has clauses of the form:</a:t>
                </a:r>
              </a:p>
              <a:p>
                <a:pPr marL="914400" lvl="2" indent="0">
                  <a:buFont typeface="Arial" pitchFamily="34" charset="0"/>
                  <a:buNone/>
                  <a:defRPr/>
                </a:pPr>
                <a:r>
                  <a:rPr lang="en-US" sz="2000" dirty="0" smtClean="0"/>
                  <a:t>&lt;attribute name&gt; &lt;comparison op&gt; &lt;constant value&gt;</a:t>
                </a:r>
              </a:p>
              <a:p>
                <a:pPr lvl="2">
                  <a:buFont typeface="Arial" charset="0"/>
                  <a:buNone/>
                  <a:defRPr/>
                </a:pPr>
                <a:r>
                  <a:rPr lang="en-US" sz="1600" dirty="0" smtClean="0"/>
                  <a:t>	</a:t>
                </a:r>
                <a:r>
                  <a:rPr lang="en-US" sz="1600" i="1" dirty="0" smtClean="0"/>
                  <a:t>or</a:t>
                </a:r>
              </a:p>
              <a:p>
                <a:pPr marL="914400" lvl="2" indent="0">
                  <a:buFont typeface="Arial" pitchFamily="34" charset="0"/>
                  <a:buNone/>
                  <a:defRPr/>
                </a:pPr>
                <a:r>
                  <a:rPr lang="en-US" sz="2000" dirty="0" smtClean="0"/>
                  <a:t>&lt;attribute name&gt; &lt;comparison op&gt; &lt;attribute name&gt;</a:t>
                </a:r>
              </a:p>
              <a:p>
                <a:r>
                  <a:rPr lang="en-US" dirty="0"/>
                  <a:t>A</a:t>
                </a:r>
                <a:r>
                  <a:rPr lang="en-US" dirty="0" smtClean="0"/>
                  <a:t>pplied </a:t>
                </a:r>
                <a:r>
                  <a:rPr lang="en-US" dirty="0"/>
                  <a:t>independently to each individual tuple </a:t>
                </a:r>
                <a:r>
                  <a:rPr lang="en-US" i="1" dirty="0"/>
                  <a:t>t</a:t>
                </a:r>
                <a:r>
                  <a:rPr lang="en-US" dirty="0"/>
                  <a:t> in </a:t>
                </a:r>
                <a:r>
                  <a:rPr lang="en-US" dirty="0" smtClean="0"/>
                  <a:t>operand</a:t>
                </a:r>
                <a:endParaRPr lang="en-US" dirty="0"/>
              </a:p>
              <a:p>
                <a:pPr lvl="1"/>
                <a:r>
                  <a:rPr lang="en-US" dirty="0" smtClean="0"/>
                  <a:t>Tuple selected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  <a:r>
                  <a:rPr lang="en-US" dirty="0"/>
                  <a:t>condition evaluates to </a:t>
                </a:r>
                <a:r>
                  <a:rPr lang="en-US" dirty="0" smtClean="0"/>
                  <a:t>TRUE </a:t>
                </a:r>
                <a:endParaRPr lang="en-US" dirty="0"/>
              </a:p>
              <a:p>
                <a:r>
                  <a:rPr lang="en-US" dirty="0" smtClean="0"/>
                  <a:t>Example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d>
                            <m:dPr>
                              <m:ctrlP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𝐷𝑛𝑜</m:t>
                              </m:r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=4 </m:t>
                              </m:r>
                              <m:r>
                                <m:rPr>
                                  <m:sty m:val="p"/>
                                </m:rPr>
                                <a:rPr lang="en-CA" b="0" i="0" smtClean="0">
                                  <a:latin typeface="Cambria Math"/>
                                  <a:ea typeface="Cambria Math"/>
                                </a:rPr>
                                <m:t>AND</m:t>
                              </m:r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𝑆𝑎𝑙𝑎𝑟𝑦</m:t>
                              </m:r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&gt;2500</m:t>
                              </m:r>
                            </m:e>
                          </m:d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/>
                              <a:ea typeface="Cambria Math"/>
                            </a:rPr>
                            <m:t>OR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(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𝐷𝑛𝑜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=5 </m:t>
                          </m:r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/>
                              <a:ea typeface="Cambria Math"/>
                            </a:rPr>
                            <m:t>AND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𝑆𝑎𝑙𝑎𝑟𝑦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&gt;30000)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/>
                              <a:ea typeface="Cambria Math"/>
                            </a:rPr>
                            <m:t>EMPLOYEE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204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486400"/>
              </a:xfrm>
              <a:blipFill rotWithShape="1">
                <a:blip r:embed="rId2"/>
                <a:stretch>
                  <a:fillRect l="-593" t="-444" r="-44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Select Operator (cont’d.)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Do not confuse this with SQL’s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SELECT</a:t>
                </a:r>
                <a:r>
                  <a:rPr lang="en-US" dirty="0" smtClean="0"/>
                  <a:t> statement!</a:t>
                </a:r>
              </a:p>
              <a:p>
                <a:r>
                  <a:rPr lang="en-US" dirty="0" smtClean="0"/>
                  <a:t>Correspondence</a:t>
                </a:r>
              </a:p>
              <a:p>
                <a:pPr lvl="1"/>
                <a:r>
                  <a:rPr lang="en-US" dirty="0" smtClean="0"/>
                  <a:t>Relational algebra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 xmlns="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CA">
                              <a:latin typeface="Cambria Math"/>
                            </a:rPr>
                            <m:t>&lt;</m:t>
                          </m:r>
                          <m:r>
                            <a:rPr lang="en-CA">
                              <a:latin typeface="Cambria Math"/>
                            </a:rPr>
                            <m:t>𝑠𝑒𝑙𝑒𝑐𝑡𝑖𝑜𝑛</m:t>
                          </m:r>
                          <m:r>
                            <a:rPr lang="en-CA">
                              <a:latin typeface="Cambria Math"/>
                            </a:rPr>
                            <m:t> </m:t>
                          </m:r>
                          <m:r>
                            <a:rPr lang="en-CA">
                              <a:latin typeface="Cambria Math"/>
                            </a:rPr>
                            <m:t>𝑐𝑜𝑛𝑑𝑖𝑡𝑖𝑜𝑛</m:t>
                          </m:r>
                          <m:r>
                            <a:rPr lang="en-CA">
                              <a:latin typeface="Cambria Math"/>
                            </a:rPr>
                            <m:t>&gt;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>
                              <a:latin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smtClean="0"/>
                  <a:t>SQL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SELECT *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FROM R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WHERE &lt;selection condition&gt;</a:t>
                </a:r>
              </a:p>
            </p:txBody>
          </p:sp>
        </mc:Choice>
        <mc:Fallback xmlns="">
          <p:sp>
            <p:nvSpPr>
              <p:cNvPr id="215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83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SELECT Operator Properties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Relational model is set-based (no duplicate tuples)</a:t>
                </a:r>
              </a:p>
              <a:p>
                <a:pPr lvl="1"/>
                <a:r>
                  <a:rPr lang="en-US" dirty="0" smtClean="0"/>
                  <a:t>Relation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has no duplicates, therefore selection cannot produce duplicates.</a:t>
                </a:r>
              </a:p>
              <a:p>
                <a:r>
                  <a:rPr lang="en-US" dirty="0" smtClean="0"/>
                  <a:t>Equivalences</a:t>
                </a:r>
              </a:p>
              <a:p>
                <a:pPr marL="274320" lvl="1" indent="0" algn="ctr">
                  <a:buNone/>
                  <a:defRPr/>
                </a:pP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CA" i="1">
                                    <a:latin typeface="Cambria Math"/>
                                    <a:ea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CA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  <m:r>
                      <a:rPr lang="en-CA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CA" i="1">
                                    <a:latin typeface="Cambria Math"/>
                                    <a:ea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CA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CA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pPr marL="274320" lvl="1" indent="0" algn="ctr">
                  <a:buNone/>
                  <a:defRPr/>
                </a:pP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CA" i="1">
                                    <a:latin typeface="Cambria Math"/>
                                    <a:ea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CA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CA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  <m:r>
                      <a:rPr lang="en-CA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CA" i="1">
                                    <a:latin typeface="Cambria Math"/>
                                    <a:ea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CA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CA" i="0">
                                <a:latin typeface="Cambria Math"/>
                                <a:ea typeface="Cambria Math"/>
                              </a:rPr>
                              <m:t>AND</m:t>
                            </m:r>
                            <m:r>
                              <a:rPr lang="en-CA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CA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CA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CA" i="1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:r>
                  <a:rPr lang="en-US" b="1" dirty="0" smtClean="0"/>
                  <a:t>Selectivity</a:t>
                </a:r>
              </a:p>
              <a:p>
                <a:pPr lvl="1"/>
                <a:r>
                  <a:rPr lang="en-US" dirty="0" smtClean="0"/>
                  <a:t>Fraction of tuples selected by a selection condition</a:t>
                </a:r>
              </a:p>
              <a:p>
                <a:pPr marL="274320" lvl="1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CA" b="0" i="1" smtClean="0">
                                      <a:latin typeface="Cambria Math"/>
                                      <a:ea typeface="Cambria Math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CA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b="0" i="1" dirty="0" smtClean="0">
                                  <a:latin typeface="Cambria Math"/>
                                </a:rPr>
                                <m:t>𝑅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53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47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equivalent relational algebra expression?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8013" cy="44529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Employee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14300" lvl="1" indent="0">
              <a:buFont typeface="Wingdings" pitchFamily="2" charset="2"/>
              <a:buNone/>
              <a:tabLst>
                <a:tab pos="1255713" algn="l"/>
                <a:tab pos="1344613" algn="l"/>
              </a:tabLs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	*</a:t>
            </a:r>
          </a:p>
          <a:p>
            <a:pPr marL="114300" lvl="1" indent="0">
              <a:buFont typeface="Wingdings" pitchFamily="2" charset="2"/>
              <a:buNone/>
              <a:tabLst>
                <a:tab pos="1255713" algn="l"/>
                <a:tab pos="1344613" algn="l"/>
              </a:tabLs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FROM	Employee</a:t>
            </a:r>
          </a:p>
          <a:p>
            <a:pPr marL="114300" lvl="1" indent="0">
              <a:buFont typeface="Wingdings" pitchFamily="2" charset="2"/>
              <a:buNone/>
              <a:tabLst>
                <a:tab pos="1255713" algn="l"/>
                <a:tab pos="1344613" algn="l"/>
              </a:tabLs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JobType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'Faculty';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10943"/>
              </p:ext>
            </p:extLst>
          </p:nvPr>
        </p:nvGraphicFramePr>
        <p:xfrm>
          <a:off x="2057400" y="1752600"/>
          <a:ext cx="640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Dept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JobType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Secretary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Technician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Faculty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Operator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Unary operator (one relation as operand)</a:t>
                </a:r>
              </a:p>
              <a:p>
                <a:r>
                  <a:rPr lang="en-US" dirty="0" smtClean="0"/>
                  <a:t>Keeps specified attributes and discards the others: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𝑎𝑡𝑡𝑟𝑖𝑏𝑢𝑡𝑒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𝑙𝑖𝑠𝑡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&gt;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b="1" dirty="0" smtClean="0"/>
                  <a:t>Duplicate elimination</a:t>
                </a:r>
              </a:p>
              <a:p>
                <a:pPr lvl="1"/>
                <a:r>
                  <a:rPr lang="en-US" dirty="0" smtClean="0"/>
                  <a:t>Result of PROJECT operation is a set of distinct tuples</a:t>
                </a:r>
              </a:p>
              <a:p>
                <a:r>
                  <a:rPr lang="en-US" dirty="0"/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𝐹𝑛𝑎𝑚𝑒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𝐿𝑛𝑎𝑚𝑒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𝐴𝑑𝑑𝑟𝑒𝑠𝑠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𝑆𝑎𝑙𝑎𝑟𝑦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  <a:ea typeface="Cambria Math"/>
                            </a:rPr>
                            <m:t>EMPLOYEE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/>
                  <a:t>Correspondence</a:t>
                </a:r>
              </a:p>
              <a:p>
                <a:pPr lvl="1"/>
                <a:r>
                  <a:rPr lang="en-US" dirty="0"/>
                  <a:t>Relational algebra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 xmlns="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CA" i="1">
                              <a:latin typeface="Cambria Math"/>
                            </a:rPr>
                            <m:t>&lt;</m:t>
                          </m:r>
                          <m:r>
                            <a:rPr lang="en-CA" i="1">
                              <a:latin typeface="Cambria Math"/>
                            </a:rPr>
                            <m:t>𝑎𝑡𝑡𝑟𝑖𝑏𝑢𝑡𝑒</m:t>
                          </m:r>
                          <m:r>
                            <a:rPr lang="en-CA" i="1">
                              <a:latin typeface="Cambria Math"/>
                            </a:rPr>
                            <m:t> </m:t>
                          </m:r>
                          <m:r>
                            <a:rPr lang="en-CA" i="1">
                              <a:latin typeface="Cambria Math"/>
                            </a:rPr>
                            <m:t>𝑙𝑖𝑠𝑡</m:t>
                          </m:r>
                          <m:r>
                            <a:rPr lang="en-CA" i="1">
                              <a:latin typeface="Cambria Math"/>
                            </a:rPr>
                            <m:t>&gt;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𝑅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447675" lvl="1" indent="-179388"/>
                <a:r>
                  <a:rPr lang="en-US" sz="2100" dirty="0"/>
                  <a:t>SQL</a:t>
                </a:r>
              </a:p>
              <a:p>
                <a:pPr marL="914400" lvl="2" indent="0">
                  <a:buNone/>
                </a:pP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SELECT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DISTINCT &lt;attribute list&gt;</a:t>
                </a:r>
                <a:endParaRPr lang="en-US" dirty="0">
                  <a:latin typeface="Courier New" pitchFamily="49" charset="0"/>
                  <a:cs typeface="Courier New" pitchFamily="49" charset="0"/>
                </a:endParaRPr>
              </a:p>
              <a:p>
                <a:pPr marL="914400" lvl="2" indent="0">
                  <a:buNone/>
                </a:pP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FROM R</a:t>
                </a:r>
              </a:p>
              <a:p>
                <a:pPr lvl="1"/>
                <a:r>
                  <a:rPr lang="en-US" dirty="0" smtClean="0">
                    <a:cs typeface="Courier New" pitchFamily="49" charset="0"/>
                  </a:rPr>
                  <a:t>Note the need for </a:t>
                </a:r>
                <a:r>
                  <a:rPr lang="en-US" dirty="0" smtClean="0">
                    <a:latin typeface="Courier New" pitchFamily="49" charset="0"/>
                    <a:cs typeface="Courier New" pitchFamily="49" charset="0"/>
                  </a:rPr>
                  <a:t>DISTINCT</a:t>
                </a:r>
                <a:r>
                  <a:rPr lang="en-US" dirty="0" smtClean="0">
                    <a:cs typeface="Courier New" pitchFamily="49" charset="0"/>
                  </a:rPr>
                  <a:t> in SQL</a:t>
                </a:r>
                <a:endParaRPr lang="en-US" dirty="0"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662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562600"/>
              </a:xfrm>
              <a:blipFill rotWithShape="1">
                <a:blip r:embed="rId3"/>
                <a:stretch>
                  <a:fillRect l="-593" t="-4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Operator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dirty="0" smtClean="0"/>
                  <a:t> is defined only when </a:t>
                </a:r>
                <a:r>
                  <a:rPr lang="en-US" i="1" dirty="0" smtClean="0">
                    <a:latin typeface="Cambria Math" pitchFamily="18" charset="0"/>
                    <a:ea typeface="Cambria Math" pitchFamily="18" charset="0"/>
                  </a:rPr>
                  <a:t>L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 </a:t>
                </a:r>
                <a:r>
                  <a:rPr lang="en-US" i="1" dirty="0" err="1" smtClean="0">
                    <a:sym typeface="Symbol"/>
                  </a:rPr>
                  <a:t>attr</a:t>
                </a:r>
                <a:r>
                  <a:rPr lang="en-US" dirty="0" smtClean="0">
                    <a:sym typeface="Symbol"/>
                  </a:rPr>
                  <a:t> </a:t>
                </a:r>
                <a:r>
                  <a:rPr lang="en-US" dirty="0" smtClean="0">
                    <a:latin typeface="Cambria Math" pitchFamily="18" charset="0"/>
                    <a:ea typeface="Cambria Math" pitchFamily="18" charset="0"/>
                    <a:sym typeface="Symbol"/>
                  </a:rPr>
                  <a:t>(</a:t>
                </a:r>
                <a:r>
                  <a:rPr lang="en-US" i="1" dirty="0" smtClean="0">
                    <a:latin typeface="Cambria Math" pitchFamily="18" charset="0"/>
                    <a:ea typeface="Cambria Math" pitchFamily="18" charset="0"/>
                    <a:sym typeface="Symbol"/>
                  </a:rPr>
                  <a:t>R </a:t>
                </a:r>
                <a:r>
                  <a:rPr lang="en-US" dirty="0" smtClean="0">
                    <a:latin typeface="Cambria Math" pitchFamily="18" charset="0"/>
                    <a:ea typeface="Cambria Math" pitchFamily="18" charset="0"/>
                    <a:sym typeface="Symbol"/>
                  </a:rPr>
                  <a:t>)</a:t>
                </a:r>
                <a:endParaRPr lang="en-US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dirty="0" smtClean="0"/>
                  <a:t>Equivalences</a:t>
                </a:r>
              </a:p>
              <a:p>
                <a:pPr marL="1874520" lvl="4" indent="0">
                  <a:buNone/>
                  <a:defRPr/>
                </a:pP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CA" sz="2000" b="0" i="1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CA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CA" sz="2000" b="0" i="1" smtClean="0">
                                    <a:latin typeface="Cambria Math"/>
                                    <a:ea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CA" sz="20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CA" sz="20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CA" sz="2000" i="1"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CA" sz="20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  <m:r>
                      <a:rPr lang="en-CA" sz="20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CA" sz="2000" i="1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CA" sz="20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CA" sz="2000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CA" sz="2000" i="1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sz="2000" dirty="0" smtClean="0"/>
                  <a:t>)</a:t>
                </a:r>
              </a:p>
              <a:p>
                <a:pPr marL="1874520" lvl="4" indent="0">
                  <a:buNone/>
                  <a:defRPr/>
                </a:pPr>
                <a14:m>
                  <m:oMathPara xmlns:m="http://schemas.openxmlformats.org/officeDocument/2006/math" xmlns="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sub>
                          </m:sSub>
                          <m:r>
                            <a:rPr lang="en-CA" sz="20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CA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CA" sz="2000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  <m:r>
                        <a:rPr lang="en-CA" sz="2000" i="1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sub>
                          </m:sSub>
                          <m:r>
                            <a:rPr lang="en-CA" sz="20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CA" sz="2000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CA" sz="2000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274320" lvl="1" indent="0" algn="r">
                  <a:buNone/>
                  <a:defRPr/>
                </a:pPr>
                <a:r>
                  <a:rPr lang="en-US" dirty="0" smtClean="0"/>
                  <a:t>… as long as </a:t>
                </a:r>
                <a:r>
                  <a:rPr lang="en-US" dirty="0"/>
                  <a:t>all </a:t>
                </a:r>
                <a:r>
                  <a:rPr lang="en-US" dirty="0" smtClean="0"/>
                  <a:t>attributes used by </a:t>
                </a:r>
                <a:r>
                  <a:rPr lang="en-US" i="1" dirty="0" smtClean="0">
                    <a:latin typeface="Cambria Math" pitchFamily="18" charset="0"/>
                    <a:ea typeface="Cambria Math" pitchFamily="18" charset="0"/>
                  </a:rPr>
                  <a:t>C</a:t>
                </a:r>
                <a:r>
                  <a:rPr lang="en-US" dirty="0" smtClean="0"/>
                  <a:t> are in </a:t>
                </a:r>
                <a:r>
                  <a:rPr lang="en-US" i="1" dirty="0" smtClean="0">
                    <a:latin typeface="Cambria Math" pitchFamily="18" charset="0"/>
                    <a:ea typeface="Cambria Math" pitchFamily="18" charset="0"/>
                  </a:rPr>
                  <a:t>L</a:t>
                </a:r>
                <a:endParaRPr lang="en-US" i="1" dirty="0">
                  <a:latin typeface="Cambria Math" pitchFamily="18" charset="0"/>
                  <a:ea typeface="Cambria Math" pitchFamily="18" charset="0"/>
                </a:endParaRPr>
              </a:p>
              <a:p>
                <a:pPr marL="274320" lvl="1" indent="0" algn="ctr">
                  <a:buNone/>
                  <a:defRPr/>
                </a:pPr>
                <a:endParaRPr lang="en-US" dirty="0"/>
              </a:p>
              <a:p>
                <a:r>
                  <a:rPr lang="en-US" b="1" dirty="0"/>
                  <a:t>Degree </a:t>
                </a:r>
              </a:p>
              <a:p>
                <a:pPr lvl="1"/>
                <a:r>
                  <a:rPr lang="en-US" dirty="0"/>
                  <a:t>Number of attributes </a:t>
                </a:r>
                <a:r>
                  <a:rPr lang="en-US" dirty="0" smtClean="0"/>
                  <a:t>in projected attribute list</a:t>
                </a:r>
                <a:endParaRPr lang="en-US" dirty="0"/>
              </a:p>
            </p:txBody>
          </p:sp>
        </mc:Choice>
        <mc:Fallback xmlns="">
          <p:sp>
            <p:nvSpPr>
              <p:cNvPr id="2253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594" r="-74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BA31-C8A2-484D-B7F5-41EB78936DA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37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4959</TotalTime>
  <Words>1763</Words>
  <Application>Microsoft Macintosh PowerPoint</Application>
  <PresentationFormat>On-screen Show (4:3)</PresentationFormat>
  <Paragraphs>480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1_Essential</vt:lpstr>
      <vt:lpstr>Relational Algebra</vt:lpstr>
      <vt:lpstr>Lecture Outline</vt:lpstr>
      <vt:lpstr>The Relational Algebra</vt:lpstr>
      <vt:lpstr>SELECT operator</vt:lpstr>
      <vt:lpstr>Select Operator (cont’d.)</vt:lpstr>
      <vt:lpstr>SELECT Operator Properties</vt:lpstr>
      <vt:lpstr>What is the equivalent relational algebra expression?</vt:lpstr>
      <vt:lpstr>PROJECT Operator</vt:lpstr>
      <vt:lpstr>Project Operator Properties</vt:lpstr>
      <vt:lpstr>What is the equivalent relational algebra expression?</vt:lpstr>
      <vt:lpstr>Working with Long Expressions</vt:lpstr>
      <vt:lpstr>Operators from Set Theory</vt:lpstr>
      <vt:lpstr>CROSS PRODUCT OperatOR</vt:lpstr>
      <vt:lpstr>RENAMing Relations &amp; Attributes</vt:lpstr>
      <vt:lpstr>JOIN Operator</vt:lpstr>
      <vt:lpstr>JOIN Operator (cont’d.)</vt:lpstr>
      <vt:lpstr>NATURAL JOIN</vt:lpstr>
      <vt:lpstr>Natural Join Example</vt:lpstr>
      <vt:lpstr>DIVISION Operator</vt:lpstr>
      <vt:lpstr>Review of Operators</vt:lpstr>
      <vt:lpstr>Complete Set of Operations</vt:lpstr>
      <vt:lpstr>Notation for Query Trees</vt:lpstr>
      <vt:lpstr>Sample Queries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jchampai;fwtompa</dc:creator>
  <cp:lastModifiedBy>M. Tamer Özsu</cp:lastModifiedBy>
  <cp:revision>144</cp:revision>
  <dcterms:created xsi:type="dcterms:W3CDTF">2010-05-06T15:58:58Z</dcterms:created>
  <dcterms:modified xsi:type="dcterms:W3CDTF">2013-09-11T13:39:15Z</dcterms:modified>
</cp:coreProperties>
</file>