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7" r:id="rId1"/>
    <p:sldMasterId id="2147484206" r:id="rId2"/>
  </p:sldMasterIdLst>
  <p:notesMasterIdLst>
    <p:notesMasterId r:id="rId31"/>
  </p:notesMasterIdLst>
  <p:sldIdLst>
    <p:sldId id="339" r:id="rId3"/>
    <p:sldId id="340" r:id="rId4"/>
    <p:sldId id="341" r:id="rId5"/>
    <p:sldId id="342" r:id="rId6"/>
    <p:sldId id="345" r:id="rId7"/>
    <p:sldId id="350" r:id="rId8"/>
    <p:sldId id="352" r:id="rId9"/>
    <p:sldId id="347" r:id="rId10"/>
    <p:sldId id="353" r:id="rId11"/>
    <p:sldId id="357" r:id="rId12"/>
    <p:sldId id="358" r:id="rId13"/>
    <p:sldId id="360" r:id="rId14"/>
    <p:sldId id="388" r:id="rId15"/>
    <p:sldId id="356" r:id="rId16"/>
    <p:sldId id="348" r:id="rId17"/>
    <p:sldId id="362" r:id="rId18"/>
    <p:sldId id="363" r:id="rId19"/>
    <p:sldId id="394" r:id="rId20"/>
    <p:sldId id="366" r:id="rId21"/>
    <p:sldId id="393" r:id="rId22"/>
    <p:sldId id="391" r:id="rId23"/>
    <p:sldId id="392" r:id="rId24"/>
    <p:sldId id="364" r:id="rId25"/>
    <p:sldId id="365" r:id="rId26"/>
    <p:sldId id="370" r:id="rId27"/>
    <p:sldId id="371" r:id="rId28"/>
    <p:sldId id="372" r:id="rId29"/>
    <p:sldId id="381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FC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9" autoAdjust="0"/>
    <p:restoredTop sz="94660" autoAdjust="0"/>
  </p:normalViewPr>
  <p:slideViewPr>
    <p:cSldViewPr>
      <p:cViewPr>
        <p:scale>
          <a:sx n="134" d="100"/>
          <a:sy n="134" d="100"/>
        </p:scale>
        <p:origin x="-1616" y="-1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BD8CC9-90BA-48F2-9CBD-57110D01382D}" type="datetimeFigureOut">
              <a:rPr lang="en-US"/>
              <a:pPr>
                <a:defRPr/>
              </a:pPr>
              <a:t>2013-09-11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B97A96-D5E6-438D-960E-1C62E6A5B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81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4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03B804-4404-4337-B918-9B31CC3B0B2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72C319-9451-4D8F-86C8-0CF4209B751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55F72-F1AF-4750-91F0-0B4896BAE7F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17AE1-DB79-4651-85D2-411C39DB87A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3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19149-6978-45A0-821D-0D80803F848D}" type="datetime1">
              <a:rPr lang="en-CA" smtClean="0"/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95E4D-D84B-4EED-B5BE-38A5043A70C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8537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84E87-EE88-452D-BB04-E1DBBB8D5F1F}" type="datetime1">
              <a:rPr lang="en-CA" smtClean="0"/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0D7C6-359D-48DA-A8B2-C943584E649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6451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B637C-7D18-409C-AA1E-1B22AB5994DB}" type="datetime1">
              <a:rPr lang="en-CA" smtClean="0"/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479E-536F-42B1-BE44-574AB7AC381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9267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20A55-D947-4669-AB5D-CCD06794196E}" type="datetime1">
              <a:rPr lang="en-CA" smtClean="0"/>
              <a:t>2013-09-11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2656C-1E3D-4B7B-856C-A8A0A624B3A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1068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EFB26-7B39-4860-A7A0-BABD539932DE}" type="datetime1">
              <a:rPr lang="en-CA" smtClean="0"/>
              <a:t>2013-09-11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63780-5FCD-431C-B9BE-E01049D2CD3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1902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12FC-89F3-4316-A86C-600B528FB46D}" type="datetime1">
              <a:rPr lang="en-CA" smtClean="0"/>
              <a:t>2013-09-11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05C93-FE66-40DA-A995-13AEF93B7A8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54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rgbClr val="D1282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342900" indent="-342900">
              <a:spcBef>
                <a:spcPts val="480"/>
              </a:spcBef>
              <a:spcAft>
                <a:spcPts val="480"/>
              </a:spcAft>
              <a:buFont typeface="Wingdings" pitchFamily="2" charset="2"/>
              <a:buChar char="§"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DED0D-8CA7-4946-ADF6-65ED8D980714}" type="datetime1">
              <a:rPr lang="en-CA" smtClean="0"/>
              <a:t>2013-09-11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AF37A-65A2-41CF-88A3-11538D6FDF9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9175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DE643-CF7A-4058-A9A3-9AEC24F6EF84}" type="datetime1">
              <a:rPr lang="en-CA" smtClean="0"/>
              <a:t>2013-09-11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22C4D-33D3-4FD5-8132-46C2AFB8D72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48505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D7B20-9DE2-4578-B55A-72C3480A7655}" type="datetime1">
              <a:rPr lang="en-CA" smtClean="0"/>
              <a:t>2013-09-11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DBC5B-B642-4895-A434-7945D6B1D4F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257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34644-881C-4C76-9E3E-C74B5CE8B5F0}" type="datetime1">
              <a:rPr lang="en-CA" smtClean="0"/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00D89-1BFC-49B8-9192-B589F32B4F6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23310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ADC39-FD8D-477E-837F-CAE8751A53D8}" type="datetime1">
              <a:rPr lang="en-CA" smtClean="0"/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74E1E-2EE6-4726-97EA-DB35692F29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402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Clic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0" indent="0">
              <a:spcBef>
                <a:spcPts val="480"/>
              </a:spcBef>
              <a:spcAft>
                <a:spcPts val="480"/>
              </a:spcAft>
              <a:buFontTx/>
              <a:buNone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762000"/>
            <a:ext cx="84582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80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458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8534400" cy="533399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02/04/2013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98C73-C011-487D-A920-4BD1D3DE903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BDB7-3B42-4066-AB06-DBDCAC1945B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02/04/2013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F5503-6C7A-483D-A39B-993C2309F3F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02/04/2013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02/04/2013</a:t>
            </a: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A9374-BEA3-4529-92DD-0CAFF9CAA7D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02/04/2013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1040"/>
          <p:cNvSpPr>
            <a:spLocks noChangeShapeType="1"/>
          </p:cNvSpPr>
          <p:nvPr/>
        </p:nvSpPr>
        <p:spPr bwMode="auto">
          <a:xfrm>
            <a:off x="787400" y="762000"/>
            <a:ext cx="756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8" r:id="rId1"/>
    <p:sldLayoutId id="2147484169" r:id="rId2"/>
    <p:sldLayoutId id="2147484170" r:id="rId3"/>
    <p:sldLayoutId id="2147484171" r:id="rId4"/>
    <p:sldLayoutId id="2147484172" r:id="rId5"/>
    <p:sldLayoutId id="2147484173" r:id="rId6"/>
    <p:sldLayoutId id="2147484174" r:id="rId7"/>
    <p:sldLayoutId id="2147484175" r:id="rId8"/>
    <p:sldLayoutId id="2147484176" r:id="rId9"/>
    <p:sldLayoutId id="2147484177" r:id="rId10"/>
    <p:sldLayoutId id="2147484178" r:id="rId11"/>
    <p:sldLayoutId id="2147484179" r:id="rId12"/>
    <p:sldLayoutId id="214748418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A2EC75-0EA2-45F9-A024-E9EA4FED23DE}" type="datetime1">
              <a:rPr lang="en-CA" smtClean="0"/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622BA6-D0A4-47F8-8DDF-DA05CB916BD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Basic </a:t>
            </a:r>
            <a:r>
              <a:rPr lang="en-CA" smtClean="0"/>
              <a:t>SQL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Chapter </a:t>
            </a:r>
            <a:r>
              <a:rPr lang="en-CA" dirty="0" smtClean="0"/>
              <a:t>4 (6/E)</a:t>
            </a:r>
          </a:p>
          <a:p>
            <a:r>
              <a:rPr lang="en-CA" dirty="0" smtClean="0"/>
              <a:t>Chapter 8 (5/E)</a:t>
            </a:r>
            <a:endParaRPr lang="en-CA" dirty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Specifying Key Constraints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PRIMARY KEY </a:t>
            </a:r>
            <a:r>
              <a:rPr lang="en-US" dirty="0" smtClean="0"/>
              <a:t>clause </a:t>
            </a:r>
          </a:p>
          <a:p>
            <a:pPr lvl="1"/>
            <a:r>
              <a:rPr lang="en-US" dirty="0" smtClean="0"/>
              <a:t>Specifies one or more attributes that make up the primary key of a relation</a:t>
            </a:r>
          </a:p>
          <a:p>
            <a:pPr marL="960120" lvl="2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Dnumber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INT NOT NULL PRIMARY KEY,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Primary key attributes must be declared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NOT NULL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UNIQUE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clause </a:t>
            </a:r>
          </a:p>
          <a:p>
            <a:pPr lvl="1"/>
            <a:r>
              <a:rPr lang="en-US" dirty="0" smtClean="0"/>
              <a:t>Specifies alternate (candidate) keys</a:t>
            </a:r>
          </a:p>
          <a:p>
            <a:pPr marL="960120" lvl="2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VARCHAR(15) UNIQUE;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May or may not allow null values, depending on declaration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If no key constraints, two </a:t>
            </a:r>
            <a:r>
              <a:rPr lang="en-US" dirty="0"/>
              <a:t>or more tuples </a:t>
            </a:r>
            <a:r>
              <a:rPr lang="en-US" dirty="0" smtClean="0"/>
              <a:t>may be identical </a:t>
            </a:r>
            <a:r>
              <a:rPr lang="en-US" dirty="0"/>
              <a:t>in </a:t>
            </a:r>
            <a:r>
              <a:rPr lang="en-US" i="1" dirty="0"/>
              <a:t>all</a:t>
            </a:r>
            <a:r>
              <a:rPr lang="en-US" dirty="0"/>
              <a:t> </a:t>
            </a:r>
            <a:r>
              <a:rPr lang="en-US" dirty="0" smtClean="0"/>
              <a:t>columns.</a:t>
            </a:r>
            <a:endParaRPr lang="en-US" dirty="0"/>
          </a:p>
          <a:p>
            <a:pPr lvl="1"/>
            <a:r>
              <a:rPr lang="en-US" dirty="0" smtClean="0"/>
              <a:t>SQL deviates from pure relational model!</a:t>
            </a:r>
            <a:endParaRPr lang="en-US" dirty="0"/>
          </a:p>
          <a:p>
            <a:pPr lvl="1"/>
            <a:r>
              <a:rPr lang="en-US" dirty="0" err="1"/>
              <a:t>Multiset</a:t>
            </a:r>
            <a:r>
              <a:rPr lang="en-US" dirty="0"/>
              <a:t> </a:t>
            </a:r>
            <a:r>
              <a:rPr lang="en-US" dirty="0" smtClean="0"/>
              <a:t>(bag)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Referential Constraints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FOREIGN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b="1" dirty="0" smtClean="0"/>
              <a:t> </a:t>
            </a:r>
            <a:r>
              <a:rPr lang="en-US" dirty="0" smtClean="0"/>
              <a:t>clause</a:t>
            </a:r>
          </a:p>
          <a:p>
            <a:pPr marL="27432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FOREIGN KEY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Dept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REFERENCES DEPARTMENT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Default operation: reject update on violation</a:t>
            </a:r>
          </a:p>
          <a:p>
            <a:pPr lvl="1"/>
            <a:r>
              <a:rPr lang="en-US" dirty="0" smtClean="0"/>
              <a:t>Attach </a:t>
            </a:r>
            <a:r>
              <a:rPr lang="en-US" b="1" dirty="0" smtClean="0"/>
              <a:t>referential triggered action </a:t>
            </a:r>
            <a:r>
              <a:rPr lang="en-US" dirty="0" smtClean="0"/>
              <a:t>clause in case referenced tuple is deleted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Options include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SET NULL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CASCADE</a:t>
            </a:r>
            <a:r>
              <a:rPr lang="en-US" dirty="0" smtClean="0"/>
              <a:t>,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SET DEFAULT</a:t>
            </a:r>
          </a:p>
          <a:p>
            <a:r>
              <a:rPr lang="en-US" dirty="0" smtClean="0"/>
              <a:t>Foreign key declaration must refer </a:t>
            </a:r>
            <a:r>
              <a:rPr lang="en-US" dirty="0"/>
              <a:t>to a table </a:t>
            </a:r>
            <a:r>
              <a:rPr lang="en-US" dirty="0" smtClean="0"/>
              <a:t>already created</a:t>
            </a:r>
            <a:endParaRPr lang="en-US" dirty="0"/>
          </a:p>
          <a:p>
            <a:pPr lvl="2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Specifying Tuple Constraints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 New" pitchFamily="49" charset="0"/>
              </a:rPr>
              <a:t>Some constraints involve several columns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CHECK </a:t>
            </a:r>
            <a:r>
              <a:rPr lang="en-US" dirty="0" smtClean="0"/>
              <a:t>clause at the end of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CREATE TABLE</a:t>
            </a:r>
            <a:r>
              <a:rPr lang="en-US" dirty="0" smtClean="0"/>
              <a:t> statement</a:t>
            </a:r>
          </a:p>
          <a:p>
            <a:pPr lvl="1"/>
            <a:r>
              <a:rPr lang="en-US" dirty="0" smtClean="0"/>
              <a:t>Apply to each tuple individually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CHECK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Dept_create_date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Mgr_start_date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609600"/>
          </a:xfrm>
        </p:spPr>
        <p:txBody>
          <a:bodyPr/>
          <a:lstStyle/>
          <a:p>
            <a:r>
              <a:rPr lang="en-CA" dirty="0" smtClean="0"/>
              <a:t>Recall Employee example: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  <p:pic>
        <p:nvPicPr>
          <p:cNvPr id="5" name="Content Placeholder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600"/>
            <a:ext cx="7559719" cy="503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99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671513"/>
            <a:ext cx="8124825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14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4937125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15</a:t>
            </a:fld>
            <a:endParaRPr lang="en-CA"/>
          </a:p>
        </p:txBody>
      </p:sp>
      <p:grpSp>
        <p:nvGrpSpPr>
          <p:cNvPr id="9" name="Group 8"/>
          <p:cNvGrpSpPr/>
          <p:nvPr/>
        </p:nvGrpSpPr>
        <p:grpSpPr>
          <a:xfrm>
            <a:off x="2019300" y="76200"/>
            <a:ext cx="6286500" cy="5905500"/>
            <a:chOff x="2019300" y="381000"/>
            <a:chExt cx="6286500" cy="5905500"/>
          </a:xfrm>
        </p:grpSpPr>
        <p:pic>
          <p:nvPicPr>
            <p:cNvPr id="286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7400" y="381000"/>
              <a:ext cx="5915025" cy="590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2019300" y="381000"/>
              <a:ext cx="6286500" cy="990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SQL Retrieval Queries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retrievals 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/>
              <a:t> statement:</a:t>
            </a:r>
          </a:p>
          <a:p>
            <a:pPr marL="800100" lvl="2" indent="0">
              <a:buNone/>
              <a:tabLst>
                <a:tab pos="2154238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SELECT	&lt;return list&gt;</a:t>
            </a:r>
          </a:p>
          <a:p>
            <a:pPr marL="800100" lvl="2" indent="0">
              <a:buNone/>
              <a:tabLst>
                <a:tab pos="2154238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FROM	&lt;table list&gt;</a:t>
            </a:r>
          </a:p>
          <a:p>
            <a:pPr marL="800100" lvl="2" indent="0">
              <a:buNone/>
              <a:tabLst>
                <a:tab pos="2154238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 WHERE	&lt;condition&gt; ] ;</a:t>
            </a:r>
          </a:p>
          <a:p>
            <a:pPr marL="114300" lvl="1" indent="0">
              <a:buNone/>
            </a:pPr>
            <a:r>
              <a:rPr lang="en-US" dirty="0" smtClean="0"/>
              <a:t>where</a:t>
            </a:r>
          </a:p>
          <a:p>
            <a:pPr marL="2336800" lvl="1" indent="-20637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&lt;return list&gt;	</a:t>
            </a:r>
            <a:r>
              <a:rPr lang="en-US" dirty="0" smtClean="0"/>
              <a:t>is a list of expressions or column names whose values are to be retrieved by the query</a:t>
            </a:r>
          </a:p>
          <a:p>
            <a:pPr marL="2336800" lvl="1" indent="-20637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&lt;table list&gt;	</a:t>
            </a:r>
            <a:r>
              <a:rPr lang="en-US" dirty="0" smtClean="0"/>
              <a:t>is a list of relation names required to process the query</a:t>
            </a:r>
          </a:p>
          <a:p>
            <a:pPr marL="2336800" lvl="1" indent="-20637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&lt;condition&gt;	</a:t>
            </a:r>
            <a:r>
              <a:rPr lang="en-US" dirty="0" smtClean="0"/>
              <a:t>is a Boolean expression that identifies the tuples to be retrieved by the query</a:t>
            </a:r>
          </a:p>
          <a:p>
            <a:pPr marL="355600" indent="-355600"/>
            <a:r>
              <a:rPr lang="en-US" dirty="0" smtClean="0"/>
              <a:t>Example</a:t>
            </a:r>
          </a:p>
          <a:p>
            <a:pPr marL="80010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title, year, genre</a:t>
            </a:r>
          </a:p>
          <a:p>
            <a:pPr marL="80010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 Film</a:t>
            </a:r>
          </a:p>
          <a:p>
            <a:pPr marL="80010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 director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'Steven Spielberg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AND year &gt; 1990;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cs typeface="Courier New" pitchFamily="49" charset="0"/>
              </a:rPr>
              <a:t>Omitting WHERE clause implies all tuples selected.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16</a:t>
            </a:fld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Semantics for 1 Relation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3352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Start with the relation named in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dirty="0" smtClean="0"/>
              <a:t> clause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Consider each tuple one after the other, eliminating those that do not satisfy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 smtClean="0"/>
              <a:t> clause.</a:t>
            </a:r>
          </a:p>
          <a:p>
            <a:pPr lvl="1"/>
            <a:r>
              <a:rPr lang="en-US" dirty="0"/>
              <a:t>Boolean condition that must be </a:t>
            </a:r>
            <a:r>
              <a:rPr lang="en-US" i="1" dirty="0"/>
              <a:t>true</a:t>
            </a:r>
            <a:r>
              <a:rPr lang="en-US" dirty="0"/>
              <a:t> for any retrieved tuple</a:t>
            </a:r>
          </a:p>
          <a:p>
            <a:pPr lvl="1"/>
            <a:r>
              <a:rPr lang="en-US" dirty="0" smtClean="0"/>
              <a:t>Logical comparison operators</a:t>
            </a:r>
          </a:p>
          <a:p>
            <a:pPr marL="914400" lvl="2" indent="0">
              <a:buNone/>
            </a:pPr>
            <a:r>
              <a:rPr lang="en-US" dirty="0" smtClean="0"/>
              <a:t>=, &lt;, &lt;=, &gt;, &gt;=, and &lt;&gt;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remaining tuple, create a return tuple with columns for each expression (column name) in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/>
              <a:t> clause.</a:t>
            </a:r>
          </a:p>
          <a:p>
            <a:pPr lvl="1" indent="-193675"/>
            <a:r>
              <a:rPr lang="en-US" dirty="0" smtClean="0">
                <a:cs typeface="Courier New" pitchFamily="49" charset="0"/>
              </a:rPr>
              <a:t>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*</a:t>
            </a:r>
            <a:r>
              <a:rPr lang="en-US" dirty="0" smtClean="0"/>
              <a:t> to select all columns.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17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6442"/>
              </p:ext>
            </p:extLst>
          </p:nvPr>
        </p:nvGraphicFramePr>
        <p:xfrm>
          <a:off x="1066800" y="4343400"/>
          <a:ext cx="6908800" cy="1737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914400"/>
                <a:gridCol w="609600"/>
                <a:gridCol w="1219200"/>
                <a:gridCol w="685800"/>
                <a:gridCol w="1016000"/>
                <a:gridCol w="1092200"/>
              </a:tblGrid>
              <a:tr h="18288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CA" sz="1100" b="1" u="none" strike="noStrike" dirty="0">
                          <a:effectLst/>
                        </a:rPr>
                        <a:t>Film</a:t>
                      </a:r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title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genre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year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director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minutes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 budget 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 gross 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The Company Men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drama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2010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John Wells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104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          15,000,000 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               4,439,063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Lincoln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biography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2012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Steven Spielberg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150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          65,000,000 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          181,408,467 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War Horse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drama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2011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Steven Spielberg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146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          66,000,000 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             79,883,359 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Argo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drama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2012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Ben Affleck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120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          44,500,000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          135,178,251 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800100" y="4673598"/>
            <a:ext cx="7543800" cy="1676402"/>
            <a:chOff x="800100" y="4343400"/>
            <a:chExt cx="7543800" cy="167640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800100" y="4648200"/>
              <a:ext cx="754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00100" y="5638800"/>
              <a:ext cx="754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/>
            <p:nvPr/>
          </p:nvCxnSpPr>
          <p:spPr>
            <a:xfrm rot="16200000" flipH="1">
              <a:off x="914399" y="5029199"/>
              <a:ext cx="1676402" cy="304804"/>
            </a:xfrm>
            <a:prstGeom prst="curvedConnector3">
              <a:avLst/>
            </a:prstGeom>
            <a:ln w="254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urved Connector 13"/>
            <p:cNvCxnSpPr/>
            <p:nvPr/>
          </p:nvCxnSpPr>
          <p:spPr>
            <a:xfrm rot="5400000">
              <a:off x="2476499" y="4762501"/>
              <a:ext cx="1676402" cy="838200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urved Connector 15"/>
            <p:cNvCxnSpPr/>
            <p:nvPr/>
          </p:nvCxnSpPr>
          <p:spPr>
            <a:xfrm rot="16200000" flipH="1">
              <a:off x="2743199" y="4648201"/>
              <a:ext cx="1676402" cy="1066800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SELECT-FROM-WHERE Semantics</a:t>
            </a:r>
            <a:endParaRPr lang="en-US" dirty="0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if there are several relations in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dirty="0" smtClean="0"/>
              <a:t> clause?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Start with cross-product of all relation(s) listed in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dirty="0" smtClean="0"/>
              <a:t> clause.</a:t>
            </a:r>
          </a:p>
          <a:p>
            <a:pPr lvl="1" indent="-193675"/>
            <a:r>
              <a:rPr lang="en-US" dirty="0" smtClean="0"/>
              <a:t>Every tuple in </a:t>
            </a:r>
            <a:r>
              <a:rPr lang="en-US" i="1" dirty="0" smtClean="0"/>
              <a:t>R</a:t>
            </a:r>
            <a:r>
              <a:rPr lang="en-US" i="1" baseline="-25000" dirty="0" smtClean="0"/>
              <a:t>1</a:t>
            </a:r>
            <a:r>
              <a:rPr lang="en-US" dirty="0" smtClean="0"/>
              <a:t> paired up with every tuple in </a:t>
            </a:r>
            <a:r>
              <a:rPr lang="en-US" i="1" dirty="0" smtClean="0"/>
              <a:t>R</a:t>
            </a:r>
            <a:r>
              <a:rPr lang="en-US" i="1" baseline="-25000" dirty="0" smtClean="0"/>
              <a:t>2</a:t>
            </a:r>
            <a:r>
              <a:rPr lang="en-US" dirty="0" smtClean="0"/>
              <a:t> paired up with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Consider each tuple one after the other, eliminating those that do not satisfy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 smtClean="0"/>
              <a:t> clause.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remaining tuple, create a return tuple with columns for each expression (column name) in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/>
              <a:t> clause.</a:t>
            </a:r>
          </a:p>
          <a:p>
            <a:pPr marL="114300" lvl="1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Steps 2 and 3 are just the same as before.</a:t>
            </a:r>
          </a:p>
          <a:p>
            <a:pPr marL="114300" lvl="1" indent="0">
              <a:buNone/>
            </a:pPr>
            <a:endParaRPr lang="en-US" i="1" dirty="0" smtClean="0">
              <a:solidFill>
                <a:srgbClr val="C00000"/>
              </a:solidFill>
            </a:endParaRPr>
          </a:p>
          <a:p>
            <a:pPr marL="80010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actor, birth, movie</a:t>
            </a:r>
          </a:p>
          <a:p>
            <a:pPr marL="80010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 Role, Person</a:t>
            </a:r>
          </a:p>
          <a:p>
            <a:pPr marL="80010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 actor = name and birth &gt; 1940;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18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726561"/>
              </p:ext>
            </p:extLst>
          </p:nvPr>
        </p:nvGraphicFramePr>
        <p:xfrm>
          <a:off x="533400" y="5105400"/>
          <a:ext cx="4724400" cy="1325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/>
                <a:gridCol w="1679787"/>
                <a:gridCol w="1469813"/>
              </a:tblGrid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400" b="1" u="none" strike="noStrike" dirty="0">
                          <a:effectLst/>
                        </a:rPr>
                        <a:t>Role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actor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movie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persona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Ben Affleck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Argo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Tony Mendez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Alan Arkin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Argo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Lester Siegel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Ben Affleck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The Company Men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Bobby Walker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u="none" strike="noStrike" dirty="0" smtClean="0">
                          <a:effectLst/>
                          <a:latin typeface="+mn-lt"/>
                        </a:rPr>
                        <a:t>Tommy Lee Jones</a:t>
                      </a:r>
                      <a:endParaRPr lang="en-CA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u="none" strike="noStrike" dirty="0" smtClean="0">
                          <a:effectLst/>
                          <a:latin typeface="+mn-lt"/>
                        </a:rPr>
                        <a:t>The Company Men</a:t>
                      </a:r>
                      <a:endParaRPr lang="en-CA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 </a:t>
                      </a:r>
                      <a:r>
                        <a:rPr lang="en-CA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McClary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75247"/>
              </p:ext>
            </p:extLst>
          </p:nvPr>
        </p:nvGraphicFramePr>
        <p:xfrm>
          <a:off x="5334000" y="5105400"/>
          <a:ext cx="3124200" cy="11048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100"/>
                <a:gridCol w="643218"/>
                <a:gridCol w="918882"/>
              </a:tblGrid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400" b="1" u="none" strike="noStrike" dirty="0">
                          <a:effectLst/>
                        </a:rPr>
                        <a:t>Person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name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birth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city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Ben Affleck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1972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Berkeley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Alan </a:t>
                      </a:r>
                      <a:r>
                        <a:rPr lang="en-CA" sz="1400" u="none" strike="noStrike" dirty="0" err="1">
                          <a:effectLst/>
                        </a:rPr>
                        <a:t>Arkin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1934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New York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Tommy Lee Jones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1946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San Saba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468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Ambiguous Column Names 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129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Same name may be used for two (or more) columns (in different relations)</a:t>
            </a:r>
          </a:p>
          <a:p>
            <a:pPr lvl="1"/>
            <a:r>
              <a:rPr lang="en-US" dirty="0" smtClean="0"/>
              <a:t>Must </a:t>
            </a:r>
            <a:r>
              <a:rPr lang="en-US" b="1" dirty="0" smtClean="0"/>
              <a:t>qualify</a:t>
            </a:r>
            <a:r>
              <a:rPr lang="en-US" dirty="0" smtClean="0"/>
              <a:t> the column name with the relation name to prevent ambiguity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19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971800"/>
            <a:ext cx="82296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480"/>
              </a:spcBef>
              <a:spcAft>
                <a:spcPts val="480"/>
              </a:spcAft>
              <a:buFont typeface="Wingdings" pitchFamily="2" charset="2"/>
              <a:buChar char="§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ts val="240"/>
              </a:spcBef>
              <a:spcAft>
                <a:spcPts val="240"/>
              </a:spcAft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240"/>
              </a:spcBef>
              <a:spcAft>
                <a:spcPts val="24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240"/>
              </a:spcBef>
              <a:spcAft>
                <a:spcPts val="24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240"/>
              </a:spcBef>
              <a:spcAft>
                <a:spcPts val="240"/>
              </a:spcAft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3763" lvl="1" indent="-779463" fontAlgn="auto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SELECT name, date, product, quantity</a:t>
            </a:r>
          </a:p>
          <a:p>
            <a:pPr marL="893763" lvl="1" indent="-779463" fontAlgn="auto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FROM Customer, Sale,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LineItem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893763" lvl="1" indent="-779463" fontAlgn="auto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WHERE price &gt; 100 AND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Customer.custid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Sale.custid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Sale.saleid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LineItem.saleid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fontAlgn="auto"/>
            <a:r>
              <a:rPr lang="en-US" dirty="0" smtClean="0"/>
              <a:t>Note</a:t>
            </a:r>
          </a:p>
          <a:p>
            <a:pPr lvl="1" fontAlgn="auto"/>
            <a:r>
              <a:rPr lang="en-US" dirty="0" smtClean="0"/>
              <a:t>If SELECT clause includes </a:t>
            </a:r>
            <a:r>
              <a:rPr lang="en-US" dirty="0" err="1" smtClean="0"/>
              <a:t>custid</a:t>
            </a:r>
            <a:r>
              <a:rPr lang="en-US" dirty="0" smtClean="0"/>
              <a:t>, it must specify whether to use  </a:t>
            </a:r>
            <a:r>
              <a:rPr lang="en-US" dirty="0" err="1" smtClean="0"/>
              <a:t>Customer.custid</a:t>
            </a:r>
            <a:r>
              <a:rPr lang="en-US" dirty="0" smtClean="0"/>
              <a:t> or </a:t>
            </a:r>
            <a:r>
              <a:rPr lang="en-US" dirty="0" err="1" smtClean="0"/>
              <a:t>Sale.custid</a:t>
            </a:r>
            <a:r>
              <a:rPr lang="en-US" dirty="0" smtClean="0"/>
              <a:t> </a:t>
            </a:r>
            <a:r>
              <a:rPr lang="en-US" i="1" dirty="0" smtClean="0"/>
              <a:t>even though the values are guaranteed to be identical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C00000"/>
                </a:solidFill>
                <a:sym typeface="Wingdings"/>
              </a:rPr>
              <a:t></a:t>
            </a:r>
            <a:endParaRPr lang="en-US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476145"/>
              </p:ext>
            </p:extLst>
          </p:nvPr>
        </p:nvGraphicFramePr>
        <p:xfrm>
          <a:off x="609600" y="2362200"/>
          <a:ext cx="2971800" cy="441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  <a:gridCol w="685800"/>
                <a:gridCol w="824753"/>
                <a:gridCol w="699247"/>
              </a:tblGrid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CA" sz="1400" b="1" u="none" strike="noStrike" dirty="0">
                          <a:effectLst/>
                        </a:rPr>
                        <a:t>Customer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 err="1">
                          <a:effectLst/>
                        </a:rPr>
                        <a:t>custid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name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address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phone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364135"/>
              </p:ext>
            </p:extLst>
          </p:nvPr>
        </p:nvGraphicFramePr>
        <p:xfrm>
          <a:off x="3695700" y="2362200"/>
          <a:ext cx="1828800" cy="441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2209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400" b="1" u="none" strike="noStrike" dirty="0">
                          <a:effectLst/>
                        </a:rPr>
                        <a:t>Sale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 err="1">
                          <a:effectLst/>
                        </a:rPr>
                        <a:t>saleid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date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 err="1">
                          <a:effectLst/>
                        </a:rPr>
                        <a:t>custid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786921"/>
              </p:ext>
            </p:extLst>
          </p:nvPr>
        </p:nvGraphicFramePr>
        <p:xfrm>
          <a:off x="5638800" y="2362200"/>
          <a:ext cx="2819400" cy="441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800100"/>
                <a:gridCol w="800100"/>
                <a:gridCol w="609600"/>
              </a:tblGrid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CA" sz="1400" b="1" u="none" strike="noStrike" dirty="0" err="1" smtClean="0">
                          <a:effectLst/>
                        </a:rPr>
                        <a:t>LineItem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 err="1">
                          <a:effectLst/>
                        </a:rPr>
                        <a:t>saleid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product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quantity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price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Outline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Data Definition and Data Types</a:t>
            </a:r>
          </a:p>
          <a:p>
            <a:r>
              <a:rPr lang="en-US" dirty="0" smtClean="0"/>
              <a:t>Specifying Constraints in SQL</a:t>
            </a:r>
          </a:p>
          <a:p>
            <a:r>
              <a:rPr lang="en-US" dirty="0" smtClean="0"/>
              <a:t>Basic Retrieval Queries in SQL</a:t>
            </a:r>
          </a:p>
          <a:p>
            <a:r>
              <a:rPr lang="en-US" dirty="0" smtClean="0"/>
              <a:t>Set Operations in SQL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mtClean="0"/>
              <a:t>2-Relation Select-From-Where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20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016938"/>
              </p:ext>
            </p:extLst>
          </p:nvPr>
        </p:nvGraphicFramePr>
        <p:xfrm>
          <a:off x="4800600" y="2209800"/>
          <a:ext cx="411480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1295400"/>
                <a:gridCol w="1447800"/>
              </a:tblGrid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100" b="1" u="none" strike="noStrike" dirty="0">
                          <a:effectLst/>
                        </a:rPr>
                        <a:t>Role</a:t>
                      </a:r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movie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persona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Ben Affleck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Argo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Tony Mendez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Tommy Lee Jones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Thaddeus Stevens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Daniel Day-Lewis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The Boxer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Danny Flynn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Daniel Day-Lewis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Abraham 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137159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SELECT award, actor, persona,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Role.movie</a:t>
            </a:r>
            <a:endParaRPr lang="en-CA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FROM Honours, Role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WHERE category = 'actor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AND winner = actor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Honours.movie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Role.movie</a:t>
            </a:r>
            <a:endParaRPr lang="en-CA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451006"/>
              </p:ext>
            </p:extLst>
          </p:nvPr>
        </p:nvGraphicFramePr>
        <p:xfrm>
          <a:off x="304800" y="2209800"/>
          <a:ext cx="4343400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0"/>
                <a:gridCol w="990600"/>
                <a:gridCol w="1219200"/>
                <a:gridCol w="1295400"/>
              </a:tblGrid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CA" sz="1100" b="1" u="none" strike="noStrike" dirty="0">
                          <a:effectLst/>
                        </a:rPr>
                        <a:t>Honours</a:t>
                      </a:r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movie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award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category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winner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Critic's Choice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Daniel Day-Lewis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Argo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Critic's Choice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director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Ben Affleck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SAG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supporting actor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Tommy Lee Jones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Critic's Choice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screenplay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Tony Kushner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War Horse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BMI </a:t>
                      </a:r>
                      <a:r>
                        <a:rPr lang="en-CA" sz="1100" u="none" strike="noStrike" dirty="0" err="1">
                          <a:effectLst/>
                        </a:rPr>
                        <a:t>Flim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music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John Williams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7882"/>
              </p:ext>
            </p:extLst>
          </p:nvPr>
        </p:nvGraphicFramePr>
        <p:xfrm>
          <a:off x="228600" y="3657600"/>
          <a:ext cx="8686800" cy="29260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8294"/>
                <a:gridCol w="1058294"/>
                <a:gridCol w="1133886"/>
                <a:gridCol w="1285071"/>
                <a:gridCol w="1360663"/>
                <a:gridCol w="907109"/>
                <a:gridCol w="1436256"/>
                <a:gridCol w="447227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 smtClean="0">
                          <a:effectLst/>
                        </a:rPr>
                        <a:t>Honours.movie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award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category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winner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 smtClean="0">
                          <a:effectLst/>
                        </a:rPr>
                        <a:t>Role.movie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persona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Critic's Choice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Daniel Day-Lewis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Ben Affleck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Argo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Tony Mendez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sym typeface="Wingdings"/>
                        </a:rPr>
                        <a:t>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Critic's Choice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Daniel Day-Lewis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Tommy Lee Jones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Thaddeus Stevens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sym typeface="Wingdings"/>
                        </a:rPr>
                        <a:t></a:t>
                      </a:r>
                      <a:endParaRPr lang="en-CA" sz="1400" b="0" i="0" u="none" strike="noStrike" dirty="0" smtClean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Critic's Choice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Daniel Day-Lewis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Daniel Day-Lewis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The Boxer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Danny Flynn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sym typeface="Wingdings"/>
                        </a:rPr>
                        <a:t></a:t>
                      </a:r>
                      <a:endParaRPr lang="en-CA" sz="1400" b="0" i="0" u="none" strike="noStrike" dirty="0" smtClean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Critic's Choice</a:t>
                      </a:r>
                      <a:endParaRPr lang="en-CA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Daniel Day-Lewis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Daniel Day-Lewis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Abraham 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sym typeface="Wingdings"/>
                        </a:rPr>
                        <a:t>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Argo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Critic's Choice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director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Ben Affleck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Ben Affleck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Argo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Tony Mendez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sym typeface="Wingdings"/>
                        </a:rPr>
                        <a:t></a:t>
                      </a:r>
                      <a:endParaRPr lang="en-CA" sz="1400" b="0" i="0" u="none" strike="noStrike" dirty="0" smtClean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Argo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Critic's Choice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director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Ben Affleck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Tommy Lee Jones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Thaddeus Stevens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sym typeface="Wingdings"/>
                        </a:rPr>
                        <a:t></a:t>
                      </a:r>
                      <a:endParaRPr lang="en-CA" sz="1400" b="0" i="0" u="none" strike="noStrike" dirty="0" smtClean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Argo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Critic's Choice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director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Ben Affleck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Daniel Day-Lewis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The Boxer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Danny Flynn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sym typeface="Wingdings"/>
                        </a:rPr>
                        <a:t></a:t>
                      </a:r>
                      <a:endParaRPr lang="en-CA" sz="1400" b="0" i="0" u="none" strike="noStrike" dirty="0" smtClean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Argo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Critic's Choice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director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Ben Affleck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Daniel Day-Lewis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Abraham 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sym typeface="Wingdings"/>
                        </a:rPr>
                        <a:t></a:t>
                      </a:r>
                      <a:endParaRPr lang="en-CA" sz="1400" b="0" i="0" u="none" strike="noStrike" dirty="0" smtClean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SAG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supporting actor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Tommy Lee Jones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Ben Affleck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Argo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Tony Mendez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sym typeface="Wingdings"/>
                        </a:rPr>
                        <a:t></a:t>
                      </a:r>
                      <a:endParaRPr lang="en-CA" sz="1400" b="0" i="0" u="none" strike="noStrike" dirty="0" smtClean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SAG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supporting actor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Tommy Lee Jones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Tommy Lee Jones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Thaddeus Stevens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sym typeface="Wingdings"/>
                        </a:rPr>
                        <a:t></a:t>
                      </a:r>
                      <a:endParaRPr lang="en-CA" sz="1400" b="0" i="0" u="none" strike="noStrike" dirty="0" smtClean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SAG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supporting actor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Tommy Lee Jones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Daniel Day-Lewis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The Boxer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Danny Flynn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sym typeface="Wingdings"/>
                        </a:rPr>
                        <a:t></a:t>
                      </a:r>
                      <a:endParaRPr lang="en-CA" sz="1400" b="0" i="0" u="none" strike="noStrike" dirty="0" smtClean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C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Oval 17"/>
          <p:cNvSpPr/>
          <p:nvPr/>
        </p:nvSpPr>
        <p:spPr>
          <a:xfrm>
            <a:off x="1219200" y="4495800"/>
            <a:ext cx="1066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4648200" y="4495800"/>
            <a:ext cx="13716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6019800" y="4495800"/>
            <a:ext cx="9144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6934200" y="4495800"/>
            <a:ext cx="13716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3198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1913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Recall Sample Tables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9362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"/>
          <a:stretch>
            <a:fillRect/>
          </a:stretch>
        </p:blipFill>
        <p:spPr bwMode="auto">
          <a:xfrm>
            <a:off x="381000" y="1295400"/>
            <a:ext cx="7929563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37"/>
          <a:stretch>
            <a:fillRect/>
          </a:stretch>
        </p:blipFill>
        <p:spPr bwMode="auto">
          <a:xfrm>
            <a:off x="381000" y="504825"/>
            <a:ext cx="82645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9831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1057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43200"/>
            <a:ext cx="68341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67200"/>
            <a:ext cx="6845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23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039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370"/>
          <a:stretch>
            <a:fillRect/>
          </a:stretch>
        </p:blipFill>
        <p:spPr bwMode="auto">
          <a:xfrm>
            <a:off x="457200" y="1219200"/>
            <a:ext cx="72834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73310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24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Tables as Sets in SQL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057400"/>
          </a:xfrm>
        </p:spPr>
        <p:txBody>
          <a:bodyPr/>
          <a:lstStyle/>
          <a:p>
            <a:r>
              <a:rPr lang="en-US" dirty="0" smtClean="0"/>
              <a:t>Duplicate tuples may appear in query results</a:t>
            </a:r>
          </a:p>
          <a:p>
            <a:pPr lvl="1"/>
            <a:r>
              <a:rPr lang="en-US" dirty="0" smtClean="0"/>
              <a:t>From duplicates in base tables</a:t>
            </a:r>
          </a:p>
          <a:p>
            <a:pPr lvl="1"/>
            <a:r>
              <a:rPr lang="en-US" dirty="0" smtClean="0"/>
              <a:t>From projecting out distinguishing columns </a:t>
            </a:r>
          </a:p>
          <a:p>
            <a:r>
              <a:rPr lang="en-US" dirty="0" smtClean="0"/>
              <a:t>Keyword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DISTINCT</a:t>
            </a:r>
            <a:r>
              <a:rPr lang="en-US" dirty="0" smtClean="0"/>
              <a:t> in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/>
              <a:t> clause eliminates duplicates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25</a:t>
            </a:fld>
            <a:endParaRPr lang="en-CA"/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0400"/>
            <a:ext cx="6629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 Operations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cs typeface="Courier New" pitchFamily="49" charset="0"/>
              </a:rPr>
              <a:t>Result treated as a set (no duplicates)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EXCEPT</a:t>
            </a:r>
            <a:r>
              <a:rPr lang="en-US" dirty="0" smtClean="0"/>
              <a:t> (difference),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INTERSECT</a:t>
            </a:r>
          </a:p>
          <a:p>
            <a:r>
              <a:rPr lang="en-US" dirty="0" smtClean="0"/>
              <a:t>Corresponding </a:t>
            </a:r>
            <a:r>
              <a:rPr lang="en-US" dirty="0" err="1" smtClean="0"/>
              <a:t>multiset</a:t>
            </a:r>
            <a:r>
              <a:rPr lang="en-US" dirty="0" smtClean="0"/>
              <a:t>  (bag) operations: 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ALL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EXCEPT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ALL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INTERSECT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ALL</a:t>
            </a:r>
          </a:p>
          <a:p>
            <a:r>
              <a:rPr lang="en-US" dirty="0" smtClean="0"/>
              <a:t>Arguments must be </a:t>
            </a:r>
            <a:r>
              <a:rPr lang="en-US" i="1" dirty="0" smtClean="0"/>
              <a:t>union-compatible</a:t>
            </a:r>
          </a:p>
          <a:p>
            <a:pPr lvl="1"/>
            <a:r>
              <a:rPr lang="en-US" dirty="0" smtClean="0"/>
              <a:t>Same number of columns</a:t>
            </a:r>
          </a:p>
          <a:p>
            <a:pPr lvl="1"/>
            <a:r>
              <a:rPr lang="en-US" dirty="0" smtClean="0"/>
              <a:t>Corresponding columns of same type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26</a:t>
            </a:fld>
            <a:endParaRPr lang="en-CA"/>
          </a:p>
        </p:txBody>
      </p:sp>
      <p:pic>
        <p:nvPicPr>
          <p:cNvPr id="542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641" y="3505200"/>
            <a:ext cx="6481559" cy="2911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Operators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/>
              <a:t>Standard arithmetic operators:</a:t>
            </a:r>
          </a:p>
          <a:p>
            <a:pPr lvl="1"/>
            <a:r>
              <a:rPr lang="en-US" dirty="0"/>
              <a:t>Addition (+), subtraction (–), multiplication (*), and division (/)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[NOT] LIKE</a:t>
            </a:r>
            <a:r>
              <a:rPr lang="en-US" b="1" dirty="0" smtClean="0"/>
              <a:t> </a:t>
            </a:r>
            <a:r>
              <a:rPr lang="en-US" dirty="0" smtClean="0"/>
              <a:t>comparison operator</a:t>
            </a:r>
          </a:p>
          <a:p>
            <a:pPr lvl="1"/>
            <a:r>
              <a:rPr lang="en-US" dirty="0" smtClean="0"/>
              <a:t>Used for string </a:t>
            </a:r>
            <a:r>
              <a:rPr lang="en-US" b="1" dirty="0" smtClean="0"/>
              <a:t>pattern matching</a:t>
            </a:r>
          </a:p>
          <a:p>
            <a:pPr lvl="1"/>
            <a:r>
              <a:rPr lang="en-US" dirty="0" smtClean="0"/>
              <a:t>Percent sign (%) matches zero or more characters</a:t>
            </a:r>
          </a:p>
          <a:p>
            <a:pPr lvl="1"/>
            <a:r>
              <a:rPr lang="en-US" dirty="0" smtClean="0"/>
              <a:t>Underscore (_) matches a single character</a:t>
            </a:r>
          </a:p>
          <a:p>
            <a:pPr marL="274320" lvl="1" indent="0">
              <a:buNone/>
            </a:pPr>
            <a:r>
              <a:rPr lang="en-US" dirty="0" smtClean="0"/>
              <a:t>e.g., to </a:t>
            </a:r>
            <a:r>
              <a:rPr lang="en-US" dirty="0"/>
              <a:t>also match Tommy Lee Jones as supporting </a:t>
            </a:r>
            <a:r>
              <a:rPr lang="en-US" dirty="0" smtClean="0"/>
              <a:t>actor:</a:t>
            </a:r>
          </a:p>
          <a:p>
            <a:pPr marL="960120" lvl="2" indent="0"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award, actor, persona,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Role.movie</a:t>
            </a:r>
            <a:endParaRPr lang="en-CA" dirty="0" smtClean="0">
              <a:latin typeface="Courier New" pitchFamily="49" charset="0"/>
              <a:cs typeface="Courier New" pitchFamily="49" charset="0"/>
            </a:endParaRPr>
          </a:p>
          <a:p>
            <a:pPr marL="960120" lvl="2" indent="0"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Honours,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Role</a:t>
            </a:r>
          </a:p>
          <a:p>
            <a:pPr marL="960120" lvl="2" indent="0"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category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LIKE '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actor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' AND winner =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actor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	AND </a:t>
            </a:r>
            <a:r>
              <a:rPr lang="en-CA" dirty="0" err="1">
                <a:latin typeface="Courier New" pitchFamily="49" charset="0"/>
                <a:cs typeface="Courier New" pitchFamily="49" charset="0"/>
              </a:rPr>
              <a:t>Honours.movie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Role.movie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CA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[NOT] BETWEEN</a:t>
            </a:r>
            <a:r>
              <a:rPr lang="en-US" dirty="0" smtClean="0"/>
              <a:t> comparison operator</a:t>
            </a:r>
          </a:p>
          <a:p>
            <a:pPr marL="914400" lvl="4" indent="0">
              <a:spcBef>
                <a:spcPts val="480"/>
              </a:spcBef>
              <a:spcAft>
                <a:spcPts val="480"/>
              </a:spcAft>
              <a:buClrTx/>
              <a:buNone/>
            </a:pPr>
            <a:r>
              <a:rPr lang="en-CA" dirty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year BETWEEN 1990 AND 2010</a:t>
            </a:r>
          </a:p>
          <a:p>
            <a:pPr marL="457200" lvl="3" indent="0">
              <a:spcBef>
                <a:spcPts val="480"/>
              </a:spcBef>
              <a:spcAft>
                <a:spcPts val="480"/>
              </a:spcAft>
              <a:buClrTx/>
              <a:buNone/>
            </a:pPr>
            <a:r>
              <a:rPr lang="en-CA" dirty="0" smtClean="0">
                <a:cs typeface="Courier New" pitchFamily="49" charset="0"/>
              </a:rPr>
              <a:t>equivalent to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WHERE year &gt;= 1990 AND YEAR &lt;= 2010</a:t>
            </a:r>
            <a:endParaRPr lang="en-CA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27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Lecture Summary</a:t>
            </a:r>
            <a:endParaRPr lang="en-US" dirty="0" smtClean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SQL </a:t>
            </a:r>
          </a:p>
          <a:p>
            <a:pPr lvl="1"/>
            <a:r>
              <a:rPr lang="en-US" dirty="0" smtClean="0"/>
              <a:t>Comprehensive language </a:t>
            </a:r>
          </a:p>
          <a:p>
            <a:pPr lvl="1"/>
            <a:r>
              <a:rPr lang="en-US" dirty="0" smtClean="0"/>
              <a:t>Data definition including constraint specification</a:t>
            </a:r>
          </a:p>
          <a:p>
            <a:pPr lvl="1"/>
            <a:r>
              <a:rPr lang="en-US" dirty="0" smtClean="0"/>
              <a:t>Basic SELECT-FROM-WHERE</a:t>
            </a:r>
          </a:p>
          <a:p>
            <a:pPr lvl="1"/>
            <a:r>
              <a:rPr lang="en-US" dirty="0" smtClean="0"/>
              <a:t>Set operators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28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Basic SQL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895599"/>
          </a:xfrm>
        </p:spPr>
        <p:txBody>
          <a:bodyPr>
            <a:normAutofit/>
          </a:bodyPr>
          <a:lstStyle/>
          <a:p>
            <a:r>
              <a:rPr lang="en-US" b="1" dirty="0"/>
              <a:t>Structured Query Language</a:t>
            </a:r>
          </a:p>
          <a:p>
            <a:r>
              <a:rPr lang="en-US" dirty="0" smtClean="0"/>
              <a:t>Considered one of the major reasons for the commercial success of relational databases</a:t>
            </a:r>
          </a:p>
          <a:p>
            <a:r>
              <a:rPr lang="en-US" dirty="0" smtClean="0"/>
              <a:t>Statements for data definitions, queries, and updates </a:t>
            </a:r>
          </a:p>
          <a:p>
            <a:pPr lvl="1"/>
            <a:r>
              <a:rPr lang="en-US" dirty="0" smtClean="0"/>
              <a:t>Both DDL and DML</a:t>
            </a:r>
          </a:p>
          <a:p>
            <a:pPr lvl="1"/>
            <a:r>
              <a:rPr lang="en-US" dirty="0" smtClean="0"/>
              <a:t>Core specification plus specialized extensions</a:t>
            </a:r>
          </a:p>
          <a:p>
            <a:r>
              <a:rPr lang="en-US" dirty="0"/>
              <a:t>Terminology</a:t>
            </a:r>
            <a:r>
              <a:rPr lang="en-US" dirty="0" smtClean="0"/>
              <a:t>:</a:t>
            </a:r>
          </a:p>
          <a:p>
            <a:pPr marL="274320" lvl="1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147499"/>
              </p:ext>
            </p:extLst>
          </p:nvPr>
        </p:nvGraphicFramePr>
        <p:xfrm>
          <a:off x="1143000" y="3810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Relational Model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SQL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relation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table</a:t>
                      </a:r>
                      <a:endParaRPr lang="en-CA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tuple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row</a:t>
                      </a:r>
                      <a:endParaRPr lang="en-CA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attribute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column</a:t>
                      </a:r>
                      <a:endParaRPr lang="en-CA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380037"/>
            <a:ext cx="8229600" cy="1096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480"/>
              </a:spcBef>
              <a:spcAft>
                <a:spcPts val="480"/>
              </a:spcAft>
              <a:buFont typeface="Wingdings" pitchFamily="2" charset="2"/>
              <a:buChar char="§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ts val="240"/>
              </a:spcBef>
              <a:spcAft>
                <a:spcPts val="240"/>
              </a:spcAft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240"/>
              </a:spcBef>
              <a:spcAft>
                <a:spcPts val="24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240"/>
              </a:spcBef>
              <a:spcAft>
                <a:spcPts val="24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240"/>
              </a:spcBef>
              <a:spcAft>
                <a:spcPts val="240"/>
              </a:spcAft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i="1" dirty="0" smtClean="0"/>
              <a:t>Syntax notes</a:t>
            </a:r>
            <a:r>
              <a:rPr lang="en-US" dirty="0" smtClean="0"/>
              <a:t>:</a:t>
            </a:r>
          </a:p>
          <a:p>
            <a:pPr lvl="1" fontAlgn="auto"/>
            <a:r>
              <a:rPr lang="en-US" dirty="0" smtClean="0"/>
              <a:t>Some interfaces require each statement to end with a semicolon.</a:t>
            </a:r>
          </a:p>
          <a:p>
            <a:pPr lvl="1" fontAlgn="auto"/>
            <a:r>
              <a:rPr lang="en-US" dirty="0" smtClean="0"/>
              <a:t>SQL is not case-sensitive.</a:t>
            </a:r>
          </a:p>
          <a:p>
            <a:pPr fontAlgn="auto"/>
            <a:endParaRPr lang="en-US" dirty="0" smtClean="0"/>
          </a:p>
          <a:p>
            <a:pPr marL="274320" lvl="1" indent="0" fontAlgn="auto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SQL Data Definition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dirty="0" smtClean="0"/>
              <a:t> statement</a:t>
            </a:r>
          </a:p>
          <a:p>
            <a:pPr lvl="1"/>
            <a:r>
              <a:rPr lang="en-US" dirty="0" smtClean="0"/>
              <a:t>Main SQL command for data definition</a:t>
            </a:r>
          </a:p>
          <a:p>
            <a:r>
              <a:rPr lang="en-US" b="1" dirty="0"/>
              <a:t>SQL schema </a:t>
            </a:r>
          </a:p>
          <a:p>
            <a:pPr lvl="1"/>
            <a:r>
              <a:rPr lang="en-US" dirty="0"/>
              <a:t>Identified by a </a:t>
            </a:r>
            <a:r>
              <a:rPr lang="en-US" b="1" dirty="0"/>
              <a:t>schema name</a:t>
            </a:r>
          </a:p>
          <a:p>
            <a:pPr lvl="1"/>
            <a:r>
              <a:rPr lang="en-US" dirty="0"/>
              <a:t>Includes an </a:t>
            </a:r>
            <a:r>
              <a:rPr lang="en-US" b="1" dirty="0"/>
              <a:t>authorization identifier </a:t>
            </a:r>
            <a:r>
              <a:rPr lang="en-US" dirty="0" smtClean="0"/>
              <a:t>(owner) </a:t>
            </a:r>
          </a:p>
          <a:p>
            <a:pPr lvl="1"/>
            <a:r>
              <a:rPr lang="en-US" dirty="0" smtClean="0"/>
              <a:t>Components are </a:t>
            </a:r>
            <a:r>
              <a:rPr lang="en-US" b="1" dirty="0"/>
              <a:t>descriptors</a:t>
            </a:r>
            <a:r>
              <a:rPr lang="en-US" dirty="0"/>
              <a:t> for each </a:t>
            </a:r>
            <a:r>
              <a:rPr lang="en-US" dirty="0" smtClean="0"/>
              <a:t>schema element </a:t>
            </a:r>
            <a:endParaRPr lang="en-US" dirty="0"/>
          </a:p>
          <a:p>
            <a:pPr lvl="2"/>
            <a:r>
              <a:rPr lang="en-US" dirty="0" smtClean="0"/>
              <a:t>Tables</a:t>
            </a:r>
            <a:r>
              <a:rPr lang="en-US" dirty="0"/>
              <a:t>, constraints, views, domains, and other constructs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CREATE SCHEMA </a:t>
            </a:r>
            <a:r>
              <a:rPr lang="en-US" dirty="0"/>
              <a:t>statement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CREATE SCHEMA COMPANY AUTHORIZATION ‘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Jsmith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’;</a:t>
            </a:r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TABLE Command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Specify a new relation </a:t>
            </a:r>
          </a:p>
          <a:p>
            <a:pPr lvl="1">
              <a:defRPr/>
            </a:pPr>
            <a:r>
              <a:rPr lang="en-US" dirty="0" smtClean="0"/>
              <a:t>Provide name</a:t>
            </a:r>
          </a:p>
          <a:p>
            <a:pPr lvl="1">
              <a:defRPr/>
            </a:pPr>
            <a:r>
              <a:rPr lang="en-US" dirty="0" smtClean="0"/>
              <a:t>Specify attributes and initial constraints</a:t>
            </a:r>
          </a:p>
          <a:p>
            <a:pPr lvl="1"/>
            <a:r>
              <a:rPr lang="en-US" b="1" dirty="0"/>
              <a:t>Base tables </a:t>
            </a:r>
            <a:r>
              <a:rPr lang="en-US" dirty="0"/>
              <a:t>(</a:t>
            </a:r>
            <a:r>
              <a:rPr lang="en-US" b="1" dirty="0"/>
              <a:t>base relations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Relation and its tuples are </a:t>
            </a:r>
            <a:r>
              <a:rPr lang="en-US" dirty="0" smtClean="0"/>
              <a:t>physically stored and managed by DBMS</a:t>
            </a:r>
            <a:endParaRPr lang="en-US" dirty="0"/>
          </a:p>
          <a:p>
            <a:pPr>
              <a:defRPr/>
            </a:pPr>
            <a:r>
              <a:rPr lang="en-US" dirty="0" smtClean="0"/>
              <a:t>Can optionally specify schema:</a:t>
            </a:r>
          </a:p>
          <a:p>
            <a:pPr lvl="1"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CREATE TABLE COMPANY.EMPLOYEE ...</a:t>
            </a:r>
          </a:p>
          <a:p>
            <a:pPr marL="971550" lvl="1" indent="-514350">
              <a:buFont typeface="Wingdings" pitchFamily="2" charset="2"/>
              <a:buNone/>
              <a:defRPr/>
            </a:pPr>
            <a:r>
              <a:rPr lang="en-US" dirty="0" smtClean="0"/>
              <a:t>	or</a:t>
            </a:r>
          </a:p>
          <a:p>
            <a:pPr lvl="1"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CREATE TABLE EMPLOYEE ...</a:t>
            </a:r>
          </a:p>
          <a:p>
            <a:pPr>
              <a:defRPr/>
            </a:pPr>
            <a:r>
              <a:rPr lang="en-US" dirty="0" smtClean="0"/>
              <a:t>Include information for each column (attribute) plus constraints</a:t>
            </a:r>
          </a:p>
          <a:p>
            <a:pPr lvl="1">
              <a:defRPr/>
            </a:pPr>
            <a:r>
              <a:rPr lang="en-US" dirty="0" smtClean="0"/>
              <a:t>Column name</a:t>
            </a:r>
          </a:p>
          <a:p>
            <a:pPr lvl="1">
              <a:defRPr/>
            </a:pPr>
            <a:r>
              <a:rPr lang="en-US" dirty="0" smtClean="0"/>
              <a:t>Column type (domain)</a:t>
            </a:r>
          </a:p>
          <a:p>
            <a:pPr lvl="1">
              <a:defRPr/>
            </a:pPr>
            <a:r>
              <a:rPr lang="en-US" dirty="0" smtClean="0"/>
              <a:t>Key, uniqueness, and null constraints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Data Types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458200" cy="51355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Numeric </a:t>
            </a:r>
            <a:r>
              <a:rPr lang="en-US" dirty="0" smtClean="0"/>
              <a:t>data types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Integer numbers: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SMALLINT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BIGINT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Floating-point (real) numbers: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/>
              <a:t> 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cs typeface="Courier New" pitchFamily="49" charset="0"/>
              </a:rPr>
              <a:t>Fixed-point numbers: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DECIMAL(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n,m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n,m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NUMERIC(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n,m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n,m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Character-string </a:t>
            </a:r>
            <a:r>
              <a:rPr lang="en-US" dirty="0" smtClean="0"/>
              <a:t>data types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Fixed length: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CHARACTER(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Varying length</a:t>
            </a:r>
            <a:r>
              <a:rPr lang="en-US" dirty="0" smtClean="0"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VARCHAR(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VARYING(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CHARACTER VARYING(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LONG VARCHAR</a:t>
            </a:r>
          </a:p>
          <a:p>
            <a:r>
              <a:rPr lang="en-US" b="1" dirty="0" smtClean="0"/>
              <a:t>Large object</a:t>
            </a:r>
            <a:r>
              <a:rPr lang="en-US" dirty="0" smtClean="0"/>
              <a:t> </a:t>
            </a:r>
            <a:r>
              <a:rPr lang="en-US" dirty="0"/>
              <a:t>data types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Characters: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CLOB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LARGE OBJECT</a:t>
            </a:r>
            <a:r>
              <a:rPr lang="en-US" dirty="0">
                <a:cs typeface="Courier New" pitchFamily="49" charset="0"/>
              </a:rPr>
              <a:t> 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CHARACTER LARGE OBJECT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Bits: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BLOB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BINARY LARGE OBJECT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/>
              <a:t>Boolean</a:t>
            </a:r>
            <a:r>
              <a:rPr lang="en-US" dirty="0"/>
              <a:t> data type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Values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dirty="0"/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dirty="0"/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/>
              <a:t> data type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Ten positions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cs typeface="Courier New" pitchFamily="49" charset="0"/>
              </a:rPr>
              <a:t>Components are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YEAR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MONTH</a:t>
            </a:r>
            <a:r>
              <a:rPr lang="en-US" dirty="0"/>
              <a:t>, </a:t>
            </a:r>
            <a:r>
              <a:rPr lang="en-US" dirty="0">
                <a:cs typeface="Courier New" pitchFamily="49" charset="0"/>
              </a:rPr>
              <a:t>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DAY </a:t>
            </a:r>
            <a:r>
              <a:rPr lang="en-US" dirty="0">
                <a:cs typeface="Courier New" pitchFamily="49" charset="0"/>
              </a:rPr>
              <a:t>in the form YYYY-MM-DD</a:t>
            </a:r>
          </a:p>
          <a:p>
            <a:pPr lvl="2">
              <a:buFont typeface="Arial" charset="0"/>
              <a:buChar char="•"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Data Types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Additional data types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TIMESTAMP</a:t>
            </a:r>
            <a:r>
              <a:rPr lang="en-US" dirty="0" smtClean="0"/>
              <a:t> data type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Includes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TIME</a:t>
            </a:r>
            <a:r>
              <a:rPr lang="en-US" dirty="0" smtClean="0"/>
              <a:t> fields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Plus a minimum of six positions for decimal fractions of seconds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Optional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WITH TIME ZONE</a:t>
            </a:r>
            <a:r>
              <a:rPr lang="en-US" dirty="0" smtClean="0"/>
              <a:t> qualifier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INTERVAL</a:t>
            </a:r>
            <a:r>
              <a:rPr lang="en-US" dirty="0" smtClean="0"/>
              <a:t> data type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Specifies a relative value that can be used to increment or decrement an absolute value of a date, time, or timestamp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cs typeface="Courier New" pitchFamily="49" charset="0"/>
              </a:rPr>
              <a:t>Columns can be declared to be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NOT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NULL </a:t>
            </a:r>
          </a:p>
          <a:p>
            <a:r>
              <a:rPr lang="en-US" dirty="0" smtClean="0"/>
              <a:t>Columns can be declared to have a default </a:t>
            </a:r>
            <a:r>
              <a:rPr lang="en-US" dirty="0"/>
              <a:t>value</a:t>
            </a:r>
          </a:p>
          <a:p>
            <a:pPr lvl="1"/>
            <a:r>
              <a:rPr lang="en-US" dirty="0"/>
              <a:t>Assigned to column in any tuple for which a value is not </a:t>
            </a:r>
            <a:r>
              <a:rPr lang="en-US" dirty="0" smtClean="0"/>
              <a:t>specified</a:t>
            </a:r>
          </a:p>
          <a:p>
            <a:r>
              <a:rPr lang="en-US" dirty="0" smtClean="0"/>
              <a:t>Example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CREATE TABLE EMPLOYEE (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NICKNAME VARCHAR(20) DEFAULT NULL,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Province CHAR(2) NOT NULL DEFAULT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  <p:grpSp>
        <p:nvGrpSpPr>
          <p:cNvPr id="7" name="Group 6"/>
          <p:cNvGrpSpPr/>
          <p:nvPr/>
        </p:nvGrpSpPr>
        <p:grpSpPr>
          <a:xfrm>
            <a:off x="1371600" y="334962"/>
            <a:ext cx="6457950" cy="4846638"/>
            <a:chOff x="1371600" y="228600"/>
            <a:chExt cx="6457950" cy="4846638"/>
          </a:xfrm>
        </p:grpSpPr>
        <p:pic>
          <p:nvPicPr>
            <p:cNvPr id="276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228600"/>
              <a:ext cx="6457950" cy="4846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1905000" y="2761130"/>
              <a:ext cx="5715000" cy="609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28800" y="4419600"/>
              <a:ext cx="5715000" cy="655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06235" y="2536721"/>
              <a:ext cx="30480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CA" sz="1400" b="1" dirty="0" smtClean="0">
                  <a:latin typeface="+mn-lt"/>
                </a:rPr>
                <a:t> </a:t>
              </a:r>
              <a:r>
                <a:rPr lang="en-CA" sz="1400" dirty="0" smtClean="0">
                  <a:latin typeface="+mn-lt"/>
                </a:rPr>
                <a:t>)</a:t>
              </a:r>
              <a:r>
                <a:rPr lang="en-CA" sz="1400" b="1" dirty="0" smtClean="0">
                  <a:latin typeface="+mn-lt"/>
                </a:rPr>
                <a:t> ;</a:t>
              </a:r>
              <a:endParaRPr lang="en-CA" sz="1400" b="1" dirty="0"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15200" y="4199965"/>
              <a:ext cx="30480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CA" sz="1400" b="1" dirty="0" smtClean="0">
                  <a:latin typeface="+mn-lt"/>
                </a:rPr>
                <a:t>  </a:t>
              </a:r>
              <a:r>
                <a:rPr lang="en-CA" sz="1400" dirty="0" smtClean="0">
                  <a:latin typeface="+mn-lt"/>
                </a:rPr>
                <a:t>)</a:t>
              </a:r>
              <a:r>
                <a:rPr lang="en-CA" sz="1400" b="1" dirty="0" smtClean="0">
                  <a:latin typeface="+mn-lt"/>
                </a:rPr>
                <a:t> ;</a:t>
              </a:r>
              <a:endParaRPr lang="en-CA" sz="1400" b="1" dirty="0">
                <a:latin typeface="+mn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48200" y="4267200"/>
              <a:ext cx="304800" cy="1639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71500" y="5241925"/>
            <a:ext cx="1866900" cy="1463675"/>
            <a:chOff x="228600" y="5013325"/>
            <a:chExt cx="1866900" cy="1463675"/>
          </a:xfrm>
        </p:grpSpPr>
        <p:pic>
          <p:nvPicPr>
            <p:cNvPr id="27651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5013325"/>
              <a:ext cx="1866900" cy="146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228600" y="5486400"/>
              <a:ext cx="173355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Domains in SQL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used in place of built-in data type</a:t>
            </a:r>
          </a:p>
          <a:p>
            <a:r>
              <a:rPr lang="en-US" dirty="0" smtClean="0"/>
              <a:t>Makes it easier to change the data type used by numerous columns</a:t>
            </a:r>
          </a:p>
          <a:p>
            <a:r>
              <a:rPr lang="en-US" dirty="0" smtClean="0"/>
              <a:t>Improves schema readability</a:t>
            </a:r>
          </a:p>
          <a:p>
            <a:r>
              <a:rPr lang="en-US" dirty="0" smtClean="0">
                <a:cs typeface="Courier New" pitchFamily="49" charset="0"/>
              </a:rPr>
              <a:t>Example:</a:t>
            </a:r>
          </a:p>
          <a:p>
            <a:pPr marL="27432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CREATE DOMAIN SIN_TYPE AS CHAR(9);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5015</TotalTime>
  <Words>1605</Words>
  <Application>Microsoft Macintosh PowerPoint</Application>
  <PresentationFormat>On-screen Show (4:3)</PresentationFormat>
  <Paragraphs>444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2_Essential</vt:lpstr>
      <vt:lpstr>Custom Design</vt:lpstr>
      <vt:lpstr>Basic SQL</vt:lpstr>
      <vt:lpstr>Lecture Outline</vt:lpstr>
      <vt:lpstr>Basic SQL</vt:lpstr>
      <vt:lpstr>SQL Data Definition</vt:lpstr>
      <vt:lpstr>CREATE TABLE Command</vt:lpstr>
      <vt:lpstr>BASIC Data Types</vt:lpstr>
      <vt:lpstr>MORE Data Types</vt:lpstr>
      <vt:lpstr>PowerPoint Presentation</vt:lpstr>
      <vt:lpstr>Domains in SQL</vt:lpstr>
      <vt:lpstr>Specifying Key Constraints</vt:lpstr>
      <vt:lpstr>Referential Constraints</vt:lpstr>
      <vt:lpstr>Specifying Tuple Constraints</vt:lpstr>
      <vt:lpstr>Example</vt:lpstr>
      <vt:lpstr>PowerPoint Presentation</vt:lpstr>
      <vt:lpstr>PowerPoint Presentation</vt:lpstr>
      <vt:lpstr>Basic SQL Retrieval Queries</vt:lpstr>
      <vt:lpstr>Semantics for 1 Relation</vt:lpstr>
      <vt:lpstr>SELECT-FROM-WHERE Semantics</vt:lpstr>
      <vt:lpstr>Ambiguous Column Names </vt:lpstr>
      <vt:lpstr>2-Relation Select-From-Where</vt:lpstr>
      <vt:lpstr>Recall Sample Tables</vt:lpstr>
      <vt:lpstr>PowerPoint Presentation</vt:lpstr>
      <vt:lpstr>PowerPoint Presentation</vt:lpstr>
      <vt:lpstr>PowerPoint Presentation</vt:lpstr>
      <vt:lpstr>Tables as Sets in SQL</vt:lpstr>
      <vt:lpstr>Set Operations</vt:lpstr>
      <vt:lpstr>Other Operators</vt:lpstr>
      <vt:lpstr>Lecture Summary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jchampai;fwtompa</dc:creator>
  <cp:lastModifiedBy>M. Tamer Özsu</cp:lastModifiedBy>
  <cp:revision>156</cp:revision>
  <dcterms:created xsi:type="dcterms:W3CDTF">2010-05-06T15:58:58Z</dcterms:created>
  <dcterms:modified xsi:type="dcterms:W3CDTF">2013-09-11T13:38:53Z</dcterms:modified>
</cp:coreProperties>
</file>