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7" r:id="rId1"/>
  </p:sldMasterIdLst>
  <p:notesMasterIdLst>
    <p:notesMasterId r:id="rId24"/>
  </p:notesMasterIdLst>
  <p:sldIdLst>
    <p:sldId id="257" r:id="rId2"/>
    <p:sldId id="299" r:id="rId3"/>
    <p:sldId id="305" r:id="rId4"/>
    <p:sldId id="318" r:id="rId5"/>
    <p:sldId id="394" r:id="rId6"/>
    <p:sldId id="392" r:id="rId7"/>
    <p:sldId id="321" r:id="rId8"/>
    <p:sldId id="323" r:id="rId9"/>
    <p:sldId id="325" r:id="rId10"/>
    <p:sldId id="384" r:id="rId11"/>
    <p:sldId id="330" r:id="rId12"/>
    <p:sldId id="331" r:id="rId13"/>
    <p:sldId id="327" r:id="rId14"/>
    <p:sldId id="328" r:id="rId15"/>
    <p:sldId id="306" r:id="rId16"/>
    <p:sldId id="333" r:id="rId17"/>
    <p:sldId id="334" r:id="rId18"/>
    <p:sldId id="335" r:id="rId19"/>
    <p:sldId id="336" r:id="rId20"/>
    <p:sldId id="300" r:id="rId21"/>
    <p:sldId id="387" r:id="rId22"/>
    <p:sldId id="29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FC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4660" autoAdjust="0"/>
  </p:normalViewPr>
  <p:slideViewPr>
    <p:cSldViewPr>
      <p:cViewPr varScale="1">
        <p:scale>
          <a:sx n="183" d="100"/>
          <a:sy n="183" d="100"/>
        </p:scale>
        <p:origin x="-1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09F0381-5FC9-46DE-BACF-01DA6EF466EE}" type="datetimeFigureOut">
              <a:rPr lang="en-US"/>
              <a:pPr>
                <a:defRPr/>
              </a:pPr>
              <a:t>2013-09-11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045987A-67DD-4E3F-9586-5BB64532A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51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4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186AE2-FAD5-4DD6-9B52-11D0DF58FD49}" type="datetime1">
              <a:rPr lang="en-CA" smtClean="0"/>
              <a:pPr>
                <a:defRPr/>
              </a:pPr>
              <a:t>2013-09-11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03B804-4404-4337-B918-9B31CC3B0B2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6CBB68-5CE2-4675-AC7C-7901F584F947}" type="datetime1">
              <a:rPr lang="en-CA" smtClean="0"/>
              <a:pPr>
                <a:defRPr/>
              </a:pPr>
              <a:t>2013-09-11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72C319-9451-4D8F-86C8-0CF4209B751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2F6E0E-75F5-4050-883F-CFAAA02B6BF8}" type="datetime1">
              <a:rPr lang="en-CA" smtClean="0"/>
              <a:pPr>
                <a:defRPr/>
              </a:pPr>
              <a:t>2013-09-11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55F72-F1AF-4750-91F0-0B4896BAE7F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FA06AF-7AD5-4398-8AEA-8DCDA2E20E7A}" type="datetime1">
              <a:rPr lang="en-CA" smtClean="0"/>
              <a:pPr>
                <a:defRPr/>
              </a:pPr>
              <a:t>2013-09-11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17AE1-DB79-4651-85D2-411C39DB87A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rgbClr val="D1282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342900" indent="-342900">
              <a:spcBef>
                <a:spcPts val="480"/>
              </a:spcBef>
              <a:spcAft>
                <a:spcPts val="480"/>
              </a:spcAft>
              <a:buFont typeface="Wingdings" pitchFamily="2" charset="2"/>
              <a:buChar char="§"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85C3E9-9BF8-4796-A9FE-C44ADAF43253}" type="datetime1">
              <a:rPr lang="en-CA" smtClean="0"/>
              <a:pPr>
                <a:defRPr/>
              </a:pPr>
              <a:t>2013-09-11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Clic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0" indent="0">
              <a:spcBef>
                <a:spcPts val="480"/>
              </a:spcBef>
              <a:spcAft>
                <a:spcPts val="480"/>
              </a:spcAft>
              <a:buFontTx/>
              <a:buNone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2CF50A-77B1-428B-B87B-DDAD9F160A62}" type="datetime1">
              <a:rPr lang="en-CA" smtClean="0"/>
              <a:pPr>
                <a:defRPr/>
              </a:pPr>
              <a:t>2013-09-11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762000"/>
            <a:ext cx="84582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80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458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8534400" cy="533399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50AE5E-08FA-49B8-9410-FD0342A0FCF9}" type="datetime1">
              <a:rPr lang="en-CA" smtClean="0"/>
              <a:pPr>
                <a:defRPr/>
              </a:pPr>
              <a:t>2013-09-11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798C73-C011-487D-A920-4BD1D3DE903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7CCFDD-3EDD-44BA-A69F-381C3033E4CD}" type="datetime1">
              <a:rPr lang="en-CA" smtClean="0"/>
              <a:pPr>
                <a:defRPr/>
              </a:pPr>
              <a:t>2013-09-11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EBDB7-3B42-4066-AB06-DBDCAC1945B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DB9EB2-262A-430B-9FD8-0DC1981C8492}" type="datetime1">
              <a:rPr lang="en-CA" smtClean="0"/>
              <a:pPr>
                <a:defRPr/>
              </a:pPr>
              <a:t>2013-09-11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F5503-6C7A-483D-A39B-993C2309F3F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53958A-B510-4449-AA57-47724A32F414}" type="datetime1">
              <a:rPr lang="en-CA" smtClean="0"/>
              <a:pPr>
                <a:defRPr/>
              </a:pPr>
              <a:t>2013-09-11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535F50-3D0A-46FB-96D8-6A80AEC14E83}" type="datetime1">
              <a:rPr lang="en-CA" smtClean="0"/>
              <a:pPr>
                <a:defRPr/>
              </a:pPr>
              <a:t>2013-09-11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F9B20F-682D-49FE-87BF-E9C57542AF58}" type="datetime1">
              <a:rPr lang="en-CA" smtClean="0"/>
              <a:pPr>
                <a:defRPr/>
              </a:pPr>
              <a:t>2013-09-11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A9374-BEA3-4529-92DD-0CAFF9CAA7D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153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2D97F0-4664-4025-B90B-5A945FFBE911}" type="datetime1">
              <a:rPr lang="en-CA" smtClean="0"/>
              <a:pPr>
                <a:defRPr/>
              </a:pPr>
              <a:t>2013-09-11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1040"/>
          <p:cNvSpPr>
            <a:spLocks noChangeShapeType="1"/>
          </p:cNvSpPr>
          <p:nvPr/>
        </p:nvSpPr>
        <p:spPr bwMode="auto">
          <a:xfrm>
            <a:off x="787400" y="762000"/>
            <a:ext cx="756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40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  <p:sldLayoutId id="2147484138" r:id="rId12"/>
    <p:sldLayoutId id="214748413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Constraints and Updates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Chapter </a:t>
            </a:r>
            <a:r>
              <a:rPr lang="en-CA" smtClean="0"/>
              <a:t>3 (6/E</a:t>
            </a:r>
            <a:r>
              <a:rPr lang="en-CA" dirty="0" smtClean="0"/>
              <a:t>)</a:t>
            </a:r>
          </a:p>
          <a:p>
            <a:r>
              <a:rPr lang="en-CA" dirty="0" smtClean="0"/>
              <a:t>Chapter </a:t>
            </a:r>
            <a:r>
              <a:rPr lang="en-CA" smtClean="0"/>
              <a:t>5 (5/E</a:t>
            </a:r>
            <a:r>
              <a:rPr lang="en-CA" dirty="0" smtClean="0"/>
              <a:t>)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3B804-4404-4337-B918-9B31CC3B0B2B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00400"/>
            <a:ext cx="5202238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152400"/>
            <a:ext cx="4546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719137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"/>
          <a:stretch>
            <a:fillRect/>
          </a:stretch>
        </p:blipFill>
        <p:spPr bwMode="auto">
          <a:xfrm>
            <a:off x="381000" y="1295400"/>
            <a:ext cx="7929563" cy="48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37"/>
          <a:stretch>
            <a:fillRect/>
          </a:stretch>
        </p:blipFill>
        <p:spPr bwMode="auto">
          <a:xfrm>
            <a:off x="381000" y="504825"/>
            <a:ext cx="82645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Diagramming Ref Constraints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114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Show each relational schema</a:t>
            </a:r>
          </a:p>
          <a:p>
            <a:pPr lvl="1"/>
            <a:r>
              <a:rPr lang="en-US" dirty="0" smtClean="0"/>
              <a:t>Underline primary key attributes in each</a:t>
            </a:r>
          </a:p>
          <a:p>
            <a:r>
              <a:rPr lang="en-US" dirty="0" smtClean="0"/>
              <a:t>Directed arc from each foreign key to the relation it references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33600"/>
            <a:ext cx="6269038" cy="417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Integrity Constraints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77200" cy="5135563"/>
          </a:xfrm>
        </p:spPr>
        <p:txBody>
          <a:bodyPr>
            <a:normAutofit/>
          </a:bodyPr>
          <a:lstStyle/>
          <a:p>
            <a:r>
              <a:rPr lang="en-US" b="1" dirty="0" smtClean="0"/>
              <a:t>Functional </a:t>
            </a:r>
            <a:r>
              <a:rPr lang="en-US" b="1" dirty="0"/>
              <a:t>dependency constraint</a:t>
            </a:r>
          </a:p>
          <a:p>
            <a:pPr lvl="1"/>
            <a:r>
              <a:rPr lang="en-US" dirty="0"/>
              <a:t>Establishes a functional relationship among two sets of attributes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</a:p>
          <a:p>
            <a:pPr lvl="1"/>
            <a:r>
              <a:rPr lang="en-US" dirty="0"/>
              <a:t>Value of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 smtClean="0"/>
              <a:t>attributes determines </a:t>
            </a:r>
            <a:r>
              <a:rPr lang="en-US" dirty="0"/>
              <a:t>a unique value of </a:t>
            </a:r>
            <a:r>
              <a:rPr lang="en-US" i="1" dirty="0" smtClean="0"/>
              <a:t>Y </a:t>
            </a:r>
            <a:r>
              <a:rPr lang="en-US" dirty="0" smtClean="0"/>
              <a:t>attributes</a:t>
            </a:r>
          </a:p>
          <a:p>
            <a:pPr marL="274320" lvl="1" indent="0">
              <a:buNone/>
            </a:pPr>
            <a:r>
              <a:rPr lang="en-US" i="1" dirty="0" smtClean="0"/>
              <a:t>(more later in the course)</a:t>
            </a:r>
          </a:p>
          <a:p>
            <a:r>
              <a:rPr lang="en-US" b="1" dirty="0"/>
              <a:t>Semantic integrity constraints</a:t>
            </a:r>
          </a:p>
          <a:p>
            <a:pPr lvl="1"/>
            <a:r>
              <a:rPr lang="en-US" dirty="0" smtClean="0"/>
              <a:t>Specified by business rules outside the schema</a:t>
            </a:r>
            <a:endParaRPr lang="en-US" dirty="0"/>
          </a:p>
          <a:p>
            <a:pPr lvl="1"/>
            <a:r>
              <a:rPr lang="en-US" dirty="0" smtClean="0"/>
              <a:t>Sometimes declared using database </a:t>
            </a:r>
            <a:r>
              <a:rPr lang="en-US" b="1" dirty="0" smtClean="0"/>
              <a:t>triggers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assertions </a:t>
            </a:r>
          </a:p>
          <a:p>
            <a:pPr lvl="1"/>
            <a:r>
              <a:rPr lang="en-US" dirty="0" smtClean="0"/>
              <a:t>Often undeclared but checked within application programs</a:t>
            </a:r>
            <a:endParaRPr lang="en-US" i="1" dirty="0"/>
          </a:p>
          <a:p>
            <a:pPr lvl="1"/>
            <a:r>
              <a:rPr lang="en-US" b="1" dirty="0"/>
              <a:t>State </a:t>
            </a:r>
            <a:r>
              <a:rPr lang="en-US" dirty="0" smtClean="0"/>
              <a:t>(</a:t>
            </a:r>
            <a:r>
              <a:rPr lang="en-US" b="1" dirty="0" smtClean="0"/>
              <a:t>static</a:t>
            </a:r>
            <a:r>
              <a:rPr lang="en-US" dirty="0" smtClean="0"/>
              <a:t>)</a:t>
            </a:r>
            <a:r>
              <a:rPr lang="en-US" b="1" dirty="0" smtClean="0"/>
              <a:t> constraints </a:t>
            </a:r>
            <a:endParaRPr lang="en-US" b="1" dirty="0"/>
          </a:p>
          <a:p>
            <a:pPr lvl="2"/>
            <a:r>
              <a:rPr lang="en-US" dirty="0"/>
              <a:t>Define </a:t>
            </a:r>
            <a:r>
              <a:rPr lang="en-US" dirty="0" smtClean="0"/>
              <a:t>conditions that </a:t>
            </a:r>
            <a:r>
              <a:rPr lang="en-US" dirty="0"/>
              <a:t>a valid state of the database must satisfy</a:t>
            </a:r>
          </a:p>
          <a:p>
            <a:pPr lvl="1"/>
            <a:r>
              <a:rPr lang="en-US" b="1" dirty="0"/>
              <a:t>Transition </a:t>
            </a:r>
            <a:r>
              <a:rPr lang="en-US" dirty="0" smtClean="0"/>
              <a:t>(</a:t>
            </a:r>
            <a:r>
              <a:rPr lang="en-US" b="1" dirty="0" smtClean="0"/>
              <a:t>dynamic</a:t>
            </a:r>
            <a:r>
              <a:rPr lang="en-US" dirty="0" smtClean="0"/>
              <a:t>)</a:t>
            </a:r>
            <a:r>
              <a:rPr lang="en-US" b="1" dirty="0" smtClean="0"/>
              <a:t> constraints</a:t>
            </a:r>
            <a:endParaRPr lang="en-US" b="1" dirty="0"/>
          </a:p>
          <a:p>
            <a:pPr lvl="2"/>
            <a:r>
              <a:rPr lang="en-US" dirty="0"/>
              <a:t>Define </a:t>
            </a:r>
            <a:r>
              <a:rPr lang="en-US" dirty="0" smtClean="0"/>
              <a:t>valid state </a:t>
            </a:r>
            <a:r>
              <a:rPr lang="en-US" i="1" dirty="0"/>
              <a:t>changes</a:t>
            </a:r>
            <a:r>
              <a:rPr lang="en-US" dirty="0"/>
              <a:t> in the </a:t>
            </a:r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14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Update Operations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 of the relational model are </a:t>
            </a:r>
            <a:r>
              <a:rPr lang="en-US" i="1" dirty="0" smtClean="0"/>
              <a:t>retrievals</a:t>
            </a:r>
            <a:r>
              <a:rPr lang="en-US" dirty="0" smtClean="0"/>
              <a:t> or </a:t>
            </a:r>
            <a:r>
              <a:rPr lang="en-US" i="1" dirty="0" smtClean="0"/>
              <a:t>changes</a:t>
            </a:r>
          </a:p>
          <a:p>
            <a:r>
              <a:rPr lang="en-US" dirty="0" smtClean="0"/>
              <a:t>Basic operations that change the states of relations in the database:</a:t>
            </a:r>
          </a:p>
          <a:p>
            <a:pPr lvl="1"/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Delete</a:t>
            </a:r>
          </a:p>
          <a:p>
            <a:pPr lvl="1"/>
            <a:r>
              <a:rPr lang="en-US" dirty="0" smtClean="0"/>
              <a:t>Update (or Modify)</a:t>
            </a:r>
          </a:p>
          <a:p>
            <a:r>
              <a:rPr lang="en-US" dirty="0" smtClean="0"/>
              <a:t>Updates must be consistent with constraints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Insert Operation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 relation </a:t>
            </a:r>
            <a:r>
              <a:rPr lang="en-US" i="1" dirty="0" smtClean="0"/>
              <a:t>R</a:t>
            </a:r>
            <a:r>
              <a:rPr lang="en-US" dirty="0" smtClean="0"/>
              <a:t> and provide a list of attribute values for a new tuple </a:t>
            </a:r>
            <a:r>
              <a:rPr lang="en-US" i="1" dirty="0" smtClean="0"/>
              <a:t>t</a:t>
            </a:r>
            <a:r>
              <a:rPr lang="en-US" dirty="0" smtClean="0"/>
              <a:t> to be inserted into (appended to) </a:t>
            </a:r>
            <a:r>
              <a:rPr lang="en-US" i="1" dirty="0" smtClean="0"/>
              <a:t>R</a:t>
            </a:r>
          </a:p>
          <a:p>
            <a:r>
              <a:rPr lang="en-US" dirty="0" smtClean="0"/>
              <a:t>Need to check against </a:t>
            </a:r>
            <a:r>
              <a:rPr lang="en-US" i="1" dirty="0" smtClean="0"/>
              <a:t>all</a:t>
            </a:r>
            <a:r>
              <a:rPr lang="en-US" dirty="0" smtClean="0"/>
              <a:t> constraints</a:t>
            </a:r>
          </a:p>
          <a:p>
            <a:pPr lvl="1"/>
            <a:r>
              <a:rPr lang="en-US" dirty="0" smtClean="0"/>
              <a:t>If an insertion violates one or more constraints</a:t>
            </a:r>
          </a:p>
          <a:p>
            <a:pPr lvl="2"/>
            <a:r>
              <a:rPr lang="en-US" dirty="0" smtClean="0"/>
              <a:t>Default option is to reject the insertion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Delete Operation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the tuple(s) to be deleted</a:t>
            </a:r>
          </a:p>
          <a:p>
            <a:r>
              <a:rPr lang="en-US" dirty="0" smtClean="0"/>
              <a:t>Can violate referential integrity </a:t>
            </a:r>
            <a:r>
              <a:rPr lang="en-US" dirty="0"/>
              <a:t>only </a:t>
            </a:r>
            <a:endParaRPr lang="en-US" dirty="0" smtClean="0"/>
          </a:p>
          <a:p>
            <a:pPr lvl="1"/>
            <a:r>
              <a:rPr lang="en-US" dirty="0" smtClean="0"/>
              <a:t>If tuple being deleted is referenced by foreign keys from other tuples</a:t>
            </a:r>
          </a:p>
          <a:p>
            <a:pPr lvl="1"/>
            <a:r>
              <a:rPr lang="en-US" b="1" dirty="0" smtClean="0"/>
              <a:t>Restrict</a:t>
            </a:r>
          </a:p>
          <a:p>
            <a:pPr lvl="2"/>
            <a:r>
              <a:rPr lang="en-US" dirty="0" smtClean="0"/>
              <a:t>Reject the deletion</a:t>
            </a:r>
          </a:p>
          <a:p>
            <a:pPr lvl="1"/>
            <a:r>
              <a:rPr lang="en-US" b="1" dirty="0" smtClean="0"/>
              <a:t>Cascade</a:t>
            </a:r>
          </a:p>
          <a:p>
            <a:pPr lvl="2"/>
            <a:r>
              <a:rPr lang="en-US" dirty="0" smtClean="0"/>
              <a:t>Propagate the deletion by deleting tuples that reference the tuple being deleted</a:t>
            </a:r>
          </a:p>
          <a:p>
            <a:pPr lvl="1"/>
            <a:r>
              <a:rPr lang="en-US" b="1" dirty="0" smtClean="0"/>
              <a:t>Set null </a:t>
            </a:r>
            <a:r>
              <a:rPr lang="en-US" dirty="0" smtClean="0"/>
              <a:t>or </a:t>
            </a:r>
            <a:r>
              <a:rPr lang="en-US" b="1" dirty="0" smtClean="0"/>
              <a:t>set default</a:t>
            </a:r>
          </a:p>
          <a:p>
            <a:pPr lvl="2"/>
            <a:r>
              <a:rPr lang="en-US" dirty="0" smtClean="0"/>
              <a:t>Modify the referencing attribute values that cause the violation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Update Operation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the tuple (or tuples) to be modified</a:t>
            </a:r>
          </a:p>
          <a:p>
            <a:r>
              <a:rPr lang="en-US" dirty="0" smtClean="0"/>
              <a:t>If attribute not part of a primary key nor of a foreign key </a:t>
            </a:r>
          </a:p>
          <a:p>
            <a:pPr lvl="1"/>
            <a:r>
              <a:rPr lang="en-US" dirty="0" smtClean="0"/>
              <a:t>Usually causes no problems</a:t>
            </a:r>
          </a:p>
          <a:p>
            <a:r>
              <a:rPr lang="en-US" dirty="0" smtClean="0"/>
              <a:t>Updating a primary/foreign key</a:t>
            </a:r>
          </a:p>
          <a:p>
            <a:pPr lvl="1"/>
            <a:r>
              <a:rPr lang="en-US" dirty="0" smtClean="0"/>
              <a:t>Similar possible constraint violations as with Insert/Delete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18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Transaction Concept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Transaction </a:t>
            </a:r>
          </a:p>
          <a:p>
            <a:pPr lvl="1"/>
            <a:r>
              <a:rPr lang="en-US" dirty="0" smtClean="0"/>
              <a:t>Executing program includes some database operations</a:t>
            </a:r>
          </a:p>
          <a:p>
            <a:pPr lvl="1"/>
            <a:r>
              <a:rPr lang="en-US" dirty="0" smtClean="0"/>
              <a:t>To be considered as if it were just a single operation</a:t>
            </a:r>
          </a:p>
          <a:p>
            <a:pPr lvl="1"/>
            <a:r>
              <a:rPr lang="en-US" dirty="0" smtClean="0"/>
              <a:t>Must leave the database in a valid or consistent state</a:t>
            </a:r>
          </a:p>
          <a:p>
            <a:r>
              <a:rPr lang="en-US" b="1" dirty="0" smtClean="0"/>
              <a:t>Online transaction processing (OLTP) systems </a:t>
            </a:r>
          </a:p>
          <a:p>
            <a:pPr lvl="1"/>
            <a:r>
              <a:rPr lang="en-US" dirty="0" smtClean="0"/>
              <a:t>Examples: reservation systems, purchase systems</a:t>
            </a:r>
          </a:p>
          <a:p>
            <a:pPr lvl="1"/>
            <a:r>
              <a:rPr lang="en-US" dirty="0" smtClean="0"/>
              <a:t>Execute transactions at rates that reach several hundred per second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19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Outline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Constraints in Relational Databases</a:t>
            </a:r>
          </a:p>
          <a:p>
            <a:r>
              <a:rPr lang="en-US" dirty="0" smtClean="0"/>
              <a:t>Update Operations</a:t>
            </a:r>
          </a:p>
          <a:p>
            <a:r>
              <a:rPr lang="en-US" dirty="0" smtClean="0"/>
              <a:t>Brief History of Database Applications (from Section 1.7)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Brief History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Relational model</a:t>
            </a:r>
          </a:p>
          <a:p>
            <a:pPr lvl="1"/>
            <a:r>
              <a:rPr lang="en-US" dirty="0" smtClean="0"/>
              <a:t>Formulated by </a:t>
            </a:r>
            <a:r>
              <a:rPr lang="en-US" dirty="0" err="1" smtClean="0"/>
              <a:t>E.F.Codd</a:t>
            </a:r>
            <a:r>
              <a:rPr lang="en-US" dirty="0" smtClean="0"/>
              <a:t> (IBM) before 1970</a:t>
            </a:r>
          </a:p>
          <a:p>
            <a:pPr lvl="1"/>
            <a:r>
              <a:rPr lang="en-US" dirty="0" smtClean="0"/>
              <a:t>First commercial implementations available in early 1980s</a:t>
            </a:r>
          </a:p>
          <a:p>
            <a:pPr lvl="1"/>
            <a:r>
              <a:rPr lang="en-US" dirty="0" smtClean="0"/>
              <a:t>Predominant database model used today</a:t>
            </a:r>
          </a:p>
          <a:p>
            <a:r>
              <a:rPr lang="en-US" dirty="0" smtClean="0"/>
              <a:t>(earlier) Hierarchical and network models</a:t>
            </a:r>
          </a:p>
          <a:p>
            <a:pPr lvl="1"/>
            <a:r>
              <a:rPr lang="en-US" dirty="0" smtClean="0"/>
              <a:t>Preceded the relational model</a:t>
            </a:r>
          </a:p>
          <a:p>
            <a:pPr lvl="1"/>
            <a:r>
              <a:rPr lang="en-US" dirty="0" smtClean="0"/>
              <a:t>Pointer-based</a:t>
            </a:r>
          </a:p>
          <a:p>
            <a:pPr lvl="1"/>
            <a:r>
              <a:rPr lang="en-US" dirty="0" smtClean="0"/>
              <a:t>Access relied on record-at-a-time navigation</a:t>
            </a:r>
          </a:p>
          <a:p>
            <a:r>
              <a:rPr lang="en-US" dirty="0" smtClean="0"/>
              <a:t>(later) Object-oriented </a:t>
            </a:r>
            <a:r>
              <a:rPr lang="en-US" dirty="0"/>
              <a:t>applications and </a:t>
            </a:r>
            <a:r>
              <a:rPr lang="en-US" dirty="0" smtClean="0"/>
              <a:t>more </a:t>
            </a:r>
            <a:r>
              <a:rPr lang="en-US" dirty="0"/>
              <a:t>complex databases</a:t>
            </a:r>
          </a:p>
          <a:p>
            <a:pPr lvl="1"/>
            <a:r>
              <a:rPr lang="en-US" dirty="0" smtClean="0"/>
              <a:t>Object-relational model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in specialized applications: engineering design, multimedia publishing, and manufacturing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20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History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Interchanging data on the Web for e-commerce using XML</a:t>
            </a:r>
          </a:p>
          <a:p>
            <a:pPr lvl="1"/>
            <a:r>
              <a:rPr lang="en-US" dirty="0" smtClean="0"/>
              <a:t>Extended markup language (XML) primary standard for interchanging data among various types of databases and Web pages</a:t>
            </a:r>
          </a:p>
          <a:p>
            <a:pPr lvl="1"/>
            <a:r>
              <a:rPr lang="en-US" dirty="0" smtClean="0"/>
              <a:t>Moving to cloud-based services</a:t>
            </a:r>
          </a:p>
          <a:p>
            <a:r>
              <a:rPr lang="en-US" dirty="0"/>
              <a:t>Extending database capabilities for new applications</a:t>
            </a:r>
          </a:p>
          <a:p>
            <a:pPr lvl="1"/>
            <a:r>
              <a:rPr lang="en-US" dirty="0"/>
              <a:t>Extensions to support specialized requirements for applications</a:t>
            </a:r>
          </a:p>
          <a:p>
            <a:pPr lvl="1"/>
            <a:r>
              <a:rPr lang="en-US" dirty="0"/>
              <a:t>Enterprise resource planning (ERP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e.g., SAP</a:t>
            </a:r>
            <a:endParaRPr lang="en-US" dirty="0"/>
          </a:p>
          <a:p>
            <a:pPr lvl="1"/>
            <a:r>
              <a:rPr lang="en-US" dirty="0"/>
              <a:t>Customer relationship management (CRM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e.g., SAP</a:t>
            </a:r>
            <a:endParaRPr lang="en-US" dirty="0"/>
          </a:p>
          <a:p>
            <a:pPr lvl="1"/>
            <a:r>
              <a:rPr lang="en-US" dirty="0"/>
              <a:t>Enterprise content management (ECM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e.g., Open Text</a:t>
            </a:r>
            <a:endParaRPr lang="en-US" dirty="0"/>
          </a:p>
          <a:p>
            <a:pPr lvl="2">
              <a:buFont typeface="Arial" charset="0"/>
              <a:buChar char="•"/>
            </a:pPr>
            <a:r>
              <a:rPr lang="en-US" dirty="0"/>
              <a:t>includes extensions to information retrieval (IR) to deal with documents (proposals, reports, news articles, etc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53252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 rot="16200000">
            <a:off x="8227219" y="5885656"/>
            <a:ext cx="13160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0BC8E4F-BCEA-4B45-88D3-20B3CB262E94}" type="slidenum">
              <a:rPr lang="en-CA"/>
              <a:pPr eaLnBrk="1" hangingPunct="1"/>
              <a:t>21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Lecture Summary</a:t>
            </a:r>
            <a:endParaRPr lang="en-US" dirty="0" smtClean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Classify database constraints into: </a:t>
            </a:r>
          </a:p>
          <a:p>
            <a:pPr lvl="1"/>
            <a:r>
              <a:rPr lang="en-US" dirty="0" smtClean="0"/>
              <a:t>Inherent model-based constraints, explicit schema-based constraints, and application-based constraints</a:t>
            </a:r>
          </a:p>
          <a:p>
            <a:r>
              <a:rPr lang="en-US" dirty="0" smtClean="0"/>
              <a:t>Modification operations on the relational model:</a:t>
            </a:r>
          </a:p>
          <a:p>
            <a:pPr lvl="1"/>
            <a:r>
              <a:rPr lang="en-US" dirty="0" smtClean="0"/>
              <a:t>Insert, Delete, and Update</a:t>
            </a:r>
          </a:p>
          <a:p>
            <a:r>
              <a:rPr lang="en-US" dirty="0" smtClean="0"/>
              <a:t>Database applications have evolved</a:t>
            </a:r>
          </a:p>
          <a:p>
            <a:pPr lvl="1"/>
            <a:r>
              <a:rPr lang="en-US" dirty="0" smtClean="0"/>
              <a:t>Current trend: “Big data” involving Web, social networks, scientific or financial streams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22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Relational Model Constraints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Constraints</a:t>
            </a:r>
          </a:p>
          <a:p>
            <a:pPr lvl="1"/>
            <a:r>
              <a:rPr lang="en-US" dirty="0" smtClean="0"/>
              <a:t>Restrictions on the permitted values in a database state</a:t>
            </a:r>
          </a:p>
          <a:p>
            <a:pPr lvl="1"/>
            <a:r>
              <a:rPr lang="en-US" dirty="0" smtClean="0"/>
              <a:t>Derived from the rules in the </a:t>
            </a:r>
            <a:r>
              <a:rPr lang="en-US" dirty="0" err="1" smtClean="0"/>
              <a:t>miniworld</a:t>
            </a:r>
            <a:r>
              <a:rPr lang="en-US" dirty="0" smtClean="0"/>
              <a:t> that the database represents</a:t>
            </a:r>
          </a:p>
          <a:p>
            <a:r>
              <a:rPr lang="en-US" b="1" dirty="0" smtClean="0"/>
              <a:t>Inherent model-based constraints</a:t>
            </a:r>
            <a:r>
              <a:rPr lang="en-US" dirty="0" smtClean="0"/>
              <a:t> or </a:t>
            </a:r>
            <a:r>
              <a:rPr lang="en-US" b="1" dirty="0" smtClean="0"/>
              <a:t>implicit</a:t>
            </a:r>
            <a:r>
              <a:rPr lang="en-US" dirty="0" smtClean="0"/>
              <a:t> </a:t>
            </a:r>
            <a:r>
              <a:rPr lang="en-US" b="1" dirty="0" smtClean="0"/>
              <a:t>constraints</a:t>
            </a:r>
          </a:p>
          <a:p>
            <a:pPr lvl="1"/>
            <a:r>
              <a:rPr lang="en-US" dirty="0" smtClean="0"/>
              <a:t>Inherent in the data model</a:t>
            </a:r>
          </a:p>
          <a:p>
            <a:pPr lvl="1"/>
            <a:r>
              <a:rPr lang="en-US" dirty="0" smtClean="0"/>
              <a:t>e.g., duplicate tuples are not allowed in a relation</a:t>
            </a:r>
          </a:p>
          <a:p>
            <a:r>
              <a:rPr lang="en-US" b="1" dirty="0"/>
              <a:t>Schema-based constraints</a:t>
            </a:r>
            <a:r>
              <a:rPr lang="en-US" dirty="0"/>
              <a:t> or </a:t>
            </a:r>
            <a:r>
              <a:rPr lang="en-US" b="1" dirty="0"/>
              <a:t>explicit</a:t>
            </a:r>
            <a:r>
              <a:rPr lang="en-US" dirty="0"/>
              <a:t> </a:t>
            </a:r>
            <a:r>
              <a:rPr lang="en-US" b="1" dirty="0"/>
              <a:t>constraints</a:t>
            </a:r>
          </a:p>
          <a:p>
            <a:pPr lvl="1"/>
            <a:r>
              <a:rPr lang="en-US" dirty="0"/>
              <a:t>Can be directly expressed in schemas of the data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e.g., films have only one director</a:t>
            </a:r>
            <a:endParaRPr lang="en-US" dirty="0"/>
          </a:p>
          <a:p>
            <a:r>
              <a:rPr lang="en-US" b="1" dirty="0"/>
              <a:t>Application-based </a:t>
            </a:r>
            <a:r>
              <a:rPr lang="en-US" dirty="0"/>
              <a:t>or </a:t>
            </a:r>
            <a:r>
              <a:rPr lang="en-US" b="1" dirty="0"/>
              <a:t>semantic constraints </a:t>
            </a:r>
            <a:endParaRPr lang="en-US" dirty="0" smtClean="0"/>
          </a:p>
          <a:p>
            <a:pPr lvl="1"/>
            <a:r>
              <a:rPr lang="en-US" dirty="0" smtClean="0"/>
              <a:t>Also called </a:t>
            </a:r>
            <a:r>
              <a:rPr lang="en-US" b="1" dirty="0" smtClean="0"/>
              <a:t>business </a:t>
            </a:r>
            <a:r>
              <a:rPr lang="en-US" b="1" dirty="0"/>
              <a:t>rules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directly expressed in schemas</a:t>
            </a:r>
          </a:p>
          <a:p>
            <a:pPr lvl="1"/>
            <a:r>
              <a:rPr lang="en-US" dirty="0"/>
              <a:t>Expressed and enforced by application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e.g., this year’s salary increase can be no more than last year’s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Domain Constraints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Declared by specifying the data type for each attribute: </a:t>
            </a:r>
          </a:p>
          <a:p>
            <a:pPr lvl="1"/>
            <a:r>
              <a:rPr lang="en-US" dirty="0" smtClean="0"/>
              <a:t>Numeric data types for integers and real numbers </a:t>
            </a:r>
          </a:p>
          <a:p>
            <a:pPr lvl="1"/>
            <a:r>
              <a:rPr lang="en-US" dirty="0" smtClean="0"/>
              <a:t>Characters</a:t>
            </a:r>
          </a:p>
          <a:p>
            <a:pPr lvl="1"/>
            <a:r>
              <a:rPr lang="en-US" dirty="0" smtClean="0"/>
              <a:t>Booleans</a:t>
            </a:r>
          </a:p>
          <a:p>
            <a:pPr lvl="1"/>
            <a:r>
              <a:rPr lang="en-US" dirty="0" smtClean="0"/>
              <a:t>Fixed-length strings</a:t>
            </a:r>
          </a:p>
          <a:p>
            <a:pPr lvl="1"/>
            <a:r>
              <a:rPr lang="en-US" dirty="0" smtClean="0"/>
              <a:t>Variable-length strings</a:t>
            </a:r>
          </a:p>
          <a:p>
            <a:pPr lvl="1"/>
            <a:r>
              <a:rPr lang="en-US" dirty="0" smtClean="0"/>
              <a:t>Date, time, timestamp</a:t>
            </a:r>
          </a:p>
          <a:p>
            <a:pPr lvl="1"/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Other special data types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Key Constraints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486400"/>
          </a:xfrm>
        </p:spPr>
        <p:txBody>
          <a:bodyPr>
            <a:normAutofit/>
          </a:bodyPr>
          <a:lstStyle/>
          <a:p>
            <a:r>
              <a:rPr lang="en-CA" dirty="0" smtClean="0"/>
              <a:t>Uniqueness constraints on </a:t>
            </a:r>
            <a:r>
              <a:rPr lang="en-CA" dirty="0" err="1" smtClean="0"/>
              <a:t>tuples</a:t>
            </a:r>
            <a:endParaRPr lang="en-CA" dirty="0" smtClean="0"/>
          </a:p>
          <a:p>
            <a:r>
              <a:rPr lang="en-CA" dirty="0" smtClean="0"/>
              <a:t>SK</a:t>
            </a:r>
            <a:r>
              <a:rPr lang="en-CA" dirty="0" smtClean="0">
                <a:sym typeface="Symbol"/>
              </a:rPr>
              <a:t>  {A</a:t>
            </a:r>
            <a:r>
              <a:rPr lang="en-CA" baseline="-25000" dirty="0" smtClean="0">
                <a:sym typeface="Symbol"/>
              </a:rPr>
              <a:t>1</a:t>
            </a:r>
            <a:r>
              <a:rPr lang="en-CA" dirty="0" smtClean="0">
                <a:sym typeface="Symbol"/>
              </a:rPr>
              <a:t>, A</a:t>
            </a:r>
            <a:r>
              <a:rPr lang="en-CA" baseline="-25000" dirty="0" smtClean="0">
                <a:sym typeface="Symbol"/>
              </a:rPr>
              <a:t>2</a:t>
            </a:r>
            <a:r>
              <a:rPr lang="en-CA" dirty="0" smtClean="0">
                <a:sym typeface="Symbol"/>
              </a:rPr>
              <a:t>, ..., A</a:t>
            </a:r>
            <a:r>
              <a:rPr lang="en-CA" baseline="-25000" dirty="0" smtClean="0">
                <a:sym typeface="Symbol"/>
              </a:rPr>
              <a:t>n</a:t>
            </a:r>
            <a:r>
              <a:rPr lang="en-CA" dirty="0" smtClean="0">
                <a:sym typeface="Symbol"/>
              </a:rPr>
              <a:t>}</a:t>
            </a:r>
            <a:r>
              <a:rPr lang="en-CA" dirty="0" smtClean="0"/>
              <a:t> is a </a:t>
            </a:r>
            <a:r>
              <a:rPr lang="en-CA" b="1" dirty="0" err="1" smtClean="0"/>
              <a:t>superkey</a:t>
            </a:r>
            <a:r>
              <a:rPr lang="en-CA" dirty="0" smtClean="0"/>
              <a:t> of R</a:t>
            </a:r>
            <a:r>
              <a:rPr lang="en-CA" dirty="0" smtClean="0">
                <a:sym typeface="Symbol"/>
              </a:rPr>
              <a:t>(A</a:t>
            </a:r>
            <a:r>
              <a:rPr lang="en-CA" baseline="-25000" dirty="0" smtClean="0">
                <a:sym typeface="Symbol"/>
              </a:rPr>
              <a:t>1</a:t>
            </a:r>
            <a:r>
              <a:rPr lang="en-CA" dirty="0">
                <a:sym typeface="Symbol"/>
              </a:rPr>
              <a:t>, A</a:t>
            </a:r>
            <a:r>
              <a:rPr lang="en-CA" baseline="-25000" dirty="0">
                <a:sym typeface="Symbol"/>
              </a:rPr>
              <a:t>2</a:t>
            </a:r>
            <a:r>
              <a:rPr lang="en-CA" dirty="0">
                <a:sym typeface="Symbol"/>
              </a:rPr>
              <a:t>, ..., </a:t>
            </a:r>
            <a:r>
              <a:rPr lang="en-CA" dirty="0" smtClean="0">
                <a:sym typeface="Symbol"/>
              </a:rPr>
              <a:t>A</a:t>
            </a:r>
            <a:r>
              <a:rPr lang="en-CA" baseline="-25000" dirty="0" smtClean="0">
                <a:sym typeface="Symbol"/>
              </a:rPr>
              <a:t>n</a:t>
            </a:r>
            <a:r>
              <a:rPr lang="en-CA" dirty="0" smtClean="0">
                <a:sym typeface="Symbol"/>
              </a:rPr>
              <a:t>)</a:t>
            </a:r>
            <a:r>
              <a:rPr lang="en-CA" dirty="0" smtClean="0"/>
              <a:t> if </a:t>
            </a:r>
          </a:p>
          <a:p>
            <a:pPr lvl="1"/>
            <a:r>
              <a:rPr lang="en-CA" dirty="0" smtClean="0">
                <a:sym typeface="Symbol"/>
              </a:rPr>
              <a:t>In any relation state r of R, no two distinct </a:t>
            </a:r>
            <a:r>
              <a:rPr lang="en-CA" dirty="0" err="1" smtClean="0">
                <a:sym typeface="Symbol"/>
              </a:rPr>
              <a:t>tuples</a:t>
            </a:r>
            <a:r>
              <a:rPr lang="en-CA" dirty="0" smtClean="0">
                <a:sym typeface="Symbol"/>
              </a:rPr>
              <a:t> can have the same values for SK</a:t>
            </a:r>
          </a:p>
          <a:p>
            <a:pPr lvl="2"/>
            <a:r>
              <a:rPr lang="en-CA" sz="1900" dirty="0" smtClean="0">
                <a:sym typeface="Symbol"/>
              </a:rPr>
              <a:t>t</a:t>
            </a:r>
            <a:r>
              <a:rPr lang="en-CA" sz="1900" baseline="-25000" dirty="0" smtClean="0">
                <a:sym typeface="Symbol"/>
              </a:rPr>
              <a:t>1 </a:t>
            </a:r>
            <a:r>
              <a:rPr lang="en-CA" sz="1900" dirty="0" smtClean="0">
                <a:sym typeface="Symbol"/>
              </a:rPr>
              <a:t>[SK] = t</a:t>
            </a:r>
            <a:r>
              <a:rPr lang="en-CA" sz="1900" baseline="-25000" dirty="0" smtClean="0">
                <a:sym typeface="Symbol"/>
              </a:rPr>
              <a:t>2 </a:t>
            </a:r>
            <a:r>
              <a:rPr lang="en-CA" sz="1900" dirty="0" smtClean="0">
                <a:sym typeface="Symbol"/>
              </a:rPr>
              <a:t>[SK]    t</a:t>
            </a:r>
            <a:r>
              <a:rPr lang="en-CA" sz="1900" baseline="-25000" dirty="0" smtClean="0">
                <a:sym typeface="Symbol"/>
              </a:rPr>
              <a:t>1</a:t>
            </a:r>
            <a:r>
              <a:rPr lang="en-CA" sz="1900" dirty="0" smtClean="0">
                <a:sym typeface="Symbol"/>
              </a:rPr>
              <a:t> = t</a:t>
            </a:r>
            <a:r>
              <a:rPr lang="en-CA" sz="1900" baseline="-25000" dirty="0" smtClean="0">
                <a:sym typeface="Symbol"/>
              </a:rPr>
              <a:t>2</a:t>
            </a:r>
          </a:p>
          <a:p>
            <a:r>
              <a:rPr lang="en-CA" dirty="0" smtClean="0"/>
              <a:t>K is a </a:t>
            </a:r>
            <a:r>
              <a:rPr lang="en-CA" b="1" dirty="0" smtClean="0"/>
              <a:t>key</a:t>
            </a:r>
            <a:r>
              <a:rPr lang="en-CA" dirty="0" smtClean="0"/>
              <a:t> of R if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 smtClean="0"/>
              <a:t>K is a </a:t>
            </a:r>
            <a:r>
              <a:rPr lang="en-CA" dirty="0" err="1" smtClean="0"/>
              <a:t>superkey</a:t>
            </a:r>
            <a:r>
              <a:rPr lang="en-CA" dirty="0" smtClean="0"/>
              <a:t> of R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 smtClean="0"/>
              <a:t>Removing any attribute from K leaves a set of attributes that is not a </a:t>
            </a:r>
            <a:r>
              <a:rPr lang="en-CA" dirty="0" err="1" smtClean="0"/>
              <a:t>superkey</a:t>
            </a:r>
            <a:r>
              <a:rPr lang="en-CA" dirty="0" smtClean="0"/>
              <a:t> of R any more</a:t>
            </a:r>
          </a:p>
          <a:p>
            <a:pPr lvl="2"/>
            <a:r>
              <a:rPr lang="en-CA" sz="1900" dirty="0" smtClean="0"/>
              <a:t>No proper subset of K is a </a:t>
            </a:r>
            <a:r>
              <a:rPr lang="en-CA" sz="1900" dirty="0" err="1" smtClean="0"/>
              <a:t>superkey</a:t>
            </a:r>
            <a:r>
              <a:rPr lang="en-CA" sz="1900" dirty="0" smtClean="0"/>
              <a:t> of R</a:t>
            </a:r>
          </a:p>
          <a:p>
            <a:r>
              <a:rPr lang="en-CA" dirty="0" smtClean="0"/>
              <a:t>If K is a key, it satisfies two properties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 smtClean="0"/>
              <a:t>No two distinct </a:t>
            </a:r>
            <a:r>
              <a:rPr lang="en-CA" dirty="0" err="1" smtClean="0"/>
              <a:t>tuples</a:t>
            </a:r>
            <a:r>
              <a:rPr lang="en-CA" dirty="0" smtClean="0"/>
              <a:t> have the same values across all attributes in K (i.e., it is a </a:t>
            </a:r>
            <a:r>
              <a:rPr lang="en-CA" dirty="0" err="1" smtClean="0"/>
              <a:t>superkey</a:t>
            </a:r>
            <a:r>
              <a:rPr lang="en-CA" dirty="0" smtClean="0"/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 smtClean="0"/>
              <a:t>It is a minimal </a:t>
            </a:r>
            <a:r>
              <a:rPr lang="en-CA" dirty="0" err="1" smtClean="0"/>
              <a:t>superkey</a:t>
            </a:r>
            <a:r>
              <a:rPr lang="en-CA" dirty="0" smtClean="0"/>
              <a:t> (i.e., no subset of K has this uniqueness constraint)</a:t>
            </a:r>
          </a:p>
          <a:p>
            <a:pPr marL="571500" lvl="1" indent="-457200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Constraints (cont’d.)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are some possible keys for the following relation?</a:t>
            </a:r>
          </a:p>
          <a:p>
            <a:pPr>
              <a:spcBef>
                <a:spcPts val="22800"/>
              </a:spcBef>
            </a:pPr>
            <a:r>
              <a:rPr lang="en-CA" dirty="0" smtClean="0"/>
              <a:t>Note that the instance can show that something is </a:t>
            </a:r>
            <a:r>
              <a:rPr lang="en-CA" i="1" dirty="0" smtClean="0"/>
              <a:t>not</a:t>
            </a:r>
            <a:r>
              <a:rPr lang="en-CA" dirty="0" smtClean="0"/>
              <a:t> a key, but we need to declare as part of the schema that something </a:t>
            </a:r>
            <a:r>
              <a:rPr lang="en-CA" i="1" dirty="0" smtClean="0"/>
              <a:t>is</a:t>
            </a:r>
            <a:r>
              <a:rPr lang="en-CA" dirty="0" smtClean="0"/>
              <a:t> a key.</a:t>
            </a:r>
          </a:p>
          <a:p>
            <a:pPr lvl="1"/>
            <a:r>
              <a:rPr lang="en-CA" dirty="0" smtClean="0"/>
              <a:t>Uniqueness must hold in all valid relation states.</a:t>
            </a:r>
          </a:p>
          <a:p>
            <a:pPr lvl="1"/>
            <a:r>
              <a:rPr lang="en-CA" dirty="0" smtClean="0"/>
              <a:t>Serves as a constraint on updates.</a:t>
            </a:r>
            <a:endParaRPr lang="en-CA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776818"/>
              </p:ext>
            </p:extLst>
          </p:nvPr>
        </p:nvGraphicFramePr>
        <p:xfrm>
          <a:off x="609600" y="1371597"/>
          <a:ext cx="7772401" cy="2819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6405"/>
                <a:gridCol w="1028559"/>
                <a:gridCol w="632115"/>
                <a:gridCol w="1502513"/>
                <a:gridCol w="632637"/>
                <a:gridCol w="1174897"/>
                <a:gridCol w="1265275"/>
              </a:tblGrid>
              <a:tr h="28312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CA" sz="1200" b="1" u="none" strike="noStrike" dirty="0" smtClean="0">
                          <a:effectLst/>
                        </a:rPr>
                        <a:t>Film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20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title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genre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year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director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minutes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 budget 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 gross 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83120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The Company Men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drama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u="none" strike="noStrike" dirty="0">
                          <a:effectLst/>
                        </a:rPr>
                        <a:t>2010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John Wells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 dirty="0">
                          <a:effectLst/>
                        </a:rPr>
                        <a:t>104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 dirty="0" smtClean="0">
                          <a:effectLst/>
                        </a:rPr>
                        <a:t>15,000,000 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 dirty="0" smtClean="0">
                          <a:effectLst/>
                        </a:rPr>
                        <a:t>4,439,063 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3120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Lincoln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biography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u="none" strike="noStrike" dirty="0">
                          <a:effectLst/>
                        </a:rPr>
                        <a:t>2012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Steven Spielberg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 dirty="0">
                          <a:effectLst/>
                        </a:rPr>
                        <a:t>150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 dirty="0" smtClean="0">
                          <a:effectLst/>
                        </a:rPr>
                        <a:t>65,000,000 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 dirty="0" smtClean="0">
                          <a:effectLst/>
                        </a:rPr>
                        <a:t>181,408,467 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3120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War Horse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drama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u="none" strike="noStrike" dirty="0">
                          <a:effectLst/>
                        </a:rPr>
                        <a:t>2011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Steven Spielberg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 dirty="0">
                          <a:effectLst/>
                        </a:rPr>
                        <a:t>146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 dirty="0" smtClean="0">
                          <a:effectLst/>
                        </a:rPr>
                        <a:t>66,000,000 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 dirty="0" smtClean="0">
                          <a:effectLst/>
                        </a:rPr>
                        <a:t>79,883,359 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3120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Argo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drama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u="none" strike="noStrike" dirty="0">
                          <a:effectLst/>
                        </a:rPr>
                        <a:t>2012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Ben Affleck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 dirty="0">
                          <a:effectLst/>
                        </a:rPr>
                        <a:t>120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 dirty="0" smtClean="0">
                          <a:effectLst/>
                        </a:rPr>
                        <a:t>44,500,000 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 dirty="0" smtClean="0">
                          <a:effectLst/>
                        </a:rPr>
                        <a:t>135,178,251 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3120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Fire Sale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comedy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u="none" strike="noStrike" dirty="0">
                          <a:effectLst/>
                        </a:rPr>
                        <a:t>1977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Alan </a:t>
                      </a:r>
                      <a:r>
                        <a:rPr lang="en-CA" sz="1200" u="none" strike="noStrike" dirty="0" err="1">
                          <a:effectLst/>
                        </a:rPr>
                        <a:t>Arkin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 dirty="0">
                          <a:effectLst/>
                        </a:rPr>
                        <a:t>88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 dirty="0" smtClean="0">
                          <a:effectLst/>
                        </a:rPr>
                        <a:t>1,500,000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 dirty="0" smtClean="0">
                          <a:effectLst/>
                        </a:rPr>
                        <a:t>NULL   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3120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Lincoln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biography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u="none" strike="noStrike" dirty="0">
                          <a:effectLst/>
                        </a:rPr>
                        <a:t>1992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Peter W. </a:t>
                      </a:r>
                      <a:r>
                        <a:rPr lang="en-CA" sz="1200" u="none" strike="noStrike" dirty="0" err="1">
                          <a:effectLst/>
                        </a:rPr>
                        <a:t>Kunhardt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 dirty="0">
                          <a:effectLst/>
                        </a:rPr>
                        <a:t>240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u="none" strike="noStrike" dirty="0" smtClean="0">
                          <a:effectLst/>
                        </a:rPr>
                        <a:t>NULL      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u="none" strike="noStrike" dirty="0" smtClean="0">
                          <a:effectLst/>
                        </a:rPr>
                        <a:t>NULL      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3120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Life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comedy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u="none" strike="noStrike" dirty="0">
                          <a:effectLst/>
                        </a:rPr>
                        <a:t>1999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Ted Demme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>
                          <a:effectLst/>
                        </a:rPr>
                        <a:t>108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 dirty="0" smtClean="0">
                          <a:effectLst/>
                        </a:rPr>
                        <a:t>75,000,000 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 dirty="0" smtClean="0">
                          <a:effectLst/>
                        </a:rPr>
                        <a:t>63,844,974 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1322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Life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drama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u="none" strike="noStrike" dirty="0">
                          <a:effectLst/>
                        </a:rPr>
                        <a:t>1999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</a:rPr>
                        <a:t>Eun-Ryung Cho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u="none" strike="noStrike" dirty="0">
                          <a:effectLst/>
                        </a:rPr>
                        <a:t>19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u="none" strike="noStrike" dirty="0" smtClean="0">
                          <a:effectLst/>
                        </a:rPr>
                        <a:t>NULL     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u="none" strike="noStrike" dirty="0" smtClean="0">
                          <a:effectLst/>
                        </a:rPr>
                        <a:t>NULL      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997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Constraints (cont’d.)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3133724"/>
          </a:xfrm>
        </p:spPr>
        <p:txBody>
          <a:bodyPr>
            <a:normAutofit/>
          </a:bodyPr>
          <a:lstStyle/>
          <a:p>
            <a:r>
              <a:rPr lang="en-US" b="1" dirty="0" smtClean="0"/>
              <a:t>Primary key </a:t>
            </a:r>
            <a:r>
              <a:rPr lang="en-US" dirty="0" smtClean="0"/>
              <a:t>of the relation</a:t>
            </a:r>
          </a:p>
          <a:p>
            <a:pPr lvl="1"/>
            <a:r>
              <a:rPr lang="en-US" dirty="0" smtClean="0"/>
              <a:t>Relation schema may have more than one key.</a:t>
            </a:r>
          </a:p>
          <a:p>
            <a:pPr lvl="1"/>
            <a:r>
              <a:rPr lang="en-US" dirty="0" smtClean="0"/>
              <a:t>Declare one chosen key among candidates as </a:t>
            </a:r>
            <a:r>
              <a:rPr lang="en-US" i="1" dirty="0" smtClean="0"/>
              <a:t>primary</a:t>
            </a:r>
          </a:p>
          <a:p>
            <a:pPr lvl="2"/>
            <a:r>
              <a:rPr lang="en-US" dirty="0" smtClean="0"/>
              <a:t>Its values will be used to refer to specific tuples</a:t>
            </a:r>
          </a:p>
          <a:p>
            <a:pPr lvl="2"/>
            <a:r>
              <a:rPr lang="en-US" dirty="0" smtClean="0"/>
              <a:t>Cannot have the value NULL for any tuple</a:t>
            </a:r>
          </a:p>
          <a:p>
            <a:pPr lvl="1"/>
            <a:r>
              <a:rPr lang="en-US" dirty="0" smtClean="0"/>
              <a:t>Diagrammatically, underline attribute </a:t>
            </a:r>
          </a:p>
          <a:p>
            <a:r>
              <a:rPr lang="en-US" dirty="0" smtClean="0"/>
              <a:t>Other candidate keys are designated as </a:t>
            </a:r>
            <a:r>
              <a:rPr lang="en-US" b="1" dirty="0" smtClean="0"/>
              <a:t>unique</a:t>
            </a:r>
          </a:p>
          <a:p>
            <a:pPr lvl="1"/>
            <a:r>
              <a:rPr lang="en-US" dirty="0" smtClean="0"/>
              <a:t>Non-null values cannot repeat, but values may be NULL</a:t>
            </a:r>
          </a:p>
          <a:p>
            <a:endParaRPr lang="en-US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24325"/>
            <a:ext cx="82105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Satisfying Integrity Constraints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Relational database schema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Set of relation schemas </a:t>
            </a:r>
            <a:r>
              <a:rPr lang="en-US" i="1" dirty="0" smtClean="0"/>
              <a:t>S = </a:t>
            </a:r>
            <a:r>
              <a:rPr lang="en-US" dirty="0" smtClean="0"/>
              <a:t>{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 R</a:t>
            </a:r>
            <a:r>
              <a:rPr lang="en-US" baseline="-25000" dirty="0" smtClean="0"/>
              <a:t>2</a:t>
            </a:r>
            <a:r>
              <a:rPr lang="en-US" dirty="0" smtClean="0"/>
              <a:t>, ...,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m</a:t>
            </a:r>
            <a:r>
              <a:rPr lang="en-US" dirty="0" smtClean="0"/>
              <a:t>}</a:t>
            </a:r>
            <a:r>
              <a:rPr lang="en-US" i="1" dirty="0" smtClean="0"/>
              <a:t> </a:t>
            </a:r>
          </a:p>
          <a:p>
            <a:pPr lvl="1"/>
            <a:r>
              <a:rPr lang="en-US" dirty="0" smtClean="0"/>
              <a:t>Set of integrity constraints IC</a:t>
            </a:r>
          </a:p>
          <a:p>
            <a:r>
              <a:rPr lang="en-US" b="1" dirty="0" smtClean="0"/>
              <a:t>Valid relational database state</a:t>
            </a:r>
          </a:p>
          <a:p>
            <a:pPr lvl="1"/>
            <a:r>
              <a:rPr lang="en-US" dirty="0" smtClean="0"/>
              <a:t>Set of relation states </a:t>
            </a:r>
            <a:r>
              <a:rPr lang="en-US" i="1" dirty="0" smtClean="0"/>
              <a:t>DB = </a:t>
            </a:r>
            <a:r>
              <a:rPr lang="en-US" dirty="0" smtClean="0"/>
              <a:t>{</a:t>
            </a:r>
            <a:r>
              <a:rPr lang="en-US" i="1" dirty="0" smtClean="0"/>
              <a:t>r</a:t>
            </a:r>
            <a:r>
              <a:rPr lang="en-US" i="1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 r</a:t>
            </a:r>
            <a:r>
              <a:rPr lang="en-US" i="1" baseline="-25000" dirty="0" smtClean="0"/>
              <a:t>2</a:t>
            </a:r>
            <a:r>
              <a:rPr lang="en-US" dirty="0" smtClean="0"/>
              <a:t>, ...,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m</a:t>
            </a:r>
            <a:r>
              <a:rPr lang="en-US" dirty="0" smtClean="0"/>
              <a:t>}</a:t>
            </a:r>
            <a:r>
              <a:rPr lang="en-US" i="1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Each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is a state of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such that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satisfies integrity constraints specified in IC</a:t>
            </a:r>
          </a:p>
          <a:p>
            <a:r>
              <a:rPr lang="en-US" b="1" dirty="0"/>
              <a:t>Invalid state</a:t>
            </a:r>
          </a:p>
          <a:p>
            <a:pPr lvl="1"/>
            <a:r>
              <a:rPr lang="en-US" dirty="0"/>
              <a:t>Does not obey all the integrity constraints</a:t>
            </a:r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Integrity Constraints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Already defined </a:t>
            </a:r>
            <a:r>
              <a:rPr lang="en-US" i="1" dirty="0" smtClean="0"/>
              <a:t>domain constraints </a:t>
            </a:r>
            <a:r>
              <a:rPr lang="en-US" dirty="0" smtClean="0"/>
              <a:t>and </a:t>
            </a:r>
            <a:r>
              <a:rPr lang="en-US" i="1" dirty="0" smtClean="0"/>
              <a:t>key constraints</a:t>
            </a:r>
          </a:p>
          <a:p>
            <a:r>
              <a:rPr lang="en-US" b="1" dirty="0" smtClean="0"/>
              <a:t>Entity integrity constraint</a:t>
            </a:r>
            <a:endParaRPr lang="en-US" dirty="0" smtClean="0"/>
          </a:p>
          <a:p>
            <a:pPr lvl="1"/>
            <a:r>
              <a:rPr lang="en-US" dirty="0" smtClean="0"/>
              <a:t>No primary key value can be NULL</a:t>
            </a:r>
          </a:p>
          <a:p>
            <a:r>
              <a:rPr lang="en-US" b="1" dirty="0" smtClean="0"/>
              <a:t>Referential integrity constraint </a:t>
            </a:r>
          </a:p>
          <a:p>
            <a:pPr lvl="1"/>
            <a:r>
              <a:rPr lang="en-US" dirty="0" smtClean="0"/>
              <a:t>Specified between two relations</a:t>
            </a:r>
          </a:p>
          <a:p>
            <a:pPr lvl="2"/>
            <a:r>
              <a:rPr lang="en-US" dirty="0" smtClean="0"/>
              <a:t>Allows tuples in one relation to </a:t>
            </a:r>
            <a:r>
              <a:rPr lang="en-US" i="1" dirty="0" smtClean="0"/>
              <a:t>refer to</a:t>
            </a:r>
            <a:r>
              <a:rPr lang="en-US" dirty="0" smtClean="0"/>
              <a:t> tuples in another</a:t>
            </a:r>
          </a:p>
          <a:p>
            <a:pPr lvl="1"/>
            <a:r>
              <a:rPr lang="en-US" dirty="0" smtClean="0"/>
              <a:t>Maintains consistency among tuples in two relations</a:t>
            </a:r>
          </a:p>
          <a:p>
            <a:pPr lvl="1"/>
            <a:r>
              <a:rPr lang="en-US" b="1" dirty="0"/>
              <a:t>Foreign key </a:t>
            </a:r>
            <a:r>
              <a:rPr lang="en-US" dirty="0"/>
              <a:t>rules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Let PK be the primary key in one relation </a:t>
            </a:r>
            <a:r>
              <a:rPr lang="en-US" i="1" dirty="0"/>
              <a:t>R</a:t>
            </a:r>
            <a:r>
              <a:rPr lang="en-US" baseline="-25000" dirty="0"/>
              <a:t>1 </a:t>
            </a:r>
            <a:r>
              <a:rPr lang="en-US" dirty="0" smtClean="0"/>
              <a:t>(set of attributes in its relational schema declared to be primary key) </a:t>
            </a:r>
          </a:p>
          <a:p>
            <a:pPr lvl="2"/>
            <a:r>
              <a:rPr lang="en-US" dirty="0" smtClean="0"/>
              <a:t>Let FK be a set of attributes for another relation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endParaRPr lang="en-US" dirty="0"/>
          </a:p>
          <a:p>
            <a:pPr lvl="2"/>
            <a:r>
              <a:rPr lang="en-US" dirty="0"/>
              <a:t>The </a:t>
            </a:r>
            <a:r>
              <a:rPr lang="en-US" dirty="0" smtClean="0"/>
              <a:t>attribute(s) FK </a:t>
            </a:r>
            <a:r>
              <a:rPr lang="en-US" dirty="0"/>
              <a:t>have the same domain(s) as the </a:t>
            </a:r>
            <a:r>
              <a:rPr lang="en-US" dirty="0" smtClean="0"/>
              <a:t>attribute(s) PK</a:t>
            </a:r>
            <a:endParaRPr lang="en-US" dirty="0"/>
          </a:p>
          <a:p>
            <a:pPr lvl="2"/>
            <a:r>
              <a:rPr lang="en-US" dirty="0"/>
              <a:t>Value of FK in a tuple 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of the current state </a:t>
            </a:r>
            <a:r>
              <a:rPr lang="en-US" i="1" dirty="0" smtClean="0"/>
              <a:t>r</a:t>
            </a:r>
            <a:r>
              <a:rPr lang="en-US" baseline="-25000" dirty="0" smtClean="0"/>
              <a:t>2</a:t>
            </a:r>
            <a:r>
              <a:rPr lang="en-US" i="1" dirty="0" smtClean="0"/>
              <a:t>(R</a:t>
            </a:r>
            <a:r>
              <a:rPr lang="en-US" baseline="-25000" dirty="0" smtClean="0"/>
              <a:t>2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/>
              <a:t>either occurs as a value of PK for some tuple</a:t>
            </a:r>
            <a:r>
              <a:rPr lang="en-US" i="1" dirty="0"/>
              <a:t>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in the current state 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i="1" dirty="0" smtClean="0"/>
              <a:t>(R</a:t>
            </a:r>
            <a:r>
              <a:rPr lang="en-US" baseline="-25000" dirty="0" smtClean="0"/>
              <a:t>1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/>
              <a:t>it is </a:t>
            </a:r>
            <a:r>
              <a:rPr lang="en-US" dirty="0"/>
              <a:t>NULL</a:t>
            </a:r>
          </a:p>
          <a:p>
            <a:pPr marL="960120" lvl="2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10715</TotalTime>
  <Words>1392</Words>
  <Application>Microsoft Macintosh PowerPoint</Application>
  <PresentationFormat>On-screen Show (4:3)</PresentationFormat>
  <Paragraphs>251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1_Essential</vt:lpstr>
      <vt:lpstr>Constraints and Updates</vt:lpstr>
      <vt:lpstr>Lecture Outline</vt:lpstr>
      <vt:lpstr>Relational Model Constraints</vt:lpstr>
      <vt:lpstr>Domain Constraints</vt:lpstr>
      <vt:lpstr>Key Constraints</vt:lpstr>
      <vt:lpstr>Key Constraints (cont’d.)</vt:lpstr>
      <vt:lpstr>Key Constraints (cont’d.)</vt:lpstr>
      <vt:lpstr>Satisfying Integrity Constraints</vt:lpstr>
      <vt:lpstr>Other Integrity Constraints</vt:lpstr>
      <vt:lpstr>PowerPoint Presentation</vt:lpstr>
      <vt:lpstr>PowerPoint Presentation</vt:lpstr>
      <vt:lpstr>PowerPoint Presentation</vt:lpstr>
      <vt:lpstr>Diagramming Ref Constraints</vt:lpstr>
      <vt:lpstr>More Integrity Constraints</vt:lpstr>
      <vt:lpstr>Update Operations</vt:lpstr>
      <vt:lpstr>The Insert Operation</vt:lpstr>
      <vt:lpstr>The Delete Operation</vt:lpstr>
      <vt:lpstr>The Update Operation</vt:lpstr>
      <vt:lpstr>The Transaction Concept</vt:lpstr>
      <vt:lpstr>Brief History</vt:lpstr>
      <vt:lpstr>Recent History</vt:lpstr>
      <vt:lpstr>Lecture Summary</vt:lpstr>
    </vt:vector>
  </TitlesOfParts>
  <Company>PEARSON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jchampai;fwtompa</dc:creator>
  <cp:lastModifiedBy>M. Tamer Özsu</cp:lastModifiedBy>
  <cp:revision>162</cp:revision>
  <dcterms:created xsi:type="dcterms:W3CDTF">2010-05-06T15:58:58Z</dcterms:created>
  <dcterms:modified xsi:type="dcterms:W3CDTF">2013-09-11T13:38:24Z</dcterms:modified>
</cp:coreProperties>
</file>