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7" r:id="rId1"/>
  </p:sldMasterIdLst>
  <p:notesMasterIdLst>
    <p:notesMasterId r:id="rId15"/>
  </p:notesMasterIdLst>
  <p:sldIdLst>
    <p:sldId id="257" r:id="rId2"/>
    <p:sldId id="299" r:id="rId3"/>
    <p:sldId id="301" r:id="rId4"/>
    <p:sldId id="307" r:id="rId5"/>
    <p:sldId id="302" r:id="rId6"/>
    <p:sldId id="308" r:id="rId7"/>
    <p:sldId id="309" r:id="rId8"/>
    <p:sldId id="390" r:id="rId9"/>
    <p:sldId id="303" r:id="rId10"/>
    <p:sldId id="314" r:id="rId11"/>
    <p:sldId id="315" r:id="rId12"/>
    <p:sldId id="316" r:id="rId13"/>
    <p:sldId id="29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FC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4660" autoAdjust="0"/>
  </p:normalViewPr>
  <p:slideViewPr>
    <p:cSldViewPr>
      <p:cViewPr varScale="1">
        <p:scale>
          <a:sx n="183" d="100"/>
          <a:sy n="183" d="100"/>
        </p:scale>
        <p:origin x="-1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09F0381-5FC9-46DE-BACF-01DA6EF466EE}" type="datetimeFigureOut">
              <a:rPr lang="en-US"/>
              <a:pPr>
                <a:defRPr/>
              </a:pPr>
              <a:t>2013-09-11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045987A-67DD-4E3F-9586-5BB64532A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751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body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54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186AE2-FAD5-4DD6-9B52-11D0DF58FD49}" type="datetime1">
              <a:rPr lang="en-CA" smtClean="0"/>
              <a:t>2013-09-11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03B804-4404-4337-B918-9B31CC3B0B2B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6CBB68-5CE2-4675-AC7C-7901F584F947}" type="datetime1">
              <a:rPr lang="en-CA" smtClean="0"/>
              <a:t>2013-09-11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72C319-9451-4D8F-86C8-0CF4209B751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2F6E0E-75F5-4050-883F-CFAAA02B6BF8}" type="datetime1">
              <a:rPr lang="en-CA" smtClean="0"/>
              <a:t>2013-09-11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55F72-F1AF-4750-91F0-0B4896BAE7FA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FA06AF-7AD5-4398-8AEA-8DCDA2E20E7A}" type="datetime1">
              <a:rPr lang="en-CA" smtClean="0"/>
              <a:t>2013-09-11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17AE1-DB79-4651-85D2-411C39DB87A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7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rgbClr val="D1282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342900" indent="-342900">
              <a:spcBef>
                <a:spcPts val="480"/>
              </a:spcBef>
              <a:spcAft>
                <a:spcPts val="480"/>
              </a:spcAft>
              <a:buFont typeface="Wingdings" pitchFamily="2" charset="2"/>
              <a:buChar char="§"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85C3E9-9BF8-4796-A9FE-C44ADAF43253}" type="datetime1">
              <a:rPr lang="en-CA" smtClean="0"/>
              <a:t>2013-09-11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Clic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 marL="0" indent="0">
              <a:spcBef>
                <a:spcPts val="480"/>
              </a:spcBef>
              <a:spcAft>
                <a:spcPts val="480"/>
              </a:spcAft>
              <a:buFontTx/>
              <a:buNone/>
              <a:defRPr b="0"/>
            </a:lvl1pPr>
            <a:lvl2pPr>
              <a:spcBef>
                <a:spcPts val="240"/>
              </a:spcBef>
              <a:spcAft>
                <a:spcPts val="240"/>
              </a:spcAft>
              <a:defRPr/>
            </a:lvl2pPr>
            <a:lvl3pPr>
              <a:spcBef>
                <a:spcPts val="240"/>
              </a:spcBef>
              <a:spcAft>
                <a:spcPts val="240"/>
              </a:spcAft>
              <a:defRPr/>
            </a:lvl3pPr>
            <a:lvl4pPr>
              <a:spcBef>
                <a:spcPts val="240"/>
              </a:spcBef>
              <a:spcAft>
                <a:spcPts val="240"/>
              </a:spcAft>
              <a:defRPr/>
            </a:lvl4pPr>
            <a:lvl5pPr>
              <a:spcBef>
                <a:spcPts val="240"/>
              </a:spcBef>
              <a:spcAft>
                <a:spcPts val="24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2CF50A-77B1-428B-B87B-DDAD9F160A62}" type="datetime1">
              <a:rPr lang="en-CA" smtClean="0"/>
              <a:t>2013-09-11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762000"/>
            <a:ext cx="84582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80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458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8534400" cy="533399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50AE5E-08FA-49B8-9410-FD0342A0FCF9}" type="datetime1">
              <a:rPr lang="en-CA" smtClean="0"/>
              <a:t>2013-09-11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798C73-C011-487D-A920-4BD1D3DE903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7CCFDD-3EDD-44BA-A69F-381C3033E4CD}" type="datetime1">
              <a:rPr lang="en-CA" smtClean="0"/>
              <a:t>2013-09-11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EBDB7-3B42-4066-AB06-DBDCAC1945B8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DB9EB2-262A-430B-9FD8-0DC1981C8492}" type="datetime1">
              <a:rPr lang="en-CA" smtClean="0"/>
              <a:t>2013-09-11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F5503-6C7A-483D-A39B-993C2309F3F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53958A-B510-4449-AA57-47724A32F414}" type="datetime1">
              <a:rPr lang="en-CA" smtClean="0"/>
              <a:t>2013-09-11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140B4-C538-48A4-AED6-8EAED32E26B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535F50-3D0A-46FB-96D8-6A80AEC14E83}" type="datetime1">
              <a:rPr lang="en-CA" smtClean="0"/>
              <a:t>2013-09-11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DF853-B9A6-440E-AD60-A2FB137AA58E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F9B20F-682D-49FE-87BF-E9C57542AF58}" type="datetime1">
              <a:rPr lang="en-CA" smtClean="0"/>
              <a:t>2013-09-11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A9374-BEA3-4529-92DD-0CAFF9CAA7D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609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1534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2D97F0-4664-4025-B90B-5A945FFBE911}" type="datetime1">
              <a:rPr lang="en-CA" smtClean="0"/>
              <a:t>2013-09-11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A98633-ACEE-4742-8741-249CD008A414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1040"/>
          <p:cNvSpPr>
            <a:spLocks noChangeShapeType="1"/>
          </p:cNvSpPr>
          <p:nvPr/>
        </p:nvSpPr>
        <p:spPr bwMode="auto">
          <a:xfrm>
            <a:off x="787400" y="762000"/>
            <a:ext cx="756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40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  <p:sldLayoutId id="2147484138" r:id="rId12"/>
    <p:sldLayoutId id="214748413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Relational </a:t>
            </a:r>
            <a:r>
              <a:rPr lang="en-CA" smtClean="0"/>
              <a:t>Data Model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Chapter </a:t>
            </a:r>
            <a:r>
              <a:rPr lang="en-CA" smtClean="0"/>
              <a:t>3 (6/E</a:t>
            </a:r>
            <a:r>
              <a:rPr lang="en-CA" dirty="0" smtClean="0"/>
              <a:t>)</a:t>
            </a:r>
          </a:p>
          <a:p>
            <a:r>
              <a:rPr lang="en-CA" dirty="0" smtClean="0"/>
              <a:t>Chapter </a:t>
            </a:r>
            <a:r>
              <a:rPr lang="en-CA" smtClean="0"/>
              <a:t>5 (5/E</a:t>
            </a:r>
            <a:r>
              <a:rPr lang="en-CA" dirty="0" smtClean="0"/>
              <a:t>)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3B804-4404-4337-B918-9B31CC3B0B2B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Values in Tuples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value in a tuple is atomic</a:t>
            </a:r>
          </a:p>
          <a:p>
            <a:pPr lvl="1"/>
            <a:r>
              <a:rPr lang="en-US" b="1" dirty="0" smtClean="0"/>
              <a:t>Flat </a:t>
            </a:r>
            <a:r>
              <a:rPr lang="en-US" dirty="0" smtClean="0"/>
              <a:t>(as opposed to </a:t>
            </a:r>
            <a:r>
              <a:rPr lang="en-US" i="1" dirty="0" smtClean="0"/>
              <a:t>nested</a:t>
            </a:r>
            <a:r>
              <a:rPr lang="en-US" dirty="0" smtClean="0"/>
              <a:t>) </a:t>
            </a:r>
            <a:r>
              <a:rPr lang="en-US" b="1" dirty="0" smtClean="0"/>
              <a:t>relational model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Composite and multivalued attributes not allowed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Historically relation is said to be </a:t>
            </a:r>
            <a:r>
              <a:rPr lang="en-US" b="1" dirty="0" smtClean="0"/>
              <a:t>in First normal form </a:t>
            </a:r>
            <a:r>
              <a:rPr lang="en-US" dirty="0" smtClean="0"/>
              <a:t>(</a:t>
            </a:r>
            <a:r>
              <a:rPr lang="en-US" b="1" dirty="0" smtClean="0"/>
              <a:t>1NF</a:t>
            </a:r>
            <a:r>
              <a:rPr lang="en-US" dirty="0" smtClean="0"/>
              <a:t>)</a:t>
            </a:r>
          </a:p>
          <a:p>
            <a:r>
              <a:rPr lang="en-US" dirty="0"/>
              <a:t>Composite attributes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Split into simple component </a:t>
            </a:r>
            <a:r>
              <a:rPr lang="en-US" dirty="0" smtClean="0"/>
              <a:t>attributes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e.g., </a:t>
            </a:r>
            <a:r>
              <a:rPr lang="en-US" i="1" u="sng" dirty="0" smtClean="0"/>
              <a:t>Waterloo, Ontario</a:t>
            </a:r>
            <a:r>
              <a:rPr lang="en-US" dirty="0" smtClean="0"/>
              <a:t> treated as atomic or split into two attributes to store </a:t>
            </a:r>
            <a:r>
              <a:rPr lang="en-US" i="1" u="sng" dirty="0" smtClean="0"/>
              <a:t>Waterloo</a:t>
            </a:r>
            <a:r>
              <a:rPr lang="en-US" dirty="0" smtClean="0"/>
              <a:t> separately from </a:t>
            </a:r>
            <a:r>
              <a:rPr lang="en-US" i="1" u="sng" dirty="0" smtClean="0"/>
              <a:t>Ontario</a:t>
            </a:r>
          </a:p>
          <a:p>
            <a:r>
              <a:rPr lang="en-US" dirty="0" smtClean="0"/>
              <a:t>Multivalued attributes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Must be represented by separate relations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Recall: </a:t>
            </a:r>
            <a:r>
              <a:rPr lang="en-US" i="1" dirty="0" smtClean="0"/>
              <a:t>Director</a:t>
            </a:r>
            <a:r>
              <a:rPr lang="en-US" dirty="0" smtClean="0"/>
              <a:t> could be stored as attribute of FILM because only one director per film assumed, but multiple characters in a film implies that ROLE must have its own relation.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NULL Values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106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Assume each domain is augmented with a special NULL value</a:t>
            </a:r>
          </a:p>
          <a:p>
            <a:pPr lvl="1"/>
            <a:r>
              <a:rPr lang="en-US" dirty="0" smtClean="0"/>
              <a:t>Represent the values of attributes that may be unknown or may not apply to a tuple</a:t>
            </a:r>
          </a:p>
          <a:p>
            <a:r>
              <a:rPr lang="en-US" dirty="0" smtClean="0"/>
              <a:t>Interpretations for NULL values</a:t>
            </a:r>
          </a:p>
          <a:p>
            <a:pPr lvl="1">
              <a:buFont typeface="Arial" charset="0"/>
              <a:buChar char="•"/>
            </a:pPr>
            <a:r>
              <a:rPr lang="en-US" i="1" dirty="0" smtClean="0"/>
              <a:t>Nothing is known about the value</a:t>
            </a:r>
          </a:p>
          <a:p>
            <a:pPr lvl="1">
              <a:buFont typeface="Arial" charset="0"/>
              <a:buChar char="•"/>
            </a:pPr>
            <a:r>
              <a:rPr lang="en-US" i="1" dirty="0" smtClean="0"/>
              <a:t>Value exists but is (currently) not available</a:t>
            </a:r>
          </a:p>
          <a:p>
            <a:pPr lvl="1">
              <a:buFont typeface="Arial" charset="0"/>
              <a:buChar char="•"/>
            </a:pPr>
            <a:r>
              <a:rPr lang="en-US" i="1" dirty="0" smtClean="0"/>
              <a:t>Value undefined</a:t>
            </a:r>
          </a:p>
          <a:p>
            <a:pPr lvl="2">
              <a:buFont typeface="Arial" charset="0"/>
              <a:buChar char="•"/>
            </a:pPr>
            <a:r>
              <a:rPr lang="en-US" dirty="0"/>
              <a:t>i.e., attribute does not apply to this tuple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If an attribute for a tuple is mapped to NULL, cannot </a:t>
            </a:r>
            <a:r>
              <a:rPr lang="en-US" dirty="0"/>
              <a:t>make any assumptions about the value </a:t>
            </a:r>
            <a:r>
              <a:rPr lang="en-US" dirty="0" smtClean="0"/>
              <a:t>for that attribute (for that tuple)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e.g., Ashley’s telephone number is NULL could mean 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Ashley doesn’t have a phone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Ashley has a phone but we don’t know the number (perhaps withheld)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Ashley has a phone that has no number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Ashley may or may not have a phone, but regardless we don’t have a number for Ashley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Meaning of </a:t>
            </a:r>
            <a:r>
              <a:rPr lang="en-US" dirty="0"/>
              <a:t>a relation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Assertion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Each tuple in the relation interpreted as a </a:t>
            </a:r>
            <a:r>
              <a:rPr lang="en-US" b="1" dirty="0" smtClean="0"/>
              <a:t>fact</a:t>
            </a:r>
            <a:r>
              <a:rPr lang="en-US" dirty="0" smtClean="0"/>
              <a:t>.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No other similar facts are of interest to the enterprise.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e.g., a relation for </a:t>
            </a:r>
            <a:r>
              <a:rPr lang="en-US" dirty="0" err="1" smtClean="0"/>
              <a:t>Classlist</a:t>
            </a:r>
            <a:r>
              <a:rPr lang="en-US" dirty="0" smtClean="0"/>
              <a:t> includes only registered students and all registered students are included in </a:t>
            </a:r>
            <a:r>
              <a:rPr lang="en-US" dirty="0" err="1" smtClean="0"/>
              <a:t>Classlist</a:t>
            </a:r>
            <a:endParaRPr lang="en-US" dirty="0" smtClean="0"/>
          </a:p>
          <a:p>
            <a:pPr lvl="2">
              <a:buFont typeface="Arial" charset="0"/>
              <a:buChar char="•"/>
            </a:pPr>
            <a:r>
              <a:rPr lang="en-US" dirty="0" smtClean="0"/>
              <a:t>presence in list </a:t>
            </a:r>
            <a:r>
              <a:rPr lang="en-US" dirty="0" smtClean="0">
                <a:sym typeface="Symbol"/>
              </a:rPr>
              <a:t> registered student</a:t>
            </a:r>
            <a:endParaRPr lang="en-US" dirty="0" smtClean="0"/>
          </a:p>
          <a:p>
            <a:r>
              <a:rPr lang="en-US" b="1" dirty="0" smtClean="0"/>
              <a:t>Predicate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Values in each tuple interpreted as values that satisfy predicate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e.g., Name of student having ID 83201556 is Lee Wong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Lecture Summary</a:t>
            </a:r>
            <a:endParaRPr lang="en-US" dirty="0" smtClean="0"/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 differentiate relations from ordinary tables or files</a:t>
            </a:r>
          </a:p>
          <a:p>
            <a:r>
              <a:rPr lang="en-US" dirty="0" smtClean="0"/>
              <a:t>Schemas vs. instances (states)</a:t>
            </a:r>
          </a:p>
          <a:p>
            <a:r>
              <a:rPr lang="en-US" dirty="0" smtClean="0"/>
              <a:t>Formal definitions for relations and tuples</a:t>
            </a:r>
          </a:p>
          <a:p>
            <a:r>
              <a:rPr lang="en-US" dirty="0" smtClean="0"/>
              <a:t>Null values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13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Outline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Relational Model Concepts</a:t>
            </a:r>
          </a:p>
          <a:p>
            <a:r>
              <a:rPr lang="en-US" dirty="0" smtClean="0"/>
              <a:t>Relational Database Schemas</a:t>
            </a:r>
          </a:p>
          <a:p>
            <a:r>
              <a:rPr lang="en-US" dirty="0" smtClean="0"/>
              <a:t>Update Operations</a:t>
            </a:r>
          </a:p>
          <a:p>
            <a:r>
              <a:rPr lang="en-US" dirty="0" smtClean="0"/>
              <a:t>Brief History of Database </a:t>
            </a:r>
            <a:r>
              <a:rPr lang="en-US" smtClean="0"/>
              <a:t>Applications (from </a:t>
            </a:r>
            <a:r>
              <a:rPr lang="en-US" dirty="0" smtClean="0"/>
              <a:t>Section 1.7)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Relational Model Concepts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 data as a collection of relations</a:t>
            </a:r>
          </a:p>
          <a:p>
            <a:r>
              <a:rPr lang="en-US" b="1" dirty="0" smtClean="0"/>
              <a:t>Table</a:t>
            </a:r>
            <a:r>
              <a:rPr lang="en-US" dirty="0" smtClean="0"/>
              <a:t> of values</a:t>
            </a:r>
          </a:p>
          <a:p>
            <a:pPr lvl="1"/>
            <a:r>
              <a:rPr lang="en-US" dirty="0" smtClean="0"/>
              <a:t>Each </a:t>
            </a:r>
            <a:r>
              <a:rPr lang="en-US" smtClean="0"/>
              <a:t>row (</a:t>
            </a:r>
            <a:r>
              <a:rPr lang="en-US" i="1" smtClean="0"/>
              <a:t>tuple</a:t>
            </a:r>
            <a:r>
              <a:rPr lang="en-US" dirty="0" smtClean="0"/>
              <a:t>)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Represents a record of related data values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Facts that typically correspond to a real-world entity or relationship</a:t>
            </a:r>
          </a:p>
          <a:p>
            <a:pPr lvl="1"/>
            <a:r>
              <a:rPr lang="en-US" dirty="0" smtClean="0"/>
              <a:t>Each </a:t>
            </a:r>
            <a:r>
              <a:rPr lang="en-US" smtClean="0"/>
              <a:t>column (</a:t>
            </a:r>
            <a:r>
              <a:rPr lang="en-US" i="1" smtClean="0"/>
              <a:t>attribute</a:t>
            </a:r>
            <a:r>
              <a:rPr lang="en-US" dirty="0" smtClean="0"/>
              <a:t>) 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Holds a corresponding value for each row</a:t>
            </a:r>
            <a:endParaRPr lang="en-US" i="1" dirty="0" smtClean="0"/>
          </a:p>
          <a:p>
            <a:pPr lvl="2">
              <a:buFont typeface="Arial" charset="0"/>
              <a:buChar char="•"/>
            </a:pPr>
            <a:r>
              <a:rPr lang="en-US" dirty="0" smtClean="0"/>
              <a:t>Slot for a specific interpretation for a row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Relational </a:t>
            </a:r>
            <a:r>
              <a:rPr lang="en-US" sz="4000" smtClean="0"/>
              <a:t>Model (cont’d</a:t>
            </a:r>
            <a:r>
              <a:rPr lang="en-US" sz="4000" dirty="0" smtClean="0"/>
              <a:t>.)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>
          <a:xfrm>
            <a:off x="457200" y="4614862"/>
            <a:ext cx="8228013" cy="1709738"/>
          </a:xfrm>
        </p:spPr>
        <p:txBody>
          <a:bodyPr/>
          <a:lstStyle/>
          <a:p>
            <a:r>
              <a:rPr lang="en-CA" b="1" dirty="0" smtClean="0"/>
              <a:t>Schema </a:t>
            </a:r>
            <a:r>
              <a:rPr lang="en-CA" dirty="0" smtClean="0"/>
              <a:t>describes table</a:t>
            </a:r>
          </a:p>
          <a:p>
            <a:pPr lvl="1"/>
            <a:r>
              <a:rPr lang="en-CA" dirty="0" smtClean="0"/>
              <a:t>Table name, attribute names and types</a:t>
            </a:r>
          </a:p>
          <a:p>
            <a:r>
              <a:rPr lang="en-CA" b="1" dirty="0" smtClean="0"/>
              <a:t>Instance</a:t>
            </a:r>
            <a:r>
              <a:rPr lang="en-CA" dirty="0" smtClean="0"/>
              <a:t> denotes the current contents of the table</a:t>
            </a:r>
          </a:p>
          <a:p>
            <a:pPr lvl="1"/>
            <a:r>
              <a:rPr lang="en-CA" dirty="0" smtClean="0"/>
              <a:t>The </a:t>
            </a:r>
            <a:r>
              <a:rPr lang="en-CA" b="1" smtClean="0"/>
              <a:t>relation</a:t>
            </a:r>
            <a:r>
              <a:rPr lang="en-CA" smtClean="0"/>
              <a:t> (or </a:t>
            </a:r>
            <a:r>
              <a:rPr lang="en-CA" b="1" dirty="0" smtClean="0"/>
              <a:t>relation state</a:t>
            </a:r>
            <a:r>
              <a:rPr lang="en-CA" dirty="0" smtClean="0"/>
              <a:t>)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38250"/>
            <a:ext cx="82296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Domains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Domain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Set of atomic values </a:t>
            </a:r>
          </a:p>
          <a:p>
            <a:pPr lvl="2"/>
            <a:r>
              <a:rPr lang="en-US" dirty="0" smtClean="0"/>
              <a:t>{0,1,2,…} </a:t>
            </a:r>
          </a:p>
          <a:p>
            <a:pPr lvl="2"/>
            <a:r>
              <a:rPr lang="en-US" dirty="0" smtClean="0"/>
              <a:t>{Jo Smith, Dana Jones, Ashley Wong, Y. K. Lee,…}</a:t>
            </a:r>
          </a:p>
          <a:p>
            <a:r>
              <a:rPr lang="en-US" b="1" dirty="0" smtClean="0"/>
              <a:t>Atomic</a:t>
            </a:r>
          </a:p>
          <a:p>
            <a:pPr lvl="1"/>
            <a:r>
              <a:rPr lang="en-US" dirty="0" smtClean="0"/>
              <a:t>Each value indivisible</a:t>
            </a:r>
          </a:p>
          <a:p>
            <a:r>
              <a:rPr lang="en-US" dirty="0" smtClean="0"/>
              <a:t>Domain specified by </a:t>
            </a:r>
            <a:r>
              <a:rPr lang="en-US" b="1" dirty="0" smtClean="0"/>
              <a:t>Data type</a:t>
            </a:r>
            <a:r>
              <a:rPr lang="en-US" dirty="0" smtClean="0"/>
              <a:t> rather than by enumeration</a:t>
            </a:r>
          </a:p>
          <a:p>
            <a:pPr lvl="1"/>
            <a:r>
              <a:rPr lang="en-US" dirty="0" smtClean="0"/>
              <a:t>Integer, String, Date, Real, etc.</a:t>
            </a:r>
          </a:p>
          <a:p>
            <a:pPr lvl="1"/>
            <a:r>
              <a:rPr lang="en-US" dirty="0" smtClean="0"/>
              <a:t>Can be specified by format</a:t>
            </a:r>
            <a:r>
              <a:rPr lang="en-US" smtClean="0"/>
              <a:t>: (ddd)ddd-dddd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Schemas and Attributes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Relation schema</a:t>
            </a:r>
            <a:endParaRPr lang="en-US" b="1" i="1" dirty="0" smtClean="0"/>
          </a:p>
          <a:p>
            <a:pPr lvl="1"/>
            <a:r>
              <a:rPr lang="en-US" dirty="0" smtClean="0"/>
              <a:t>A relation name </a:t>
            </a:r>
            <a:r>
              <a:rPr lang="en-US" i="1" dirty="0" smtClean="0"/>
              <a:t>R</a:t>
            </a:r>
            <a:r>
              <a:rPr lang="en-US" dirty="0" smtClean="0"/>
              <a:t> and a list of attributes: 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i="1" baseline="-25000" dirty="0"/>
              <a:t>2</a:t>
            </a:r>
            <a:r>
              <a:rPr lang="en-US" dirty="0"/>
              <a:t>, ...,</a:t>
            </a:r>
            <a:r>
              <a:rPr lang="en-US" i="1" dirty="0"/>
              <a:t> A</a:t>
            </a:r>
            <a:r>
              <a:rPr lang="en-US" i="1" baseline="-25000" dirty="0"/>
              <a:t>n </a:t>
            </a:r>
            <a:endParaRPr lang="en-US" i="1" baseline="-25000" dirty="0" smtClean="0"/>
          </a:p>
          <a:p>
            <a:pPr lvl="1"/>
            <a:r>
              <a:rPr lang="en-US" dirty="0" smtClean="0"/>
              <a:t>Denoted </a:t>
            </a:r>
            <a:r>
              <a:rPr lang="en-US" smtClean="0"/>
              <a:t>by </a:t>
            </a:r>
            <a:r>
              <a:rPr lang="en-US" i="1" smtClean="0"/>
              <a:t>R</a:t>
            </a:r>
            <a:r>
              <a:rPr lang="en-US" smtClean="0"/>
              <a:t>(</a:t>
            </a:r>
            <a:r>
              <a:rPr lang="en-US" i="1" smtClean="0"/>
              <a:t>A</a:t>
            </a:r>
            <a:r>
              <a:rPr lang="en-US" i="1" baseline="-25000" smtClean="0"/>
              <a:t>1</a:t>
            </a:r>
            <a:r>
              <a:rPr lang="en-US" dirty="0" smtClean="0"/>
              <a:t>, </a:t>
            </a:r>
            <a:r>
              <a:rPr lang="en-US" i="1" dirty="0"/>
              <a:t>A</a:t>
            </a:r>
            <a:r>
              <a:rPr lang="en-US" i="1" baseline="-25000" dirty="0"/>
              <a:t>2</a:t>
            </a:r>
            <a:r>
              <a:rPr lang="en-US" dirty="0" smtClean="0"/>
              <a:t>, ...,</a:t>
            </a:r>
            <a:r>
              <a:rPr lang="en-US" i="1" dirty="0"/>
              <a:t>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Attribute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i="1" baseline="-25000" dirty="0" smtClean="0"/>
              <a:t>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Name of a role in the relation schema </a:t>
            </a:r>
            <a:r>
              <a:rPr lang="en-US" i="1" dirty="0" smtClean="0"/>
              <a:t>R</a:t>
            </a:r>
          </a:p>
          <a:p>
            <a:pPr lvl="1"/>
            <a:r>
              <a:rPr lang="en-US" dirty="0" smtClean="0"/>
              <a:t>Associated with a </a:t>
            </a:r>
            <a:r>
              <a:rPr lang="en-US" smtClean="0"/>
              <a:t>domain </a:t>
            </a:r>
            <a:r>
              <a:rPr lang="en-US" b="1" smtClean="0"/>
              <a:t>dom(</a:t>
            </a:r>
            <a:r>
              <a:rPr lang="en-US" b="1" i="1" smtClean="0"/>
              <a:t>A</a:t>
            </a:r>
            <a:r>
              <a:rPr lang="en-US" b="1" i="1" baseline="-25000" smtClean="0"/>
              <a:t>i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Attribute names do not repeat within relation schema, but domains can repeat.</a:t>
            </a:r>
          </a:p>
          <a:p>
            <a:r>
              <a:rPr lang="en-US" b="1" smtClean="0"/>
              <a:t>Degree</a:t>
            </a:r>
            <a:r>
              <a:rPr lang="en-US" smtClean="0"/>
              <a:t> (or </a:t>
            </a:r>
            <a:r>
              <a:rPr lang="en-US" b="1" dirty="0" err="1" smtClean="0"/>
              <a:t>arity</a:t>
            </a:r>
            <a:r>
              <a:rPr lang="en-US" dirty="0" smtClean="0"/>
              <a:t>) of a relation </a:t>
            </a:r>
          </a:p>
          <a:p>
            <a:pPr lvl="1"/>
            <a:r>
              <a:rPr lang="en-US" dirty="0" smtClean="0"/>
              <a:t>Number of attributes </a:t>
            </a:r>
            <a:r>
              <a:rPr lang="en-US" i="1" dirty="0" smtClean="0"/>
              <a:t>n</a:t>
            </a:r>
            <a:r>
              <a:rPr lang="en-US" dirty="0" smtClean="0"/>
              <a:t> in its relation schema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Formalization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Relation </a:t>
            </a:r>
            <a:r>
              <a:rPr lang="en-US" dirty="0" smtClean="0"/>
              <a:t>(or </a:t>
            </a:r>
            <a:r>
              <a:rPr lang="en-US" b="1" dirty="0" smtClean="0"/>
              <a:t>relation state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Set of </a:t>
            </a:r>
            <a:r>
              <a:rPr lang="en-US" b="1" i="1" dirty="0" smtClean="0"/>
              <a:t>n</a:t>
            </a:r>
            <a:r>
              <a:rPr lang="en-US" b="1" dirty="0" smtClean="0"/>
              <a:t>-tuples</a:t>
            </a:r>
            <a:r>
              <a:rPr lang="en-US" dirty="0" smtClean="0"/>
              <a:t> </a:t>
            </a:r>
            <a:r>
              <a:rPr lang="en-US" i="1" dirty="0" smtClean="0"/>
              <a:t>r = </a:t>
            </a:r>
            <a:r>
              <a:rPr lang="en-US" dirty="0" smtClean="0"/>
              <a:t>{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 t</a:t>
            </a:r>
            <a:r>
              <a:rPr lang="en-US" i="1" baseline="-25000" dirty="0" smtClean="0"/>
              <a:t>2</a:t>
            </a:r>
            <a:r>
              <a:rPr lang="en-US" dirty="0" smtClean="0"/>
              <a:t>, ..., </a:t>
            </a:r>
            <a:r>
              <a:rPr lang="en-US" i="1" dirty="0" smtClean="0"/>
              <a:t>t</a:t>
            </a:r>
            <a:r>
              <a:rPr lang="en-US" i="1" baseline="-25000" dirty="0" smtClean="0"/>
              <a:t>m</a:t>
            </a:r>
            <a:r>
              <a:rPr lang="en-US" dirty="0" smtClean="0"/>
              <a:t>}</a:t>
            </a:r>
          </a:p>
          <a:p>
            <a:pPr lvl="2"/>
            <a:r>
              <a:rPr lang="en-US" dirty="0" smtClean="0"/>
              <a:t>Unordered, no duplicates</a:t>
            </a:r>
          </a:p>
          <a:p>
            <a:pPr lvl="1"/>
            <a:r>
              <a:rPr lang="en-US" dirty="0" smtClean="0"/>
              <a:t>Each </a:t>
            </a:r>
            <a:r>
              <a:rPr lang="en-US" i="1" dirty="0" smtClean="0"/>
              <a:t>n</a:t>
            </a:r>
            <a:r>
              <a:rPr lang="en-US" dirty="0" smtClean="0"/>
              <a:t>-tuple 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Ordered list of </a:t>
            </a:r>
            <a:r>
              <a:rPr lang="en-US" i="1" dirty="0" smtClean="0"/>
              <a:t>n</a:t>
            </a:r>
            <a:r>
              <a:rPr lang="en-US" dirty="0" smtClean="0"/>
              <a:t> values </a:t>
            </a:r>
            <a:r>
              <a:rPr lang="en-US" i="1" dirty="0" smtClean="0"/>
              <a:t>t =&lt;v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, ...,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&gt;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Each value 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, 1</a:t>
            </a:r>
            <a:r>
              <a:rPr lang="en-US" i="1" dirty="0" smtClean="0"/>
              <a:t> ≤ </a:t>
            </a:r>
            <a:r>
              <a:rPr lang="en-US" i="1" dirty="0" err="1" smtClean="0"/>
              <a:t>i</a:t>
            </a:r>
            <a:r>
              <a:rPr lang="en-US" i="1" dirty="0" smtClean="0"/>
              <a:t> ≤ n</a:t>
            </a:r>
            <a:r>
              <a:rPr lang="en-US" dirty="0" smtClean="0"/>
              <a:t>, is an element of </a:t>
            </a:r>
            <a:r>
              <a:rPr lang="en-US" dirty="0" err="1" smtClean="0"/>
              <a:t>dom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i="1" baseline="-25000" dirty="0" smtClean="0"/>
              <a:t>i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Instance of relation schema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i="1" baseline="-25000" dirty="0" smtClean="0"/>
              <a:t>2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i="1" baseline="-25000" dirty="0" smtClean="0"/>
              <a:t>3</a:t>
            </a:r>
            <a:r>
              <a:rPr lang="en-US" dirty="0" smtClean="0"/>
              <a:t>, …,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dirty="0" smtClean="0"/>
              <a:t>) </a:t>
            </a:r>
          </a:p>
          <a:p>
            <a:pPr lvl="1"/>
            <a:r>
              <a:rPr lang="en-US" b="1" dirty="0" smtClean="0"/>
              <a:t>Finite subset </a:t>
            </a:r>
            <a:r>
              <a:rPr lang="en-US" dirty="0" smtClean="0"/>
              <a:t>of the </a:t>
            </a:r>
            <a:r>
              <a:rPr lang="en-US" b="1" dirty="0" smtClean="0"/>
              <a:t>Cartesian product </a:t>
            </a:r>
            <a:r>
              <a:rPr lang="en-US" dirty="0" smtClean="0"/>
              <a:t>of the domains defining </a:t>
            </a:r>
            <a:r>
              <a:rPr lang="en-US" i="1" dirty="0" smtClean="0"/>
              <a:t>R</a:t>
            </a:r>
            <a:r>
              <a:rPr lang="en-US" dirty="0" smtClean="0"/>
              <a:t>:</a:t>
            </a:r>
          </a:p>
          <a:p>
            <a:pPr lvl="2">
              <a:buFont typeface="Arial" charset="0"/>
              <a:buChar char="•"/>
            </a:pPr>
            <a:r>
              <a:rPr lang="en-US" dirty="0" err="1" smtClean="0">
                <a:cs typeface="Courier New" pitchFamily="49" charset="0"/>
              </a:rPr>
              <a:t>rel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R</a:t>
            </a:r>
            <a:r>
              <a:rPr lang="en-US" dirty="0" smtClean="0">
                <a:cs typeface="Courier New" pitchFamily="49" charset="0"/>
              </a:rPr>
              <a:t>)</a:t>
            </a:r>
            <a:r>
              <a:rPr lang="en-US" i="1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⊆ (</a:t>
            </a:r>
            <a:r>
              <a:rPr lang="en-US" dirty="0" err="1" smtClean="0">
                <a:cs typeface="Courier New" pitchFamily="49" charset="0"/>
              </a:rPr>
              <a:t>dom</a:t>
            </a:r>
            <a:r>
              <a:rPr lang="en-US" i="1" dirty="0" smtClean="0">
                <a:cs typeface="Courier New" pitchFamily="49" charset="0"/>
              </a:rPr>
              <a:t>(A</a:t>
            </a:r>
            <a:r>
              <a:rPr lang="en-US" i="1" baseline="-25000" dirty="0" smtClean="0">
                <a:cs typeface="Courier New" pitchFamily="49" charset="0"/>
              </a:rPr>
              <a:t>1</a:t>
            </a:r>
            <a:r>
              <a:rPr lang="en-US" dirty="0" smtClean="0">
                <a:cs typeface="Courier New" pitchFamily="49" charset="0"/>
              </a:rPr>
              <a:t>)</a:t>
            </a:r>
            <a:r>
              <a:rPr lang="en-US" i="1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×</a:t>
            </a:r>
            <a:r>
              <a:rPr lang="en-US" i="1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dom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A</a:t>
            </a:r>
            <a:r>
              <a:rPr lang="en-US" i="1" baseline="-25000" dirty="0" smtClean="0">
                <a:cs typeface="Courier New" pitchFamily="49" charset="0"/>
              </a:rPr>
              <a:t>2</a:t>
            </a:r>
            <a:r>
              <a:rPr lang="en-US" dirty="0" smtClean="0">
                <a:cs typeface="Courier New" pitchFamily="49" charset="0"/>
              </a:rPr>
              <a:t>)</a:t>
            </a:r>
            <a:r>
              <a:rPr lang="en-US" i="1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× ... × </a:t>
            </a:r>
            <a:r>
              <a:rPr lang="en-US" dirty="0" err="1" smtClean="0">
                <a:cs typeface="Courier New" pitchFamily="49" charset="0"/>
              </a:rPr>
              <a:t>dom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A</a:t>
            </a:r>
            <a:r>
              <a:rPr lang="en-US" i="1" baseline="-25000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))</a:t>
            </a:r>
          </a:p>
          <a:p>
            <a:r>
              <a:rPr lang="en-US" dirty="0" smtClean="0"/>
              <a:t>Because of updates, relations are </a:t>
            </a:r>
            <a:r>
              <a:rPr lang="en-US" b="1" dirty="0" smtClean="0"/>
              <a:t>time-varying</a:t>
            </a:r>
          </a:p>
          <a:p>
            <a:pPr lvl="1"/>
            <a:r>
              <a:rPr lang="en-US" dirty="0" err="1" smtClean="0">
                <a:cs typeface="Courier New" pitchFamily="49" charset="0"/>
              </a:rPr>
              <a:t>rel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R</a:t>
            </a:r>
            <a:r>
              <a:rPr lang="en-US" dirty="0">
                <a:cs typeface="Courier New" pitchFamily="49" charset="0"/>
              </a:rPr>
              <a:t>)</a:t>
            </a:r>
            <a:r>
              <a:rPr lang="en-US" dirty="0" smtClean="0"/>
              <a:t> is relation state at a given time</a:t>
            </a:r>
          </a:p>
          <a:p>
            <a:pPr lvl="1"/>
            <a:r>
              <a:rPr lang="en-US" dirty="0" smtClean="0"/>
              <a:t>Reflects only (and all) the valid tuples that represent a particular state of the real world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7</a:t>
            </a:fld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Relational Model Notation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Symbolic notation</a:t>
            </a:r>
          </a:p>
          <a:p>
            <a:pPr lvl="1"/>
            <a:r>
              <a:rPr lang="en-US" dirty="0" smtClean="0"/>
              <a:t>Uppercase letters </a:t>
            </a:r>
            <a:r>
              <a:rPr lang="en-US" i="1" dirty="0" smtClean="0"/>
              <a:t>Q</a:t>
            </a:r>
            <a:r>
              <a:rPr lang="en-US" dirty="0" smtClean="0"/>
              <a:t>,</a:t>
            </a:r>
            <a:r>
              <a:rPr lang="en-US" i="1" dirty="0" smtClean="0"/>
              <a:t> R</a:t>
            </a:r>
            <a:r>
              <a:rPr lang="en-US" dirty="0" smtClean="0"/>
              <a:t>,</a:t>
            </a:r>
            <a:r>
              <a:rPr lang="en-US" i="1" dirty="0" smtClean="0"/>
              <a:t> S d</a:t>
            </a:r>
            <a:r>
              <a:rPr lang="en-US" dirty="0" smtClean="0"/>
              <a:t>enote relation names</a:t>
            </a:r>
          </a:p>
          <a:p>
            <a:pPr lvl="1"/>
            <a:r>
              <a:rPr lang="en-US" dirty="0" smtClean="0"/>
              <a:t>Corresponding lowercase letters </a:t>
            </a:r>
            <a:r>
              <a:rPr lang="en-US" i="1" dirty="0" smtClean="0"/>
              <a:t>q</a:t>
            </a:r>
            <a:r>
              <a:rPr lang="en-US" dirty="0" smtClean="0"/>
              <a:t>,</a:t>
            </a:r>
            <a:r>
              <a:rPr lang="en-US" i="1" dirty="0" smtClean="0"/>
              <a:t> r</a:t>
            </a:r>
            <a:r>
              <a:rPr lang="en-US" dirty="0" smtClean="0"/>
              <a:t>,</a:t>
            </a:r>
            <a:r>
              <a:rPr lang="en-US" i="1" dirty="0" smtClean="0"/>
              <a:t> s d</a:t>
            </a:r>
            <a:r>
              <a:rPr lang="en-US" dirty="0" smtClean="0"/>
              <a:t>enote corresponding relation states</a:t>
            </a:r>
          </a:p>
          <a:p>
            <a:pPr lvl="1"/>
            <a:r>
              <a:rPr lang="en-US" dirty="0" smtClean="0"/>
              <a:t>Uppercase letters A, B, C, …, H denote attributes</a:t>
            </a:r>
          </a:p>
          <a:p>
            <a:pPr lvl="2"/>
            <a:r>
              <a:rPr lang="en-US" dirty="0"/>
              <a:t>Attribute </a:t>
            </a:r>
            <a:r>
              <a:rPr lang="en-US" i="1" dirty="0"/>
              <a:t>A </a:t>
            </a:r>
            <a:r>
              <a:rPr lang="en-US" dirty="0"/>
              <a:t>can be qualified with the relation name </a:t>
            </a:r>
            <a:r>
              <a:rPr lang="en-US" i="1" dirty="0"/>
              <a:t>R </a:t>
            </a:r>
            <a:r>
              <a:rPr lang="en-US" dirty="0"/>
              <a:t>to which it belongs </a:t>
            </a:r>
            <a:r>
              <a:rPr lang="en-US" dirty="0" smtClean="0"/>
              <a:t>using </a:t>
            </a:r>
            <a:r>
              <a:rPr lang="en-US" dirty="0"/>
              <a:t>the dot </a:t>
            </a:r>
            <a:r>
              <a:rPr lang="en-US" dirty="0" smtClean="0"/>
              <a:t>notation, e.g., </a:t>
            </a:r>
            <a:r>
              <a:rPr lang="en-US" i="1" dirty="0"/>
              <a:t>R.A</a:t>
            </a:r>
          </a:p>
          <a:p>
            <a:pPr lvl="1"/>
            <a:r>
              <a:rPr lang="en-US" dirty="0" smtClean="0"/>
              <a:t>Lower </a:t>
            </a:r>
            <a:r>
              <a:rPr lang="en-US" dirty="0"/>
              <a:t>case letters </a:t>
            </a:r>
            <a:r>
              <a:rPr lang="en-US" i="1" dirty="0"/>
              <a:t>t</a:t>
            </a:r>
            <a:r>
              <a:rPr lang="en-US" dirty="0"/>
              <a:t>,</a:t>
            </a:r>
            <a:r>
              <a:rPr lang="en-US" i="1" dirty="0"/>
              <a:t> u</a:t>
            </a:r>
            <a:r>
              <a:rPr lang="en-US" dirty="0"/>
              <a:t>,</a:t>
            </a:r>
            <a:r>
              <a:rPr lang="en-US" i="1" dirty="0"/>
              <a:t> v d</a:t>
            </a:r>
            <a:r>
              <a:rPr lang="en-US" dirty="0"/>
              <a:t>enote </a:t>
            </a:r>
            <a:r>
              <a:rPr lang="en-US" dirty="0" smtClean="0"/>
              <a:t>tuples</a:t>
            </a:r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0616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Alternative </a:t>
            </a:r>
            <a:r>
              <a:rPr lang="en-US" dirty="0" err="1" smtClean="0"/>
              <a:t>defn</a:t>
            </a:r>
            <a:r>
              <a:rPr lang="en-US" dirty="0" smtClean="0"/>
              <a:t> of relation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6388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Tuple </a:t>
                </a:r>
                <a:r>
                  <a:rPr lang="en-US" dirty="0"/>
                  <a:t>considered as a </a:t>
                </a:r>
                <a:r>
                  <a:rPr lang="en-US" dirty="0" smtClean="0"/>
                  <a:t>function from attributes to values</a:t>
                </a:r>
              </a:p>
              <a:p>
                <a:pPr lvl="1"/>
                <a:r>
                  <a:rPr lang="en-US" i="1" dirty="0" err="1" smtClean="0"/>
                  <a:t>t</a:t>
                </a:r>
                <a:r>
                  <a:rPr lang="en-US" i="1" baseline="-25000" dirty="0" err="1" smtClean="0"/>
                  <a:t>j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: {</a:t>
                </a:r>
                <a:r>
                  <a:rPr lang="en-US" i="1" dirty="0"/>
                  <a:t>A</a:t>
                </a:r>
                <a:r>
                  <a:rPr lang="en-US" i="1" baseline="-25000" dirty="0"/>
                  <a:t>1</a:t>
                </a:r>
                <a:r>
                  <a:rPr lang="en-US" dirty="0"/>
                  <a:t>, </a:t>
                </a:r>
                <a:r>
                  <a:rPr lang="en-US" i="1" dirty="0"/>
                  <a:t>A</a:t>
                </a:r>
                <a:r>
                  <a:rPr lang="en-US" i="1" baseline="-25000" dirty="0"/>
                  <a:t>2</a:t>
                </a:r>
                <a:r>
                  <a:rPr lang="en-US" dirty="0"/>
                  <a:t>, </a:t>
                </a:r>
                <a:r>
                  <a:rPr lang="en-US" i="1" dirty="0"/>
                  <a:t>A</a:t>
                </a:r>
                <a:r>
                  <a:rPr lang="en-US" i="1" baseline="-25000" dirty="0"/>
                  <a:t>3</a:t>
                </a:r>
                <a:r>
                  <a:rPr lang="en-US" dirty="0"/>
                  <a:t>, …, </a:t>
                </a:r>
                <a:r>
                  <a:rPr lang="en-US" i="1" dirty="0" smtClean="0"/>
                  <a:t>A</a:t>
                </a:r>
                <a:r>
                  <a:rPr lang="en-US" i="1" baseline="-25000" dirty="0" smtClean="0"/>
                  <a:t>n</a:t>
                </a:r>
                <a:r>
                  <a:rPr lang="en-US" dirty="0" smtClean="0"/>
                  <a:t>} </a:t>
                </a:r>
                <a:r>
                  <a:rPr lang="en-US" dirty="0" smtClean="0">
                    <a:sym typeface="Symbol"/>
                  </a:rPr>
                  <a:t> </a:t>
                </a:r>
                <a14:m>
                  <m:oMath xmlns:m="http://schemas.openxmlformats.org/officeDocument/2006/math" xmlns="">
                    <m:r>
                      <m:rPr>
                        <m:nor/>
                      </m:rPr>
                      <a:rPr lang="en-US" dirty="0">
                        <a:cs typeface="Courier New" pitchFamily="49" charset="0"/>
                      </a:rPr>
                      <m:t>dom</m:t>
                    </m:r>
                    <m:r>
                      <m:rPr>
                        <m:nor/>
                      </m:rPr>
                      <a:rPr lang="en-US" i="1" dirty="0" smtClean="0">
                        <a:cs typeface="Courier New" pitchFamily="49" charset="0"/>
                      </a:rPr>
                      <m:t>(</m:t>
                    </m:r>
                    <m:r>
                      <m:rPr>
                        <m:nor/>
                      </m:rPr>
                      <a:rPr lang="en-US" i="1" dirty="0">
                        <a:cs typeface="Courier New" pitchFamily="49" charset="0"/>
                      </a:rPr>
                      <m:t>A</m:t>
                    </m:r>
                    <m:r>
                      <m:rPr>
                        <m:nor/>
                      </m:rPr>
                      <a:rPr lang="en-CA" b="0" i="1" baseline="-25000" dirty="0" smtClean="0">
                        <a:cs typeface="Courier New" pitchFamily="49" charset="0"/>
                      </a:rPr>
                      <m:t>1</m:t>
                    </m:r>
                    <m:r>
                      <m:rPr>
                        <m:nor/>
                      </m:rPr>
                      <a:rPr lang="en-US" dirty="0">
                        <a:cs typeface="Courier New" pitchFamily="49" charset="0"/>
                      </a:rPr>
                      <m:t>)</m:t>
                    </m:r>
                  </m:oMath>
                </a14:m>
                <a:r>
                  <a:rPr lang="en-CA" dirty="0" smtClean="0">
                    <a:sym typeface="Symbol"/>
                  </a:rPr>
                  <a:t> </a:t>
                </a:r>
                <a14:m>
                  <m:oMath xmlns:m="http://schemas.openxmlformats.org/officeDocument/2006/math" xmlns="">
                    <m:r>
                      <a:rPr lang="en-CA" i="1" dirty="0" smtClean="0">
                        <a:latin typeface="Cambria Math"/>
                        <a:ea typeface="Cambria Math"/>
                        <a:sym typeface="Symbol"/>
                      </a:rPr>
                      <m:t>∪</m:t>
                    </m:r>
                    <m:r>
                      <m:rPr>
                        <m:nor/>
                      </m:rPr>
                      <a:rPr lang="en-US" dirty="0">
                        <a:cs typeface="Courier New" pitchFamily="49" charset="0"/>
                      </a:rPr>
                      <m:t>dom</m:t>
                    </m:r>
                    <m:r>
                      <m:rPr>
                        <m:nor/>
                      </m:rPr>
                      <a:rPr lang="en-US" i="1" dirty="0">
                        <a:cs typeface="Courier New" pitchFamily="49" charset="0"/>
                      </a:rPr>
                      <m:t>(</m:t>
                    </m:r>
                    <m:r>
                      <m:rPr>
                        <m:nor/>
                      </m:rPr>
                      <a:rPr lang="en-US" i="1" dirty="0">
                        <a:cs typeface="Courier New" pitchFamily="49" charset="0"/>
                      </a:rPr>
                      <m:t>A</m:t>
                    </m:r>
                    <m:r>
                      <m:rPr>
                        <m:nor/>
                      </m:rPr>
                      <a:rPr lang="en-CA" b="0" i="1" baseline="-25000" dirty="0" smtClean="0">
                        <a:cs typeface="Courier New" pitchFamily="49" charset="0"/>
                      </a:rPr>
                      <m:t>2</m:t>
                    </m:r>
                    <m:r>
                      <m:rPr>
                        <m:nor/>
                      </m:rPr>
                      <a:rPr lang="en-US" dirty="0">
                        <a:cs typeface="Courier New" pitchFamily="49" charset="0"/>
                      </a:rPr>
                      <m:t>)</m:t>
                    </m:r>
                  </m:oMath>
                </a14:m>
                <a:r>
                  <a:rPr lang="en-CA" dirty="0">
                    <a:sym typeface="Symbol"/>
                  </a:rPr>
                  <a:t> </a:t>
                </a:r>
                <a14:m>
                  <m:oMath xmlns:m="http://schemas.openxmlformats.org/officeDocument/2006/math" xmlns="">
                    <m:r>
                      <a:rPr lang="en-CA" i="1" dirty="0">
                        <a:latin typeface="Cambria Math"/>
                        <a:ea typeface="Cambria Math"/>
                        <a:sym typeface="Symbol"/>
                      </a:rPr>
                      <m:t>∪</m:t>
                    </m:r>
                  </m:oMath>
                </a14:m>
                <a:r>
                  <a:rPr lang="en-CA" dirty="0" smtClean="0">
                    <a:ea typeface="Cambria Math"/>
                    <a:sym typeface="Symbol"/>
                  </a:rPr>
                  <a:t> … </a:t>
                </a:r>
                <a14:m>
                  <m:oMath xmlns:m="http://schemas.openxmlformats.org/officeDocument/2006/math" xmlns="">
                    <m:r>
                      <a:rPr lang="en-CA" i="1" dirty="0">
                        <a:latin typeface="Cambria Math"/>
                        <a:ea typeface="Cambria Math"/>
                        <a:sym typeface="Symbol"/>
                      </a:rPr>
                      <m:t>∪</m:t>
                    </m:r>
                    <m:r>
                      <m:rPr>
                        <m:nor/>
                      </m:rPr>
                      <a:rPr lang="en-US" dirty="0">
                        <a:cs typeface="Courier New" pitchFamily="49" charset="0"/>
                      </a:rPr>
                      <m:t>dom</m:t>
                    </m:r>
                    <m:r>
                      <m:rPr>
                        <m:nor/>
                      </m:rPr>
                      <a:rPr lang="en-US" i="1" dirty="0">
                        <a:cs typeface="Courier New" pitchFamily="49" charset="0"/>
                      </a:rPr>
                      <m:t>(</m:t>
                    </m:r>
                    <m:r>
                      <m:rPr>
                        <m:nor/>
                      </m:rPr>
                      <a:rPr lang="en-US" i="1" dirty="0">
                        <a:cs typeface="Courier New" pitchFamily="49" charset="0"/>
                      </a:rPr>
                      <m:t>A</m:t>
                    </m:r>
                    <m:r>
                      <m:rPr>
                        <m:nor/>
                      </m:rPr>
                      <a:rPr lang="en-CA" b="0" i="1" baseline="-25000" dirty="0" smtClean="0">
                        <a:cs typeface="Courier New" pitchFamily="49" charset="0"/>
                      </a:rPr>
                      <m:t>n</m:t>
                    </m:r>
                    <m:r>
                      <m:rPr>
                        <m:nor/>
                      </m:rPr>
                      <a:rPr lang="en-US" dirty="0">
                        <a:cs typeface="Courier New" pitchFamily="49" charset="0"/>
                      </a:rPr>
                      <m:t>)</m:t>
                    </m:r>
                  </m:oMath>
                </a14:m>
                <a:r>
                  <a:rPr lang="en-CA" dirty="0">
                    <a:sym typeface="Symbol"/>
                  </a:rPr>
                  <a:t> </a:t>
                </a:r>
                <a:endParaRPr lang="en-CA" dirty="0" smtClean="0">
                  <a:sym typeface="Symbol"/>
                </a:endParaRPr>
              </a:p>
              <a:p>
                <a:pPr lvl="1"/>
                <a:r>
                  <a:rPr lang="en-CA" dirty="0" smtClean="0">
                    <a:sym typeface="Symbol"/>
                  </a:rPr>
                  <a:t>Use notation </a:t>
                </a:r>
                <a:r>
                  <a:rPr lang="en-US" i="1" dirty="0" err="1" smtClean="0"/>
                  <a:t>t</a:t>
                </a:r>
                <a:r>
                  <a:rPr lang="en-US" i="1" baseline="-25000" dirty="0" err="1" smtClean="0"/>
                  <a:t>j</a:t>
                </a:r>
                <a:r>
                  <a:rPr lang="en-US" dirty="0" smtClean="0"/>
                  <a:t>[</a:t>
                </a:r>
                <a:r>
                  <a:rPr lang="en-US" i="1" dirty="0" smtClean="0"/>
                  <a:t>A</a:t>
                </a:r>
                <a:r>
                  <a:rPr lang="en-US" i="1" baseline="-25000" dirty="0" smtClean="0"/>
                  <a:t>i</a:t>
                </a:r>
                <a:r>
                  <a:rPr lang="en-US" dirty="0" smtClean="0"/>
                  <a:t>]  or </a:t>
                </a:r>
                <a:r>
                  <a:rPr lang="en-US" i="1" dirty="0" err="1" smtClean="0"/>
                  <a:t>t</a:t>
                </a:r>
                <a:r>
                  <a:rPr lang="en-US" i="1" baseline="-25000" dirty="0" err="1" smtClean="0"/>
                  <a:t>j</a:t>
                </a:r>
                <a:r>
                  <a:rPr lang="en-US" dirty="0" err="1" smtClean="0"/>
                  <a:t>.</a:t>
                </a:r>
                <a:r>
                  <a:rPr lang="en-US" i="1" dirty="0" err="1" smtClean="0"/>
                  <a:t>A</a:t>
                </a:r>
                <a:r>
                  <a:rPr lang="en-US" i="1" baseline="-25000" dirty="0" err="1" smtClean="0"/>
                  <a:t>i</a:t>
                </a:r>
                <a:r>
                  <a:rPr lang="en-US" dirty="0" smtClean="0"/>
                  <a:t> to refer to tuple’s value </a:t>
                </a:r>
                <a:r>
                  <a:rPr lang="en-US" i="1" dirty="0" smtClean="0"/>
                  <a:t>v</a:t>
                </a:r>
                <a:r>
                  <a:rPr lang="en-US" i="1" baseline="-25000" dirty="0" smtClean="0"/>
                  <a:t>i</a:t>
                </a:r>
                <a:r>
                  <a:rPr lang="en-US" dirty="0"/>
                  <a:t> from </a:t>
                </a:r>
                <a:r>
                  <a:rPr lang="en-US" dirty="0" err="1"/>
                  <a:t>dom</a:t>
                </a:r>
                <a:r>
                  <a:rPr lang="en-US" dirty="0"/>
                  <a:t>(</a:t>
                </a:r>
                <a:r>
                  <a:rPr lang="en-US" i="1" dirty="0"/>
                  <a:t>A</a:t>
                </a:r>
                <a:r>
                  <a:rPr lang="en-US" i="1" baseline="-25000" dirty="0"/>
                  <a:t>i</a:t>
                </a:r>
                <a:r>
                  <a:rPr lang="en-US" dirty="0"/>
                  <a:t>)</a:t>
                </a:r>
                <a:endParaRPr lang="en-CA" dirty="0" smtClean="0">
                  <a:sym typeface="Symbol"/>
                </a:endParaRPr>
              </a:p>
              <a:p>
                <a:pPr lvl="1"/>
                <a:r>
                  <a:rPr lang="en-US" dirty="0" smtClean="0"/>
                  <a:t>Similarly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t</a:t>
                </a:r>
                <a:r>
                  <a:rPr lang="en-US" i="1" baseline="-25000" dirty="0" err="1" smtClean="0"/>
                  <a:t>j</a:t>
                </a:r>
                <a:r>
                  <a:rPr lang="en-US" dirty="0" smtClean="0"/>
                  <a:t>[</a:t>
                </a:r>
                <a:r>
                  <a:rPr lang="en-US" i="1" dirty="0" smtClean="0"/>
                  <a:t>A</a:t>
                </a:r>
                <a:r>
                  <a:rPr lang="en-US" i="1" baseline="-25000" dirty="0" smtClean="0"/>
                  <a:t>u</a:t>
                </a:r>
                <a:r>
                  <a:rPr lang="en-US" dirty="0"/>
                  <a:t>,</a:t>
                </a:r>
                <a:r>
                  <a:rPr lang="en-US" i="1" dirty="0"/>
                  <a:t> A</a:t>
                </a:r>
                <a:r>
                  <a:rPr lang="en-US" i="1" baseline="-25000" dirty="0"/>
                  <a:t>w</a:t>
                </a:r>
                <a:r>
                  <a:rPr lang="en-US" dirty="0"/>
                  <a:t>, ..., </a:t>
                </a:r>
                <a:r>
                  <a:rPr lang="en-US" i="1" dirty="0" err="1"/>
                  <a:t>A</a:t>
                </a:r>
                <a:r>
                  <a:rPr lang="en-US" i="1" baseline="-25000" dirty="0" err="1"/>
                  <a:t>z</a:t>
                </a:r>
                <a:r>
                  <a:rPr lang="en-US" dirty="0"/>
                  <a:t>]</a:t>
                </a:r>
                <a:r>
                  <a:rPr lang="en-US" i="1" dirty="0"/>
                  <a:t> </a:t>
                </a:r>
                <a:r>
                  <a:rPr lang="en-US" dirty="0"/>
                  <a:t>and </a:t>
                </a:r>
                <a:r>
                  <a:rPr lang="en-US" i="1" dirty="0" err="1"/>
                  <a:t>t</a:t>
                </a:r>
                <a:r>
                  <a:rPr lang="en-US" i="1" baseline="-25000" dirty="0" err="1"/>
                  <a:t>j</a:t>
                </a:r>
                <a:r>
                  <a:rPr lang="en-US" i="1" dirty="0" smtClean="0"/>
                  <a:t>.</a:t>
                </a:r>
                <a:r>
                  <a:rPr lang="en-US" dirty="0" smtClean="0"/>
                  <a:t>(</a:t>
                </a:r>
                <a:r>
                  <a:rPr lang="en-US" i="1" dirty="0"/>
                  <a:t>A</a:t>
                </a:r>
                <a:r>
                  <a:rPr lang="en-US" i="1" baseline="-25000" dirty="0"/>
                  <a:t>u</a:t>
                </a:r>
                <a:r>
                  <a:rPr lang="en-US" dirty="0"/>
                  <a:t>,</a:t>
                </a:r>
                <a:r>
                  <a:rPr lang="en-US" i="1" dirty="0"/>
                  <a:t> A</a:t>
                </a:r>
                <a:r>
                  <a:rPr lang="en-US" i="1" baseline="-25000" dirty="0"/>
                  <a:t>w</a:t>
                </a:r>
                <a:r>
                  <a:rPr lang="en-US" dirty="0"/>
                  <a:t>, ..., </a:t>
                </a:r>
                <a:r>
                  <a:rPr lang="en-US" i="1" dirty="0" err="1"/>
                  <a:t>A</a:t>
                </a:r>
                <a:r>
                  <a:rPr lang="en-US" i="1" baseline="-25000" dirty="0" err="1"/>
                  <a:t>z</a:t>
                </a:r>
                <a:r>
                  <a:rPr lang="en-US" dirty="0"/>
                  <a:t>)</a:t>
                </a:r>
                <a:r>
                  <a:rPr lang="en-US" i="1" dirty="0"/>
                  <a:t> </a:t>
                </a:r>
                <a:r>
                  <a:rPr lang="en-US" dirty="0"/>
                  <a:t>refer to the </a:t>
                </a:r>
                <a:r>
                  <a:rPr lang="en-US" dirty="0" err="1"/>
                  <a:t>subtuple</a:t>
                </a:r>
                <a:r>
                  <a:rPr lang="en-US" dirty="0"/>
                  <a:t> of values </a:t>
                </a:r>
                <a:r>
                  <a:rPr lang="en-US" i="1" dirty="0"/>
                  <a:t>&lt;v</a:t>
                </a:r>
                <a:r>
                  <a:rPr lang="en-US" i="1" baseline="-25000" dirty="0"/>
                  <a:t>u</a:t>
                </a:r>
                <a:r>
                  <a:rPr lang="en-US" dirty="0"/>
                  <a:t>,</a:t>
                </a:r>
                <a:r>
                  <a:rPr lang="en-US" i="1" dirty="0"/>
                  <a:t> </a:t>
                </a:r>
                <a:r>
                  <a:rPr lang="en-US" i="1" dirty="0" err="1"/>
                  <a:t>v</a:t>
                </a:r>
                <a:r>
                  <a:rPr lang="en-US" i="1" baseline="-25000" dirty="0" err="1"/>
                  <a:t>w</a:t>
                </a:r>
                <a:r>
                  <a:rPr lang="en-US" dirty="0"/>
                  <a:t>, ..., </a:t>
                </a:r>
                <a:r>
                  <a:rPr lang="en-US" i="1" dirty="0" err="1"/>
                  <a:t>v</a:t>
                </a:r>
                <a:r>
                  <a:rPr lang="en-US" i="1" baseline="-25000" dirty="0" err="1"/>
                  <a:t>z</a:t>
                </a:r>
                <a:r>
                  <a:rPr lang="en-US" i="1" dirty="0"/>
                  <a:t>&gt; </a:t>
                </a:r>
                <a:r>
                  <a:rPr lang="en-US" dirty="0"/>
                  <a:t>from </a:t>
                </a:r>
                <a:r>
                  <a:rPr lang="en-US" i="1" dirty="0" err="1"/>
                  <a:t>t</a:t>
                </a:r>
                <a:r>
                  <a:rPr lang="en-US" i="1" baseline="-25000" dirty="0" err="1"/>
                  <a:t>j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for attributes </a:t>
                </a:r>
                <a:r>
                  <a:rPr lang="en-US" i="1" dirty="0"/>
                  <a:t>A</a:t>
                </a:r>
                <a:r>
                  <a:rPr lang="en-US" i="1" baseline="-25000" dirty="0"/>
                  <a:t>u</a:t>
                </a:r>
                <a:r>
                  <a:rPr lang="en-US" dirty="0"/>
                  <a:t>,</a:t>
                </a:r>
                <a:r>
                  <a:rPr lang="en-US" i="1" dirty="0"/>
                  <a:t> A</a:t>
                </a:r>
                <a:r>
                  <a:rPr lang="en-US" i="1" baseline="-25000" dirty="0"/>
                  <a:t>w</a:t>
                </a:r>
                <a:r>
                  <a:rPr lang="en-US" dirty="0"/>
                  <a:t>, ..., </a:t>
                </a:r>
                <a:r>
                  <a:rPr lang="en-US" i="1" dirty="0" err="1"/>
                  <a:t>A</a:t>
                </a:r>
                <a:r>
                  <a:rPr lang="en-US" i="1" baseline="-25000" dirty="0" err="1"/>
                  <a:t>z</a:t>
                </a:r>
                <a:endParaRPr lang="en-US" dirty="0"/>
              </a:p>
              <a:p>
                <a:r>
                  <a:rPr lang="en-US" dirty="0" smtClean="0"/>
                  <a:t>Therefore, tuple is a set </a:t>
                </a:r>
                <a:r>
                  <a:rPr lang="en-US" dirty="0"/>
                  <a:t>of </a:t>
                </a:r>
                <a:r>
                  <a:rPr lang="en-US" dirty="0" smtClean="0"/>
                  <a:t>&lt;attribute, value&gt; </a:t>
                </a:r>
                <a:r>
                  <a:rPr lang="en-US" dirty="0"/>
                  <a:t>pairs</a:t>
                </a:r>
              </a:p>
              <a:p>
                <a:pPr marL="114300" lvl="1" indent="0">
                  <a:buNone/>
                </a:pPr>
                <a:r>
                  <a:rPr lang="en-US" dirty="0" smtClean="0"/>
                  <a:t>e.g., for </a:t>
                </a:r>
                <a:r>
                  <a:rPr lang="en-US" i="1" dirty="0" smtClean="0"/>
                  <a:t>attendee</a:t>
                </a:r>
                <a:r>
                  <a:rPr lang="en-US" dirty="0" smtClean="0"/>
                  <a:t> (</a:t>
                </a:r>
                <a:r>
                  <a:rPr lang="en-US" i="1" dirty="0" smtClean="0"/>
                  <a:t>id</a:t>
                </a:r>
                <a:r>
                  <a:rPr lang="en-US" dirty="0"/>
                  <a:t>, </a:t>
                </a:r>
                <a:r>
                  <a:rPr lang="en-US" i="1" dirty="0" err="1" smtClean="0"/>
                  <a:t>givenName</a:t>
                </a:r>
                <a:r>
                  <a:rPr lang="en-US" dirty="0"/>
                  <a:t>, </a:t>
                </a:r>
                <a:r>
                  <a:rPr lang="en-US" i="1" dirty="0" smtClean="0"/>
                  <a:t>surname</a:t>
                </a:r>
                <a:r>
                  <a:rPr lang="en-US" dirty="0"/>
                  <a:t>, </a:t>
                </a:r>
                <a:r>
                  <a:rPr lang="en-US" i="1" dirty="0"/>
                  <a:t>company</a:t>
                </a:r>
                <a:r>
                  <a:rPr lang="en-US" dirty="0"/>
                  <a:t>, </a:t>
                </a:r>
                <a:r>
                  <a:rPr lang="en-US" i="1" dirty="0" err="1" smtClean="0"/>
                  <a:t>dateOfBirth</a:t>
                </a:r>
                <a:r>
                  <a:rPr lang="en-US" dirty="0" smtClean="0"/>
                  <a:t>)</a:t>
                </a:r>
                <a:endParaRPr lang="en-US" dirty="0"/>
              </a:p>
              <a:p>
                <a:pPr lvl="1">
                  <a:buFont typeface="Arial" charset="0"/>
                  <a:buChar char="•"/>
                </a:pPr>
                <a:r>
                  <a:rPr lang="en-US" dirty="0" smtClean="0"/>
                  <a:t>t = &lt;10483, </a:t>
                </a:r>
                <a:r>
                  <a:rPr lang="en-US" dirty="0"/>
                  <a:t>John, Doe, IBM, </a:t>
                </a:r>
                <a:r>
                  <a:rPr lang="en-US" dirty="0" smtClean="0"/>
                  <a:t>1978-11-05&gt;</a:t>
                </a:r>
                <a:endParaRPr lang="en-US" dirty="0"/>
              </a:p>
              <a:p>
                <a:pPr lvl="1">
                  <a:buFont typeface="Arial" charset="0"/>
                  <a:buChar char="•"/>
                </a:pPr>
                <a:r>
                  <a:rPr lang="en-US" dirty="0" smtClean="0"/>
                  <a:t>t[id] = 10483, t[</a:t>
                </a:r>
                <a:r>
                  <a:rPr lang="en-US" dirty="0" err="1" smtClean="0"/>
                  <a:t>givenName</a:t>
                </a:r>
                <a:r>
                  <a:rPr lang="en-US" dirty="0" smtClean="0"/>
                  <a:t>] = John, t[surname] = Doe,		t[company] = IBM, t[</a:t>
                </a:r>
                <a:r>
                  <a:rPr lang="en-US" dirty="0" err="1" smtClean="0"/>
                  <a:t>dateOfBirth</a:t>
                </a:r>
                <a:r>
                  <a:rPr lang="en-US" dirty="0" smtClean="0"/>
                  <a:t>] = </a:t>
                </a:r>
                <a:r>
                  <a:rPr lang="en-US" dirty="0"/>
                  <a:t>1978-11-05</a:t>
                </a:r>
              </a:p>
              <a:p>
                <a:pPr lvl="1">
                  <a:buFont typeface="Arial" charset="0"/>
                  <a:buChar char="•"/>
                </a:pPr>
                <a:r>
                  <a:rPr lang="en-US" dirty="0" smtClean="0"/>
                  <a:t>t.id </a:t>
                </a:r>
                <a:r>
                  <a:rPr lang="en-US" dirty="0"/>
                  <a:t>= 10483, </a:t>
                </a:r>
                <a:r>
                  <a:rPr lang="en-US" dirty="0" err="1" smtClean="0"/>
                  <a:t>t.givenName</a:t>
                </a:r>
                <a:r>
                  <a:rPr lang="en-US" dirty="0" smtClean="0"/>
                  <a:t> </a:t>
                </a:r>
                <a:r>
                  <a:rPr lang="en-US" dirty="0"/>
                  <a:t>= John, </a:t>
                </a:r>
                <a:r>
                  <a:rPr lang="en-US" dirty="0" err="1" smtClean="0"/>
                  <a:t>t.surname</a:t>
                </a:r>
                <a:r>
                  <a:rPr lang="en-US" dirty="0" smtClean="0"/>
                  <a:t> </a:t>
                </a:r>
                <a:r>
                  <a:rPr lang="en-US" dirty="0"/>
                  <a:t>= Doe,		 </a:t>
                </a:r>
                <a:r>
                  <a:rPr lang="en-US" dirty="0" smtClean="0"/>
                  <a:t>	</a:t>
                </a:r>
                <a:r>
                  <a:rPr lang="en-US" dirty="0" err="1" smtClean="0"/>
                  <a:t>t.company</a:t>
                </a:r>
                <a:r>
                  <a:rPr lang="en-US" dirty="0" smtClean="0"/>
                  <a:t> </a:t>
                </a:r>
                <a:r>
                  <a:rPr lang="en-US" dirty="0"/>
                  <a:t>= IBM, </a:t>
                </a:r>
                <a:r>
                  <a:rPr lang="en-US" dirty="0" err="1" smtClean="0"/>
                  <a:t>t.dateOfBirth</a:t>
                </a:r>
                <a:r>
                  <a:rPr lang="en-US" dirty="0" smtClean="0"/>
                  <a:t> </a:t>
                </a:r>
                <a:r>
                  <a:rPr lang="en-US" dirty="0"/>
                  <a:t>= 1978-11-05</a:t>
                </a:r>
              </a:p>
              <a:p>
                <a:pPr lvl="1">
                  <a:buFont typeface="Arial" charset="0"/>
                  <a:buChar char="•"/>
                </a:pPr>
                <a:r>
                  <a:rPr lang="en-US" dirty="0" smtClean="0"/>
                  <a:t>t = { &lt;id, 10483&gt;, &lt;</a:t>
                </a:r>
                <a:r>
                  <a:rPr lang="en-US" dirty="0" err="1" smtClean="0"/>
                  <a:t>givenName</a:t>
                </a:r>
                <a:r>
                  <a:rPr lang="en-US" dirty="0"/>
                  <a:t>, </a:t>
                </a:r>
                <a:r>
                  <a:rPr lang="en-US" dirty="0" smtClean="0"/>
                  <a:t>John&gt;, &lt;surname</a:t>
                </a:r>
                <a:r>
                  <a:rPr lang="en-US" dirty="0"/>
                  <a:t>, </a:t>
                </a:r>
                <a:r>
                  <a:rPr lang="en-US" dirty="0" smtClean="0"/>
                  <a:t>Doe&gt;,	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 smtClean="0"/>
                  <a:t>	&lt;company</a:t>
                </a:r>
                <a:r>
                  <a:rPr lang="en-US" dirty="0"/>
                  <a:t>, </a:t>
                </a:r>
                <a:r>
                  <a:rPr lang="en-US" dirty="0" smtClean="0"/>
                  <a:t>IBM&gt;, &lt;</a:t>
                </a:r>
                <a:r>
                  <a:rPr lang="en-US" dirty="0" err="1" smtClean="0"/>
                  <a:t>dateOfBirth</a:t>
                </a:r>
                <a:r>
                  <a:rPr lang="en-US" dirty="0"/>
                  <a:t>, </a:t>
                </a:r>
                <a:r>
                  <a:rPr lang="en-US" dirty="0" smtClean="0"/>
                  <a:t>1978-11-05&gt; }</a:t>
                </a:r>
              </a:p>
            </p:txBody>
          </p:sp>
        </mc:Choice>
        <mc:Fallback xmlns="">
          <p:sp>
            <p:nvSpPr>
              <p:cNvPr id="1638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638800"/>
              </a:xfrm>
              <a:blipFill rotWithShape="1">
                <a:blip r:embed="rId2"/>
                <a:stretch>
                  <a:fillRect l="-593" t="-43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6BA31-C8A2-484D-B7F5-41EB78936DA4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10625</TotalTime>
  <Words>1056</Words>
  <Application>Microsoft Macintosh PowerPoint</Application>
  <PresentationFormat>On-screen Show (4:3)</PresentationFormat>
  <Paragraphs>125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1_Essential</vt:lpstr>
      <vt:lpstr>The Relational Data Model</vt:lpstr>
      <vt:lpstr>Lecture Outline</vt:lpstr>
      <vt:lpstr>Relational Model Concepts</vt:lpstr>
      <vt:lpstr>Relational Model (cont’d.)</vt:lpstr>
      <vt:lpstr>Domains</vt:lpstr>
      <vt:lpstr>Schemas and Attributes</vt:lpstr>
      <vt:lpstr>Formalization</vt:lpstr>
      <vt:lpstr>Relational Model Notation</vt:lpstr>
      <vt:lpstr>Alternative defn of relation </vt:lpstr>
      <vt:lpstr>Values in Tuples</vt:lpstr>
      <vt:lpstr>NULL Values</vt:lpstr>
      <vt:lpstr>Meaning of a relation</vt:lpstr>
      <vt:lpstr>Lecture Summary</vt:lpstr>
    </vt:vector>
  </TitlesOfParts>
  <Company>PEARSON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jchampai;fwtompa</dc:creator>
  <cp:lastModifiedBy>M. Tamer Özsu</cp:lastModifiedBy>
  <cp:revision>150</cp:revision>
  <dcterms:created xsi:type="dcterms:W3CDTF">2010-05-06T15:58:58Z</dcterms:created>
  <dcterms:modified xsi:type="dcterms:W3CDTF">2013-09-11T13:38:06Z</dcterms:modified>
</cp:coreProperties>
</file>