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4" r:id="rId1"/>
  </p:sldMasterIdLst>
  <p:notesMasterIdLst>
    <p:notesMasterId r:id="rId17"/>
  </p:notesMasterIdLst>
  <p:sldIdLst>
    <p:sldId id="256" r:id="rId2"/>
    <p:sldId id="259" r:id="rId3"/>
    <p:sldId id="260" r:id="rId4"/>
    <p:sldId id="344" r:id="rId5"/>
    <p:sldId id="337" r:id="rId6"/>
    <p:sldId id="341" r:id="rId7"/>
    <p:sldId id="342" r:id="rId8"/>
    <p:sldId id="340" r:id="rId9"/>
    <p:sldId id="335" r:id="rId10"/>
    <p:sldId id="262" r:id="rId11"/>
    <p:sldId id="338" r:id="rId12"/>
    <p:sldId id="292" r:id="rId13"/>
    <p:sldId id="332" r:id="rId14"/>
    <p:sldId id="333" r:id="rId15"/>
    <p:sldId id="33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EAF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12" autoAdjust="0"/>
    <p:restoredTop sz="94660" autoAdjust="0"/>
  </p:normalViewPr>
  <p:slideViewPr>
    <p:cSldViewPr>
      <p:cViewPr varScale="1">
        <p:scale>
          <a:sx n="77" d="100"/>
          <a:sy n="77" d="100"/>
        </p:scale>
        <p:origin x="11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F0F98A6-41B1-4AB6-A72A-5E0250023AD3}" type="datetimeFigureOut">
              <a:rPr lang="en-US"/>
              <a:pPr>
                <a:defRPr/>
              </a:pPr>
              <a:t>11/11/2013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722FBED-3679-42E8-9041-BA1AEB94CB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33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95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90546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12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4200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05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9531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46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99815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57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2193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16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2135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3722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9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7560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92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19056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17515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54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03B804-4404-4337-B918-9B31CC3B0B2B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72C319-9451-4D8F-86C8-0CF4209B751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55F72-F1AF-4750-91F0-0B4896BAE7FA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17AE1-DB79-4651-85D2-411C39DB87A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rgbClr val="D1282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342900" indent="-342900">
              <a:spcBef>
                <a:spcPts val="480"/>
              </a:spcBef>
              <a:spcAft>
                <a:spcPts val="480"/>
              </a:spcAft>
              <a:buFont typeface="Wingdings" pitchFamily="2" charset="2"/>
              <a:buChar char="§"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Clic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0" indent="0">
              <a:spcBef>
                <a:spcPts val="480"/>
              </a:spcBef>
              <a:spcAft>
                <a:spcPts val="480"/>
              </a:spcAft>
              <a:buFontTx/>
              <a:buNone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EA98633-ACEE-4742-8741-249CD008A41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762000"/>
            <a:ext cx="84582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800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458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8534400" cy="533399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798C73-C011-487D-A920-4BD1D3DE903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EBDB7-3B42-4066-AB06-DBDCAC1945B8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F5503-6C7A-483D-A39B-993C2309F3F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DF853-B9A6-440E-AD60-A2FB137AA58E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A9374-BEA3-4529-92DD-0CAFF9CAA7D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153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A98633-ACEE-4742-8741-249CD008A41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1040"/>
          <p:cNvSpPr>
            <a:spLocks noChangeShapeType="1"/>
          </p:cNvSpPr>
          <p:nvPr/>
        </p:nvSpPr>
        <p:spPr bwMode="auto">
          <a:xfrm>
            <a:off x="787400" y="762000"/>
            <a:ext cx="756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Introduction to Transaction </a:t>
            </a:r>
            <a:r>
              <a:rPr lang="en-CA" dirty="0" smtClean="0"/>
              <a:t>Processing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Chapter 21 (6/e)</a:t>
            </a:r>
          </a:p>
          <a:p>
            <a:r>
              <a:rPr lang="en-CA" dirty="0" smtClean="0"/>
              <a:t>Chapter 17 (5/e)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038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Modes of concurrency</a:t>
            </a:r>
            <a:endParaRPr lang="en-US" dirty="0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Interleaved processing: concurrent execution of processes is interleaved on a single CPU</a:t>
            </a:r>
          </a:p>
          <a:p>
            <a:r>
              <a:rPr lang="en-US" dirty="0" smtClean="0"/>
              <a:t>Parallel processing: processes are concurrently executed on multiple CPUs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Basic transaction processing theory assumes interleaving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10</a:t>
            </a:fld>
            <a:endParaRPr lang="en-CA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92" y="2667000"/>
            <a:ext cx="72784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03272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can go wrong?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Consider two concurrently executing transactions: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System might crash after transaction begins and before it ends.</a:t>
            </a:r>
          </a:p>
          <a:p>
            <a:pPr lvl="1"/>
            <a:r>
              <a:rPr lang="en-CA" dirty="0" smtClean="0"/>
              <a:t>Money lost if between 3 and 6 or between c and d</a:t>
            </a:r>
          </a:p>
          <a:p>
            <a:pPr lvl="1"/>
            <a:r>
              <a:rPr lang="en-CA" dirty="0" smtClean="0"/>
              <a:t>Updates lost if write to disk not performed before crash</a:t>
            </a:r>
          </a:p>
          <a:p>
            <a:r>
              <a:rPr lang="en-CA" dirty="0" err="1" smtClean="0"/>
              <a:t>Chequing</a:t>
            </a:r>
            <a:r>
              <a:rPr lang="en-CA" dirty="0" smtClean="0"/>
              <a:t> account might have incorrect amount recorded:</a:t>
            </a:r>
          </a:p>
          <a:p>
            <a:pPr lvl="1"/>
            <a:r>
              <a:rPr lang="en-CA" dirty="0"/>
              <a:t>$20 withdrawal might be lost if </a:t>
            </a:r>
            <a:r>
              <a:rPr lang="en-CA" dirty="0" smtClean="0"/>
              <a:t>T2 executed between 4 and 6</a:t>
            </a:r>
            <a:endParaRPr lang="en-CA" dirty="0"/>
          </a:p>
          <a:p>
            <a:pPr lvl="1"/>
            <a:r>
              <a:rPr lang="en-CA" dirty="0" smtClean="0"/>
              <a:t>$100 deposit might be lost if T1 executed between a and c</a:t>
            </a:r>
          </a:p>
          <a:p>
            <a:pPr lvl="2"/>
            <a:r>
              <a:rPr lang="en-CA" dirty="0" smtClean="0"/>
              <a:t>In fact, same problem if just 6 executed between a and 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98483"/>
              </p:ext>
            </p:extLst>
          </p:nvPr>
        </p:nvGraphicFramePr>
        <p:xfrm>
          <a:off x="762000" y="1371600"/>
          <a:ext cx="79248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057"/>
                <a:gridCol w="3396343"/>
                <a:gridCol w="471714"/>
                <a:gridCol w="3490686"/>
              </a:tblGrid>
              <a:tr h="381000">
                <a:tc>
                  <a:txBody>
                    <a:bodyPr/>
                    <a:lstStyle/>
                    <a:p>
                      <a:pPr algn="r"/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at ATM window #1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at ATM window #2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CA" sz="1600" dirty="0" smtClean="0">
                          <a:solidFill>
                            <a:srgbClr val="8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>
                          <a:solidFill>
                            <a:schemeClr val="tx1"/>
                          </a:solidFill>
                        </a:rPr>
                        <a:t>read_item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(savings);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 smtClean="0">
                          <a:solidFill>
                            <a:srgbClr val="800000"/>
                          </a:solidFill>
                        </a:rPr>
                        <a:t>a</a:t>
                      </a:r>
                      <a:endParaRPr lang="en-CA" sz="1600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>
                          <a:solidFill>
                            <a:schemeClr val="tx1"/>
                          </a:solidFill>
                        </a:rPr>
                        <a:t>read_item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CA" sz="1600" dirty="0" err="1" smtClean="0">
                          <a:solidFill>
                            <a:schemeClr val="tx1"/>
                          </a:solidFill>
                        </a:rPr>
                        <a:t>chequing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);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CA" sz="1600" dirty="0" smtClean="0">
                          <a:solidFill>
                            <a:srgbClr val="800000"/>
                          </a:solidFill>
                        </a:rPr>
                        <a:t>2</a:t>
                      </a:r>
                      <a:endParaRPr lang="en-CA" sz="1600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savings = savings - $100;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 smtClean="0">
                          <a:solidFill>
                            <a:srgbClr val="800000"/>
                          </a:solidFill>
                        </a:rPr>
                        <a:t>b</a:t>
                      </a:r>
                      <a:endParaRPr lang="en-CA" sz="1600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>
                          <a:solidFill>
                            <a:schemeClr val="tx1"/>
                          </a:solidFill>
                        </a:rPr>
                        <a:t>chequing</a:t>
                      </a:r>
                      <a:r>
                        <a:rPr lang="en-CA" sz="1600" baseline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CA" sz="1600" baseline="0" dirty="0" err="1" smtClean="0">
                          <a:solidFill>
                            <a:schemeClr val="tx1"/>
                          </a:solidFill>
                        </a:rPr>
                        <a:t>chequing</a:t>
                      </a:r>
                      <a:r>
                        <a:rPr lang="en-CA" sz="1600" baseline="0" dirty="0" smtClean="0">
                          <a:solidFill>
                            <a:schemeClr val="tx1"/>
                          </a:solidFill>
                        </a:rPr>
                        <a:t> - $20;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CA" sz="1600" dirty="0" smtClean="0">
                          <a:solidFill>
                            <a:srgbClr val="800000"/>
                          </a:solidFill>
                        </a:rPr>
                        <a:t>3</a:t>
                      </a:r>
                      <a:endParaRPr lang="en-CA" sz="1600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>
                          <a:solidFill>
                            <a:schemeClr val="tx1"/>
                          </a:solidFill>
                        </a:rPr>
                        <a:t>write_item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(savings);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 smtClean="0">
                          <a:solidFill>
                            <a:srgbClr val="800000"/>
                          </a:solidFill>
                        </a:rPr>
                        <a:t>c</a:t>
                      </a:r>
                      <a:endParaRPr lang="en-CA" sz="1600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>
                          <a:solidFill>
                            <a:schemeClr val="tx1"/>
                          </a:solidFill>
                        </a:rPr>
                        <a:t>write_item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CA" sz="1600" dirty="0" err="1" smtClean="0">
                          <a:solidFill>
                            <a:schemeClr val="tx1"/>
                          </a:solidFill>
                        </a:rPr>
                        <a:t>chequing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);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CA" sz="1600" dirty="0" smtClean="0">
                          <a:solidFill>
                            <a:srgbClr val="800000"/>
                          </a:solidFill>
                        </a:rPr>
                        <a:t>4</a:t>
                      </a:r>
                      <a:endParaRPr lang="en-CA" sz="1600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>
                          <a:solidFill>
                            <a:schemeClr val="tx1"/>
                          </a:solidFill>
                        </a:rPr>
                        <a:t>read_item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CA" sz="1600" dirty="0" err="1" smtClean="0">
                          <a:solidFill>
                            <a:schemeClr val="tx1"/>
                          </a:solidFill>
                        </a:rPr>
                        <a:t>chequing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);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 smtClean="0">
                          <a:solidFill>
                            <a:srgbClr val="800000"/>
                          </a:solidFill>
                        </a:rPr>
                        <a:t>d</a:t>
                      </a:r>
                      <a:endParaRPr lang="en-CA" sz="1600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dispense</a:t>
                      </a:r>
                      <a:r>
                        <a:rPr lang="en-CA" sz="1600" baseline="0" dirty="0" smtClean="0">
                          <a:solidFill>
                            <a:schemeClr val="tx1"/>
                          </a:solidFill>
                        </a:rPr>
                        <a:t> $20 to customer;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CA" sz="1600" dirty="0" smtClean="0">
                          <a:solidFill>
                            <a:srgbClr val="800000"/>
                          </a:solidFill>
                        </a:rPr>
                        <a:t>5</a:t>
                      </a:r>
                      <a:endParaRPr lang="en-CA" sz="1600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>
                          <a:solidFill>
                            <a:schemeClr val="tx1"/>
                          </a:solidFill>
                        </a:rPr>
                        <a:t>chequing</a:t>
                      </a:r>
                      <a:r>
                        <a:rPr lang="en-CA" sz="1600" baseline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CA" sz="1600" baseline="0" dirty="0" err="1" smtClean="0">
                          <a:solidFill>
                            <a:schemeClr val="tx1"/>
                          </a:solidFill>
                        </a:rPr>
                        <a:t>chequing</a:t>
                      </a:r>
                      <a:r>
                        <a:rPr lang="en-CA" sz="1600" baseline="0" dirty="0" smtClean="0">
                          <a:solidFill>
                            <a:schemeClr val="tx1"/>
                          </a:solidFill>
                        </a:rPr>
                        <a:t> + $100;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CA" sz="1600" dirty="0" smtClean="0">
                          <a:solidFill>
                            <a:srgbClr val="800000"/>
                          </a:solidFill>
                        </a:rPr>
                        <a:t>6</a:t>
                      </a:r>
                      <a:endParaRPr lang="en-CA" sz="1600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err="1" smtClean="0">
                          <a:solidFill>
                            <a:schemeClr val="tx1"/>
                          </a:solidFill>
                        </a:rPr>
                        <a:t>write_item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CA" sz="1600" dirty="0" err="1" smtClean="0">
                          <a:solidFill>
                            <a:schemeClr val="tx1"/>
                          </a:solidFill>
                        </a:rPr>
                        <a:t>chequing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);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98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ACID Properties</a:t>
            </a: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Atomicity</a:t>
            </a:r>
            <a:r>
              <a:rPr lang="en-US" dirty="0" smtClean="0"/>
              <a:t>: A transaction is an atomic unit of processing; it is either performed in its entirety or not performed at all.</a:t>
            </a:r>
          </a:p>
          <a:p>
            <a:r>
              <a:rPr lang="en-US" b="1" dirty="0" smtClean="0"/>
              <a:t>Consistency preservation</a:t>
            </a:r>
            <a:r>
              <a:rPr lang="en-US" dirty="0" smtClean="0"/>
              <a:t>: A correct execution of the transaction must take the database from one consistent state to another.</a:t>
            </a:r>
          </a:p>
          <a:p>
            <a:r>
              <a:rPr lang="en-US" b="1" dirty="0"/>
              <a:t>Isolation</a:t>
            </a:r>
            <a:r>
              <a:rPr lang="en-US" dirty="0"/>
              <a:t>: Even though transactions are executing concurrently, they should appear to be executed in isolation – that is, their final effect should be as if each transaction was executed in isolation from start to finish.</a:t>
            </a:r>
          </a:p>
          <a:p>
            <a:r>
              <a:rPr lang="en-US" b="1" dirty="0" smtClean="0"/>
              <a:t>Durability</a:t>
            </a:r>
            <a:r>
              <a:rPr lang="en-US" dirty="0" smtClean="0"/>
              <a:t>: </a:t>
            </a:r>
            <a:r>
              <a:rPr lang="en-US" dirty="0"/>
              <a:t>Once a transaction is committed, its changes (writes) applied to the database must never be lost because of subsequent failure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Enforcement of ACID properties:</a:t>
            </a:r>
          </a:p>
          <a:p>
            <a:pPr lvl="1"/>
            <a:r>
              <a:rPr lang="en-US" dirty="0" smtClean="0"/>
              <a:t>Database constraint system (and application program correctness) responsible for C </a:t>
            </a:r>
            <a:r>
              <a:rPr lang="en-US" dirty="0" smtClean="0">
                <a:solidFill>
                  <a:srgbClr val="800000"/>
                </a:solidFill>
              </a:rPr>
              <a:t>(introduced in previous classes)</a:t>
            </a:r>
          </a:p>
          <a:p>
            <a:pPr lvl="1"/>
            <a:r>
              <a:rPr lang="en-US" dirty="0"/>
              <a:t>Concurrency control responsible for </a:t>
            </a:r>
            <a:r>
              <a:rPr lang="en-US" dirty="0" smtClean="0"/>
              <a:t>I </a:t>
            </a:r>
            <a:r>
              <a:rPr lang="en-US" dirty="0" smtClean="0">
                <a:solidFill>
                  <a:srgbClr val="800000"/>
                </a:solidFill>
              </a:rPr>
              <a:t>(more in next class)</a:t>
            </a:r>
            <a:endParaRPr lang="en-US" dirty="0">
              <a:solidFill>
                <a:srgbClr val="800000"/>
              </a:solidFill>
            </a:endParaRPr>
          </a:p>
          <a:p>
            <a:pPr lvl="1"/>
            <a:r>
              <a:rPr lang="en-US" dirty="0" smtClean="0"/>
              <a:t>Recovery system responsible for A and D </a:t>
            </a:r>
            <a:r>
              <a:rPr lang="en-US" dirty="0" smtClean="0">
                <a:solidFill>
                  <a:srgbClr val="800000"/>
                </a:solidFill>
              </a:rPr>
              <a:t>(more in next class)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18154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Transaction Support in SQL </a:t>
            </a:r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single SQL statement is always considered to  be atomic.</a:t>
            </a:r>
          </a:p>
          <a:p>
            <a:pPr lvl="1"/>
            <a:r>
              <a:rPr lang="en-US" dirty="0" smtClean="0"/>
              <a:t>Either the statement completes execution without error or it fails and leaves the database unchanged.  </a:t>
            </a:r>
          </a:p>
          <a:p>
            <a:r>
              <a:rPr lang="en-US" dirty="0" smtClean="0"/>
              <a:t>No explicit </a:t>
            </a:r>
            <a:r>
              <a:rPr lang="en-US" dirty="0" err="1" smtClean="0"/>
              <a:t>Begin_Transaction</a:t>
            </a:r>
            <a:r>
              <a:rPr lang="en-US" dirty="0" smtClean="0"/>
              <a:t> statement.</a:t>
            </a:r>
          </a:p>
          <a:p>
            <a:pPr lvl="1"/>
            <a:r>
              <a:rPr lang="en-US" dirty="0" smtClean="0"/>
              <a:t>Transaction initiation implicit at first SQL statement and at next SQL statement after previous transaction terminates</a:t>
            </a:r>
          </a:p>
          <a:p>
            <a:r>
              <a:rPr lang="en-US" dirty="0" smtClean="0"/>
              <a:t>Every transaction must have an explicit end statement</a:t>
            </a:r>
          </a:p>
          <a:p>
            <a:pPr lvl="1"/>
            <a:r>
              <a:rPr lang="en-US" b="1" dirty="0" smtClean="0"/>
              <a:t>COMMIT</a:t>
            </a:r>
            <a:r>
              <a:rPr lang="en-US" dirty="0" smtClean="0"/>
              <a:t>: the DB must assure that the effects are permanent</a:t>
            </a:r>
            <a:endParaRPr lang="en-US" b="1" dirty="0" smtClean="0"/>
          </a:p>
          <a:p>
            <a:pPr lvl="1"/>
            <a:r>
              <a:rPr lang="en-US" b="1" dirty="0" smtClean="0"/>
              <a:t>ROLLBACK</a:t>
            </a:r>
            <a:r>
              <a:rPr lang="en-US" dirty="0" smtClean="0"/>
              <a:t>: the DB must assure that the effects are as if the transaction had not yet begun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5686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Sample SQL transaction</a:t>
            </a:r>
            <a:endParaRPr lang="en-US" dirty="0" smtClean="0"/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14300" lvl="1" indent="0">
              <a:buNone/>
              <a:tabLst>
                <a:tab pos="1524000" algn="l"/>
              </a:tabLst>
            </a:pPr>
            <a:r>
              <a:rPr lang="en-US" dirty="0" err="1" smtClean="0"/>
              <a:t>update_proc</a:t>
            </a:r>
            <a:r>
              <a:rPr lang="en-US" dirty="0" smtClean="0"/>
              <a:t>() {</a:t>
            </a:r>
          </a:p>
          <a:p>
            <a:pPr marL="114300" lvl="1" indent="244475">
              <a:buNone/>
              <a:tabLst>
                <a:tab pos="1703388" algn="l"/>
              </a:tabLst>
            </a:pPr>
            <a:r>
              <a:rPr lang="en-US" dirty="0" smtClean="0"/>
              <a:t>EXEC SQL	WHENEVER SQLERROR GO </a:t>
            </a:r>
            <a:r>
              <a:rPr lang="en-US" dirty="0"/>
              <a:t>TO </a:t>
            </a:r>
            <a:r>
              <a:rPr lang="en-US" dirty="0" smtClean="0"/>
              <a:t>error;  </a:t>
            </a:r>
          </a:p>
          <a:p>
            <a:pPr marL="358775" lvl="2" indent="0">
              <a:buNone/>
              <a:tabLst>
                <a:tab pos="1703388" algn="l"/>
              </a:tabLst>
            </a:pPr>
            <a:r>
              <a:rPr lang="en-US" sz="2000" dirty="0" smtClean="0"/>
              <a:t>EXEC SQL	INSERT </a:t>
            </a:r>
          </a:p>
          <a:p>
            <a:pPr marL="358775" lvl="2" indent="0">
              <a:buNone/>
              <a:tabLst>
                <a:tab pos="1703388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INTO EMPLOYEE</a:t>
            </a:r>
          </a:p>
          <a:p>
            <a:pPr marL="358775" lvl="2" indent="0">
              <a:buNone/>
              <a:tabLst>
                <a:tab pos="1703388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VALUES ('Robert','Smith','991004321',2,35000); </a:t>
            </a:r>
          </a:p>
          <a:p>
            <a:pPr marL="358775" lvl="2" indent="0">
              <a:buNone/>
              <a:tabLst>
                <a:tab pos="1703388" algn="l"/>
              </a:tabLst>
            </a:pPr>
            <a:r>
              <a:rPr lang="en-US" sz="2000" dirty="0" smtClean="0"/>
              <a:t>EXEC SQL	UPDATE EMPLOYEE </a:t>
            </a:r>
          </a:p>
          <a:p>
            <a:pPr marL="358775" lvl="2" indent="0">
              <a:buNone/>
              <a:tabLst>
                <a:tab pos="1703388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SET SALARY = SALARY * 1.1</a:t>
            </a:r>
          </a:p>
          <a:p>
            <a:pPr marL="358775" lvl="2" indent="0">
              <a:buNone/>
              <a:tabLst>
                <a:tab pos="1703388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WHERE DNO = 2;   </a:t>
            </a:r>
          </a:p>
          <a:p>
            <a:pPr marL="358775" lvl="2" indent="0">
              <a:buNone/>
              <a:tabLst>
                <a:tab pos="1703388" algn="l"/>
              </a:tabLst>
            </a:pPr>
            <a:r>
              <a:rPr lang="en-US" sz="2000" dirty="0" smtClean="0"/>
              <a:t>EXEC SQL	COMMIT;  </a:t>
            </a:r>
          </a:p>
          <a:p>
            <a:pPr marL="358775" lvl="2" indent="0">
              <a:buNone/>
            </a:pPr>
            <a:r>
              <a:rPr lang="en-US" sz="2000" dirty="0" smtClean="0"/>
              <a:t>return(0);   </a:t>
            </a:r>
          </a:p>
          <a:p>
            <a:pPr marL="114300" lvl="1" indent="0">
              <a:buNone/>
            </a:pPr>
            <a:r>
              <a:rPr lang="en-US" dirty="0" smtClean="0"/>
              <a:t>error: 		</a:t>
            </a:r>
            <a:r>
              <a:rPr lang="en-CA" dirty="0" smtClean="0"/>
              <a:t>/* </a:t>
            </a:r>
            <a:r>
              <a:rPr lang="en-CA" dirty="0"/>
              <a:t>continue if error on rollback */ </a:t>
            </a:r>
          </a:p>
          <a:p>
            <a:pPr marL="358775" lvl="1" indent="0">
              <a:buNone/>
              <a:tabLst>
                <a:tab pos="1703388" algn="l"/>
              </a:tabLst>
            </a:pPr>
            <a:r>
              <a:rPr lang="en-CA" dirty="0" smtClean="0"/>
              <a:t>EXEC SQL	WHENEVER </a:t>
            </a:r>
            <a:r>
              <a:rPr lang="en-CA" dirty="0"/>
              <a:t>SQLERROR CONTINUE; </a:t>
            </a:r>
            <a:endParaRPr lang="en-CA" dirty="0" smtClean="0"/>
          </a:p>
          <a:p>
            <a:pPr marL="358775" lvl="1" indent="0">
              <a:buNone/>
              <a:tabLst>
                <a:tab pos="1703388" algn="l"/>
              </a:tabLst>
            </a:pPr>
            <a:r>
              <a:rPr lang="en-US" dirty="0" smtClean="0"/>
              <a:t>EXEC SQL	ROLLBACK;</a:t>
            </a:r>
          </a:p>
          <a:p>
            <a:pPr marL="358775" lvl="1" indent="0">
              <a:buNone/>
            </a:pPr>
            <a:r>
              <a:rPr lang="en-US" dirty="0" smtClean="0"/>
              <a:t>return(1);   </a:t>
            </a:r>
          </a:p>
          <a:p>
            <a:pPr marL="114300" lvl="1" indent="0">
              <a:buNone/>
            </a:pPr>
            <a:r>
              <a:rPr lang="en-US" dirty="0" smtClean="0"/>
              <a:t>}</a:t>
            </a:r>
          </a:p>
          <a:p>
            <a:pPr marL="114300" lvl="1" indent="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630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Lecture Summary</a:t>
            </a:r>
            <a:endParaRPr lang="en-US" dirty="0" smtClean="0"/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Transaction concepts</a:t>
            </a:r>
          </a:p>
          <a:p>
            <a:r>
              <a:rPr lang="en-US" dirty="0" smtClean="0"/>
              <a:t>ACID properties for transactions</a:t>
            </a:r>
          </a:p>
          <a:p>
            <a:r>
              <a:rPr lang="en-US" dirty="0" smtClean="0"/>
              <a:t>Transaction support in SQL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85735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Outline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 to Transaction Processing</a:t>
            </a:r>
          </a:p>
          <a:p>
            <a:r>
              <a:rPr lang="en-US" dirty="0" smtClean="0"/>
              <a:t>Desirable Properties of Transactions</a:t>
            </a:r>
          </a:p>
          <a:p>
            <a:r>
              <a:rPr lang="en-US" dirty="0" smtClean="0"/>
              <a:t>Transaction Support in SQL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45818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82000" cy="51355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Transaction</a:t>
            </a:r>
            <a:r>
              <a:rPr lang="en-US" dirty="0" smtClean="0"/>
              <a:t>: an executing program (process) that includes one or more database access operations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logical unit of database processing</a:t>
            </a:r>
          </a:p>
          <a:p>
            <a:pPr lvl="1"/>
            <a:r>
              <a:rPr lang="en-US" dirty="0" smtClean="0"/>
              <a:t>Example from banking database: Transfer </a:t>
            </a:r>
            <a:r>
              <a:rPr lang="en-US" dirty="0"/>
              <a:t>of $100 dollars from a </a:t>
            </a:r>
            <a:r>
              <a:rPr lang="en-US" dirty="0" err="1" smtClean="0"/>
              <a:t>chequing</a:t>
            </a:r>
            <a:r>
              <a:rPr lang="en-US" dirty="0" smtClean="0"/>
              <a:t> </a:t>
            </a:r>
            <a:r>
              <a:rPr lang="en-US" dirty="0"/>
              <a:t>account to a </a:t>
            </a:r>
            <a:r>
              <a:rPr lang="en-US" dirty="0" smtClean="0"/>
              <a:t>savings account</a:t>
            </a:r>
          </a:p>
          <a:p>
            <a:pPr lvl="1"/>
            <a:r>
              <a:rPr lang="en-US" dirty="0" smtClean="0"/>
              <a:t>Characteristic operations</a:t>
            </a:r>
            <a:endParaRPr lang="en-US" dirty="0"/>
          </a:p>
          <a:p>
            <a:pPr lvl="2"/>
            <a:r>
              <a:rPr lang="en-US" b="1" dirty="0" smtClean="0"/>
              <a:t>Reads</a:t>
            </a:r>
            <a:r>
              <a:rPr lang="en-US" dirty="0" smtClean="0"/>
              <a:t> (database retrieval, such as SQL SELECT)</a:t>
            </a:r>
          </a:p>
          <a:p>
            <a:pPr lvl="2"/>
            <a:r>
              <a:rPr lang="en-US" b="1" dirty="0" smtClean="0"/>
              <a:t>Writes</a:t>
            </a:r>
            <a:r>
              <a:rPr lang="en-US" dirty="0" smtClean="0"/>
              <a:t> (modify database, such as SQL INSERT, UPDATE, DELETE)</a:t>
            </a:r>
          </a:p>
          <a:p>
            <a:r>
              <a:rPr lang="en-US" i="1" dirty="0" smtClean="0"/>
              <a:t>Note</a:t>
            </a:r>
            <a:r>
              <a:rPr lang="en-US" dirty="0" smtClean="0"/>
              <a:t>: Each execution of a program is a distinct transaction with different parameters</a:t>
            </a:r>
          </a:p>
          <a:p>
            <a:pPr lvl="1"/>
            <a:r>
              <a:rPr lang="en-US" dirty="0" smtClean="0"/>
              <a:t>Bank transfer program parameters: savings account number, </a:t>
            </a:r>
            <a:r>
              <a:rPr lang="en-US" dirty="0" err="1" smtClean="0"/>
              <a:t>chequing</a:t>
            </a:r>
            <a:r>
              <a:rPr lang="en-US" dirty="0" smtClean="0"/>
              <a:t> account number, transfer amount</a:t>
            </a:r>
          </a:p>
          <a:p>
            <a:r>
              <a:rPr lang="en-US" b="1" dirty="0" smtClean="0"/>
              <a:t>Online Transaction </a:t>
            </a:r>
            <a:r>
              <a:rPr lang="en-US" b="1" dirty="0"/>
              <a:t>Processing (OLTP) Systems</a:t>
            </a:r>
            <a:r>
              <a:rPr lang="en-US" dirty="0"/>
              <a:t>: Large multi-user database systems supporting thousands of concurrent transactions (user processes) per </a:t>
            </a:r>
            <a:r>
              <a:rPr lang="en-US" dirty="0" smtClean="0"/>
              <a:t>minute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29591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we need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database is a </a:t>
            </a:r>
            <a:r>
              <a:rPr lang="en-US" sz="2400" dirty="0">
                <a:solidFill>
                  <a:srgbClr val="FF0000"/>
                </a:solidFill>
              </a:rPr>
              <a:t>shared</a:t>
            </a:r>
            <a:r>
              <a:rPr lang="en-US" sz="2400" dirty="0"/>
              <a:t> resource accessed by many users </a:t>
            </a:r>
            <a:r>
              <a:rPr lang="en-US" sz="2400" dirty="0" smtClean="0"/>
              <a:t>and processes </a:t>
            </a:r>
            <a:r>
              <a:rPr lang="en-US" sz="2400" dirty="0">
                <a:solidFill>
                  <a:srgbClr val="FF0000"/>
                </a:solidFill>
              </a:rPr>
              <a:t>concurrently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Not managing this concurrent access to a shared resource </a:t>
            </a:r>
            <a:r>
              <a:rPr lang="en-US" sz="2400" dirty="0" smtClean="0"/>
              <a:t>will cause </a:t>
            </a:r>
            <a:r>
              <a:rPr lang="en-US" sz="2400" dirty="0"/>
              <a:t>problems (not unlike in operating systems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Problems </a:t>
            </a:r>
            <a:r>
              <a:rPr lang="en-US" sz="2400" dirty="0"/>
              <a:t>due to </a:t>
            </a:r>
            <a:r>
              <a:rPr lang="en-US" sz="2400" dirty="0" smtClean="0">
                <a:solidFill>
                  <a:srgbClr val="FF0000"/>
                </a:solidFill>
              </a:rPr>
              <a:t>concurrency</a:t>
            </a:r>
          </a:p>
          <a:p>
            <a:pPr lvl="1"/>
            <a:r>
              <a:rPr lang="en-US" sz="2400" dirty="0" smtClean="0"/>
              <a:t>Problems </a:t>
            </a:r>
            <a:r>
              <a:rPr lang="en-US" sz="2400" dirty="0"/>
              <a:t>due to </a:t>
            </a:r>
            <a:r>
              <a:rPr lang="en-US" sz="2400" dirty="0">
                <a:solidFill>
                  <a:srgbClr val="FF0000"/>
                </a:solidFill>
              </a:rPr>
              <a:t>failures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971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Transaction Processing Model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 database model:</a:t>
            </a:r>
          </a:p>
          <a:p>
            <a:pPr lvl="1"/>
            <a:r>
              <a:rPr lang="en-US" dirty="0" smtClean="0"/>
              <a:t>Database: collection of named data items</a:t>
            </a:r>
          </a:p>
          <a:p>
            <a:pPr lvl="1"/>
            <a:r>
              <a:rPr lang="en-US" b="1" dirty="0" smtClean="0"/>
              <a:t>Granularity</a:t>
            </a:r>
            <a:r>
              <a:rPr lang="en-US" dirty="0" smtClean="0"/>
              <a:t> (size) of each data item immaterial</a:t>
            </a:r>
          </a:p>
          <a:p>
            <a:pPr lvl="2"/>
            <a:r>
              <a:rPr lang="en-US" dirty="0" smtClean="0"/>
              <a:t>A field (data item value), a record, or a disk block</a:t>
            </a:r>
          </a:p>
          <a:p>
            <a:pPr lvl="2"/>
            <a:r>
              <a:rPr lang="en-US" dirty="0" smtClean="0"/>
              <a:t>TP concepts are independent of granularity</a:t>
            </a:r>
          </a:p>
          <a:p>
            <a:r>
              <a:rPr lang="en-US" dirty="0" smtClean="0"/>
              <a:t>Basic operations on an item X:</a:t>
            </a:r>
          </a:p>
          <a:p>
            <a:pPr lvl="1"/>
            <a:r>
              <a:rPr lang="en-US" b="1" dirty="0" err="1" smtClean="0"/>
              <a:t>read_item</a:t>
            </a:r>
            <a:r>
              <a:rPr lang="en-US" b="1" dirty="0" smtClean="0"/>
              <a:t>(X)</a:t>
            </a:r>
            <a:r>
              <a:rPr lang="en-US" dirty="0" smtClean="0"/>
              <a:t>: Reads a database item X into a program variable </a:t>
            </a:r>
          </a:p>
          <a:p>
            <a:pPr lvl="2"/>
            <a:r>
              <a:rPr lang="en-US" dirty="0" smtClean="0"/>
              <a:t>For simplicity, assume that the program variable is also named X</a:t>
            </a:r>
          </a:p>
          <a:p>
            <a:pPr lvl="1"/>
            <a:r>
              <a:rPr lang="en-US" b="1" dirty="0" err="1" smtClean="0"/>
              <a:t>write_item</a:t>
            </a:r>
            <a:r>
              <a:rPr lang="en-US" b="1" dirty="0" smtClean="0"/>
              <a:t>(X)</a:t>
            </a:r>
            <a:r>
              <a:rPr lang="en-US" dirty="0" smtClean="0"/>
              <a:t>: Writes the value of program variable X into the database item named X</a:t>
            </a:r>
          </a:p>
          <a:p>
            <a:r>
              <a:rPr lang="en-US" dirty="0" smtClean="0"/>
              <a:t>Read and write operations take some amount of time to execute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8333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Computer Storage Hierarchy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  <p:grpSp>
        <p:nvGrpSpPr>
          <p:cNvPr id="15" name="Group 14"/>
          <p:cNvGrpSpPr/>
          <p:nvPr/>
        </p:nvGrpSpPr>
        <p:grpSpPr>
          <a:xfrm>
            <a:off x="533400" y="990600"/>
            <a:ext cx="7884438" cy="4953000"/>
            <a:chOff x="776287" y="952500"/>
            <a:chExt cx="7884438" cy="4953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287" y="952500"/>
              <a:ext cx="7591425" cy="495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6629400" y="2021540"/>
              <a:ext cx="2031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>
                  <a:solidFill>
                    <a:srgbClr val="800000"/>
                  </a:solidFill>
                </a:rPr>
                <a:t>p</a:t>
              </a:r>
              <a:r>
                <a:rPr lang="en-CA" dirty="0" smtClean="0">
                  <a:solidFill>
                    <a:srgbClr val="800000"/>
                  </a:solidFill>
                </a:rPr>
                <a:t>rogram variables</a:t>
              </a:r>
              <a:endParaRPr lang="en-CA" dirty="0">
                <a:solidFill>
                  <a:srgbClr val="8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39905" y="4195482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800000"/>
                  </a:solidFill>
                </a:rPr>
                <a:t>DB items</a:t>
              </a:r>
              <a:endParaRPr lang="en-CA" dirty="0">
                <a:solidFill>
                  <a:srgbClr val="800000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8458200" y="1219200"/>
              <a:ext cx="0" cy="838200"/>
            </a:xfrm>
            <a:prstGeom prst="straightConnector1">
              <a:avLst/>
            </a:prstGeom>
            <a:ln w="22225">
              <a:solidFill>
                <a:srgbClr val="8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8458200" y="2388170"/>
              <a:ext cx="0" cy="1193230"/>
            </a:xfrm>
            <a:prstGeom prst="straightConnector1">
              <a:avLst/>
            </a:prstGeom>
            <a:ln w="22225">
              <a:solidFill>
                <a:srgbClr val="8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8458200" y="3657600"/>
              <a:ext cx="0" cy="546848"/>
            </a:xfrm>
            <a:prstGeom prst="straightConnector1">
              <a:avLst/>
            </a:prstGeom>
            <a:ln w="22225">
              <a:solidFill>
                <a:srgbClr val="8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8458200" y="4573779"/>
              <a:ext cx="0" cy="1099066"/>
            </a:xfrm>
            <a:prstGeom prst="straightConnector1">
              <a:avLst/>
            </a:prstGeom>
            <a:ln w="22225">
              <a:solidFill>
                <a:srgbClr val="8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3399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READ AND WRITE OPERATIONS</a:t>
            </a:r>
            <a:endParaRPr lang="en-US" dirty="0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229600" cy="4038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Basic unit of data transfer from the disk to the computer main memory is one disk block (or page). </a:t>
            </a:r>
          </a:p>
          <a:p>
            <a:r>
              <a:rPr lang="en-US" b="1" dirty="0" err="1" smtClean="0"/>
              <a:t>read_item</a:t>
            </a:r>
            <a:r>
              <a:rPr lang="en-US" b="1" dirty="0" smtClean="0"/>
              <a:t>(X)</a:t>
            </a:r>
            <a:r>
              <a:rPr lang="en-US" dirty="0" smtClean="0"/>
              <a:t> includes the following steps: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Find the address of the disk block that contains item X.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Copy that disk block into a buffer in main memory (if that disk block is not already in some main memory buffer).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Copy item X from the buffer to the program variable named X.</a:t>
            </a:r>
          </a:p>
          <a:p>
            <a:r>
              <a:rPr lang="en-CA" b="1" dirty="0" err="1"/>
              <a:t>write_item</a:t>
            </a:r>
            <a:r>
              <a:rPr lang="en-CA" b="1" dirty="0"/>
              <a:t>(X)</a:t>
            </a:r>
            <a:r>
              <a:rPr lang="en-CA" dirty="0"/>
              <a:t> </a:t>
            </a:r>
            <a:r>
              <a:rPr lang="en-CA" dirty="0" smtClean="0"/>
              <a:t>includes </a:t>
            </a:r>
            <a:r>
              <a:rPr lang="en-CA" dirty="0"/>
              <a:t>the following steps: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CA" dirty="0"/>
              <a:t>Find the address of the disk block that contains item X.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CA" dirty="0"/>
              <a:t>Copy that disk block into a buffer in main memory (if it is not already in some main memory buffer).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CA" dirty="0"/>
              <a:t>Copy item X from the program variable named X into its correct location in the buffer.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CA" dirty="0"/>
              <a:t>Store the updated block from the buffer back to disk </a:t>
            </a:r>
            <a:endParaRPr lang="en-CA" dirty="0" smtClean="0"/>
          </a:p>
          <a:p>
            <a:pPr marL="1255713" lvl="2" indent="-296863"/>
            <a:r>
              <a:rPr lang="en-CA" dirty="0" smtClean="0"/>
              <a:t>either </a:t>
            </a:r>
            <a:r>
              <a:rPr lang="en-CA" dirty="0"/>
              <a:t>immediately </a:t>
            </a:r>
            <a:r>
              <a:rPr lang="en-CA" dirty="0" smtClean="0"/>
              <a:t>or, more typically, at </a:t>
            </a:r>
            <a:r>
              <a:rPr lang="en-CA" dirty="0"/>
              <a:t>some later point in </a:t>
            </a:r>
            <a:r>
              <a:rPr lang="en-CA" dirty="0" smtClean="0"/>
              <a:t>time 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3505200" y="20574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1295400" y="1645106"/>
            <a:ext cx="2205739" cy="859726"/>
            <a:chOff x="1295400" y="1645106"/>
            <a:chExt cx="2205739" cy="859726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2362200" y="1645106"/>
              <a:ext cx="1138939" cy="83112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2591517" y="2063348"/>
              <a:ext cx="221673" cy="1555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2912560" y="1805968"/>
              <a:ext cx="221673" cy="1555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295400" y="1676400"/>
              <a:ext cx="914400" cy="828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Memory Buffers</a:t>
              </a:r>
              <a:br>
                <a:rPr lang="en-US" sz="1600" dirty="0">
                  <a:latin typeface="Arial" charset="0"/>
                </a:rPr>
              </a:br>
              <a:r>
                <a:rPr lang="en-US" sz="1600" dirty="0">
                  <a:latin typeface="Arial" charset="0"/>
                </a:rPr>
                <a:t>(cache)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410200" y="1371600"/>
            <a:ext cx="2256038" cy="1096048"/>
            <a:chOff x="4585474" y="849369"/>
            <a:chExt cx="2256038" cy="1096048"/>
          </a:xfrm>
        </p:grpSpPr>
        <p:grpSp>
          <p:nvGrpSpPr>
            <p:cNvPr id="12" name="Group 13"/>
            <p:cNvGrpSpPr>
              <a:grpSpLocks/>
            </p:cNvGrpSpPr>
            <p:nvPr/>
          </p:nvGrpSpPr>
          <p:grpSpPr bwMode="auto">
            <a:xfrm>
              <a:off x="4585474" y="849369"/>
              <a:ext cx="1510526" cy="1096048"/>
              <a:chOff x="2160" y="1348"/>
              <a:chExt cx="1776" cy="2776"/>
            </a:xfrm>
          </p:grpSpPr>
          <p:sp>
            <p:nvSpPr>
              <p:cNvPr id="21" name="Oval 9"/>
              <p:cNvSpPr>
                <a:spLocks noChangeArrowheads="1"/>
              </p:cNvSpPr>
              <p:nvPr/>
            </p:nvSpPr>
            <p:spPr bwMode="auto">
              <a:xfrm>
                <a:off x="2164" y="1348"/>
                <a:ext cx="1768" cy="2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10"/>
              <p:cNvSpPr>
                <a:spLocks noChangeArrowheads="1"/>
              </p:cNvSpPr>
              <p:nvPr/>
            </p:nvSpPr>
            <p:spPr bwMode="auto">
              <a:xfrm>
                <a:off x="2164" y="3844"/>
                <a:ext cx="1768" cy="2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11"/>
              <p:cNvSpPr>
                <a:spLocks noChangeShapeType="1"/>
              </p:cNvSpPr>
              <p:nvPr/>
            </p:nvSpPr>
            <p:spPr bwMode="auto">
              <a:xfrm>
                <a:off x="2160" y="1492"/>
                <a:ext cx="0" cy="24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12"/>
              <p:cNvSpPr>
                <a:spLocks noChangeShapeType="1"/>
              </p:cNvSpPr>
              <p:nvPr/>
            </p:nvSpPr>
            <p:spPr bwMode="auto">
              <a:xfrm>
                <a:off x="3936" y="1492"/>
                <a:ext cx="0" cy="24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AutoShape 14"/>
            <p:cNvSpPr>
              <a:spLocks noChangeArrowheads="1"/>
            </p:cNvSpPr>
            <p:nvPr/>
          </p:nvSpPr>
          <p:spPr bwMode="auto">
            <a:xfrm>
              <a:off x="4711351" y="1276599"/>
              <a:ext cx="1258772" cy="513693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5446202" y="1612279"/>
              <a:ext cx="197321" cy="14749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5037951" y="1581763"/>
              <a:ext cx="197321" cy="14749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5650327" y="1368148"/>
              <a:ext cx="197321" cy="14749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5242077" y="1368148"/>
              <a:ext cx="197321" cy="14749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4833826" y="1368148"/>
              <a:ext cx="197321" cy="1474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4692870" y="914400"/>
              <a:ext cx="144871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Database </a:t>
              </a:r>
              <a:r>
                <a:rPr lang="en-US" sz="1600" dirty="0" smtClean="0">
                  <a:latin typeface="Arial" charset="0"/>
                </a:rPr>
                <a:t>File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20" name="Rectangle 23"/>
            <p:cNvSpPr>
              <a:spLocks noChangeArrowheads="1"/>
            </p:cNvSpPr>
            <p:nvPr/>
          </p:nvSpPr>
          <p:spPr bwMode="auto">
            <a:xfrm>
              <a:off x="6248400" y="1219200"/>
              <a:ext cx="59311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Disk </a:t>
              </a:r>
            </a:p>
          </p:txBody>
        </p:sp>
      </p:grpSp>
      <p:sp>
        <p:nvSpPr>
          <p:cNvPr id="25" name="Rectangle 38"/>
          <p:cNvSpPr>
            <a:spLocks noChangeArrowheads="1"/>
          </p:cNvSpPr>
          <p:nvPr/>
        </p:nvSpPr>
        <p:spPr bwMode="auto">
          <a:xfrm>
            <a:off x="3200400" y="900905"/>
            <a:ext cx="1524000" cy="3182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 defTabSz="762000">
              <a:spcBef>
                <a:spcPct val="30000"/>
              </a:spcBef>
            </a:pPr>
            <a:r>
              <a:rPr lang="en-US" sz="1600" dirty="0">
                <a:latin typeface="Arial" charset="0"/>
              </a:rPr>
              <a:t>DBMS </a:t>
            </a:r>
            <a:r>
              <a:rPr lang="en-US" sz="1600" dirty="0" smtClean="0">
                <a:latin typeface="Arial" charset="0"/>
              </a:rPr>
              <a:t>pages</a:t>
            </a:r>
            <a:endParaRPr lang="en-US" sz="1600" dirty="0">
              <a:latin typeface="Arial" charset="0"/>
            </a:endParaRPr>
          </a:p>
        </p:txBody>
      </p:sp>
      <p:sp>
        <p:nvSpPr>
          <p:cNvPr id="26" name="Line 39"/>
          <p:cNvSpPr>
            <a:spLocks noChangeShapeType="1"/>
          </p:cNvSpPr>
          <p:nvPr/>
        </p:nvSpPr>
        <p:spPr bwMode="auto">
          <a:xfrm>
            <a:off x="4419600" y="1143000"/>
            <a:ext cx="1295400" cy="742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7" name="Line 40"/>
          <p:cNvSpPr>
            <a:spLocks noChangeShapeType="1"/>
          </p:cNvSpPr>
          <p:nvPr/>
        </p:nvSpPr>
        <p:spPr bwMode="auto">
          <a:xfrm>
            <a:off x="4419600" y="1143000"/>
            <a:ext cx="1694718" cy="742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8" name="Line 42"/>
          <p:cNvSpPr>
            <a:spLocks noChangeShapeType="1"/>
          </p:cNvSpPr>
          <p:nvPr/>
        </p:nvSpPr>
        <p:spPr bwMode="auto">
          <a:xfrm flipH="1">
            <a:off x="3124199" y="1143000"/>
            <a:ext cx="381000" cy="696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9" name="Line 43"/>
          <p:cNvSpPr>
            <a:spLocks noChangeShapeType="1"/>
          </p:cNvSpPr>
          <p:nvPr/>
        </p:nvSpPr>
        <p:spPr bwMode="auto">
          <a:xfrm flipH="1">
            <a:off x="2590798" y="1143000"/>
            <a:ext cx="914401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565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 to Transactions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Transaction (sequence of executing operations) may be: </a:t>
            </a:r>
          </a:p>
          <a:p>
            <a:pPr lvl="1"/>
            <a:r>
              <a:rPr lang="en-US" i="1" dirty="0" smtClean="0"/>
              <a:t>Stand-alone</a:t>
            </a:r>
            <a:r>
              <a:rPr lang="en-US" dirty="0" smtClean="0"/>
              <a:t>, specified in a high level language like SQL submitted interactively, or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ore typically, </a:t>
            </a:r>
            <a:r>
              <a:rPr lang="en-US" i="1" dirty="0" smtClean="0"/>
              <a:t>embedded</a:t>
            </a:r>
            <a:r>
              <a:rPr lang="en-US" dirty="0" smtClean="0"/>
              <a:t> within application program</a:t>
            </a:r>
          </a:p>
          <a:p>
            <a:r>
              <a:rPr lang="en-US" dirty="0" smtClean="0"/>
              <a:t>Transaction boundaries</a:t>
            </a:r>
            <a:r>
              <a:rPr lang="en-US" dirty="0"/>
              <a:t>: </a:t>
            </a:r>
            <a:r>
              <a:rPr lang="en-US" i="1" dirty="0" err="1" smtClean="0"/>
              <a:t>Begin_transaction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End_transaction</a:t>
            </a:r>
            <a:endParaRPr lang="en-US" i="1" dirty="0" smtClean="0"/>
          </a:p>
          <a:p>
            <a:pPr lvl="1"/>
            <a:r>
              <a:rPr lang="en-US" dirty="0" smtClean="0"/>
              <a:t>Application program may include specification of several transactions separated by Begin and End transaction boundaries</a:t>
            </a:r>
          </a:p>
          <a:p>
            <a:pPr lvl="1"/>
            <a:r>
              <a:rPr lang="en-US" dirty="0" smtClean="0"/>
              <a:t>Transaction code can be executed several times (in a loop), spawning multiple transactions</a:t>
            </a:r>
          </a:p>
          <a:p>
            <a:pPr lvl="1"/>
            <a:r>
              <a:rPr lang="en-US" dirty="0" smtClean="0"/>
              <a:t>Transactions can end in two states: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Commit</a:t>
            </a:r>
            <a:r>
              <a:rPr lang="en-US" dirty="0" smtClean="0"/>
              <a:t>: transaction successfully completes and its results are committed (made permanent)</a:t>
            </a:r>
          </a:p>
          <a:p>
            <a:pPr lvl="2"/>
            <a:r>
              <a:rPr lang="en-US" dirty="0" smtClean="0">
                <a:solidFill>
                  <a:srgbClr val="D1282E"/>
                </a:solidFill>
              </a:rPr>
              <a:t>Abort</a:t>
            </a:r>
            <a:r>
              <a:rPr lang="en-US" dirty="0" smtClean="0"/>
              <a:t>: transaction does not complete and none of its actions are reflected in the database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47145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Transaction Notation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/>
          <a:lstStyle/>
          <a:p>
            <a:r>
              <a:rPr lang="en-US" dirty="0" smtClean="0"/>
              <a:t>Focus on read and write operations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: b</a:t>
            </a:r>
            <a:r>
              <a:rPr lang="en-US" baseline="-25000" dirty="0" smtClean="0"/>
              <a:t>1</a:t>
            </a:r>
            <a:r>
              <a:rPr lang="en-US" dirty="0" smtClean="0"/>
              <a:t>; r</a:t>
            </a:r>
            <a:r>
              <a:rPr lang="en-US" baseline="-25000" dirty="0" smtClean="0"/>
              <a:t>1</a:t>
            </a:r>
            <a:r>
              <a:rPr lang="en-US" dirty="0" smtClean="0"/>
              <a:t>(X); w</a:t>
            </a:r>
            <a:r>
              <a:rPr lang="en-US" baseline="-25000" dirty="0" smtClean="0"/>
              <a:t>1</a:t>
            </a:r>
            <a:r>
              <a:rPr lang="en-US" dirty="0" smtClean="0"/>
              <a:t>(X); r</a:t>
            </a:r>
            <a:r>
              <a:rPr lang="en-US" baseline="-25000" dirty="0" smtClean="0"/>
              <a:t>1</a:t>
            </a:r>
            <a:r>
              <a:rPr lang="en-US" dirty="0" smtClean="0"/>
              <a:t>(Y); w</a:t>
            </a:r>
            <a:r>
              <a:rPr lang="en-US" baseline="-25000" dirty="0" smtClean="0"/>
              <a:t>1</a:t>
            </a:r>
            <a:r>
              <a:rPr lang="en-US" dirty="0" smtClean="0"/>
              <a:t>(Y); e</a:t>
            </a:r>
            <a:r>
              <a:rPr lang="en-US" baseline="-25000" dirty="0" smtClean="0"/>
              <a:t>1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: b</a:t>
            </a:r>
            <a:r>
              <a:rPr lang="en-US" baseline="-25000" dirty="0" smtClean="0"/>
              <a:t>2</a:t>
            </a:r>
            <a:r>
              <a:rPr lang="en-US" dirty="0" smtClean="0"/>
              <a:t>; r</a:t>
            </a:r>
            <a:r>
              <a:rPr lang="en-US" baseline="-25000" dirty="0" smtClean="0"/>
              <a:t>2</a:t>
            </a:r>
            <a:r>
              <a:rPr lang="en-US" dirty="0" smtClean="0"/>
              <a:t>(Y); w</a:t>
            </a:r>
            <a:r>
              <a:rPr lang="en-US" baseline="-25000" dirty="0" smtClean="0"/>
              <a:t>2</a:t>
            </a:r>
            <a:r>
              <a:rPr lang="en-US" dirty="0" smtClean="0"/>
              <a:t>(Y); e</a:t>
            </a:r>
            <a:r>
              <a:rPr lang="en-US" baseline="-25000" dirty="0" smtClean="0"/>
              <a:t>2</a:t>
            </a:r>
            <a:r>
              <a:rPr lang="en-US" dirty="0" smtClean="0"/>
              <a:t>;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specify transaction boundaries (begin and end)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 specifies a unique transaction identifier (</a:t>
            </a:r>
            <a:r>
              <a:rPr lang="en-US" dirty="0" err="1" smtClean="0"/>
              <a:t>Tid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</a:t>
            </a:r>
            <a:r>
              <a:rPr lang="en-US" baseline="-25000" dirty="0" smtClean="0"/>
              <a:t>5</a:t>
            </a:r>
            <a:r>
              <a:rPr lang="en-US" dirty="0" smtClean="0"/>
              <a:t>(Z) means </a:t>
            </a:r>
            <a:r>
              <a:rPr lang="en-US" i="1" dirty="0" smtClean="0"/>
              <a:t>transaction 5 writes out the value for data item Z</a:t>
            </a:r>
          </a:p>
          <a:p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40B4-C538-48A4-AED6-8EAED32E26B9}" type="slidenum">
              <a:rPr lang="en-CA" smtClean="0"/>
              <a:pPr/>
              <a:t>9</a:t>
            </a:fld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066800"/>
            <a:ext cx="373380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87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30624</TotalTime>
  <Words>1102</Words>
  <Application>Microsoft Office PowerPoint</Application>
  <PresentationFormat>On-screen Show (4:3)</PresentationFormat>
  <Paragraphs>168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Wingdings</vt:lpstr>
      <vt:lpstr>1_Essential</vt:lpstr>
      <vt:lpstr>Introduction to Transaction Processing</vt:lpstr>
      <vt:lpstr>Lecture Outline</vt:lpstr>
      <vt:lpstr>Definitions</vt:lpstr>
      <vt:lpstr>Why we need transactions</vt:lpstr>
      <vt:lpstr>Transaction Processing Model</vt:lpstr>
      <vt:lpstr>Computer Storage Hierarchy</vt:lpstr>
      <vt:lpstr>READ AND WRITE OPERATIONS</vt:lpstr>
      <vt:lpstr>Back to Transactions</vt:lpstr>
      <vt:lpstr>Transaction Notation</vt:lpstr>
      <vt:lpstr>Modes of concurrency</vt:lpstr>
      <vt:lpstr>What can go wrong?</vt:lpstr>
      <vt:lpstr>ACID Properties</vt:lpstr>
      <vt:lpstr>Transaction Support in SQL </vt:lpstr>
      <vt:lpstr>Sample SQL transaction</vt:lpstr>
      <vt:lpstr>Lecture Summary</vt:lpstr>
    </vt:vector>
  </TitlesOfParts>
  <Company>PEARSON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jchampai;Frank Tompa</dc:creator>
  <cp:lastModifiedBy>M. Tamer Ozsu</cp:lastModifiedBy>
  <cp:revision>202</cp:revision>
  <dcterms:created xsi:type="dcterms:W3CDTF">2010-05-06T15:58:58Z</dcterms:created>
  <dcterms:modified xsi:type="dcterms:W3CDTF">2013-11-11T16:41:31Z</dcterms:modified>
</cp:coreProperties>
</file>