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4" r:id="rId1"/>
  </p:sldMasterIdLst>
  <p:notesMasterIdLst>
    <p:notesMasterId r:id="rId12"/>
  </p:notesMasterIdLst>
  <p:sldIdLst>
    <p:sldId id="256" r:id="rId2"/>
    <p:sldId id="257" r:id="rId3"/>
    <p:sldId id="258" r:id="rId4"/>
    <p:sldId id="307" r:id="rId5"/>
    <p:sldId id="274" r:id="rId6"/>
    <p:sldId id="277" r:id="rId7"/>
    <p:sldId id="309" r:id="rId8"/>
    <p:sldId id="275" r:id="rId9"/>
    <p:sldId id="310" r:id="rId10"/>
    <p:sldId id="30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EA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 autoAdjust="0"/>
  </p:normalViewPr>
  <p:slideViewPr>
    <p:cSldViewPr>
      <p:cViewPr varScale="1">
        <p:scale>
          <a:sx n="183" d="100"/>
          <a:sy n="183" d="100"/>
        </p:scale>
        <p:origin x="-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0F98A6-41B1-4AB6-A72A-5E0250023AD3}" type="datetimeFigureOut">
              <a:rPr lang="en-US"/>
              <a:pPr>
                <a:defRPr/>
              </a:pPr>
              <a:t>2013-09-11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22FBED-3679-42E8-9041-BA1AEB94C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33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 smtClean="0">
                <a:latin typeface="+mj-lt"/>
              </a:rPr>
              <a:t>Functional Dependencies</a:t>
            </a:r>
            <a:endParaRPr lang="en-US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Chapter 15.1-15.2, 15.5 (6/E)</a:t>
            </a:r>
          </a:p>
          <a:p>
            <a:r>
              <a:rPr lang="en-CA" dirty="0" smtClean="0"/>
              <a:t>Chapter 10.1-10.2, 10.5 (5/E)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7359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Summary</a:t>
            </a:r>
            <a:endParaRPr lang="en-US" dirty="0" smtClean="0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 guidelines for good design</a:t>
            </a:r>
          </a:p>
          <a:p>
            <a:r>
              <a:rPr lang="en-US" dirty="0" smtClean="0"/>
              <a:t>Functional dependency</a:t>
            </a:r>
          </a:p>
          <a:p>
            <a:pPr lvl="1"/>
            <a:r>
              <a:rPr lang="en-US" dirty="0" smtClean="0"/>
              <a:t>Basic tool for analyzing relational schemas</a:t>
            </a:r>
          </a:p>
          <a:p>
            <a:pPr lvl="1"/>
            <a:r>
              <a:rPr lang="en-US" dirty="0" smtClean="0"/>
              <a:t>Check for Boyce-</a:t>
            </a:r>
            <a:r>
              <a:rPr lang="en-US" dirty="0" err="1" smtClean="0"/>
              <a:t>Codd</a:t>
            </a:r>
            <a:r>
              <a:rPr lang="en-US" dirty="0" smtClean="0"/>
              <a:t> Normal Form (BCNF) to validate designs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100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guidelines for relation schemas</a:t>
            </a:r>
          </a:p>
          <a:p>
            <a:r>
              <a:rPr lang="en-US" dirty="0" smtClean="0"/>
              <a:t>Functional dependencies</a:t>
            </a:r>
          </a:p>
          <a:p>
            <a:pPr lvl="1"/>
            <a:r>
              <a:rPr lang="en-US" dirty="0" smtClean="0"/>
              <a:t>Definition and interpretation</a:t>
            </a:r>
          </a:p>
          <a:p>
            <a:pPr lvl="1"/>
            <a:r>
              <a:rPr lang="en-US" dirty="0" smtClean="0"/>
              <a:t>Formal definition of keys</a:t>
            </a:r>
          </a:p>
          <a:p>
            <a:r>
              <a:rPr lang="en-US" dirty="0" smtClean="0"/>
              <a:t>Boyce-</a:t>
            </a:r>
            <a:r>
              <a:rPr lang="en-US" dirty="0" err="1" smtClean="0"/>
              <a:t>Codd</a:t>
            </a:r>
            <a:r>
              <a:rPr lang="en-US" dirty="0" smtClean="0"/>
              <a:t> Normal Form (BCNF)</a:t>
            </a:r>
          </a:p>
          <a:p>
            <a:pPr lvl="1"/>
            <a:r>
              <a:rPr lang="en-US" dirty="0" smtClean="0"/>
              <a:t> Application of dependency theory to checking DB design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3776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Goodness</a:t>
            </a:r>
            <a:r>
              <a:rPr lang="en-US" dirty="0" smtClean="0"/>
              <a:t> in Relational Design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Clarity of attributes provides </a:t>
            </a:r>
            <a:r>
              <a:rPr lang="en-US" dirty="0"/>
              <a:t>semantics </a:t>
            </a:r>
            <a:r>
              <a:rPr lang="en-US" dirty="0" smtClean="0"/>
              <a:t>for relation schema.</a:t>
            </a:r>
          </a:p>
          <a:p>
            <a:pPr lvl="1"/>
            <a:r>
              <a:rPr lang="en-US" dirty="0" smtClean="0"/>
              <a:t>Naming of attributes</a:t>
            </a:r>
          </a:p>
          <a:p>
            <a:pPr lvl="1"/>
            <a:r>
              <a:rPr lang="en-US" i="1" dirty="0" smtClean="0"/>
              <a:t>Fit</a:t>
            </a:r>
            <a:r>
              <a:rPr lang="en-US" dirty="0" smtClean="0"/>
              <a:t> of attributes with each other</a:t>
            </a:r>
          </a:p>
          <a:p>
            <a:pPr lvl="1"/>
            <a:r>
              <a:rPr lang="en-US" b="1" dirty="0" smtClean="0"/>
              <a:t>Guideline 1</a:t>
            </a:r>
          </a:p>
          <a:p>
            <a:pPr lvl="2"/>
            <a:r>
              <a:rPr lang="en-US" dirty="0" smtClean="0"/>
              <a:t>Design each relation </a:t>
            </a:r>
            <a:r>
              <a:rPr lang="en-US" dirty="0"/>
              <a:t>schema so that it is easy to explain its </a:t>
            </a:r>
            <a:r>
              <a:rPr lang="en-US" dirty="0" smtClean="0"/>
              <a:t>meaning.</a:t>
            </a:r>
          </a:p>
          <a:p>
            <a:pPr lvl="3"/>
            <a:r>
              <a:rPr lang="en-US" dirty="0" smtClean="0"/>
              <a:t>Natural result of good ER design</a:t>
            </a:r>
            <a:endParaRPr lang="en-US" dirty="0"/>
          </a:p>
          <a:p>
            <a:pPr lvl="2"/>
            <a:r>
              <a:rPr lang="en-US" dirty="0"/>
              <a:t>Do not </a:t>
            </a:r>
            <a:r>
              <a:rPr lang="en-US" dirty="0" smtClean="0"/>
              <a:t>arbitrarily combine </a:t>
            </a:r>
            <a:r>
              <a:rPr lang="en-US" dirty="0"/>
              <a:t>attributes from multiple entity types and relationship types into a single </a:t>
            </a:r>
            <a:r>
              <a:rPr lang="en-US" dirty="0" smtClean="0"/>
              <a:t>relation.</a:t>
            </a:r>
          </a:p>
          <a:p>
            <a:r>
              <a:rPr lang="en-US" dirty="0" smtClean="0"/>
              <a:t>How can we measure how well attributes fit together?</a:t>
            </a:r>
            <a:endParaRPr lang="en-US" dirty="0"/>
          </a:p>
          <a:p>
            <a:pPr lvl="1"/>
            <a:r>
              <a:rPr lang="en-US" dirty="0" smtClean="0"/>
              <a:t>Amount of </a:t>
            </a:r>
            <a:r>
              <a:rPr lang="en-US" dirty="0"/>
              <a:t>redundant information in tuples</a:t>
            </a:r>
          </a:p>
          <a:p>
            <a:pPr lvl="1"/>
            <a:r>
              <a:rPr lang="en-US" dirty="0" smtClean="0"/>
              <a:t>Amount of </a:t>
            </a:r>
            <a:r>
              <a:rPr lang="en-US" dirty="0"/>
              <a:t>NULL values in tuples</a:t>
            </a:r>
          </a:p>
          <a:p>
            <a:pPr lvl="1"/>
            <a:r>
              <a:rPr lang="en-US" dirty="0" smtClean="0"/>
              <a:t>Possibility </a:t>
            </a:r>
            <a:r>
              <a:rPr lang="en-US" dirty="0"/>
              <a:t>of generating spurious tuples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808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Mis</a:t>
            </a:r>
            <a:r>
              <a:rPr lang="en-CA" dirty="0" smtClean="0"/>
              <a:t>-packaged Attributes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Every tuple includes employee data and department data</a:t>
            </a:r>
          </a:p>
          <a:p>
            <a:r>
              <a:rPr lang="en-CA" dirty="0" smtClean="0"/>
              <a:t>Redundancy</a:t>
            </a:r>
          </a:p>
          <a:p>
            <a:pPr lvl="1"/>
            <a:r>
              <a:rPr lang="en-CA" dirty="0" err="1" smtClean="0"/>
              <a:t>Dept</a:t>
            </a:r>
            <a:r>
              <a:rPr lang="en-CA" dirty="0" smtClean="0"/>
              <a:t> name and manager id repeated for every employee in </a:t>
            </a:r>
            <a:r>
              <a:rPr lang="en-CA" dirty="0" err="1" smtClean="0"/>
              <a:t>dept</a:t>
            </a:r>
            <a:endParaRPr lang="en-CA" dirty="0" smtClean="0"/>
          </a:p>
          <a:p>
            <a:r>
              <a:rPr lang="en-CA" dirty="0" smtClean="0"/>
              <a:t>Potential for too many NULL values</a:t>
            </a:r>
          </a:p>
          <a:p>
            <a:pPr lvl="1"/>
            <a:r>
              <a:rPr lang="en-CA" dirty="0" smtClean="0"/>
              <a:t>Departments with no employees need to pad tuple with NULLS</a:t>
            </a:r>
          </a:p>
          <a:p>
            <a:pPr lvl="1"/>
            <a:r>
              <a:rPr lang="en-CA" dirty="0" smtClean="0"/>
              <a:t>Employees not in any department need to pad tuples with NULLS</a:t>
            </a:r>
          </a:p>
          <a:p>
            <a:r>
              <a:rPr lang="en-CA" dirty="0" smtClean="0"/>
              <a:t>Update anomalies</a:t>
            </a:r>
          </a:p>
          <a:p>
            <a:pPr lvl="1"/>
            <a:r>
              <a:rPr lang="en-CA" dirty="0" smtClean="0"/>
              <a:t>Deleting the last employee in a </a:t>
            </a:r>
            <a:r>
              <a:rPr lang="en-CA" dirty="0" err="1" smtClean="0"/>
              <a:t>dept</a:t>
            </a:r>
            <a:r>
              <a:rPr lang="en-CA" dirty="0" smtClean="0"/>
              <a:t> should not delete </a:t>
            </a:r>
            <a:r>
              <a:rPr lang="en-CA" dirty="0" err="1" smtClean="0"/>
              <a:t>dept</a:t>
            </a:r>
            <a:endParaRPr lang="en-CA" dirty="0" smtClean="0"/>
          </a:p>
          <a:p>
            <a:pPr lvl="1"/>
            <a:r>
              <a:rPr lang="en-CA" dirty="0" smtClean="0"/>
              <a:t>Changing the </a:t>
            </a:r>
            <a:r>
              <a:rPr lang="en-CA" dirty="0" err="1" smtClean="0"/>
              <a:t>dept</a:t>
            </a:r>
            <a:r>
              <a:rPr lang="en-CA" dirty="0" smtClean="0"/>
              <a:t> name/</a:t>
            </a:r>
            <a:r>
              <a:rPr lang="en-CA" dirty="0" err="1" smtClean="0"/>
              <a:t>mgr</a:t>
            </a:r>
            <a:r>
              <a:rPr lang="en-CA" dirty="0" smtClean="0"/>
              <a:t> requires many tuples to be updated</a:t>
            </a:r>
          </a:p>
          <a:p>
            <a:pPr lvl="1"/>
            <a:r>
              <a:rPr lang="en-CA" dirty="0" smtClean="0"/>
              <a:t>Inserting employees requires checking for consistency of its </a:t>
            </a:r>
            <a:r>
              <a:rPr lang="en-CA" dirty="0" err="1" smtClean="0"/>
              <a:t>dept</a:t>
            </a:r>
            <a:r>
              <a:rPr lang="en-CA" dirty="0" smtClean="0"/>
              <a:t> name and manager</a:t>
            </a:r>
          </a:p>
          <a:p>
            <a:r>
              <a:rPr lang="en-CA" b="1" dirty="0" smtClean="0"/>
              <a:t>Guideline 2</a:t>
            </a:r>
          </a:p>
          <a:p>
            <a:pPr lvl="1"/>
            <a:r>
              <a:rPr lang="en-CA" dirty="0" smtClean="0"/>
              <a:t>Design relational DB schema so that every fact can be stored in one and only one tuple.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58007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02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Dependencies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95600"/>
                <a:ext cx="8229600" cy="3886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i="1" dirty="0" smtClean="0"/>
                  <a:t>Assume that no two actors have the same name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Each actor has a unique date and city of birth.</a:t>
                </a:r>
              </a:p>
              <a:p>
                <a:r>
                  <a:rPr lang="en-US" dirty="0" smtClean="0"/>
                  <a:t>Therefore, given an actor’s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name</a:t>
                </a:r>
                <a:r>
                  <a:rPr lang="en-US" dirty="0" smtClean="0"/>
                  <a:t>, there is only one possible value for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birth</a:t>
                </a:r>
                <a:r>
                  <a:rPr lang="en-US" dirty="0" smtClean="0"/>
                  <a:t> and for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city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name </a:t>
                </a:r>
                <a14:m>
                  <m:oMath xmlns:m="http://schemas.openxmlformats.org/officeDocument/2006/math" xmlns="">
                    <m:r>
                      <a:rPr lang="en-US" i="1" dirty="0">
                        <a:latin typeface="Cambria Math"/>
                        <a:cs typeface="Courier New" pitchFamily="49" charset="0"/>
                      </a:rPr>
                      <m:t>→</m:t>
                    </m:r>
                  </m:oMath>
                </a14:m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 birth</a:t>
                </a:r>
              </a:p>
              <a:p>
                <a:pPr lvl="1"/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name </a:t>
                </a:r>
                <a14:m>
                  <m:oMath xmlns:m="http://schemas.openxmlformats.org/officeDocument/2006/math" xmlns="">
                    <m:r>
                      <a:rPr lang="en-US" i="1" dirty="0">
                        <a:latin typeface="Cambria Math"/>
                        <a:cs typeface="Courier New" pitchFamily="49" charset="0"/>
                      </a:rPr>
                      <m:t>→</m:t>
                    </m:r>
                  </m:oMath>
                </a14:m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 city</a:t>
                </a:r>
              </a:p>
              <a:p>
                <a:r>
                  <a:rPr lang="en-US" dirty="0" smtClean="0">
                    <a:cs typeface="Courier New" pitchFamily="49" charset="0"/>
                  </a:rPr>
                  <a:t>However, given a birth year, we do not have a unique corresponding name or city.</a:t>
                </a:r>
              </a:p>
              <a:p>
                <a:pPr lvl="1"/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birth </a:t>
                </a:r>
                <a:r>
                  <a:rPr lang="en-US" dirty="0">
                    <a:latin typeface="Cambria Math"/>
                    <a:ea typeface="Cambria Math"/>
                  </a:rPr>
                  <a:t>↛</a:t>
                </a:r>
                <a:r>
                  <a:rPr lang="en-CA" dirty="0" smtClean="0"/>
                  <a:t>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name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  <a:p>
                <a:pPr lvl="1"/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birth </a:t>
                </a:r>
                <a:r>
                  <a:rPr lang="en-US" dirty="0">
                    <a:latin typeface="Cambria Math"/>
                    <a:ea typeface="Cambria Math"/>
                  </a:rPr>
                  <a:t>↛</a:t>
                </a:r>
                <a:r>
                  <a:rPr lang="en-CA" dirty="0"/>
                  <a:t> 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city</a:t>
                </a:r>
              </a:p>
              <a:p>
                <a:r>
                  <a:rPr lang="en-US" dirty="0" smtClean="0">
                    <a:cs typeface="Courier New" pitchFamily="49" charset="0"/>
                  </a:rPr>
                  <a:t>Cannot tell from example whether or not city determines name or birth</a:t>
                </a:r>
                <a:endParaRPr lang="en-US" dirty="0">
                  <a:cs typeface="Courier New" pitchFamily="49" charset="0"/>
                </a:endParaRPr>
              </a:p>
              <a:p>
                <a:endParaRPr lang="en-US" dirty="0" smtClean="0"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368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95600"/>
                <a:ext cx="8229600" cy="3886200"/>
              </a:xfrm>
              <a:blipFill rotWithShape="1">
                <a:blip r:embed="rId2"/>
                <a:stretch>
                  <a:fillRect l="-519" t="-15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00446"/>
              </p:ext>
            </p:extLst>
          </p:nvPr>
        </p:nvGraphicFramePr>
        <p:xfrm>
          <a:off x="2057400" y="838200"/>
          <a:ext cx="434340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8040"/>
                <a:gridCol w="1212680"/>
                <a:gridCol w="1212680"/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Actor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name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birth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city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Ben Affleck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1972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Berkeley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Alan </a:t>
                      </a:r>
                      <a:r>
                        <a:rPr lang="en-CA" sz="1600" u="none" strike="noStrike" dirty="0" err="1">
                          <a:effectLst/>
                        </a:rPr>
                        <a:t>Arkin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1934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New York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Tommy Lee Jones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1946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San Saba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John Wells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1957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Alexandria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Steven Spielberg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1946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Cincinnati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Daniel Day-Lewis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1957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Greenwich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553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Functional Dependency</a:t>
            </a:r>
            <a:endParaRPr lang="en-US" dirty="0" smtClean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Constraint between two sets of attributes from the database</a:t>
            </a:r>
          </a:p>
          <a:p>
            <a:pPr>
              <a:spcBef>
                <a:spcPts val="10800"/>
              </a:spcBef>
            </a:pPr>
            <a:r>
              <a:rPr lang="en-US" dirty="0" smtClean="0"/>
              <a:t>Property </a:t>
            </a:r>
            <a:r>
              <a:rPr lang="en-US" dirty="0"/>
              <a:t>of semantics or meaning of the </a:t>
            </a:r>
            <a:r>
              <a:rPr lang="en-US" dirty="0" smtClean="0"/>
              <a:t>attributes</a:t>
            </a:r>
          </a:p>
          <a:p>
            <a:r>
              <a:rPr lang="en-US" dirty="0" smtClean="0"/>
              <a:t>Recognized and recorded as part of database design</a:t>
            </a:r>
            <a:endParaRPr lang="en-US" dirty="0"/>
          </a:p>
          <a:p>
            <a:r>
              <a:rPr lang="en-US" dirty="0"/>
              <a:t>Given a </a:t>
            </a:r>
            <a:r>
              <a:rPr lang="en-US" dirty="0" smtClean="0"/>
              <a:t>relation state</a:t>
            </a:r>
            <a:endParaRPr lang="en-US" dirty="0"/>
          </a:p>
          <a:p>
            <a:pPr lvl="1"/>
            <a:r>
              <a:rPr lang="en-US" dirty="0"/>
              <a:t>Cannot determine which </a:t>
            </a:r>
            <a:r>
              <a:rPr lang="en-US" dirty="0" smtClean="0"/>
              <a:t>functional dependencies </a:t>
            </a:r>
            <a:r>
              <a:rPr lang="en-US" dirty="0"/>
              <a:t>hold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state that </a:t>
            </a:r>
            <a:r>
              <a:rPr lang="en-US" dirty="0" smtClean="0"/>
              <a:t>functional dependency </a:t>
            </a:r>
            <a:r>
              <a:rPr lang="en-US" dirty="0"/>
              <a:t>does not hold if there are tuples that show violation of </a:t>
            </a:r>
            <a:r>
              <a:rPr lang="en-US" dirty="0" smtClean="0"/>
              <a:t>the dependency</a:t>
            </a:r>
          </a:p>
          <a:p>
            <a:r>
              <a:rPr lang="en-US" dirty="0" smtClean="0"/>
              <a:t>Write </a:t>
            </a:r>
            <a:r>
              <a:rPr lang="en-US" dirty="0" smtClean="0">
                <a:sym typeface="Symbol"/>
              </a:rPr>
              <a:t>{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,B</a:t>
            </a:r>
            <a:r>
              <a:rPr lang="en-US" baseline="-25000" dirty="0" smtClean="0"/>
              <a:t>2</a:t>
            </a:r>
            <a:r>
              <a:rPr lang="en-US" dirty="0" smtClean="0"/>
              <a:t>,…,B</a:t>
            </a:r>
            <a:r>
              <a:rPr lang="en-US" baseline="-25000" dirty="0" smtClean="0"/>
              <a:t>i</a:t>
            </a:r>
            <a:r>
              <a:rPr lang="en-US" dirty="0" smtClean="0"/>
              <a:t>} </a:t>
            </a:r>
            <a:r>
              <a:rPr lang="en-US" dirty="0">
                <a:sym typeface="Symbol"/>
              </a:rPr>
              <a:t> </a:t>
            </a:r>
            <a:r>
              <a:rPr lang="en-US" dirty="0" smtClean="0">
                <a:sym typeface="Symbol"/>
              </a:rPr>
              <a:t>{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but can omit set braces if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=1 or </a:t>
            </a:r>
            <a:r>
              <a:rPr lang="en-US" i="1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=1, respectively.</a:t>
            </a:r>
          </a:p>
          <a:p>
            <a:pPr lvl="1"/>
            <a:r>
              <a:rPr lang="en-US" dirty="0" smtClean="0">
                <a:sym typeface="Symbol"/>
              </a:rPr>
              <a:t>{name}  {</a:t>
            </a:r>
            <a:r>
              <a:rPr lang="en-US" dirty="0" err="1" smtClean="0">
                <a:sym typeface="Symbol"/>
              </a:rPr>
              <a:t>birth,city</a:t>
            </a:r>
            <a:r>
              <a:rPr lang="en-US" dirty="0" smtClean="0">
                <a:sym typeface="Symbol"/>
              </a:rPr>
              <a:t>}          or            name </a:t>
            </a:r>
            <a:r>
              <a:rPr lang="en-US" dirty="0">
                <a:sym typeface="Symbol"/>
              </a:rPr>
              <a:t> {</a:t>
            </a:r>
            <a:r>
              <a:rPr lang="en-US" dirty="0" err="1">
                <a:sym typeface="Symbol"/>
              </a:rPr>
              <a:t>birth,city</a:t>
            </a:r>
            <a:r>
              <a:rPr lang="en-US" dirty="0">
                <a:sym typeface="Symbol"/>
              </a:rPr>
              <a:t>}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1371600" y="1447800"/>
            <a:ext cx="6172200" cy="1200329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Given relation scheme R(A</a:t>
            </a:r>
            <a:r>
              <a:rPr lang="en-US" baseline="-25000" dirty="0"/>
              <a:t>1</a:t>
            </a:r>
            <a:r>
              <a:rPr lang="en-US" dirty="0"/>
              <a:t>,A</a:t>
            </a:r>
            <a:r>
              <a:rPr lang="en-US" baseline="-25000" dirty="0"/>
              <a:t>2</a:t>
            </a:r>
            <a:r>
              <a:rPr lang="en-US" dirty="0"/>
              <a:t>,…,A</a:t>
            </a:r>
            <a:r>
              <a:rPr lang="en-US" baseline="-25000" dirty="0"/>
              <a:t>n</a:t>
            </a:r>
            <a:r>
              <a:rPr lang="en-US" dirty="0"/>
              <a:t>) and sets of attributes  X </a:t>
            </a:r>
            <a:r>
              <a:rPr lang="en-US" dirty="0">
                <a:sym typeface="Symbol"/>
              </a:rPr>
              <a:t> {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,A</a:t>
            </a:r>
            <a:r>
              <a:rPr lang="en-US" baseline="-25000" dirty="0"/>
              <a:t>2</a:t>
            </a:r>
            <a:r>
              <a:rPr lang="en-US" dirty="0"/>
              <a:t>,…,A</a:t>
            </a:r>
            <a:r>
              <a:rPr lang="en-US" baseline="-25000" dirty="0"/>
              <a:t>n</a:t>
            </a:r>
            <a:r>
              <a:rPr lang="en-US" dirty="0"/>
              <a:t>}, Y </a:t>
            </a:r>
            <a:r>
              <a:rPr lang="en-US" dirty="0">
                <a:sym typeface="Symbol"/>
              </a:rPr>
              <a:t> {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,A</a:t>
            </a:r>
            <a:r>
              <a:rPr lang="en-US" baseline="-25000" dirty="0"/>
              <a:t>2</a:t>
            </a:r>
            <a:r>
              <a:rPr lang="en-US" dirty="0"/>
              <a:t>,…,A</a:t>
            </a:r>
            <a:r>
              <a:rPr lang="en-US" baseline="-25000" dirty="0"/>
              <a:t>n</a:t>
            </a:r>
            <a:r>
              <a:rPr lang="en-US" dirty="0"/>
              <a:t>}, X </a:t>
            </a:r>
            <a:r>
              <a:rPr lang="en-US" dirty="0">
                <a:sym typeface="Symbol"/>
              </a:rPr>
              <a:t> Y specifies the following constraint: for </a:t>
            </a:r>
            <a:r>
              <a:rPr lang="en-US" i="1" dirty="0">
                <a:sym typeface="Symbol"/>
              </a:rPr>
              <a:t>any</a:t>
            </a:r>
            <a:r>
              <a:rPr lang="en-US" dirty="0">
                <a:sym typeface="Symbol"/>
              </a:rPr>
              <a:t> tuples t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and t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in </a:t>
            </a:r>
            <a:r>
              <a:rPr lang="en-US" i="1" dirty="0">
                <a:sym typeface="Symbol"/>
              </a:rPr>
              <a:t>any</a:t>
            </a:r>
            <a:r>
              <a:rPr lang="en-US" dirty="0">
                <a:sym typeface="Symbol"/>
              </a:rPr>
              <a:t> valid relation state r of R, if t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[X] = t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[X] then t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[Y] = t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[Y] </a:t>
            </a:r>
            <a:r>
              <a:rPr lang="en-US" dirty="0" smtClean="0">
                <a:sym typeface="Symbol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3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Trivial Functional Dependencies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7924800" cy="5135563"/>
          </a:xfrm>
        </p:spPr>
        <p:txBody>
          <a:bodyPr/>
          <a:lstStyle/>
          <a:p>
            <a:r>
              <a:rPr lang="en-CA" dirty="0" smtClean="0"/>
              <a:t>Some dependencies must always hold</a:t>
            </a:r>
          </a:p>
          <a:p>
            <a:pPr lvl="1"/>
            <a:r>
              <a:rPr lang="en-CA" dirty="0">
                <a:sym typeface="Symbol"/>
              </a:rPr>
              <a:t>{birth, date}  {birth, date}</a:t>
            </a:r>
          </a:p>
          <a:p>
            <a:pPr lvl="1"/>
            <a:r>
              <a:rPr lang="en-CA" dirty="0" smtClean="0">
                <a:sym typeface="Symbol"/>
              </a:rPr>
              <a:t>{birth, date} </a:t>
            </a:r>
            <a:r>
              <a:rPr lang="en-CA">
                <a:sym typeface="Symbol"/>
              </a:rPr>
              <a:t> </a:t>
            </a:r>
            <a:r>
              <a:rPr lang="en-CA" smtClean="0">
                <a:sym typeface="Symbol"/>
              </a:rPr>
              <a:t>date</a:t>
            </a:r>
            <a:endParaRPr lang="en-CA" dirty="0">
              <a:sym typeface="Symbol"/>
            </a:endParaRPr>
          </a:p>
          <a:p>
            <a:pPr lvl="1"/>
            <a:r>
              <a:rPr lang="en-CA" dirty="0">
                <a:sym typeface="Symbol"/>
              </a:rPr>
              <a:t>{birth, date}  </a:t>
            </a:r>
            <a:r>
              <a:rPr lang="en-CA" dirty="0" smtClean="0">
                <a:sym typeface="Symbol"/>
              </a:rPr>
              <a:t>birth</a:t>
            </a:r>
          </a:p>
          <a:p>
            <a:r>
              <a:rPr lang="en-CA" dirty="0" smtClean="0">
                <a:sym typeface="Symbol"/>
              </a:rPr>
              <a:t>For any relation schema R and subsets of attributes X and Y in R, if Y  X, then X Y.</a:t>
            </a:r>
            <a:endParaRPr lang="en-CA" dirty="0">
              <a:sym typeface="Symbol"/>
            </a:endParaRPr>
          </a:p>
          <a:p>
            <a:endParaRPr lang="en-CA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448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Look at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Assume that EMPLOYEE(</a:t>
            </a:r>
            <a:r>
              <a:rPr lang="en-US" dirty="0" err="1" smtClean="0"/>
              <a:t>EmpNo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Department, Email, Phone) has keys:  </a:t>
            </a:r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en-US" dirty="0" err="1" smtClean="0"/>
              <a:t>EmpNo</a:t>
            </a:r>
            <a:endParaRPr lang="en-US" dirty="0" smtClean="0"/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en-US" dirty="0" smtClean="0"/>
              <a:t>Email</a:t>
            </a:r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en-US" dirty="0" smtClean="0"/>
              <a:t>(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, </a:t>
            </a:r>
            <a:r>
              <a:rPr lang="en-US" dirty="0" smtClean="0"/>
              <a:t>Department)</a:t>
            </a:r>
          </a:p>
          <a:p>
            <a:pPr>
              <a:defRPr/>
            </a:pPr>
            <a:r>
              <a:rPr lang="en-US" dirty="0" smtClean="0"/>
              <a:t>Some functional dependencies:</a:t>
            </a:r>
          </a:p>
          <a:p>
            <a:pPr lvl="1">
              <a:defRPr/>
            </a:pPr>
            <a:r>
              <a:rPr lang="en-US" sz="1800" dirty="0" err="1" smtClean="0"/>
              <a:t>EmpNo</a:t>
            </a:r>
            <a:r>
              <a:rPr lang="en-US" sz="1800" dirty="0" smtClean="0"/>
              <a:t>→</a:t>
            </a:r>
            <a:r>
              <a:rPr lang="en-US" sz="1800" b="1" dirty="0" smtClean="0"/>
              <a:t> </a:t>
            </a:r>
            <a:r>
              <a:rPr lang="en-US" sz="1800" dirty="0"/>
              <a:t>{</a:t>
            </a:r>
            <a:r>
              <a:rPr lang="en-US" sz="1800" dirty="0" err="1"/>
              <a:t>EmpNo</a:t>
            </a:r>
            <a:r>
              <a:rPr lang="en-US" sz="1800" dirty="0"/>
              <a:t> </a:t>
            </a:r>
            <a:r>
              <a:rPr lang="en-US" sz="1800" dirty="0" smtClean="0"/>
              <a:t>,</a:t>
            </a:r>
            <a:r>
              <a:rPr lang="en-US" sz="1800" dirty="0" err="1" smtClean="0"/>
              <a:t>FirstName</a:t>
            </a:r>
            <a:r>
              <a:rPr lang="en-US" sz="1800" dirty="0"/>
              <a:t>, </a:t>
            </a:r>
            <a:r>
              <a:rPr lang="en-US" sz="1800" dirty="0" err="1"/>
              <a:t>LastName</a:t>
            </a:r>
            <a:r>
              <a:rPr lang="en-US" sz="1800" dirty="0"/>
              <a:t>, Department, Email, </a:t>
            </a:r>
            <a:r>
              <a:rPr lang="en-US" sz="1800" dirty="0" smtClean="0"/>
              <a:t>Phone}</a:t>
            </a:r>
          </a:p>
          <a:p>
            <a:pPr lvl="1">
              <a:defRPr/>
            </a:pPr>
            <a:r>
              <a:rPr lang="en-US" sz="1800" dirty="0" smtClean="0"/>
              <a:t>Email </a:t>
            </a:r>
            <a:r>
              <a:rPr lang="en-US" sz="1800" dirty="0"/>
              <a:t>→ {</a:t>
            </a:r>
            <a:r>
              <a:rPr lang="en-US" sz="1800" dirty="0" err="1"/>
              <a:t>EmpNo</a:t>
            </a:r>
            <a:r>
              <a:rPr lang="en-US" sz="1800" dirty="0"/>
              <a:t> ,</a:t>
            </a:r>
            <a:r>
              <a:rPr lang="en-US" sz="1800" dirty="0" err="1"/>
              <a:t>FirstName</a:t>
            </a:r>
            <a:r>
              <a:rPr lang="en-US" sz="1800" dirty="0"/>
              <a:t>, </a:t>
            </a:r>
            <a:r>
              <a:rPr lang="en-US" sz="1800" dirty="0" err="1"/>
              <a:t>LastName</a:t>
            </a:r>
            <a:r>
              <a:rPr lang="en-US" sz="1800" dirty="0"/>
              <a:t>, Department, Email, Phone</a:t>
            </a:r>
            <a:r>
              <a:rPr lang="en-US" sz="1800" dirty="0" smtClean="0"/>
              <a:t>}</a:t>
            </a:r>
          </a:p>
          <a:p>
            <a:pPr lvl="1">
              <a:defRPr/>
            </a:pPr>
            <a:r>
              <a:rPr lang="en-US" sz="1800" dirty="0"/>
              <a:t>{</a:t>
            </a:r>
            <a:r>
              <a:rPr lang="en-US" sz="1800" dirty="0" err="1" smtClean="0"/>
              <a:t>FirstName</a:t>
            </a:r>
            <a:r>
              <a:rPr lang="en-US" sz="1800" dirty="0"/>
              <a:t>, </a:t>
            </a:r>
            <a:r>
              <a:rPr lang="en-US" sz="1800" dirty="0" err="1"/>
              <a:t>LastName</a:t>
            </a:r>
            <a:r>
              <a:rPr lang="en-US" sz="1800" dirty="0"/>
              <a:t>, </a:t>
            </a:r>
            <a:r>
              <a:rPr lang="en-US" sz="1800" dirty="0" smtClean="0"/>
              <a:t>Department</a:t>
            </a:r>
            <a:r>
              <a:rPr lang="en-US" sz="1800" dirty="0"/>
              <a:t>}</a:t>
            </a:r>
            <a:r>
              <a:rPr lang="en-US" sz="1800" dirty="0" smtClean="0"/>
              <a:t> → </a:t>
            </a:r>
            <a:r>
              <a:rPr lang="en-US" sz="1800" dirty="0"/>
              <a:t>{</a:t>
            </a:r>
            <a:r>
              <a:rPr lang="en-US" sz="1800" dirty="0" err="1"/>
              <a:t>EmpNo</a:t>
            </a:r>
            <a:r>
              <a:rPr lang="en-US" sz="1800" dirty="0"/>
              <a:t> ,</a:t>
            </a:r>
            <a:r>
              <a:rPr lang="en-US" sz="1800" dirty="0" err="1"/>
              <a:t>FirstName</a:t>
            </a:r>
            <a:r>
              <a:rPr lang="en-US" sz="1800" dirty="0"/>
              <a:t>, </a:t>
            </a:r>
            <a:r>
              <a:rPr lang="en-US" sz="1800" dirty="0" err="1"/>
              <a:t>LastName</a:t>
            </a:r>
            <a:r>
              <a:rPr lang="en-US" sz="1800" dirty="0"/>
              <a:t>, Department, Email, Phone</a:t>
            </a:r>
            <a:r>
              <a:rPr lang="en-US" sz="1800" dirty="0" smtClean="0"/>
              <a:t>}</a:t>
            </a:r>
          </a:p>
          <a:p>
            <a:pPr lvl="1">
              <a:defRPr/>
            </a:pPr>
            <a:r>
              <a:rPr lang="en-US" sz="1800" dirty="0" smtClean="0"/>
              <a:t>{</a:t>
            </a:r>
            <a:r>
              <a:rPr lang="en-US" sz="1800" dirty="0" err="1" smtClean="0"/>
              <a:t>EmpNo</a:t>
            </a:r>
            <a:r>
              <a:rPr lang="en-US" sz="1800" dirty="0" smtClean="0"/>
              <a:t>, Email, Phone} </a:t>
            </a:r>
            <a:r>
              <a:rPr lang="en-US" sz="1800" dirty="0"/>
              <a:t>→ {</a:t>
            </a:r>
            <a:r>
              <a:rPr lang="en-US" sz="1800" dirty="0" err="1"/>
              <a:t>EmpNo</a:t>
            </a:r>
            <a:r>
              <a:rPr lang="en-US" sz="1800" dirty="0"/>
              <a:t> ,</a:t>
            </a:r>
            <a:r>
              <a:rPr lang="en-US" sz="1800" dirty="0" err="1"/>
              <a:t>FirstName</a:t>
            </a:r>
            <a:r>
              <a:rPr lang="en-US" sz="1800" dirty="0"/>
              <a:t>, </a:t>
            </a:r>
            <a:r>
              <a:rPr lang="en-US" sz="1800" dirty="0" err="1"/>
              <a:t>LastName</a:t>
            </a:r>
            <a:r>
              <a:rPr lang="en-US" sz="1800" dirty="0"/>
              <a:t>, Department, Email, Phone</a:t>
            </a:r>
            <a:r>
              <a:rPr lang="en-US" sz="1800" dirty="0" smtClean="0"/>
              <a:t>}</a:t>
            </a:r>
          </a:p>
          <a:p>
            <a:pPr>
              <a:defRPr/>
            </a:pPr>
            <a:r>
              <a:rPr lang="en-US" dirty="0"/>
              <a:t>Given relation scheme R(A</a:t>
            </a:r>
            <a:r>
              <a:rPr lang="en-US" baseline="-25000" dirty="0"/>
              <a:t>1</a:t>
            </a:r>
            <a:r>
              <a:rPr lang="en-US" dirty="0"/>
              <a:t>,A</a:t>
            </a:r>
            <a:r>
              <a:rPr lang="en-US" baseline="-25000" dirty="0"/>
              <a:t>2</a:t>
            </a:r>
            <a:r>
              <a:rPr lang="en-US" dirty="0"/>
              <a:t>,…,A</a:t>
            </a:r>
            <a:r>
              <a:rPr lang="en-US" baseline="-25000" dirty="0"/>
              <a:t>n</a:t>
            </a:r>
            <a:r>
              <a:rPr lang="en-US" dirty="0"/>
              <a:t>) </a:t>
            </a:r>
            <a:r>
              <a:rPr lang="en-US" dirty="0" smtClean="0"/>
              <a:t>and set </a:t>
            </a:r>
            <a:r>
              <a:rPr lang="en-US" dirty="0"/>
              <a:t>of attributes  X </a:t>
            </a:r>
            <a:r>
              <a:rPr lang="en-US" dirty="0" smtClean="0">
                <a:sym typeface="Symbol"/>
              </a:rPr>
              <a:t>in R. X is a </a:t>
            </a:r>
            <a:r>
              <a:rPr lang="en-US" dirty="0" err="1" smtClean="0">
                <a:sym typeface="Symbol"/>
              </a:rPr>
              <a:t>superkey</a:t>
            </a:r>
            <a:r>
              <a:rPr lang="en-US" dirty="0" smtClean="0">
                <a:sym typeface="Symbol"/>
              </a:rPr>
              <a:t> for R if </a:t>
            </a:r>
            <a:r>
              <a:rPr lang="en-US" dirty="0" smtClean="0"/>
              <a:t>X </a:t>
            </a:r>
            <a:r>
              <a:rPr lang="en-US" dirty="0">
                <a:sym typeface="Symbol"/>
              </a:rPr>
              <a:t> </a:t>
            </a:r>
            <a:r>
              <a:rPr lang="en-US" dirty="0" smtClean="0"/>
              <a:t>{A</a:t>
            </a:r>
            <a:r>
              <a:rPr lang="en-US" baseline="-25000" dirty="0" smtClean="0"/>
              <a:t>1</a:t>
            </a:r>
            <a:r>
              <a:rPr lang="en-US" dirty="0" smtClean="0"/>
              <a:t>,A</a:t>
            </a:r>
            <a:r>
              <a:rPr lang="en-US" baseline="-25000" dirty="0" smtClean="0"/>
              <a:t>2</a:t>
            </a:r>
            <a:r>
              <a:rPr lang="en-US" dirty="0"/>
              <a:t>,…,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}</a:t>
            </a:r>
            <a:r>
              <a:rPr lang="en-US" dirty="0" smtClean="0">
                <a:sym typeface="Symbol"/>
              </a:rPr>
              <a:t>.</a:t>
            </a:r>
          </a:p>
          <a:p>
            <a:pPr lvl="1">
              <a:defRPr/>
            </a:pPr>
            <a:r>
              <a:rPr lang="en-US" sz="1800" dirty="0" smtClean="0"/>
              <a:t>Often written as X </a:t>
            </a:r>
            <a:r>
              <a:rPr lang="en-US" sz="1800" dirty="0">
                <a:sym typeface="Symbol"/>
              </a:rPr>
              <a:t> </a:t>
            </a:r>
            <a:r>
              <a:rPr lang="en-US" sz="1800" dirty="0" smtClean="0"/>
              <a:t>R</a:t>
            </a:r>
            <a:endParaRPr lang="en-US" sz="1800" dirty="0"/>
          </a:p>
          <a:p>
            <a:pPr>
              <a:defRPr/>
            </a:pPr>
            <a:r>
              <a:rPr lang="en-US" dirty="0" smtClean="0"/>
              <a:t>To determine that X is a key, need to also show that no proper subset of X determines R</a:t>
            </a:r>
          </a:p>
          <a:p>
            <a:pPr lvl="1">
              <a:defRPr/>
            </a:pPr>
            <a:r>
              <a:rPr lang="en-US" dirty="0" smtClean="0">
                <a:ea typeface="Cambria Math"/>
              </a:rPr>
              <a:t>∄Y such that Y⊊ X and Y </a:t>
            </a:r>
            <a:r>
              <a:rPr lang="en-US" dirty="0">
                <a:sym typeface="Symbol"/>
              </a:rPr>
              <a:t> </a:t>
            </a:r>
            <a:r>
              <a:rPr lang="en-US" dirty="0"/>
              <a:t>R</a:t>
            </a:r>
          </a:p>
          <a:p>
            <a:pPr>
              <a:defRPr/>
            </a:pPr>
            <a:endParaRPr lang="en-US" dirty="0" smtClean="0"/>
          </a:p>
          <a:p>
            <a:pPr marL="1314450" lvl="2" indent="-51435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963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3718"/>
            <a:ext cx="46386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58007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Boyce-Codd Normal Form</a:t>
            </a:r>
          </a:p>
        </p:txBody>
      </p:sp>
      <p:sp>
        <p:nvSpPr>
          <p:cNvPr id="65539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A relation schema R is in </a:t>
            </a:r>
            <a:r>
              <a:rPr lang="en-US" b="1" dirty="0" smtClean="0"/>
              <a:t>Boyce-</a:t>
            </a:r>
            <a:r>
              <a:rPr lang="en-US" b="1" dirty="0" err="1" smtClean="0"/>
              <a:t>Codd</a:t>
            </a:r>
            <a:r>
              <a:rPr lang="en-US" b="1" dirty="0" smtClean="0"/>
              <a:t> Normal Form </a:t>
            </a:r>
            <a:r>
              <a:rPr lang="en-US" dirty="0" smtClean="0"/>
              <a:t>(</a:t>
            </a:r>
            <a:r>
              <a:rPr lang="en-US" b="1" dirty="0" smtClean="0"/>
              <a:t>BCNF</a:t>
            </a:r>
            <a:r>
              <a:rPr lang="en-US" dirty="0" smtClean="0"/>
              <a:t>) if whenever a nontrivial functional dependency X </a:t>
            </a:r>
            <a:r>
              <a:rPr lang="en-US" dirty="0" smtClean="0">
                <a:sym typeface="Symbol"/>
              </a:rPr>
              <a:t> A holds in R, then X is a </a:t>
            </a:r>
            <a:r>
              <a:rPr lang="en-US" dirty="0" err="1" smtClean="0">
                <a:sym typeface="Symbol"/>
              </a:rPr>
              <a:t>superkey</a:t>
            </a:r>
            <a:r>
              <a:rPr lang="en-US" dirty="0" smtClean="0">
                <a:sym typeface="Symbol"/>
              </a:rPr>
              <a:t> of R.</a:t>
            </a:r>
          </a:p>
          <a:p>
            <a:pPr lvl="1"/>
            <a:r>
              <a:rPr lang="en-US" dirty="0" smtClean="0">
                <a:sym typeface="Symbol"/>
              </a:rPr>
              <a:t>If </a:t>
            </a:r>
            <a:r>
              <a:rPr lang="en-US" dirty="0" smtClean="0"/>
              <a:t>X </a:t>
            </a:r>
            <a:r>
              <a:rPr lang="en-US" dirty="0">
                <a:sym typeface="Symbol"/>
              </a:rPr>
              <a:t> </a:t>
            </a:r>
            <a:r>
              <a:rPr lang="en-US" dirty="0" smtClean="0">
                <a:sym typeface="Symbol"/>
              </a:rPr>
              <a:t>A and A  X, then X </a:t>
            </a:r>
            <a:r>
              <a:rPr lang="en-US" dirty="0">
                <a:sym typeface="Symbol"/>
              </a:rPr>
              <a:t> </a:t>
            </a:r>
            <a:r>
              <a:rPr lang="en-US" dirty="0" smtClean="0">
                <a:sym typeface="Symbol"/>
              </a:rPr>
              <a:t>R</a:t>
            </a:r>
          </a:p>
          <a:p>
            <a:r>
              <a:rPr lang="en-US" dirty="0" smtClean="0">
                <a:sym typeface="Symbol"/>
              </a:rPr>
              <a:t>Relation schemas in BCNF avoid the problems of redundancy</a:t>
            </a:r>
          </a:p>
          <a:p>
            <a:pPr lvl="1"/>
            <a:r>
              <a:rPr lang="en-US" dirty="0" smtClean="0">
                <a:sym typeface="Symbol"/>
              </a:rPr>
              <a:t>We won’t worry about </a:t>
            </a:r>
            <a:r>
              <a:rPr lang="en-US" i="1" dirty="0" smtClean="0">
                <a:sym typeface="Symbol"/>
              </a:rPr>
              <a:t>other normal forms </a:t>
            </a:r>
            <a:r>
              <a:rPr lang="en-US" dirty="0" smtClean="0">
                <a:sym typeface="Symbol"/>
              </a:rPr>
              <a:t>in this class.</a:t>
            </a:r>
          </a:p>
          <a:p>
            <a:pPr lvl="1"/>
            <a:r>
              <a:rPr lang="en-US" dirty="0" smtClean="0"/>
              <a:t>Examples</a:t>
            </a:r>
          </a:p>
          <a:p>
            <a:endParaRPr lang="en-US" dirty="0"/>
          </a:p>
          <a:p>
            <a:pPr lvl="2"/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err="1" smtClean="0"/>
              <a:t>Dnumber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</a:t>
            </a:r>
            <a:r>
              <a:rPr lang="en-US" dirty="0" err="1" smtClean="0">
                <a:sym typeface="Symbol"/>
              </a:rPr>
              <a:t>Dname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Dmgr_ssn</a:t>
            </a:r>
            <a:r>
              <a:rPr lang="en-US" dirty="0" smtClean="0">
                <a:sym typeface="Symbol"/>
              </a:rPr>
              <a:t>}  but </a:t>
            </a:r>
            <a:r>
              <a:rPr lang="en-US" dirty="0" err="1" smtClean="0">
                <a:sym typeface="Symbol"/>
              </a:rPr>
              <a:t>Dnumber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↛ </a:t>
            </a:r>
            <a:r>
              <a:rPr lang="en-US" dirty="0" err="1" smtClean="0">
                <a:ea typeface="Cambria Math"/>
                <a:sym typeface="Symbol"/>
              </a:rPr>
              <a:t>Ename</a:t>
            </a:r>
            <a:endParaRPr lang="en-US" dirty="0" smtClean="0">
              <a:sym typeface="Symbol"/>
            </a:endParaRPr>
          </a:p>
          <a:p>
            <a:pPr lvl="2"/>
            <a:endParaRPr lang="en-US" dirty="0">
              <a:sym typeface="Symbol"/>
            </a:endParaRPr>
          </a:p>
          <a:p>
            <a:pPr lvl="2"/>
            <a:endParaRPr lang="en-US" dirty="0" smtClean="0">
              <a:sym typeface="Symbol"/>
            </a:endParaRPr>
          </a:p>
          <a:p>
            <a:pPr lvl="2"/>
            <a:endParaRPr lang="en-US" dirty="0" smtClean="0">
              <a:sym typeface="Symbol"/>
            </a:endParaRPr>
          </a:p>
          <a:p>
            <a:pPr lvl="2">
              <a:spcBef>
                <a:spcPts val="600"/>
              </a:spcBef>
            </a:pPr>
            <a:r>
              <a:rPr lang="en-US" dirty="0" err="1" smtClean="0">
                <a:sym typeface="Symbol"/>
              </a:rPr>
              <a:t>Pnumber</a:t>
            </a:r>
            <a:r>
              <a:rPr lang="en-US" dirty="0" smtClean="0">
                <a:sym typeface="Symbol"/>
              </a:rPr>
              <a:t>  {</a:t>
            </a:r>
            <a:r>
              <a:rPr lang="en-US" dirty="0" err="1" smtClean="0">
                <a:sym typeface="Symbol"/>
              </a:rPr>
              <a:t>Pname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Plocation</a:t>
            </a:r>
            <a:r>
              <a:rPr lang="en-US" dirty="0" smtClean="0">
                <a:sym typeface="Symbol"/>
              </a:rPr>
              <a:t>} but </a:t>
            </a:r>
            <a:r>
              <a:rPr lang="en-US" dirty="0" err="1">
                <a:sym typeface="Symbol"/>
              </a:rPr>
              <a:t>Dnumber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latin typeface="Cambria Math"/>
                <a:ea typeface="Cambria Math"/>
                <a:sym typeface="Symbol"/>
              </a:rPr>
              <a:t>↛ </a:t>
            </a:r>
            <a:r>
              <a:rPr lang="en-US" dirty="0" err="1" smtClean="0">
                <a:ea typeface="Cambria Math"/>
                <a:sym typeface="Symbol"/>
              </a:rPr>
              <a:t>SSn</a:t>
            </a:r>
            <a:endParaRPr lang="en-US" dirty="0" smtClean="0">
              <a:ea typeface="Cambria Math"/>
              <a:sym typeface="Symbol"/>
            </a:endParaRPr>
          </a:p>
          <a:p>
            <a:pPr lvl="2"/>
            <a:r>
              <a:rPr lang="en-US" dirty="0" err="1" smtClean="0">
                <a:ea typeface="Cambria Math"/>
                <a:sym typeface="Symbol"/>
              </a:rPr>
              <a:t>SSn</a:t>
            </a:r>
            <a:r>
              <a:rPr lang="en-US" dirty="0" smtClean="0">
                <a:ea typeface="Cambria Math"/>
                <a:sym typeface="Symbol"/>
              </a:rPr>
              <a:t> </a:t>
            </a:r>
            <a:r>
              <a:rPr lang="en-US" dirty="0">
                <a:sym typeface="Symbol"/>
              </a:rPr>
              <a:t> 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Ename</a:t>
            </a:r>
            <a:r>
              <a:rPr lang="en-US" dirty="0" smtClean="0">
                <a:sym typeface="Symbol"/>
              </a:rPr>
              <a:t> but </a:t>
            </a:r>
            <a:r>
              <a:rPr lang="en-US" dirty="0" err="1" smtClean="0">
                <a:sym typeface="Symbol"/>
              </a:rPr>
              <a:t>SSn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latin typeface="Cambria Math"/>
                <a:ea typeface="Cambria Math"/>
                <a:sym typeface="Symbol"/>
              </a:rPr>
              <a:t>↛ </a:t>
            </a:r>
            <a:r>
              <a:rPr lang="en-US" dirty="0" err="1" smtClean="0">
                <a:ea typeface="Cambria Math"/>
                <a:sym typeface="Symbol"/>
              </a:rPr>
              <a:t>Pnumber</a:t>
            </a:r>
            <a:endParaRPr lang="en-US" dirty="0">
              <a:sym typeface="Symbol"/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401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30132</TotalTime>
  <Words>932</Words>
  <Application>Microsoft Macintosh PowerPoint</Application>
  <PresentationFormat>On-screen Show (4:3)</PresentationFormat>
  <Paragraphs>124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1_Essential</vt:lpstr>
      <vt:lpstr>Functional Dependencies</vt:lpstr>
      <vt:lpstr>Lecture Outline</vt:lpstr>
      <vt:lpstr>Goodness in Relational Design</vt:lpstr>
      <vt:lpstr>Mis-packaged Attributes</vt:lpstr>
      <vt:lpstr>Simple Dependencies</vt:lpstr>
      <vt:lpstr>Functional Dependency</vt:lpstr>
      <vt:lpstr>Trivial Functional Dependencies</vt:lpstr>
      <vt:lpstr>Another Look at Keys</vt:lpstr>
      <vt:lpstr>Boyce-Codd Normal Form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jchampai;Frank Tompa</dc:creator>
  <cp:lastModifiedBy>M. Tamer Özsu</cp:lastModifiedBy>
  <cp:revision>168</cp:revision>
  <dcterms:created xsi:type="dcterms:W3CDTF">2010-05-06T15:58:58Z</dcterms:created>
  <dcterms:modified xsi:type="dcterms:W3CDTF">2013-09-11T13:41:31Z</dcterms:modified>
</cp:coreProperties>
</file>