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4" r:id="rId1"/>
  </p:sldMasterIdLst>
  <p:notesMasterIdLst>
    <p:notesMasterId r:id="rId18"/>
  </p:notesMasterIdLst>
  <p:sldIdLst>
    <p:sldId id="259" r:id="rId2"/>
    <p:sldId id="260" r:id="rId3"/>
    <p:sldId id="262" r:id="rId4"/>
    <p:sldId id="263" r:id="rId5"/>
    <p:sldId id="264" r:id="rId6"/>
    <p:sldId id="266" r:id="rId7"/>
    <p:sldId id="268" r:id="rId8"/>
    <p:sldId id="269" r:id="rId9"/>
    <p:sldId id="271" r:id="rId10"/>
    <p:sldId id="273" r:id="rId11"/>
    <p:sldId id="280" r:id="rId12"/>
    <p:sldId id="289" r:id="rId13"/>
    <p:sldId id="284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FC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 autoAdjust="0"/>
  </p:normalViewPr>
  <p:slideViewPr>
    <p:cSldViewPr>
      <p:cViewPr varScale="1">
        <p:scale>
          <a:sx n="183" d="100"/>
          <a:sy n="183" d="100"/>
        </p:scale>
        <p:origin x="-2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0F98A6-41B1-4AB6-A72A-5E0250023AD3}" type="datetimeFigureOut">
              <a:rPr lang="en-US"/>
              <a:pPr>
                <a:defRPr/>
              </a:pPr>
              <a:t>2013-09-11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22FBED-3679-42E8-9041-BA1AEB94C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33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54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3B804-4404-4337-B918-9B31CC3B0B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72C319-9451-4D8F-86C8-0CF4209B751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55F72-F1AF-4750-91F0-0B4896BAE7F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7AE1-DB79-4651-85D2-411C39DB87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7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>
            <a:lvl1pPr>
              <a:defRPr>
                <a:solidFill>
                  <a:srgbClr val="D128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marL="342900" indent="-342900">
              <a:spcBef>
                <a:spcPts val="480"/>
              </a:spcBef>
              <a:spcAft>
                <a:spcPts val="480"/>
              </a:spcAft>
              <a:buFont typeface="Wingdings" pitchFamily="2" charset="2"/>
              <a:buChar char="§"/>
              <a:defRPr b="0"/>
            </a:lvl1pPr>
            <a:lvl2pPr>
              <a:spcBef>
                <a:spcPts val="240"/>
              </a:spcBef>
              <a:spcAft>
                <a:spcPts val="240"/>
              </a:spcAft>
              <a:defRPr/>
            </a:lvl2pPr>
            <a:lvl3pPr>
              <a:spcBef>
                <a:spcPts val="240"/>
              </a:spcBef>
              <a:spcAft>
                <a:spcPts val="240"/>
              </a:spcAft>
              <a:defRPr/>
            </a:lvl3pPr>
            <a:lvl4pPr>
              <a:spcBef>
                <a:spcPts val="240"/>
              </a:spcBef>
              <a:spcAft>
                <a:spcPts val="240"/>
              </a:spcAft>
              <a:defRPr/>
            </a:lvl4pPr>
            <a:lvl5pPr>
              <a:spcBef>
                <a:spcPts val="240"/>
              </a:spcBef>
              <a:spcAft>
                <a:spcPts val="24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lic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marL="0" indent="0">
              <a:spcBef>
                <a:spcPts val="480"/>
              </a:spcBef>
              <a:spcAft>
                <a:spcPts val="480"/>
              </a:spcAft>
              <a:buFontTx/>
              <a:buNone/>
              <a:defRPr b="0"/>
            </a:lvl1pPr>
            <a:lvl2pPr>
              <a:spcBef>
                <a:spcPts val="240"/>
              </a:spcBef>
              <a:spcAft>
                <a:spcPts val="240"/>
              </a:spcAft>
              <a:defRPr/>
            </a:lvl2pPr>
            <a:lvl3pPr>
              <a:spcBef>
                <a:spcPts val="240"/>
              </a:spcBef>
              <a:spcAft>
                <a:spcPts val="240"/>
              </a:spcAft>
              <a:defRPr/>
            </a:lvl3pPr>
            <a:lvl4pPr>
              <a:spcBef>
                <a:spcPts val="240"/>
              </a:spcBef>
              <a:spcAft>
                <a:spcPts val="240"/>
              </a:spcAft>
              <a:defRPr/>
            </a:lvl4pPr>
            <a:lvl5pPr>
              <a:spcBef>
                <a:spcPts val="240"/>
              </a:spcBef>
              <a:spcAft>
                <a:spcPts val="24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A98633-ACEE-4742-8741-249CD008A4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62000"/>
            <a:ext cx="8458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0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458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8534400" cy="533399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798C73-C011-487D-A920-4BD1D3DE903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BDB7-3B42-4066-AB06-DBDCAC1945B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5503-6C7A-483D-A39B-993C2309F3F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140B4-C538-48A4-AED6-8EAED32E26B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DF853-B9A6-440E-AD60-A2FB137AA58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A9374-BEA3-4529-92DD-0CAFF9CAA7D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153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05/04/2013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A98633-ACEE-4742-8741-249CD008A4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1040"/>
          <p:cNvSpPr>
            <a:spLocks noChangeShapeType="1"/>
          </p:cNvSpPr>
          <p:nvPr/>
        </p:nvSpPr>
        <p:spPr bwMode="auto">
          <a:xfrm>
            <a:off x="787400" y="762000"/>
            <a:ext cx="7569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458200" cy="4571999"/>
          </a:xfrm>
        </p:spPr>
        <p:txBody>
          <a:bodyPr/>
          <a:lstStyle/>
          <a:p>
            <a:r>
              <a:rPr lang="en-CA" dirty="0"/>
              <a:t>Relational Database Design </a:t>
            </a:r>
            <a:r>
              <a:rPr lang="en-CA" dirty="0" smtClean="0"/>
              <a:t>Via ER Modelling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Chapter </a:t>
            </a:r>
            <a:r>
              <a:rPr lang="en-CA" dirty="0" smtClean="0"/>
              <a:t>9 </a:t>
            </a:r>
            <a:r>
              <a:rPr lang="en-CA" dirty="0"/>
              <a:t>(6/E)</a:t>
            </a:r>
          </a:p>
          <a:p>
            <a:r>
              <a:rPr lang="en-CA" dirty="0"/>
              <a:t>Chapter 7</a:t>
            </a:r>
            <a:r>
              <a:rPr lang="en-CA" dirty="0" smtClean="0"/>
              <a:t> </a:t>
            </a:r>
            <a:r>
              <a:rPr lang="en-CA" dirty="0"/>
              <a:t>(5/E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50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609600"/>
          </a:xfrm>
        </p:spPr>
        <p:txBody>
          <a:bodyPr>
            <a:normAutofit fontScale="90000"/>
          </a:bodyPr>
          <a:lstStyle/>
          <a:p>
            <a:pPr marL="1792288" indent="-1792288"/>
            <a:r>
              <a:rPr lang="en-US" dirty="0"/>
              <a:t>Step 6: </a:t>
            </a:r>
            <a:r>
              <a:rPr lang="en-US" dirty="0" smtClean="0"/>
              <a:t>Map Multivalued </a:t>
            </a:r>
            <a:r>
              <a:rPr lang="en-US" dirty="0"/>
              <a:t>Attributes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For each multivalued attribute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Create new relation </a:t>
            </a:r>
            <a:r>
              <a:rPr lang="en-US" i="1" dirty="0" smtClean="0"/>
              <a:t>R </a:t>
            </a:r>
            <a:r>
              <a:rPr lang="en-US" dirty="0" smtClean="0"/>
              <a:t>with attribute to hold multivalued attribute values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If </a:t>
            </a:r>
            <a:r>
              <a:rPr lang="en-US" dirty="0" smtClean="0"/>
              <a:t>multivalued </a:t>
            </a:r>
            <a:r>
              <a:rPr lang="en-US" dirty="0"/>
              <a:t>attribute is composite, include its simple components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Add attribute(s) for primary key of relation schema for entity or relationship type to be foreign key for </a:t>
            </a:r>
            <a:r>
              <a:rPr lang="en-US" i="1" dirty="0" smtClean="0"/>
              <a:t>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Primary key of </a:t>
            </a:r>
            <a:r>
              <a:rPr lang="en-US" i="1" dirty="0" smtClean="0"/>
              <a:t>R</a:t>
            </a:r>
            <a:r>
              <a:rPr lang="en-US" dirty="0" smtClean="0"/>
              <a:t> is the combination of all its attributes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t="77853" r="44841" b="5795"/>
          <a:stretch>
            <a:fillRect/>
          </a:stretch>
        </p:blipFill>
        <p:spPr bwMode="auto">
          <a:xfrm>
            <a:off x="2438400" y="4114800"/>
            <a:ext cx="3092185" cy="1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3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 for Mapping Specialization or Generalization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any</a:t>
            </a:r>
            <a:r>
              <a:rPr lang="en-US" dirty="0" smtClean="0"/>
              <a:t> specialization (total or partial, disjoint or overlapping)</a:t>
            </a:r>
          </a:p>
          <a:p>
            <a:pPr lvl="1"/>
            <a:r>
              <a:rPr lang="en-US" dirty="0" smtClean="0"/>
              <a:t>Separate relation per superclass and subclasses</a:t>
            </a:r>
          </a:p>
          <a:p>
            <a:pPr lvl="1"/>
            <a:r>
              <a:rPr lang="en-US" dirty="0" smtClean="0"/>
              <a:t>Single relation with at least one attribute per subclass</a:t>
            </a:r>
          </a:p>
          <a:p>
            <a:pPr lvl="2"/>
            <a:r>
              <a:rPr lang="en-US" dirty="0" smtClean="0"/>
              <a:t>Introduce a Boolean attribute if none specific for subclass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BA31-C8A2-484D-B7F5-41EB78936DA4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3" y="3200400"/>
            <a:ext cx="78456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90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Specialization Options (cont’d)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total specializations </a:t>
            </a:r>
            <a:r>
              <a:rPr lang="en-US" dirty="0" smtClean="0"/>
              <a:t>(and generalizations)</a:t>
            </a:r>
            <a:r>
              <a:rPr lang="en-US" i="1" dirty="0"/>
              <a:t> </a:t>
            </a:r>
            <a:r>
              <a:rPr lang="en-US" i="1" dirty="0" smtClean="0"/>
              <a:t>only</a:t>
            </a:r>
          </a:p>
          <a:p>
            <a:pPr lvl="1"/>
            <a:r>
              <a:rPr lang="en-US" dirty="0" smtClean="0"/>
              <a:t>Separate relation per subclass relations only</a:t>
            </a:r>
          </a:p>
          <a:p>
            <a:pPr lvl="2"/>
            <a:r>
              <a:rPr lang="en-US" dirty="0" smtClean="0"/>
              <a:t>Overlapping subclasses will result in multiple tuples per entity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disjoint specializations only</a:t>
            </a:r>
          </a:p>
          <a:p>
            <a:pPr lvl="1"/>
            <a:r>
              <a:rPr lang="en-US" dirty="0" smtClean="0"/>
              <a:t>Single relation with one type attribute</a:t>
            </a:r>
          </a:p>
          <a:p>
            <a:pPr lvl="2"/>
            <a:r>
              <a:rPr lang="en-US" b="1" dirty="0" smtClean="0"/>
              <a:t>Type</a:t>
            </a:r>
            <a:r>
              <a:rPr lang="en-US" dirty="0" smtClean="0"/>
              <a:t> or </a:t>
            </a:r>
            <a:r>
              <a:rPr lang="en-US" b="1" dirty="0" smtClean="0"/>
              <a:t>discriminating attribute </a:t>
            </a:r>
            <a:r>
              <a:rPr lang="en-US" dirty="0" smtClean="0"/>
              <a:t>indicates subclass of tuple</a:t>
            </a:r>
          </a:p>
          <a:p>
            <a:pPr lvl="2"/>
            <a:r>
              <a:rPr lang="en-US" dirty="0" smtClean="0"/>
              <a:t>Might require many NULL values if several specific attributes exist in subclasses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BA31-C8A2-484D-B7F5-41EB78936DA4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38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53350" cy="5829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Union Types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2971800" cy="51355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Create relation schema to represent union type (generalization)</a:t>
            </a:r>
          </a:p>
          <a:p>
            <a:r>
              <a:rPr lang="en-US" dirty="0" smtClean="0"/>
              <a:t>Specify a new key attribute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Surrogate key</a:t>
            </a:r>
          </a:p>
          <a:p>
            <a:r>
              <a:rPr lang="en-US" dirty="0" smtClean="0"/>
              <a:t>Example: </a:t>
            </a:r>
            <a:r>
              <a:rPr lang="en-US" i="1" dirty="0" smtClean="0"/>
              <a:t>Owner</a:t>
            </a:r>
            <a:r>
              <a:rPr lang="en-US" dirty="0" smtClean="0"/>
              <a:t> and </a:t>
            </a:r>
            <a:r>
              <a:rPr lang="en-US" i="1" dirty="0" smtClean="0"/>
              <a:t>Registered Vehicle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4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Summary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 for ER-to-relational mapping</a:t>
            </a:r>
          </a:p>
          <a:p>
            <a:pPr>
              <a:spcBef>
                <a:spcPts val="32800"/>
              </a:spcBef>
            </a:pPr>
            <a:r>
              <a:rPr lang="en-US" dirty="0" smtClean="0"/>
              <a:t>Extensions for mapping constructs from EER model into relational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Translate the </a:t>
            </a:r>
            <a:r>
              <a:rPr lang="en-US" dirty="0" smtClean="0">
                <a:solidFill>
                  <a:srgbClr val="C00000"/>
                </a:solidFill>
              </a:rPr>
              <a:t>following ER Diagram into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</a:rPr>
              <a:t>relational database schema.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8" t="36295" r="32539" b="27528"/>
          <a:stretch>
            <a:fillRect/>
          </a:stretch>
        </p:blipFill>
        <p:spPr bwMode="auto">
          <a:xfrm>
            <a:off x="1143000" y="1600200"/>
            <a:ext cx="6090994" cy="34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7" t="15691" r="20859" b="40077"/>
          <a:stretch>
            <a:fillRect/>
          </a:stretch>
        </p:blipFill>
        <p:spPr bwMode="auto">
          <a:xfrm>
            <a:off x="721659" y="1219200"/>
            <a:ext cx="7315200" cy="536610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sz="3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763000" cy="5334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C00000"/>
                </a:solidFill>
              </a:rPr>
              <a:t>What ER Diagram might produce the following relational database schema?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77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Outline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Database Design Using ER-to-Relational Mapping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lgorithm </a:t>
            </a:r>
            <a:r>
              <a:rPr lang="en-US" dirty="0"/>
              <a:t>to convert the basic ER model constructs into relations</a:t>
            </a:r>
          </a:p>
          <a:p>
            <a:r>
              <a:rPr lang="en-US" dirty="0" smtClean="0"/>
              <a:t>Mapping EER Model Constructs to Relations</a:t>
            </a:r>
          </a:p>
          <a:p>
            <a:pPr lvl="1"/>
            <a:r>
              <a:rPr lang="en-US" dirty="0"/>
              <a:t>Additional steps for EER model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551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(basic) ER Diagram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199"/>
            <a:ext cx="6172200" cy="59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140B4-C538-48A4-AED6-8EAED32E26B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27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29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End Goal: Relational Model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DF853-B9A6-440E-AD60-A2FB137AA58E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44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b="52783"/>
          <a:stretch>
            <a:fillRect/>
          </a:stretch>
        </p:blipFill>
        <p:spPr bwMode="auto">
          <a:xfrm>
            <a:off x="457200" y="3563471"/>
            <a:ext cx="8496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</a:t>
            </a:r>
            <a:r>
              <a:rPr lang="en-US" dirty="0" smtClean="0"/>
              <a:t>Map Regular </a:t>
            </a:r>
            <a:r>
              <a:rPr lang="en-US" dirty="0"/>
              <a:t>Entity Types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971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For each regular entity type, create a relation schema </a:t>
            </a:r>
            <a:r>
              <a:rPr lang="en-US" i="1" dirty="0" smtClean="0"/>
              <a:t>R</a:t>
            </a:r>
            <a:r>
              <a:rPr lang="en-US" dirty="0" smtClean="0"/>
              <a:t> that includes all the single-valued attributes of </a:t>
            </a:r>
            <a:r>
              <a:rPr lang="en-US" i="1" dirty="0" smtClean="0"/>
              <a:t>E</a:t>
            </a:r>
          </a:p>
          <a:p>
            <a:pPr lvl="1"/>
            <a:r>
              <a:rPr lang="en-US" dirty="0" smtClean="0"/>
              <a:t>“Flatten” composite attributes</a:t>
            </a:r>
          </a:p>
          <a:p>
            <a:pPr lvl="1"/>
            <a:r>
              <a:rPr lang="en-US" dirty="0" smtClean="0"/>
              <a:t>Example renames some attributes (e.g., </a:t>
            </a:r>
            <a:r>
              <a:rPr lang="en-US" dirty="0" err="1" smtClean="0"/>
              <a:t>Dname</a:t>
            </a:r>
            <a:r>
              <a:rPr lang="en-US" dirty="0" smtClean="0"/>
              <a:t>), but not needed</a:t>
            </a:r>
          </a:p>
          <a:p>
            <a:pPr lvl="1"/>
            <a:r>
              <a:rPr lang="en-US" dirty="0" smtClean="0"/>
              <a:t>Pick one of the keys as “primary key” and declare the rest to be unique</a:t>
            </a:r>
          </a:p>
          <a:p>
            <a:pPr lvl="1"/>
            <a:r>
              <a:rPr lang="en-US" dirty="0" smtClean="0"/>
              <a:t>Called </a:t>
            </a:r>
            <a:r>
              <a:rPr lang="en-US" b="1" dirty="0" smtClean="0"/>
              <a:t>entity relations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Each tuple represents an entity instance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52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en-US" dirty="0" smtClean="0"/>
              <a:t>Map Weak </a:t>
            </a:r>
            <a:r>
              <a:rPr lang="en-US" dirty="0"/>
              <a:t>Entity Types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weak entity type, create a relation schema </a:t>
            </a:r>
            <a:r>
              <a:rPr lang="en-US" i="1" dirty="0" smtClean="0"/>
              <a:t>R</a:t>
            </a:r>
            <a:r>
              <a:rPr lang="en-US" dirty="0" smtClean="0"/>
              <a:t> and include all single-valued attributes of the weak entity type </a:t>
            </a:r>
            <a:r>
              <a:rPr lang="en-US" i="1" dirty="0" smtClean="0"/>
              <a:t>and of the identifying relationship</a:t>
            </a:r>
            <a:r>
              <a:rPr lang="en-US" dirty="0" smtClean="0"/>
              <a:t> as attributes of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Include primary key attribute of identifying entity as foreign key attribute of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Primary key of </a:t>
            </a:r>
            <a:r>
              <a:rPr lang="en-US" i="1" dirty="0" smtClean="0"/>
              <a:t>R</a:t>
            </a:r>
            <a:r>
              <a:rPr lang="en-US" dirty="0" smtClean="0"/>
              <a:t> is primary key of identifying entity together with </a:t>
            </a:r>
            <a:r>
              <a:rPr lang="en-US" smtClean="0"/>
              <a:t>partial key from </a:t>
            </a:r>
            <a:r>
              <a:rPr lang="en-US" i="1" dirty="0" smtClean="0"/>
              <a:t>R</a:t>
            </a:r>
          </a:p>
          <a:p>
            <a:r>
              <a:rPr lang="en-US" dirty="0" smtClean="0"/>
              <a:t>Omit the identifying relationship when subsequently translating (other) relationship types to relation schemas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46873" r="12730" b="37120"/>
          <a:stretch>
            <a:fillRect/>
          </a:stretch>
        </p:blipFill>
        <p:spPr bwMode="auto">
          <a:xfrm>
            <a:off x="457200" y="4038600"/>
            <a:ext cx="7983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9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609600"/>
          </a:xfrm>
        </p:spPr>
        <p:txBody>
          <a:bodyPr>
            <a:normAutofit fontScale="90000"/>
          </a:bodyPr>
          <a:lstStyle/>
          <a:p>
            <a:pPr marL="1792288" indent="-1792288"/>
            <a:r>
              <a:rPr lang="en-US" dirty="0"/>
              <a:t>Step 3: </a:t>
            </a:r>
            <a:r>
              <a:rPr lang="en-US" dirty="0" smtClean="0"/>
              <a:t>Map </a:t>
            </a:r>
            <a:r>
              <a:rPr lang="en-US" dirty="0"/>
              <a:t>Binary 1:1 Relationship Types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each binary 1:1 relationship type </a:t>
            </a:r>
            <a:r>
              <a:rPr lang="en-US" i="1" dirty="0"/>
              <a:t>R</a:t>
            </a:r>
            <a:r>
              <a:rPr lang="en-US" dirty="0" smtClean="0"/>
              <a:t>, identify relation schemas that correspond to entity types participating in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Apply one of three possible approaches: 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Foreign key approach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Add primary key of one participating relation as foreign key attribute of the other, which will also represent </a:t>
            </a:r>
            <a:r>
              <a:rPr lang="en-US" i="1" dirty="0" smtClean="0"/>
              <a:t>R</a:t>
            </a:r>
          </a:p>
          <a:p>
            <a:pPr lvl="4">
              <a:buFont typeface="Arial" charset="0"/>
              <a:buChar char="•"/>
            </a:pPr>
            <a:r>
              <a:rPr lang="en-US" dirty="0" smtClean="0"/>
              <a:t>If only one side is </a:t>
            </a:r>
            <a:r>
              <a:rPr lang="en-US" i="1" dirty="0" smtClean="0"/>
              <a:t>total</a:t>
            </a:r>
            <a:r>
              <a:rPr lang="en-US" dirty="0" smtClean="0"/>
              <a:t>, choose it to represent </a:t>
            </a:r>
            <a:r>
              <a:rPr lang="en-US" i="1" dirty="0" smtClean="0"/>
              <a:t>R </a:t>
            </a:r>
            <a:r>
              <a:rPr lang="en-US" i="1" dirty="0" smtClean="0">
                <a:solidFill>
                  <a:srgbClr val="C00000"/>
                </a:solidFill>
              </a:rPr>
              <a:t>(why?)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eclare foreign key attribute as unique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Merged relationship approach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Combine the two relation schemas into one</a:t>
            </a:r>
            <a:r>
              <a:rPr lang="en-US" dirty="0"/>
              <a:t>, which will </a:t>
            </a:r>
            <a:r>
              <a:rPr lang="en-US" dirty="0" smtClean="0"/>
              <a:t>also represent </a:t>
            </a:r>
            <a:r>
              <a:rPr lang="en-US" i="1" dirty="0"/>
              <a:t>R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Make one of the primary keys “unique” instead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Cross-reference </a:t>
            </a:r>
            <a:r>
              <a:rPr lang="en-US" dirty="0" smtClean="0"/>
              <a:t>or</a:t>
            </a:r>
            <a:r>
              <a:rPr lang="en-US" b="1" dirty="0" smtClean="0"/>
              <a:t> relationship relation approach</a:t>
            </a:r>
          </a:p>
          <a:p>
            <a:pPr lvl="3">
              <a:buFont typeface="Arial" charset="0"/>
              <a:buChar char="•"/>
            </a:pPr>
            <a:r>
              <a:rPr lang="en-US" dirty="0" smtClean="0"/>
              <a:t>Create new relation schema for </a:t>
            </a:r>
            <a:r>
              <a:rPr lang="en-US" i="1" dirty="0" smtClean="0"/>
              <a:t>R</a:t>
            </a:r>
            <a:r>
              <a:rPr lang="en-US" dirty="0" smtClean="0"/>
              <a:t> with two foreign key attributes being copies of both primary keys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eclare one of the attributes as primary key and the other one as unique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Add single-valued </a:t>
            </a:r>
            <a:r>
              <a:rPr lang="en-US" dirty="0"/>
              <a:t>attributes of </a:t>
            </a:r>
            <a:r>
              <a:rPr lang="en-US" dirty="0" smtClean="0"/>
              <a:t>relationship </a:t>
            </a:r>
            <a:r>
              <a:rPr lang="en-US" dirty="0"/>
              <a:t>type as attributes of </a:t>
            </a:r>
            <a:r>
              <a:rPr lang="en-US" i="1" dirty="0"/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6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609600"/>
          </a:xfrm>
        </p:spPr>
        <p:txBody>
          <a:bodyPr>
            <a:normAutofit fontScale="90000"/>
          </a:bodyPr>
          <a:lstStyle/>
          <a:p>
            <a:pPr marL="1792288" indent="-1792288"/>
            <a:r>
              <a:rPr lang="en-US" dirty="0"/>
              <a:t>Step 4: </a:t>
            </a:r>
            <a:r>
              <a:rPr lang="en-US" dirty="0" smtClean="0"/>
              <a:t>Map </a:t>
            </a:r>
            <a:r>
              <a:rPr lang="en-US" dirty="0"/>
              <a:t>Binary 1:</a:t>
            </a:r>
            <a:r>
              <a:rPr lang="en-US" i="1" dirty="0"/>
              <a:t>N</a:t>
            </a:r>
            <a:r>
              <a:rPr lang="en-US" dirty="0"/>
              <a:t> Relationship Types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05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Foreign key approach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Identify relation schema </a:t>
            </a:r>
            <a:r>
              <a:rPr lang="en-US" i="1" dirty="0" smtClean="0"/>
              <a:t>S </a:t>
            </a:r>
            <a:r>
              <a:rPr lang="en-US" dirty="0" smtClean="0"/>
              <a:t>that represents participating entity type at </a:t>
            </a:r>
            <a:r>
              <a:rPr lang="en-US" i="1" dirty="0" smtClean="0"/>
              <a:t>N</a:t>
            </a:r>
            <a:r>
              <a:rPr lang="en-US" dirty="0" smtClean="0"/>
              <a:t>-side of 1:</a:t>
            </a:r>
            <a:r>
              <a:rPr lang="en-US" i="1" dirty="0" smtClean="0"/>
              <a:t>N</a:t>
            </a:r>
            <a:r>
              <a:rPr lang="en-US" dirty="0" smtClean="0"/>
              <a:t> relationship type</a:t>
            </a:r>
            <a:endParaRPr lang="en-US" i="1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Include primary key of other entity type (1-side) as foreign key in </a:t>
            </a:r>
            <a:r>
              <a:rPr lang="en-US" i="1" dirty="0" smtClean="0"/>
              <a:t>S </a:t>
            </a:r>
          </a:p>
          <a:p>
            <a:r>
              <a:rPr lang="en-US" b="1" dirty="0" smtClean="0"/>
              <a:t>Relationship </a:t>
            </a:r>
            <a:r>
              <a:rPr lang="en-US" b="1" dirty="0"/>
              <a:t>relation </a:t>
            </a:r>
            <a:r>
              <a:rPr lang="en-US" b="1" dirty="0" smtClean="0"/>
              <a:t>approach </a:t>
            </a:r>
            <a:endParaRPr lang="en-US" b="1" dirty="0"/>
          </a:p>
          <a:p>
            <a:pPr lvl="1">
              <a:buFont typeface="Arial" charset="0"/>
              <a:buChar char="•"/>
            </a:pPr>
            <a:r>
              <a:rPr lang="en-US" dirty="0"/>
              <a:t>Create new relation schema for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with two foreign key attributes being copies of both primary keys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Declare </a:t>
            </a:r>
            <a:r>
              <a:rPr lang="en-US" dirty="0" smtClean="0"/>
              <a:t>the foreign key attribute for the relation schema corresponding to the participating entity type </a:t>
            </a:r>
            <a:r>
              <a:rPr lang="en-US" i="1" dirty="0" smtClean="0"/>
              <a:t>on the N-side </a:t>
            </a:r>
            <a:r>
              <a:rPr lang="en-US" dirty="0"/>
              <a:t>as primary key </a:t>
            </a:r>
            <a:endParaRPr lang="en-US" dirty="0" smtClean="0"/>
          </a:p>
          <a:p>
            <a:r>
              <a:rPr lang="en-US" dirty="0" smtClean="0"/>
              <a:t>Include single-valued attributes of relationship type as attributes of </a:t>
            </a:r>
            <a:r>
              <a:rPr lang="en-US" i="1" dirty="0" smtClean="0"/>
              <a:t>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51" y="4924425"/>
            <a:ext cx="6953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2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534400" cy="609600"/>
          </a:xfrm>
        </p:spPr>
        <p:txBody>
          <a:bodyPr>
            <a:normAutofit fontScale="90000"/>
          </a:bodyPr>
          <a:lstStyle/>
          <a:p>
            <a:pPr marL="1792288" indent="-1792288"/>
            <a:r>
              <a:rPr lang="en-US" dirty="0"/>
              <a:t>Step 5: </a:t>
            </a:r>
            <a:r>
              <a:rPr lang="en-US" dirty="0" smtClean="0"/>
              <a:t>Map </a:t>
            </a:r>
            <a:r>
              <a:rPr lang="en-US" dirty="0"/>
              <a:t>Binary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and Higher order Relationship </a:t>
            </a:r>
            <a:r>
              <a:rPr lang="en-US" dirty="0"/>
              <a:t>Types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8763"/>
          </a:xfrm>
        </p:spPr>
        <p:txBody>
          <a:bodyPr/>
          <a:lstStyle/>
          <a:p>
            <a:r>
              <a:rPr lang="en-US" dirty="0" smtClean="0"/>
              <a:t>For each binary </a:t>
            </a:r>
            <a:r>
              <a:rPr lang="en-US" i="1" dirty="0" smtClean="0"/>
              <a:t>M</a:t>
            </a:r>
            <a:r>
              <a:rPr lang="en-US" dirty="0" smtClean="0"/>
              <a:t>:</a:t>
            </a:r>
            <a:r>
              <a:rPr lang="en-US" i="1" dirty="0" smtClean="0"/>
              <a:t>N</a:t>
            </a:r>
            <a:r>
              <a:rPr lang="en-US" dirty="0" smtClean="0"/>
              <a:t> relationship type or ternary or higher order relationship type, create a new relation </a:t>
            </a:r>
            <a:r>
              <a:rPr lang="en-US" i="1" dirty="0" smtClean="0"/>
              <a:t>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Include primary key of participating entity types as foreign key attributes in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Make all these attributes primary key of </a:t>
            </a:r>
            <a:r>
              <a:rPr lang="en-US" i="1" dirty="0" smtClean="0"/>
              <a:t>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Include any simple attributes of relationship type in </a:t>
            </a:r>
            <a:r>
              <a:rPr lang="en-US" i="1" dirty="0" smtClean="0"/>
              <a:t>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6BA31-C8A2-484D-B7F5-41EB78936DA4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62364" r="43301" b="23521"/>
          <a:stretch>
            <a:fillRect/>
          </a:stretch>
        </p:blipFill>
        <p:spPr bwMode="auto">
          <a:xfrm>
            <a:off x="685800" y="4343400"/>
            <a:ext cx="3505200" cy="9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0" t="61938" r="48924" b="16200"/>
          <a:stretch>
            <a:fillRect/>
          </a:stretch>
        </p:blipFill>
        <p:spPr bwMode="auto">
          <a:xfrm>
            <a:off x="4204447" y="3996086"/>
            <a:ext cx="4343400" cy="28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28413</TotalTime>
  <Words>792</Words>
  <Application>Microsoft Macintosh PowerPoint</Application>
  <PresentationFormat>On-screen Show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1_Essential</vt:lpstr>
      <vt:lpstr>Relational Database Design Via ER Modelling</vt:lpstr>
      <vt:lpstr>Lecture Outline</vt:lpstr>
      <vt:lpstr>Recall (basic) ER Diagram</vt:lpstr>
      <vt:lpstr>End Goal: Relational Model</vt:lpstr>
      <vt:lpstr>Step 1: Map Regular Entity Types</vt:lpstr>
      <vt:lpstr>Step 2: Map Weak Entity Types</vt:lpstr>
      <vt:lpstr>Step 3: Map Binary 1:1 Relationship Types</vt:lpstr>
      <vt:lpstr>Step 4: Map Binary 1:N Relationship Types</vt:lpstr>
      <vt:lpstr>Step 5: Map Binary M:N and Higher order Relationship Types</vt:lpstr>
      <vt:lpstr>Step 6: Map Multivalued Attributes</vt:lpstr>
      <vt:lpstr>Options for Mapping Specialization or Generalization</vt:lpstr>
      <vt:lpstr>Specialization Options (cont’d)</vt:lpstr>
      <vt:lpstr>Mapping Union Types</vt:lpstr>
      <vt:lpstr>Lecture Summary</vt:lpstr>
      <vt:lpstr>Exercise</vt:lpstr>
      <vt:lpstr>Exercise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jchampai;Frank Tompa</dc:creator>
  <cp:lastModifiedBy>M. Tamer Özsu</cp:lastModifiedBy>
  <cp:revision>143</cp:revision>
  <dcterms:created xsi:type="dcterms:W3CDTF">2010-05-06T15:58:58Z</dcterms:created>
  <dcterms:modified xsi:type="dcterms:W3CDTF">2013-09-11T13:41:10Z</dcterms:modified>
</cp:coreProperties>
</file>