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2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0F98A6-41B1-4AB6-A72A-5E0250023AD3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22FBED-3679-42E8-9041-BA1AEB94C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33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Enhanced </a:t>
            </a:r>
            <a:r>
              <a:rPr lang="en-CA" dirty="0" smtClean="0"/>
              <a:t>ER </a:t>
            </a:r>
            <a:r>
              <a:rPr lang="en-CA" dirty="0"/>
              <a:t>(EER) </a:t>
            </a:r>
            <a:r>
              <a:rPr lang="en-CA" dirty="0" smtClean="0"/>
              <a:t>Model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Chapter </a:t>
            </a:r>
            <a:r>
              <a:rPr lang="en-CA" dirty="0" smtClean="0"/>
              <a:t>8 </a:t>
            </a:r>
            <a:r>
              <a:rPr lang="en-CA" dirty="0"/>
              <a:t>(6/E)</a:t>
            </a:r>
          </a:p>
          <a:p>
            <a:r>
              <a:rPr lang="en-CA" dirty="0"/>
              <a:t>Chapter </a:t>
            </a:r>
            <a:r>
              <a:rPr lang="en-CA" dirty="0" smtClean="0"/>
              <a:t>4 </a:t>
            </a:r>
            <a:r>
              <a:rPr lang="en-CA" dirty="0"/>
              <a:t>(5/E)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878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UNION Types</a:t>
            </a:r>
          </a:p>
        </p:txBody>
      </p:sp>
      <p:pic>
        <p:nvPicPr>
          <p:cNvPr id="788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4675187" cy="471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09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Rewriting Union as Specialization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712948" y="805934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BANK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735473" y="926068"/>
            <a:ext cx="13345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COMPANY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343429" y="926068"/>
            <a:ext cx="11592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PERSON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592029" y="2652609"/>
            <a:ext cx="10695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OWNER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758468" y="4667978"/>
            <a:ext cx="27366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REGISTERED VEHICLE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2441016" y="6107668"/>
            <a:ext cx="9797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TRUCK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030831" y="6107668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CAR</a:t>
            </a:r>
            <a:endParaRPr lang="en-CA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37158" y="3448778"/>
            <a:ext cx="1198315" cy="762000"/>
            <a:chOff x="2230685" y="2743200"/>
            <a:chExt cx="1198315" cy="762000"/>
          </a:xfrm>
        </p:grpSpPr>
        <p:sp>
          <p:nvSpPr>
            <p:cNvPr id="12" name="Diamond 11"/>
            <p:cNvSpPr/>
            <p:nvPr/>
          </p:nvSpPr>
          <p:spPr>
            <a:xfrm>
              <a:off x="2230685" y="2743200"/>
              <a:ext cx="1198315" cy="762000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78437" y="2939534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OWNS</a:t>
              </a:r>
              <a:endParaRPr lang="en-CA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55043" y="1947793"/>
            <a:ext cx="322524" cy="307777"/>
            <a:chOff x="2586276" y="1642701"/>
            <a:chExt cx="322524" cy="307777"/>
          </a:xfrm>
        </p:grpSpPr>
        <p:sp>
          <p:nvSpPr>
            <p:cNvPr id="16" name="TextBox 15"/>
            <p:cNvSpPr txBox="1"/>
            <p:nvPr/>
          </p:nvSpPr>
          <p:spPr>
            <a:xfrm>
              <a:off x="2586276" y="1642701"/>
              <a:ext cx="322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>
                  <a:latin typeface="Cambria Math"/>
                  <a:ea typeface="Cambria Math"/>
                </a:rPr>
                <a:t>⋃</a:t>
              </a:r>
              <a:endParaRPr lang="en-CA" sz="1400" dirty="0"/>
            </a:p>
          </p:txBody>
        </p:sp>
        <p:sp>
          <p:nvSpPr>
            <p:cNvPr id="15" name="Oval 14"/>
            <p:cNvSpPr>
              <a:spLocks/>
            </p:cNvSpPr>
            <p:nvPr/>
          </p:nvSpPr>
          <p:spPr>
            <a:xfrm>
              <a:off x="2617959" y="1668048"/>
              <a:ext cx="250847" cy="25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20" name="Straight Connector 19"/>
          <p:cNvCxnSpPr>
            <a:stCxn id="5" idx="2"/>
            <a:endCxn id="15" idx="0"/>
          </p:cNvCxnSpPr>
          <p:nvPr/>
        </p:nvCxnSpPr>
        <p:spPr>
          <a:xfrm flipH="1">
            <a:off x="2112150" y="1175266"/>
            <a:ext cx="7320" cy="79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3"/>
            <a:endCxn id="6" idx="2"/>
          </p:cNvCxnSpPr>
          <p:nvPr/>
        </p:nvCxnSpPr>
        <p:spPr>
          <a:xfrm flipV="1">
            <a:off x="2277567" y="1295400"/>
            <a:ext cx="1125173" cy="806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16" idx="1"/>
          </p:cNvCxnSpPr>
          <p:nvPr/>
        </p:nvCxnSpPr>
        <p:spPr>
          <a:xfrm>
            <a:off x="923076" y="1295400"/>
            <a:ext cx="1031967" cy="806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4"/>
            <a:endCxn id="8" idx="0"/>
          </p:cNvCxnSpPr>
          <p:nvPr/>
        </p:nvCxnSpPr>
        <p:spPr>
          <a:xfrm>
            <a:off x="2112150" y="2225140"/>
            <a:ext cx="14641" cy="427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2"/>
            <a:endCxn id="12" idx="0"/>
          </p:cNvCxnSpPr>
          <p:nvPr/>
        </p:nvCxnSpPr>
        <p:spPr>
          <a:xfrm>
            <a:off x="2126791" y="3021941"/>
            <a:ext cx="9525" cy="42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2" idx="2"/>
            <a:endCxn id="9" idx="0"/>
          </p:cNvCxnSpPr>
          <p:nvPr/>
        </p:nvCxnSpPr>
        <p:spPr>
          <a:xfrm flipH="1">
            <a:off x="2126792" y="4210778"/>
            <a:ext cx="952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965530" y="5339828"/>
            <a:ext cx="322524" cy="307777"/>
            <a:chOff x="2586276" y="1642701"/>
            <a:chExt cx="322524" cy="307777"/>
          </a:xfrm>
        </p:grpSpPr>
        <p:sp>
          <p:nvSpPr>
            <p:cNvPr id="35" name="TextBox 34"/>
            <p:cNvSpPr txBox="1"/>
            <p:nvPr/>
          </p:nvSpPr>
          <p:spPr>
            <a:xfrm>
              <a:off x="2586276" y="1642701"/>
              <a:ext cx="3225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>
                  <a:latin typeface="Cambria Math"/>
                  <a:ea typeface="Cambria Math"/>
                </a:rPr>
                <a:t>⋃</a:t>
              </a:r>
              <a:endParaRPr lang="en-CA" sz="1400" dirty="0"/>
            </a:p>
          </p:txBody>
        </p:sp>
        <p:sp>
          <p:nvSpPr>
            <p:cNvPr id="36" name="Oval 35"/>
            <p:cNvSpPr>
              <a:spLocks/>
            </p:cNvSpPr>
            <p:nvPr/>
          </p:nvSpPr>
          <p:spPr>
            <a:xfrm>
              <a:off x="2617959" y="1668048"/>
              <a:ext cx="250847" cy="25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38" name="Straight Connector 37"/>
          <p:cNvCxnSpPr>
            <a:stCxn id="9" idx="2"/>
            <a:endCxn id="35" idx="0"/>
          </p:cNvCxnSpPr>
          <p:nvPr/>
        </p:nvCxnSpPr>
        <p:spPr>
          <a:xfrm>
            <a:off x="2126792" y="5037310"/>
            <a:ext cx="0" cy="302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5" idx="2"/>
            <a:endCxn id="11" idx="0"/>
          </p:cNvCxnSpPr>
          <p:nvPr/>
        </p:nvCxnSpPr>
        <p:spPr>
          <a:xfrm flipH="1">
            <a:off x="1366821" y="5647605"/>
            <a:ext cx="759971" cy="46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5" idx="2"/>
            <a:endCxn id="10" idx="0"/>
          </p:cNvCxnSpPr>
          <p:nvPr/>
        </p:nvCxnSpPr>
        <p:spPr>
          <a:xfrm>
            <a:off x="2126792" y="5647605"/>
            <a:ext cx="804102" cy="46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52388" y="229589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54775" y="500390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⋂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139382" y="1479180"/>
            <a:ext cx="9412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oBANK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7352371" y="1634238"/>
            <a:ext cx="14627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oCOMPANY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584081" y="1598456"/>
            <a:ext cx="12875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oPERSON</a:t>
            </a:r>
            <a:endParaRPr lang="en-CA" dirty="0"/>
          </a:p>
        </p:txBody>
      </p:sp>
      <p:sp>
        <p:nvSpPr>
          <p:cNvPr id="63" name="TextBox 62"/>
          <p:cNvSpPr txBox="1"/>
          <p:nvPr/>
        </p:nvSpPr>
        <p:spPr>
          <a:xfrm>
            <a:off x="6075261" y="2644589"/>
            <a:ext cx="10695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OWNER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5241700" y="4667978"/>
            <a:ext cx="27366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REGISTERED VEHICLE</a:t>
            </a:r>
            <a:endParaRPr lang="en-CA" dirty="0"/>
          </a:p>
        </p:txBody>
      </p:sp>
      <p:sp>
        <p:nvSpPr>
          <p:cNvPr id="65" name="TextBox 64"/>
          <p:cNvSpPr txBox="1"/>
          <p:nvPr/>
        </p:nvSpPr>
        <p:spPr>
          <a:xfrm>
            <a:off x="6876251" y="6107668"/>
            <a:ext cx="10567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rTRUCK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5493051" y="6107668"/>
            <a:ext cx="7489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err="1" smtClean="0"/>
              <a:t>rCAR</a:t>
            </a:r>
            <a:endParaRPr lang="en-CA" dirty="0"/>
          </a:p>
        </p:txBody>
      </p:sp>
      <p:grpSp>
        <p:nvGrpSpPr>
          <p:cNvPr id="67" name="Group 66"/>
          <p:cNvGrpSpPr/>
          <p:nvPr/>
        </p:nvGrpSpPr>
        <p:grpSpPr>
          <a:xfrm>
            <a:off x="6019800" y="3448778"/>
            <a:ext cx="1198315" cy="762000"/>
            <a:chOff x="2230685" y="2743200"/>
            <a:chExt cx="1198315" cy="762000"/>
          </a:xfrm>
        </p:grpSpPr>
        <p:sp>
          <p:nvSpPr>
            <p:cNvPr id="68" name="Diamond 67"/>
            <p:cNvSpPr/>
            <p:nvPr/>
          </p:nvSpPr>
          <p:spPr>
            <a:xfrm>
              <a:off x="2230685" y="2743200"/>
              <a:ext cx="1198315" cy="762000"/>
            </a:xfrm>
            <a:prstGeom prst="diamon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378437" y="2939534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OWNS</a:t>
              </a:r>
              <a:endParaRPr lang="en-CA" dirty="0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457726" y="1978223"/>
            <a:ext cx="284052" cy="307777"/>
            <a:chOff x="6457726" y="1978223"/>
            <a:chExt cx="284052" cy="307777"/>
          </a:xfrm>
        </p:grpSpPr>
        <p:sp>
          <p:nvSpPr>
            <p:cNvPr id="71" name="TextBox 70"/>
            <p:cNvSpPr txBox="1"/>
            <p:nvPr/>
          </p:nvSpPr>
          <p:spPr>
            <a:xfrm>
              <a:off x="6457726" y="19782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 smtClean="0">
                  <a:latin typeface="Cambria Math"/>
                  <a:ea typeface="Cambria Math"/>
                </a:rPr>
                <a:t>d</a:t>
              </a:r>
              <a:endParaRPr lang="en-CA" sz="1400" b="1" dirty="0"/>
            </a:p>
          </p:txBody>
        </p:sp>
        <p:sp>
          <p:nvSpPr>
            <p:cNvPr id="72" name="Oval 71"/>
            <p:cNvSpPr>
              <a:spLocks/>
            </p:cNvSpPr>
            <p:nvPr/>
          </p:nvSpPr>
          <p:spPr>
            <a:xfrm>
              <a:off x="6480444" y="2003570"/>
              <a:ext cx="250847" cy="25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73" name="Straight Connector 72"/>
          <p:cNvCxnSpPr>
            <a:stCxn id="60" idx="2"/>
            <a:endCxn id="72" idx="0"/>
          </p:cNvCxnSpPr>
          <p:nvPr/>
        </p:nvCxnSpPr>
        <p:spPr>
          <a:xfrm flipH="1">
            <a:off x="6605868" y="1848512"/>
            <a:ext cx="4156" cy="155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3"/>
            <a:endCxn id="61" idx="1"/>
          </p:cNvCxnSpPr>
          <p:nvPr/>
        </p:nvCxnSpPr>
        <p:spPr>
          <a:xfrm flipV="1">
            <a:off x="6741778" y="1818904"/>
            <a:ext cx="610593" cy="313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2" idx="3"/>
            <a:endCxn id="71" idx="1"/>
          </p:cNvCxnSpPr>
          <p:nvPr/>
        </p:nvCxnSpPr>
        <p:spPr>
          <a:xfrm>
            <a:off x="5871613" y="1783122"/>
            <a:ext cx="586113" cy="348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2" idx="4"/>
            <a:endCxn id="63" idx="0"/>
          </p:cNvCxnSpPr>
          <p:nvPr/>
        </p:nvCxnSpPr>
        <p:spPr>
          <a:xfrm>
            <a:off x="6605868" y="2255570"/>
            <a:ext cx="4155" cy="38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3" idx="2"/>
            <a:endCxn id="68" idx="0"/>
          </p:cNvCxnSpPr>
          <p:nvPr/>
        </p:nvCxnSpPr>
        <p:spPr>
          <a:xfrm>
            <a:off x="6610023" y="3013921"/>
            <a:ext cx="8935" cy="434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8" idx="2"/>
            <a:endCxn id="64" idx="0"/>
          </p:cNvCxnSpPr>
          <p:nvPr/>
        </p:nvCxnSpPr>
        <p:spPr>
          <a:xfrm flipH="1">
            <a:off x="6610024" y="4210778"/>
            <a:ext cx="893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4" idx="2"/>
          </p:cNvCxnSpPr>
          <p:nvPr/>
        </p:nvCxnSpPr>
        <p:spPr>
          <a:xfrm>
            <a:off x="6610024" y="5037310"/>
            <a:ext cx="7658" cy="36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66" idx="0"/>
          </p:cNvCxnSpPr>
          <p:nvPr/>
        </p:nvCxnSpPr>
        <p:spPr>
          <a:xfrm flipH="1">
            <a:off x="5867513" y="5708813"/>
            <a:ext cx="750169" cy="398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65" idx="0"/>
          </p:cNvCxnSpPr>
          <p:nvPr/>
        </p:nvCxnSpPr>
        <p:spPr>
          <a:xfrm>
            <a:off x="6617682" y="5708813"/>
            <a:ext cx="786920" cy="398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46547" y="13088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445347" y="227166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⋂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06513" y="806825"/>
            <a:ext cx="8130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BANK</a:t>
            </a:r>
            <a:endParaRPr lang="en-CA" dirty="0"/>
          </a:p>
        </p:txBody>
      </p:sp>
      <p:sp>
        <p:nvSpPr>
          <p:cNvPr id="88" name="TextBox 87"/>
          <p:cNvSpPr txBox="1"/>
          <p:nvPr/>
        </p:nvSpPr>
        <p:spPr>
          <a:xfrm>
            <a:off x="7404601" y="990600"/>
            <a:ext cx="13345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COMPANY</a:t>
            </a:r>
            <a:endParaRPr lang="en-CA" dirty="0"/>
          </a:p>
        </p:txBody>
      </p:sp>
      <p:sp>
        <p:nvSpPr>
          <p:cNvPr id="89" name="TextBox 88"/>
          <p:cNvSpPr txBox="1"/>
          <p:nvPr/>
        </p:nvSpPr>
        <p:spPr>
          <a:xfrm>
            <a:off x="4651157" y="990600"/>
            <a:ext cx="11592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PERSON</a:t>
            </a:r>
            <a:endParaRPr lang="en-CA" dirty="0"/>
          </a:p>
        </p:txBody>
      </p:sp>
      <p:cxnSp>
        <p:nvCxnSpPr>
          <p:cNvPr id="93" name="Straight Connector 92"/>
          <p:cNvCxnSpPr>
            <a:stCxn id="87" idx="2"/>
            <a:endCxn id="60" idx="0"/>
          </p:cNvCxnSpPr>
          <p:nvPr/>
        </p:nvCxnSpPr>
        <p:spPr>
          <a:xfrm flipH="1">
            <a:off x="6610024" y="1176157"/>
            <a:ext cx="3011" cy="303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61" idx="0"/>
            <a:endCxn id="88" idx="2"/>
          </p:cNvCxnSpPr>
          <p:nvPr/>
        </p:nvCxnSpPr>
        <p:spPr>
          <a:xfrm flipH="1" flipV="1">
            <a:off x="8071868" y="1359932"/>
            <a:ext cx="11890" cy="274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9" idx="2"/>
            <a:endCxn id="62" idx="0"/>
          </p:cNvCxnSpPr>
          <p:nvPr/>
        </p:nvCxnSpPr>
        <p:spPr>
          <a:xfrm flipH="1">
            <a:off x="5227847" y="1359932"/>
            <a:ext cx="2957" cy="238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427417" y="11110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896513" y="1295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6631657" y="2263590"/>
            <a:ext cx="4155" cy="38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583129" y="5044727"/>
            <a:ext cx="7658" cy="36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909184" y="5309051"/>
            <a:ext cx="9797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TRUCK</a:t>
            </a:r>
            <a:endParaRPr lang="en-CA" dirty="0"/>
          </a:p>
        </p:txBody>
      </p:sp>
      <p:sp>
        <p:nvSpPr>
          <p:cNvPr id="110" name="TextBox 109"/>
          <p:cNvSpPr txBox="1"/>
          <p:nvPr/>
        </p:nvSpPr>
        <p:spPr>
          <a:xfrm>
            <a:off x="5534534" y="5309051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CAR</a:t>
            </a:r>
            <a:endParaRPr lang="en-CA" dirty="0"/>
          </a:p>
        </p:txBody>
      </p:sp>
      <p:cxnSp>
        <p:nvCxnSpPr>
          <p:cNvPr id="112" name="Straight Connector 111"/>
          <p:cNvCxnSpPr>
            <a:stCxn id="110" idx="2"/>
            <a:endCxn id="66" idx="0"/>
          </p:cNvCxnSpPr>
          <p:nvPr/>
        </p:nvCxnSpPr>
        <p:spPr>
          <a:xfrm flipH="1">
            <a:off x="5867513" y="5678383"/>
            <a:ext cx="3011" cy="429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9" idx="2"/>
            <a:endCxn id="65" idx="0"/>
          </p:cNvCxnSpPr>
          <p:nvPr/>
        </p:nvCxnSpPr>
        <p:spPr>
          <a:xfrm>
            <a:off x="7399062" y="5678383"/>
            <a:ext cx="5540" cy="429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212580" y="568729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693060" y="567838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424567" y="505164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/>
                <a:ea typeface="Cambria Math"/>
              </a:rPr>
              <a:t>⋃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2" name="Left-Right Arrow 121"/>
          <p:cNvSpPr/>
          <p:nvPr/>
        </p:nvSpPr>
        <p:spPr>
          <a:xfrm>
            <a:off x="3657600" y="3231349"/>
            <a:ext cx="1388947" cy="731051"/>
          </a:xfrm>
          <a:prstGeom prst="left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7" name="Group 146"/>
          <p:cNvGrpSpPr/>
          <p:nvPr/>
        </p:nvGrpSpPr>
        <p:grpSpPr>
          <a:xfrm>
            <a:off x="6461888" y="5385118"/>
            <a:ext cx="284052" cy="307777"/>
            <a:chOff x="6457726" y="1978223"/>
            <a:chExt cx="284052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6457726" y="19782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b="1" dirty="0" smtClean="0">
                  <a:latin typeface="Cambria Math"/>
                  <a:ea typeface="Cambria Math"/>
                </a:rPr>
                <a:t>d</a:t>
              </a:r>
              <a:endParaRPr lang="en-CA" sz="1400" b="1" dirty="0"/>
            </a:p>
          </p:txBody>
        </p:sp>
        <p:sp>
          <p:nvSpPr>
            <p:cNvPr id="149" name="Oval 148"/>
            <p:cNvSpPr>
              <a:spLocks/>
            </p:cNvSpPr>
            <p:nvPr/>
          </p:nvSpPr>
          <p:spPr>
            <a:xfrm>
              <a:off x="6480444" y="2003570"/>
              <a:ext cx="250847" cy="252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70670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5715000" cy="668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19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Choices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specializations/generalizations can be defined to make the conceptual model accurate</a:t>
            </a:r>
          </a:p>
          <a:p>
            <a:pPr lvl="1"/>
            <a:r>
              <a:rPr lang="en-US" dirty="0" smtClean="0"/>
              <a:t>Constrain as disjoint/overlapping or total/partial as needed</a:t>
            </a:r>
            <a:endParaRPr lang="en-US" dirty="0"/>
          </a:p>
          <a:p>
            <a:pPr lvl="1"/>
            <a:r>
              <a:rPr lang="en-US" dirty="0"/>
              <a:t>Driven by rules in </a:t>
            </a:r>
            <a:r>
              <a:rPr lang="en-US" dirty="0" err="1"/>
              <a:t>miniworld</a:t>
            </a:r>
            <a:r>
              <a:rPr lang="en-US" dirty="0"/>
              <a:t> being modeled</a:t>
            </a:r>
          </a:p>
          <a:p>
            <a:r>
              <a:rPr lang="en-US" dirty="0" smtClean="0"/>
              <a:t>If </a:t>
            </a:r>
            <a:r>
              <a:rPr lang="en-US" dirty="0"/>
              <a:t>all the subclasses of a specialization/generalization have few specific attributes and no specific relationships</a:t>
            </a:r>
          </a:p>
          <a:p>
            <a:pPr lvl="1"/>
            <a:r>
              <a:rPr lang="en-US" dirty="0"/>
              <a:t>Can be merged into the superclass </a:t>
            </a:r>
            <a:r>
              <a:rPr lang="en-US" i="1" dirty="0" smtClean="0"/>
              <a:t>C</a:t>
            </a:r>
            <a:endParaRPr lang="en-US" i="1" dirty="0"/>
          </a:p>
          <a:p>
            <a:pPr lvl="1"/>
            <a:r>
              <a:rPr lang="en-US" dirty="0" smtClean="0"/>
              <a:t>Include in </a:t>
            </a:r>
            <a:r>
              <a:rPr lang="en-US" i="1" dirty="0" smtClean="0"/>
              <a:t>C</a:t>
            </a:r>
            <a:r>
              <a:rPr lang="en-US" dirty="0" smtClean="0"/>
              <a:t> one </a:t>
            </a:r>
            <a:r>
              <a:rPr lang="en-US" dirty="0"/>
              <a:t>or more </a:t>
            </a:r>
            <a:r>
              <a:rPr lang="en-US" dirty="0" smtClean="0"/>
              <a:t>“type” </a:t>
            </a:r>
            <a:r>
              <a:rPr lang="en-US" dirty="0"/>
              <a:t>attributes that specify the </a:t>
            </a:r>
            <a:r>
              <a:rPr lang="en-US" dirty="0" smtClean="0"/>
              <a:t>(virtual) subclasses to which each </a:t>
            </a:r>
            <a:r>
              <a:rPr lang="en-US" dirty="0"/>
              <a:t>entity </a:t>
            </a:r>
            <a:r>
              <a:rPr lang="en-US" dirty="0" smtClean="0"/>
              <a:t>belongs</a:t>
            </a:r>
          </a:p>
          <a:p>
            <a:r>
              <a:rPr lang="en-US" dirty="0"/>
              <a:t>Union types </a:t>
            </a:r>
            <a:r>
              <a:rPr lang="en-US" dirty="0" smtClean="0"/>
              <a:t>should </a:t>
            </a:r>
            <a:r>
              <a:rPr lang="en-US" dirty="0"/>
              <a:t>generally be avoided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90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Summary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Enhanced ER or EER model</a:t>
            </a:r>
            <a:endParaRPr lang="en-US" dirty="0" smtClean="0"/>
          </a:p>
          <a:p>
            <a:pPr lvl="1"/>
            <a:r>
              <a:rPr lang="en-US" dirty="0" smtClean="0"/>
              <a:t>Extensions to ER model that improve its representational capabilities</a:t>
            </a:r>
          </a:p>
          <a:p>
            <a:pPr lvl="1"/>
            <a:r>
              <a:rPr lang="en-US" dirty="0" smtClean="0"/>
              <a:t>Subclass and its superclass</a:t>
            </a:r>
          </a:p>
          <a:p>
            <a:pPr lvl="1"/>
            <a:r>
              <a:rPr lang="en-US" dirty="0" smtClean="0"/>
              <a:t>Category or union type</a:t>
            </a:r>
          </a:p>
          <a:p>
            <a:pPr lvl="1"/>
            <a:r>
              <a:rPr lang="en-US" dirty="0" smtClean="0"/>
              <a:t>EER diagrams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68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the ER model</a:t>
            </a:r>
          </a:p>
          <a:p>
            <a:pPr lvl="1"/>
            <a:r>
              <a:rPr lang="en-US" dirty="0"/>
              <a:t>Created to design more accurate database schemas 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Reflect the data properties and constraints more precisely</a:t>
            </a:r>
          </a:p>
          <a:p>
            <a:pPr lvl="2"/>
            <a:r>
              <a:rPr lang="en-US" dirty="0" smtClean="0"/>
              <a:t>Address more </a:t>
            </a:r>
            <a:r>
              <a:rPr lang="en-US" dirty="0"/>
              <a:t>complex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Subclasses, </a:t>
            </a:r>
            <a:r>
              <a:rPr lang="en-US" dirty="0" err="1" smtClean="0"/>
              <a:t>Superclasses</a:t>
            </a:r>
            <a:r>
              <a:rPr lang="en-US" dirty="0" smtClean="0"/>
              <a:t>, and Inheritance</a:t>
            </a:r>
          </a:p>
          <a:p>
            <a:pPr lvl="1"/>
            <a:r>
              <a:rPr lang="en-US" dirty="0" smtClean="0"/>
              <a:t>Specialization and Generalization</a:t>
            </a:r>
          </a:p>
          <a:p>
            <a:pPr lvl="1"/>
            <a:r>
              <a:rPr lang="en-US" dirty="0" smtClean="0"/>
              <a:t>Modeling of UNION Types Using Categories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7544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Specialization and Inheritance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Specialization </a:t>
            </a:r>
          </a:p>
          <a:p>
            <a:pPr lvl="1"/>
            <a:r>
              <a:rPr lang="en-US" dirty="0"/>
              <a:t>Process of defining a set of subclasses of an entity type</a:t>
            </a:r>
          </a:p>
          <a:p>
            <a:pPr lvl="1"/>
            <a:r>
              <a:rPr lang="en-US" dirty="0"/>
              <a:t>Defined on the basis of some distinguishing characteristic of the entities in the superclass</a:t>
            </a:r>
          </a:p>
          <a:p>
            <a:r>
              <a:rPr lang="en-US" dirty="0" smtClean="0"/>
              <a:t>Describing the relationship</a:t>
            </a:r>
          </a:p>
          <a:p>
            <a:pPr lvl="1"/>
            <a:r>
              <a:rPr lang="en-US" b="1" dirty="0" smtClean="0"/>
              <a:t>Superclass/subclass </a:t>
            </a:r>
            <a:r>
              <a:rPr lang="en-US" dirty="0" smtClean="0"/>
              <a:t>or</a:t>
            </a:r>
            <a:r>
              <a:rPr lang="en-US" b="1" dirty="0" smtClean="0"/>
              <a:t> Class/subclass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/>
              <a:t>Supertype</a:t>
            </a:r>
            <a:r>
              <a:rPr lang="en-US" b="1" dirty="0" smtClean="0"/>
              <a:t>/subtype </a:t>
            </a:r>
            <a:r>
              <a:rPr lang="en-US" dirty="0" smtClean="0"/>
              <a:t>or</a:t>
            </a:r>
            <a:r>
              <a:rPr lang="en-US" b="1" dirty="0" smtClean="0"/>
              <a:t> Type/subtype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Subclass </a:t>
            </a:r>
            <a:r>
              <a:rPr lang="en-US" dirty="0"/>
              <a:t>can define:</a:t>
            </a:r>
          </a:p>
          <a:p>
            <a:pPr lvl="1"/>
            <a:r>
              <a:rPr lang="en-US" dirty="0"/>
              <a:t>Specific </a:t>
            </a:r>
            <a:r>
              <a:rPr lang="en-US" dirty="0" smtClean="0"/>
              <a:t>attributes</a:t>
            </a:r>
            <a:endParaRPr lang="en-US" dirty="0"/>
          </a:p>
          <a:p>
            <a:pPr lvl="1"/>
            <a:r>
              <a:rPr lang="en-US" dirty="0"/>
              <a:t>Specific relationship types</a:t>
            </a:r>
          </a:p>
          <a:p>
            <a:pPr marL="342900" lvl="1" indent="-342900">
              <a:spcBef>
                <a:spcPts val="480"/>
              </a:spcBef>
              <a:spcAft>
                <a:spcPts val="480"/>
              </a:spcAft>
              <a:buClrTx/>
              <a:buFont typeface="Wingdings" pitchFamily="2" charset="2"/>
              <a:buChar char="§"/>
            </a:pPr>
            <a:r>
              <a:rPr lang="en-US" dirty="0" smtClean="0"/>
              <a:t>Subclass </a:t>
            </a:r>
            <a:r>
              <a:rPr lang="en-US" dirty="0"/>
              <a:t>can be </a:t>
            </a:r>
            <a:r>
              <a:rPr lang="en-US" dirty="0" smtClean="0"/>
              <a:t>a subclass </a:t>
            </a:r>
            <a:r>
              <a:rPr lang="en-US" dirty="0" err="1" smtClean="0"/>
              <a:t>wrt</a:t>
            </a:r>
            <a:r>
              <a:rPr lang="en-US" dirty="0" smtClean="0"/>
              <a:t> more </a:t>
            </a:r>
            <a:r>
              <a:rPr lang="en-US" dirty="0"/>
              <a:t>than one </a:t>
            </a:r>
            <a:r>
              <a:rPr lang="en-US" dirty="0" smtClean="0"/>
              <a:t>superclass</a:t>
            </a:r>
            <a:endParaRPr lang="en-US" dirty="0"/>
          </a:p>
          <a:p>
            <a:r>
              <a:rPr lang="en-US" b="1" dirty="0" smtClean="0"/>
              <a:t>Type inheritance</a:t>
            </a:r>
          </a:p>
          <a:p>
            <a:pPr lvl="1"/>
            <a:r>
              <a:rPr lang="en-US" dirty="0" smtClean="0"/>
              <a:t>Subclass entity has all attributes and participates in all relationships of superclass</a:t>
            </a:r>
          </a:p>
          <a:p>
            <a:pPr lvl="1"/>
            <a:r>
              <a:rPr lang="en-US" b="1" dirty="0" smtClean="0"/>
              <a:t>Multiple inheritance </a:t>
            </a:r>
            <a:r>
              <a:rPr lang="en-US" dirty="0" smtClean="0"/>
              <a:t>if more than one superclass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02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Generalization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135563"/>
          </a:xfrm>
        </p:spPr>
        <p:txBody>
          <a:bodyPr/>
          <a:lstStyle/>
          <a:p>
            <a:r>
              <a:rPr lang="en-US" b="1" dirty="0"/>
              <a:t>Generalization </a:t>
            </a:r>
          </a:p>
          <a:p>
            <a:pPr lvl="1"/>
            <a:r>
              <a:rPr lang="en-US" dirty="0"/>
              <a:t>Process of defining a </a:t>
            </a:r>
            <a:r>
              <a:rPr lang="en-US" dirty="0" smtClean="0"/>
              <a:t>more general entity </a:t>
            </a:r>
            <a:r>
              <a:rPr lang="en-US" dirty="0"/>
              <a:t>type from </a:t>
            </a:r>
            <a:r>
              <a:rPr lang="en-US" dirty="0" smtClean="0"/>
              <a:t>given </a:t>
            </a:r>
            <a:r>
              <a:rPr lang="en-US" dirty="0"/>
              <a:t>entity types</a:t>
            </a:r>
          </a:p>
          <a:p>
            <a:r>
              <a:rPr lang="en-US" dirty="0" smtClean="0"/>
              <a:t>Reverse process of specialization</a:t>
            </a:r>
          </a:p>
          <a:p>
            <a:r>
              <a:rPr lang="en-US" dirty="0" smtClean="0"/>
              <a:t>Generalize into a single superclass </a:t>
            </a:r>
          </a:p>
          <a:p>
            <a:pPr lvl="1"/>
            <a:r>
              <a:rPr lang="en-US" dirty="0" smtClean="0"/>
              <a:t>Original entity types are specialized subclasses</a:t>
            </a:r>
          </a:p>
          <a:p>
            <a:pPr lvl="1"/>
            <a:r>
              <a:rPr lang="en-US" dirty="0" smtClean="0"/>
              <a:t>Entities in generalization must </a:t>
            </a:r>
            <a:r>
              <a:rPr lang="en-US" i="1" dirty="0" smtClean="0"/>
              <a:t>all</a:t>
            </a:r>
            <a:r>
              <a:rPr lang="en-US" dirty="0" smtClean="0"/>
              <a:t> come from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498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838200" y="1296965"/>
            <a:ext cx="2734610" cy="4173498"/>
            <a:chOff x="3056590" y="1351002"/>
            <a:chExt cx="2734610" cy="4173498"/>
          </a:xfrm>
        </p:grpSpPr>
        <p:sp>
          <p:nvSpPr>
            <p:cNvPr id="2" name="Oval 1"/>
            <p:cNvSpPr/>
            <p:nvPr/>
          </p:nvSpPr>
          <p:spPr>
            <a:xfrm>
              <a:off x="3124200" y="1485900"/>
              <a:ext cx="2667000" cy="403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/>
            <p:cNvSpPr/>
            <p:nvPr/>
          </p:nvSpPr>
          <p:spPr>
            <a:xfrm>
              <a:off x="3619500" y="1866900"/>
              <a:ext cx="1257300" cy="1447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4648200" y="2991971"/>
              <a:ext cx="914400" cy="192461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583641" y="3771900"/>
              <a:ext cx="685800" cy="10651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192363" y="2139434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8</a:t>
              </a:r>
              <a:endParaRPr lang="en-CA" sz="12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35882" y="2476500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2</a:t>
              </a:r>
              <a:endParaRPr lang="en-CA" sz="12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48150" y="2688077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1</a:t>
              </a:r>
              <a:endParaRPr lang="en-CA" sz="12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78522" y="2290944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7</a:t>
              </a:r>
              <a:endParaRPr lang="en-CA" sz="12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5210" y="4042769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4</a:t>
              </a:r>
              <a:endParaRPr lang="en-CA" sz="12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48919" y="3493549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3</a:t>
              </a:r>
              <a:endParaRPr lang="en-CA" sz="1200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5312" y="3697941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6</a:t>
              </a:r>
              <a:endParaRPr lang="en-CA" sz="1200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5164" y="3486834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5</a:t>
              </a:r>
              <a:endParaRPr lang="en-CA" sz="12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76546" y="4119793"/>
              <a:ext cx="314190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10</a:t>
              </a:r>
              <a:endParaRPr lang="en-CA" sz="12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3451" y="4387911"/>
              <a:ext cx="256481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CA" sz="1200" dirty="0" smtClean="0">
                  <a:sym typeface="Symbol"/>
                </a:rPr>
                <a:t> </a:t>
              </a:r>
              <a:r>
                <a:rPr lang="en-CA" sz="1200" dirty="0" smtClean="0"/>
                <a:t>e</a:t>
              </a:r>
              <a:r>
                <a:rPr lang="en-CA" sz="1200" baseline="-25000" dirty="0" smtClean="0"/>
                <a:t>9</a:t>
              </a:r>
              <a:endParaRPr lang="en-CA" sz="12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56590" y="1351002"/>
              <a:ext cx="11344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EMPLOYEE</a:t>
              </a:r>
              <a:endParaRPr lang="en-CA" sz="12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86200" y="1628001"/>
              <a:ext cx="11344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SECRETARY</a:t>
              </a:r>
              <a:endParaRPr lang="en-CA" sz="12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84380" y="4854637"/>
              <a:ext cx="11344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ENGINEER</a:t>
              </a:r>
              <a:endParaRPr lang="en-CA" sz="1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56590" y="3559896"/>
              <a:ext cx="11344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b="1" dirty="0" smtClean="0"/>
                <a:t>TECHNICIAN</a:t>
              </a:r>
              <a:endParaRPr lang="en-CA" sz="1200" b="1" dirty="0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Specialized Entities</a:t>
            </a:r>
            <a:endParaRPr lang="en-CA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3733800" y="990600"/>
            <a:ext cx="4954629" cy="4980621"/>
          </a:xfrm>
        </p:spPr>
        <p:txBody>
          <a:bodyPr/>
          <a:lstStyle/>
          <a:p>
            <a:r>
              <a:rPr lang="en-CA" dirty="0" smtClean="0"/>
              <a:t>Every technician/secretary/engineer is an employee.</a:t>
            </a:r>
          </a:p>
          <a:p>
            <a:r>
              <a:rPr lang="en-CA" dirty="0" smtClean="0"/>
              <a:t>Not every employee of superclass must be in a subclass (unless specified as </a:t>
            </a:r>
            <a:r>
              <a:rPr lang="en-CA" b="1" dirty="0" smtClean="0"/>
              <a:t>generalization</a:t>
            </a:r>
            <a:r>
              <a:rPr lang="en-CA" dirty="0" smtClean="0"/>
              <a:t>).</a:t>
            </a:r>
          </a:p>
          <a:p>
            <a:r>
              <a:rPr lang="en-CA" dirty="0" smtClean="0"/>
              <a:t>All properties of employee (attributes </a:t>
            </a:r>
            <a:r>
              <a:rPr lang="en-CA" i="1" dirty="0" smtClean="0"/>
              <a:t>and</a:t>
            </a:r>
            <a:r>
              <a:rPr lang="en-CA" dirty="0" smtClean="0"/>
              <a:t> relationships) are inherited by specialized subclasses.</a:t>
            </a:r>
          </a:p>
          <a:p>
            <a:r>
              <a:rPr lang="en-CA" dirty="0" smtClean="0"/>
              <a:t>Specialized entities might have additional attributes and be involved in additional relationships.</a:t>
            </a:r>
          </a:p>
          <a:p>
            <a:r>
              <a:rPr lang="en-CA" dirty="0" smtClean="0"/>
              <a:t>Subclasses may be </a:t>
            </a:r>
            <a:r>
              <a:rPr lang="en-CA" b="1" dirty="0" smtClean="0"/>
              <a:t>disjoint</a:t>
            </a:r>
            <a:r>
              <a:rPr lang="en-CA" dirty="0" smtClean="0"/>
              <a:t> or </a:t>
            </a:r>
            <a:r>
              <a:rPr lang="en-CA" b="1" dirty="0" smtClean="0"/>
              <a:t>overlapping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1801160" y="2474851"/>
            <a:ext cx="1257300" cy="1447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856130" y="3169025"/>
            <a:ext cx="1134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dirty="0" smtClean="0">
                <a:solidFill>
                  <a:srgbClr val="C00000"/>
                </a:solidFill>
              </a:rPr>
              <a:t>MANAGER</a:t>
            </a:r>
            <a:endParaRPr lang="en-CA" sz="1200" b="1" dirty="0">
              <a:solidFill>
                <a:srgbClr val="C0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55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Subclasses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135563"/>
          </a:xfrm>
        </p:spPr>
        <p:txBody>
          <a:bodyPr/>
          <a:lstStyle/>
          <a:p>
            <a:r>
              <a:rPr lang="en-US" b="1" dirty="0" err="1" smtClean="0"/>
              <a:t>Disjointness</a:t>
            </a:r>
            <a:r>
              <a:rPr lang="en-US" b="1" dirty="0" smtClean="0"/>
              <a:t> constraint</a:t>
            </a:r>
          </a:p>
          <a:p>
            <a:pPr lvl="1"/>
            <a:r>
              <a:rPr lang="en-US" dirty="0" smtClean="0"/>
              <a:t>Specifies that the subclasses of the specialization must be disjoint</a:t>
            </a:r>
          </a:p>
          <a:p>
            <a:r>
              <a:rPr lang="en-US" b="1" dirty="0" smtClean="0"/>
              <a:t>Completeness</a:t>
            </a:r>
            <a:r>
              <a:rPr lang="en-US" dirty="0" smtClean="0"/>
              <a:t> </a:t>
            </a:r>
            <a:r>
              <a:rPr lang="en-US" b="1" dirty="0" smtClean="0"/>
              <a:t>constraint</a:t>
            </a:r>
          </a:p>
          <a:p>
            <a:pPr lvl="1"/>
            <a:r>
              <a:rPr lang="en-US" dirty="0" smtClean="0"/>
              <a:t>Specifies that every superclass entity must be in a subclass</a:t>
            </a:r>
          </a:p>
          <a:p>
            <a:pPr lvl="1"/>
            <a:r>
              <a:rPr lang="en-US" dirty="0" smtClean="0"/>
              <a:t>Required of generalization</a:t>
            </a:r>
          </a:p>
          <a:p>
            <a:r>
              <a:rPr lang="en-US" dirty="0" err="1" smtClean="0"/>
              <a:t>Disjointness</a:t>
            </a:r>
            <a:r>
              <a:rPr lang="en-US" dirty="0" smtClean="0"/>
              <a:t> and completeness constraints are </a:t>
            </a:r>
            <a:r>
              <a:rPr lang="en-US" i="1" dirty="0" smtClean="0"/>
              <a:t>independent </a:t>
            </a:r>
            <a:r>
              <a:rPr lang="en-US" dirty="0" smtClean="0"/>
              <a:t>constraints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13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296275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EER Diagram with Subclasses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45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Refining Conceptual Schemas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specialization</a:t>
            </a:r>
          </a:p>
          <a:p>
            <a:pPr lvl="1"/>
            <a:r>
              <a:rPr lang="en-US" dirty="0" smtClean="0"/>
              <a:t>Starting with entity type, define subclasses by successive specialization</a:t>
            </a:r>
          </a:p>
          <a:p>
            <a:pPr lvl="1"/>
            <a:r>
              <a:rPr lang="en-US" b="1" dirty="0" smtClean="0"/>
              <a:t>Top-down conceptual refinement</a:t>
            </a:r>
            <a:endParaRPr lang="en-US" dirty="0" smtClean="0"/>
          </a:p>
          <a:p>
            <a:r>
              <a:rPr lang="en-US" dirty="0" smtClean="0"/>
              <a:t>Using generalization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/>
              <a:t>with entity type, define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by successive </a:t>
            </a:r>
            <a:r>
              <a:rPr lang="en-US" dirty="0" smtClean="0"/>
              <a:t>generalization</a:t>
            </a:r>
            <a:endParaRPr lang="en-US" dirty="0"/>
          </a:p>
          <a:p>
            <a:pPr lvl="1"/>
            <a:r>
              <a:rPr lang="en-US" b="1" dirty="0" smtClean="0"/>
              <a:t>Bottom-up conceptual synthesis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54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with UNION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800"/>
              </a:spcBef>
              <a:buClr>
                <a:srgbClr val="800000"/>
              </a:buClr>
              <a:buSzPct val="100000"/>
              <a:defRPr/>
            </a:pPr>
            <a:r>
              <a:rPr lang="en-US" b="1" dirty="0" smtClean="0"/>
              <a:t>Union type </a:t>
            </a:r>
            <a:r>
              <a:rPr lang="en-US" dirty="0" smtClean="0"/>
              <a:t>or </a:t>
            </a:r>
            <a:r>
              <a:rPr lang="en-US" b="1" dirty="0" smtClean="0"/>
              <a:t>category</a:t>
            </a:r>
          </a:p>
          <a:p>
            <a:pPr lvl="1">
              <a:defRPr/>
            </a:pPr>
            <a:r>
              <a:rPr lang="en-US" dirty="0" smtClean="0"/>
              <a:t>Represents a single superclass/subclass relationship with more than one superclass</a:t>
            </a:r>
          </a:p>
          <a:p>
            <a:pPr lvl="1">
              <a:defRPr/>
            </a:pPr>
            <a:r>
              <a:rPr lang="en-US" dirty="0" smtClean="0"/>
              <a:t>Subclass represents a collection of objects that is a subset of the UNION of distinct entity types</a:t>
            </a:r>
          </a:p>
          <a:p>
            <a:pPr lvl="1">
              <a:defRPr/>
            </a:pPr>
            <a:r>
              <a:rPr lang="en-US" dirty="0" smtClean="0"/>
              <a:t>Attribute inheritance works more selectively</a:t>
            </a:r>
          </a:p>
          <a:p>
            <a:pPr lvl="1">
              <a:defRPr/>
            </a:pPr>
            <a:r>
              <a:rPr lang="en-US" dirty="0" smtClean="0"/>
              <a:t>Category can be </a:t>
            </a:r>
            <a:r>
              <a:rPr lang="en-US" b="1" dirty="0" smtClean="0"/>
              <a:t>total</a:t>
            </a:r>
            <a:r>
              <a:rPr lang="en-US" dirty="0" smtClean="0"/>
              <a:t> or </a:t>
            </a:r>
            <a:r>
              <a:rPr lang="en-US" b="1" dirty="0" smtClean="0"/>
              <a:t>partial</a:t>
            </a:r>
          </a:p>
          <a:p>
            <a:pPr>
              <a:defRPr/>
            </a:pPr>
            <a:r>
              <a:rPr lang="en-US" dirty="0" smtClean="0"/>
              <a:t>Some modeling methodologies do not have union types</a:t>
            </a:r>
          </a:p>
          <a:p>
            <a:pPr lvl="1">
              <a:defRPr/>
            </a:pPr>
            <a:r>
              <a:rPr lang="en-US" dirty="0" smtClean="0"/>
              <a:t>Usually (always?) clearer to use specification/generalization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44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27424</TotalTime>
  <Words>584</Words>
  <Application>Microsoft Macintosh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1_Essential</vt:lpstr>
      <vt:lpstr>The Enhanced ER (EER) Model</vt:lpstr>
      <vt:lpstr>Lecture Outline</vt:lpstr>
      <vt:lpstr>Specialization and Inheritance</vt:lpstr>
      <vt:lpstr>Generalization</vt:lpstr>
      <vt:lpstr>Specialized Entities</vt:lpstr>
      <vt:lpstr>Constraints on Subclasses</vt:lpstr>
      <vt:lpstr>EER Diagram with Subclasses</vt:lpstr>
      <vt:lpstr>Refining Conceptual Schemas</vt:lpstr>
      <vt:lpstr>Modeling with UNION Types</vt:lpstr>
      <vt:lpstr>UNION Types</vt:lpstr>
      <vt:lpstr>Rewriting Union as Specialization</vt:lpstr>
      <vt:lpstr>PowerPoint Presentation</vt:lpstr>
      <vt:lpstr>Design Choices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jchampai;Frank Tompa</dc:creator>
  <cp:lastModifiedBy>M. Tamer Özsu</cp:lastModifiedBy>
  <cp:revision>148</cp:revision>
  <dcterms:created xsi:type="dcterms:W3CDTF">2010-05-06T15:58:58Z</dcterms:created>
  <dcterms:modified xsi:type="dcterms:W3CDTF">2013-09-11T13:40:59Z</dcterms:modified>
</cp:coreProperties>
</file>