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4" r:id="rId1"/>
  </p:sldMasterIdLst>
  <p:notesMasterIdLst>
    <p:notesMasterId r:id="rId27"/>
  </p:notesMasterIdLst>
  <p:sldIdLst>
    <p:sldId id="256" r:id="rId2"/>
    <p:sldId id="258" r:id="rId3"/>
    <p:sldId id="261" r:id="rId4"/>
    <p:sldId id="296" r:id="rId5"/>
    <p:sldId id="266" r:id="rId6"/>
    <p:sldId id="269" r:id="rId7"/>
    <p:sldId id="270" r:id="rId8"/>
    <p:sldId id="271" r:id="rId9"/>
    <p:sldId id="272" r:id="rId10"/>
    <p:sldId id="299" r:id="rId11"/>
    <p:sldId id="273" r:id="rId12"/>
    <p:sldId id="298" r:id="rId13"/>
    <p:sldId id="277" r:id="rId14"/>
    <p:sldId id="300" r:id="rId15"/>
    <p:sldId id="278" r:id="rId16"/>
    <p:sldId id="279" r:id="rId17"/>
    <p:sldId id="280" r:id="rId18"/>
    <p:sldId id="302" r:id="rId19"/>
    <p:sldId id="301" r:id="rId20"/>
    <p:sldId id="284" r:id="rId21"/>
    <p:sldId id="281" r:id="rId22"/>
    <p:sldId id="290" r:id="rId23"/>
    <p:sldId id="286" r:id="rId24"/>
    <p:sldId id="293" r:id="rId25"/>
    <p:sldId id="29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EAFFC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4660" autoAdjust="0"/>
  </p:normalViewPr>
  <p:slideViewPr>
    <p:cSldViewPr>
      <p:cViewPr varScale="1">
        <p:scale>
          <a:sx n="183" d="100"/>
          <a:sy n="183" d="100"/>
        </p:scale>
        <p:origin x="-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0F98A6-41B1-4AB6-A72A-5E0250023AD3}" type="datetimeFigureOut">
              <a:rPr lang="en-US"/>
              <a:pPr>
                <a:defRPr/>
              </a:pPr>
              <a:t>2013-09-11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22FBED-3679-42E8-9041-BA1AEB94C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33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72C319-9451-4D8F-86C8-0CF4209B75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5F72-F1AF-4750-91F0-0B4896BAE7F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17AE1-DB79-4651-85D2-411C39DB87A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rgbClr val="D128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342900" indent="-342900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Clic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0" indent="0">
              <a:spcBef>
                <a:spcPts val="480"/>
              </a:spcBef>
              <a:spcAft>
                <a:spcPts val="480"/>
              </a:spcAft>
              <a:buFontTx/>
              <a:buNone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762000"/>
            <a:ext cx="84582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458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534400" cy="533399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98C73-C011-487D-A920-4BD1D3DE903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BDB7-3B42-4066-AB06-DBDCAC1945B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5503-6C7A-483D-A39B-993C2309F3F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A9374-BEA3-4529-92DD-0CAFF9CAA7D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1040"/>
          <p:cNvSpPr>
            <a:spLocks noChangeShapeType="1"/>
          </p:cNvSpPr>
          <p:nvPr/>
        </p:nvSpPr>
        <p:spPr bwMode="auto">
          <a:xfrm>
            <a:off x="787400" y="7620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/>
              <a:t>Entity-Relationship (ER) </a:t>
            </a:r>
            <a:r>
              <a:rPr lang="en-CA" dirty="0" smtClean="0"/>
              <a:t>Model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Chapter </a:t>
            </a:r>
            <a:r>
              <a:rPr lang="en-CA" dirty="0" smtClean="0"/>
              <a:t>7 </a:t>
            </a:r>
            <a:r>
              <a:rPr lang="en-CA" dirty="0"/>
              <a:t>(6/E)</a:t>
            </a:r>
          </a:p>
          <a:p>
            <a:r>
              <a:rPr lang="en-CA" dirty="0"/>
              <a:t>Chapter </a:t>
            </a:r>
            <a:r>
              <a:rPr lang="en-CA" dirty="0" smtClean="0"/>
              <a:t>3 </a:t>
            </a:r>
            <a:r>
              <a:rPr lang="en-CA" dirty="0"/>
              <a:t>(5/E)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023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Weak Entity Types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Entity types that do not have key attributes of their own</a:t>
            </a:r>
          </a:p>
          <a:p>
            <a:pPr lvl="1"/>
            <a:r>
              <a:rPr lang="en-US" dirty="0" smtClean="0"/>
              <a:t>Identified by their relationship to specific entities from another entity type</a:t>
            </a:r>
          </a:p>
          <a:p>
            <a:pPr>
              <a:spcBef>
                <a:spcPts val="24800"/>
              </a:spcBef>
            </a:pPr>
            <a:r>
              <a:rPr lang="en-US" b="1" dirty="0" smtClean="0"/>
              <a:t>Identifying relationship</a:t>
            </a:r>
          </a:p>
          <a:p>
            <a:pPr lvl="1"/>
            <a:r>
              <a:rPr lang="en-US" dirty="0" smtClean="0"/>
              <a:t>Relates a weak entity type to the </a:t>
            </a:r>
            <a:r>
              <a:rPr lang="en-US" b="1" dirty="0" smtClean="0"/>
              <a:t>identifying entity</a:t>
            </a:r>
            <a:r>
              <a:rPr lang="en-US" dirty="0" smtClean="0"/>
              <a:t>, which has the rest of the key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63722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24400" y="1784390"/>
            <a:ext cx="3962400" cy="30162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en-CA" sz="1900" dirty="0">
                <a:latin typeface="+mn-lt"/>
                <a:cs typeface="+mn-cs"/>
              </a:rPr>
              <a:t>Dependent</a:t>
            </a:r>
            <a:r>
              <a:rPr lang="en-CA" sz="1900" dirty="0" smtClean="0">
                <a:latin typeface="+mn-lt"/>
              </a:rPr>
              <a:t> is meaningless in COMPANY DB independently of Employee</a:t>
            </a:r>
          </a:p>
          <a:p>
            <a:pPr marL="342900" indent="-342900">
              <a:buClr>
                <a:srgbClr val="C00000"/>
              </a:buClr>
              <a:buFont typeface="Arial" pitchFamily="34" charset="0"/>
              <a:buChar char="•"/>
            </a:pPr>
            <a:endParaRPr lang="en-CA" sz="1900" dirty="0" smtClean="0">
              <a:latin typeface="+mn-lt"/>
            </a:endParaRPr>
          </a:p>
          <a:p>
            <a:pPr marL="342900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en-CA" sz="1900" dirty="0" smtClean="0">
                <a:latin typeface="+mn-lt"/>
              </a:rPr>
              <a:t>Identified by relationship to Employee</a:t>
            </a:r>
          </a:p>
          <a:p>
            <a:pPr marL="342900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en-CA" sz="1900" dirty="0" err="1" smtClean="0">
                <a:latin typeface="+mn-lt"/>
              </a:rPr>
              <a:t>Dependent_name</a:t>
            </a:r>
            <a:r>
              <a:rPr lang="en-CA" sz="1900" dirty="0" smtClean="0">
                <a:latin typeface="+mn-lt"/>
              </a:rPr>
              <a:t> distinguishes one dependent from other dependents for the same employee: </a:t>
            </a:r>
            <a:r>
              <a:rPr lang="en-CA" sz="1900" b="1" i="1" dirty="0" smtClean="0">
                <a:latin typeface="+mn-lt"/>
              </a:rPr>
              <a:t>partial</a:t>
            </a:r>
            <a:r>
              <a:rPr lang="en-CA" sz="1900" b="1" dirty="0" smtClean="0">
                <a:latin typeface="+mn-lt"/>
              </a:rPr>
              <a:t> key</a:t>
            </a:r>
            <a:endParaRPr lang="en-CA" sz="1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6095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Relationships in General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Relationship</a:t>
            </a:r>
          </a:p>
          <a:p>
            <a:pPr lvl="1"/>
            <a:r>
              <a:rPr lang="en-US" dirty="0" smtClean="0"/>
              <a:t>Interaction between entities</a:t>
            </a:r>
          </a:p>
          <a:p>
            <a:pPr lvl="1"/>
            <a:r>
              <a:rPr lang="en-US" dirty="0" smtClean="0"/>
              <a:t>Indicator: an attribute of one entity refers to another entity</a:t>
            </a:r>
          </a:p>
          <a:p>
            <a:pPr lvl="2"/>
            <a:r>
              <a:rPr lang="en-US" dirty="0" smtClean="0"/>
              <a:t>Represent such references as relationships not attributes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11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43719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eft Arrow 5"/>
          <p:cNvSpPr/>
          <p:nvPr/>
        </p:nvSpPr>
        <p:spPr>
          <a:xfrm>
            <a:off x="6019800" y="3402105"/>
            <a:ext cx="885825" cy="228600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409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Relationship</a:t>
            </a:r>
          </a:p>
          <a:p>
            <a:pPr lvl="1"/>
            <a:r>
              <a:rPr lang="en-US" dirty="0" smtClean="0"/>
              <a:t>Interaction between entities</a:t>
            </a:r>
          </a:p>
          <a:p>
            <a:pPr lvl="1"/>
            <a:r>
              <a:rPr lang="en-US" dirty="0" smtClean="0"/>
              <a:t>Indicator: an attribute of one entity refers to another entity</a:t>
            </a:r>
          </a:p>
          <a:p>
            <a:pPr lvl="2"/>
            <a:r>
              <a:rPr lang="en-US" dirty="0" smtClean="0"/>
              <a:t>Represent such references as relationships not attributes</a:t>
            </a:r>
          </a:p>
          <a:p>
            <a:r>
              <a:rPr lang="en-US" b="1" dirty="0" smtClean="0"/>
              <a:t>Relationship type </a:t>
            </a:r>
            <a:r>
              <a:rPr lang="en-US" i="1" dirty="0" smtClean="0"/>
              <a:t>R</a:t>
            </a:r>
            <a:r>
              <a:rPr lang="en-US" dirty="0" smtClean="0"/>
              <a:t> among </a:t>
            </a:r>
            <a:r>
              <a:rPr lang="en-US" i="1" dirty="0" smtClean="0"/>
              <a:t>n</a:t>
            </a:r>
            <a:r>
              <a:rPr lang="en-US" dirty="0" smtClean="0"/>
              <a:t> entity types </a:t>
            </a:r>
            <a:r>
              <a:rPr lang="en-US" i="1" dirty="0" smtClean="0"/>
              <a:t>E</a:t>
            </a:r>
            <a:r>
              <a:rPr lang="en-US" i="1" baseline="-25000" dirty="0" smtClean="0"/>
              <a:t>1</a:t>
            </a:r>
            <a:r>
              <a:rPr lang="en-US" i="1" dirty="0" smtClean="0"/>
              <a:t>, E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E</a:t>
            </a:r>
            <a:r>
              <a:rPr lang="en-US" i="1" baseline="-25000" dirty="0" smtClean="0"/>
              <a:t>n</a:t>
            </a:r>
          </a:p>
          <a:p>
            <a:pPr lvl="1"/>
            <a:r>
              <a:rPr lang="en-US" dirty="0" smtClean="0"/>
              <a:t>Defines a set of associations among entities from these entity types</a:t>
            </a:r>
          </a:p>
          <a:p>
            <a:r>
              <a:rPr lang="en-US" b="1" dirty="0" smtClean="0"/>
              <a:t>Relationship instance</a:t>
            </a:r>
            <a:r>
              <a:rPr lang="en-US" dirty="0" smtClean="0"/>
              <a:t>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endParaRPr lang="en-US" i="1" baseline="-25000" dirty="0" smtClean="0"/>
          </a:p>
          <a:p>
            <a:pPr lvl="1"/>
            <a:r>
              <a:rPr lang="en-US" dirty="0" smtClean="0"/>
              <a:t>Each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associates </a:t>
            </a:r>
            <a:r>
              <a:rPr lang="en-US" i="1" dirty="0" smtClean="0"/>
              <a:t>n</a:t>
            </a:r>
            <a:r>
              <a:rPr lang="en-US" dirty="0" smtClean="0"/>
              <a:t> individual entities (</a:t>
            </a:r>
            <a:r>
              <a:rPr lang="en-US" i="1" dirty="0" smtClean="0"/>
              <a:t>e</a:t>
            </a:r>
            <a:r>
              <a:rPr lang="en-US" i="1" baseline="-25000" dirty="0" smtClean="0"/>
              <a:t>1</a:t>
            </a:r>
            <a:r>
              <a:rPr lang="en-US" i="1" dirty="0" smtClean="0"/>
              <a:t>, e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e</a:t>
            </a:r>
            <a:r>
              <a:rPr lang="en-US" i="1" baseline="-25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Each entity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j</a:t>
            </a:r>
            <a:r>
              <a:rPr lang="en-US" dirty="0" smtClean="0"/>
              <a:t> in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is a member of entity set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j</a:t>
            </a:r>
            <a:endParaRPr lang="en-US" i="1" baseline="-25000" dirty="0" smtClean="0"/>
          </a:p>
          <a:p>
            <a:pPr lvl="1"/>
            <a:r>
              <a:rPr lang="en-CA" dirty="0"/>
              <a:t>Relationships uniquely identified by keys of participating </a:t>
            </a:r>
            <a:r>
              <a:rPr lang="en-CA" dirty="0" smtClean="0"/>
              <a:t>entities</a:t>
            </a:r>
            <a:endParaRPr lang="en-US" b="1" dirty="0" smtClean="0"/>
          </a:p>
          <a:p>
            <a:r>
              <a:rPr lang="en-US" b="1" dirty="0" smtClean="0"/>
              <a:t>Degree</a:t>
            </a:r>
            <a:r>
              <a:rPr lang="en-US" dirty="0" smtClean="0"/>
              <a:t> </a:t>
            </a:r>
            <a:r>
              <a:rPr lang="en-US" dirty="0"/>
              <a:t>of a relationship type </a:t>
            </a:r>
          </a:p>
          <a:p>
            <a:pPr lvl="1"/>
            <a:r>
              <a:rPr lang="en-US" dirty="0"/>
              <a:t>Number of participating entity types</a:t>
            </a:r>
          </a:p>
          <a:p>
            <a:pPr lvl="1"/>
            <a:r>
              <a:rPr lang="en-US" dirty="0" smtClean="0"/>
              <a:t>e.g., binary</a:t>
            </a:r>
            <a:r>
              <a:rPr lang="en-US" dirty="0"/>
              <a:t>, </a:t>
            </a:r>
            <a:r>
              <a:rPr lang="en-US" dirty="0" smtClean="0"/>
              <a:t>ternary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292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74725"/>
            <a:ext cx="7621588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6096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Relationships &amp; relationship sets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354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Diagramming Relationship Type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5791200" cy="5410200"/>
          </a:xfrm>
        </p:spPr>
        <p:txBody>
          <a:bodyPr>
            <a:normAutofit/>
          </a:bodyPr>
          <a:lstStyle/>
          <a:p>
            <a:r>
              <a:rPr lang="en-CA" dirty="0" smtClean="0"/>
              <a:t>Diamond for relationship type</a:t>
            </a:r>
          </a:p>
          <a:p>
            <a:r>
              <a:rPr lang="en-CA" dirty="0" smtClean="0"/>
              <a:t>Connected to each participating entity type</a:t>
            </a:r>
          </a:p>
          <a:p>
            <a:pPr lvl="1"/>
            <a:r>
              <a:rPr lang="en-CA" dirty="0" smtClean="0"/>
              <a:t>Could be binary, ternary, or higher degree</a:t>
            </a:r>
          </a:p>
          <a:p>
            <a:r>
              <a:rPr lang="en-CA" i="1" dirty="0" smtClean="0"/>
              <a:t>Remember</a:t>
            </a:r>
            <a:r>
              <a:rPr lang="en-CA" dirty="0" smtClean="0"/>
              <a:t>: </a:t>
            </a:r>
          </a:p>
          <a:p>
            <a:pPr lvl="1"/>
            <a:r>
              <a:rPr lang="en-CA" dirty="0" smtClean="0"/>
              <a:t>Represents a </a:t>
            </a:r>
            <a:r>
              <a:rPr lang="en-CA" i="1" dirty="0" smtClean="0"/>
              <a:t>set</a:t>
            </a:r>
            <a:r>
              <a:rPr lang="en-CA" dirty="0" smtClean="0"/>
              <a:t> of entities of each type, some of which are related to entities of the other type(s)</a:t>
            </a:r>
          </a:p>
          <a:p>
            <a:pPr lvl="1"/>
            <a:r>
              <a:rPr lang="en-CA" dirty="0"/>
              <a:t>Some entities might participate in several relationships</a:t>
            </a:r>
          </a:p>
          <a:p>
            <a:pPr lvl="1"/>
            <a:r>
              <a:rPr lang="en-CA" dirty="0" smtClean="0"/>
              <a:t>Some entities might not participate in the relationship at 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47800"/>
            <a:ext cx="28479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725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5"/>
          <p:cNvSpPr>
            <a:spLocks noGrp="1"/>
          </p:cNvSpPr>
          <p:nvPr>
            <p:ph type="title"/>
          </p:nvPr>
        </p:nvSpPr>
        <p:spPr>
          <a:xfrm>
            <a:off x="457200" y="6858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Relationships with</a:t>
            </a:r>
            <a:br>
              <a:rPr lang="en-US" dirty="0" smtClean="0"/>
            </a:br>
            <a:r>
              <a:rPr lang="en-US" dirty="0" smtClean="0"/>
              <a:t>Repeated Entity Sets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35563"/>
          </a:xfrm>
        </p:spPr>
        <p:txBody>
          <a:bodyPr/>
          <a:lstStyle/>
          <a:p>
            <a:r>
              <a:rPr lang="en-US" dirty="0" smtClean="0"/>
              <a:t>Some relationships involve multiple entities from the same entity set</a:t>
            </a:r>
          </a:p>
          <a:p>
            <a:pPr lvl="1"/>
            <a:r>
              <a:rPr lang="en-US" dirty="0" smtClean="0"/>
              <a:t>e.g., spouse (two persons), games (two teams)</a:t>
            </a:r>
          </a:p>
          <a:p>
            <a:pPr lvl="1"/>
            <a:r>
              <a:rPr lang="en-US" dirty="0" smtClean="0"/>
              <a:t>e.g., recursive relationships, such as supervises (two employees)</a:t>
            </a:r>
          </a:p>
          <a:p>
            <a:r>
              <a:rPr lang="en-US" b="1" dirty="0" smtClean="0"/>
              <a:t>Role name</a:t>
            </a:r>
          </a:p>
          <a:p>
            <a:pPr lvl="1"/>
            <a:r>
              <a:rPr lang="en-US" dirty="0" smtClean="0"/>
              <a:t>Signifies role that participating entity plays in relationship instance</a:t>
            </a:r>
          </a:p>
          <a:p>
            <a:pPr lvl="1"/>
            <a:r>
              <a:rPr lang="en-US" dirty="0" smtClean="0"/>
              <a:t>Required when entity type participates multiple times in a relationship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660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using Role Names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16</a:t>
            </a:fld>
            <a:endParaRPr lang="en-CA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14400"/>
            <a:ext cx="6477000" cy="3886200"/>
          </a:xfr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2314575"/>
            <a:ext cx="345757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536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Constraints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Cardinality ratio</a:t>
            </a:r>
            <a:endParaRPr lang="en-US" dirty="0" smtClean="0"/>
          </a:p>
          <a:p>
            <a:pPr lvl="1"/>
            <a:r>
              <a:rPr lang="en-US" dirty="0" smtClean="0"/>
              <a:t>Specifies maximum number of relationship instances in which each entity can participate</a:t>
            </a:r>
          </a:p>
          <a:p>
            <a:pPr lvl="1"/>
            <a:r>
              <a:rPr lang="en-US" dirty="0" smtClean="0"/>
              <a:t>Types 1:1, 1:N, or M:N</a:t>
            </a:r>
          </a:p>
          <a:p>
            <a:r>
              <a:rPr lang="en-US" b="1" dirty="0" smtClean="0"/>
              <a:t>Participation constraint </a:t>
            </a:r>
          </a:p>
          <a:p>
            <a:pPr lvl="1"/>
            <a:r>
              <a:rPr lang="en-US" dirty="0" smtClean="0"/>
              <a:t>Specifies whether existence of entity depends on its being related to another entity</a:t>
            </a:r>
          </a:p>
          <a:p>
            <a:pPr lvl="1"/>
            <a:r>
              <a:rPr lang="en-US" dirty="0" smtClean="0"/>
              <a:t>Types: </a:t>
            </a:r>
            <a:r>
              <a:rPr lang="en-US" b="1" dirty="0" smtClean="0"/>
              <a:t>total</a:t>
            </a:r>
            <a:r>
              <a:rPr lang="en-US" dirty="0" smtClean="0"/>
              <a:t> and </a:t>
            </a:r>
            <a:r>
              <a:rPr lang="en-US" b="1" dirty="0" smtClean="0"/>
              <a:t>partial</a:t>
            </a:r>
          </a:p>
          <a:p>
            <a:pPr lvl="1"/>
            <a:r>
              <a:rPr lang="en-US" dirty="0" smtClean="0"/>
              <a:t>Thus minimum number of relationship instances in which entities can participate: thus1 for total participation, 0 for partial</a:t>
            </a:r>
          </a:p>
          <a:p>
            <a:pPr lvl="1"/>
            <a:r>
              <a:rPr lang="en-US" dirty="0" smtClean="0"/>
              <a:t>Diagrammatically, use a double line from relationship type to entity type</a:t>
            </a:r>
          </a:p>
          <a:p>
            <a:r>
              <a:rPr lang="en-US" b="1" dirty="0" smtClean="0"/>
              <a:t>Alternative: Structural constraint</a:t>
            </a:r>
          </a:p>
          <a:p>
            <a:pPr lvl="1"/>
            <a:r>
              <a:rPr lang="en-US" dirty="0" smtClean="0"/>
              <a:t>Generalization: specifying any min and max participation</a:t>
            </a:r>
          </a:p>
          <a:p>
            <a:pPr lvl="2"/>
            <a:r>
              <a:rPr lang="en-US" dirty="0" smtClean="0"/>
              <a:t>Replaces </a:t>
            </a:r>
            <a:r>
              <a:rPr lang="en-US" dirty="0"/>
              <a:t>cardinality ratio </a:t>
            </a:r>
            <a:r>
              <a:rPr lang="en-US" dirty="0" smtClean="0"/>
              <a:t> numerals and </a:t>
            </a:r>
            <a:r>
              <a:rPr lang="en-US" dirty="0"/>
              <a:t>single/double line notation </a:t>
            </a:r>
            <a:endParaRPr lang="en-US" dirty="0" smtClean="0"/>
          </a:p>
          <a:p>
            <a:pPr lvl="1"/>
            <a:r>
              <a:rPr lang="en-US" dirty="0" smtClean="0"/>
              <a:t>Associate </a:t>
            </a:r>
            <a:r>
              <a:rPr lang="en-US" dirty="0"/>
              <a:t>a pair of integer numbers (min, max) with each participation of an entity type </a:t>
            </a:r>
            <a:r>
              <a:rPr lang="en-US" i="1" dirty="0"/>
              <a:t>E</a:t>
            </a:r>
            <a:r>
              <a:rPr lang="en-US" dirty="0"/>
              <a:t> in a relationship type </a:t>
            </a:r>
            <a:r>
              <a:rPr lang="en-US" i="1" dirty="0"/>
              <a:t>R</a:t>
            </a:r>
            <a:r>
              <a:rPr lang="en-US" dirty="0"/>
              <a:t>, where 0 ≤ min ≤ max and max ≥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max=N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finite, but unbounded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17</a:t>
            </a:fld>
            <a:endParaRPr lang="en-CA"/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4325470"/>
            <a:ext cx="8001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85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Attributes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Relationship types can also have attributes</a:t>
            </a:r>
          </a:p>
          <a:p>
            <a:pPr lvl="1"/>
            <a:r>
              <a:rPr lang="en-US" dirty="0"/>
              <a:t>Property that depends on both/all participating entities</a:t>
            </a:r>
          </a:p>
          <a:p>
            <a:pPr lvl="1"/>
            <a:r>
              <a:rPr lang="en-CA" dirty="0" smtClean="0"/>
              <a:t>Example</a:t>
            </a:r>
            <a:r>
              <a:rPr lang="en-CA" dirty="0"/>
              <a:t>: Percentage of control that department has on a project</a:t>
            </a:r>
          </a:p>
          <a:p>
            <a:pPr>
              <a:spcBef>
                <a:spcPts val="9000"/>
              </a:spcBef>
            </a:pPr>
            <a:r>
              <a:rPr lang="en-US" sz="2400" dirty="0" smtClean="0"/>
              <a:t>Attributes of 1:1 or 1:N relationship types can be migrated to one of the participating entity types</a:t>
            </a:r>
          </a:p>
          <a:p>
            <a:pPr lvl="1"/>
            <a:r>
              <a:rPr lang="en-US" dirty="0" smtClean="0"/>
              <a:t>For a 1:N relationship type, relationship attribute can be migrated only to entity type on N-side of relationship</a:t>
            </a:r>
          </a:p>
          <a:p>
            <a:pPr lvl="1"/>
            <a:r>
              <a:rPr lang="en-US" dirty="0" smtClean="0"/>
              <a:t>Attributes on M:N relationship types must be specified as relationship attributes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18</a:t>
            </a:fld>
            <a:endParaRPr lang="en-CA"/>
          </a:p>
        </p:txBody>
      </p:sp>
      <p:grpSp>
        <p:nvGrpSpPr>
          <p:cNvPr id="13" name="Group 12"/>
          <p:cNvGrpSpPr/>
          <p:nvPr/>
        </p:nvGrpSpPr>
        <p:grpSpPr>
          <a:xfrm>
            <a:off x="3107245" y="2223250"/>
            <a:ext cx="2362200" cy="977150"/>
            <a:chOff x="3733800" y="1676400"/>
            <a:chExt cx="2362200" cy="977150"/>
          </a:xfrm>
        </p:grpSpPr>
        <p:grpSp>
          <p:nvGrpSpPr>
            <p:cNvPr id="5" name="Group 4"/>
            <p:cNvGrpSpPr/>
            <p:nvPr/>
          </p:nvGrpSpPr>
          <p:grpSpPr>
            <a:xfrm>
              <a:off x="5257800" y="2003757"/>
              <a:ext cx="838200" cy="304800"/>
              <a:chOff x="7724775" y="1981200"/>
              <a:chExt cx="838200" cy="3048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7800975" y="1981200"/>
                <a:ext cx="685800" cy="304800"/>
              </a:xfrm>
              <a:prstGeom prst="ellips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724775" y="1995101"/>
                <a:ext cx="838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1000" dirty="0" smtClean="0">
                    <a:solidFill>
                      <a:srgbClr val="292929"/>
                    </a:solidFill>
                    <a:latin typeface="+mn-lt"/>
                  </a:rPr>
                  <a:t>Percent</a:t>
                </a:r>
                <a:endParaRPr lang="en-CA" sz="1000" dirty="0">
                  <a:solidFill>
                    <a:srgbClr val="292929"/>
                  </a:solidFill>
                  <a:latin typeface="+mn-lt"/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5168153" y="2156157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3733800" y="1860175"/>
              <a:ext cx="1434353" cy="609600"/>
              <a:chOff x="3733800" y="1860175"/>
              <a:chExt cx="1434353" cy="609600"/>
            </a:xfrm>
          </p:grpSpPr>
          <p:sp>
            <p:nvSpPr>
              <p:cNvPr id="3" name="Diamond 2"/>
              <p:cNvSpPr/>
              <p:nvPr/>
            </p:nvSpPr>
            <p:spPr>
              <a:xfrm>
                <a:off x="3733800" y="1860175"/>
                <a:ext cx="1434353" cy="609600"/>
              </a:xfrm>
              <a:prstGeom prst="diamond">
                <a:avLst/>
              </a:prstGeom>
              <a:solidFill>
                <a:schemeClr val="bg1">
                  <a:lumMod val="95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3965908" y="2034170"/>
                <a:ext cx="97013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100" dirty="0" smtClean="0"/>
                  <a:t>CONTROLS</a:t>
                </a:r>
                <a:endParaRPr lang="en-CA" sz="1100" dirty="0"/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4459941" y="1676400"/>
              <a:ext cx="0" cy="1837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450976" y="2469775"/>
              <a:ext cx="0" cy="1837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2888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ER Diagram Symbols</a:t>
            </a:r>
          </a:p>
        </p:txBody>
      </p:sp>
      <p:pic>
        <p:nvPicPr>
          <p:cNvPr id="471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2575" y="890928"/>
            <a:ext cx="5076825" cy="5814672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19</a:t>
            </a:fld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4661645" y="5708541"/>
            <a:ext cx="2146989" cy="19581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lang="en-CA" sz="800" dirty="0" smtClean="0">
                <a:latin typeface="Cambria Math"/>
                <a:ea typeface="Cambria Math"/>
              </a:rPr>
              <a:t>   ⟹ </a:t>
            </a:r>
            <a:r>
              <a:rPr lang="en-CA" sz="800" dirty="0" smtClean="0"/>
              <a:t>1 E</a:t>
            </a:r>
            <a:r>
              <a:rPr lang="en-CA" sz="800" baseline="-25000" dirty="0" smtClean="0"/>
              <a:t>1</a:t>
            </a:r>
            <a:r>
              <a:rPr lang="en-CA" sz="800" dirty="0" smtClean="0"/>
              <a:t> entity can be related to N E</a:t>
            </a:r>
            <a:r>
              <a:rPr lang="en-CA" sz="800" baseline="-25000" dirty="0" smtClean="0"/>
              <a:t>2</a:t>
            </a:r>
            <a:r>
              <a:rPr lang="en-CA" sz="800" dirty="0" smtClean="0"/>
              <a:t> entities</a:t>
            </a: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171766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Outline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High-Level, Conceptual Data Models for Database Design</a:t>
            </a:r>
          </a:p>
          <a:p>
            <a:r>
              <a:rPr lang="en-US" b="1" dirty="0" smtClean="0"/>
              <a:t>Entity-Relationship </a:t>
            </a:r>
            <a:r>
              <a:rPr lang="en-US" b="1" dirty="0"/>
              <a:t>(ER) model</a:t>
            </a:r>
          </a:p>
          <a:p>
            <a:pPr lvl="1"/>
            <a:r>
              <a:rPr lang="en-US" dirty="0"/>
              <a:t>Popular high-level conceptual data model</a:t>
            </a:r>
          </a:p>
          <a:p>
            <a:r>
              <a:rPr lang="en-US" b="1" dirty="0"/>
              <a:t>ER diagrams</a:t>
            </a:r>
          </a:p>
          <a:p>
            <a:pPr lvl="1"/>
            <a:r>
              <a:rPr lang="en-US" dirty="0"/>
              <a:t>Diagrammatic notation associated with the ER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11745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Refining Example ER Design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Recall preliminary ER design</a:t>
            </a:r>
          </a:p>
          <a:p>
            <a:pPr>
              <a:spcBef>
                <a:spcPts val="24800"/>
              </a:spcBef>
            </a:pPr>
            <a:r>
              <a:rPr lang="en-US" dirty="0"/>
              <a:t>Change attributes that reference entity types into relationship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Weak entities use </a:t>
            </a:r>
            <a:r>
              <a:rPr lang="en-US" b="1" dirty="0" smtClean="0"/>
              <a:t>identifying </a:t>
            </a:r>
            <a:r>
              <a:rPr lang="en-US" b="1" dirty="0"/>
              <a:t>relationship</a:t>
            </a:r>
            <a:endParaRPr lang="en-US" b="1" dirty="0" smtClean="0"/>
          </a:p>
          <a:p>
            <a:r>
              <a:rPr lang="en-US" dirty="0" smtClean="0"/>
              <a:t>Determine cardinality ratio and participation constraints for each relationship type</a:t>
            </a:r>
          </a:p>
          <a:p>
            <a:pPr lvl="1"/>
            <a:r>
              <a:rPr lang="en-US" dirty="0" smtClean="0"/>
              <a:t>Weak </a:t>
            </a:r>
            <a:r>
              <a:rPr lang="en-US" dirty="0"/>
              <a:t>entity type </a:t>
            </a:r>
            <a:r>
              <a:rPr lang="en-US" dirty="0" smtClean="0"/>
              <a:t>always has </a:t>
            </a:r>
            <a:r>
              <a:rPr lang="en-US" dirty="0"/>
              <a:t>structural constraint of (1,1) </a:t>
            </a:r>
            <a:r>
              <a:rPr lang="en-US" dirty="0" smtClean="0"/>
              <a:t>participation in identifying relationship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20</a:t>
            </a:fld>
            <a:endParaRPr lang="en-CA" dirty="0"/>
          </a:p>
        </p:txBody>
      </p:sp>
      <p:grpSp>
        <p:nvGrpSpPr>
          <p:cNvPr id="5" name="Group 4"/>
          <p:cNvGrpSpPr/>
          <p:nvPr/>
        </p:nvGrpSpPr>
        <p:grpSpPr>
          <a:xfrm>
            <a:off x="609600" y="828674"/>
            <a:ext cx="7767918" cy="3590926"/>
            <a:chOff x="1071282" y="2362200"/>
            <a:chExt cx="7767918" cy="3590926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282" y="3048001"/>
              <a:ext cx="6372225" cy="290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743200"/>
              <a:ext cx="3371850" cy="305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6553200" y="2362200"/>
              <a:ext cx="22860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525471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4175"/>
            <a:ext cx="627221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F853-B9A6-440E-AD60-A2FB137AA58E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974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616700" cy="616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1876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Appropriate ER Model Design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names that convey meanings attached to various constructs.</a:t>
            </a:r>
          </a:p>
          <a:p>
            <a:r>
              <a:rPr lang="en-US" dirty="0" smtClean="0"/>
              <a:t>Nouns give rise to entity type names</a:t>
            </a:r>
          </a:p>
          <a:p>
            <a:r>
              <a:rPr lang="en-US" dirty="0" smtClean="0"/>
              <a:t>Verbs indicate names of relationship types</a:t>
            </a:r>
          </a:p>
          <a:p>
            <a:pPr lvl="1"/>
            <a:r>
              <a:rPr lang="en-US" dirty="0" smtClean="0"/>
              <a:t>Choose binary relationship names to make ER diagram readable from left to right and from top to bottom</a:t>
            </a:r>
          </a:p>
          <a:p>
            <a:r>
              <a:rPr lang="en-US" dirty="0" smtClean="0"/>
              <a:t>Review all attributes</a:t>
            </a:r>
            <a:endParaRPr lang="en-US" dirty="0"/>
          </a:p>
          <a:p>
            <a:pPr lvl="1"/>
            <a:r>
              <a:rPr lang="en-US" dirty="0" smtClean="0"/>
              <a:t>Refine </a:t>
            </a:r>
            <a:r>
              <a:rPr lang="en-US" dirty="0"/>
              <a:t>into a relationship if attribute </a:t>
            </a:r>
            <a:r>
              <a:rPr lang="en-US" dirty="0" smtClean="0"/>
              <a:t>references an </a:t>
            </a:r>
            <a:r>
              <a:rPr lang="en-US" dirty="0"/>
              <a:t>entity type</a:t>
            </a:r>
          </a:p>
          <a:p>
            <a:pPr lvl="1"/>
            <a:r>
              <a:rPr lang="en-US" dirty="0"/>
              <a:t>Attribute that exists in several entity types may be </a:t>
            </a:r>
            <a:r>
              <a:rPr lang="en-US" dirty="0" smtClean="0"/>
              <a:t>better </a:t>
            </a:r>
            <a:r>
              <a:rPr lang="en-US" dirty="0" err="1" smtClean="0"/>
              <a:t>modelled</a:t>
            </a:r>
            <a:r>
              <a:rPr lang="en-US" dirty="0" smtClean="0"/>
              <a:t> as an </a:t>
            </a:r>
            <a:r>
              <a:rPr lang="en-US" dirty="0"/>
              <a:t>independent entity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Entities that </a:t>
            </a:r>
            <a:r>
              <a:rPr lang="en-US" i="1" dirty="0" smtClean="0"/>
              <a:t>must</a:t>
            </a:r>
            <a:r>
              <a:rPr lang="en-US" dirty="0" smtClean="0"/>
              <a:t> participate in a relationship with another entity type and with cardinality constraint of 1 might be better </a:t>
            </a:r>
            <a:r>
              <a:rPr lang="en-US" dirty="0" err="1" smtClean="0"/>
              <a:t>modelled</a:t>
            </a:r>
            <a:r>
              <a:rPr lang="en-US" dirty="0" smtClean="0"/>
              <a:t> as weak entity 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8558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838200"/>
            <a:ext cx="5867400" cy="58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6096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Review High-Degree Relationships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F853-B9A6-440E-AD60-A2FB137AA58E}" type="slidenum">
              <a:rPr lang="en-CA" smtClean="0"/>
              <a:pPr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553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Summary</a:t>
            </a:r>
            <a:endParaRPr lang="en-US" dirty="0" smtClean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Components of the Entity-Relationship Model</a:t>
            </a:r>
          </a:p>
          <a:p>
            <a:pPr lvl="1"/>
            <a:r>
              <a:rPr lang="en-US" dirty="0"/>
              <a:t>Entity Types, Entity </a:t>
            </a:r>
            <a:r>
              <a:rPr lang="en-US" dirty="0" smtClean="0"/>
              <a:t>Sets</a:t>
            </a:r>
            <a:endParaRPr lang="en-US" dirty="0"/>
          </a:p>
          <a:p>
            <a:pPr lvl="1"/>
            <a:r>
              <a:rPr lang="en-US" dirty="0"/>
              <a:t>Weak Entity Types</a:t>
            </a:r>
          </a:p>
          <a:p>
            <a:pPr lvl="1"/>
            <a:r>
              <a:rPr lang="en-US" dirty="0" smtClean="0"/>
              <a:t>Relationship </a:t>
            </a:r>
            <a:r>
              <a:rPr lang="en-US" dirty="0"/>
              <a:t>Types, Relationship Sets, </a:t>
            </a:r>
            <a:r>
              <a:rPr lang="en-US" dirty="0" smtClean="0"/>
              <a:t>Roles</a:t>
            </a:r>
          </a:p>
          <a:p>
            <a:pPr lvl="1"/>
            <a:r>
              <a:rPr lang="en-US" dirty="0"/>
              <a:t>Attributes, Attribute Classification, Keys</a:t>
            </a:r>
          </a:p>
          <a:p>
            <a:pPr lvl="1"/>
            <a:r>
              <a:rPr lang="en-US" dirty="0" smtClean="0"/>
              <a:t>Structural Constraints</a:t>
            </a:r>
          </a:p>
          <a:p>
            <a:r>
              <a:rPr lang="en-US" dirty="0" smtClean="0"/>
              <a:t>ER diagrams represent ER models</a:t>
            </a:r>
          </a:p>
          <a:p>
            <a:r>
              <a:rPr lang="en-US" dirty="0" smtClean="0"/>
              <a:t>Appropriate ER design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300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Database Design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Requirements collection and analysis</a:t>
            </a:r>
          </a:p>
          <a:p>
            <a:pPr lvl="1"/>
            <a:r>
              <a:rPr lang="en-US" dirty="0" smtClean="0"/>
              <a:t>DB designers interview prospective DB users to understand and document data requirements</a:t>
            </a:r>
          </a:p>
          <a:p>
            <a:pPr lvl="2"/>
            <a:r>
              <a:rPr lang="en-US" dirty="0" smtClean="0"/>
              <a:t>Data requirements</a:t>
            </a:r>
          </a:p>
          <a:p>
            <a:pPr lvl="2"/>
            <a:r>
              <a:rPr lang="en-US" dirty="0" smtClean="0"/>
              <a:t>Functional requirements of the principal applications</a:t>
            </a:r>
          </a:p>
          <a:p>
            <a:r>
              <a:rPr lang="en-US" b="1" dirty="0"/>
              <a:t>Conceptual </a:t>
            </a:r>
            <a:r>
              <a:rPr lang="en-US" dirty="0" smtClean="0"/>
              <a:t>or</a:t>
            </a:r>
            <a:r>
              <a:rPr lang="en-US" b="1" dirty="0" smtClean="0"/>
              <a:t> </a:t>
            </a:r>
            <a:r>
              <a:rPr lang="en-US" b="1" dirty="0"/>
              <a:t>l</a:t>
            </a:r>
            <a:r>
              <a:rPr lang="en-US" b="1" dirty="0" smtClean="0"/>
              <a:t>ogical DB design </a:t>
            </a:r>
            <a:endParaRPr lang="en-US" b="1" dirty="0"/>
          </a:p>
          <a:p>
            <a:pPr lvl="1"/>
            <a:r>
              <a:rPr lang="en-US" dirty="0" smtClean="0"/>
              <a:t>Description </a:t>
            </a:r>
            <a:r>
              <a:rPr lang="en-US" dirty="0"/>
              <a:t>of data requirements</a:t>
            </a:r>
          </a:p>
          <a:p>
            <a:pPr lvl="2"/>
            <a:r>
              <a:rPr lang="en-US" dirty="0" smtClean="0"/>
              <a:t>Detailed </a:t>
            </a:r>
            <a:r>
              <a:rPr lang="en-US" dirty="0"/>
              <a:t>descriptions of </a:t>
            </a:r>
            <a:r>
              <a:rPr lang="en-US" dirty="0" smtClean="0"/>
              <a:t>components and </a:t>
            </a:r>
            <a:r>
              <a:rPr lang="en-US" dirty="0"/>
              <a:t>constraints</a:t>
            </a:r>
          </a:p>
          <a:p>
            <a:pPr lvl="2"/>
            <a:r>
              <a:rPr lang="en-US" dirty="0"/>
              <a:t>Transformed </a:t>
            </a:r>
            <a:r>
              <a:rPr lang="en-US" dirty="0" smtClean="0"/>
              <a:t>into </a:t>
            </a:r>
            <a:r>
              <a:rPr lang="en-US" dirty="0"/>
              <a:t>implementation data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Result: DB schema </a:t>
            </a:r>
            <a:r>
              <a:rPr lang="en-US" dirty="0"/>
              <a:t>in implementation data model of DBMS</a:t>
            </a:r>
          </a:p>
          <a:p>
            <a:r>
              <a:rPr lang="en-US" b="1" dirty="0"/>
              <a:t>Physical </a:t>
            </a:r>
            <a:r>
              <a:rPr lang="en-US" b="1" dirty="0" smtClean="0"/>
              <a:t>DB design</a:t>
            </a:r>
            <a:endParaRPr lang="en-US" b="1" dirty="0"/>
          </a:p>
          <a:p>
            <a:pPr lvl="1"/>
            <a:r>
              <a:rPr lang="en-US" dirty="0"/>
              <a:t>Internal storage structures, file organizations, indexes, access paths, and physical design parameters for the </a:t>
            </a:r>
            <a:r>
              <a:rPr lang="en-US" dirty="0" smtClean="0"/>
              <a:t>DB files</a:t>
            </a:r>
          </a:p>
          <a:p>
            <a:r>
              <a:rPr lang="en-US" b="1" dirty="0" smtClean="0"/>
              <a:t>External </a:t>
            </a:r>
            <a:r>
              <a:rPr lang="en-US" dirty="0" smtClean="0"/>
              <a:t>or</a:t>
            </a:r>
            <a:r>
              <a:rPr lang="en-US" b="1" dirty="0" smtClean="0"/>
              <a:t> view design</a:t>
            </a:r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108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 Sample Database Application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gathered for COMPANY</a:t>
            </a:r>
          </a:p>
          <a:p>
            <a:pPr lvl="1"/>
            <a:r>
              <a:rPr lang="en-US" dirty="0" smtClean="0"/>
              <a:t>Employees, departments, and projects</a:t>
            </a:r>
          </a:p>
          <a:p>
            <a:pPr lvl="1"/>
            <a:r>
              <a:rPr lang="en-US" dirty="0" smtClean="0"/>
              <a:t>Company is organized into departments</a:t>
            </a:r>
          </a:p>
          <a:p>
            <a:pPr lvl="1"/>
            <a:r>
              <a:rPr lang="en-US" dirty="0" smtClean="0"/>
              <a:t>Department controls several projects</a:t>
            </a:r>
          </a:p>
          <a:p>
            <a:pPr lvl="1"/>
            <a:r>
              <a:rPr lang="en-US" dirty="0" smtClean="0"/>
              <a:t>Employee: require each employee’s name, Social Security number, address, salary, sex (gender), and birth date</a:t>
            </a:r>
          </a:p>
          <a:p>
            <a:pPr lvl="1"/>
            <a:r>
              <a:rPr lang="en-US" dirty="0" smtClean="0"/>
              <a:t>Keep track of the dependents of each employee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377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 Model Overview</a:t>
            </a:r>
          </a:p>
        </p:txBody>
      </p:sp>
      <p:sp>
        <p:nvSpPr>
          <p:cNvPr id="2765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 model describes data in terms of: </a:t>
            </a:r>
          </a:p>
          <a:p>
            <a:pPr lvl="1"/>
            <a:r>
              <a:rPr lang="en-US" b="1" dirty="0" smtClean="0"/>
              <a:t>Entities</a:t>
            </a:r>
            <a:r>
              <a:rPr lang="en-US" dirty="0" smtClean="0"/>
              <a:t> and </a:t>
            </a:r>
            <a:r>
              <a:rPr lang="en-US" b="1" dirty="0" smtClean="0"/>
              <a:t>entity sets</a:t>
            </a:r>
          </a:p>
          <a:p>
            <a:pPr lvl="2"/>
            <a:r>
              <a:rPr lang="en-US" dirty="0" smtClean="0"/>
              <a:t>Objects </a:t>
            </a:r>
          </a:p>
          <a:p>
            <a:pPr lvl="1"/>
            <a:r>
              <a:rPr lang="en-US" b="1" dirty="0" smtClean="0"/>
              <a:t>Relationships</a:t>
            </a:r>
            <a:r>
              <a:rPr lang="en-US" dirty="0" smtClean="0"/>
              <a:t> and </a:t>
            </a:r>
            <a:r>
              <a:rPr lang="en-US" b="1" dirty="0" smtClean="0"/>
              <a:t>relationship sets</a:t>
            </a:r>
          </a:p>
          <a:p>
            <a:pPr lvl="2"/>
            <a:r>
              <a:rPr lang="en-US" dirty="0" smtClean="0"/>
              <a:t>Connections between objects</a:t>
            </a:r>
          </a:p>
          <a:p>
            <a:pPr lvl="1"/>
            <a:r>
              <a:rPr lang="en-US" b="1" dirty="0" smtClean="0"/>
              <a:t>Attributes </a:t>
            </a:r>
          </a:p>
          <a:p>
            <a:pPr lvl="2"/>
            <a:r>
              <a:rPr lang="en-US" dirty="0" smtClean="0"/>
              <a:t>Properties </a:t>
            </a:r>
            <a:r>
              <a:rPr lang="en-US" dirty="0"/>
              <a:t>that </a:t>
            </a:r>
            <a:r>
              <a:rPr lang="en-US" dirty="0" smtClean="0"/>
              <a:t>characterize or describe entities or relationships</a:t>
            </a:r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4078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Entities and Attributes Example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74390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990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Entity Sets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Entity type </a:t>
            </a:r>
            <a:r>
              <a:rPr lang="en-US" dirty="0" smtClean="0"/>
              <a:t>or</a:t>
            </a:r>
            <a:r>
              <a:rPr lang="en-US" b="1" dirty="0" smtClean="0"/>
              <a:t> set</a:t>
            </a:r>
          </a:p>
          <a:p>
            <a:pPr lvl="1"/>
            <a:r>
              <a:rPr lang="en-US" dirty="0" smtClean="0"/>
              <a:t>Collection (or set) of similar entities that have the same attributes</a:t>
            </a:r>
          </a:p>
          <a:p>
            <a:pPr>
              <a:spcBef>
                <a:spcPts val="28800"/>
              </a:spcBef>
            </a:pPr>
            <a:r>
              <a:rPr lang="en-US" dirty="0" smtClean="0"/>
              <a:t>ER model defines </a:t>
            </a:r>
            <a:r>
              <a:rPr lang="en-US" i="1" dirty="0" smtClean="0"/>
              <a:t>entity sets,</a:t>
            </a:r>
            <a:r>
              <a:rPr lang="en-US" dirty="0" smtClean="0"/>
              <a:t> not individual entities</a:t>
            </a:r>
          </a:p>
          <a:p>
            <a:r>
              <a:rPr lang="en-US" dirty="0" smtClean="0"/>
              <a:t>But entity sets described in terms of their attributes</a:t>
            </a:r>
          </a:p>
          <a:p>
            <a:pPr>
              <a:spcBef>
                <a:spcPts val="28800"/>
              </a:spcBef>
            </a:pPr>
            <a:endParaRPr lang="en-US" dirty="0" smtClean="0"/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67056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22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Categories of Attributes</a:t>
            </a:r>
            <a:endParaRPr 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Simple</a:t>
            </a:r>
            <a:r>
              <a:rPr lang="en-US" dirty="0" smtClean="0"/>
              <a:t> (atomic) vs. </a:t>
            </a:r>
            <a:r>
              <a:rPr lang="en-US" b="1" dirty="0" smtClean="0"/>
              <a:t>composite</a:t>
            </a:r>
            <a:r>
              <a:rPr lang="en-US" dirty="0" smtClean="0"/>
              <a:t> attributes</a:t>
            </a:r>
          </a:p>
          <a:p>
            <a:r>
              <a:rPr lang="en-US" b="1" dirty="0" smtClean="0"/>
              <a:t>Single-valued</a:t>
            </a:r>
            <a:r>
              <a:rPr lang="en-US" dirty="0" smtClean="0"/>
              <a:t> vs. </a:t>
            </a:r>
            <a:r>
              <a:rPr lang="en-US" b="1" dirty="0" smtClean="0"/>
              <a:t>multivalued</a:t>
            </a:r>
            <a:r>
              <a:rPr lang="en-US" dirty="0" smtClean="0"/>
              <a:t> attributes</a:t>
            </a:r>
          </a:p>
          <a:p>
            <a:r>
              <a:rPr lang="en-US" b="1" dirty="0" smtClean="0"/>
              <a:t>Stored</a:t>
            </a:r>
            <a:r>
              <a:rPr lang="en-US" dirty="0" smtClean="0"/>
              <a:t> vs. </a:t>
            </a:r>
            <a:r>
              <a:rPr lang="en-US" b="1" dirty="0" smtClean="0"/>
              <a:t>derived</a:t>
            </a:r>
            <a:r>
              <a:rPr lang="en-US" dirty="0" smtClean="0"/>
              <a:t> attributes</a:t>
            </a:r>
          </a:p>
          <a:p>
            <a:endParaRPr lang="en-US" dirty="0" smtClean="0"/>
          </a:p>
          <a:p>
            <a:r>
              <a:rPr lang="en-US" b="1" dirty="0" smtClean="0"/>
              <a:t>Key</a:t>
            </a:r>
            <a:r>
              <a:rPr lang="en-US" dirty="0" smtClean="0"/>
              <a:t> or </a:t>
            </a:r>
            <a:r>
              <a:rPr lang="en-US" b="1" dirty="0" smtClean="0"/>
              <a:t>unique</a:t>
            </a:r>
            <a:r>
              <a:rPr lang="en-US" dirty="0" smtClean="0"/>
              <a:t> attributes</a:t>
            </a:r>
          </a:p>
          <a:p>
            <a:pPr lvl="1"/>
            <a:r>
              <a:rPr lang="en-US" dirty="0" smtClean="0"/>
              <a:t>Attribute values constrained to be distinct for individual entities in entity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6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ER Diagram for COMPANY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Four entity types</a:t>
            </a:r>
          </a:p>
          <a:p>
            <a:r>
              <a:rPr lang="en-CA" dirty="0" smtClean="0"/>
              <a:t>Most attributes are simple, single-valued, and stored</a:t>
            </a:r>
          </a:p>
          <a:p>
            <a:pPr lvl="1"/>
            <a:r>
              <a:rPr lang="en-CA" dirty="0" err="1" smtClean="0"/>
              <a:t>Works_on</a:t>
            </a:r>
            <a:r>
              <a:rPr lang="en-CA" dirty="0" smtClean="0"/>
              <a:t> and Locations are multivalued</a:t>
            </a:r>
          </a:p>
          <a:p>
            <a:pPr lvl="1"/>
            <a:r>
              <a:rPr lang="en-CA" dirty="0" smtClean="0"/>
              <a:t>Employee’s Name is composite</a:t>
            </a:r>
          </a:p>
          <a:p>
            <a:r>
              <a:rPr lang="en-CA" dirty="0" smtClean="0"/>
              <a:t>Employee has one key, department and project have two keys, dependent has none</a:t>
            </a:r>
          </a:p>
          <a:p>
            <a:pPr lvl="1"/>
            <a:endParaRPr lang="en-CA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2962274"/>
            <a:ext cx="7767918" cy="3590926"/>
            <a:chOff x="1071282" y="2362200"/>
            <a:chExt cx="7767918" cy="3590926"/>
          </a:xfrm>
        </p:grpSpPr>
        <p:pic>
          <p:nvPicPr>
            <p:cNvPr id="3379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282" y="3048001"/>
              <a:ext cx="6372225" cy="290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743200"/>
              <a:ext cx="3371850" cy="305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553200" y="2362200"/>
              <a:ext cx="22860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330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27425</TotalTime>
  <Words>1146</Words>
  <Application>Microsoft Macintosh PowerPoint</Application>
  <PresentationFormat>On-screen Show (4:3)</PresentationFormat>
  <Paragraphs>175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1_Essential</vt:lpstr>
      <vt:lpstr>the Entity-Relationship (ER) Model</vt:lpstr>
      <vt:lpstr>Lecture Outline</vt:lpstr>
      <vt:lpstr>Steps in Database Design</vt:lpstr>
      <vt:lpstr>A Sample Database Application</vt:lpstr>
      <vt:lpstr>ER Model Overview</vt:lpstr>
      <vt:lpstr>Entities and Attributes Example</vt:lpstr>
      <vt:lpstr>Entity Sets</vt:lpstr>
      <vt:lpstr>Categories of Attributes</vt:lpstr>
      <vt:lpstr>Initial ER Diagram for COMPANY</vt:lpstr>
      <vt:lpstr>Weak Entity Types</vt:lpstr>
      <vt:lpstr>Relationships in General</vt:lpstr>
      <vt:lpstr>Relationships</vt:lpstr>
      <vt:lpstr>Relationships &amp; relationship sets</vt:lpstr>
      <vt:lpstr>Diagramming Relationship Type</vt:lpstr>
      <vt:lpstr>Relationships with Repeated Entity Sets</vt:lpstr>
      <vt:lpstr>using Role Names</vt:lpstr>
      <vt:lpstr>Relationship Constraints</vt:lpstr>
      <vt:lpstr>Relationship Attributes</vt:lpstr>
      <vt:lpstr>Summary of ER Diagram Symbols</vt:lpstr>
      <vt:lpstr>Refining Example ER Design</vt:lpstr>
      <vt:lpstr>PowerPoint Presentation</vt:lpstr>
      <vt:lpstr>PowerPoint Presentation</vt:lpstr>
      <vt:lpstr>Appropriate ER Model Design</vt:lpstr>
      <vt:lpstr>Review High-Degree Relationships</vt:lpstr>
      <vt:lpstr>Lecture Summary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jchampai;Frank Tompa</dc:creator>
  <cp:lastModifiedBy>M. Tamer Özsu</cp:lastModifiedBy>
  <cp:revision>147</cp:revision>
  <dcterms:created xsi:type="dcterms:W3CDTF">2010-05-06T15:58:58Z</dcterms:created>
  <dcterms:modified xsi:type="dcterms:W3CDTF">2013-09-11T13:40:39Z</dcterms:modified>
</cp:coreProperties>
</file>