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23"/>
  </p:notesMasterIdLst>
  <p:sldIdLst>
    <p:sldId id="300" r:id="rId2"/>
    <p:sldId id="299" r:id="rId3"/>
    <p:sldId id="258" r:id="rId4"/>
    <p:sldId id="260" r:id="rId5"/>
    <p:sldId id="262" r:id="rId6"/>
    <p:sldId id="301" r:id="rId7"/>
    <p:sldId id="263" r:id="rId8"/>
    <p:sldId id="268" r:id="rId9"/>
    <p:sldId id="266" r:id="rId10"/>
    <p:sldId id="269" r:id="rId11"/>
    <p:sldId id="270" r:id="rId12"/>
    <p:sldId id="306" r:id="rId13"/>
    <p:sldId id="274" r:id="rId14"/>
    <p:sldId id="303" r:id="rId15"/>
    <p:sldId id="275" r:id="rId16"/>
    <p:sldId id="279" r:id="rId17"/>
    <p:sldId id="283" r:id="rId18"/>
    <p:sldId id="296" r:id="rId19"/>
    <p:sldId id="285" r:id="rId20"/>
    <p:sldId id="294" r:id="rId21"/>
    <p:sldId id="295" r:id="rId22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A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5" autoAdjust="0"/>
    <p:restoredTop sz="94660" autoAdjust="0"/>
  </p:normalViewPr>
  <p:slideViewPr>
    <p:cSldViewPr>
      <p:cViewPr varScale="1">
        <p:scale>
          <a:sx n="85" d="100"/>
          <a:sy n="85" d="100"/>
        </p:scale>
        <p:origin x="-14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pPr>
              <a:defRPr/>
            </a:pPr>
            <a:fld id="{0808940C-1575-4E9F-821C-57077F804CD2}" type="datetimeFigureOut">
              <a:rPr lang="en-US"/>
              <a:pPr>
                <a:defRPr/>
              </a:pPr>
              <a:t>7/25/2013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pPr>
              <a:defRPr/>
            </a:pPr>
            <a:fld id="{22347F03-B16D-4EF0-95B8-8B4A3DDF0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9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/>
          <p:cNvSpPr txBox="1">
            <a:spLocks noChangeArrowheads="1"/>
          </p:cNvSpPr>
          <p:nvPr/>
        </p:nvSpPr>
        <p:spPr bwMode="auto">
          <a:xfrm>
            <a:off x="1181100" y="702945"/>
            <a:ext cx="4724400" cy="3514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046" tIns="47023" rIns="94046" bIns="47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D9C93C-4F80-46FD-9ED5-256720EA007E}" type="datetime1">
              <a:rPr lang="en-CA" smtClean="0"/>
              <a:t>25/07/2013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995E4D-D84B-4EED-B5BE-38A5043A70C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104B96-EF61-4724-8706-2DF1EA85FAEE}" type="datetime1">
              <a:rPr lang="en-CA" smtClean="0"/>
              <a:t>25/07/2013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00D89-1BFC-49B8-9192-B589F32B4F6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E1E0B-EDB9-4D1F-A231-5B342780C895}" type="datetime1">
              <a:rPr lang="en-CA" smtClean="0"/>
              <a:t>25/07/2013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74E1E-2EE6-4726-97EA-DB35692F298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5BA5F0-EE9D-4905-8D2D-92FA1076698D}" type="datetime1">
              <a:rPr lang="en-CA" smtClean="0"/>
              <a:t>25/07/2013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E6468-C679-4DA1-9E4A-CBC149BFD449}" type="datetime1">
              <a:rPr lang="en-CA" smtClean="0"/>
              <a:t>25/07/2013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5E479E-536F-42B1-BE44-574AB7AC38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357CF-B97E-457E-9325-A8B605FC2014}" type="datetime1">
              <a:rPr lang="en-CA" smtClean="0"/>
              <a:t>25/07/2013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656C-1E3D-4B7B-856C-A8A0A624B3A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C9354E-CCD8-4119-B145-88E040C6EC95}" type="datetime1">
              <a:rPr lang="en-CA" smtClean="0"/>
              <a:t>25/07/2013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63780-5FCD-431C-B9BE-E01049D2CD3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A0920-7981-4ACA-BECB-E52F621B0D18}" type="datetime1">
              <a:rPr lang="en-CA" smtClean="0"/>
              <a:t>25/07/2013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05C93-FE66-40DA-A995-13AEF93B7A8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11DE9-AFFA-401D-B6BD-04F9E7B9157E}" type="datetime1">
              <a:rPr lang="en-CA" smtClean="0"/>
              <a:t>25/07/2013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F37A-65A2-41CF-88A3-11538D6FDF9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A61FF-B49D-4F6E-B31C-2FB76233BC63}" type="datetime1">
              <a:rPr lang="en-CA" smtClean="0"/>
              <a:t>25/07/2013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22C4D-33D3-4FD5-8132-46C2AFB8D7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CD941-AFB5-4C85-B8CC-78F64E70D457}" type="datetime1">
              <a:rPr lang="en-CA" smtClean="0"/>
              <a:t>25/07/2013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2EDBC5B-B642-4895-A434-7945D6B1D4F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28A30C3-F0CE-4023-9CE2-1632A61E4E95}" type="datetime1">
              <a:rPr lang="en-CA" smtClean="0"/>
              <a:t>25/07/2013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004CD9A-34EB-4359-B85C-FA0C8514D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Databases and Database </a:t>
            </a:r>
            <a:r>
              <a:rPr lang="en-CA" dirty="0" smtClean="0"/>
              <a:t>Users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1</a:t>
            </a:r>
          </a:p>
          <a:p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95E4D-D84B-4EED-B5BE-38A5043A70C0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1905000" y="54864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 smtClean="0">
                <a:solidFill>
                  <a:srgbClr val="800000"/>
                </a:solidFill>
              </a:rPr>
              <a:t>Acknowledgement</a:t>
            </a:r>
            <a:r>
              <a:rPr lang="en-CA" i="1" dirty="0" smtClean="0">
                <a:solidFill>
                  <a:srgbClr val="800000"/>
                </a:solidFill>
              </a:rPr>
              <a:t>:</a:t>
            </a:r>
          </a:p>
          <a:p>
            <a:r>
              <a:rPr lang="en-CA" i="1" dirty="0" smtClean="0">
                <a:solidFill>
                  <a:srgbClr val="800000"/>
                </a:solidFill>
              </a:rPr>
              <a:t>Most slides for this course have been adapted from slides made available by Addison Wesley to accompany </a:t>
            </a:r>
            <a:r>
              <a:rPr lang="en-CA" i="1" dirty="0" err="1" smtClean="0">
                <a:solidFill>
                  <a:srgbClr val="800000"/>
                </a:solidFill>
              </a:rPr>
              <a:t>Elmasri</a:t>
            </a:r>
            <a:r>
              <a:rPr lang="en-CA" i="1" dirty="0" smtClean="0">
                <a:solidFill>
                  <a:srgbClr val="800000"/>
                </a:solidFill>
              </a:rPr>
              <a:t> and </a:t>
            </a:r>
            <a:r>
              <a:rPr lang="en-CA" i="1" dirty="0" err="1" smtClean="0">
                <a:solidFill>
                  <a:srgbClr val="800000"/>
                </a:solidFill>
              </a:rPr>
              <a:t>Navathe’s</a:t>
            </a:r>
            <a:r>
              <a:rPr lang="en-CA" i="1" dirty="0" smtClean="0">
                <a:solidFill>
                  <a:srgbClr val="800000"/>
                </a:solidFill>
              </a:rPr>
              <a:t> textbook.</a:t>
            </a:r>
            <a:endParaRPr lang="en-CA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 Example (cont'd.)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Populate MOVIES database</a:t>
            </a:r>
          </a:p>
          <a:p>
            <a:pPr lvl="1" eaLnBrk="1" hangingPunct="1"/>
            <a:r>
              <a:rPr lang="en-US" dirty="0" smtClean="0"/>
              <a:t>Store data to represent each film, actor, director, award, role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445651"/>
              </p:ext>
            </p:extLst>
          </p:nvPr>
        </p:nvGraphicFramePr>
        <p:xfrm>
          <a:off x="381000" y="1828800"/>
          <a:ext cx="56388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037"/>
                <a:gridCol w="724989"/>
                <a:gridCol w="402771"/>
                <a:gridCol w="1127760"/>
                <a:gridCol w="563880"/>
                <a:gridCol w="765266"/>
                <a:gridCol w="886097"/>
              </a:tblGrid>
              <a:tr h="2286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 smtClean="0">
                          <a:effectLst/>
                        </a:rPr>
                        <a:t>Film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title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genre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year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director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runtime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budget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gross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The Company Men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drama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John Wells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15,000,000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4,439,063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biography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Steven Spielberg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150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65,000,000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181,408,467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War Horse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drama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Steven Spielberg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146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66,000,000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79,883,359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Argo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drama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44,500,000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135,178,251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Fire Sale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comedy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1977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Alan </a:t>
                      </a:r>
                      <a:r>
                        <a:rPr lang="en-CA" sz="1100" u="none" strike="noStrike" dirty="0" err="1">
                          <a:effectLst/>
                        </a:rPr>
                        <a:t>Arkin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88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 smtClean="0">
                          <a:effectLst/>
                        </a:rPr>
                        <a:t>1,500,000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11216"/>
              </p:ext>
            </p:extLst>
          </p:nvPr>
        </p:nvGraphicFramePr>
        <p:xfrm>
          <a:off x="6172200" y="2667000"/>
          <a:ext cx="25146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480"/>
                <a:gridCol w="502920"/>
                <a:gridCol w="838200"/>
              </a:tblGrid>
              <a:tr h="2286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 smtClean="0">
                          <a:effectLst/>
                        </a:rPr>
                        <a:t>Person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name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birth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city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1972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Berkeley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Alan </a:t>
                      </a:r>
                      <a:r>
                        <a:rPr lang="en-CA" sz="1100" u="none" strike="noStrike" dirty="0" err="1">
                          <a:effectLst/>
                        </a:rPr>
                        <a:t>Arkin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1934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New York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Tommy Lee Jones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1946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San Saba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John Wells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1957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Alexandria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Steven Spielberg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1946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Cincinnati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1957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Greenwich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29339"/>
              </p:ext>
            </p:extLst>
          </p:nvPr>
        </p:nvGraphicFramePr>
        <p:xfrm>
          <a:off x="5105400" y="4800602"/>
          <a:ext cx="3657601" cy="1981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696"/>
                <a:gridCol w="1272209"/>
                <a:gridCol w="1192696"/>
              </a:tblGrid>
              <a:tr h="21194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 smtClean="0">
                          <a:effectLst/>
                        </a:rPr>
                        <a:t>Role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movie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persona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Ben Affleck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Tony Mendez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Alan Arkin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Lester Siegel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Ben Affleck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The Company Men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Bobby Walker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Tommy Lee Jones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The Company Men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Gene </a:t>
                      </a:r>
                      <a:r>
                        <a:rPr lang="en-CA" sz="1100" u="none" strike="noStrike" dirty="0" err="1">
                          <a:effectLst/>
                        </a:rPr>
                        <a:t>McClary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Lincoln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Thaddeus Stevens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Alan Arkin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Fire Sale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Ezra </a:t>
                      </a:r>
                      <a:r>
                        <a:rPr lang="en-CA" sz="1100" u="none" strike="noStrike" dirty="0" err="1">
                          <a:effectLst/>
                        </a:rPr>
                        <a:t>Fikus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Daniel Day-Lewis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Lincoln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Abraham 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67389"/>
              </p:ext>
            </p:extLst>
          </p:nvPr>
        </p:nvGraphicFramePr>
        <p:xfrm>
          <a:off x="381000" y="3962403"/>
          <a:ext cx="4571999" cy="1981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105"/>
                <a:gridCol w="1363579"/>
                <a:gridCol w="1189789"/>
                <a:gridCol w="1216526"/>
              </a:tblGrid>
              <a:tr h="2201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 smtClean="0">
                          <a:effectLst/>
                        </a:rPr>
                        <a:t>Honours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movie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award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category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winner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Lincoln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actor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Daniel Day-Lewis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Argo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Critic's Choice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director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Ben Affleck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Lincoln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Screen Actors Guild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supporting actor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Tommy Lee 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Lincoln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Screen Actors Guild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actor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Daniel Day-Lewis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Lincoln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Critic's Choice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screenplay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Tony Kushner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Argo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Screen Actors Guild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cast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Argo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War Horse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BMI Flim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music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John Williams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 Example (cont'd.)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Manipulation involves querying and updating</a:t>
            </a:r>
          </a:p>
          <a:p>
            <a:pPr eaLnBrk="1" hangingPunct="1"/>
            <a:r>
              <a:rPr lang="en-US" dirty="0" smtClean="0"/>
              <a:t>Examples of queries:</a:t>
            </a:r>
          </a:p>
          <a:p>
            <a:pPr lvl="1" eaLnBrk="1" hangingPunct="1"/>
            <a:r>
              <a:rPr lang="en-US" dirty="0" smtClean="0"/>
              <a:t>List the cast of characters for </a:t>
            </a:r>
            <a:r>
              <a:rPr lang="en-US" i="1" dirty="0" smtClean="0"/>
              <a:t>Lincoln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Who directed a </a:t>
            </a:r>
            <a:r>
              <a:rPr lang="en-US" i="1" dirty="0" smtClean="0"/>
              <a:t>drama</a:t>
            </a:r>
            <a:r>
              <a:rPr lang="en-US" dirty="0" smtClean="0"/>
              <a:t> in </a:t>
            </a:r>
            <a:r>
              <a:rPr lang="en-US" i="1" dirty="0" smtClean="0"/>
              <a:t>2012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Who directed a film in which he or she also played a role?</a:t>
            </a:r>
          </a:p>
          <a:p>
            <a:pPr lvl="1" eaLnBrk="1" hangingPunct="1"/>
            <a:r>
              <a:rPr lang="en-US" dirty="0" smtClean="0"/>
              <a:t>What awards were won by </a:t>
            </a:r>
            <a:r>
              <a:rPr lang="en-US" i="1" dirty="0" smtClean="0"/>
              <a:t>War Horse</a:t>
            </a:r>
            <a:r>
              <a:rPr lang="en-US" dirty="0" smtClean="0"/>
              <a:t>?</a:t>
            </a:r>
          </a:p>
          <a:p>
            <a:r>
              <a:rPr lang="en-US" dirty="0"/>
              <a:t>Examples of updates:</a:t>
            </a:r>
          </a:p>
          <a:p>
            <a:pPr lvl="1"/>
            <a:r>
              <a:rPr lang="en-US" dirty="0"/>
              <a:t>Record that </a:t>
            </a:r>
            <a:r>
              <a:rPr lang="en-US" i="1" dirty="0"/>
              <a:t>Argo</a:t>
            </a:r>
            <a:r>
              <a:rPr lang="en-US" dirty="0"/>
              <a:t> won a Golden Globe award for best picture.</a:t>
            </a:r>
            <a:endParaRPr lang="en-US" i="1" dirty="0"/>
          </a:p>
          <a:p>
            <a:pPr lvl="1"/>
            <a:r>
              <a:rPr lang="en-US" dirty="0"/>
              <a:t>Add another $395,533 to the gross earnings for </a:t>
            </a:r>
            <a:r>
              <a:rPr lang="en-US" i="1" dirty="0"/>
              <a:t>Lincoln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Change the birthplace for </a:t>
            </a:r>
            <a:r>
              <a:rPr lang="en-US" i="1" dirty="0"/>
              <a:t>Daniel Day-Lewis</a:t>
            </a:r>
            <a:r>
              <a:rPr lang="en-US" dirty="0"/>
              <a:t> to </a:t>
            </a:r>
            <a:r>
              <a:rPr lang="en-US" i="1" dirty="0"/>
              <a:t>London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Delete </a:t>
            </a:r>
            <a:r>
              <a:rPr lang="en-US" i="1" dirty="0"/>
              <a:t>Fire Sale </a:t>
            </a:r>
            <a:r>
              <a:rPr lang="en-US" dirty="0"/>
              <a:t>from the database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(cont'd.)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Reorganizing</a:t>
            </a:r>
            <a:r>
              <a:rPr lang="en-US" dirty="0" smtClean="0"/>
              <a:t> a database</a:t>
            </a:r>
          </a:p>
          <a:p>
            <a:pPr lvl="1"/>
            <a:r>
              <a:rPr lang="en-US" dirty="0" smtClean="0"/>
              <a:t>Changes the metadata rather than the data</a:t>
            </a:r>
          </a:p>
          <a:p>
            <a:pPr lvl="1"/>
            <a:r>
              <a:rPr lang="en-US" dirty="0" smtClean="0"/>
              <a:t>More drastic than data updates</a:t>
            </a:r>
          </a:p>
          <a:p>
            <a:pPr lvl="2"/>
            <a:r>
              <a:rPr lang="en-US" dirty="0" smtClean="0"/>
              <a:t>May require massive changes to the data</a:t>
            </a:r>
          </a:p>
          <a:p>
            <a:pPr lvl="2"/>
            <a:r>
              <a:rPr lang="en-US" dirty="0" smtClean="0"/>
              <a:t>May require changes to some application programs</a:t>
            </a:r>
          </a:p>
          <a:p>
            <a:pPr lvl="1"/>
            <a:r>
              <a:rPr lang="en-US" dirty="0" smtClean="0"/>
              <a:t>Uses the </a:t>
            </a:r>
            <a:r>
              <a:rPr lang="en-US" i="1" dirty="0" smtClean="0"/>
              <a:t>Data Definition Language again</a:t>
            </a:r>
          </a:p>
          <a:p>
            <a:r>
              <a:rPr lang="en-US" dirty="0" smtClean="0"/>
              <a:t>Examples:</a:t>
            </a:r>
            <a:endParaRPr lang="en-US" dirty="0"/>
          </a:p>
          <a:p>
            <a:pPr lvl="1"/>
            <a:r>
              <a:rPr lang="en-US" dirty="0"/>
              <a:t>Rename </a:t>
            </a:r>
            <a:r>
              <a:rPr lang="en-US" i="1" dirty="0"/>
              <a:t>gross</a:t>
            </a:r>
            <a:r>
              <a:rPr lang="en-US" dirty="0"/>
              <a:t> to be </a:t>
            </a:r>
            <a:r>
              <a:rPr lang="en-US" i="1" dirty="0"/>
              <a:t>domestic earnings </a:t>
            </a:r>
            <a:r>
              <a:rPr lang="en-US" dirty="0"/>
              <a:t>and add a new column for </a:t>
            </a:r>
            <a:r>
              <a:rPr lang="en-US" i="1" dirty="0"/>
              <a:t>foreign earnings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Move </a:t>
            </a:r>
            <a:r>
              <a:rPr lang="en-US" i="1" dirty="0"/>
              <a:t>director</a:t>
            </a:r>
            <a:r>
              <a:rPr lang="en-US" dirty="0"/>
              <a:t> from FILM to a separate relation DIRECTOR with columns for </a:t>
            </a:r>
            <a:r>
              <a:rPr lang="en-US" i="1" dirty="0"/>
              <a:t>person</a:t>
            </a:r>
            <a:r>
              <a:rPr lang="en-US" dirty="0"/>
              <a:t> and </a:t>
            </a:r>
            <a:r>
              <a:rPr lang="en-US" i="1" dirty="0"/>
              <a:t>movie</a:t>
            </a:r>
          </a:p>
          <a:p>
            <a:pPr lvl="1"/>
            <a:r>
              <a:rPr lang="en-US" dirty="0"/>
              <a:t>Change </a:t>
            </a:r>
            <a:r>
              <a:rPr lang="en-US" i="1" dirty="0"/>
              <a:t>birth</a:t>
            </a:r>
            <a:r>
              <a:rPr lang="en-US" dirty="0"/>
              <a:t> from </a:t>
            </a:r>
            <a:r>
              <a:rPr lang="en-US" i="1" dirty="0" err="1"/>
              <a:t>yyyy</a:t>
            </a:r>
            <a:r>
              <a:rPr lang="en-US" dirty="0"/>
              <a:t> to </a:t>
            </a:r>
            <a:r>
              <a:rPr lang="en-US" i="1" dirty="0" err="1"/>
              <a:t>yyyy</a:t>
            </a:r>
            <a:r>
              <a:rPr lang="en-US" i="1" dirty="0"/>
              <a:t>/mm/</a:t>
            </a:r>
            <a:r>
              <a:rPr lang="en-US" i="1" dirty="0" err="1"/>
              <a:t>dd</a:t>
            </a:r>
            <a:endParaRPr lang="en-US" i="1" dirty="0"/>
          </a:p>
          <a:p>
            <a:pPr lvl="1"/>
            <a:r>
              <a:rPr lang="en-US" dirty="0"/>
              <a:t>Split name in PERSON to separate </a:t>
            </a:r>
            <a:r>
              <a:rPr lang="en-US" i="1" dirty="0"/>
              <a:t>surname</a:t>
            </a:r>
            <a:r>
              <a:rPr lang="en-US" dirty="0"/>
              <a:t> from </a:t>
            </a:r>
            <a:r>
              <a:rPr lang="en-US" i="1" dirty="0"/>
              <a:t>given names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Include column </a:t>
            </a:r>
            <a:r>
              <a:rPr lang="en-US" i="1" dirty="0" err="1"/>
              <a:t>movieID</a:t>
            </a:r>
            <a:r>
              <a:rPr lang="en-US" dirty="0"/>
              <a:t> in FILM (to accommodate remakes and other duplications of film title) and update other relations accordingly.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Pre-DBMS Databases</a:t>
            </a:r>
            <a:endParaRPr 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traditional </a:t>
            </a:r>
            <a:r>
              <a:rPr lang="en-US" b="1" dirty="0" smtClean="0"/>
              <a:t>file processing</a:t>
            </a:r>
          </a:p>
          <a:p>
            <a:pPr lvl="1"/>
            <a:r>
              <a:rPr lang="en-US" dirty="0" smtClean="0"/>
              <a:t>Each user defines and implements the files needed for a specific software application </a:t>
            </a:r>
          </a:p>
          <a:p>
            <a:pPr lvl="1"/>
            <a:r>
              <a:rPr lang="en-CA" dirty="0" smtClean="0"/>
              <a:t>As the application base grows</a:t>
            </a:r>
          </a:p>
          <a:p>
            <a:pPr lvl="2"/>
            <a:r>
              <a:rPr lang="en-CA" dirty="0" smtClean="0"/>
              <a:t>many shared files </a:t>
            </a:r>
          </a:p>
          <a:p>
            <a:pPr lvl="2"/>
            <a:r>
              <a:rPr lang="en-CA" dirty="0" smtClean="0"/>
              <a:t>a multitude of file structures </a:t>
            </a:r>
          </a:p>
          <a:p>
            <a:pPr lvl="2"/>
            <a:r>
              <a:rPr lang="en-CA" dirty="0" smtClean="0"/>
              <a:t>a need to exchange data among applications</a:t>
            </a:r>
          </a:p>
          <a:p>
            <a:r>
              <a:rPr lang="en-CA" dirty="0" smtClean="0"/>
              <a:t>Eventually recognized that data is a critical corporate asset (along with capital and personnel)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Database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repository maintains data that is defined once and then accessed by various users</a:t>
            </a:r>
          </a:p>
          <a:p>
            <a:r>
              <a:rPr lang="en-CA" smtClean="0"/>
              <a:t>Addresses a variety of problems </a:t>
            </a:r>
          </a:p>
          <a:p>
            <a:pPr lvl="1"/>
            <a:r>
              <a:rPr lang="en-CA" smtClean="0"/>
              <a:t>redundancy: multiple copies </a:t>
            </a:r>
          </a:p>
          <a:p>
            <a:pPr lvl="1"/>
            <a:r>
              <a:rPr lang="en-CA" smtClean="0"/>
              <a:t>inconsistency: independent updates </a:t>
            </a:r>
          </a:p>
          <a:p>
            <a:pPr lvl="1"/>
            <a:r>
              <a:rPr lang="en-CA" smtClean="0"/>
              <a:t>inaccuracy: concurrent updates </a:t>
            </a:r>
          </a:p>
          <a:p>
            <a:pPr lvl="1"/>
            <a:r>
              <a:rPr lang="en-CA" smtClean="0"/>
              <a:t>incompatibility: multiple formats </a:t>
            </a:r>
          </a:p>
          <a:p>
            <a:pPr lvl="1"/>
            <a:r>
              <a:rPr lang="en-CA" smtClean="0"/>
              <a:t>insecurity: proliferation </a:t>
            </a:r>
          </a:p>
          <a:p>
            <a:pPr lvl="1"/>
            <a:r>
              <a:rPr lang="en-CA" smtClean="0"/>
              <a:t>inauditability: poor chain of responsibility </a:t>
            </a:r>
          </a:p>
          <a:p>
            <a:pPr lvl="1"/>
            <a:r>
              <a:rPr lang="en-CA" smtClean="0"/>
              <a:t>inflexibility: changes are difficult to apply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97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the Database Approach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Programs isolated from data through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Does not expose details of how (or where) data is stored or how operations are implemented</a:t>
            </a:r>
          </a:p>
          <a:p>
            <a:pPr lvl="1"/>
            <a:r>
              <a:rPr lang="en-US" dirty="0"/>
              <a:t>Data sharing through multiple </a:t>
            </a:r>
            <a:r>
              <a:rPr lang="en-US" b="1" dirty="0"/>
              <a:t>views</a:t>
            </a:r>
          </a:p>
          <a:p>
            <a:r>
              <a:rPr lang="en-US" dirty="0"/>
              <a:t>Multiuser </a:t>
            </a:r>
            <a:r>
              <a:rPr lang="en-US" b="1" dirty="0"/>
              <a:t>transaction</a:t>
            </a:r>
            <a:r>
              <a:rPr lang="en-US" dirty="0"/>
              <a:t> 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Encapsulates sequence of operations to behave atomically</a:t>
            </a:r>
            <a:endParaRPr lang="en-US" dirty="0"/>
          </a:p>
          <a:p>
            <a:r>
              <a:rPr lang="en-US" dirty="0" smtClean="0"/>
              <a:t>Data is </a:t>
            </a:r>
            <a:r>
              <a:rPr lang="en-US" b="1" dirty="0" smtClean="0"/>
              <a:t>self-defining</a:t>
            </a:r>
          </a:p>
          <a:p>
            <a:pPr lvl="1"/>
            <a:r>
              <a:rPr lang="en-US" dirty="0" smtClean="0"/>
              <a:t>Database </a:t>
            </a:r>
            <a:r>
              <a:rPr lang="en-US" dirty="0"/>
              <a:t>system contains complete definition of structure and constraints as </a:t>
            </a:r>
            <a:r>
              <a:rPr lang="en-US" i="1" dirty="0"/>
              <a:t>meta-data</a:t>
            </a:r>
          </a:p>
          <a:p>
            <a:pPr lvl="1"/>
            <a:r>
              <a:rPr lang="en-US" dirty="0"/>
              <a:t>Database catalog used by: </a:t>
            </a:r>
          </a:p>
          <a:p>
            <a:pPr lvl="2"/>
            <a:r>
              <a:rPr lang="en-US" dirty="0"/>
              <a:t>DBMS software </a:t>
            </a:r>
          </a:p>
          <a:p>
            <a:pPr lvl="2"/>
            <a:r>
              <a:rPr lang="en-US" dirty="0"/>
              <a:t>Database users who need information about database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Database Catalog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F37A-65A2-41CF-88A3-11538D6FDF95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990599" y="936812"/>
            <a:ext cx="7058025" cy="5410200"/>
            <a:chOff x="990599" y="936812"/>
            <a:chExt cx="7058025" cy="5410200"/>
          </a:xfrm>
        </p:grpSpPr>
        <p:pic>
          <p:nvPicPr>
            <p:cNvPr id="3686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599" y="936812"/>
              <a:ext cx="7058025" cy="541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096000" y="990600"/>
              <a:ext cx="1952624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Actors on the Scene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Database administrator </a:t>
            </a:r>
            <a:r>
              <a:rPr lang="en-US" dirty="0" smtClean="0"/>
              <a:t>(</a:t>
            </a:r>
            <a:r>
              <a:rPr lang="en-US" b="1" dirty="0" smtClean="0"/>
              <a:t>DBA</a:t>
            </a:r>
            <a:r>
              <a:rPr lang="en-US" dirty="0" smtClean="0"/>
              <a:t>) responsible for: </a:t>
            </a:r>
          </a:p>
          <a:p>
            <a:pPr lvl="1"/>
            <a:r>
              <a:rPr lang="en-US" dirty="0" smtClean="0"/>
              <a:t>Authorizing access to the database</a:t>
            </a:r>
          </a:p>
          <a:p>
            <a:pPr lvl="1"/>
            <a:r>
              <a:rPr lang="en-US" dirty="0" smtClean="0"/>
              <a:t>Coordinating and monitoring its use</a:t>
            </a:r>
          </a:p>
          <a:p>
            <a:pPr lvl="1"/>
            <a:r>
              <a:rPr lang="en-US" dirty="0" smtClean="0"/>
              <a:t>Acquiring software and hardware resources</a:t>
            </a:r>
          </a:p>
          <a:p>
            <a:pPr lvl="1"/>
            <a:r>
              <a:rPr lang="en-US" dirty="0" smtClean="0"/>
              <a:t>Tuning the DBMS for best performance</a:t>
            </a:r>
          </a:p>
          <a:p>
            <a:r>
              <a:rPr lang="en-US" b="1" dirty="0" smtClean="0"/>
              <a:t>Database designer </a:t>
            </a:r>
            <a:r>
              <a:rPr lang="en-US" dirty="0" smtClean="0"/>
              <a:t>responsible for: </a:t>
            </a:r>
          </a:p>
          <a:p>
            <a:pPr lvl="1"/>
            <a:r>
              <a:rPr lang="en-US" dirty="0" smtClean="0"/>
              <a:t>Identifying the data to be stored </a:t>
            </a:r>
          </a:p>
          <a:p>
            <a:pPr lvl="1"/>
            <a:r>
              <a:rPr lang="en-US" dirty="0" smtClean="0"/>
              <a:t>Choosing appropriate structures to represent and store this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Actors on the Scene (cont'd.)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End users </a:t>
            </a:r>
          </a:p>
          <a:p>
            <a:pPr lvl="1"/>
            <a:r>
              <a:rPr lang="en-US" dirty="0" smtClean="0"/>
              <a:t>Those whose </a:t>
            </a:r>
            <a:r>
              <a:rPr lang="en-US" dirty="0"/>
              <a:t>jobs require access to the database</a:t>
            </a:r>
          </a:p>
          <a:p>
            <a:pPr lvl="2"/>
            <a:r>
              <a:rPr lang="en-US" b="1" dirty="0"/>
              <a:t>Naive </a:t>
            </a:r>
            <a:r>
              <a:rPr lang="en-US" dirty="0"/>
              <a:t>or</a:t>
            </a:r>
            <a:r>
              <a:rPr lang="en-US" b="1" dirty="0"/>
              <a:t> parametric end users</a:t>
            </a:r>
          </a:p>
          <a:p>
            <a:pPr lvl="3"/>
            <a:r>
              <a:rPr lang="en-US" dirty="0"/>
              <a:t>canned queries and updates</a:t>
            </a:r>
          </a:p>
          <a:p>
            <a:pPr lvl="2"/>
            <a:r>
              <a:rPr lang="en-US" b="1" dirty="0" smtClean="0"/>
              <a:t>Casual </a:t>
            </a:r>
            <a:r>
              <a:rPr lang="en-US" b="1" dirty="0"/>
              <a:t>end </a:t>
            </a:r>
            <a:r>
              <a:rPr lang="en-US" b="1" dirty="0" smtClean="0"/>
              <a:t>users</a:t>
            </a:r>
          </a:p>
          <a:p>
            <a:pPr lvl="3"/>
            <a:r>
              <a:rPr lang="en-US" dirty="0" smtClean="0"/>
              <a:t>occasional, special-purpose access</a:t>
            </a:r>
            <a:endParaRPr lang="en-US" dirty="0"/>
          </a:p>
          <a:p>
            <a:pPr lvl="2"/>
            <a:r>
              <a:rPr lang="en-US" b="1" dirty="0" smtClean="0"/>
              <a:t>Sophisticated </a:t>
            </a:r>
            <a:r>
              <a:rPr lang="en-US" b="1" dirty="0"/>
              <a:t>end </a:t>
            </a:r>
            <a:r>
              <a:rPr lang="en-US" b="1" dirty="0" smtClean="0"/>
              <a:t>users</a:t>
            </a:r>
          </a:p>
          <a:p>
            <a:pPr lvl="3"/>
            <a:r>
              <a:rPr lang="en-US" dirty="0" smtClean="0"/>
              <a:t>deep knowledge of database design and DBMS facilities</a:t>
            </a:r>
            <a:endParaRPr lang="en-US" dirty="0"/>
          </a:p>
          <a:p>
            <a:pPr lvl="1"/>
            <a:r>
              <a:rPr lang="en-US" b="1" dirty="0"/>
              <a:t>Standalone </a:t>
            </a:r>
            <a:r>
              <a:rPr lang="en-US" b="1" dirty="0" smtClean="0"/>
              <a:t>users</a:t>
            </a:r>
          </a:p>
          <a:p>
            <a:pPr lvl="2"/>
            <a:r>
              <a:rPr lang="en-US" dirty="0" smtClean="0"/>
              <a:t>users of personal databases</a:t>
            </a:r>
            <a:endParaRPr lang="en-US" dirty="0"/>
          </a:p>
          <a:p>
            <a:pPr eaLnBrk="1" hangingPunct="1"/>
            <a:r>
              <a:rPr lang="en-US" b="1" dirty="0" smtClean="0"/>
              <a:t>System analysts</a:t>
            </a:r>
          </a:p>
          <a:p>
            <a:pPr lvl="1" eaLnBrk="1" hangingPunct="1"/>
            <a:r>
              <a:rPr lang="en-US" dirty="0" smtClean="0"/>
              <a:t>Determine requirements of end users</a:t>
            </a:r>
          </a:p>
          <a:p>
            <a:pPr eaLnBrk="1" hangingPunct="1"/>
            <a:r>
              <a:rPr lang="en-US" b="1" dirty="0" smtClean="0"/>
              <a:t>Application programmers </a:t>
            </a:r>
          </a:p>
          <a:p>
            <a:pPr lvl="1" eaLnBrk="1" hangingPunct="1"/>
            <a:r>
              <a:rPr lang="en-US" dirty="0" smtClean="0"/>
              <a:t>Implement complex specifications (</a:t>
            </a:r>
            <a:r>
              <a:rPr lang="en-US" b="1" dirty="0" smtClean="0"/>
              <a:t>business logic</a:t>
            </a:r>
            <a:r>
              <a:rPr lang="en-US" dirty="0" smtClean="0"/>
              <a:t>) as programs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Workers behind the Scene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DBMS system designers and implementers</a:t>
            </a:r>
          </a:p>
          <a:p>
            <a:pPr lvl="1"/>
            <a:r>
              <a:rPr lang="en-US" dirty="0" smtClean="0"/>
              <a:t>Design and implement the DBMS modules and interfaces as a software package</a:t>
            </a:r>
          </a:p>
          <a:p>
            <a:r>
              <a:rPr lang="en-US" b="1" dirty="0" smtClean="0"/>
              <a:t>Tool developers</a:t>
            </a:r>
          </a:p>
          <a:p>
            <a:pPr lvl="1"/>
            <a:r>
              <a:rPr lang="en-US" dirty="0" smtClean="0"/>
              <a:t>Design and implement tools</a:t>
            </a:r>
          </a:p>
          <a:p>
            <a:r>
              <a:rPr lang="en-US" b="1" dirty="0" smtClean="0"/>
              <a:t>Operators and maintenance personnel</a:t>
            </a:r>
          </a:p>
          <a:p>
            <a:pPr lvl="1"/>
            <a:r>
              <a:rPr lang="en-US" dirty="0" smtClean="0"/>
              <a:t>Responsible for running and maintenance of hardware and software environment for database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 Example</a:t>
            </a:r>
          </a:p>
          <a:p>
            <a:r>
              <a:rPr lang="en-US" dirty="0" smtClean="0"/>
              <a:t>Characteristics of the Database Approach</a:t>
            </a:r>
          </a:p>
          <a:p>
            <a:r>
              <a:rPr lang="en-US" dirty="0" smtClean="0"/>
              <a:t>Actors on the Scene</a:t>
            </a:r>
          </a:p>
          <a:p>
            <a:r>
              <a:rPr lang="en-US" dirty="0" smtClean="0"/>
              <a:t>Workers behind the Scene</a:t>
            </a:r>
          </a:p>
          <a:p>
            <a:r>
              <a:rPr lang="en-US" dirty="0" smtClean="0"/>
              <a:t>When Not to Use a DBMS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When Not to Use a DBMS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desirable to use regular files for:</a:t>
            </a:r>
          </a:p>
          <a:p>
            <a:pPr lvl="1"/>
            <a:r>
              <a:rPr lang="en-US" dirty="0" smtClean="0"/>
              <a:t>Simple, well-defined applications with </a:t>
            </a:r>
            <a:r>
              <a:rPr lang="en-US" dirty="0"/>
              <a:t>no expected </a:t>
            </a:r>
            <a:r>
              <a:rPr lang="en-US" dirty="0" smtClean="0"/>
              <a:t>changes at all</a:t>
            </a:r>
          </a:p>
          <a:p>
            <a:pPr lvl="1" eaLnBrk="1" hangingPunct="1"/>
            <a:r>
              <a:rPr lang="en-US" dirty="0" smtClean="0"/>
              <a:t>Small variety of data and/or small amount of data</a:t>
            </a:r>
          </a:p>
          <a:p>
            <a:pPr lvl="1" eaLnBrk="1" hangingPunct="1"/>
            <a:r>
              <a:rPr lang="en-US" dirty="0" smtClean="0"/>
              <a:t>Stringent, real-time requirements that cannot afford DBMS overhead</a:t>
            </a:r>
          </a:p>
          <a:p>
            <a:pPr lvl="1" eaLnBrk="1" hangingPunct="1"/>
            <a:r>
              <a:rPr lang="en-US" dirty="0" smtClean="0"/>
              <a:t>Only single (personal) access to data</a:t>
            </a:r>
          </a:p>
          <a:p>
            <a:endParaRPr lang="en-US" dirty="0"/>
          </a:p>
          <a:p>
            <a:r>
              <a:rPr lang="en-US" dirty="0" smtClean="0"/>
              <a:t>Unlikely that any of these apply to corporate data management.</a:t>
            </a:r>
          </a:p>
          <a:p>
            <a:pPr lvl="1"/>
            <a:r>
              <a:rPr lang="en-US" dirty="0" smtClean="0"/>
              <a:t>In fact, corporations often maintain many databases across many database systems.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20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</a:p>
          <a:p>
            <a:pPr lvl="1"/>
            <a:r>
              <a:rPr lang="en-US" dirty="0" smtClean="0"/>
              <a:t>Collection of related data (recorded facts)</a:t>
            </a:r>
          </a:p>
          <a:p>
            <a:r>
              <a:rPr lang="en-US" dirty="0" smtClean="0"/>
              <a:t>DBMS </a:t>
            </a:r>
          </a:p>
          <a:p>
            <a:pPr lvl="1"/>
            <a:r>
              <a:rPr lang="en-US" dirty="0" smtClean="0"/>
              <a:t>Generalized software package for implementing and maintaining a computerized database</a:t>
            </a:r>
          </a:p>
          <a:p>
            <a:pPr lvl="1"/>
            <a:r>
              <a:rPr lang="en-US" dirty="0" smtClean="0"/>
              <a:t>Provides many services to manage data resources</a:t>
            </a:r>
          </a:p>
          <a:p>
            <a:r>
              <a:rPr lang="en-US" dirty="0" smtClean="0"/>
              <a:t>Several categories of database users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Wealth of Data</a:t>
            </a:r>
            <a:endParaRPr lang="en-US" dirty="0" smtClean="0"/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 database applications</a:t>
            </a:r>
          </a:p>
          <a:p>
            <a:pPr lvl="1"/>
            <a:r>
              <a:rPr lang="en-US" dirty="0" smtClean="0"/>
              <a:t>Store numeric short textual information</a:t>
            </a:r>
          </a:p>
          <a:p>
            <a:pPr lvl="1"/>
            <a:r>
              <a:rPr lang="en-US" dirty="0" smtClean="0"/>
              <a:t>Typically for managing enterprises</a:t>
            </a:r>
          </a:p>
          <a:p>
            <a:r>
              <a:rPr lang="en-US" dirty="0" smtClean="0"/>
              <a:t>Text and multimedia databases</a:t>
            </a:r>
          </a:p>
          <a:p>
            <a:pPr lvl="1"/>
            <a:r>
              <a:rPr lang="en-US" dirty="0" smtClean="0"/>
              <a:t>Store documents, digital images, audio, and video streams</a:t>
            </a:r>
          </a:p>
          <a:p>
            <a:r>
              <a:rPr lang="en-US" dirty="0" smtClean="0"/>
              <a:t>Geographic information systems (GIS) </a:t>
            </a:r>
          </a:p>
          <a:p>
            <a:pPr lvl="1"/>
            <a:r>
              <a:rPr lang="en-US" dirty="0" smtClean="0"/>
              <a:t>Store maps, weather data, and satellite images</a:t>
            </a:r>
          </a:p>
          <a:p>
            <a:pPr lvl="1"/>
            <a:r>
              <a:rPr lang="en-US" dirty="0" smtClean="0"/>
              <a:t>For route-finding, agriculture, and natural resource management</a:t>
            </a:r>
          </a:p>
          <a:p>
            <a:r>
              <a:rPr lang="en-US" dirty="0"/>
              <a:t>Data warehouses and online analytical processing (OLAP) systems </a:t>
            </a:r>
          </a:p>
          <a:p>
            <a:pPr lvl="1"/>
            <a:r>
              <a:rPr lang="en-US" dirty="0"/>
              <a:t>Store historical business information </a:t>
            </a:r>
          </a:p>
          <a:p>
            <a:pPr lvl="1"/>
            <a:r>
              <a:rPr lang="en-US" dirty="0"/>
              <a:t>For business analytics and decision support</a:t>
            </a:r>
          </a:p>
          <a:p>
            <a:r>
              <a:rPr lang="en-US" dirty="0"/>
              <a:t>Real-time and active database technology </a:t>
            </a:r>
          </a:p>
          <a:p>
            <a:pPr lvl="1"/>
            <a:r>
              <a:rPr lang="en-US" dirty="0"/>
              <a:t>Store process models, constraints, and key performance indicators</a:t>
            </a:r>
          </a:p>
          <a:p>
            <a:pPr lvl="1"/>
            <a:r>
              <a:rPr lang="en-US" dirty="0"/>
              <a:t>Control industrial and manufacturing processes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D7C6-359D-48DA-A8B2-C943584E6493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Terminology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Database </a:t>
            </a:r>
          </a:p>
          <a:p>
            <a:pPr lvl="1"/>
            <a:r>
              <a:rPr lang="en-US" dirty="0" smtClean="0"/>
              <a:t>Collection of related data (logically coherent)</a:t>
            </a:r>
          </a:p>
          <a:p>
            <a:pPr lvl="1"/>
            <a:r>
              <a:rPr lang="en-US" dirty="0" smtClean="0"/>
              <a:t>Known facts that can be recorded and that have implicit meaning</a:t>
            </a:r>
          </a:p>
          <a:p>
            <a:pPr lvl="1"/>
            <a:r>
              <a:rPr lang="en-US" dirty="0" smtClean="0"/>
              <a:t>Represents some aspect(s) of the real world (</a:t>
            </a:r>
            <a:r>
              <a:rPr lang="en-US" b="1" dirty="0" err="1" smtClean="0"/>
              <a:t>miniworld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Built for a specific purpose</a:t>
            </a:r>
          </a:p>
          <a:p>
            <a:r>
              <a:rPr lang="en-US" dirty="0" smtClean="0"/>
              <a:t>Examples of large databases</a:t>
            </a:r>
          </a:p>
          <a:p>
            <a:pPr lvl="1"/>
            <a:r>
              <a:rPr lang="en-US" dirty="0" smtClean="0"/>
              <a:t>Amazon.com, Canadian Census, The Bay’s product inventory, data collection underlying Quest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Terminology (cont'd.)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Database management system </a:t>
            </a:r>
            <a:r>
              <a:rPr lang="en-US" dirty="0" smtClean="0"/>
              <a:t>(</a:t>
            </a:r>
            <a:r>
              <a:rPr lang="en-US" b="1" dirty="0" smtClean="0"/>
              <a:t>DBMS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Collection of programs </a:t>
            </a:r>
          </a:p>
          <a:p>
            <a:pPr lvl="1"/>
            <a:r>
              <a:rPr lang="en-US" dirty="0" smtClean="0"/>
              <a:t>Enables users to create and maintain a database</a:t>
            </a:r>
          </a:p>
          <a:p>
            <a:pPr lvl="1"/>
            <a:r>
              <a:rPr lang="en-US" dirty="0" smtClean="0"/>
              <a:t>Allows multiple users and programs to access and manipulate the database concurrently</a:t>
            </a:r>
          </a:p>
          <a:p>
            <a:pPr lvl="1"/>
            <a:r>
              <a:rPr lang="en-US" dirty="0" smtClean="0"/>
              <a:t>Provides protection against unauthorized access and manipulation</a:t>
            </a:r>
          </a:p>
          <a:p>
            <a:pPr lvl="1"/>
            <a:r>
              <a:rPr lang="en-US" dirty="0" smtClean="0"/>
              <a:t>Provides means to evolve database and program </a:t>
            </a:r>
            <a:r>
              <a:rPr lang="en-US" dirty="0" err="1" smtClean="0"/>
              <a:t>behaviour</a:t>
            </a:r>
            <a:r>
              <a:rPr lang="en-US" dirty="0" smtClean="0"/>
              <a:t> as requirements change over time</a:t>
            </a:r>
          </a:p>
          <a:p>
            <a:r>
              <a:rPr lang="en-US" dirty="0" smtClean="0"/>
              <a:t>Examples of database management systems</a:t>
            </a:r>
          </a:p>
          <a:p>
            <a:pPr lvl="1"/>
            <a:r>
              <a:rPr lang="en-US" dirty="0" smtClean="0"/>
              <a:t>IBM’s DB2, Microsoft’s Access and SQL Server, Oracle, MySQL, SAP’s SQL Anywhere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Terminology (cont'd.)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Defining</a:t>
            </a:r>
            <a:r>
              <a:rPr lang="en-US" dirty="0" smtClean="0"/>
              <a:t> a database </a:t>
            </a:r>
          </a:p>
          <a:p>
            <a:pPr lvl="1"/>
            <a:r>
              <a:rPr lang="en-US" dirty="0" smtClean="0"/>
              <a:t>Specifying the data types, structures, and constraints of the data to be stored</a:t>
            </a:r>
          </a:p>
          <a:p>
            <a:pPr lvl="1"/>
            <a:r>
              <a:rPr lang="en-US" dirty="0" smtClean="0"/>
              <a:t>Uses a </a:t>
            </a:r>
            <a:r>
              <a:rPr lang="en-US" i="1" dirty="0" smtClean="0"/>
              <a:t>Data Definition Language</a:t>
            </a:r>
          </a:p>
          <a:p>
            <a:r>
              <a:rPr lang="en-US" b="1" dirty="0" smtClean="0"/>
              <a:t>Meta-data</a:t>
            </a:r>
          </a:p>
          <a:p>
            <a:pPr lvl="1"/>
            <a:r>
              <a:rPr lang="en-US" dirty="0" smtClean="0"/>
              <a:t>Database definition or descriptive information </a:t>
            </a:r>
          </a:p>
          <a:p>
            <a:pPr lvl="1"/>
            <a:r>
              <a:rPr lang="en-US" dirty="0" smtClean="0"/>
              <a:t>Stored by the DBMS in the form of a </a:t>
            </a:r>
            <a:r>
              <a:rPr lang="en-US" i="1" dirty="0" smtClean="0"/>
              <a:t>database catalog </a:t>
            </a:r>
            <a:r>
              <a:rPr lang="en-US" dirty="0" smtClean="0"/>
              <a:t>or </a:t>
            </a:r>
            <a:r>
              <a:rPr lang="en-US" i="1" dirty="0" smtClean="0"/>
              <a:t>data dictionary</a:t>
            </a:r>
          </a:p>
          <a:p>
            <a:r>
              <a:rPr lang="en-US" dirty="0"/>
              <a:t>Phases for designing a database: </a:t>
            </a:r>
          </a:p>
          <a:p>
            <a:pPr lvl="1"/>
            <a:r>
              <a:rPr lang="en-US" b="1" dirty="0"/>
              <a:t>Requirements specification and analysis</a:t>
            </a:r>
          </a:p>
          <a:p>
            <a:pPr lvl="1"/>
            <a:r>
              <a:rPr lang="en-US" b="1" dirty="0"/>
              <a:t>Conceptual design</a:t>
            </a:r>
          </a:p>
          <a:p>
            <a:pPr lvl="2"/>
            <a:r>
              <a:rPr lang="en-US" dirty="0"/>
              <a:t>e.g., using the </a:t>
            </a:r>
            <a:r>
              <a:rPr lang="en-US" i="1" dirty="0"/>
              <a:t>Entity-Relationship model</a:t>
            </a:r>
          </a:p>
          <a:p>
            <a:pPr lvl="1"/>
            <a:r>
              <a:rPr lang="en-US" b="1" dirty="0"/>
              <a:t>Logical design </a:t>
            </a:r>
          </a:p>
          <a:p>
            <a:pPr lvl="2"/>
            <a:r>
              <a:rPr lang="en-US" dirty="0"/>
              <a:t>e.g., using the </a:t>
            </a:r>
            <a:r>
              <a:rPr lang="en-US" i="1" dirty="0"/>
              <a:t>relational model</a:t>
            </a:r>
          </a:p>
          <a:p>
            <a:pPr lvl="1"/>
            <a:r>
              <a:rPr lang="en-US" b="1" dirty="0"/>
              <a:t>Physical design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1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Terminology (cont'd.)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Populating</a:t>
            </a:r>
            <a:r>
              <a:rPr lang="en-US" dirty="0" smtClean="0"/>
              <a:t> a database</a:t>
            </a:r>
          </a:p>
          <a:p>
            <a:pPr lvl="1"/>
            <a:r>
              <a:rPr lang="en-US" dirty="0" smtClean="0"/>
              <a:t>Inserting data to reflect the </a:t>
            </a:r>
            <a:r>
              <a:rPr lang="en-US" dirty="0" err="1" smtClean="0"/>
              <a:t>miniworld</a:t>
            </a:r>
            <a:endParaRPr lang="en-US" dirty="0" smtClean="0"/>
          </a:p>
          <a:p>
            <a:r>
              <a:rPr lang="en-US" b="1" dirty="0" smtClean="0"/>
              <a:t>Query </a:t>
            </a:r>
          </a:p>
          <a:p>
            <a:pPr lvl="1"/>
            <a:r>
              <a:rPr lang="en-US" dirty="0" smtClean="0"/>
              <a:t>Interaction causing some data to be retrieved</a:t>
            </a:r>
          </a:p>
          <a:p>
            <a:pPr lvl="1"/>
            <a:r>
              <a:rPr lang="en-US" dirty="0" smtClean="0"/>
              <a:t>uses a </a:t>
            </a:r>
            <a:r>
              <a:rPr lang="en-US" i="1" dirty="0" smtClean="0"/>
              <a:t>Query Language</a:t>
            </a:r>
          </a:p>
          <a:p>
            <a:r>
              <a:rPr lang="en-US" b="1" dirty="0" smtClean="0"/>
              <a:t>Manipulating</a:t>
            </a:r>
            <a:r>
              <a:rPr lang="en-US" dirty="0" smtClean="0"/>
              <a:t> a database</a:t>
            </a:r>
          </a:p>
          <a:p>
            <a:pPr lvl="1"/>
            <a:r>
              <a:rPr lang="en-US" dirty="0" smtClean="0"/>
              <a:t>Querying and updating the database to understand/reflect </a:t>
            </a:r>
            <a:r>
              <a:rPr lang="en-US" dirty="0" err="1" smtClean="0"/>
              <a:t>miniworld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Generating reports</a:t>
            </a:r>
          </a:p>
          <a:p>
            <a:pPr lvl="1"/>
            <a:r>
              <a:rPr lang="en-US" dirty="0" smtClean="0"/>
              <a:t>Uses a </a:t>
            </a:r>
            <a:r>
              <a:rPr lang="en-US" i="1" dirty="0" smtClean="0"/>
              <a:t>Data Manipulation Language</a:t>
            </a:r>
          </a:p>
          <a:p>
            <a:r>
              <a:rPr lang="en-US" b="1" dirty="0" smtClean="0"/>
              <a:t>Application program </a:t>
            </a:r>
          </a:p>
          <a:p>
            <a:pPr lvl="1"/>
            <a:r>
              <a:rPr lang="en-US" dirty="0" smtClean="0"/>
              <a:t>Accesses database by sending queries and updates to DBMS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Transaction </a:t>
            </a:r>
          </a:p>
          <a:p>
            <a:pPr lvl="1">
              <a:defRPr/>
            </a:pPr>
            <a:r>
              <a:rPr lang="en-US" dirty="0" smtClean="0"/>
              <a:t>An atomic unit of queries and updates that must be executed as a whole</a:t>
            </a:r>
          </a:p>
          <a:p>
            <a:pPr lvl="2">
              <a:defRPr/>
            </a:pPr>
            <a:r>
              <a:rPr lang="en-US" sz="1900" dirty="0" smtClean="0"/>
              <a:t>e.g., buying a product, transferring funds, switching co-op streams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778625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DBMS Schematic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05C93-FE66-40DA-A995-13AEF93B7A8B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 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Movie database </a:t>
            </a:r>
          </a:p>
          <a:p>
            <a:pPr lvl="1"/>
            <a:r>
              <a:rPr lang="en-US" dirty="0" smtClean="0"/>
              <a:t>Information concerning movies, actors, awards</a:t>
            </a:r>
          </a:p>
          <a:p>
            <a:r>
              <a:rPr lang="en-US" b="1" dirty="0" smtClean="0"/>
              <a:t>Data records</a:t>
            </a:r>
          </a:p>
          <a:p>
            <a:pPr lvl="1"/>
            <a:r>
              <a:rPr lang="en-US" dirty="0" smtClean="0"/>
              <a:t>Film </a:t>
            </a:r>
          </a:p>
          <a:p>
            <a:pPr lvl="1"/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Role</a:t>
            </a:r>
          </a:p>
          <a:p>
            <a:pPr lvl="1"/>
            <a:r>
              <a:rPr lang="en-US" dirty="0" err="1" smtClean="0"/>
              <a:t>Honours</a:t>
            </a:r>
            <a:endParaRPr lang="en-US" dirty="0" smtClean="0"/>
          </a:p>
          <a:p>
            <a:r>
              <a:rPr lang="en-US" dirty="0" smtClean="0"/>
              <a:t>Define structure of each type of record by specifying </a:t>
            </a:r>
            <a:r>
              <a:rPr lang="en-US" b="1" dirty="0"/>
              <a:t>data </a:t>
            </a:r>
            <a:r>
              <a:rPr lang="en-US" b="1" dirty="0" smtClean="0"/>
              <a:t>elements </a:t>
            </a:r>
            <a:r>
              <a:rPr lang="en-US" dirty="0" smtClean="0"/>
              <a:t>to include and </a:t>
            </a:r>
            <a:r>
              <a:rPr lang="en-US" b="1" dirty="0" smtClean="0"/>
              <a:t>data type </a:t>
            </a:r>
            <a:r>
              <a:rPr lang="en-US" dirty="0" smtClean="0"/>
              <a:t>for each element</a:t>
            </a:r>
          </a:p>
          <a:p>
            <a:pPr lvl="1"/>
            <a:r>
              <a:rPr lang="en-US" dirty="0" smtClean="0"/>
              <a:t>String (sequence of alphabetic characters)</a:t>
            </a:r>
          </a:p>
          <a:p>
            <a:pPr lvl="1"/>
            <a:r>
              <a:rPr lang="en-US" dirty="0" smtClean="0"/>
              <a:t>Numeric (integer or real)</a:t>
            </a:r>
          </a:p>
          <a:p>
            <a:pPr lvl="1"/>
            <a:r>
              <a:rPr lang="en-US" dirty="0" smtClean="0"/>
              <a:t>Date (year or year-month-day)</a:t>
            </a:r>
          </a:p>
          <a:p>
            <a:pPr lvl="1"/>
            <a:r>
              <a:rPr lang="en-US" dirty="0" smtClean="0"/>
              <a:t>Monetary amount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D7C6-359D-48DA-A8B2-C943584E6493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6236</TotalTime>
  <Words>1378</Words>
  <Application>Microsoft Office PowerPoint</Application>
  <PresentationFormat>On-screen Show (4:3)</PresentationFormat>
  <Paragraphs>336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Databases and Database Users</vt:lpstr>
      <vt:lpstr>Lecture Outline</vt:lpstr>
      <vt:lpstr>Wealth of Data</vt:lpstr>
      <vt:lpstr>Terminology</vt:lpstr>
      <vt:lpstr>Terminology (cont'd.)</vt:lpstr>
      <vt:lpstr>Terminology (cont'd.)</vt:lpstr>
      <vt:lpstr>Terminology (cont'd.)</vt:lpstr>
      <vt:lpstr>DBMS Schematic</vt:lpstr>
      <vt:lpstr>An Example</vt:lpstr>
      <vt:lpstr>An Example (cont'd.)</vt:lpstr>
      <vt:lpstr>An Example (cont'd.)</vt:lpstr>
      <vt:lpstr>Terminology (cont'd.)</vt:lpstr>
      <vt:lpstr>Pre-DBMS Databases</vt:lpstr>
      <vt:lpstr>Database Approach</vt:lpstr>
      <vt:lpstr>Characteristics of the Database Approach</vt:lpstr>
      <vt:lpstr>Database Catalog</vt:lpstr>
      <vt:lpstr>Actors on the Scene</vt:lpstr>
      <vt:lpstr>Actors on the Scene (cont'd.)</vt:lpstr>
      <vt:lpstr>Workers behind the Scene</vt:lpstr>
      <vt:lpstr>When Not to Use a DBMS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Frank Tompa</cp:lastModifiedBy>
  <cp:revision>133</cp:revision>
  <dcterms:created xsi:type="dcterms:W3CDTF">2010-05-06T15:58:58Z</dcterms:created>
  <dcterms:modified xsi:type="dcterms:W3CDTF">2013-07-25T11:30:53Z</dcterms:modified>
</cp:coreProperties>
</file>