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2" r:id="rId1"/>
  </p:sldMasterIdLst>
  <p:notesMasterIdLst>
    <p:notesMasterId r:id="rId16"/>
  </p:notesMasterIdLst>
  <p:sldIdLst>
    <p:sldId id="353" r:id="rId2"/>
    <p:sldId id="300" r:id="rId3"/>
    <p:sldId id="346" r:id="rId4"/>
    <p:sldId id="351" r:id="rId5"/>
    <p:sldId id="349" r:id="rId6"/>
    <p:sldId id="341" r:id="rId7"/>
    <p:sldId id="343" r:id="rId8"/>
    <p:sldId id="344" r:id="rId9"/>
    <p:sldId id="352" r:id="rId10"/>
    <p:sldId id="345" r:id="rId11"/>
    <p:sldId id="350" r:id="rId12"/>
    <p:sldId id="347" r:id="rId13"/>
    <p:sldId id="354" r:id="rId14"/>
    <p:sldId id="348"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FC1"/>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45" autoAdjust="0"/>
    <p:restoredTop sz="94660" autoAdjust="0"/>
  </p:normalViewPr>
  <p:slideViewPr>
    <p:cSldViewPr>
      <p:cViewPr varScale="1">
        <p:scale>
          <a:sx n="92" d="100"/>
          <a:sy n="92" d="100"/>
        </p:scale>
        <p:origin x="-160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A815A56A-FCCF-496C-AF9D-EABDF179C8BD}" type="datetimeFigureOut">
              <a:rPr lang="en-US"/>
              <a:pPr>
                <a:defRPr/>
              </a:pPr>
              <a:t>2013-09-11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2E862C2-E819-4793-8CAA-38EEAEB1A0E2}" type="slidenum">
              <a:rPr lang="en-US"/>
              <a:pPr>
                <a:defRPr/>
              </a:pPr>
              <a:t>‹#›</a:t>
            </a:fld>
            <a:endParaRPr lang="en-US" dirty="0"/>
          </a:p>
        </p:txBody>
      </p:sp>
    </p:spTree>
    <p:extLst>
      <p:ext uri="{BB962C8B-B14F-4D97-AF65-F5344CB8AC3E}">
        <p14:creationId xmlns:p14="http://schemas.microsoft.com/office/powerpoint/2010/main" val="19833238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5400"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5495ADA-3179-4E3C-9792-AB4DDBFC9802}"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165482-BEC3-47CC-AEAE-B62487B1AB32}"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02BE68-54A5-4DDB-81AB-F95C57B4FF37}"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609600"/>
          </a:xfrm>
        </p:spPr>
        <p:txBody>
          <a:bodyPr/>
          <a:lstStyle>
            <a:lvl1pPr>
              <a:defRPr>
                <a:solidFill>
                  <a:srgbClr val="D1282E"/>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990600"/>
            <a:ext cx="8229600" cy="5135563"/>
          </a:xfrm>
        </p:spPr>
        <p:txBody>
          <a:bodyPr/>
          <a:lstStyle>
            <a:lvl1pPr marL="342900" indent="-342900">
              <a:spcAft>
                <a:spcPts val="480"/>
              </a:spcAft>
              <a:buFont typeface="Wingdings" pitchFamily="2" charset="2"/>
              <a:buChar char="§"/>
              <a:defRPr b="0"/>
            </a:lvl1pPr>
            <a:lvl2pPr>
              <a:spcBef>
                <a:spcPts val="240"/>
              </a:spcBef>
              <a:spcAft>
                <a:spcPts val="240"/>
              </a:spcAft>
              <a:defRPr/>
            </a:lvl2pPr>
            <a:lvl3pPr>
              <a:spcBef>
                <a:spcPts val="240"/>
              </a:spcBef>
              <a:spcAft>
                <a:spcPts val="240"/>
              </a:spcAft>
              <a:defRPr/>
            </a:lvl3pPr>
            <a:lvl4pPr>
              <a:spcBef>
                <a:spcPts val="240"/>
              </a:spcBef>
              <a:spcAft>
                <a:spcPts val="240"/>
              </a:spcAft>
              <a:defRPr/>
            </a:lvl4pPr>
            <a:lvl5pPr>
              <a:spcBef>
                <a:spcPts val="240"/>
              </a:spcBef>
              <a:spcAft>
                <a:spcPts val="240"/>
              </a:spcAf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04CD9A-34EB-4359-B85C-FA0C8514D97E}"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458200" cy="4321175"/>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28601"/>
            <a:ext cx="8534400" cy="533399"/>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Slide Number Placeholder 7"/>
          <p:cNvSpPr>
            <a:spLocks noGrp="1"/>
          </p:cNvSpPr>
          <p:nvPr>
            <p:ph type="sldNum" sz="quarter" idx="11"/>
          </p:nvPr>
        </p:nvSpPr>
        <p:spPr/>
        <p:txBody>
          <a:bodyPr/>
          <a:lstStyle/>
          <a:p>
            <a:fld id="{814CD338-11C6-4C06-8532-8CCC70819818}"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C769A-230D-4320-BC07-AF9197E3D883}"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E4D41F-133B-4D7E-9353-EBC80CB7B5C2}"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6096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FF89A2-2C23-4B60-9320-2315347A5A7C}"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Date Placeholder 5"/>
          <p:cNvSpPr>
            <a:spLocks noGrp="1"/>
          </p:cNvSpPr>
          <p:nvPr>
            <p:ph type="dt" sz="half" idx="10"/>
          </p:nvPr>
        </p:nvSpPr>
        <p:spPr/>
        <p:txBody>
          <a:bodyPr/>
          <a:lstStyle/>
          <a:p>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8004CD9A-34EB-4359-B85C-FA0C8514D97E}"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A0CAD0-8F1B-4854-AE3C-0FA35350416A}"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49B11F32-6532-4378-8A20-EA1272BEDF37}" type="slidenum">
              <a:rPr lang="en-US" smtClean="0"/>
              <a:pPr/>
              <a:t>‹#›</a:t>
            </a:fld>
            <a:endParaRPr lang="en-US"/>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400"/>
            <a:ext cx="8458200" cy="609600"/>
          </a:xfrm>
          <a:prstGeom prst="rect">
            <a:avLst/>
          </a:prstGeom>
        </p:spPr>
        <p:txBody>
          <a:bodyPr vert="horz" lIns="91440" tIns="45720" rIns="91440" bIns="45720" rtlCol="0" anchor="b">
            <a:normAutofit/>
          </a:bodyPr>
          <a:lstStyle/>
          <a:p>
            <a:r>
              <a:rPr lang="en-US" dirty="0" smtClean="0"/>
              <a:t>Click to edit</a:t>
            </a:r>
            <a:endParaRPr lang="en-US" dirty="0"/>
          </a:p>
        </p:txBody>
      </p:sp>
      <p:sp>
        <p:nvSpPr>
          <p:cNvPr id="3" name="Text Placeholder 2"/>
          <p:cNvSpPr>
            <a:spLocks noGrp="1"/>
          </p:cNvSpPr>
          <p:nvPr>
            <p:ph type="body" idx="1"/>
          </p:nvPr>
        </p:nvSpPr>
        <p:spPr>
          <a:xfrm>
            <a:off x="457200" y="914400"/>
            <a:ext cx="8153400" cy="5486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endParaRPr lang="en-US"/>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227377" y="5885497"/>
            <a:ext cx="1315721" cy="365125"/>
          </a:xfrm>
          <a:prstGeom prst="rect">
            <a:avLst/>
          </a:prstGeom>
        </p:spPr>
        <p:txBody>
          <a:bodyPr vert="horz" lIns="91440" tIns="45720" rIns="91440" bIns="45720" rtlCol="0" anchor="ctr"/>
          <a:lstStyle>
            <a:lvl1pPr algn="l">
              <a:defRPr sz="2400" b="1">
                <a:solidFill>
                  <a:schemeClr val="tx2"/>
                </a:solidFill>
              </a:defRPr>
            </a:lvl1pPr>
          </a:lstStyle>
          <a:p>
            <a:fld id="{8004CD9A-34EB-4359-B85C-FA0C8514D97E}" type="slidenum">
              <a:rPr lang="en-US" smtClean="0"/>
              <a:pPr/>
              <a:t>‹#›</a:t>
            </a:fld>
            <a:endParaRPr lang="en-US"/>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ine 1040"/>
          <p:cNvSpPr>
            <a:spLocks noChangeShapeType="1"/>
          </p:cNvSpPr>
          <p:nvPr/>
        </p:nvSpPr>
        <p:spPr bwMode="auto">
          <a:xfrm>
            <a:off x="787400" y="762000"/>
            <a:ext cx="7569200" cy="0"/>
          </a:xfrm>
          <a:prstGeom prst="line">
            <a:avLst/>
          </a:prstGeom>
          <a:noFill/>
          <a:ln w="50800">
            <a:solidFill>
              <a:schemeClr val="tx1"/>
            </a:solidFill>
            <a:round/>
            <a:headEnd/>
            <a:tailEnd/>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4103" r:id="rId1"/>
    <p:sldLayoutId id="2147484104" r:id="rId2"/>
    <p:sldLayoutId id="2147484105" r:id="rId3"/>
    <p:sldLayoutId id="2147484106" r:id="rId4"/>
    <p:sldLayoutId id="2147484107" r:id="rId5"/>
    <p:sldLayoutId id="2147484108" r:id="rId6"/>
    <p:sldLayoutId id="2147484109" r:id="rId7"/>
    <p:sldLayoutId id="2147484110" r:id="rId8"/>
    <p:sldLayoutId id="2147484111" r:id="rId9"/>
    <p:sldLayoutId id="2147484112" r:id="rId10"/>
    <p:sldLayoutId id="2147484113"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Tamer.ozsu@uwaterloo.ca"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student.cs.uwaterloo.ca/~cs338/"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cs.uwaterloo.ca/~tozsu/cs338/"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piazza.com/uwaterloo.ca/fall2013/cs338/h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math.uwaterloo.ca/~pkates/CTE/clickers/web-clicker.html" TargetMode="External"/><Relationship Id="rId3" Type="http://schemas.openxmlformats.org/officeDocument/2006/relationships/hyperlink" Target="http://www.student.cs.uwaterloo.ca/~pkates/uw-clicker.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CS 338</a:t>
            </a:r>
            <a:r>
              <a:rPr lang="en-US" dirty="0"/>
              <a:t/>
            </a:r>
            <a:br>
              <a:rPr lang="en-US" dirty="0"/>
            </a:br>
            <a:r>
              <a:rPr lang="en-US" sz="4000" dirty="0" smtClean="0"/>
              <a:t>Computer </a:t>
            </a:r>
            <a:r>
              <a:rPr lang="en-US" sz="4000" dirty="0"/>
              <a:t>Applications in Business: Databases</a:t>
            </a:r>
            <a:endParaRPr lang="en-US" dirty="0"/>
          </a:p>
        </p:txBody>
      </p:sp>
      <p:sp>
        <p:nvSpPr>
          <p:cNvPr id="6" name="Subtitle 5"/>
          <p:cNvSpPr>
            <a:spLocks noGrp="1"/>
          </p:cNvSpPr>
          <p:nvPr>
            <p:ph type="subTitle" idx="1"/>
          </p:nvPr>
        </p:nvSpPr>
        <p:spPr>
          <a:xfrm>
            <a:off x="457200" y="4800600"/>
            <a:ext cx="6858000" cy="1371600"/>
          </a:xfrm>
        </p:spPr>
        <p:txBody>
          <a:bodyPr>
            <a:normAutofit/>
          </a:bodyPr>
          <a:lstStyle/>
          <a:p>
            <a:r>
              <a:rPr lang="en-US" dirty="0" smtClean="0">
                <a:solidFill>
                  <a:schemeClr val="tx1"/>
                </a:solidFill>
              </a:rPr>
              <a:t>M. Tamer </a:t>
            </a:r>
            <a:r>
              <a:rPr lang="en-US" dirty="0" err="1" smtClean="0">
                <a:solidFill>
                  <a:schemeClr val="tx1"/>
                </a:solidFill>
              </a:rPr>
              <a:t>Özsu</a:t>
            </a:r>
            <a:endParaRPr lang="en-US" dirty="0" smtClean="0">
              <a:solidFill>
                <a:schemeClr val="tx1"/>
              </a:solidFill>
            </a:endParaRPr>
          </a:p>
          <a:p>
            <a:r>
              <a:rPr lang="en-US" sz="1600" cap="none" dirty="0" smtClean="0">
                <a:solidFill>
                  <a:schemeClr val="tx1"/>
                </a:solidFill>
                <a:latin typeface="Arial Black"/>
                <a:hlinkClick r:id="rId2"/>
              </a:rPr>
              <a:t>tamer.ozsu@uwaterloo.ca</a:t>
            </a:r>
            <a:endParaRPr lang="en-US" sz="1600" cap="none" dirty="0" smtClean="0">
              <a:solidFill>
                <a:schemeClr val="tx1"/>
              </a:solidFill>
              <a:latin typeface="Arial Black"/>
            </a:endParaRPr>
          </a:p>
          <a:p>
            <a:r>
              <a:rPr lang="en-US" sz="1600" dirty="0" smtClean="0">
                <a:solidFill>
                  <a:schemeClr val="tx1"/>
                </a:solidFill>
              </a:rPr>
              <a:t>DC 3350</a:t>
            </a:r>
            <a:endParaRPr lang="en-US" sz="1600" dirty="0">
              <a:solidFill>
                <a:schemeClr val="tx1"/>
              </a:solidFill>
            </a:endParaRPr>
          </a:p>
        </p:txBody>
      </p:sp>
      <p:sp>
        <p:nvSpPr>
          <p:cNvPr id="4" name="Slide Number Placeholder 3"/>
          <p:cNvSpPr>
            <a:spLocks noGrp="1"/>
          </p:cNvSpPr>
          <p:nvPr>
            <p:ph type="sldNum" sz="quarter" idx="12"/>
          </p:nvPr>
        </p:nvSpPr>
        <p:spPr/>
        <p:txBody>
          <a:bodyPr/>
          <a:lstStyle/>
          <a:p>
            <a:fld id="{8004CD9A-34EB-4359-B85C-FA0C8514D97E}" type="slidenum">
              <a:rPr lang="en-US" smtClean="0"/>
              <a:pPr/>
              <a:t>1</a:t>
            </a:fld>
            <a:endParaRPr lang="en-US"/>
          </a:p>
        </p:txBody>
      </p:sp>
    </p:spTree>
    <p:extLst>
      <p:ext uri="{BB962C8B-B14F-4D97-AF65-F5344CB8AC3E}">
        <p14:creationId xmlns:p14="http://schemas.microsoft.com/office/powerpoint/2010/main" val="101680664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pPr eaLnBrk="1" hangingPunct="1"/>
            <a:r>
              <a:rPr lang="en-CA" dirty="0" smtClean="0"/>
              <a:t>Evaluation</a:t>
            </a:r>
          </a:p>
        </p:txBody>
      </p:sp>
      <p:sp>
        <p:nvSpPr>
          <p:cNvPr id="12291" name="Content Placeholder 2"/>
          <p:cNvSpPr>
            <a:spLocks noGrp="1"/>
          </p:cNvSpPr>
          <p:nvPr>
            <p:ph idx="1"/>
          </p:nvPr>
        </p:nvSpPr>
        <p:spPr/>
        <p:txBody>
          <a:bodyPr/>
          <a:lstStyle/>
          <a:p>
            <a:pPr eaLnBrk="1" hangingPunct="1"/>
            <a:r>
              <a:rPr lang="en-CA" dirty="0" smtClean="0"/>
              <a:t>Components</a:t>
            </a:r>
          </a:p>
          <a:p>
            <a:pPr lvl="1" eaLnBrk="1" hangingPunct="1"/>
            <a:r>
              <a:rPr lang="en-CA" dirty="0" smtClean="0"/>
              <a:t>Midterm 1: 25% (</a:t>
            </a:r>
            <a:r>
              <a:rPr lang="en-CA" smtClean="0"/>
              <a:t>TUesday, </a:t>
            </a:r>
            <a:r>
              <a:rPr lang="en-CA" dirty="0" smtClean="0"/>
              <a:t>October 8</a:t>
            </a:r>
            <a:r>
              <a:rPr lang="en-CA" baseline="30000" dirty="0" smtClean="0"/>
              <a:t>th</a:t>
            </a:r>
            <a:r>
              <a:rPr lang="en-CA" dirty="0" smtClean="0"/>
              <a:t>, in class)</a:t>
            </a:r>
          </a:p>
          <a:p>
            <a:pPr lvl="1" eaLnBrk="1" hangingPunct="1"/>
            <a:r>
              <a:rPr lang="en-CA" dirty="0"/>
              <a:t>Midterm </a:t>
            </a:r>
            <a:r>
              <a:rPr lang="en-CA" dirty="0" smtClean="0"/>
              <a:t>2: 25% (Thursday, November 14</a:t>
            </a:r>
            <a:r>
              <a:rPr lang="en-CA" baseline="30000" dirty="0" smtClean="0"/>
              <a:t>th</a:t>
            </a:r>
            <a:r>
              <a:rPr lang="en-CA" dirty="0" smtClean="0"/>
              <a:t>, </a:t>
            </a:r>
            <a:r>
              <a:rPr lang="en-CA" dirty="0"/>
              <a:t>in class)</a:t>
            </a:r>
          </a:p>
          <a:p>
            <a:pPr lvl="1" eaLnBrk="1" hangingPunct="1"/>
            <a:r>
              <a:rPr lang="en-CA" dirty="0" smtClean="0"/>
              <a:t>Final: 50%</a:t>
            </a:r>
          </a:p>
          <a:p>
            <a:pPr lvl="1" eaLnBrk="1" hangingPunct="1"/>
            <a:r>
              <a:rPr lang="en-CA" dirty="0" smtClean="0"/>
              <a:t>Clicker participation: bonus factor </a:t>
            </a:r>
            <a:r>
              <a:rPr lang="en-CA" dirty="0"/>
              <a:t>of </a:t>
            </a:r>
            <a:r>
              <a:rPr lang="en-CA" dirty="0" smtClean="0"/>
              <a:t>2%</a:t>
            </a:r>
            <a:endParaRPr lang="en-CA" dirty="0"/>
          </a:p>
          <a:p>
            <a:pPr lvl="1" eaLnBrk="1" hangingPunct="1"/>
            <a:r>
              <a:rPr lang="en-CA" dirty="0" smtClean="0"/>
              <a:t>Clicker correctness: bonus factor of 2%</a:t>
            </a:r>
          </a:p>
          <a:p>
            <a:pPr eaLnBrk="1" hangingPunct="1"/>
            <a:r>
              <a:rPr lang="en-CA" dirty="0" smtClean="0"/>
              <a:t>Example calculation:</a:t>
            </a:r>
          </a:p>
          <a:p>
            <a:pPr lvl="1" eaLnBrk="1" hangingPunct="1"/>
            <a:r>
              <a:rPr lang="en-CA" dirty="0" smtClean="0"/>
              <a:t>M1=72%, M2=61%, F=68%, </a:t>
            </a:r>
            <a:r>
              <a:rPr lang="en-CA" dirty="0" err="1" smtClean="0"/>
              <a:t>Cp</a:t>
            </a:r>
            <a:r>
              <a:rPr lang="en-CA" dirty="0" smtClean="0"/>
              <a:t>=80%, Cc=50%</a:t>
            </a:r>
          </a:p>
          <a:p>
            <a:pPr lvl="1" eaLnBrk="1" hangingPunct="1"/>
            <a:r>
              <a:rPr lang="en-CA" dirty="0" smtClean="0"/>
              <a:t>Average = 67% </a:t>
            </a:r>
            <a:r>
              <a:rPr lang="en-CA" dirty="0" smtClean="0">
                <a:sym typeface="Symbol"/>
              </a:rPr>
              <a:t></a:t>
            </a:r>
            <a:r>
              <a:rPr lang="en-CA" dirty="0" smtClean="0"/>
              <a:t> 68% </a:t>
            </a:r>
            <a:r>
              <a:rPr lang="en-CA" dirty="0">
                <a:sym typeface="Symbol"/>
              </a:rPr>
              <a:t></a:t>
            </a:r>
            <a:r>
              <a:rPr lang="en-CA" dirty="0" smtClean="0"/>
              <a:t> 69% = Assigned grade</a:t>
            </a:r>
          </a:p>
        </p:txBody>
      </p:sp>
      <p:sp>
        <p:nvSpPr>
          <p:cNvPr id="2" name="Slide Number Placeholder 1"/>
          <p:cNvSpPr>
            <a:spLocks noGrp="1"/>
          </p:cNvSpPr>
          <p:nvPr>
            <p:ph type="sldNum" sz="quarter" idx="12"/>
          </p:nvPr>
        </p:nvSpPr>
        <p:spPr/>
        <p:txBody>
          <a:bodyPr/>
          <a:lstStyle/>
          <a:p>
            <a:fld id="{8004CD9A-34EB-4359-B85C-FA0C8514D97E}" type="slidenum">
              <a:rPr lang="en-US" smtClean="0"/>
              <a:pPr/>
              <a:t>10</a:t>
            </a:fld>
            <a:endParaRPr lang="en-US"/>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fontScale="90000"/>
          </a:bodyPr>
          <a:lstStyle/>
          <a:p>
            <a:r>
              <a:rPr lang="en-CA" smtClean="0"/>
              <a:t>Assignments</a:t>
            </a:r>
            <a:endParaRPr lang="en-CA" dirty="0" smtClean="0"/>
          </a:p>
        </p:txBody>
      </p:sp>
      <p:sp>
        <p:nvSpPr>
          <p:cNvPr id="12291" name="Content Placeholder 2"/>
          <p:cNvSpPr>
            <a:spLocks noGrp="1"/>
          </p:cNvSpPr>
          <p:nvPr>
            <p:ph idx="1"/>
          </p:nvPr>
        </p:nvSpPr>
        <p:spPr/>
        <p:txBody>
          <a:bodyPr/>
          <a:lstStyle/>
          <a:p>
            <a:r>
              <a:rPr lang="en-CA" dirty="0" smtClean="0"/>
              <a:t>Four assignments throughout term</a:t>
            </a:r>
          </a:p>
          <a:p>
            <a:pPr lvl="1"/>
            <a:r>
              <a:rPr lang="en-CA" dirty="0" smtClean="0"/>
              <a:t>Sample solutions released on “due date”</a:t>
            </a:r>
          </a:p>
          <a:p>
            <a:r>
              <a:rPr lang="en-CA" dirty="0" smtClean="0"/>
              <a:t>Goal is to give you practice with material in order to provide self-assessment and guidance</a:t>
            </a:r>
          </a:p>
          <a:p>
            <a:r>
              <a:rPr lang="en-CA" dirty="0" smtClean="0"/>
              <a:t>Assignment performance not part of evaluation</a:t>
            </a:r>
          </a:p>
          <a:p>
            <a:pPr lvl="1"/>
            <a:r>
              <a:rPr lang="en-CA" dirty="0" smtClean="0"/>
              <a:t>You need not polish a submission.</a:t>
            </a:r>
          </a:p>
          <a:p>
            <a:pPr lvl="1"/>
            <a:r>
              <a:rPr lang="en-CA" dirty="0" smtClean="0"/>
              <a:t>You can work alone or with others.</a:t>
            </a:r>
          </a:p>
          <a:p>
            <a:pPr lvl="1"/>
            <a:r>
              <a:rPr lang="en-CA" dirty="0" smtClean="0"/>
              <a:t>You can seek help from </a:t>
            </a:r>
            <a:r>
              <a:rPr lang="en-CA" dirty="0" err="1" smtClean="0"/>
              <a:t>TAs.</a:t>
            </a:r>
            <a:endParaRPr lang="en-CA" dirty="0" smtClean="0"/>
          </a:p>
          <a:p>
            <a:r>
              <a:rPr lang="en-CA" dirty="0" smtClean="0"/>
              <a:t>You will have more trouble learning the material (and passing the course) if you do not attempt the assignments</a:t>
            </a:r>
          </a:p>
          <a:p>
            <a:endParaRPr lang="en-CA" dirty="0"/>
          </a:p>
        </p:txBody>
      </p:sp>
      <p:sp>
        <p:nvSpPr>
          <p:cNvPr id="2" name="Slide Number Placeholder 1"/>
          <p:cNvSpPr>
            <a:spLocks noGrp="1"/>
          </p:cNvSpPr>
          <p:nvPr>
            <p:ph type="sldNum" sz="quarter" idx="12"/>
          </p:nvPr>
        </p:nvSpPr>
        <p:spPr/>
        <p:txBody>
          <a:bodyPr/>
          <a:lstStyle/>
          <a:p>
            <a:fld id="{8004CD9A-34EB-4359-B85C-FA0C8514D97E}" type="slidenum">
              <a:rPr lang="en-US" smtClean="0"/>
              <a:pPr/>
              <a:t>11</a:t>
            </a:fld>
            <a:endParaRPr lang="en-US"/>
          </a:p>
        </p:txBody>
      </p:sp>
    </p:spTree>
    <p:extLst>
      <p:ext uri="{BB962C8B-B14F-4D97-AF65-F5344CB8AC3E}">
        <p14:creationId xmlns:p14="http://schemas.microsoft.com/office/powerpoint/2010/main" val="33713172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pPr eaLnBrk="1" hangingPunct="1"/>
            <a:r>
              <a:rPr lang="en-CA" dirty="0" smtClean="0"/>
              <a:t>DB2</a:t>
            </a:r>
          </a:p>
        </p:txBody>
      </p:sp>
      <p:sp>
        <p:nvSpPr>
          <p:cNvPr id="13315" name="Content Placeholder 2"/>
          <p:cNvSpPr>
            <a:spLocks noGrp="1"/>
          </p:cNvSpPr>
          <p:nvPr>
            <p:ph idx="1"/>
          </p:nvPr>
        </p:nvSpPr>
        <p:spPr/>
        <p:txBody>
          <a:bodyPr/>
          <a:lstStyle/>
          <a:p>
            <a:pPr eaLnBrk="1" hangingPunct="1"/>
            <a:r>
              <a:rPr lang="en-CA" dirty="0" smtClean="0"/>
              <a:t>IBM’s relational database management system DB2</a:t>
            </a:r>
          </a:p>
          <a:p>
            <a:pPr eaLnBrk="1" hangingPunct="1"/>
            <a:r>
              <a:rPr lang="en-CA" dirty="0" smtClean="0"/>
              <a:t>Microsoft’s relational database management systems SQL Server</a:t>
            </a:r>
          </a:p>
          <a:p>
            <a:pPr eaLnBrk="1" hangingPunct="1"/>
            <a:r>
              <a:rPr lang="en-CA" dirty="0" smtClean="0"/>
              <a:t>You can use your own personal copy of DB2 or MySQL</a:t>
            </a:r>
          </a:p>
          <a:p>
            <a:pPr eaLnBrk="1" hangingPunct="1"/>
            <a:r>
              <a:rPr lang="en-CA" dirty="0" smtClean="0"/>
              <a:t>For some assignments</a:t>
            </a:r>
          </a:p>
          <a:p>
            <a:pPr lvl="1" eaLnBrk="1" hangingPunct="1"/>
            <a:r>
              <a:rPr lang="en-CA" dirty="0" smtClean="0"/>
              <a:t>Writing SQL, applying DB concepts</a:t>
            </a:r>
          </a:p>
          <a:p>
            <a:pPr lvl="1" eaLnBrk="1" hangingPunct="1"/>
            <a:r>
              <a:rPr lang="en-CA" dirty="0" smtClean="0"/>
              <a:t>Tutorial on website</a:t>
            </a:r>
          </a:p>
        </p:txBody>
      </p:sp>
      <p:sp>
        <p:nvSpPr>
          <p:cNvPr id="2" name="Slide Number Placeholder 1"/>
          <p:cNvSpPr>
            <a:spLocks noGrp="1"/>
          </p:cNvSpPr>
          <p:nvPr>
            <p:ph type="sldNum" sz="quarter" idx="12"/>
          </p:nvPr>
        </p:nvSpPr>
        <p:spPr/>
        <p:txBody>
          <a:bodyPr/>
          <a:lstStyle/>
          <a:p>
            <a:fld id="{8004CD9A-34EB-4359-B85C-FA0C8514D97E}"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Content</a:t>
            </a:r>
            <a:endParaRPr lang="en-US" dirty="0"/>
          </a:p>
        </p:txBody>
      </p:sp>
      <p:sp>
        <p:nvSpPr>
          <p:cNvPr id="3" name="Content Placeholder 2"/>
          <p:cNvSpPr>
            <a:spLocks noGrp="1"/>
          </p:cNvSpPr>
          <p:nvPr>
            <p:ph idx="1"/>
          </p:nvPr>
        </p:nvSpPr>
        <p:spPr>
          <a:xfrm>
            <a:off x="457200" y="990600"/>
            <a:ext cx="4114800" cy="5486400"/>
          </a:xfrm>
        </p:spPr>
        <p:txBody>
          <a:bodyPr>
            <a:normAutofit fontScale="92500" lnSpcReduction="10000"/>
          </a:bodyPr>
          <a:lstStyle/>
          <a:p>
            <a:r>
              <a:rPr lang="en-US" dirty="0" smtClean="0"/>
              <a:t>Introduction to database systems</a:t>
            </a:r>
          </a:p>
          <a:p>
            <a:r>
              <a:rPr lang="en-US" dirty="0" smtClean="0"/>
              <a:t>Relational data model</a:t>
            </a:r>
          </a:p>
          <a:p>
            <a:r>
              <a:rPr lang="en-US" dirty="0" smtClean="0"/>
              <a:t>SQL (ad hoc queries)</a:t>
            </a:r>
          </a:p>
          <a:p>
            <a:r>
              <a:rPr lang="en-US" dirty="0" smtClean="0"/>
              <a:t>Relational algebra</a:t>
            </a:r>
          </a:p>
          <a:p>
            <a:r>
              <a:rPr lang="en-US" dirty="0" smtClean="0"/>
              <a:t>Views and view management</a:t>
            </a:r>
          </a:p>
          <a:p>
            <a:r>
              <a:rPr lang="en-US" dirty="0" smtClean="0"/>
              <a:t>Entity-Relationship (ER) model</a:t>
            </a:r>
          </a:p>
          <a:p>
            <a:r>
              <a:rPr lang="en-US" dirty="0" smtClean="0"/>
              <a:t>Extended ER model</a:t>
            </a:r>
          </a:p>
          <a:p>
            <a:r>
              <a:rPr lang="en-US" dirty="0" smtClean="0"/>
              <a:t>Mapping ER models to relational</a:t>
            </a:r>
          </a:p>
          <a:p>
            <a:r>
              <a:rPr lang="en-US" dirty="0" smtClean="0"/>
              <a:t>DBMS architecture</a:t>
            </a:r>
          </a:p>
          <a:p>
            <a:r>
              <a:rPr lang="en-US" dirty="0" smtClean="0"/>
              <a:t>Transactions</a:t>
            </a:r>
          </a:p>
          <a:p>
            <a:r>
              <a:rPr lang="en-US" dirty="0" smtClean="0"/>
              <a:t>Database security and privacy</a:t>
            </a:r>
          </a:p>
          <a:p>
            <a:r>
              <a:rPr lang="en-US" dirty="0" smtClean="0"/>
              <a:t>Distributed databases</a:t>
            </a:r>
          </a:p>
          <a:p>
            <a:r>
              <a:rPr lang="en-US" dirty="0" smtClean="0"/>
              <a:t>Data warehouses</a:t>
            </a:r>
          </a:p>
          <a:p>
            <a:r>
              <a:rPr lang="en-US" dirty="0" smtClean="0"/>
              <a:t>Data analytics</a:t>
            </a:r>
            <a:endParaRPr lang="en-US" dirty="0"/>
          </a:p>
        </p:txBody>
      </p:sp>
      <p:sp>
        <p:nvSpPr>
          <p:cNvPr id="4" name="Slide Number Placeholder 3"/>
          <p:cNvSpPr>
            <a:spLocks noGrp="1"/>
          </p:cNvSpPr>
          <p:nvPr>
            <p:ph type="sldNum" sz="quarter" idx="12"/>
          </p:nvPr>
        </p:nvSpPr>
        <p:spPr/>
        <p:txBody>
          <a:bodyPr/>
          <a:lstStyle/>
          <a:p>
            <a:fld id="{8004CD9A-34EB-4359-B85C-FA0C8514D97E}" type="slidenum">
              <a:rPr lang="en-US" smtClean="0"/>
              <a:pPr/>
              <a:t>13</a:t>
            </a:fld>
            <a:endParaRPr lang="en-US"/>
          </a:p>
        </p:txBody>
      </p:sp>
      <p:sp>
        <p:nvSpPr>
          <p:cNvPr id="5" name="Right Brace 4"/>
          <p:cNvSpPr/>
          <p:nvPr/>
        </p:nvSpPr>
        <p:spPr>
          <a:xfrm>
            <a:off x="4724400" y="1447800"/>
            <a:ext cx="381000" cy="1371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7" name="Right Brace 6"/>
          <p:cNvSpPr/>
          <p:nvPr/>
        </p:nvSpPr>
        <p:spPr>
          <a:xfrm>
            <a:off x="4724400" y="2923360"/>
            <a:ext cx="381000" cy="990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9" name="Right Brace 8"/>
          <p:cNvSpPr/>
          <p:nvPr/>
        </p:nvSpPr>
        <p:spPr>
          <a:xfrm>
            <a:off x="4724400" y="4038600"/>
            <a:ext cx="381000" cy="10668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0" name="Right Brace 9"/>
          <p:cNvSpPr/>
          <p:nvPr/>
        </p:nvSpPr>
        <p:spPr>
          <a:xfrm>
            <a:off x="4724400" y="5257800"/>
            <a:ext cx="381000" cy="990600"/>
          </a:xfrm>
          <a:prstGeom prst="righ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TextBox 10"/>
          <p:cNvSpPr txBox="1"/>
          <p:nvPr/>
        </p:nvSpPr>
        <p:spPr>
          <a:xfrm>
            <a:off x="5334000" y="1828800"/>
            <a:ext cx="2225188" cy="646331"/>
          </a:xfrm>
          <a:prstGeom prst="rect">
            <a:avLst/>
          </a:prstGeom>
          <a:noFill/>
        </p:spPr>
        <p:txBody>
          <a:bodyPr wrap="none" rtlCol="0">
            <a:spAutoFit/>
          </a:bodyPr>
          <a:lstStyle/>
          <a:p>
            <a:r>
              <a:rPr lang="en-US" dirty="0" smtClean="0"/>
              <a:t>Relational database</a:t>
            </a:r>
          </a:p>
          <a:p>
            <a:r>
              <a:rPr lang="en-US" dirty="0" smtClean="0"/>
              <a:t>principles</a:t>
            </a:r>
            <a:endParaRPr lang="en-US" dirty="0"/>
          </a:p>
        </p:txBody>
      </p:sp>
      <p:sp>
        <p:nvSpPr>
          <p:cNvPr id="12" name="TextBox 11"/>
          <p:cNvSpPr txBox="1"/>
          <p:nvPr/>
        </p:nvSpPr>
        <p:spPr>
          <a:xfrm>
            <a:off x="5334000" y="3235100"/>
            <a:ext cx="1673129" cy="369332"/>
          </a:xfrm>
          <a:prstGeom prst="rect">
            <a:avLst/>
          </a:prstGeom>
          <a:noFill/>
        </p:spPr>
        <p:txBody>
          <a:bodyPr wrap="none" rtlCol="0">
            <a:spAutoFit/>
          </a:bodyPr>
          <a:lstStyle/>
          <a:p>
            <a:r>
              <a:rPr lang="en-US" dirty="0" smtClean="0"/>
              <a:t>Data modeling</a:t>
            </a:r>
            <a:endParaRPr lang="en-US" dirty="0"/>
          </a:p>
        </p:txBody>
      </p:sp>
      <p:sp>
        <p:nvSpPr>
          <p:cNvPr id="13" name="TextBox 12"/>
          <p:cNvSpPr txBox="1"/>
          <p:nvPr/>
        </p:nvSpPr>
        <p:spPr>
          <a:xfrm>
            <a:off x="5410200" y="4389628"/>
            <a:ext cx="2134681" cy="369332"/>
          </a:xfrm>
          <a:prstGeom prst="rect">
            <a:avLst/>
          </a:prstGeom>
          <a:noFill/>
        </p:spPr>
        <p:txBody>
          <a:bodyPr wrap="none" rtlCol="0">
            <a:spAutoFit/>
          </a:bodyPr>
          <a:lstStyle/>
          <a:p>
            <a:r>
              <a:rPr lang="en-US" dirty="0" smtClean="0"/>
              <a:t>DBMS functionality</a:t>
            </a:r>
            <a:endParaRPr lang="en-US" dirty="0"/>
          </a:p>
        </p:txBody>
      </p:sp>
      <p:sp>
        <p:nvSpPr>
          <p:cNvPr id="14" name="TextBox 13"/>
          <p:cNvSpPr txBox="1"/>
          <p:nvPr/>
        </p:nvSpPr>
        <p:spPr>
          <a:xfrm>
            <a:off x="5486400" y="5544156"/>
            <a:ext cx="1647431" cy="369332"/>
          </a:xfrm>
          <a:prstGeom prst="rect">
            <a:avLst/>
          </a:prstGeom>
          <a:noFill/>
        </p:spPr>
        <p:txBody>
          <a:bodyPr wrap="none" rtlCol="0">
            <a:spAutoFit/>
          </a:bodyPr>
          <a:lstStyle/>
          <a:p>
            <a:r>
              <a:rPr lang="en-US" dirty="0" smtClean="0"/>
              <a:t>Related topics</a:t>
            </a:r>
            <a:endParaRPr lang="en-US" dirty="0"/>
          </a:p>
        </p:txBody>
      </p:sp>
    </p:spTree>
    <p:extLst>
      <p:ext uri="{BB962C8B-B14F-4D97-AF65-F5344CB8AC3E}">
        <p14:creationId xmlns:p14="http://schemas.microsoft.com/office/powerpoint/2010/main" val="343334461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normAutofit fontScale="90000"/>
          </a:bodyPr>
          <a:lstStyle/>
          <a:p>
            <a:pPr eaLnBrk="1" hangingPunct="1"/>
            <a:r>
              <a:rPr lang="en-US" dirty="0" smtClean="0"/>
              <a:t>Summary</a:t>
            </a:r>
          </a:p>
        </p:txBody>
      </p:sp>
      <p:sp>
        <p:nvSpPr>
          <p:cNvPr id="14339" name="Content Placeholder 2"/>
          <p:cNvSpPr>
            <a:spLocks noGrp="1"/>
          </p:cNvSpPr>
          <p:nvPr>
            <p:ph idx="1"/>
          </p:nvPr>
        </p:nvSpPr>
        <p:spPr/>
        <p:txBody>
          <a:bodyPr/>
          <a:lstStyle/>
          <a:p>
            <a:r>
              <a:rPr lang="en-US" dirty="0" smtClean="0"/>
              <a:t>Look at </a:t>
            </a:r>
            <a:r>
              <a:rPr lang="en-US" dirty="0" smtClean="0">
                <a:hlinkClick r:id="rId2"/>
              </a:rPr>
              <a:t>Web site</a:t>
            </a:r>
            <a:r>
              <a:rPr lang="en-US" dirty="0" smtClean="0"/>
              <a:t>, including course schedule.</a:t>
            </a:r>
          </a:p>
          <a:p>
            <a:r>
              <a:rPr lang="en-US" dirty="0" smtClean="0"/>
              <a:t>Material build on itself</a:t>
            </a:r>
          </a:p>
          <a:p>
            <a:pPr lvl="1"/>
            <a:r>
              <a:rPr lang="en-US" dirty="0" smtClean="0"/>
              <a:t>Like other courses in Math</a:t>
            </a:r>
          </a:p>
          <a:p>
            <a:pPr lvl="1"/>
            <a:r>
              <a:rPr lang="en-US" dirty="0" smtClean="0"/>
              <a:t>Initial lectures focused on terminology and background knowledge</a:t>
            </a:r>
          </a:p>
          <a:p>
            <a:pPr lvl="1"/>
            <a:r>
              <a:rPr lang="en-US" dirty="0"/>
              <a:t>May be an “overwhelming amount of details”</a:t>
            </a:r>
          </a:p>
          <a:p>
            <a:pPr eaLnBrk="1" hangingPunct="1"/>
            <a:r>
              <a:rPr lang="en-US" i="1" dirty="0" smtClean="0"/>
              <a:t>Don’t fall behind!</a:t>
            </a:r>
          </a:p>
          <a:p>
            <a:pPr lvl="1" eaLnBrk="1" hangingPunct="1"/>
            <a:endParaRPr lang="en-US" dirty="0" smtClean="0"/>
          </a:p>
        </p:txBody>
      </p:sp>
      <p:sp>
        <p:nvSpPr>
          <p:cNvPr id="2" name="Slide Number Placeholder 1"/>
          <p:cNvSpPr>
            <a:spLocks noGrp="1"/>
          </p:cNvSpPr>
          <p:nvPr>
            <p:ph type="sldNum" sz="quarter" idx="12"/>
          </p:nvPr>
        </p:nvSpPr>
        <p:spPr/>
        <p:txBody>
          <a:bodyPr/>
          <a:lstStyle/>
          <a:p>
            <a:fld id="{8004CD9A-34EB-4359-B85C-FA0C8514D97E}" type="slidenum">
              <a:rPr lang="en-US" smtClean="0"/>
              <a:pPr/>
              <a:t>14</a:t>
            </a:fld>
            <a:endParaRPr lang="en-US"/>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normAutofit fontScale="90000"/>
          </a:bodyPr>
          <a:lstStyle/>
          <a:p>
            <a:r>
              <a:rPr lang="en-US" smtClean="0"/>
              <a:t>CS 338</a:t>
            </a:r>
            <a:endParaRPr lang="en-US" dirty="0" smtClean="0"/>
          </a:p>
        </p:txBody>
      </p:sp>
      <p:sp>
        <p:nvSpPr>
          <p:cNvPr id="3" name="Content Placeholder 2"/>
          <p:cNvSpPr>
            <a:spLocks noGrp="1"/>
          </p:cNvSpPr>
          <p:nvPr>
            <p:ph idx="1"/>
          </p:nvPr>
        </p:nvSpPr>
        <p:spPr>
          <a:xfrm>
            <a:off x="457200" y="990600"/>
            <a:ext cx="8229600" cy="5410200"/>
          </a:xfrm>
        </p:spPr>
        <p:txBody>
          <a:bodyPr>
            <a:normAutofit/>
          </a:bodyPr>
          <a:lstStyle/>
          <a:p>
            <a:r>
              <a:rPr lang="en-US" dirty="0" smtClean="0">
                <a:hlinkClick r:id="rId2"/>
              </a:rPr>
              <a:t>https://cs.uwaterloo.ca/~tozsu/cs338/</a:t>
            </a:r>
            <a:r>
              <a:rPr lang="en-US" dirty="0" smtClean="0"/>
              <a:t> </a:t>
            </a:r>
          </a:p>
          <a:p>
            <a:r>
              <a:rPr lang="en-CA" dirty="0" smtClean="0"/>
              <a:t>Lectures</a:t>
            </a:r>
          </a:p>
          <a:p>
            <a:pPr lvl="1"/>
            <a:r>
              <a:rPr lang="en-CA" dirty="0"/>
              <a:t>Tuesdays and </a:t>
            </a:r>
            <a:r>
              <a:rPr lang="en-CA" dirty="0" smtClean="0"/>
              <a:t>Thursdays 11:30 am - 12:50 pm </a:t>
            </a:r>
          </a:p>
          <a:p>
            <a:pPr lvl="1"/>
            <a:r>
              <a:rPr lang="en-CA" dirty="0" smtClean="0"/>
              <a:t>MC 4061 </a:t>
            </a:r>
          </a:p>
          <a:p>
            <a:r>
              <a:rPr lang="en-CA" dirty="0" smtClean="0"/>
              <a:t>Office hours</a:t>
            </a:r>
          </a:p>
          <a:p>
            <a:pPr lvl="1"/>
            <a:r>
              <a:rPr lang="en-CA" dirty="0" smtClean="0"/>
              <a:t>Tuesdays 1:30 - 3:00 pm, </a:t>
            </a:r>
            <a:r>
              <a:rPr lang="en-CA" dirty="0"/>
              <a:t>DC </a:t>
            </a:r>
            <a:r>
              <a:rPr lang="en-CA" dirty="0" smtClean="0"/>
              <a:t>3350</a:t>
            </a:r>
          </a:p>
          <a:p>
            <a:r>
              <a:rPr lang="en-CA" dirty="0" err="1" smtClean="0"/>
              <a:t>Tas</a:t>
            </a:r>
            <a:endParaRPr lang="en-US" dirty="0" smtClean="0"/>
          </a:p>
          <a:p>
            <a:pPr lvl="1"/>
            <a:r>
              <a:rPr lang="en-CA" dirty="0" err="1" smtClean="0"/>
              <a:t>Yuexing</a:t>
            </a:r>
            <a:r>
              <a:rPr lang="en-CA" dirty="0" smtClean="0"/>
              <a:t> </a:t>
            </a:r>
            <a:r>
              <a:rPr lang="en-CA" dirty="0" err="1" smtClean="0"/>
              <a:t>Luo</a:t>
            </a:r>
            <a:r>
              <a:rPr lang="en-CA" dirty="0" smtClean="0"/>
              <a:t> (F 9:00-10:00AM)</a:t>
            </a:r>
          </a:p>
          <a:p>
            <a:pPr lvl="1"/>
            <a:r>
              <a:rPr lang="en-CA" dirty="0"/>
              <a:t>John </a:t>
            </a:r>
            <a:r>
              <a:rPr lang="en-CA" dirty="0" err="1" smtClean="0"/>
              <a:t>Morcos</a:t>
            </a:r>
            <a:r>
              <a:rPr lang="en-CA" dirty="0" smtClean="0"/>
              <a:t> (W 1:30-2:30PM)</a:t>
            </a:r>
          </a:p>
          <a:p>
            <a:pPr lvl="1"/>
            <a:r>
              <a:rPr lang="en-CA" dirty="0"/>
              <a:t>Daniel Patrick </a:t>
            </a:r>
            <a:r>
              <a:rPr lang="en-CA" dirty="0" err="1" smtClean="0"/>
              <a:t>Recoskie</a:t>
            </a:r>
            <a:r>
              <a:rPr lang="en-CA" dirty="0" smtClean="0"/>
              <a:t> (M 9:00-10:00AM)</a:t>
            </a:r>
          </a:p>
          <a:p>
            <a:pPr lvl="1"/>
            <a:r>
              <a:rPr lang="en-CA" dirty="0" err="1"/>
              <a:t>Yizhe</a:t>
            </a:r>
            <a:r>
              <a:rPr lang="en-CA" dirty="0"/>
              <a:t> </a:t>
            </a:r>
            <a:r>
              <a:rPr lang="en-CA" dirty="0" err="1" smtClean="0"/>
              <a:t>Zeng</a:t>
            </a:r>
            <a:r>
              <a:rPr lang="en-CA" dirty="0" smtClean="0"/>
              <a:t> (</a:t>
            </a:r>
            <a:r>
              <a:rPr lang="en-CA" dirty="0" err="1" smtClean="0"/>
              <a:t>Th</a:t>
            </a:r>
            <a:r>
              <a:rPr lang="en-CA" dirty="0" smtClean="0"/>
              <a:t> 9:00-10:00AM)</a:t>
            </a:r>
          </a:p>
        </p:txBody>
      </p:sp>
      <p:sp>
        <p:nvSpPr>
          <p:cNvPr id="2" name="Slide Number Placeholder 1"/>
          <p:cNvSpPr>
            <a:spLocks noGrp="1"/>
          </p:cNvSpPr>
          <p:nvPr>
            <p:ph type="sldNum" sz="quarter" idx="12"/>
          </p:nvPr>
        </p:nvSpPr>
        <p:spPr/>
        <p:txBody>
          <a:bodyPr/>
          <a:lstStyle/>
          <a:p>
            <a:fld id="{8004CD9A-34EB-4359-B85C-FA0C8514D97E}"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534400" cy="1143000"/>
          </a:xfrm>
        </p:spPr>
        <p:txBody>
          <a:bodyPr rtlCol="0">
            <a:normAutofit fontScale="90000"/>
          </a:bodyPr>
          <a:lstStyle/>
          <a:p>
            <a:pPr eaLnBrk="1" fontAlgn="auto" hangingPunct="1">
              <a:spcAft>
                <a:spcPts val="0"/>
              </a:spcAft>
              <a:defRPr/>
            </a:pPr>
            <a:r>
              <a:rPr lang="en-CA" smtClean="0"/>
              <a:t>Why would I want to pay attention in this course?</a:t>
            </a:r>
            <a:endParaRPr lang="en-CA" dirty="0" smtClean="0"/>
          </a:p>
        </p:txBody>
      </p:sp>
      <p:sp>
        <p:nvSpPr>
          <p:cNvPr id="3" name="Content Placeholder 2"/>
          <p:cNvSpPr>
            <a:spLocks noGrp="1"/>
          </p:cNvSpPr>
          <p:nvPr>
            <p:ph idx="1"/>
          </p:nvPr>
        </p:nvSpPr>
        <p:spPr>
          <a:xfrm>
            <a:off x="457200" y="1600200"/>
            <a:ext cx="8229600" cy="4525963"/>
          </a:xfrm>
        </p:spPr>
        <p:txBody>
          <a:bodyPr rtlCol="0">
            <a:normAutofit/>
          </a:bodyPr>
          <a:lstStyle/>
          <a:p>
            <a:pPr marL="88900" indent="-88900" eaLnBrk="1" fontAlgn="auto" hangingPunct="1">
              <a:spcAft>
                <a:spcPts val="0"/>
              </a:spcAft>
              <a:buNone/>
              <a:defRPr/>
            </a:pPr>
            <a:r>
              <a:rPr lang="en-CA" i="1" dirty="0" smtClean="0"/>
              <a:t>“This course is designed primarily to meet the needs of students who are interested in the business or public sector of the economy. The course presents methods used for the storage, selection, and presentation of data.”</a:t>
            </a:r>
          </a:p>
          <a:p>
            <a:pPr lvl="1" eaLnBrk="1" fontAlgn="auto" hangingPunct="1">
              <a:spcAft>
                <a:spcPts val="0"/>
              </a:spcAft>
              <a:buFont typeface="Arial" pitchFamily="34" charset="0"/>
              <a:buChar char="•"/>
              <a:defRPr/>
            </a:pPr>
            <a:endParaRPr lang="en-CA" dirty="0" smtClean="0"/>
          </a:p>
          <a:p>
            <a:pPr lvl="1" eaLnBrk="1" fontAlgn="auto" hangingPunct="1">
              <a:spcAft>
                <a:spcPts val="0"/>
              </a:spcAft>
              <a:buFont typeface="Arial" pitchFamily="34" charset="0"/>
              <a:buChar char="•"/>
              <a:defRPr/>
            </a:pPr>
            <a:r>
              <a:rPr lang="en-CA" dirty="0" smtClean="0"/>
              <a:t>Use database terminology knowledgeably </a:t>
            </a:r>
          </a:p>
          <a:p>
            <a:pPr lvl="1" eaLnBrk="1" fontAlgn="auto" hangingPunct="1">
              <a:spcAft>
                <a:spcPts val="0"/>
              </a:spcAft>
              <a:buFont typeface="Arial" pitchFamily="34" charset="0"/>
              <a:buChar char="•"/>
              <a:defRPr/>
            </a:pPr>
            <a:r>
              <a:rPr lang="en-CA" dirty="0" smtClean="0"/>
              <a:t>Understand DB concepts that arise in the workplace</a:t>
            </a:r>
          </a:p>
          <a:p>
            <a:pPr lvl="1" eaLnBrk="1" fontAlgn="auto" hangingPunct="1">
              <a:spcAft>
                <a:spcPts val="0"/>
              </a:spcAft>
              <a:buFont typeface="Arial" pitchFamily="34" charset="0"/>
              <a:buChar char="•"/>
              <a:defRPr/>
            </a:pPr>
            <a:r>
              <a:rPr lang="en-CA" dirty="0" smtClean="0"/>
              <a:t>Interact with (direct, understand) IT personnel</a:t>
            </a:r>
          </a:p>
          <a:p>
            <a:pPr lvl="1" eaLnBrk="1" fontAlgn="auto" hangingPunct="1">
              <a:spcAft>
                <a:spcPts val="0"/>
              </a:spcAft>
              <a:buFont typeface="Arial" pitchFamily="34" charset="0"/>
              <a:buChar char="•"/>
              <a:defRPr/>
            </a:pPr>
            <a:r>
              <a:rPr lang="en-CA" dirty="0" smtClean="0"/>
              <a:t>Understand technical articles involving DB technology</a:t>
            </a:r>
          </a:p>
          <a:p>
            <a:pPr lvl="1" eaLnBrk="1" fontAlgn="auto" hangingPunct="1">
              <a:spcAft>
                <a:spcPts val="0"/>
              </a:spcAft>
              <a:buFont typeface="Arial" pitchFamily="34" charset="0"/>
              <a:buChar char="•"/>
              <a:defRPr/>
            </a:pPr>
            <a:r>
              <a:rPr lang="en-CA" dirty="0" smtClean="0"/>
              <a:t>Discuss DB concepts in a job interview</a:t>
            </a:r>
          </a:p>
          <a:p>
            <a:pPr eaLnBrk="1" fontAlgn="auto" hangingPunct="1">
              <a:spcAft>
                <a:spcPts val="0"/>
              </a:spcAft>
              <a:buFont typeface="Arial" pitchFamily="34" charset="0"/>
              <a:buChar char="•"/>
              <a:defRPr/>
            </a:pPr>
            <a:endParaRPr lang="en-CA" dirty="0" smtClean="0"/>
          </a:p>
        </p:txBody>
      </p:sp>
      <p:sp>
        <p:nvSpPr>
          <p:cNvPr id="4" name="Slide Number Placeholder 3"/>
          <p:cNvSpPr>
            <a:spLocks noGrp="1"/>
          </p:cNvSpPr>
          <p:nvPr>
            <p:ph type="sldNum" sz="quarter" idx="12"/>
          </p:nvPr>
        </p:nvSpPr>
        <p:spPr/>
        <p:txBody>
          <a:bodyPr/>
          <a:lstStyle/>
          <a:p>
            <a:fld id="{8004CD9A-34EB-4359-B85C-FA0C8514D97E}" type="slidenum">
              <a:rPr lang="en-US" smtClean="0"/>
              <a:pPr/>
              <a:t>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mtClean="0"/>
              <a:t>Course Topics</a:t>
            </a:r>
            <a:endParaRPr lang="en-CA" dirty="0"/>
          </a:p>
        </p:txBody>
      </p:sp>
      <p:sp>
        <p:nvSpPr>
          <p:cNvPr id="3" name="Content Placeholder 2"/>
          <p:cNvSpPr>
            <a:spLocks noGrp="1"/>
          </p:cNvSpPr>
          <p:nvPr>
            <p:ph idx="1"/>
          </p:nvPr>
        </p:nvSpPr>
        <p:spPr/>
        <p:txBody>
          <a:bodyPr/>
          <a:lstStyle/>
          <a:p>
            <a:r>
              <a:rPr lang="en-CA" dirty="0" smtClean="0"/>
              <a:t>Why do we use databases? </a:t>
            </a:r>
          </a:p>
          <a:p>
            <a:pPr lvl="1"/>
            <a:r>
              <a:rPr lang="en-CA" dirty="0" smtClean="0"/>
              <a:t>Functionality provided by a Database Management System </a:t>
            </a:r>
          </a:p>
          <a:p>
            <a:r>
              <a:rPr lang="en-CA" dirty="0" smtClean="0"/>
              <a:t>How do we use a Database Management System? </a:t>
            </a:r>
          </a:p>
          <a:p>
            <a:pPr lvl="1"/>
            <a:r>
              <a:rPr lang="en-CA" dirty="0" smtClean="0"/>
              <a:t>Relational model, foundational query languages SQL </a:t>
            </a:r>
          </a:p>
          <a:p>
            <a:pPr lvl="1"/>
            <a:r>
              <a:rPr lang="en-CA" dirty="0" smtClean="0"/>
              <a:t>Transactions, concurrency, and recovery</a:t>
            </a:r>
          </a:p>
          <a:p>
            <a:pPr lvl="1"/>
            <a:r>
              <a:rPr lang="en-CA" dirty="0" smtClean="0"/>
              <a:t>Security</a:t>
            </a:r>
          </a:p>
          <a:p>
            <a:pPr lvl="1"/>
            <a:r>
              <a:rPr lang="en-CA" dirty="0" smtClean="0"/>
              <a:t>Distributed databases</a:t>
            </a:r>
          </a:p>
          <a:p>
            <a:r>
              <a:rPr lang="en-CA" dirty="0" smtClean="0"/>
              <a:t>How do we design a database? </a:t>
            </a:r>
          </a:p>
          <a:p>
            <a:pPr lvl="1"/>
            <a:r>
              <a:rPr lang="en-CA" dirty="0" smtClean="0"/>
              <a:t>Entity-Relationship (ER) modeling </a:t>
            </a:r>
          </a:p>
          <a:p>
            <a:pPr lvl="1"/>
            <a:r>
              <a:rPr lang="en-CA" dirty="0" smtClean="0"/>
              <a:t>Accommodating and enforcing constraints</a:t>
            </a:r>
          </a:p>
          <a:p>
            <a:pPr lvl="1"/>
            <a:endParaRPr lang="en-CA" dirty="0"/>
          </a:p>
        </p:txBody>
      </p:sp>
      <p:sp>
        <p:nvSpPr>
          <p:cNvPr id="4" name="Slide Number Placeholder 3"/>
          <p:cNvSpPr>
            <a:spLocks noGrp="1"/>
          </p:cNvSpPr>
          <p:nvPr>
            <p:ph type="sldNum" sz="quarter" idx="12"/>
          </p:nvPr>
        </p:nvSpPr>
        <p:spPr/>
        <p:txBody>
          <a:bodyPr/>
          <a:lstStyle/>
          <a:p>
            <a:fld id="{4060D7C6-359D-48DA-A8B2-C943584E6493}" type="slidenum">
              <a:rPr lang="en-CA" smtClean="0"/>
              <a:pPr/>
              <a:t>4</a:t>
            </a:fld>
            <a:endParaRPr lang="en-CA"/>
          </a:p>
        </p:txBody>
      </p:sp>
    </p:spTree>
    <p:extLst>
      <p:ext uri="{BB962C8B-B14F-4D97-AF65-F5344CB8AC3E}">
        <p14:creationId xmlns:p14="http://schemas.microsoft.com/office/powerpoint/2010/main" val="98869804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US" smtClean="0"/>
              <a:t>Resumé Blurb (under Education)</a:t>
            </a:r>
            <a:endParaRPr lang="en-US" dirty="0" smtClean="0"/>
          </a:p>
        </p:txBody>
      </p:sp>
      <p:sp>
        <p:nvSpPr>
          <p:cNvPr id="3" name="Content Placeholder 2"/>
          <p:cNvSpPr>
            <a:spLocks noGrp="1"/>
          </p:cNvSpPr>
          <p:nvPr>
            <p:ph idx="1"/>
          </p:nvPr>
        </p:nvSpPr>
        <p:spPr/>
        <p:txBody>
          <a:bodyPr>
            <a:normAutofit/>
          </a:bodyPr>
          <a:lstStyle/>
          <a:p>
            <a:pPr marL="0" indent="0">
              <a:buNone/>
            </a:pPr>
            <a:r>
              <a:rPr lang="en-US" b="1" dirty="0" smtClean="0"/>
              <a:t>CS 338: Computer Applications in Business: Databases</a:t>
            </a:r>
          </a:p>
          <a:p>
            <a:pPr lvl="1"/>
            <a:r>
              <a:rPr lang="en-US" dirty="0" smtClean="0"/>
              <a:t>Implemented a database in DB2, defined schemas, developed queries, and performed manipulations in SQL.</a:t>
            </a:r>
          </a:p>
          <a:p>
            <a:pPr lvl="1"/>
            <a:r>
              <a:rPr lang="en-US" dirty="0" smtClean="0"/>
              <a:t>Transformed a business description into Entity-Relationship diagrams, which were then used to specify a SQL Schema.</a:t>
            </a:r>
          </a:p>
          <a:p>
            <a:pPr lvl="1"/>
            <a:r>
              <a:rPr lang="en-US" dirty="0" smtClean="0"/>
              <a:t>Applied knowledge of data redundancy, security, backups and recovery, data dependencies and other constraints in database design.</a:t>
            </a:r>
          </a:p>
          <a:p>
            <a:pPr lvl="1"/>
            <a:r>
              <a:rPr lang="en-US" dirty="0" smtClean="0"/>
              <a:t>Capable of documenting an organization or project's data needs, participating in requirement gathering, and liaising with technical staff (such as DBAs) to deploy systems.</a:t>
            </a:r>
          </a:p>
          <a:p>
            <a:pPr marL="627063" indent="-627063">
              <a:buNone/>
            </a:pPr>
            <a:r>
              <a:rPr lang="en-US" i="1" dirty="0"/>
              <a:t>N.B.	Employers will be suspicious or angry if you include the exact same description as other students who have taken the course. You may want to use this as a template, but definitely express it in your own words</a:t>
            </a:r>
            <a:r>
              <a:rPr lang="en-US" i="1" dirty="0" smtClean="0"/>
              <a:t>.</a:t>
            </a:r>
            <a:endParaRPr lang="en-US" i="1" dirty="0"/>
          </a:p>
        </p:txBody>
      </p:sp>
      <p:sp>
        <p:nvSpPr>
          <p:cNvPr id="2" name="Slide Number Placeholder 1"/>
          <p:cNvSpPr>
            <a:spLocks noGrp="1"/>
          </p:cNvSpPr>
          <p:nvPr>
            <p:ph type="sldNum" sz="quarter" idx="12"/>
          </p:nvPr>
        </p:nvSpPr>
        <p:spPr/>
        <p:txBody>
          <a:bodyPr/>
          <a:lstStyle/>
          <a:p>
            <a:fld id="{8004CD9A-34EB-4359-B85C-FA0C8514D97E}" type="slidenum">
              <a:rPr lang="en-US" smtClean="0"/>
              <a:pPr/>
              <a:t>5</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CA" smtClean="0"/>
              <a:t>Textbook (Recommended)</a:t>
            </a:r>
            <a:endParaRPr lang="en-CA" dirty="0" smtClean="0"/>
          </a:p>
        </p:txBody>
      </p:sp>
      <p:sp>
        <p:nvSpPr>
          <p:cNvPr id="9219" name="Content Placeholder 2"/>
          <p:cNvSpPr>
            <a:spLocks noGrp="1"/>
          </p:cNvSpPr>
          <p:nvPr>
            <p:ph idx="1"/>
          </p:nvPr>
        </p:nvSpPr>
        <p:spPr/>
        <p:txBody>
          <a:bodyPr/>
          <a:lstStyle/>
          <a:p>
            <a:r>
              <a:rPr lang="en-CA" dirty="0" smtClean="0"/>
              <a:t>R. </a:t>
            </a:r>
            <a:r>
              <a:rPr lang="en-CA" dirty="0" err="1" smtClean="0"/>
              <a:t>Elmasri</a:t>
            </a:r>
            <a:r>
              <a:rPr lang="en-CA" dirty="0" smtClean="0"/>
              <a:t> and S. </a:t>
            </a:r>
            <a:r>
              <a:rPr lang="en-CA" dirty="0" err="1" smtClean="0"/>
              <a:t>Navathe</a:t>
            </a:r>
            <a:r>
              <a:rPr lang="en-CA" dirty="0" smtClean="0"/>
              <a:t>, Fundamentals of Database Systems, 6/E, Addison Wesley, 2010.</a:t>
            </a:r>
          </a:p>
          <a:p>
            <a:endParaRPr lang="en-CA" dirty="0" smtClean="0"/>
          </a:p>
        </p:txBody>
      </p:sp>
      <p:sp>
        <p:nvSpPr>
          <p:cNvPr id="2" name="Slide Number Placeholder 1"/>
          <p:cNvSpPr>
            <a:spLocks noGrp="1"/>
          </p:cNvSpPr>
          <p:nvPr>
            <p:ph type="sldNum" sz="quarter" idx="12"/>
          </p:nvPr>
        </p:nvSpPr>
        <p:spPr/>
        <p:txBody>
          <a:bodyPr/>
          <a:lstStyle/>
          <a:p>
            <a:fld id="{8004CD9A-34EB-4359-B85C-FA0C8514D97E}" type="slidenum">
              <a:rPr lang="en-US" smtClean="0"/>
              <a:pPr/>
              <a:t>6</a:t>
            </a:fld>
            <a:endParaRPr lang="en-US"/>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41923" y="1905000"/>
            <a:ext cx="2034466" cy="2514599"/>
          </a:xfrm>
          <a:prstGeom prst="rect">
            <a:avLst/>
          </a:prstGeom>
        </p:spPr>
      </p:pic>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81258" y="1905000"/>
            <a:ext cx="1919542" cy="2514599"/>
          </a:xfrm>
          <a:prstGeom prst="rect">
            <a:avLst/>
          </a:prstGeom>
        </p:spPr>
      </p:pic>
      <p:sp>
        <p:nvSpPr>
          <p:cNvPr id="13" name="Content Placeholder 2"/>
          <p:cNvSpPr txBox="1">
            <a:spLocks/>
          </p:cNvSpPr>
          <p:nvPr/>
        </p:nvSpPr>
        <p:spPr>
          <a:xfrm>
            <a:off x="609600" y="4572000"/>
            <a:ext cx="8382000" cy="1524000"/>
          </a:xfrm>
          <a:prstGeom prst="rect">
            <a:avLst/>
          </a:prstGeom>
        </p:spPr>
        <p:txBody>
          <a:bodyPr vert="horz" lIns="91440" tIns="45720" rIns="91440" bIns="45720" rtlCol="0">
            <a:normAutofit fontScale="40000" lnSpcReduction="20000"/>
          </a:bodyPr>
          <a:lstStyle>
            <a:lvl1pPr marL="342900" indent="-342900" algn="l" defTabSz="914400" rtl="0" eaLnBrk="1" latinLnBrk="0" hangingPunct="1">
              <a:spcBef>
                <a:spcPct val="20000"/>
              </a:spcBef>
              <a:spcAft>
                <a:spcPts val="600"/>
              </a:spcAft>
              <a:buFont typeface="Wingdings" pitchFamily="2" charset="2"/>
              <a:buChar char="§"/>
              <a:defRPr sz="2000" b="0"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a:lstStyle>
          <a:p>
            <a:r>
              <a:rPr lang="en-CA" sz="5000" dirty="0" smtClean="0"/>
              <a:t>Sixth or </a:t>
            </a:r>
            <a:r>
              <a:rPr lang="en-CA" sz="5000" dirty="0"/>
              <a:t>Fifth </a:t>
            </a:r>
            <a:r>
              <a:rPr lang="en-CA" sz="5000" dirty="0" smtClean="0"/>
              <a:t>Edition </a:t>
            </a:r>
            <a:endParaRPr lang="en-CA" sz="5000" dirty="0"/>
          </a:p>
          <a:p>
            <a:pPr lvl="1"/>
            <a:r>
              <a:rPr lang="en-CA" sz="5000" dirty="0"/>
              <a:t>Copies on Reserve in Davis Center </a:t>
            </a:r>
            <a:r>
              <a:rPr lang="en-CA" sz="5000" dirty="0" smtClean="0"/>
              <a:t>Library (both 5</a:t>
            </a:r>
            <a:r>
              <a:rPr lang="en-CA" sz="5000" baseline="30000" dirty="0" smtClean="0"/>
              <a:t>th</a:t>
            </a:r>
            <a:r>
              <a:rPr lang="en-CA" sz="5000" dirty="0" smtClean="0"/>
              <a:t> and 6</a:t>
            </a:r>
            <a:r>
              <a:rPr lang="en-CA" sz="5000" baseline="30000" dirty="0" smtClean="0"/>
              <a:t>th</a:t>
            </a:r>
            <a:r>
              <a:rPr lang="en-CA" sz="5000" dirty="0" smtClean="0"/>
              <a:t> editions)</a:t>
            </a:r>
            <a:endParaRPr lang="en-CA" sz="5000" dirty="0"/>
          </a:p>
          <a:p>
            <a:pPr lvl="1"/>
            <a:r>
              <a:rPr lang="en-CA" sz="5000" dirty="0"/>
              <a:t>Used copies available on </a:t>
            </a:r>
            <a:r>
              <a:rPr lang="en-CA" sz="5000" dirty="0" smtClean="0"/>
              <a:t>campus</a:t>
            </a:r>
          </a:p>
          <a:p>
            <a:r>
              <a:rPr lang="en-CA" sz="5000" b="1" i="1" dirty="0" smtClean="0"/>
              <a:t>Note</a:t>
            </a:r>
            <a:r>
              <a:rPr lang="en-CA" sz="5000" dirty="0" smtClean="0"/>
              <a:t>: Course slides adapted from authors’ / publisher’s slides</a:t>
            </a:r>
            <a:endParaRPr lang="en-CA" sz="5000" dirty="0"/>
          </a:p>
          <a:p>
            <a:pPr fontAlgn="auto"/>
            <a:endParaRPr lang="en-CA" dirty="0" smtClean="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normAutofit fontScale="90000"/>
          </a:bodyPr>
          <a:lstStyle/>
          <a:p>
            <a:r>
              <a:rPr lang="en-CA" dirty="0" smtClean="0"/>
              <a:t>Getting help</a:t>
            </a:r>
          </a:p>
        </p:txBody>
      </p:sp>
      <p:sp>
        <p:nvSpPr>
          <p:cNvPr id="10243" name="Content Placeholder 2"/>
          <p:cNvSpPr>
            <a:spLocks noGrp="1"/>
          </p:cNvSpPr>
          <p:nvPr>
            <p:ph idx="1"/>
          </p:nvPr>
        </p:nvSpPr>
        <p:spPr/>
        <p:txBody>
          <a:bodyPr/>
          <a:lstStyle/>
          <a:p>
            <a:r>
              <a:rPr lang="en-CA" dirty="0"/>
              <a:t>Piazza (</a:t>
            </a:r>
            <a:r>
              <a:rPr lang="en-CA" dirty="0">
                <a:hlinkClick r:id="rId2"/>
              </a:rPr>
              <a:t>https://piazza.com/uwaterloo.ca/fall2013/cs338/</a:t>
            </a:r>
            <a:r>
              <a:rPr lang="en-CA" dirty="0" smtClean="0">
                <a:hlinkClick r:id="rId2"/>
              </a:rPr>
              <a:t>home</a:t>
            </a:r>
            <a:r>
              <a:rPr lang="en-CA" dirty="0"/>
              <a:t>)</a:t>
            </a:r>
            <a:endParaRPr lang="en-CA" dirty="0" smtClean="0"/>
          </a:p>
          <a:p>
            <a:pPr lvl="1"/>
            <a:r>
              <a:rPr lang="en-CA" dirty="0" smtClean="0"/>
              <a:t>Messaging forum</a:t>
            </a:r>
          </a:p>
          <a:p>
            <a:pPr lvl="2"/>
            <a:r>
              <a:rPr lang="en-CA" dirty="0" smtClean="0"/>
              <a:t>Ask public questions here</a:t>
            </a:r>
          </a:p>
          <a:p>
            <a:pPr lvl="1"/>
            <a:r>
              <a:rPr lang="en-CA" dirty="0" smtClean="0"/>
              <a:t>Assignments and model solutions posted</a:t>
            </a:r>
          </a:p>
          <a:p>
            <a:pPr lvl="1"/>
            <a:r>
              <a:rPr lang="en-CA" dirty="0" smtClean="0"/>
              <a:t>Announcements posted (as well as on website)</a:t>
            </a:r>
          </a:p>
          <a:p>
            <a:pPr lvl="1"/>
            <a:r>
              <a:rPr lang="en-CA" dirty="0" smtClean="0"/>
              <a:t>TAs will monitor this.</a:t>
            </a:r>
          </a:p>
          <a:p>
            <a:pPr lvl="1"/>
            <a:endParaRPr lang="en-CA" dirty="0" smtClean="0"/>
          </a:p>
          <a:p>
            <a:r>
              <a:rPr lang="en-CA" dirty="0" smtClean="0"/>
              <a:t>Also instructor and TA office hours</a:t>
            </a:r>
          </a:p>
          <a:p>
            <a:pPr lvl="1"/>
            <a:r>
              <a:rPr lang="en-CA" dirty="0" smtClean="0"/>
              <a:t>Instructor: Tuesdays 1:30-3:00 pm, DC 3350</a:t>
            </a:r>
          </a:p>
          <a:p>
            <a:pPr lvl="1"/>
            <a:r>
              <a:rPr lang="en-CA" dirty="0" smtClean="0"/>
              <a:t>TA hours: See slide 2 and the web site</a:t>
            </a:r>
          </a:p>
          <a:p>
            <a:endParaRPr lang="en-CA" dirty="0" smtClean="0"/>
          </a:p>
        </p:txBody>
      </p:sp>
      <p:sp>
        <p:nvSpPr>
          <p:cNvPr id="2" name="Slide Number Placeholder 1"/>
          <p:cNvSpPr>
            <a:spLocks noGrp="1"/>
          </p:cNvSpPr>
          <p:nvPr>
            <p:ph type="sldNum" sz="quarter" idx="12"/>
          </p:nvPr>
        </p:nvSpPr>
        <p:spPr/>
        <p:txBody>
          <a:bodyPr/>
          <a:lstStyle/>
          <a:p>
            <a:fld id="{8004CD9A-34EB-4359-B85C-FA0C8514D97E}"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fontScale="90000"/>
          </a:bodyPr>
          <a:lstStyle/>
          <a:p>
            <a:r>
              <a:rPr lang="en-CA" smtClean="0"/>
              <a:t>Clickers</a:t>
            </a:r>
            <a:endParaRPr lang="en-CA" dirty="0" smtClean="0"/>
          </a:p>
        </p:txBody>
      </p:sp>
      <p:sp>
        <p:nvSpPr>
          <p:cNvPr id="3" name="Content Placeholder 2"/>
          <p:cNvSpPr>
            <a:spLocks noGrp="1"/>
          </p:cNvSpPr>
          <p:nvPr>
            <p:ph idx="1"/>
          </p:nvPr>
        </p:nvSpPr>
        <p:spPr>
          <a:xfrm>
            <a:off x="457200" y="990600"/>
            <a:ext cx="8229600" cy="5257800"/>
          </a:xfrm>
        </p:spPr>
        <p:txBody>
          <a:bodyPr>
            <a:normAutofit fontScale="85000" lnSpcReduction="20000"/>
          </a:bodyPr>
          <a:lstStyle/>
          <a:p>
            <a:r>
              <a:rPr lang="en-CA" dirty="0" smtClean="0"/>
              <a:t>Active learning lasts longer than passive listening.</a:t>
            </a:r>
          </a:p>
          <a:p>
            <a:endParaRPr lang="en-CA" dirty="0" smtClean="0"/>
          </a:p>
          <a:p>
            <a:r>
              <a:rPr lang="en-CA" dirty="0" smtClean="0"/>
              <a:t>You will get some credit just for participation and need not be overly concerned about clicker grades. </a:t>
            </a:r>
          </a:p>
          <a:p>
            <a:pPr lvl="1"/>
            <a:r>
              <a:rPr lang="en-CA" dirty="0" smtClean="0"/>
              <a:t>up to 2% bonus for participating (based on your best 90%)</a:t>
            </a:r>
          </a:p>
          <a:p>
            <a:pPr lvl="1"/>
            <a:r>
              <a:rPr lang="en-CA" dirty="0" smtClean="0"/>
              <a:t>up to 2% bonus for correct answers (based on your best 75%)</a:t>
            </a:r>
          </a:p>
          <a:p>
            <a:r>
              <a:rPr lang="en-CA" dirty="0" smtClean="0"/>
              <a:t>Clicker questions allow you to show me what you understand without having to raise your hand and identify yourself.</a:t>
            </a:r>
          </a:p>
          <a:p>
            <a:endParaRPr lang="en-CA" dirty="0" smtClean="0"/>
          </a:p>
          <a:p>
            <a:r>
              <a:rPr lang="en-CA" dirty="0" smtClean="0"/>
              <a:t>Bookstore ~$42 (return for ~$20)</a:t>
            </a:r>
          </a:p>
          <a:p>
            <a:r>
              <a:rPr lang="en-CA" dirty="0" smtClean="0"/>
              <a:t>Used $30 </a:t>
            </a:r>
            <a:r>
              <a:rPr lang="en-CA" smtClean="0"/>
              <a:t>when available</a:t>
            </a:r>
            <a:endParaRPr lang="en-CA" dirty="0" smtClean="0"/>
          </a:p>
          <a:p>
            <a:r>
              <a:rPr lang="en-CA" dirty="0" smtClean="0"/>
              <a:t>web&gt;clicker (netbook, smartphone: </a:t>
            </a:r>
            <a:r>
              <a:rPr lang="en-CA" dirty="0" err="1" smtClean="0"/>
              <a:t>iOS</a:t>
            </a:r>
            <a:r>
              <a:rPr lang="en-CA" dirty="0" smtClean="0"/>
              <a:t>, Android, Blackberry) ~$10</a:t>
            </a:r>
          </a:p>
          <a:p>
            <a:pPr lvl="1"/>
            <a:r>
              <a:rPr lang="en-CA" dirty="0" smtClean="0"/>
              <a:t>14 day free trial; 180 day license</a:t>
            </a:r>
          </a:p>
          <a:p>
            <a:pPr lvl="1"/>
            <a:r>
              <a:rPr lang="en-CA" dirty="0" smtClean="0"/>
              <a:t>See </a:t>
            </a:r>
            <a:r>
              <a:rPr lang="en-CA" dirty="0" smtClean="0">
                <a:hlinkClick r:id="rId2"/>
              </a:rPr>
              <a:t>http://www.math.uwaterloo.ca/~pkates/CTE/clickers/web-clicker.html</a:t>
            </a:r>
            <a:endParaRPr lang="en-CA" dirty="0" smtClean="0"/>
          </a:p>
          <a:p>
            <a:pPr lvl="1"/>
            <a:endParaRPr lang="en-CA" dirty="0" smtClean="0"/>
          </a:p>
          <a:p>
            <a:r>
              <a:rPr lang="en-CA" dirty="0" smtClean="0"/>
              <a:t>Clicker </a:t>
            </a:r>
            <a:r>
              <a:rPr lang="en-CA" dirty="0"/>
              <a:t>Registration and </a:t>
            </a:r>
            <a:r>
              <a:rPr lang="en-CA" dirty="0" smtClean="0"/>
              <a:t>Information</a:t>
            </a:r>
          </a:p>
          <a:p>
            <a:pPr lvl="1"/>
            <a:r>
              <a:rPr lang="en-CA" dirty="0" smtClean="0">
                <a:solidFill>
                  <a:srgbClr val="C00000"/>
                </a:solidFill>
              </a:rPr>
              <a:t>Be sure to register </a:t>
            </a:r>
            <a:r>
              <a:rPr lang="en-CA" dirty="0">
                <a:solidFill>
                  <a:srgbClr val="C00000"/>
                </a:solidFill>
              </a:rPr>
              <a:t>your clicker </a:t>
            </a:r>
            <a:r>
              <a:rPr lang="en-CA" dirty="0" smtClean="0">
                <a:solidFill>
                  <a:srgbClr val="C00000"/>
                </a:solidFill>
              </a:rPr>
              <a:t>here</a:t>
            </a:r>
            <a:r>
              <a:rPr lang="en-CA" dirty="0" smtClean="0"/>
              <a:t>:</a:t>
            </a:r>
          </a:p>
          <a:p>
            <a:pPr marL="800100" lvl="2" indent="0">
              <a:buNone/>
            </a:pPr>
            <a:r>
              <a:rPr lang="en-CA" sz="2100" dirty="0">
                <a:hlinkClick r:id="rId3"/>
              </a:rPr>
              <a:t>http://www.student.cs.uwaterloo.ca/~pkates/uw-clicker.html</a:t>
            </a:r>
            <a:endParaRPr lang="en-CA" sz="2100" dirty="0" smtClean="0"/>
          </a:p>
          <a:p>
            <a:endParaRPr lang="en-CA" dirty="0" smtClean="0"/>
          </a:p>
        </p:txBody>
      </p:sp>
      <p:sp>
        <p:nvSpPr>
          <p:cNvPr id="2" name="Slide Number Placeholder 1"/>
          <p:cNvSpPr>
            <a:spLocks noGrp="1"/>
          </p:cNvSpPr>
          <p:nvPr>
            <p:ph type="sldNum" sz="quarter" idx="12"/>
          </p:nvPr>
        </p:nvSpPr>
        <p:spPr/>
        <p:txBody>
          <a:bodyPr/>
          <a:lstStyle/>
          <a:p>
            <a:fld id="{8004CD9A-34EB-4359-B85C-FA0C8514D97E}" type="slidenum">
              <a:rPr lang="en-US" smtClean="0"/>
              <a:pPr/>
              <a:t>8</a:t>
            </a:fld>
            <a:endParaRPr 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Using Your Clicker</a:t>
            </a:r>
            <a:endParaRPr lang="en-CA" dirty="0"/>
          </a:p>
        </p:txBody>
      </p:sp>
      <p:sp>
        <p:nvSpPr>
          <p:cNvPr id="3" name="Content Placeholder 2"/>
          <p:cNvSpPr>
            <a:spLocks noGrp="1"/>
          </p:cNvSpPr>
          <p:nvPr>
            <p:ph idx="1"/>
          </p:nvPr>
        </p:nvSpPr>
        <p:spPr>
          <a:xfrm>
            <a:off x="457200" y="990600"/>
            <a:ext cx="8229600" cy="5562600"/>
          </a:xfrm>
        </p:spPr>
        <p:txBody>
          <a:bodyPr>
            <a:normAutofit fontScale="85000" lnSpcReduction="20000"/>
          </a:bodyPr>
          <a:lstStyle/>
          <a:p>
            <a:r>
              <a:rPr lang="en-CA" b="1" dirty="0" smtClean="0"/>
              <a:t>Turn it on:</a:t>
            </a:r>
          </a:p>
          <a:p>
            <a:pPr marL="114300" lvl="1" indent="0">
              <a:buNone/>
            </a:pPr>
            <a:r>
              <a:rPr lang="en-CA" dirty="0" smtClean="0"/>
              <a:t>Press </a:t>
            </a:r>
            <a:r>
              <a:rPr lang="en-CA" dirty="0"/>
              <a:t>the ON/OFF button. A solid blue light should appear next to the top </a:t>
            </a:r>
            <a:r>
              <a:rPr lang="en-CA" i="1" dirty="0"/>
              <a:t>Power button</a:t>
            </a:r>
            <a:r>
              <a:rPr lang="en-CA" dirty="0"/>
              <a:t>. If your clicker came wrapped in packaging, pull out the small plastic tab on the back to activate the batteries. </a:t>
            </a:r>
          </a:p>
          <a:p>
            <a:r>
              <a:rPr lang="en-CA" b="1" dirty="0" smtClean="0"/>
              <a:t>Change the frequency to </a:t>
            </a:r>
            <a:r>
              <a:rPr lang="en-CA" b="1" dirty="0" smtClean="0">
                <a:solidFill>
                  <a:srgbClr val="C00000"/>
                </a:solidFill>
              </a:rPr>
              <a:t>DA</a:t>
            </a:r>
            <a:r>
              <a:rPr lang="en-CA" b="1" dirty="0" smtClean="0"/>
              <a:t>:</a:t>
            </a:r>
            <a:endParaRPr lang="en-CA" dirty="0"/>
          </a:p>
          <a:p>
            <a:pPr marL="114300" lvl="1" indent="0">
              <a:buNone/>
            </a:pPr>
            <a:r>
              <a:rPr lang="en-CA" dirty="0"/>
              <a:t>The instructions on the back of your clicker say </a:t>
            </a:r>
          </a:p>
          <a:p>
            <a:pPr marL="800100" lvl="2" indent="0">
              <a:buNone/>
            </a:pPr>
            <a:r>
              <a:rPr lang="en-CA" sz="1900" i="1" dirty="0">
                <a:solidFill>
                  <a:srgbClr val="C00000"/>
                </a:solidFill>
              </a:rPr>
              <a:t>Press and hold the ON/OFF button until the top blue Power light flashes.</a:t>
            </a:r>
            <a:r>
              <a:rPr lang="en-CA" sz="1900" dirty="0">
                <a:solidFill>
                  <a:srgbClr val="C00000"/>
                </a:solidFill>
              </a:rPr>
              <a:t> </a:t>
            </a:r>
            <a:r>
              <a:rPr lang="en-CA" sz="1900" i="1" dirty="0">
                <a:solidFill>
                  <a:srgbClr val="C00000"/>
                </a:solidFill>
              </a:rPr>
              <a:t>Enter the 2 letter frequency code </a:t>
            </a:r>
            <a:r>
              <a:rPr lang="en-CA" sz="1900" i="1" dirty="0" smtClean="0">
                <a:solidFill>
                  <a:srgbClr val="C00000"/>
                </a:solidFill>
              </a:rPr>
              <a:t>(</a:t>
            </a:r>
            <a:r>
              <a:rPr lang="en-CA" sz="1900" i="1" dirty="0" smtClean="0"/>
              <a:t>DA</a:t>
            </a:r>
            <a:r>
              <a:rPr lang="en-CA" sz="1900" i="1" dirty="0" smtClean="0">
                <a:solidFill>
                  <a:srgbClr val="C00000"/>
                </a:solidFill>
              </a:rPr>
              <a:t>)</a:t>
            </a:r>
            <a:r>
              <a:rPr lang="en-CA" sz="1900" i="1" dirty="0" smtClean="0">
                <a:solidFill>
                  <a:srgbClr val="C00000"/>
                </a:solidFill>
              </a:rPr>
              <a:t>.</a:t>
            </a:r>
            <a:r>
              <a:rPr lang="en-CA" sz="1900" dirty="0" smtClean="0">
                <a:solidFill>
                  <a:srgbClr val="C00000"/>
                </a:solidFill>
              </a:rPr>
              <a:t> </a:t>
            </a:r>
            <a:endParaRPr lang="en-CA" sz="1900" dirty="0">
              <a:solidFill>
                <a:srgbClr val="C00000"/>
              </a:solidFill>
            </a:endParaRPr>
          </a:p>
          <a:p>
            <a:pPr marL="114300" lvl="1" indent="0">
              <a:buNone/>
            </a:pPr>
            <a:r>
              <a:rPr lang="en-CA" dirty="0"/>
              <a:t>The code for </a:t>
            </a:r>
            <a:r>
              <a:rPr lang="en-CA" dirty="0" smtClean="0"/>
              <a:t>each classroom </a:t>
            </a:r>
            <a:r>
              <a:rPr lang="en-CA" dirty="0" smtClean="0"/>
              <a:t>(</a:t>
            </a:r>
            <a:r>
              <a:rPr lang="en-CA" dirty="0" smtClean="0">
                <a:solidFill>
                  <a:srgbClr val="C00000"/>
                </a:solidFill>
              </a:rPr>
              <a:t>DA for MC4061</a:t>
            </a:r>
            <a:r>
              <a:rPr lang="en-CA" dirty="0" smtClean="0"/>
              <a:t>) </a:t>
            </a:r>
            <a:r>
              <a:rPr lang="en-CA" dirty="0"/>
              <a:t>is posted near the podium at the front of the class. When the clicker is turned off it forgets any changes in frequency that have occurred and the clicker frequency is again AA when the clicker is turned on. </a:t>
            </a:r>
            <a:endParaRPr lang="en-CA" dirty="0" smtClean="0"/>
          </a:p>
          <a:p>
            <a:r>
              <a:rPr lang="en-CA" b="1" dirty="0"/>
              <a:t>How do I know if my vote has been received?</a:t>
            </a:r>
            <a:r>
              <a:rPr lang="en-CA" dirty="0"/>
              <a:t> </a:t>
            </a:r>
          </a:p>
          <a:p>
            <a:pPr marL="114300" lvl="1" indent="0">
              <a:buNone/>
            </a:pPr>
            <a:r>
              <a:rPr lang="en-CA" dirty="0"/>
              <a:t>When the receiver acknowledges a vote, the </a:t>
            </a:r>
            <a:r>
              <a:rPr lang="en-CA" i="1" dirty="0"/>
              <a:t>Vote Status</a:t>
            </a:r>
            <a:r>
              <a:rPr lang="en-CA" dirty="0"/>
              <a:t> light on the clicker (the third light) will flash green for a moment. If it flashes red instead, then either the voting period hasn't started, or the receiver didn't respond to your vote. </a:t>
            </a:r>
            <a:r>
              <a:rPr lang="en-CA" dirty="0" smtClean="0"/>
              <a:t>In the latter case, change </a:t>
            </a:r>
            <a:r>
              <a:rPr lang="en-CA" dirty="0"/>
              <a:t>the frequency of your clicker if necessary and vote again. Raise your hand for assistance if you don't see a green response. </a:t>
            </a:r>
            <a:endParaRPr lang="en-CA" dirty="0" smtClean="0"/>
          </a:p>
          <a:p>
            <a:r>
              <a:rPr lang="en-CA" b="1" dirty="0"/>
              <a:t>Can I change my vote/choice?</a:t>
            </a:r>
            <a:r>
              <a:rPr lang="en-CA" dirty="0"/>
              <a:t> </a:t>
            </a:r>
          </a:p>
          <a:p>
            <a:pPr marL="114300" lvl="1" indent="0">
              <a:buNone/>
            </a:pPr>
            <a:r>
              <a:rPr lang="en-CA" dirty="0"/>
              <a:t>Yes. While the voting process is active, you can vote as often as you like. Only your last (most recent) choice/vote is recorded. </a:t>
            </a:r>
          </a:p>
          <a:p>
            <a:endParaRPr lang="en-CA" dirty="0"/>
          </a:p>
        </p:txBody>
      </p:sp>
      <p:sp>
        <p:nvSpPr>
          <p:cNvPr id="4" name="Slide Number Placeholder 3"/>
          <p:cNvSpPr>
            <a:spLocks noGrp="1"/>
          </p:cNvSpPr>
          <p:nvPr>
            <p:ph type="sldNum" sz="quarter" idx="12"/>
          </p:nvPr>
        </p:nvSpPr>
        <p:spPr/>
        <p:txBody>
          <a:bodyPr/>
          <a:lstStyle/>
          <a:p>
            <a:fld id="{8004CD9A-34EB-4359-B85C-FA0C8514D97E}" type="slidenum">
              <a:rPr lang="en-US" smtClean="0"/>
              <a:pPr/>
              <a:t>9</a:t>
            </a:fld>
            <a:endParaRPr lang="en-US"/>
          </a:p>
        </p:txBody>
      </p:sp>
    </p:spTree>
    <p:extLst>
      <p:ext uri="{BB962C8B-B14F-4D97-AF65-F5344CB8AC3E}">
        <p14:creationId xmlns:p14="http://schemas.microsoft.com/office/powerpoint/2010/main" val="1325312924"/>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5270</TotalTime>
  <Words>1234</Words>
  <Application>Microsoft Macintosh PowerPoint</Application>
  <PresentationFormat>On-screen Show (4:3)</PresentationFormat>
  <Paragraphs>154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Essential</vt:lpstr>
      <vt:lpstr>CS 338 Computer Applications in Business: Databases</vt:lpstr>
      <vt:lpstr>CS 338</vt:lpstr>
      <vt:lpstr>Why would I want to pay attention in this course?</vt:lpstr>
      <vt:lpstr>Course Topics</vt:lpstr>
      <vt:lpstr>Resumé Blurb (under Education)</vt:lpstr>
      <vt:lpstr>Textbook (Recommended)</vt:lpstr>
      <vt:lpstr>Getting help</vt:lpstr>
      <vt:lpstr>Clickers</vt:lpstr>
      <vt:lpstr>Using Your Clicker</vt:lpstr>
      <vt:lpstr>Evaluation</vt:lpstr>
      <vt:lpstr>Assignments</vt:lpstr>
      <vt:lpstr>DB2</vt:lpstr>
      <vt:lpstr>Course Content</vt:lpstr>
      <vt:lpstr>Summary</vt:lpstr>
    </vt:vector>
  </TitlesOfParts>
  <Company>PEARSON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jchampai;fwtompa</dc:creator>
  <cp:lastModifiedBy>M. Tamer Özsu</cp:lastModifiedBy>
  <cp:revision>149</cp:revision>
  <dcterms:created xsi:type="dcterms:W3CDTF">2010-05-06T15:58:58Z</dcterms:created>
  <dcterms:modified xsi:type="dcterms:W3CDTF">2013-09-11T20:29:15Z</dcterms:modified>
</cp:coreProperties>
</file>