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29"/>
  </p:notesMasterIdLst>
  <p:handoutMasterIdLst>
    <p:handoutMasterId r:id="rId30"/>
  </p:handoutMasterIdLst>
  <p:sldIdLst>
    <p:sldId id="271" r:id="rId2"/>
    <p:sldId id="302" r:id="rId3"/>
    <p:sldId id="303" r:id="rId4"/>
    <p:sldId id="272" r:id="rId5"/>
    <p:sldId id="273" r:id="rId6"/>
    <p:sldId id="274" r:id="rId7"/>
    <p:sldId id="292" r:id="rId8"/>
    <p:sldId id="275" r:id="rId9"/>
    <p:sldId id="276" r:id="rId10"/>
    <p:sldId id="293" r:id="rId11"/>
    <p:sldId id="283" r:id="rId12"/>
    <p:sldId id="305" r:id="rId13"/>
    <p:sldId id="284" r:id="rId14"/>
    <p:sldId id="304" r:id="rId15"/>
    <p:sldId id="301" r:id="rId16"/>
    <p:sldId id="296" r:id="rId17"/>
    <p:sldId id="297" r:id="rId18"/>
    <p:sldId id="298" r:id="rId19"/>
    <p:sldId id="299" r:id="rId20"/>
    <p:sldId id="300" r:id="rId21"/>
    <p:sldId id="286" r:id="rId22"/>
    <p:sldId id="287" r:id="rId23"/>
    <p:sldId id="288" r:id="rId24"/>
    <p:sldId id="289" r:id="rId25"/>
    <p:sldId id="290" r:id="rId26"/>
    <p:sldId id="291" r:id="rId27"/>
    <p:sldId id="306" r:id="rId2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FBFBF"/>
    <a:srgbClr val="262626"/>
    <a:srgbClr val="A01E28"/>
    <a:srgbClr val="4F81BD"/>
    <a:srgbClr val="FFFFFF"/>
    <a:srgbClr val="A6E296"/>
    <a:srgbClr val="A00078"/>
    <a:srgbClr val="0A5000"/>
    <a:srgbClr val="073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2" autoAdjust="0"/>
    <p:restoredTop sz="49569" autoAdjust="0"/>
  </p:normalViewPr>
  <p:slideViewPr>
    <p:cSldViewPr showGuides="1">
      <p:cViewPr>
        <p:scale>
          <a:sx n="33" d="100"/>
          <a:sy n="33" d="100"/>
        </p:scale>
        <p:origin x="2875" y="3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4" d="100"/>
          <a:sy n="94" d="100"/>
        </p:scale>
        <p:origin x="-365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4"/>
          <p:cNvSpPr>
            <a:spLocks noGrp="1" noChangeArrowheads="1"/>
          </p:cNvSpPr>
          <p:nvPr>
            <p:ph type="ftr" sz="quarter" idx="2"/>
          </p:nvPr>
        </p:nvSpPr>
        <p:spPr bwMode="auto">
          <a:xfrm>
            <a:off x="3660775" y="468313"/>
            <a:ext cx="2759075" cy="279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lvl1pPr>
          </a:lstStyle>
          <a:p>
            <a:pPr>
              <a:defRPr/>
            </a:pPr>
            <a:r>
              <a:rPr lang="de-DE"/>
              <a:t>Prof. Dr. Max Mustermann | Musterfakultät</a:t>
            </a:r>
          </a:p>
        </p:txBody>
      </p:sp>
      <p:sp>
        <p:nvSpPr>
          <p:cNvPr id="47111" name="Text Box 7"/>
          <p:cNvSpPr txBox="1">
            <a:spLocks noChangeArrowheads="1"/>
          </p:cNvSpPr>
          <p:nvPr/>
        </p:nvSpPr>
        <p:spPr bwMode="auto">
          <a:xfrm>
            <a:off x="541338" y="8532813"/>
            <a:ext cx="3103562" cy="244475"/>
          </a:xfrm>
          <a:prstGeom prst="rect">
            <a:avLst/>
          </a:prstGeom>
          <a:noFill/>
          <a:ln w="9525">
            <a:noFill/>
            <a:miter lim="800000"/>
            <a:headEnd/>
            <a:tailEnd/>
          </a:ln>
          <a:effectLst/>
        </p:spPr>
        <p:txBody>
          <a:bodyPr lIns="0" tIns="0" rIns="0" bIns="0">
            <a:spAutoFit/>
          </a:bodyPr>
          <a:lstStyle/>
          <a:p>
            <a:r>
              <a:rPr lang="en-US" sz="800" dirty="0"/>
              <a:t>KIT – University of the State of Baden-Wuerttemberg and </a:t>
            </a:r>
            <a:br>
              <a:rPr lang="en-US" sz="800" dirty="0"/>
            </a:br>
            <a:r>
              <a:rPr lang="en-US" sz="800" dirty="0"/>
              <a:t>National Laboratory of the Helmholtz Association</a:t>
            </a:r>
          </a:p>
        </p:txBody>
      </p:sp>
      <p:pic>
        <p:nvPicPr>
          <p:cNvPr id="9223" name="Picture 11" descr="KIT-Logo-rgb_de"/>
          <p:cNvPicPr>
            <a:picLocks noChangeAspect="1" noChangeArrowheads="1"/>
          </p:cNvPicPr>
          <p:nvPr/>
        </p:nvPicPr>
        <p:blipFill>
          <a:blip r:embed="rId2" cstate="print"/>
          <a:srcRect/>
          <a:stretch>
            <a:fillRect/>
          </a:stretch>
        </p:blipFill>
        <p:spPr bwMode="auto">
          <a:xfrm>
            <a:off x="549275" y="188913"/>
            <a:ext cx="1008063" cy="465137"/>
          </a:xfrm>
          <a:prstGeom prst="rect">
            <a:avLst/>
          </a:prstGeom>
          <a:noFill/>
          <a:ln w="9525">
            <a:noFill/>
            <a:miter lim="800000"/>
            <a:headEnd/>
            <a:tailEnd/>
          </a:ln>
        </p:spPr>
      </p:pic>
    </p:spTree>
    <p:extLst>
      <p:ext uri="{BB962C8B-B14F-4D97-AF65-F5344CB8AC3E}">
        <p14:creationId xmlns:p14="http://schemas.microsoft.com/office/powerpoint/2010/main" val="33002138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de-DE"/>
              <a:t>Prof. Dr. Max Mustermann | </a:t>
            </a:r>
            <a:br>
              <a:rPr lang="de-DE"/>
            </a:br>
            <a:r>
              <a:rPr lang="de-DE"/>
              <a:t>Name of Faculty</a:t>
            </a: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AB5DBA3-DFF6-4CFC-93DE-3F08A0E43ADF}" type="slidenum">
              <a:rPr lang="de-DE"/>
              <a:pPr>
                <a:defRPr/>
              </a:pPr>
              <a:t>‹#›</a:t>
            </a:fld>
            <a:endParaRPr lang="de-DE"/>
          </a:p>
        </p:txBody>
      </p:sp>
    </p:spTree>
    <p:extLst>
      <p:ext uri="{BB962C8B-B14F-4D97-AF65-F5344CB8AC3E}">
        <p14:creationId xmlns:p14="http://schemas.microsoft.com/office/powerpoint/2010/main" val="713546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5DBA3-DFF6-4CFC-93DE-3F08A0E43ADF}" type="slidenum">
              <a:rPr lang="de-DE" smtClean="0"/>
              <a:pPr>
                <a:defRPr/>
              </a:pPr>
              <a:t>1</a:t>
            </a:fld>
            <a:endParaRPr lang="de-DE"/>
          </a:p>
        </p:txBody>
      </p:sp>
    </p:spTree>
    <p:extLst>
      <p:ext uri="{BB962C8B-B14F-4D97-AF65-F5344CB8AC3E}">
        <p14:creationId xmlns:p14="http://schemas.microsoft.com/office/powerpoint/2010/main" val="2742436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a:t>
            </a:r>
            <a:r>
              <a:rPr lang="en-US" baseline="0" dirty="0" smtClean="0"/>
              <a:t> we will do an asymptotic </a:t>
            </a:r>
            <a:r>
              <a:rPr lang="en-US" baseline="0" dirty="0" smtClean="0"/>
              <a:t>analysis, focusing on the </a:t>
            </a:r>
            <a:r>
              <a:rPr lang="en-US" baseline="0" dirty="0" smtClean="0"/>
              <a:t>optimal alpha parameter.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Note that under the asymptotic assumptions, there is no dependency on the other parameter r_0,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since we analyze the </a:t>
            </a:r>
            <a:r>
              <a:rPr lang="en-US" baseline="0" dirty="0" smtClean="0"/>
              <a:t>convergence slope</a:t>
            </a:r>
            <a:r>
              <a:rPr lang="en-US" baseline="0" dirty="0" smtClean="0"/>
              <a:t>, but not the absolute value of the error.</a:t>
            </a:r>
          </a:p>
        </p:txBody>
      </p:sp>
      <p:sp>
        <p:nvSpPr>
          <p:cNvPr id="4" name="Slide Number Placeholder 3"/>
          <p:cNvSpPr>
            <a:spLocks noGrp="1"/>
          </p:cNvSpPr>
          <p:nvPr>
            <p:ph type="sldNum" sz="quarter" idx="10"/>
          </p:nvPr>
        </p:nvSpPr>
        <p:spPr/>
        <p:txBody>
          <a:bodyPr/>
          <a:lstStyle/>
          <a:p>
            <a:pPr>
              <a:defRPr/>
            </a:pPr>
            <a:fld id="{6AB5DBA3-DFF6-4CFC-93DE-3F08A0E43ADF}" type="slidenum">
              <a:rPr lang="de-DE" smtClean="0"/>
              <a:pPr>
                <a:defRPr/>
              </a:pPr>
              <a:t>10</a:t>
            </a:fld>
            <a:endParaRPr lang="de-DE"/>
          </a:p>
        </p:txBody>
      </p:sp>
    </p:spTree>
    <p:extLst>
      <p:ext uri="{BB962C8B-B14F-4D97-AF65-F5344CB8AC3E}">
        <p14:creationId xmlns:p14="http://schemas.microsoft.com/office/powerpoint/2010/main" val="390515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As it was explained </a:t>
            </a:r>
            <a:r>
              <a:rPr lang="en-US" baseline="0" dirty="0" smtClean="0"/>
              <a:t>by </a:t>
            </a:r>
            <a:r>
              <a:rPr lang="en-US" baseline="0" dirty="0" smtClean="0"/>
              <a:t>Toshiya Hachisuka in his part of the course, </a:t>
            </a:r>
            <a:r>
              <a:rPr lang="en-US" baseline="0" dirty="0" smtClean="0"/>
              <a:t>both bias and variance depend on this parameter. </a:t>
            </a:r>
          </a:p>
          <a:p>
            <a:r>
              <a:rPr lang="en-US" baseline="0" dirty="0" smtClean="0"/>
              <a:t>If we put them together into MSE (with some additional analysis described in the </a:t>
            </a:r>
            <a:r>
              <a:rPr lang="en-US" baseline="0" dirty="0" smtClean="0"/>
              <a:t>Adaptive Progressive Photon Mapping paper</a:t>
            </a:r>
            <a:r>
              <a:rPr lang="en-US" baseline="0" dirty="0" smtClean="0"/>
              <a:t>), we can deduce the asymptotic behavior of MSE with respect to </a:t>
            </a:r>
            <a:r>
              <a:rPr lang="en-US" baseline="0" dirty="0" smtClean="0"/>
              <a:t>the parameter alpha. The </a:t>
            </a:r>
            <a:r>
              <a:rPr lang="en-US" baseline="0" dirty="0" smtClean="0"/>
              <a:t>MSE </a:t>
            </a:r>
            <a:r>
              <a:rPr lang="en-US" baseline="0" dirty="0" smtClean="0"/>
              <a:t>plot has </a:t>
            </a:r>
            <a:r>
              <a:rPr lang="en-US" baseline="0" dirty="0" smtClean="0"/>
              <a:t>a minimum. </a:t>
            </a:r>
          </a:p>
          <a:p>
            <a:r>
              <a:rPr lang="en-US" dirty="0" smtClean="0"/>
              <a:t>The</a:t>
            </a:r>
            <a:r>
              <a:rPr lang="en-US" baseline="0" dirty="0" smtClean="0"/>
              <a:t> optimal asymptotic convergence rate is </a:t>
            </a:r>
            <a:r>
              <a:rPr lang="en-US" baseline="0" dirty="0" smtClean="0"/>
              <a:t>achieved </a:t>
            </a:r>
            <a:r>
              <a:rPr lang="en-US" baseline="0" dirty="0" smtClean="0"/>
              <a:t>with alpha = 2/3.</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Interestingly, </a:t>
            </a:r>
            <a:r>
              <a:rPr lang="en-US" b="0" baseline="0" dirty="0" smtClean="0"/>
              <a:t>kernel-estimation-based methods are asymptotically slower than unbiased methods.</a:t>
            </a:r>
            <a:endParaRPr lang="en-US" dirty="0" smtClean="0"/>
          </a:p>
        </p:txBody>
      </p:sp>
      <p:sp>
        <p:nvSpPr>
          <p:cNvPr id="5" name="Slide Number Placeholder 4"/>
          <p:cNvSpPr>
            <a:spLocks noGrp="1"/>
          </p:cNvSpPr>
          <p:nvPr>
            <p:ph type="sldNum" sz="quarter" idx="11"/>
          </p:nvPr>
        </p:nvSpPr>
        <p:spPr/>
        <p:txBody>
          <a:bodyPr/>
          <a:lstStyle/>
          <a:p>
            <a:pPr>
              <a:defRPr/>
            </a:pPr>
            <a:fld id="{6AB5DBA3-DFF6-4CFC-93DE-3F08A0E43ADF}" type="slidenum">
              <a:rPr lang="de-DE" smtClean="0"/>
              <a:pPr>
                <a:defRPr/>
              </a:pPr>
              <a:t>11</a:t>
            </a:fld>
            <a:endParaRPr lang="de-DE"/>
          </a:p>
        </p:txBody>
      </p:sp>
    </p:spTree>
    <p:extLst>
      <p:ext uri="{BB962C8B-B14F-4D97-AF65-F5344CB8AC3E}">
        <p14:creationId xmlns:p14="http://schemas.microsoft.com/office/powerpoint/2010/main" val="2664001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Moreover, the asymptotic convergence rate of kernel estimation methods depends on the number of dimensions involved in the estimation.</a:t>
            </a:r>
          </a:p>
          <a:p>
            <a:r>
              <a:rPr lang="en-US" baseline="0" dirty="0" smtClean="0"/>
              <a:t>This is a well-known formula in statistics for computing the asymptotic convergence rate of d-dimensional kernel estimation.</a:t>
            </a:r>
          </a:p>
          <a:p>
            <a:r>
              <a:rPr lang="en-US" baseline="0" dirty="0" smtClean="0"/>
              <a:t>Note that unlike, </a:t>
            </a:r>
            <a:r>
              <a:rPr lang="en-US" baseline="0" dirty="0" smtClean="0"/>
              <a:t>for example, </a:t>
            </a:r>
            <a:r>
              <a:rPr lang="en-US" baseline="0" dirty="0" smtClean="0"/>
              <a:t>Monte Carlo methods, kernel estimation suffers from curse of dimensionality.</a:t>
            </a:r>
          </a:p>
          <a:p>
            <a:endParaRPr lang="en-US" baseline="0" dirty="0" smtClean="0"/>
          </a:p>
          <a:p>
            <a:r>
              <a:rPr lang="en-US" baseline="0" dirty="0" smtClean="0"/>
              <a:t>What does that mean for rendering? Every time we add a new dimension, we decrease the convergence rate and quickly face the curse of dimensionality.</a:t>
            </a:r>
          </a:p>
          <a:p>
            <a:r>
              <a:rPr lang="en-US" baseline="0" dirty="0" smtClean="0"/>
              <a:t>For example, if we add kernel estimation in time domain for support of motion blur, then in this case we add one more dimension, and the convergence rate decreases. The same holds if we attempt to do spectral rendering by kernel estimation of wavelength during gathering. Both methods are not practically recommended, since they decrease the asymptotic convergence rate. In order to support motion blur and spectral rendering, one can pre-sample these domains before each pass, as was described by </a:t>
            </a:r>
            <a:r>
              <a:rPr lang="en-US" baseline="0" dirty="0" smtClean="0"/>
              <a:t>Toshiya Hachisuka in his part of the course.</a:t>
            </a:r>
            <a:endParaRPr lang="en-US" baseline="0" dirty="0" smtClean="0"/>
          </a:p>
          <a:p>
            <a:endParaRPr lang="en-US" baseline="0" dirty="0" smtClean="0"/>
          </a:p>
          <a:p>
            <a:r>
              <a:rPr lang="en-US" baseline="0" dirty="0" smtClean="0"/>
              <a:t>Another interesting detail is that original volumetric photon mapping suffers from slower convergence due to 3-dimensional kernel estimation (as opposed to 2 dimensions for regular photon mapping). Thus, using photon beams as a primitive is more desirable.</a:t>
            </a:r>
          </a:p>
        </p:txBody>
      </p:sp>
      <p:sp>
        <p:nvSpPr>
          <p:cNvPr id="5" name="Slide Number Placeholder 4"/>
          <p:cNvSpPr>
            <a:spLocks noGrp="1"/>
          </p:cNvSpPr>
          <p:nvPr>
            <p:ph type="sldNum" sz="quarter" idx="11"/>
          </p:nvPr>
        </p:nvSpPr>
        <p:spPr/>
        <p:txBody>
          <a:bodyPr/>
          <a:lstStyle/>
          <a:p>
            <a:pPr>
              <a:defRPr/>
            </a:pPr>
            <a:fld id="{6AB5DBA3-DFF6-4CFC-93DE-3F08A0E43ADF}" type="slidenum">
              <a:rPr lang="de-DE" smtClean="0"/>
              <a:pPr>
                <a:defRPr/>
              </a:pPr>
              <a:t>12</a:t>
            </a:fld>
            <a:endParaRPr lang="de-DE"/>
          </a:p>
        </p:txBody>
      </p:sp>
    </p:spTree>
    <p:extLst>
      <p:ext uri="{BB962C8B-B14F-4D97-AF65-F5344CB8AC3E}">
        <p14:creationId xmlns:p14="http://schemas.microsoft.com/office/powerpoint/2010/main" val="3637532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This was an asymptotic analysis. In practice, we have to worry about behavior</a:t>
            </a:r>
            <a:r>
              <a:rPr lang="en-US" sz="1200" kern="1200" baseline="0" dirty="0" smtClean="0">
                <a:solidFill>
                  <a:schemeClr val="tx1"/>
                </a:solidFill>
                <a:effectLst/>
                <a:latin typeface="Arial" charset="0"/>
                <a:ea typeface="+mn-ea"/>
                <a:cs typeface="+mn-cs"/>
              </a:rPr>
              <a:t> of MSE on </a:t>
            </a:r>
            <a:r>
              <a:rPr lang="en-US" sz="1200" kern="1200" dirty="0" smtClean="0">
                <a:solidFill>
                  <a:schemeClr val="tx1"/>
                </a:solidFill>
                <a:effectLst/>
                <a:latin typeface="Arial" charset="0"/>
                <a:ea typeface="+mn-ea"/>
                <a:cs typeface="+mn-cs"/>
              </a:rPr>
              <a:t>a finite number of photons.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t>
            </a:r>
            <a:r>
              <a:rPr lang="en-US" baseline="0" dirty="0" smtClean="0"/>
              <a:t>e will show how to select the bandwidth (radius) parameter </a:t>
            </a:r>
            <a:r>
              <a:rPr lang="en-US" i="1" baseline="0" dirty="0" smtClean="0"/>
              <a:t>r</a:t>
            </a:r>
            <a:r>
              <a:rPr lang="en-US" baseline="0" dirty="0" smtClean="0"/>
              <a:t> to achieve faster convergence in finite time.</a:t>
            </a:r>
            <a:endParaRPr lang="en-US" dirty="0"/>
          </a:p>
        </p:txBody>
      </p:sp>
      <p:sp>
        <p:nvSpPr>
          <p:cNvPr id="4" name="Slide Number Placeholder 3"/>
          <p:cNvSpPr>
            <a:spLocks noGrp="1"/>
          </p:cNvSpPr>
          <p:nvPr>
            <p:ph type="sldNum" sz="quarter" idx="10"/>
          </p:nvPr>
        </p:nvSpPr>
        <p:spPr/>
        <p:txBody>
          <a:bodyPr/>
          <a:lstStyle/>
          <a:p>
            <a:fld id="{282952FF-A083-49AD-9373-47822D0DA9FE}" type="slidenum">
              <a:rPr lang="en-US" smtClean="0"/>
              <a:t>13</a:t>
            </a:fld>
            <a:endParaRPr lang="en-US"/>
          </a:p>
        </p:txBody>
      </p:sp>
    </p:spTree>
    <p:extLst>
      <p:ext uri="{BB962C8B-B14F-4D97-AF65-F5344CB8AC3E}">
        <p14:creationId xmlns:p14="http://schemas.microsoft.com/office/powerpoint/2010/main" val="3559337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minimize the MSE on a finite set of samples, we optimize it w.r.t. the second free parameter, kernel radius (bandwidth) </a:t>
            </a:r>
            <a:r>
              <a:rPr lang="en-US" i="1" baseline="0" dirty="0" smtClean="0"/>
              <a:t>r</a:t>
            </a:r>
            <a:r>
              <a:rPr lang="en-US" baseline="0" dirty="0" smtClean="0"/>
              <a:t>.</a:t>
            </a:r>
          </a:p>
          <a:p>
            <a:r>
              <a:rPr lang="en-US" baseline="0" dirty="0" smtClean="0"/>
              <a:t>In recursive estimation in statistics, this is also a well-known approach called bandwidth selection.</a:t>
            </a:r>
          </a:p>
        </p:txBody>
      </p:sp>
      <p:sp>
        <p:nvSpPr>
          <p:cNvPr id="4" name="Slide Number Placeholder 3"/>
          <p:cNvSpPr>
            <a:spLocks noGrp="1"/>
          </p:cNvSpPr>
          <p:nvPr>
            <p:ph type="sldNum" sz="quarter" idx="10"/>
          </p:nvPr>
        </p:nvSpPr>
        <p:spPr/>
        <p:txBody>
          <a:bodyPr/>
          <a:lstStyle/>
          <a:p>
            <a:pPr>
              <a:defRPr/>
            </a:pPr>
            <a:fld id="{6AB5DBA3-DFF6-4CFC-93DE-3F08A0E43ADF}" type="slidenum">
              <a:rPr lang="de-DE" smtClean="0"/>
              <a:pPr>
                <a:defRPr/>
              </a:pPr>
              <a:t>14</a:t>
            </a:fld>
            <a:endParaRPr lang="de-DE"/>
          </a:p>
        </p:txBody>
      </p:sp>
    </p:spTree>
    <p:extLst>
      <p:ext uri="{BB962C8B-B14F-4D97-AF65-F5344CB8AC3E}">
        <p14:creationId xmlns:p14="http://schemas.microsoft.com/office/powerpoint/2010/main" val="2406556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As we can see from this plot, m</a:t>
            </a:r>
            <a:r>
              <a:rPr lang="en-US" dirty="0" smtClean="0"/>
              <a:t>inimizing </a:t>
            </a:r>
            <a:r>
              <a:rPr lang="en-US" dirty="0" smtClean="0"/>
              <a:t>MSE </a:t>
            </a:r>
            <a:r>
              <a:rPr lang="en-US" dirty="0" smtClean="0"/>
              <a:t>with respect to the parameter </a:t>
            </a:r>
            <a:r>
              <a:rPr lang="en-US" dirty="0" smtClean="0"/>
              <a:t>alpha is not enough for practical</a:t>
            </a:r>
            <a:r>
              <a:rPr lang="en-US" baseline="0" dirty="0" smtClean="0"/>
              <a:t> rendering.</a:t>
            </a:r>
          </a:p>
          <a:p>
            <a:r>
              <a:rPr lang="en-US" baseline="0" dirty="0" smtClean="0"/>
              <a:t>Even </a:t>
            </a:r>
            <a:r>
              <a:rPr lang="en-US" baseline="0" dirty="0" smtClean="0"/>
              <a:t>the optimal </a:t>
            </a:r>
            <a:r>
              <a:rPr lang="en-US" baseline="0" dirty="0" smtClean="0"/>
              <a:t>value of alpha, </a:t>
            </a:r>
            <a:r>
              <a:rPr lang="en-US" baseline="0" dirty="0" smtClean="0"/>
              <a:t>2/3 (magenta</a:t>
            </a:r>
            <a:r>
              <a:rPr lang="en-US" baseline="0" dirty="0" smtClean="0"/>
              <a:t>), </a:t>
            </a:r>
            <a:r>
              <a:rPr lang="en-US" baseline="0" dirty="0" smtClean="0"/>
              <a:t>might lead to high MSE at early stages of rendering, </a:t>
            </a:r>
            <a:r>
              <a:rPr lang="en-US" baseline="0" dirty="0" smtClean="0"/>
              <a:t>while </a:t>
            </a:r>
            <a:r>
              <a:rPr lang="en-US" baseline="0" dirty="0" smtClean="0"/>
              <a:t>providing the steepest slope.</a:t>
            </a:r>
            <a:endParaRPr lang="en-US" dirty="0" smtClean="0"/>
          </a:p>
          <a:p>
            <a:endParaRPr lang="en-US" baseline="0" dirty="0" smtClean="0"/>
          </a:p>
          <a:p>
            <a:r>
              <a:rPr lang="en-US" baseline="0" dirty="0" smtClean="0"/>
              <a:t>We will show that both variance and bias depend on </a:t>
            </a:r>
            <a:r>
              <a:rPr lang="en-US" i="1" baseline="0" dirty="0" smtClean="0"/>
              <a:t>kernel </a:t>
            </a:r>
            <a:r>
              <a:rPr lang="en-US" i="1" baseline="0" dirty="0" smtClean="0"/>
              <a:t>bandwidth </a:t>
            </a:r>
            <a:r>
              <a:rPr lang="en-US" baseline="0" dirty="0" smtClean="0"/>
              <a:t>(radius) r. </a:t>
            </a:r>
            <a:endParaRPr lang="en-US" baseline="0" dirty="0" smtClean="0"/>
          </a:p>
          <a:p>
            <a:r>
              <a:rPr lang="en-US" baseline="0" dirty="0" smtClean="0"/>
              <a:t>It is possible to select the optimal bandwidth in a way to achieve the trade-off between variance and bias, using the past photon maps.</a:t>
            </a:r>
          </a:p>
        </p:txBody>
      </p:sp>
      <p:sp>
        <p:nvSpPr>
          <p:cNvPr id="5" name="Slide Number Placeholder 4"/>
          <p:cNvSpPr>
            <a:spLocks noGrp="1"/>
          </p:cNvSpPr>
          <p:nvPr>
            <p:ph type="sldNum" sz="quarter" idx="11"/>
          </p:nvPr>
        </p:nvSpPr>
        <p:spPr/>
        <p:txBody>
          <a:bodyPr/>
          <a:lstStyle/>
          <a:p>
            <a:pPr>
              <a:defRPr/>
            </a:pPr>
            <a:fld id="{6AB5DBA3-DFF6-4CFC-93DE-3F08A0E43ADF}" type="slidenum">
              <a:rPr lang="de-DE" smtClean="0"/>
              <a:pPr>
                <a:defRPr/>
              </a:pPr>
              <a:t>15</a:t>
            </a:fld>
            <a:endParaRPr lang="de-DE"/>
          </a:p>
        </p:txBody>
      </p:sp>
    </p:spTree>
    <p:extLst>
      <p:ext uri="{BB962C8B-B14F-4D97-AF65-F5344CB8AC3E}">
        <p14:creationId xmlns:p14="http://schemas.microsoft.com/office/powerpoint/2010/main" val="3700727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As was mentioned by </a:t>
            </a:r>
            <a:r>
              <a:rPr lang="en-US" dirty="0" smtClean="0"/>
              <a:t>Toshiya Hachisuka earlier in this course, </a:t>
            </a:r>
            <a:r>
              <a:rPr lang="en-US" baseline="0" dirty="0" smtClean="0"/>
              <a:t>we know that </a:t>
            </a:r>
            <a:r>
              <a:rPr lang="en-US" dirty="0" smtClean="0"/>
              <a:t>the mean squared </a:t>
            </a:r>
            <a:r>
              <a:rPr lang="en-US" baseline="0" dirty="0" smtClean="0"/>
              <a:t>error of such recursive kernel estimator can be decomposed into variance and a bias squared.</a:t>
            </a:r>
          </a:p>
        </p:txBody>
      </p:sp>
      <p:sp>
        <p:nvSpPr>
          <p:cNvPr id="5" name="Slide Number Placeholder 4"/>
          <p:cNvSpPr>
            <a:spLocks noGrp="1"/>
          </p:cNvSpPr>
          <p:nvPr>
            <p:ph type="sldNum" sz="quarter" idx="11"/>
          </p:nvPr>
        </p:nvSpPr>
        <p:spPr/>
        <p:txBody>
          <a:bodyPr/>
          <a:lstStyle/>
          <a:p>
            <a:pPr>
              <a:defRPr/>
            </a:pPr>
            <a:fld id="{6AB5DBA3-DFF6-4CFC-93DE-3F08A0E43ADF}" type="slidenum">
              <a:rPr lang="de-DE" smtClean="0"/>
              <a:pPr>
                <a:defRPr/>
              </a:pPr>
              <a:t>16</a:t>
            </a:fld>
            <a:endParaRPr lang="de-DE"/>
          </a:p>
        </p:txBody>
      </p:sp>
    </p:spTree>
    <p:extLst>
      <p:ext uri="{BB962C8B-B14F-4D97-AF65-F5344CB8AC3E}">
        <p14:creationId xmlns:p14="http://schemas.microsoft.com/office/powerpoint/2010/main" val="2154971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The variance in our case consists of two subterms: </a:t>
            </a:r>
          </a:p>
          <a:p>
            <a:r>
              <a:rPr lang="en-US" baseline="0" dirty="0" smtClean="0"/>
              <a:t>  - the variance directly related to the kernel estimation </a:t>
            </a:r>
            <a:r>
              <a:rPr lang="en-US" baseline="0" dirty="0" smtClean="0"/>
              <a:t>(that is, </a:t>
            </a:r>
            <a:r>
              <a:rPr lang="en-US" baseline="0" dirty="0" smtClean="0"/>
              <a:t>the noisy distribution of photons</a:t>
            </a:r>
            <a:r>
              <a:rPr lang="en-US" baseline="0" dirty="0" smtClean="0"/>
              <a:t>);</a:t>
            </a:r>
            <a:endParaRPr lang="en-US" baseline="0" dirty="0" smtClean="0"/>
          </a:p>
          <a:p>
            <a:r>
              <a:rPr lang="en-US" baseline="0" dirty="0" smtClean="0"/>
              <a:t>  - and the variance coming from the high-dimensional path </a:t>
            </a:r>
            <a:r>
              <a:rPr lang="en-US" baseline="0" dirty="0" smtClean="0"/>
              <a:t>integral.</a:t>
            </a:r>
            <a:endParaRPr lang="en-US" baseline="0" dirty="0" smtClean="0"/>
          </a:p>
        </p:txBody>
      </p:sp>
      <p:sp>
        <p:nvSpPr>
          <p:cNvPr id="5" name="Slide Number Placeholder 4"/>
          <p:cNvSpPr>
            <a:spLocks noGrp="1"/>
          </p:cNvSpPr>
          <p:nvPr>
            <p:ph type="sldNum" sz="quarter" idx="11"/>
          </p:nvPr>
        </p:nvSpPr>
        <p:spPr/>
        <p:txBody>
          <a:bodyPr/>
          <a:lstStyle/>
          <a:p>
            <a:pPr>
              <a:defRPr/>
            </a:pPr>
            <a:fld id="{6AB5DBA3-DFF6-4CFC-93DE-3F08A0E43ADF}" type="slidenum">
              <a:rPr lang="de-DE" smtClean="0"/>
              <a:pPr>
                <a:defRPr/>
              </a:pPr>
              <a:t>17</a:t>
            </a:fld>
            <a:endParaRPr lang="de-DE"/>
          </a:p>
        </p:txBody>
      </p:sp>
    </p:spTree>
    <p:extLst>
      <p:ext uri="{BB962C8B-B14F-4D97-AF65-F5344CB8AC3E}">
        <p14:creationId xmlns:p14="http://schemas.microsoft.com/office/powerpoint/2010/main" val="3854901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It can be shown that the measurement variance is significantly higher (see the </a:t>
            </a:r>
            <a:r>
              <a:rPr lang="en-US" baseline="0" dirty="0" smtClean="0"/>
              <a:t>original paper </a:t>
            </a:r>
            <a:r>
              <a:rPr lang="en-US" baseline="0" dirty="0" smtClean="0"/>
              <a:t>for details).</a:t>
            </a:r>
          </a:p>
        </p:txBody>
      </p:sp>
      <p:sp>
        <p:nvSpPr>
          <p:cNvPr id="5" name="Slide Number Placeholder 4"/>
          <p:cNvSpPr>
            <a:spLocks noGrp="1"/>
          </p:cNvSpPr>
          <p:nvPr>
            <p:ph type="sldNum" sz="quarter" idx="11"/>
          </p:nvPr>
        </p:nvSpPr>
        <p:spPr/>
        <p:txBody>
          <a:bodyPr/>
          <a:lstStyle/>
          <a:p>
            <a:pPr>
              <a:defRPr/>
            </a:pPr>
            <a:fld id="{6AB5DBA3-DFF6-4CFC-93DE-3F08A0E43ADF}" type="slidenum">
              <a:rPr lang="de-DE" smtClean="0"/>
              <a:pPr>
                <a:defRPr/>
              </a:pPr>
              <a:t>18</a:t>
            </a:fld>
            <a:endParaRPr lang="de-DE"/>
          </a:p>
        </p:txBody>
      </p:sp>
    </p:spTree>
    <p:extLst>
      <p:ext uri="{BB962C8B-B14F-4D97-AF65-F5344CB8AC3E}">
        <p14:creationId xmlns:p14="http://schemas.microsoft.com/office/powerpoint/2010/main" val="2079811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Thus the major contributors to the </a:t>
            </a:r>
            <a:r>
              <a:rPr lang="en-US" baseline="0" dirty="0" smtClean="0"/>
              <a:t>error of photon mapping class methods are </a:t>
            </a:r>
            <a:r>
              <a:rPr lang="en-US" baseline="0" dirty="0" smtClean="0"/>
              <a:t>the variance stemming from the path sampling (image noise</a:t>
            </a:r>
            <a:r>
              <a:rPr lang="en-US" baseline="0" dirty="0" smtClean="0"/>
              <a:t>); </a:t>
            </a:r>
            <a:r>
              <a:rPr lang="en-US" baseline="0" dirty="0" smtClean="0"/>
              <a:t>and the bias introduced by kernel estimation (blurred illumination).</a:t>
            </a:r>
            <a:r>
              <a:rPr lang="en-GB" baseline="0" dirty="0" smtClean="0"/>
              <a:t> This error directly depends on the two parameters </a:t>
            </a:r>
            <a:r>
              <a:rPr lang="en-GB" baseline="0" dirty="0" smtClean="0"/>
              <a:t>(alpha and r) we described earlier.</a:t>
            </a:r>
            <a:endParaRPr lang="en-US" baseline="0" dirty="0" smtClean="0"/>
          </a:p>
        </p:txBody>
      </p:sp>
      <p:sp>
        <p:nvSpPr>
          <p:cNvPr id="5" name="Slide Number Placeholder 4"/>
          <p:cNvSpPr>
            <a:spLocks noGrp="1"/>
          </p:cNvSpPr>
          <p:nvPr>
            <p:ph type="sldNum" sz="quarter" idx="11"/>
          </p:nvPr>
        </p:nvSpPr>
        <p:spPr/>
        <p:txBody>
          <a:bodyPr/>
          <a:lstStyle/>
          <a:p>
            <a:pPr>
              <a:defRPr/>
            </a:pPr>
            <a:fld id="{6AB5DBA3-DFF6-4CFC-93DE-3F08A0E43ADF}" type="slidenum">
              <a:rPr lang="de-DE" smtClean="0"/>
              <a:pPr>
                <a:defRPr/>
              </a:pPr>
              <a:t>19</a:t>
            </a:fld>
            <a:endParaRPr lang="de-DE"/>
          </a:p>
        </p:txBody>
      </p:sp>
    </p:spTree>
    <p:extLst>
      <p:ext uri="{BB962C8B-B14F-4D97-AF65-F5344CB8AC3E}">
        <p14:creationId xmlns:p14="http://schemas.microsoft.com/office/powerpoint/2010/main" val="149240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Progressive photon mapping can be interpreted</a:t>
            </a:r>
            <a:r>
              <a:rPr lang="en-GB" baseline="0" dirty="0" smtClean="0"/>
              <a:t> as an estimator that constructs the full paths from camera to light by constantly connecting two fresh subpaths.</a:t>
            </a:r>
          </a:p>
          <a:p>
            <a:r>
              <a:rPr lang="en-GB" baseline="0" dirty="0" smtClean="0"/>
              <a:t>The estimation is a sum, where </a:t>
            </a:r>
            <a:r>
              <a:rPr lang="en-GB" baseline="0" dirty="0" err="1" smtClean="0"/>
              <a:t>W_n</a:t>
            </a:r>
            <a:r>
              <a:rPr lang="en-GB" baseline="0" dirty="0" smtClean="0"/>
              <a:t> is the importance of the eye subpath and </a:t>
            </a:r>
            <a:r>
              <a:rPr lang="en-GB" baseline="0" dirty="0" err="1" smtClean="0"/>
              <a:t>gamma_i</a:t>
            </a:r>
            <a:r>
              <a:rPr lang="en-GB" baseline="0" dirty="0" smtClean="0"/>
              <a:t> is the </a:t>
            </a:r>
            <a:r>
              <a:rPr lang="en-GB" baseline="0" dirty="0" smtClean="0"/>
              <a:t>outgoing radiance from a </a:t>
            </a:r>
            <a:r>
              <a:rPr lang="en-GB" baseline="0" dirty="0" smtClean="0"/>
              <a:t>light subpath (photon</a:t>
            </a:r>
            <a:r>
              <a:rPr lang="en-GB" baseline="0" dirty="0" smtClean="0"/>
              <a:t>), as described in Probabilistic PPM [KnausZwicker2011].</a:t>
            </a:r>
            <a:endParaRPr lang="en-GB" baseline="0" dirty="0" smtClean="0"/>
          </a:p>
          <a:p>
            <a:r>
              <a:rPr lang="en-GB" baseline="0" dirty="0" smtClean="0"/>
              <a:t>So, the actual construction is a regularized (imprecise) junction of two end vertices.</a:t>
            </a:r>
            <a:endParaRPr lang="en-GB" dirty="0"/>
          </a:p>
        </p:txBody>
      </p:sp>
      <p:sp>
        <p:nvSpPr>
          <p:cNvPr id="5" name="Slide Number Placeholder 4"/>
          <p:cNvSpPr>
            <a:spLocks noGrp="1"/>
          </p:cNvSpPr>
          <p:nvPr>
            <p:ph type="sldNum" sz="quarter" idx="11"/>
          </p:nvPr>
        </p:nvSpPr>
        <p:spPr/>
        <p:txBody>
          <a:bodyPr/>
          <a:lstStyle/>
          <a:p>
            <a:pPr>
              <a:defRPr/>
            </a:pPr>
            <a:fld id="{6AB5DBA3-DFF6-4CFC-93DE-3F08A0E43ADF}" type="slidenum">
              <a:rPr lang="de-DE" smtClean="0"/>
              <a:pPr>
                <a:defRPr/>
              </a:pPr>
              <a:t>2</a:t>
            </a:fld>
            <a:endParaRPr lang="de-DE"/>
          </a:p>
        </p:txBody>
      </p:sp>
    </p:spTree>
    <p:extLst>
      <p:ext uri="{BB962C8B-B14F-4D97-AF65-F5344CB8AC3E}">
        <p14:creationId xmlns:p14="http://schemas.microsoft.com/office/powerpoint/2010/main" val="4239917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As was explained by </a:t>
            </a:r>
            <a:r>
              <a:rPr lang="en-US" baseline="0" dirty="0" smtClean="0"/>
              <a:t>Toshiya Hachisuka </a:t>
            </a:r>
            <a:r>
              <a:rPr lang="en-US" baseline="0" dirty="0" smtClean="0"/>
              <a:t>in his error analysis </a:t>
            </a:r>
            <a:r>
              <a:rPr lang="en-US" baseline="0" dirty="0" smtClean="0"/>
              <a:t>part of the course, </a:t>
            </a:r>
            <a:r>
              <a:rPr lang="en-US" baseline="0" dirty="0" smtClean="0"/>
              <a:t>both variance and bias depend on kernel bandwidth.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Interestingly, </a:t>
            </a:r>
            <a:r>
              <a:rPr lang="en-US" baseline="0" dirty="0" smtClean="0"/>
              <a:t>both terms have a counter-dependence </a:t>
            </a:r>
            <a:r>
              <a:rPr lang="en-US" baseline="0" dirty="0" smtClean="0"/>
              <a:t>on the bandwidth, which suggests that we can balance between variance and bias </a:t>
            </a:r>
            <a:r>
              <a:rPr lang="en-US" baseline="0" dirty="0" smtClean="0"/>
              <a:t>just by </a:t>
            </a:r>
            <a:r>
              <a:rPr lang="en-US" baseline="0" dirty="0" smtClean="0"/>
              <a:t>changing this bandwidth </a:t>
            </a:r>
            <a:r>
              <a:rPr lang="en-US" i="1" baseline="0" dirty="0" smtClean="0"/>
              <a:t>r</a:t>
            </a:r>
            <a:r>
              <a:rPr lang="en-US" baseline="0" dirty="0" smtClean="0"/>
              <a:t>.</a:t>
            </a:r>
          </a:p>
          <a:p>
            <a:r>
              <a:rPr lang="en-US" baseline="0" dirty="0" smtClean="0"/>
              <a:t>We generalize </a:t>
            </a:r>
            <a:r>
              <a:rPr lang="en-US" baseline="0" dirty="0" smtClean="0"/>
              <a:t>Toshiya’s error analysis for </a:t>
            </a:r>
            <a:r>
              <a:rPr lang="en-US" baseline="0" dirty="0" smtClean="0"/>
              <a:t>stochastic progressive photon mapping case, where the </a:t>
            </a:r>
            <a:r>
              <a:rPr lang="en-US" baseline="0" dirty="0" smtClean="0"/>
              <a:t>kernel estimation point </a:t>
            </a:r>
            <a:r>
              <a:rPr lang="en-US" baseline="0" dirty="0" smtClean="0"/>
              <a:t>can also vary.</a:t>
            </a:r>
          </a:p>
          <a:p>
            <a:r>
              <a:rPr lang="en-US" baseline="0" dirty="0" smtClean="0"/>
              <a:t>In this case, bias depends on the so-called pixel Laplacian ∆𝐼, which </a:t>
            </a:r>
            <a:r>
              <a:rPr lang="en-US" baseline="0" dirty="0" smtClean="0"/>
              <a:t>can be intuitively explained as an average curvature </a:t>
            </a:r>
            <a:r>
              <a:rPr lang="en-US" baseline="0" dirty="0" smtClean="0"/>
              <a:t>of the estimated radiance around the </a:t>
            </a:r>
            <a:r>
              <a:rPr lang="en-US" baseline="0" dirty="0" smtClean="0"/>
              <a:t>all estimation points within the pixel. </a:t>
            </a:r>
            <a:endParaRPr lang="en-US" baseline="0" dirty="0" smtClean="0"/>
          </a:p>
          <a:p>
            <a:r>
              <a:rPr lang="en-US" baseline="0" dirty="0" smtClean="0"/>
              <a:t>This pixel </a:t>
            </a:r>
            <a:r>
              <a:rPr lang="en-US" baseline="0" dirty="0" err="1" smtClean="0"/>
              <a:t>Laplacian</a:t>
            </a:r>
            <a:r>
              <a:rPr lang="en-US" baseline="0" dirty="0" smtClean="0"/>
              <a:t> is unknown and needs to be robustly estimated.</a:t>
            </a:r>
          </a:p>
        </p:txBody>
      </p:sp>
      <p:sp>
        <p:nvSpPr>
          <p:cNvPr id="5" name="Slide Number Placeholder 4"/>
          <p:cNvSpPr>
            <a:spLocks noGrp="1"/>
          </p:cNvSpPr>
          <p:nvPr>
            <p:ph type="sldNum" sz="quarter" idx="11"/>
          </p:nvPr>
        </p:nvSpPr>
        <p:spPr/>
        <p:txBody>
          <a:bodyPr/>
          <a:lstStyle/>
          <a:p>
            <a:pPr>
              <a:defRPr/>
            </a:pPr>
            <a:fld id="{6AB5DBA3-DFF6-4CFC-93DE-3F08A0E43ADF}" type="slidenum">
              <a:rPr lang="de-DE" smtClean="0"/>
              <a:pPr>
                <a:defRPr/>
              </a:pPr>
              <a:t>20</a:t>
            </a:fld>
            <a:endParaRPr lang="de-DE"/>
          </a:p>
        </p:txBody>
      </p:sp>
    </p:spTree>
    <p:extLst>
      <p:ext uri="{BB962C8B-B14F-4D97-AF65-F5344CB8AC3E}">
        <p14:creationId xmlns:p14="http://schemas.microsoft.com/office/powerpoint/2010/main" val="3256634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In order to estimate pixel </a:t>
            </a:r>
            <a:r>
              <a:rPr lang="en-US" baseline="0" dirty="0" err="1" smtClean="0"/>
              <a:t>Laplacian</a:t>
            </a:r>
            <a:r>
              <a:rPr lang="en-US" baseline="0" dirty="0" smtClean="0"/>
              <a:t>, we expand it into </a:t>
            </a:r>
            <a:r>
              <a:rPr lang="en-US" baseline="0" dirty="0" err="1" smtClean="0"/>
              <a:t>Laplacians</a:t>
            </a:r>
            <a:r>
              <a:rPr lang="en-US" baseline="0" dirty="0" smtClean="0"/>
              <a:t> at each potential shading point.</a:t>
            </a:r>
          </a:p>
          <a:p>
            <a:r>
              <a:rPr lang="en-US" baseline="0" dirty="0" smtClean="0"/>
              <a:t>This way we can estimate Laplacian with kernel method at a shading point and then compute a Monte-Carlo estimate of the resulting pixel Laplacian by taking into account the importance weight of the camera subpath and the probability of sampling this shading point</a:t>
            </a:r>
            <a:r>
              <a:rPr lang="en-US" baseline="0" dirty="0" smtClean="0"/>
              <a:t>.</a:t>
            </a:r>
            <a:endParaRPr lang="en-US" baseline="0" dirty="0" smtClean="0"/>
          </a:p>
        </p:txBody>
      </p:sp>
      <p:sp>
        <p:nvSpPr>
          <p:cNvPr id="5" name="Slide Number Placeholder 4"/>
          <p:cNvSpPr>
            <a:spLocks noGrp="1"/>
          </p:cNvSpPr>
          <p:nvPr>
            <p:ph type="sldNum" sz="quarter" idx="11"/>
          </p:nvPr>
        </p:nvSpPr>
        <p:spPr/>
        <p:txBody>
          <a:bodyPr/>
          <a:lstStyle/>
          <a:p>
            <a:pPr>
              <a:defRPr/>
            </a:pPr>
            <a:fld id="{6AB5DBA3-DFF6-4CFC-93DE-3F08A0E43ADF}" type="slidenum">
              <a:rPr lang="de-DE" smtClean="0"/>
              <a:pPr>
                <a:defRPr/>
              </a:pPr>
              <a:t>21</a:t>
            </a:fld>
            <a:endParaRPr lang="de-DE"/>
          </a:p>
        </p:txBody>
      </p:sp>
    </p:spTree>
    <p:extLst>
      <p:ext uri="{BB962C8B-B14F-4D97-AF65-F5344CB8AC3E}">
        <p14:creationId xmlns:p14="http://schemas.microsoft.com/office/powerpoint/2010/main" val="3628539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In order to estimate</a:t>
            </a:r>
            <a:r>
              <a:rPr lang="en-GB" baseline="0" dirty="0" smtClean="0"/>
              <a:t> </a:t>
            </a:r>
            <a:r>
              <a:rPr lang="en-GB" baseline="0" dirty="0" err="1" smtClean="0"/>
              <a:t>Laplacian</a:t>
            </a:r>
            <a:r>
              <a:rPr lang="en-GB" baseline="0" dirty="0" smtClean="0"/>
              <a:t> at each shading point, Toshiya mentioned that the derivatives of the kernel can be used.</a:t>
            </a:r>
          </a:p>
          <a:p>
            <a:r>
              <a:rPr lang="en-GB" baseline="0" dirty="0" smtClean="0"/>
              <a:t>However, we found that such an estimation is instable on the radiance discontinuities, such as, </a:t>
            </a:r>
            <a:r>
              <a:rPr lang="en-GB" baseline="0" dirty="0" smtClean="0"/>
              <a:t>for example, </a:t>
            </a:r>
            <a:r>
              <a:rPr lang="en-GB" baseline="0" dirty="0" smtClean="0"/>
              <a:t>a hard edge of a shadow.</a:t>
            </a:r>
          </a:p>
          <a:p>
            <a:r>
              <a:rPr lang="en-GB" baseline="0" dirty="0" smtClean="0"/>
              <a:t>Thus, we use </a:t>
            </a:r>
            <a:r>
              <a:rPr lang="en-GB" baseline="0" dirty="0" smtClean="0"/>
              <a:t>a </a:t>
            </a:r>
            <a:r>
              <a:rPr lang="en-GB" baseline="0" dirty="0" smtClean="0"/>
              <a:t>recent </a:t>
            </a:r>
            <a:r>
              <a:rPr lang="en-GB" baseline="0" dirty="0" smtClean="0"/>
              <a:t>approach of recursive </a:t>
            </a:r>
            <a:r>
              <a:rPr lang="en-GB" baseline="0" dirty="0" smtClean="0"/>
              <a:t>finite differencing along tangent axes of the surface.</a:t>
            </a:r>
          </a:p>
          <a:p>
            <a:r>
              <a:rPr lang="en-GB" baseline="0" dirty="0" smtClean="0"/>
              <a:t>This is a standalone recursive estimator, which has multiple kernel estimators and computes the Laplacian as a </a:t>
            </a:r>
            <a:r>
              <a:rPr lang="en-GB" baseline="0" dirty="0" smtClean="0"/>
              <a:t>recursive finite </a:t>
            </a:r>
            <a:r>
              <a:rPr lang="en-GB" baseline="0" dirty="0" smtClean="0"/>
              <a:t>difference of them.</a:t>
            </a:r>
          </a:p>
          <a:p>
            <a:r>
              <a:rPr lang="en-GB" baseline="0" dirty="0" smtClean="0"/>
              <a:t>This estimator has its own independent shrinking bandwidth parameter </a:t>
            </a:r>
            <a:r>
              <a:rPr lang="en-GB" i="1" baseline="0" dirty="0" smtClean="0"/>
              <a:t>h</a:t>
            </a:r>
            <a:r>
              <a:rPr lang="en-GB" baseline="0" dirty="0" smtClean="0"/>
              <a:t>, which can be selected in a more simplified way and </a:t>
            </a:r>
            <a:r>
              <a:rPr lang="en-GB" baseline="0" dirty="0" smtClean="0"/>
              <a:t>does not </a:t>
            </a:r>
            <a:r>
              <a:rPr lang="en-GB" baseline="0" dirty="0" smtClean="0"/>
              <a:t>influence the quality of bandwidth selection too much (please see the </a:t>
            </a:r>
            <a:r>
              <a:rPr lang="en-GB" baseline="0" dirty="0" smtClean="0"/>
              <a:t>original paper for more details on it).</a:t>
            </a:r>
            <a:endParaRPr lang="en-GB" baseline="0" dirty="0" smtClean="0"/>
          </a:p>
          <a:p>
            <a:r>
              <a:rPr lang="en-GB" baseline="0" dirty="0" smtClean="0"/>
              <a:t>Unlike kernel derivatives estimator, this </a:t>
            </a:r>
            <a:r>
              <a:rPr lang="en-GB" baseline="0" dirty="0" smtClean="0"/>
              <a:t>recursive finite differencing </a:t>
            </a:r>
            <a:r>
              <a:rPr lang="en-GB" baseline="0" dirty="0" smtClean="0"/>
              <a:t>estimator is </a:t>
            </a:r>
            <a:r>
              <a:rPr lang="en-GB" baseline="0" dirty="0" smtClean="0"/>
              <a:t>robust on discontinuities, which is an important property for our bandwidth </a:t>
            </a:r>
            <a:r>
              <a:rPr lang="en-GB" baseline="0" dirty="0" smtClean="0"/>
              <a:t>selection method.</a:t>
            </a:r>
            <a:endParaRPr lang="en-GB" dirty="0"/>
          </a:p>
        </p:txBody>
      </p:sp>
      <p:sp>
        <p:nvSpPr>
          <p:cNvPr id="5" name="Slide Number Placeholder 4"/>
          <p:cNvSpPr>
            <a:spLocks noGrp="1"/>
          </p:cNvSpPr>
          <p:nvPr>
            <p:ph type="sldNum" sz="quarter" idx="11"/>
          </p:nvPr>
        </p:nvSpPr>
        <p:spPr/>
        <p:txBody>
          <a:bodyPr/>
          <a:lstStyle/>
          <a:p>
            <a:pPr>
              <a:defRPr/>
            </a:pPr>
            <a:fld id="{6AB5DBA3-DFF6-4CFC-93DE-3F08A0E43ADF}" type="slidenum">
              <a:rPr lang="de-DE" smtClean="0"/>
              <a:pPr>
                <a:defRPr/>
              </a:pPr>
              <a:t>22</a:t>
            </a:fld>
            <a:endParaRPr lang="de-DE"/>
          </a:p>
        </p:txBody>
      </p:sp>
    </p:spTree>
    <p:extLst>
      <p:ext uri="{BB962C8B-B14F-4D97-AF65-F5344CB8AC3E}">
        <p14:creationId xmlns:p14="http://schemas.microsoft.com/office/powerpoint/2010/main" val="2664441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Now, that</a:t>
            </a:r>
            <a:r>
              <a:rPr lang="en-GB" baseline="0" dirty="0" smtClean="0"/>
              <a:t> we have all the unknowns to select the optimal bandwidth on the fly, we can achieve faster convergence in practical scenarios of finite time. </a:t>
            </a:r>
          </a:p>
          <a:p>
            <a:r>
              <a:rPr lang="en-GB" baseline="0" dirty="0" smtClean="0"/>
              <a:t>After estimating all the unknowns, we </a:t>
            </a:r>
            <a:r>
              <a:rPr lang="en-GB" baseline="0" dirty="0" smtClean="0"/>
              <a:t>minimize the MSE </a:t>
            </a:r>
            <a:r>
              <a:rPr lang="en-GB" baseline="0" dirty="0" smtClean="0"/>
              <a:t>with respect to </a:t>
            </a:r>
            <a:r>
              <a:rPr lang="en-GB" baseline="0" dirty="0" smtClean="0"/>
              <a:t>the parameter </a:t>
            </a:r>
            <a:r>
              <a:rPr lang="en-GB" i="1" baseline="0" dirty="0" smtClean="0"/>
              <a:t>r</a:t>
            </a:r>
            <a:r>
              <a:rPr lang="en-GB" i="0" baseline="0" dirty="0" smtClean="0"/>
              <a:t>.</a:t>
            </a:r>
            <a:endParaRPr lang="en-GB" baseline="0" dirty="0" smtClean="0"/>
          </a:p>
          <a:p>
            <a:r>
              <a:rPr lang="en-GB" baseline="0" dirty="0" smtClean="0"/>
              <a:t>After </a:t>
            </a:r>
            <a:r>
              <a:rPr lang="en-GB" baseline="0" dirty="0" smtClean="0"/>
              <a:t>a few photon maps, MSE becomes already smaller than with the best manually-chosen parameters.</a:t>
            </a:r>
          </a:p>
          <a:p>
            <a:r>
              <a:rPr lang="en-GB" baseline="0" dirty="0" smtClean="0"/>
              <a:t>However, at some point, the lines become parallel, which suggests that the asymptotic convergence rate is the same.</a:t>
            </a:r>
          </a:p>
          <a:p>
            <a:r>
              <a:rPr lang="en-GB" dirty="0" smtClean="0"/>
              <a:t>The proposed selector</a:t>
            </a:r>
            <a:r>
              <a:rPr lang="en-GB" baseline="0" dirty="0" smtClean="0"/>
              <a:t> always tries to keep the balance between image noise and bias.</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 selector uses past samples to estimate several auxiliary values, so it learns from the data.</a:t>
            </a:r>
          </a:p>
          <a:p>
            <a:endParaRPr lang="en-GB" dirty="0"/>
          </a:p>
        </p:txBody>
      </p:sp>
      <p:sp>
        <p:nvSpPr>
          <p:cNvPr id="5" name="Slide Number Placeholder 4"/>
          <p:cNvSpPr>
            <a:spLocks noGrp="1"/>
          </p:cNvSpPr>
          <p:nvPr>
            <p:ph type="sldNum" sz="quarter" idx="11"/>
          </p:nvPr>
        </p:nvSpPr>
        <p:spPr/>
        <p:txBody>
          <a:bodyPr/>
          <a:lstStyle/>
          <a:p>
            <a:pPr>
              <a:defRPr/>
            </a:pPr>
            <a:fld id="{6AB5DBA3-DFF6-4CFC-93DE-3F08A0E43ADF}" type="slidenum">
              <a:rPr lang="de-DE" smtClean="0"/>
              <a:pPr>
                <a:defRPr/>
              </a:pPr>
              <a:t>23</a:t>
            </a:fld>
            <a:endParaRPr lang="de-DE"/>
          </a:p>
        </p:txBody>
      </p:sp>
    </p:spTree>
    <p:extLst>
      <p:ext uri="{BB962C8B-B14F-4D97-AF65-F5344CB8AC3E}">
        <p14:creationId xmlns:p14="http://schemas.microsoft.com/office/powerpoint/2010/main" val="762309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Here are some results.</a:t>
            </a:r>
            <a:r>
              <a:rPr lang="en-US" baseline="0" dirty="0" smtClean="0"/>
              <a:t> </a:t>
            </a:r>
          </a:p>
          <a:p>
            <a:r>
              <a:rPr lang="en-US" dirty="0" smtClean="0"/>
              <a:t>Equal time comparison. Less variance in flat regions,</a:t>
            </a:r>
            <a:r>
              <a:rPr lang="en-US" baseline="0" dirty="0" smtClean="0"/>
              <a:t> yet caustic e</a:t>
            </a:r>
            <a:r>
              <a:rPr lang="en-US" dirty="0" smtClean="0"/>
              <a:t>dges</a:t>
            </a:r>
            <a:r>
              <a:rPr lang="en-US" baseline="0" dirty="0" smtClean="0"/>
              <a:t> are sharp.</a:t>
            </a:r>
            <a:endParaRPr lang="en-US" dirty="0" smtClean="0"/>
          </a:p>
          <a:p>
            <a:endParaRPr lang="en-GB" dirty="0"/>
          </a:p>
        </p:txBody>
      </p:sp>
      <p:sp>
        <p:nvSpPr>
          <p:cNvPr id="4" name="Slide Number Placeholder 3"/>
          <p:cNvSpPr>
            <a:spLocks noGrp="1"/>
          </p:cNvSpPr>
          <p:nvPr>
            <p:ph type="sldNum" sz="quarter" idx="10"/>
          </p:nvPr>
        </p:nvSpPr>
        <p:spPr/>
        <p:txBody>
          <a:bodyPr/>
          <a:lstStyle/>
          <a:p>
            <a:fld id="{6B71A56A-4FA2-43B1-B63B-064CBBDF4036}" type="slidenum">
              <a:rPr lang="en-GB" smtClean="0"/>
              <a:t>24</a:t>
            </a:fld>
            <a:endParaRPr lang="en-GB"/>
          </a:p>
        </p:txBody>
      </p:sp>
    </p:spTree>
    <p:extLst>
      <p:ext uri="{BB962C8B-B14F-4D97-AF65-F5344CB8AC3E}">
        <p14:creationId xmlns:p14="http://schemas.microsoft.com/office/powerpoint/2010/main" val="2275414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Equal time comparison. Heavy</a:t>
            </a:r>
            <a:r>
              <a:rPr lang="en-US" baseline="0" dirty="0" smtClean="0"/>
              <a:t> out of focus region (different shading points within pixel support).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Less </a:t>
            </a:r>
            <a:r>
              <a:rPr lang="en-US" dirty="0" smtClean="0"/>
              <a:t>variance,</a:t>
            </a:r>
            <a:r>
              <a:rPr lang="en-US" baseline="0" dirty="0" smtClean="0"/>
              <a:t> caustic edges remain sharp even out of focus, yet gathering radius is enlarged where possible.</a:t>
            </a:r>
            <a:endParaRPr lang="en-US" dirty="0" smtClean="0"/>
          </a:p>
        </p:txBody>
      </p:sp>
      <p:sp>
        <p:nvSpPr>
          <p:cNvPr id="4" name="Slide Number Placeholder 3"/>
          <p:cNvSpPr>
            <a:spLocks noGrp="1"/>
          </p:cNvSpPr>
          <p:nvPr>
            <p:ph type="sldNum" sz="quarter" idx="10"/>
          </p:nvPr>
        </p:nvSpPr>
        <p:spPr/>
        <p:txBody>
          <a:bodyPr/>
          <a:lstStyle/>
          <a:p>
            <a:fld id="{6B71A56A-4FA2-43B1-B63B-064CBBDF4036}" type="slidenum">
              <a:rPr lang="en-GB" smtClean="0"/>
              <a:t>25</a:t>
            </a:fld>
            <a:endParaRPr lang="en-GB"/>
          </a:p>
        </p:txBody>
      </p:sp>
    </p:spTree>
    <p:extLst>
      <p:ext uri="{BB962C8B-B14F-4D97-AF65-F5344CB8AC3E}">
        <p14:creationId xmlns:p14="http://schemas.microsoft.com/office/powerpoint/2010/main" val="1600809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To conclude my part,</a:t>
            </a:r>
            <a:r>
              <a:rPr lang="en-US" baseline="0" dirty="0" smtClean="0"/>
              <a:t> we have deduced the </a:t>
            </a:r>
            <a:r>
              <a:rPr lang="en-US" b="1" baseline="0" dirty="0" smtClean="0"/>
              <a:t>asymptotic</a:t>
            </a:r>
            <a:r>
              <a:rPr lang="en-US" baseline="0" dirty="0" smtClean="0"/>
              <a:t> convergence rate for photon mapping class methods.</a:t>
            </a:r>
          </a:p>
          <a:p>
            <a:r>
              <a:rPr lang="en-US" baseline="0" dirty="0" smtClean="0"/>
              <a:t>The asymptotic convergence is slower comparing to unbiased methods whenever one applies a kernel </a:t>
            </a:r>
            <a:r>
              <a:rPr lang="en-US" baseline="0" dirty="0" smtClean="0"/>
              <a:t>estimation (please notice that the slopes of the plots on the figure are different).</a:t>
            </a:r>
            <a:endParaRPr lang="en-US" baseline="0" dirty="0" smtClean="0"/>
          </a:p>
          <a:p>
            <a:r>
              <a:rPr lang="en-US" baseline="0" dirty="0" smtClean="0"/>
              <a:t>However, that </a:t>
            </a:r>
            <a:r>
              <a:rPr lang="en-US" baseline="0" dirty="0" smtClean="0"/>
              <a:t>does not </a:t>
            </a:r>
            <a:r>
              <a:rPr lang="en-US" baseline="0" dirty="0" smtClean="0"/>
              <a:t>necessarily mean the results are inferior – in many practical cases the initial error is much lower because of efficient variance reduction; and might still stay low after long rendering time.</a:t>
            </a:r>
          </a:p>
          <a:p>
            <a:endParaRPr lang="en-US" baseline="0" dirty="0" smtClean="0"/>
          </a:p>
          <a:p>
            <a:r>
              <a:rPr lang="en-US" baseline="0" dirty="0" smtClean="0"/>
              <a:t>The second </a:t>
            </a:r>
            <a:r>
              <a:rPr lang="en-US" baseline="0" dirty="0" smtClean="0"/>
              <a:t>part is </a:t>
            </a:r>
            <a:r>
              <a:rPr lang="en-US" baseline="0" dirty="0" smtClean="0"/>
              <a:t>the adaptive bandwidth (radius) selection.</a:t>
            </a:r>
          </a:p>
          <a:p>
            <a:r>
              <a:rPr lang="en-US" baseline="0" dirty="0" smtClean="0"/>
              <a:t>The method uses the same photon map data to estimate the pixel </a:t>
            </a:r>
            <a:r>
              <a:rPr lang="en-US" baseline="0" dirty="0" err="1" smtClean="0"/>
              <a:t>Laplacian</a:t>
            </a:r>
            <a:r>
              <a:rPr lang="en-US" baseline="0" dirty="0" smtClean="0"/>
              <a:t>, thus an additional sampling is not needed.</a:t>
            </a:r>
          </a:p>
          <a:p>
            <a:r>
              <a:rPr lang="en-US" baseline="0" dirty="0" smtClean="0"/>
              <a:t>This selection technique allows to significantly cut the amount of bias and variance in the image starting already from the first photon map. </a:t>
            </a:r>
          </a:p>
          <a:p>
            <a:r>
              <a:rPr lang="en-US" baseline="0" dirty="0" smtClean="0"/>
              <a:t>This property makes it attractive for fast interactive preview renderers, but also reduces the bias in final images.</a:t>
            </a:r>
          </a:p>
        </p:txBody>
      </p:sp>
      <p:sp>
        <p:nvSpPr>
          <p:cNvPr id="5" name="Slide Number Placeholder 4"/>
          <p:cNvSpPr>
            <a:spLocks noGrp="1"/>
          </p:cNvSpPr>
          <p:nvPr>
            <p:ph type="sldNum" sz="quarter" idx="11"/>
          </p:nvPr>
        </p:nvSpPr>
        <p:spPr/>
        <p:txBody>
          <a:bodyPr/>
          <a:lstStyle/>
          <a:p>
            <a:pPr>
              <a:defRPr/>
            </a:pPr>
            <a:fld id="{6AB5DBA3-DFF6-4CFC-93DE-3F08A0E43ADF}" type="slidenum">
              <a:rPr lang="de-DE" smtClean="0"/>
              <a:pPr>
                <a:defRPr/>
              </a:pPr>
              <a:t>26</a:t>
            </a:fld>
            <a:endParaRPr lang="de-DE"/>
          </a:p>
        </p:txBody>
      </p:sp>
    </p:spTree>
    <p:extLst>
      <p:ext uri="{BB962C8B-B14F-4D97-AF65-F5344CB8AC3E}">
        <p14:creationId xmlns:p14="http://schemas.microsoft.com/office/powerpoint/2010/main" val="1199440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5DBA3-DFF6-4CFC-93DE-3F08A0E43ADF}" type="slidenum">
              <a:rPr lang="de-DE" smtClean="0"/>
              <a:pPr>
                <a:defRPr/>
              </a:pPr>
              <a:t>27</a:t>
            </a:fld>
            <a:endParaRPr lang="de-DE"/>
          </a:p>
        </p:txBody>
      </p:sp>
    </p:spTree>
    <p:extLst>
      <p:ext uri="{BB962C8B-B14F-4D97-AF65-F5344CB8AC3E}">
        <p14:creationId xmlns:p14="http://schemas.microsoft.com/office/powerpoint/2010/main" val="960233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W</a:t>
            </a:r>
            <a:r>
              <a:rPr lang="en-GB" baseline="0" dirty="0" smtClean="0"/>
              <a:t>e </a:t>
            </a:r>
            <a:r>
              <a:rPr lang="en-GB" baseline="0" dirty="0" smtClean="0"/>
              <a:t>write this estimation for every photon map in a recursive manner. This is the first step that allows us to apply the knowledge about recursive (aka online) estimation accumulated in the statistical research.</a:t>
            </a:r>
          </a:p>
          <a:p>
            <a:endParaRPr lang="en-GB" baseline="0" dirty="0" smtClean="0"/>
          </a:p>
          <a:p>
            <a:r>
              <a:rPr lang="en-GB" baseline="0" dirty="0" smtClean="0"/>
              <a:t>To do that, we push the </a:t>
            </a:r>
            <a:r>
              <a:rPr lang="en-GB" baseline="0" dirty="0" err="1" smtClean="0"/>
              <a:t>W_n</a:t>
            </a:r>
            <a:r>
              <a:rPr lang="en-GB" baseline="0" dirty="0" smtClean="0"/>
              <a:t> term into the sum to reduce </a:t>
            </a:r>
            <a:r>
              <a:rPr lang="en-GB" baseline="0" dirty="0" smtClean="0"/>
              <a:t>the expression to </a:t>
            </a:r>
            <a:r>
              <a:rPr lang="en-GB" baseline="0" dirty="0" smtClean="0"/>
              <a:t>the canonical form of kernel estimation for the new function, which now represents the complete path </a:t>
            </a:r>
            <a:r>
              <a:rPr lang="en-GB" baseline="0" dirty="0" smtClean="0"/>
              <a:t>contribution. </a:t>
            </a:r>
            <a:endParaRPr lang="en-GB" baseline="0" dirty="0" smtClean="0"/>
          </a:p>
          <a:p>
            <a:r>
              <a:rPr lang="en-GB" baseline="0" dirty="0" smtClean="0"/>
              <a:t>Using this form, we can apply many statistical results from recursive </a:t>
            </a:r>
            <a:r>
              <a:rPr lang="en-GB" baseline="0" dirty="0" smtClean="0"/>
              <a:t>estimation </a:t>
            </a:r>
            <a:r>
              <a:rPr lang="en-GB" baseline="0" dirty="0" smtClean="0"/>
              <a:t>field.</a:t>
            </a:r>
            <a:endParaRPr lang="en-GB" dirty="0"/>
          </a:p>
        </p:txBody>
      </p:sp>
      <p:sp>
        <p:nvSpPr>
          <p:cNvPr id="5" name="Slide Number Placeholder 4"/>
          <p:cNvSpPr>
            <a:spLocks noGrp="1"/>
          </p:cNvSpPr>
          <p:nvPr>
            <p:ph type="sldNum" sz="quarter" idx="11"/>
          </p:nvPr>
        </p:nvSpPr>
        <p:spPr/>
        <p:txBody>
          <a:bodyPr/>
          <a:lstStyle/>
          <a:p>
            <a:pPr>
              <a:defRPr/>
            </a:pPr>
            <a:fld id="{6AB5DBA3-DFF6-4CFC-93DE-3F08A0E43ADF}" type="slidenum">
              <a:rPr lang="de-DE" smtClean="0"/>
              <a:pPr>
                <a:defRPr/>
              </a:pPr>
              <a:t>3</a:t>
            </a:fld>
            <a:endParaRPr lang="de-DE"/>
          </a:p>
        </p:txBody>
      </p:sp>
    </p:spTree>
    <p:extLst>
      <p:ext uri="{BB962C8B-B14F-4D97-AF65-F5344CB8AC3E}">
        <p14:creationId xmlns:p14="http://schemas.microsoft.com/office/powerpoint/2010/main" val="27885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Radius, or kernel bandwidth,</a:t>
            </a:r>
            <a:r>
              <a:rPr lang="en-US" baseline="0" dirty="0" smtClean="0"/>
              <a:t> is the central parameter for efficiency of the kernel estimation in general.</a:t>
            </a:r>
          </a:p>
          <a:p>
            <a:r>
              <a:rPr lang="en-US" baseline="0" dirty="0" err="1" smtClean="0"/>
              <a:t>Knaus</a:t>
            </a:r>
            <a:r>
              <a:rPr lang="en-US" baseline="0" dirty="0" smtClean="0"/>
              <a:t> and </a:t>
            </a:r>
            <a:r>
              <a:rPr lang="en-US" baseline="0" dirty="0" err="1" smtClean="0"/>
              <a:t>Zwicker</a:t>
            </a:r>
            <a:r>
              <a:rPr lang="en-US" baseline="0" dirty="0" smtClean="0"/>
              <a:t> shown that the radius must be decreased exponentially. </a:t>
            </a:r>
          </a:p>
          <a:p>
            <a:endParaRPr lang="en-US" baseline="0" dirty="0" smtClean="0"/>
          </a:p>
          <a:p>
            <a:r>
              <a:rPr lang="en-US" baseline="0" dirty="0" smtClean="0"/>
              <a:t>This equation has two extremely important parameters. </a:t>
            </a:r>
          </a:p>
          <a:p>
            <a:r>
              <a:rPr lang="en-US" baseline="0" dirty="0" smtClean="0"/>
              <a:t>It is an initial radius; and a shrinkage rate alpha.</a:t>
            </a:r>
          </a:p>
          <a:p>
            <a:endParaRPr lang="en-US" baseline="0" dirty="0" smtClean="0"/>
          </a:p>
          <a:p>
            <a:r>
              <a:rPr lang="en-US" baseline="0" dirty="0" smtClean="0"/>
              <a:t>The alpha parameter is usually defined by user, while the initial radius can be selected using </a:t>
            </a:r>
            <a:r>
              <a:rPr lang="en-US" i="1" baseline="0" dirty="0" smtClean="0"/>
              <a:t>k</a:t>
            </a:r>
            <a:r>
              <a:rPr lang="en-US" baseline="0" dirty="0" smtClean="0"/>
              <a:t>-NN.</a:t>
            </a:r>
          </a:p>
        </p:txBody>
      </p:sp>
      <p:sp>
        <p:nvSpPr>
          <p:cNvPr id="4" name="Slide Number Placeholder 3"/>
          <p:cNvSpPr>
            <a:spLocks noGrp="1"/>
          </p:cNvSpPr>
          <p:nvPr>
            <p:ph type="sldNum" sz="quarter" idx="10"/>
          </p:nvPr>
        </p:nvSpPr>
        <p:spPr/>
        <p:txBody>
          <a:bodyPr/>
          <a:lstStyle/>
          <a:p>
            <a:fld id="{282952FF-A083-49AD-9373-47822D0DA9FE}" type="slidenum">
              <a:rPr lang="en-US" smtClean="0"/>
              <a:t>4</a:t>
            </a:fld>
            <a:endParaRPr lang="en-US"/>
          </a:p>
        </p:txBody>
      </p:sp>
    </p:spTree>
    <p:extLst>
      <p:ext uri="{BB962C8B-B14F-4D97-AF65-F5344CB8AC3E}">
        <p14:creationId xmlns:p14="http://schemas.microsoft.com/office/powerpoint/2010/main" val="751520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solidFill>
                  <a:schemeClr val="tx1"/>
                </a:solidFill>
              </a:rPr>
              <a:t>This is a Box</a:t>
            </a:r>
            <a:r>
              <a:rPr lang="en-US" baseline="0" dirty="0" smtClean="0">
                <a:solidFill>
                  <a:schemeClr val="tx1"/>
                </a:solidFill>
              </a:rPr>
              <a:t> </a:t>
            </a:r>
            <a:r>
              <a:rPr lang="en-US" dirty="0" smtClean="0">
                <a:solidFill>
                  <a:schemeClr val="tx1"/>
                </a:solidFill>
              </a:rPr>
              <a:t>scene with</a:t>
            </a:r>
            <a:r>
              <a:rPr lang="en-US" baseline="0" dirty="0" smtClean="0">
                <a:solidFill>
                  <a:schemeClr val="tx1"/>
                </a:solidFill>
              </a:rPr>
              <a:t> complicated illumination.</a:t>
            </a:r>
          </a:p>
          <a:p>
            <a:r>
              <a:rPr lang="en-US" baseline="0" dirty="0" smtClean="0">
                <a:solidFill>
                  <a:schemeClr val="tx1"/>
                </a:solidFill>
              </a:rPr>
              <a:t>We show how these two parameters affect the rendering.</a:t>
            </a:r>
          </a:p>
          <a:p>
            <a:endParaRPr lang="en-US" dirty="0"/>
          </a:p>
        </p:txBody>
      </p:sp>
      <p:sp>
        <p:nvSpPr>
          <p:cNvPr id="4" name="Slide Number Placeholder 3"/>
          <p:cNvSpPr>
            <a:spLocks noGrp="1"/>
          </p:cNvSpPr>
          <p:nvPr>
            <p:ph type="sldNum" sz="quarter" idx="10"/>
          </p:nvPr>
        </p:nvSpPr>
        <p:spPr/>
        <p:txBody>
          <a:bodyPr/>
          <a:lstStyle/>
          <a:p>
            <a:fld id="{282952FF-A083-49AD-9373-47822D0DA9FE}" type="slidenum">
              <a:rPr lang="en-US" smtClean="0"/>
              <a:t>5</a:t>
            </a:fld>
            <a:endParaRPr lang="en-US"/>
          </a:p>
        </p:txBody>
      </p:sp>
    </p:spTree>
    <p:extLst>
      <p:ext uri="{BB962C8B-B14F-4D97-AF65-F5344CB8AC3E}">
        <p14:creationId xmlns:p14="http://schemas.microsoft.com/office/powerpoint/2010/main" val="2953081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First, we initialize the algorithm with a large initial </a:t>
            </a:r>
            <a:r>
              <a:rPr lang="en-US" i="1" baseline="0" dirty="0" err="1" smtClean="0"/>
              <a:t>k</a:t>
            </a:r>
            <a:r>
              <a:rPr lang="en-US" baseline="0" dirty="0" err="1" smtClean="0"/>
              <a:t>NN</a:t>
            </a:r>
            <a:r>
              <a:rPr lang="en-US" baseline="0" dirty="0" smtClean="0"/>
              <a:t>-selected radius and a small alpha of 0.5. </a:t>
            </a:r>
          </a:p>
          <a:p>
            <a:r>
              <a:rPr lang="en-US" baseline="0" dirty="0" smtClean="0"/>
              <a:t>This leads to a lot of bias, like smoothened caustics due to the large initial radius, yet the noise quickly becomes apparent due to a rapid radius shrinkage.</a:t>
            </a:r>
          </a:p>
          <a:p>
            <a:endParaRPr lang="en-US" baseline="0" dirty="0" smtClean="0"/>
          </a:p>
          <a:p>
            <a:r>
              <a:rPr lang="en-US" baseline="0" dirty="0" smtClean="0"/>
              <a:t>The second case suffers from high image noise due to a small and quickly shrinking initial radius.</a:t>
            </a:r>
          </a:p>
          <a:p>
            <a:r>
              <a:rPr lang="en-US" baseline="0" dirty="0" smtClean="0"/>
              <a:t>The third case demonstrates high bias that appears due to initially large and slowly shrinking radius.</a:t>
            </a:r>
          </a:p>
          <a:p>
            <a:r>
              <a:rPr lang="en-US" baseline="0" dirty="0" smtClean="0"/>
              <a:t>In the fourth, a too-small initial radius can lead to high noise, while bias becomes apparent due to slow shrinkage rate.</a:t>
            </a:r>
            <a:endParaRPr lang="en-US" dirty="0"/>
          </a:p>
        </p:txBody>
      </p:sp>
      <p:sp>
        <p:nvSpPr>
          <p:cNvPr id="4" name="Slide Number Placeholder 3"/>
          <p:cNvSpPr>
            <a:spLocks noGrp="1"/>
          </p:cNvSpPr>
          <p:nvPr>
            <p:ph type="sldNum" sz="quarter" idx="10"/>
          </p:nvPr>
        </p:nvSpPr>
        <p:spPr/>
        <p:txBody>
          <a:bodyPr/>
          <a:lstStyle/>
          <a:p>
            <a:fld id="{282952FF-A083-49AD-9373-47822D0DA9FE}" type="slidenum">
              <a:rPr lang="en-US" smtClean="0"/>
              <a:t>6</a:t>
            </a:fld>
            <a:endParaRPr lang="en-US"/>
          </a:p>
        </p:txBody>
      </p:sp>
    </p:spTree>
    <p:extLst>
      <p:ext uri="{BB962C8B-B14F-4D97-AF65-F5344CB8AC3E}">
        <p14:creationId xmlns:p14="http://schemas.microsoft.com/office/powerpoint/2010/main" val="3135826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a:t>
            </a:r>
            <a:r>
              <a:rPr lang="en-US" baseline="0" dirty="0" smtClean="0"/>
              <a:t>measure the convergence rate with different parameters alpha and r_0  (vertically – MSE, horizontally – number of photons), it appears that the parameter alpha influences the slope of the plot (in log-log scale) in a non-trivial manner. And parameter r_0 influences the starting error.</a:t>
            </a:r>
            <a:endParaRPr lang="en-US" dirty="0"/>
          </a:p>
        </p:txBody>
      </p:sp>
      <p:sp>
        <p:nvSpPr>
          <p:cNvPr id="4" name="Slide Number Placeholder 3"/>
          <p:cNvSpPr>
            <a:spLocks noGrp="1"/>
          </p:cNvSpPr>
          <p:nvPr>
            <p:ph type="sldNum" sz="quarter" idx="10"/>
          </p:nvPr>
        </p:nvSpPr>
        <p:spPr/>
        <p:txBody>
          <a:bodyPr/>
          <a:lstStyle/>
          <a:p>
            <a:pPr>
              <a:defRPr/>
            </a:pPr>
            <a:fld id="{6AB5DBA3-DFF6-4CFC-93DE-3F08A0E43ADF}" type="slidenum">
              <a:rPr lang="de-DE" smtClean="0"/>
              <a:pPr>
                <a:defRPr/>
              </a:pPr>
              <a:t>7</a:t>
            </a:fld>
            <a:endParaRPr lang="de-DE"/>
          </a:p>
        </p:txBody>
      </p:sp>
    </p:spTree>
    <p:extLst>
      <p:ext uri="{BB962C8B-B14F-4D97-AF65-F5344CB8AC3E}">
        <p14:creationId xmlns:p14="http://schemas.microsoft.com/office/powerpoint/2010/main" val="2138052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we have seen, these parameters are extremely important for rendering.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t>
            </a:r>
            <a:r>
              <a:rPr lang="en-US" baseline="0" dirty="0" smtClean="0"/>
              <a:t>e will show how we one option to choose them.</a:t>
            </a:r>
            <a:endParaRPr lang="en-US" dirty="0"/>
          </a:p>
        </p:txBody>
      </p:sp>
      <p:sp>
        <p:nvSpPr>
          <p:cNvPr id="4" name="Slide Number Placeholder 3"/>
          <p:cNvSpPr>
            <a:spLocks noGrp="1"/>
          </p:cNvSpPr>
          <p:nvPr>
            <p:ph type="sldNum" sz="quarter" idx="10"/>
          </p:nvPr>
        </p:nvSpPr>
        <p:spPr/>
        <p:txBody>
          <a:bodyPr/>
          <a:lstStyle/>
          <a:p>
            <a:fld id="{282952FF-A083-49AD-9373-47822D0DA9FE}" type="slidenum">
              <a:rPr lang="en-US" smtClean="0"/>
              <a:t>8</a:t>
            </a:fld>
            <a:endParaRPr lang="en-US"/>
          </a:p>
        </p:txBody>
      </p:sp>
    </p:spTree>
    <p:extLst>
      <p:ext uri="{BB962C8B-B14F-4D97-AF65-F5344CB8AC3E}">
        <p14:creationId xmlns:p14="http://schemas.microsoft.com/office/powerpoint/2010/main" val="2728910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a:t>
            </a:r>
            <a:r>
              <a:rPr lang="en-US" dirty="0" smtClean="0"/>
              <a:t>w</a:t>
            </a:r>
            <a:r>
              <a:rPr lang="en-US" baseline="0" dirty="0" smtClean="0"/>
              <a:t>e will show how to choose alpha parameter for asymptotically optimal convergence.</a:t>
            </a:r>
            <a:endParaRPr lang="en-US" dirty="0"/>
          </a:p>
        </p:txBody>
      </p:sp>
      <p:sp>
        <p:nvSpPr>
          <p:cNvPr id="4" name="Slide Number Placeholder 3"/>
          <p:cNvSpPr>
            <a:spLocks noGrp="1"/>
          </p:cNvSpPr>
          <p:nvPr>
            <p:ph type="sldNum" sz="quarter" idx="10"/>
          </p:nvPr>
        </p:nvSpPr>
        <p:spPr/>
        <p:txBody>
          <a:bodyPr/>
          <a:lstStyle/>
          <a:p>
            <a:fld id="{282952FF-A083-49AD-9373-47822D0DA9FE}" type="slidenum">
              <a:rPr lang="en-US" smtClean="0"/>
              <a:t>9</a:t>
            </a:fld>
            <a:endParaRPr lang="en-US"/>
          </a:p>
        </p:txBody>
      </p:sp>
    </p:spTree>
    <p:extLst>
      <p:ext uri="{BB962C8B-B14F-4D97-AF65-F5344CB8AC3E}">
        <p14:creationId xmlns:p14="http://schemas.microsoft.com/office/powerpoint/2010/main" val="2564847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dd logo here">
    <p:spTree>
      <p:nvGrpSpPr>
        <p:cNvPr id="1" name=""/>
        <p:cNvGrpSpPr/>
        <p:nvPr/>
      </p:nvGrpSpPr>
      <p:grpSpPr>
        <a:xfrm>
          <a:off x="0" y="0"/>
          <a:ext cx="0" cy="0"/>
          <a:chOff x="0" y="0"/>
          <a:chExt cx="0" cy="0"/>
        </a:xfrm>
      </p:grpSpPr>
      <p:pic>
        <p:nvPicPr>
          <p:cNvPr id="3" name="Picture 9" descr="pp_logo.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905000"/>
            <a:ext cx="19812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 name="Straight Connector 3"/>
          <p:cNvCxnSpPr/>
          <p:nvPr/>
        </p:nvCxnSpPr>
        <p:spPr bwMode="auto">
          <a:xfrm>
            <a:off x="6400800" y="1600200"/>
            <a:ext cx="0" cy="2895600"/>
          </a:xfrm>
          <a:prstGeom prst="line">
            <a:avLst/>
          </a:prstGeom>
          <a:ln>
            <a:solidFill>
              <a:srgbClr val="7F7F7F"/>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 name="Content Placeholder 9"/>
          <p:cNvSpPr>
            <a:spLocks noGrp="1"/>
          </p:cNvSpPr>
          <p:nvPr>
            <p:ph sz="quarter" idx="10" hasCustomPrompt="1"/>
          </p:nvPr>
        </p:nvSpPr>
        <p:spPr>
          <a:xfrm>
            <a:off x="457200" y="1676400"/>
            <a:ext cx="5562600" cy="2743200"/>
          </a:xfrm>
        </p:spPr>
        <p:txBody>
          <a:bodyPr/>
          <a:lstStyle>
            <a:lvl1pPr marL="0" indent="0">
              <a:buNone/>
              <a:defRPr/>
            </a:lvl1pPr>
          </a:lstStyle>
          <a:p>
            <a:pPr lvl="0"/>
            <a:r>
              <a:rPr lang="en-US" dirty="0" smtClean="0">
                <a:sym typeface="Lucida Grande" charset="0"/>
              </a:rPr>
              <a:t>Your LOGO here</a:t>
            </a:r>
            <a:endParaRPr lang="en-GB" dirty="0" smtClean="0">
              <a:sym typeface="Lucida Grande" charset="0"/>
            </a:endParaRPr>
          </a:p>
        </p:txBody>
      </p:sp>
    </p:spTree>
    <p:extLst>
      <p:ext uri="{BB962C8B-B14F-4D97-AF65-F5344CB8AC3E}">
        <p14:creationId xmlns:p14="http://schemas.microsoft.com/office/powerpoint/2010/main" val="2534658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4" name="Straight Connector 3"/>
          <p:cNvCxnSpPr/>
          <p:nvPr userDrawn="1"/>
        </p:nvCxnSpPr>
        <p:spPr bwMode="auto">
          <a:xfrm>
            <a:off x="457200" y="762000"/>
            <a:ext cx="8229600" cy="0"/>
          </a:xfrm>
          <a:prstGeom prst="line">
            <a:avLst/>
          </a:prstGeom>
          <a:ln>
            <a:solidFill>
              <a:schemeClr val="tx1">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Text Placeholder 7"/>
          <p:cNvSpPr>
            <a:spLocks noGrp="1"/>
          </p:cNvSpPr>
          <p:nvPr>
            <p:ph type="body" sz="quarter" idx="10"/>
          </p:nvPr>
        </p:nvSpPr>
        <p:spPr>
          <a:xfrm>
            <a:off x="533400" y="228600"/>
            <a:ext cx="8229600" cy="533400"/>
          </a:xfrm>
        </p:spPr>
        <p:txBody>
          <a:bodyPr/>
          <a:lstStyle>
            <a:lvl1pPr marL="0" indent="0">
              <a:buNone/>
              <a:defRPr sz="2800">
                <a:solidFill>
                  <a:srgbClr val="298DC2"/>
                </a:solidFill>
                <a:latin typeface="Arial"/>
                <a:cs typeface="Arial"/>
              </a:defRPr>
            </a:lvl1pPr>
          </a:lstStyle>
          <a:p>
            <a:pPr lvl="0"/>
            <a:r>
              <a:rPr lang="en-US" smtClean="0"/>
              <a:t>Click to edit Master text styles</a:t>
            </a:r>
          </a:p>
        </p:txBody>
      </p:sp>
      <p:sp>
        <p:nvSpPr>
          <p:cNvPr id="9" name="Content Placeholder 7"/>
          <p:cNvSpPr>
            <a:spLocks noGrp="1"/>
          </p:cNvSpPr>
          <p:nvPr>
            <p:ph sz="quarter" idx="11"/>
          </p:nvPr>
        </p:nvSpPr>
        <p:spPr>
          <a:xfrm>
            <a:off x="533400" y="990600"/>
            <a:ext cx="8229600" cy="4800600"/>
          </a:xfrm>
        </p:spPr>
        <p:txBody>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liennummernplatzhalter 5"/>
          <p:cNvSpPr txBox="1">
            <a:spLocks/>
          </p:cNvSpPr>
          <p:nvPr userDrawn="1"/>
        </p:nvSpPr>
        <p:spPr>
          <a:xfrm>
            <a:off x="8244408" y="6646986"/>
            <a:ext cx="792088" cy="211015"/>
          </a:xfrm>
          <a:prstGeom prst="rect">
            <a:avLst/>
          </a:prstGeom>
        </p:spPr>
        <p:txBody>
          <a:bodyPr anchor="ctr"/>
          <a:lstStyle>
            <a:defPPr>
              <a:defRPr lang="de-DE"/>
            </a:defPPr>
            <a:lvl1pPr marL="0" algn="r" defTabSz="914400" rtl="0" eaLnBrk="1" fontAlgn="base" latinLnBrk="0" hangingPunct="1">
              <a:spcBef>
                <a:spcPct val="0"/>
              </a:spcBef>
              <a:spcAft>
                <a:spcPct val="0"/>
              </a:spcAft>
              <a:defRPr lang="de-DE"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7E95431C-F0EC-4DC5-A098-16E27D1FF48A}" type="slidenum">
              <a:rPr lang="en-US" sz="1200" smtClean="0">
                <a:solidFill>
                  <a:srgbClr val="000000">
                    <a:tint val="75000"/>
                  </a:srgbClr>
                </a:solidFill>
                <a:latin typeface="Lucida Grande"/>
              </a:rPr>
              <a:pPr/>
              <a:t>‹#›</a:t>
            </a:fld>
            <a:endParaRPr lang="en-US" sz="1200" dirty="0">
              <a:solidFill>
                <a:srgbClr val="000000">
                  <a:tint val="75000"/>
                </a:srgbClr>
              </a:solidFill>
              <a:latin typeface="Lucida Grande"/>
            </a:endParaRPr>
          </a:p>
        </p:txBody>
      </p:sp>
    </p:spTree>
    <p:extLst>
      <p:ext uri="{BB962C8B-B14F-4D97-AF65-F5344CB8AC3E}">
        <p14:creationId xmlns:p14="http://schemas.microsoft.com/office/powerpoint/2010/main" val="211014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mp; bullet">
    <p:spTree>
      <p:nvGrpSpPr>
        <p:cNvPr id="1" name=""/>
        <p:cNvGrpSpPr/>
        <p:nvPr/>
      </p:nvGrpSpPr>
      <p:grpSpPr>
        <a:xfrm>
          <a:off x="0" y="0"/>
          <a:ext cx="0" cy="0"/>
          <a:chOff x="0" y="0"/>
          <a:chExt cx="0" cy="0"/>
        </a:xfrm>
      </p:grpSpPr>
      <p:pic>
        <p:nvPicPr>
          <p:cNvPr id="4" name="Content Placeholder 1" descr="Logos Variation-01wh.jpg"/>
          <p:cNvPicPr>
            <a:picLocks noChangeAspect="1"/>
          </p:cNvPicPr>
          <p:nvPr userDrawn="1"/>
        </p:nvPicPr>
        <p:blipFill>
          <a:blip r:embed="rId2" cstate="print">
            <a:extLst>
              <a:ext uri="{28A0092B-C50C-407E-A947-70E740481C1C}">
                <a14:useLocalDpi xmlns:a14="http://schemas.microsoft.com/office/drawing/2010/main" val="0"/>
              </a:ext>
            </a:extLst>
          </a:blip>
          <a:srcRect t="13100" b="13100"/>
          <a:stretch>
            <a:fillRect/>
          </a:stretch>
        </p:blipFill>
        <p:spPr bwMode="auto">
          <a:xfrm>
            <a:off x="6705600" y="103188"/>
            <a:ext cx="2057400" cy="71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pic>
      <p:cxnSp>
        <p:nvCxnSpPr>
          <p:cNvPr id="5" name="Straight Connector 4"/>
          <p:cNvCxnSpPr/>
          <p:nvPr userDrawn="1"/>
        </p:nvCxnSpPr>
        <p:spPr bwMode="auto">
          <a:xfrm>
            <a:off x="457200" y="762000"/>
            <a:ext cx="8229600" cy="0"/>
          </a:xfrm>
          <a:prstGeom prst="line">
            <a:avLst/>
          </a:prstGeom>
          <a:ln>
            <a:solidFill>
              <a:schemeClr val="tx1">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Text Placeholder 7"/>
          <p:cNvSpPr>
            <a:spLocks noGrp="1"/>
          </p:cNvSpPr>
          <p:nvPr>
            <p:ph type="body" sz="quarter" idx="10"/>
          </p:nvPr>
        </p:nvSpPr>
        <p:spPr>
          <a:xfrm>
            <a:off x="533400" y="228600"/>
            <a:ext cx="8229600" cy="533400"/>
          </a:xfrm>
        </p:spPr>
        <p:txBody>
          <a:bodyPr/>
          <a:lstStyle>
            <a:lvl1pPr marL="0" indent="0">
              <a:buNone/>
              <a:defRPr sz="2800">
                <a:solidFill>
                  <a:srgbClr val="298DC2"/>
                </a:solidFill>
              </a:defRPr>
            </a:lvl1pPr>
          </a:lstStyle>
          <a:p>
            <a:pPr lvl="0"/>
            <a:r>
              <a:rPr lang="en-US" smtClean="0"/>
              <a:t>Click to edit Master text styles</a:t>
            </a:r>
          </a:p>
        </p:txBody>
      </p:sp>
      <p:sp>
        <p:nvSpPr>
          <p:cNvPr id="7" name="Text Placeholder 4"/>
          <p:cNvSpPr>
            <a:spLocks noGrp="1"/>
          </p:cNvSpPr>
          <p:nvPr>
            <p:ph type="body" sz="quarter" idx="12"/>
          </p:nvPr>
        </p:nvSpPr>
        <p:spPr>
          <a:xfrm>
            <a:off x="533400" y="990600"/>
            <a:ext cx="8229600" cy="4648200"/>
          </a:xfrm>
        </p:spPr>
        <p:txBody>
          <a:bodyPr/>
          <a:lstStyle>
            <a:lvl1pPr>
              <a:defRPr sz="2000"/>
            </a:lvl1pPr>
          </a:lstStyle>
          <a:p>
            <a:pPr lvl="0"/>
            <a:r>
              <a:rPr lang="en-US" smtClean="0"/>
              <a:t>Click to edit Master text styles</a:t>
            </a:r>
          </a:p>
        </p:txBody>
      </p:sp>
      <p:sp>
        <p:nvSpPr>
          <p:cNvPr id="16" name="Foliennummernplatzhalter 5"/>
          <p:cNvSpPr txBox="1">
            <a:spLocks/>
          </p:cNvSpPr>
          <p:nvPr userDrawn="1"/>
        </p:nvSpPr>
        <p:spPr>
          <a:xfrm>
            <a:off x="8244408" y="6646986"/>
            <a:ext cx="792088" cy="211015"/>
          </a:xfrm>
          <a:prstGeom prst="rect">
            <a:avLst/>
          </a:prstGeom>
        </p:spPr>
        <p:txBody>
          <a:bodyPr anchor="ctr"/>
          <a:lstStyle>
            <a:defPPr>
              <a:defRPr lang="de-DE"/>
            </a:defPPr>
            <a:lvl1pPr marL="0" algn="r" defTabSz="914400" rtl="0" eaLnBrk="1" fontAlgn="base" latinLnBrk="0" hangingPunct="1">
              <a:spcBef>
                <a:spcPct val="0"/>
              </a:spcBef>
              <a:spcAft>
                <a:spcPct val="0"/>
              </a:spcAft>
              <a:defRPr lang="de-DE"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7E95431C-F0EC-4DC5-A098-16E27D1FF48A}" type="slidenum">
              <a:rPr lang="en-US" sz="1200" smtClean="0">
                <a:solidFill>
                  <a:srgbClr val="000000">
                    <a:tint val="75000"/>
                  </a:srgbClr>
                </a:solidFill>
                <a:latin typeface="Lucida Grande"/>
              </a:rPr>
              <a:pPr/>
              <a:t>‹#›</a:t>
            </a:fld>
            <a:endParaRPr lang="en-US" sz="1200" dirty="0">
              <a:solidFill>
                <a:srgbClr val="000000">
                  <a:tint val="75000"/>
                </a:srgbClr>
              </a:solidFill>
              <a:latin typeface="Lucida Grande"/>
            </a:endParaRPr>
          </a:p>
        </p:txBody>
      </p:sp>
    </p:spTree>
    <p:extLst>
      <p:ext uri="{BB962C8B-B14F-4D97-AF65-F5344CB8AC3E}">
        <p14:creationId xmlns:p14="http://schemas.microsoft.com/office/powerpoint/2010/main" val="3818505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separator">
    <p:spTree>
      <p:nvGrpSpPr>
        <p:cNvPr id="1" name=""/>
        <p:cNvGrpSpPr/>
        <p:nvPr/>
      </p:nvGrpSpPr>
      <p:grpSpPr>
        <a:xfrm>
          <a:off x="0" y="0"/>
          <a:ext cx="0" cy="0"/>
          <a:chOff x="0" y="0"/>
          <a:chExt cx="0" cy="0"/>
        </a:xfrm>
      </p:grpSpPr>
      <p:cxnSp>
        <p:nvCxnSpPr>
          <p:cNvPr id="3" name="Straight Connector 2"/>
          <p:cNvCxnSpPr/>
          <p:nvPr userDrawn="1"/>
        </p:nvCxnSpPr>
        <p:spPr>
          <a:xfrm>
            <a:off x="457200" y="3048000"/>
            <a:ext cx="8229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457200" y="2133600"/>
            <a:ext cx="8229600" cy="1143000"/>
          </a:xfrm>
          <a:prstGeom prst="rect">
            <a:avLst/>
          </a:prstGeom>
        </p:spPr>
        <p:txBody>
          <a:bodyPr/>
          <a:lstStyle>
            <a:lvl1pPr>
              <a:defRPr sz="2800">
                <a:solidFill>
                  <a:srgbClr val="298DC2"/>
                </a:solidFill>
                <a:latin typeface="Arial"/>
                <a:cs typeface="Arial"/>
              </a:defRPr>
            </a:lvl1pPr>
          </a:lstStyle>
          <a:p>
            <a:r>
              <a:rPr lang="en-GB" dirty="0" smtClean="0"/>
              <a:t>Slide Separator</a:t>
            </a:r>
            <a:endParaRPr lang="en-US" dirty="0"/>
          </a:p>
        </p:txBody>
      </p:sp>
    </p:spTree>
    <p:extLst>
      <p:ext uri="{BB962C8B-B14F-4D97-AF65-F5344CB8AC3E}">
        <p14:creationId xmlns:p14="http://schemas.microsoft.com/office/powerpoint/2010/main" val="4145307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7171" name="Rectangle 2"/>
          <p:cNvSpPr>
            <a:spLocks/>
          </p:cNvSpPr>
          <p:nvPr/>
        </p:nvSpPr>
        <p:spPr bwMode="auto">
          <a:xfrm>
            <a:off x="-12525" y="6097588"/>
            <a:ext cx="9169400" cy="762000"/>
          </a:xfrm>
          <a:prstGeom prst="rect">
            <a:avLst/>
          </a:prstGeom>
          <a:solidFill>
            <a:schemeClr val="tx1"/>
          </a:solidFill>
          <a:ln w="25400">
            <a:solidFill>
              <a:schemeClr val="tx1">
                <a:alpha val="0"/>
              </a:schemeClr>
            </a:solidFill>
            <a:miter lim="800000"/>
            <a:headEnd/>
            <a:tailEnd/>
          </a:ln>
        </p:spPr>
        <p:txBody>
          <a:bodyPr lIns="0" tIns="0" rIns="0" bIns="0"/>
          <a:lstStyle/>
          <a:p>
            <a:endParaRPr lang="en-US">
              <a:solidFill>
                <a:schemeClr val="tx1"/>
              </a:solidFill>
            </a:endParaRPr>
          </a:p>
        </p:txBody>
      </p:sp>
      <p:sp>
        <p:nvSpPr>
          <p:cNvPr id="7172" name="Rectangle 2"/>
          <p:cNvSpPr>
            <a:spLocks noGrp="1" noChangeArrowheads="1"/>
          </p:cNvSpPr>
          <p:nvPr>
            <p:ph type="body" idx="1"/>
          </p:nvPr>
        </p:nvSpPr>
        <p:spPr bwMode="auto">
          <a:xfrm>
            <a:off x="457200" y="1598615"/>
            <a:ext cx="8229600" cy="426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173" name="Picture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1225" y="6326034"/>
            <a:ext cx="285750" cy="282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7174" name="Picture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7513" y="6148441"/>
            <a:ext cx="671512" cy="6160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pic>
      <p:pic>
        <p:nvPicPr>
          <p:cNvPr id="7175" name="Picture 8" descr="2-08.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601" y="6248400"/>
            <a:ext cx="166687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6" name="Picture 9" descr="website-07.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0" y="6172200"/>
            <a:ext cx="13716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8869170"/>
      </p:ext>
    </p:extLst>
  </p:cSld>
  <p:clrMap bg1="lt1" tx1="dk1" bg2="lt2" tx2="dk2" accent1="accent1" accent2="accent2" accent3="accent3" accent4="accent4" accent5="accent5" accent6="accent6" hlink="hlink" folHlink="folHlink"/>
  <p:sldLayoutIdLst>
    <p:sldLayoutId id="2147483668" r:id="rId1"/>
    <p:sldLayoutId id="2147483677" r:id="rId2"/>
    <p:sldLayoutId id="2147483680" r:id="rId3"/>
    <p:sldLayoutId id="2147483679" r:id="rId4"/>
  </p:sldLayoutIdLst>
  <p:hf hdr="0" ftr="0" dt="0"/>
  <p:txStyles>
    <p:titleStyle>
      <a:lvl1pPr algn="ctr" defTabSz="457200" rtl="0" eaLnBrk="1" fontAlgn="base" hangingPunct="1">
        <a:spcBef>
          <a:spcPct val="0"/>
        </a:spcBef>
        <a:spcAft>
          <a:spcPct val="0"/>
        </a:spcAft>
        <a:defRPr sz="2800"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2800">
          <a:solidFill>
            <a:schemeClr val="tx1"/>
          </a:solidFill>
          <a:latin typeface="Arial" charset="0"/>
          <a:ea typeface="ＭＳ Ｐゴシック" charset="0"/>
        </a:defRPr>
      </a:lvl2pPr>
      <a:lvl3pPr algn="ctr" defTabSz="457200" rtl="0" eaLnBrk="1" fontAlgn="base" hangingPunct="1">
        <a:spcBef>
          <a:spcPct val="0"/>
        </a:spcBef>
        <a:spcAft>
          <a:spcPct val="0"/>
        </a:spcAft>
        <a:defRPr sz="2800">
          <a:solidFill>
            <a:schemeClr val="tx1"/>
          </a:solidFill>
          <a:latin typeface="Arial" charset="0"/>
          <a:ea typeface="ＭＳ Ｐゴシック" charset="0"/>
        </a:defRPr>
      </a:lvl3pPr>
      <a:lvl4pPr algn="ctr" defTabSz="457200" rtl="0" eaLnBrk="1" fontAlgn="base" hangingPunct="1">
        <a:spcBef>
          <a:spcPct val="0"/>
        </a:spcBef>
        <a:spcAft>
          <a:spcPct val="0"/>
        </a:spcAft>
        <a:defRPr sz="2800">
          <a:solidFill>
            <a:schemeClr val="tx1"/>
          </a:solidFill>
          <a:latin typeface="Arial" charset="0"/>
          <a:ea typeface="ＭＳ Ｐゴシック" charset="0"/>
        </a:defRPr>
      </a:lvl4pPr>
      <a:lvl5pPr algn="ctr" defTabSz="457200" rtl="0" eaLnBrk="1" fontAlgn="base" hangingPunct="1">
        <a:spcBef>
          <a:spcPct val="0"/>
        </a:spcBef>
        <a:spcAft>
          <a:spcPct val="0"/>
        </a:spcAft>
        <a:defRPr sz="2800">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28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28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28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28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defRPr sz="2000" kern="1200">
          <a:solidFill>
            <a:schemeClr val="tx1"/>
          </a:solidFill>
          <a:latin typeface="Arial"/>
          <a:ea typeface="ＭＳ Ｐゴシック" charset="0"/>
          <a:cs typeface="Arial"/>
        </a:defRPr>
      </a:lvl1pPr>
      <a:lvl2pPr marL="457200" algn="l" defTabSz="457200" rtl="0" eaLnBrk="1" fontAlgn="base" hangingPunct="1">
        <a:spcBef>
          <a:spcPct val="20000"/>
        </a:spcBef>
        <a:spcAft>
          <a:spcPct val="0"/>
        </a:spcAft>
        <a:defRPr sz="2000" kern="1200">
          <a:solidFill>
            <a:schemeClr val="tx1"/>
          </a:solidFill>
          <a:latin typeface="Arial"/>
          <a:ea typeface="ＭＳ Ｐゴシック" charset="0"/>
          <a:cs typeface="Arial"/>
        </a:defRPr>
      </a:lvl2pPr>
      <a:lvl3pPr marL="914400" algn="l" defTabSz="457200" rtl="0" eaLnBrk="1" fontAlgn="base" hangingPunct="1">
        <a:spcBef>
          <a:spcPct val="20000"/>
        </a:spcBef>
        <a:spcAft>
          <a:spcPct val="0"/>
        </a:spcAft>
        <a:defRPr sz="2000" kern="1200">
          <a:solidFill>
            <a:schemeClr val="tx1"/>
          </a:solidFill>
          <a:latin typeface="Arial"/>
          <a:ea typeface="ＭＳ Ｐゴシック" charset="0"/>
          <a:cs typeface="Arial"/>
        </a:defRPr>
      </a:lvl3pPr>
      <a:lvl4pPr marL="1371600" algn="l" defTabSz="457200" rtl="0" eaLnBrk="1" fontAlgn="base" hangingPunct="1">
        <a:spcBef>
          <a:spcPct val="20000"/>
        </a:spcBef>
        <a:spcAft>
          <a:spcPct val="0"/>
        </a:spcAft>
        <a:defRPr sz="2000" kern="1200">
          <a:solidFill>
            <a:schemeClr val="tx1"/>
          </a:solidFill>
          <a:latin typeface="Arial"/>
          <a:ea typeface="ＭＳ Ｐゴシック" charset="0"/>
          <a:cs typeface="Arial"/>
        </a:defRPr>
      </a:lvl4pPr>
      <a:lvl5pPr marL="1828800" algn="l" defTabSz="457200" rtl="0" eaLnBrk="1" fontAlgn="base" hangingPunct="1">
        <a:spcBef>
          <a:spcPct val="20000"/>
        </a:spcBef>
        <a:spcAft>
          <a:spcPct val="0"/>
        </a:spcAft>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10.png"/><Relationship Id="rId4" Type="http://schemas.openxmlformats.org/officeDocument/2006/relationships/image" Target="../media/image400.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38.jpeg"/><Relationship Id="rId4" Type="http://schemas.microsoft.com/office/2007/relationships/hdphoto" Target="../media/hdphoto7.wdp"/></Relationships>
</file>

<file path=ppt/slides/_rels/slide25.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39.jpeg"/><Relationship Id="rId7"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40.jpeg"/><Relationship Id="rId10" Type="http://schemas.microsoft.com/office/2007/relationships/hdphoto" Target="../media/hdphoto12.wdp"/><Relationship Id="rId4" Type="http://schemas.microsoft.com/office/2007/relationships/hdphoto" Target="../media/hdphoto9.wdp"/><Relationship Id="rId9"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40.png"/><Relationship Id="rId3" Type="http://schemas.openxmlformats.org/officeDocument/2006/relationships/image" Target="../media/image12.jpeg"/><Relationship Id="rId7" Type="http://schemas.openxmlformats.org/officeDocument/2006/relationships/image" Target="../media/image14.jpeg"/><Relationship Id="rId12" Type="http://schemas.openxmlformats.org/officeDocument/2006/relationships/image" Target="../media/image13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microsoft.com/office/2007/relationships/hdphoto" Target="../media/hdphoto3.wdp"/><Relationship Id="rId11" Type="http://schemas.openxmlformats.org/officeDocument/2006/relationships/image" Target="../media/image21.png"/><Relationship Id="rId5" Type="http://schemas.openxmlformats.org/officeDocument/2006/relationships/image" Target="../media/image13.jpeg"/><Relationship Id="rId15" Type="http://schemas.openxmlformats.org/officeDocument/2006/relationships/image" Target="../media/image16.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15.jpeg"/><Relationship Id="rId14" Type="http://schemas.openxmlformats.org/officeDocument/2006/relationships/image" Target="../media/image15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sz="quarter" idx="10"/>
          </p:nvPr>
        </p:nvSpPr>
        <p:spPr>
          <a:xfrm>
            <a:off x="154832" y="5157191"/>
            <a:ext cx="8064896" cy="936104"/>
          </a:xfrm>
        </p:spPr>
        <p:txBody>
          <a:bodyPr>
            <a:normAutofit/>
          </a:bodyPr>
          <a:lstStyle/>
          <a:p>
            <a:r>
              <a:rPr lang="de-DE" sz="1800" dirty="0">
                <a:solidFill>
                  <a:srgbClr val="262626"/>
                </a:solidFill>
              </a:rPr>
              <a:t>Anton S. Kaplanyan</a:t>
            </a:r>
          </a:p>
          <a:p>
            <a:r>
              <a:rPr lang="de-DE" sz="1800" dirty="0">
                <a:solidFill>
                  <a:srgbClr val="262626"/>
                </a:solidFill>
              </a:rPr>
              <a:t>Karlsruhe Institute of Technology, Germany</a:t>
            </a:r>
            <a:r>
              <a:rPr lang="de-DE" sz="1800" b="1" dirty="0">
                <a:solidFill>
                  <a:srgbClr val="262626"/>
                </a:solidFill>
              </a:rPr>
              <a:t/>
            </a:r>
            <a:br>
              <a:rPr lang="de-DE" sz="1800" b="1" dirty="0">
                <a:solidFill>
                  <a:srgbClr val="262626"/>
                </a:solidFill>
              </a:rPr>
            </a:br>
            <a:endParaRPr lang="de-DE" sz="1100" b="1" dirty="0">
              <a:solidFill>
                <a:srgbClr val="262626"/>
              </a:solidFill>
            </a:endParaRPr>
          </a:p>
        </p:txBody>
      </p:sp>
      <p:sp>
        <p:nvSpPr>
          <p:cNvPr id="5" name="Title 4"/>
          <p:cNvSpPr>
            <a:spLocks noGrp="1"/>
          </p:cNvSpPr>
          <p:nvPr>
            <p:ph type="ctrTitle" idx="4294967295"/>
          </p:nvPr>
        </p:nvSpPr>
        <p:spPr>
          <a:xfrm>
            <a:off x="107504" y="3848374"/>
            <a:ext cx="8112224" cy="1308817"/>
          </a:xfrm>
        </p:spPr>
        <p:txBody>
          <a:bodyPr>
            <a:normAutofit/>
          </a:bodyPr>
          <a:lstStyle/>
          <a:p>
            <a:pPr algn="l"/>
            <a:r>
              <a:rPr lang="en-US" sz="3200" dirty="0"/>
              <a:t>Adaptive </a:t>
            </a:r>
            <a:r>
              <a:rPr lang="en-US" sz="3200" dirty="0" smtClean="0"/>
              <a:t/>
            </a:r>
            <a:br>
              <a:rPr lang="en-US" sz="3200" dirty="0" smtClean="0"/>
            </a:br>
            <a:r>
              <a:rPr lang="en-US" sz="3200" dirty="0" smtClean="0"/>
              <a:t>Progressive </a:t>
            </a:r>
            <a:r>
              <a:rPr lang="en-US" sz="3200" dirty="0"/>
              <a:t>Photon Mapping</a:t>
            </a:r>
            <a:endParaRPr lang="en-US" sz="2400" dirty="0"/>
          </a:p>
        </p:txBody>
      </p:sp>
      <p:grpSp>
        <p:nvGrpSpPr>
          <p:cNvPr id="2" name="Group 1"/>
          <p:cNvGrpSpPr/>
          <p:nvPr/>
        </p:nvGrpSpPr>
        <p:grpSpPr>
          <a:xfrm>
            <a:off x="107504" y="1608791"/>
            <a:ext cx="6192688" cy="2235972"/>
            <a:chOff x="-1116632" y="1556792"/>
            <a:chExt cx="7977257" cy="2880320"/>
          </a:xfrm>
        </p:grpSpPr>
        <p:pic>
          <p:nvPicPr>
            <p:cNvPr id="4103" name="Picture 7"/>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30000" contrast="20000"/>
                      </a14:imgEffect>
                    </a14:imgLayer>
                  </a14:imgProps>
                </a:ext>
                <a:ext uri="{28A0092B-C50C-407E-A947-70E740481C1C}">
                  <a14:useLocalDpi xmlns:a14="http://schemas.microsoft.com/office/drawing/2010/main" val="0"/>
                </a:ext>
              </a:extLst>
            </a:blip>
            <a:srcRect b="10455"/>
            <a:stretch/>
          </p:blipFill>
          <p:spPr bwMode="auto">
            <a:xfrm>
              <a:off x="-1116632" y="1556792"/>
              <a:ext cx="7977257" cy="2880320"/>
            </a:xfrm>
            <a:prstGeom prst="rect">
              <a:avLst/>
            </a:prstGeom>
            <a:solidFill>
              <a:srgbClr val="FFFFFF">
                <a:shade val="85000"/>
              </a:srgbClr>
            </a:solidFill>
            <a:ln w="101600" cap="sq">
              <a:solidFill>
                <a:srgbClr val="FDFDFD"/>
              </a:solidFill>
              <a:miter lim="800000"/>
            </a:ln>
            <a:effectLst/>
            <a:extLst/>
          </p:spPr>
        </p:pic>
        <p:sp>
          <p:nvSpPr>
            <p:cNvPr id="7" name="Rectangle 6"/>
            <p:cNvSpPr/>
            <p:nvPr/>
          </p:nvSpPr>
          <p:spPr>
            <a:xfrm>
              <a:off x="-906242" y="1589400"/>
              <a:ext cx="1552028" cy="338554"/>
            </a:xfrm>
            <a:prstGeom prst="rect">
              <a:avLst/>
            </a:prstGeom>
          </p:spPr>
          <p:txBody>
            <a:bodyPr wrap="none">
              <a:spAutoFit/>
            </a:bodyPr>
            <a:lstStyle/>
            <a:p>
              <a:pPr lvl="0" algn="ctr"/>
              <a:r>
                <a:rPr lang="en-US" sz="1600" b="1" dirty="0">
                  <a:ln w="3175">
                    <a:noFill/>
                  </a:ln>
                  <a:latin typeface="Arial" panose="020B0604020202020204" pitchFamily="34" charset="0"/>
                  <a:cs typeface="Arial" panose="020B0604020202020204" pitchFamily="34" charset="0"/>
                </a:rPr>
                <a:t>Adaptive PPM</a:t>
              </a:r>
            </a:p>
          </p:txBody>
        </p:sp>
        <p:sp>
          <p:nvSpPr>
            <p:cNvPr id="8" name="Rectangle 7"/>
            <p:cNvSpPr/>
            <p:nvPr/>
          </p:nvSpPr>
          <p:spPr>
            <a:xfrm>
              <a:off x="2865279" y="1591712"/>
              <a:ext cx="1463862" cy="338554"/>
            </a:xfrm>
            <a:prstGeom prst="rect">
              <a:avLst/>
            </a:prstGeom>
          </p:spPr>
          <p:txBody>
            <a:bodyPr wrap="none">
              <a:spAutoFit/>
            </a:bodyPr>
            <a:lstStyle/>
            <a:p>
              <a:pPr lvl="0"/>
              <a:r>
                <a:rPr lang="en-US" sz="1600" b="1" dirty="0">
                  <a:ln w="3175">
                    <a:noFill/>
                  </a:ln>
                  <a:latin typeface="Arial" panose="020B0604020202020204" pitchFamily="34" charset="0"/>
                  <a:cs typeface="Arial" panose="020B0604020202020204" pitchFamily="34" charset="0"/>
                </a:rPr>
                <a:t>Original PPM</a:t>
              </a:r>
            </a:p>
          </p:txBody>
        </p:sp>
      </p:grpSp>
    </p:spTree>
    <p:extLst>
      <p:ext uri="{BB962C8B-B14F-4D97-AF65-F5344CB8AC3E}">
        <p14:creationId xmlns:p14="http://schemas.microsoft.com/office/powerpoint/2010/main" val="188415224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Optimal Asymptotic Convergence Rate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5" y="2132857"/>
            <a:ext cx="4607523" cy="3421085"/>
          </a:xfrm>
          <a:prstGeom prst="rect">
            <a:avLst/>
          </a:prstGeom>
          <a:effectLst>
            <a:softEdge rad="12700"/>
          </a:effectLst>
        </p:spPr>
      </p:pic>
      <p:grpSp>
        <p:nvGrpSpPr>
          <p:cNvPr id="9" name="Group 8"/>
          <p:cNvGrpSpPr/>
          <p:nvPr/>
        </p:nvGrpSpPr>
        <p:grpSpPr>
          <a:xfrm>
            <a:off x="971600" y="2327645"/>
            <a:ext cx="1152128" cy="369332"/>
            <a:chOff x="2711624" y="1907540"/>
            <a:chExt cx="1152128" cy="369332"/>
          </a:xfrm>
        </p:grpSpPr>
        <p:cxnSp>
          <p:nvCxnSpPr>
            <p:cNvPr id="6" name="Straight Arrow Connector 5"/>
            <p:cNvCxnSpPr/>
            <p:nvPr/>
          </p:nvCxnSpPr>
          <p:spPr>
            <a:xfrm>
              <a:off x="2711624" y="2276872"/>
              <a:ext cx="11521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3067820" y="1907540"/>
                  <a:ext cx="4397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chemeClr val="accent1">
                                    <a:lumMod val="75000"/>
                                  </a:schemeClr>
                                </a:solidFill>
                                <a:latin typeface="Cambria Math" panose="02040503050406030204" pitchFamily="18" charset="0"/>
                              </a:rPr>
                            </m:ctrlPr>
                          </m:sSubPr>
                          <m:e>
                            <m:r>
                              <a:rPr lang="en-US" i="1">
                                <a:solidFill>
                                  <a:schemeClr val="accent1">
                                    <a:lumMod val="75000"/>
                                  </a:schemeClr>
                                </a:solidFill>
                                <a:latin typeface="Cambria Math"/>
                              </a:rPr>
                              <m:t>𝑟</m:t>
                            </m:r>
                          </m:e>
                          <m:sub>
                            <m:r>
                              <a:rPr lang="en-US" i="1">
                                <a:solidFill>
                                  <a:schemeClr val="accent1">
                                    <a:lumMod val="75000"/>
                                  </a:schemeClr>
                                </a:solidFill>
                                <a:latin typeface="Cambria Math"/>
                              </a:rPr>
                              <m:t>0</m:t>
                            </m:r>
                          </m:sub>
                        </m:sSub>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3067820" y="1907540"/>
                  <a:ext cx="439736" cy="369332"/>
                </a:xfrm>
                <a:prstGeom prst="rect">
                  <a:avLst/>
                </a:prstGeom>
                <a:blipFill rotWithShape="0">
                  <a:blip r:embed="rId4"/>
                  <a:stretch>
                    <a:fillRect b="-1667"/>
                  </a:stretch>
                </a:blipFill>
              </p:spPr>
              <p:txBody>
                <a:bodyPr/>
                <a:lstStyle/>
                <a:p>
                  <a:r>
                    <a:rPr lang="en-US">
                      <a:noFill/>
                    </a:rPr>
                    <a:t> </a:t>
                  </a:r>
                </a:p>
              </p:txBody>
            </p:sp>
          </mc:Fallback>
        </mc:AlternateContent>
      </p:grpSp>
      <p:grpSp>
        <p:nvGrpSpPr>
          <p:cNvPr id="13" name="Group 12"/>
          <p:cNvGrpSpPr/>
          <p:nvPr/>
        </p:nvGrpSpPr>
        <p:grpSpPr>
          <a:xfrm>
            <a:off x="971600" y="2881643"/>
            <a:ext cx="1152128" cy="369332"/>
            <a:chOff x="2711624" y="1907540"/>
            <a:chExt cx="1152128" cy="369332"/>
          </a:xfrm>
        </p:grpSpPr>
        <p:cxnSp>
          <p:nvCxnSpPr>
            <p:cNvPr id="14" name="Straight Arrow Connector 13"/>
            <p:cNvCxnSpPr/>
            <p:nvPr/>
          </p:nvCxnSpPr>
          <p:spPr>
            <a:xfrm>
              <a:off x="2711624" y="2276872"/>
              <a:ext cx="11521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3067820" y="1907540"/>
                  <a:ext cx="4397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chemeClr val="accent1">
                                    <a:lumMod val="75000"/>
                                  </a:schemeClr>
                                </a:solidFill>
                                <a:latin typeface="Cambria Math" panose="02040503050406030204" pitchFamily="18" charset="0"/>
                              </a:rPr>
                            </m:ctrlPr>
                          </m:sSubPr>
                          <m:e>
                            <m:r>
                              <a:rPr lang="en-US" i="1">
                                <a:solidFill>
                                  <a:schemeClr val="accent1">
                                    <a:lumMod val="75000"/>
                                  </a:schemeClr>
                                </a:solidFill>
                                <a:latin typeface="Cambria Math"/>
                              </a:rPr>
                              <m:t>𝑟</m:t>
                            </m:r>
                          </m:e>
                          <m:sub>
                            <m:r>
                              <a:rPr lang="en-US" i="1">
                                <a:solidFill>
                                  <a:schemeClr val="accent1">
                                    <a:lumMod val="75000"/>
                                  </a:schemeClr>
                                </a:solidFill>
                                <a:latin typeface="Cambria Math"/>
                              </a:rPr>
                              <m:t>0</m:t>
                            </m:r>
                          </m:sub>
                        </m:sSub>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3067820" y="1907540"/>
                  <a:ext cx="439736" cy="369332"/>
                </a:xfrm>
                <a:prstGeom prst="rect">
                  <a:avLst/>
                </a:prstGeom>
                <a:blipFill rotWithShape="0">
                  <a:blip r:embed="rId5"/>
                  <a:stretch>
                    <a:fillRect b="-1667"/>
                  </a:stretch>
                </a:blipFill>
              </p:spPr>
              <p:txBody>
                <a:bodyPr/>
                <a:lstStyle/>
                <a:p>
                  <a:r>
                    <a:rPr lang="en-US">
                      <a:noFill/>
                    </a:rPr>
                    <a:t> </a:t>
                  </a:r>
                </a:p>
              </p:txBody>
            </p:sp>
          </mc:Fallback>
        </mc:AlternateContent>
      </p:grpSp>
      <p:grpSp>
        <p:nvGrpSpPr>
          <p:cNvPr id="16" name="Group 15"/>
          <p:cNvGrpSpPr/>
          <p:nvPr/>
        </p:nvGrpSpPr>
        <p:grpSpPr>
          <a:xfrm>
            <a:off x="931605" y="3771636"/>
            <a:ext cx="1152128" cy="369332"/>
            <a:chOff x="2711624" y="1907540"/>
            <a:chExt cx="1152128" cy="369332"/>
          </a:xfrm>
        </p:grpSpPr>
        <p:cxnSp>
          <p:nvCxnSpPr>
            <p:cNvPr id="17" name="Straight Arrow Connector 16"/>
            <p:cNvCxnSpPr/>
            <p:nvPr/>
          </p:nvCxnSpPr>
          <p:spPr>
            <a:xfrm>
              <a:off x="2711624" y="2276872"/>
              <a:ext cx="11521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3067820" y="1907540"/>
                  <a:ext cx="4397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chemeClr val="accent1">
                                    <a:lumMod val="75000"/>
                                  </a:schemeClr>
                                </a:solidFill>
                                <a:latin typeface="Cambria Math" panose="02040503050406030204" pitchFamily="18" charset="0"/>
                              </a:rPr>
                            </m:ctrlPr>
                          </m:sSubPr>
                          <m:e>
                            <m:r>
                              <a:rPr lang="en-US" i="1">
                                <a:solidFill>
                                  <a:schemeClr val="accent1">
                                    <a:lumMod val="75000"/>
                                  </a:schemeClr>
                                </a:solidFill>
                                <a:latin typeface="Cambria Math"/>
                              </a:rPr>
                              <m:t>𝑟</m:t>
                            </m:r>
                          </m:e>
                          <m:sub>
                            <m:r>
                              <a:rPr lang="en-US" i="1">
                                <a:solidFill>
                                  <a:schemeClr val="accent1">
                                    <a:lumMod val="75000"/>
                                  </a:schemeClr>
                                </a:solidFill>
                                <a:latin typeface="Cambria Math"/>
                              </a:rPr>
                              <m:t>0</m:t>
                            </m:r>
                          </m:sub>
                        </m:sSub>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3067820" y="1907540"/>
                  <a:ext cx="439736" cy="369332"/>
                </a:xfrm>
                <a:prstGeom prst="rect">
                  <a:avLst/>
                </a:prstGeom>
                <a:blipFill rotWithShape="0">
                  <a:blip r:embed="rId6"/>
                  <a:stretch>
                    <a:fillRect b="-1667"/>
                  </a:stretch>
                </a:blipFill>
              </p:spPr>
              <p:txBody>
                <a:bodyPr/>
                <a:lstStyle/>
                <a:p>
                  <a:r>
                    <a:rPr lang="en-US">
                      <a:noFill/>
                    </a:rPr>
                    <a:t> </a:t>
                  </a:r>
                </a:p>
              </p:txBody>
            </p:sp>
          </mc:Fallback>
        </mc:AlternateContent>
      </p:grpSp>
      <p:sp>
        <p:nvSpPr>
          <p:cNvPr id="19" name="TextBox 18"/>
          <p:cNvSpPr txBox="1"/>
          <p:nvPr/>
        </p:nvSpPr>
        <p:spPr>
          <a:xfrm rot="16200000">
            <a:off x="1298104" y="3379221"/>
            <a:ext cx="415498" cy="369332"/>
          </a:xfrm>
          <a:prstGeom prst="rect">
            <a:avLst/>
          </a:prstGeom>
          <a:noFill/>
        </p:spPr>
        <p:txBody>
          <a:bodyPr wrap="none" rtlCol="0">
            <a:spAutoFit/>
          </a:bodyPr>
          <a:lstStyle/>
          <a:p>
            <a:r>
              <a:rPr lang="en-US" dirty="0" smtClean="0"/>
              <a:t>…</a:t>
            </a:r>
            <a:endParaRPr lang="en-US" dirty="0"/>
          </a:p>
        </p:txBody>
      </p:sp>
      <p:grpSp>
        <p:nvGrpSpPr>
          <p:cNvPr id="27" name="Group 26"/>
          <p:cNvGrpSpPr/>
          <p:nvPr/>
        </p:nvGrpSpPr>
        <p:grpSpPr>
          <a:xfrm>
            <a:off x="4139952" y="1228754"/>
            <a:ext cx="1152128" cy="789802"/>
            <a:chOff x="5621536" y="1149488"/>
            <a:chExt cx="1152128" cy="789802"/>
          </a:xfrm>
        </p:grpSpPr>
        <p:cxnSp>
          <p:nvCxnSpPr>
            <p:cNvPr id="11" name="Straight Arrow Connector 10"/>
            <p:cNvCxnSpPr/>
            <p:nvPr/>
          </p:nvCxnSpPr>
          <p:spPr>
            <a:xfrm>
              <a:off x="5621536" y="1518820"/>
              <a:ext cx="1152128"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5977732" y="1149488"/>
                  <a:ext cx="3936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chemeClr val="accent2">
                                <a:lumMod val="75000"/>
                              </a:schemeClr>
                            </a:solidFill>
                            <a:latin typeface="Cambria Math"/>
                            <a:ea typeface="Cambria Math"/>
                          </a:rPr>
                          <m:t>𝛼</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977732" y="1149488"/>
                  <a:ext cx="393634" cy="369332"/>
                </a:xfrm>
                <a:prstGeom prst="rect">
                  <a:avLst/>
                </a:prstGeom>
                <a:blipFill rotWithShape="0">
                  <a:blip r:embed="rId7"/>
                  <a:stretch>
                    <a:fillRect/>
                  </a:stretch>
                </a:blipFill>
              </p:spPr>
              <p:txBody>
                <a:bodyPr/>
                <a:lstStyle/>
                <a:p>
                  <a:r>
                    <a:rPr lang="en-US">
                      <a:noFill/>
                    </a:rPr>
                    <a:t> </a:t>
                  </a:r>
                </a:p>
              </p:txBody>
            </p:sp>
          </mc:Fallback>
        </mc:AlternateContent>
        <p:cxnSp>
          <p:nvCxnSpPr>
            <p:cNvPr id="20" name="Straight Arrow Connector 19"/>
            <p:cNvCxnSpPr/>
            <p:nvPr/>
          </p:nvCxnSpPr>
          <p:spPr>
            <a:xfrm>
              <a:off x="5621536" y="1518820"/>
              <a:ext cx="1152128" cy="14401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a:off x="5621536" y="1520951"/>
              <a:ext cx="1122536" cy="2795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a:xfrm>
              <a:off x="5621536" y="1516690"/>
              <a:ext cx="1074539" cy="4226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
        <p:nvSpPr>
          <p:cNvPr id="3" name="Flowchart: Process 2"/>
          <p:cNvSpPr/>
          <p:nvPr/>
        </p:nvSpPr>
        <p:spPr>
          <a:xfrm>
            <a:off x="3563888" y="1052736"/>
            <a:ext cx="2160240" cy="1080120"/>
          </a:xfrm>
          <a:prstGeom prst="flowChartProcess">
            <a:avLst/>
          </a:prstGeom>
          <a:noFill/>
          <a:ln w="57150"/>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5503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195228" y="1957308"/>
            <a:ext cx="4609021" cy="2438970"/>
            <a:chOff x="2524284" y="1916831"/>
            <a:chExt cx="4167439" cy="2344185"/>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4284" y="1916831"/>
              <a:ext cx="4167439" cy="2344185"/>
            </a:xfrm>
            <a:prstGeom prst="rect">
              <a:avLst/>
            </a:prstGeom>
            <a:ln>
              <a:noFill/>
            </a:ln>
            <a:effectLst>
              <a:softEdge rad="12700"/>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2060848"/>
              <a:ext cx="1726201" cy="652217"/>
            </a:xfrm>
            <a:prstGeom prst="rect">
              <a:avLst/>
            </a:prstGeom>
          </p:spPr>
        </p:pic>
      </p:grpSp>
      <p:grpSp>
        <p:nvGrpSpPr>
          <p:cNvPr id="13" name="Group 12"/>
          <p:cNvGrpSpPr/>
          <p:nvPr/>
        </p:nvGrpSpPr>
        <p:grpSpPr>
          <a:xfrm>
            <a:off x="4270510" y="3165965"/>
            <a:ext cx="885114" cy="891427"/>
            <a:chOff x="3772051" y="2934249"/>
            <a:chExt cx="885114" cy="891427"/>
          </a:xfrm>
          <a:effectLst/>
        </p:grpSpPr>
        <p:cxnSp>
          <p:nvCxnSpPr>
            <p:cNvPr id="9" name="Straight Arrow Connector 8"/>
            <p:cNvCxnSpPr/>
            <p:nvPr/>
          </p:nvCxnSpPr>
          <p:spPr>
            <a:xfrm>
              <a:off x="4219419" y="3429000"/>
              <a:ext cx="263835" cy="396676"/>
            </a:xfrm>
            <a:prstGeom prst="straightConnector1">
              <a:avLst/>
            </a:prstGeom>
            <a:ln w="12700">
              <a:solidFill>
                <a:schemeClr val="tx1"/>
              </a:solidFill>
              <a:headEnd type="none" w="med" len="med"/>
              <a:tailEnd type="stealth" w="med" len="med"/>
            </a:ln>
            <a:effectLst/>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3772051" y="2934249"/>
                  <a:ext cx="885114" cy="494751"/>
                </a:xfrm>
                <a:prstGeom prst="rect">
                  <a:avLst/>
                </a:prstGeom>
                <a:ln w="19050">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400" b="1" i="1">
                                <a:latin typeface="Cambria Math" panose="02040503050406030204" pitchFamily="18" charset="0"/>
                                <a:ea typeface="Cambria Math" pitchFamily="18" charset="0"/>
                              </a:rPr>
                            </m:ctrlPr>
                          </m:sSubPr>
                          <m:e>
                            <m:r>
                              <m:rPr>
                                <m:nor/>
                              </m:rPr>
                              <a:rPr lang="de-DE" sz="2400" b="1">
                                <a:latin typeface="Cambria Math" pitchFamily="18" charset="0"/>
                                <a:ea typeface="Cambria Math" pitchFamily="18" charset="0"/>
                              </a:rPr>
                              <m:t>𝛼</m:t>
                            </m:r>
                            <m:r>
                              <m:rPr>
                                <m:nor/>
                              </m:rPr>
                              <a:rPr lang="de-DE" sz="2400" b="1">
                                <a:latin typeface="Cambria Math" pitchFamily="18" charset="0"/>
                                <a:ea typeface="Cambria Math" pitchFamily="18" charset="0"/>
                              </a:rPr>
                              <m:t> </m:t>
                            </m:r>
                          </m:e>
                          <m:sub>
                            <m:r>
                              <a:rPr lang="en-US" sz="2400" b="1">
                                <a:latin typeface="Cambria Math" pitchFamily="18" charset="0"/>
                                <a:ea typeface="Cambria Math" pitchFamily="18" charset="0"/>
                              </a:rPr>
                              <m:t>𝐨𝐩𝐭</m:t>
                            </m:r>
                          </m:sub>
                        </m:sSub>
                      </m:oMath>
                    </m:oMathPara>
                  </a14:m>
                  <a:endParaRPr lang="en-GB" sz="2400" b="1" dirty="0"/>
                </a:p>
              </p:txBody>
            </p:sp>
          </mc:Choice>
          <mc:Fallback xmlns="">
            <p:sp>
              <p:nvSpPr>
                <p:cNvPr id="12" name="Rectangle 11"/>
                <p:cNvSpPr>
                  <a:spLocks noRot="1" noChangeAspect="1" noMove="1" noResize="1" noEditPoints="1" noAdjustHandles="1" noChangeArrowheads="1" noChangeShapeType="1" noTextEdit="1"/>
                </p:cNvSpPr>
                <p:nvPr/>
              </p:nvSpPr>
              <p:spPr>
                <a:xfrm>
                  <a:off x="3772051" y="2934249"/>
                  <a:ext cx="885114" cy="494751"/>
                </a:xfrm>
                <a:prstGeom prst="rect">
                  <a:avLst/>
                </a:prstGeom>
                <a:blipFill rotWithShape="0">
                  <a:blip r:embed="rId6"/>
                  <a:stretch>
                    <a:fillRect b="-11111"/>
                  </a:stretch>
                </a:blipFill>
                <a:ln w="19050">
                  <a:noFill/>
                </a:ln>
              </p:spPr>
              <p:txBody>
                <a:bodyPr/>
                <a:lstStyle/>
                <a:p>
                  <a:r>
                    <a:rPr lang="en-US">
                      <a:noFill/>
                    </a:rPr>
                    <a:t> </a:t>
                  </a:r>
                </a:p>
              </p:txBody>
            </p:sp>
          </mc:Fallback>
        </mc:AlternateContent>
      </p:grpSp>
      <p:sp>
        <p:nvSpPr>
          <p:cNvPr id="4" name="Text Placeholder 3"/>
          <p:cNvSpPr>
            <a:spLocks noGrp="1"/>
          </p:cNvSpPr>
          <p:nvPr>
            <p:ph type="body" sz="quarter" idx="10"/>
          </p:nvPr>
        </p:nvSpPr>
        <p:spPr/>
        <p:txBody>
          <a:bodyPr/>
          <a:lstStyle/>
          <a:p>
            <a:r>
              <a:rPr lang="en-US" dirty="0"/>
              <a:t>Optimal Convergence Rate </a:t>
            </a:r>
          </a:p>
        </p:txBody>
      </p:sp>
      <mc:AlternateContent xmlns:mc="http://schemas.openxmlformats.org/markup-compatibility/2006" xmlns:a14="http://schemas.microsoft.com/office/drawing/2010/main">
        <mc:Choice Requires="a14">
          <p:sp>
            <p:nvSpPr>
              <p:cNvPr id="34819" name="Rectangle 3"/>
              <p:cNvSpPr>
                <a:spLocks noGrp="1" noChangeArrowheads="1"/>
              </p:cNvSpPr>
              <p:nvPr>
                <p:ph sz="quarter" idx="11"/>
              </p:nvPr>
            </p:nvSpPr>
            <p:spPr/>
            <p:txBody>
              <a:bodyPr>
                <a:noAutofit/>
              </a:bodyPr>
              <a:lstStyle/>
              <a:p>
                <a:pPr marL="19838" lvl="1"/>
                <a:r>
                  <a:rPr lang="en-US" sz="3200" dirty="0" smtClean="0"/>
                  <a:t>Variance </a:t>
                </a:r>
                <a:r>
                  <a:rPr lang="en-US" sz="3200" dirty="0"/>
                  <a:t>and bias depend on </a:t>
                </a:r>
                <a14:m>
                  <m:oMath xmlns:m="http://schemas.openxmlformats.org/officeDocument/2006/math">
                    <m:r>
                      <m:rPr>
                        <m:nor/>
                      </m:rPr>
                      <a:rPr lang="en-US" sz="3200" dirty="0"/>
                      <m:t>𝛼</m:t>
                    </m:r>
                  </m:oMath>
                </a14:m>
                <a:r>
                  <a:rPr lang="en-US" sz="3200" dirty="0" smtClean="0"/>
                  <a:t> </a:t>
                </a:r>
                <a:r>
                  <a:rPr lang="en-US" sz="3200" dirty="0"/>
                  <a:t>[</a:t>
                </a:r>
                <a:r>
                  <a:rPr lang="en-US" sz="3200" dirty="0" smtClean="0"/>
                  <a:t>KZ11</a:t>
                </a:r>
                <a:r>
                  <a:rPr lang="en-US" sz="3200" dirty="0"/>
                  <a:t>]</a:t>
                </a:r>
              </a:p>
              <a:p>
                <a:pPr marL="496053" lvl="2"/>
                <a14:m>
                  <m:oMathPara xmlns:m="http://schemas.openxmlformats.org/officeDocument/2006/math">
                    <m:oMathParaPr>
                      <m:jc m:val="center"/>
                    </m:oMathParaPr>
                    <m:oMath xmlns:m="http://schemas.openxmlformats.org/officeDocument/2006/math">
                      <m:sSub>
                        <m:sSubPr>
                          <m:ctrlPr>
                            <a:rPr lang="de-DE" sz="2400" i="1">
                              <a:solidFill>
                                <a:schemeClr val="accent1">
                                  <a:lumMod val="75000"/>
                                </a:schemeClr>
                              </a:solidFill>
                              <a:latin typeface="Cambria Math" panose="02040503050406030204" pitchFamily="18" charset="0"/>
                              <a:ea typeface="Cambria Math" pitchFamily="18" charset="0"/>
                            </a:rPr>
                          </m:ctrlPr>
                        </m:sSubPr>
                        <m:e>
                          <m:r>
                            <m:rPr>
                              <m:sty m:val="p"/>
                            </m:rPr>
                            <a:rPr lang="en-US" sz="2400">
                              <a:solidFill>
                                <a:schemeClr val="accent1">
                                  <a:lumMod val="75000"/>
                                </a:schemeClr>
                              </a:solidFill>
                              <a:latin typeface="Cambria Math" pitchFamily="18" charset="0"/>
                              <a:ea typeface="Cambria Math" pitchFamily="18" charset="0"/>
                            </a:rPr>
                            <m:t>Var</m:t>
                          </m:r>
                        </m:e>
                        <m:sub>
                          <m:r>
                            <m:rPr>
                              <m:sty m:val="p"/>
                            </m:rPr>
                            <a:rPr lang="en-US" sz="2400">
                              <a:solidFill>
                                <a:schemeClr val="accent1">
                                  <a:lumMod val="75000"/>
                                </a:schemeClr>
                              </a:solidFill>
                              <a:latin typeface="Cambria Math" pitchFamily="18" charset="0"/>
                              <a:ea typeface="Cambria Math" pitchFamily="18" charset="0"/>
                            </a:rPr>
                            <m:t>M</m:t>
                          </m:r>
                          <m:r>
                            <m:rPr>
                              <m:sty m:val="p"/>
                            </m:rPr>
                            <a:rPr lang="en-US" sz="2400">
                              <a:solidFill>
                                <a:schemeClr val="accent1">
                                  <a:lumMod val="75000"/>
                                </a:schemeClr>
                              </a:solidFill>
                              <a:latin typeface="Cambria Math"/>
                              <a:ea typeface="Cambria Math" pitchFamily="18" charset="0"/>
                            </a:rPr>
                            <m:t>eas</m:t>
                          </m:r>
                        </m:sub>
                      </m:sSub>
                      <m:d>
                        <m:dPr>
                          <m:ctrlPr>
                            <a:rPr lang="en-US" sz="2400" i="1">
                              <a:solidFill>
                                <a:schemeClr val="accent1">
                                  <a:lumMod val="75000"/>
                                </a:schemeClr>
                              </a:solidFill>
                              <a:latin typeface="Cambria Math" panose="02040503050406030204" pitchFamily="18" charset="0"/>
                              <a:ea typeface="Cambria Math" pitchFamily="18" charset="0"/>
                            </a:rPr>
                          </m:ctrlPr>
                        </m:dPr>
                        <m:e>
                          <m:r>
                            <m:rPr>
                              <m:nor/>
                            </m:rPr>
                            <a:rPr lang="de-DE" sz="2400">
                              <a:solidFill>
                                <a:schemeClr val="accent1">
                                  <a:lumMod val="75000"/>
                                </a:schemeClr>
                              </a:solidFill>
                              <a:latin typeface="Cambria Math" pitchFamily="18" charset="0"/>
                              <a:ea typeface="Cambria Math" pitchFamily="18" charset="0"/>
                            </a:rPr>
                            <m:t>𝛼</m:t>
                          </m:r>
                        </m:e>
                      </m:d>
                      <m:r>
                        <a:rPr lang="en-US" sz="2400" i="1">
                          <a:solidFill>
                            <a:schemeClr val="accent1">
                              <a:lumMod val="75000"/>
                            </a:schemeClr>
                          </a:solidFill>
                          <a:latin typeface="Cambria Math" panose="02040503050406030204" pitchFamily="18" charset="0"/>
                          <a:ea typeface="Cambria Math" pitchFamily="18" charset="0"/>
                        </a:rPr>
                        <m:t>~</m:t>
                      </m:r>
                      <m:sSup>
                        <m:sSupPr>
                          <m:ctrlPr>
                            <a:rPr lang="en-US" sz="2400" i="1">
                              <a:solidFill>
                                <a:schemeClr val="accent1">
                                  <a:lumMod val="75000"/>
                                </a:schemeClr>
                              </a:solidFill>
                              <a:latin typeface="Cambria Math" panose="02040503050406030204" pitchFamily="18" charset="0"/>
                              <a:ea typeface="Cambria Math" pitchFamily="18" charset="0"/>
                            </a:rPr>
                          </m:ctrlPr>
                        </m:sSupPr>
                        <m:e>
                          <m:r>
                            <a:rPr lang="en-US" sz="2400" i="1">
                              <a:solidFill>
                                <a:schemeClr val="accent1">
                                  <a:lumMod val="75000"/>
                                </a:schemeClr>
                              </a:solidFill>
                              <a:latin typeface="Cambria Math" panose="02040503050406030204" pitchFamily="18" charset="0"/>
                              <a:ea typeface="Cambria Math" pitchFamily="18" charset="0"/>
                            </a:rPr>
                            <m:t>𝑁</m:t>
                          </m:r>
                        </m:e>
                        <m:sup>
                          <m:r>
                            <a:rPr lang="en-US" sz="2400" i="1">
                              <a:solidFill>
                                <a:schemeClr val="accent1">
                                  <a:lumMod val="75000"/>
                                </a:schemeClr>
                              </a:solidFill>
                              <a:latin typeface="Cambria Math" panose="02040503050406030204" pitchFamily="18" charset="0"/>
                              <a:ea typeface="Cambria Math" pitchFamily="18" charset="0"/>
                            </a:rPr>
                            <m:t>−</m:t>
                          </m:r>
                          <m:r>
                            <m:rPr>
                              <m:nor/>
                            </m:rPr>
                            <a:rPr lang="de-DE" sz="2400">
                              <a:solidFill>
                                <a:schemeClr val="accent1">
                                  <a:lumMod val="75000"/>
                                </a:schemeClr>
                              </a:solidFill>
                              <a:latin typeface="Cambria Math" pitchFamily="18" charset="0"/>
                              <a:ea typeface="Cambria Math" pitchFamily="18" charset="0"/>
                            </a:rPr>
                            <m:t>𝛼</m:t>
                          </m:r>
                        </m:sup>
                      </m:sSup>
                      <m:r>
                        <a:rPr lang="en-US" sz="2400" i="1">
                          <a:solidFill>
                            <a:prstClr val="black"/>
                          </a:solidFill>
                          <a:latin typeface="Cambria Math"/>
                          <a:ea typeface="Cambria Math" pitchFamily="18" charset="0"/>
                        </a:rPr>
                        <m:t>           </m:t>
                      </m:r>
                      <m:sSubSup>
                        <m:sSubSupPr>
                          <m:ctrlPr>
                            <a:rPr lang="en-US" sz="2400" i="1">
                              <a:solidFill>
                                <a:schemeClr val="accent2">
                                  <a:lumMod val="75000"/>
                                </a:schemeClr>
                              </a:solidFill>
                              <a:latin typeface="Cambria Math" panose="02040503050406030204" pitchFamily="18" charset="0"/>
                              <a:ea typeface="Cambria Math" pitchFamily="18" charset="0"/>
                            </a:rPr>
                          </m:ctrlPr>
                        </m:sSubSupPr>
                        <m:e>
                          <m:r>
                            <m:rPr>
                              <m:sty m:val="p"/>
                            </m:rPr>
                            <a:rPr lang="en-US" sz="2400">
                              <a:solidFill>
                                <a:schemeClr val="accent2">
                                  <a:lumMod val="75000"/>
                                </a:schemeClr>
                              </a:solidFill>
                              <a:latin typeface="Cambria Math" panose="02040503050406030204" pitchFamily="18" charset="0"/>
                              <a:ea typeface="Cambria Math" pitchFamily="18" charset="0"/>
                            </a:rPr>
                            <m:t>Bias</m:t>
                          </m:r>
                        </m:e>
                        <m:sub>
                          <m:r>
                            <m:rPr>
                              <m:sty m:val="p"/>
                            </m:rPr>
                            <a:rPr lang="en-US" sz="2400">
                              <a:solidFill>
                                <a:schemeClr val="accent2">
                                  <a:lumMod val="75000"/>
                                </a:schemeClr>
                              </a:solidFill>
                              <a:latin typeface="Cambria Math" panose="02040503050406030204" pitchFamily="18" charset="0"/>
                              <a:ea typeface="Cambria Math" pitchFamily="18" charset="0"/>
                            </a:rPr>
                            <m:t>Kernel</m:t>
                          </m:r>
                        </m:sub>
                        <m:sup>
                          <m:r>
                            <a:rPr lang="en-US" sz="2400">
                              <a:solidFill>
                                <a:schemeClr val="accent2">
                                  <a:lumMod val="75000"/>
                                </a:schemeClr>
                              </a:solidFill>
                              <a:latin typeface="Cambria Math" panose="02040503050406030204" pitchFamily="18" charset="0"/>
                              <a:ea typeface="Cambria Math" pitchFamily="18" charset="0"/>
                            </a:rPr>
                            <m:t>2</m:t>
                          </m:r>
                        </m:sup>
                      </m:sSubSup>
                      <m:r>
                        <a:rPr lang="en-US" sz="2400" i="1">
                          <a:solidFill>
                            <a:schemeClr val="accent2">
                              <a:lumMod val="75000"/>
                            </a:schemeClr>
                          </a:solidFill>
                          <a:latin typeface="Cambria Math" pitchFamily="18" charset="0"/>
                          <a:ea typeface="Cambria Math" pitchFamily="18" charset="0"/>
                        </a:rPr>
                        <m:t>(</m:t>
                      </m:r>
                      <m:r>
                        <m:rPr>
                          <m:nor/>
                        </m:rPr>
                        <a:rPr lang="de-DE" sz="2400">
                          <a:solidFill>
                            <a:schemeClr val="accent2">
                              <a:lumMod val="75000"/>
                            </a:schemeClr>
                          </a:solidFill>
                          <a:latin typeface="Cambria Math" pitchFamily="18" charset="0"/>
                          <a:ea typeface="Cambria Math" pitchFamily="18" charset="0"/>
                        </a:rPr>
                        <m:t>𝛼</m:t>
                      </m:r>
                      <m:r>
                        <a:rPr lang="en-US" sz="2400" i="1">
                          <a:solidFill>
                            <a:schemeClr val="accent2">
                              <a:lumMod val="75000"/>
                            </a:schemeClr>
                          </a:solidFill>
                          <a:latin typeface="Cambria Math" pitchFamily="18" charset="0"/>
                          <a:ea typeface="Cambria Math" pitchFamily="18" charset="0"/>
                        </a:rPr>
                        <m:t>)~</m:t>
                      </m:r>
                      <m:sSup>
                        <m:sSupPr>
                          <m:ctrlPr>
                            <a:rPr lang="en-US" sz="2400" i="1">
                              <a:solidFill>
                                <a:schemeClr val="accent2">
                                  <a:lumMod val="75000"/>
                                </a:schemeClr>
                              </a:solidFill>
                              <a:latin typeface="Cambria Math" pitchFamily="18" charset="0"/>
                              <a:ea typeface="Cambria Math" pitchFamily="18" charset="0"/>
                            </a:rPr>
                          </m:ctrlPr>
                        </m:sSupPr>
                        <m:e>
                          <m:r>
                            <a:rPr lang="en-US" sz="2400" i="1">
                              <a:solidFill>
                                <a:schemeClr val="accent2">
                                  <a:lumMod val="75000"/>
                                </a:schemeClr>
                              </a:solidFill>
                              <a:latin typeface="Cambria Math" pitchFamily="18" charset="0"/>
                              <a:ea typeface="Cambria Math" pitchFamily="18" charset="0"/>
                            </a:rPr>
                            <m:t>𝑁</m:t>
                          </m:r>
                        </m:e>
                        <m:sup>
                          <m:r>
                            <m:rPr>
                              <m:nor/>
                            </m:rPr>
                            <a:rPr lang="de-DE" sz="2400">
                              <a:solidFill>
                                <a:schemeClr val="accent2">
                                  <a:lumMod val="75000"/>
                                </a:schemeClr>
                              </a:solidFill>
                              <a:latin typeface="Cambria Math" pitchFamily="18" charset="0"/>
                              <a:ea typeface="Cambria Math" pitchFamily="18" charset="0"/>
                            </a:rPr>
                            <m:t>𝛼</m:t>
                          </m:r>
                          <m:r>
                            <m:rPr>
                              <m:nor/>
                            </m:rPr>
                            <a:rPr lang="en-US" sz="2400">
                              <a:solidFill>
                                <a:schemeClr val="accent2">
                                  <a:lumMod val="75000"/>
                                </a:schemeClr>
                              </a:solidFill>
                              <a:latin typeface="Cambria Math" pitchFamily="18" charset="0"/>
                              <a:ea typeface="Cambria Math" pitchFamily="18" charset="0"/>
                            </a:rPr>
                            <m:t>−1</m:t>
                          </m:r>
                        </m:sup>
                      </m:sSup>
                    </m:oMath>
                  </m:oMathPara>
                </a14:m>
                <a:r>
                  <a:rPr lang="en-US" sz="1467" dirty="0"/>
                  <a:t/>
                </a:r>
                <a:br>
                  <a:rPr lang="en-US" sz="1467" dirty="0"/>
                </a:br>
                <a:endParaRPr lang="de-DE" sz="1467" dirty="0"/>
              </a:p>
              <a:p>
                <a:pPr marL="3200320" lvl="7" indent="0">
                  <a:buNone/>
                </a:pPr>
                <a:endParaRPr lang="de-DE" sz="1467" dirty="0"/>
              </a:p>
              <a:p>
                <a:pPr marL="3200320" lvl="7" indent="0">
                  <a:buNone/>
                </a:pPr>
                <a:endParaRPr lang="de-DE" sz="1067" dirty="0"/>
              </a:p>
              <a:p>
                <a:pPr marL="3200320" lvl="7" indent="0">
                  <a:buNone/>
                </a:pPr>
                <a:r>
                  <a:rPr lang="de-DE" sz="1467" dirty="0"/>
                  <a:t/>
                </a:r>
                <a:br>
                  <a:rPr lang="de-DE" sz="1467" dirty="0"/>
                </a:br>
                <a:endParaRPr lang="de-DE" sz="600" dirty="0"/>
              </a:p>
              <a:p>
                <a:pPr marL="3809714" lvl="7" indent="0">
                  <a:buNone/>
                </a:pPr>
                <a:endParaRPr lang="de-DE" sz="100" dirty="0"/>
              </a:p>
              <a:p>
                <a:pPr marL="3809714" lvl="7" indent="0">
                  <a:buNone/>
                </a:pPr>
                <a:endParaRPr lang="de-DE" sz="1867" dirty="0"/>
              </a:p>
              <a:p>
                <a:pPr marL="3809714" lvl="7" indent="0">
                  <a:buNone/>
                </a:pPr>
                <a:r>
                  <a:rPr lang="de-DE" sz="1467" dirty="0"/>
                  <a:t/>
                </a:r>
                <a:br>
                  <a:rPr lang="de-DE" sz="1467" dirty="0"/>
                </a:br>
                <a:endParaRPr lang="de-DE" sz="1467" dirty="0"/>
              </a:p>
              <a:p>
                <a:pPr marL="3809714" lvl="7" indent="0">
                  <a:buNone/>
                </a:pPr>
                <a:endParaRPr lang="de-DE" sz="1600" dirty="0"/>
              </a:p>
              <a:p>
                <a:pPr marL="19838" lvl="1"/>
                <a:endParaRPr lang="de-DE" sz="2133" dirty="0">
                  <a:latin typeface="Cambria Math" pitchFamily="18" charset="0"/>
                  <a:ea typeface="Cambria Math" pitchFamily="18" charset="0"/>
                </a:endParaRPr>
              </a:p>
              <a:p>
                <a:r>
                  <a:rPr lang="en-US" sz="3200" dirty="0"/>
                  <a:t>Optimal </a:t>
                </a:r>
                <a:r>
                  <a:rPr lang="en-US" sz="3200" dirty="0" smtClean="0"/>
                  <a:t>rate is </a:t>
                </a:r>
                <a14:m>
                  <m:oMath xmlns:m="http://schemas.openxmlformats.org/officeDocument/2006/math">
                    <m:r>
                      <m:rPr>
                        <m:sty m:val="p"/>
                      </m:rPr>
                      <a:rPr lang="en-US" sz="3200">
                        <a:latin typeface="Cambria Math" panose="02040503050406030204" pitchFamily="18" charset="0"/>
                        <a:ea typeface="Cambria Math" pitchFamily="18" charset="0"/>
                      </a:rPr>
                      <m:t>MSE</m:t>
                    </m:r>
                    <m:r>
                      <a:rPr lang="en-US" sz="3200" i="1">
                        <a:latin typeface="Cambria Math" pitchFamily="18" charset="0"/>
                        <a:ea typeface="Cambria Math" pitchFamily="18" charset="0"/>
                      </a:rPr>
                      <m:t>∝</m:t>
                    </m:r>
                    <m:sSup>
                      <m:sSupPr>
                        <m:ctrlPr>
                          <a:rPr lang="en-US" sz="3200" b="1" i="1">
                            <a:latin typeface="Cambria Math" panose="02040503050406030204" pitchFamily="18" charset="0"/>
                            <a:ea typeface="Cambria Math" pitchFamily="18" charset="0"/>
                          </a:rPr>
                        </m:ctrlPr>
                      </m:sSupPr>
                      <m:e>
                        <m:r>
                          <a:rPr lang="en-US" sz="3200" i="1">
                            <a:latin typeface="Cambria Math" panose="02040503050406030204" pitchFamily="18" charset="0"/>
                            <a:ea typeface="Cambria Math" pitchFamily="18" charset="0"/>
                          </a:rPr>
                          <m:t>𝑁</m:t>
                        </m:r>
                      </m:e>
                      <m:sup>
                        <m:r>
                          <a:rPr lang="en-US" sz="3200" b="1" i="1">
                            <a:latin typeface="Cambria Math" pitchFamily="18" charset="0"/>
                            <a:ea typeface="Cambria Math" pitchFamily="18" charset="0"/>
                          </a:rPr>
                          <m:t>− </m:t>
                        </m:r>
                        <m:r>
                          <a:rPr lang="en-US" sz="3200" i="1">
                            <a:latin typeface="Cambria Math" pitchFamily="18" charset="0"/>
                            <a:ea typeface="Cambria Math" pitchFamily="18" charset="0"/>
                          </a:rPr>
                          <m:t>2/3</m:t>
                        </m:r>
                      </m:sup>
                    </m:sSup>
                  </m:oMath>
                </a14:m>
                <a:r>
                  <a:rPr lang="en-US" sz="3200" dirty="0"/>
                  <a:t> with </a:t>
                </a:r>
                <a14:m>
                  <m:oMath xmlns:m="http://schemas.openxmlformats.org/officeDocument/2006/math">
                    <m:sSub>
                      <m:sSubPr>
                        <m:ctrlPr>
                          <a:rPr lang="el-GR" sz="3200" i="1">
                            <a:latin typeface="Cambria Math" panose="02040503050406030204" pitchFamily="18" charset="0"/>
                            <a:ea typeface="Cambria Math" pitchFamily="18" charset="0"/>
                          </a:rPr>
                        </m:ctrlPr>
                      </m:sSubPr>
                      <m:e>
                        <m:r>
                          <m:rPr>
                            <m:nor/>
                          </m:rPr>
                          <a:rPr lang="de-DE" sz="3200">
                            <a:latin typeface="Cambria Math" pitchFamily="18" charset="0"/>
                            <a:ea typeface="Cambria Math" pitchFamily="18" charset="0"/>
                          </a:rPr>
                          <m:t>𝛼</m:t>
                        </m:r>
                      </m:e>
                      <m:sub>
                        <m:r>
                          <m:rPr>
                            <m:sty m:val="p"/>
                          </m:rPr>
                          <a:rPr lang="en-US" sz="3200">
                            <a:latin typeface="Cambria Math" pitchFamily="18" charset="0"/>
                            <a:ea typeface="Cambria Math" pitchFamily="18" charset="0"/>
                          </a:rPr>
                          <m:t>opt</m:t>
                        </m:r>
                      </m:sub>
                    </m:sSub>
                    <m:r>
                      <a:rPr lang="en-US" sz="3200" i="1">
                        <a:latin typeface="Cambria Math" pitchFamily="18" charset="0"/>
                        <a:ea typeface="Cambria Math" pitchFamily="18" charset="0"/>
                      </a:rPr>
                      <m:t>=2/3</m:t>
                    </m:r>
                  </m:oMath>
                </a14:m>
                <a:endParaRPr lang="en-US" sz="3200" dirty="0">
                  <a:latin typeface="Cambria Math" pitchFamily="18" charset="0"/>
                  <a:ea typeface="Cambria Math" pitchFamily="18" charset="0"/>
                </a:endParaRPr>
              </a:p>
              <a:p>
                <a:pPr lvl="1"/>
                <a:r>
                  <a:rPr lang="en-US" sz="2800" i="1" dirty="0">
                    <a:latin typeface="+mj-lt"/>
                  </a:rPr>
                  <a:t>Asymptotic</a:t>
                </a:r>
                <a:r>
                  <a:rPr lang="en-US" sz="2400" dirty="0"/>
                  <a:t> convergence</a:t>
                </a:r>
              </a:p>
              <a:p>
                <a:r>
                  <a:rPr lang="en-US" sz="3200" dirty="0"/>
                  <a:t>Unbiased Monte Carlo </a:t>
                </a:r>
                <a:r>
                  <a:rPr lang="en-US" sz="3200" dirty="0" smtClean="0"/>
                  <a:t>is </a:t>
                </a:r>
                <a:r>
                  <a:rPr lang="en-US" sz="3200" dirty="0"/>
                  <a:t>faster</a:t>
                </a:r>
                <a:r>
                  <a:rPr lang="de-DE" sz="3200" dirty="0"/>
                  <a:t>: </a:t>
                </a:r>
                <a14:m>
                  <m:oMath xmlns:m="http://schemas.openxmlformats.org/officeDocument/2006/math">
                    <m:r>
                      <m:rPr>
                        <m:sty m:val="p"/>
                      </m:rPr>
                      <a:rPr lang="en-US" sz="3200">
                        <a:latin typeface="Cambria Math" panose="02040503050406030204" pitchFamily="18" charset="0"/>
                      </a:rPr>
                      <m:t>MSE</m:t>
                    </m:r>
                    <m:r>
                      <a:rPr lang="en-US" sz="3200" i="1">
                        <a:latin typeface="Cambria Math"/>
                        <a:ea typeface="Cambria Math"/>
                      </a:rPr>
                      <m:t>∝</m:t>
                    </m:r>
                    <m:sSup>
                      <m:sSupPr>
                        <m:ctrlPr>
                          <a:rPr lang="en-US" sz="3200" i="1">
                            <a:latin typeface="Cambria Math" panose="02040503050406030204" pitchFamily="18" charset="0"/>
                            <a:ea typeface="Cambria Math"/>
                          </a:rPr>
                        </m:ctrlPr>
                      </m:sSupPr>
                      <m:e>
                        <m:r>
                          <a:rPr lang="en-US" sz="3200" i="1">
                            <a:latin typeface="Cambria Math" panose="02040503050406030204" pitchFamily="18" charset="0"/>
                            <a:ea typeface="Cambria Math"/>
                          </a:rPr>
                          <m:t>𝑁</m:t>
                        </m:r>
                      </m:e>
                      <m:sup>
                        <m:r>
                          <a:rPr lang="en-US" sz="3200" i="1">
                            <a:latin typeface="Cambria Math"/>
                            <a:ea typeface="Cambria Math"/>
                          </a:rPr>
                          <m:t>−1</m:t>
                        </m:r>
                      </m:sup>
                    </m:sSup>
                  </m:oMath>
                </a14:m>
                <a:endParaRPr lang="en-US" sz="3200" dirty="0">
                  <a:ea typeface="Cambria Math"/>
                </a:endParaRPr>
              </a:p>
            </p:txBody>
          </p:sp>
        </mc:Choice>
        <mc:Fallback xmlns="">
          <p:sp>
            <p:nvSpPr>
              <p:cNvPr id="34819" name="Rectangle 3"/>
              <p:cNvSpPr>
                <a:spLocks noGrp="1" noRot="1" noChangeAspect="1" noMove="1" noResize="1" noEditPoints="1" noAdjustHandles="1" noChangeArrowheads="1" noChangeShapeType="1" noTextEdit="1"/>
              </p:cNvSpPr>
              <p:nvPr>
                <p:ph sz="quarter" idx="11"/>
              </p:nvPr>
            </p:nvSpPr>
            <p:spPr>
              <a:blipFill rotWithShape="0">
                <a:blip r:embed="rId7"/>
                <a:stretch>
                  <a:fillRect l="-2593" t="-1906" b="-10419"/>
                </a:stretch>
              </a:blipFill>
            </p:spPr>
            <p:txBody>
              <a:bodyPr/>
              <a:lstStyle/>
              <a:p>
                <a:r>
                  <a:rPr lang="en-US">
                    <a:noFill/>
                  </a:rPr>
                  <a:t> </a:t>
                </a:r>
              </a:p>
            </p:txBody>
          </p:sp>
        </mc:Fallback>
      </mc:AlternateContent>
    </p:spTree>
    <p:extLst>
      <p:ext uri="{BB962C8B-B14F-4D97-AF65-F5344CB8AC3E}">
        <p14:creationId xmlns:p14="http://schemas.microsoft.com/office/powerpoint/2010/main" val="2859999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fade">
                                      <p:cBhvr>
                                        <p:cTn id="10" dur="500"/>
                                        <p:tgtEl>
                                          <p:spTgt spid="3481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819">
                                            <p:txEl>
                                              <p:pRg st="4" end="4"/>
                                            </p:txEl>
                                          </p:spTgt>
                                        </p:tgtEl>
                                        <p:attrNameLst>
                                          <p:attrName>style.visibility</p:attrName>
                                        </p:attrNameLst>
                                      </p:cBhvr>
                                      <p:to>
                                        <p:strVal val="visible"/>
                                      </p:to>
                                    </p:set>
                                    <p:animEffect transition="in" filter="fade">
                                      <p:cBhvr>
                                        <p:cTn id="13" dur="500"/>
                                        <p:tgtEl>
                                          <p:spTgt spid="34819">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819">
                                            <p:txEl>
                                              <p:pRg st="7" end="7"/>
                                            </p:txEl>
                                          </p:spTgt>
                                        </p:tgtEl>
                                        <p:attrNameLst>
                                          <p:attrName>style.visibility</p:attrName>
                                        </p:attrNameLst>
                                      </p:cBhvr>
                                      <p:to>
                                        <p:strVal val="visible"/>
                                      </p:to>
                                    </p:set>
                                    <p:animEffect transition="in" filter="fade">
                                      <p:cBhvr>
                                        <p:cTn id="16" dur="500"/>
                                        <p:tgtEl>
                                          <p:spTgt spid="34819">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819">
                                            <p:txEl>
                                              <p:pRg st="10" end="10"/>
                                            </p:txEl>
                                          </p:spTgt>
                                        </p:tgtEl>
                                        <p:attrNameLst>
                                          <p:attrName>style.visibility</p:attrName>
                                        </p:attrNameLst>
                                      </p:cBhvr>
                                      <p:to>
                                        <p:strVal val="visible"/>
                                      </p:to>
                                    </p:set>
                                    <p:animEffect transition="in" filter="fade">
                                      <p:cBhvr>
                                        <p:cTn id="26" dur="500"/>
                                        <p:tgtEl>
                                          <p:spTgt spid="34819">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819">
                                            <p:txEl>
                                              <p:pRg st="11" end="11"/>
                                            </p:txEl>
                                          </p:spTgt>
                                        </p:tgtEl>
                                        <p:attrNameLst>
                                          <p:attrName>style.visibility</p:attrName>
                                        </p:attrNameLst>
                                      </p:cBhvr>
                                      <p:to>
                                        <p:strVal val="visible"/>
                                      </p:to>
                                    </p:set>
                                    <p:animEffect transition="in" filter="fade">
                                      <p:cBhvr>
                                        <p:cTn id="32" dur="500"/>
                                        <p:tgtEl>
                                          <p:spTgt spid="34819">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819">
                                            <p:txEl>
                                              <p:pRg st="12" end="12"/>
                                            </p:txEl>
                                          </p:spTgt>
                                        </p:tgtEl>
                                        <p:attrNameLst>
                                          <p:attrName>style.visibility</p:attrName>
                                        </p:attrNameLst>
                                      </p:cBhvr>
                                      <p:to>
                                        <p:strVal val="visible"/>
                                      </p:to>
                                    </p:set>
                                    <p:animEffect transition="in" filter="fade">
                                      <p:cBhvr>
                                        <p:cTn id="37" dur="500"/>
                                        <p:tgtEl>
                                          <p:spTgt spid="348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noProof="1" smtClean="0"/>
              <a:t>Convergence Rate of Kernel Estimation</a:t>
            </a:r>
            <a:endParaRPr lang="en-US" dirty="0"/>
          </a:p>
        </p:txBody>
      </p:sp>
      <mc:AlternateContent xmlns:mc="http://schemas.openxmlformats.org/markup-compatibility/2006" xmlns:a14="http://schemas.microsoft.com/office/drawing/2010/main">
        <mc:Choice Requires="a14">
          <p:sp>
            <p:nvSpPr>
              <p:cNvPr id="34819" name="Rectangle 3"/>
              <p:cNvSpPr>
                <a:spLocks noGrp="1" noChangeArrowheads="1"/>
              </p:cNvSpPr>
              <p:nvPr>
                <p:ph sz="quarter" idx="11"/>
              </p:nvPr>
            </p:nvSpPr>
            <p:spPr/>
            <p:txBody>
              <a:bodyPr>
                <a:normAutofit lnSpcReduction="10000"/>
              </a:bodyPr>
              <a:lstStyle/>
              <a:p>
                <a:pPr marL="87045"/>
                <a:r>
                  <a:rPr lang="en-US" sz="3200" dirty="0" smtClean="0">
                    <a:latin typeface="Arial" panose="020B0604020202020204" pitchFamily="34" charset="0"/>
                    <a:ea typeface="Cambria Math" pitchFamily="18" charset="0"/>
                    <a:cs typeface="Arial" panose="020B0604020202020204" pitchFamily="34" charset="0"/>
                  </a:rPr>
                  <a:t>Convergence rate for </a:t>
                </a:r>
                <a14:m>
                  <m:oMath xmlns:m="http://schemas.openxmlformats.org/officeDocument/2006/math">
                    <m:r>
                      <a:rPr lang="en-US" sz="3200" i="1">
                        <a:latin typeface="Cambria Math" pitchFamily="18" charset="0"/>
                        <a:ea typeface="Cambria Math" pitchFamily="18" charset="0"/>
                      </a:rPr>
                      <m:t>𝑑</m:t>
                    </m:r>
                  </m:oMath>
                </a14:m>
                <a:r>
                  <a:rPr lang="en-US" sz="3200" dirty="0" smtClean="0">
                    <a:latin typeface="Arial" panose="020B0604020202020204" pitchFamily="34" charset="0"/>
                    <a:ea typeface="Cambria Math" pitchFamily="18" charset="0"/>
                    <a:cs typeface="Arial" panose="020B0604020202020204" pitchFamily="34" charset="0"/>
                  </a:rPr>
                  <a:t> dimensions</a:t>
                </a:r>
              </a:p>
              <a:p>
                <a:pPr marL="87045"/>
                <a14:m>
                  <m:oMathPara xmlns:m="http://schemas.openxmlformats.org/officeDocument/2006/math">
                    <m:oMathParaPr>
                      <m:jc m:val="centerGroup"/>
                    </m:oMathParaPr>
                    <m:oMath xmlns:m="http://schemas.openxmlformats.org/officeDocument/2006/math">
                      <m:r>
                        <m:rPr>
                          <m:sty m:val="p"/>
                        </m:rPr>
                        <a:rPr lang="en-US" sz="3200">
                          <a:latin typeface="Cambria Math" panose="02040503050406030204" pitchFamily="18" charset="0"/>
                          <a:ea typeface="Cambria Math" pitchFamily="18" charset="0"/>
                        </a:rPr>
                        <m:t>MSE</m:t>
                      </m:r>
                      <m:r>
                        <a:rPr lang="en-US" sz="3200" i="1">
                          <a:latin typeface="Cambria Math" pitchFamily="18" charset="0"/>
                          <a:ea typeface="Cambria Math" pitchFamily="18" charset="0"/>
                        </a:rPr>
                        <m:t>∝</m:t>
                      </m:r>
                      <m:sSup>
                        <m:sSupPr>
                          <m:ctrlPr>
                            <a:rPr lang="en-US" sz="3200" b="1" i="1">
                              <a:latin typeface="Cambria Math" panose="02040503050406030204" pitchFamily="18" charset="0"/>
                              <a:ea typeface="Cambria Math" pitchFamily="18" charset="0"/>
                            </a:rPr>
                          </m:ctrlPr>
                        </m:sSupPr>
                        <m:e>
                          <m:r>
                            <a:rPr lang="en-US" sz="3200" i="1">
                              <a:latin typeface="Cambria Math" panose="02040503050406030204" pitchFamily="18" charset="0"/>
                              <a:ea typeface="Cambria Math" pitchFamily="18" charset="0"/>
                            </a:rPr>
                            <m:t>𝑁</m:t>
                          </m:r>
                        </m:e>
                        <m:sup>
                          <m:r>
                            <a:rPr lang="en-US" sz="3200" b="1" i="1">
                              <a:latin typeface="Cambria Math" pitchFamily="18" charset="0"/>
                              <a:ea typeface="Cambria Math" pitchFamily="18" charset="0"/>
                            </a:rPr>
                            <m:t>− </m:t>
                          </m:r>
                          <m:r>
                            <a:rPr lang="en-US" sz="3200" b="0" i="1" smtClean="0">
                              <a:latin typeface="Cambria Math" pitchFamily="18" charset="0"/>
                              <a:ea typeface="Cambria Math" pitchFamily="18" charset="0"/>
                            </a:rPr>
                            <m:t>4/(</m:t>
                          </m:r>
                          <m:r>
                            <a:rPr lang="en-US" sz="3200" b="0" i="1" smtClean="0">
                              <a:latin typeface="Cambria Math" pitchFamily="18" charset="0"/>
                              <a:ea typeface="Cambria Math" pitchFamily="18" charset="0"/>
                            </a:rPr>
                            <m:t>𝑑</m:t>
                          </m:r>
                          <m:r>
                            <a:rPr lang="en-US" sz="3200" b="0" i="1" smtClean="0">
                              <a:latin typeface="Cambria Math" pitchFamily="18" charset="0"/>
                              <a:ea typeface="Cambria Math" pitchFamily="18" charset="0"/>
                            </a:rPr>
                            <m:t>+4)</m:t>
                          </m:r>
                        </m:sup>
                      </m:sSup>
                    </m:oMath>
                  </m:oMathPara>
                </a14:m>
                <a:endParaRPr lang="en-US" sz="3200" dirty="0" smtClean="0">
                  <a:latin typeface="Arial" panose="020B0604020202020204" pitchFamily="34" charset="0"/>
                  <a:ea typeface="Cambria Math" pitchFamily="18" charset="0"/>
                  <a:cs typeface="Arial" panose="020B0604020202020204" pitchFamily="34" charset="0"/>
                </a:endParaRPr>
              </a:p>
              <a:p>
                <a:pPr marL="87045"/>
                <a:r>
                  <a:rPr lang="en-US" sz="3200" dirty="0" smtClean="0">
                    <a:latin typeface="Arial" panose="020B0604020202020204" pitchFamily="34" charset="0"/>
                    <a:ea typeface="Cambria Math" pitchFamily="18" charset="0"/>
                    <a:cs typeface="Arial" panose="020B0604020202020204" pitchFamily="34" charset="0"/>
                  </a:rPr>
                  <a:t>	</a:t>
                </a:r>
                <a:r>
                  <a:rPr lang="en-US" sz="2800" dirty="0" smtClean="0">
                    <a:latin typeface="Arial" panose="020B0604020202020204" pitchFamily="34" charset="0"/>
                    <a:ea typeface="Cambria Math" pitchFamily="18" charset="0"/>
                    <a:cs typeface="Arial" panose="020B0604020202020204" pitchFamily="34" charset="0"/>
                  </a:rPr>
                  <a:t>Suffers from </a:t>
                </a:r>
                <a:r>
                  <a:rPr lang="en-US" sz="3100" i="1" dirty="0" smtClean="0">
                    <a:latin typeface="+mj-lt"/>
                    <a:ea typeface="Cambria Math" pitchFamily="18" charset="0"/>
                    <a:cs typeface="Arial" panose="020B0604020202020204" pitchFamily="34" charset="0"/>
                  </a:rPr>
                  <a:t>curse of dimensionality</a:t>
                </a:r>
              </a:p>
              <a:p>
                <a:pPr marL="87045"/>
                <a:endParaRPr lang="en-US" sz="3200" dirty="0">
                  <a:latin typeface="Arial" panose="020B0604020202020204" pitchFamily="34" charset="0"/>
                  <a:ea typeface="Cambria Math" pitchFamily="18" charset="0"/>
                  <a:cs typeface="Arial" panose="020B0604020202020204" pitchFamily="34" charset="0"/>
                </a:endParaRPr>
              </a:p>
              <a:p>
                <a:pPr marL="87045"/>
                <a:r>
                  <a:rPr lang="en-US" sz="3200" dirty="0" smtClean="0">
                    <a:latin typeface="Arial" panose="020B0604020202020204" pitchFamily="34" charset="0"/>
                    <a:ea typeface="Cambria Math" pitchFamily="18" charset="0"/>
                    <a:cs typeface="Arial" panose="020B0604020202020204" pitchFamily="34" charset="0"/>
                  </a:rPr>
                  <a:t>Adding a dimension reduces the rate!</a:t>
                </a:r>
              </a:p>
              <a:p>
                <a:pPr marL="87045"/>
                <a:r>
                  <a:rPr lang="en-US" sz="2600" dirty="0" smtClean="0">
                    <a:latin typeface="Arial" panose="020B0604020202020204" pitchFamily="34" charset="0"/>
                    <a:ea typeface="Cambria Math" pitchFamily="18" charset="0"/>
                    <a:cs typeface="Arial" panose="020B0604020202020204" pitchFamily="34" charset="0"/>
                  </a:rPr>
                  <a:t>	Shutter time kernel estimation – not recommended</a:t>
                </a:r>
              </a:p>
              <a:p>
                <a:pPr marL="87045"/>
                <a:r>
                  <a:rPr lang="en-US" sz="2600" dirty="0">
                    <a:latin typeface="Arial" panose="020B0604020202020204" pitchFamily="34" charset="0"/>
                    <a:ea typeface="Cambria Math" pitchFamily="18" charset="0"/>
                    <a:cs typeface="Arial" panose="020B0604020202020204" pitchFamily="34" charset="0"/>
                  </a:rPr>
                  <a:t>	</a:t>
                </a:r>
                <a:r>
                  <a:rPr lang="en-US" sz="2600" dirty="0" smtClean="0">
                    <a:latin typeface="Arial" panose="020B0604020202020204" pitchFamily="34" charset="0"/>
                    <a:ea typeface="Cambria Math" pitchFamily="18" charset="0"/>
                    <a:cs typeface="Arial" panose="020B0604020202020204" pitchFamily="34" charset="0"/>
                  </a:rPr>
                  <a:t>Wavelength kernel estimation</a:t>
                </a:r>
                <a:r>
                  <a:rPr lang="en-US" sz="2600" dirty="0">
                    <a:latin typeface="Arial" panose="020B0604020202020204" pitchFamily="34" charset="0"/>
                    <a:ea typeface="Cambria Math" pitchFamily="18" charset="0"/>
                    <a:cs typeface="Arial" panose="020B0604020202020204" pitchFamily="34" charset="0"/>
                  </a:rPr>
                  <a:t> – not recommended</a:t>
                </a:r>
                <a:endParaRPr lang="en-US" sz="2600" dirty="0" smtClean="0">
                  <a:latin typeface="Arial" panose="020B0604020202020204" pitchFamily="34" charset="0"/>
                  <a:ea typeface="Cambria Math" pitchFamily="18" charset="0"/>
                  <a:cs typeface="Arial" panose="020B0604020202020204" pitchFamily="34" charset="0"/>
                </a:endParaRPr>
              </a:p>
              <a:p>
                <a:pPr marL="87045"/>
                <a:r>
                  <a:rPr lang="en-US" sz="2600" dirty="0">
                    <a:latin typeface="Arial" panose="020B0604020202020204" pitchFamily="34" charset="0"/>
                    <a:ea typeface="Cambria Math" pitchFamily="18" charset="0"/>
                    <a:cs typeface="Arial" panose="020B0604020202020204" pitchFamily="34" charset="0"/>
                  </a:rPr>
                  <a:t>	</a:t>
                </a:r>
                <a:endParaRPr lang="en-US" sz="3200" dirty="0">
                  <a:latin typeface="Arial" panose="020B0604020202020204" pitchFamily="34" charset="0"/>
                  <a:ea typeface="Cambria Math" pitchFamily="18" charset="0"/>
                  <a:cs typeface="Arial" panose="020B0604020202020204" pitchFamily="34" charset="0"/>
                </a:endParaRPr>
              </a:p>
              <a:p>
                <a:pPr marL="87045"/>
                <a:r>
                  <a:rPr lang="en-US" sz="3200" dirty="0">
                    <a:latin typeface="Arial" panose="020B0604020202020204" pitchFamily="34" charset="0"/>
                    <a:ea typeface="Cambria Math" pitchFamily="18" charset="0"/>
                    <a:cs typeface="Arial" panose="020B0604020202020204" pitchFamily="34" charset="0"/>
                  </a:rPr>
                  <a:t>Volumetric photon mapping </a:t>
                </a:r>
                <a14:m>
                  <m:oMath xmlns:m="http://schemas.openxmlformats.org/officeDocument/2006/math">
                    <m:r>
                      <m:rPr>
                        <m:sty m:val="p"/>
                      </m:rPr>
                      <a:rPr lang="en-US" sz="3200">
                        <a:latin typeface="Cambria Math" panose="02040503050406030204" pitchFamily="18" charset="0"/>
                        <a:ea typeface="Cambria Math" pitchFamily="18" charset="0"/>
                      </a:rPr>
                      <m:t>MSE</m:t>
                    </m:r>
                    <m:r>
                      <a:rPr lang="en-US" sz="3200" i="1">
                        <a:latin typeface="Cambria Math" pitchFamily="18" charset="0"/>
                        <a:ea typeface="Cambria Math" pitchFamily="18" charset="0"/>
                      </a:rPr>
                      <m:t>∝</m:t>
                    </m:r>
                    <m:sSup>
                      <m:sSupPr>
                        <m:ctrlPr>
                          <a:rPr lang="en-US" sz="3200" b="1" i="1">
                            <a:latin typeface="Cambria Math" panose="02040503050406030204" pitchFamily="18" charset="0"/>
                            <a:ea typeface="Cambria Math" pitchFamily="18" charset="0"/>
                          </a:rPr>
                        </m:ctrlPr>
                      </m:sSupPr>
                      <m:e>
                        <m:r>
                          <a:rPr lang="en-US" sz="3200" i="1">
                            <a:latin typeface="Cambria Math" panose="02040503050406030204" pitchFamily="18" charset="0"/>
                            <a:ea typeface="Cambria Math" pitchFamily="18" charset="0"/>
                          </a:rPr>
                          <m:t>𝑁</m:t>
                        </m:r>
                      </m:e>
                      <m:sup>
                        <m:r>
                          <a:rPr lang="en-US" sz="3200" b="1" i="1">
                            <a:latin typeface="Cambria Math" pitchFamily="18" charset="0"/>
                            <a:ea typeface="Cambria Math" pitchFamily="18" charset="0"/>
                          </a:rPr>
                          <m:t>− </m:t>
                        </m:r>
                        <m:r>
                          <a:rPr lang="en-US" sz="3200" i="1">
                            <a:latin typeface="Cambria Math" pitchFamily="18" charset="0"/>
                            <a:ea typeface="Cambria Math" pitchFamily="18" charset="0"/>
                          </a:rPr>
                          <m:t>4/</m:t>
                        </m:r>
                        <m:r>
                          <a:rPr lang="en-US" sz="3200" b="1" i="1">
                            <a:latin typeface="Cambria Math" pitchFamily="18" charset="0"/>
                            <a:ea typeface="Cambria Math" pitchFamily="18" charset="0"/>
                          </a:rPr>
                          <m:t>𝟕</m:t>
                        </m:r>
                      </m:sup>
                    </m:sSup>
                  </m:oMath>
                </a14:m>
                <a:endParaRPr lang="en-US" sz="3200" dirty="0">
                  <a:latin typeface="Arial" panose="020B0604020202020204" pitchFamily="34" charset="0"/>
                  <a:ea typeface="Cambria Math" pitchFamily="18" charset="0"/>
                  <a:cs typeface="Arial" panose="020B0604020202020204" pitchFamily="34" charset="0"/>
                </a:endParaRPr>
              </a:p>
            </p:txBody>
          </p:sp>
        </mc:Choice>
        <mc:Fallback xmlns="">
          <p:sp>
            <p:nvSpPr>
              <p:cNvPr id="34819" name="Rectangle 3"/>
              <p:cNvSpPr>
                <a:spLocks noGrp="1" noRot="1" noChangeAspect="1" noMove="1" noResize="1" noEditPoints="1" noAdjustHandles="1" noChangeArrowheads="1" noChangeShapeType="1" noTextEdit="1"/>
              </p:cNvSpPr>
              <p:nvPr>
                <p:ph sz="quarter" idx="11"/>
              </p:nvPr>
            </p:nvSpPr>
            <p:spPr>
              <a:blipFill rotWithShape="0">
                <a:blip r:embed="rId3"/>
                <a:stretch>
                  <a:fillRect l="-1556" t="-2922"/>
                </a:stretch>
              </a:blipFill>
            </p:spPr>
            <p:txBody>
              <a:bodyPr/>
              <a:lstStyle/>
              <a:p>
                <a:r>
                  <a:rPr lang="en-US">
                    <a:noFill/>
                  </a:rPr>
                  <a:t> </a:t>
                </a:r>
              </a:p>
            </p:txBody>
          </p:sp>
        </mc:Fallback>
      </mc:AlternateContent>
    </p:spTree>
    <p:extLst>
      <p:ext uri="{BB962C8B-B14F-4D97-AF65-F5344CB8AC3E}">
        <p14:creationId xmlns:p14="http://schemas.microsoft.com/office/powerpoint/2010/main" val="4183410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fade">
                                      <p:cBhvr>
                                        <p:cTn id="10" dur="500"/>
                                        <p:tgtEl>
                                          <p:spTgt spid="3481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Effect transition="in" filter="fade">
                                      <p:cBhvr>
                                        <p:cTn id="13" dur="500"/>
                                        <p:tgtEl>
                                          <p:spTgt spid="3481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4819">
                                            <p:txEl>
                                              <p:pRg st="4" end="4"/>
                                            </p:txEl>
                                          </p:spTgt>
                                        </p:tgtEl>
                                        <p:attrNameLst>
                                          <p:attrName>style.visibility</p:attrName>
                                        </p:attrNameLst>
                                      </p:cBhvr>
                                      <p:to>
                                        <p:strVal val="visible"/>
                                      </p:to>
                                    </p:set>
                                    <p:animEffect transition="in" filter="fade">
                                      <p:cBhvr>
                                        <p:cTn id="18" dur="500"/>
                                        <p:tgtEl>
                                          <p:spTgt spid="34819">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819">
                                            <p:txEl>
                                              <p:pRg st="5" end="5"/>
                                            </p:txEl>
                                          </p:spTgt>
                                        </p:tgtEl>
                                        <p:attrNameLst>
                                          <p:attrName>style.visibility</p:attrName>
                                        </p:attrNameLst>
                                      </p:cBhvr>
                                      <p:to>
                                        <p:strVal val="visible"/>
                                      </p:to>
                                    </p:set>
                                    <p:animEffect transition="in" filter="fade">
                                      <p:cBhvr>
                                        <p:cTn id="21" dur="500"/>
                                        <p:tgtEl>
                                          <p:spTgt spid="34819">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819">
                                            <p:txEl>
                                              <p:pRg st="6" end="6"/>
                                            </p:txEl>
                                          </p:spTgt>
                                        </p:tgtEl>
                                        <p:attrNameLst>
                                          <p:attrName>style.visibility</p:attrName>
                                        </p:attrNameLst>
                                      </p:cBhvr>
                                      <p:to>
                                        <p:strVal val="visible"/>
                                      </p:to>
                                    </p:set>
                                    <p:animEffect transition="in" filter="fade">
                                      <p:cBhvr>
                                        <p:cTn id="24" dur="500"/>
                                        <p:tgtEl>
                                          <p:spTgt spid="34819">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819">
                                            <p:txEl>
                                              <p:pRg st="7" end="7"/>
                                            </p:txEl>
                                          </p:spTgt>
                                        </p:tgtEl>
                                        <p:attrNameLst>
                                          <p:attrName>style.visibility</p:attrName>
                                        </p:attrNameLst>
                                      </p:cBhvr>
                                      <p:to>
                                        <p:strVal val="visible"/>
                                      </p:to>
                                    </p:set>
                                    <p:animEffect transition="in" filter="fade">
                                      <p:cBhvr>
                                        <p:cTn id="27" dur="500"/>
                                        <p:tgtEl>
                                          <p:spTgt spid="3481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819">
                                            <p:txEl>
                                              <p:pRg st="8" end="8"/>
                                            </p:txEl>
                                          </p:spTgt>
                                        </p:tgtEl>
                                        <p:attrNameLst>
                                          <p:attrName>style.visibility</p:attrName>
                                        </p:attrNameLst>
                                      </p:cBhvr>
                                      <p:to>
                                        <p:strVal val="visible"/>
                                      </p:to>
                                    </p:set>
                                    <p:animEffect transition="in" filter="fade">
                                      <p:cBhvr>
                                        <p:cTn id="32" dur="500"/>
                                        <p:tgtEl>
                                          <p:spTgt spid="348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48880"/>
            <a:ext cx="8208912" cy="927720"/>
          </a:xfrm>
        </p:spPr>
        <p:txBody>
          <a:bodyPr/>
          <a:lstStyle/>
          <a:p>
            <a:r>
              <a:rPr lang="en-US" dirty="0" smtClean="0"/>
              <a:t>Adaptive Bandwidth Selection</a:t>
            </a:r>
            <a:endParaRPr lang="en-GB" dirty="0"/>
          </a:p>
        </p:txBody>
      </p:sp>
    </p:spTree>
    <p:extLst>
      <p:ext uri="{BB962C8B-B14F-4D97-AF65-F5344CB8AC3E}">
        <p14:creationId xmlns:p14="http://schemas.microsoft.com/office/powerpoint/2010/main" val="402774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Optimal Asymptotic Convergence Rate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5" y="2132857"/>
            <a:ext cx="4607523" cy="3421085"/>
          </a:xfrm>
          <a:prstGeom prst="rect">
            <a:avLst/>
          </a:prstGeom>
          <a:effectLst>
            <a:softEdge rad="12700"/>
          </a:effectLst>
        </p:spPr>
      </p:pic>
      <p:grpSp>
        <p:nvGrpSpPr>
          <p:cNvPr id="9" name="Group 8"/>
          <p:cNvGrpSpPr/>
          <p:nvPr/>
        </p:nvGrpSpPr>
        <p:grpSpPr>
          <a:xfrm>
            <a:off x="971600" y="2327645"/>
            <a:ext cx="1152128" cy="369332"/>
            <a:chOff x="2711624" y="1907540"/>
            <a:chExt cx="1152128" cy="369332"/>
          </a:xfrm>
        </p:grpSpPr>
        <p:cxnSp>
          <p:nvCxnSpPr>
            <p:cNvPr id="6" name="Straight Arrow Connector 5"/>
            <p:cNvCxnSpPr/>
            <p:nvPr/>
          </p:nvCxnSpPr>
          <p:spPr>
            <a:xfrm>
              <a:off x="2711624" y="2276872"/>
              <a:ext cx="11521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3067820" y="1907540"/>
                  <a:ext cx="4397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chemeClr val="accent1">
                                    <a:lumMod val="75000"/>
                                  </a:schemeClr>
                                </a:solidFill>
                                <a:latin typeface="Cambria Math" panose="02040503050406030204" pitchFamily="18" charset="0"/>
                              </a:rPr>
                            </m:ctrlPr>
                          </m:sSubPr>
                          <m:e>
                            <m:r>
                              <a:rPr lang="en-US" i="1">
                                <a:solidFill>
                                  <a:schemeClr val="accent1">
                                    <a:lumMod val="75000"/>
                                  </a:schemeClr>
                                </a:solidFill>
                                <a:latin typeface="Cambria Math"/>
                              </a:rPr>
                              <m:t>𝑟</m:t>
                            </m:r>
                          </m:e>
                          <m:sub>
                            <m:r>
                              <a:rPr lang="en-US" i="1">
                                <a:solidFill>
                                  <a:schemeClr val="accent1">
                                    <a:lumMod val="75000"/>
                                  </a:schemeClr>
                                </a:solidFill>
                                <a:latin typeface="Cambria Math"/>
                              </a:rPr>
                              <m:t>0</m:t>
                            </m:r>
                          </m:sub>
                        </m:sSub>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3067820" y="1907540"/>
                  <a:ext cx="439736" cy="369332"/>
                </a:xfrm>
                <a:prstGeom prst="rect">
                  <a:avLst/>
                </a:prstGeom>
                <a:blipFill rotWithShape="0">
                  <a:blip r:embed="rId4"/>
                  <a:stretch>
                    <a:fillRect b="-1667"/>
                  </a:stretch>
                </a:blipFill>
              </p:spPr>
              <p:txBody>
                <a:bodyPr/>
                <a:lstStyle/>
                <a:p>
                  <a:r>
                    <a:rPr lang="en-US">
                      <a:noFill/>
                    </a:rPr>
                    <a:t> </a:t>
                  </a:r>
                </a:p>
              </p:txBody>
            </p:sp>
          </mc:Fallback>
        </mc:AlternateContent>
      </p:grpSp>
      <p:grpSp>
        <p:nvGrpSpPr>
          <p:cNvPr id="13" name="Group 12"/>
          <p:cNvGrpSpPr/>
          <p:nvPr/>
        </p:nvGrpSpPr>
        <p:grpSpPr>
          <a:xfrm>
            <a:off x="971600" y="2881643"/>
            <a:ext cx="1152128" cy="369332"/>
            <a:chOff x="2711624" y="1907540"/>
            <a:chExt cx="1152128" cy="369332"/>
          </a:xfrm>
        </p:grpSpPr>
        <p:cxnSp>
          <p:nvCxnSpPr>
            <p:cNvPr id="14" name="Straight Arrow Connector 13"/>
            <p:cNvCxnSpPr/>
            <p:nvPr/>
          </p:nvCxnSpPr>
          <p:spPr>
            <a:xfrm>
              <a:off x="2711624" y="2276872"/>
              <a:ext cx="11521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3067820" y="1907540"/>
                  <a:ext cx="4397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chemeClr val="accent1">
                                    <a:lumMod val="75000"/>
                                  </a:schemeClr>
                                </a:solidFill>
                                <a:latin typeface="Cambria Math" panose="02040503050406030204" pitchFamily="18" charset="0"/>
                              </a:rPr>
                            </m:ctrlPr>
                          </m:sSubPr>
                          <m:e>
                            <m:r>
                              <a:rPr lang="en-US" i="1">
                                <a:solidFill>
                                  <a:schemeClr val="accent1">
                                    <a:lumMod val="75000"/>
                                  </a:schemeClr>
                                </a:solidFill>
                                <a:latin typeface="Cambria Math"/>
                              </a:rPr>
                              <m:t>𝑟</m:t>
                            </m:r>
                          </m:e>
                          <m:sub>
                            <m:r>
                              <a:rPr lang="en-US" i="1">
                                <a:solidFill>
                                  <a:schemeClr val="accent1">
                                    <a:lumMod val="75000"/>
                                  </a:schemeClr>
                                </a:solidFill>
                                <a:latin typeface="Cambria Math"/>
                              </a:rPr>
                              <m:t>0</m:t>
                            </m:r>
                          </m:sub>
                        </m:sSub>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3067820" y="1907540"/>
                  <a:ext cx="439736" cy="369332"/>
                </a:xfrm>
                <a:prstGeom prst="rect">
                  <a:avLst/>
                </a:prstGeom>
                <a:blipFill rotWithShape="0">
                  <a:blip r:embed="rId5"/>
                  <a:stretch>
                    <a:fillRect b="-1667"/>
                  </a:stretch>
                </a:blipFill>
              </p:spPr>
              <p:txBody>
                <a:bodyPr/>
                <a:lstStyle/>
                <a:p>
                  <a:r>
                    <a:rPr lang="en-US">
                      <a:noFill/>
                    </a:rPr>
                    <a:t> </a:t>
                  </a:r>
                </a:p>
              </p:txBody>
            </p:sp>
          </mc:Fallback>
        </mc:AlternateContent>
      </p:grpSp>
      <p:grpSp>
        <p:nvGrpSpPr>
          <p:cNvPr id="16" name="Group 15"/>
          <p:cNvGrpSpPr/>
          <p:nvPr/>
        </p:nvGrpSpPr>
        <p:grpSpPr>
          <a:xfrm>
            <a:off x="931605" y="3771636"/>
            <a:ext cx="1152128" cy="369332"/>
            <a:chOff x="2711624" y="1907540"/>
            <a:chExt cx="1152128" cy="369332"/>
          </a:xfrm>
        </p:grpSpPr>
        <p:cxnSp>
          <p:nvCxnSpPr>
            <p:cNvPr id="17" name="Straight Arrow Connector 16"/>
            <p:cNvCxnSpPr/>
            <p:nvPr/>
          </p:nvCxnSpPr>
          <p:spPr>
            <a:xfrm>
              <a:off x="2711624" y="2276872"/>
              <a:ext cx="11521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3067820" y="1907540"/>
                  <a:ext cx="4397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chemeClr val="accent1">
                                    <a:lumMod val="75000"/>
                                  </a:schemeClr>
                                </a:solidFill>
                                <a:latin typeface="Cambria Math" panose="02040503050406030204" pitchFamily="18" charset="0"/>
                              </a:rPr>
                            </m:ctrlPr>
                          </m:sSubPr>
                          <m:e>
                            <m:r>
                              <a:rPr lang="en-US" i="1">
                                <a:solidFill>
                                  <a:schemeClr val="accent1">
                                    <a:lumMod val="75000"/>
                                  </a:schemeClr>
                                </a:solidFill>
                                <a:latin typeface="Cambria Math"/>
                              </a:rPr>
                              <m:t>𝑟</m:t>
                            </m:r>
                          </m:e>
                          <m:sub>
                            <m:r>
                              <a:rPr lang="en-US" i="1">
                                <a:solidFill>
                                  <a:schemeClr val="accent1">
                                    <a:lumMod val="75000"/>
                                  </a:schemeClr>
                                </a:solidFill>
                                <a:latin typeface="Cambria Math"/>
                              </a:rPr>
                              <m:t>0</m:t>
                            </m:r>
                          </m:sub>
                        </m:sSub>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3067820" y="1907540"/>
                  <a:ext cx="439736" cy="369332"/>
                </a:xfrm>
                <a:prstGeom prst="rect">
                  <a:avLst/>
                </a:prstGeom>
                <a:blipFill rotWithShape="0">
                  <a:blip r:embed="rId6"/>
                  <a:stretch>
                    <a:fillRect b="-1667"/>
                  </a:stretch>
                </a:blipFill>
              </p:spPr>
              <p:txBody>
                <a:bodyPr/>
                <a:lstStyle/>
                <a:p>
                  <a:r>
                    <a:rPr lang="en-US">
                      <a:noFill/>
                    </a:rPr>
                    <a:t> </a:t>
                  </a:r>
                </a:p>
              </p:txBody>
            </p:sp>
          </mc:Fallback>
        </mc:AlternateContent>
      </p:grpSp>
      <p:sp>
        <p:nvSpPr>
          <p:cNvPr id="19" name="TextBox 18"/>
          <p:cNvSpPr txBox="1"/>
          <p:nvPr/>
        </p:nvSpPr>
        <p:spPr>
          <a:xfrm rot="16200000">
            <a:off x="1298104" y="3379221"/>
            <a:ext cx="415498" cy="369332"/>
          </a:xfrm>
          <a:prstGeom prst="rect">
            <a:avLst/>
          </a:prstGeom>
          <a:noFill/>
        </p:spPr>
        <p:txBody>
          <a:bodyPr wrap="none" rtlCol="0">
            <a:spAutoFit/>
          </a:bodyPr>
          <a:lstStyle/>
          <a:p>
            <a:r>
              <a:rPr lang="en-US" dirty="0" smtClean="0"/>
              <a:t>…</a:t>
            </a:r>
            <a:endParaRPr lang="en-US" dirty="0"/>
          </a:p>
        </p:txBody>
      </p:sp>
      <p:grpSp>
        <p:nvGrpSpPr>
          <p:cNvPr id="27" name="Group 26"/>
          <p:cNvGrpSpPr/>
          <p:nvPr/>
        </p:nvGrpSpPr>
        <p:grpSpPr>
          <a:xfrm>
            <a:off x="4139952" y="1228754"/>
            <a:ext cx="1152128" cy="789802"/>
            <a:chOff x="5621536" y="1149488"/>
            <a:chExt cx="1152128" cy="789802"/>
          </a:xfrm>
        </p:grpSpPr>
        <p:cxnSp>
          <p:nvCxnSpPr>
            <p:cNvPr id="11" name="Straight Arrow Connector 10"/>
            <p:cNvCxnSpPr/>
            <p:nvPr/>
          </p:nvCxnSpPr>
          <p:spPr>
            <a:xfrm>
              <a:off x="5621536" y="1518820"/>
              <a:ext cx="1152128"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5977732" y="1149488"/>
                  <a:ext cx="3936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chemeClr val="accent2">
                                <a:lumMod val="75000"/>
                              </a:schemeClr>
                            </a:solidFill>
                            <a:latin typeface="Cambria Math"/>
                            <a:ea typeface="Cambria Math"/>
                          </a:rPr>
                          <m:t>𝛼</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977732" y="1149488"/>
                  <a:ext cx="393634" cy="369332"/>
                </a:xfrm>
                <a:prstGeom prst="rect">
                  <a:avLst/>
                </a:prstGeom>
                <a:blipFill rotWithShape="0">
                  <a:blip r:embed="rId7"/>
                  <a:stretch>
                    <a:fillRect/>
                  </a:stretch>
                </a:blipFill>
              </p:spPr>
              <p:txBody>
                <a:bodyPr/>
                <a:lstStyle/>
                <a:p>
                  <a:r>
                    <a:rPr lang="en-US">
                      <a:noFill/>
                    </a:rPr>
                    <a:t> </a:t>
                  </a:r>
                </a:p>
              </p:txBody>
            </p:sp>
          </mc:Fallback>
        </mc:AlternateContent>
        <p:cxnSp>
          <p:nvCxnSpPr>
            <p:cNvPr id="20" name="Straight Arrow Connector 19"/>
            <p:cNvCxnSpPr/>
            <p:nvPr/>
          </p:nvCxnSpPr>
          <p:spPr>
            <a:xfrm>
              <a:off x="5621536" y="1518820"/>
              <a:ext cx="1152128" cy="14401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a:off x="5621536" y="1520951"/>
              <a:ext cx="1122536" cy="2795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a:xfrm>
              <a:off x="5621536" y="1516690"/>
              <a:ext cx="1074539" cy="4226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
        <p:nvSpPr>
          <p:cNvPr id="3" name="Flowchart: Process 2"/>
          <p:cNvSpPr/>
          <p:nvPr/>
        </p:nvSpPr>
        <p:spPr>
          <a:xfrm>
            <a:off x="647417" y="2228578"/>
            <a:ext cx="1620328" cy="2424557"/>
          </a:xfrm>
          <a:prstGeom prst="flowChartProcess">
            <a:avLst/>
          </a:prstGeom>
          <a:noFill/>
          <a:ln w="57150">
            <a:solidFill>
              <a:schemeClr val="tx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9948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a:t>Adaptive Bandwidth Selection</a:t>
            </a:r>
          </a:p>
        </p:txBody>
      </p:sp>
      <mc:AlternateContent xmlns:mc="http://schemas.openxmlformats.org/markup-compatibility/2006" xmlns:a14="http://schemas.microsoft.com/office/drawing/2010/main">
        <mc:Choice Requires="a14">
          <p:sp>
            <p:nvSpPr>
              <p:cNvPr id="34819" name="Rectangle 3"/>
              <p:cNvSpPr>
                <a:spLocks noGrp="1" noChangeArrowheads="1"/>
              </p:cNvSpPr>
              <p:nvPr>
                <p:ph sz="quarter" idx="11"/>
              </p:nvPr>
            </p:nvSpPr>
            <p:spPr/>
            <p:txBody>
              <a:bodyPr>
                <a:normAutofit/>
              </a:bodyPr>
              <a:lstStyle/>
              <a:p>
                <a14:m>
                  <m:oMath xmlns:m="http://schemas.openxmlformats.org/officeDocument/2006/math">
                    <m:sSub>
                      <m:sSubPr>
                        <m:ctrlPr>
                          <a:rPr lang="el-GR" sz="3200" i="1">
                            <a:latin typeface="Cambria Math" panose="02040503050406030204" pitchFamily="18" charset="0"/>
                            <a:ea typeface="Cambria Math" pitchFamily="18" charset="0"/>
                          </a:rPr>
                        </m:ctrlPr>
                      </m:sSubPr>
                      <m:e>
                        <m:r>
                          <m:rPr>
                            <m:nor/>
                          </m:rPr>
                          <a:rPr lang="de-DE" sz="3200">
                            <a:latin typeface="Cambria Math" pitchFamily="18" charset="0"/>
                            <a:ea typeface="Cambria Math" pitchFamily="18" charset="0"/>
                          </a:rPr>
                          <m:t>𝛼</m:t>
                        </m:r>
                      </m:e>
                      <m:sub>
                        <m:r>
                          <m:rPr>
                            <m:sty m:val="p"/>
                          </m:rPr>
                          <a:rPr lang="en-US" sz="3200">
                            <a:latin typeface="Cambria Math" pitchFamily="18" charset="0"/>
                            <a:ea typeface="Cambria Math" pitchFamily="18" charset="0"/>
                          </a:rPr>
                          <m:t>opt</m:t>
                        </m:r>
                      </m:sub>
                    </m:sSub>
                  </m:oMath>
                </a14:m>
                <a:r>
                  <a:rPr lang="en-US" sz="3200" dirty="0"/>
                  <a:t> might not yield minimal </a:t>
                </a:r>
                <a14:m>
                  <m:oMath xmlns:m="http://schemas.openxmlformats.org/officeDocument/2006/math">
                    <m:r>
                      <m:rPr>
                        <m:sty m:val="p"/>
                      </m:rPr>
                      <a:rPr lang="en-US" sz="3200">
                        <a:latin typeface="Cambria Math" panose="02040503050406030204" pitchFamily="18" charset="0"/>
                      </a:rPr>
                      <m:t>MSE</m:t>
                    </m:r>
                  </m:oMath>
                </a14:m>
                <a:endParaRPr lang="en-US" sz="3200" dirty="0"/>
              </a:p>
              <a:p>
                <a:r>
                  <a:rPr lang="en-US" sz="3200" dirty="0"/>
                  <a:t>Minimize </a:t>
                </a:r>
                <a14:m>
                  <m:oMath xmlns:m="http://schemas.openxmlformats.org/officeDocument/2006/math">
                    <m:r>
                      <m:rPr>
                        <m:sty m:val="p"/>
                      </m:rPr>
                      <a:rPr lang="en-US" sz="3200">
                        <a:latin typeface="Cambria Math" panose="02040503050406030204" pitchFamily="18" charset="0"/>
                      </a:rPr>
                      <m:t>MSE</m:t>
                    </m:r>
                  </m:oMath>
                </a14:m>
                <a:r>
                  <a:rPr lang="de-DE" sz="3200" dirty="0"/>
                  <a:t> </a:t>
                </a:r>
                <a:r>
                  <a:rPr lang="en-US" sz="3200" dirty="0"/>
                  <a:t>with respect to </a:t>
                </a:r>
                <a14:m>
                  <m:oMath xmlns:m="http://schemas.openxmlformats.org/officeDocument/2006/math">
                    <m:sSub>
                      <m:sSubPr>
                        <m:ctrlPr>
                          <a:rPr lang="en-US" sz="3200" i="1">
                            <a:latin typeface="Cambria Math" panose="02040503050406030204" pitchFamily="18" charset="0"/>
                          </a:rPr>
                        </m:ctrlPr>
                      </m:sSubPr>
                      <m:e>
                        <m:r>
                          <a:rPr lang="en-US" sz="3200">
                            <a:latin typeface="Cambria Math" panose="02040503050406030204" pitchFamily="18" charset="0"/>
                          </a:rPr>
                          <m:t>𝑟</m:t>
                        </m:r>
                      </m:e>
                      <m:sub>
                        <m:r>
                          <a:rPr lang="en-US" sz="3200">
                            <a:latin typeface="Cambria Math" panose="02040503050406030204" pitchFamily="18" charset="0"/>
                          </a:rPr>
                          <m:t>0</m:t>
                        </m:r>
                      </m:sub>
                    </m:sSub>
                  </m:oMath>
                </a14:m>
                <a:endParaRPr lang="en-US" sz="3200" dirty="0"/>
              </a:p>
              <a:p>
                <a:pPr lvl="1"/>
                <a:r>
                  <a:rPr lang="en-US" sz="2600" dirty="0"/>
                  <a:t>Achieve variance ↔ bias tradeoff</a:t>
                </a:r>
              </a:p>
              <a:p>
                <a:pPr lvl="1"/>
                <a:r>
                  <a:rPr lang="en-US" sz="2600" dirty="0"/>
                  <a:t>Select optimal </a:t>
                </a:r>
                <a14:m>
                  <m:oMath xmlns:m="http://schemas.openxmlformats.org/officeDocument/2006/math">
                    <m:r>
                      <a:rPr lang="en-US" sz="2600">
                        <a:latin typeface="Cambria Math" panose="02040503050406030204" pitchFamily="18" charset="0"/>
                      </a:rPr>
                      <m:t>𝑟</m:t>
                    </m:r>
                  </m:oMath>
                </a14:m>
                <a:r>
                  <a:rPr lang="en-US" sz="2600" dirty="0"/>
                  <a:t> using past samples</a:t>
                </a:r>
              </a:p>
            </p:txBody>
          </p:sp>
        </mc:Choice>
        <mc:Fallback xmlns="">
          <p:sp>
            <p:nvSpPr>
              <p:cNvPr id="34819" name="Rectangle 3"/>
              <p:cNvSpPr>
                <a:spLocks noGrp="1" noRot="1" noChangeAspect="1" noMove="1" noResize="1" noEditPoints="1" noAdjustHandles="1" noChangeArrowheads="1" noChangeShapeType="1" noTextEdit="1"/>
              </p:cNvSpPr>
              <p:nvPr>
                <p:ph sz="quarter" idx="11"/>
              </p:nvPr>
            </p:nvSpPr>
            <p:spPr>
              <a:blipFill rotWithShape="0">
                <a:blip r:embed="rId3"/>
                <a:stretch>
                  <a:fillRect l="-2593" t="-2033"/>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3151095"/>
            <a:ext cx="3863577" cy="2868705"/>
          </a:xfrm>
          <a:prstGeom prst="rect">
            <a:avLst/>
          </a:prstGeom>
          <a:effectLst>
            <a:softEdge rad="12700"/>
          </a:effectLst>
        </p:spPr>
      </p:pic>
      <p:grpSp>
        <p:nvGrpSpPr>
          <p:cNvPr id="11" name="Группа 10"/>
          <p:cNvGrpSpPr/>
          <p:nvPr/>
        </p:nvGrpSpPr>
        <p:grpSpPr>
          <a:xfrm>
            <a:off x="1128758" y="3547236"/>
            <a:ext cx="5857326" cy="2358264"/>
            <a:chOff x="4785750" y="2211447"/>
            <a:chExt cx="4392994" cy="1768698"/>
          </a:xfrm>
        </p:grpSpPr>
        <p:sp>
          <p:nvSpPr>
            <p:cNvPr id="5" name="Прямоугольник 4"/>
            <p:cNvSpPr/>
            <p:nvPr/>
          </p:nvSpPr>
          <p:spPr>
            <a:xfrm>
              <a:off x="8124266" y="2906589"/>
              <a:ext cx="1054478" cy="78235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5750" y="2211447"/>
              <a:ext cx="2362200" cy="1768698"/>
            </a:xfrm>
            <a:prstGeom prst="rect">
              <a:avLst/>
            </a:prstGeom>
            <a:ln w="12700">
              <a:solidFill>
                <a:srgbClr val="FF0000"/>
              </a:solidFill>
            </a:ln>
          </p:spPr>
        </p:pic>
        <p:cxnSp>
          <p:nvCxnSpPr>
            <p:cNvPr id="7" name="Прямая соединительная линия 6"/>
            <p:cNvCxnSpPr/>
            <p:nvPr/>
          </p:nvCxnSpPr>
          <p:spPr>
            <a:xfrm flipH="1" flipV="1">
              <a:off x="7147950" y="2211447"/>
              <a:ext cx="2028607" cy="6951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H="1">
              <a:off x="7147951" y="3688944"/>
              <a:ext cx="2028606" cy="29120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8127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9">
                                            <p:txEl>
                                              <p:pRg st="0" end="0"/>
                                            </p:txEl>
                                          </p:spTgt>
                                        </p:tgtEl>
                                        <p:attrNameLst>
                                          <p:attrName>style.visibility</p:attrName>
                                        </p:attrNameLst>
                                      </p:cBhvr>
                                      <p:to>
                                        <p:strVal val="visible"/>
                                      </p:to>
                                    </p:set>
                                    <p:animEffect transition="in" filter="fade">
                                      <p:cBhvr>
                                        <p:cTn id="10" dur="500"/>
                                        <p:tgtEl>
                                          <p:spTgt spid="348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4819">
                                            <p:txEl>
                                              <p:pRg st="1" end="1"/>
                                            </p:txEl>
                                          </p:spTgt>
                                        </p:tgtEl>
                                        <p:attrNameLst>
                                          <p:attrName>style.visibility</p:attrName>
                                        </p:attrNameLst>
                                      </p:cBhvr>
                                      <p:to>
                                        <p:strVal val="visible"/>
                                      </p:to>
                                    </p:set>
                                    <p:animEffect transition="in" filter="fade">
                                      <p:cBhvr>
                                        <p:cTn id="20" dur="500"/>
                                        <p:tgtEl>
                                          <p:spTgt spid="34819">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819">
                                            <p:txEl>
                                              <p:pRg st="2" end="2"/>
                                            </p:txEl>
                                          </p:spTgt>
                                        </p:tgtEl>
                                        <p:attrNameLst>
                                          <p:attrName>style.visibility</p:attrName>
                                        </p:attrNameLst>
                                      </p:cBhvr>
                                      <p:to>
                                        <p:strVal val="visible"/>
                                      </p:to>
                                    </p:set>
                                    <p:animEffect transition="in" filter="fade">
                                      <p:cBhvr>
                                        <p:cTn id="23" dur="500"/>
                                        <p:tgtEl>
                                          <p:spTgt spid="34819">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819">
                                            <p:txEl>
                                              <p:pRg st="3" end="3"/>
                                            </p:txEl>
                                          </p:spTgt>
                                        </p:tgtEl>
                                        <p:attrNameLst>
                                          <p:attrName>style.visibility</p:attrName>
                                        </p:attrNameLst>
                                      </p:cBhvr>
                                      <p:to>
                                        <p:strVal val="visible"/>
                                      </p:to>
                                    </p:set>
                                    <p:animEffect transition="in" filter="fade">
                                      <p:cBhvr>
                                        <p:cTn id="26" dur="5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noProof="1"/>
              <a:t>Estimation Error</a:t>
            </a:r>
            <a:endParaRPr lang="en-US" dirty="0"/>
          </a:p>
        </p:txBody>
      </p:sp>
      <mc:AlternateContent xmlns:mc="http://schemas.openxmlformats.org/markup-compatibility/2006" xmlns:a14="http://schemas.microsoft.com/office/drawing/2010/main">
        <mc:Choice Requires="a14">
          <p:sp>
            <p:nvSpPr>
              <p:cNvPr id="34819" name="Rectangle 3"/>
              <p:cNvSpPr>
                <a:spLocks noGrp="1" noChangeArrowheads="1"/>
              </p:cNvSpPr>
              <p:nvPr>
                <p:ph sz="quarter" idx="11"/>
              </p:nvPr>
            </p:nvSpPr>
            <p:spPr/>
            <p:txBody>
              <a:bodyPr>
                <a:normAutofit/>
              </a:bodyPr>
              <a:lstStyle/>
              <a:p>
                <a:pPr marL="544245" lvl="1"/>
                <a:r>
                  <a:rPr lang="en-US" sz="3200" dirty="0" smtClean="0">
                    <a:latin typeface="Cambria Math" panose="02040503050406030204" pitchFamily="18" charset="0"/>
                    <a:ea typeface="Cambria Math" pitchFamily="18" charset="0"/>
                  </a:rPr>
                  <a:t>Mean Squared Error </a:t>
                </a:r>
                <a:r>
                  <a:rPr lang="en-US" sz="2800" dirty="0" smtClean="0">
                    <a:latin typeface="Cambria Math" panose="02040503050406030204" pitchFamily="18" charset="0"/>
                    <a:ea typeface="Cambria Math" pitchFamily="18" charset="0"/>
                  </a:rPr>
                  <a:t>[Hachisuka et al. 2010]</a:t>
                </a:r>
                <a:endParaRPr lang="en-US" sz="3200" dirty="0">
                  <a:latin typeface="Cambria Math" panose="02040503050406030204" pitchFamily="18" charset="0"/>
                  <a:ea typeface="Cambria Math" pitchFamily="18" charset="0"/>
                </a:endParaRPr>
              </a:p>
              <a:p>
                <a:pPr marL="544245" lvl="1"/>
                <a14:m>
                  <m:oMathPara xmlns:m="http://schemas.openxmlformats.org/officeDocument/2006/math">
                    <m:oMathParaPr>
                      <m:jc m:val="center"/>
                    </m:oMathParaPr>
                    <m:oMath xmlns:m="http://schemas.openxmlformats.org/officeDocument/2006/math">
                      <m:r>
                        <m:rPr>
                          <m:sty m:val="p"/>
                        </m:rPr>
                        <a:rPr lang="en-US" sz="3200">
                          <a:latin typeface="Cambria Math" panose="02040503050406030204" pitchFamily="18" charset="0"/>
                          <a:ea typeface="Cambria Math" pitchFamily="18" charset="0"/>
                        </a:rPr>
                        <m:t>MSE</m:t>
                      </m:r>
                      <m:r>
                        <a:rPr lang="de-DE" sz="3200">
                          <a:latin typeface="Cambria Math" pitchFamily="18" charset="0"/>
                          <a:ea typeface="Cambria Math" pitchFamily="18" charset="0"/>
                        </a:rPr>
                        <m:t>=</m:t>
                      </m:r>
                      <m:sSub>
                        <m:sSubPr>
                          <m:ctrlPr>
                            <a:rPr lang="de-DE" sz="3200" i="1">
                              <a:latin typeface="Cambria Math" pitchFamily="18" charset="0"/>
                              <a:ea typeface="Cambria Math" pitchFamily="18" charset="0"/>
                            </a:rPr>
                          </m:ctrlPr>
                        </m:sSubPr>
                        <m:e>
                          <m:r>
                            <m:rPr>
                              <m:sty m:val="p"/>
                            </m:rPr>
                            <a:rPr lang="en-US" sz="3200">
                              <a:latin typeface="Cambria Math" pitchFamily="18" charset="0"/>
                              <a:ea typeface="Cambria Math" pitchFamily="18" charset="0"/>
                            </a:rPr>
                            <m:t>Var</m:t>
                          </m:r>
                        </m:e>
                        <m:sub>
                          <m:r>
                            <m:rPr>
                              <m:sty m:val="p"/>
                            </m:rPr>
                            <a:rPr lang="en-US" sz="3200">
                              <a:latin typeface="Cambria Math" pitchFamily="18" charset="0"/>
                              <a:ea typeface="Cambria Math" pitchFamily="18" charset="0"/>
                            </a:rPr>
                            <m:t>Est</m:t>
                          </m:r>
                        </m:sub>
                      </m:sSub>
                      <m:r>
                        <a:rPr lang="en-US" sz="3200">
                          <a:latin typeface="Cambria Math" pitchFamily="18" charset="0"/>
                          <a:ea typeface="Cambria Math" pitchFamily="18" charset="0"/>
                        </a:rPr>
                        <m:t>+</m:t>
                      </m:r>
                      <m:sSubSup>
                        <m:sSubSupPr>
                          <m:ctrlPr>
                            <a:rPr lang="en-US" sz="3200" i="1">
                              <a:latin typeface="Cambria Math" pitchFamily="18" charset="0"/>
                              <a:ea typeface="Cambria Math" pitchFamily="18" charset="0"/>
                            </a:rPr>
                          </m:ctrlPr>
                        </m:sSubSupPr>
                        <m:e>
                          <m:r>
                            <m:rPr>
                              <m:sty m:val="p"/>
                            </m:rPr>
                            <a:rPr lang="en-US" sz="3200">
                              <a:latin typeface="Cambria Math" pitchFamily="18" charset="0"/>
                              <a:ea typeface="Cambria Math" pitchFamily="18" charset="0"/>
                            </a:rPr>
                            <m:t>Bias</m:t>
                          </m:r>
                        </m:e>
                        <m:sub>
                          <m:r>
                            <m:rPr>
                              <m:sty m:val="p"/>
                            </m:rPr>
                            <a:rPr lang="en-US" sz="3200">
                              <a:latin typeface="Cambria Math" pitchFamily="18" charset="0"/>
                              <a:ea typeface="Cambria Math" pitchFamily="18" charset="0"/>
                            </a:rPr>
                            <m:t>Kernel</m:t>
                          </m:r>
                        </m:sub>
                        <m:sup>
                          <m:r>
                            <a:rPr lang="en-US" sz="3200">
                              <a:latin typeface="Cambria Math" pitchFamily="18" charset="0"/>
                              <a:ea typeface="Cambria Math" pitchFamily="18" charset="0"/>
                            </a:rPr>
                            <m:t>2</m:t>
                          </m:r>
                        </m:sup>
                      </m:sSubSup>
                    </m:oMath>
                  </m:oMathPara>
                </a14:m>
                <a:endParaRPr lang="de-DE" dirty="0" smtClean="0"/>
              </a:p>
            </p:txBody>
          </p:sp>
        </mc:Choice>
        <mc:Fallback xmlns="">
          <p:sp>
            <p:nvSpPr>
              <p:cNvPr id="34819" name="Rectangle 3"/>
              <p:cNvSpPr>
                <a:spLocks noGrp="1" noRot="1" noChangeAspect="1" noMove="1" noResize="1" noEditPoints="1" noAdjustHandles="1" noChangeArrowheads="1" noChangeShapeType="1" noTextEdit="1"/>
              </p:cNvSpPr>
              <p:nvPr>
                <p:ph sz="quarter" idx="11"/>
              </p:nvPr>
            </p:nvSpPr>
            <p:spPr>
              <a:blipFill rotWithShape="0">
                <a:blip r:embed="rId3"/>
                <a:stretch>
                  <a:fillRect t="-1906"/>
                </a:stretch>
              </a:blipFill>
            </p:spPr>
            <p:txBody>
              <a:bodyPr/>
              <a:lstStyle/>
              <a:p>
                <a:r>
                  <a:rPr lang="en-US">
                    <a:noFill/>
                  </a:rPr>
                  <a:t> </a:t>
                </a:r>
              </a:p>
            </p:txBody>
          </p:sp>
        </mc:Fallback>
      </mc:AlternateContent>
    </p:spTree>
    <p:extLst>
      <p:ext uri="{BB962C8B-B14F-4D97-AF65-F5344CB8AC3E}">
        <p14:creationId xmlns:p14="http://schemas.microsoft.com/office/powerpoint/2010/main" val="3216441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noProof="1"/>
              <a:t>Estimation Error</a:t>
            </a:r>
            <a:endParaRPr lang="en-US" dirty="0"/>
          </a:p>
        </p:txBody>
      </p:sp>
      <mc:AlternateContent xmlns:mc="http://schemas.openxmlformats.org/markup-compatibility/2006" xmlns:a14="http://schemas.microsoft.com/office/drawing/2010/main">
        <mc:Choice Requires="a14">
          <p:sp>
            <p:nvSpPr>
              <p:cNvPr id="34819" name="Rectangle 3"/>
              <p:cNvSpPr>
                <a:spLocks noGrp="1" noChangeArrowheads="1"/>
              </p:cNvSpPr>
              <p:nvPr>
                <p:ph sz="quarter" idx="11"/>
              </p:nvPr>
            </p:nvSpPr>
            <p:spPr/>
            <p:txBody>
              <a:bodyPr>
                <a:normAutofit/>
              </a:bodyPr>
              <a:lstStyle/>
              <a:p>
                <a:pPr marL="544245" lvl="1"/>
                <a:endParaRPr lang="en-US" sz="3200" dirty="0">
                  <a:latin typeface="Cambria Math" panose="02040503050406030204" pitchFamily="18" charset="0"/>
                  <a:ea typeface="Cambria Math" pitchFamily="18" charset="0"/>
                </a:endParaRPr>
              </a:p>
              <a:p>
                <a:pPr marL="544245" lvl="1"/>
                <a14:m>
                  <m:oMathPara xmlns:m="http://schemas.openxmlformats.org/officeDocument/2006/math">
                    <m:oMathParaPr>
                      <m:jc m:val="center"/>
                    </m:oMathParaPr>
                    <m:oMath xmlns:m="http://schemas.openxmlformats.org/officeDocument/2006/math">
                      <m:r>
                        <m:rPr>
                          <m:sty m:val="p"/>
                        </m:rPr>
                        <a:rPr lang="en-US" sz="3200">
                          <a:latin typeface="Cambria Math" panose="02040503050406030204" pitchFamily="18" charset="0"/>
                          <a:ea typeface="Cambria Math" pitchFamily="18" charset="0"/>
                        </a:rPr>
                        <m:t>MSE</m:t>
                      </m:r>
                      <m:r>
                        <a:rPr lang="de-DE" sz="3200">
                          <a:latin typeface="Cambria Math" pitchFamily="18" charset="0"/>
                          <a:ea typeface="Cambria Math" pitchFamily="18" charset="0"/>
                        </a:rPr>
                        <m:t>=</m:t>
                      </m:r>
                      <m:sSub>
                        <m:sSubPr>
                          <m:ctrlPr>
                            <a:rPr lang="de-DE" sz="3200" i="1">
                              <a:latin typeface="Cambria Math" pitchFamily="18" charset="0"/>
                              <a:ea typeface="Cambria Math" pitchFamily="18" charset="0"/>
                            </a:rPr>
                          </m:ctrlPr>
                        </m:sSubPr>
                        <m:e>
                          <m:r>
                            <m:rPr>
                              <m:sty m:val="p"/>
                            </m:rPr>
                            <a:rPr lang="en-US" sz="3200">
                              <a:latin typeface="Cambria Math" pitchFamily="18" charset="0"/>
                              <a:ea typeface="Cambria Math" pitchFamily="18" charset="0"/>
                            </a:rPr>
                            <m:t>Var</m:t>
                          </m:r>
                        </m:e>
                        <m:sub>
                          <m:r>
                            <m:rPr>
                              <m:sty m:val="p"/>
                            </m:rPr>
                            <a:rPr lang="en-US" sz="3200">
                              <a:latin typeface="Cambria Math" pitchFamily="18" charset="0"/>
                              <a:ea typeface="Cambria Math" pitchFamily="18" charset="0"/>
                            </a:rPr>
                            <m:t>Meas</m:t>
                          </m:r>
                        </m:sub>
                      </m:sSub>
                      <m:r>
                        <a:rPr lang="en-US" sz="3200">
                          <a:latin typeface="Cambria Math" pitchFamily="18" charset="0"/>
                          <a:ea typeface="Cambria Math" pitchFamily="18" charset="0"/>
                        </a:rPr>
                        <m:t>+</m:t>
                      </m:r>
                      <m:sSub>
                        <m:sSubPr>
                          <m:ctrlPr>
                            <a:rPr lang="de-DE" sz="3200" i="1">
                              <a:latin typeface="Cambria Math" panose="02040503050406030204" pitchFamily="18" charset="0"/>
                              <a:ea typeface="Cambria Math" pitchFamily="18" charset="0"/>
                            </a:rPr>
                          </m:ctrlPr>
                        </m:sSubPr>
                        <m:e>
                          <m:r>
                            <m:rPr>
                              <m:sty m:val="p"/>
                            </m:rPr>
                            <a:rPr lang="en-US" sz="3200">
                              <a:latin typeface="Cambria Math" pitchFamily="18" charset="0"/>
                              <a:ea typeface="Cambria Math" pitchFamily="18" charset="0"/>
                            </a:rPr>
                            <m:t>Var</m:t>
                          </m:r>
                        </m:e>
                        <m:sub>
                          <m:r>
                            <m:rPr>
                              <m:sty m:val="p"/>
                            </m:rPr>
                            <a:rPr lang="en-US" sz="3200">
                              <a:latin typeface="Cambria Math" pitchFamily="18" charset="0"/>
                              <a:ea typeface="Cambria Math" pitchFamily="18" charset="0"/>
                            </a:rPr>
                            <m:t>Kernel</m:t>
                          </m:r>
                        </m:sub>
                      </m:sSub>
                      <m:r>
                        <a:rPr lang="en-US" sz="3200">
                          <a:latin typeface="Cambria Math" pitchFamily="18" charset="0"/>
                          <a:ea typeface="Cambria Math" pitchFamily="18" charset="0"/>
                        </a:rPr>
                        <m:t>+</m:t>
                      </m:r>
                      <m:sSubSup>
                        <m:sSubSupPr>
                          <m:ctrlPr>
                            <a:rPr lang="en-US" sz="3200" i="1">
                              <a:latin typeface="Cambria Math" pitchFamily="18" charset="0"/>
                              <a:ea typeface="Cambria Math" pitchFamily="18" charset="0"/>
                            </a:rPr>
                          </m:ctrlPr>
                        </m:sSubSupPr>
                        <m:e>
                          <m:r>
                            <m:rPr>
                              <m:sty m:val="p"/>
                            </m:rPr>
                            <a:rPr lang="en-US" sz="3200">
                              <a:latin typeface="Cambria Math" pitchFamily="18" charset="0"/>
                              <a:ea typeface="Cambria Math" pitchFamily="18" charset="0"/>
                            </a:rPr>
                            <m:t>Bias</m:t>
                          </m:r>
                        </m:e>
                        <m:sub>
                          <m:r>
                            <m:rPr>
                              <m:sty m:val="p"/>
                            </m:rPr>
                            <a:rPr lang="en-US" sz="3200">
                              <a:latin typeface="Cambria Math" pitchFamily="18" charset="0"/>
                              <a:ea typeface="Cambria Math" pitchFamily="18" charset="0"/>
                            </a:rPr>
                            <m:t>Kernel</m:t>
                          </m:r>
                        </m:sub>
                        <m:sup>
                          <m:r>
                            <a:rPr lang="en-US" sz="3200">
                              <a:latin typeface="Cambria Math" pitchFamily="18" charset="0"/>
                              <a:ea typeface="Cambria Math" pitchFamily="18" charset="0"/>
                            </a:rPr>
                            <m:t>2</m:t>
                          </m:r>
                        </m:sup>
                      </m:sSubSup>
                    </m:oMath>
                  </m:oMathPara>
                </a14:m>
                <a:endParaRPr lang="de-DE" dirty="0" smtClean="0"/>
              </a:p>
              <a:p>
                <a:pPr marL="544245" lvl="1"/>
                <a:endParaRPr lang="de-DE" sz="1600" dirty="0"/>
              </a:p>
              <a:p>
                <a:pPr marL="544245" lvl="1"/>
                <a:endParaRPr lang="de-DE" sz="1600" dirty="0">
                  <a:latin typeface="Cambria Math" pitchFamily="18" charset="0"/>
                  <a:ea typeface="Cambria Math" pitchFamily="18" charset="0"/>
                </a:endParaRPr>
              </a:p>
              <a:p>
                <a:pPr lvl="1"/>
                <a:r>
                  <a:rPr lang="en-US" sz="3200" dirty="0"/>
                  <a:t>Variance is two-fold: </a:t>
                </a:r>
              </a:p>
              <a:p>
                <a:pPr lvl="2"/>
                <a:r>
                  <a:rPr lang="en-US" sz="2600" dirty="0" smtClean="0"/>
                  <a:t>Path measurement contribution</a:t>
                </a:r>
              </a:p>
              <a:p>
                <a:pPr lvl="2"/>
                <a:r>
                  <a:rPr lang="en-US" sz="2600" dirty="0"/>
                  <a:t>K</a:t>
                </a:r>
                <a:r>
                  <a:rPr lang="en-US" sz="2600" dirty="0" smtClean="0"/>
                  <a:t>ernel estimation</a:t>
                </a:r>
              </a:p>
            </p:txBody>
          </p:sp>
        </mc:Choice>
        <mc:Fallback xmlns="">
          <p:sp>
            <p:nvSpPr>
              <p:cNvPr id="34819" name="Rectangle 3"/>
              <p:cNvSpPr>
                <a:spLocks noGrp="1" noRot="1" noChangeAspect="1" noMove="1" noResize="1" noEditPoints="1" noAdjustHandles="1" noChangeArrowheads="1" noChangeShapeType="1" noTextEdit="1"/>
              </p:cNvSpPr>
              <p:nvPr>
                <p:ph sz="quarter" idx="11"/>
              </p:nvPr>
            </p:nvSpPr>
            <p:spPr>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73893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noProof="1"/>
              <a:t>Estimation Error</a:t>
            </a:r>
            <a:endParaRPr lang="en-US" dirty="0"/>
          </a:p>
        </p:txBody>
      </p:sp>
      <mc:AlternateContent xmlns:mc="http://schemas.openxmlformats.org/markup-compatibility/2006" xmlns:a14="http://schemas.microsoft.com/office/drawing/2010/main">
        <mc:Choice Requires="a14">
          <p:sp>
            <p:nvSpPr>
              <p:cNvPr id="34819" name="Rectangle 3"/>
              <p:cNvSpPr>
                <a:spLocks noGrp="1" noChangeArrowheads="1"/>
              </p:cNvSpPr>
              <p:nvPr>
                <p:ph sz="quarter" idx="11"/>
              </p:nvPr>
            </p:nvSpPr>
            <p:spPr/>
            <p:txBody>
              <a:bodyPr>
                <a:normAutofit/>
              </a:bodyPr>
              <a:lstStyle/>
              <a:p>
                <a:pPr marL="544245" lvl="1"/>
                <a:endParaRPr lang="en-US" sz="3200" dirty="0">
                  <a:latin typeface="Cambria Math" panose="02040503050406030204" pitchFamily="18" charset="0"/>
                  <a:ea typeface="Cambria Math" pitchFamily="18" charset="0"/>
                </a:endParaRPr>
              </a:p>
              <a:p>
                <a:pPr marL="544245" lvl="1"/>
                <a14:m>
                  <m:oMathPara xmlns:m="http://schemas.openxmlformats.org/officeDocument/2006/math">
                    <m:oMathParaPr>
                      <m:jc m:val="center"/>
                    </m:oMathParaPr>
                    <m:oMath xmlns:m="http://schemas.openxmlformats.org/officeDocument/2006/math">
                      <m:r>
                        <m:rPr>
                          <m:sty m:val="p"/>
                        </m:rPr>
                        <a:rPr lang="en-US" sz="3200">
                          <a:latin typeface="Cambria Math" panose="02040503050406030204" pitchFamily="18" charset="0"/>
                          <a:ea typeface="Cambria Math" pitchFamily="18" charset="0"/>
                        </a:rPr>
                        <m:t>MSE</m:t>
                      </m:r>
                      <m:r>
                        <a:rPr lang="de-DE" sz="3200">
                          <a:latin typeface="Cambria Math"/>
                          <a:ea typeface="Cambria Math" panose="02040503050406030204" pitchFamily="18" charset="0"/>
                        </a:rPr>
                        <m:t>≈</m:t>
                      </m:r>
                      <m:sSub>
                        <m:sSubPr>
                          <m:ctrlPr>
                            <a:rPr lang="de-DE" sz="3200" i="1">
                              <a:latin typeface="Cambria Math" pitchFamily="18" charset="0"/>
                              <a:ea typeface="Cambria Math" pitchFamily="18" charset="0"/>
                            </a:rPr>
                          </m:ctrlPr>
                        </m:sSubPr>
                        <m:e>
                          <m:r>
                            <m:rPr>
                              <m:sty m:val="p"/>
                            </m:rPr>
                            <a:rPr lang="en-US" sz="3200">
                              <a:latin typeface="Cambria Math" pitchFamily="18" charset="0"/>
                              <a:ea typeface="Cambria Math" pitchFamily="18" charset="0"/>
                            </a:rPr>
                            <m:t>Var</m:t>
                          </m:r>
                        </m:e>
                        <m:sub>
                          <m:r>
                            <m:rPr>
                              <m:sty m:val="p"/>
                            </m:rPr>
                            <a:rPr lang="en-US" sz="3200">
                              <a:latin typeface="Cambria Math" pitchFamily="18" charset="0"/>
                              <a:ea typeface="Cambria Math" pitchFamily="18" charset="0"/>
                            </a:rPr>
                            <m:t>Meas</m:t>
                          </m:r>
                        </m:sub>
                      </m:sSub>
                      <m:r>
                        <a:rPr lang="en-US" sz="3200">
                          <a:latin typeface="Cambria Math" pitchFamily="18" charset="0"/>
                          <a:ea typeface="Cambria Math" pitchFamily="18" charset="0"/>
                        </a:rPr>
                        <m:t>+</m:t>
                      </m:r>
                      <m:sSubSup>
                        <m:sSubSupPr>
                          <m:ctrlPr>
                            <a:rPr lang="en-US" sz="3200" i="1">
                              <a:latin typeface="Cambria Math" pitchFamily="18" charset="0"/>
                              <a:ea typeface="Cambria Math" pitchFamily="18" charset="0"/>
                            </a:rPr>
                          </m:ctrlPr>
                        </m:sSubSupPr>
                        <m:e>
                          <m:r>
                            <m:rPr>
                              <m:sty m:val="p"/>
                            </m:rPr>
                            <a:rPr lang="en-US" sz="3200">
                              <a:latin typeface="Cambria Math" pitchFamily="18" charset="0"/>
                              <a:ea typeface="Cambria Math" pitchFamily="18" charset="0"/>
                            </a:rPr>
                            <m:t>Bias</m:t>
                          </m:r>
                        </m:e>
                        <m:sub>
                          <m:r>
                            <m:rPr>
                              <m:sty m:val="p"/>
                            </m:rPr>
                            <a:rPr lang="en-US" sz="3200">
                              <a:latin typeface="Cambria Math" pitchFamily="18" charset="0"/>
                              <a:ea typeface="Cambria Math" pitchFamily="18" charset="0"/>
                            </a:rPr>
                            <m:t>Kernel</m:t>
                          </m:r>
                        </m:sub>
                        <m:sup>
                          <m:r>
                            <a:rPr lang="en-US" sz="3200">
                              <a:latin typeface="Cambria Math" pitchFamily="18" charset="0"/>
                              <a:ea typeface="Cambria Math" pitchFamily="18" charset="0"/>
                            </a:rPr>
                            <m:t>2</m:t>
                          </m:r>
                        </m:sup>
                      </m:sSubSup>
                    </m:oMath>
                  </m:oMathPara>
                </a14:m>
                <a:endParaRPr lang="de-DE" dirty="0" smtClean="0"/>
              </a:p>
              <a:p>
                <a:pPr marL="544245" lvl="1"/>
                <a:endParaRPr lang="de-DE" sz="1600" dirty="0"/>
              </a:p>
              <a:p>
                <a:pPr marL="544245" lvl="1"/>
                <a:endParaRPr lang="de-DE" sz="1600" dirty="0">
                  <a:latin typeface="Cambria Math" pitchFamily="18" charset="0"/>
                  <a:ea typeface="Cambria Math" pitchFamily="18" charset="0"/>
                </a:endParaRPr>
              </a:p>
              <a:p>
                <a:pPr lvl="1"/>
                <a:r>
                  <a:rPr lang="en-US" sz="3200" dirty="0"/>
                  <a:t>Measurement variance is </a:t>
                </a:r>
                <a:r>
                  <a:rPr lang="en-US" sz="3200" dirty="0" smtClean="0"/>
                  <a:t>higher</a:t>
                </a:r>
              </a:p>
              <a:p>
                <a:pPr lvl="2"/>
                <a14:m>
                  <m:oMathPara xmlns:m="http://schemas.openxmlformats.org/officeDocument/2006/math">
                    <m:oMathParaPr>
                      <m:jc m:val="center"/>
                    </m:oMathParaPr>
                    <m:oMath xmlns:m="http://schemas.openxmlformats.org/officeDocument/2006/math">
                      <m:sSub>
                        <m:sSubPr>
                          <m:ctrlPr>
                            <a:rPr lang="de-DE" sz="3200" i="1">
                              <a:latin typeface="Cambria Math" panose="02040503050406030204" pitchFamily="18" charset="0"/>
                              <a:ea typeface="Cambria Math" pitchFamily="18" charset="0"/>
                            </a:rPr>
                          </m:ctrlPr>
                        </m:sSubPr>
                        <m:e>
                          <m:r>
                            <m:rPr>
                              <m:sty m:val="p"/>
                            </m:rPr>
                            <a:rPr lang="en-US" sz="3200">
                              <a:latin typeface="Cambria Math" pitchFamily="18" charset="0"/>
                              <a:ea typeface="Cambria Math" pitchFamily="18" charset="0"/>
                            </a:rPr>
                            <m:t>Var</m:t>
                          </m:r>
                        </m:e>
                        <m:sub>
                          <m:r>
                            <m:rPr>
                              <m:sty m:val="p"/>
                            </m:rPr>
                            <a:rPr lang="en-US" sz="3200">
                              <a:latin typeface="Cambria Math" pitchFamily="18" charset="0"/>
                              <a:ea typeface="Cambria Math" pitchFamily="18" charset="0"/>
                            </a:rPr>
                            <m:t>Meas</m:t>
                          </m:r>
                        </m:sub>
                      </m:sSub>
                      <m:r>
                        <a:rPr lang="en-US" sz="3200">
                          <a:latin typeface="Cambria Math" pitchFamily="18" charset="0"/>
                          <a:ea typeface="Cambria Math" pitchFamily="18" charset="0"/>
                        </a:rPr>
                        <m:t>≫</m:t>
                      </m:r>
                      <m:sSub>
                        <m:sSubPr>
                          <m:ctrlPr>
                            <a:rPr lang="de-DE" sz="3200" i="1">
                              <a:latin typeface="Cambria Math" panose="02040503050406030204" pitchFamily="18" charset="0"/>
                              <a:ea typeface="Cambria Math" pitchFamily="18" charset="0"/>
                            </a:rPr>
                          </m:ctrlPr>
                        </m:sSubPr>
                        <m:e>
                          <m:r>
                            <m:rPr>
                              <m:sty m:val="p"/>
                            </m:rPr>
                            <a:rPr lang="en-US" sz="3200">
                              <a:latin typeface="Cambria Math" pitchFamily="18" charset="0"/>
                              <a:ea typeface="Cambria Math" pitchFamily="18" charset="0"/>
                            </a:rPr>
                            <m:t>Var</m:t>
                          </m:r>
                        </m:e>
                        <m:sub>
                          <m:r>
                            <m:rPr>
                              <m:sty m:val="p"/>
                            </m:rPr>
                            <a:rPr lang="en-US" sz="3200">
                              <a:latin typeface="Cambria Math" pitchFamily="18" charset="0"/>
                              <a:ea typeface="Cambria Math" pitchFamily="18" charset="0"/>
                            </a:rPr>
                            <m:t>Kernel</m:t>
                          </m:r>
                        </m:sub>
                      </m:sSub>
                    </m:oMath>
                  </m:oMathPara>
                </a14:m>
                <a:endParaRPr lang="de-DE" sz="3200" dirty="0">
                  <a:latin typeface="Cambria Math" pitchFamily="18" charset="0"/>
                  <a:ea typeface="Cambria Math" pitchFamily="18" charset="0"/>
                </a:endParaRPr>
              </a:p>
            </p:txBody>
          </p:sp>
        </mc:Choice>
        <mc:Fallback xmlns="">
          <p:sp>
            <p:nvSpPr>
              <p:cNvPr id="34819" name="Rectangle 3"/>
              <p:cNvSpPr>
                <a:spLocks noGrp="1" noRot="1" noChangeAspect="1" noMove="1" noResize="1" noEditPoints="1" noAdjustHandles="1" noChangeArrowheads="1" noChangeShapeType="1" noTextEdit="1"/>
              </p:cNvSpPr>
              <p:nvPr>
                <p:ph sz="quarter" idx="11"/>
              </p:nvPr>
            </p:nvSpPr>
            <p:spPr>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2022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noProof="1"/>
              <a:t>Estimation Error</a:t>
            </a:r>
            <a:endParaRPr lang="en-US" dirty="0"/>
          </a:p>
        </p:txBody>
      </p:sp>
      <mc:AlternateContent xmlns:mc="http://schemas.openxmlformats.org/markup-compatibility/2006" xmlns:a14="http://schemas.microsoft.com/office/drawing/2010/main">
        <mc:Choice Requires="a14">
          <p:sp>
            <p:nvSpPr>
              <p:cNvPr id="34819" name="Rectangle 3"/>
              <p:cNvSpPr>
                <a:spLocks noGrp="1" noChangeArrowheads="1"/>
              </p:cNvSpPr>
              <p:nvPr>
                <p:ph sz="quarter" idx="11"/>
              </p:nvPr>
            </p:nvSpPr>
            <p:spPr/>
            <p:txBody>
              <a:bodyPr>
                <a:normAutofit/>
              </a:bodyPr>
              <a:lstStyle/>
              <a:p>
                <a:r>
                  <a:rPr lang="en-US" sz="3200" dirty="0"/>
                  <a:t>So, MSE has </a:t>
                </a:r>
                <a:r>
                  <a:rPr lang="en-US" sz="3200" dirty="0">
                    <a:solidFill>
                      <a:schemeClr val="accent1">
                        <a:lumMod val="75000"/>
                      </a:schemeClr>
                    </a:solidFill>
                  </a:rPr>
                  <a:t>noise</a:t>
                </a:r>
                <a:r>
                  <a:rPr lang="en-US" sz="3200" dirty="0">
                    <a:solidFill>
                      <a:srgbClr val="0070C0"/>
                    </a:solidFill>
                  </a:rPr>
                  <a:t> </a:t>
                </a:r>
                <a:r>
                  <a:rPr lang="en-US" sz="3200" dirty="0"/>
                  <a:t>(path variance) and </a:t>
                </a:r>
                <a:r>
                  <a:rPr lang="en-US" sz="3200" dirty="0">
                    <a:solidFill>
                      <a:schemeClr val="accent2">
                        <a:lumMod val="75000"/>
                      </a:schemeClr>
                    </a:solidFill>
                  </a:rPr>
                  <a:t>bias</a:t>
                </a:r>
                <a:endParaRPr lang="en-US" sz="3200" dirty="0"/>
              </a:p>
              <a:p>
                <a:pPr marL="544245" lvl="1"/>
                <a14:m>
                  <m:oMathPara xmlns:m="http://schemas.openxmlformats.org/officeDocument/2006/math">
                    <m:oMathParaPr>
                      <m:jc m:val="center"/>
                    </m:oMathParaPr>
                    <m:oMath xmlns:m="http://schemas.openxmlformats.org/officeDocument/2006/math">
                      <m:r>
                        <m:rPr>
                          <m:sty m:val="p"/>
                        </m:rPr>
                        <a:rPr lang="en-US" sz="3200" i="1">
                          <a:latin typeface="Cambria Math" panose="02040503050406030204" pitchFamily="18" charset="0"/>
                        </a:rPr>
                        <m:t>MSE</m:t>
                      </m:r>
                      <m:r>
                        <a:rPr lang="de-DE" sz="3200">
                          <a:latin typeface="Cambria Math"/>
                          <a:ea typeface="Cambria Math" panose="02040503050406030204" pitchFamily="18" charset="0"/>
                        </a:rPr>
                        <m:t>≈</m:t>
                      </m:r>
                      <m:sSub>
                        <m:sSubPr>
                          <m:ctrlPr>
                            <a:rPr lang="de-DE" sz="3200" i="1">
                              <a:solidFill>
                                <a:schemeClr val="accent1">
                                  <a:lumMod val="75000"/>
                                </a:schemeClr>
                              </a:solidFill>
                              <a:latin typeface="Cambria Math" panose="02040503050406030204" pitchFamily="18" charset="0"/>
                            </a:rPr>
                          </m:ctrlPr>
                        </m:sSubPr>
                        <m:e>
                          <m:r>
                            <m:rPr>
                              <m:sty m:val="p"/>
                            </m:rPr>
                            <a:rPr lang="en-US" sz="3200">
                              <a:solidFill>
                                <a:schemeClr val="accent1">
                                  <a:lumMod val="75000"/>
                                </a:schemeClr>
                              </a:solidFill>
                              <a:latin typeface="Cambria Math"/>
                            </a:rPr>
                            <m:t>Var</m:t>
                          </m:r>
                        </m:e>
                        <m:sub>
                          <m:r>
                            <m:rPr>
                              <m:sty m:val="p"/>
                            </m:rPr>
                            <a:rPr lang="en-US" sz="3200">
                              <a:solidFill>
                                <a:schemeClr val="accent1">
                                  <a:lumMod val="75000"/>
                                </a:schemeClr>
                              </a:solidFill>
                              <a:latin typeface="Cambria Math"/>
                            </a:rPr>
                            <m:t>Meas</m:t>
                          </m:r>
                        </m:sub>
                      </m:sSub>
                      <m:r>
                        <a:rPr lang="en-US" sz="3200">
                          <a:latin typeface="Cambria Math"/>
                        </a:rPr>
                        <m:t>+</m:t>
                      </m:r>
                      <m:sSubSup>
                        <m:sSubSupPr>
                          <m:ctrlPr>
                            <a:rPr lang="en-US" sz="3200" i="1">
                              <a:solidFill>
                                <a:schemeClr val="accent2">
                                  <a:lumMod val="75000"/>
                                </a:schemeClr>
                              </a:solidFill>
                              <a:latin typeface="Cambria Math" panose="02040503050406030204" pitchFamily="18" charset="0"/>
                            </a:rPr>
                          </m:ctrlPr>
                        </m:sSubSupPr>
                        <m:e>
                          <m:r>
                            <m:rPr>
                              <m:sty m:val="p"/>
                            </m:rPr>
                            <a:rPr lang="en-US" sz="3200">
                              <a:solidFill>
                                <a:schemeClr val="accent2">
                                  <a:lumMod val="75000"/>
                                </a:schemeClr>
                              </a:solidFill>
                              <a:latin typeface="Cambria Math"/>
                            </a:rPr>
                            <m:t>Bias</m:t>
                          </m:r>
                        </m:e>
                        <m:sub>
                          <m:r>
                            <m:rPr>
                              <m:sty m:val="p"/>
                            </m:rPr>
                            <a:rPr lang="en-US" sz="3200">
                              <a:solidFill>
                                <a:schemeClr val="accent2">
                                  <a:lumMod val="75000"/>
                                </a:schemeClr>
                              </a:solidFill>
                              <a:latin typeface="Cambria Math" panose="02040503050406030204" pitchFamily="18" charset="0"/>
                            </a:rPr>
                            <m:t>Kernel</m:t>
                          </m:r>
                        </m:sub>
                        <m:sup>
                          <m:r>
                            <a:rPr lang="en-US" sz="3200">
                              <a:solidFill>
                                <a:schemeClr val="accent2">
                                  <a:lumMod val="75000"/>
                                </a:schemeClr>
                              </a:solidFill>
                              <a:latin typeface="Cambria Math"/>
                            </a:rPr>
                            <m:t>2</m:t>
                          </m:r>
                        </m:sup>
                      </m:sSubSup>
                    </m:oMath>
                  </m:oMathPara>
                </a14:m>
                <a:endParaRPr lang="de-DE" dirty="0" smtClean="0"/>
              </a:p>
            </p:txBody>
          </p:sp>
        </mc:Choice>
        <mc:Fallback xmlns="">
          <p:sp>
            <p:nvSpPr>
              <p:cNvPr id="34819" name="Rectangle 3"/>
              <p:cNvSpPr>
                <a:spLocks noGrp="1" noRot="1" noChangeAspect="1" noMove="1" noResize="1" noEditPoints="1" noAdjustHandles="1" noChangeArrowheads="1" noChangeShapeType="1" noTextEdit="1"/>
              </p:cNvSpPr>
              <p:nvPr>
                <p:ph sz="quarter" idx="11"/>
              </p:nvPr>
            </p:nvSpPr>
            <p:spPr>
              <a:blipFill rotWithShape="0">
                <a:blip r:embed="rId3"/>
                <a:stretch>
                  <a:fillRect l="-2593" t="-1906"/>
                </a:stretch>
              </a:blipFill>
            </p:spPr>
            <p:txBody>
              <a:bodyPr/>
              <a:lstStyle/>
              <a:p>
                <a:r>
                  <a:rPr lang="en-US">
                    <a:noFill/>
                  </a:rPr>
                  <a:t> </a:t>
                </a:r>
              </a:p>
            </p:txBody>
          </p:sp>
        </mc:Fallback>
      </mc:AlternateContent>
      <p:grpSp>
        <p:nvGrpSpPr>
          <p:cNvPr id="18" name="Group 17"/>
          <p:cNvGrpSpPr/>
          <p:nvPr/>
        </p:nvGrpSpPr>
        <p:grpSpPr>
          <a:xfrm>
            <a:off x="562351" y="2154621"/>
            <a:ext cx="3061072" cy="3892332"/>
            <a:chOff x="2141472" y="1007022"/>
            <a:chExt cx="2295804" cy="2919249"/>
          </a:xfrm>
        </p:grpSpPr>
        <p:grpSp>
          <p:nvGrpSpPr>
            <p:cNvPr id="6" name="Group 5"/>
            <p:cNvGrpSpPr/>
            <p:nvPr/>
          </p:nvGrpSpPr>
          <p:grpSpPr>
            <a:xfrm>
              <a:off x="2141472" y="1725185"/>
              <a:ext cx="2221553" cy="2201086"/>
              <a:chOff x="2141472" y="1725185"/>
              <a:chExt cx="2221553" cy="2201086"/>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0304" y="1733550"/>
                <a:ext cx="2192721" cy="2192721"/>
              </a:xfrm>
              <a:prstGeom prst="rect">
                <a:avLst/>
              </a:prstGeom>
              <a:ln>
                <a:solidFill>
                  <a:schemeClr val="tx1">
                    <a:lumMod val="50000"/>
                    <a:lumOff val="50000"/>
                  </a:schemeClr>
                </a:solidFill>
              </a:ln>
            </p:spPr>
          </p:pic>
          <p:sp>
            <p:nvSpPr>
              <p:cNvPr id="8" name="TextBox 7"/>
              <p:cNvSpPr txBox="1"/>
              <p:nvPr/>
            </p:nvSpPr>
            <p:spPr>
              <a:xfrm>
                <a:off x="2141472" y="1725185"/>
                <a:ext cx="1403125" cy="438581"/>
              </a:xfrm>
              <a:prstGeom prst="rect">
                <a:avLst/>
              </a:prstGeom>
            </p:spPr>
            <p:txBody>
              <a:bodyPr wrap="none" rtlCol="0">
                <a:spAutoFit/>
              </a:bodyPr>
              <a:lstStyle>
                <a:defPPr>
                  <a:defRPr lang="en-US"/>
                </a:defPPr>
                <a:lvl1pPr>
                  <a:defRPr sz="2700" b="1">
                    <a:ln w="6350">
                      <a:solidFill>
                        <a:schemeClr val="tx1"/>
                      </a:solidFill>
                    </a:ln>
                    <a:solidFill>
                      <a:schemeClr val="bg1"/>
                    </a:solidFill>
                    <a:latin typeface="Calibri" pitchFamily="34" charset="0"/>
                    <a:ea typeface="+mj-ea"/>
                    <a:cs typeface="+mj-cs"/>
                  </a:defRPr>
                </a:lvl1pPr>
              </a:lstStyle>
              <a:p>
                <a:r>
                  <a:rPr lang="en-US" sz="3200" dirty="0">
                    <a:ln w="6350">
                      <a:noFill/>
                    </a:ln>
                    <a:solidFill>
                      <a:schemeClr val="tx1"/>
                    </a:solidFill>
                    <a:latin typeface="Arial" panose="020B0604020202020204" pitchFamily="34" charset="0"/>
                    <a:cs typeface="Arial" panose="020B0604020202020204" pitchFamily="34" charset="0"/>
                  </a:rPr>
                  <a:t>Variance</a:t>
                </a:r>
                <a:endParaRPr lang="en-GB" sz="3200" dirty="0">
                  <a:ln w="6350">
                    <a:noFill/>
                  </a:ln>
                  <a:solidFill>
                    <a:schemeClr val="tx1"/>
                  </a:solidFill>
                  <a:latin typeface="Arial" panose="020B0604020202020204" pitchFamily="34" charset="0"/>
                  <a:cs typeface="Arial" panose="020B0604020202020204" pitchFamily="34" charset="0"/>
                </a:endParaRPr>
              </a:p>
            </p:txBody>
          </p:sp>
        </p:grpSp>
        <p:cxnSp>
          <p:nvCxnSpPr>
            <p:cNvPr id="12" name="Прямая со стрелкой 8"/>
            <p:cNvCxnSpPr/>
            <p:nvPr/>
          </p:nvCxnSpPr>
          <p:spPr>
            <a:xfrm flipH="1">
              <a:off x="3799491" y="1007022"/>
              <a:ext cx="637785" cy="719302"/>
            </a:xfrm>
            <a:prstGeom prst="straightConnector1">
              <a:avLst/>
            </a:prstGeom>
            <a:ln w="25400">
              <a:solidFill>
                <a:schemeClr val="accent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5689602" y="2154621"/>
            <a:ext cx="3118519" cy="3892332"/>
            <a:chOff x="4747711" y="1007022"/>
            <a:chExt cx="2338889" cy="2919249"/>
          </a:xfrm>
        </p:grpSpPr>
        <p:grpSp>
          <p:nvGrpSpPr>
            <p:cNvPr id="7" name="Group 6"/>
            <p:cNvGrpSpPr/>
            <p:nvPr/>
          </p:nvGrpSpPr>
          <p:grpSpPr>
            <a:xfrm>
              <a:off x="4893879" y="1728603"/>
              <a:ext cx="2192721" cy="2197668"/>
              <a:chOff x="4893879" y="1728603"/>
              <a:chExt cx="2192721" cy="2197668"/>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3879" y="1733550"/>
                <a:ext cx="2192721" cy="2192721"/>
              </a:xfrm>
              <a:prstGeom prst="rect">
                <a:avLst/>
              </a:prstGeom>
              <a:ln>
                <a:solidFill>
                  <a:schemeClr val="tx1">
                    <a:lumMod val="50000"/>
                    <a:lumOff val="50000"/>
                  </a:schemeClr>
                </a:solidFill>
              </a:ln>
            </p:spPr>
          </p:pic>
          <p:sp>
            <p:nvSpPr>
              <p:cNvPr id="9" name="TextBox 8"/>
              <p:cNvSpPr txBox="1"/>
              <p:nvPr/>
            </p:nvSpPr>
            <p:spPr>
              <a:xfrm>
                <a:off x="5971848" y="1728603"/>
                <a:ext cx="787716" cy="438581"/>
              </a:xfrm>
              <a:prstGeom prst="rect">
                <a:avLst/>
              </a:prstGeom>
            </p:spPr>
            <p:txBody>
              <a:bodyPr wrap="none" rtlCol="0">
                <a:spAutoFit/>
              </a:bodyPr>
              <a:lstStyle>
                <a:defPPr>
                  <a:defRPr lang="en-US"/>
                </a:defPPr>
                <a:lvl1pPr>
                  <a:defRPr sz="2700" b="1">
                    <a:ln w="6350">
                      <a:solidFill>
                        <a:schemeClr val="tx1"/>
                      </a:solidFill>
                    </a:ln>
                    <a:solidFill>
                      <a:schemeClr val="bg1"/>
                    </a:solidFill>
                    <a:latin typeface="Calibri" pitchFamily="34" charset="0"/>
                    <a:ea typeface="+mj-ea"/>
                    <a:cs typeface="+mj-cs"/>
                  </a:defRPr>
                </a:lvl1pPr>
              </a:lstStyle>
              <a:p>
                <a:r>
                  <a:rPr lang="en-US" sz="3200" dirty="0">
                    <a:ln w="6350">
                      <a:noFill/>
                    </a:ln>
                    <a:solidFill>
                      <a:schemeClr val="tx1"/>
                    </a:solidFill>
                    <a:latin typeface="Arial" panose="020B0604020202020204" pitchFamily="34" charset="0"/>
                    <a:cs typeface="Arial" panose="020B0604020202020204" pitchFamily="34" charset="0"/>
                  </a:rPr>
                  <a:t>Bias</a:t>
                </a:r>
                <a:endParaRPr lang="en-GB" sz="3200" dirty="0">
                  <a:ln w="6350">
                    <a:noFill/>
                  </a:ln>
                  <a:solidFill>
                    <a:schemeClr val="tx1"/>
                  </a:solidFill>
                  <a:latin typeface="Arial" panose="020B0604020202020204" pitchFamily="34" charset="0"/>
                  <a:cs typeface="Arial" panose="020B0604020202020204" pitchFamily="34" charset="0"/>
                </a:endParaRPr>
              </a:p>
            </p:txBody>
          </p:sp>
        </p:grpSp>
        <p:cxnSp>
          <p:nvCxnSpPr>
            <p:cNvPr id="17" name="Прямая со стрелкой 8"/>
            <p:cNvCxnSpPr/>
            <p:nvPr/>
          </p:nvCxnSpPr>
          <p:spPr>
            <a:xfrm>
              <a:off x="4747711" y="1007022"/>
              <a:ext cx="722923" cy="711419"/>
            </a:xfrm>
            <a:prstGeom prst="straightConnector1">
              <a:avLst/>
            </a:prstGeom>
            <a:ln w="25400">
              <a:solidFill>
                <a:schemeClr val="accent2">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3547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Progressive Photon Mapping in Essence</a:t>
            </a:r>
          </a:p>
        </p:txBody>
      </p:sp>
      <mc:AlternateContent xmlns:mc="http://schemas.openxmlformats.org/markup-compatibility/2006" xmlns:a14="http://schemas.microsoft.com/office/drawing/2010/main">
        <mc:Choice Requires="a14">
          <p:sp>
            <p:nvSpPr>
              <p:cNvPr id="34819" name="Rectangle 3"/>
              <p:cNvSpPr>
                <a:spLocks noGrp="1" noChangeArrowheads="1"/>
              </p:cNvSpPr>
              <p:nvPr>
                <p:ph sz="quarter" idx="11"/>
              </p:nvPr>
            </p:nvSpPr>
            <p:spPr/>
            <p:txBody>
              <a:bodyPr>
                <a:normAutofit/>
              </a:bodyPr>
              <a:lstStyle/>
              <a:p>
                <a:pPr>
                  <a:spcAft>
                    <a:spcPts val="600"/>
                  </a:spcAft>
                </a:pPr>
                <a:r>
                  <a:rPr lang="en-US" sz="3200" dirty="0"/>
                  <a:t>Pixel estimate </a:t>
                </a:r>
                <a:r>
                  <a:rPr lang="en-US" sz="3200" dirty="0" smtClean="0"/>
                  <a:t>using eye </a:t>
                </a:r>
                <a:r>
                  <a:rPr lang="en-US" sz="3200" dirty="0"/>
                  <a:t>and </a:t>
                </a:r>
                <a:r>
                  <a:rPr lang="de-DE" sz="3200" dirty="0"/>
                  <a:t>light subpaths</a:t>
                </a:r>
              </a:p>
              <a:p>
                <a:pPr marL="71998">
                  <a:spcAft>
                    <a:spcPts val="600"/>
                  </a:spcAft>
                </a:pPr>
                <a14:m>
                  <m:oMathPara xmlns:m="http://schemas.openxmlformats.org/officeDocument/2006/math">
                    <m:oMathParaPr>
                      <m:jc m:val="centerGroup"/>
                    </m:oMathParaPr>
                    <m:oMath xmlns:m="http://schemas.openxmlformats.org/officeDocument/2006/math">
                      <m:r>
                        <a:rPr lang="en-US" sz="2400" i="1">
                          <a:latin typeface="Cambria Math" pitchFamily="18" charset="0"/>
                          <a:ea typeface="Cambria Math" pitchFamily="18" charset="0"/>
                        </a:rPr>
                        <m:t>𝐼</m:t>
                      </m:r>
                      <m:r>
                        <a:rPr lang="en-US" sz="2400" i="1">
                          <a:latin typeface="Cambria Math" pitchFamily="18" charset="0"/>
                          <a:ea typeface="Cambria Math" pitchFamily="18" charset="0"/>
                        </a:rPr>
                        <m:t>≈</m:t>
                      </m:r>
                      <m:nary>
                        <m:naryPr>
                          <m:chr m:val="∑"/>
                          <m:limLoc m:val="subSup"/>
                          <m:supHide m:val="on"/>
                          <m:ctrlPr>
                            <a:rPr lang="en-US" sz="2400" i="1">
                              <a:latin typeface="Cambria Math" pitchFamily="18" charset="0"/>
                              <a:ea typeface="Cambria Math" pitchFamily="18" charset="0"/>
                            </a:rPr>
                          </m:ctrlPr>
                        </m:naryPr>
                        <m:sub>
                          <m:r>
                            <m:rPr>
                              <m:brk m:alnAt="1"/>
                            </m:rPr>
                            <a:rPr lang="en-US" sz="2400" i="1">
                              <a:latin typeface="Cambria Math" pitchFamily="18" charset="0"/>
                              <a:ea typeface="Cambria Math" pitchFamily="18" charset="0"/>
                            </a:rPr>
                            <m:t>𝑁</m:t>
                          </m:r>
                          <m:r>
                            <a:rPr lang="en-US" sz="2400" i="1">
                              <a:latin typeface="Cambria Math" pitchFamily="18" charset="0"/>
                              <a:ea typeface="Cambria Math" pitchFamily="18" charset="0"/>
                            </a:rPr>
                            <m:t>,</m:t>
                          </m:r>
                          <m:r>
                            <a:rPr lang="en-US" sz="2400" i="1">
                              <a:latin typeface="Cambria Math" pitchFamily="18" charset="0"/>
                              <a:ea typeface="Cambria Math" pitchFamily="18" charset="0"/>
                            </a:rPr>
                            <m:t>𝑖</m:t>
                          </m:r>
                        </m:sub>
                        <m:sup/>
                        <m:e>
                          <m:sSub>
                            <m:sSubPr>
                              <m:ctrlPr>
                                <a:rPr lang="en-US" sz="2400" i="1">
                                  <a:solidFill>
                                    <a:schemeClr val="accent1">
                                      <a:lumMod val="75000"/>
                                    </a:schemeClr>
                                  </a:solidFill>
                                  <a:latin typeface="Cambria Math" panose="02040503050406030204" pitchFamily="18" charset="0"/>
                                  <a:ea typeface="Cambria Math" pitchFamily="18" charset="0"/>
                                </a:rPr>
                              </m:ctrlPr>
                            </m:sSubPr>
                            <m:e>
                              <m:r>
                                <a:rPr lang="en-US" sz="2400" i="1">
                                  <a:solidFill>
                                    <a:schemeClr val="accent1">
                                      <a:lumMod val="75000"/>
                                    </a:schemeClr>
                                  </a:solidFill>
                                  <a:latin typeface="Cambria Math" panose="02040503050406030204" pitchFamily="18" charset="0"/>
                                  <a:ea typeface="Cambria Math" pitchFamily="18" charset="0"/>
                                </a:rPr>
                                <m:t>𝑊</m:t>
                              </m:r>
                            </m:e>
                            <m:sub>
                              <m:r>
                                <a:rPr lang="en-US" sz="2400" i="1">
                                  <a:solidFill>
                                    <a:schemeClr val="accent1">
                                      <a:lumMod val="75000"/>
                                    </a:schemeClr>
                                  </a:solidFill>
                                  <a:latin typeface="Cambria Math" panose="02040503050406030204" pitchFamily="18" charset="0"/>
                                  <a:ea typeface="Cambria Math" pitchFamily="18" charset="0"/>
                                </a:rPr>
                                <m:t>𝑁</m:t>
                              </m:r>
                            </m:sub>
                          </m:sSub>
                          <m:r>
                            <a:rPr lang="en-US" sz="2400" i="1">
                              <a:latin typeface="Cambria Math" pitchFamily="18" charset="0"/>
                              <a:ea typeface="Cambria Math" pitchFamily="18" charset="0"/>
                            </a:rPr>
                            <m:t>𝑘</m:t>
                          </m:r>
                          <m:r>
                            <a:rPr lang="en-US" sz="2400" i="1">
                              <a:latin typeface="Cambria Math" pitchFamily="18" charset="0"/>
                              <a:ea typeface="Cambria Math" pitchFamily="18" charset="0"/>
                            </a:rPr>
                            <m:t>(</m:t>
                          </m:r>
                          <m:sSub>
                            <m:sSubPr>
                              <m:ctrlPr>
                                <a:rPr lang="en-US" sz="2400" i="1">
                                  <a:latin typeface="Cambria Math" pitchFamily="18" charset="0"/>
                                  <a:ea typeface="Cambria Math" pitchFamily="18" charset="0"/>
                                </a:rPr>
                              </m:ctrlPr>
                            </m:sSubPr>
                            <m:e>
                              <m:r>
                                <a:rPr lang="en-US" sz="2400" i="1">
                                  <a:latin typeface="Cambria Math" pitchFamily="18" charset="0"/>
                                  <a:ea typeface="Cambria Math" pitchFamily="18" charset="0"/>
                                </a:rPr>
                                <m:t>𝑥</m:t>
                              </m:r>
                            </m:e>
                            <m:sub>
                              <m:r>
                                <a:rPr lang="en-US" sz="2400" i="1">
                                  <a:latin typeface="Cambria Math" pitchFamily="18" charset="0"/>
                                  <a:ea typeface="Cambria Math" pitchFamily="18" charset="0"/>
                                </a:rPr>
                                <m:t>𝑁</m:t>
                              </m:r>
                            </m:sub>
                          </m:sSub>
                          <m:r>
                            <a:rPr lang="en-US" sz="2400" i="1">
                              <a:latin typeface="Cambria Math" pitchFamily="18" charset="0"/>
                              <a:ea typeface="Cambria Math" pitchFamily="18" charset="0"/>
                            </a:rPr>
                            <m:t>−</m:t>
                          </m:r>
                          <m:sSub>
                            <m:sSubPr>
                              <m:ctrlPr>
                                <a:rPr lang="en-US" sz="2400" i="1">
                                  <a:latin typeface="Cambria Math" pitchFamily="18" charset="0"/>
                                  <a:ea typeface="Cambria Math" pitchFamily="18" charset="0"/>
                                </a:rPr>
                              </m:ctrlPr>
                            </m:sSubPr>
                            <m:e>
                              <m:r>
                                <a:rPr lang="en-US" sz="2400" i="1">
                                  <a:latin typeface="Cambria Math" pitchFamily="18" charset="0"/>
                                  <a:ea typeface="Cambria Math" pitchFamily="18" charset="0"/>
                                </a:rPr>
                                <m:t>𝑦</m:t>
                              </m:r>
                            </m:e>
                            <m:sub>
                              <m:r>
                                <a:rPr lang="en-US" sz="2400" i="1">
                                  <a:latin typeface="Cambria Math" pitchFamily="18" charset="0"/>
                                  <a:ea typeface="Cambria Math" pitchFamily="18" charset="0"/>
                                </a:rPr>
                                <m:t>𝑖</m:t>
                              </m:r>
                            </m:sub>
                          </m:sSub>
                          <m:r>
                            <a:rPr lang="en-US" sz="2400" i="1">
                              <a:latin typeface="Cambria Math" pitchFamily="18" charset="0"/>
                              <a:ea typeface="Cambria Math" pitchFamily="18" charset="0"/>
                            </a:rPr>
                            <m:t>)</m:t>
                          </m:r>
                          <m:sSub>
                            <m:sSubPr>
                              <m:ctrlPr>
                                <a:rPr lang="en-US" sz="2400" i="1">
                                  <a:solidFill>
                                    <a:schemeClr val="accent2">
                                      <a:lumMod val="75000"/>
                                    </a:schemeClr>
                                  </a:solidFill>
                                  <a:latin typeface="Cambria Math" pitchFamily="18" charset="0"/>
                                  <a:ea typeface="Cambria Math" pitchFamily="18" charset="0"/>
                                </a:rPr>
                              </m:ctrlPr>
                            </m:sSubPr>
                            <m:e>
                              <m:r>
                                <a:rPr lang="el-GR" sz="2400" i="1">
                                  <a:solidFill>
                                    <a:schemeClr val="accent2">
                                      <a:lumMod val="75000"/>
                                    </a:schemeClr>
                                  </a:solidFill>
                                  <a:latin typeface="Cambria Math" pitchFamily="18" charset="0"/>
                                  <a:ea typeface="Cambria Math" pitchFamily="18" charset="0"/>
                                </a:rPr>
                                <m:t>𝛾</m:t>
                              </m:r>
                            </m:e>
                            <m:sub>
                              <m:r>
                                <a:rPr lang="en-US" sz="2400" i="1">
                                  <a:solidFill>
                                    <a:schemeClr val="accent2">
                                      <a:lumMod val="75000"/>
                                    </a:schemeClr>
                                  </a:solidFill>
                                  <a:latin typeface="Cambria Math" pitchFamily="18" charset="0"/>
                                  <a:ea typeface="Cambria Math" pitchFamily="18" charset="0"/>
                                </a:rPr>
                                <m:t>𝑖</m:t>
                              </m:r>
                            </m:sub>
                          </m:sSub>
                        </m:e>
                      </m:nary>
                    </m:oMath>
                  </m:oMathPara>
                </a14:m>
                <a:endParaRPr lang="de-DE" dirty="0">
                  <a:solidFill>
                    <a:prstClr val="black"/>
                  </a:solidFill>
                  <a:latin typeface="Cambria Math" pitchFamily="18" charset="0"/>
                  <a:ea typeface="Cambria Math" pitchFamily="18" charset="0"/>
                </a:endParaRPr>
              </a:p>
              <a:p>
                <a:pPr lvl="0"/>
                <a:endParaRPr lang="en-US" dirty="0" smtClean="0">
                  <a:solidFill>
                    <a:prstClr val="black"/>
                  </a:solidFill>
                </a:endParaRPr>
              </a:p>
              <a:p>
                <a:pPr lvl="0"/>
                <a:r>
                  <a:rPr lang="en-US" sz="3200" dirty="0"/>
                  <a:t>Generate full path by joining subpaths</a:t>
                </a:r>
              </a:p>
              <a:p>
                <a:pPr marL="71998"/>
                <a:endParaRPr lang="de-DE" sz="3200" dirty="0"/>
              </a:p>
            </p:txBody>
          </p:sp>
        </mc:Choice>
        <mc:Fallback xmlns="">
          <p:sp>
            <p:nvSpPr>
              <p:cNvPr id="34819" name="Rectangle 3"/>
              <p:cNvSpPr>
                <a:spLocks noGrp="1" noRot="1" noChangeAspect="1" noMove="1" noResize="1" noEditPoints="1" noAdjustHandles="1" noChangeArrowheads="1" noChangeShapeType="1" noTextEdit="1"/>
              </p:cNvSpPr>
              <p:nvPr>
                <p:ph sz="quarter" idx="11"/>
              </p:nvPr>
            </p:nvSpPr>
            <p:spPr>
              <a:blipFill rotWithShape="0">
                <a:blip r:embed="rId3"/>
                <a:stretch>
                  <a:fillRect l="-2593" t="-1906"/>
                </a:stretch>
              </a:blipFill>
            </p:spPr>
            <p:txBody>
              <a:bodyPr/>
              <a:lstStyle/>
              <a:p>
                <a:r>
                  <a:rPr lang="en-US">
                    <a:noFill/>
                  </a:rPr>
                  <a:t> </a:t>
                </a:r>
              </a:p>
            </p:txBody>
          </p:sp>
        </mc:Fallback>
      </mc:AlternateContent>
      <p:grpSp>
        <p:nvGrpSpPr>
          <p:cNvPr id="3" name="Группа 2"/>
          <p:cNvGrpSpPr/>
          <p:nvPr/>
        </p:nvGrpSpPr>
        <p:grpSpPr>
          <a:xfrm>
            <a:off x="3696118" y="1728724"/>
            <a:ext cx="1467068" cy="1180906"/>
            <a:chOff x="3851096" y="1413117"/>
            <a:chExt cx="1100301" cy="885679"/>
          </a:xfrm>
        </p:grpSpPr>
        <p:sp>
          <p:nvSpPr>
            <p:cNvPr id="25" name="Rectangle 9"/>
            <p:cNvSpPr>
              <a:spLocks noChangeArrowheads="1"/>
            </p:cNvSpPr>
            <p:nvPr/>
          </p:nvSpPr>
          <p:spPr bwMode="auto">
            <a:xfrm>
              <a:off x="4217539" y="1413117"/>
              <a:ext cx="331075" cy="295096"/>
            </a:xfrm>
            <a:prstGeom prst="rect">
              <a:avLst/>
            </a:prstGeom>
            <a:noFill/>
            <a:ln w="19050" algn="ctr">
              <a:solidFill>
                <a:schemeClr val="accent1">
                  <a:lumMod val="75000"/>
                </a:schemeClr>
              </a:solidFill>
              <a:miter lim="800000"/>
              <a:headEnd/>
              <a:tailEnd/>
            </a:ln>
            <a:effectLst/>
          </p:spPr>
          <p:txBody>
            <a:bodyPr wrap="none" anchor="ctr"/>
            <a:lstStyle/>
            <a:p>
              <a:endParaRPr lang="en-US" sz="1600">
                <a:solidFill>
                  <a:prstClr val="black"/>
                </a:solidFill>
              </a:endParaRPr>
            </a:p>
          </p:txBody>
        </p:sp>
        <p:sp>
          <p:nvSpPr>
            <p:cNvPr id="2" name="TextBox 1"/>
            <p:cNvSpPr txBox="1"/>
            <p:nvPr/>
          </p:nvSpPr>
          <p:spPr>
            <a:xfrm>
              <a:off x="3851096" y="1814048"/>
              <a:ext cx="1100301" cy="484748"/>
            </a:xfrm>
            <a:prstGeom prst="rect">
              <a:avLst/>
            </a:prstGeom>
            <a:noFill/>
          </p:spPr>
          <p:txBody>
            <a:bodyPr wrap="none" rtlCol="0">
              <a:spAutoFit/>
            </a:bodyPr>
            <a:lstStyle/>
            <a:p>
              <a:pPr algn="ctr"/>
              <a:r>
                <a:rPr lang="en-US" dirty="0" smtClean="0">
                  <a:solidFill>
                    <a:schemeClr val="accent1">
                      <a:lumMod val="75000"/>
                    </a:schemeClr>
                  </a:solidFill>
                </a:rPr>
                <a:t>Eye subpath</a:t>
              </a:r>
            </a:p>
            <a:p>
              <a:pPr algn="ctr"/>
              <a:r>
                <a:rPr lang="en-US" dirty="0" smtClean="0">
                  <a:solidFill>
                    <a:schemeClr val="accent1">
                      <a:lumMod val="75000"/>
                    </a:schemeClr>
                  </a:solidFill>
                </a:rPr>
                <a:t>importance</a:t>
              </a:r>
              <a:endParaRPr lang="en-GB" dirty="0">
                <a:solidFill>
                  <a:schemeClr val="accent1">
                    <a:lumMod val="75000"/>
                  </a:schemeClr>
                </a:solidFill>
              </a:endParaRPr>
            </a:p>
          </p:txBody>
        </p:sp>
      </p:grpSp>
      <p:grpSp>
        <p:nvGrpSpPr>
          <p:cNvPr id="4" name="Группа 3"/>
          <p:cNvGrpSpPr/>
          <p:nvPr/>
        </p:nvGrpSpPr>
        <p:grpSpPr>
          <a:xfrm>
            <a:off x="5598596" y="1745568"/>
            <a:ext cx="1133644" cy="1180904"/>
            <a:chOff x="5271154" y="1413117"/>
            <a:chExt cx="850233" cy="885678"/>
          </a:xfrm>
        </p:grpSpPr>
        <p:sp>
          <p:nvSpPr>
            <p:cNvPr id="29" name="Rectangle 9"/>
            <p:cNvSpPr>
              <a:spLocks noChangeArrowheads="1"/>
            </p:cNvSpPr>
            <p:nvPr/>
          </p:nvSpPr>
          <p:spPr bwMode="auto">
            <a:xfrm>
              <a:off x="5579645" y="1413117"/>
              <a:ext cx="229948" cy="295095"/>
            </a:xfrm>
            <a:prstGeom prst="rect">
              <a:avLst/>
            </a:prstGeom>
            <a:noFill/>
            <a:ln w="19050" algn="ctr">
              <a:solidFill>
                <a:schemeClr val="accent2">
                  <a:lumMod val="75000"/>
                </a:schemeClr>
              </a:solidFill>
              <a:miter lim="800000"/>
              <a:headEnd/>
              <a:tailEnd/>
            </a:ln>
            <a:effectLst/>
          </p:spPr>
          <p:txBody>
            <a:bodyPr wrap="none" anchor="ctr"/>
            <a:lstStyle/>
            <a:p>
              <a:endParaRPr lang="en-US" sz="1600">
                <a:solidFill>
                  <a:prstClr val="black"/>
                </a:solidFill>
              </a:endParaRPr>
            </a:p>
          </p:txBody>
        </p:sp>
        <p:sp>
          <p:nvSpPr>
            <p:cNvPr id="24" name="TextBox 23"/>
            <p:cNvSpPr txBox="1"/>
            <p:nvPr/>
          </p:nvSpPr>
          <p:spPr>
            <a:xfrm>
              <a:off x="5271154" y="1814047"/>
              <a:ext cx="850233" cy="484748"/>
            </a:xfrm>
            <a:prstGeom prst="rect">
              <a:avLst/>
            </a:prstGeom>
            <a:noFill/>
          </p:spPr>
          <p:txBody>
            <a:bodyPr wrap="none" rtlCol="0">
              <a:spAutoFit/>
            </a:bodyPr>
            <a:lstStyle/>
            <a:p>
              <a:pPr algn="ctr"/>
              <a:r>
                <a:rPr lang="en-US" dirty="0" smtClean="0">
                  <a:solidFill>
                    <a:schemeClr val="accent2">
                      <a:lumMod val="75000"/>
                    </a:schemeClr>
                  </a:solidFill>
                </a:rPr>
                <a:t>Photon</a:t>
              </a:r>
            </a:p>
            <a:p>
              <a:pPr algn="ctr"/>
              <a:r>
                <a:rPr lang="en-US" dirty="0" smtClean="0">
                  <a:solidFill>
                    <a:schemeClr val="accent2">
                      <a:lumMod val="75000"/>
                    </a:schemeClr>
                  </a:solidFill>
                </a:rPr>
                <a:t>radiance </a:t>
              </a:r>
              <a:endParaRPr lang="en-GB" dirty="0">
                <a:solidFill>
                  <a:schemeClr val="accent2">
                    <a:lumMod val="75000"/>
                  </a:schemeClr>
                </a:solidFill>
              </a:endParaRPr>
            </a:p>
          </p:txBody>
        </p:sp>
      </p:grpSp>
      <p:grpSp>
        <p:nvGrpSpPr>
          <p:cNvPr id="58" name="Group 57"/>
          <p:cNvGrpSpPr/>
          <p:nvPr/>
        </p:nvGrpSpPr>
        <p:grpSpPr>
          <a:xfrm>
            <a:off x="1016001" y="3970099"/>
            <a:ext cx="5823575" cy="2062335"/>
            <a:chOff x="1016001" y="3970099"/>
            <a:chExt cx="5823575" cy="2062335"/>
          </a:xfrm>
        </p:grpSpPr>
        <p:grpSp>
          <p:nvGrpSpPr>
            <p:cNvPr id="49" name="Group 48"/>
            <p:cNvGrpSpPr/>
            <p:nvPr/>
          </p:nvGrpSpPr>
          <p:grpSpPr>
            <a:xfrm>
              <a:off x="1016001" y="3970099"/>
              <a:ext cx="4884011" cy="2062335"/>
              <a:chOff x="770052" y="4161944"/>
              <a:chExt cx="5244461" cy="2214540"/>
            </a:xfrm>
          </p:grpSpPr>
          <p:pic>
            <p:nvPicPr>
              <p:cNvPr id="8" name="Grafik 42" descr="Camera.png"/>
              <p:cNvPicPr>
                <a:picLocks noChangeAspect="1"/>
              </p:cNvPicPr>
              <p:nvPr/>
            </p:nvPicPr>
            <p:blipFill>
              <a:blip r:embed="rId4" cstate="print"/>
              <a:stretch>
                <a:fillRect/>
              </a:stretch>
            </p:blipFill>
            <p:spPr>
              <a:xfrm>
                <a:off x="770052" y="4415156"/>
                <a:ext cx="725322" cy="803904"/>
              </a:xfrm>
              <a:prstGeom prst="rect">
                <a:avLst/>
              </a:prstGeom>
              <a:effectLst/>
            </p:spPr>
          </p:pic>
          <p:sp>
            <p:nvSpPr>
              <p:cNvPr id="10" name="Rectangle 19"/>
              <p:cNvSpPr>
                <a:spLocks noChangeAspect="1" noChangeArrowheads="1"/>
              </p:cNvSpPr>
              <p:nvPr/>
            </p:nvSpPr>
            <p:spPr bwMode="auto">
              <a:xfrm flipV="1">
                <a:off x="3743063" y="6090728"/>
                <a:ext cx="2000264" cy="285756"/>
              </a:xfrm>
              <a:prstGeom prst="rect">
                <a:avLst/>
              </a:prstGeom>
              <a:gradFill>
                <a:gsLst>
                  <a:gs pos="0">
                    <a:schemeClr val="bg2">
                      <a:lumMod val="50000"/>
                    </a:schemeClr>
                  </a:gs>
                  <a:gs pos="50000">
                    <a:schemeClr val="bg2">
                      <a:lumMod val="80000"/>
                    </a:schemeClr>
                  </a:gs>
                  <a:gs pos="100000">
                    <a:schemeClr val="bg2">
                      <a:lumMod val="100000"/>
                    </a:schemeClr>
                  </a:gs>
                </a:gsLst>
                <a:lin ang="16200000" scaled="0"/>
              </a:gra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sp>
            <p:nvSpPr>
              <p:cNvPr id="46" name="Oval 45"/>
              <p:cNvSpPr/>
              <p:nvPr/>
            </p:nvSpPr>
            <p:spPr>
              <a:xfrm>
                <a:off x="3758572" y="5949280"/>
                <a:ext cx="1533508" cy="287602"/>
              </a:xfrm>
              <a:prstGeom prst="ellipse">
                <a:avLst/>
              </a:prstGeom>
              <a:gradFill>
                <a:gsLst>
                  <a:gs pos="0">
                    <a:schemeClr val="tx2">
                      <a:lumMod val="0"/>
                      <a:lumOff val="100000"/>
                      <a:alpha val="9000"/>
                    </a:schemeClr>
                  </a:gs>
                  <a:gs pos="100000">
                    <a:schemeClr val="tx2">
                      <a:alpha val="33000"/>
                      <a:lumMod val="0"/>
                    </a:schemeClr>
                  </a:gs>
                </a:gsLst>
                <a:path path="shape">
                  <a:fillToRect l="50000" t="50000" r="50000" b="50000"/>
                </a:path>
              </a:gradFill>
              <a:ln w="6350">
                <a:solidFill>
                  <a:schemeClr val="tx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gradFill>
                    <a:gsLst>
                      <a:gs pos="0">
                        <a:schemeClr val="tx2">
                          <a:lumMod val="60000"/>
                          <a:lumOff val="40000"/>
                          <a:alpha val="30000"/>
                        </a:schemeClr>
                      </a:gs>
                      <a:gs pos="100000">
                        <a:schemeClr val="tx2">
                          <a:alpha val="30000"/>
                        </a:schemeClr>
                      </a:gs>
                    </a:gsLst>
                    <a:path path="shape">
                      <a:fillToRect l="50000" t="50000" r="50000" b="50000"/>
                    </a:path>
                  </a:gradFill>
                </a:endParaRPr>
              </a:p>
            </p:txBody>
          </p:sp>
          <p:sp>
            <p:nvSpPr>
              <p:cNvPr id="18" name="Ellipse 26"/>
              <p:cNvSpPr/>
              <p:nvPr/>
            </p:nvSpPr>
            <p:spPr>
              <a:xfrm>
                <a:off x="4427984" y="6021643"/>
                <a:ext cx="142876" cy="142876"/>
              </a:xfrm>
              <a:prstGeom prst="ellipse">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cxnSp>
            <p:nvCxnSpPr>
              <p:cNvPr id="32" name="Gerade Verbindung 36"/>
              <p:cNvCxnSpPr>
                <a:endCxn id="18" idx="1"/>
              </p:cNvCxnSpPr>
              <p:nvPr/>
            </p:nvCxnSpPr>
            <p:spPr>
              <a:xfrm>
                <a:off x="1314375" y="4876286"/>
                <a:ext cx="3134533" cy="1166281"/>
              </a:xfrm>
              <a:prstGeom prst="line">
                <a:avLst/>
              </a:prstGeom>
              <a:ln w="28575">
                <a:solidFill>
                  <a:schemeClr val="accent1">
                    <a:lumMod val="7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Rechteck 53"/>
                  <p:cNvSpPr/>
                  <p:nvPr/>
                </p:nvSpPr>
                <p:spPr>
                  <a:xfrm>
                    <a:off x="5307124" y="5611223"/>
                    <a:ext cx="707389" cy="4076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kern="0" smtClean="0">
                                  <a:solidFill>
                                    <a:schemeClr val="accent2">
                                      <a:lumMod val="75000"/>
                                    </a:schemeClr>
                                  </a:solidFill>
                                  <a:latin typeface="Cambria Math" panose="02040503050406030204" pitchFamily="18" charset="0"/>
                                </a:rPr>
                              </m:ctrlPr>
                            </m:sSubPr>
                            <m:e>
                              <m:r>
                                <a:rPr lang="en-US" b="0" i="1" kern="0">
                                  <a:solidFill>
                                    <a:schemeClr val="accent2">
                                      <a:lumMod val="75000"/>
                                    </a:schemeClr>
                                  </a:solidFill>
                                  <a:latin typeface="Cambria Math"/>
                                </a:rPr>
                                <m:t>𝛾</m:t>
                              </m:r>
                            </m:e>
                            <m:sub>
                              <m:r>
                                <a:rPr lang="en-US" b="0" i="1" kern="0" smtClean="0">
                                  <a:solidFill>
                                    <a:schemeClr val="accent2">
                                      <a:lumMod val="75000"/>
                                    </a:schemeClr>
                                  </a:solidFill>
                                  <a:latin typeface="Cambria Math" panose="02040503050406030204" pitchFamily="18" charset="0"/>
                                </a:rPr>
                                <m:t>𝑖</m:t>
                              </m:r>
                              <m:r>
                                <a:rPr lang="en-US" b="0" i="1" kern="0" smtClean="0">
                                  <a:solidFill>
                                    <a:schemeClr val="accent2">
                                      <a:lumMod val="75000"/>
                                    </a:schemeClr>
                                  </a:solidFill>
                                  <a:latin typeface="Cambria Math" panose="02040503050406030204" pitchFamily="18" charset="0"/>
                                </a:rPr>
                                <m:t>+1</m:t>
                              </m:r>
                            </m:sub>
                          </m:sSub>
                        </m:oMath>
                      </m:oMathPara>
                    </a14:m>
                    <a:endParaRPr lang="de-DE" sz="1867" dirty="0">
                      <a:solidFill>
                        <a:schemeClr val="accent2">
                          <a:lumMod val="75000"/>
                        </a:schemeClr>
                      </a:solidFill>
                    </a:endParaRPr>
                  </a:p>
                </p:txBody>
              </p:sp>
            </mc:Choice>
            <mc:Fallback xmlns="">
              <p:sp>
                <p:nvSpPr>
                  <p:cNvPr id="36" name="Rechteck 53"/>
                  <p:cNvSpPr>
                    <a:spLocks noRot="1" noChangeAspect="1" noMove="1" noResize="1" noEditPoints="1" noAdjustHandles="1" noChangeArrowheads="1" noChangeShapeType="1" noTextEdit="1"/>
                  </p:cNvSpPr>
                  <p:nvPr/>
                </p:nvSpPr>
                <p:spPr>
                  <a:xfrm>
                    <a:off x="5307124" y="5611223"/>
                    <a:ext cx="707389" cy="407675"/>
                  </a:xfrm>
                  <a:prstGeom prst="rect">
                    <a:avLst/>
                  </a:prstGeom>
                  <a:blipFill rotWithShape="0">
                    <a:blip r:embed="rId5"/>
                    <a:stretch>
                      <a:fillRect b="-6452"/>
                    </a:stretch>
                  </a:blipFill>
                </p:spPr>
                <p:txBody>
                  <a:bodyPr/>
                  <a:lstStyle/>
                  <a:p>
                    <a:r>
                      <a:rPr lang="en-US">
                        <a:noFill/>
                      </a:rPr>
                      <a:t> </a:t>
                    </a:r>
                  </a:p>
                </p:txBody>
              </p:sp>
            </mc:Fallback>
          </mc:AlternateContent>
          <p:sp>
            <p:nvSpPr>
              <p:cNvPr id="38" name="Rechteck 56"/>
              <p:cNvSpPr/>
              <p:nvPr/>
            </p:nvSpPr>
            <p:spPr>
              <a:xfrm>
                <a:off x="2113879" y="4161944"/>
                <a:ext cx="3269438" cy="694032"/>
              </a:xfrm>
              <a:prstGeom prst="rect">
                <a:avLst/>
              </a:prstGeom>
              <a:noFill/>
              <a:ln>
                <a:noFill/>
              </a:ln>
            </p:spPr>
            <p:txBody>
              <a:bodyPr wrap="square">
                <a:spAutoFit/>
              </a:bodyPr>
              <a:lstStyle/>
              <a:p>
                <a:r>
                  <a:rPr lang="en-US" dirty="0" smtClean="0">
                    <a:solidFill>
                      <a:prstClr val="black"/>
                    </a:solidFill>
                    <a:latin typeface="Arial" panose="020B0604020202020204" pitchFamily="34" charset="0"/>
                    <a:cs typeface="Arial" panose="020B0604020202020204" pitchFamily="34" charset="0"/>
                  </a:rPr>
                  <a:t>Kernel-regularized connection </a:t>
                </a:r>
                <a:r>
                  <a:rPr lang="en-US" dirty="0">
                    <a:solidFill>
                      <a:prstClr val="black"/>
                    </a:solidFill>
                    <a:latin typeface="Arial" panose="020B0604020202020204" pitchFamily="34" charset="0"/>
                    <a:cs typeface="Arial" panose="020B0604020202020204" pitchFamily="34" charset="0"/>
                  </a:rPr>
                  <a:t>of </a:t>
                </a:r>
                <a:r>
                  <a:rPr lang="en-US" dirty="0" smtClean="0">
                    <a:solidFill>
                      <a:prstClr val="black"/>
                    </a:solidFill>
                    <a:latin typeface="Arial" panose="020B0604020202020204" pitchFamily="34" charset="0"/>
                    <a:cs typeface="Arial" panose="020B0604020202020204" pitchFamily="34" charset="0"/>
                  </a:rPr>
                  <a:t>subpaths</a:t>
                </a:r>
                <a:endParaRPr lang="en-US" dirty="0">
                  <a:solidFill>
                    <a:prstClr val="black"/>
                  </a:solidFill>
                  <a:latin typeface="Arial" panose="020B0604020202020204" pitchFamily="34" charset="0"/>
                  <a:cs typeface="Arial" panose="020B0604020202020204" pitchFamily="34" charset="0"/>
                </a:endParaRPr>
              </a:p>
            </p:txBody>
          </p:sp>
          <p:sp>
            <p:nvSpPr>
              <p:cNvPr id="47" name="Ellipse 26"/>
              <p:cNvSpPr/>
              <p:nvPr/>
            </p:nvSpPr>
            <p:spPr>
              <a:xfrm>
                <a:off x="5087861" y="6012087"/>
                <a:ext cx="142876" cy="142876"/>
              </a:xfrm>
              <a:prstGeom prst="ellipse">
                <a:avLst/>
              </a:prstGeom>
              <a:solidFill>
                <a:srgbClr val="FF99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mc:AlternateContent xmlns:mc="http://schemas.openxmlformats.org/markup-compatibility/2006" xmlns:a14="http://schemas.microsoft.com/office/drawing/2010/main">
            <mc:Choice Requires="a14">
              <p:sp>
                <p:nvSpPr>
                  <p:cNvPr id="35" name="Rechteck 35"/>
                  <p:cNvSpPr/>
                  <p:nvPr/>
                </p:nvSpPr>
                <p:spPr>
                  <a:xfrm>
                    <a:off x="4068624" y="5550173"/>
                    <a:ext cx="620497" cy="3965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n>
                                    <a:noFill/>
                                  </a:ln>
                                  <a:solidFill>
                                    <a:schemeClr val="accent1">
                                      <a:lumMod val="75000"/>
                                    </a:schemeClr>
                                  </a:solidFill>
                                  <a:latin typeface="Cambria Math" panose="02040503050406030204" pitchFamily="18" charset="0"/>
                                </a:rPr>
                              </m:ctrlPr>
                            </m:sSubPr>
                            <m:e>
                              <m:r>
                                <a:rPr lang="en-US" b="0" i="1" smtClean="0">
                                  <a:ln>
                                    <a:noFill/>
                                  </a:ln>
                                  <a:solidFill>
                                    <a:schemeClr val="accent1">
                                      <a:lumMod val="75000"/>
                                    </a:schemeClr>
                                  </a:solidFill>
                                  <a:latin typeface="Cambria Math" panose="02040503050406030204" pitchFamily="18" charset="0"/>
                                </a:rPr>
                                <m:t>𝑊</m:t>
                              </m:r>
                            </m:e>
                            <m:sub>
                              <m:r>
                                <a:rPr lang="en-US" b="0" i="1" smtClean="0">
                                  <a:ln>
                                    <a:noFill/>
                                  </a:ln>
                                  <a:solidFill>
                                    <a:schemeClr val="accent1">
                                      <a:lumMod val="75000"/>
                                    </a:schemeClr>
                                  </a:solidFill>
                                  <a:latin typeface="Cambria Math" panose="02040503050406030204" pitchFamily="18" charset="0"/>
                                </a:rPr>
                                <m:t>𝑁</m:t>
                              </m:r>
                            </m:sub>
                          </m:sSub>
                        </m:oMath>
                      </m:oMathPara>
                    </a14:m>
                    <a:endParaRPr lang="de-DE" dirty="0">
                      <a:ln>
                        <a:noFill/>
                      </a:ln>
                      <a:solidFill>
                        <a:schemeClr val="accent1">
                          <a:lumMod val="75000"/>
                        </a:schemeClr>
                      </a:solidFill>
                    </a:endParaRPr>
                  </a:p>
                </p:txBody>
              </p:sp>
            </mc:Choice>
            <mc:Fallback xmlns="">
              <p:sp>
                <p:nvSpPr>
                  <p:cNvPr id="35" name="Rechteck 35"/>
                  <p:cNvSpPr>
                    <a:spLocks noRot="1" noChangeAspect="1" noMove="1" noResize="1" noEditPoints="1" noAdjustHandles="1" noChangeArrowheads="1" noChangeShapeType="1" noTextEdit="1"/>
                  </p:cNvSpPr>
                  <p:nvPr/>
                </p:nvSpPr>
                <p:spPr>
                  <a:xfrm>
                    <a:off x="4068624" y="5550173"/>
                    <a:ext cx="620497" cy="39659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hteck 53"/>
                  <p:cNvSpPr/>
                  <p:nvPr/>
                </p:nvSpPr>
                <p:spPr>
                  <a:xfrm>
                    <a:off x="4908930" y="5575053"/>
                    <a:ext cx="471570" cy="4076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kern="0" smtClean="0">
                                  <a:solidFill>
                                    <a:schemeClr val="accent2">
                                      <a:lumMod val="75000"/>
                                    </a:schemeClr>
                                  </a:solidFill>
                                  <a:latin typeface="Cambria Math" panose="02040503050406030204" pitchFamily="18" charset="0"/>
                                </a:rPr>
                              </m:ctrlPr>
                            </m:sSubPr>
                            <m:e>
                              <m:r>
                                <a:rPr lang="en-US" b="0" i="1" kern="0">
                                  <a:solidFill>
                                    <a:schemeClr val="accent2">
                                      <a:lumMod val="75000"/>
                                    </a:schemeClr>
                                  </a:solidFill>
                                  <a:latin typeface="Cambria Math"/>
                                </a:rPr>
                                <m:t>𝛾</m:t>
                              </m:r>
                            </m:e>
                            <m:sub>
                              <m:r>
                                <a:rPr lang="en-US" b="0" i="1" kern="0" smtClean="0">
                                  <a:solidFill>
                                    <a:schemeClr val="accent2">
                                      <a:lumMod val="75000"/>
                                    </a:schemeClr>
                                  </a:solidFill>
                                  <a:latin typeface="Cambria Math" panose="02040503050406030204" pitchFamily="18" charset="0"/>
                                </a:rPr>
                                <m:t>𝑖</m:t>
                              </m:r>
                            </m:sub>
                          </m:sSub>
                        </m:oMath>
                      </m:oMathPara>
                    </a14:m>
                    <a:endParaRPr lang="de-DE" sz="1867" dirty="0">
                      <a:solidFill>
                        <a:schemeClr val="accent2">
                          <a:lumMod val="75000"/>
                        </a:schemeClr>
                      </a:solidFill>
                    </a:endParaRPr>
                  </a:p>
                </p:txBody>
              </p:sp>
            </mc:Choice>
            <mc:Fallback xmlns="">
              <p:sp>
                <p:nvSpPr>
                  <p:cNvPr id="48" name="Rechteck 53"/>
                  <p:cNvSpPr>
                    <a:spLocks noRot="1" noChangeAspect="1" noMove="1" noResize="1" noEditPoints="1" noAdjustHandles="1" noChangeArrowheads="1" noChangeShapeType="1" noTextEdit="1"/>
                  </p:cNvSpPr>
                  <p:nvPr/>
                </p:nvSpPr>
                <p:spPr>
                  <a:xfrm>
                    <a:off x="4908930" y="5575053"/>
                    <a:ext cx="471570" cy="407675"/>
                  </a:xfrm>
                  <a:prstGeom prst="rect">
                    <a:avLst/>
                  </a:prstGeom>
                  <a:blipFill rotWithShape="0">
                    <a:blip r:embed="rId7"/>
                    <a:stretch>
                      <a:fillRect b="-6452"/>
                    </a:stretch>
                  </a:blipFill>
                </p:spPr>
                <p:txBody>
                  <a:bodyPr/>
                  <a:lstStyle/>
                  <a:p>
                    <a:r>
                      <a:rPr lang="en-US">
                        <a:noFill/>
                      </a:rPr>
                      <a:t> </a:t>
                    </a:r>
                  </a:p>
                </p:txBody>
              </p:sp>
            </mc:Fallback>
          </mc:AlternateContent>
          <p:sp>
            <p:nvSpPr>
              <p:cNvPr id="30" name="Ellipse 52"/>
              <p:cNvSpPr/>
              <p:nvPr/>
            </p:nvSpPr>
            <p:spPr>
              <a:xfrm>
                <a:off x="5479141" y="6014711"/>
                <a:ext cx="142876" cy="142876"/>
              </a:xfrm>
              <a:prstGeom prst="ellipse">
                <a:avLst/>
              </a:prstGeom>
              <a:solidFill>
                <a:schemeClr val="accent6">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grpSp>
        <p:cxnSp>
          <p:nvCxnSpPr>
            <p:cNvPr id="22" name="Gerade Verbindung 36"/>
            <p:cNvCxnSpPr>
              <a:stCxn id="28" idx="3"/>
              <a:endCxn id="47" idx="7"/>
            </p:cNvCxnSpPr>
            <p:nvPr/>
          </p:nvCxnSpPr>
          <p:spPr>
            <a:xfrm flipH="1">
              <a:off x="5150616" y="5195251"/>
              <a:ext cx="409870" cy="517317"/>
            </a:xfrm>
            <a:prstGeom prst="line">
              <a:avLst/>
            </a:prstGeom>
            <a:ln w="28575">
              <a:solidFill>
                <a:schemeClr val="accent6">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Gerade Verbindung 36"/>
            <p:cNvCxnSpPr>
              <a:stCxn id="28" idx="1"/>
              <a:endCxn id="33" idx="5"/>
            </p:cNvCxnSpPr>
            <p:nvPr/>
          </p:nvCxnSpPr>
          <p:spPr>
            <a:xfrm>
              <a:off x="5560487" y="5101167"/>
              <a:ext cx="423455" cy="283311"/>
            </a:xfrm>
            <a:prstGeom prst="line">
              <a:avLst/>
            </a:prstGeom>
            <a:ln w="28575">
              <a:solidFill>
                <a:schemeClr val="accent6">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Gerade Verbindung 36"/>
            <p:cNvCxnSpPr/>
            <p:nvPr/>
          </p:nvCxnSpPr>
          <p:spPr>
            <a:xfrm flipH="1">
              <a:off x="5473702" y="5453380"/>
              <a:ext cx="988059" cy="309880"/>
            </a:xfrm>
            <a:prstGeom prst="line">
              <a:avLst/>
            </a:prstGeom>
            <a:ln w="28575">
              <a:solidFill>
                <a:schemeClr val="accent6">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Gerade Verbindung 36"/>
            <p:cNvCxnSpPr/>
            <p:nvPr/>
          </p:nvCxnSpPr>
          <p:spPr>
            <a:xfrm flipH="1">
              <a:off x="6477000" y="5024120"/>
              <a:ext cx="294640" cy="426720"/>
            </a:xfrm>
            <a:prstGeom prst="line">
              <a:avLst/>
            </a:prstGeom>
            <a:ln w="28575">
              <a:solidFill>
                <a:schemeClr val="accent6">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Ellipse 26"/>
            <p:cNvSpPr/>
            <p:nvPr/>
          </p:nvSpPr>
          <p:spPr>
            <a:xfrm>
              <a:off x="6395386" y="5387380"/>
              <a:ext cx="133056" cy="133056"/>
            </a:xfrm>
            <a:prstGeom prst="ellipse">
              <a:avLst/>
            </a:prstGeom>
            <a:solidFill>
              <a:schemeClr val="accent6">
                <a:lumMod val="50000"/>
              </a:scheme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sp>
          <p:nvSpPr>
            <p:cNvPr id="50" name="Ellipse 26"/>
            <p:cNvSpPr/>
            <p:nvPr/>
          </p:nvSpPr>
          <p:spPr>
            <a:xfrm>
              <a:off x="6706520" y="4960324"/>
              <a:ext cx="133056" cy="133056"/>
            </a:xfrm>
            <a:prstGeom prst="ellipse">
              <a:avLst/>
            </a:prstGeom>
            <a:solidFill>
              <a:schemeClr val="accent6">
                <a:lumMod val="50000"/>
              </a:scheme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sp>
          <p:nvSpPr>
            <p:cNvPr id="28" name="Ellipse 26"/>
            <p:cNvSpPr/>
            <p:nvPr/>
          </p:nvSpPr>
          <p:spPr>
            <a:xfrm>
              <a:off x="5541000" y="5081680"/>
              <a:ext cx="133056" cy="133056"/>
            </a:xfrm>
            <a:prstGeom prst="ellipse">
              <a:avLst/>
            </a:prstGeom>
            <a:solidFill>
              <a:schemeClr val="accent6">
                <a:lumMod val="50000"/>
              </a:scheme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sp>
          <p:nvSpPr>
            <p:cNvPr id="33" name="Ellipse 26"/>
            <p:cNvSpPr/>
            <p:nvPr/>
          </p:nvSpPr>
          <p:spPr>
            <a:xfrm>
              <a:off x="5870371" y="5270907"/>
              <a:ext cx="133056" cy="133056"/>
            </a:xfrm>
            <a:prstGeom prst="ellipse">
              <a:avLst/>
            </a:prstGeom>
            <a:solidFill>
              <a:schemeClr val="accent6">
                <a:lumMod val="50000"/>
              </a:scheme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cxnSp>
          <p:nvCxnSpPr>
            <p:cNvPr id="54" name="Gerade Verbindung 36"/>
            <p:cNvCxnSpPr/>
            <p:nvPr/>
          </p:nvCxnSpPr>
          <p:spPr>
            <a:xfrm>
              <a:off x="5892682" y="4665936"/>
              <a:ext cx="45839" cy="683304"/>
            </a:xfrm>
            <a:prstGeom prst="line">
              <a:avLst/>
            </a:prstGeom>
            <a:ln w="28575">
              <a:solidFill>
                <a:schemeClr val="accent6">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Ellipse 26"/>
            <p:cNvSpPr/>
            <p:nvPr/>
          </p:nvSpPr>
          <p:spPr>
            <a:xfrm>
              <a:off x="5815320" y="4538120"/>
              <a:ext cx="133056" cy="133056"/>
            </a:xfrm>
            <a:prstGeom prst="ellipse">
              <a:avLst/>
            </a:prstGeom>
            <a:solidFill>
              <a:schemeClr val="accent6">
                <a:lumMod val="50000"/>
              </a:scheme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grpSp>
    </p:spTree>
    <p:extLst>
      <p:ext uri="{BB962C8B-B14F-4D97-AF65-F5344CB8AC3E}">
        <p14:creationId xmlns:p14="http://schemas.microsoft.com/office/powerpoint/2010/main" val="214192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fade">
                                      <p:cBhvr>
                                        <p:cTn id="10" dur="500"/>
                                        <p:tgtEl>
                                          <p:spTgt spid="3481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Effect transition="in" filter="fade">
                                      <p:cBhvr>
                                        <p:cTn id="25" dur="500"/>
                                        <p:tgtEl>
                                          <p:spTgt spid="3481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a:t>Adaptive Bandwidth Selection</a:t>
            </a:r>
          </a:p>
        </p:txBody>
      </p:sp>
      <mc:AlternateContent xmlns:mc="http://schemas.openxmlformats.org/markup-compatibility/2006" xmlns:a14="http://schemas.microsoft.com/office/drawing/2010/main">
        <mc:Choice Requires="a14">
          <p:sp>
            <p:nvSpPr>
              <p:cNvPr id="34819" name="Rectangle 3"/>
              <p:cNvSpPr>
                <a:spLocks noGrp="1" noChangeArrowheads="1"/>
              </p:cNvSpPr>
              <p:nvPr>
                <p:ph sz="quarter" idx="11"/>
              </p:nvPr>
            </p:nvSpPr>
            <p:spPr>
              <a:xfrm>
                <a:off x="533400" y="990600"/>
                <a:ext cx="8610600" cy="4800600"/>
              </a:xfrm>
            </p:spPr>
            <p:txBody>
              <a:bodyPr>
                <a:normAutofit/>
              </a:bodyPr>
              <a:lstStyle/>
              <a:p>
                <a:pPr marL="0" lvl="1"/>
                <a:r>
                  <a:rPr lang="en-US" sz="3200" dirty="0" smtClean="0"/>
                  <a:t>Both variance and bias depend on </a:t>
                </a:r>
                <a14:m>
                  <m:oMath xmlns:m="http://schemas.openxmlformats.org/officeDocument/2006/math">
                    <m:r>
                      <a:rPr lang="en-US" sz="3200">
                        <a:latin typeface="Cambria Math" panose="02040503050406030204" pitchFamily="18" charset="0"/>
                      </a:rPr>
                      <m:t>𝑟</m:t>
                    </m:r>
                  </m:oMath>
                </a14:m>
                <a:endParaRPr lang="en-US" sz="1400" dirty="0"/>
              </a:p>
              <a:p>
                <a:pPr lvl="4"/>
                <a14:m>
                  <m:oMathPara xmlns:m="http://schemas.openxmlformats.org/officeDocument/2006/math">
                    <m:oMathParaPr>
                      <m:jc m:val="centerGroup"/>
                    </m:oMathParaPr>
                    <m:oMath xmlns:m="http://schemas.openxmlformats.org/officeDocument/2006/math">
                      <m:sSub>
                        <m:sSubPr>
                          <m:ctrlPr>
                            <a:rPr lang="de-DE" sz="3200" i="1">
                              <a:latin typeface="Cambria Math" panose="02040503050406030204" pitchFamily="18" charset="0"/>
                              <a:ea typeface="Cambria Math" pitchFamily="18" charset="0"/>
                            </a:rPr>
                          </m:ctrlPr>
                        </m:sSubPr>
                        <m:e>
                          <m:r>
                            <m:rPr>
                              <m:sty m:val="p"/>
                            </m:rPr>
                            <a:rPr lang="en-US" sz="3200">
                              <a:latin typeface="Cambria Math" pitchFamily="18" charset="0"/>
                              <a:ea typeface="Cambria Math" pitchFamily="18" charset="0"/>
                            </a:rPr>
                            <m:t>Var</m:t>
                          </m:r>
                        </m:e>
                        <m:sub>
                          <m:r>
                            <m:rPr>
                              <m:sty m:val="p"/>
                            </m:rPr>
                            <a:rPr lang="en-US" sz="3200">
                              <a:latin typeface="Cambria Math" pitchFamily="18" charset="0"/>
                              <a:ea typeface="Cambria Math" pitchFamily="18" charset="0"/>
                            </a:rPr>
                            <m:t>M</m:t>
                          </m:r>
                          <m:r>
                            <m:rPr>
                              <m:sty m:val="p"/>
                            </m:rPr>
                            <a:rPr lang="en-US" sz="3200">
                              <a:latin typeface="Cambria Math"/>
                              <a:ea typeface="Cambria Math" pitchFamily="18" charset="0"/>
                            </a:rPr>
                            <m:t>eas</m:t>
                          </m:r>
                        </m:sub>
                      </m:sSub>
                      <m:d>
                        <m:dPr>
                          <m:ctrlPr>
                            <a:rPr lang="en-US" sz="3200" i="1">
                              <a:latin typeface="Cambria Math" panose="02040503050406030204" pitchFamily="18" charset="0"/>
                              <a:ea typeface="Cambria Math" pitchFamily="18" charset="0"/>
                            </a:rPr>
                          </m:ctrlPr>
                        </m:dPr>
                        <m:e>
                          <m:r>
                            <a:rPr lang="en-US" sz="3200" i="1">
                              <a:latin typeface="Cambria Math" panose="02040503050406030204" pitchFamily="18" charset="0"/>
                              <a:ea typeface="Cambria Math" pitchFamily="18" charset="0"/>
                            </a:rPr>
                            <m:t>𝑟</m:t>
                          </m:r>
                        </m:e>
                      </m:d>
                      <m:r>
                        <a:rPr lang="en-US" sz="3200" i="1">
                          <a:latin typeface="Cambria Math" panose="02040503050406030204" pitchFamily="18" charset="0"/>
                          <a:ea typeface="Cambria Math" pitchFamily="18" charset="0"/>
                        </a:rPr>
                        <m:t>~</m:t>
                      </m:r>
                      <m:sSup>
                        <m:sSupPr>
                          <m:ctrlPr>
                            <a:rPr lang="en-US" sz="3200" i="1">
                              <a:latin typeface="Cambria Math" panose="02040503050406030204" pitchFamily="18" charset="0"/>
                              <a:ea typeface="Cambria Math" pitchFamily="18" charset="0"/>
                            </a:rPr>
                          </m:ctrlPr>
                        </m:sSupPr>
                        <m:e>
                          <m:r>
                            <a:rPr lang="en-US" sz="3200" i="1">
                              <a:latin typeface="Cambria Math" panose="02040503050406030204" pitchFamily="18" charset="0"/>
                              <a:ea typeface="Cambria Math" pitchFamily="18" charset="0"/>
                            </a:rPr>
                            <m:t>𝑟</m:t>
                          </m:r>
                        </m:e>
                        <m:sup>
                          <m:r>
                            <a:rPr lang="en-US" sz="3200" i="1">
                              <a:latin typeface="Cambria Math" panose="02040503050406030204" pitchFamily="18" charset="0"/>
                              <a:ea typeface="Cambria Math" pitchFamily="18" charset="0"/>
                            </a:rPr>
                            <m:t>−2</m:t>
                          </m:r>
                        </m:sup>
                      </m:sSup>
                    </m:oMath>
                  </m:oMathPara>
                </a14:m>
                <a:endParaRPr lang="en-US" sz="3200" dirty="0">
                  <a:ea typeface="Cambria Math" pitchFamily="18" charset="0"/>
                </a:endParaRPr>
              </a:p>
              <a:p>
                <a:pPr lvl="4"/>
                <a14:m>
                  <m:oMathPara xmlns:m="http://schemas.openxmlformats.org/officeDocument/2006/math">
                    <m:oMathParaPr>
                      <m:jc m:val="centerGroup"/>
                    </m:oMathParaPr>
                    <m:oMath xmlns:m="http://schemas.openxmlformats.org/officeDocument/2006/math">
                      <m:sSub>
                        <m:sSubPr>
                          <m:ctrlPr>
                            <a:rPr lang="de-DE" sz="3200" i="1">
                              <a:latin typeface="Cambria Math" panose="02040503050406030204" pitchFamily="18" charset="0"/>
                              <a:ea typeface="Cambria Math" pitchFamily="18" charset="0"/>
                            </a:rPr>
                          </m:ctrlPr>
                        </m:sSubPr>
                        <m:e>
                          <m:r>
                            <m:rPr>
                              <m:sty m:val="p"/>
                            </m:rPr>
                            <a:rPr lang="en-US" sz="3200">
                              <a:latin typeface="Cambria Math" panose="02040503050406030204" pitchFamily="18" charset="0"/>
                              <a:ea typeface="Cambria Math" pitchFamily="18" charset="0"/>
                            </a:rPr>
                            <m:t>Bias</m:t>
                          </m:r>
                        </m:e>
                        <m:sub>
                          <m:r>
                            <m:rPr>
                              <m:sty m:val="p"/>
                            </m:rPr>
                            <a:rPr lang="en-US" sz="3200">
                              <a:latin typeface="Cambria Math" panose="02040503050406030204" pitchFamily="18" charset="0"/>
                              <a:ea typeface="Cambria Math" pitchFamily="18" charset="0"/>
                            </a:rPr>
                            <m:t>Kernel</m:t>
                          </m:r>
                        </m:sub>
                      </m:sSub>
                      <m:d>
                        <m:dPr>
                          <m:ctrlPr>
                            <a:rPr lang="en-US" sz="3200" i="1">
                              <a:latin typeface="Cambria Math" pitchFamily="18" charset="0"/>
                              <a:ea typeface="Cambria Math" pitchFamily="18" charset="0"/>
                            </a:rPr>
                          </m:ctrlPr>
                        </m:dPr>
                        <m:e>
                          <m:r>
                            <m:rPr>
                              <m:nor/>
                            </m:rPr>
                            <a:rPr lang="en-US" sz="3200">
                              <a:latin typeface="Cambria Math" pitchFamily="18" charset="0"/>
                              <a:ea typeface="Cambria Math" pitchFamily="18" charset="0"/>
                            </a:rPr>
                            <m:t>r</m:t>
                          </m:r>
                        </m:e>
                      </m:d>
                      <m:r>
                        <a:rPr lang="en-US" sz="3200" i="1">
                          <a:latin typeface="Cambria Math" pitchFamily="18" charset="0"/>
                          <a:ea typeface="Cambria Math" pitchFamily="18" charset="0"/>
                        </a:rPr>
                        <m:t>~</m:t>
                      </m:r>
                      <m:r>
                        <a:rPr lang="en-US" sz="3200" i="1" smtClean="0">
                          <a:latin typeface="Cambria Math" pitchFamily="18" charset="0"/>
                          <a:ea typeface="Cambria Math" pitchFamily="18" charset="0"/>
                        </a:rPr>
                        <m:t>∆</m:t>
                      </m:r>
                      <m:r>
                        <a:rPr lang="en-US" sz="3200" i="1" smtClean="0">
                          <a:latin typeface="Cambria Math" pitchFamily="18" charset="0"/>
                          <a:ea typeface="Cambria Math" pitchFamily="18" charset="0"/>
                        </a:rPr>
                        <m:t>𝐼</m:t>
                      </m:r>
                      <m:sSup>
                        <m:sSupPr>
                          <m:ctrlPr>
                            <a:rPr lang="en-US" sz="3200" i="1">
                              <a:latin typeface="Cambria Math" pitchFamily="18" charset="0"/>
                              <a:ea typeface="Cambria Math" pitchFamily="18" charset="0"/>
                            </a:rPr>
                          </m:ctrlPr>
                        </m:sSupPr>
                        <m:e>
                          <m:r>
                            <a:rPr lang="en-US" sz="3200" i="1">
                              <a:latin typeface="Cambria Math" pitchFamily="18" charset="0"/>
                              <a:ea typeface="Cambria Math" pitchFamily="18" charset="0"/>
                            </a:rPr>
                            <m:t> </m:t>
                          </m:r>
                          <m:r>
                            <a:rPr lang="en-US" sz="3200" i="1">
                              <a:latin typeface="Cambria Math" pitchFamily="18" charset="0"/>
                              <a:ea typeface="Cambria Math" pitchFamily="18" charset="0"/>
                            </a:rPr>
                            <m:t>𝑟</m:t>
                          </m:r>
                        </m:e>
                        <m:sup>
                          <m:r>
                            <a:rPr lang="en-US" sz="3200" i="1">
                              <a:latin typeface="Cambria Math" pitchFamily="18" charset="0"/>
                              <a:ea typeface="Cambria Math" pitchFamily="18" charset="0"/>
                            </a:rPr>
                            <m:t>2</m:t>
                          </m:r>
                        </m:sup>
                      </m:sSup>
                    </m:oMath>
                  </m:oMathPara>
                </a14:m>
                <a:endParaRPr lang="en-US" sz="3200" dirty="0">
                  <a:ea typeface="Cambria Math" pitchFamily="18" charset="0"/>
                </a:endParaRPr>
              </a:p>
              <a:p>
                <a:pPr lvl="1"/>
                <a:r>
                  <a:rPr lang="en-US" sz="2600" dirty="0">
                    <a:ea typeface="Cambria Math" pitchFamily="18" charset="0"/>
                  </a:rPr>
                  <a:t>Where </a:t>
                </a:r>
                <a14:m>
                  <m:oMath xmlns:m="http://schemas.openxmlformats.org/officeDocument/2006/math">
                    <m:r>
                      <a:rPr lang="en-US" sz="2600" i="1" smtClean="0">
                        <a:latin typeface="Cambria Math" panose="02040503050406030204" pitchFamily="18" charset="0"/>
                        <a:ea typeface="Cambria Math" panose="02040503050406030204" pitchFamily="18" charset="0"/>
                      </a:rPr>
                      <m:t>∆</m:t>
                    </m:r>
                    <m:r>
                      <a:rPr lang="en-US" sz="2600" i="1" smtClean="0">
                        <a:latin typeface="Cambria Math" panose="02040503050406030204" pitchFamily="18" charset="0"/>
                        <a:ea typeface="Cambria Math" panose="02040503050406030204" pitchFamily="18" charset="0"/>
                      </a:rPr>
                      <m:t>𝐼</m:t>
                    </m:r>
                    <m:r>
                      <a:rPr lang="en-US" sz="2600" i="1" smtClean="0">
                        <a:latin typeface="Cambria Math" panose="02040503050406030204" pitchFamily="18" charset="0"/>
                        <a:ea typeface="Cambria Math" panose="02040503050406030204" pitchFamily="18" charset="0"/>
                      </a:rPr>
                      <m:t>=∆(</m:t>
                    </m:r>
                    <m:sSub>
                      <m:sSubPr>
                        <m:ctrlPr>
                          <a:rPr lang="en-US" sz="2600" i="1">
                            <a:latin typeface="Cambria Math" panose="02040503050406030204" pitchFamily="18" charset="0"/>
                            <a:ea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𝑊</m:t>
                        </m:r>
                      </m:e>
                      <m:sub>
                        <m:r>
                          <a:rPr lang="en-US" sz="2600" i="1">
                            <a:latin typeface="Cambria Math" panose="02040503050406030204" pitchFamily="18" charset="0"/>
                            <a:ea typeface="Cambria Math" panose="02040503050406030204" pitchFamily="18" charset="0"/>
                          </a:rPr>
                          <m:t>𝑁</m:t>
                        </m:r>
                      </m:sub>
                    </m:sSub>
                    <m:sSub>
                      <m:sSubPr>
                        <m:ctrlPr>
                          <a:rPr lang="en-US" sz="2600" i="1">
                            <a:latin typeface="Cambria Math" pitchFamily="18" charset="0"/>
                            <a:ea typeface="Cambria Math" pitchFamily="18" charset="0"/>
                          </a:rPr>
                        </m:ctrlPr>
                      </m:sSubPr>
                      <m:e>
                        <m:r>
                          <a:rPr lang="en-US" sz="2600" i="1">
                            <a:latin typeface="Cambria Math" pitchFamily="18" charset="0"/>
                            <a:ea typeface="Cambria Math" pitchFamily="18" charset="0"/>
                          </a:rPr>
                          <m:t>𝛾</m:t>
                        </m:r>
                      </m:e>
                      <m:sub>
                        <m:r>
                          <a:rPr lang="en-US" sz="2600" i="1">
                            <a:latin typeface="Cambria Math" pitchFamily="18" charset="0"/>
                            <a:ea typeface="Cambria Math" pitchFamily="18" charset="0"/>
                          </a:rPr>
                          <m:t>𝑖</m:t>
                        </m:r>
                      </m:sub>
                    </m:sSub>
                    <m:r>
                      <a:rPr lang="en-US" sz="2600" i="1">
                        <a:latin typeface="Cambria Math" pitchFamily="18" charset="0"/>
                        <a:ea typeface="Cambria Math" pitchFamily="18" charset="0"/>
                      </a:rPr>
                      <m:t>)</m:t>
                    </m:r>
                  </m:oMath>
                </a14:m>
                <a:r>
                  <a:rPr lang="en-US" sz="2600" dirty="0"/>
                  <a:t> is a pixel Laplacian</a:t>
                </a:r>
              </a:p>
              <a:p>
                <a:r>
                  <a:rPr lang="en-US" sz="3200" dirty="0" err="1" smtClean="0"/>
                  <a:t>Laplacian</a:t>
                </a:r>
                <a:r>
                  <a:rPr lang="en-US" sz="3200" dirty="0" smtClean="0"/>
                  <a:t>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r>
                      <a:rPr lang="en-US" sz="3200" i="1" smtClean="0">
                        <a:latin typeface="Cambria Math" panose="02040503050406030204" pitchFamily="18" charset="0"/>
                        <a:ea typeface="Cambria Math" panose="02040503050406030204" pitchFamily="18" charset="0"/>
                      </a:rPr>
                      <m:t>𝐼</m:t>
                    </m:r>
                  </m:oMath>
                </a14:m>
                <a:r>
                  <a:rPr lang="en-US" sz="3200" dirty="0"/>
                  <a:t> is unknown</a:t>
                </a:r>
              </a:p>
            </p:txBody>
          </p:sp>
        </mc:Choice>
        <mc:Fallback xmlns="">
          <p:sp>
            <p:nvSpPr>
              <p:cNvPr id="34819" name="Rectangle 3"/>
              <p:cNvSpPr>
                <a:spLocks noGrp="1" noRot="1" noChangeAspect="1" noMove="1" noResize="1" noEditPoints="1" noAdjustHandles="1" noChangeArrowheads="1" noChangeShapeType="1" noTextEdit="1"/>
              </p:cNvSpPr>
              <p:nvPr>
                <p:ph sz="quarter" idx="11"/>
              </p:nvPr>
            </p:nvSpPr>
            <p:spPr>
              <a:xfrm>
                <a:off x="533400" y="990600"/>
                <a:ext cx="8610600" cy="4800600"/>
              </a:xfrm>
              <a:blipFill rotWithShape="0">
                <a:blip r:embed="rId3"/>
                <a:stretch>
                  <a:fillRect l="-2479" t="-1906"/>
                </a:stretch>
              </a:blipFill>
            </p:spPr>
            <p:txBody>
              <a:bodyPr/>
              <a:lstStyle/>
              <a:p>
                <a:r>
                  <a:rPr lang="en-US">
                    <a:noFill/>
                  </a:rPr>
                  <a:t> </a:t>
                </a:r>
              </a:p>
            </p:txBody>
          </p:sp>
        </mc:Fallback>
      </mc:AlternateContent>
    </p:spTree>
    <p:extLst>
      <p:ext uri="{BB962C8B-B14F-4D97-AF65-F5344CB8AC3E}">
        <p14:creationId xmlns:p14="http://schemas.microsoft.com/office/powerpoint/2010/main" val="560367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fade">
                                      <p:cBhvr>
                                        <p:cTn id="10" dur="500"/>
                                        <p:tgtEl>
                                          <p:spTgt spid="3481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Effect transition="in" filter="fade">
                                      <p:cBhvr>
                                        <p:cTn id="13" dur="500"/>
                                        <p:tgtEl>
                                          <p:spTgt spid="3481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819">
                                            <p:txEl>
                                              <p:pRg st="3" end="3"/>
                                            </p:txEl>
                                          </p:spTgt>
                                        </p:tgtEl>
                                        <p:attrNameLst>
                                          <p:attrName>style.visibility</p:attrName>
                                        </p:attrNameLst>
                                      </p:cBhvr>
                                      <p:to>
                                        <p:strVal val="visible"/>
                                      </p:to>
                                    </p:set>
                                    <p:animEffect transition="in" filter="fade">
                                      <p:cBhvr>
                                        <p:cTn id="16" dur="500"/>
                                        <p:tgtEl>
                                          <p:spTgt spid="348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819">
                                            <p:txEl>
                                              <p:pRg st="4" end="4"/>
                                            </p:txEl>
                                          </p:spTgt>
                                        </p:tgtEl>
                                        <p:attrNameLst>
                                          <p:attrName>style.visibility</p:attrName>
                                        </p:attrNameLst>
                                      </p:cBhvr>
                                      <p:to>
                                        <p:strVal val="visible"/>
                                      </p:to>
                                    </p:set>
                                    <p:animEffect transition="in" filter="fade">
                                      <p:cBhvr>
                                        <p:cTn id="21"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Estimating Pixel Laplacian</a:t>
            </a:r>
          </a:p>
        </p:txBody>
      </p:sp>
      <mc:AlternateContent xmlns:mc="http://schemas.openxmlformats.org/markup-compatibility/2006" xmlns:a14="http://schemas.microsoft.com/office/drawing/2010/main">
        <mc:Choice Requires="a14">
          <p:sp>
            <p:nvSpPr>
              <p:cNvPr id="34819" name="Rectangle 3"/>
              <p:cNvSpPr>
                <a:spLocks noGrp="1" noChangeArrowheads="1"/>
              </p:cNvSpPr>
              <p:nvPr>
                <p:ph sz="quarter" idx="11"/>
              </p:nvPr>
            </p:nvSpPr>
            <p:spPr>
              <a:xfrm>
                <a:off x="533400" y="990600"/>
                <a:ext cx="8431088" cy="4800600"/>
              </a:xfrm>
            </p:spPr>
            <p:txBody>
              <a:bodyPr>
                <a:normAutofit/>
              </a:bodyPr>
              <a:lstStyle/>
              <a:p>
                <a14:m>
                  <m:oMath xmlns:m="http://schemas.openxmlformats.org/officeDocument/2006/math">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𝐼</m:t>
                    </m:r>
                  </m:oMath>
                </a14:m>
                <a:r>
                  <a:rPr lang="en-US" sz="3200" dirty="0" smtClean="0"/>
                  <a:t> </a:t>
                </a:r>
                <a:r>
                  <a:rPr lang="en-US" sz="3200" dirty="0"/>
                  <a:t>consists of Laplacians at </a:t>
                </a:r>
                <a:r>
                  <a:rPr lang="en-US" sz="3200" dirty="0" smtClean="0"/>
                  <a:t>all shading </a:t>
                </a:r>
                <a:r>
                  <a:rPr lang="en-US" sz="3200" dirty="0"/>
                  <a:t>points</a:t>
                </a:r>
              </a:p>
              <a:p>
                <a:pPr lvl="1"/>
                <a:r>
                  <a:rPr lang="en-US" sz="2600" dirty="0"/>
                  <a:t>Weighted per-vertex Laplacians </a:t>
                </a:r>
                <a14:m>
                  <m:oMath xmlns:m="http://schemas.openxmlformats.org/officeDocument/2006/math">
                    <m:r>
                      <a:rPr lang="en-US" sz="2600" i="1">
                        <a:latin typeface="Cambria Math" panose="02040503050406030204" pitchFamily="18" charset="0"/>
                        <a:ea typeface="Cambria Math" panose="02040503050406030204" pitchFamily="18" charset="0"/>
                      </a:rPr>
                      <m:t>∆</m:t>
                    </m:r>
                    <m:sSub>
                      <m:sSubPr>
                        <m:ctrlPr>
                          <a:rPr lang="en-US" sz="2600" i="1">
                            <a:latin typeface="Cambria Math" panose="02040503050406030204" pitchFamily="18" charset="0"/>
                            <a:ea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𝛾</m:t>
                        </m:r>
                      </m:e>
                      <m:sub>
                        <m:r>
                          <a:rPr lang="en-US" sz="2600" i="1">
                            <a:latin typeface="Cambria Math" panose="02040503050406030204" pitchFamily="18" charset="0"/>
                            <a:ea typeface="Cambria Math" panose="02040503050406030204" pitchFamily="18" charset="0"/>
                          </a:rPr>
                          <m:t>𝑖</m:t>
                        </m:r>
                      </m:sub>
                    </m:sSub>
                    <m:r>
                      <a:rPr lang="en-US" sz="2600" i="1">
                        <a:latin typeface="Cambria Math" pitchFamily="18" charset="0"/>
                        <a:ea typeface="Cambria Math" pitchFamily="18" charset="0"/>
                      </a:rPr>
                      <m:t>=∆</m:t>
                    </m:r>
                    <m:r>
                      <a:rPr lang="en-US" sz="2600" i="1">
                        <a:latin typeface="Cambria Math" pitchFamily="18" charset="0"/>
                        <a:ea typeface="Cambria Math" pitchFamily="18" charset="0"/>
                      </a:rPr>
                      <m:t>𝐿</m:t>
                    </m:r>
                  </m:oMath>
                </a14:m>
                <a:r>
                  <a:rPr lang="en-US" sz="2600" dirty="0"/>
                  <a:t> </a:t>
                </a:r>
              </a:p>
              <a:p>
                <a:pPr marL="544245" lvl="1"/>
                <a:endParaRPr lang="en-US" sz="3200" dirty="0"/>
              </a:p>
            </p:txBody>
          </p:sp>
        </mc:Choice>
        <mc:Fallback xmlns="">
          <p:sp>
            <p:nvSpPr>
              <p:cNvPr id="34819" name="Rectangle 3"/>
              <p:cNvSpPr>
                <a:spLocks noGrp="1" noRot="1" noChangeAspect="1" noMove="1" noResize="1" noEditPoints="1" noAdjustHandles="1" noChangeArrowheads="1" noChangeShapeType="1" noTextEdit="1"/>
              </p:cNvSpPr>
              <p:nvPr>
                <p:ph sz="quarter" idx="11"/>
              </p:nvPr>
            </p:nvSpPr>
            <p:spPr>
              <a:xfrm>
                <a:off x="533400" y="990600"/>
                <a:ext cx="8431088" cy="4800600"/>
              </a:xfrm>
              <a:blipFill rotWithShape="0">
                <a:blip r:embed="rId3"/>
                <a:stretch>
                  <a:fillRect t="-1906" r="-578"/>
                </a:stretch>
              </a:blipFill>
            </p:spPr>
            <p:txBody>
              <a:bodyPr/>
              <a:lstStyle/>
              <a:p>
                <a:r>
                  <a:rPr lang="en-US">
                    <a:noFill/>
                  </a:rPr>
                  <a:t> </a:t>
                </a:r>
              </a:p>
            </p:txBody>
          </p:sp>
        </mc:Fallback>
      </mc:AlternateContent>
      <p:pic>
        <p:nvPicPr>
          <p:cNvPr id="3" name="Рисунок 2"/>
          <p:cNvPicPr>
            <a:picLocks noChangeAspect="1"/>
          </p:cNvPicPr>
          <p:nvPr/>
        </p:nvPicPr>
        <p:blipFill rotWithShape="1">
          <a:blip r:embed="rId4">
            <a:extLst>
              <a:ext uri="{28A0092B-C50C-407E-A947-70E740481C1C}">
                <a14:useLocalDpi xmlns:a14="http://schemas.microsoft.com/office/drawing/2010/main" val="0"/>
              </a:ext>
            </a:extLst>
          </a:blip>
          <a:srcRect t="10964"/>
          <a:stretch/>
        </p:blipFill>
        <p:spPr>
          <a:xfrm>
            <a:off x="715393" y="2012319"/>
            <a:ext cx="7817047" cy="3778882"/>
          </a:xfrm>
          <a:prstGeom prst="rect">
            <a:avLst/>
          </a:prstGeom>
        </p:spPr>
      </p:pic>
    </p:spTree>
    <p:extLst>
      <p:ext uri="{BB962C8B-B14F-4D97-AF65-F5344CB8AC3E}">
        <p14:creationId xmlns:p14="http://schemas.microsoft.com/office/powerpoint/2010/main" val="50258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fade">
                                      <p:cBhvr>
                                        <p:cTn id="10" dur="500"/>
                                        <p:tgtEl>
                                          <p:spTgt spid="3481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12161" y="4048680"/>
            <a:ext cx="8423583" cy="1688564"/>
            <a:chOff x="1256500" y="3036505"/>
            <a:chExt cx="6317687" cy="1266422"/>
          </a:xfrm>
        </p:grpSpPr>
        <p:grpSp>
          <p:nvGrpSpPr>
            <p:cNvPr id="9" name="Group 8"/>
            <p:cNvGrpSpPr/>
            <p:nvPr/>
          </p:nvGrpSpPr>
          <p:grpSpPr>
            <a:xfrm>
              <a:off x="1256500" y="3990800"/>
              <a:ext cx="3086900" cy="312127"/>
              <a:chOff x="1256500" y="3990800"/>
              <a:chExt cx="3086900" cy="312127"/>
            </a:xfrm>
          </p:grpSpPr>
          <p:grpSp>
            <p:nvGrpSpPr>
              <p:cNvPr id="5" name="Group 4"/>
              <p:cNvGrpSpPr/>
              <p:nvPr/>
            </p:nvGrpSpPr>
            <p:grpSpPr>
              <a:xfrm>
                <a:off x="1256500" y="3990800"/>
                <a:ext cx="3086900" cy="310466"/>
                <a:chOff x="1256500" y="3990800"/>
                <a:chExt cx="3086900" cy="310466"/>
              </a:xfrm>
            </p:grpSpPr>
            <p:grpSp>
              <p:nvGrpSpPr>
                <p:cNvPr id="38" name="Group 37"/>
                <p:cNvGrpSpPr/>
                <p:nvPr/>
              </p:nvGrpSpPr>
              <p:grpSpPr>
                <a:xfrm>
                  <a:off x="1256500" y="3990800"/>
                  <a:ext cx="3086900" cy="280924"/>
                  <a:chOff x="1256500" y="3990800"/>
                  <a:chExt cx="3086900" cy="280924"/>
                </a:xfrm>
              </p:grpSpPr>
              <p:sp>
                <p:nvSpPr>
                  <p:cNvPr id="12" name="Rectangle 50" descr="Diagonal weit nach unten"/>
                  <p:cNvSpPr>
                    <a:spLocks noChangeArrowheads="1"/>
                  </p:cNvSpPr>
                  <p:nvPr/>
                </p:nvSpPr>
                <p:spPr bwMode="auto">
                  <a:xfrm>
                    <a:off x="1256500" y="4093279"/>
                    <a:ext cx="3086900" cy="178445"/>
                  </a:xfrm>
                  <a:prstGeom prst="rect">
                    <a:avLst/>
                  </a:prstGeom>
                  <a:gradFill>
                    <a:gsLst>
                      <a:gs pos="0">
                        <a:schemeClr val="bg2">
                          <a:lumMod val="50000"/>
                        </a:schemeClr>
                      </a:gs>
                      <a:gs pos="50000">
                        <a:schemeClr val="bg2">
                          <a:lumMod val="80000"/>
                        </a:schemeClr>
                      </a:gs>
                      <a:gs pos="100000">
                        <a:schemeClr val="bg2">
                          <a:lumMod val="100000"/>
                        </a:schemeClr>
                      </a:gs>
                    </a:gsLst>
                    <a:lin ang="16200000" scaled="0"/>
                  </a:gra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sp>
                <p:nvSpPr>
                  <p:cNvPr id="17" name="Ellipse 13"/>
                  <p:cNvSpPr/>
                  <p:nvPr/>
                </p:nvSpPr>
                <p:spPr>
                  <a:xfrm>
                    <a:off x="2872988" y="3990800"/>
                    <a:ext cx="136977" cy="136977"/>
                  </a:xfrm>
                  <a:prstGeom prst="ellipse">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grpSp>
            <mc:AlternateContent xmlns:mc="http://schemas.openxmlformats.org/markup-compatibility/2006" xmlns:a14="http://schemas.microsoft.com/office/drawing/2010/main">
              <mc:Choice Requires="a14">
                <p:sp>
                  <p:nvSpPr>
                    <p:cNvPr id="4" name="Rectangle 3"/>
                    <p:cNvSpPr/>
                    <p:nvPr/>
                  </p:nvSpPr>
                  <p:spPr>
                    <a:xfrm>
                      <a:off x="2789256" y="4047351"/>
                      <a:ext cx="268198" cy="2539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𝑥</m:t>
                            </m:r>
                          </m:oMath>
                        </m:oMathPara>
                      </a14:m>
                      <a:endParaRPr lang="en-GB" dirty="0"/>
                    </a:p>
                  </p:txBody>
                </p:sp>
              </mc:Choice>
              <mc:Fallback xmlns="">
                <p:sp>
                  <p:nvSpPr>
                    <p:cNvPr id="4" name="Rectangle 3"/>
                    <p:cNvSpPr>
                      <a:spLocks noRot="1" noChangeAspect="1" noMove="1" noResize="1" noEditPoints="1" noAdjustHandles="1" noChangeArrowheads="1" noChangeShapeType="1" noTextEdit="1"/>
                    </p:cNvSpPr>
                    <p:nvPr/>
                  </p:nvSpPr>
                  <p:spPr>
                    <a:xfrm>
                      <a:off x="2789256" y="4047351"/>
                      <a:ext cx="268198" cy="253915"/>
                    </a:xfrm>
                    <a:prstGeom prst="rect">
                      <a:avLst/>
                    </a:prstGeom>
                    <a:blipFill rotWithShape="0">
                      <a:blip r:embed="rId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Rectangle 5"/>
                  <p:cNvSpPr/>
                  <p:nvPr/>
                </p:nvSpPr>
                <p:spPr>
                  <a:xfrm>
                    <a:off x="3090891" y="4049011"/>
                    <a:ext cx="629018"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𝑥</m:t>
                          </m:r>
                          <m:r>
                            <a:rPr lang="en-US" sz="1600" i="1">
                              <a:latin typeface="Cambria Math" panose="02040503050406030204" pitchFamily="18" charset="0"/>
                            </a:rPr>
                            <m:t>+</m:t>
                          </m:r>
                          <m:r>
                            <a:rPr lang="en-US" sz="1600" i="1">
                              <a:latin typeface="Cambria Math" panose="02040503050406030204" pitchFamily="18" charset="0"/>
                            </a:rPr>
                            <m:t>h𝑢</m:t>
                          </m:r>
                        </m:oMath>
                      </m:oMathPara>
                    </a14:m>
                    <a:endParaRPr lang="en-GB" sz="1600" dirty="0"/>
                  </a:p>
                </p:txBody>
              </p:sp>
            </mc:Choice>
            <mc:Fallback xmlns="">
              <p:sp>
                <p:nvSpPr>
                  <p:cNvPr id="6" name="Rectangle 5"/>
                  <p:cNvSpPr>
                    <a:spLocks noRot="1" noChangeAspect="1" noMove="1" noResize="1" noEditPoints="1" noAdjustHandles="1" noChangeArrowheads="1" noChangeShapeType="1" noTextEdit="1"/>
                  </p:cNvSpPr>
                  <p:nvPr/>
                </p:nvSpPr>
                <p:spPr>
                  <a:xfrm>
                    <a:off x="3090891" y="4049011"/>
                    <a:ext cx="629018" cy="25391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046523" y="4048386"/>
                    <a:ext cx="627768" cy="2539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𝑥</m:t>
                          </m:r>
                          <m:r>
                            <a:rPr lang="en-US" sz="1600" i="1">
                              <a:latin typeface="Cambria Math" panose="02040503050406030204" pitchFamily="18" charset="0"/>
                            </a:rPr>
                            <m:t>−</m:t>
                          </m:r>
                          <m:r>
                            <a:rPr lang="en-US" sz="1600" i="1">
                              <a:latin typeface="Cambria Math" panose="02040503050406030204" pitchFamily="18" charset="0"/>
                            </a:rPr>
                            <m:t>𝑢h</m:t>
                          </m:r>
                        </m:oMath>
                      </m:oMathPara>
                    </a14:m>
                    <a:endParaRPr lang="en-GB" sz="1600" dirty="0"/>
                  </a:p>
                </p:txBody>
              </p:sp>
            </mc:Choice>
            <mc:Fallback xmlns="">
              <p:sp>
                <p:nvSpPr>
                  <p:cNvPr id="7" name="Rectangle 6"/>
                  <p:cNvSpPr>
                    <a:spLocks noRot="1" noChangeAspect="1" noMove="1" noResize="1" noEditPoints="1" noAdjustHandles="1" noChangeArrowheads="1" noChangeShapeType="1" noTextEdit="1"/>
                  </p:cNvSpPr>
                  <p:nvPr/>
                </p:nvSpPr>
                <p:spPr>
                  <a:xfrm>
                    <a:off x="2046523" y="4048386"/>
                    <a:ext cx="627768" cy="253915"/>
                  </a:xfrm>
                  <a:prstGeom prst="rect">
                    <a:avLst/>
                  </a:prstGeom>
                  <a:blipFill rotWithShape="0">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TextBox 2"/>
                <p:cNvSpPr txBox="1"/>
                <p:nvPr/>
              </p:nvSpPr>
              <p:spPr>
                <a:xfrm>
                  <a:off x="4343400" y="3036505"/>
                  <a:ext cx="3230787" cy="5203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rPr>
                              <m:t>𝐿</m:t>
                            </m:r>
                          </m:e>
                          <m:sub>
                            <m:r>
                              <a:rPr lang="en-US" sz="2400" i="1">
                                <a:latin typeface="Cambria Math" panose="02040503050406030204" pitchFamily="18" charset="0"/>
                              </a:rPr>
                              <m:t>𝑢</m:t>
                            </m:r>
                          </m:sub>
                        </m:sSub>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𝐿</m:t>
                                </m:r>
                              </m:e>
                              <m:sub>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𝑢h</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𝐿</m:t>
                                </m:r>
                              </m:e>
                              <m:sub>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𝑢h</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2</m:t>
                                </m:r>
                                <m:r>
                                  <a:rPr lang="en-US" sz="2400" i="1">
                                    <a:latin typeface="Cambria Math" panose="02040503050406030204" pitchFamily="18" charset="0"/>
                                  </a:rPr>
                                  <m:t>𝐿</m:t>
                                </m:r>
                              </m:e>
                              <m:sub>
                                <m:r>
                                  <a:rPr lang="en-US" sz="2400" i="1">
                                    <a:latin typeface="Cambria Math" panose="02040503050406030204" pitchFamily="18" charset="0"/>
                                  </a:rPr>
                                  <m:t>𝑥</m:t>
                                </m:r>
                              </m:sub>
                            </m:sSub>
                          </m:num>
                          <m:den>
                            <m:sSup>
                              <m:sSupPr>
                                <m:ctrlPr>
                                  <a:rPr lang="en-US" sz="2400" i="1">
                                    <a:latin typeface="Cambria Math" panose="02040503050406030204" pitchFamily="18" charset="0"/>
                                  </a:rPr>
                                </m:ctrlPr>
                              </m:sSupPr>
                              <m:e>
                                <m:r>
                                  <a:rPr lang="en-US" sz="2400" i="1">
                                    <a:latin typeface="Cambria Math" panose="02040503050406030204" pitchFamily="18" charset="0"/>
                                  </a:rPr>
                                  <m:t>h</m:t>
                                </m:r>
                              </m:e>
                              <m:sup>
                                <m:r>
                                  <a:rPr lang="en-US" sz="2400" i="1">
                                    <a:latin typeface="Cambria Math" panose="02040503050406030204" pitchFamily="18" charset="0"/>
                                  </a:rPr>
                                  <m:t>2</m:t>
                                </m:r>
                              </m:sup>
                            </m:sSup>
                          </m:den>
                        </m:f>
                      </m:oMath>
                    </m:oMathPara>
                  </a14:m>
                  <a:endParaRPr lang="en-GB"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4343400" y="3036505"/>
                  <a:ext cx="3230787" cy="520383"/>
                </a:xfrm>
                <a:prstGeom prst="rect">
                  <a:avLst/>
                </a:prstGeom>
                <a:blipFill rotWithShape="0">
                  <a:blip r:embed="rId6"/>
                  <a:stretch>
                    <a:fillRect/>
                  </a:stretch>
                </a:blipFill>
              </p:spPr>
              <p:txBody>
                <a:bodyPr/>
                <a:lstStyle/>
                <a:p>
                  <a:r>
                    <a:rPr lang="en-US">
                      <a:noFill/>
                    </a:rPr>
                    <a:t> </a:t>
                  </a:r>
                </a:p>
              </p:txBody>
            </p:sp>
          </mc:Fallback>
        </mc:AlternateContent>
      </p:grpSp>
      <p:sp>
        <p:nvSpPr>
          <p:cNvPr id="13" name="Text Placeholder 12"/>
          <p:cNvSpPr>
            <a:spLocks noGrp="1"/>
          </p:cNvSpPr>
          <p:nvPr>
            <p:ph type="body" sz="quarter" idx="10"/>
          </p:nvPr>
        </p:nvSpPr>
        <p:spPr/>
        <p:txBody>
          <a:bodyPr/>
          <a:lstStyle/>
          <a:p>
            <a:r>
              <a:rPr lang="en-US" dirty="0"/>
              <a:t>Estimating Per-Vertex Laplacian</a:t>
            </a:r>
          </a:p>
        </p:txBody>
      </p:sp>
      <mc:AlternateContent xmlns:mc="http://schemas.openxmlformats.org/markup-compatibility/2006" xmlns:a14="http://schemas.microsoft.com/office/drawing/2010/main">
        <mc:Choice Requires="a14">
          <p:sp>
            <p:nvSpPr>
              <p:cNvPr id="34819" name="Rectangle 3"/>
              <p:cNvSpPr>
                <a:spLocks noGrp="1" noChangeArrowheads="1"/>
              </p:cNvSpPr>
              <p:nvPr>
                <p:ph sz="quarter" idx="11"/>
              </p:nvPr>
            </p:nvSpPr>
            <p:spPr/>
            <p:txBody>
              <a:bodyPr>
                <a:normAutofit/>
              </a:bodyPr>
              <a:lstStyle/>
              <a:p>
                <a:r>
                  <a:rPr lang="en-US" sz="3200" dirty="0"/>
                  <a:t>Estimate per-vertex Laplacian at </a:t>
                </a:r>
                <a:r>
                  <a:rPr lang="en-US" sz="3200" dirty="0" smtClean="0"/>
                  <a:t>a point</a:t>
                </a:r>
                <a:endParaRPr lang="en-US" sz="3200" dirty="0"/>
              </a:p>
              <a:p>
                <a:r>
                  <a:rPr lang="en-US" sz="3200" dirty="0"/>
                  <a:t>Recursive finite differences </a:t>
                </a:r>
                <a:r>
                  <a:rPr lang="en-US" sz="2670" dirty="0" smtClean="0"/>
                  <a:t>[</a:t>
                </a:r>
                <a:r>
                  <a:rPr lang="en-US" sz="2670" dirty="0"/>
                  <a:t>Ngen11]</a:t>
                </a:r>
              </a:p>
              <a:p>
                <a:pPr lvl="1"/>
                <a:r>
                  <a:rPr lang="en-US" sz="2600" dirty="0"/>
                  <a:t>Yet another recursive estimator</a:t>
                </a:r>
              </a:p>
              <a:p>
                <a:pPr lvl="1"/>
                <a:r>
                  <a:rPr lang="en-US" sz="2600" dirty="0"/>
                  <a:t>Another shrinking bandwidth </a:t>
                </a:r>
                <a14:m>
                  <m:oMath xmlns:m="http://schemas.openxmlformats.org/officeDocument/2006/math">
                    <m:r>
                      <a:rPr lang="en-US" sz="2600" i="1">
                        <a:latin typeface="Cambria Math" panose="02040503050406030204" pitchFamily="18" charset="0"/>
                      </a:rPr>
                      <m:t>h</m:t>
                    </m:r>
                  </m:oMath>
                </a14:m>
                <a:endParaRPr lang="en-US" sz="2600" dirty="0"/>
              </a:p>
              <a:p>
                <a:pPr lvl="1"/>
                <a:r>
                  <a:rPr lang="en-US" sz="2600" dirty="0"/>
                  <a:t>Robust estimation on discontinuities</a:t>
                </a:r>
              </a:p>
            </p:txBody>
          </p:sp>
        </mc:Choice>
        <mc:Fallback xmlns="">
          <p:sp>
            <p:nvSpPr>
              <p:cNvPr id="34819" name="Rectangle 3"/>
              <p:cNvSpPr>
                <a:spLocks noGrp="1" noRot="1" noChangeAspect="1" noMove="1" noResize="1" noEditPoints="1" noAdjustHandles="1" noChangeArrowheads="1" noChangeShapeType="1" noTextEdit="1"/>
              </p:cNvSpPr>
              <p:nvPr>
                <p:ph sz="quarter" idx="11"/>
              </p:nvPr>
            </p:nvSpPr>
            <p:spPr>
              <a:blipFill rotWithShape="0">
                <a:blip r:embed="rId7"/>
                <a:stretch>
                  <a:fillRect l="-2593" t="-1906"/>
                </a:stretch>
              </a:blipFill>
            </p:spPr>
            <p:txBody>
              <a:bodyPr/>
              <a:lstStyle/>
              <a:p>
                <a:r>
                  <a:rPr lang="en-US">
                    <a:noFill/>
                  </a:rPr>
                  <a:t> </a:t>
                </a:r>
              </a:p>
            </p:txBody>
          </p:sp>
        </mc:Fallback>
      </mc:AlternateContent>
      <p:grpSp>
        <p:nvGrpSpPr>
          <p:cNvPr id="31" name="Group 30"/>
          <p:cNvGrpSpPr/>
          <p:nvPr/>
        </p:nvGrpSpPr>
        <p:grpSpPr>
          <a:xfrm>
            <a:off x="323528" y="4818724"/>
            <a:ext cx="4904203" cy="1187323"/>
            <a:chOff x="1129315" y="3614042"/>
            <a:chExt cx="3678152" cy="890492"/>
          </a:xfrm>
        </p:grpSpPr>
        <p:grpSp>
          <p:nvGrpSpPr>
            <p:cNvPr id="28" name="Group 27"/>
            <p:cNvGrpSpPr/>
            <p:nvPr/>
          </p:nvGrpSpPr>
          <p:grpSpPr>
            <a:xfrm>
              <a:off x="1129315" y="3614042"/>
              <a:ext cx="1838780" cy="890492"/>
              <a:chOff x="1129315" y="3614042"/>
              <a:chExt cx="1838780" cy="890492"/>
            </a:xfrm>
          </p:grpSpPr>
          <p:sp>
            <p:nvSpPr>
              <p:cNvPr id="25" name="Ellipse 63"/>
              <p:cNvSpPr/>
              <p:nvPr/>
            </p:nvSpPr>
            <p:spPr>
              <a:xfrm>
                <a:off x="1129315" y="3614042"/>
                <a:ext cx="1838780" cy="890492"/>
              </a:xfrm>
              <a:prstGeom prst="ellipse">
                <a:avLst/>
              </a:prstGeom>
              <a:gradFill>
                <a:gsLst>
                  <a:gs pos="0">
                    <a:schemeClr val="tx2">
                      <a:lumMod val="0"/>
                      <a:lumOff val="100000"/>
                      <a:alpha val="9000"/>
                    </a:schemeClr>
                  </a:gs>
                  <a:gs pos="100000">
                    <a:schemeClr val="tx2">
                      <a:alpha val="33000"/>
                      <a:lumMod val="0"/>
                    </a:schemeClr>
                  </a:gs>
                </a:gsLst>
                <a:path path="shape">
                  <a:fillToRect l="50000" t="50000" r="50000" b="50000"/>
                </a:path>
              </a:gradFill>
              <a:ln w="6350">
                <a:solidFill>
                  <a:schemeClr val="tx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gradFill>
                    <a:gsLst>
                      <a:gs pos="0">
                        <a:schemeClr val="tx2">
                          <a:lumMod val="60000"/>
                          <a:lumOff val="40000"/>
                          <a:alpha val="30000"/>
                        </a:schemeClr>
                      </a:gs>
                      <a:gs pos="100000">
                        <a:schemeClr val="tx2">
                          <a:alpha val="30000"/>
                        </a:schemeClr>
                      </a:gs>
                    </a:gsLst>
                    <a:path path="shape">
                      <a:fillToRect l="50000" t="50000" r="50000" b="50000"/>
                    </a:path>
                  </a:gradFill>
                </a:endParaRPr>
              </a:p>
            </p:txBody>
          </p:sp>
          <p:cxnSp>
            <p:nvCxnSpPr>
              <p:cNvPr id="26" name="Straight Arrow Connector 25"/>
              <p:cNvCxnSpPr/>
              <p:nvPr/>
            </p:nvCxnSpPr>
            <p:spPr>
              <a:xfrm flipH="1">
                <a:off x="1991850" y="4065739"/>
                <a:ext cx="949626" cy="2192"/>
              </a:xfrm>
              <a:prstGeom prst="straightConnector1">
                <a:avLst/>
              </a:prstGeom>
              <a:ln w="38100">
                <a:solidFill>
                  <a:schemeClr val="tx1"/>
                </a:solidFill>
                <a:headEnd type="none" w="med" len="med"/>
                <a:tailEnd type="stealth" w="med" len="med"/>
              </a:ln>
              <a:effectLst/>
            </p:spPr>
            <p:style>
              <a:lnRef idx="3">
                <a:schemeClr val="accent2"/>
              </a:lnRef>
              <a:fillRef idx="0">
                <a:schemeClr val="accent2"/>
              </a:fillRef>
              <a:effectRef idx="2">
                <a:schemeClr val="accent2"/>
              </a:effectRef>
              <a:fontRef idx="minor">
                <a:schemeClr val="tx1"/>
              </a:fontRef>
            </p:style>
          </p:cxnSp>
        </p:grpSp>
        <p:grpSp>
          <p:nvGrpSpPr>
            <p:cNvPr id="8" name="Group 7"/>
            <p:cNvGrpSpPr/>
            <p:nvPr/>
          </p:nvGrpSpPr>
          <p:grpSpPr>
            <a:xfrm>
              <a:off x="2941476" y="3614042"/>
              <a:ext cx="1865991" cy="890492"/>
              <a:chOff x="2941476" y="3614042"/>
              <a:chExt cx="1865991" cy="890492"/>
            </a:xfrm>
          </p:grpSpPr>
          <p:sp>
            <p:nvSpPr>
              <p:cNvPr id="29" name="Ellipse 63"/>
              <p:cNvSpPr/>
              <p:nvPr/>
            </p:nvSpPr>
            <p:spPr>
              <a:xfrm>
                <a:off x="2968687" y="3614042"/>
                <a:ext cx="1838780" cy="890492"/>
              </a:xfrm>
              <a:prstGeom prst="ellipse">
                <a:avLst/>
              </a:prstGeom>
              <a:gradFill>
                <a:gsLst>
                  <a:gs pos="0">
                    <a:schemeClr val="tx2">
                      <a:lumMod val="0"/>
                      <a:lumOff val="100000"/>
                      <a:alpha val="9000"/>
                    </a:schemeClr>
                  </a:gs>
                  <a:gs pos="100000">
                    <a:schemeClr val="tx2">
                      <a:alpha val="33000"/>
                      <a:lumMod val="0"/>
                    </a:schemeClr>
                  </a:gs>
                </a:gsLst>
                <a:path path="shape">
                  <a:fillToRect l="50000" t="50000" r="50000" b="50000"/>
                </a:path>
              </a:gradFill>
              <a:ln w="6350">
                <a:solidFill>
                  <a:schemeClr val="tx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gradFill>
                    <a:gsLst>
                      <a:gs pos="0">
                        <a:schemeClr val="tx2">
                          <a:lumMod val="60000"/>
                          <a:lumOff val="40000"/>
                          <a:alpha val="30000"/>
                        </a:schemeClr>
                      </a:gs>
                      <a:gs pos="100000">
                        <a:schemeClr val="tx2">
                          <a:alpha val="30000"/>
                        </a:schemeClr>
                      </a:gs>
                    </a:gsLst>
                    <a:path path="shape">
                      <a:fillToRect l="50000" t="50000" r="50000" b="50000"/>
                    </a:path>
                  </a:gradFill>
                </a:endParaRPr>
              </a:p>
            </p:txBody>
          </p:sp>
          <p:cxnSp>
            <p:nvCxnSpPr>
              <p:cNvPr id="27" name="Straight Arrow Connector 26"/>
              <p:cNvCxnSpPr/>
              <p:nvPr/>
            </p:nvCxnSpPr>
            <p:spPr>
              <a:xfrm flipV="1">
                <a:off x="2941476" y="4065587"/>
                <a:ext cx="1084424" cy="152"/>
              </a:xfrm>
              <a:prstGeom prst="straightConnector1">
                <a:avLst/>
              </a:prstGeom>
              <a:ln w="38100">
                <a:solidFill>
                  <a:schemeClr val="tx1"/>
                </a:solidFill>
                <a:headEnd type="none" w="med" len="med"/>
                <a:tailEnd type="stealth" w="med" len="med"/>
              </a:ln>
              <a:effectLst/>
            </p:spPr>
            <p:style>
              <a:lnRef idx="3">
                <a:schemeClr val="accent2"/>
              </a:lnRef>
              <a:fillRef idx="0">
                <a:schemeClr val="accent2"/>
              </a:fillRef>
              <a:effectRef idx="2">
                <a:schemeClr val="accent2"/>
              </a:effectRef>
              <a:fontRef idx="minor">
                <a:schemeClr val="tx1"/>
              </a:fontRef>
            </p:style>
          </p:cxnSp>
        </p:grpSp>
      </p:grpSp>
      <p:grpSp>
        <p:nvGrpSpPr>
          <p:cNvPr id="30" name="Group 29"/>
          <p:cNvGrpSpPr/>
          <p:nvPr/>
        </p:nvGrpSpPr>
        <p:grpSpPr>
          <a:xfrm>
            <a:off x="732980" y="4889844"/>
            <a:ext cx="4199785" cy="1048677"/>
            <a:chOff x="1436402" y="3667382"/>
            <a:chExt cx="3149839" cy="786508"/>
          </a:xfrm>
        </p:grpSpPr>
        <p:grpSp>
          <p:nvGrpSpPr>
            <p:cNvPr id="32" name="Group 31"/>
            <p:cNvGrpSpPr/>
            <p:nvPr/>
          </p:nvGrpSpPr>
          <p:grpSpPr>
            <a:xfrm>
              <a:off x="1436402" y="3690442"/>
              <a:ext cx="1540329" cy="745957"/>
              <a:chOff x="1140631" y="3616982"/>
              <a:chExt cx="1838780" cy="890492"/>
            </a:xfrm>
          </p:grpSpPr>
          <p:sp>
            <p:nvSpPr>
              <p:cNvPr id="33" name="Ellipse 63"/>
              <p:cNvSpPr/>
              <p:nvPr/>
            </p:nvSpPr>
            <p:spPr>
              <a:xfrm>
                <a:off x="1140631" y="3616982"/>
                <a:ext cx="1838780" cy="890492"/>
              </a:xfrm>
              <a:prstGeom prst="ellipse">
                <a:avLst/>
              </a:prstGeom>
              <a:gradFill>
                <a:gsLst>
                  <a:gs pos="0">
                    <a:schemeClr val="tx2">
                      <a:lumMod val="0"/>
                      <a:lumOff val="100000"/>
                      <a:alpha val="9000"/>
                    </a:schemeClr>
                  </a:gs>
                  <a:gs pos="100000">
                    <a:schemeClr val="tx2">
                      <a:alpha val="33000"/>
                      <a:lumMod val="0"/>
                    </a:schemeClr>
                  </a:gs>
                </a:gsLst>
                <a:path path="shape">
                  <a:fillToRect l="50000" t="50000" r="50000" b="50000"/>
                </a:path>
              </a:gradFill>
              <a:ln w="6350">
                <a:solidFill>
                  <a:schemeClr val="tx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gradFill>
                    <a:gsLst>
                      <a:gs pos="0">
                        <a:schemeClr val="tx2">
                          <a:lumMod val="60000"/>
                          <a:lumOff val="40000"/>
                          <a:alpha val="30000"/>
                        </a:schemeClr>
                      </a:gs>
                      <a:gs pos="100000">
                        <a:schemeClr val="tx2">
                          <a:alpha val="30000"/>
                        </a:schemeClr>
                      </a:gs>
                    </a:gsLst>
                    <a:path path="shape">
                      <a:fillToRect l="50000" t="50000" r="50000" b="50000"/>
                    </a:path>
                  </a:gradFill>
                </a:endParaRPr>
              </a:p>
            </p:txBody>
          </p:sp>
          <p:cxnSp>
            <p:nvCxnSpPr>
              <p:cNvPr id="34" name="Straight Arrow Connector 33"/>
              <p:cNvCxnSpPr/>
              <p:nvPr/>
            </p:nvCxnSpPr>
            <p:spPr>
              <a:xfrm flipH="1">
                <a:off x="1981263" y="4064817"/>
                <a:ext cx="960212" cy="5592"/>
              </a:xfrm>
              <a:prstGeom prst="straightConnector1">
                <a:avLst/>
              </a:prstGeom>
              <a:ln w="38100">
                <a:solidFill>
                  <a:schemeClr val="tx1"/>
                </a:solidFill>
                <a:headEnd type="none" w="med" len="med"/>
                <a:tailEnd type="stealth" w="med" len="med"/>
              </a:ln>
              <a:effectLst/>
            </p:spPr>
            <p:style>
              <a:lnRef idx="3">
                <a:schemeClr val="accent2"/>
              </a:lnRef>
              <a:fillRef idx="0">
                <a:schemeClr val="accent2"/>
              </a:fillRef>
              <a:effectRef idx="2">
                <a:schemeClr val="accent2"/>
              </a:effectRef>
              <a:fontRef idx="minor">
                <a:schemeClr val="tx1"/>
              </a:fontRef>
            </p:style>
          </p:cxnSp>
        </p:grpSp>
        <p:grpSp>
          <p:nvGrpSpPr>
            <p:cNvPr id="35" name="Group 34"/>
            <p:cNvGrpSpPr/>
            <p:nvPr/>
          </p:nvGrpSpPr>
          <p:grpSpPr>
            <a:xfrm>
              <a:off x="2941479" y="3667382"/>
              <a:ext cx="1644762" cy="786508"/>
              <a:chOff x="2941476" y="3614042"/>
              <a:chExt cx="1862213" cy="890492"/>
            </a:xfrm>
          </p:grpSpPr>
          <p:sp>
            <p:nvSpPr>
              <p:cNvPr id="36" name="Ellipse 63"/>
              <p:cNvSpPr/>
              <p:nvPr/>
            </p:nvSpPr>
            <p:spPr>
              <a:xfrm>
                <a:off x="2964908" y="3614042"/>
                <a:ext cx="1838781" cy="890492"/>
              </a:xfrm>
              <a:prstGeom prst="ellipse">
                <a:avLst/>
              </a:prstGeom>
              <a:gradFill>
                <a:gsLst>
                  <a:gs pos="0">
                    <a:schemeClr val="tx2">
                      <a:lumMod val="0"/>
                      <a:lumOff val="100000"/>
                      <a:alpha val="9000"/>
                    </a:schemeClr>
                  </a:gs>
                  <a:gs pos="100000">
                    <a:schemeClr val="tx2">
                      <a:alpha val="33000"/>
                      <a:lumMod val="0"/>
                    </a:schemeClr>
                  </a:gs>
                </a:gsLst>
                <a:path path="shape">
                  <a:fillToRect l="50000" t="50000" r="50000" b="50000"/>
                </a:path>
              </a:gradFill>
              <a:ln w="6350">
                <a:solidFill>
                  <a:schemeClr val="tx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gradFill>
                    <a:gsLst>
                      <a:gs pos="0">
                        <a:schemeClr val="tx2">
                          <a:lumMod val="60000"/>
                          <a:lumOff val="40000"/>
                          <a:alpha val="30000"/>
                        </a:schemeClr>
                      </a:gs>
                      <a:gs pos="100000">
                        <a:schemeClr val="tx2">
                          <a:alpha val="30000"/>
                        </a:schemeClr>
                      </a:gs>
                    </a:gsLst>
                    <a:path path="shape">
                      <a:fillToRect l="50000" t="50000" r="50000" b="50000"/>
                    </a:path>
                  </a:gradFill>
                </a:endParaRPr>
              </a:p>
            </p:txBody>
          </p:sp>
          <p:cxnSp>
            <p:nvCxnSpPr>
              <p:cNvPr id="37" name="Straight Arrow Connector 36"/>
              <p:cNvCxnSpPr/>
              <p:nvPr/>
            </p:nvCxnSpPr>
            <p:spPr>
              <a:xfrm flipV="1">
                <a:off x="2941476" y="4064957"/>
                <a:ext cx="1084424" cy="152"/>
              </a:xfrm>
              <a:prstGeom prst="straightConnector1">
                <a:avLst/>
              </a:prstGeom>
              <a:ln w="38100">
                <a:solidFill>
                  <a:schemeClr val="tx1"/>
                </a:solidFill>
                <a:headEnd type="none" w="med" len="med"/>
                <a:tailEnd type="stealth" w="med" len="med"/>
              </a:ln>
              <a:effectLst/>
            </p:spPr>
            <p:style>
              <a:lnRef idx="3">
                <a:schemeClr val="accent2"/>
              </a:lnRef>
              <a:fillRef idx="0">
                <a:schemeClr val="accent2"/>
              </a:fillRef>
              <a:effectRef idx="2">
                <a:schemeClr val="accent2"/>
              </a:effectRef>
              <a:fontRef idx="minor">
                <a:schemeClr val="tx1"/>
              </a:fontRef>
            </p:style>
          </p:cxnSp>
        </p:grpSp>
      </p:grpSp>
      <p:grpSp>
        <p:nvGrpSpPr>
          <p:cNvPr id="40" name="Group 39"/>
          <p:cNvGrpSpPr/>
          <p:nvPr/>
        </p:nvGrpSpPr>
        <p:grpSpPr>
          <a:xfrm>
            <a:off x="1308251" y="5039866"/>
            <a:ext cx="2996563" cy="750377"/>
            <a:chOff x="1460652" y="3667382"/>
            <a:chExt cx="3140850" cy="786508"/>
          </a:xfrm>
        </p:grpSpPr>
        <p:grpSp>
          <p:nvGrpSpPr>
            <p:cNvPr id="41" name="Group 40"/>
            <p:cNvGrpSpPr/>
            <p:nvPr/>
          </p:nvGrpSpPr>
          <p:grpSpPr>
            <a:xfrm>
              <a:off x="1460652" y="3706963"/>
              <a:ext cx="1540329" cy="745957"/>
              <a:chOff x="1169580" y="3636704"/>
              <a:chExt cx="1838780" cy="890492"/>
            </a:xfrm>
          </p:grpSpPr>
          <p:sp>
            <p:nvSpPr>
              <p:cNvPr id="45" name="Ellipse 63"/>
              <p:cNvSpPr/>
              <p:nvPr/>
            </p:nvSpPr>
            <p:spPr>
              <a:xfrm>
                <a:off x="1169580" y="3636704"/>
                <a:ext cx="1838780" cy="890492"/>
              </a:xfrm>
              <a:prstGeom prst="ellipse">
                <a:avLst/>
              </a:prstGeom>
              <a:gradFill>
                <a:gsLst>
                  <a:gs pos="0">
                    <a:schemeClr val="tx2">
                      <a:lumMod val="0"/>
                      <a:lumOff val="100000"/>
                      <a:alpha val="9000"/>
                    </a:schemeClr>
                  </a:gs>
                  <a:gs pos="100000">
                    <a:schemeClr val="tx2">
                      <a:alpha val="33000"/>
                      <a:lumMod val="0"/>
                    </a:schemeClr>
                  </a:gs>
                </a:gsLst>
                <a:path path="shape">
                  <a:fillToRect l="50000" t="50000" r="50000" b="50000"/>
                </a:path>
              </a:gradFill>
              <a:ln w="6350">
                <a:solidFill>
                  <a:schemeClr val="tx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gradFill>
                    <a:gsLst>
                      <a:gs pos="0">
                        <a:schemeClr val="tx2">
                          <a:lumMod val="60000"/>
                          <a:lumOff val="40000"/>
                          <a:alpha val="30000"/>
                        </a:schemeClr>
                      </a:gs>
                      <a:gs pos="100000">
                        <a:schemeClr val="tx2">
                          <a:alpha val="30000"/>
                        </a:schemeClr>
                      </a:gs>
                    </a:gsLst>
                    <a:path path="shape">
                      <a:fillToRect l="50000" t="50000" r="50000" b="50000"/>
                    </a:path>
                  </a:gradFill>
                </a:endParaRPr>
              </a:p>
            </p:txBody>
          </p:sp>
          <p:cxnSp>
            <p:nvCxnSpPr>
              <p:cNvPr id="46" name="Straight Arrow Connector 45"/>
              <p:cNvCxnSpPr/>
              <p:nvPr/>
            </p:nvCxnSpPr>
            <p:spPr>
              <a:xfrm flipH="1" flipV="1">
                <a:off x="2069109" y="4063169"/>
                <a:ext cx="896205" cy="5552"/>
              </a:xfrm>
              <a:prstGeom prst="straightConnector1">
                <a:avLst/>
              </a:prstGeom>
              <a:ln w="38100">
                <a:solidFill>
                  <a:schemeClr val="tx1"/>
                </a:solidFill>
                <a:headEnd type="none" w="med" len="med"/>
                <a:tailEnd type="stealth" w="med" len="med"/>
              </a:ln>
              <a:effectLst/>
            </p:spPr>
            <p:style>
              <a:lnRef idx="3">
                <a:schemeClr val="accent2"/>
              </a:lnRef>
              <a:fillRef idx="0">
                <a:schemeClr val="accent2"/>
              </a:fillRef>
              <a:effectRef idx="2">
                <a:schemeClr val="accent2"/>
              </a:effectRef>
              <a:fontRef idx="minor">
                <a:schemeClr val="tx1"/>
              </a:fontRef>
            </p:style>
          </p:cxnSp>
        </p:grpSp>
        <p:grpSp>
          <p:nvGrpSpPr>
            <p:cNvPr id="42" name="Group 41"/>
            <p:cNvGrpSpPr/>
            <p:nvPr/>
          </p:nvGrpSpPr>
          <p:grpSpPr>
            <a:xfrm>
              <a:off x="2961448" y="3667382"/>
              <a:ext cx="1640054" cy="786508"/>
              <a:chOff x="2964087" y="3614042"/>
              <a:chExt cx="1856885" cy="890492"/>
            </a:xfrm>
          </p:grpSpPr>
          <p:sp>
            <p:nvSpPr>
              <p:cNvPr id="43" name="Ellipse 63"/>
              <p:cNvSpPr/>
              <p:nvPr/>
            </p:nvSpPr>
            <p:spPr>
              <a:xfrm>
                <a:off x="2982192" y="3614042"/>
                <a:ext cx="1838780" cy="890492"/>
              </a:xfrm>
              <a:prstGeom prst="ellipse">
                <a:avLst/>
              </a:prstGeom>
              <a:gradFill>
                <a:gsLst>
                  <a:gs pos="0">
                    <a:schemeClr val="tx2">
                      <a:lumMod val="0"/>
                      <a:lumOff val="100000"/>
                      <a:alpha val="9000"/>
                    </a:schemeClr>
                  </a:gs>
                  <a:gs pos="100000">
                    <a:schemeClr val="tx2">
                      <a:alpha val="33000"/>
                      <a:lumMod val="0"/>
                    </a:schemeClr>
                  </a:gs>
                </a:gsLst>
                <a:path path="shape">
                  <a:fillToRect l="50000" t="50000" r="50000" b="50000"/>
                </a:path>
              </a:gradFill>
              <a:ln w="6350">
                <a:solidFill>
                  <a:schemeClr val="tx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gradFill>
                    <a:gsLst>
                      <a:gs pos="0">
                        <a:schemeClr val="tx2">
                          <a:lumMod val="60000"/>
                          <a:lumOff val="40000"/>
                          <a:alpha val="30000"/>
                        </a:schemeClr>
                      </a:gs>
                      <a:gs pos="100000">
                        <a:schemeClr val="tx2">
                          <a:alpha val="30000"/>
                        </a:schemeClr>
                      </a:gs>
                    </a:gsLst>
                    <a:path path="shape">
                      <a:fillToRect l="50000" t="50000" r="50000" b="50000"/>
                    </a:path>
                  </a:gradFill>
                </a:endParaRPr>
              </a:p>
            </p:txBody>
          </p:sp>
          <p:cxnSp>
            <p:nvCxnSpPr>
              <p:cNvPr id="44" name="Straight Arrow Connector 43"/>
              <p:cNvCxnSpPr/>
              <p:nvPr/>
            </p:nvCxnSpPr>
            <p:spPr>
              <a:xfrm flipV="1">
                <a:off x="2964087" y="4068444"/>
                <a:ext cx="1084423" cy="152"/>
              </a:xfrm>
              <a:prstGeom prst="straightConnector1">
                <a:avLst/>
              </a:prstGeom>
              <a:ln w="38100">
                <a:solidFill>
                  <a:schemeClr val="tx1"/>
                </a:solidFill>
                <a:headEnd type="none" w="med" len="med"/>
                <a:tailEnd type="stealth" w="med" len="med"/>
              </a:ln>
              <a:effectLst/>
            </p:spPr>
            <p:style>
              <a:lnRef idx="3">
                <a:schemeClr val="accent2"/>
              </a:lnRef>
              <a:fillRef idx="0">
                <a:schemeClr val="accent2"/>
              </a:fillRef>
              <a:effectRef idx="2">
                <a:schemeClr val="accent2"/>
              </a:effectRef>
              <a:fontRef idx="minor">
                <a:schemeClr val="tx1"/>
              </a:fontRef>
            </p:style>
          </p:cxnSp>
        </p:grpSp>
      </p:grpSp>
    </p:spTree>
    <p:extLst>
      <p:ext uri="{BB962C8B-B14F-4D97-AF65-F5344CB8AC3E}">
        <p14:creationId xmlns:p14="http://schemas.microsoft.com/office/powerpoint/2010/main" val="4178359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fade">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fade">
                                      <p:cBhvr>
                                        <p:cTn id="17" dur="500"/>
                                        <p:tgtEl>
                                          <p:spTgt spid="34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1"/>
                                        </p:tgtEl>
                                      </p:cBhvr>
                                    </p:animEffect>
                                    <p:set>
                                      <p:cBhvr>
                                        <p:cTn id="30" dur="1" fill="hold">
                                          <p:stCondLst>
                                            <p:cond delay="499"/>
                                          </p:stCondLst>
                                        </p:cTn>
                                        <p:tgtEl>
                                          <p:spTgt spid="31"/>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30"/>
                                        </p:tgtEl>
                                      </p:cBhvr>
                                    </p:animEffect>
                                    <p:set>
                                      <p:cBhvr>
                                        <p:cTn id="38" dur="1" fill="hold">
                                          <p:stCondLst>
                                            <p:cond delay="499"/>
                                          </p:stCondLst>
                                        </p:cTn>
                                        <p:tgtEl>
                                          <p:spTgt spid="30"/>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4819">
                                            <p:txEl>
                                              <p:pRg st="3" end="3"/>
                                            </p:txEl>
                                          </p:spTgt>
                                        </p:tgtEl>
                                        <p:attrNameLst>
                                          <p:attrName>style.visibility</p:attrName>
                                        </p:attrNameLst>
                                      </p:cBhvr>
                                      <p:to>
                                        <p:strVal val="visible"/>
                                      </p:to>
                                    </p:set>
                                    <p:animEffect transition="in" filter="fade">
                                      <p:cBhvr>
                                        <p:cTn id="46" dur="500"/>
                                        <p:tgtEl>
                                          <p:spTgt spid="34819">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4819">
                                            <p:txEl>
                                              <p:pRg st="4" end="4"/>
                                            </p:txEl>
                                          </p:spTgt>
                                        </p:tgtEl>
                                        <p:attrNameLst>
                                          <p:attrName>style.visibility</p:attrName>
                                        </p:attrNameLst>
                                      </p:cBhvr>
                                      <p:to>
                                        <p:strVal val="visible"/>
                                      </p:to>
                                    </p:set>
                                    <p:animEffect transition="in" filter="fade">
                                      <p:cBhvr>
                                        <p:cTn id="51"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788267"/>
            <a:ext cx="3707904" cy="3544049"/>
          </a:xfrm>
          <a:prstGeom prst="rect">
            <a:avLst/>
          </a:prstGeom>
          <a:effectLst>
            <a:softEdge rad="31750"/>
          </a:effectLst>
        </p:spPr>
      </p:pic>
      <p:sp>
        <p:nvSpPr>
          <p:cNvPr id="5" name="Text Placeholder 4"/>
          <p:cNvSpPr>
            <a:spLocks noGrp="1"/>
          </p:cNvSpPr>
          <p:nvPr>
            <p:ph type="body" sz="quarter" idx="10"/>
          </p:nvPr>
        </p:nvSpPr>
        <p:spPr/>
        <p:txBody>
          <a:bodyPr/>
          <a:lstStyle/>
          <a:p>
            <a:r>
              <a:rPr lang="en-US" dirty="0"/>
              <a:t>Adaptive Bandwidth Selection</a:t>
            </a:r>
          </a:p>
        </p:txBody>
      </p:sp>
      <p:sp>
        <p:nvSpPr>
          <p:cNvPr id="34819" name="Rectangle 3"/>
          <p:cNvSpPr>
            <a:spLocks noGrp="1" noChangeArrowheads="1"/>
          </p:cNvSpPr>
          <p:nvPr>
            <p:ph sz="quarter" idx="11"/>
          </p:nvPr>
        </p:nvSpPr>
        <p:spPr/>
        <p:txBody>
          <a:bodyPr>
            <a:normAutofit/>
          </a:bodyPr>
          <a:lstStyle/>
          <a:p>
            <a:r>
              <a:rPr lang="en-US" sz="3200" dirty="0" smtClean="0"/>
              <a:t>Estimate all unknowns</a:t>
            </a:r>
          </a:p>
          <a:p>
            <a:r>
              <a:rPr lang="en-US" sz="2600" dirty="0"/>
              <a:t>	</a:t>
            </a:r>
            <a:r>
              <a:rPr lang="en-US" sz="2600" dirty="0" smtClean="0"/>
              <a:t>Path variance</a:t>
            </a:r>
          </a:p>
          <a:p>
            <a:r>
              <a:rPr lang="en-US" sz="2600" dirty="0"/>
              <a:t>	</a:t>
            </a:r>
            <a:r>
              <a:rPr lang="en-US" sz="2600" dirty="0" smtClean="0"/>
              <a:t>Pixel </a:t>
            </a:r>
            <a:r>
              <a:rPr lang="en-US" sz="2600" dirty="0" err="1" smtClean="0"/>
              <a:t>Laplacian</a:t>
            </a:r>
            <a:endParaRPr lang="en-US" sz="2600" dirty="0" smtClean="0"/>
          </a:p>
          <a:p>
            <a:r>
              <a:rPr lang="en-US" sz="3200" dirty="0" smtClean="0"/>
              <a:t>Minimize MSE as MSE(r)</a:t>
            </a:r>
          </a:p>
          <a:p>
            <a:r>
              <a:rPr lang="en-US" sz="3200" dirty="0" smtClean="0"/>
              <a:t>Lower initial error </a:t>
            </a:r>
          </a:p>
          <a:p>
            <a:pPr lvl="1"/>
            <a:r>
              <a:rPr lang="en-US" sz="2600" dirty="0" smtClean="0"/>
              <a:t>Keeps </a:t>
            </a:r>
            <a:r>
              <a:rPr lang="en-US" sz="2600" dirty="0"/>
              <a:t>noise-bias </a:t>
            </a:r>
            <a:r>
              <a:rPr lang="en-US" sz="2600" dirty="0" smtClean="0"/>
              <a:t>balance</a:t>
            </a:r>
          </a:p>
          <a:p>
            <a:pPr lvl="1"/>
            <a:r>
              <a:rPr lang="en-US" sz="2600" dirty="0" smtClean="0"/>
              <a:t>Data-driven </a:t>
            </a:r>
            <a:r>
              <a:rPr lang="en-US" sz="2600" dirty="0"/>
              <a:t>bandwidth selector</a:t>
            </a:r>
          </a:p>
          <a:p>
            <a:pPr lvl="1"/>
            <a:endParaRPr lang="en-US" sz="2600" dirty="0"/>
          </a:p>
        </p:txBody>
      </p:sp>
    </p:spTree>
    <p:extLst>
      <p:ext uri="{BB962C8B-B14F-4D97-AF65-F5344CB8AC3E}">
        <p14:creationId xmlns:p14="http://schemas.microsoft.com/office/powerpoint/2010/main" val="2488199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fade">
                                      <p:cBhvr>
                                        <p:cTn id="10" dur="500"/>
                                        <p:tgtEl>
                                          <p:spTgt spid="3481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Effect transition="in" filter="fade">
                                      <p:cBhvr>
                                        <p:cTn id="13" dur="500"/>
                                        <p:tgtEl>
                                          <p:spTgt spid="3481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4819">
                                            <p:txEl>
                                              <p:pRg st="3" end="3"/>
                                            </p:txEl>
                                          </p:spTgt>
                                        </p:tgtEl>
                                        <p:attrNameLst>
                                          <p:attrName>style.visibility</p:attrName>
                                        </p:attrNameLst>
                                      </p:cBhvr>
                                      <p:to>
                                        <p:strVal val="visible"/>
                                      </p:to>
                                    </p:set>
                                    <p:animEffect transition="in" filter="fade">
                                      <p:cBhvr>
                                        <p:cTn id="18" dur="500"/>
                                        <p:tgtEl>
                                          <p:spTgt spid="3481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animEffect transition="in" filter="fade">
                                      <p:cBhvr>
                                        <p:cTn id="23" dur="500"/>
                                        <p:tgtEl>
                                          <p:spTgt spid="34819">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819">
                                            <p:txEl>
                                              <p:pRg st="5" end="5"/>
                                            </p:txEl>
                                          </p:spTgt>
                                        </p:tgtEl>
                                        <p:attrNameLst>
                                          <p:attrName>style.visibility</p:attrName>
                                        </p:attrNameLst>
                                      </p:cBhvr>
                                      <p:to>
                                        <p:strVal val="visible"/>
                                      </p:to>
                                    </p:set>
                                    <p:animEffect transition="in" filter="fade">
                                      <p:cBhvr>
                                        <p:cTn id="29" dur="500"/>
                                        <p:tgtEl>
                                          <p:spTgt spid="34819">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819">
                                            <p:txEl>
                                              <p:pRg st="6" end="6"/>
                                            </p:txEl>
                                          </p:spTgt>
                                        </p:tgtEl>
                                        <p:attrNameLst>
                                          <p:attrName>style.visibility</p:attrName>
                                        </p:attrNameLst>
                                      </p:cBhvr>
                                      <p:to>
                                        <p:strVal val="visible"/>
                                      </p:to>
                                    </p:set>
                                    <p:animEffect transition="in" filter="fade">
                                      <p:cBhvr>
                                        <p:cTn id="32" dur="500"/>
                                        <p:tgtEl>
                                          <p:spTgt spid="34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Anton\Desktop\out_orig.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02662" y="843990"/>
            <a:ext cx="4313183" cy="431318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20983" y="3840084"/>
            <a:ext cx="4016288" cy="2124419"/>
            <a:chOff x="366022" y="4056128"/>
            <a:chExt cx="4016288" cy="2124418"/>
          </a:xfrm>
        </p:grpSpPr>
        <p:pic>
          <p:nvPicPr>
            <p:cNvPr id="3075" name="Picture 3" descr="C:\Users\Anton\Desktop\out_orig.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82478" t="71431" r="4502" b="17407"/>
            <a:stretch/>
          </p:blipFill>
          <p:spPr bwMode="auto">
            <a:xfrm>
              <a:off x="366022" y="4293096"/>
              <a:ext cx="2201879" cy="1887450"/>
            </a:xfrm>
            <a:prstGeom prst="rect">
              <a:avLst/>
            </a:prstGeom>
            <a:noFill/>
            <a:ln w="19050">
              <a:solidFill>
                <a:srgbClr val="FF0000"/>
              </a:solidFill>
            </a:ln>
            <a:effectLst/>
            <a:extLst>
              <a:ext uri="{909E8E84-426E-40DD-AFC4-6F175D3DCCD1}">
                <a14:hiddenFill xmlns:a14="http://schemas.microsoft.com/office/drawing/2010/main">
                  <a:solidFill>
                    <a:srgbClr val="FFFFFF"/>
                  </a:solidFill>
                </a14:hiddenFill>
              </a:ext>
            </a:extLst>
          </p:spPr>
        </p:pic>
        <p:sp>
          <p:nvSpPr>
            <p:cNvPr id="27" name="Rectangle 26"/>
            <p:cNvSpPr/>
            <p:nvPr/>
          </p:nvSpPr>
          <p:spPr>
            <a:xfrm>
              <a:off x="3779912" y="4056128"/>
              <a:ext cx="602397" cy="526754"/>
            </a:xfrm>
            <a:prstGeom prst="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600"/>
            </a:p>
          </p:txBody>
        </p:sp>
        <p:cxnSp>
          <p:nvCxnSpPr>
            <p:cNvPr id="24" name="Straight Connector 23"/>
            <p:cNvCxnSpPr/>
            <p:nvPr/>
          </p:nvCxnSpPr>
          <p:spPr>
            <a:xfrm flipH="1">
              <a:off x="366022" y="4056128"/>
              <a:ext cx="3413890" cy="236968"/>
            </a:xfrm>
            <a:prstGeom prst="line">
              <a:avLst/>
            </a:prstGeom>
            <a:ln w="19050">
              <a:solidFill>
                <a:srgbClr val="FF0000"/>
              </a:solidFill>
            </a:ln>
            <a:effectLst/>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flipH="1">
              <a:off x="2567901" y="4582882"/>
              <a:ext cx="1814409" cy="1597664"/>
            </a:xfrm>
            <a:prstGeom prst="line">
              <a:avLst/>
            </a:prstGeom>
            <a:ln w="19050">
              <a:solidFill>
                <a:srgbClr val="FF0000"/>
              </a:solidFill>
            </a:ln>
            <a:effectLst/>
          </p:spPr>
          <p:style>
            <a:lnRef idx="2">
              <a:schemeClr val="accent2"/>
            </a:lnRef>
            <a:fillRef idx="0">
              <a:schemeClr val="accent2"/>
            </a:fillRef>
            <a:effectRef idx="1">
              <a:schemeClr val="accent2"/>
            </a:effectRef>
            <a:fontRef idx="minor">
              <a:schemeClr val="tx1"/>
            </a:fontRef>
          </p:style>
        </p:cxnSp>
      </p:grpSp>
      <p:pic>
        <p:nvPicPr>
          <p:cNvPr id="4098" name="Picture 2" descr="C:\Users\Anton\Desktop\out_adapt.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641290" y="836713"/>
            <a:ext cx="4320459" cy="432045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801911" y="3868361"/>
            <a:ext cx="3999857" cy="2025663"/>
            <a:chOff x="4846949" y="4084404"/>
            <a:chExt cx="3999857" cy="2025662"/>
          </a:xfrm>
        </p:grpSpPr>
        <p:pic>
          <p:nvPicPr>
            <p:cNvPr id="3074" name="Picture 2" descr="C:\Users\Anton\Desktop\out_adapt.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82618" t="71703" r="4293" b="16852"/>
            <a:stretch/>
          </p:blipFill>
          <p:spPr bwMode="auto">
            <a:xfrm>
              <a:off x="4846949" y="4221088"/>
              <a:ext cx="2160240" cy="1888978"/>
            </a:xfrm>
            <a:prstGeom prst="rect">
              <a:avLst/>
            </a:prstGeom>
            <a:noFill/>
            <a:ln w="19050">
              <a:solidFill>
                <a:srgbClr val="FF0000"/>
              </a:solidFill>
            </a:ln>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8244408" y="4084404"/>
              <a:ext cx="602397" cy="526754"/>
            </a:xfrm>
            <a:prstGeom prst="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600"/>
            </a:p>
          </p:txBody>
        </p:sp>
        <p:cxnSp>
          <p:nvCxnSpPr>
            <p:cNvPr id="35" name="Straight Connector 34"/>
            <p:cNvCxnSpPr/>
            <p:nvPr/>
          </p:nvCxnSpPr>
          <p:spPr>
            <a:xfrm flipH="1">
              <a:off x="4846950" y="4084404"/>
              <a:ext cx="3397458" cy="136684"/>
            </a:xfrm>
            <a:prstGeom prst="line">
              <a:avLst/>
            </a:prstGeom>
            <a:ln w="19050">
              <a:solidFill>
                <a:srgbClr val="FF0000"/>
              </a:solidFill>
            </a:ln>
            <a:effectLst/>
          </p:spPr>
          <p:style>
            <a:lnRef idx="2">
              <a:schemeClr val="accent2"/>
            </a:lnRef>
            <a:fillRef idx="0">
              <a:schemeClr val="accent2"/>
            </a:fillRef>
            <a:effectRef idx="1">
              <a:schemeClr val="accent2"/>
            </a:effectRef>
            <a:fontRef idx="minor">
              <a:schemeClr val="tx1"/>
            </a:fontRef>
          </p:style>
        </p:cxnSp>
        <p:cxnSp>
          <p:nvCxnSpPr>
            <p:cNvPr id="39" name="Straight Connector 38"/>
            <p:cNvCxnSpPr/>
            <p:nvPr/>
          </p:nvCxnSpPr>
          <p:spPr>
            <a:xfrm flipH="1">
              <a:off x="7007189" y="4611158"/>
              <a:ext cx="1839617" cy="1498908"/>
            </a:xfrm>
            <a:prstGeom prst="line">
              <a:avLst/>
            </a:prstGeom>
            <a:ln w="19050">
              <a:solidFill>
                <a:srgbClr val="FF0000"/>
              </a:solidFill>
            </a:ln>
            <a:effectLst/>
          </p:spPr>
          <p:style>
            <a:lnRef idx="2">
              <a:schemeClr val="accent2"/>
            </a:lnRef>
            <a:fillRef idx="0">
              <a:schemeClr val="accent2"/>
            </a:fillRef>
            <a:effectRef idx="1">
              <a:schemeClr val="accent2"/>
            </a:effectRef>
            <a:fontRef idx="minor">
              <a:schemeClr val="tx1"/>
            </a:fontRef>
          </p:style>
        </p:cxnSp>
      </p:grpSp>
      <p:sp>
        <p:nvSpPr>
          <p:cNvPr id="40" name="TextBox 39"/>
          <p:cNvSpPr txBox="1"/>
          <p:nvPr/>
        </p:nvSpPr>
        <p:spPr>
          <a:xfrm>
            <a:off x="202709" y="843988"/>
            <a:ext cx="3490058" cy="379656"/>
          </a:xfrm>
          <a:prstGeom prst="rect">
            <a:avLst/>
          </a:prstGeom>
          <a:noFill/>
        </p:spPr>
        <p:txBody>
          <a:bodyPr wrap="none" rtlCol="0">
            <a:spAutoFit/>
          </a:bodyPr>
          <a:lstStyle>
            <a:defPPr>
              <a:defRPr lang="en-US"/>
            </a:defPPr>
            <a:lvl1pPr>
              <a:defRPr b="1">
                <a:ln w="9525">
                  <a:solidFill>
                    <a:schemeClr val="tx1"/>
                  </a:solidFill>
                </a:ln>
                <a:solidFill>
                  <a:schemeClr val="bg1"/>
                </a:solidFill>
              </a:defRPr>
            </a:lvl1pPr>
          </a:lstStyle>
          <a:p>
            <a:r>
              <a:rPr lang="en-US" sz="1867" dirty="0">
                <a:ln w="9525">
                  <a:noFill/>
                </a:ln>
                <a:latin typeface="Arial" panose="020B0604020202020204" pitchFamily="34" charset="0"/>
                <a:cs typeface="Arial" panose="020B0604020202020204" pitchFamily="34" charset="0"/>
              </a:rPr>
              <a:t>Progressive Photon Mapping</a:t>
            </a:r>
            <a:endParaRPr lang="en-GB" sz="1867" dirty="0">
              <a:ln w="9525">
                <a:noFill/>
              </a:ln>
              <a:latin typeface="Arial" panose="020B0604020202020204" pitchFamily="34" charset="0"/>
              <a:cs typeface="Arial" panose="020B0604020202020204" pitchFamily="34" charset="0"/>
            </a:endParaRPr>
          </a:p>
        </p:txBody>
      </p:sp>
      <p:sp>
        <p:nvSpPr>
          <p:cNvPr id="45" name="TextBox 44"/>
          <p:cNvSpPr txBox="1"/>
          <p:nvPr/>
        </p:nvSpPr>
        <p:spPr>
          <a:xfrm>
            <a:off x="4641289" y="843988"/>
            <a:ext cx="1779654" cy="379656"/>
          </a:xfrm>
          <a:prstGeom prst="rect">
            <a:avLst/>
          </a:prstGeom>
          <a:noFill/>
        </p:spPr>
        <p:txBody>
          <a:bodyPr wrap="none" rtlCol="0">
            <a:spAutoFit/>
          </a:bodyPr>
          <a:lstStyle>
            <a:defPPr>
              <a:defRPr lang="en-US"/>
            </a:defPPr>
            <a:lvl1pPr>
              <a:defRPr b="1">
                <a:ln w="9525">
                  <a:solidFill>
                    <a:schemeClr val="tx1"/>
                  </a:solidFill>
                </a:ln>
                <a:solidFill>
                  <a:schemeClr val="bg1"/>
                </a:solidFill>
              </a:defRPr>
            </a:lvl1pPr>
          </a:lstStyle>
          <a:p>
            <a:r>
              <a:rPr lang="en-US" sz="1867" dirty="0">
                <a:ln w="9525">
                  <a:noFill/>
                </a:ln>
                <a:latin typeface="Arial" panose="020B0604020202020204" pitchFamily="34" charset="0"/>
                <a:cs typeface="Arial" panose="020B0604020202020204" pitchFamily="34" charset="0"/>
              </a:rPr>
              <a:t>Adaptive PPM</a:t>
            </a:r>
            <a:endParaRPr lang="en-GB" sz="1867" dirty="0">
              <a:ln w="9525">
                <a:noFill/>
              </a:ln>
              <a:latin typeface="Arial" panose="020B0604020202020204" pitchFamily="34" charset="0"/>
              <a:cs typeface="Arial" panose="020B0604020202020204" pitchFamily="34" charset="0"/>
            </a:endParaRPr>
          </a:p>
        </p:txBody>
      </p:sp>
      <p:sp>
        <p:nvSpPr>
          <p:cNvPr id="46" name="TextBox 45"/>
          <p:cNvSpPr txBox="1"/>
          <p:nvPr/>
        </p:nvSpPr>
        <p:spPr>
          <a:xfrm>
            <a:off x="3482261" y="1485755"/>
            <a:ext cx="2162772" cy="502766"/>
          </a:xfrm>
          <a:prstGeom prst="rect">
            <a:avLst/>
          </a:prstGeom>
          <a:solidFill>
            <a:schemeClr val="tx1"/>
          </a:solidFill>
          <a:ln>
            <a:solidFill>
              <a:schemeClr val="tx1">
                <a:lumMod val="65000"/>
                <a:lumOff val="35000"/>
              </a:schemeClr>
            </a:solidFill>
          </a:ln>
          <a:effectLst/>
        </p:spPr>
        <p:style>
          <a:lnRef idx="1">
            <a:schemeClr val="dk1"/>
          </a:lnRef>
          <a:fillRef idx="2">
            <a:schemeClr val="dk1"/>
          </a:fillRef>
          <a:effectRef idx="1">
            <a:schemeClr val="dk1"/>
          </a:effectRef>
          <a:fontRef idx="minor">
            <a:schemeClr val="dk1"/>
          </a:fontRef>
        </p:style>
        <p:txBody>
          <a:bodyPr wrap="none" rtlCol="0">
            <a:spAutoFit/>
          </a:bodyPr>
          <a:lstStyle/>
          <a:p>
            <a:r>
              <a:rPr lang="en-US" sz="2667" b="1" dirty="0">
                <a:ln w="9525">
                  <a:noFill/>
                </a:ln>
                <a:solidFill>
                  <a:schemeClr val="bg1"/>
                </a:solidFill>
                <a:latin typeface="Arial" panose="020B0604020202020204" pitchFamily="34" charset="0"/>
                <a:cs typeface="Arial" panose="020B0604020202020204" pitchFamily="34" charset="0"/>
              </a:rPr>
              <a:t>20 seconds!</a:t>
            </a:r>
            <a:endParaRPr lang="en-GB" sz="2667" b="1" dirty="0">
              <a:ln w="9525">
                <a:noFill/>
              </a:ln>
              <a:solidFill>
                <a:schemeClr val="bg1"/>
              </a:solidFill>
              <a:latin typeface="Arial" panose="020B0604020202020204" pitchFamily="34" charset="0"/>
              <a:cs typeface="Arial" panose="020B0604020202020204" pitchFamily="34" charset="0"/>
            </a:endParaRPr>
          </a:p>
        </p:txBody>
      </p:sp>
      <p:sp>
        <p:nvSpPr>
          <p:cNvPr id="2" name="Text Placeholder 1"/>
          <p:cNvSpPr>
            <a:spLocks noGrp="1"/>
          </p:cNvSpPr>
          <p:nvPr>
            <p:ph type="body" sz="quarter" idx="10"/>
          </p:nvPr>
        </p:nvSpPr>
        <p:spPr/>
        <p:txBody>
          <a:bodyPr/>
          <a:lstStyle/>
          <a:p>
            <a:r>
              <a:rPr lang="en-US" dirty="0"/>
              <a:t>Results</a:t>
            </a:r>
          </a:p>
        </p:txBody>
      </p:sp>
    </p:spTree>
    <p:extLst>
      <p:ext uri="{BB962C8B-B14F-4D97-AF65-F5344CB8AC3E}">
        <p14:creationId xmlns:p14="http://schemas.microsoft.com/office/powerpoint/2010/main" val="4046933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206664" y="843990"/>
            <a:ext cx="4313183" cy="431318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91087" y="2204844"/>
            <a:ext cx="3712345" cy="3771195"/>
            <a:chOff x="232122" y="2420888"/>
            <a:chExt cx="3712345" cy="3771194"/>
          </a:xfrm>
          <a:effectLst/>
        </p:grpSpPr>
        <p:pic>
          <p:nvPicPr>
            <p:cNvPr id="3075" name="Picture 3"/>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61590" t="30651" r="11790" b="51189"/>
            <a:stretch/>
          </p:blipFill>
          <p:spPr bwMode="auto">
            <a:xfrm>
              <a:off x="232122" y="4529141"/>
              <a:ext cx="2437618" cy="1662941"/>
            </a:xfrm>
            <a:prstGeom prst="rect">
              <a:avLst/>
            </a:prstGeom>
            <a:noFill/>
            <a:ln w="19050">
              <a:solidFill>
                <a:srgbClr val="FF0000"/>
              </a:solidFill>
            </a:ln>
            <a:effectLst/>
            <a:extLst>
              <a:ext uri="{909E8E84-426E-40DD-AFC4-6F175D3DCCD1}">
                <a14:hiddenFill xmlns:a14="http://schemas.microsoft.com/office/drawing/2010/main">
                  <a:solidFill>
                    <a:srgbClr val="FFFFFF"/>
                  </a:solidFill>
                </a14:hiddenFill>
              </a:ext>
            </a:extLst>
          </p:spPr>
        </p:pic>
        <p:sp>
          <p:nvSpPr>
            <p:cNvPr id="27" name="Rectangle 26"/>
            <p:cNvSpPr/>
            <p:nvPr/>
          </p:nvSpPr>
          <p:spPr>
            <a:xfrm>
              <a:off x="2923628" y="2420888"/>
              <a:ext cx="1020839" cy="720080"/>
            </a:xfrm>
            <a:prstGeom prst="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600"/>
            </a:p>
          </p:txBody>
        </p:sp>
        <p:cxnSp>
          <p:nvCxnSpPr>
            <p:cNvPr id="24" name="Straight Connector 23"/>
            <p:cNvCxnSpPr/>
            <p:nvPr/>
          </p:nvCxnSpPr>
          <p:spPr>
            <a:xfrm flipH="1">
              <a:off x="232122" y="2420888"/>
              <a:ext cx="2691506" cy="2108253"/>
            </a:xfrm>
            <a:prstGeom prst="line">
              <a:avLst/>
            </a:prstGeom>
            <a:ln w="19050">
              <a:solidFill>
                <a:srgbClr val="FF0000"/>
              </a:solidFill>
            </a:ln>
            <a:effectLst/>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flipH="1">
              <a:off x="2669741" y="3140968"/>
              <a:ext cx="1274726" cy="3051114"/>
            </a:xfrm>
            <a:prstGeom prst="line">
              <a:avLst/>
            </a:prstGeom>
            <a:ln w="19050">
              <a:solidFill>
                <a:srgbClr val="FF0000"/>
              </a:solidFill>
            </a:ln>
            <a:effectLst/>
          </p:spPr>
          <p:style>
            <a:lnRef idx="2">
              <a:schemeClr val="accent2"/>
            </a:lnRef>
            <a:fillRef idx="0">
              <a:schemeClr val="accent2"/>
            </a:fillRef>
            <a:effectRef idx="1">
              <a:schemeClr val="accent2"/>
            </a:effectRef>
            <a:fontRef idx="minor">
              <a:schemeClr val="tx1"/>
            </a:fontRef>
          </p:style>
        </p:cxnSp>
      </p:grpSp>
      <p:pic>
        <p:nvPicPr>
          <p:cNvPr id="4098" name="Picture 2"/>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4645292" y="836713"/>
            <a:ext cx="4320459" cy="4320459"/>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06711" y="843988"/>
            <a:ext cx="3490058" cy="379656"/>
          </a:xfrm>
          <a:prstGeom prst="rect">
            <a:avLst/>
          </a:prstGeom>
          <a:noFill/>
        </p:spPr>
        <p:txBody>
          <a:bodyPr wrap="none" rtlCol="0">
            <a:spAutoFit/>
          </a:bodyPr>
          <a:lstStyle/>
          <a:p>
            <a:r>
              <a:rPr lang="en-US" sz="1867" b="1" dirty="0">
                <a:ln w="9525">
                  <a:noFill/>
                </a:ln>
                <a:solidFill>
                  <a:schemeClr val="bg1"/>
                </a:solidFill>
                <a:effectLst>
                  <a:outerShdw blurRad="12700" algn="ctr" rotWithShape="0">
                    <a:schemeClr val="tx1"/>
                  </a:outerShdw>
                </a:effectLst>
                <a:latin typeface="Arial" panose="020B0604020202020204" pitchFamily="34" charset="0"/>
                <a:cs typeface="Arial" panose="020B0604020202020204" pitchFamily="34" charset="0"/>
              </a:rPr>
              <a:t>Progressive Photon Mapping</a:t>
            </a:r>
            <a:endParaRPr lang="en-GB" sz="1867" b="1" dirty="0">
              <a:ln w="9525">
                <a:noFill/>
              </a:ln>
              <a:solidFill>
                <a:schemeClr val="bg1"/>
              </a:solidFill>
              <a:effectLst>
                <a:outerShdw blurRad="12700" algn="ctr" rotWithShape="0">
                  <a:schemeClr val="tx1"/>
                </a:outerShdw>
              </a:effectLst>
              <a:latin typeface="Arial" panose="020B0604020202020204" pitchFamily="34" charset="0"/>
              <a:cs typeface="Arial" panose="020B0604020202020204" pitchFamily="34" charset="0"/>
            </a:endParaRPr>
          </a:p>
        </p:txBody>
      </p:sp>
      <p:sp>
        <p:nvSpPr>
          <p:cNvPr id="45" name="TextBox 44"/>
          <p:cNvSpPr txBox="1"/>
          <p:nvPr/>
        </p:nvSpPr>
        <p:spPr>
          <a:xfrm>
            <a:off x="4645291" y="843988"/>
            <a:ext cx="1779654" cy="379656"/>
          </a:xfrm>
          <a:prstGeom prst="rect">
            <a:avLst/>
          </a:prstGeom>
          <a:noFill/>
        </p:spPr>
        <p:txBody>
          <a:bodyPr wrap="none" rtlCol="0">
            <a:spAutoFit/>
          </a:bodyPr>
          <a:lstStyle>
            <a:defPPr>
              <a:defRPr lang="en-US"/>
            </a:defPPr>
            <a:lvl1pPr>
              <a:defRPr b="1">
                <a:ln w="9525">
                  <a:solidFill>
                    <a:schemeClr val="tx1"/>
                  </a:solidFill>
                </a:ln>
                <a:solidFill>
                  <a:schemeClr val="bg1"/>
                </a:solidFill>
              </a:defRPr>
            </a:lvl1pPr>
          </a:lstStyle>
          <a:p>
            <a:r>
              <a:rPr lang="en-US" sz="1867" dirty="0">
                <a:ln w="9525">
                  <a:noFill/>
                </a:ln>
                <a:effectLst>
                  <a:outerShdw blurRad="12700" algn="ctr" rotWithShape="0">
                    <a:schemeClr val="tx1"/>
                  </a:outerShdw>
                </a:effectLst>
                <a:latin typeface="Arial" panose="020B0604020202020204" pitchFamily="34" charset="0"/>
                <a:cs typeface="Arial" panose="020B0604020202020204" pitchFamily="34" charset="0"/>
              </a:rPr>
              <a:t>Adaptive PPM</a:t>
            </a:r>
            <a:endParaRPr lang="en-GB" sz="1867" dirty="0">
              <a:ln w="9525">
                <a:noFill/>
              </a:ln>
              <a:effectLst>
                <a:outerShdw blurRad="12700" algn="ctr" rotWithShape="0">
                  <a:schemeClr val="tx1"/>
                </a:outerShdw>
              </a:effectLst>
              <a:latin typeface="Arial" panose="020B0604020202020204" pitchFamily="34" charset="0"/>
              <a:cs typeface="Arial" panose="020B0604020202020204" pitchFamily="34" charset="0"/>
            </a:endParaRPr>
          </a:p>
        </p:txBody>
      </p:sp>
      <p:grpSp>
        <p:nvGrpSpPr>
          <p:cNvPr id="5" name="Group 4"/>
          <p:cNvGrpSpPr/>
          <p:nvPr/>
        </p:nvGrpSpPr>
        <p:grpSpPr>
          <a:xfrm>
            <a:off x="4618579" y="2132836"/>
            <a:ext cx="3741537" cy="3843203"/>
            <a:chOff x="4659614" y="2348880"/>
            <a:chExt cx="3741537" cy="3843202"/>
          </a:xfrm>
          <a:effectLst/>
        </p:grpSpPr>
        <p:pic>
          <p:nvPicPr>
            <p:cNvPr id="3074" name="Picture 2"/>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val="0"/>
                </a:ext>
              </a:extLst>
            </a:blip>
            <a:srcRect l="61911" t="30870" r="11054" b="52233"/>
            <a:stretch/>
          </p:blipFill>
          <p:spPr bwMode="auto">
            <a:xfrm>
              <a:off x="4659614" y="4611158"/>
              <a:ext cx="2529501" cy="1580924"/>
            </a:xfrm>
            <a:prstGeom prst="rect">
              <a:avLst/>
            </a:prstGeom>
            <a:noFill/>
            <a:ln w="19050">
              <a:solidFill>
                <a:srgbClr val="FF0000"/>
              </a:solidFill>
            </a:ln>
            <a:effectLst/>
            <a:extLst>
              <a:ext uri="{909E8E84-426E-40DD-AFC4-6F175D3DCCD1}">
                <a14:hiddenFill xmlns:a14="http://schemas.microsoft.com/office/drawing/2010/main">
                  <a:solidFill>
                    <a:srgbClr val="FFFFFF"/>
                  </a:solidFill>
                </a14:hiddenFill>
              </a:ext>
            </a:extLst>
          </p:spPr>
        </p:pic>
        <p:cxnSp>
          <p:nvCxnSpPr>
            <p:cNvPr id="35" name="Straight Connector 34"/>
            <p:cNvCxnSpPr/>
            <p:nvPr/>
          </p:nvCxnSpPr>
          <p:spPr>
            <a:xfrm flipH="1">
              <a:off x="4659614" y="2348880"/>
              <a:ext cx="2720698" cy="2262278"/>
            </a:xfrm>
            <a:prstGeom prst="line">
              <a:avLst/>
            </a:prstGeom>
            <a:ln w="19050">
              <a:solidFill>
                <a:srgbClr val="FF0000"/>
              </a:solidFill>
            </a:ln>
            <a:effectLst/>
          </p:spPr>
          <p:style>
            <a:lnRef idx="2">
              <a:schemeClr val="accent2"/>
            </a:lnRef>
            <a:fillRef idx="0">
              <a:schemeClr val="accent2"/>
            </a:fillRef>
            <a:effectRef idx="1">
              <a:schemeClr val="accent2"/>
            </a:effectRef>
            <a:fontRef idx="minor">
              <a:schemeClr val="tx1"/>
            </a:fontRef>
          </p:style>
        </p:cxnSp>
        <p:cxnSp>
          <p:nvCxnSpPr>
            <p:cNvPr id="39" name="Straight Connector 38"/>
            <p:cNvCxnSpPr/>
            <p:nvPr/>
          </p:nvCxnSpPr>
          <p:spPr>
            <a:xfrm flipH="1">
              <a:off x="7189115" y="3068960"/>
              <a:ext cx="1212036" cy="3111586"/>
            </a:xfrm>
            <a:prstGeom prst="line">
              <a:avLst/>
            </a:prstGeom>
            <a:ln w="19050">
              <a:solidFill>
                <a:srgbClr val="FF0000"/>
              </a:solidFill>
            </a:ln>
            <a:effectLst/>
          </p:spPr>
          <p:style>
            <a:lnRef idx="2">
              <a:schemeClr val="accent2"/>
            </a:lnRef>
            <a:fillRef idx="0">
              <a:schemeClr val="accent2"/>
            </a:fillRef>
            <a:effectRef idx="1">
              <a:schemeClr val="accent2"/>
            </a:effectRef>
            <a:fontRef idx="minor">
              <a:schemeClr val="tx1"/>
            </a:fontRef>
          </p:style>
        </p:cxnSp>
        <p:sp>
          <p:nvSpPr>
            <p:cNvPr id="22" name="Rectangle 21"/>
            <p:cNvSpPr/>
            <p:nvPr/>
          </p:nvSpPr>
          <p:spPr>
            <a:xfrm>
              <a:off x="7380312" y="2348880"/>
              <a:ext cx="1020839" cy="720080"/>
            </a:xfrm>
            <a:prstGeom prst="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600"/>
            </a:p>
          </p:txBody>
        </p:sp>
      </p:grpSp>
      <p:sp>
        <p:nvSpPr>
          <p:cNvPr id="13" name="TextBox 12"/>
          <p:cNvSpPr txBox="1"/>
          <p:nvPr/>
        </p:nvSpPr>
        <p:spPr>
          <a:xfrm>
            <a:off x="3555604" y="1485755"/>
            <a:ext cx="1972015" cy="502766"/>
          </a:xfrm>
          <a:prstGeom prst="rect">
            <a:avLst/>
          </a:prstGeom>
          <a:solidFill>
            <a:schemeClr val="tx1"/>
          </a:solidFill>
          <a:ln>
            <a:solidFill>
              <a:schemeClr val="tx1">
                <a:lumMod val="75000"/>
                <a:lumOff val="25000"/>
              </a:schemeClr>
            </a:solidFill>
          </a:ln>
          <a:effectLst/>
        </p:spPr>
        <p:style>
          <a:lnRef idx="1">
            <a:schemeClr val="dk1"/>
          </a:lnRef>
          <a:fillRef idx="2">
            <a:schemeClr val="dk1"/>
          </a:fillRef>
          <a:effectRef idx="1">
            <a:schemeClr val="dk1"/>
          </a:effectRef>
          <a:fontRef idx="minor">
            <a:schemeClr val="dk1"/>
          </a:fontRef>
        </p:style>
        <p:txBody>
          <a:bodyPr wrap="none" rtlCol="0">
            <a:spAutoFit/>
          </a:bodyPr>
          <a:lstStyle>
            <a:defPPr>
              <a:defRPr lang="en-US"/>
            </a:defPPr>
            <a:lvl1pPr>
              <a:defRPr sz="2000" b="1">
                <a:ln w="9525">
                  <a:solidFill>
                    <a:schemeClr val="tx1"/>
                  </a:solidFill>
                </a:ln>
                <a:solidFill>
                  <a:schemeClr val="bg1"/>
                </a:solidFill>
                <a:latin typeface="Arial" panose="020B0604020202020204" pitchFamily="34" charset="0"/>
                <a:cs typeface="Arial" panose="020B0604020202020204" pitchFamily="34" charset="0"/>
              </a:defRPr>
            </a:lvl1pPr>
          </a:lstStyle>
          <a:p>
            <a:r>
              <a:rPr lang="en-US" sz="2667" dirty="0">
                <a:ln w="9525">
                  <a:noFill/>
                </a:ln>
              </a:rPr>
              <a:t>3 seconds!</a:t>
            </a:r>
            <a:endParaRPr lang="en-GB" sz="2667" dirty="0">
              <a:ln w="9525">
                <a:noFill/>
              </a:ln>
            </a:endParaRPr>
          </a:p>
        </p:txBody>
      </p:sp>
      <p:sp>
        <p:nvSpPr>
          <p:cNvPr id="2" name="Text Placeholder 1"/>
          <p:cNvSpPr>
            <a:spLocks noGrp="1"/>
          </p:cNvSpPr>
          <p:nvPr>
            <p:ph type="body" sz="quarter" idx="10"/>
          </p:nvPr>
        </p:nvSpPr>
        <p:spPr/>
        <p:txBody>
          <a:bodyPr/>
          <a:lstStyle/>
          <a:p>
            <a:r>
              <a:rPr lang="en-US" dirty="0"/>
              <a:t>Results</a:t>
            </a:r>
          </a:p>
        </p:txBody>
      </p:sp>
    </p:spTree>
    <p:extLst>
      <p:ext uri="{BB962C8B-B14F-4D97-AF65-F5344CB8AC3E}">
        <p14:creationId xmlns:p14="http://schemas.microsoft.com/office/powerpoint/2010/main" val="2362552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8180" y="2101304"/>
            <a:ext cx="3343920" cy="3343920"/>
          </a:xfrm>
          <a:prstGeom prst="rect">
            <a:avLst/>
          </a:prstGeom>
          <a:effectLst>
            <a:softEdge rad="12700"/>
          </a:effectLst>
        </p:spPr>
      </p:pic>
      <p:sp>
        <p:nvSpPr>
          <p:cNvPr id="3" name="Text Placeholder 2"/>
          <p:cNvSpPr>
            <a:spLocks noGrp="1"/>
          </p:cNvSpPr>
          <p:nvPr>
            <p:ph type="body" sz="quarter" idx="10"/>
          </p:nvPr>
        </p:nvSpPr>
        <p:spPr/>
        <p:txBody>
          <a:bodyPr/>
          <a:lstStyle/>
          <a:p>
            <a:r>
              <a:rPr lang="de-DE" dirty="0"/>
              <a:t>Conclusion</a:t>
            </a:r>
            <a:endParaRPr lang="en-US" dirty="0"/>
          </a:p>
        </p:txBody>
      </p:sp>
      <p:sp>
        <p:nvSpPr>
          <p:cNvPr id="34819" name="Rectangle 3"/>
          <p:cNvSpPr>
            <a:spLocks noGrp="1" noChangeArrowheads="1"/>
          </p:cNvSpPr>
          <p:nvPr>
            <p:ph sz="quarter" idx="11"/>
          </p:nvPr>
        </p:nvSpPr>
        <p:spPr/>
        <p:txBody>
          <a:bodyPr>
            <a:normAutofit/>
          </a:bodyPr>
          <a:lstStyle/>
          <a:p>
            <a:r>
              <a:rPr lang="en-US" sz="3200" dirty="0"/>
              <a:t>Optimal </a:t>
            </a:r>
            <a:r>
              <a:rPr lang="en-US" sz="3200" u="sng" dirty="0"/>
              <a:t>asymptotic</a:t>
            </a:r>
            <a:r>
              <a:rPr lang="en-US" sz="3200" dirty="0"/>
              <a:t> convergence rate</a:t>
            </a:r>
          </a:p>
          <a:p>
            <a:pPr lvl="1"/>
            <a:r>
              <a:rPr lang="en-US" sz="2600" dirty="0" smtClean="0"/>
              <a:t>Asymptotically slower </a:t>
            </a:r>
            <a:r>
              <a:rPr lang="en-US" sz="2600" dirty="0"/>
              <a:t>than unbiased </a:t>
            </a:r>
            <a:r>
              <a:rPr lang="en-US" sz="2600" dirty="0" smtClean="0"/>
              <a:t>methods</a:t>
            </a:r>
          </a:p>
          <a:p>
            <a:pPr lvl="1"/>
            <a:r>
              <a:rPr lang="en-US" sz="2600" dirty="0" smtClean="0"/>
              <a:t>Not always optimal in finite time</a:t>
            </a:r>
            <a:endParaRPr lang="en-US" sz="2600" dirty="0"/>
          </a:p>
          <a:p>
            <a:r>
              <a:rPr lang="en-US" sz="3200" dirty="0"/>
              <a:t>Adaptive bandwidth selection</a:t>
            </a:r>
          </a:p>
          <a:p>
            <a:pPr lvl="1"/>
            <a:r>
              <a:rPr lang="en-US" sz="2600" dirty="0"/>
              <a:t>Based on previous samples</a:t>
            </a:r>
          </a:p>
          <a:p>
            <a:pPr lvl="1"/>
            <a:r>
              <a:rPr lang="en-US" sz="2600" dirty="0"/>
              <a:t>Balances </a:t>
            </a:r>
            <a:r>
              <a:rPr lang="en-US" sz="2600" dirty="0" smtClean="0"/>
              <a:t>variance-bias</a:t>
            </a:r>
            <a:endParaRPr lang="en-US" sz="2600" dirty="0"/>
          </a:p>
          <a:p>
            <a:pPr lvl="1"/>
            <a:r>
              <a:rPr lang="en-US" sz="2600" dirty="0"/>
              <a:t>Speeds up convergence</a:t>
            </a:r>
          </a:p>
          <a:p>
            <a:pPr lvl="1"/>
            <a:r>
              <a:rPr lang="en-US" sz="2600" dirty="0"/>
              <a:t>Attractive for interactive </a:t>
            </a:r>
            <a:r>
              <a:rPr lang="en-US" sz="2600" dirty="0" smtClean="0"/>
              <a:t>preview</a:t>
            </a:r>
            <a:endParaRPr lang="en-US" sz="2600" dirty="0"/>
          </a:p>
        </p:txBody>
      </p:sp>
    </p:spTree>
    <p:extLst>
      <p:ext uri="{BB962C8B-B14F-4D97-AF65-F5344CB8AC3E}">
        <p14:creationId xmlns:p14="http://schemas.microsoft.com/office/powerpoint/2010/main" val="2223994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fade">
                                      <p:cBhvr>
                                        <p:cTn id="12" dur="500"/>
                                        <p:tgtEl>
                                          <p:spTgt spid="3481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animEffect transition="in" filter="fade">
                                      <p:cBhvr>
                                        <p:cTn id="15" dur="500"/>
                                        <p:tgtEl>
                                          <p:spTgt spid="3481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4819">
                                            <p:txEl>
                                              <p:pRg st="3" end="3"/>
                                            </p:txEl>
                                          </p:spTgt>
                                        </p:tgtEl>
                                        <p:attrNameLst>
                                          <p:attrName>style.visibility</p:attrName>
                                        </p:attrNameLst>
                                      </p:cBhvr>
                                      <p:to>
                                        <p:strVal val="visible"/>
                                      </p:to>
                                    </p:set>
                                    <p:animEffect transition="in" filter="fade">
                                      <p:cBhvr>
                                        <p:cTn id="23" dur="500"/>
                                        <p:tgtEl>
                                          <p:spTgt spid="34819">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819">
                                            <p:txEl>
                                              <p:pRg st="4" end="4"/>
                                            </p:txEl>
                                          </p:spTgt>
                                        </p:tgtEl>
                                        <p:attrNameLst>
                                          <p:attrName>style.visibility</p:attrName>
                                        </p:attrNameLst>
                                      </p:cBhvr>
                                      <p:to>
                                        <p:strVal val="visible"/>
                                      </p:to>
                                    </p:set>
                                    <p:animEffect transition="in" filter="fade">
                                      <p:cBhvr>
                                        <p:cTn id="26" dur="500"/>
                                        <p:tgtEl>
                                          <p:spTgt spid="34819">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819">
                                            <p:txEl>
                                              <p:pRg st="5" end="5"/>
                                            </p:txEl>
                                          </p:spTgt>
                                        </p:tgtEl>
                                        <p:attrNameLst>
                                          <p:attrName>style.visibility</p:attrName>
                                        </p:attrNameLst>
                                      </p:cBhvr>
                                      <p:to>
                                        <p:strVal val="visible"/>
                                      </p:to>
                                    </p:set>
                                    <p:animEffect transition="in" filter="fade">
                                      <p:cBhvr>
                                        <p:cTn id="29" dur="500"/>
                                        <p:tgtEl>
                                          <p:spTgt spid="34819">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819">
                                            <p:txEl>
                                              <p:pRg st="6" end="6"/>
                                            </p:txEl>
                                          </p:spTgt>
                                        </p:tgtEl>
                                        <p:attrNameLst>
                                          <p:attrName>style.visibility</p:attrName>
                                        </p:attrNameLst>
                                      </p:cBhvr>
                                      <p:to>
                                        <p:strVal val="visible"/>
                                      </p:to>
                                    </p:set>
                                    <p:animEffect transition="in" filter="fade">
                                      <p:cBhvr>
                                        <p:cTn id="32" dur="500"/>
                                        <p:tgtEl>
                                          <p:spTgt spid="34819">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819">
                                            <p:txEl>
                                              <p:pRg st="7" end="7"/>
                                            </p:txEl>
                                          </p:spTgt>
                                        </p:tgtEl>
                                        <p:attrNameLst>
                                          <p:attrName>style.visibility</p:attrName>
                                        </p:attrNameLst>
                                      </p:cBhvr>
                                      <p:to>
                                        <p:strVal val="visible"/>
                                      </p:to>
                                    </p:set>
                                    <p:animEffect transition="in" filter="fade">
                                      <p:cBhvr>
                                        <p:cTn id="35" dur="500"/>
                                        <p:tgtEl>
                                          <p:spTgt spid="34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attention.</a:t>
            </a:r>
            <a:endParaRPr lang="en-US" dirty="0"/>
          </a:p>
        </p:txBody>
      </p:sp>
    </p:spTree>
    <p:extLst>
      <p:ext uri="{BB962C8B-B14F-4D97-AF65-F5344CB8AC3E}">
        <p14:creationId xmlns:p14="http://schemas.microsoft.com/office/powerpoint/2010/main" val="3652038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a:t>Reformulation of Photon </a:t>
            </a:r>
            <a:r>
              <a:rPr lang="de-DE" dirty="0"/>
              <a:t>Mapping</a:t>
            </a:r>
            <a:endParaRPr lang="en-US" dirty="0"/>
          </a:p>
        </p:txBody>
      </p:sp>
      <mc:AlternateContent xmlns:mc="http://schemas.openxmlformats.org/markup-compatibility/2006" xmlns:a14="http://schemas.microsoft.com/office/drawing/2010/main">
        <mc:Choice Requires="a14">
          <p:sp>
            <p:nvSpPr>
              <p:cNvPr id="34819" name="Rectangle 3"/>
              <p:cNvSpPr>
                <a:spLocks noGrp="1" noChangeArrowheads="1"/>
              </p:cNvSpPr>
              <p:nvPr>
                <p:ph sz="quarter" idx="11"/>
              </p:nvPr>
            </p:nvSpPr>
            <p:spPr/>
            <p:txBody>
              <a:bodyPr>
                <a:normAutofit/>
              </a:bodyPr>
              <a:lstStyle/>
              <a:p>
                <a:r>
                  <a:rPr lang="en-US" sz="3200" dirty="0"/>
                  <a:t>PPM = recursive (online) </a:t>
                </a:r>
                <a:r>
                  <a:rPr lang="en-US" sz="3200" dirty="0" smtClean="0"/>
                  <a:t>estimator </a:t>
                </a:r>
                <a:r>
                  <a:rPr lang="en-US" sz="2670" dirty="0" smtClean="0"/>
                  <a:t>[Yamato71</a:t>
                </a:r>
                <a:r>
                  <a:rPr lang="en-US" sz="2670" dirty="0"/>
                  <a:t>]</a:t>
                </a:r>
                <a:endParaRPr lang="de-DE" sz="2670" dirty="0"/>
              </a:p>
              <a:p>
                <a:pPr marL="71998"/>
                <a14:m>
                  <m:oMathPara xmlns:m="http://schemas.openxmlformats.org/officeDocument/2006/math">
                    <m:oMathParaPr>
                      <m:jc m:val="centerGroup"/>
                    </m:oMathParaPr>
                    <m:oMath xmlns:m="http://schemas.openxmlformats.org/officeDocument/2006/math">
                      <m:sSub>
                        <m:sSubPr>
                          <m:ctrlPr>
                            <a:rPr lang="en-US" sz="3200" i="1">
                              <a:solidFill>
                                <a:schemeClr val="accent2">
                                  <a:lumMod val="75000"/>
                                </a:schemeClr>
                              </a:solidFill>
                              <a:latin typeface="Cambria Math" panose="02040503050406030204" pitchFamily="18" charset="0"/>
                              <a:ea typeface="Cambria Math" pitchFamily="18" charset="0"/>
                            </a:rPr>
                          </m:ctrlPr>
                        </m:sSubPr>
                        <m:e>
                          <m:r>
                            <a:rPr lang="en-US" sz="3200" i="1">
                              <a:solidFill>
                                <a:schemeClr val="accent2">
                                  <a:lumMod val="75000"/>
                                </a:schemeClr>
                              </a:solidFill>
                              <a:latin typeface="Cambria Math" panose="02040503050406030204" pitchFamily="18" charset="0"/>
                              <a:ea typeface="Cambria Math" pitchFamily="18" charset="0"/>
                            </a:rPr>
                            <m:t>𝐼</m:t>
                          </m:r>
                        </m:e>
                        <m:sub>
                          <m:r>
                            <a:rPr lang="en-US" sz="3200" i="1">
                              <a:solidFill>
                                <a:schemeClr val="accent2">
                                  <a:lumMod val="75000"/>
                                </a:schemeClr>
                              </a:solidFill>
                              <a:latin typeface="Cambria Math" panose="02040503050406030204" pitchFamily="18" charset="0"/>
                              <a:ea typeface="Cambria Math" pitchFamily="18" charset="0"/>
                            </a:rPr>
                            <m:t>𝑁</m:t>
                          </m:r>
                        </m:sub>
                      </m:sSub>
                      <m:r>
                        <a:rPr lang="en-US" sz="3200" i="1">
                          <a:solidFill>
                            <a:prstClr val="black"/>
                          </a:solidFill>
                          <a:latin typeface="Cambria Math" pitchFamily="18" charset="0"/>
                          <a:ea typeface="Cambria Math" pitchFamily="18" charset="0"/>
                        </a:rPr>
                        <m:t>=</m:t>
                      </m:r>
                      <m:f>
                        <m:fPr>
                          <m:ctrlPr>
                            <a:rPr lang="en-US" sz="3200" i="1">
                              <a:latin typeface="Cambria Math" panose="02040503050406030204" pitchFamily="18" charset="0"/>
                              <a:ea typeface="Cambria Math" pitchFamily="18" charset="0"/>
                            </a:rPr>
                          </m:ctrlPr>
                        </m:fPr>
                        <m:num>
                          <m:r>
                            <a:rPr lang="en-US" sz="3200" i="1">
                              <a:latin typeface="Cambria Math" panose="02040503050406030204" pitchFamily="18" charset="0"/>
                              <a:ea typeface="Cambria Math" pitchFamily="18" charset="0"/>
                            </a:rPr>
                            <m:t>𝑁</m:t>
                          </m:r>
                          <m:r>
                            <a:rPr lang="en-US" sz="3200" i="1">
                              <a:latin typeface="Cambria Math" panose="02040503050406030204" pitchFamily="18" charset="0"/>
                              <a:ea typeface="Cambria Math" pitchFamily="18" charset="0"/>
                            </a:rPr>
                            <m:t>−1</m:t>
                          </m:r>
                        </m:num>
                        <m:den>
                          <m:r>
                            <a:rPr lang="en-US" sz="3200" i="1">
                              <a:latin typeface="Cambria Math" panose="02040503050406030204" pitchFamily="18" charset="0"/>
                              <a:ea typeface="Cambria Math" pitchFamily="18" charset="0"/>
                            </a:rPr>
                            <m:t>𝑁</m:t>
                          </m:r>
                        </m:den>
                      </m:f>
                      <m:sSub>
                        <m:sSubPr>
                          <m:ctrlPr>
                            <a:rPr lang="en-US" sz="3200" i="1">
                              <a:solidFill>
                                <a:schemeClr val="accent2">
                                  <a:lumMod val="75000"/>
                                </a:schemeClr>
                              </a:solidFill>
                              <a:latin typeface="Cambria Math" panose="02040503050406030204" pitchFamily="18" charset="0"/>
                              <a:ea typeface="Cambria Math" pitchFamily="18" charset="0"/>
                            </a:rPr>
                          </m:ctrlPr>
                        </m:sSubPr>
                        <m:e>
                          <m:r>
                            <a:rPr lang="en-US" sz="3200" i="1">
                              <a:solidFill>
                                <a:schemeClr val="accent2">
                                  <a:lumMod val="75000"/>
                                </a:schemeClr>
                              </a:solidFill>
                              <a:latin typeface="Cambria Math" panose="02040503050406030204" pitchFamily="18" charset="0"/>
                              <a:ea typeface="Cambria Math" pitchFamily="18" charset="0"/>
                            </a:rPr>
                            <m:t>𝐼</m:t>
                          </m:r>
                        </m:e>
                        <m:sub>
                          <m:r>
                            <a:rPr lang="en-US" sz="3200" i="1">
                              <a:solidFill>
                                <a:schemeClr val="accent2">
                                  <a:lumMod val="75000"/>
                                </a:schemeClr>
                              </a:solidFill>
                              <a:latin typeface="Cambria Math" panose="02040503050406030204" pitchFamily="18" charset="0"/>
                              <a:ea typeface="Cambria Math" pitchFamily="18" charset="0"/>
                            </a:rPr>
                            <m:t>𝑁</m:t>
                          </m:r>
                          <m:r>
                            <a:rPr lang="en-US" sz="3200" i="1">
                              <a:solidFill>
                                <a:schemeClr val="accent2">
                                  <a:lumMod val="75000"/>
                                </a:schemeClr>
                              </a:solidFill>
                              <a:latin typeface="Cambria Math" panose="02040503050406030204" pitchFamily="18" charset="0"/>
                              <a:ea typeface="Cambria Math" pitchFamily="18" charset="0"/>
                            </a:rPr>
                            <m:t>−1</m:t>
                          </m:r>
                        </m:sub>
                      </m:sSub>
                      <m:r>
                        <a:rPr lang="en-US" sz="3200" i="1">
                          <a:solidFill>
                            <a:prstClr val="black"/>
                          </a:solidFill>
                          <a:latin typeface="Cambria Math" pitchFamily="18" charset="0"/>
                          <a:ea typeface="Cambria Math" pitchFamily="18" charset="0"/>
                        </a:rPr>
                        <m:t>+</m:t>
                      </m:r>
                      <m:sSub>
                        <m:sSubPr>
                          <m:ctrlPr>
                            <a:rPr lang="en-US" sz="3200" i="1">
                              <a:latin typeface="Cambria Math" panose="02040503050406030204" pitchFamily="18" charset="0"/>
                              <a:ea typeface="Cambria Math" pitchFamily="18" charset="0"/>
                            </a:rPr>
                          </m:ctrlPr>
                        </m:sSubPr>
                        <m:e>
                          <m:r>
                            <a:rPr lang="en-US" sz="3200" i="1">
                              <a:latin typeface="Cambria Math" panose="02040503050406030204" pitchFamily="18" charset="0"/>
                              <a:ea typeface="Cambria Math" pitchFamily="18" charset="0"/>
                            </a:rPr>
                            <m:t>𝑊</m:t>
                          </m:r>
                        </m:e>
                        <m:sub>
                          <m:r>
                            <a:rPr lang="en-US" sz="3200" i="1">
                              <a:latin typeface="Cambria Math" panose="02040503050406030204" pitchFamily="18" charset="0"/>
                              <a:ea typeface="Cambria Math" pitchFamily="18" charset="0"/>
                            </a:rPr>
                            <m:t>𝑁</m:t>
                          </m:r>
                        </m:sub>
                      </m:sSub>
                      <m:nary>
                        <m:naryPr>
                          <m:chr m:val="∑"/>
                          <m:supHide m:val="on"/>
                          <m:ctrlPr>
                            <a:rPr lang="en-US" sz="3200" i="1">
                              <a:latin typeface="Cambria Math" panose="02040503050406030204" pitchFamily="18" charset="0"/>
                              <a:ea typeface="Cambria Math" pitchFamily="18" charset="0"/>
                            </a:rPr>
                          </m:ctrlPr>
                        </m:naryPr>
                        <m:sub>
                          <m:r>
                            <m:rPr>
                              <m:brk m:alnAt="7"/>
                            </m:rPr>
                            <a:rPr lang="en-US" sz="3200" i="1">
                              <a:latin typeface="Cambria Math" panose="02040503050406030204" pitchFamily="18" charset="0"/>
                              <a:ea typeface="Cambria Math" pitchFamily="18" charset="0"/>
                            </a:rPr>
                            <m:t>𝑖</m:t>
                          </m:r>
                        </m:sub>
                        <m:sup/>
                        <m:e>
                          <m:r>
                            <a:rPr lang="en-US" sz="3200" i="1">
                              <a:latin typeface="Cambria Math" pitchFamily="18" charset="0"/>
                              <a:ea typeface="Cambria Math" pitchFamily="18" charset="0"/>
                            </a:rPr>
                            <m:t>𝑘</m:t>
                          </m:r>
                          <m:r>
                            <a:rPr lang="en-US" sz="3200" i="1">
                              <a:latin typeface="Cambria Math" pitchFamily="18" charset="0"/>
                              <a:ea typeface="Cambria Math" pitchFamily="18" charset="0"/>
                            </a:rPr>
                            <m:t>(</m:t>
                          </m:r>
                          <m:r>
                            <a:rPr lang="en-US" sz="3200" i="1">
                              <a:latin typeface="Cambria Math" pitchFamily="18" charset="0"/>
                              <a:ea typeface="Cambria Math" pitchFamily="18" charset="0"/>
                            </a:rPr>
                            <m:t>𝑥</m:t>
                          </m:r>
                          <m:r>
                            <a:rPr lang="en-US" sz="3200" i="1">
                              <a:latin typeface="Cambria Math" pitchFamily="18" charset="0"/>
                              <a:ea typeface="Cambria Math" pitchFamily="18" charset="0"/>
                            </a:rPr>
                            <m:t>−</m:t>
                          </m:r>
                          <m:sSub>
                            <m:sSubPr>
                              <m:ctrlPr>
                                <a:rPr lang="en-US" sz="3200" i="1">
                                  <a:latin typeface="Cambria Math" pitchFamily="18" charset="0"/>
                                  <a:ea typeface="Cambria Math" pitchFamily="18" charset="0"/>
                                </a:rPr>
                              </m:ctrlPr>
                            </m:sSubPr>
                            <m:e>
                              <m:r>
                                <a:rPr lang="en-US" sz="3200" i="1">
                                  <a:latin typeface="Cambria Math" pitchFamily="18" charset="0"/>
                                  <a:ea typeface="Cambria Math" pitchFamily="18" charset="0"/>
                                </a:rPr>
                                <m:t>𝑥</m:t>
                              </m:r>
                            </m:e>
                            <m:sub>
                              <m:r>
                                <a:rPr lang="en-US" sz="3200" i="1">
                                  <a:latin typeface="Cambria Math" pitchFamily="18" charset="0"/>
                                  <a:ea typeface="Cambria Math" pitchFamily="18" charset="0"/>
                                </a:rPr>
                                <m:t>𝑖</m:t>
                              </m:r>
                            </m:sub>
                          </m:sSub>
                          <m:r>
                            <a:rPr lang="en-US" sz="3200" i="1">
                              <a:latin typeface="Cambria Math" pitchFamily="18" charset="0"/>
                              <a:ea typeface="Cambria Math" pitchFamily="18" charset="0"/>
                            </a:rPr>
                            <m:t>) </m:t>
                          </m:r>
                          <m:sSub>
                            <m:sSubPr>
                              <m:ctrlPr>
                                <a:rPr lang="en-US" sz="3200" i="1">
                                  <a:latin typeface="Cambria Math" pitchFamily="18" charset="0"/>
                                  <a:ea typeface="Cambria Math" pitchFamily="18" charset="0"/>
                                </a:rPr>
                              </m:ctrlPr>
                            </m:sSubPr>
                            <m:e>
                              <m:r>
                                <a:rPr lang="en-US" sz="3200" i="1">
                                  <a:latin typeface="Cambria Math" pitchFamily="18" charset="0"/>
                                  <a:ea typeface="Cambria Math" pitchFamily="18" charset="0"/>
                                </a:rPr>
                                <m:t>𝛾</m:t>
                              </m:r>
                            </m:e>
                            <m:sub>
                              <m:r>
                                <a:rPr lang="en-US" sz="3200" i="1">
                                  <a:latin typeface="Cambria Math" pitchFamily="18" charset="0"/>
                                  <a:ea typeface="Cambria Math" pitchFamily="18" charset="0"/>
                                </a:rPr>
                                <m:t>𝑖</m:t>
                              </m:r>
                            </m:sub>
                          </m:sSub>
                        </m:e>
                      </m:nary>
                    </m:oMath>
                  </m:oMathPara>
                </a14:m>
                <a:endParaRPr lang="de-DE" sz="3200" dirty="0">
                  <a:latin typeface="Cambria Math" pitchFamily="18" charset="0"/>
                  <a:ea typeface="Cambria Math" pitchFamily="18" charset="0"/>
                </a:endParaRPr>
              </a:p>
              <a:p>
                <a:pPr marL="71998"/>
                <a:endParaRPr lang="de-DE" sz="3200" dirty="0">
                  <a:latin typeface="Cambria Math" pitchFamily="18" charset="0"/>
                  <a:ea typeface="Cambria Math" pitchFamily="18" charset="0"/>
                </a:endParaRPr>
              </a:p>
              <a:p>
                <a:r>
                  <a:rPr lang="en-US" sz="3200" dirty="0"/>
                  <a:t>Rearrange the </a:t>
                </a:r>
                <a:r>
                  <a:rPr lang="en-US" sz="3200" dirty="0" smtClean="0"/>
                  <a:t>sum to see that</a:t>
                </a:r>
                <a:endParaRPr lang="en-US" sz="3200" dirty="0"/>
              </a:p>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ea typeface="Cambria Math" pitchFamily="18" charset="0"/>
                            </a:rPr>
                          </m:ctrlPr>
                        </m:sSubPr>
                        <m:e>
                          <m:r>
                            <a:rPr lang="en-US" sz="3200" i="1">
                              <a:latin typeface="Cambria Math" panose="02040503050406030204" pitchFamily="18" charset="0"/>
                              <a:ea typeface="Cambria Math" pitchFamily="18" charset="0"/>
                            </a:rPr>
                            <m:t>𝐼</m:t>
                          </m:r>
                        </m:e>
                        <m:sub>
                          <m:r>
                            <a:rPr lang="en-US" sz="3200" i="1">
                              <a:latin typeface="Cambria Math" panose="02040503050406030204" pitchFamily="18" charset="0"/>
                              <a:ea typeface="Cambria Math" pitchFamily="18" charset="0"/>
                            </a:rPr>
                            <m:t>𝑁</m:t>
                          </m:r>
                        </m:sub>
                      </m:sSub>
                      <m:r>
                        <a:rPr lang="en-US" sz="3200" i="1">
                          <a:solidFill>
                            <a:prstClr val="black"/>
                          </a:solidFill>
                          <a:latin typeface="Cambria Math" pitchFamily="18" charset="0"/>
                          <a:ea typeface="Cambria Math" pitchFamily="18" charset="0"/>
                        </a:rPr>
                        <m:t>=</m:t>
                      </m:r>
                      <m:f>
                        <m:fPr>
                          <m:ctrlPr>
                            <a:rPr lang="en-US" sz="3200" i="1">
                              <a:latin typeface="Cambria Math" panose="02040503050406030204" pitchFamily="18" charset="0"/>
                              <a:ea typeface="Cambria Math" pitchFamily="18" charset="0"/>
                            </a:rPr>
                          </m:ctrlPr>
                        </m:fPr>
                        <m:num>
                          <m:r>
                            <a:rPr lang="en-US" sz="3200" i="1">
                              <a:latin typeface="Cambria Math" panose="02040503050406030204" pitchFamily="18" charset="0"/>
                              <a:ea typeface="Cambria Math" pitchFamily="18" charset="0"/>
                            </a:rPr>
                            <m:t>𝑁</m:t>
                          </m:r>
                          <m:r>
                            <a:rPr lang="en-US" sz="3200" i="1">
                              <a:latin typeface="Cambria Math" panose="02040503050406030204" pitchFamily="18" charset="0"/>
                              <a:ea typeface="Cambria Math" pitchFamily="18" charset="0"/>
                            </a:rPr>
                            <m:t>−1</m:t>
                          </m:r>
                        </m:num>
                        <m:den>
                          <m:r>
                            <a:rPr lang="en-US" sz="3200" i="1">
                              <a:latin typeface="Cambria Math" panose="02040503050406030204" pitchFamily="18" charset="0"/>
                              <a:ea typeface="Cambria Math" pitchFamily="18" charset="0"/>
                            </a:rPr>
                            <m:t>𝑁</m:t>
                          </m:r>
                        </m:den>
                      </m:f>
                      <m:sSub>
                        <m:sSubPr>
                          <m:ctrlPr>
                            <a:rPr lang="en-US" sz="3200" i="1">
                              <a:latin typeface="Cambria Math" panose="02040503050406030204" pitchFamily="18" charset="0"/>
                              <a:ea typeface="Cambria Math" pitchFamily="18" charset="0"/>
                            </a:rPr>
                          </m:ctrlPr>
                        </m:sSubPr>
                        <m:e>
                          <m:r>
                            <a:rPr lang="en-US" sz="3200" i="1">
                              <a:latin typeface="Cambria Math" panose="02040503050406030204" pitchFamily="18" charset="0"/>
                              <a:ea typeface="Cambria Math" pitchFamily="18" charset="0"/>
                            </a:rPr>
                            <m:t>𝐼</m:t>
                          </m:r>
                        </m:e>
                        <m:sub>
                          <m:r>
                            <a:rPr lang="en-US" sz="3200" i="1">
                              <a:latin typeface="Cambria Math" panose="02040503050406030204" pitchFamily="18" charset="0"/>
                              <a:ea typeface="Cambria Math" pitchFamily="18" charset="0"/>
                            </a:rPr>
                            <m:t>𝑁</m:t>
                          </m:r>
                          <m:r>
                            <a:rPr lang="en-US" sz="3200" i="1">
                              <a:latin typeface="Cambria Math" panose="02040503050406030204" pitchFamily="18" charset="0"/>
                              <a:ea typeface="Cambria Math" pitchFamily="18" charset="0"/>
                            </a:rPr>
                            <m:t>−1</m:t>
                          </m:r>
                        </m:sub>
                      </m:sSub>
                      <m:r>
                        <a:rPr lang="en-US" sz="3200" i="1">
                          <a:solidFill>
                            <a:prstClr val="black"/>
                          </a:solidFill>
                          <a:latin typeface="Cambria Math" pitchFamily="18" charset="0"/>
                          <a:ea typeface="Cambria Math" pitchFamily="18" charset="0"/>
                        </a:rPr>
                        <m:t>+</m:t>
                      </m:r>
                      <m:nary>
                        <m:naryPr>
                          <m:chr m:val="∑"/>
                          <m:supHide m:val="on"/>
                          <m:ctrlPr>
                            <a:rPr lang="en-US" sz="3200" i="1">
                              <a:latin typeface="Cambria Math" panose="02040503050406030204" pitchFamily="18" charset="0"/>
                              <a:ea typeface="Cambria Math" pitchFamily="18" charset="0"/>
                            </a:rPr>
                          </m:ctrlPr>
                        </m:naryPr>
                        <m:sub>
                          <m:r>
                            <m:rPr>
                              <m:brk m:alnAt="7"/>
                            </m:rPr>
                            <a:rPr lang="en-US" sz="3200" i="1">
                              <a:latin typeface="Cambria Math" panose="02040503050406030204" pitchFamily="18" charset="0"/>
                              <a:ea typeface="Cambria Math" pitchFamily="18" charset="0"/>
                            </a:rPr>
                            <m:t>𝑖</m:t>
                          </m:r>
                        </m:sub>
                        <m:sup/>
                        <m:e>
                          <m:r>
                            <a:rPr lang="en-US" sz="3200" i="1">
                              <a:latin typeface="Cambria Math" panose="02040503050406030204" pitchFamily="18" charset="0"/>
                              <a:ea typeface="Cambria Math" pitchFamily="18" charset="0"/>
                            </a:rPr>
                            <m:t>𝑘</m:t>
                          </m:r>
                          <m:d>
                            <m:dPr>
                              <m:ctrlPr>
                                <a:rPr lang="en-US" sz="3200" i="1">
                                  <a:latin typeface="Cambria Math" panose="02040503050406030204" pitchFamily="18" charset="0"/>
                                  <a:ea typeface="Cambria Math" pitchFamily="18" charset="0"/>
                                </a:rPr>
                              </m:ctrlPr>
                            </m:dPr>
                            <m:e>
                              <m:r>
                                <a:rPr lang="en-US" sz="3200" i="1">
                                  <a:latin typeface="Cambria Math" panose="02040503050406030204" pitchFamily="18" charset="0"/>
                                  <a:ea typeface="Cambria Math" pitchFamily="18" charset="0"/>
                                </a:rPr>
                                <m:t>𝑥</m:t>
                              </m:r>
                              <m:r>
                                <a:rPr lang="en-US" sz="3200" i="1">
                                  <a:latin typeface="Cambria Math" panose="02040503050406030204" pitchFamily="18" charset="0"/>
                                  <a:ea typeface="Cambria Math" pitchFamily="18" charset="0"/>
                                </a:rPr>
                                <m:t>−</m:t>
                              </m:r>
                              <m:sSub>
                                <m:sSubPr>
                                  <m:ctrlPr>
                                    <a:rPr lang="en-US" sz="3200" i="1">
                                      <a:latin typeface="Cambria Math" panose="02040503050406030204" pitchFamily="18" charset="0"/>
                                      <a:ea typeface="Cambria Math" pitchFamily="18" charset="0"/>
                                    </a:rPr>
                                  </m:ctrlPr>
                                </m:sSubPr>
                                <m:e>
                                  <m:r>
                                    <a:rPr lang="en-US" sz="3200" i="1">
                                      <a:latin typeface="Cambria Math" panose="02040503050406030204" pitchFamily="18" charset="0"/>
                                      <a:ea typeface="Cambria Math" pitchFamily="18" charset="0"/>
                                    </a:rPr>
                                    <m:t>𝑥</m:t>
                                  </m:r>
                                </m:e>
                                <m:sub>
                                  <m:r>
                                    <a:rPr lang="en-US" sz="3200" i="1">
                                      <a:latin typeface="Cambria Math" panose="02040503050406030204" pitchFamily="18" charset="0"/>
                                      <a:ea typeface="Cambria Math" pitchFamily="18" charset="0"/>
                                    </a:rPr>
                                    <m:t>𝑖</m:t>
                                  </m:r>
                                </m:sub>
                              </m:sSub>
                            </m:e>
                          </m:d>
                          <m:r>
                            <a:rPr lang="en-US" sz="3200" i="1">
                              <a:latin typeface="Cambria Math" pitchFamily="18" charset="0"/>
                              <a:ea typeface="Cambria Math" pitchFamily="18" charset="0"/>
                            </a:rPr>
                            <m:t>[</m:t>
                          </m:r>
                          <m:sSub>
                            <m:sSubPr>
                              <m:ctrlPr>
                                <a:rPr lang="en-US" sz="3200" i="1">
                                  <a:latin typeface="Cambria Math" pitchFamily="18" charset="0"/>
                                  <a:ea typeface="Cambria Math" pitchFamily="18" charset="0"/>
                                </a:rPr>
                              </m:ctrlPr>
                            </m:sSubPr>
                            <m:e>
                              <m:r>
                                <a:rPr lang="en-US" sz="3200" i="1">
                                  <a:latin typeface="Cambria Math" pitchFamily="18" charset="0"/>
                                  <a:ea typeface="Cambria Math" pitchFamily="18" charset="0"/>
                                </a:rPr>
                                <m:t>𝑊</m:t>
                              </m:r>
                            </m:e>
                            <m:sub>
                              <m:r>
                                <a:rPr lang="en-US" sz="3200" i="1">
                                  <a:latin typeface="Cambria Math" pitchFamily="18" charset="0"/>
                                  <a:ea typeface="Cambria Math" pitchFamily="18" charset="0"/>
                                </a:rPr>
                                <m:t>𝑁</m:t>
                              </m:r>
                            </m:sub>
                          </m:sSub>
                          <m:sSub>
                            <m:sSubPr>
                              <m:ctrlPr>
                                <a:rPr lang="en-US" sz="3200" i="1">
                                  <a:latin typeface="Cambria Math" pitchFamily="18" charset="0"/>
                                  <a:ea typeface="Cambria Math" pitchFamily="18" charset="0"/>
                                </a:rPr>
                              </m:ctrlPr>
                            </m:sSubPr>
                            <m:e>
                              <m:r>
                                <a:rPr lang="en-US" sz="3200" i="1">
                                  <a:latin typeface="Cambria Math" pitchFamily="18" charset="0"/>
                                  <a:ea typeface="Cambria Math" pitchFamily="18" charset="0"/>
                                </a:rPr>
                                <m:t>𝛾</m:t>
                              </m:r>
                            </m:e>
                            <m:sub>
                              <m:r>
                                <a:rPr lang="en-US" sz="3200" i="1">
                                  <a:latin typeface="Cambria Math" pitchFamily="18" charset="0"/>
                                  <a:ea typeface="Cambria Math" pitchFamily="18" charset="0"/>
                                </a:rPr>
                                <m:t>𝑖</m:t>
                              </m:r>
                            </m:sub>
                          </m:sSub>
                          <m:r>
                            <a:rPr lang="en-US" sz="3200" i="1">
                              <a:latin typeface="Cambria Math" pitchFamily="18" charset="0"/>
                              <a:ea typeface="Cambria Math" pitchFamily="18" charset="0"/>
                            </a:rPr>
                            <m:t>]</m:t>
                          </m:r>
                        </m:e>
                      </m:nary>
                    </m:oMath>
                  </m:oMathPara>
                </a14:m>
                <a:endParaRPr lang="en-US" sz="2667" dirty="0"/>
              </a:p>
            </p:txBody>
          </p:sp>
        </mc:Choice>
        <mc:Fallback xmlns="">
          <p:sp>
            <p:nvSpPr>
              <p:cNvPr id="34819" name="Rectangle 3"/>
              <p:cNvSpPr>
                <a:spLocks noGrp="1" noRot="1" noChangeAspect="1" noMove="1" noResize="1" noEditPoints="1" noAdjustHandles="1" noChangeArrowheads="1" noChangeShapeType="1" noTextEdit="1"/>
              </p:cNvSpPr>
              <p:nvPr>
                <p:ph sz="quarter" idx="11"/>
              </p:nvPr>
            </p:nvSpPr>
            <p:spPr>
              <a:blipFill rotWithShape="0">
                <a:blip r:embed="rId3"/>
                <a:stretch>
                  <a:fillRect l="-2593" t="-1906" r="-1111"/>
                </a:stretch>
              </a:blipFill>
            </p:spPr>
            <p:txBody>
              <a:bodyPr/>
              <a:lstStyle/>
              <a:p>
                <a:r>
                  <a:rPr lang="en-US">
                    <a:noFill/>
                  </a:rPr>
                  <a:t> </a:t>
                </a:r>
              </a:p>
            </p:txBody>
          </p:sp>
        </mc:Fallback>
      </mc:AlternateContent>
      <p:grpSp>
        <p:nvGrpSpPr>
          <p:cNvPr id="3" name="Group 2"/>
          <p:cNvGrpSpPr/>
          <p:nvPr/>
        </p:nvGrpSpPr>
        <p:grpSpPr>
          <a:xfrm>
            <a:off x="5161200" y="4180646"/>
            <a:ext cx="1612053" cy="1195566"/>
            <a:chOff x="4739377" y="3364230"/>
            <a:chExt cx="1209040" cy="896674"/>
          </a:xfrm>
        </p:grpSpPr>
        <p:sp>
          <p:nvSpPr>
            <p:cNvPr id="5" name="Rectangle 9"/>
            <p:cNvSpPr>
              <a:spLocks noChangeArrowheads="1"/>
            </p:cNvSpPr>
            <p:nvPr/>
          </p:nvSpPr>
          <p:spPr bwMode="auto">
            <a:xfrm>
              <a:off x="4739377" y="3364230"/>
              <a:ext cx="1209040" cy="390344"/>
            </a:xfrm>
            <a:prstGeom prst="rect">
              <a:avLst/>
            </a:prstGeom>
            <a:noFill/>
            <a:ln w="19050" algn="ctr">
              <a:solidFill>
                <a:schemeClr val="accent2">
                  <a:lumMod val="75000"/>
                </a:schemeClr>
              </a:solidFill>
              <a:miter lim="800000"/>
              <a:headEnd/>
              <a:tailEnd/>
            </a:ln>
            <a:effectLst/>
          </p:spPr>
          <p:txBody>
            <a:bodyPr wrap="none" anchor="ctr"/>
            <a:lstStyle/>
            <a:p>
              <a:endParaRPr lang="en-US" sz="1600">
                <a:solidFill>
                  <a:prstClr val="black"/>
                </a:solidFill>
              </a:endParaRPr>
            </a:p>
          </p:txBody>
        </p:sp>
        <p:sp>
          <p:nvSpPr>
            <p:cNvPr id="2" name="TextBox 1"/>
            <p:cNvSpPr txBox="1"/>
            <p:nvPr/>
          </p:nvSpPr>
          <p:spPr>
            <a:xfrm>
              <a:off x="4845118" y="3729990"/>
              <a:ext cx="1014942" cy="530914"/>
            </a:xfrm>
            <a:prstGeom prst="rect">
              <a:avLst/>
            </a:prstGeom>
            <a:noFill/>
          </p:spPr>
          <p:txBody>
            <a:bodyPr wrap="none" rtlCol="0">
              <a:spAutoFit/>
            </a:bodyPr>
            <a:lstStyle/>
            <a:p>
              <a:pPr algn="ctr"/>
              <a:r>
                <a:rPr lang="en-US" sz="2000" dirty="0">
                  <a:latin typeface="Arial" panose="020B0604020202020204" pitchFamily="34" charset="0"/>
                  <a:cs typeface="Arial" panose="020B0604020202020204" pitchFamily="34" charset="0"/>
                </a:rPr>
                <a:t>Kernel</a:t>
              </a:r>
            </a:p>
            <a:p>
              <a:pPr algn="ctr"/>
              <a:r>
                <a:rPr lang="en-US" sz="2000" dirty="0">
                  <a:latin typeface="Arial" panose="020B0604020202020204" pitchFamily="34" charset="0"/>
                  <a:cs typeface="Arial" panose="020B0604020202020204" pitchFamily="34" charset="0"/>
                </a:rPr>
                <a:t>estimation</a:t>
              </a:r>
            </a:p>
          </p:txBody>
        </p:sp>
      </p:grpSp>
      <p:grpSp>
        <p:nvGrpSpPr>
          <p:cNvPr id="6" name="Group 5"/>
          <p:cNvGrpSpPr/>
          <p:nvPr/>
        </p:nvGrpSpPr>
        <p:grpSpPr>
          <a:xfrm>
            <a:off x="6700875" y="4180643"/>
            <a:ext cx="1510351" cy="1202944"/>
            <a:chOff x="6060458" y="3364230"/>
            <a:chExt cx="1132763" cy="902208"/>
          </a:xfrm>
        </p:grpSpPr>
        <p:sp>
          <p:nvSpPr>
            <p:cNvPr id="4" name="Rectangle 9"/>
            <p:cNvSpPr>
              <a:spLocks noChangeArrowheads="1"/>
            </p:cNvSpPr>
            <p:nvPr/>
          </p:nvSpPr>
          <p:spPr bwMode="auto">
            <a:xfrm>
              <a:off x="6141195" y="3364230"/>
              <a:ext cx="877787" cy="390345"/>
            </a:xfrm>
            <a:prstGeom prst="rect">
              <a:avLst/>
            </a:prstGeom>
            <a:noFill/>
            <a:ln w="19050" algn="ctr">
              <a:solidFill>
                <a:schemeClr val="accent1">
                  <a:lumMod val="75000"/>
                </a:schemeClr>
              </a:solidFill>
              <a:miter lim="800000"/>
              <a:headEnd/>
              <a:tailEnd/>
            </a:ln>
            <a:effectLst/>
          </p:spPr>
          <p:txBody>
            <a:bodyPr wrap="none" anchor="ctr"/>
            <a:lstStyle/>
            <a:p>
              <a:endParaRPr lang="en-US" sz="1600">
                <a:solidFill>
                  <a:prstClr val="black"/>
                </a:solidFill>
              </a:endParaRPr>
            </a:p>
          </p:txBody>
        </p:sp>
        <p:sp>
          <p:nvSpPr>
            <p:cNvPr id="7" name="TextBox 6"/>
            <p:cNvSpPr txBox="1"/>
            <p:nvPr/>
          </p:nvSpPr>
          <p:spPr>
            <a:xfrm>
              <a:off x="6060458" y="3735524"/>
              <a:ext cx="1132763" cy="530914"/>
            </a:xfrm>
            <a:prstGeom prst="rect">
              <a:avLst/>
            </a:prstGeom>
            <a:noFill/>
          </p:spPr>
          <p:txBody>
            <a:bodyPr wrap="none" rtlCol="0">
              <a:spAutoFit/>
            </a:bodyPr>
            <a:lstStyle/>
            <a:p>
              <a:pPr algn="ctr"/>
              <a:r>
                <a:rPr lang="en-US" sz="2000" dirty="0">
                  <a:latin typeface="Arial" panose="020B0604020202020204" pitchFamily="34" charset="0"/>
                  <a:cs typeface="Arial" panose="020B0604020202020204" pitchFamily="34" charset="0"/>
                </a:rPr>
                <a:t>Path</a:t>
              </a:r>
            </a:p>
            <a:p>
              <a:pPr algn="ctr"/>
              <a:r>
                <a:rPr lang="en-US" sz="2000" dirty="0">
                  <a:latin typeface="Arial" panose="020B0604020202020204" pitchFamily="34" charset="0"/>
                  <a:cs typeface="Arial" panose="020B0604020202020204" pitchFamily="34" charset="0"/>
                </a:rPr>
                <a:t>contribution</a:t>
              </a:r>
            </a:p>
          </p:txBody>
        </p:sp>
      </p:grpSp>
      <p:cxnSp>
        <p:nvCxnSpPr>
          <p:cNvPr id="9" name="Прямая со стрелкой 8"/>
          <p:cNvCxnSpPr/>
          <p:nvPr/>
        </p:nvCxnSpPr>
        <p:spPr>
          <a:xfrm>
            <a:off x="4840896" y="2288447"/>
            <a:ext cx="2275840" cy="1838960"/>
          </a:xfrm>
          <a:prstGeom prst="straightConnector1">
            <a:avLst/>
          </a:prstGeom>
          <a:ln w="25400">
            <a:solidFill>
              <a:schemeClr val="accent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842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fade">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fade">
                                      <p:cBhvr>
                                        <p:cTn id="17" dur="500"/>
                                        <p:tgtEl>
                                          <p:spTgt spid="34819">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819">
                                            <p:txEl>
                                              <p:pRg st="4" end="4"/>
                                            </p:txEl>
                                          </p:spTgt>
                                        </p:tgtEl>
                                        <p:attrNameLst>
                                          <p:attrName>style.visibility</p:attrName>
                                        </p:attrNameLst>
                                      </p:cBhvr>
                                      <p:to>
                                        <p:strVal val="visible"/>
                                      </p:to>
                                    </p:set>
                                    <p:animEffect transition="in" filter="fade">
                                      <p:cBhvr>
                                        <p:cTn id="20" dur="500"/>
                                        <p:tgtEl>
                                          <p:spTgt spid="34819">
                                            <p:txEl>
                                              <p:pRg st="4" end="4"/>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Radius Shrinkage</a:t>
            </a:r>
          </a:p>
        </p:txBody>
      </p:sp>
      <mc:AlternateContent xmlns:mc="http://schemas.openxmlformats.org/markup-compatibility/2006" xmlns:a14="http://schemas.microsoft.com/office/drawing/2010/main">
        <mc:Choice Requires="a14">
          <p:sp>
            <p:nvSpPr>
              <p:cNvPr id="3" name="Inhaltsplatzhalter 2"/>
              <p:cNvSpPr>
                <a:spLocks noGrp="1"/>
              </p:cNvSpPr>
              <p:nvPr>
                <p:ph sz="quarter" idx="11"/>
              </p:nvPr>
            </p:nvSpPr>
            <p:spPr/>
            <p:txBody>
              <a:bodyPr>
                <a:normAutofit/>
              </a:bodyPr>
              <a:lstStyle/>
              <a:p>
                <a:pPr>
                  <a:spcBef>
                    <a:spcPts val="0"/>
                  </a:spcBef>
                  <a:spcAft>
                    <a:spcPts val="600"/>
                  </a:spcAft>
                </a:pPr>
                <a:r>
                  <a:rPr lang="en-US" sz="3200" dirty="0"/>
                  <a:t>Shrink radius (bandwidth) for </a:t>
                </a:r>
                <a14:m>
                  <m:oMath xmlns:m="http://schemas.openxmlformats.org/officeDocument/2006/math">
                    <m:r>
                      <a:rPr lang="en-US" sz="3200" i="1">
                        <a:latin typeface="Cambria Math" panose="02040503050406030204" pitchFamily="18" charset="0"/>
                      </a:rPr>
                      <m:t>𝑁</m:t>
                    </m:r>
                  </m:oMath>
                </a14:m>
                <a:r>
                  <a:rPr lang="en-US" sz="3200" baseline="30000" dirty="0" err="1"/>
                  <a:t>th</a:t>
                </a:r>
                <a:r>
                  <a:rPr lang="en-US" sz="3200" dirty="0"/>
                  <a:t> photon map</a:t>
                </a:r>
                <a:endParaRPr lang="de-DE" sz="3200" dirty="0"/>
              </a:p>
              <a:p>
                <a:pPr marL="71998">
                  <a:spcBef>
                    <a:spcPts val="1200"/>
                  </a:spcBef>
                  <a:spcAft>
                    <a:spcPts val="600"/>
                  </a:spcAft>
                </a:pPr>
                <a14:m>
                  <m:oMathPara xmlns:m="http://schemas.openxmlformats.org/officeDocument/2006/math">
                    <m:oMathParaPr>
                      <m:jc m:val="centerGroup"/>
                    </m:oMathParaPr>
                    <m:oMath xmlns:m="http://schemas.openxmlformats.org/officeDocument/2006/math">
                      <m:sSubSup>
                        <m:sSubSupPr>
                          <m:ctrlPr>
                            <a:rPr lang="en-US" sz="3200" i="1">
                              <a:latin typeface="Cambria Math" panose="02040503050406030204" pitchFamily="18" charset="0"/>
                            </a:rPr>
                          </m:ctrlPr>
                        </m:sSubSupPr>
                        <m:e>
                          <m:r>
                            <a:rPr lang="en-US" sz="3200" i="1">
                              <a:latin typeface="Cambria Math"/>
                            </a:rPr>
                            <m:t>𝑟</m:t>
                          </m:r>
                        </m:e>
                        <m:sub>
                          <m:r>
                            <a:rPr lang="en-US" sz="3200" i="1">
                              <a:latin typeface="Cambria Math" panose="02040503050406030204" pitchFamily="18" charset="0"/>
                            </a:rPr>
                            <m:t>𝑁</m:t>
                          </m:r>
                        </m:sub>
                        <m:sup>
                          <m:r>
                            <a:rPr lang="en-US" sz="3200" i="1">
                              <a:latin typeface="Cambria Math"/>
                            </a:rPr>
                            <m:t>2</m:t>
                          </m:r>
                        </m:sup>
                      </m:sSubSup>
                      <m:r>
                        <a:rPr lang="en-US" sz="3200" i="1">
                          <a:latin typeface="Cambria Math"/>
                        </a:rPr>
                        <m:t>=</m:t>
                      </m:r>
                      <m:sSubSup>
                        <m:sSubSupPr>
                          <m:ctrlPr>
                            <a:rPr lang="en-US" sz="3200" i="1">
                              <a:latin typeface="Cambria Math" panose="02040503050406030204" pitchFamily="18" charset="0"/>
                            </a:rPr>
                          </m:ctrlPr>
                        </m:sSubSupPr>
                        <m:e>
                          <m:r>
                            <a:rPr lang="en-US" sz="3200" i="1">
                              <a:solidFill>
                                <a:schemeClr val="accent1">
                                  <a:lumMod val="75000"/>
                                </a:schemeClr>
                              </a:solidFill>
                              <a:latin typeface="Cambria Math"/>
                            </a:rPr>
                            <m:t>𝑟</m:t>
                          </m:r>
                        </m:e>
                        <m:sub>
                          <m:r>
                            <a:rPr lang="en-US" sz="3200" i="1">
                              <a:solidFill>
                                <a:schemeClr val="accent1">
                                  <a:lumMod val="75000"/>
                                </a:schemeClr>
                              </a:solidFill>
                              <a:latin typeface="Cambria Math"/>
                            </a:rPr>
                            <m:t>0</m:t>
                          </m:r>
                        </m:sub>
                        <m:sup>
                          <m:r>
                            <a:rPr lang="en-US" sz="3200" i="1">
                              <a:latin typeface="Cambria Math"/>
                            </a:rPr>
                            <m:t>2</m:t>
                          </m:r>
                        </m:sup>
                      </m:sSubSup>
                      <m:r>
                        <a:rPr lang="en-US" sz="3200" i="1">
                          <a:latin typeface="Cambria Math"/>
                        </a:rPr>
                        <m:t> </m:t>
                      </m:r>
                      <m:sSup>
                        <m:sSupPr>
                          <m:ctrlPr>
                            <a:rPr lang="en-US" sz="3200" i="1">
                              <a:latin typeface="Cambria Math" panose="02040503050406030204" pitchFamily="18" charset="0"/>
                            </a:rPr>
                          </m:ctrlPr>
                        </m:sSupPr>
                        <m:e>
                          <m:r>
                            <a:rPr lang="en-US" sz="3200" i="1">
                              <a:latin typeface="Cambria Math" panose="02040503050406030204" pitchFamily="18" charset="0"/>
                            </a:rPr>
                            <m:t>𝑁</m:t>
                          </m:r>
                        </m:e>
                        <m:sup>
                          <m:r>
                            <a:rPr lang="en-US" sz="3200" i="1">
                              <a:solidFill>
                                <a:schemeClr val="accent2">
                                  <a:lumMod val="75000"/>
                                </a:schemeClr>
                              </a:solidFill>
                              <a:latin typeface="Cambria Math"/>
                              <a:ea typeface="Cambria Math"/>
                            </a:rPr>
                            <m:t>𝛼</m:t>
                          </m:r>
                          <m:r>
                            <a:rPr lang="en-US" sz="3200" i="1">
                              <a:latin typeface="Cambria Math" panose="02040503050406030204" pitchFamily="18" charset="0"/>
                              <a:ea typeface="Cambria Math"/>
                            </a:rPr>
                            <m:t>−1</m:t>
                          </m:r>
                        </m:sup>
                      </m:sSup>
                      <m:r>
                        <a:rPr lang="en-US" sz="3200" i="1">
                          <a:latin typeface="Cambria Math"/>
                        </a:rPr>
                        <m:t>,  </m:t>
                      </m:r>
                      <m:r>
                        <a:rPr lang="en-US" sz="3200" i="1">
                          <a:solidFill>
                            <a:schemeClr val="accent2">
                              <a:lumMod val="75000"/>
                            </a:schemeClr>
                          </a:solidFill>
                          <a:latin typeface="Cambria Math"/>
                          <a:ea typeface="Cambria Math"/>
                        </a:rPr>
                        <m:t>𝛼</m:t>
                      </m:r>
                      <m:r>
                        <a:rPr lang="el-GR" sz="3200" i="1">
                          <a:latin typeface="Cambria Math"/>
                          <a:ea typeface="Cambria Math"/>
                        </a:rPr>
                        <m:t>∈</m:t>
                      </m:r>
                      <m:d>
                        <m:dPr>
                          <m:ctrlPr>
                            <a:rPr lang="en-US" sz="3200" i="1">
                              <a:latin typeface="Cambria Math" panose="02040503050406030204" pitchFamily="18" charset="0"/>
                              <a:ea typeface="Cambria Math"/>
                            </a:rPr>
                          </m:ctrlPr>
                        </m:dPr>
                        <m:e>
                          <m:r>
                            <a:rPr lang="en-US" sz="3200" i="1">
                              <a:latin typeface="Cambria Math"/>
                              <a:ea typeface="Cambria Math"/>
                            </a:rPr>
                            <m:t>0;1</m:t>
                          </m:r>
                        </m:e>
                      </m:d>
                    </m:oMath>
                  </m:oMathPara>
                </a14:m>
                <a:endParaRPr lang="de-DE" sz="3200" dirty="0"/>
              </a:p>
              <a:p>
                <a:r>
                  <a:rPr lang="en-US" sz="3200" dirty="0">
                    <a:ea typeface="Cambria Math"/>
                  </a:rPr>
                  <a:t>User-defined parameters </a:t>
                </a:r>
                <a14:m>
                  <m:oMath xmlns:m="http://schemas.openxmlformats.org/officeDocument/2006/math">
                    <m:sSub>
                      <m:sSubPr>
                        <m:ctrlPr>
                          <a:rPr lang="en-US" sz="3200" i="1">
                            <a:latin typeface="Cambria Math" panose="02040503050406030204" pitchFamily="18" charset="0"/>
                          </a:rPr>
                        </m:ctrlPr>
                      </m:sSubPr>
                      <m:e>
                        <m:r>
                          <a:rPr lang="en-US" sz="3200" i="1">
                            <a:solidFill>
                              <a:schemeClr val="accent1">
                                <a:lumMod val="75000"/>
                              </a:schemeClr>
                            </a:solidFill>
                            <a:latin typeface="Cambria Math"/>
                          </a:rPr>
                          <m:t>𝑟</m:t>
                        </m:r>
                      </m:e>
                      <m:sub>
                        <m:r>
                          <a:rPr lang="en-US" sz="3200" i="1">
                            <a:solidFill>
                              <a:schemeClr val="accent1">
                                <a:lumMod val="75000"/>
                              </a:schemeClr>
                            </a:solidFill>
                            <a:latin typeface="Cambria Math"/>
                          </a:rPr>
                          <m:t>0</m:t>
                        </m:r>
                      </m:sub>
                    </m:sSub>
                  </m:oMath>
                </a14:m>
                <a:r>
                  <a:rPr lang="de-DE" sz="3200" dirty="0"/>
                  <a:t> and </a:t>
                </a:r>
                <a14:m>
                  <m:oMath xmlns:m="http://schemas.openxmlformats.org/officeDocument/2006/math">
                    <m:r>
                      <a:rPr lang="en-US" sz="3200" i="1">
                        <a:solidFill>
                          <a:schemeClr val="accent2">
                            <a:lumMod val="75000"/>
                          </a:schemeClr>
                        </a:solidFill>
                        <a:latin typeface="Cambria Math"/>
                        <a:ea typeface="Cambria Math"/>
                      </a:rPr>
                      <m:t>𝛼</m:t>
                    </m:r>
                  </m:oMath>
                </a14:m>
                <a:r>
                  <a:rPr lang="en-US" sz="3200" dirty="0"/>
                  <a:t/>
                </a:r>
                <a:br>
                  <a:rPr lang="en-US" sz="3200" dirty="0"/>
                </a:br>
                <a:endParaRPr lang="en-US" sz="3200" dirty="0"/>
              </a:p>
              <a:p>
                <a:pPr>
                  <a:buNone/>
                </a:pPr>
                <a:r>
                  <a:rPr lang="en-US" sz="3200" b="1" dirty="0"/>
                  <a:t>Problem:</a:t>
                </a:r>
              </a:p>
              <a:p>
                <a:r>
                  <a:rPr lang="en-US" sz="3200" dirty="0"/>
                  <a:t>Optimal value </a:t>
                </a:r>
                <a14:m>
                  <m:oMath xmlns:m="http://schemas.openxmlformats.org/officeDocument/2006/math">
                    <m:sSub>
                      <m:sSubPr>
                        <m:ctrlPr>
                          <a:rPr lang="en-US" sz="3200" i="1">
                            <a:solidFill>
                              <a:schemeClr val="accent1">
                                <a:lumMod val="75000"/>
                              </a:schemeClr>
                            </a:solidFill>
                            <a:latin typeface="Cambria Math" panose="02040503050406030204" pitchFamily="18" charset="0"/>
                          </a:rPr>
                        </m:ctrlPr>
                      </m:sSubPr>
                      <m:e>
                        <m:r>
                          <a:rPr lang="en-US" sz="3200" i="1">
                            <a:solidFill>
                              <a:schemeClr val="accent1">
                                <a:lumMod val="75000"/>
                              </a:schemeClr>
                            </a:solidFill>
                            <a:latin typeface="Cambria Math"/>
                          </a:rPr>
                          <m:t>𝑟</m:t>
                        </m:r>
                      </m:e>
                      <m:sub>
                        <m:r>
                          <a:rPr lang="en-US" sz="3200" i="1">
                            <a:solidFill>
                              <a:schemeClr val="accent1">
                                <a:lumMod val="75000"/>
                              </a:schemeClr>
                            </a:solidFill>
                            <a:latin typeface="Cambria Math"/>
                          </a:rPr>
                          <m:t>0</m:t>
                        </m:r>
                      </m:sub>
                    </m:sSub>
                  </m:oMath>
                </a14:m>
                <a:r>
                  <a:rPr lang="en-US" sz="3200" dirty="0"/>
                  <a:t> of and </a:t>
                </a:r>
                <a14:m>
                  <m:oMath xmlns:m="http://schemas.openxmlformats.org/officeDocument/2006/math">
                    <m:r>
                      <a:rPr lang="en-US" sz="3200" i="1">
                        <a:solidFill>
                          <a:schemeClr val="accent2">
                            <a:lumMod val="75000"/>
                          </a:schemeClr>
                        </a:solidFill>
                        <a:latin typeface="Cambria Math"/>
                        <a:ea typeface="Cambria Math"/>
                      </a:rPr>
                      <m:t>𝛼</m:t>
                    </m:r>
                  </m:oMath>
                </a14:m>
                <a:r>
                  <a:rPr lang="en-US" sz="3200" dirty="0"/>
                  <a:t> are</a:t>
                </a:r>
                <a:r>
                  <a:rPr lang="de-DE" sz="3200" dirty="0"/>
                  <a:t> </a:t>
                </a:r>
                <a:r>
                  <a:rPr lang="en-US" sz="3200" dirty="0"/>
                  <a:t>unknown</a:t>
                </a:r>
              </a:p>
              <a:p>
                <a:r>
                  <a:rPr lang="en-US" sz="3200" dirty="0"/>
                  <a:t>Usually globally constant / </a:t>
                </a:r>
                <a:r>
                  <a:rPr lang="en-US" sz="3200" i="1" dirty="0"/>
                  <a:t>k</a:t>
                </a:r>
                <a:r>
                  <a:rPr lang="en-US" sz="3200" dirty="0"/>
                  <a:t>-NN defined</a:t>
                </a:r>
              </a:p>
            </p:txBody>
          </p:sp>
        </mc:Choice>
        <mc:Fallback xmlns="">
          <p:sp>
            <p:nvSpPr>
              <p:cNvPr id="3" name="Inhaltsplatzhalter 2"/>
              <p:cNvSpPr>
                <a:spLocks noGrp="1" noRot="1" noChangeAspect="1" noMove="1" noResize="1" noEditPoints="1" noAdjustHandles="1" noChangeArrowheads="1" noChangeShapeType="1" noTextEdit="1"/>
              </p:cNvSpPr>
              <p:nvPr>
                <p:ph sz="quarter" idx="11"/>
              </p:nvPr>
            </p:nvSpPr>
            <p:spPr>
              <a:blipFill rotWithShape="0">
                <a:blip r:embed="rId3"/>
                <a:stretch>
                  <a:fillRect l="-2593" t="-1906" r="-1852"/>
                </a:stretch>
              </a:blipFill>
            </p:spPr>
            <p:txBody>
              <a:bodyPr/>
              <a:lstStyle/>
              <a:p>
                <a:r>
                  <a:rPr lang="en-US">
                    <a:noFill/>
                  </a:rPr>
                  <a:t> </a:t>
                </a:r>
              </a:p>
            </p:txBody>
          </p:sp>
        </mc:Fallback>
      </mc:AlternateContent>
    </p:spTree>
    <p:extLst>
      <p:ext uri="{BB962C8B-B14F-4D97-AF65-F5344CB8AC3E}">
        <p14:creationId xmlns:p14="http://schemas.microsoft.com/office/powerpoint/2010/main" val="3181263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1" y="908720"/>
            <a:ext cx="6933685" cy="4986744"/>
          </a:xfrm>
          <a:prstGeom prst="rect">
            <a:avLst/>
          </a:prstGeom>
        </p:spPr>
      </p:pic>
      <p:sp>
        <p:nvSpPr>
          <p:cNvPr id="19" name="TextBox 18"/>
          <p:cNvSpPr txBox="1"/>
          <p:nvPr/>
        </p:nvSpPr>
        <p:spPr>
          <a:xfrm>
            <a:off x="3556948" y="980729"/>
            <a:ext cx="2302233" cy="1077218"/>
          </a:xfrm>
          <a:prstGeom prst="rect">
            <a:avLst/>
          </a:prstGeom>
        </p:spPr>
        <p:txBody>
          <a:bodyPr wrap="none" rtlCol="0">
            <a:spAutoFit/>
          </a:bodyPr>
          <a:lstStyle>
            <a:defPPr>
              <a:defRPr lang="en-US"/>
            </a:defPPr>
            <a:lvl1pPr>
              <a:defRPr sz="2700" b="1">
                <a:ln w="6350">
                  <a:solidFill>
                    <a:schemeClr val="tx1"/>
                  </a:solidFill>
                </a:ln>
                <a:solidFill>
                  <a:schemeClr val="bg1"/>
                </a:solidFill>
                <a:latin typeface="Calibri" pitchFamily="34" charset="0"/>
                <a:ea typeface="+mj-ea"/>
                <a:cs typeface="+mj-cs"/>
              </a:defRPr>
            </a:lvl1pPr>
          </a:lstStyle>
          <a:p>
            <a:r>
              <a:rPr lang="en-US" sz="3200" dirty="0">
                <a:ln w="6350">
                  <a:noFill/>
                </a:ln>
                <a:solidFill>
                  <a:schemeClr val="tx1"/>
                </a:solidFill>
                <a:latin typeface="Arial" panose="020B0604020202020204" pitchFamily="34" charset="0"/>
                <a:cs typeface="Arial" panose="020B0604020202020204" pitchFamily="34" charset="0"/>
              </a:rPr>
              <a:t>Box </a:t>
            </a:r>
            <a:r>
              <a:rPr lang="en-US" sz="3200" dirty="0" smtClean="0">
                <a:ln w="6350">
                  <a:noFill/>
                </a:ln>
                <a:solidFill>
                  <a:schemeClr val="tx1"/>
                </a:solidFill>
                <a:latin typeface="Arial" panose="020B0604020202020204" pitchFamily="34" charset="0"/>
                <a:cs typeface="Arial" panose="020B0604020202020204" pitchFamily="34" charset="0"/>
              </a:rPr>
              <a:t>scene</a:t>
            </a:r>
          </a:p>
          <a:p>
            <a:r>
              <a:rPr lang="en-US" sz="3200" dirty="0">
                <a:ln w="6350">
                  <a:noFill/>
                </a:ln>
                <a:solidFill>
                  <a:schemeClr val="tx1"/>
                </a:solidFill>
                <a:latin typeface="Arial" panose="020B0604020202020204" pitchFamily="34" charset="0"/>
                <a:cs typeface="Arial" panose="020B0604020202020204" pitchFamily="34" charset="0"/>
              </a:rPr>
              <a:t>(</a:t>
            </a:r>
            <a:r>
              <a:rPr lang="en-US" sz="3200" dirty="0" smtClean="0">
                <a:ln w="6350">
                  <a:noFill/>
                </a:ln>
                <a:solidFill>
                  <a:schemeClr val="tx1"/>
                </a:solidFill>
                <a:latin typeface="Arial" panose="020B0604020202020204" pitchFamily="34" charset="0"/>
                <a:cs typeface="Arial" panose="020B0604020202020204" pitchFamily="34" charset="0"/>
              </a:rPr>
              <a:t>reference)</a:t>
            </a:r>
            <a:endParaRPr lang="en-GB" sz="3200" dirty="0">
              <a:ln w="6350">
                <a:noFill/>
              </a:ln>
              <a:solidFill>
                <a:schemeClr val="tx1"/>
              </a:solidFill>
              <a:latin typeface="Arial" panose="020B0604020202020204" pitchFamily="34" charset="0"/>
              <a:cs typeface="Arial" panose="020B0604020202020204" pitchFamily="34" charset="0"/>
            </a:endParaRPr>
          </a:p>
        </p:txBody>
      </p:sp>
      <p:sp>
        <p:nvSpPr>
          <p:cNvPr id="2" name="Text Placeholder 1"/>
          <p:cNvSpPr>
            <a:spLocks noGrp="1"/>
          </p:cNvSpPr>
          <p:nvPr>
            <p:ph type="body" sz="quarter" idx="10"/>
          </p:nvPr>
        </p:nvSpPr>
        <p:spPr/>
        <p:txBody>
          <a:bodyPr/>
          <a:lstStyle/>
          <a:p>
            <a:r>
              <a:rPr lang="en-US" dirty="0"/>
              <a:t>User </a:t>
            </a:r>
            <a:r>
              <a:rPr lang="en-US" dirty="0" smtClean="0"/>
              <a:t>Parameters Example</a:t>
            </a:r>
            <a:endParaRPr lang="en-US" dirty="0"/>
          </a:p>
        </p:txBody>
      </p:sp>
    </p:spTree>
    <p:extLst>
      <p:ext uri="{BB962C8B-B14F-4D97-AF65-F5344CB8AC3E}">
        <p14:creationId xmlns:p14="http://schemas.microsoft.com/office/powerpoint/2010/main" val="907768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en-US" dirty="0"/>
              <a:t>User </a:t>
            </a:r>
            <a:r>
              <a:rPr lang="en-US" dirty="0" smtClean="0"/>
              <a:t>Parameters Example</a:t>
            </a:r>
            <a:endParaRPr lang="en-US" dirty="0"/>
          </a:p>
        </p:txBody>
      </p:sp>
      <p:pic>
        <p:nvPicPr>
          <p:cNvPr id="10" name="Content Placeholder 9"/>
          <p:cNvPicPr>
            <a:picLocks noGrp="1" noChangeAspect="1"/>
          </p:cNvPicPr>
          <p:nvPr>
            <p:ph idx="4294967295"/>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8791" y="3451571"/>
            <a:ext cx="3373438" cy="2355850"/>
          </a:xfrm>
          <a:ln>
            <a:solidFill>
              <a:schemeClr val="tx1">
                <a:lumMod val="65000"/>
                <a:lumOff val="35000"/>
              </a:schemeClr>
            </a:solidFill>
          </a:ln>
          <a:effectLst/>
        </p:spPr>
      </p:pic>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5164" y="952321"/>
            <a:ext cx="3366071" cy="2350172"/>
          </a:xfrm>
          <a:prstGeom prst="rect">
            <a:avLst/>
          </a:prstGeom>
          <a:ln>
            <a:solidFill>
              <a:schemeClr val="tx1">
                <a:lumMod val="65000"/>
                <a:lumOff val="35000"/>
              </a:schemeClr>
            </a:solidFill>
          </a:ln>
          <a:effectLst/>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78580" y="944425"/>
            <a:ext cx="3404435" cy="2363667"/>
          </a:xfrm>
          <a:prstGeom prst="rect">
            <a:avLst/>
          </a:prstGeom>
          <a:ln>
            <a:solidFill>
              <a:schemeClr val="tx1">
                <a:lumMod val="65000"/>
                <a:lumOff val="35000"/>
              </a:schemeClr>
            </a:solidFill>
          </a:ln>
        </p:spPr>
      </p:pic>
      <p:pic>
        <p:nvPicPr>
          <p:cNvPr id="12" name="Picture 11"/>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81911" y="3449784"/>
            <a:ext cx="3404433" cy="2363664"/>
          </a:xfrm>
          <a:prstGeom prst="rect">
            <a:avLst/>
          </a:prstGeom>
          <a:ln>
            <a:solidFill>
              <a:schemeClr val="tx1">
                <a:lumMod val="65000"/>
                <a:lumOff val="35000"/>
              </a:schemeClr>
            </a:solidFill>
          </a:ln>
        </p:spPr>
      </p:pic>
      <p:cxnSp>
        <p:nvCxnSpPr>
          <p:cNvPr id="5" name="Straight Arrow Connector 4"/>
          <p:cNvCxnSpPr/>
          <p:nvPr/>
        </p:nvCxnSpPr>
        <p:spPr>
          <a:xfrm flipV="1">
            <a:off x="609600" y="817280"/>
            <a:ext cx="0" cy="5181600"/>
          </a:xfrm>
          <a:prstGeom prst="straightConnector1">
            <a:avLst/>
          </a:prstGeom>
          <a:ln w="76200">
            <a:solidFill>
              <a:schemeClr val="accent2">
                <a:lumMod val="75000"/>
              </a:schemeClr>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57049" y="5983993"/>
            <a:ext cx="8586951" cy="13902"/>
          </a:xfrm>
          <a:prstGeom prst="straightConnector1">
            <a:avLst/>
          </a:prstGeom>
          <a:ln w="76200">
            <a:solidFill>
              <a:schemeClr val="accent1">
                <a:lumMod val="75000"/>
              </a:schemeClr>
            </a:solidFill>
            <a:tailEnd type="stealth" w="sm" len="med"/>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7668344" y="5548048"/>
            <a:ext cx="1345240"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Larger </a:t>
            </a:r>
            <a:r>
              <a:rPr lang="el-GR" sz="2400" dirty="0">
                <a:latin typeface="Arial" panose="020B0604020202020204" pitchFamily="34" charset="0"/>
                <a:cs typeface="Arial" panose="020B0604020202020204" pitchFamily="34" charset="0"/>
              </a:rPr>
              <a:t>𝛼</a:t>
            </a:r>
            <a:endParaRPr lang="en-US" sz="2400" dirty="0"/>
          </a:p>
        </p:txBody>
      </p:sp>
      <mc:AlternateContent xmlns:mc="http://schemas.openxmlformats.org/markup-compatibility/2006" xmlns:a14="http://schemas.microsoft.com/office/drawing/2010/main">
        <mc:Choice Requires="a14">
          <p:sp>
            <p:nvSpPr>
              <p:cNvPr id="6" name="Прямоугольник 5"/>
              <p:cNvSpPr/>
              <p:nvPr/>
            </p:nvSpPr>
            <p:spPr>
              <a:xfrm rot="16200000">
                <a:off x="-344406" y="1486604"/>
                <a:ext cx="1473417"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Larger </a:t>
                </a:r>
                <a14:m>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𝒓</m:t>
                        </m:r>
                      </m:e>
                      <m:sub>
                        <m:r>
                          <a:rPr lang="en-US" sz="2400">
                            <a:latin typeface="Cambria Math" panose="02040503050406030204" pitchFamily="18" charset="0"/>
                          </a:rPr>
                          <m:t>𝟎</m:t>
                        </m:r>
                      </m:sub>
                    </m:sSub>
                  </m:oMath>
                </a14:m>
                <a:endParaRPr lang="en-US" sz="2400"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rot="16200000">
                <a:off x="-344406" y="1486604"/>
                <a:ext cx="1473417" cy="461665"/>
              </a:xfrm>
              <a:prstGeom prst="rect">
                <a:avLst/>
              </a:prstGeom>
              <a:blipFill rotWithShape="0">
                <a:blip r:embed="rId11"/>
                <a:stretch>
                  <a:fillRect l="-9211" r="-30263" b="-6198"/>
                </a:stretch>
              </a:blipFill>
            </p:spPr>
            <p:txBody>
              <a:bodyPr/>
              <a:lstStyle/>
              <a:p>
                <a:r>
                  <a:rPr lang="en-US">
                    <a:noFill/>
                  </a:rPr>
                  <a:t> </a:t>
                </a:r>
              </a:p>
            </p:txBody>
          </p:sp>
        </mc:Fallback>
      </mc:AlternateContent>
      <p:grpSp>
        <p:nvGrpSpPr>
          <p:cNvPr id="16" name="Группа 15"/>
          <p:cNvGrpSpPr/>
          <p:nvPr/>
        </p:nvGrpSpPr>
        <p:grpSpPr>
          <a:xfrm>
            <a:off x="3149601" y="954586"/>
            <a:ext cx="994968" cy="990457"/>
            <a:chOff x="2616896" y="855314"/>
            <a:chExt cx="746226" cy="742843"/>
          </a:xfrm>
        </p:grpSpPr>
        <p:sp>
          <p:nvSpPr>
            <p:cNvPr id="15" name="Прямоугольник 14"/>
            <p:cNvSpPr/>
            <p:nvPr/>
          </p:nvSpPr>
          <p:spPr>
            <a:xfrm>
              <a:off x="2620280" y="855314"/>
              <a:ext cx="742842" cy="742842"/>
            </a:xfrm>
            <a:prstGeom prst="rect">
              <a:avLst/>
            </a:prstGeom>
            <a:solidFill>
              <a:srgbClr val="FFFFFF">
                <a:alpha val="67843"/>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63"/>
            <p:cNvSpPr/>
            <p:nvPr/>
          </p:nvSpPr>
          <p:spPr>
            <a:xfrm>
              <a:off x="2616896" y="855315"/>
              <a:ext cx="742842" cy="74284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sp>
          <p:nvSpPr>
            <p:cNvPr id="26" name="Ellipse 63"/>
            <p:cNvSpPr/>
            <p:nvPr/>
          </p:nvSpPr>
          <p:spPr>
            <a:xfrm>
              <a:off x="2661237" y="899531"/>
              <a:ext cx="654158" cy="654158"/>
            </a:xfrm>
            <a:prstGeom prst="ellipse">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sp>
          <p:nvSpPr>
            <p:cNvPr id="27" name="Ellipse 63"/>
            <p:cNvSpPr/>
            <p:nvPr/>
          </p:nvSpPr>
          <p:spPr>
            <a:xfrm>
              <a:off x="2717118" y="955537"/>
              <a:ext cx="542398" cy="542398"/>
            </a:xfrm>
            <a:prstGeom prst="ellipse">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sp>
          <p:nvSpPr>
            <p:cNvPr id="28" name="Ellipse 63"/>
            <p:cNvSpPr/>
            <p:nvPr/>
          </p:nvSpPr>
          <p:spPr>
            <a:xfrm>
              <a:off x="2799652" y="1037946"/>
              <a:ext cx="377330" cy="377330"/>
            </a:xfrm>
            <a:prstGeom prst="ellipse">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mc:AlternateContent xmlns:mc="http://schemas.openxmlformats.org/markup-compatibility/2006" xmlns:a14="http://schemas.microsoft.com/office/drawing/2010/main">
          <mc:Choice Requires="a14">
            <p:sp>
              <p:nvSpPr>
                <p:cNvPr id="9" name="Прямоугольник 8"/>
                <p:cNvSpPr/>
                <p:nvPr/>
              </p:nvSpPr>
              <p:spPr>
                <a:xfrm>
                  <a:off x="2843682" y="1059560"/>
                  <a:ext cx="300932" cy="28474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867">
                            <a:latin typeface="Cambria Math" panose="02040503050406030204" pitchFamily="18" charset="0"/>
                          </a:rPr>
                          <m:t>𝒓</m:t>
                        </m:r>
                      </m:oMath>
                    </m:oMathPara>
                  </a14:m>
                  <a:endParaRPr lang="en-US" sz="1867" dirty="0"/>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2843682" y="1059560"/>
                  <a:ext cx="300932" cy="284742"/>
                </a:xfrm>
                <a:prstGeom prst="rect">
                  <a:avLst/>
                </a:prstGeom>
                <a:blipFill rotWithShape="0">
                  <a:blip r:embed="rId12"/>
                  <a:stretch>
                    <a:fillRect/>
                  </a:stretch>
                </a:blipFill>
              </p:spPr>
              <p:txBody>
                <a:bodyPr/>
                <a:lstStyle/>
                <a:p>
                  <a:r>
                    <a:rPr lang="en-US">
                      <a:noFill/>
                    </a:rPr>
                    <a:t> </a:t>
                  </a:r>
                </a:p>
              </p:txBody>
            </p:sp>
          </mc:Fallback>
        </mc:AlternateContent>
      </p:grpSp>
      <p:grpSp>
        <p:nvGrpSpPr>
          <p:cNvPr id="45" name="Группа 44"/>
          <p:cNvGrpSpPr/>
          <p:nvPr/>
        </p:nvGrpSpPr>
        <p:grpSpPr>
          <a:xfrm>
            <a:off x="6679883" y="948174"/>
            <a:ext cx="994968" cy="990457"/>
            <a:chOff x="2616896" y="855314"/>
            <a:chExt cx="746226" cy="742843"/>
          </a:xfrm>
        </p:grpSpPr>
        <p:sp>
          <p:nvSpPr>
            <p:cNvPr id="46" name="Прямоугольник 45"/>
            <p:cNvSpPr/>
            <p:nvPr/>
          </p:nvSpPr>
          <p:spPr>
            <a:xfrm>
              <a:off x="2620280" y="855314"/>
              <a:ext cx="742842" cy="742842"/>
            </a:xfrm>
            <a:prstGeom prst="rect">
              <a:avLst/>
            </a:prstGeom>
            <a:solidFill>
              <a:srgbClr val="FFFFFF">
                <a:alpha val="67843"/>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Ellipse 63"/>
            <p:cNvSpPr/>
            <p:nvPr/>
          </p:nvSpPr>
          <p:spPr>
            <a:xfrm>
              <a:off x="2616896" y="855315"/>
              <a:ext cx="742842" cy="74284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sp>
          <p:nvSpPr>
            <p:cNvPr id="48" name="Ellipse 63"/>
            <p:cNvSpPr/>
            <p:nvPr/>
          </p:nvSpPr>
          <p:spPr>
            <a:xfrm>
              <a:off x="2643218" y="881512"/>
              <a:ext cx="690196" cy="690196"/>
            </a:xfrm>
            <a:prstGeom prst="ellipse">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sp>
          <p:nvSpPr>
            <p:cNvPr id="49" name="Ellipse 63"/>
            <p:cNvSpPr/>
            <p:nvPr/>
          </p:nvSpPr>
          <p:spPr>
            <a:xfrm>
              <a:off x="2675605" y="914024"/>
              <a:ext cx="625424" cy="625424"/>
            </a:xfrm>
            <a:prstGeom prst="ellipse">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sp>
          <p:nvSpPr>
            <p:cNvPr id="50" name="Ellipse 63"/>
            <p:cNvSpPr/>
            <p:nvPr/>
          </p:nvSpPr>
          <p:spPr>
            <a:xfrm>
              <a:off x="2718652" y="956946"/>
              <a:ext cx="539330" cy="539330"/>
            </a:xfrm>
            <a:prstGeom prst="ellipse">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mc:AlternateContent xmlns:mc="http://schemas.openxmlformats.org/markup-compatibility/2006" xmlns:a14="http://schemas.microsoft.com/office/drawing/2010/main">
          <mc:Choice Requires="a14">
            <p:sp>
              <p:nvSpPr>
                <p:cNvPr id="51" name="Прямоугольник 50"/>
                <p:cNvSpPr/>
                <p:nvPr/>
              </p:nvSpPr>
              <p:spPr>
                <a:xfrm>
                  <a:off x="2843682" y="1059560"/>
                  <a:ext cx="300932" cy="28474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867">
                            <a:latin typeface="Cambria Math" panose="02040503050406030204" pitchFamily="18" charset="0"/>
                          </a:rPr>
                          <m:t>𝒓</m:t>
                        </m:r>
                      </m:oMath>
                    </m:oMathPara>
                  </a14:m>
                  <a:endParaRPr lang="en-US" sz="1867" dirty="0"/>
                </a:p>
              </p:txBody>
            </p:sp>
          </mc:Choice>
          <mc:Fallback xmlns="">
            <p:sp>
              <p:nvSpPr>
                <p:cNvPr id="51" name="Прямоугольник 50"/>
                <p:cNvSpPr>
                  <a:spLocks noRot="1" noChangeAspect="1" noMove="1" noResize="1" noEditPoints="1" noAdjustHandles="1" noChangeArrowheads="1" noChangeShapeType="1" noTextEdit="1"/>
                </p:cNvSpPr>
                <p:nvPr/>
              </p:nvSpPr>
              <p:spPr>
                <a:xfrm>
                  <a:off x="2843682" y="1059560"/>
                  <a:ext cx="300932" cy="284742"/>
                </a:xfrm>
                <a:prstGeom prst="rect">
                  <a:avLst/>
                </a:prstGeom>
                <a:blipFill rotWithShape="0">
                  <a:blip r:embed="rId13"/>
                  <a:stretch>
                    <a:fillRect/>
                  </a:stretch>
                </a:blipFill>
              </p:spPr>
              <p:txBody>
                <a:bodyPr/>
                <a:lstStyle/>
                <a:p>
                  <a:r>
                    <a:rPr lang="en-US">
                      <a:noFill/>
                    </a:rPr>
                    <a:t> </a:t>
                  </a:r>
                </a:p>
              </p:txBody>
            </p:sp>
          </mc:Fallback>
        </mc:AlternateContent>
      </p:grpSp>
      <p:grpSp>
        <p:nvGrpSpPr>
          <p:cNvPr id="52" name="Группа 51"/>
          <p:cNvGrpSpPr/>
          <p:nvPr/>
        </p:nvGrpSpPr>
        <p:grpSpPr>
          <a:xfrm>
            <a:off x="3159761" y="3453594"/>
            <a:ext cx="990456" cy="990456"/>
            <a:chOff x="2620280" y="855314"/>
            <a:chExt cx="742842" cy="742842"/>
          </a:xfrm>
        </p:grpSpPr>
        <p:sp>
          <p:nvSpPr>
            <p:cNvPr id="53" name="Прямоугольник 52"/>
            <p:cNvSpPr/>
            <p:nvPr/>
          </p:nvSpPr>
          <p:spPr>
            <a:xfrm>
              <a:off x="2620280" y="855314"/>
              <a:ext cx="742842" cy="742842"/>
            </a:xfrm>
            <a:prstGeom prst="rect">
              <a:avLst/>
            </a:prstGeom>
            <a:solidFill>
              <a:srgbClr val="FFFFFF">
                <a:alpha val="67843"/>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Ellipse 63"/>
            <p:cNvSpPr/>
            <p:nvPr/>
          </p:nvSpPr>
          <p:spPr>
            <a:xfrm>
              <a:off x="2743317" y="981736"/>
              <a:ext cx="490000" cy="49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sp>
          <p:nvSpPr>
            <p:cNvPr id="55" name="Ellipse 63"/>
            <p:cNvSpPr/>
            <p:nvPr/>
          </p:nvSpPr>
          <p:spPr>
            <a:xfrm>
              <a:off x="2779385" y="1017679"/>
              <a:ext cx="417862" cy="417862"/>
            </a:xfrm>
            <a:prstGeom prst="ellipse">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sp>
          <p:nvSpPr>
            <p:cNvPr id="56" name="Ellipse 63"/>
            <p:cNvSpPr/>
            <p:nvPr/>
          </p:nvSpPr>
          <p:spPr>
            <a:xfrm>
              <a:off x="2813430" y="1051849"/>
              <a:ext cx="349774" cy="349774"/>
            </a:xfrm>
            <a:prstGeom prst="ellipse">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sp>
          <p:nvSpPr>
            <p:cNvPr id="57" name="Ellipse 63"/>
            <p:cNvSpPr/>
            <p:nvPr/>
          </p:nvSpPr>
          <p:spPr>
            <a:xfrm>
              <a:off x="2874637" y="1112931"/>
              <a:ext cx="227360" cy="227360"/>
            </a:xfrm>
            <a:prstGeom prst="ellipse">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mc:AlternateContent xmlns:mc="http://schemas.openxmlformats.org/markup-compatibility/2006" xmlns:a14="http://schemas.microsoft.com/office/drawing/2010/main">
          <mc:Choice Requires="a14">
            <p:sp>
              <p:nvSpPr>
                <p:cNvPr id="58" name="Прямоугольник 57"/>
                <p:cNvSpPr/>
                <p:nvPr/>
              </p:nvSpPr>
              <p:spPr>
                <a:xfrm>
                  <a:off x="2843682" y="1059560"/>
                  <a:ext cx="300932" cy="28474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867">
                            <a:latin typeface="Cambria Math" panose="02040503050406030204" pitchFamily="18" charset="0"/>
                          </a:rPr>
                          <m:t>𝒓</m:t>
                        </m:r>
                      </m:oMath>
                    </m:oMathPara>
                  </a14:m>
                  <a:endParaRPr lang="en-US" sz="1867" dirty="0"/>
                </a:p>
              </p:txBody>
            </p:sp>
          </mc:Choice>
          <mc:Fallback xmlns="">
            <p:sp>
              <p:nvSpPr>
                <p:cNvPr id="58" name="Прямоугольник 57"/>
                <p:cNvSpPr>
                  <a:spLocks noRot="1" noChangeAspect="1" noMove="1" noResize="1" noEditPoints="1" noAdjustHandles="1" noChangeArrowheads="1" noChangeShapeType="1" noTextEdit="1"/>
                </p:cNvSpPr>
                <p:nvPr/>
              </p:nvSpPr>
              <p:spPr>
                <a:xfrm>
                  <a:off x="2843682" y="1059560"/>
                  <a:ext cx="300932" cy="284742"/>
                </a:xfrm>
                <a:prstGeom prst="rect">
                  <a:avLst/>
                </a:prstGeom>
                <a:blipFill rotWithShape="0">
                  <a:blip r:embed="rId14"/>
                  <a:stretch>
                    <a:fillRect/>
                  </a:stretch>
                </a:blipFill>
              </p:spPr>
              <p:txBody>
                <a:bodyPr/>
                <a:lstStyle/>
                <a:p>
                  <a:r>
                    <a:rPr lang="en-US">
                      <a:noFill/>
                    </a:rPr>
                    <a:t> </a:t>
                  </a:r>
                </a:p>
              </p:txBody>
            </p:sp>
          </mc:Fallback>
        </mc:AlternateContent>
      </p:grpSp>
      <p:grpSp>
        <p:nvGrpSpPr>
          <p:cNvPr id="66" name="Группа 65"/>
          <p:cNvGrpSpPr/>
          <p:nvPr/>
        </p:nvGrpSpPr>
        <p:grpSpPr>
          <a:xfrm>
            <a:off x="6688747" y="3449784"/>
            <a:ext cx="990456" cy="990456"/>
            <a:chOff x="2620280" y="855314"/>
            <a:chExt cx="742842" cy="742842"/>
          </a:xfrm>
        </p:grpSpPr>
        <p:sp>
          <p:nvSpPr>
            <p:cNvPr id="67" name="Прямоугольник 66"/>
            <p:cNvSpPr/>
            <p:nvPr/>
          </p:nvSpPr>
          <p:spPr>
            <a:xfrm>
              <a:off x="2620280" y="855314"/>
              <a:ext cx="742842" cy="742842"/>
            </a:xfrm>
            <a:prstGeom prst="rect">
              <a:avLst/>
            </a:prstGeom>
            <a:solidFill>
              <a:srgbClr val="FFFFFF">
                <a:alpha val="67843"/>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Ellipse 63"/>
            <p:cNvSpPr/>
            <p:nvPr/>
          </p:nvSpPr>
          <p:spPr>
            <a:xfrm>
              <a:off x="2743317" y="981736"/>
              <a:ext cx="490000" cy="490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sp>
          <p:nvSpPr>
            <p:cNvPr id="69" name="Ellipse 63"/>
            <p:cNvSpPr/>
            <p:nvPr/>
          </p:nvSpPr>
          <p:spPr>
            <a:xfrm>
              <a:off x="2761735" y="1000029"/>
              <a:ext cx="453162" cy="453162"/>
            </a:xfrm>
            <a:prstGeom prst="ellipse">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sp>
          <p:nvSpPr>
            <p:cNvPr id="70" name="Ellipse 63"/>
            <p:cNvSpPr/>
            <p:nvPr/>
          </p:nvSpPr>
          <p:spPr>
            <a:xfrm>
              <a:off x="2781417" y="1019836"/>
              <a:ext cx="413800" cy="413800"/>
            </a:xfrm>
            <a:prstGeom prst="ellipse">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p:sp>
          <p:nvSpPr>
            <p:cNvPr id="71" name="Ellipse 63"/>
            <p:cNvSpPr/>
            <p:nvPr/>
          </p:nvSpPr>
          <p:spPr>
            <a:xfrm>
              <a:off x="2809899" y="1048193"/>
              <a:ext cx="356836" cy="356836"/>
            </a:xfrm>
            <a:prstGeom prst="ellipse">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prstClr val="white"/>
                </a:solidFill>
              </a:endParaRPr>
            </a:p>
          </p:txBody>
        </p:sp>
        <mc:AlternateContent xmlns:mc="http://schemas.openxmlformats.org/markup-compatibility/2006" xmlns:a14="http://schemas.microsoft.com/office/drawing/2010/main">
          <mc:Choice Requires="a14">
            <p:sp>
              <p:nvSpPr>
                <p:cNvPr id="72" name="Прямоугольник 71"/>
                <p:cNvSpPr/>
                <p:nvPr/>
              </p:nvSpPr>
              <p:spPr>
                <a:xfrm>
                  <a:off x="2843682" y="1059560"/>
                  <a:ext cx="300932" cy="28474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867">
                            <a:latin typeface="Cambria Math" panose="02040503050406030204" pitchFamily="18" charset="0"/>
                          </a:rPr>
                          <m:t>𝒓</m:t>
                        </m:r>
                      </m:oMath>
                    </m:oMathPara>
                  </a14:m>
                  <a:endParaRPr lang="en-US" sz="1867" dirty="0"/>
                </a:p>
              </p:txBody>
            </p:sp>
          </mc:Choice>
          <mc:Fallback xmlns="">
            <p:sp>
              <p:nvSpPr>
                <p:cNvPr id="72" name="Прямоугольник 71"/>
                <p:cNvSpPr>
                  <a:spLocks noRot="1" noChangeAspect="1" noMove="1" noResize="1" noEditPoints="1" noAdjustHandles="1" noChangeArrowheads="1" noChangeShapeType="1" noTextEdit="1"/>
                </p:cNvSpPr>
                <p:nvPr/>
              </p:nvSpPr>
              <p:spPr>
                <a:xfrm>
                  <a:off x="2843682" y="1059560"/>
                  <a:ext cx="300932" cy="284742"/>
                </a:xfrm>
                <a:prstGeom prst="rect">
                  <a:avLst/>
                </a:prstGeom>
                <a:blipFill rotWithShape="0">
                  <a:blip r:embed="rId15"/>
                  <a:stretch>
                    <a:fillRect/>
                  </a:stretch>
                </a:blipFill>
              </p:spPr>
              <p:txBody>
                <a:bodyPr/>
                <a:lstStyle/>
                <a:p>
                  <a:r>
                    <a:rPr lang="en-US">
                      <a:noFill/>
                    </a:rPr>
                    <a:t> </a:t>
                  </a:r>
                </a:p>
              </p:txBody>
            </p:sp>
          </mc:Fallback>
        </mc:AlternateContent>
      </p:grpSp>
      <p:grpSp>
        <p:nvGrpSpPr>
          <p:cNvPr id="18" name="Group 17"/>
          <p:cNvGrpSpPr/>
          <p:nvPr/>
        </p:nvGrpSpPr>
        <p:grpSpPr>
          <a:xfrm>
            <a:off x="34426" y="2589509"/>
            <a:ext cx="2133881" cy="2054135"/>
            <a:chOff x="1168819" y="2072120"/>
            <a:chExt cx="1600411" cy="1540601"/>
          </a:xfrm>
        </p:grpSpPr>
        <p:cxnSp>
          <p:nvCxnSpPr>
            <p:cNvPr id="7" name="Straight Arrow Connector 6"/>
            <p:cNvCxnSpPr>
              <a:stCxn id="8" idx="0"/>
            </p:cNvCxnSpPr>
            <p:nvPr/>
          </p:nvCxnSpPr>
          <p:spPr>
            <a:xfrm flipV="1">
              <a:off x="1820656" y="2072120"/>
              <a:ext cx="948574" cy="855702"/>
            </a:xfrm>
            <a:prstGeom prst="straightConnector1">
              <a:avLst/>
            </a:prstGeom>
            <a:ln w="38100">
              <a:solidFill>
                <a:schemeClr val="tx1">
                  <a:lumMod val="50000"/>
                  <a:lumOff val="50000"/>
                </a:schemeClr>
              </a:solidFill>
              <a:headEnd type="none"/>
              <a:tailEnd type="stealth" w="med"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68819" y="2927822"/>
              <a:ext cx="1303674" cy="684899"/>
            </a:xfrm>
            <a:prstGeom prst="rect">
              <a:avLst/>
            </a:prstGeom>
            <a:solidFill>
              <a:srgbClr val="BFBFBF">
                <a:alpha val="74902"/>
              </a:srgbClr>
            </a:solidFill>
          </p:spPr>
          <p:txBody>
            <a:bodyPr wrap="none" rtlCol="0">
              <a:spAutoFit/>
            </a:bodyPr>
            <a:lstStyle/>
            <a:p>
              <a:pPr algn="ctr"/>
              <a:r>
                <a:rPr lang="en-US" sz="2667" dirty="0"/>
                <a:t>Difference</a:t>
              </a:r>
            </a:p>
            <a:p>
              <a:pPr algn="ctr"/>
              <a:r>
                <a:rPr lang="en-US" sz="2667" dirty="0"/>
                <a:t>image</a:t>
              </a:r>
            </a:p>
          </p:txBody>
        </p:sp>
      </p:grpSp>
    </p:spTree>
    <p:extLst>
      <p:ext uri="{BB962C8B-B14F-4D97-AF65-F5344CB8AC3E}">
        <p14:creationId xmlns:p14="http://schemas.microsoft.com/office/powerpoint/2010/main" val="2808709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xit" presetSubtype="0" fill="hold" nodeType="with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Radius Shrinkage Parameters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5" y="2132857"/>
            <a:ext cx="4607523" cy="3421085"/>
          </a:xfrm>
          <a:prstGeom prst="rect">
            <a:avLst/>
          </a:prstGeom>
          <a:effectLst>
            <a:softEdge rad="12700"/>
          </a:effectLst>
        </p:spPr>
      </p:pic>
      <p:grpSp>
        <p:nvGrpSpPr>
          <p:cNvPr id="9" name="Group 8"/>
          <p:cNvGrpSpPr/>
          <p:nvPr/>
        </p:nvGrpSpPr>
        <p:grpSpPr>
          <a:xfrm>
            <a:off x="971600" y="2327645"/>
            <a:ext cx="1152128" cy="369332"/>
            <a:chOff x="2711624" y="1907540"/>
            <a:chExt cx="1152128" cy="369332"/>
          </a:xfrm>
        </p:grpSpPr>
        <p:cxnSp>
          <p:nvCxnSpPr>
            <p:cNvPr id="6" name="Straight Arrow Connector 5"/>
            <p:cNvCxnSpPr/>
            <p:nvPr/>
          </p:nvCxnSpPr>
          <p:spPr>
            <a:xfrm>
              <a:off x="2711624" y="2276872"/>
              <a:ext cx="11521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3067820" y="1907540"/>
                  <a:ext cx="4397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chemeClr val="accent1">
                                    <a:lumMod val="75000"/>
                                  </a:schemeClr>
                                </a:solidFill>
                                <a:latin typeface="Cambria Math" panose="02040503050406030204" pitchFamily="18" charset="0"/>
                              </a:rPr>
                            </m:ctrlPr>
                          </m:sSubPr>
                          <m:e>
                            <m:r>
                              <a:rPr lang="en-US" i="1">
                                <a:solidFill>
                                  <a:schemeClr val="accent1">
                                    <a:lumMod val="75000"/>
                                  </a:schemeClr>
                                </a:solidFill>
                                <a:latin typeface="Cambria Math"/>
                              </a:rPr>
                              <m:t>𝑟</m:t>
                            </m:r>
                          </m:e>
                          <m:sub>
                            <m:r>
                              <a:rPr lang="en-US" i="1">
                                <a:solidFill>
                                  <a:schemeClr val="accent1">
                                    <a:lumMod val="75000"/>
                                  </a:schemeClr>
                                </a:solidFill>
                                <a:latin typeface="Cambria Math"/>
                              </a:rPr>
                              <m:t>0</m:t>
                            </m:r>
                          </m:sub>
                        </m:sSub>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3067820" y="1907540"/>
                  <a:ext cx="439736" cy="369332"/>
                </a:xfrm>
                <a:prstGeom prst="rect">
                  <a:avLst/>
                </a:prstGeom>
                <a:blipFill rotWithShape="0">
                  <a:blip r:embed="rId4"/>
                  <a:stretch>
                    <a:fillRect b="-1667"/>
                  </a:stretch>
                </a:blipFill>
              </p:spPr>
              <p:txBody>
                <a:bodyPr/>
                <a:lstStyle/>
                <a:p>
                  <a:r>
                    <a:rPr lang="en-US">
                      <a:noFill/>
                    </a:rPr>
                    <a:t> </a:t>
                  </a:r>
                </a:p>
              </p:txBody>
            </p:sp>
          </mc:Fallback>
        </mc:AlternateContent>
      </p:grpSp>
      <p:grpSp>
        <p:nvGrpSpPr>
          <p:cNvPr id="13" name="Group 12"/>
          <p:cNvGrpSpPr/>
          <p:nvPr/>
        </p:nvGrpSpPr>
        <p:grpSpPr>
          <a:xfrm>
            <a:off x="971600" y="2881643"/>
            <a:ext cx="1152128" cy="369332"/>
            <a:chOff x="2711624" y="1907540"/>
            <a:chExt cx="1152128" cy="369332"/>
          </a:xfrm>
        </p:grpSpPr>
        <p:cxnSp>
          <p:nvCxnSpPr>
            <p:cNvPr id="14" name="Straight Arrow Connector 13"/>
            <p:cNvCxnSpPr/>
            <p:nvPr/>
          </p:nvCxnSpPr>
          <p:spPr>
            <a:xfrm>
              <a:off x="2711624" y="2276872"/>
              <a:ext cx="11521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3067820" y="1907540"/>
                  <a:ext cx="4397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chemeClr val="accent1">
                                    <a:lumMod val="75000"/>
                                  </a:schemeClr>
                                </a:solidFill>
                                <a:latin typeface="Cambria Math" panose="02040503050406030204" pitchFamily="18" charset="0"/>
                              </a:rPr>
                            </m:ctrlPr>
                          </m:sSubPr>
                          <m:e>
                            <m:r>
                              <a:rPr lang="en-US" i="1">
                                <a:solidFill>
                                  <a:schemeClr val="accent1">
                                    <a:lumMod val="75000"/>
                                  </a:schemeClr>
                                </a:solidFill>
                                <a:latin typeface="Cambria Math"/>
                              </a:rPr>
                              <m:t>𝑟</m:t>
                            </m:r>
                          </m:e>
                          <m:sub>
                            <m:r>
                              <a:rPr lang="en-US" i="1">
                                <a:solidFill>
                                  <a:schemeClr val="accent1">
                                    <a:lumMod val="75000"/>
                                  </a:schemeClr>
                                </a:solidFill>
                                <a:latin typeface="Cambria Math"/>
                              </a:rPr>
                              <m:t>0</m:t>
                            </m:r>
                          </m:sub>
                        </m:sSub>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3067820" y="1907540"/>
                  <a:ext cx="439736" cy="369332"/>
                </a:xfrm>
                <a:prstGeom prst="rect">
                  <a:avLst/>
                </a:prstGeom>
                <a:blipFill rotWithShape="0">
                  <a:blip r:embed="rId5"/>
                  <a:stretch>
                    <a:fillRect b="-1667"/>
                  </a:stretch>
                </a:blipFill>
              </p:spPr>
              <p:txBody>
                <a:bodyPr/>
                <a:lstStyle/>
                <a:p>
                  <a:r>
                    <a:rPr lang="en-US">
                      <a:noFill/>
                    </a:rPr>
                    <a:t> </a:t>
                  </a:r>
                </a:p>
              </p:txBody>
            </p:sp>
          </mc:Fallback>
        </mc:AlternateContent>
      </p:grpSp>
      <p:grpSp>
        <p:nvGrpSpPr>
          <p:cNvPr id="16" name="Group 15"/>
          <p:cNvGrpSpPr/>
          <p:nvPr/>
        </p:nvGrpSpPr>
        <p:grpSpPr>
          <a:xfrm>
            <a:off x="931605" y="3771636"/>
            <a:ext cx="1152128" cy="369332"/>
            <a:chOff x="2711624" y="1907540"/>
            <a:chExt cx="1152128" cy="369332"/>
          </a:xfrm>
        </p:grpSpPr>
        <p:cxnSp>
          <p:nvCxnSpPr>
            <p:cNvPr id="17" name="Straight Arrow Connector 16"/>
            <p:cNvCxnSpPr/>
            <p:nvPr/>
          </p:nvCxnSpPr>
          <p:spPr>
            <a:xfrm>
              <a:off x="2711624" y="2276872"/>
              <a:ext cx="11521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3067820" y="1907540"/>
                  <a:ext cx="4397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chemeClr val="accent1">
                                    <a:lumMod val="75000"/>
                                  </a:schemeClr>
                                </a:solidFill>
                                <a:latin typeface="Cambria Math" panose="02040503050406030204" pitchFamily="18" charset="0"/>
                              </a:rPr>
                            </m:ctrlPr>
                          </m:sSubPr>
                          <m:e>
                            <m:r>
                              <a:rPr lang="en-US" i="1">
                                <a:solidFill>
                                  <a:schemeClr val="accent1">
                                    <a:lumMod val="75000"/>
                                  </a:schemeClr>
                                </a:solidFill>
                                <a:latin typeface="Cambria Math"/>
                              </a:rPr>
                              <m:t>𝑟</m:t>
                            </m:r>
                          </m:e>
                          <m:sub>
                            <m:r>
                              <a:rPr lang="en-US" i="1">
                                <a:solidFill>
                                  <a:schemeClr val="accent1">
                                    <a:lumMod val="75000"/>
                                  </a:schemeClr>
                                </a:solidFill>
                                <a:latin typeface="Cambria Math"/>
                              </a:rPr>
                              <m:t>0</m:t>
                            </m:r>
                          </m:sub>
                        </m:sSub>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3067820" y="1907540"/>
                  <a:ext cx="439736" cy="369332"/>
                </a:xfrm>
                <a:prstGeom prst="rect">
                  <a:avLst/>
                </a:prstGeom>
                <a:blipFill rotWithShape="0">
                  <a:blip r:embed="rId6"/>
                  <a:stretch>
                    <a:fillRect b="-1667"/>
                  </a:stretch>
                </a:blipFill>
              </p:spPr>
              <p:txBody>
                <a:bodyPr/>
                <a:lstStyle/>
                <a:p>
                  <a:r>
                    <a:rPr lang="en-US">
                      <a:noFill/>
                    </a:rPr>
                    <a:t> </a:t>
                  </a:r>
                </a:p>
              </p:txBody>
            </p:sp>
          </mc:Fallback>
        </mc:AlternateContent>
      </p:grpSp>
      <p:sp>
        <p:nvSpPr>
          <p:cNvPr id="19" name="TextBox 18"/>
          <p:cNvSpPr txBox="1"/>
          <p:nvPr/>
        </p:nvSpPr>
        <p:spPr>
          <a:xfrm rot="16200000">
            <a:off x="1298104" y="3379221"/>
            <a:ext cx="415498" cy="369332"/>
          </a:xfrm>
          <a:prstGeom prst="rect">
            <a:avLst/>
          </a:prstGeom>
          <a:noFill/>
        </p:spPr>
        <p:txBody>
          <a:bodyPr wrap="none" rtlCol="0">
            <a:spAutoFit/>
          </a:bodyPr>
          <a:lstStyle/>
          <a:p>
            <a:r>
              <a:rPr lang="en-US" dirty="0" smtClean="0"/>
              <a:t>…</a:t>
            </a:r>
            <a:endParaRPr lang="en-US" dirty="0"/>
          </a:p>
        </p:txBody>
      </p:sp>
      <p:grpSp>
        <p:nvGrpSpPr>
          <p:cNvPr id="27" name="Group 26"/>
          <p:cNvGrpSpPr/>
          <p:nvPr/>
        </p:nvGrpSpPr>
        <p:grpSpPr>
          <a:xfrm>
            <a:off x="4139952" y="1228754"/>
            <a:ext cx="1152128" cy="789802"/>
            <a:chOff x="5621536" y="1149488"/>
            <a:chExt cx="1152128" cy="789802"/>
          </a:xfrm>
        </p:grpSpPr>
        <p:cxnSp>
          <p:nvCxnSpPr>
            <p:cNvPr id="11" name="Straight Arrow Connector 10"/>
            <p:cNvCxnSpPr/>
            <p:nvPr/>
          </p:nvCxnSpPr>
          <p:spPr>
            <a:xfrm>
              <a:off x="5621536" y="1518820"/>
              <a:ext cx="1152128"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5977732" y="1149488"/>
                  <a:ext cx="3936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chemeClr val="accent2">
                                <a:lumMod val="75000"/>
                              </a:schemeClr>
                            </a:solidFill>
                            <a:latin typeface="Cambria Math"/>
                            <a:ea typeface="Cambria Math"/>
                          </a:rPr>
                          <m:t>𝛼</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977732" y="1149488"/>
                  <a:ext cx="393634" cy="369332"/>
                </a:xfrm>
                <a:prstGeom prst="rect">
                  <a:avLst/>
                </a:prstGeom>
                <a:blipFill rotWithShape="0">
                  <a:blip r:embed="rId7"/>
                  <a:stretch>
                    <a:fillRect/>
                  </a:stretch>
                </a:blipFill>
              </p:spPr>
              <p:txBody>
                <a:bodyPr/>
                <a:lstStyle/>
                <a:p>
                  <a:r>
                    <a:rPr lang="en-US">
                      <a:noFill/>
                    </a:rPr>
                    <a:t> </a:t>
                  </a:r>
                </a:p>
              </p:txBody>
            </p:sp>
          </mc:Fallback>
        </mc:AlternateContent>
        <p:cxnSp>
          <p:nvCxnSpPr>
            <p:cNvPr id="20" name="Straight Arrow Connector 19"/>
            <p:cNvCxnSpPr/>
            <p:nvPr/>
          </p:nvCxnSpPr>
          <p:spPr>
            <a:xfrm>
              <a:off x="5621536" y="1518820"/>
              <a:ext cx="1152128" cy="14401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a:off x="5621536" y="1520951"/>
              <a:ext cx="1122536" cy="2795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a:xfrm>
              <a:off x="5621536" y="1516690"/>
              <a:ext cx="1074539" cy="4226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
        <p:nvSpPr>
          <p:cNvPr id="3" name="Rectangle 2"/>
          <p:cNvSpPr/>
          <p:nvPr/>
        </p:nvSpPr>
        <p:spPr>
          <a:xfrm>
            <a:off x="5652120" y="2327645"/>
            <a:ext cx="1080120" cy="165251"/>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34099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48880"/>
            <a:ext cx="10972800" cy="927720"/>
          </a:xfrm>
        </p:spPr>
        <p:txBody>
          <a:bodyPr/>
          <a:lstStyle/>
          <a:p>
            <a:r>
              <a:rPr lang="en-US" dirty="0" smtClean="0"/>
              <a:t>Adaptive Progressive Photon Mapping</a:t>
            </a:r>
            <a:endParaRPr lang="en-GB" dirty="0"/>
          </a:p>
        </p:txBody>
      </p:sp>
      <p:grpSp>
        <p:nvGrpSpPr>
          <p:cNvPr id="3" name="Group 2"/>
          <p:cNvGrpSpPr/>
          <p:nvPr/>
        </p:nvGrpSpPr>
        <p:grpSpPr>
          <a:xfrm>
            <a:off x="2663788" y="3254639"/>
            <a:ext cx="3816424" cy="2745147"/>
            <a:chOff x="4765288" y="1733550"/>
            <a:chExt cx="3813717" cy="2743200"/>
          </a:xfrm>
        </p:grpSpPr>
        <p:sp>
          <p:nvSpPr>
            <p:cNvPr id="4" name="Rounded Rectangle 3"/>
            <p:cNvSpPr/>
            <p:nvPr/>
          </p:nvSpPr>
          <p:spPr>
            <a:xfrm>
              <a:off x="4765288" y="1733550"/>
              <a:ext cx="3813717" cy="2743200"/>
            </a:xfrm>
            <a:prstGeom prst="roundRect">
              <a:avLst>
                <a:gd name="adj" fmla="val 0"/>
              </a:avLst>
            </a:prstGeom>
            <a: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a:blipFill>
            <a:ln w="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765288" y="4138436"/>
              <a:ext cx="1550927" cy="338314"/>
            </a:xfrm>
            <a:prstGeom prst="rect">
              <a:avLst/>
            </a:prstGeom>
          </p:spPr>
          <p:txBody>
            <a:bodyPr wrap="none">
              <a:spAutoFit/>
            </a:bodyPr>
            <a:lstStyle/>
            <a:p>
              <a:pPr lvl="0" algn="ctr"/>
              <a:r>
                <a:rPr lang="en-US" sz="1600" b="1" dirty="0">
                  <a:ln w="3175">
                    <a:noFill/>
                  </a:ln>
                  <a:latin typeface="Arial" panose="020B0604020202020204" pitchFamily="34" charset="0"/>
                  <a:cs typeface="Arial" panose="020B0604020202020204" pitchFamily="34" charset="0"/>
                </a:rPr>
                <a:t>Adaptive PPM</a:t>
              </a:r>
            </a:p>
          </p:txBody>
        </p:sp>
        <p:sp>
          <p:nvSpPr>
            <p:cNvPr id="6" name="Rectangle 5"/>
            <p:cNvSpPr/>
            <p:nvPr/>
          </p:nvSpPr>
          <p:spPr>
            <a:xfrm>
              <a:off x="5559167" y="1733550"/>
              <a:ext cx="3019838" cy="338314"/>
            </a:xfrm>
            <a:prstGeom prst="rect">
              <a:avLst/>
            </a:prstGeom>
          </p:spPr>
          <p:txBody>
            <a:bodyPr wrap="none">
              <a:spAutoFit/>
            </a:bodyPr>
            <a:lstStyle/>
            <a:p>
              <a:pPr lvl="0" algn="r"/>
              <a:r>
                <a:rPr lang="en-US" sz="1600" b="1" dirty="0">
                  <a:ln w="3175">
                    <a:noFill/>
                  </a:ln>
                  <a:latin typeface="Arial" panose="020B0604020202020204" pitchFamily="34" charset="0"/>
                  <a:cs typeface="Arial" panose="020B0604020202020204" pitchFamily="34" charset="0"/>
                </a:rPr>
                <a:t>Progressive Photon Mapping</a:t>
              </a:r>
            </a:p>
          </p:txBody>
        </p:sp>
      </p:grpSp>
    </p:spTree>
    <p:extLst>
      <p:ext uri="{BB962C8B-B14F-4D97-AF65-F5344CB8AC3E}">
        <p14:creationId xmlns:p14="http://schemas.microsoft.com/office/powerpoint/2010/main" val="3542520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608" y="2132856"/>
            <a:ext cx="10972800" cy="927720"/>
          </a:xfrm>
        </p:spPr>
        <p:txBody>
          <a:bodyPr/>
          <a:lstStyle/>
          <a:p>
            <a:r>
              <a:rPr lang="en-US" dirty="0" smtClean="0"/>
              <a:t>Optimal Convergence </a:t>
            </a:r>
            <a:br>
              <a:rPr lang="en-US" dirty="0" smtClean="0"/>
            </a:br>
            <a:r>
              <a:rPr lang="en-US" dirty="0" smtClean="0"/>
              <a:t>of Progressive Photon Mapping</a:t>
            </a:r>
            <a:endParaRPr lang="en-GB" dirty="0"/>
          </a:p>
        </p:txBody>
      </p:sp>
    </p:spTree>
    <p:extLst>
      <p:ext uri="{BB962C8B-B14F-4D97-AF65-F5344CB8AC3E}">
        <p14:creationId xmlns:p14="http://schemas.microsoft.com/office/powerpoint/2010/main" val="1144120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SA2013 4-3 Slide Template</Template>
  <TotalTime>3228</TotalTime>
  <Words>2174</Words>
  <Application>Microsoft Office PowerPoint</Application>
  <PresentationFormat>On-screen Show (4:3)</PresentationFormat>
  <Paragraphs>283</Paragraphs>
  <Slides>27</Slides>
  <Notes>27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ＭＳ Ｐゴシック</vt:lpstr>
      <vt:lpstr>Arial</vt:lpstr>
      <vt:lpstr>Calibri</vt:lpstr>
      <vt:lpstr>Cambria Math</vt:lpstr>
      <vt:lpstr>Lucida Grande</vt:lpstr>
      <vt:lpstr>2_Custom Design</vt:lpstr>
      <vt:lpstr>Adaptive  Progressive Photon Mapping</vt:lpstr>
      <vt:lpstr>PowerPoint Presentation</vt:lpstr>
      <vt:lpstr>PowerPoint Presentation</vt:lpstr>
      <vt:lpstr>PowerPoint Presentation</vt:lpstr>
      <vt:lpstr>PowerPoint Presentation</vt:lpstr>
      <vt:lpstr>PowerPoint Presentation</vt:lpstr>
      <vt:lpstr>PowerPoint Presentation</vt:lpstr>
      <vt:lpstr>Adaptive Progressive Photon Mapping</vt:lpstr>
      <vt:lpstr>Optimal Convergence  of Progressive Photon Mapping</vt:lpstr>
      <vt:lpstr>PowerPoint Presentation</vt:lpstr>
      <vt:lpstr>PowerPoint Presentation</vt:lpstr>
      <vt:lpstr>PowerPoint Presentation</vt:lpstr>
      <vt:lpstr>Adaptive Bandwidth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 Kaplanyan</dc:creator>
  <cp:lastModifiedBy>Anton Kaplanyan</cp:lastModifiedBy>
  <cp:revision>229</cp:revision>
  <dcterms:created xsi:type="dcterms:W3CDTF">2012-03-12T11:39:11Z</dcterms:created>
  <dcterms:modified xsi:type="dcterms:W3CDTF">2013-11-27T16:07:27Z</dcterms:modified>
</cp:coreProperties>
</file>