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CCDC878-F7C9-4923-8C60-DF1319A0F626}">
  <a:tblStyle styleId="{DCCDC878-F7C9-4923-8C60-DF1319A0F626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4" y="-2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19404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10-to-1 reduction in space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 lexicographically sorted data structures, the merged view can be formed efficiently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Shape 6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10-to-1 reduction in space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Shape 6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2" name="Shape 6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10-to-1 reduction in space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Shape 6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8" name="Shape 6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10-to-1 reduction in space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hape 6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4" name="Shape 6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10-to-1 reduction in space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sparse, distributed, persistent multi-dimensional sorted map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API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A Bigtable cluster stores a number of tables. Each ta-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ble consists of a set of tablets, and each tablet contains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all data associated with a row range. Initially, each table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consists of just one tablet. As a table grows, it is auto-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matically split into multiple tablets, each approximately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100-200 MB in size by default.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r_schema" TargetMode="External"/><Relationship Id="rId4" Type="http://schemas.openxmlformats.org/officeDocument/2006/relationships/hyperlink" Target="https://www.flickr.com/photos/121483302@N02/14253849274" TargetMode="External"/><Relationship Id="rId5" Type="http://schemas.openxmlformats.org/officeDocument/2006/relationships/hyperlink" Target="http://suprtektalk.blogspot.ca/2015/02/google-earth-pro-is-free.html" TargetMode="External"/><Relationship Id="rId6" Type="http://schemas.openxmlformats.org/officeDocument/2006/relationships/hyperlink" Target="http://calpersloan.com/google-finance-logo" TargetMode="External"/><Relationship Id="rId7" Type="http://schemas.openxmlformats.org/officeDocument/2006/relationships/hyperlink" Target="https://developers.google.com/analytics/terms/branding-policy" TargetMode="External"/><Relationship Id="rId8" Type="http://schemas.openxmlformats.org/officeDocument/2006/relationships/hyperlink" Target="http://logos.wikia.com/wiki/Orkut" TargetMode="External"/><Relationship Id="rId9" Type="http://schemas.openxmlformats.org/officeDocument/2006/relationships/hyperlink" Target="http://research.google.com/archive/bigtable.html" TargetMode="Externa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0" y="487425"/>
            <a:ext cx="9144000" cy="143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4800"/>
              <a:t>Bigtable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500"/>
              <a:t>A Distributed Storage System for Structured Data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920225"/>
            <a:ext cx="8520600" cy="81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000"/>
              <a:t>Chang, et al. (2006)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000"/>
              <a:t>Google, Inc.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311700" y="3560525"/>
            <a:ext cx="4824300" cy="143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 u="sng"/>
              <a:t>Presented by</a:t>
            </a:r>
            <a:r>
              <a:rPr lang="en-GB" sz="1600"/>
              <a:t>: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/>
              <a:t>Siddhartha Sahu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/>
              <a:t>September 26, 2016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600"/>
              <a:t>CS848, University of Waterloo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METADATA tablets</a:t>
            </a:r>
          </a:p>
        </p:txBody>
      </p:sp>
      <p:sp>
        <p:nvSpPr>
          <p:cNvPr id="298" name="Shape 298"/>
          <p:cNvSpPr/>
          <p:nvPr/>
        </p:nvSpPr>
        <p:spPr>
          <a:xfrm>
            <a:off x="2091825" y="639000"/>
            <a:ext cx="6652200" cy="44517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4999450" y="4679626"/>
            <a:ext cx="1611000" cy="33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Job Scheduler</a:t>
            </a:r>
          </a:p>
        </p:txBody>
      </p:sp>
      <p:sp>
        <p:nvSpPr>
          <p:cNvPr id="300" name="Shape 300"/>
          <p:cNvSpPr/>
          <p:nvPr/>
        </p:nvSpPr>
        <p:spPr>
          <a:xfrm>
            <a:off x="2671325" y="1628925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Master</a:t>
            </a:r>
          </a:p>
        </p:txBody>
      </p:sp>
      <p:sp>
        <p:nvSpPr>
          <p:cNvPr id="301" name="Shape 301"/>
          <p:cNvSpPr/>
          <p:nvPr/>
        </p:nvSpPr>
        <p:spPr>
          <a:xfrm>
            <a:off x="4626475" y="13522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 server</a:t>
            </a:r>
          </a:p>
        </p:txBody>
      </p:sp>
      <p:sp>
        <p:nvSpPr>
          <p:cNvPr id="302" name="Shape 302"/>
          <p:cNvSpPr/>
          <p:nvPr/>
        </p:nvSpPr>
        <p:spPr>
          <a:xfrm>
            <a:off x="4626475" y="33988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Tablet server</a:t>
            </a:r>
          </a:p>
        </p:txBody>
      </p:sp>
      <p:sp>
        <p:nvSpPr>
          <p:cNvPr id="303" name="Shape 303"/>
          <p:cNvSpPr/>
          <p:nvPr/>
        </p:nvSpPr>
        <p:spPr>
          <a:xfrm>
            <a:off x="6010100" y="1705107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04" name="Shape 304"/>
          <p:cNvSpPr/>
          <p:nvPr/>
        </p:nvSpPr>
        <p:spPr>
          <a:xfrm>
            <a:off x="6010100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05" name="Shape 305"/>
          <p:cNvSpPr/>
          <p:nvPr/>
        </p:nvSpPr>
        <p:spPr>
          <a:xfrm>
            <a:off x="6010100" y="3711606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06" name="Shape 306"/>
          <p:cNvSpPr/>
          <p:nvPr/>
        </p:nvSpPr>
        <p:spPr>
          <a:xfrm>
            <a:off x="6010100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07" name="Shape 307"/>
          <p:cNvSpPr txBox="1"/>
          <p:nvPr/>
        </p:nvSpPr>
        <p:spPr>
          <a:xfrm rot="5400000">
            <a:off x="4850883" y="240400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08" name="Shape 308"/>
          <p:cNvSpPr txBox="1"/>
          <p:nvPr/>
        </p:nvSpPr>
        <p:spPr>
          <a:xfrm rot="5400000">
            <a:off x="6274613" y="139351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09" name="Shape 309"/>
          <p:cNvSpPr txBox="1"/>
          <p:nvPr/>
        </p:nvSpPr>
        <p:spPr>
          <a:xfrm rot="5400000">
            <a:off x="6294666" y="3414748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10" name="Shape 310"/>
          <p:cNvSpPr/>
          <p:nvPr/>
        </p:nvSpPr>
        <p:spPr>
          <a:xfrm>
            <a:off x="7163125" y="829500"/>
            <a:ext cx="310800" cy="349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GFS</a:t>
            </a:r>
          </a:p>
        </p:txBody>
      </p:sp>
      <p:sp>
        <p:nvSpPr>
          <p:cNvPr id="311" name="Shape 311"/>
          <p:cNvSpPr/>
          <p:nvPr/>
        </p:nvSpPr>
        <p:spPr>
          <a:xfrm>
            <a:off x="7630352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12" name="Shape 312"/>
          <p:cNvSpPr/>
          <p:nvPr/>
        </p:nvSpPr>
        <p:spPr>
          <a:xfrm>
            <a:off x="7637777" y="17051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13" name="Shape 313"/>
          <p:cNvSpPr/>
          <p:nvPr/>
        </p:nvSpPr>
        <p:spPr>
          <a:xfrm>
            <a:off x="7637777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14" name="Shape 314"/>
          <p:cNvSpPr/>
          <p:nvPr/>
        </p:nvSpPr>
        <p:spPr>
          <a:xfrm>
            <a:off x="7637777" y="3711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15" name="Shape 315"/>
          <p:cNvSpPr/>
          <p:nvPr/>
        </p:nvSpPr>
        <p:spPr>
          <a:xfrm rot="5400000">
            <a:off x="5405100" y="1254225"/>
            <a:ext cx="164100" cy="6252899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/>
          <p:nvPr/>
        </p:nvSpPr>
        <p:spPr>
          <a:xfrm rot="5400000">
            <a:off x="5700975" y="4524275"/>
            <a:ext cx="210600" cy="1002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1606555" y="2892246"/>
            <a:ext cx="481200" cy="1641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417428" y="2251797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Client Applications</a:t>
            </a:r>
          </a:p>
        </p:txBody>
      </p:sp>
      <p:sp>
        <p:nvSpPr>
          <p:cNvPr id="319" name="Shape 319"/>
          <p:cNvSpPr/>
          <p:nvPr/>
        </p:nvSpPr>
        <p:spPr>
          <a:xfrm>
            <a:off x="2671325" y="27487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Chubby</a:t>
            </a:r>
          </a:p>
        </p:txBody>
      </p:sp>
      <p:cxnSp>
        <p:nvCxnSpPr>
          <p:cNvPr id="320" name="Shape 320"/>
          <p:cNvCxnSpPr>
            <a:stCxn id="301" idx="3"/>
            <a:endCxn id="306" idx="1"/>
          </p:cNvCxnSpPr>
          <p:nvPr/>
        </p:nvCxnSpPr>
        <p:spPr>
          <a:xfrm rot="10800000" flipH="1">
            <a:off x="5508775" y="1144600"/>
            <a:ext cx="501300" cy="43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1" name="Shape 321"/>
          <p:cNvCxnSpPr>
            <a:stCxn id="301" idx="3"/>
            <a:endCxn id="303" idx="1"/>
          </p:cNvCxnSpPr>
          <p:nvPr/>
        </p:nvCxnSpPr>
        <p:spPr>
          <a:xfrm>
            <a:off x="5508775" y="1577800"/>
            <a:ext cx="501300" cy="35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2" name="Shape 322"/>
          <p:cNvCxnSpPr>
            <a:stCxn id="302" idx="3"/>
            <a:endCxn id="304" idx="1"/>
          </p:cNvCxnSpPr>
          <p:nvPr/>
        </p:nvCxnSpPr>
        <p:spPr>
          <a:xfrm rot="10800000" flipH="1">
            <a:off x="5508775" y="3173200"/>
            <a:ext cx="501300" cy="45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3" name="Shape 323"/>
          <p:cNvCxnSpPr>
            <a:stCxn id="302" idx="3"/>
            <a:endCxn id="305" idx="1"/>
          </p:cNvCxnSpPr>
          <p:nvPr/>
        </p:nvCxnSpPr>
        <p:spPr>
          <a:xfrm>
            <a:off x="5508775" y="3624400"/>
            <a:ext cx="501300" cy="31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4" name="Shape 324"/>
          <p:cNvCxnSpPr>
            <a:stCxn id="306" idx="3"/>
            <a:endCxn id="311" idx="1"/>
          </p:cNvCxnSpPr>
          <p:nvPr/>
        </p:nvCxnSpPr>
        <p:spPr>
          <a:xfrm>
            <a:off x="6892400" y="1144650"/>
            <a:ext cx="73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5" name="Shape 325"/>
          <p:cNvCxnSpPr>
            <a:stCxn id="303" idx="3"/>
            <a:endCxn id="312" idx="1"/>
          </p:cNvCxnSpPr>
          <p:nvPr/>
        </p:nvCxnSpPr>
        <p:spPr>
          <a:xfrm>
            <a:off x="6892400" y="1930707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6" name="Shape 326"/>
          <p:cNvCxnSpPr>
            <a:stCxn id="304" idx="3"/>
            <a:endCxn id="313" idx="1"/>
          </p:cNvCxnSpPr>
          <p:nvPr/>
        </p:nvCxnSpPr>
        <p:spPr>
          <a:xfrm>
            <a:off x="6892400" y="3173200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7" name="Shape 327"/>
          <p:cNvCxnSpPr>
            <a:stCxn id="305" idx="3"/>
            <a:endCxn id="314" idx="1"/>
          </p:cNvCxnSpPr>
          <p:nvPr/>
        </p:nvCxnSpPr>
        <p:spPr>
          <a:xfrm>
            <a:off x="6892400" y="3937206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8" name="Shape 328"/>
          <p:cNvCxnSpPr>
            <a:stCxn id="329" idx="0"/>
            <a:endCxn id="301" idx="1"/>
          </p:cNvCxnSpPr>
          <p:nvPr/>
        </p:nvCxnSpPr>
        <p:spPr>
          <a:xfrm rot="10800000" flipH="1">
            <a:off x="4174405" y="1577807"/>
            <a:ext cx="452100" cy="59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30" name="Shape 330"/>
          <p:cNvCxnSpPr>
            <a:stCxn id="329" idx="2"/>
            <a:endCxn id="302" idx="1"/>
          </p:cNvCxnSpPr>
          <p:nvPr/>
        </p:nvCxnSpPr>
        <p:spPr>
          <a:xfrm>
            <a:off x="4174405" y="2627207"/>
            <a:ext cx="452100" cy="997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31" name="Shape 331"/>
          <p:cNvCxnSpPr>
            <a:stCxn id="300" idx="2"/>
            <a:endCxn id="319" idx="0"/>
          </p:cNvCxnSpPr>
          <p:nvPr/>
        </p:nvCxnSpPr>
        <p:spPr>
          <a:xfrm>
            <a:off x="3112475" y="2080125"/>
            <a:ext cx="0" cy="66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32" name="Shape 332"/>
          <p:cNvSpPr/>
          <p:nvPr/>
        </p:nvSpPr>
        <p:spPr>
          <a:xfrm>
            <a:off x="417428" y="2749076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Bigtable Library</a:t>
            </a:r>
          </a:p>
        </p:txBody>
      </p:sp>
      <p:sp>
        <p:nvSpPr>
          <p:cNvPr id="329" name="Shape 329"/>
          <p:cNvSpPr/>
          <p:nvPr/>
        </p:nvSpPr>
        <p:spPr>
          <a:xfrm>
            <a:off x="3579805" y="2176007"/>
            <a:ext cx="11892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METADATA</a:t>
            </a:r>
          </a:p>
        </p:txBody>
      </p:sp>
      <p:cxnSp>
        <p:nvCxnSpPr>
          <p:cNvPr id="333" name="Shape 333"/>
          <p:cNvCxnSpPr>
            <a:endCxn id="329" idx="1"/>
          </p:cNvCxnSpPr>
          <p:nvPr/>
        </p:nvCxnSpPr>
        <p:spPr>
          <a:xfrm>
            <a:off x="3116905" y="2398907"/>
            <a:ext cx="4629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How to locate tablets?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528000" y="995550"/>
            <a:ext cx="3269100" cy="372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Special METADATA table pointing to all other tablets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/>
              <a:t>Row key = encode(tablename+last row)</a:t>
            </a:r>
          </a:p>
          <a:p>
            <a:pPr marL="457200" lvl="0" indent="-228600" rtl="0">
              <a:spcBef>
                <a:spcPts val="0"/>
              </a:spcBef>
              <a:buClr>
                <a:srgbClr val="CC0000"/>
              </a:buClr>
              <a:buChar char="●"/>
            </a:pPr>
            <a:r>
              <a:rPr lang="en-GB">
                <a:solidFill>
                  <a:srgbClr val="CC0000"/>
                </a:solidFill>
              </a:rPr>
              <a:t>how do you use this to look up tablets?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Also stores logs for debugging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Client optimizations: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>
                <a:solidFill>
                  <a:schemeClr val="dk1"/>
                </a:solidFill>
              </a:rPr>
              <a:t>cache fetches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GB">
                <a:solidFill>
                  <a:schemeClr val="dk1"/>
                </a:solidFill>
              </a:rPr>
              <a:t>prefetching</a:t>
            </a:r>
          </a:p>
        </p:txBody>
      </p:sp>
      <p:grpSp>
        <p:nvGrpSpPr>
          <p:cNvPr id="340" name="Shape 340"/>
          <p:cNvGrpSpPr/>
          <p:nvPr/>
        </p:nvGrpSpPr>
        <p:grpSpPr>
          <a:xfrm>
            <a:off x="3851925" y="1452750"/>
            <a:ext cx="5054600" cy="2844800"/>
            <a:chOff x="3851925" y="1452750"/>
            <a:chExt cx="5054600" cy="2844800"/>
          </a:xfrm>
        </p:grpSpPr>
        <p:pic>
          <p:nvPicPr>
            <p:cNvPr id="341" name="Shape 341" descr="Image result for bigtable metadata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851925" y="1452750"/>
              <a:ext cx="5054600" cy="2844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2" name="Shape 342"/>
            <p:cNvSpPr txBox="1"/>
            <p:nvPr/>
          </p:nvSpPr>
          <p:spPr>
            <a:xfrm>
              <a:off x="5121725" y="3304325"/>
              <a:ext cx="1094700" cy="355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GB" sz="1200"/>
                <a:t>Never Split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/>
        </p:nvSpPr>
        <p:spPr>
          <a:xfrm>
            <a:off x="76200" y="466450"/>
            <a:ext cx="2741400" cy="46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/>
              <a:t>Assign tablets to servers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lr>
                <a:srgbClr val="A61C00"/>
              </a:buClr>
              <a:buChar char="●"/>
            </a:pPr>
            <a:r>
              <a:rPr lang="en-GB">
                <a:solidFill>
                  <a:srgbClr val="A61C00"/>
                </a:solidFill>
              </a:rPr>
              <a:t>How to evenly balance traffic?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/>
              <a:t>Detect tablet server failures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GB"/>
              <a:t>periodic ping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GB"/>
              <a:t>verify lock file in chubby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/>
              <a:t>Startup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GB"/>
              <a:t>Find live servers from chubby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GB"/>
              <a:t>Get live assignments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GB"/>
              <a:t>Cross check with METADATA table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GB"/>
              <a:t>Start unassigned tablets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/>
              <a:t>No communication with clients</a:t>
            </a:r>
          </a:p>
        </p:txBody>
      </p:sp>
      <p:sp>
        <p:nvSpPr>
          <p:cNvPr id="348" name="Shape 348"/>
          <p:cNvSpPr/>
          <p:nvPr/>
        </p:nvSpPr>
        <p:spPr>
          <a:xfrm>
            <a:off x="2782100" y="639000"/>
            <a:ext cx="6266700" cy="44517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Master</a:t>
            </a:r>
          </a:p>
        </p:txBody>
      </p:sp>
      <p:sp>
        <p:nvSpPr>
          <p:cNvPr id="350" name="Shape 350"/>
          <p:cNvSpPr/>
          <p:nvPr/>
        </p:nvSpPr>
        <p:spPr>
          <a:xfrm>
            <a:off x="5304250" y="4679626"/>
            <a:ext cx="1611000" cy="33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Job Scheduler</a:t>
            </a:r>
          </a:p>
        </p:txBody>
      </p:sp>
      <p:sp>
        <p:nvSpPr>
          <p:cNvPr id="351" name="Shape 351"/>
          <p:cNvSpPr/>
          <p:nvPr/>
        </p:nvSpPr>
        <p:spPr>
          <a:xfrm>
            <a:off x="4931275" y="13522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 server</a:t>
            </a:r>
          </a:p>
        </p:txBody>
      </p:sp>
      <p:sp>
        <p:nvSpPr>
          <p:cNvPr id="352" name="Shape 352"/>
          <p:cNvSpPr/>
          <p:nvPr/>
        </p:nvSpPr>
        <p:spPr>
          <a:xfrm>
            <a:off x="4931275" y="33988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Tablet server</a:t>
            </a:r>
          </a:p>
        </p:txBody>
      </p:sp>
      <p:sp>
        <p:nvSpPr>
          <p:cNvPr id="353" name="Shape 353"/>
          <p:cNvSpPr/>
          <p:nvPr/>
        </p:nvSpPr>
        <p:spPr>
          <a:xfrm>
            <a:off x="6314900" y="1705107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54" name="Shape 354"/>
          <p:cNvSpPr/>
          <p:nvPr/>
        </p:nvSpPr>
        <p:spPr>
          <a:xfrm>
            <a:off x="6314900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55" name="Shape 355"/>
          <p:cNvSpPr/>
          <p:nvPr/>
        </p:nvSpPr>
        <p:spPr>
          <a:xfrm>
            <a:off x="6314900" y="3711606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56" name="Shape 356"/>
          <p:cNvSpPr/>
          <p:nvPr/>
        </p:nvSpPr>
        <p:spPr>
          <a:xfrm>
            <a:off x="6314900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57" name="Shape 357"/>
          <p:cNvSpPr txBox="1"/>
          <p:nvPr/>
        </p:nvSpPr>
        <p:spPr>
          <a:xfrm rot="5400000">
            <a:off x="5155683" y="240400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58" name="Shape 358"/>
          <p:cNvSpPr txBox="1"/>
          <p:nvPr/>
        </p:nvSpPr>
        <p:spPr>
          <a:xfrm rot="5400000">
            <a:off x="6579413" y="139351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59" name="Shape 359"/>
          <p:cNvSpPr txBox="1"/>
          <p:nvPr/>
        </p:nvSpPr>
        <p:spPr>
          <a:xfrm rot="5400000">
            <a:off x="6599466" y="3414748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60" name="Shape 360"/>
          <p:cNvSpPr/>
          <p:nvPr/>
        </p:nvSpPr>
        <p:spPr>
          <a:xfrm>
            <a:off x="7467925" y="829500"/>
            <a:ext cx="310800" cy="349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GFS</a:t>
            </a:r>
          </a:p>
        </p:txBody>
      </p:sp>
      <p:sp>
        <p:nvSpPr>
          <p:cNvPr id="361" name="Shape 361"/>
          <p:cNvSpPr/>
          <p:nvPr/>
        </p:nvSpPr>
        <p:spPr>
          <a:xfrm>
            <a:off x="7935152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62" name="Shape 362"/>
          <p:cNvSpPr/>
          <p:nvPr/>
        </p:nvSpPr>
        <p:spPr>
          <a:xfrm>
            <a:off x="7942577" y="17051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63" name="Shape 363"/>
          <p:cNvSpPr/>
          <p:nvPr/>
        </p:nvSpPr>
        <p:spPr>
          <a:xfrm>
            <a:off x="7942577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64" name="Shape 364"/>
          <p:cNvSpPr/>
          <p:nvPr/>
        </p:nvSpPr>
        <p:spPr>
          <a:xfrm>
            <a:off x="7942577" y="3711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365" name="Shape 365"/>
          <p:cNvSpPr/>
          <p:nvPr/>
        </p:nvSpPr>
        <p:spPr>
          <a:xfrm rot="5400000">
            <a:off x="5887050" y="1426875"/>
            <a:ext cx="159600" cy="5903100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 rot="5400000">
            <a:off x="6005775" y="4524275"/>
            <a:ext cx="210600" cy="1002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67" name="Shape 367"/>
          <p:cNvCxnSpPr>
            <a:stCxn id="351" idx="3"/>
            <a:endCxn id="356" idx="1"/>
          </p:cNvCxnSpPr>
          <p:nvPr/>
        </p:nvCxnSpPr>
        <p:spPr>
          <a:xfrm rot="10800000" flipH="1">
            <a:off x="5813575" y="1144600"/>
            <a:ext cx="501300" cy="43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68" name="Shape 368"/>
          <p:cNvCxnSpPr>
            <a:stCxn id="351" idx="3"/>
            <a:endCxn id="353" idx="1"/>
          </p:cNvCxnSpPr>
          <p:nvPr/>
        </p:nvCxnSpPr>
        <p:spPr>
          <a:xfrm>
            <a:off x="5813575" y="1577800"/>
            <a:ext cx="501300" cy="35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69" name="Shape 369"/>
          <p:cNvCxnSpPr>
            <a:stCxn id="352" idx="3"/>
            <a:endCxn id="354" idx="1"/>
          </p:cNvCxnSpPr>
          <p:nvPr/>
        </p:nvCxnSpPr>
        <p:spPr>
          <a:xfrm rot="10800000" flipH="1">
            <a:off x="5813575" y="3173200"/>
            <a:ext cx="501300" cy="45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0" name="Shape 370"/>
          <p:cNvCxnSpPr>
            <a:stCxn id="352" idx="3"/>
            <a:endCxn id="355" idx="1"/>
          </p:cNvCxnSpPr>
          <p:nvPr/>
        </p:nvCxnSpPr>
        <p:spPr>
          <a:xfrm>
            <a:off x="5813575" y="3624400"/>
            <a:ext cx="501300" cy="31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1" name="Shape 371"/>
          <p:cNvCxnSpPr>
            <a:stCxn id="356" idx="3"/>
            <a:endCxn id="361" idx="1"/>
          </p:cNvCxnSpPr>
          <p:nvPr/>
        </p:nvCxnSpPr>
        <p:spPr>
          <a:xfrm>
            <a:off x="7197200" y="1144650"/>
            <a:ext cx="73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2" name="Shape 372"/>
          <p:cNvCxnSpPr>
            <a:stCxn id="353" idx="3"/>
            <a:endCxn id="362" idx="1"/>
          </p:cNvCxnSpPr>
          <p:nvPr/>
        </p:nvCxnSpPr>
        <p:spPr>
          <a:xfrm>
            <a:off x="7197200" y="1930707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3" name="Shape 373"/>
          <p:cNvCxnSpPr>
            <a:stCxn id="354" idx="3"/>
            <a:endCxn id="363" idx="1"/>
          </p:cNvCxnSpPr>
          <p:nvPr/>
        </p:nvCxnSpPr>
        <p:spPr>
          <a:xfrm>
            <a:off x="7197200" y="3173200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4" name="Shape 374"/>
          <p:cNvCxnSpPr>
            <a:stCxn id="355" idx="3"/>
            <a:endCxn id="364" idx="1"/>
          </p:cNvCxnSpPr>
          <p:nvPr/>
        </p:nvCxnSpPr>
        <p:spPr>
          <a:xfrm>
            <a:off x="7197200" y="3937206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75" name="Shape 375"/>
          <p:cNvSpPr/>
          <p:nvPr/>
        </p:nvSpPr>
        <p:spPr>
          <a:xfrm>
            <a:off x="2976125" y="1628925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Master</a:t>
            </a:r>
          </a:p>
        </p:txBody>
      </p:sp>
      <p:sp>
        <p:nvSpPr>
          <p:cNvPr id="376" name="Shape 376"/>
          <p:cNvSpPr/>
          <p:nvPr/>
        </p:nvSpPr>
        <p:spPr>
          <a:xfrm>
            <a:off x="2976125" y="27487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Chubby</a:t>
            </a:r>
          </a:p>
        </p:txBody>
      </p:sp>
      <p:cxnSp>
        <p:nvCxnSpPr>
          <p:cNvPr id="377" name="Shape 377"/>
          <p:cNvCxnSpPr>
            <a:stCxn id="378" idx="0"/>
          </p:cNvCxnSpPr>
          <p:nvPr/>
        </p:nvCxnSpPr>
        <p:spPr>
          <a:xfrm rot="10800000" flipH="1">
            <a:off x="4479205" y="1577807"/>
            <a:ext cx="452100" cy="59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9" name="Shape 379"/>
          <p:cNvCxnSpPr>
            <a:stCxn id="378" idx="2"/>
          </p:cNvCxnSpPr>
          <p:nvPr/>
        </p:nvCxnSpPr>
        <p:spPr>
          <a:xfrm>
            <a:off x="4479205" y="2627207"/>
            <a:ext cx="452100" cy="997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80" name="Shape 380"/>
          <p:cNvCxnSpPr>
            <a:stCxn id="375" idx="2"/>
            <a:endCxn id="376" idx="0"/>
          </p:cNvCxnSpPr>
          <p:nvPr/>
        </p:nvCxnSpPr>
        <p:spPr>
          <a:xfrm>
            <a:off x="3417275" y="2080125"/>
            <a:ext cx="0" cy="66870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78" name="Shape 378"/>
          <p:cNvSpPr/>
          <p:nvPr/>
        </p:nvSpPr>
        <p:spPr>
          <a:xfrm>
            <a:off x="3884605" y="2176007"/>
            <a:ext cx="11892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METADATA</a:t>
            </a:r>
          </a:p>
        </p:txBody>
      </p:sp>
      <p:cxnSp>
        <p:nvCxnSpPr>
          <p:cNvPr id="381" name="Shape 381"/>
          <p:cNvCxnSpPr>
            <a:endCxn id="378" idx="1"/>
          </p:cNvCxnSpPr>
          <p:nvPr/>
        </p:nvCxnSpPr>
        <p:spPr>
          <a:xfrm>
            <a:off x="3421705" y="2398907"/>
            <a:ext cx="4629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82" name="Shape 382"/>
          <p:cNvSpPr txBox="1"/>
          <p:nvPr/>
        </p:nvSpPr>
        <p:spPr>
          <a:xfrm>
            <a:off x="2692049" y="2176000"/>
            <a:ext cx="835200" cy="49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100">
                <a:solidFill>
                  <a:srgbClr val="38761D"/>
                </a:solidFill>
              </a:rPr>
              <a:t>Acquire lock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Tablet Servers</a:t>
            </a:r>
          </a:p>
        </p:txBody>
      </p:sp>
      <p:sp>
        <p:nvSpPr>
          <p:cNvPr id="388" name="Shape 388"/>
          <p:cNvSpPr/>
          <p:nvPr/>
        </p:nvSpPr>
        <p:spPr>
          <a:xfrm>
            <a:off x="2392550" y="639470"/>
            <a:ext cx="6652200" cy="44517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5304250" y="4679626"/>
            <a:ext cx="1611000" cy="33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Job Scheduler</a:t>
            </a:r>
          </a:p>
        </p:txBody>
      </p:sp>
      <p:sp>
        <p:nvSpPr>
          <p:cNvPr id="390" name="Shape 390"/>
          <p:cNvSpPr/>
          <p:nvPr/>
        </p:nvSpPr>
        <p:spPr>
          <a:xfrm>
            <a:off x="2976125" y="1628925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Master</a:t>
            </a:r>
          </a:p>
        </p:txBody>
      </p:sp>
      <p:sp>
        <p:nvSpPr>
          <p:cNvPr id="391" name="Shape 391"/>
          <p:cNvSpPr/>
          <p:nvPr/>
        </p:nvSpPr>
        <p:spPr>
          <a:xfrm>
            <a:off x="4931275" y="13522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 server</a:t>
            </a:r>
          </a:p>
        </p:txBody>
      </p:sp>
      <p:sp>
        <p:nvSpPr>
          <p:cNvPr id="392" name="Shape 392"/>
          <p:cNvSpPr/>
          <p:nvPr/>
        </p:nvSpPr>
        <p:spPr>
          <a:xfrm>
            <a:off x="4931275" y="33988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Tablet server</a:t>
            </a:r>
          </a:p>
        </p:txBody>
      </p:sp>
      <p:sp>
        <p:nvSpPr>
          <p:cNvPr id="393" name="Shape 393"/>
          <p:cNvSpPr/>
          <p:nvPr/>
        </p:nvSpPr>
        <p:spPr>
          <a:xfrm>
            <a:off x="6314900" y="1705107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94" name="Shape 394"/>
          <p:cNvSpPr/>
          <p:nvPr/>
        </p:nvSpPr>
        <p:spPr>
          <a:xfrm>
            <a:off x="6314900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95" name="Shape 395"/>
          <p:cNvSpPr/>
          <p:nvPr/>
        </p:nvSpPr>
        <p:spPr>
          <a:xfrm>
            <a:off x="6314900" y="3711606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96" name="Shape 396"/>
          <p:cNvSpPr/>
          <p:nvPr/>
        </p:nvSpPr>
        <p:spPr>
          <a:xfrm>
            <a:off x="6314900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397" name="Shape 397"/>
          <p:cNvSpPr txBox="1"/>
          <p:nvPr/>
        </p:nvSpPr>
        <p:spPr>
          <a:xfrm rot="5400000">
            <a:off x="5155683" y="240400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98" name="Shape 398"/>
          <p:cNvSpPr txBox="1"/>
          <p:nvPr/>
        </p:nvSpPr>
        <p:spPr>
          <a:xfrm rot="5400000">
            <a:off x="6579413" y="139351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399" name="Shape 399"/>
          <p:cNvSpPr txBox="1"/>
          <p:nvPr/>
        </p:nvSpPr>
        <p:spPr>
          <a:xfrm rot="5400000">
            <a:off x="6599466" y="3414748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400" name="Shape 400"/>
          <p:cNvSpPr/>
          <p:nvPr/>
        </p:nvSpPr>
        <p:spPr>
          <a:xfrm>
            <a:off x="7467925" y="829500"/>
            <a:ext cx="310800" cy="349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GFS</a:t>
            </a:r>
          </a:p>
        </p:txBody>
      </p:sp>
      <p:sp>
        <p:nvSpPr>
          <p:cNvPr id="401" name="Shape 401"/>
          <p:cNvSpPr/>
          <p:nvPr/>
        </p:nvSpPr>
        <p:spPr>
          <a:xfrm>
            <a:off x="7935152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02" name="Shape 402"/>
          <p:cNvSpPr/>
          <p:nvPr/>
        </p:nvSpPr>
        <p:spPr>
          <a:xfrm>
            <a:off x="7942577" y="17051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03" name="Shape 403"/>
          <p:cNvSpPr/>
          <p:nvPr/>
        </p:nvSpPr>
        <p:spPr>
          <a:xfrm>
            <a:off x="7942577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04" name="Shape 404"/>
          <p:cNvSpPr/>
          <p:nvPr/>
        </p:nvSpPr>
        <p:spPr>
          <a:xfrm>
            <a:off x="7942577" y="3711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05" name="Shape 405"/>
          <p:cNvSpPr/>
          <p:nvPr/>
        </p:nvSpPr>
        <p:spPr>
          <a:xfrm rot="5400000">
            <a:off x="5709900" y="1254225"/>
            <a:ext cx="164100" cy="6252899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/>
          <p:cNvSpPr/>
          <p:nvPr/>
        </p:nvSpPr>
        <p:spPr>
          <a:xfrm rot="5400000">
            <a:off x="6005775" y="4524275"/>
            <a:ext cx="210600" cy="1002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1911355" y="2892246"/>
            <a:ext cx="481200" cy="1641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722228" y="2251797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Client Applications</a:t>
            </a:r>
          </a:p>
        </p:txBody>
      </p:sp>
      <p:sp>
        <p:nvSpPr>
          <p:cNvPr id="409" name="Shape 409"/>
          <p:cNvSpPr/>
          <p:nvPr/>
        </p:nvSpPr>
        <p:spPr>
          <a:xfrm>
            <a:off x="2976125" y="26725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Chubby</a:t>
            </a:r>
          </a:p>
        </p:txBody>
      </p:sp>
      <p:cxnSp>
        <p:nvCxnSpPr>
          <p:cNvPr id="410" name="Shape 410"/>
          <p:cNvCxnSpPr>
            <a:stCxn id="391" idx="3"/>
            <a:endCxn id="396" idx="1"/>
          </p:cNvCxnSpPr>
          <p:nvPr/>
        </p:nvCxnSpPr>
        <p:spPr>
          <a:xfrm rot="10800000" flipH="1">
            <a:off x="5813575" y="1144600"/>
            <a:ext cx="501300" cy="43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1" name="Shape 411"/>
          <p:cNvCxnSpPr>
            <a:stCxn id="391" idx="3"/>
            <a:endCxn id="393" idx="1"/>
          </p:cNvCxnSpPr>
          <p:nvPr/>
        </p:nvCxnSpPr>
        <p:spPr>
          <a:xfrm>
            <a:off x="5813575" y="1577800"/>
            <a:ext cx="501300" cy="35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2" name="Shape 412"/>
          <p:cNvCxnSpPr>
            <a:stCxn id="392" idx="3"/>
            <a:endCxn id="394" idx="1"/>
          </p:cNvCxnSpPr>
          <p:nvPr/>
        </p:nvCxnSpPr>
        <p:spPr>
          <a:xfrm rot="10800000" flipH="1">
            <a:off x="5813575" y="3173200"/>
            <a:ext cx="501300" cy="45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3" name="Shape 413"/>
          <p:cNvCxnSpPr>
            <a:stCxn id="392" idx="3"/>
            <a:endCxn id="395" idx="1"/>
          </p:cNvCxnSpPr>
          <p:nvPr/>
        </p:nvCxnSpPr>
        <p:spPr>
          <a:xfrm>
            <a:off x="5813575" y="3624400"/>
            <a:ext cx="501300" cy="31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4" name="Shape 414"/>
          <p:cNvCxnSpPr>
            <a:stCxn id="396" idx="3"/>
            <a:endCxn id="401" idx="1"/>
          </p:cNvCxnSpPr>
          <p:nvPr/>
        </p:nvCxnSpPr>
        <p:spPr>
          <a:xfrm>
            <a:off x="7197200" y="1144650"/>
            <a:ext cx="73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5" name="Shape 415"/>
          <p:cNvCxnSpPr>
            <a:stCxn id="393" idx="3"/>
            <a:endCxn id="402" idx="1"/>
          </p:cNvCxnSpPr>
          <p:nvPr/>
        </p:nvCxnSpPr>
        <p:spPr>
          <a:xfrm>
            <a:off x="7197200" y="1930707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6" name="Shape 416"/>
          <p:cNvCxnSpPr>
            <a:stCxn id="394" idx="3"/>
            <a:endCxn id="403" idx="1"/>
          </p:cNvCxnSpPr>
          <p:nvPr/>
        </p:nvCxnSpPr>
        <p:spPr>
          <a:xfrm>
            <a:off x="7197200" y="3173200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7" name="Shape 417"/>
          <p:cNvCxnSpPr>
            <a:stCxn id="395" idx="3"/>
            <a:endCxn id="404" idx="1"/>
          </p:cNvCxnSpPr>
          <p:nvPr/>
        </p:nvCxnSpPr>
        <p:spPr>
          <a:xfrm>
            <a:off x="7197200" y="3937206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18" name="Shape 418"/>
          <p:cNvCxnSpPr>
            <a:stCxn id="419" idx="0"/>
            <a:endCxn id="391" idx="1"/>
          </p:cNvCxnSpPr>
          <p:nvPr/>
        </p:nvCxnSpPr>
        <p:spPr>
          <a:xfrm rot="10800000" flipH="1">
            <a:off x="4479205" y="1577807"/>
            <a:ext cx="452100" cy="59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20" name="Shape 420"/>
          <p:cNvCxnSpPr>
            <a:stCxn id="419" idx="2"/>
            <a:endCxn id="392" idx="1"/>
          </p:cNvCxnSpPr>
          <p:nvPr/>
        </p:nvCxnSpPr>
        <p:spPr>
          <a:xfrm>
            <a:off x="4479205" y="2627207"/>
            <a:ext cx="452100" cy="997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21" name="Shape 421"/>
          <p:cNvCxnSpPr>
            <a:stCxn id="390" idx="2"/>
            <a:endCxn id="409" idx="0"/>
          </p:cNvCxnSpPr>
          <p:nvPr/>
        </p:nvCxnSpPr>
        <p:spPr>
          <a:xfrm>
            <a:off x="3417275" y="2080125"/>
            <a:ext cx="0" cy="59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22" name="Shape 422"/>
          <p:cNvSpPr/>
          <p:nvPr/>
        </p:nvSpPr>
        <p:spPr>
          <a:xfrm>
            <a:off x="722228" y="2749076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Bigtable Library</a:t>
            </a:r>
          </a:p>
        </p:txBody>
      </p:sp>
      <p:sp>
        <p:nvSpPr>
          <p:cNvPr id="419" name="Shape 419"/>
          <p:cNvSpPr/>
          <p:nvPr/>
        </p:nvSpPr>
        <p:spPr>
          <a:xfrm>
            <a:off x="3884605" y="2176007"/>
            <a:ext cx="11892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METADATA</a:t>
            </a:r>
          </a:p>
        </p:txBody>
      </p:sp>
      <p:cxnSp>
        <p:nvCxnSpPr>
          <p:cNvPr id="423" name="Shape 423"/>
          <p:cNvCxnSpPr>
            <a:endCxn id="419" idx="1"/>
          </p:cNvCxnSpPr>
          <p:nvPr/>
        </p:nvCxnSpPr>
        <p:spPr>
          <a:xfrm>
            <a:off x="3421705" y="2398907"/>
            <a:ext cx="4629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24" name="Shape 424"/>
          <p:cNvSpPr txBox="1"/>
          <p:nvPr/>
        </p:nvSpPr>
        <p:spPr>
          <a:xfrm>
            <a:off x="0" y="410400"/>
            <a:ext cx="2355300" cy="15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Multiple tablets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>
                <a:solidFill>
                  <a:srgbClr val="3C78D8"/>
                </a:solidFill>
              </a:rPr>
              <a:t>Handles all read and write requests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Dynamic sharding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76200" y="3535850"/>
            <a:ext cx="2220000" cy="15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Optimizations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Scan cache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Block cache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>
                <a:solidFill>
                  <a:srgbClr val="CC0000"/>
                </a:solidFill>
              </a:rPr>
              <a:t>Preload another instance before killing itself?</a:t>
            </a:r>
          </a:p>
        </p:txBody>
      </p:sp>
      <p:cxnSp>
        <p:nvCxnSpPr>
          <p:cNvPr id="426" name="Shape 426"/>
          <p:cNvCxnSpPr>
            <a:endCxn id="409" idx="1"/>
          </p:cNvCxnSpPr>
          <p:nvPr/>
        </p:nvCxnSpPr>
        <p:spPr>
          <a:xfrm flipH="1">
            <a:off x="2976125" y="938200"/>
            <a:ext cx="2413200" cy="1959900"/>
          </a:xfrm>
          <a:prstGeom prst="bentConnector3">
            <a:avLst>
              <a:gd name="adj1" fmla="val 109868"/>
            </a:avLst>
          </a:prstGeom>
          <a:noFill/>
          <a:ln w="19050" cap="flat" cmpd="sng">
            <a:solidFill>
              <a:srgbClr val="6AA84F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427" name="Shape 427"/>
          <p:cNvCxnSpPr>
            <a:stCxn id="391" idx="0"/>
          </p:cNvCxnSpPr>
          <p:nvPr/>
        </p:nvCxnSpPr>
        <p:spPr>
          <a:xfrm rot="10800000">
            <a:off x="5372425" y="948100"/>
            <a:ext cx="0" cy="404100"/>
          </a:xfrm>
          <a:prstGeom prst="straightConnector1">
            <a:avLst/>
          </a:prstGeom>
          <a:noFill/>
          <a:ln w="19050" cap="flat" cmpd="sng">
            <a:solidFill>
              <a:srgbClr val="6AA84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28" name="Shape 428"/>
          <p:cNvCxnSpPr>
            <a:stCxn id="409" idx="2"/>
            <a:endCxn id="392" idx="2"/>
          </p:cNvCxnSpPr>
          <p:nvPr/>
        </p:nvCxnSpPr>
        <p:spPr>
          <a:xfrm rot="-5400000" flipH="1">
            <a:off x="4031675" y="2509300"/>
            <a:ext cx="726300" cy="1955100"/>
          </a:xfrm>
          <a:prstGeom prst="bentConnector3">
            <a:avLst>
              <a:gd name="adj1" fmla="val 132786"/>
            </a:avLst>
          </a:prstGeom>
          <a:noFill/>
          <a:ln w="19050" cap="flat" cmpd="sng">
            <a:solidFill>
              <a:srgbClr val="6AA84F"/>
            </a:solidFill>
            <a:prstDash val="solid"/>
            <a:round/>
            <a:headEnd type="stealth" w="lg" len="lg"/>
            <a:tailEnd type="none" w="lg" len="lg"/>
          </a:ln>
        </p:spPr>
      </p:cxnSp>
      <p:sp>
        <p:nvSpPr>
          <p:cNvPr id="429" name="Shape 429"/>
          <p:cNvSpPr txBox="1"/>
          <p:nvPr/>
        </p:nvSpPr>
        <p:spPr>
          <a:xfrm>
            <a:off x="3740500" y="893574"/>
            <a:ext cx="1189200" cy="3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100">
                <a:solidFill>
                  <a:srgbClr val="38761D"/>
                </a:solidFill>
              </a:rPr>
              <a:t>Acquire lock</a:t>
            </a:r>
          </a:p>
        </p:txBody>
      </p:sp>
      <p:sp>
        <p:nvSpPr>
          <p:cNvPr id="430" name="Shape 430"/>
          <p:cNvSpPr txBox="1"/>
          <p:nvPr/>
        </p:nvSpPr>
        <p:spPr>
          <a:xfrm>
            <a:off x="3659564" y="3787089"/>
            <a:ext cx="1189200" cy="3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100">
                <a:solidFill>
                  <a:srgbClr val="38761D"/>
                </a:solidFill>
              </a:rPr>
              <a:t>Acquire lock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SSTable</a:t>
            </a:r>
          </a:p>
        </p:txBody>
      </p:sp>
      <p:sp>
        <p:nvSpPr>
          <p:cNvPr id="436" name="Shape 436"/>
          <p:cNvSpPr/>
          <p:nvPr/>
        </p:nvSpPr>
        <p:spPr>
          <a:xfrm>
            <a:off x="2091825" y="639000"/>
            <a:ext cx="6652200" cy="44517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4999450" y="4679626"/>
            <a:ext cx="1611000" cy="33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Job Scheduler</a:t>
            </a:r>
          </a:p>
        </p:txBody>
      </p:sp>
      <p:sp>
        <p:nvSpPr>
          <p:cNvPr id="438" name="Shape 438"/>
          <p:cNvSpPr/>
          <p:nvPr/>
        </p:nvSpPr>
        <p:spPr>
          <a:xfrm>
            <a:off x="2671325" y="1628925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Master</a:t>
            </a:r>
          </a:p>
        </p:txBody>
      </p:sp>
      <p:sp>
        <p:nvSpPr>
          <p:cNvPr id="439" name="Shape 439"/>
          <p:cNvSpPr/>
          <p:nvPr/>
        </p:nvSpPr>
        <p:spPr>
          <a:xfrm>
            <a:off x="4626475" y="13522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 server</a:t>
            </a:r>
          </a:p>
        </p:txBody>
      </p:sp>
      <p:sp>
        <p:nvSpPr>
          <p:cNvPr id="440" name="Shape 440"/>
          <p:cNvSpPr/>
          <p:nvPr/>
        </p:nvSpPr>
        <p:spPr>
          <a:xfrm>
            <a:off x="4626475" y="33988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Tablet server</a:t>
            </a:r>
          </a:p>
        </p:txBody>
      </p:sp>
      <p:sp>
        <p:nvSpPr>
          <p:cNvPr id="441" name="Shape 441"/>
          <p:cNvSpPr/>
          <p:nvPr/>
        </p:nvSpPr>
        <p:spPr>
          <a:xfrm>
            <a:off x="6010100" y="1705107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442" name="Shape 442"/>
          <p:cNvSpPr/>
          <p:nvPr/>
        </p:nvSpPr>
        <p:spPr>
          <a:xfrm>
            <a:off x="6010100" y="29476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443" name="Shape 443"/>
          <p:cNvSpPr/>
          <p:nvPr/>
        </p:nvSpPr>
        <p:spPr>
          <a:xfrm>
            <a:off x="6010100" y="3711606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444" name="Shape 444"/>
          <p:cNvSpPr/>
          <p:nvPr/>
        </p:nvSpPr>
        <p:spPr>
          <a:xfrm>
            <a:off x="6010100" y="91905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445" name="Shape 445"/>
          <p:cNvSpPr txBox="1"/>
          <p:nvPr/>
        </p:nvSpPr>
        <p:spPr>
          <a:xfrm rot="5400000">
            <a:off x="4850883" y="240400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446" name="Shape 446"/>
          <p:cNvSpPr txBox="1"/>
          <p:nvPr/>
        </p:nvSpPr>
        <p:spPr>
          <a:xfrm rot="5400000">
            <a:off x="6274613" y="139351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447" name="Shape 447"/>
          <p:cNvSpPr txBox="1"/>
          <p:nvPr/>
        </p:nvSpPr>
        <p:spPr>
          <a:xfrm rot="5400000">
            <a:off x="6294666" y="3414748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448" name="Shape 448"/>
          <p:cNvSpPr/>
          <p:nvPr/>
        </p:nvSpPr>
        <p:spPr>
          <a:xfrm>
            <a:off x="7163125" y="829500"/>
            <a:ext cx="310800" cy="349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GFS</a:t>
            </a:r>
          </a:p>
        </p:txBody>
      </p:sp>
      <p:sp>
        <p:nvSpPr>
          <p:cNvPr id="449" name="Shape 449"/>
          <p:cNvSpPr/>
          <p:nvPr/>
        </p:nvSpPr>
        <p:spPr>
          <a:xfrm>
            <a:off x="7630352" y="91905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50" name="Shape 450"/>
          <p:cNvSpPr/>
          <p:nvPr/>
        </p:nvSpPr>
        <p:spPr>
          <a:xfrm>
            <a:off x="7637777" y="17051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51" name="Shape 451"/>
          <p:cNvSpPr/>
          <p:nvPr/>
        </p:nvSpPr>
        <p:spPr>
          <a:xfrm>
            <a:off x="7637777" y="29476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52" name="Shape 452"/>
          <p:cNvSpPr/>
          <p:nvPr/>
        </p:nvSpPr>
        <p:spPr>
          <a:xfrm>
            <a:off x="7637777" y="37116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453" name="Shape 453"/>
          <p:cNvSpPr/>
          <p:nvPr/>
        </p:nvSpPr>
        <p:spPr>
          <a:xfrm rot="5400000">
            <a:off x="5405100" y="1254225"/>
            <a:ext cx="164100" cy="6252899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/>
          <p:nvPr/>
        </p:nvSpPr>
        <p:spPr>
          <a:xfrm rot="5400000">
            <a:off x="5700975" y="4524275"/>
            <a:ext cx="210600" cy="1002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1606555" y="2892246"/>
            <a:ext cx="481200" cy="1641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417428" y="2251797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Client Applications</a:t>
            </a:r>
          </a:p>
        </p:txBody>
      </p:sp>
      <p:sp>
        <p:nvSpPr>
          <p:cNvPr id="457" name="Shape 457"/>
          <p:cNvSpPr/>
          <p:nvPr/>
        </p:nvSpPr>
        <p:spPr>
          <a:xfrm>
            <a:off x="2671325" y="27487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Chubby</a:t>
            </a:r>
          </a:p>
        </p:txBody>
      </p:sp>
      <p:cxnSp>
        <p:nvCxnSpPr>
          <p:cNvPr id="458" name="Shape 458"/>
          <p:cNvCxnSpPr>
            <a:stCxn id="439" idx="3"/>
            <a:endCxn id="444" idx="1"/>
          </p:cNvCxnSpPr>
          <p:nvPr/>
        </p:nvCxnSpPr>
        <p:spPr>
          <a:xfrm rot="10800000" flipH="1">
            <a:off x="5508775" y="1144600"/>
            <a:ext cx="501300" cy="43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59" name="Shape 459"/>
          <p:cNvCxnSpPr>
            <a:stCxn id="439" idx="3"/>
            <a:endCxn id="441" idx="1"/>
          </p:cNvCxnSpPr>
          <p:nvPr/>
        </p:nvCxnSpPr>
        <p:spPr>
          <a:xfrm>
            <a:off x="5508775" y="1577800"/>
            <a:ext cx="501300" cy="35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0" name="Shape 460"/>
          <p:cNvCxnSpPr>
            <a:stCxn id="440" idx="3"/>
            <a:endCxn id="442" idx="1"/>
          </p:cNvCxnSpPr>
          <p:nvPr/>
        </p:nvCxnSpPr>
        <p:spPr>
          <a:xfrm rot="10800000" flipH="1">
            <a:off x="5508775" y="3173200"/>
            <a:ext cx="501300" cy="45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1" name="Shape 461"/>
          <p:cNvCxnSpPr>
            <a:stCxn id="440" idx="3"/>
            <a:endCxn id="443" idx="1"/>
          </p:cNvCxnSpPr>
          <p:nvPr/>
        </p:nvCxnSpPr>
        <p:spPr>
          <a:xfrm>
            <a:off x="5508775" y="3624400"/>
            <a:ext cx="501300" cy="31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2" name="Shape 462"/>
          <p:cNvCxnSpPr>
            <a:stCxn id="444" idx="3"/>
            <a:endCxn id="449" idx="1"/>
          </p:cNvCxnSpPr>
          <p:nvPr/>
        </p:nvCxnSpPr>
        <p:spPr>
          <a:xfrm>
            <a:off x="6892400" y="1144650"/>
            <a:ext cx="73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3" name="Shape 463"/>
          <p:cNvCxnSpPr>
            <a:stCxn id="441" idx="3"/>
            <a:endCxn id="450" idx="1"/>
          </p:cNvCxnSpPr>
          <p:nvPr/>
        </p:nvCxnSpPr>
        <p:spPr>
          <a:xfrm>
            <a:off x="6892400" y="1930707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4" name="Shape 464"/>
          <p:cNvCxnSpPr>
            <a:stCxn id="442" idx="3"/>
            <a:endCxn id="451" idx="1"/>
          </p:cNvCxnSpPr>
          <p:nvPr/>
        </p:nvCxnSpPr>
        <p:spPr>
          <a:xfrm>
            <a:off x="6892400" y="3173200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5" name="Shape 465"/>
          <p:cNvCxnSpPr>
            <a:stCxn id="443" idx="3"/>
            <a:endCxn id="452" idx="1"/>
          </p:cNvCxnSpPr>
          <p:nvPr/>
        </p:nvCxnSpPr>
        <p:spPr>
          <a:xfrm>
            <a:off x="6892400" y="3937206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6" name="Shape 466"/>
          <p:cNvCxnSpPr>
            <a:stCxn id="467" idx="0"/>
            <a:endCxn id="439" idx="1"/>
          </p:cNvCxnSpPr>
          <p:nvPr/>
        </p:nvCxnSpPr>
        <p:spPr>
          <a:xfrm rot="10800000" flipH="1">
            <a:off x="4174405" y="1577807"/>
            <a:ext cx="452100" cy="59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8" name="Shape 468"/>
          <p:cNvCxnSpPr>
            <a:stCxn id="467" idx="2"/>
            <a:endCxn id="440" idx="1"/>
          </p:cNvCxnSpPr>
          <p:nvPr/>
        </p:nvCxnSpPr>
        <p:spPr>
          <a:xfrm>
            <a:off x="4174405" y="2627207"/>
            <a:ext cx="452100" cy="997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9" name="Shape 469"/>
          <p:cNvCxnSpPr>
            <a:stCxn id="438" idx="2"/>
            <a:endCxn id="457" idx="0"/>
          </p:cNvCxnSpPr>
          <p:nvPr/>
        </p:nvCxnSpPr>
        <p:spPr>
          <a:xfrm>
            <a:off x="3112475" y="2080125"/>
            <a:ext cx="0" cy="66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70" name="Shape 470"/>
          <p:cNvSpPr/>
          <p:nvPr/>
        </p:nvSpPr>
        <p:spPr>
          <a:xfrm>
            <a:off x="417428" y="2749076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Bigtable Library</a:t>
            </a:r>
          </a:p>
        </p:txBody>
      </p:sp>
      <p:sp>
        <p:nvSpPr>
          <p:cNvPr id="467" name="Shape 467"/>
          <p:cNvSpPr/>
          <p:nvPr/>
        </p:nvSpPr>
        <p:spPr>
          <a:xfrm>
            <a:off x="3579805" y="2176007"/>
            <a:ext cx="11892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METADATA</a:t>
            </a:r>
          </a:p>
        </p:txBody>
      </p:sp>
      <p:cxnSp>
        <p:nvCxnSpPr>
          <p:cNvPr id="471" name="Shape 471"/>
          <p:cNvCxnSpPr>
            <a:endCxn id="467" idx="1"/>
          </p:cNvCxnSpPr>
          <p:nvPr/>
        </p:nvCxnSpPr>
        <p:spPr>
          <a:xfrm>
            <a:off x="3116905" y="2398907"/>
            <a:ext cx="4629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48240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SSTable</a:t>
            </a:r>
          </a:p>
        </p:txBody>
      </p:sp>
      <p:sp>
        <p:nvSpPr>
          <p:cNvPr id="477" name="Shape 477"/>
          <p:cNvSpPr/>
          <p:nvPr/>
        </p:nvSpPr>
        <p:spPr>
          <a:xfrm rot="-5400000">
            <a:off x="809339" y="1830880"/>
            <a:ext cx="3374100" cy="19269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200"/>
          </a:p>
        </p:txBody>
      </p:sp>
      <p:cxnSp>
        <p:nvCxnSpPr>
          <p:cNvPr id="478" name="Shape 478"/>
          <p:cNvCxnSpPr/>
          <p:nvPr/>
        </p:nvCxnSpPr>
        <p:spPr>
          <a:xfrm>
            <a:off x="1544654" y="2209856"/>
            <a:ext cx="1926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79" name="Shape 479"/>
          <p:cNvCxnSpPr/>
          <p:nvPr/>
        </p:nvCxnSpPr>
        <p:spPr>
          <a:xfrm>
            <a:off x="1532939" y="1677065"/>
            <a:ext cx="1926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0" name="Shape 480"/>
          <p:cNvCxnSpPr/>
          <p:nvPr/>
        </p:nvCxnSpPr>
        <p:spPr>
          <a:xfrm>
            <a:off x="1532939" y="2794402"/>
            <a:ext cx="1926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1" name="Shape 481"/>
          <p:cNvCxnSpPr/>
          <p:nvPr/>
        </p:nvCxnSpPr>
        <p:spPr>
          <a:xfrm>
            <a:off x="1532939" y="3367921"/>
            <a:ext cx="1926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2" name="Shape 482"/>
          <p:cNvCxnSpPr/>
          <p:nvPr/>
        </p:nvCxnSpPr>
        <p:spPr>
          <a:xfrm>
            <a:off x="1792507" y="3379578"/>
            <a:ext cx="0" cy="110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3" name="Shape 483"/>
          <p:cNvCxnSpPr/>
          <p:nvPr/>
        </p:nvCxnSpPr>
        <p:spPr>
          <a:xfrm>
            <a:off x="2090304" y="3378945"/>
            <a:ext cx="0" cy="110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4" name="Shape 484"/>
          <p:cNvCxnSpPr/>
          <p:nvPr/>
        </p:nvCxnSpPr>
        <p:spPr>
          <a:xfrm>
            <a:off x="2399106" y="3378945"/>
            <a:ext cx="0" cy="110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5" name="Shape 485"/>
          <p:cNvCxnSpPr/>
          <p:nvPr/>
        </p:nvCxnSpPr>
        <p:spPr>
          <a:xfrm>
            <a:off x="2685879" y="3378945"/>
            <a:ext cx="0" cy="110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6" name="Shape 486"/>
          <p:cNvCxnSpPr/>
          <p:nvPr/>
        </p:nvCxnSpPr>
        <p:spPr>
          <a:xfrm>
            <a:off x="2961595" y="3367918"/>
            <a:ext cx="0" cy="110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7" name="Shape 487"/>
          <p:cNvCxnSpPr/>
          <p:nvPr/>
        </p:nvCxnSpPr>
        <p:spPr>
          <a:xfrm>
            <a:off x="3204231" y="3367918"/>
            <a:ext cx="0" cy="110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88" name="Shape 488"/>
          <p:cNvSpPr/>
          <p:nvPr/>
        </p:nvSpPr>
        <p:spPr>
          <a:xfrm>
            <a:off x="916050" y="1328169"/>
            <a:ext cx="843370" cy="2613014"/>
          </a:xfrm>
          <a:custGeom>
            <a:avLst/>
            <a:gdLst/>
            <a:ahLst/>
            <a:cxnLst/>
            <a:rect l="0" t="0" r="0" b="0"/>
            <a:pathLst>
              <a:path w="30668" h="86999" extrusionOk="0">
                <a:moveTo>
                  <a:pt x="27861" y="85023"/>
                </a:moveTo>
                <a:cubicBezTo>
                  <a:pt x="22882" y="86578"/>
                  <a:pt x="16598" y="88256"/>
                  <a:pt x="12220" y="85424"/>
                </a:cubicBezTo>
                <a:cubicBezTo>
                  <a:pt x="3153" y="79558"/>
                  <a:pt x="957" y="66116"/>
                  <a:pt x="188" y="55345"/>
                </a:cubicBezTo>
                <a:cubicBezTo>
                  <a:pt x="-1312" y="34337"/>
                  <a:pt x="10947" y="7395"/>
                  <a:pt x="30668" y="0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stealth" w="lg" len="lg"/>
          </a:ln>
        </p:spPr>
      </p:sp>
      <p:sp>
        <p:nvSpPr>
          <p:cNvPr id="489" name="Shape 489"/>
          <p:cNvSpPr txBox="1"/>
          <p:nvPr/>
        </p:nvSpPr>
        <p:spPr>
          <a:xfrm>
            <a:off x="5053275" y="177200"/>
            <a:ext cx="3762300" cy="48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1600"/>
              <a:t>Ordered immutable map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1600"/>
              <a:t>64KB blocks, but configurable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1600"/>
              <a:t>Index at the end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SzPct val="100000"/>
              <a:buChar char="○"/>
            </a:pPr>
            <a:r>
              <a:rPr lang="en-GB" sz="1600">
                <a:solidFill>
                  <a:srgbClr val="CC0000"/>
                </a:solidFill>
              </a:rPr>
              <a:t>Why?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1600"/>
              <a:t>Binary search to find blocks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SzPct val="100000"/>
              <a:buChar char="○"/>
            </a:pPr>
            <a:r>
              <a:rPr lang="en-GB" sz="1600">
                <a:solidFill>
                  <a:srgbClr val="CC0000"/>
                </a:solidFill>
              </a:rPr>
              <a:t>Why not hashing?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en-GB" sz="1600"/>
              <a:t>Optimizations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SzPct val="100000"/>
              <a:buChar char="○"/>
            </a:pPr>
            <a:r>
              <a:rPr lang="en-GB" sz="1600">
                <a:solidFill>
                  <a:schemeClr val="dk1"/>
                </a:solidFill>
              </a:rPr>
              <a:t>Single SSTable for each locality group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GB" sz="1600">
                <a:solidFill>
                  <a:schemeClr val="dk1"/>
                </a:solidFill>
              </a:rPr>
              <a:t>In-memory serving</a:t>
            </a:r>
          </a:p>
          <a:p>
            <a:pPr marL="914400" lvl="1" indent="-330200" rtl="0">
              <a:lnSpc>
                <a:spcPct val="150000"/>
              </a:lnSpc>
              <a:spcBef>
                <a:spcPts val="0"/>
              </a:spcBef>
              <a:buSzPct val="100000"/>
              <a:buChar char="○"/>
            </a:pPr>
            <a:r>
              <a:rPr lang="en-GB" sz="1600"/>
              <a:t>compression: two pass</a:t>
            </a:r>
          </a:p>
          <a:p>
            <a:pPr marL="1371600" lvl="2" indent="-330200" rtl="0">
              <a:lnSpc>
                <a:spcPct val="150000"/>
              </a:lnSpc>
              <a:spcBef>
                <a:spcPts val="0"/>
              </a:spcBef>
              <a:buSzPct val="100000"/>
              <a:buChar char="■"/>
            </a:pPr>
            <a:r>
              <a:rPr lang="en-GB" sz="1600"/>
              <a:t>single block</a:t>
            </a:r>
          </a:p>
          <a:p>
            <a:pPr marL="1371600" lvl="2" indent="-330200" rtl="0">
              <a:lnSpc>
                <a:spcPct val="150000"/>
              </a:lnSpc>
              <a:spcBef>
                <a:spcPts val="0"/>
              </a:spcBef>
              <a:buSzPct val="100000"/>
              <a:buChar char="■"/>
            </a:pPr>
            <a:r>
              <a:rPr lang="en-GB" sz="1600"/>
              <a:t>small data window</a:t>
            </a:r>
          </a:p>
        </p:txBody>
      </p:sp>
      <p:sp>
        <p:nvSpPr>
          <p:cNvPr id="490" name="Shape 490"/>
          <p:cNvSpPr/>
          <p:nvPr/>
        </p:nvSpPr>
        <p:spPr>
          <a:xfrm>
            <a:off x="3673975" y="1107275"/>
            <a:ext cx="220500" cy="2260500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1" name="Shape 491"/>
          <p:cNvSpPr txBox="1"/>
          <p:nvPr/>
        </p:nvSpPr>
        <p:spPr>
          <a:xfrm>
            <a:off x="3894485" y="2046750"/>
            <a:ext cx="802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Blocks</a:t>
            </a:r>
          </a:p>
        </p:txBody>
      </p:sp>
      <p:sp>
        <p:nvSpPr>
          <p:cNvPr id="492" name="Shape 492"/>
          <p:cNvSpPr/>
          <p:nvPr/>
        </p:nvSpPr>
        <p:spPr>
          <a:xfrm>
            <a:off x="3669027" y="3367550"/>
            <a:ext cx="220500" cy="1102800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 txBox="1"/>
          <p:nvPr/>
        </p:nvSpPr>
        <p:spPr>
          <a:xfrm>
            <a:off x="3874985" y="3721850"/>
            <a:ext cx="802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Index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title"/>
          </p:nvPr>
        </p:nvSpPr>
        <p:spPr>
          <a:xfrm>
            <a:off x="83100" y="64025"/>
            <a:ext cx="6167699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SSTable &amp; memtable</a:t>
            </a:r>
          </a:p>
        </p:txBody>
      </p:sp>
      <p:sp>
        <p:nvSpPr>
          <p:cNvPr id="499" name="Shape 499"/>
          <p:cNvSpPr/>
          <p:nvPr/>
        </p:nvSpPr>
        <p:spPr>
          <a:xfrm>
            <a:off x="2468750" y="16931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  <p:cxnSp>
        <p:nvCxnSpPr>
          <p:cNvPr id="500" name="Shape 500"/>
          <p:cNvCxnSpPr/>
          <p:nvPr/>
        </p:nvCxnSpPr>
        <p:spPr>
          <a:xfrm>
            <a:off x="579850" y="27398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501" name="Shape 501"/>
          <p:cNvSpPr txBox="1"/>
          <p:nvPr/>
        </p:nvSpPr>
        <p:spPr>
          <a:xfrm>
            <a:off x="617550" y="23488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617550" y="27299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503" name="Shape 503"/>
          <p:cNvSpPr/>
          <p:nvPr/>
        </p:nvSpPr>
        <p:spPr>
          <a:xfrm>
            <a:off x="1582375" y="30667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504" name="Shape 504"/>
          <p:cNvSpPr/>
          <p:nvPr/>
        </p:nvSpPr>
        <p:spPr>
          <a:xfrm rot="-5400000">
            <a:off x="5566900" y="306257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05" name="Shape 505"/>
          <p:cNvSpPr/>
          <p:nvPr/>
        </p:nvSpPr>
        <p:spPr>
          <a:xfrm rot="-5400000">
            <a:off x="6268725" y="306257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06" name="Shape 506"/>
          <p:cNvSpPr/>
          <p:nvPr/>
        </p:nvSpPr>
        <p:spPr>
          <a:xfrm rot="-5400000">
            <a:off x="7038750" y="4305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507" name="Shape 507"/>
          <p:cNvCxnSpPr>
            <a:stCxn id="504" idx="2"/>
            <a:endCxn id="505" idx="0"/>
          </p:cNvCxnSpPr>
          <p:nvPr/>
        </p:nvCxnSpPr>
        <p:spPr>
          <a:xfrm>
            <a:off x="6242800" y="3308275"/>
            <a:ext cx="21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08" name="Shape 508"/>
          <p:cNvCxnSpPr>
            <a:stCxn id="506" idx="2"/>
            <a:endCxn id="509" idx="0"/>
          </p:cNvCxnSpPr>
          <p:nvPr/>
        </p:nvCxnSpPr>
        <p:spPr>
          <a:xfrm>
            <a:off x="7714650" y="4551525"/>
            <a:ext cx="28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10" name="Shape 510"/>
          <p:cNvCxnSpPr>
            <a:stCxn id="505" idx="2"/>
            <a:endCxn id="506" idx="0"/>
          </p:cNvCxnSpPr>
          <p:nvPr/>
        </p:nvCxnSpPr>
        <p:spPr>
          <a:xfrm>
            <a:off x="6944625" y="3308275"/>
            <a:ext cx="278700" cy="1243200"/>
          </a:xfrm>
          <a:prstGeom prst="bentConnector3">
            <a:avLst>
              <a:gd name="adj1" fmla="val 4998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511" name="Shape 511"/>
          <p:cNvGrpSpPr/>
          <p:nvPr/>
        </p:nvGrpSpPr>
        <p:grpSpPr>
          <a:xfrm>
            <a:off x="956825" y="2184450"/>
            <a:ext cx="2086500" cy="2296050"/>
            <a:chOff x="956825" y="2184450"/>
            <a:chExt cx="2086500" cy="2296050"/>
          </a:xfrm>
        </p:grpSpPr>
        <p:sp>
          <p:nvSpPr>
            <p:cNvPr id="512" name="Shape 512"/>
            <p:cNvSpPr/>
            <p:nvPr/>
          </p:nvSpPr>
          <p:spPr>
            <a:xfrm>
              <a:off x="956825" y="4179600"/>
              <a:ext cx="1724400" cy="3009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38761D"/>
                  </a:solidFill>
                </a:rPr>
                <a:t>Write Operation</a:t>
              </a:r>
            </a:p>
          </p:txBody>
        </p:sp>
        <p:cxnSp>
          <p:nvCxnSpPr>
            <p:cNvPr id="513" name="Shape 513"/>
            <p:cNvCxnSpPr>
              <a:stCxn id="512" idx="3"/>
              <a:endCxn id="499" idx="2"/>
            </p:cNvCxnSpPr>
            <p:nvPr/>
          </p:nvCxnSpPr>
          <p:spPr>
            <a:xfrm rot="10800000" flipH="1">
              <a:off x="2681225" y="2184450"/>
              <a:ext cx="362100" cy="2145600"/>
            </a:xfrm>
            <a:prstGeom prst="curvedConnector2">
              <a:avLst/>
            </a:prstGeom>
            <a:noFill/>
            <a:ln w="19050" cap="flat" cmpd="sng">
              <a:solidFill>
                <a:srgbClr val="38761D"/>
              </a:solidFill>
              <a:prstDash val="dash"/>
              <a:round/>
              <a:headEnd type="none" w="lg" len="lg"/>
              <a:tailEnd type="stealth" w="lg" len="lg"/>
            </a:ln>
          </p:spPr>
        </p:cxnSp>
        <p:sp>
          <p:nvSpPr>
            <p:cNvPr id="514" name="Shape 514"/>
            <p:cNvSpPr/>
            <p:nvPr/>
          </p:nvSpPr>
          <p:spPr>
            <a:xfrm>
              <a:off x="2936050" y="3275251"/>
              <a:ext cx="93300" cy="903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09" name="Shape 509"/>
          <p:cNvSpPr/>
          <p:nvPr/>
        </p:nvSpPr>
        <p:spPr>
          <a:xfrm rot="-5400000">
            <a:off x="7814800" y="4305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grpSp>
        <p:nvGrpSpPr>
          <p:cNvPr id="515" name="Shape 515"/>
          <p:cNvGrpSpPr/>
          <p:nvPr/>
        </p:nvGrpSpPr>
        <p:grpSpPr>
          <a:xfrm>
            <a:off x="3617750" y="1693125"/>
            <a:ext cx="2480775" cy="2045350"/>
            <a:chOff x="3617750" y="1693125"/>
            <a:chExt cx="2480775" cy="2045350"/>
          </a:xfrm>
        </p:grpSpPr>
        <p:sp>
          <p:nvSpPr>
            <p:cNvPr id="516" name="Shape 516"/>
            <p:cNvSpPr/>
            <p:nvPr/>
          </p:nvSpPr>
          <p:spPr>
            <a:xfrm rot="-5400000">
              <a:off x="4865075" y="3062575"/>
              <a:ext cx="860400" cy="491400"/>
            </a:xfrm>
            <a:prstGeom prst="rect">
              <a:avLst/>
            </a:pr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SSTable</a:t>
              </a:r>
            </a:p>
          </p:txBody>
        </p:sp>
        <p:cxnSp>
          <p:nvCxnSpPr>
            <p:cNvPr id="517" name="Shape 517"/>
            <p:cNvCxnSpPr>
              <a:stCxn id="518" idx="2"/>
              <a:endCxn id="516" idx="0"/>
            </p:cNvCxnSpPr>
            <p:nvPr/>
          </p:nvCxnSpPr>
          <p:spPr>
            <a:xfrm rot="-5400000" flipH="1">
              <a:off x="4200425" y="2459175"/>
              <a:ext cx="1123800" cy="574500"/>
            </a:xfrm>
            <a:prstGeom prst="bentConnector2">
              <a:avLst/>
            </a:prstGeom>
            <a:noFill/>
            <a:ln w="9525" cap="flat" cmpd="sng">
              <a:solidFill>
                <a:srgbClr val="38761D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519" name="Shape 519"/>
            <p:cNvCxnSpPr>
              <a:stCxn id="516" idx="2"/>
              <a:endCxn id="504" idx="0"/>
            </p:cNvCxnSpPr>
            <p:nvPr/>
          </p:nvCxnSpPr>
          <p:spPr>
            <a:xfrm>
              <a:off x="5540975" y="3308275"/>
              <a:ext cx="2103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520" name="Shape 520"/>
            <p:cNvSpPr txBox="1"/>
            <p:nvPr/>
          </p:nvSpPr>
          <p:spPr>
            <a:xfrm>
              <a:off x="4492025" y="2271687"/>
              <a:ext cx="16065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 sz="1000"/>
                <a:t>minor compaction</a:t>
              </a:r>
            </a:p>
          </p:txBody>
        </p:sp>
        <p:sp>
          <p:nvSpPr>
            <p:cNvPr id="518" name="Shape 518"/>
            <p:cNvSpPr/>
            <p:nvPr/>
          </p:nvSpPr>
          <p:spPr>
            <a:xfrm>
              <a:off x="3900575" y="1693125"/>
              <a:ext cx="1149000" cy="491400"/>
            </a:xfrm>
            <a:prstGeom prst="rect">
              <a:avLst/>
            </a:prstGeom>
            <a:noFill/>
            <a:ln w="19050" cap="flat" cmpd="sng">
              <a:solidFill>
                <a:schemeClr val="dk2"/>
              </a:solidFill>
              <a:prstDash val="dot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/>
                <a:t>memtable</a:t>
              </a:r>
            </a:p>
          </p:txBody>
        </p:sp>
        <p:cxnSp>
          <p:nvCxnSpPr>
            <p:cNvPr id="521" name="Shape 521"/>
            <p:cNvCxnSpPr>
              <a:stCxn id="499" idx="3"/>
              <a:endCxn id="518" idx="1"/>
            </p:cNvCxnSpPr>
            <p:nvPr/>
          </p:nvCxnSpPr>
          <p:spPr>
            <a:xfrm>
              <a:off x="3617750" y="1938825"/>
              <a:ext cx="282900" cy="0"/>
            </a:xfrm>
            <a:prstGeom prst="straightConnector1">
              <a:avLst/>
            </a:prstGeom>
            <a:noFill/>
            <a:ln w="9525" cap="flat" cmpd="sng">
              <a:solidFill>
                <a:srgbClr val="38761D"/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sp>
        <p:nvSpPr>
          <p:cNvPr id="522" name="Shape 522"/>
          <p:cNvSpPr txBox="1"/>
          <p:nvPr/>
        </p:nvSpPr>
        <p:spPr>
          <a:xfrm>
            <a:off x="5582100" y="135225"/>
            <a:ext cx="3420600" cy="235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Optimization: Bloom filters</a:t>
            </a:r>
          </a:p>
          <a:p>
            <a:pPr marL="914400" lvl="0" indent="-228600" rtl="0">
              <a:lnSpc>
                <a:spcPct val="115000"/>
              </a:lnSpc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Speeds up non-existent data access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Optimization: single commit log per server</a:t>
            </a:r>
          </a:p>
          <a:p>
            <a:pPr marL="914400" lvl="0" indent="-228600" rtl="0">
              <a:lnSpc>
                <a:spcPct val="115000"/>
              </a:lnSpc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Sort before recovery</a:t>
            </a:r>
          </a:p>
          <a:p>
            <a:pPr marL="914400" lvl="0" indent="-228600" rtl="0">
              <a:lnSpc>
                <a:spcPct val="115000"/>
              </a:lnSpc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Two log file threads</a:t>
            </a:r>
          </a:p>
          <a:p>
            <a:pPr marL="914400" lvl="0" indent="-228600" rtl="0">
              <a:lnSpc>
                <a:spcPct val="115000"/>
              </a:lnSpc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Compact all data before dying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1155CC"/>
              </a:solidFill>
            </a:endParaRPr>
          </a:p>
        </p:txBody>
      </p:sp>
      <p:cxnSp>
        <p:nvCxnSpPr>
          <p:cNvPr id="523" name="Shape 523"/>
          <p:cNvCxnSpPr>
            <a:stCxn id="499" idx="3"/>
            <a:endCxn id="504" idx="1"/>
          </p:cNvCxnSpPr>
          <p:nvPr/>
        </p:nvCxnSpPr>
        <p:spPr>
          <a:xfrm>
            <a:off x="3617750" y="1938825"/>
            <a:ext cx="2379300" cy="1799700"/>
          </a:xfrm>
          <a:prstGeom prst="bentConnector4">
            <a:avLst>
              <a:gd name="adj1" fmla="val 5811"/>
              <a:gd name="adj2" fmla="val 11322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24" name="Shape 524"/>
          <p:cNvSpPr txBox="1"/>
          <p:nvPr/>
        </p:nvSpPr>
        <p:spPr>
          <a:xfrm>
            <a:off x="3913525" y="4358775"/>
            <a:ext cx="2160900" cy="62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rgbClr val="CC0000"/>
                </a:solidFill>
              </a:rPr>
              <a:t>How is the merged view created?</a:t>
            </a:r>
          </a:p>
        </p:txBody>
      </p:sp>
      <p:grpSp>
        <p:nvGrpSpPr>
          <p:cNvPr id="525" name="Shape 525"/>
          <p:cNvGrpSpPr/>
          <p:nvPr/>
        </p:nvGrpSpPr>
        <p:grpSpPr>
          <a:xfrm>
            <a:off x="976877" y="999200"/>
            <a:ext cx="7744347" cy="3812904"/>
            <a:chOff x="976877" y="999200"/>
            <a:chExt cx="7744347" cy="3812904"/>
          </a:xfrm>
        </p:grpSpPr>
        <p:grpSp>
          <p:nvGrpSpPr>
            <p:cNvPr id="526" name="Shape 526"/>
            <p:cNvGrpSpPr/>
            <p:nvPr/>
          </p:nvGrpSpPr>
          <p:grpSpPr>
            <a:xfrm>
              <a:off x="976877" y="999200"/>
              <a:ext cx="7744347" cy="3812904"/>
              <a:chOff x="976877" y="999200"/>
              <a:chExt cx="7744347" cy="3812904"/>
            </a:xfrm>
          </p:grpSpPr>
          <p:sp>
            <p:nvSpPr>
              <p:cNvPr id="527" name="Shape 527"/>
              <p:cNvSpPr/>
              <p:nvPr/>
            </p:nvSpPr>
            <p:spPr>
              <a:xfrm>
                <a:off x="976877" y="999200"/>
                <a:ext cx="1724400" cy="3009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-GB">
                    <a:solidFill>
                      <a:srgbClr val="1155CC"/>
                    </a:solidFill>
                  </a:rPr>
                  <a:t>Read Operation</a:t>
                </a:r>
              </a:p>
            </p:txBody>
          </p:sp>
          <p:sp>
            <p:nvSpPr>
              <p:cNvPr id="528" name="Shape 528"/>
              <p:cNvSpPr/>
              <p:nvPr/>
            </p:nvSpPr>
            <p:spPr>
              <a:xfrm>
                <a:off x="2725475" y="1153304"/>
                <a:ext cx="5995750" cy="3658800"/>
              </a:xfrm>
              <a:custGeom>
                <a:avLst/>
                <a:gdLst/>
                <a:ahLst/>
                <a:cxnLst/>
                <a:rect l="0" t="0" r="0" b="0"/>
                <a:pathLst>
                  <a:path w="239830" h="146352" extrusionOk="0">
                    <a:moveTo>
                      <a:pt x="0" y="16"/>
                    </a:moveTo>
                    <a:cubicBezTo>
                      <a:pt x="6648" y="16"/>
                      <a:pt x="15467" y="-237"/>
                      <a:pt x="19251" y="5229"/>
                    </a:cubicBezTo>
                    <a:cubicBezTo>
                      <a:pt x="32077" y="23760"/>
                      <a:pt x="30425" y="49083"/>
                      <a:pt x="39304" y="69799"/>
                    </a:cubicBezTo>
                    <a:cubicBezTo>
                      <a:pt x="42012" y="76118"/>
                      <a:pt x="43441" y="83621"/>
                      <a:pt x="48528" y="88247"/>
                    </a:cubicBezTo>
                    <a:cubicBezTo>
                      <a:pt x="57884" y="96754"/>
                      <a:pt x="72779" y="97071"/>
                      <a:pt x="85425" y="97071"/>
                    </a:cubicBezTo>
                    <a:cubicBezTo>
                      <a:pt x="100397" y="97071"/>
                      <a:pt x="115370" y="97071"/>
                      <a:pt x="130343" y="97071"/>
                    </a:cubicBezTo>
                    <a:cubicBezTo>
                      <a:pt x="140524" y="97071"/>
                      <a:pt x="151369" y="95294"/>
                      <a:pt x="160823" y="99076"/>
                    </a:cubicBezTo>
                    <a:cubicBezTo>
                      <a:pt x="174769" y="104653"/>
                      <a:pt x="162635" y="131765"/>
                      <a:pt x="173255" y="142389"/>
                    </a:cubicBezTo>
                    <a:cubicBezTo>
                      <a:pt x="179903" y="149040"/>
                      <a:pt x="191924" y="145197"/>
                      <a:pt x="201329" y="145197"/>
                    </a:cubicBezTo>
                    <a:cubicBezTo>
                      <a:pt x="214168" y="145197"/>
                      <a:pt x="227373" y="147108"/>
                      <a:pt x="239830" y="143994"/>
                    </a:cubicBezTo>
                  </a:path>
                </a:pathLst>
              </a:custGeom>
              <a:noFill/>
              <a:ln w="19050" cap="flat" cmpd="sng">
                <a:solidFill>
                  <a:srgbClr val="1155CC"/>
                </a:solidFill>
                <a:prstDash val="dash"/>
                <a:round/>
                <a:headEnd type="none" w="lg" len="lg"/>
                <a:tailEnd type="stealth" w="lg" len="lg"/>
              </a:ln>
            </p:spPr>
          </p:sp>
        </p:grpSp>
        <p:sp>
          <p:nvSpPr>
            <p:cNvPr id="529" name="Shape 529"/>
            <p:cNvSpPr txBox="1"/>
            <p:nvPr/>
          </p:nvSpPr>
          <p:spPr>
            <a:xfrm>
              <a:off x="3236875" y="999200"/>
              <a:ext cx="1149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 sz="1000"/>
                <a:t>merged view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Merging Compaction</a:t>
            </a:r>
          </a:p>
        </p:txBody>
      </p:sp>
      <p:cxnSp>
        <p:nvCxnSpPr>
          <p:cNvPr id="535" name="Shape 535"/>
          <p:cNvCxnSpPr/>
          <p:nvPr/>
        </p:nvCxnSpPr>
        <p:spPr>
          <a:xfrm>
            <a:off x="656050" y="21302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536" name="Shape 536"/>
          <p:cNvSpPr txBox="1"/>
          <p:nvPr/>
        </p:nvSpPr>
        <p:spPr>
          <a:xfrm>
            <a:off x="693750" y="17392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693750" y="21203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538" name="Shape 538"/>
          <p:cNvSpPr/>
          <p:nvPr/>
        </p:nvSpPr>
        <p:spPr>
          <a:xfrm>
            <a:off x="1658575" y="24571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539" name="Shape 539"/>
          <p:cNvSpPr/>
          <p:nvPr/>
        </p:nvSpPr>
        <p:spPr>
          <a:xfrm rot="-5400000">
            <a:off x="4941275" y="245297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40" name="Shape 540"/>
          <p:cNvSpPr/>
          <p:nvPr/>
        </p:nvSpPr>
        <p:spPr>
          <a:xfrm rot="-5400000">
            <a:off x="5643100" y="245297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41" name="Shape 541"/>
          <p:cNvSpPr/>
          <p:nvPr/>
        </p:nvSpPr>
        <p:spPr>
          <a:xfrm rot="-5400000">
            <a:off x="6344925" y="245297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42" name="Shape 542"/>
          <p:cNvSpPr/>
          <p:nvPr/>
        </p:nvSpPr>
        <p:spPr>
          <a:xfrm rot="-5400000">
            <a:off x="7114950" y="3924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543" name="Shape 543"/>
          <p:cNvCxnSpPr>
            <a:stCxn id="544" idx="2"/>
            <a:endCxn id="539" idx="0"/>
          </p:cNvCxnSpPr>
          <p:nvPr/>
        </p:nvCxnSpPr>
        <p:spPr>
          <a:xfrm rot="-5400000" flipH="1">
            <a:off x="4276625" y="1849575"/>
            <a:ext cx="1123800" cy="574500"/>
          </a:xfrm>
          <a:prstGeom prst="bentConnector2">
            <a:avLst/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45" name="Shape 545"/>
          <p:cNvCxnSpPr>
            <a:stCxn id="539" idx="2"/>
            <a:endCxn id="540" idx="0"/>
          </p:cNvCxnSpPr>
          <p:nvPr/>
        </p:nvCxnSpPr>
        <p:spPr>
          <a:xfrm>
            <a:off x="5617175" y="2698675"/>
            <a:ext cx="21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46" name="Shape 546"/>
          <p:cNvCxnSpPr>
            <a:stCxn id="540" idx="2"/>
            <a:endCxn id="541" idx="0"/>
          </p:cNvCxnSpPr>
          <p:nvPr/>
        </p:nvCxnSpPr>
        <p:spPr>
          <a:xfrm>
            <a:off x="6319000" y="2698675"/>
            <a:ext cx="21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47" name="Shape 547"/>
          <p:cNvCxnSpPr>
            <a:stCxn id="542" idx="2"/>
            <a:endCxn id="548" idx="0"/>
          </p:cNvCxnSpPr>
          <p:nvPr/>
        </p:nvCxnSpPr>
        <p:spPr>
          <a:xfrm>
            <a:off x="7790850" y="4170525"/>
            <a:ext cx="28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49" name="Shape 549"/>
          <p:cNvCxnSpPr>
            <a:stCxn id="541" idx="2"/>
            <a:endCxn id="542" idx="0"/>
          </p:cNvCxnSpPr>
          <p:nvPr/>
        </p:nvCxnSpPr>
        <p:spPr>
          <a:xfrm>
            <a:off x="7020825" y="2698675"/>
            <a:ext cx="278700" cy="1471800"/>
          </a:xfrm>
          <a:prstGeom prst="bentConnector3">
            <a:avLst>
              <a:gd name="adj1" fmla="val 4998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48" name="Shape 548"/>
          <p:cNvSpPr/>
          <p:nvPr/>
        </p:nvSpPr>
        <p:spPr>
          <a:xfrm rot="-5400000">
            <a:off x="7891000" y="3924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44" name="Shape 544"/>
          <p:cNvSpPr/>
          <p:nvPr/>
        </p:nvSpPr>
        <p:spPr>
          <a:xfrm>
            <a:off x="3976775" y="10835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Shape 55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Merging Compaction</a:t>
            </a:r>
          </a:p>
        </p:txBody>
      </p:sp>
      <p:cxnSp>
        <p:nvCxnSpPr>
          <p:cNvPr id="555" name="Shape 555"/>
          <p:cNvCxnSpPr/>
          <p:nvPr/>
        </p:nvCxnSpPr>
        <p:spPr>
          <a:xfrm>
            <a:off x="656050" y="21302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556" name="Shape 556"/>
          <p:cNvSpPr txBox="1"/>
          <p:nvPr/>
        </p:nvSpPr>
        <p:spPr>
          <a:xfrm>
            <a:off x="693750" y="17392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693750" y="21203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558" name="Shape 558"/>
          <p:cNvSpPr/>
          <p:nvPr/>
        </p:nvSpPr>
        <p:spPr>
          <a:xfrm>
            <a:off x="1658575" y="24571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559" name="Shape 559"/>
          <p:cNvSpPr/>
          <p:nvPr/>
        </p:nvSpPr>
        <p:spPr>
          <a:xfrm rot="-5400000">
            <a:off x="4941275" y="2452975"/>
            <a:ext cx="860400" cy="491400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60" name="Shape 560"/>
          <p:cNvSpPr/>
          <p:nvPr/>
        </p:nvSpPr>
        <p:spPr>
          <a:xfrm rot="-5400000">
            <a:off x="5643100" y="2452975"/>
            <a:ext cx="860400" cy="491400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61" name="Shape 561"/>
          <p:cNvSpPr/>
          <p:nvPr/>
        </p:nvSpPr>
        <p:spPr>
          <a:xfrm rot="-5400000">
            <a:off x="6344925" y="2452975"/>
            <a:ext cx="860400" cy="491400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62" name="Shape 562"/>
          <p:cNvSpPr/>
          <p:nvPr/>
        </p:nvSpPr>
        <p:spPr>
          <a:xfrm rot="-5400000">
            <a:off x="7114950" y="3924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563" name="Shape 563"/>
          <p:cNvCxnSpPr>
            <a:stCxn id="559" idx="2"/>
            <a:endCxn id="560" idx="0"/>
          </p:cNvCxnSpPr>
          <p:nvPr/>
        </p:nvCxnSpPr>
        <p:spPr>
          <a:xfrm>
            <a:off x="5617175" y="2698675"/>
            <a:ext cx="21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564" name="Shape 564"/>
          <p:cNvCxnSpPr>
            <a:stCxn id="560" idx="2"/>
            <a:endCxn id="561" idx="0"/>
          </p:cNvCxnSpPr>
          <p:nvPr/>
        </p:nvCxnSpPr>
        <p:spPr>
          <a:xfrm>
            <a:off x="6319000" y="2698675"/>
            <a:ext cx="210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565" name="Shape 565"/>
          <p:cNvCxnSpPr>
            <a:stCxn id="562" idx="2"/>
            <a:endCxn id="566" idx="0"/>
          </p:cNvCxnSpPr>
          <p:nvPr/>
        </p:nvCxnSpPr>
        <p:spPr>
          <a:xfrm>
            <a:off x="7790850" y="4170525"/>
            <a:ext cx="28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67" name="Shape 567"/>
          <p:cNvCxnSpPr>
            <a:stCxn id="561" idx="2"/>
            <a:endCxn id="562" idx="0"/>
          </p:cNvCxnSpPr>
          <p:nvPr/>
        </p:nvCxnSpPr>
        <p:spPr>
          <a:xfrm>
            <a:off x="7020825" y="2698675"/>
            <a:ext cx="278700" cy="1471800"/>
          </a:xfrm>
          <a:prstGeom prst="bentConnector3">
            <a:avLst>
              <a:gd name="adj1" fmla="val 49987"/>
            </a:avLst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566" name="Shape 566"/>
          <p:cNvSpPr/>
          <p:nvPr/>
        </p:nvSpPr>
        <p:spPr>
          <a:xfrm rot="-5400000">
            <a:off x="7891000" y="3924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68" name="Shape 568"/>
          <p:cNvSpPr/>
          <p:nvPr/>
        </p:nvSpPr>
        <p:spPr>
          <a:xfrm>
            <a:off x="3976775" y="10835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  <p:cxnSp>
        <p:nvCxnSpPr>
          <p:cNvPr id="569" name="Shape 569"/>
          <p:cNvCxnSpPr/>
          <p:nvPr/>
        </p:nvCxnSpPr>
        <p:spPr>
          <a:xfrm flipH="1">
            <a:off x="4557587" y="1574919"/>
            <a:ext cx="16800" cy="18384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570" name="Shape 570"/>
          <p:cNvCxnSpPr/>
          <p:nvPr/>
        </p:nvCxnSpPr>
        <p:spPr>
          <a:xfrm rot="10800000" flipH="1">
            <a:off x="4567600" y="3406250"/>
            <a:ext cx="1514700" cy="72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1" name="Shape 571"/>
          <p:cNvCxnSpPr/>
          <p:nvPr/>
        </p:nvCxnSpPr>
        <p:spPr>
          <a:xfrm rot="10800000" flipH="1">
            <a:off x="6072400" y="3122977"/>
            <a:ext cx="900" cy="2928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stealth" w="lg" len="lg"/>
            <a:tailEnd type="none" w="lg" len="lg"/>
          </a:ln>
        </p:spPr>
      </p:cxnSp>
      <p:cxnSp>
        <p:nvCxnSpPr>
          <p:cNvPr id="572" name="Shape 572"/>
          <p:cNvCxnSpPr/>
          <p:nvPr/>
        </p:nvCxnSpPr>
        <p:spPr>
          <a:xfrm>
            <a:off x="5371475" y="3122977"/>
            <a:ext cx="0" cy="2928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573" name="Shape 573"/>
          <p:cNvCxnSpPr/>
          <p:nvPr/>
        </p:nvCxnSpPr>
        <p:spPr>
          <a:xfrm>
            <a:off x="5751348" y="3415827"/>
            <a:ext cx="13500" cy="3528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574" name="Shape 574"/>
          <p:cNvCxnSpPr/>
          <p:nvPr/>
        </p:nvCxnSpPr>
        <p:spPr>
          <a:xfrm>
            <a:off x="6082298" y="3405726"/>
            <a:ext cx="702000" cy="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75" name="Shape 575"/>
          <p:cNvCxnSpPr/>
          <p:nvPr/>
        </p:nvCxnSpPr>
        <p:spPr>
          <a:xfrm>
            <a:off x="6775125" y="3122977"/>
            <a:ext cx="0" cy="2829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576" name="Shape 576"/>
          <p:cNvSpPr/>
          <p:nvPr/>
        </p:nvSpPr>
        <p:spPr>
          <a:xfrm rot="-5400000">
            <a:off x="5320698" y="3924830"/>
            <a:ext cx="860400" cy="491400"/>
          </a:xfrm>
          <a:prstGeom prst="rect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Merging Compaction</a:t>
            </a:r>
          </a:p>
        </p:txBody>
      </p:sp>
      <p:cxnSp>
        <p:nvCxnSpPr>
          <p:cNvPr id="582" name="Shape 582"/>
          <p:cNvCxnSpPr/>
          <p:nvPr/>
        </p:nvCxnSpPr>
        <p:spPr>
          <a:xfrm>
            <a:off x="656050" y="21302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583" name="Shape 583"/>
          <p:cNvSpPr txBox="1"/>
          <p:nvPr/>
        </p:nvSpPr>
        <p:spPr>
          <a:xfrm>
            <a:off x="693750" y="17392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693750" y="21203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585" name="Shape 585"/>
          <p:cNvSpPr/>
          <p:nvPr/>
        </p:nvSpPr>
        <p:spPr>
          <a:xfrm>
            <a:off x="1658575" y="24571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586" name="Shape 586"/>
          <p:cNvSpPr/>
          <p:nvPr/>
        </p:nvSpPr>
        <p:spPr>
          <a:xfrm rot="-5400000">
            <a:off x="7114950" y="3924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587" name="Shape 587"/>
          <p:cNvCxnSpPr>
            <a:stCxn id="586" idx="2"/>
            <a:endCxn id="588" idx="0"/>
          </p:cNvCxnSpPr>
          <p:nvPr/>
        </p:nvCxnSpPr>
        <p:spPr>
          <a:xfrm>
            <a:off x="7790850" y="4170525"/>
            <a:ext cx="28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88" name="Shape 588"/>
          <p:cNvSpPr/>
          <p:nvPr/>
        </p:nvSpPr>
        <p:spPr>
          <a:xfrm rot="-5400000">
            <a:off x="7891000" y="39248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589" name="Shape 589"/>
          <p:cNvSpPr/>
          <p:nvPr/>
        </p:nvSpPr>
        <p:spPr>
          <a:xfrm>
            <a:off x="3976775" y="10835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  <p:sp>
        <p:nvSpPr>
          <p:cNvPr id="590" name="Shape 590"/>
          <p:cNvSpPr/>
          <p:nvPr/>
        </p:nvSpPr>
        <p:spPr>
          <a:xfrm rot="-5400000">
            <a:off x="5320698" y="3924830"/>
            <a:ext cx="860400" cy="491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591" name="Shape 591"/>
          <p:cNvCxnSpPr>
            <a:stCxn id="589" idx="2"/>
            <a:endCxn id="590" idx="0"/>
          </p:cNvCxnSpPr>
          <p:nvPr/>
        </p:nvCxnSpPr>
        <p:spPr>
          <a:xfrm rot="-5400000" flipH="1">
            <a:off x="3730475" y="2395725"/>
            <a:ext cx="2595600" cy="954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92" name="Shape 592"/>
          <p:cNvCxnSpPr>
            <a:stCxn id="590" idx="2"/>
            <a:endCxn id="586" idx="0"/>
          </p:cNvCxnSpPr>
          <p:nvPr/>
        </p:nvCxnSpPr>
        <p:spPr>
          <a:xfrm>
            <a:off x="5996598" y="4170530"/>
            <a:ext cx="1302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the problem?</a:t>
            </a:r>
          </a:p>
        </p:txBody>
      </p:sp>
      <p:sp>
        <p:nvSpPr>
          <p:cNvPr id="62" name="Shape 62"/>
          <p:cNvSpPr/>
          <p:nvPr/>
        </p:nvSpPr>
        <p:spPr>
          <a:xfrm>
            <a:off x="4486912" y="2046200"/>
            <a:ext cx="837550" cy="837550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/>
              <a:t>Server 2</a:t>
            </a:r>
          </a:p>
        </p:txBody>
      </p:sp>
      <p:sp>
        <p:nvSpPr>
          <p:cNvPr id="63" name="Shape 63"/>
          <p:cNvSpPr/>
          <p:nvPr/>
        </p:nvSpPr>
        <p:spPr>
          <a:xfrm>
            <a:off x="5570787" y="2046200"/>
            <a:ext cx="837550" cy="837550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/>
              <a:t>Server 3</a:t>
            </a:r>
          </a:p>
        </p:txBody>
      </p:sp>
      <p:sp>
        <p:nvSpPr>
          <p:cNvPr id="64" name="Shape 64"/>
          <p:cNvSpPr/>
          <p:nvPr/>
        </p:nvSpPr>
        <p:spPr>
          <a:xfrm>
            <a:off x="7738537" y="2046200"/>
            <a:ext cx="837550" cy="837550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1000">
                <a:solidFill>
                  <a:schemeClr val="dk1"/>
                </a:solidFill>
              </a:rPr>
              <a:t>Server N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6654662" y="1747975"/>
            <a:ext cx="936000" cy="143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6000"/>
              <a:t>...</a:t>
            </a:r>
          </a:p>
        </p:txBody>
      </p:sp>
      <p:sp>
        <p:nvSpPr>
          <p:cNvPr id="66" name="Shape 66"/>
          <p:cNvSpPr/>
          <p:nvPr/>
        </p:nvSpPr>
        <p:spPr>
          <a:xfrm>
            <a:off x="3403037" y="2046200"/>
            <a:ext cx="837550" cy="837550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1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11700" y="1226400"/>
            <a:ext cx="25875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To build a storage system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11700" y="3013800"/>
            <a:ext cx="16848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1155CC"/>
                </a:solidFill>
              </a:rPr>
              <a:t>Distributed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11700" y="2481087"/>
            <a:ext cx="16848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1155CC"/>
                </a:solidFill>
              </a:rPr>
              <a:t>Huge data size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521575" y="989275"/>
            <a:ext cx="936000" cy="423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rgbClr val="E69138"/>
                </a:solidFill>
              </a:rPr>
              <a:t>100 TB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3353825" y="1570625"/>
            <a:ext cx="9360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rgbClr val="E69138"/>
                </a:solidFill>
              </a:rPr>
              <a:t>8 TB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5546187" y="1570625"/>
            <a:ext cx="9360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rgbClr val="E69138"/>
                </a:solidFill>
              </a:rPr>
              <a:t>4 TB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437700" y="1570625"/>
            <a:ext cx="9360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rgbClr val="E69138"/>
                </a:solidFill>
              </a:rPr>
              <a:t>4 TB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7689312" y="1570625"/>
            <a:ext cx="9360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solidFill>
                  <a:srgbClr val="E69138"/>
                </a:solidFill>
              </a:rPr>
              <a:t>8 TB</a:t>
            </a:r>
          </a:p>
        </p:txBody>
      </p:sp>
      <p:sp>
        <p:nvSpPr>
          <p:cNvPr id="75" name="Shape 75"/>
          <p:cNvSpPr/>
          <p:nvPr/>
        </p:nvSpPr>
        <p:spPr>
          <a:xfrm rot="5400000">
            <a:off x="5603050" y="511350"/>
            <a:ext cx="669900" cy="56559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 descr="Image result for schem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9787" y="3674249"/>
            <a:ext cx="2196425" cy="13302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311700" y="1962137"/>
            <a:ext cx="1684800" cy="42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1155CC"/>
                </a:solidFill>
              </a:rPr>
              <a:t>Structured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Major Compaction</a:t>
            </a:r>
          </a:p>
        </p:txBody>
      </p:sp>
      <p:cxnSp>
        <p:nvCxnSpPr>
          <p:cNvPr id="598" name="Shape 598"/>
          <p:cNvCxnSpPr/>
          <p:nvPr/>
        </p:nvCxnSpPr>
        <p:spPr>
          <a:xfrm>
            <a:off x="656050" y="21302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599" name="Shape 599"/>
          <p:cNvSpPr txBox="1"/>
          <p:nvPr/>
        </p:nvSpPr>
        <p:spPr>
          <a:xfrm>
            <a:off x="693750" y="17392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600" name="Shape 600"/>
          <p:cNvSpPr txBox="1"/>
          <p:nvPr/>
        </p:nvSpPr>
        <p:spPr>
          <a:xfrm>
            <a:off x="693750" y="21203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601" name="Shape 601"/>
          <p:cNvSpPr/>
          <p:nvPr/>
        </p:nvSpPr>
        <p:spPr>
          <a:xfrm>
            <a:off x="1658575" y="24571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602" name="Shape 602"/>
          <p:cNvSpPr/>
          <p:nvPr/>
        </p:nvSpPr>
        <p:spPr>
          <a:xfrm rot="-5400000">
            <a:off x="7114950" y="25532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603" name="Shape 603"/>
          <p:cNvCxnSpPr>
            <a:stCxn id="602" idx="2"/>
            <a:endCxn id="604" idx="0"/>
          </p:cNvCxnSpPr>
          <p:nvPr/>
        </p:nvCxnSpPr>
        <p:spPr>
          <a:xfrm>
            <a:off x="7790850" y="2798925"/>
            <a:ext cx="28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04" name="Shape 604"/>
          <p:cNvSpPr/>
          <p:nvPr/>
        </p:nvSpPr>
        <p:spPr>
          <a:xfrm rot="-5400000">
            <a:off x="7891000" y="2553225"/>
            <a:ext cx="8604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605" name="Shape 605"/>
          <p:cNvSpPr/>
          <p:nvPr/>
        </p:nvSpPr>
        <p:spPr>
          <a:xfrm>
            <a:off x="3976775" y="10835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  <p:sp>
        <p:nvSpPr>
          <p:cNvPr id="606" name="Shape 606"/>
          <p:cNvSpPr/>
          <p:nvPr/>
        </p:nvSpPr>
        <p:spPr>
          <a:xfrm rot="-5400000">
            <a:off x="5320698" y="2553230"/>
            <a:ext cx="860400" cy="491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607" name="Shape 607"/>
          <p:cNvCxnSpPr>
            <a:stCxn id="605" idx="2"/>
            <a:endCxn id="606" idx="0"/>
          </p:cNvCxnSpPr>
          <p:nvPr/>
        </p:nvCxnSpPr>
        <p:spPr>
          <a:xfrm rot="-5400000" flipH="1">
            <a:off x="4416275" y="1709925"/>
            <a:ext cx="1224000" cy="954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08" name="Shape 608"/>
          <p:cNvCxnSpPr>
            <a:stCxn id="606" idx="2"/>
            <a:endCxn id="602" idx="0"/>
          </p:cNvCxnSpPr>
          <p:nvPr/>
        </p:nvCxnSpPr>
        <p:spPr>
          <a:xfrm>
            <a:off x="5996598" y="2798930"/>
            <a:ext cx="1302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09" name="Shape 609"/>
          <p:cNvSpPr txBox="1"/>
          <p:nvPr/>
        </p:nvSpPr>
        <p:spPr>
          <a:xfrm>
            <a:off x="421550" y="3711325"/>
            <a:ext cx="3942300" cy="67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-GB"/>
              <a:t>Bounds number of SSTables created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-GB"/>
              <a:t>Removes all deleted data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Major Compaction</a:t>
            </a:r>
          </a:p>
        </p:txBody>
      </p:sp>
      <p:cxnSp>
        <p:nvCxnSpPr>
          <p:cNvPr id="615" name="Shape 615"/>
          <p:cNvCxnSpPr/>
          <p:nvPr/>
        </p:nvCxnSpPr>
        <p:spPr>
          <a:xfrm>
            <a:off x="656050" y="21302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616" name="Shape 616"/>
          <p:cNvSpPr txBox="1"/>
          <p:nvPr/>
        </p:nvSpPr>
        <p:spPr>
          <a:xfrm>
            <a:off x="693750" y="17392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93750" y="21203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618" name="Shape 618"/>
          <p:cNvSpPr/>
          <p:nvPr/>
        </p:nvSpPr>
        <p:spPr>
          <a:xfrm>
            <a:off x="1658575" y="24571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619" name="Shape 619"/>
          <p:cNvSpPr/>
          <p:nvPr/>
        </p:nvSpPr>
        <p:spPr>
          <a:xfrm rot="-5400000">
            <a:off x="7114950" y="2553225"/>
            <a:ext cx="860400" cy="491400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620" name="Shape 620"/>
          <p:cNvCxnSpPr>
            <a:stCxn id="619" idx="2"/>
            <a:endCxn id="621" idx="0"/>
          </p:cNvCxnSpPr>
          <p:nvPr/>
        </p:nvCxnSpPr>
        <p:spPr>
          <a:xfrm>
            <a:off x="7790850" y="2798925"/>
            <a:ext cx="284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21" name="Shape 621"/>
          <p:cNvSpPr/>
          <p:nvPr/>
        </p:nvSpPr>
        <p:spPr>
          <a:xfrm rot="-5400000">
            <a:off x="7891000" y="2553225"/>
            <a:ext cx="860400" cy="491400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622" name="Shape 622"/>
          <p:cNvSpPr/>
          <p:nvPr/>
        </p:nvSpPr>
        <p:spPr>
          <a:xfrm>
            <a:off x="3976775" y="10835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  <p:sp>
        <p:nvSpPr>
          <p:cNvPr id="623" name="Shape 623"/>
          <p:cNvSpPr/>
          <p:nvPr/>
        </p:nvSpPr>
        <p:spPr>
          <a:xfrm rot="-5400000">
            <a:off x="5320698" y="2553230"/>
            <a:ext cx="860400" cy="491400"/>
          </a:xfrm>
          <a:prstGeom prst="rect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624" name="Shape 624"/>
          <p:cNvCxnSpPr>
            <a:stCxn id="623" idx="2"/>
            <a:endCxn id="619" idx="0"/>
          </p:cNvCxnSpPr>
          <p:nvPr/>
        </p:nvCxnSpPr>
        <p:spPr>
          <a:xfrm>
            <a:off x="5996598" y="2798930"/>
            <a:ext cx="1302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25" name="Shape 625"/>
          <p:cNvCxnSpPr/>
          <p:nvPr/>
        </p:nvCxnSpPr>
        <p:spPr>
          <a:xfrm>
            <a:off x="5750450" y="3227946"/>
            <a:ext cx="0" cy="3318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626" name="Shape 626"/>
          <p:cNvCxnSpPr/>
          <p:nvPr/>
        </p:nvCxnSpPr>
        <p:spPr>
          <a:xfrm>
            <a:off x="5754575" y="3552994"/>
            <a:ext cx="2565900" cy="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7" name="Shape 627"/>
          <p:cNvCxnSpPr/>
          <p:nvPr/>
        </p:nvCxnSpPr>
        <p:spPr>
          <a:xfrm>
            <a:off x="8317201" y="3227943"/>
            <a:ext cx="0" cy="3318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628" name="Shape 628"/>
          <p:cNvCxnSpPr/>
          <p:nvPr/>
        </p:nvCxnSpPr>
        <p:spPr>
          <a:xfrm>
            <a:off x="7617351" y="3227943"/>
            <a:ext cx="0" cy="3318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629" name="Shape 629"/>
          <p:cNvCxnSpPr/>
          <p:nvPr/>
        </p:nvCxnSpPr>
        <p:spPr>
          <a:xfrm>
            <a:off x="6830275" y="3565085"/>
            <a:ext cx="0" cy="3150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30" name="Shape 630"/>
          <p:cNvSpPr/>
          <p:nvPr/>
        </p:nvSpPr>
        <p:spPr>
          <a:xfrm rot="-5400000">
            <a:off x="6400073" y="4064580"/>
            <a:ext cx="860400" cy="491400"/>
          </a:xfrm>
          <a:prstGeom prst="rect">
            <a:avLst/>
          </a:prstGeom>
          <a:noFill/>
          <a:ln w="9525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631" name="Shape 631"/>
          <p:cNvCxnSpPr/>
          <p:nvPr/>
        </p:nvCxnSpPr>
        <p:spPr>
          <a:xfrm rot="-5400000" flipH="1">
            <a:off x="4416275" y="1709925"/>
            <a:ext cx="1224000" cy="9540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Major Compaction</a:t>
            </a:r>
          </a:p>
        </p:txBody>
      </p:sp>
      <p:cxnSp>
        <p:nvCxnSpPr>
          <p:cNvPr id="637" name="Shape 637"/>
          <p:cNvCxnSpPr/>
          <p:nvPr/>
        </p:nvCxnSpPr>
        <p:spPr>
          <a:xfrm>
            <a:off x="656050" y="2130250"/>
            <a:ext cx="766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lg" len="lg"/>
            <a:tailEnd type="none" w="lg" len="lg"/>
          </a:ln>
        </p:spPr>
      </p:cxnSp>
      <p:sp>
        <p:nvSpPr>
          <p:cNvPr id="638" name="Shape 638"/>
          <p:cNvSpPr txBox="1"/>
          <p:nvPr/>
        </p:nvSpPr>
        <p:spPr>
          <a:xfrm>
            <a:off x="693750" y="1739225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RAM</a:t>
            </a:r>
          </a:p>
        </p:txBody>
      </p:sp>
      <p:sp>
        <p:nvSpPr>
          <p:cNvPr id="639" name="Shape 639"/>
          <p:cNvSpPr txBox="1"/>
          <p:nvPr/>
        </p:nvSpPr>
        <p:spPr>
          <a:xfrm>
            <a:off x="693750" y="2120350"/>
            <a:ext cx="7545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GFS</a:t>
            </a:r>
          </a:p>
        </p:txBody>
      </p:sp>
      <p:sp>
        <p:nvSpPr>
          <p:cNvPr id="640" name="Shape 640"/>
          <p:cNvSpPr/>
          <p:nvPr/>
        </p:nvSpPr>
        <p:spPr>
          <a:xfrm>
            <a:off x="1658575" y="2457125"/>
            <a:ext cx="16545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commit log</a:t>
            </a:r>
          </a:p>
        </p:txBody>
      </p:sp>
      <p:sp>
        <p:nvSpPr>
          <p:cNvPr id="641" name="Shape 641"/>
          <p:cNvSpPr/>
          <p:nvPr/>
        </p:nvSpPr>
        <p:spPr>
          <a:xfrm>
            <a:off x="3976775" y="1083525"/>
            <a:ext cx="1149000" cy="491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memtable</a:t>
            </a:r>
          </a:p>
        </p:txBody>
      </p:sp>
      <p:sp>
        <p:nvSpPr>
          <p:cNvPr id="642" name="Shape 642"/>
          <p:cNvSpPr/>
          <p:nvPr/>
        </p:nvSpPr>
        <p:spPr>
          <a:xfrm rot="-5400000">
            <a:off x="6400073" y="4064580"/>
            <a:ext cx="860400" cy="491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cxnSp>
        <p:nvCxnSpPr>
          <p:cNvPr id="643" name="Shape 643"/>
          <p:cNvCxnSpPr>
            <a:stCxn id="641" idx="3"/>
            <a:endCxn id="642" idx="0"/>
          </p:cNvCxnSpPr>
          <p:nvPr/>
        </p:nvCxnSpPr>
        <p:spPr>
          <a:xfrm>
            <a:off x="5125775" y="1329225"/>
            <a:ext cx="1458900" cy="2981100"/>
          </a:xfrm>
          <a:prstGeom prst="bent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Immutability properties</a:t>
            </a:r>
          </a:p>
        </p:txBody>
      </p:sp>
      <p:sp>
        <p:nvSpPr>
          <p:cNvPr id="649" name="Shape 649"/>
          <p:cNvSpPr txBox="1"/>
          <p:nvPr/>
        </p:nvSpPr>
        <p:spPr>
          <a:xfrm>
            <a:off x="1199550" y="1130825"/>
            <a:ext cx="6340500" cy="39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1155CC"/>
                </a:solidFill>
              </a:rPr>
              <a:t>SSTables are immutable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No contention for reads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Deleted data removed during garbage collection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Split child tablets can share SSTables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1155CC"/>
                </a:solidFill>
              </a:rPr>
              <a:t>memtable is mutable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use copy-on-write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0000"/>
                </a:solidFill>
              </a:rPr>
              <a:t>How to deal with caches?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" name="Shape 65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Performance evaluation</a:t>
            </a:r>
          </a:p>
        </p:txBody>
      </p:sp>
      <p:pic>
        <p:nvPicPr>
          <p:cNvPr id="655" name="Shape 6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737" y="1253425"/>
            <a:ext cx="8706525" cy="300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Shape 66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Conclusion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732925" y="882400"/>
            <a:ext cx="8217300" cy="40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Lessons learned: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many kinds of failures in Distributed Systems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aim for a simple design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delay implementing features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sz="1800"/>
              <a:t>proper monitoring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Discussion question: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CC0000"/>
                </a:solidFill>
              </a:rPr>
              <a:t>Having a separate metadata and master servers is an interesting design. Can the same design be used in other systems like GFS?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Shape 666"/>
          <p:cNvSpPr txBox="1">
            <a:spLocks noGrp="1"/>
          </p:cNvSpPr>
          <p:nvPr>
            <p:ph type="title"/>
          </p:nvPr>
        </p:nvSpPr>
        <p:spPr>
          <a:xfrm>
            <a:off x="311700" y="1046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Picture Acknowledgments</a:t>
            </a:r>
          </a:p>
        </p:txBody>
      </p:sp>
      <p:sp>
        <p:nvSpPr>
          <p:cNvPr id="667" name="Shape 667"/>
          <p:cNvSpPr txBox="1"/>
          <p:nvPr/>
        </p:nvSpPr>
        <p:spPr>
          <a:xfrm>
            <a:off x="732925" y="882400"/>
            <a:ext cx="8217300" cy="40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Slide 2,3 &amp; 4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https://en.wikipedia.org/wiki/Star_schema</a:t>
            </a:r>
            <a:r>
              <a:rPr lang="en-GB" sz="1100">
                <a:solidFill>
                  <a:schemeClr val="dk1"/>
                </a:solidFill>
              </a:rPr>
              <a:t> 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Slide 3 &amp; 4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u="sng">
                <a:solidFill>
                  <a:schemeClr val="accent5"/>
                </a:solidFill>
                <a:hlinkClick r:id="rId4"/>
              </a:rPr>
              <a:t>https://www.flickr.com/photos/121483302@N02/14253849274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u="sng">
                <a:solidFill>
                  <a:schemeClr val="accent5"/>
                </a:solidFill>
                <a:hlinkClick r:id="rId5"/>
              </a:rPr>
              <a:t>http://suprtektalk.blogspot.ca/2015/02/google-earth-pro-is-free.html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u="sng">
                <a:solidFill>
                  <a:schemeClr val="accent5"/>
                </a:solidFill>
                <a:hlinkClick r:id="rId6"/>
              </a:rPr>
              <a:t>http://calpersloan.com/google-finance-logo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u="sng">
                <a:solidFill>
                  <a:schemeClr val="accent5"/>
                </a:solidFill>
                <a:hlinkClick r:id="rId7"/>
              </a:rPr>
              <a:t>https://developers.google.com/analytics/terms/branding-policy</a:t>
            </a:r>
            <a:r>
              <a:rPr lang="en-GB" sz="1100">
                <a:solidFill>
                  <a:schemeClr val="dk1"/>
                </a:solidFill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 sz="1100" u="sng">
                <a:solidFill>
                  <a:schemeClr val="accent5"/>
                </a:solidFill>
                <a:hlinkClick r:id="rId8"/>
              </a:rPr>
              <a:t>http://logos.wikia.com/wiki/Orkut</a:t>
            </a:r>
            <a:r>
              <a:rPr lang="en-GB" sz="1100">
                <a:solidFill>
                  <a:schemeClr val="dk1"/>
                </a:solidFill>
              </a:rPr>
              <a:t> 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Slide 11 &amp; 19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Images from the paper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Chang, Fay; Dean, Jeffrey; Ghemawat, Sanjay; Hsieh, Wilson C; Wallach, Deborah A; Burrows, Michael ‘Mike’; Chandra, Tushar; Fikes, Andrew; Gruber, Robert E (2006),</a:t>
            </a:r>
            <a:r>
              <a:rPr lang="en-GB" sz="1100">
                <a:solidFill>
                  <a:schemeClr val="dk1"/>
                </a:solidFill>
                <a:hlinkClick r:id="rId9"/>
              </a:rPr>
              <a:t> </a:t>
            </a:r>
            <a:r>
              <a:rPr lang="en-GB" sz="1100" u="sng">
                <a:solidFill>
                  <a:schemeClr val="hlink"/>
                </a:solidFill>
                <a:hlinkClick r:id="rId9"/>
              </a:rPr>
              <a:t>"Bigtable: A Distributed Storage System for Structured Data"</a:t>
            </a:r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Why is it important?</a:t>
            </a:r>
          </a:p>
        </p:txBody>
      </p:sp>
      <p:sp>
        <p:nvSpPr>
          <p:cNvPr id="83" name="Shape 83"/>
          <p:cNvSpPr/>
          <p:nvPr/>
        </p:nvSpPr>
        <p:spPr>
          <a:xfrm>
            <a:off x="5273700" y="2254343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2</a:t>
            </a:r>
          </a:p>
        </p:txBody>
      </p:sp>
      <p:sp>
        <p:nvSpPr>
          <p:cNvPr id="84" name="Shape 84"/>
          <p:cNvSpPr/>
          <p:nvPr/>
        </p:nvSpPr>
        <p:spPr>
          <a:xfrm>
            <a:off x="6141448" y="2254343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3</a:t>
            </a:r>
          </a:p>
        </p:txBody>
      </p:sp>
      <p:sp>
        <p:nvSpPr>
          <p:cNvPr id="85" name="Shape 85"/>
          <p:cNvSpPr/>
          <p:nvPr/>
        </p:nvSpPr>
        <p:spPr>
          <a:xfrm>
            <a:off x="7876943" y="2254343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>
                <a:solidFill>
                  <a:schemeClr val="dk1"/>
                </a:solidFill>
              </a:rPr>
              <a:t>Server N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009195" y="2015585"/>
            <a:ext cx="749400" cy="114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/>
              <a:t>...</a:t>
            </a:r>
          </a:p>
        </p:txBody>
      </p:sp>
      <p:sp>
        <p:nvSpPr>
          <p:cNvPr id="87" name="Shape 87"/>
          <p:cNvSpPr/>
          <p:nvPr/>
        </p:nvSpPr>
        <p:spPr>
          <a:xfrm>
            <a:off x="4405952" y="2254343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1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11700" y="1129975"/>
            <a:ext cx="3336300" cy="7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It provides a stable abstraction over which other applications can be built.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4366540" y="1870975"/>
            <a:ext cx="749400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8 TB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21740" y="1870975"/>
            <a:ext cx="749399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4 TB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234288" y="1870975"/>
            <a:ext cx="749400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4 TB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837521" y="1870975"/>
            <a:ext cx="749400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8 TB</a:t>
            </a:r>
          </a:p>
        </p:txBody>
      </p:sp>
      <p:sp>
        <p:nvSpPr>
          <p:cNvPr id="93" name="Shape 93"/>
          <p:cNvSpPr/>
          <p:nvPr/>
        </p:nvSpPr>
        <p:spPr>
          <a:xfrm rot="5400000">
            <a:off x="6167187" y="1025533"/>
            <a:ext cx="536400" cy="45282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 descr="Image result for schem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6211" y="3557752"/>
            <a:ext cx="1758453" cy="10649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5" name="Shape 95"/>
          <p:cNvGrpSpPr/>
          <p:nvPr/>
        </p:nvGrpSpPr>
        <p:grpSpPr>
          <a:xfrm>
            <a:off x="12475" y="1285575"/>
            <a:ext cx="9074779" cy="3783672"/>
            <a:chOff x="12475" y="1285575"/>
            <a:chExt cx="9074779" cy="3783672"/>
          </a:xfrm>
        </p:grpSpPr>
        <p:sp>
          <p:nvSpPr>
            <p:cNvPr id="96" name="Shape 96"/>
            <p:cNvSpPr/>
            <p:nvPr/>
          </p:nvSpPr>
          <p:spPr>
            <a:xfrm>
              <a:off x="3174875" y="4200578"/>
              <a:ext cx="552000" cy="207900"/>
            </a:xfrm>
            <a:prstGeom prst="leftRightArrow">
              <a:avLst>
                <a:gd name="adj1" fmla="val 50000"/>
                <a:gd name="adj2" fmla="val 50000"/>
              </a:avLst>
            </a:prstGeom>
            <a:noFill/>
            <a:ln w="9525" cap="flat" cmpd="sng">
              <a:solidFill>
                <a:srgbClr val="38761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3174875" y="3331894"/>
              <a:ext cx="552000" cy="207900"/>
            </a:xfrm>
            <a:prstGeom prst="leftRightArrow">
              <a:avLst>
                <a:gd name="adj1" fmla="val 50000"/>
                <a:gd name="adj2" fmla="val 50000"/>
              </a:avLst>
            </a:prstGeom>
            <a:noFill/>
            <a:ln w="9525" cap="flat" cmpd="sng">
              <a:solidFill>
                <a:srgbClr val="38761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3168758" y="2473034"/>
              <a:ext cx="551999" cy="207900"/>
            </a:xfrm>
            <a:prstGeom prst="leftRightArrow">
              <a:avLst>
                <a:gd name="adj1" fmla="val 50000"/>
                <a:gd name="adj2" fmla="val 50000"/>
              </a:avLst>
            </a:prstGeom>
            <a:noFill/>
            <a:ln w="9525" cap="flat" cmpd="sng">
              <a:solidFill>
                <a:srgbClr val="38761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99" name="Shape 99" descr="Image result for google analytics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2475" y="2350267"/>
              <a:ext cx="1394617" cy="1054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Shape 100" descr="Image result for google finance logo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50238" y="3169140"/>
              <a:ext cx="1210423" cy="9051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Shape 101" descr="Image result for google earth logo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424441" y="2019269"/>
              <a:ext cx="1265165" cy="8401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Shape 102" descr="Image result for google search logo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53401" y="3646975"/>
              <a:ext cx="1265165" cy="7495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" name="Shape 103" descr="Image result for orkut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398525" y="4384038"/>
              <a:ext cx="1265164" cy="5514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Shape 104"/>
            <p:cNvSpPr/>
            <p:nvPr/>
          </p:nvSpPr>
          <p:spPr>
            <a:xfrm>
              <a:off x="3845150" y="1285575"/>
              <a:ext cx="5242103" cy="3783672"/>
            </a:xfrm>
            <a:prstGeom prst="cloud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3845150" y="1285575"/>
            <a:ext cx="5242103" cy="3783672"/>
          </a:xfrm>
          <a:prstGeom prst="cloud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Why is it hard?</a:t>
            </a:r>
          </a:p>
        </p:txBody>
      </p:sp>
      <p:sp>
        <p:nvSpPr>
          <p:cNvPr id="111" name="Shape 111"/>
          <p:cNvSpPr/>
          <p:nvPr/>
        </p:nvSpPr>
        <p:spPr>
          <a:xfrm>
            <a:off x="5276537" y="2262068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2</a:t>
            </a:r>
          </a:p>
        </p:txBody>
      </p:sp>
      <p:sp>
        <p:nvSpPr>
          <p:cNvPr id="112" name="Shape 112"/>
          <p:cNvSpPr/>
          <p:nvPr/>
        </p:nvSpPr>
        <p:spPr>
          <a:xfrm>
            <a:off x="6144285" y="2262068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3</a:t>
            </a:r>
          </a:p>
        </p:txBody>
      </p:sp>
      <p:sp>
        <p:nvSpPr>
          <p:cNvPr id="113" name="Shape 113"/>
          <p:cNvSpPr/>
          <p:nvPr/>
        </p:nvSpPr>
        <p:spPr>
          <a:xfrm>
            <a:off x="7879781" y="2262068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>
                <a:solidFill>
                  <a:schemeClr val="dk1"/>
                </a:solidFill>
              </a:rPr>
              <a:t>Server N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7012033" y="2023310"/>
            <a:ext cx="749400" cy="114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/>
              <a:t>...</a:t>
            </a:r>
          </a:p>
        </p:txBody>
      </p:sp>
      <p:sp>
        <p:nvSpPr>
          <p:cNvPr id="115" name="Shape 115"/>
          <p:cNvSpPr/>
          <p:nvPr/>
        </p:nvSpPr>
        <p:spPr>
          <a:xfrm>
            <a:off x="4408790" y="2262068"/>
            <a:ext cx="670540" cy="670538"/>
          </a:xfrm>
          <a:prstGeom prst="flowChartMagneticDisk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000"/>
              <a:t>Server 1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11700" y="1129975"/>
            <a:ext cx="3257400" cy="74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Distributed environment makes the problem inherently difficult.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369390" y="1881325"/>
            <a:ext cx="749400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8 TB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6124590" y="1881325"/>
            <a:ext cx="749399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4 TB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5237138" y="1881325"/>
            <a:ext cx="749400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4 TB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7840371" y="1881325"/>
            <a:ext cx="749400" cy="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E69138"/>
                </a:solidFill>
              </a:rPr>
              <a:t>8 TB</a:t>
            </a:r>
          </a:p>
        </p:txBody>
      </p:sp>
      <p:sp>
        <p:nvSpPr>
          <p:cNvPr id="121" name="Shape 121"/>
          <p:cNvSpPr/>
          <p:nvPr/>
        </p:nvSpPr>
        <p:spPr>
          <a:xfrm rot="5400000">
            <a:off x="6170025" y="1033258"/>
            <a:ext cx="536400" cy="45282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2" name="Shape 122" descr="Image result for schem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9048" y="3565477"/>
            <a:ext cx="1758453" cy="106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Image result for google analytic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75" y="2350267"/>
            <a:ext cx="1394617" cy="1054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 descr="Image result for google finance logo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0238" y="3169140"/>
            <a:ext cx="1210423" cy="905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Image result for google earth logo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24441" y="2019269"/>
            <a:ext cx="1265165" cy="840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Image result for google search logo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3401" y="3646975"/>
            <a:ext cx="1265165" cy="74956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>
            <a:off x="3177713" y="4208303"/>
            <a:ext cx="552000" cy="2079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3177713" y="3339619"/>
            <a:ext cx="552000" cy="2079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3171596" y="2480759"/>
            <a:ext cx="551999" cy="2079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0" name="Shape 130" descr="Image result for orkut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98525" y="4384038"/>
            <a:ext cx="1265164" cy="5514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1" name="Shape 131"/>
          <p:cNvGrpSpPr/>
          <p:nvPr/>
        </p:nvGrpSpPr>
        <p:grpSpPr>
          <a:xfrm>
            <a:off x="2888831" y="227950"/>
            <a:ext cx="4149505" cy="4527250"/>
            <a:chOff x="2888831" y="227950"/>
            <a:chExt cx="4149505" cy="4527250"/>
          </a:xfrm>
        </p:grpSpPr>
        <p:sp>
          <p:nvSpPr>
            <p:cNvPr id="132" name="Shape 132"/>
            <p:cNvSpPr txBox="1"/>
            <p:nvPr/>
          </p:nvSpPr>
          <p:spPr>
            <a:xfrm>
              <a:off x="3841850" y="227950"/>
              <a:ext cx="2801700" cy="105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457200" lvl="0" indent="-279400" rtl="0">
                <a:spcBef>
                  <a:spcPts val="0"/>
                </a:spcBef>
                <a:buClr>
                  <a:srgbClr val="1155CC"/>
                </a:buClr>
                <a:buChar char="●"/>
              </a:pPr>
              <a:r>
                <a:rPr lang="en-GB">
                  <a:solidFill>
                    <a:srgbClr val="1155CC"/>
                  </a:solidFill>
                </a:rPr>
                <a:t>Availability</a:t>
              </a:r>
            </a:p>
            <a:p>
              <a:pPr marL="457200" lvl="0" indent="-279400">
                <a:spcBef>
                  <a:spcPts val="0"/>
                </a:spcBef>
                <a:buClr>
                  <a:srgbClr val="1155CC"/>
                </a:buClr>
                <a:buChar char="●"/>
              </a:pPr>
              <a:r>
                <a:rPr lang="en-GB">
                  <a:solidFill>
                    <a:srgbClr val="1155CC"/>
                  </a:solidFill>
                </a:rPr>
                <a:t>Fault Tolerance</a:t>
              </a:r>
            </a:p>
            <a:p>
              <a:pPr marL="457200" lvl="0" indent="-279400" rtl="0">
                <a:spcBef>
                  <a:spcPts val="0"/>
                </a:spcBef>
                <a:buClr>
                  <a:srgbClr val="1155CC"/>
                </a:buClr>
                <a:buChar char="●"/>
              </a:pPr>
              <a:r>
                <a:rPr lang="en-GB">
                  <a:solidFill>
                    <a:srgbClr val="1155CC"/>
                  </a:solidFill>
                </a:rPr>
                <a:t>Performance satisfying different workloads</a:t>
              </a:r>
            </a:p>
          </p:txBody>
        </p:sp>
        <p:sp>
          <p:nvSpPr>
            <p:cNvPr id="133" name="Shape 133"/>
            <p:cNvSpPr/>
            <p:nvPr/>
          </p:nvSpPr>
          <p:spPr>
            <a:xfrm>
              <a:off x="5920837" y="1725250"/>
              <a:ext cx="1117500" cy="1744200"/>
            </a:xfrm>
            <a:prstGeom prst="mathMultiply">
              <a:avLst>
                <a:gd name="adj1" fmla="val 23520"/>
              </a:avLst>
            </a:prstGeom>
            <a:solidFill>
              <a:srgbClr val="E066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 txBox="1"/>
            <p:nvPr/>
          </p:nvSpPr>
          <p:spPr>
            <a:xfrm>
              <a:off x="2888831" y="2097468"/>
              <a:ext cx="1117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B45F06"/>
                  </a:solidFill>
                </a:rPr>
                <a:t>Batch Job</a:t>
              </a:r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3039900" y="2669475"/>
              <a:ext cx="8154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B45F06"/>
                  </a:solidFill>
                </a:rPr>
                <a:t>40 TB</a:t>
              </a:r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2888850" y="3850050"/>
              <a:ext cx="11175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B45F06"/>
                  </a:solidFill>
                </a:rPr>
                <a:t>Realtime</a:t>
              </a:r>
            </a:p>
          </p:txBody>
        </p:sp>
        <p:sp>
          <p:nvSpPr>
            <p:cNvPr id="137" name="Shape 137"/>
            <p:cNvSpPr txBox="1"/>
            <p:nvPr/>
          </p:nvSpPr>
          <p:spPr>
            <a:xfrm>
              <a:off x="2982275" y="4416200"/>
              <a:ext cx="9306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B45F06"/>
                  </a:solidFill>
                </a:rPr>
                <a:t>100 GB</a:t>
              </a:r>
            </a:p>
          </p:txBody>
        </p:sp>
      </p:grpSp>
      <p:sp>
        <p:nvSpPr>
          <p:cNvPr id="138" name="Shape 138"/>
          <p:cNvSpPr txBox="1"/>
          <p:nvPr/>
        </p:nvSpPr>
        <p:spPr>
          <a:xfrm>
            <a:off x="6433300" y="227950"/>
            <a:ext cx="2710800" cy="105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79400" rtl="0"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Reliable abstraction</a:t>
            </a:r>
          </a:p>
          <a:p>
            <a:pPr marL="457200" lvl="0" indent="-279400" rtl="0"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Custom requirements</a:t>
            </a:r>
          </a:p>
          <a:p>
            <a:pPr marL="457200" lvl="0" indent="-279400" rtl="0">
              <a:spcBef>
                <a:spcPts val="0"/>
              </a:spcBef>
              <a:buClr>
                <a:srgbClr val="1155CC"/>
              </a:buClr>
              <a:buChar char="●"/>
            </a:pPr>
            <a:r>
              <a:rPr lang="en-GB">
                <a:solidFill>
                  <a:srgbClr val="1155CC"/>
                </a:solidFill>
              </a:rPr>
              <a:t>Integration with other systems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Solution: Bigtable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2757925"/>
            <a:ext cx="8520600" cy="221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2100" rt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55555"/>
            </a:pPr>
            <a:r>
              <a:rPr lang="en-GB"/>
              <a:t>Multi dimensional dimensional data format</a:t>
            </a:r>
          </a:p>
          <a:p>
            <a:pPr marL="914400" lvl="1" indent="-292100" rtl="0">
              <a:lnSpc>
                <a:spcPct val="120000"/>
              </a:lnSpc>
              <a:spcBef>
                <a:spcPts val="0"/>
              </a:spcBef>
              <a:buSzPct val="55555"/>
            </a:pPr>
            <a:r>
              <a:rPr lang="en-GB" sz="1800"/>
              <a:t>Does not support a full relational data model</a:t>
            </a:r>
          </a:p>
          <a:p>
            <a:pPr marL="457200" lvl="0" indent="-292100" rt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55555"/>
            </a:pPr>
            <a:r>
              <a:rPr lang="en-GB"/>
              <a:t>Data is dynamically sharded across multiple servers</a:t>
            </a:r>
          </a:p>
          <a:p>
            <a:pPr marL="914400" lvl="1" indent="-292100" rtl="0">
              <a:lnSpc>
                <a:spcPct val="120000"/>
              </a:lnSpc>
              <a:spcBef>
                <a:spcPts val="0"/>
              </a:spcBef>
              <a:buSzPct val="55555"/>
            </a:pPr>
            <a:r>
              <a:rPr lang="en-GB" sz="1800"/>
              <a:t>Provides parallelism and fault tolerance</a:t>
            </a:r>
          </a:p>
          <a:p>
            <a:pPr marL="457200" lvl="0" indent="-292100" rt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55555"/>
            </a:pPr>
            <a:r>
              <a:rPr lang="en-GB"/>
              <a:t>Works together with other Google services</a:t>
            </a:r>
          </a:p>
          <a:p>
            <a:pPr marL="914400" lvl="1" indent="-292100" rtl="0">
              <a:lnSpc>
                <a:spcPct val="120000"/>
              </a:lnSpc>
              <a:spcBef>
                <a:spcPts val="0"/>
              </a:spcBef>
              <a:buSzPct val="55555"/>
            </a:pPr>
            <a:r>
              <a:rPr lang="en-GB" sz="1800"/>
              <a:t>Chubby, GFS, Job Scheduler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311700" y="1333575"/>
            <a:ext cx="8520600" cy="141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2"/>
                </a:solidFill>
              </a:rPr>
              <a:t>The word </a:t>
            </a:r>
            <a:r>
              <a:rPr lang="en-GB" sz="1800" b="1">
                <a:solidFill>
                  <a:schemeClr val="dk2"/>
                </a:solidFill>
              </a:rPr>
              <a:t>Bigtable</a:t>
            </a:r>
            <a:r>
              <a:rPr lang="en-GB" sz="1800">
                <a:solidFill>
                  <a:schemeClr val="dk2"/>
                </a:solidFill>
              </a:rPr>
              <a:t> is overloaded, and applies to both:</a:t>
            </a:r>
          </a:p>
          <a:p>
            <a:pPr marL="457200" lvl="0" indent="-2921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55555"/>
            </a:pPr>
            <a:r>
              <a:rPr lang="en-GB" sz="1800">
                <a:solidFill>
                  <a:srgbClr val="1155CC"/>
                </a:solidFill>
              </a:rPr>
              <a:t>the overall service architecture</a:t>
            </a:r>
          </a:p>
          <a:p>
            <a:pPr marL="457200" lvl="0" indent="-2921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55555"/>
            </a:pPr>
            <a:r>
              <a:rPr lang="en-GB" sz="1800">
                <a:solidFill>
                  <a:srgbClr val="1155CC"/>
                </a:solidFill>
              </a:rPr>
              <a:t>the structure of stored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Shape 150"/>
          <p:cNvGraphicFramePr/>
          <p:nvPr/>
        </p:nvGraphicFramePr>
        <p:xfrm>
          <a:off x="2819400" y="1017727"/>
          <a:ext cx="5339250" cy="2236150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1349550"/>
                <a:gridCol w="832450"/>
                <a:gridCol w="438325"/>
                <a:gridCol w="812750"/>
                <a:gridCol w="412400"/>
                <a:gridCol w="769700"/>
                <a:gridCol w="724075"/>
              </a:tblGrid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50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ca.waterloo.www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ca.waterloo.www/about-us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151" name="Shape 151"/>
          <p:cNvGraphicFramePr/>
          <p:nvPr/>
        </p:nvGraphicFramePr>
        <p:xfrm>
          <a:off x="2489625" y="1418102"/>
          <a:ext cx="5339250" cy="2236150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1349550"/>
                <a:gridCol w="832450"/>
                <a:gridCol w="438325"/>
                <a:gridCol w="812750"/>
                <a:gridCol w="412400"/>
                <a:gridCol w="769700"/>
                <a:gridCol w="724075"/>
              </a:tblGrid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50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ca.waterloo.www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ca.waterloo.www/about-us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Schema</a:t>
            </a:r>
          </a:p>
        </p:txBody>
      </p:sp>
      <p:graphicFrame>
        <p:nvGraphicFramePr>
          <p:cNvPr id="153" name="Shape 153"/>
          <p:cNvGraphicFramePr/>
          <p:nvPr/>
        </p:nvGraphicFramePr>
        <p:xfrm>
          <a:off x="2248550" y="1753965"/>
          <a:ext cx="5339250" cy="2236150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1349550"/>
                <a:gridCol w="832450"/>
                <a:gridCol w="438325"/>
                <a:gridCol w="812750"/>
                <a:gridCol w="412400"/>
                <a:gridCol w="769700"/>
                <a:gridCol w="724075"/>
              </a:tblGrid>
              <a:tr h="4132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5086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ca.waterloo.www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 sz="10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en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facebook.com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rgbClr val="EFEFEF"/>
                          </a:solidFill>
                        </a:rPr>
                        <a:t>ca.waterloo.www/about-us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 sz="10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acm.org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  <a:tr h="4132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" name="Shape 154"/>
          <p:cNvSpPr/>
          <p:nvPr/>
        </p:nvSpPr>
        <p:spPr>
          <a:xfrm rot="5400000">
            <a:off x="6673528" y="3426900"/>
            <a:ext cx="335100" cy="15906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 rot="5400000">
            <a:off x="5983675" y="3244675"/>
            <a:ext cx="335100" cy="29067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6255800" y="4313550"/>
            <a:ext cx="1175100" cy="3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000"/>
              <a:t>Column Family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679325" y="4808400"/>
            <a:ext cx="1297200" cy="3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Locality groups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330450" y="243725"/>
            <a:ext cx="5339400" cy="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Map: </a:t>
            </a:r>
            <a:r>
              <a:rPr lang="en-GB">
                <a:solidFill>
                  <a:srgbClr val="1155CC"/>
                </a:solidFill>
              </a:rPr>
              <a:t>(row:string, column:string, time:int64) → string</a:t>
            </a:r>
          </a:p>
        </p:txBody>
      </p:sp>
      <p:cxnSp>
        <p:nvCxnSpPr>
          <p:cNvPr id="159" name="Shape 159"/>
          <p:cNvCxnSpPr>
            <a:stCxn id="160" idx="3"/>
          </p:cNvCxnSpPr>
          <p:nvPr/>
        </p:nvCxnSpPr>
        <p:spPr>
          <a:xfrm rot="10800000" flipH="1">
            <a:off x="1771300" y="1945525"/>
            <a:ext cx="384300" cy="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1337800" y="1753525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</a:t>
            </a:r>
            <a:r>
              <a:rPr lang="en-GB" baseline="-25000"/>
              <a:t>1</a:t>
            </a:r>
          </a:p>
        </p:txBody>
      </p:sp>
      <p:cxnSp>
        <p:nvCxnSpPr>
          <p:cNvPr id="161" name="Shape 161"/>
          <p:cNvCxnSpPr>
            <a:stCxn id="162" idx="3"/>
          </p:cNvCxnSpPr>
          <p:nvPr/>
        </p:nvCxnSpPr>
        <p:spPr>
          <a:xfrm rot="10800000" flipH="1">
            <a:off x="2016650" y="1610100"/>
            <a:ext cx="384300" cy="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2" name="Shape 162"/>
          <p:cNvSpPr txBox="1"/>
          <p:nvPr/>
        </p:nvSpPr>
        <p:spPr>
          <a:xfrm>
            <a:off x="1583150" y="1418100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</a:t>
            </a:r>
            <a:r>
              <a:rPr lang="en-GB" baseline="-25000"/>
              <a:t>2</a:t>
            </a:r>
          </a:p>
        </p:txBody>
      </p:sp>
      <p:cxnSp>
        <p:nvCxnSpPr>
          <p:cNvPr id="163" name="Shape 163"/>
          <p:cNvCxnSpPr>
            <a:stCxn id="164" idx="3"/>
          </p:cNvCxnSpPr>
          <p:nvPr/>
        </p:nvCxnSpPr>
        <p:spPr>
          <a:xfrm rot="10800000" flipH="1">
            <a:off x="2397650" y="1152900"/>
            <a:ext cx="384300" cy="5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4" name="Shape 164"/>
          <p:cNvSpPr txBox="1"/>
          <p:nvPr/>
        </p:nvSpPr>
        <p:spPr>
          <a:xfrm>
            <a:off x="1964150" y="960900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</a:t>
            </a:r>
            <a:r>
              <a:rPr lang="en-GB" baseline="-25000"/>
              <a:t>n</a:t>
            </a:r>
          </a:p>
        </p:txBody>
      </p:sp>
      <p:sp>
        <p:nvSpPr>
          <p:cNvPr id="165" name="Shape 165"/>
          <p:cNvSpPr txBox="1"/>
          <p:nvPr/>
        </p:nvSpPr>
        <p:spPr>
          <a:xfrm rot="-3276312">
            <a:off x="1746683" y="1188560"/>
            <a:ext cx="433523" cy="394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8225658" y="941514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167" name="Shape 167"/>
          <p:cNvSpPr txBox="1"/>
          <p:nvPr/>
        </p:nvSpPr>
        <p:spPr>
          <a:xfrm rot="5400000">
            <a:off x="2744558" y="4130814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168" name="Shape 168"/>
          <p:cNvSpPr/>
          <p:nvPr/>
        </p:nvSpPr>
        <p:spPr>
          <a:xfrm>
            <a:off x="886560" y="802725"/>
            <a:ext cx="226800" cy="3655500"/>
          </a:xfrm>
          <a:prstGeom prst="lef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69" name="Shape 169"/>
          <p:cNvGrpSpPr/>
          <p:nvPr/>
        </p:nvGrpSpPr>
        <p:grpSpPr>
          <a:xfrm>
            <a:off x="1364000" y="3039450"/>
            <a:ext cx="6339125" cy="2025575"/>
            <a:chOff x="1364000" y="3039450"/>
            <a:chExt cx="6339125" cy="2025575"/>
          </a:xfrm>
        </p:grpSpPr>
        <p:sp>
          <p:nvSpPr>
            <p:cNvPr id="170" name="Shape 170"/>
            <p:cNvSpPr txBox="1"/>
            <p:nvPr/>
          </p:nvSpPr>
          <p:spPr>
            <a:xfrm>
              <a:off x="1364000" y="4546925"/>
              <a:ext cx="2094000" cy="5181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CC0000"/>
                  </a:solidFill>
                </a:rPr>
                <a:t>Atomic operations at single row level only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2175325" y="3039450"/>
              <a:ext cx="5527800" cy="5817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CC412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172" name="Shape 172"/>
            <p:cNvCxnSpPr>
              <a:stCxn id="170" idx="0"/>
            </p:cNvCxnSpPr>
            <p:nvPr/>
          </p:nvCxnSpPr>
          <p:spPr>
            <a:xfrm rot="10800000" flipH="1">
              <a:off x="2411000" y="3654125"/>
              <a:ext cx="719700" cy="892800"/>
            </a:xfrm>
            <a:prstGeom prst="straightConnector1">
              <a:avLst/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grpSp>
        <p:nvGrpSpPr>
          <p:cNvPr id="173" name="Shape 173"/>
          <p:cNvGrpSpPr/>
          <p:nvPr/>
        </p:nvGrpSpPr>
        <p:grpSpPr>
          <a:xfrm>
            <a:off x="6471450" y="2842500"/>
            <a:ext cx="2520300" cy="978900"/>
            <a:chOff x="6471450" y="2842500"/>
            <a:chExt cx="2520300" cy="978900"/>
          </a:xfrm>
        </p:grpSpPr>
        <p:sp>
          <p:nvSpPr>
            <p:cNvPr id="174" name="Shape 174"/>
            <p:cNvSpPr txBox="1"/>
            <p:nvPr/>
          </p:nvSpPr>
          <p:spPr>
            <a:xfrm>
              <a:off x="8082450" y="3427200"/>
              <a:ext cx="9093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A61C00"/>
                  </a:solidFill>
                </a:rPr>
                <a:t>Sparse</a:t>
              </a:r>
            </a:p>
          </p:txBody>
        </p:sp>
        <p:cxnSp>
          <p:nvCxnSpPr>
            <p:cNvPr id="175" name="Shape 175"/>
            <p:cNvCxnSpPr>
              <a:stCxn id="174" idx="1"/>
            </p:cNvCxnSpPr>
            <p:nvPr/>
          </p:nvCxnSpPr>
          <p:spPr>
            <a:xfrm rot="10800000">
              <a:off x="6471450" y="3384300"/>
              <a:ext cx="1611000" cy="240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176" name="Shape 176"/>
            <p:cNvCxnSpPr>
              <a:stCxn id="174" idx="1"/>
            </p:cNvCxnSpPr>
            <p:nvPr/>
          </p:nvCxnSpPr>
          <p:spPr>
            <a:xfrm rot="10800000">
              <a:off x="7180950" y="2842500"/>
              <a:ext cx="901500" cy="781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177" name="Shape 177"/>
          <p:cNvSpPr txBox="1"/>
          <p:nvPr/>
        </p:nvSpPr>
        <p:spPr>
          <a:xfrm>
            <a:off x="44385" y="2433375"/>
            <a:ext cx="802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/>
              <a:t>Table</a:t>
            </a:r>
          </a:p>
        </p:txBody>
      </p:sp>
      <p:grpSp>
        <p:nvGrpSpPr>
          <p:cNvPr id="178" name="Shape 178"/>
          <p:cNvGrpSpPr/>
          <p:nvPr/>
        </p:nvGrpSpPr>
        <p:grpSpPr>
          <a:xfrm>
            <a:off x="1008728" y="852000"/>
            <a:ext cx="8135296" cy="4108924"/>
            <a:chOff x="1008728" y="852000"/>
            <a:chExt cx="8135296" cy="4108924"/>
          </a:xfrm>
        </p:grpSpPr>
        <p:cxnSp>
          <p:nvCxnSpPr>
            <p:cNvPr id="179" name="Shape 179"/>
            <p:cNvCxnSpPr/>
            <p:nvPr/>
          </p:nvCxnSpPr>
          <p:spPr>
            <a:xfrm>
              <a:off x="2073475" y="2820275"/>
              <a:ext cx="0" cy="1290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80" name="Shape 180"/>
            <p:cNvSpPr txBox="1"/>
            <p:nvPr/>
          </p:nvSpPr>
          <p:spPr>
            <a:xfrm>
              <a:off x="1293750" y="3188325"/>
              <a:ext cx="8025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>
                  <a:solidFill>
                    <a:srgbClr val="A61C00"/>
                  </a:solidFill>
                </a:rPr>
                <a:t>Sorted</a:t>
              </a:r>
            </a:p>
          </p:txBody>
        </p:sp>
        <p:cxnSp>
          <p:nvCxnSpPr>
            <p:cNvPr id="181" name="Shape 181"/>
            <p:cNvCxnSpPr/>
            <p:nvPr/>
          </p:nvCxnSpPr>
          <p:spPr>
            <a:xfrm rot="10800000" flipH="1">
              <a:off x="1219525" y="902275"/>
              <a:ext cx="743400" cy="925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sp>
          <p:nvSpPr>
            <p:cNvPr id="182" name="Shape 182"/>
            <p:cNvSpPr txBox="1"/>
            <p:nvPr/>
          </p:nvSpPr>
          <p:spPr>
            <a:xfrm rot="2311922">
              <a:off x="1058236" y="1018474"/>
              <a:ext cx="672282" cy="3936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 sz="1000">
                  <a:solidFill>
                    <a:srgbClr val="A61C00"/>
                  </a:solidFill>
                </a:rPr>
                <a:t>Sorted</a:t>
              </a:r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x="7703125" y="4234325"/>
              <a:ext cx="1440900" cy="726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-GB" sz="1000">
                  <a:solidFill>
                    <a:srgbClr val="A61C00"/>
                  </a:solidFill>
                </a:rPr>
                <a:t>ACLs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lang="en-GB" sz="1000">
                  <a:solidFill>
                    <a:srgbClr val="A61C00"/>
                  </a:solidFill>
                </a:rPr>
                <a:t>Compression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lang="en-GB" sz="1000">
                  <a:solidFill>
                    <a:srgbClr val="A61C00"/>
                  </a:solidFill>
                </a:rPr>
                <a:t>GC: versions/time</a:t>
              </a:r>
            </a:p>
            <a:p>
              <a:pPr lvl="0" rtl="0">
                <a:spcBef>
                  <a:spcPts val="0"/>
                </a:spcBef>
                <a:buNone/>
              </a:pPr>
              <a:endParaRPr sz="1000">
                <a:solidFill>
                  <a:srgbClr val="A61C00"/>
                </a:solidFill>
              </a:endParaRPr>
            </a:p>
          </p:txBody>
        </p:sp>
      </p:grpSp>
      <p:sp>
        <p:nvSpPr>
          <p:cNvPr id="184" name="Shape 184"/>
          <p:cNvSpPr txBox="1"/>
          <p:nvPr/>
        </p:nvSpPr>
        <p:spPr>
          <a:xfrm>
            <a:off x="4680950" y="4313550"/>
            <a:ext cx="1175100" cy="3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Column Family</a:t>
            </a:r>
          </a:p>
        </p:txBody>
      </p:sp>
      <p:sp>
        <p:nvSpPr>
          <p:cNvPr id="185" name="Shape 185"/>
          <p:cNvSpPr/>
          <p:nvPr/>
        </p:nvSpPr>
        <p:spPr>
          <a:xfrm rot="5400000">
            <a:off x="5100950" y="3693954"/>
            <a:ext cx="335100" cy="10758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/>
          <p:nvPr/>
        </p:nvSpPr>
        <p:spPr>
          <a:xfrm>
            <a:off x="3408325" y="4331675"/>
            <a:ext cx="1175100" cy="3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Column Family</a:t>
            </a:r>
          </a:p>
        </p:txBody>
      </p:sp>
      <p:sp>
        <p:nvSpPr>
          <p:cNvPr id="187" name="Shape 187"/>
          <p:cNvSpPr/>
          <p:nvPr/>
        </p:nvSpPr>
        <p:spPr>
          <a:xfrm rot="5400000">
            <a:off x="3828325" y="3712079"/>
            <a:ext cx="335100" cy="10758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Shape 192"/>
          <p:cNvGraphicFramePr/>
          <p:nvPr/>
        </p:nvGraphicFramePr>
        <p:xfrm>
          <a:off x="5431200" y="80964"/>
          <a:ext cx="3156275" cy="1188630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710025"/>
                <a:gridCol w="437975"/>
                <a:gridCol w="382850"/>
                <a:gridCol w="427600"/>
                <a:gridCol w="382850"/>
                <a:gridCol w="416575"/>
                <a:gridCol w="398400"/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237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ca.waterloo.www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en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facebook.com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2357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ca.waterloo.www/about-us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acm.org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Sharding</a:t>
            </a:r>
          </a:p>
        </p:txBody>
      </p:sp>
      <p:graphicFrame>
        <p:nvGraphicFramePr>
          <p:cNvPr id="194" name="Shape 194"/>
          <p:cNvGraphicFramePr/>
          <p:nvPr/>
        </p:nvGraphicFramePr>
        <p:xfrm>
          <a:off x="5229575" y="263140"/>
          <a:ext cx="3156275" cy="1188630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710025"/>
                <a:gridCol w="437975"/>
                <a:gridCol w="382850"/>
                <a:gridCol w="427600"/>
                <a:gridCol w="382850"/>
                <a:gridCol w="416575"/>
                <a:gridCol w="398400"/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237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ca.waterloo.www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en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facebook.com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2357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ca.waterloo.www/about-us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acm.org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" name="Shape 195"/>
          <p:cNvGraphicFramePr/>
          <p:nvPr/>
        </p:nvGraphicFramePr>
        <p:xfrm>
          <a:off x="5229575" y="1764065"/>
          <a:ext cx="3156275" cy="1005750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710025"/>
                <a:gridCol w="437975"/>
                <a:gridCol w="382850"/>
                <a:gridCol w="427600"/>
                <a:gridCol w="382850"/>
                <a:gridCol w="416575"/>
                <a:gridCol w="398400"/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237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com.google.com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en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2357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/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6" name="Shape 196"/>
          <p:cNvGraphicFramePr/>
          <p:nvPr/>
        </p:nvGraphicFramePr>
        <p:xfrm>
          <a:off x="5229575" y="3630965"/>
          <a:ext cx="3156275" cy="1158149"/>
        </p:xfrm>
        <a:graphic>
          <a:graphicData uri="http://schemas.openxmlformats.org/drawingml/2006/table">
            <a:tbl>
              <a:tblPr>
                <a:noFill/>
                <a:tableStyleId>{DCCDC878-F7C9-4923-8C60-DF1319A0F626}</a:tableStyleId>
              </a:tblPr>
              <a:tblGrid>
                <a:gridCol w="710025"/>
                <a:gridCol w="437975"/>
                <a:gridCol w="382850"/>
                <a:gridCol w="427600"/>
                <a:gridCol w="382850"/>
                <a:gridCol w="416575"/>
                <a:gridCol w="398400"/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contents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language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>
                        <a:solidFill>
                          <a:srgbClr val="EFEFE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anchor2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</a:tr>
              <a:tr h="237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rgbClr val="EFEFEF"/>
                          </a:solidFill>
                        </a:rPr>
                        <a:t>tz.speedtest.www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  <a:tr h="2357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sz="600">
                          <a:solidFill>
                            <a:schemeClr val="dk1"/>
                          </a:solidFill>
                        </a:rPr>
                        <a:t>&lt;html&gt;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600"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7" name="Shape 197"/>
          <p:cNvSpPr/>
          <p:nvPr/>
        </p:nvSpPr>
        <p:spPr>
          <a:xfrm>
            <a:off x="4261925" y="201650"/>
            <a:ext cx="226800" cy="4808400"/>
          </a:xfrm>
          <a:prstGeom prst="lef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459425" y="2682431"/>
            <a:ext cx="802500" cy="5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GB"/>
              <a:t>Table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311700" y="739000"/>
            <a:ext cx="3208200" cy="191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Dynamically partitioned into row ranges</a:t>
            </a:r>
          </a:p>
          <a:p>
            <a:pPr marL="914400" lvl="1" indent="-228600">
              <a:lnSpc>
                <a:spcPct val="115000"/>
              </a:lnSpc>
              <a:spcBef>
                <a:spcPts val="0"/>
              </a:spcBef>
              <a:buClr>
                <a:srgbClr val="1155CC"/>
              </a:buClr>
              <a:buChar char="○"/>
            </a:pPr>
            <a:r>
              <a:rPr lang="en-GB">
                <a:solidFill>
                  <a:srgbClr val="1155CC"/>
                </a:solidFill>
              </a:rPr>
              <a:t>called Tablets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Locality properties depend on row key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Atomic operations still happen on single partition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8432900" y="2210275"/>
            <a:ext cx="7110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Tablet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8585300" y="721325"/>
            <a:ext cx="7110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000"/>
              <a:t>Tablet</a:t>
            </a:r>
          </a:p>
        </p:txBody>
      </p:sp>
      <p:grpSp>
        <p:nvGrpSpPr>
          <p:cNvPr id="202" name="Shape 202"/>
          <p:cNvGrpSpPr/>
          <p:nvPr/>
        </p:nvGrpSpPr>
        <p:grpSpPr>
          <a:xfrm>
            <a:off x="4526329" y="1391525"/>
            <a:ext cx="4617571" cy="3019425"/>
            <a:chOff x="4526329" y="1391525"/>
            <a:chExt cx="4617571" cy="3019425"/>
          </a:xfrm>
        </p:grpSpPr>
        <p:grpSp>
          <p:nvGrpSpPr>
            <p:cNvPr id="203" name="Shape 203"/>
            <p:cNvGrpSpPr/>
            <p:nvPr/>
          </p:nvGrpSpPr>
          <p:grpSpPr>
            <a:xfrm>
              <a:off x="4526329" y="1391525"/>
              <a:ext cx="802500" cy="1290900"/>
              <a:chOff x="4526329" y="1391525"/>
              <a:chExt cx="802500" cy="1290900"/>
            </a:xfrm>
          </p:grpSpPr>
          <p:cxnSp>
            <p:nvCxnSpPr>
              <p:cNvPr id="204" name="Shape 204"/>
              <p:cNvCxnSpPr/>
              <p:nvPr/>
            </p:nvCxnSpPr>
            <p:spPr>
              <a:xfrm>
                <a:off x="5104387" y="1391525"/>
                <a:ext cx="0" cy="12909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205" name="Shape 205"/>
              <p:cNvSpPr txBox="1"/>
              <p:nvPr/>
            </p:nvSpPr>
            <p:spPr>
              <a:xfrm>
                <a:off x="4526329" y="1816068"/>
                <a:ext cx="802500" cy="39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-GB" sz="1000">
                    <a:solidFill>
                      <a:srgbClr val="A61C00"/>
                    </a:solidFill>
                  </a:rPr>
                  <a:t>Sorted</a:t>
                </a:r>
              </a:p>
            </p:txBody>
          </p:sp>
        </p:grpSp>
        <p:sp>
          <p:nvSpPr>
            <p:cNvPr id="206" name="Shape 206"/>
            <p:cNvSpPr txBox="1"/>
            <p:nvPr/>
          </p:nvSpPr>
          <p:spPr>
            <a:xfrm rot="5400000">
              <a:off x="5411558" y="3216414"/>
              <a:ext cx="4335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/>
                <a:t>...</a:t>
              </a:r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8432900" y="4016750"/>
              <a:ext cx="7110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 sz="1000"/>
                <a:t>Tablet</a:t>
              </a:r>
            </a:p>
          </p:txBody>
        </p:sp>
      </p:grpSp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2829975"/>
            <a:ext cx="2703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API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311700" y="3329800"/>
            <a:ext cx="3708000" cy="161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create, delete tables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read, write, scan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Batching writes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client supplied scripts in Sawzall: transforms, filters, aggregate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Bigtable Architecture</a:t>
            </a:r>
          </a:p>
        </p:txBody>
      </p:sp>
      <p:sp>
        <p:nvSpPr>
          <p:cNvPr id="215" name="Shape 215"/>
          <p:cNvSpPr/>
          <p:nvPr/>
        </p:nvSpPr>
        <p:spPr>
          <a:xfrm>
            <a:off x="2091825" y="639000"/>
            <a:ext cx="6652200" cy="44517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4999450" y="4679626"/>
            <a:ext cx="1611000" cy="33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Job Scheduler</a:t>
            </a:r>
          </a:p>
        </p:txBody>
      </p:sp>
      <p:sp>
        <p:nvSpPr>
          <p:cNvPr id="217" name="Shape 217"/>
          <p:cNvSpPr/>
          <p:nvPr/>
        </p:nvSpPr>
        <p:spPr>
          <a:xfrm>
            <a:off x="7163125" y="829500"/>
            <a:ext cx="310800" cy="349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GFS</a:t>
            </a:r>
          </a:p>
        </p:txBody>
      </p:sp>
      <p:sp>
        <p:nvSpPr>
          <p:cNvPr id="218" name="Shape 218"/>
          <p:cNvSpPr/>
          <p:nvPr/>
        </p:nvSpPr>
        <p:spPr>
          <a:xfrm rot="5400000">
            <a:off x="5405100" y="1254225"/>
            <a:ext cx="164100" cy="6252899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/>
          <p:nvPr/>
        </p:nvSpPr>
        <p:spPr>
          <a:xfrm rot="5400000">
            <a:off x="5700975" y="4524275"/>
            <a:ext cx="210600" cy="1002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1606555" y="2892246"/>
            <a:ext cx="481200" cy="1641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417428" y="2251797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Client Applications</a:t>
            </a:r>
          </a:p>
        </p:txBody>
      </p:sp>
      <p:sp>
        <p:nvSpPr>
          <p:cNvPr id="222" name="Shape 222"/>
          <p:cNvSpPr/>
          <p:nvPr/>
        </p:nvSpPr>
        <p:spPr>
          <a:xfrm>
            <a:off x="2671325" y="27487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Chubby</a:t>
            </a:r>
          </a:p>
        </p:txBody>
      </p:sp>
      <p:grpSp>
        <p:nvGrpSpPr>
          <p:cNvPr id="223" name="Shape 223"/>
          <p:cNvGrpSpPr/>
          <p:nvPr/>
        </p:nvGrpSpPr>
        <p:grpSpPr>
          <a:xfrm>
            <a:off x="5508775" y="919050"/>
            <a:ext cx="3011302" cy="3243756"/>
            <a:chOff x="5508775" y="919050"/>
            <a:chExt cx="3011302" cy="3243756"/>
          </a:xfrm>
        </p:grpSpPr>
        <p:sp>
          <p:nvSpPr>
            <p:cNvPr id="224" name="Shape 224"/>
            <p:cNvSpPr/>
            <p:nvPr/>
          </p:nvSpPr>
          <p:spPr>
            <a:xfrm>
              <a:off x="6010100" y="1705107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Tablet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6010100" y="294760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Tablet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6010100" y="3711606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Tablet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6010100" y="91905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Tablet</a:t>
              </a:r>
            </a:p>
          </p:txBody>
        </p:sp>
        <p:sp>
          <p:nvSpPr>
            <p:cNvPr id="228" name="Shape 228"/>
            <p:cNvSpPr txBox="1"/>
            <p:nvPr/>
          </p:nvSpPr>
          <p:spPr>
            <a:xfrm rot="5400000">
              <a:off x="6274613" y="1393511"/>
              <a:ext cx="4335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/>
                <a:t>...</a:t>
              </a:r>
            </a:p>
          </p:txBody>
        </p:sp>
        <p:sp>
          <p:nvSpPr>
            <p:cNvPr id="229" name="Shape 229"/>
            <p:cNvSpPr txBox="1"/>
            <p:nvPr/>
          </p:nvSpPr>
          <p:spPr>
            <a:xfrm rot="5400000">
              <a:off x="6294666" y="3414748"/>
              <a:ext cx="4335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/>
                <a:t>...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7630352" y="91905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SSTable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7637777" y="170510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SSTable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7637777" y="294760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SSTable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7637777" y="371160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SSTable</a:t>
              </a:r>
            </a:p>
          </p:txBody>
        </p:sp>
        <p:cxnSp>
          <p:nvCxnSpPr>
            <p:cNvPr id="234" name="Shape 234"/>
            <p:cNvCxnSpPr>
              <a:stCxn id="235" idx="3"/>
              <a:endCxn id="227" idx="1"/>
            </p:cNvCxnSpPr>
            <p:nvPr/>
          </p:nvCxnSpPr>
          <p:spPr>
            <a:xfrm rot="10800000" flipH="1">
              <a:off x="5508775" y="1144600"/>
              <a:ext cx="501300" cy="433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36" name="Shape 236"/>
            <p:cNvCxnSpPr>
              <a:stCxn id="235" idx="3"/>
              <a:endCxn id="224" idx="1"/>
            </p:cNvCxnSpPr>
            <p:nvPr/>
          </p:nvCxnSpPr>
          <p:spPr>
            <a:xfrm>
              <a:off x="5508775" y="1577800"/>
              <a:ext cx="501300" cy="3528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37" name="Shape 237"/>
            <p:cNvCxnSpPr>
              <a:stCxn id="238" idx="3"/>
              <a:endCxn id="225" idx="1"/>
            </p:cNvCxnSpPr>
            <p:nvPr/>
          </p:nvCxnSpPr>
          <p:spPr>
            <a:xfrm rot="10800000" flipH="1">
              <a:off x="5508775" y="3173200"/>
              <a:ext cx="501300" cy="451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39" name="Shape 239"/>
            <p:cNvCxnSpPr>
              <a:stCxn id="238" idx="3"/>
              <a:endCxn id="226" idx="1"/>
            </p:cNvCxnSpPr>
            <p:nvPr/>
          </p:nvCxnSpPr>
          <p:spPr>
            <a:xfrm>
              <a:off x="5508775" y="3624400"/>
              <a:ext cx="501300" cy="312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40" name="Shape 240"/>
            <p:cNvCxnSpPr>
              <a:stCxn id="227" idx="3"/>
              <a:endCxn id="230" idx="1"/>
            </p:cNvCxnSpPr>
            <p:nvPr/>
          </p:nvCxnSpPr>
          <p:spPr>
            <a:xfrm>
              <a:off x="6892400" y="1144650"/>
              <a:ext cx="7380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41" name="Shape 241"/>
            <p:cNvCxnSpPr>
              <a:stCxn id="224" idx="3"/>
              <a:endCxn id="231" idx="1"/>
            </p:cNvCxnSpPr>
            <p:nvPr/>
          </p:nvCxnSpPr>
          <p:spPr>
            <a:xfrm>
              <a:off x="6892400" y="1930707"/>
              <a:ext cx="7455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42" name="Shape 242"/>
            <p:cNvCxnSpPr>
              <a:stCxn id="225" idx="3"/>
              <a:endCxn id="232" idx="1"/>
            </p:cNvCxnSpPr>
            <p:nvPr/>
          </p:nvCxnSpPr>
          <p:spPr>
            <a:xfrm>
              <a:off x="6892400" y="3173200"/>
              <a:ext cx="7455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43" name="Shape 243"/>
            <p:cNvCxnSpPr>
              <a:stCxn id="226" idx="3"/>
              <a:endCxn id="233" idx="1"/>
            </p:cNvCxnSpPr>
            <p:nvPr/>
          </p:nvCxnSpPr>
          <p:spPr>
            <a:xfrm>
              <a:off x="6892400" y="3937206"/>
              <a:ext cx="7455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grpSp>
        <p:nvGrpSpPr>
          <p:cNvPr id="244" name="Shape 244"/>
          <p:cNvGrpSpPr/>
          <p:nvPr/>
        </p:nvGrpSpPr>
        <p:grpSpPr>
          <a:xfrm>
            <a:off x="4174405" y="1352200"/>
            <a:ext cx="1334369" cy="2497800"/>
            <a:chOff x="4174405" y="1352200"/>
            <a:chExt cx="1334369" cy="2497800"/>
          </a:xfrm>
        </p:grpSpPr>
        <p:sp>
          <p:nvSpPr>
            <p:cNvPr id="235" name="Shape 235"/>
            <p:cNvSpPr/>
            <p:nvPr/>
          </p:nvSpPr>
          <p:spPr>
            <a:xfrm>
              <a:off x="4626475" y="135220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Tablet server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4626475" y="3398800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>
                  <a:solidFill>
                    <a:schemeClr val="dk1"/>
                  </a:solidFill>
                </a:rPr>
                <a:t>Tablet server</a:t>
              </a:r>
            </a:p>
          </p:txBody>
        </p:sp>
        <p:sp>
          <p:nvSpPr>
            <p:cNvPr id="245" name="Shape 245"/>
            <p:cNvSpPr txBox="1"/>
            <p:nvPr/>
          </p:nvSpPr>
          <p:spPr>
            <a:xfrm rot="5400000">
              <a:off x="4850883" y="2404001"/>
              <a:ext cx="433500" cy="3942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-GB"/>
                <a:t>...</a:t>
              </a:r>
            </a:p>
          </p:txBody>
        </p:sp>
        <p:cxnSp>
          <p:nvCxnSpPr>
            <p:cNvPr id="246" name="Shape 246"/>
            <p:cNvCxnSpPr>
              <a:stCxn id="247" idx="0"/>
              <a:endCxn id="235" idx="1"/>
            </p:cNvCxnSpPr>
            <p:nvPr/>
          </p:nvCxnSpPr>
          <p:spPr>
            <a:xfrm rot="10800000" flipH="1">
              <a:off x="4174405" y="1577807"/>
              <a:ext cx="452100" cy="598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248" name="Shape 248"/>
            <p:cNvCxnSpPr>
              <a:stCxn id="247" idx="2"/>
              <a:endCxn id="238" idx="1"/>
            </p:cNvCxnSpPr>
            <p:nvPr/>
          </p:nvCxnSpPr>
          <p:spPr>
            <a:xfrm>
              <a:off x="4174405" y="2627207"/>
              <a:ext cx="452100" cy="99719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  <p:sp>
        <p:nvSpPr>
          <p:cNvPr id="249" name="Shape 249"/>
          <p:cNvSpPr/>
          <p:nvPr/>
        </p:nvSpPr>
        <p:spPr>
          <a:xfrm>
            <a:off x="417428" y="2749076"/>
            <a:ext cx="1189200" cy="498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Bigtable Library</a:t>
            </a:r>
          </a:p>
        </p:txBody>
      </p:sp>
      <p:grpSp>
        <p:nvGrpSpPr>
          <p:cNvPr id="250" name="Shape 250"/>
          <p:cNvGrpSpPr/>
          <p:nvPr/>
        </p:nvGrpSpPr>
        <p:grpSpPr>
          <a:xfrm>
            <a:off x="2671325" y="1628925"/>
            <a:ext cx="2097680" cy="1119900"/>
            <a:chOff x="2671325" y="1628925"/>
            <a:chExt cx="2097680" cy="1119900"/>
          </a:xfrm>
        </p:grpSpPr>
        <p:sp>
          <p:nvSpPr>
            <p:cNvPr id="251" name="Shape 251"/>
            <p:cNvSpPr/>
            <p:nvPr/>
          </p:nvSpPr>
          <p:spPr>
            <a:xfrm>
              <a:off x="2671325" y="1628925"/>
              <a:ext cx="8823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Master</a:t>
              </a:r>
            </a:p>
          </p:txBody>
        </p:sp>
        <p:cxnSp>
          <p:nvCxnSpPr>
            <p:cNvPr id="252" name="Shape 252"/>
            <p:cNvCxnSpPr>
              <a:stCxn id="251" idx="2"/>
              <a:endCxn id="222" idx="0"/>
            </p:cNvCxnSpPr>
            <p:nvPr/>
          </p:nvCxnSpPr>
          <p:spPr>
            <a:xfrm>
              <a:off x="3112475" y="2080125"/>
              <a:ext cx="0" cy="668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  <p:sp>
          <p:nvSpPr>
            <p:cNvPr id="247" name="Shape 247"/>
            <p:cNvSpPr/>
            <p:nvPr/>
          </p:nvSpPr>
          <p:spPr>
            <a:xfrm>
              <a:off x="3579805" y="2176007"/>
              <a:ext cx="1189200" cy="4512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-GB" sz="1200"/>
                <a:t>METADATA</a:t>
              </a:r>
            </a:p>
          </p:txBody>
        </p:sp>
        <p:cxnSp>
          <p:nvCxnSpPr>
            <p:cNvPr id="253" name="Shape 253"/>
            <p:cNvCxnSpPr>
              <a:endCxn id="247" idx="1"/>
            </p:cNvCxnSpPr>
            <p:nvPr/>
          </p:nvCxnSpPr>
          <p:spPr>
            <a:xfrm>
              <a:off x="3116905" y="2398907"/>
              <a:ext cx="462900" cy="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/>
              <a:t>Chubby</a:t>
            </a:r>
          </a:p>
        </p:txBody>
      </p:sp>
      <p:sp>
        <p:nvSpPr>
          <p:cNvPr id="259" name="Shape 259"/>
          <p:cNvSpPr/>
          <p:nvPr/>
        </p:nvSpPr>
        <p:spPr>
          <a:xfrm>
            <a:off x="2396625" y="639000"/>
            <a:ext cx="6652200" cy="4451700"/>
          </a:xfrm>
          <a:prstGeom prst="rect">
            <a:avLst/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5304250" y="4679626"/>
            <a:ext cx="1611000" cy="3381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rgbClr val="A61C00"/>
                </a:solidFill>
              </a:rPr>
              <a:t>Job Scheduler</a:t>
            </a:r>
          </a:p>
        </p:txBody>
      </p:sp>
      <p:sp>
        <p:nvSpPr>
          <p:cNvPr id="261" name="Shape 261"/>
          <p:cNvSpPr/>
          <p:nvPr/>
        </p:nvSpPr>
        <p:spPr>
          <a:xfrm>
            <a:off x="2976125" y="1628925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Master</a:t>
            </a:r>
          </a:p>
        </p:txBody>
      </p:sp>
      <p:sp>
        <p:nvSpPr>
          <p:cNvPr id="262" name="Shape 262"/>
          <p:cNvSpPr/>
          <p:nvPr/>
        </p:nvSpPr>
        <p:spPr>
          <a:xfrm>
            <a:off x="4931275" y="13522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 server</a:t>
            </a:r>
          </a:p>
        </p:txBody>
      </p:sp>
      <p:sp>
        <p:nvSpPr>
          <p:cNvPr id="263" name="Shape 263"/>
          <p:cNvSpPr/>
          <p:nvPr/>
        </p:nvSpPr>
        <p:spPr>
          <a:xfrm>
            <a:off x="4931275" y="33988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>
                <a:solidFill>
                  <a:schemeClr val="dk1"/>
                </a:solidFill>
              </a:rPr>
              <a:t>Tablet server</a:t>
            </a:r>
          </a:p>
        </p:txBody>
      </p:sp>
      <p:sp>
        <p:nvSpPr>
          <p:cNvPr id="264" name="Shape 264"/>
          <p:cNvSpPr/>
          <p:nvPr/>
        </p:nvSpPr>
        <p:spPr>
          <a:xfrm>
            <a:off x="6314900" y="1705107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265" name="Shape 265"/>
          <p:cNvSpPr/>
          <p:nvPr/>
        </p:nvSpPr>
        <p:spPr>
          <a:xfrm>
            <a:off x="6314900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266" name="Shape 266"/>
          <p:cNvSpPr/>
          <p:nvPr/>
        </p:nvSpPr>
        <p:spPr>
          <a:xfrm>
            <a:off x="6314900" y="3711606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267" name="Shape 267"/>
          <p:cNvSpPr/>
          <p:nvPr/>
        </p:nvSpPr>
        <p:spPr>
          <a:xfrm>
            <a:off x="6314900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Tablet</a:t>
            </a:r>
          </a:p>
        </p:txBody>
      </p:sp>
      <p:sp>
        <p:nvSpPr>
          <p:cNvPr id="268" name="Shape 268"/>
          <p:cNvSpPr txBox="1"/>
          <p:nvPr/>
        </p:nvSpPr>
        <p:spPr>
          <a:xfrm rot="5400000">
            <a:off x="5155683" y="240400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269" name="Shape 269"/>
          <p:cNvSpPr txBox="1"/>
          <p:nvPr/>
        </p:nvSpPr>
        <p:spPr>
          <a:xfrm rot="5400000">
            <a:off x="6579413" y="1393511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270" name="Shape 270"/>
          <p:cNvSpPr txBox="1"/>
          <p:nvPr/>
        </p:nvSpPr>
        <p:spPr>
          <a:xfrm rot="5400000">
            <a:off x="6599466" y="3414748"/>
            <a:ext cx="433500" cy="3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...</a:t>
            </a:r>
          </a:p>
        </p:txBody>
      </p:sp>
      <p:sp>
        <p:nvSpPr>
          <p:cNvPr id="271" name="Shape 271"/>
          <p:cNvSpPr/>
          <p:nvPr/>
        </p:nvSpPr>
        <p:spPr>
          <a:xfrm>
            <a:off x="7467925" y="829500"/>
            <a:ext cx="310800" cy="349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GFS</a:t>
            </a:r>
          </a:p>
        </p:txBody>
      </p:sp>
      <p:sp>
        <p:nvSpPr>
          <p:cNvPr id="272" name="Shape 272"/>
          <p:cNvSpPr/>
          <p:nvPr/>
        </p:nvSpPr>
        <p:spPr>
          <a:xfrm>
            <a:off x="7935152" y="91905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273" name="Shape 273"/>
          <p:cNvSpPr/>
          <p:nvPr/>
        </p:nvSpPr>
        <p:spPr>
          <a:xfrm>
            <a:off x="7942577" y="17051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274" name="Shape 274"/>
          <p:cNvSpPr/>
          <p:nvPr/>
        </p:nvSpPr>
        <p:spPr>
          <a:xfrm>
            <a:off x="7942577" y="2947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275" name="Shape 275"/>
          <p:cNvSpPr/>
          <p:nvPr/>
        </p:nvSpPr>
        <p:spPr>
          <a:xfrm>
            <a:off x="7942577" y="3711600"/>
            <a:ext cx="8823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SSTable</a:t>
            </a:r>
          </a:p>
        </p:txBody>
      </p:sp>
      <p:sp>
        <p:nvSpPr>
          <p:cNvPr id="276" name="Shape 276"/>
          <p:cNvSpPr/>
          <p:nvPr/>
        </p:nvSpPr>
        <p:spPr>
          <a:xfrm rot="5400000">
            <a:off x="5709900" y="1254225"/>
            <a:ext cx="164100" cy="6252899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/>
          <p:nvPr/>
        </p:nvSpPr>
        <p:spPr>
          <a:xfrm rot="5400000">
            <a:off x="6005775" y="4524275"/>
            <a:ext cx="210600" cy="1002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2976125" y="2748700"/>
            <a:ext cx="882300" cy="451200"/>
          </a:xfrm>
          <a:prstGeom prst="roundRect">
            <a:avLst>
              <a:gd name="adj" fmla="val 16667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Chubby</a:t>
            </a:r>
          </a:p>
        </p:txBody>
      </p:sp>
      <p:cxnSp>
        <p:nvCxnSpPr>
          <p:cNvPr id="279" name="Shape 279"/>
          <p:cNvCxnSpPr>
            <a:stCxn id="262" idx="3"/>
            <a:endCxn id="267" idx="1"/>
          </p:cNvCxnSpPr>
          <p:nvPr/>
        </p:nvCxnSpPr>
        <p:spPr>
          <a:xfrm rot="10800000" flipH="1">
            <a:off x="5813575" y="1144600"/>
            <a:ext cx="501300" cy="43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0" name="Shape 280"/>
          <p:cNvCxnSpPr>
            <a:stCxn id="262" idx="3"/>
            <a:endCxn id="264" idx="1"/>
          </p:cNvCxnSpPr>
          <p:nvPr/>
        </p:nvCxnSpPr>
        <p:spPr>
          <a:xfrm>
            <a:off x="5813575" y="1577800"/>
            <a:ext cx="501300" cy="35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1" name="Shape 281"/>
          <p:cNvCxnSpPr>
            <a:stCxn id="263" idx="3"/>
            <a:endCxn id="265" idx="1"/>
          </p:cNvCxnSpPr>
          <p:nvPr/>
        </p:nvCxnSpPr>
        <p:spPr>
          <a:xfrm rot="10800000" flipH="1">
            <a:off x="5813575" y="3173200"/>
            <a:ext cx="501300" cy="45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2" name="Shape 282"/>
          <p:cNvCxnSpPr>
            <a:stCxn id="263" idx="3"/>
            <a:endCxn id="266" idx="1"/>
          </p:cNvCxnSpPr>
          <p:nvPr/>
        </p:nvCxnSpPr>
        <p:spPr>
          <a:xfrm>
            <a:off x="5813575" y="3624400"/>
            <a:ext cx="501300" cy="31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3" name="Shape 283"/>
          <p:cNvCxnSpPr>
            <a:stCxn id="267" idx="3"/>
            <a:endCxn id="272" idx="1"/>
          </p:cNvCxnSpPr>
          <p:nvPr/>
        </p:nvCxnSpPr>
        <p:spPr>
          <a:xfrm>
            <a:off x="7197200" y="1144650"/>
            <a:ext cx="738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4" name="Shape 284"/>
          <p:cNvCxnSpPr>
            <a:stCxn id="264" idx="3"/>
            <a:endCxn id="273" idx="1"/>
          </p:cNvCxnSpPr>
          <p:nvPr/>
        </p:nvCxnSpPr>
        <p:spPr>
          <a:xfrm>
            <a:off x="7197200" y="1930707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5" name="Shape 285"/>
          <p:cNvCxnSpPr>
            <a:stCxn id="265" idx="3"/>
            <a:endCxn id="274" idx="1"/>
          </p:cNvCxnSpPr>
          <p:nvPr/>
        </p:nvCxnSpPr>
        <p:spPr>
          <a:xfrm>
            <a:off x="7197200" y="3173200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6" name="Shape 286"/>
          <p:cNvCxnSpPr>
            <a:stCxn id="266" idx="3"/>
            <a:endCxn id="275" idx="1"/>
          </p:cNvCxnSpPr>
          <p:nvPr/>
        </p:nvCxnSpPr>
        <p:spPr>
          <a:xfrm>
            <a:off x="7197200" y="3937206"/>
            <a:ext cx="745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7" name="Shape 287"/>
          <p:cNvCxnSpPr>
            <a:stCxn id="288" idx="0"/>
            <a:endCxn id="262" idx="1"/>
          </p:cNvCxnSpPr>
          <p:nvPr/>
        </p:nvCxnSpPr>
        <p:spPr>
          <a:xfrm rot="10800000" flipH="1">
            <a:off x="4479205" y="1577807"/>
            <a:ext cx="452100" cy="59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9" name="Shape 289"/>
          <p:cNvCxnSpPr>
            <a:stCxn id="288" idx="2"/>
            <a:endCxn id="263" idx="1"/>
          </p:cNvCxnSpPr>
          <p:nvPr/>
        </p:nvCxnSpPr>
        <p:spPr>
          <a:xfrm>
            <a:off x="4479205" y="2627207"/>
            <a:ext cx="452100" cy="99719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0" name="Shape 290"/>
          <p:cNvCxnSpPr>
            <a:stCxn id="261" idx="2"/>
            <a:endCxn id="278" idx="0"/>
          </p:cNvCxnSpPr>
          <p:nvPr/>
        </p:nvCxnSpPr>
        <p:spPr>
          <a:xfrm>
            <a:off x="3417275" y="2080125"/>
            <a:ext cx="0" cy="66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88" name="Shape 288"/>
          <p:cNvSpPr/>
          <p:nvPr/>
        </p:nvSpPr>
        <p:spPr>
          <a:xfrm>
            <a:off x="3884605" y="2176007"/>
            <a:ext cx="1189200" cy="451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sz="1200"/>
              <a:t>METADATA</a:t>
            </a:r>
          </a:p>
        </p:txBody>
      </p:sp>
      <p:cxnSp>
        <p:nvCxnSpPr>
          <p:cNvPr id="291" name="Shape 291"/>
          <p:cNvCxnSpPr>
            <a:endCxn id="288" idx="1"/>
          </p:cNvCxnSpPr>
          <p:nvPr/>
        </p:nvCxnSpPr>
        <p:spPr>
          <a:xfrm>
            <a:off x="3421705" y="2398907"/>
            <a:ext cx="462900" cy="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2" name="Shape 292"/>
          <p:cNvSpPr txBox="1"/>
          <p:nvPr/>
        </p:nvSpPr>
        <p:spPr>
          <a:xfrm>
            <a:off x="111600" y="684900"/>
            <a:ext cx="2320500" cy="424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Lock service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hierarchical namespace of directory and files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Uses paxos for consensus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clients hold locks as long as session is alive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/>
              <a:t>Used to: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elect master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bootstrap tablets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monitor tablet servers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har char="●"/>
            </a:pPr>
            <a:r>
              <a:rPr lang="en-GB"/>
              <a:t>store schema and ACLs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Microsoft Macintosh PowerPoint</Application>
  <PresentationFormat>On-screen Show (16:9)</PresentationFormat>
  <Paragraphs>467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simple-light-2</vt:lpstr>
      <vt:lpstr>Bigtable A Distributed Storage System for Structured Data</vt:lpstr>
      <vt:lpstr>What is the problem?</vt:lpstr>
      <vt:lpstr>Why is it important?</vt:lpstr>
      <vt:lpstr>Why is it hard?</vt:lpstr>
      <vt:lpstr>Solution: Bigtable</vt:lpstr>
      <vt:lpstr>Schema</vt:lpstr>
      <vt:lpstr>Sharding</vt:lpstr>
      <vt:lpstr>Bigtable Architecture</vt:lpstr>
      <vt:lpstr>Chubby</vt:lpstr>
      <vt:lpstr>METADATA tablets</vt:lpstr>
      <vt:lpstr>How to locate tablets?</vt:lpstr>
      <vt:lpstr>Master</vt:lpstr>
      <vt:lpstr>Tablet Servers</vt:lpstr>
      <vt:lpstr>SSTable</vt:lpstr>
      <vt:lpstr>SSTable</vt:lpstr>
      <vt:lpstr>SSTable &amp; memtable</vt:lpstr>
      <vt:lpstr>Merging Compaction</vt:lpstr>
      <vt:lpstr>Merging Compaction</vt:lpstr>
      <vt:lpstr>Merging Compaction</vt:lpstr>
      <vt:lpstr>Major Compaction</vt:lpstr>
      <vt:lpstr>Major Compaction</vt:lpstr>
      <vt:lpstr>Major Compaction</vt:lpstr>
      <vt:lpstr>Immutability properties</vt:lpstr>
      <vt:lpstr>Performance evaluation</vt:lpstr>
      <vt:lpstr>Conclusion</vt:lpstr>
      <vt:lpstr>Picture 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Bigtable A Distributed Storage System for Structured Data</dc:title>
  <cp:lastModifiedBy>Semih Salihoglu</cp:lastModifiedBy>
  <cp:revision>1</cp:revision>
  <dcterms:modified xsi:type="dcterms:W3CDTF">2016-09-26T17:13:11Z</dcterms:modified>
</cp:coreProperties>
</file>