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60" r:id="rId5"/>
    <p:sldId id="263" r:id="rId6"/>
    <p:sldId id="259" r:id="rId7"/>
    <p:sldId id="261" r:id="rId8"/>
    <p:sldId id="262" r:id="rId9"/>
    <p:sldId id="265" r:id="rId10"/>
    <p:sldId id="266" r:id="rId11"/>
    <p:sldId id="272" r:id="rId12"/>
    <p:sldId id="273" r:id="rId13"/>
    <p:sldId id="274" r:id="rId14"/>
    <p:sldId id="269" r:id="rId15"/>
    <p:sldId id="268" r:id="rId16"/>
    <p:sldId id="270" r:id="rId17"/>
    <p:sldId id="271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857"/>
    <p:restoredTop sz="89699"/>
  </p:normalViewPr>
  <p:slideViewPr>
    <p:cSldViewPr snapToGrid="0" snapToObjects="1">
      <p:cViewPr>
        <p:scale>
          <a:sx n="100" d="100"/>
          <a:sy n="100" d="100"/>
        </p:scale>
        <p:origin x="-80" y="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7" d="100"/>
          <a:sy n="87" d="100"/>
        </p:scale>
        <p:origin x="3904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2745B5-F390-0D42-B32E-C7B6E4A82B86}" type="datetimeFigureOut">
              <a:rPr lang="en-US" smtClean="0"/>
              <a:t>10/31/16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18499C-0C80-4D4F-8781-562E4552A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9306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CA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E7590-7CCA-7E4D-B497-526AE2F7DA35}" type="datetime1">
              <a:rPr lang="en-CA" smtClean="0"/>
              <a:t>10/31/16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68779-5E3E-4C47-89BE-E1B1FEA667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1804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CDF01-989B-0749-AE05-F8ED15A43AB9}" type="datetime1">
              <a:rPr lang="en-CA" smtClean="0"/>
              <a:t>10/31/16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68779-5E3E-4C47-89BE-E1B1FEA667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5148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90ABF-9942-BB47-ADA3-464717E895BE}" type="datetime1">
              <a:rPr lang="en-CA" smtClean="0"/>
              <a:t>10/31/16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68779-5E3E-4C47-89BE-E1B1FEA667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7717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EE3FE-A6DD-AD49-A02B-C5FCB7AC4818}" type="datetime1">
              <a:rPr lang="en-CA" smtClean="0"/>
              <a:t>10/31/16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68779-5E3E-4C47-89BE-E1B1FEA6674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49965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19999-B0A4-C547-88AA-DDE569FD4C55}" type="datetime1">
              <a:rPr lang="en-CA" smtClean="0"/>
              <a:t>10/31/16</a:t>
            </a:fld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68779-5E3E-4C47-89BE-E1B1FEA667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1293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A1FBC-219B-4C48-ABB4-236A8E09D4EC}" type="datetime1">
              <a:rPr lang="en-CA" smtClean="0"/>
              <a:t>10/31/16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68779-5E3E-4C47-89BE-E1B1FEA667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05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28540-FC80-7A4D-9BF8-CD9172D2EF4E}" type="datetime1">
              <a:rPr lang="en-CA" smtClean="0"/>
              <a:t>10/31/16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68779-5E3E-4C47-89BE-E1B1FEA667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8916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9ACE7-3E84-D842-B9D2-11EB0114647E}" type="datetime1">
              <a:rPr lang="en-CA" smtClean="0"/>
              <a:t>10/31/16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68779-5E3E-4C47-89BE-E1B1FEA667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7323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A4667-375C-3140-928E-A00BC9BA69A0}" type="datetime1">
              <a:rPr lang="en-CA" smtClean="0"/>
              <a:t>10/31/16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68779-5E3E-4C47-89BE-E1B1FEA667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7430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6B265-C8E2-054E-9F2D-E942878EFE4D}" type="datetime1">
              <a:rPr lang="en-CA" smtClean="0"/>
              <a:t>10/31/16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68779-5E3E-4C47-89BE-E1B1FEA667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828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F882F-6735-2C44-9040-DC552DDA172B}" type="datetime1">
              <a:rPr lang="en-CA" smtClean="0"/>
              <a:t>10/31/16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68779-5E3E-4C47-89BE-E1B1FEA667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436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dirty="0" smtClean="0"/>
              <a:t>Click to edit Master text styles</a:t>
            </a:r>
          </a:p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level</a:t>
            </a:r>
          </a:p>
          <a:p>
            <a:pPr lvl="4"/>
            <a:r>
              <a:rPr lang="en-CA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3E926C-572C-FB47-BFE7-3491C5688086}" type="datetime1">
              <a:rPr lang="en-CA" smtClean="0"/>
              <a:t>10/31/16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E68779-5E3E-4C47-89BE-E1B1FEA6674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208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xmlns:p14="http://schemas.microsoft.com/office/powerpoint/2010/main" id="1" dur="indefinite" restart="never" nodeType="tmRoot"/>
      </p:par>
    </p:tnLst>
  </p:timing>
  <p:hf hdr="0" ftr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 baseline="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.HelveticaNeueDeskInterface-Regular" charset="0"/>
        <a:buChar char="-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Relationship Id="rId3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Storm @ Twitter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[</a:t>
            </a:r>
            <a:r>
              <a:rPr lang="en-US" dirty="0" err="1" smtClean="0"/>
              <a:t>Toshniwal</a:t>
            </a:r>
            <a:r>
              <a:rPr lang="en-US" dirty="0" smtClean="0"/>
              <a:t> et. al. SIGMOD’14]</a:t>
            </a:r>
          </a:p>
          <a:p>
            <a:r>
              <a:rPr lang="en-US" dirty="0" smtClean="0"/>
              <a:t>Presenter: Anil </a:t>
            </a:r>
            <a:r>
              <a:rPr lang="en-US" dirty="0" err="1" smtClean="0"/>
              <a:t>Pacaci</a:t>
            </a:r>
            <a:endParaRPr lang="en-US" dirty="0" smtClean="0"/>
          </a:p>
          <a:p>
            <a:r>
              <a:rPr lang="en-US" dirty="0" err="1" smtClean="0"/>
              <a:t>apacaci@uwaterloo.ca</a:t>
            </a: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1960" y="594489"/>
            <a:ext cx="5815976" cy="1824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1935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“Acker” Bolt</a:t>
            </a:r>
          </a:p>
          <a:p>
            <a:r>
              <a:rPr lang="en-CA" dirty="0" smtClean="0"/>
              <a:t>(</a:t>
            </a:r>
            <a:r>
              <a:rPr lang="en-CA" dirty="0" err="1" smtClean="0"/>
              <a:t>tupleid</a:t>
            </a:r>
            <a:r>
              <a:rPr lang="en-CA" dirty="0" smtClean="0"/>
              <a:t>, timeout)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At least once Guarantee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38010-809D-BE42-9BB3-0988E029B5A4}" type="datetime1">
              <a:rPr lang="en-CA" smtClean="0"/>
              <a:t>10/31/16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68779-5E3E-4C47-89BE-E1B1FEA66744}" type="slidenum">
              <a:rPr lang="en-US" smtClean="0"/>
              <a:t>10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1320800"/>
            <a:ext cx="7272528" cy="4017264"/>
          </a:xfrm>
          <a:prstGeom prst="rect">
            <a:avLst/>
          </a:prstGeom>
        </p:spPr>
      </p:pic>
      <p:sp>
        <p:nvSpPr>
          <p:cNvPr id="38" name="Rounded Rectangle 37"/>
          <p:cNvSpPr/>
          <p:nvPr/>
        </p:nvSpPr>
        <p:spPr>
          <a:xfrm>
            <a:off x="6305086" y="4570869"/>
            <a:ext cx="1264114" cy="38995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 smtClean="0"/>
              <a:t>tid1:1010</a:t>
            </a:r>
            <a:endParaRPr lang="en-CA" sz="2000" b="1" dirty="0"/>
          </a:p>
        </p:txBody>
      </p:sp>
      <p:graphicFrame>
        <p:nvGraphicFramePr>
          <p:cNvPr id="40" name="Table 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4043830"/>
              </p:ext>
            </p:extLst>
          </p:nvPr>
        </p:nvGraphicFramePr>
        <p:xfrm>
          <a:off x="9448800" y="1373537"/>
          <a:ext cx="2049272" cy="73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4636"/>
                <a:gridCol w="1024636"/>
              </a:tblGrid>
              <a:tr h="239606">
                <a:tc>
                  <a:txBody>
                    <a:bodyPr/>
                    <a:lstStyle/>
                    <a:p>
                      <a:r>
                        <a:rPr lang="en-CA" dirty="0" smtClean="0"/>
                        <a:t>ID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XOR</a:t>
                      </a:r>
                      <a:endParaRPr lang="en-C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tid1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1010</a:t>
                      </a:r>
                      <a:endParaRPr lang="en-CA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1" name="TextBox 40"/>
          <p:cNvSpPr txBox="1"/>
          <p:nvPr/>
        </p:nvSpPr>
        <p:spPr>
          <a:xfrm>
            <a:off x="1238250" y="3786039"/>
            <a:ext cx="284302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b="1" dirty="0" err="1" smtClean="0">
                <a:solidFill>
                  <a:srgbClr val="FF0000"/>
                </a:solidFill>
              </a:rPr>
              <a:t>TweetSpout</a:t>
            </a:r>
            <a:r>
              <a:rPr lang="en-CA" sz="3200" b="1" dirty="0" smtClean="0">
                <a:solidFill>
                  <a:srgbClr val="FF0000"/>
                </a:solidFill>
              </a:rPr>
              <a:t>:</a:t>
            </a:r>
          </a:p>
          <a:p>
            <a:r>
              <a:rPr lang="en-CA" sz="3200" b="1" dirty="0">
                <a:solidFill>
                  <a:srgbClr val="FF0000"/>
                </a:solidFill>
              </a:rPr>
              <a:t>e</a:t>
            </a:r>
            <a:r>
              <a:rPr lang="en-CA" sz="3200" b="1" dirty="0" smtClean="0">
                <a:solidFill>
                  <a:srgbClr val="FF0000"/>
                </a:solidFill>
              </a:rPr>
              <a:t>mit tid1</a:t>
            </a:r>
            <a:endParaRPr lang="en-CA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5284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“Acker” Bolt</a:t>
            </a:r>
          </a:p>
          <a:p>
            <a:r>
              <a:rPr lang="en-CA" dirty="0" smtClean="0"/>
              <a:t>(</a:t>
            </a:r>
            <a:r>
              <a:rPr lang="en-CA" dirty="0" err="1" smtClean="0"/>
              <a:t>tupleid</a:t>
            </a:r>
            <a:r>
              <a:rPr lang="en-CA" dirty="0" smtClean="0"/>
              <a:t>, timeout)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At least once Guarantee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1FCEF-FAD7-9C46-BADA-6B17FE03EA1A}" type="datetime1">
              <a:rPr lang="en-CA" smtClean="0"/>
              <a:t>10/31/16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68779-5E3E-4C47-89BE-E1B1FEA66744}" type="slidenum">
              <a:rPr lang="en-US" smtClean="0"/>
              <a:t>11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1320800"/>
            <a:ext cx="7272528" cy="4017264"/>
          </a:xfrm>
          <a:prstGeom prst="rect">
            <a:avLst/>
          </a:prstGeom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9288362"/>
              </p:ext>
            </p:extLst>
          </p:nvPr>
        </p:nvGraphicFramePr>
        <p:xfrm>
          <a:off x="9448800" y="1373537"/>
          <a:ext cx="2049272" cy="73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4636"/>
                <a:gridCol w="1024636"/>
              </a:tblGrid>
              <a:tr h="239606">
                <a:tc>
                  <a:txBody>
                    <a:bodyPr/>
                    <a:lstStyle/>
                    <a:p>
                      <a:r>
                        <a:rPr lang="en-CA" dirty="0" smtClean="0"/>
                        <a:t>ID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XOR</a:t>
                      </a:r>
                      <a:endParaRPr lang="en-C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tid1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0110</a:t>
                      </a:r>
                      <a:endParaRPr lang="en-CA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Rounded Rectangle 7"/>
          <p:cNvSpPr/>
          <p:nvPr/>
        </p:nvSpPr>
        <p:spPr>
          <a:xfrm>
            <a:off x="6305086" y="4570869"/>
            <a:ext cx="1264114" cy="38995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 smtClean="0"/>
              <a:t>tid1:1010</a:t>
            </a:r>
            <a:endParaRPr lang="en-CA" sz="2000" b="1" dirty="0"/>
          </a:p>
        </p:txBody>
      </p:sp>
      <p:sp>
        <p:nvSpPr>
          <p:cNvPr id="9" name="Rounded Rectangle 8"/>
          <p:cNvSpPr/>
          <p:nvPr/>
        </p:nvSpPr>
        <p:spPr>
          <a:xfrm>
            <a:off x="9448800" y="4570868"/>
            <a:ext cx="1264114" cy="38995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 smtClean="0"/>
              <a:t>tid1:1100</a:t>
            </a:r>
            <a:endParaRPr lang="en-CA" sz="2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238250" y="3786039"/>
            <a:ext cx="284302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b="1" dirty="0" err="1" smtClean="0">
                <a:solidFill>
                  <a:srgbClr val="FF0000"/>
                </a:solidFill>
              </a:rPr>
              <a:t>TweetParse</a:t>
            </a:r>
            <a:r>
              <a:rPr lang="en-CA" sz="3200" b="1" dirty="0" smtClean="0">
                <a:solidFill>
                  <a:srgbClr val="FF0000"/>
                </a:solidFill>
              </a:rPr>
              <a:t>:</a:t>
            </a:r>
          </a:p>
          <a:p>
            <a:r>
              <a:rPr lang="en-CA" sz="3200" b="1" dirty="0">
                <a:solidFill>
                  <a:srgbClr val="FF0000"/>
                </a:solidFill>
              </a:rPr>
              <a:t>e</a:t>
            </a:r>
            <a:r>
              <a:rPr lang="en-CA" sz="3200" b="1" dirty="0" smtClean="0">
                <a:solidFill>
                  <a:srgbClr val="FF0000"/>
                </a:solidFill>
              </a:rPr>
              <a:t>mit tid1</a:t>
            </a:r>
            <a:endParaRPr lang="en-CA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51989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“Acker” Bolt</a:t>
            </a:r>
          </a:p>
          <a:p>
            <a:r>
              <a:rPr lang="en-CA" dirty="0" smtClean="0"/>
              <a:t>(</a:t>
            </a:r>
            <a:r>
              <a:rPr lang="en-CA" dirty="0" err="1" smtClean="0"/>
              <a:t>tupleid</a:t>
            </a:r>
            <a:r>
              <a:rPr lang="en-CA" dirty="0" smtClean="0"/>
              <a:t>, timeout)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At least once Guarantee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6079F-3728-AE4F-A222-FE6ED8B9DE55}" type="datetime1">
              <a:rPr lang="en-CA" smtClean="0"/>
              <a:t>10/31/16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68779-5E3E-4C47-89BE-E1B1FEA66744}" type="slidenum">
              <a:rPr lang="en-US" smtClean="0"/>
              <a:t>12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1320800"/>
            <a:ext cx="7272528" cy="4017264"/>
          </a:xfrm>
          <a:prstGeom prst="rect">
            <a:avLst/>
          </a:prstGeom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8522644"/>
              </p:ext>
            </p:extLst>
          </p:nvPr>
        </p:nvGraphicFramePr>
        <p:xfrm>
          <a:off x="9448800" y="1373537"/>
          <a:ext cx="2049272" cy="73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4636"/>
                <a:gridCol w="1024636"/>
              </a:tblGrid>
              <a:tr h="239606">
                <a:tc>
                  <a:txBody>
                    <a:bodyPr/>
                    <a:lstStyle/>
                    <a:p>
                      <a:r>
                        <a:rPr lang="en-CA" dirty="0" smtClean="0"/>
                        <a:t>ID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XOR</a:t>
                      </a:r>
                      <a:endParaRPr lang="en-C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tid1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1100</a:t>
                      </a:r>
                      <a:endParaRPr lang="en-CA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Rounded Rectangle 7"/>
          <p:cNvSpPr/>
          <p:nvPr/>
        </p:nvSpPr>
        <p:spPr>
          <a:xfrm>
            <a:off x="6305086" y="4570869"/>
            <a:ext cx="1264114" cy="38995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 smtClean="0"/>
              <a:t>tid1:1010</a:t>
            </a:r>
            <a:endParaRPr lang="en-CA" sz="2000" b="1" dirty="0"/>
          </a:p>
        </p:txBody>
      </p:sp>
      <p:sp>
        <p:nvSpPr>
          <p:cNvPr id="9" name="Rounded Rectangle 8"/>
          <p:cNvSpPr/>
          <p:nvPr/>
        </p:nvSpPr>
        <p:spPr>
          <a:xfrm>
            <a:off x="9448800" y="4570868"/>
            <a:ext cx="1264114" cy="38995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 smtClean="0"/>
              <a:t>tid1:1100</a:t>
            </a:r>
            <a:endParaRPr lang="en-CA" sz="2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238250" y="3786039"/>
            <a:ext cx="284302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b="1" dirty="0" err="1" smtClean="0">
                <a:solidFill>
                  <a:srgbClr val="FF0000"/>
                </a:solidFill>
              </a:rPr>
              <a:t>TweetParse</a:t>
            </a:r>
            <a:r>
              <a:rPr lang="en-CA" sz="3200" b="1" dirty="0" smtClean="0">
                <a:solidFill>
                  <a:srgbClr val="FF0000"/>
                </a:solidFill>
              </a:rPr>
              <a:t>:</a:t>
            </a:r>
          </a:p>
          <a:p>
            <a:r>
              <a:rPr lang="en-CA" sz="3200" b="1" dirty="0" err="1">
                <a:solidFill>
                  <a:srgbClr val="FF0000"/>
                </a:solidFill>
              </a:rPr>
              <a:t>a</a:t>
            </a:r>
            <a:r>
              <a:rPr lang="en-CA" sz="3200" b="1" dirty="0" err="1" smtClean="0">
                <a:solidFill>
                  <a:srgbClr val="FF0000"/>
                </a:solidFill>
              </a:rPr>
              <a:t>ck</a:t>
            </a:r>
            <a:r>
              <a:rPr lang="en-CA" sz="3200" b="1" dirty="0" smtClean="0">
                <a:solidFill>
                  <a:srgbClr val="FF0000"/>
                </a:solidFill>
              </a:rPr>
              <a:t> tid1</a:t>
            </a:r>
            <a:endParaRPr lang="en-CA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10314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“Acker” Bolt</a:t>
            </a:r>
          </a:p>
          <a:p>
            <a:r>
              <a:rPr lang="en-CA" dirty="0" smtClean="0"/>
              <a:t>(</a:t>
            </a:r>
            <a:r>
              <a:rPr lang="en-CA" dirty="0" err="1" smtClean="0"/>
              <a:t>tupleid</a:t>
            </a:r>
            <a:r>
              <a:rPr lang="en-CA" dirty="0" smtClean="0"/>
              <a:t>, timeout)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At least once Guarantee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C70C4-0BAB-9D43-96B5-EA15FF53B56A}" type="datetime1">
              <a:rPr lang="en-CA" smtClean="0"/>
              <a:t>10/31/16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68779-5E3E-4C47-89BE-E1B1FEA66744}" type="slidenum">
              <a:rPr lang="en-US" smtClean="0"/>
              <a:t>13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1320800"/>
            <a:ext cx="7272528" cy="4017264"/>
          </a:xfrm>
          <a:prstGeom prst="rect">
            <a:avLst/>
          </a:prstGeom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019768"/>
              </p:ext>
            </p:extLst>
          </p:nvPr>
        </p:nvGraphicFramePr>
        <p:xfrm>
          <a:off x="9448800" y="1373537"/>
          <a:ext cx="2049272" cy="73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4636"/>
                <a:gridCol w="1024636"/>
              </a:tblGrid>
              <a:tr h="239606">
                <a:tc>
                  <a:txBody>
                    <a:bodyPr/>
                    <a:lstStyle/>
                    <a:p>
                      <a:r>
                        <a:rPr lang="en-CA" dirty="0" smtClean="0"/>
                        <a:t>ID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XOR</a:t>
                      </a:r>
                      <a:endParaRPr lang="en-C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tid1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0000</a:t>
                      </a:r>
                      <a:endParaRPr lang="en-CA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Rounded Rectangle 8"/>
          <p:cNvSpPr/>
          <p:nvPr/>
        </p:nvSpPr>
        <p:spPr>
          <a:xfrm>
            <a:off x="6305086" y="4570869"/>
            <a:ext cx="1264114" cy="38995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 smtClean="0"/>
              <a:t>tid1:1010</a:t>
            </a:r>
            <a:endParaRPr lang="en-CA" sz="2000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9448800" y="4570868"/>
            <a:ext cx="1264114" cy="38995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 smtClean="0"/>
              <a:t>tid1:1100</a:t>
            </a:r>
            <a:endParaRPr lang="en-CA" sz="2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238250" y="3786039"/>
            <a:ext cx="284302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b="1" dirty="0" err="1" smtClean="0">
                <a:solidFill>
                  <a:srgbClr val="FF0000"/>
                </a:solidFill>
              </a:rPr>
              <a:t>WordCount</a:t>
            </a:r>
            <a:r>
              <a:rPr lang="en-CA" sz="3200" b="1" dirty="0" smtClean="0">
                <a:solidFill>
                  <a:srgbClr val="FF0000"/>
                </a:solidFill>
              </a:rPr>
              <a:t>:</a:t>
            </a:r>
          </a:p>
          <a:p>
            <a:r>
              <a:rPr lang="en-CA" sz="3200" b="1" dirty="0" err="1" smtClean="0">
                <a:solidFill>
                  <a:srgbClr val="FF0000"/>
                </a:solidFill>
              </a:rPr>
              <a:t>ack</a:t>
            </a:r>
            <a:r>
              <a:rPr lang="en-CA" sz="3200" b="1" dirty="0" smtClean="0">
                <a:solidFill>
                  <a:srgbClr val="FF0000"/>
                </a:solidFill>
              </a:rPr>
              <a:t> tid1</a:t>
            </a:r>
            <a:endParaRPr lang="en-CA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93548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281" y="2298700"/>
            <a:ext cx="11334919" cy="3151956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Experiments – Fault Tolerance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7D305-8146-D043-A389-9AA268C55009}" type="datetime1">
              <a:rPr lang="en-CA" smtClean="0"/>
              <a:t>10/31/16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68779-5E3E-4C47-89BE-E1B1FEA66744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8624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General Purpose Stream Data Processing</a:t>
            </a:r>
          </a:p>
          <a:p>
            <a:pPr lvl="1"/>
            <a:r>
              <a:rPr lang="en-CA" dirty="0" smtClean="0"/>
              <a:t>Distributed</a:t>
            </a:r>
          </a:p>
          <a:p>
            <a:pPr lvl="1"/>
            <a:r>
              <a:rPr lang="en-CA" dirty="0" smtClean="0"/>
              <a:t>Fault-tolerant</a:t>
            </a:r>
          </a:p>
          <a:p>
            <a:pPr lvl="1"/>
            <a:r>
              <a:rPr lang="en-CA" dirty="0" smtClean="0"/>
              <a:t>Message Processing Guarantees</a:t>
            </a:r>
          </a:p>
          <a:p>
            <a:r>
              <a:rPr lang="en-CA" dirty="0" smtClean="0"/>
              <a:t>Deployed at Twitter Scale</a:t>
            </a:r>
          </a:p>
          <a:p>
            <a:pPr lvl="1"/>
            <a:r>
              <a:rPr lang="en-CA" dirty="0" smtClean="0"/>
              <a:t>30 topologies in </a:t>
            </a:r>
            <a:r>
              <a:rPr lang="en-CA" dirty="0" smtClean="0">
                <a:solidFill>
                  <a:srgbClr val="C00000"/>
                </a:solidFill>
              </a:rPr>
              <a:t>200 </a:t>
            </a:r>
            <a:r>
              <a:rPr lang="en-CA" dirty="0" smtClean="0"/>
              <a:t>Node cluster</a:t>
            </a:r>
          </a:p>
          <a:p>
            <a:pPr lvl="1"/>
            <a:r>
              <a:rPr lang="en-CA" dirty="0" smtClean="0"/>
              <a:t> </a:t>
            </a:r>
            <a:r>
              <a:rPr lang="en-CA" dirty="0" smtClean="0">
                <a:solidFill>
                  <a:srgbClr val="C00000"/>
                </a:solidFill>
              </a:rPr>
              <a:t>50 Billion</a:t>
            </a:r>
            <a:r>
              <a:rPr lang="en-CA" dirty="0" smtClean="0"/>
              <a:t> Message/Day </a:t>
            </a:r>
          </a:p>
          <a:p>
            <a:pPr lvl="1"/>
            <a:r>
              <a:rPr lang="en-CA" dirty="0" smtClean="0"/>
              <a:t>Average latency &lt; </a:t>
            </a:r>
            <a:r>
              <a:rPr lang="en-CA" dirty="0" smtClean="0">
                <a:solidFill>
                  <a:srgbClr val="C00000"/>
                </a:solidFill>
              </a:rPr>
              <a:t>50ms</a:t>
            </a:r>
          </a:p>
          <a:p>
            <a:pPr lvl="1"/>
            <a:endParaRPr lang="en-CA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Conclusions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B4A38-A386-8242-9C30-755000F6C5F0}" type="datetime1">
              <a:rPr lang="en-CA" smtClean="0"/>
              <a:t>10/31/16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68779-5E3E-4C47-89BE-E1B1FEA66744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2228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Comparison to Hadoop</a:t>
            </a:r>
          </a:p>
          <a:p>
            <a:pPr lvl="1"/>
            <a:r>
              <a:rPr lang="en-CA" dirty="0" smtClean="0"/>
              <a:t>Batch processing vs stream processing</a:t>
            </a:r>
          </a:p>
          <a:p>
            <a:pPr lvl="1"/>
            <a:r>
              <a:rPr lang="en-CA" dirty="0" smtClean="0"/>
              <a:t>Real-time</a:t>
            </a:r>
          </a:p>
          <a:p>
            <a:r>
              <a:rPr lang="en-CA" dirty="0" smtClean="0"/>
              <a:t>Comparison to STREAM – CQL</a:t>
            </a:r>
          </a:p>
          <a:p>
            <a:pPr lvl="1">
              <a:buFontTx/>
              <a:buChar char="-"/>
            </a:pPr>
            <a:r>
              <a:rPr lang="en-CA" dirty="0" smtClean="0"/>
              <a:t>Distributed vs centralized</a:t>
            </a:r>
          </a:p>
          <a:p>
            <a:pPr lvl="1">
              <a:buFontTx/>
              <a:buChar char="-"/>
            </a:pPr>
            <a:r>
              <a:rPr lang="en-CA" dirty="0" smtClean="0"/>
              <a:t>Declarative vs UDF</a:t>
            </a:r>
          </a:p>
          <a:p>
            <a:r>
              <a:rPr lang="en-CA" dirty="0" smtClean="0"/>
              <a:t>Exactly once semantics?</a:t>
            </a:r>
          </a:p>
          <a:p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Discussion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C5EA4-3375-F541-8D9A-8886B7E5293D}" type="datetime1">
              <a:rPr lang="en-CA" smtClean="0"/>
              <a:t>10/31/16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68779-5E3E-4C47-89BE-E1B1FEA66744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2992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err="1" smtClean="0"/>
              <a:t>ZooKeeper</a:t>
            </a:r>
            <a:r>
              <a:rPr lang="en-CA" dirty="0" smtClean="0"/>
              <a:t> Scalability</a:t>
            </a:r>
          </a:p>
          <a:p>
            <a:pPr lvl="1"/>
            <a:r>
              <a:rPr lang="en-CA" dirty="0" smtClean="0"/>
              <a:t>Commodity Cluster: 300 workers</a:t>
            </a:r>
          </a:p>
          <a:p>
            <a:pPr lvl="1"/>
            <a:r>
              <a:rPr lang="en-CA" dirty="0" smtClean="0"/>
              <a:t>Database Hardware: 1200 Workers</a:t>
            </a:r>
          </a:p>
          <a:p>
            <a:pPr lvl="1"/>
            <a:r>
              <a:rPr lang="en-CA" dirty="0" smtClean="0"/>
              <a:t>In-house Kafka Client</a:t>
            </a:r>
          </a:p>
          <a:p>
            <a:r>
              <a:rPr lang="en-CA" dirty="0" smtClean="0"/>
              <a:t>Max Spout Tuning</a:t>
            </a:r>
          </a:p>
          <a:p>
            <a:pPr lvl="1"/>
            <a:r>
              <a:rPr lang="en-CA" dirty="0" smtClean="0"/>
              <a:t># of in-fly tuples</a:t>
            </a:r>
          </a:p>
          <a:p>
            <a:pPr lvl="1"/>
            <a:r>
              <a:rPr lang="en-CA" dirty="0" smtClean="0"/>
              <a:t>Last action – last progress</a:t>
            </a:r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Twitter Experience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313BB-C58D-E946-B2B5-52CCA83AB7B5}" type="datetime1">
              <a:rPr lang="en-CA" smtClean="0"/>
              <a:t>10/31/16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68779-5E3E-4C47-89BE-E1B1FEA66744}" type="slidenum">
              <a:rPr lang="en-US" smtClean="0"/>
              <a:t>17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3500" y="1870075"/>
            <a:ext cx="5624763" cy="474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412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Data Processing Guarantees</a:t>
            </a:r>
          </a:p>
          <a:p>
            <a:r>
              <a:rPr lang="en-CA" dirty="0" smtClean="0"/>
              <a:t>Fault-tolerance</a:t>
            </a:r>
          </a:p>
          <a:p>
            <a:r>
              <a:rPr lang="en-CA" dirty="0" smtClean="0"/>
              <a:t>Horizontal Scalability</a:t>
            </a:r>
          </a:p>
          <a:p>
            <a:r>
              <a:rPr lang="en-CA" smtClean="0"/>
              <a:t>Easy to use </a:t>
            </a:r>
            <a:endParaRPr lang="en-CA" dirty="0" smtClean="0"/>
          </a:p>
          <a:p>
            <a:r>
              <a:rPr lang="en-CA" dirty="0" smtClean="0"/>
              <a:t>Storm: Open-source, Real-time Hadoop</a:t>
            </a:r>
            <a:endParaRPr lang="en-CA" dirty="0"/>
          </a:p>
          <a:p>
            <a:pPr lvl="1"/>
            <a:r>
              <a:rPr lang="en-CA" dirty="0"/>
              <a:t>Stream Processing</a:t>
            </a:r>
          </a:p>
          <a:p>
            <a:pPr lvl="1"/>
            <a:r>
              <a:rPr lang="en-CA" dirty="0"/>
              <a:t>Distributed RPC</a:t>
            </a:r>
          </a:p>
          <a:p>
            <a:pPr lvl="1"/>
            <a:r>
              <a:rPr lang="en-CA" dirty="0"/>
              <a:t>Continuous Computation</a:t>
            </a:r>
          </a:p>
          <a:p>
            <a:pPr marL="0" indent="0">
              <a:buNone/>
            </a:pPr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Motivation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D35FB-5876-F645-B46D-65E302EA6CCD}" type="datetime1">
              <a:rPr lang="en-CA" smtClean="0"/>
              <a:t>10/31/16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68779-5E3E-4C47-89BE-E1B1FEA66744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24625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Streams</a:t>
            </a:r>
          </a:p>
          <a:p>
            <a:r>
              <a:rPr lang="en-CA" dirty="0" smtClean="0"/>
              <a:t>Spouts</a:t>
            </a:r>
          </a:p>
          <a:p>
            <a:r>
              <a:rPr lang="en-CA" dirty="0" smtClean="0"/>
              <a:t>Bolts</a:t>
            </a:r>
          </a:p>
          <a:p>
            <a:r>
              <a:rPr lang="en-CA" dirty="0" smtClean="0"/>
              <a:t>Topologies</a:t>
            </a:r>
          </a:p>
          <a:p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Storm Data Model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F2F9E-715E-D541-80BE-3FF5516012CC}" type="datetime1">
              <a:rPr lang="en-CA" smtClean="0"/>
              <a:t>10/31/16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68779-5E3E-4C47-89BE-E1B1FEA66744}" type="slidenum">
              <a:rPr lang="en-US" smtClean="0"/>
              <a:t>3</a:t>
            </a:fld>
            <a:endParaRPr lang="en-US" dirty="0"/>
          </a:p>
        </p:txBody>
      </p:sp>
      <p:cxnSp>
        <p:nvCxnSpPr>
          <p:cNvPr id="35" name="Straight Arrow Connector 34"/>
          <p:cNvCxnSpPr>
            <a:stCxn id="60" idx="3"/>
            <a:endCxn id="44" idx="1"/>
          </p:cNvCxnSpPr>
          <p:nvPr/>
        </p:nvCxnSpPr>
        <p:spPr>
          <a:xfrm>
            <a:off x="4367080" y="4795987"/>
            <a:ext cx="1243231" cy="5916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45" idx="3"/>
            <a:endCxn id="68" idx="1"/>
          </p:cNvCxnSpPr>
          <p:nvPr/>
        </p:nvCxnSpPr>
        <p:spPr>
          <a:xfrm flipV="1">
            <a:off x="7569199" y="4795715"/>
            <a:ext cx="1010770" cy="6188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68" idx="3"/>
            <a:endCxn id="48" idx="1"/>
          </p:cNvCxnSpPr>
          <p:nvPr/>
        </p:nvCxnSpPr>
        <p:spPr>
          <a:xfrm flipV="1">
            <a:off x="9799917" y="4794751"/>
            <a:ext cx="772907" cy="964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42" name="Group 41"/>
          <p:cNvGrpSpPr/>
          <p:nvPr/>
        </p:nvGrpSpPr>
        <p:grpSpPr>
          <a:xfrm>
            <a:off x="5610311" y="4640647"/>
            <a:ext cx="1958888" cy="322512"/>
            <a:chOff x="1970690" y="627646"/>
            <a:chExt cx="2916118" cy="360288"/>
          </a:xfrm>
        </p:grpSpPr>
        <p:sp>
          <p:nvSpPr>
            <p:cNvPr id="43" name="Rounded Rectangle 42"/>
            <p:cNvSpPr/>
            <p:nvPr/>
          </p:nvSpPr>
          <p:spPr>
            <a:xfrm>
              <a:off x="2979219" y="627646"/>
              <a:ext cx="899060" cy="360288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CA" sz="2000" b="1" dirty="0" smtClean="0"/>
                <a:t>T</a:t>
              </a:r>
              <a:endParaRPr lang="en-CA" sz="2000" b="1" dirty="0"/>
            </a:p>
          </p:txBody>
        </p:sp>
        <p:sp>
          <p:nvSpPr>
            <p:cNvPr id="44" name="Rounded Rectangle 43"/>
            <p:cNvSpPr/>
            <p:nvPr/>
          </p:nvSpPr>
          <p:spPr>
            <a:xfrm>
              <a:off x="1970690" y="627646"/>
              <a:ext cx="899060" cy="360288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CA" sz="2000" b="1" dirty="0" smtClean="0"/>
                <a:t>T</a:t>
              </a:r>
              <a:endParaRPr lang="en-CA" sz="2000" b="1" dirty="0"/>
            </a:p>
          </p:txBody>
        </p:sp>
        <p:sp>
          <p:nvSpPr>
            <p:cNvPr id="45" name="Rounded Rectangle 44"/>
            <p:cNvSpPr/>
            <p:nvPr/>
          </p:nvSpPr>
          <p:spPr>
            <a:xfrm>
              <a:off x="3987748" y="627646"/>
              <a:ext cx="899060" cy="360288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CA" sz="2000" b="1" dirty="0" smtClean="0"/>
                <a:t>T</a:t>
              </a:r>
              <a:endParaRPr lang="en-CA" sz="2000" b="1" dirty="0"/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10572824" y="4635500"/>
            <a:ext cx="1274155" cy="318500"/>
            <a:chOff x="1970689" y="2252923"/>
            <a:chExt cx="2062191" cy="418560"/>
          </a:xfrm>
        </p:grpSpPr>
        <p:sp>
          <p:nvSpPr>
            <p:cNvPr id="47" name="Rounded Rectangle 46"/>
            <p:cNvSpPr/>
            <p:nvPr/>
          </p:nvSpPr>
          <p:spPr>
            <a:xfrm>
              <a:off x="3055418" y="2252923"/>
              <a:ext cx="977462" cy="418559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CA" sz="2000" b="1" dirty="0" smtClean="0"/>
                <a:t>T</a:t>
              </a:r>
              <a:endParaRPr lang="en-CA" sz="2000" b="1" dirty="0"/>
            </a:p>
          </p:txBody>
        </p:sp>
        <p:sp>
          <p:nvSpPr>
            <p:cNvPr id="48" name="Rounded Rectangle 47"/>
            <p:cNvSpPr/>
            <p:nvPr/>
          </p:nvSpPr>
          <p:spPr>
            <a:xfrm>
              <a:off x="1970689" y="2252924"/>
              <a:ext cx="977462" cy="418559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CA" sz="2000" b="1" dirty="0" smtClean="0"/>
                <a:t>T</a:t>
              </a:r>
              <a:endParaRPr lang="en-CA" sz="2000" b="1" dirty="0"/>
            </a:p>
          </p:txBody>
        </p:sp>
      </p:grpSp>
      <p:pic>
        <p:nvPicPr>
          <p:cNvPr id="56" name="Picture 5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139" y="4033146"/>
            <a:ext cx="1095583" cy="1547728"/>
          </a:xfrm>
          <a:prstGeom prst="rect">
            <a:avLst/>
          </a:prstGeom>
        </p:spPr>
      </p:pic>
      <p:cxnSp>
        <p:nvCxnSpPr>
          <p:cNvPr id="57" name="Straight Arrow Connector 56"/>
          <p:cNvCxnSpPr>
            <a:stCxn id="56" idx="3"/>
            <a:endCxn id="60" idx="1"/>
          </p:cNvCxnSpPr>
          <p:nvPr/>
        </p:nvCxnSpPr>
        <p:spPr>
          <a:xfrm flipV="1">
            <a:off x="1765722" y="4795987"/>
            <a:ext cx="1349810" cy="11023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60" name="Picture 5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9" t="42638" r="85160" b="37469"/>
          <a:stretch/>
        </p:blipFill>
        <p:spPr>
          <a:xfrm>
            <a:off x="3115532" y="4149354"/>
            <a:ext cx="1251548" cy="1293266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593" t="4135" r="45054" b="75972"/>
          <a:stretch/>
        </p:blipFill>
        <p:spPr>
          <a:xfrm>
            <a:off x="8579969" y="4108107"/>
            <a:ext cx="1219948" cy="1375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0451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" name="Curved Connector 44"/>
          <p:cNvCxnSpPr>
            <a:stCxn id="21" idx="2"/>
            <a:endCxn id="23" idx="1"/>
          </p:cNvCxnSpPr>
          <p:nvPr/>
        </p:nvCxnSpPr>
        <p:spPr>
          <a:xfrm rot="16200000" flipH="1">
            <a:off x="893153" y="3038686"/>
            <a:ext cx="1832821" cy="1942726"/>
          </a:xfrm>
          <a:prstGeom prst="curvedConnector2">
            <a:avLst/>
          </a:prstGeom>
          <a:ln w="762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6" name="Curved Connector 45"/>
          <p:cNvCxnSpPr>
            <a:stCxn id="23" idx="3"/>
            <a:endCxn id="22" idx="1"/>
          </p:cNvCxnSpPr>
          <p:nvPr/>
        </p:nvCxnSpPr>
        <p:spPr>
          <a:xfrm flipV="1">
            <a:off x="4000874" y="4488239"/>
            <a:ext cx="4317250" cy="438221"/>
          </a:xfrm>
          <a:prstGeom prst="curvedConnector3">
            <a:avLst>
              <a:gd name="adj1" fmla="val 50000"/>
            </a:avLst>
          </a:prstGeom>
          <a:ln w="762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Storm – Word Count Example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9908D-FD21-E241-87BF-43C135B8A96F}" type="datetime1">
              <a:rPr lang="en-CA" smtClean="0"/>
              <a:t>10/31/16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68779-5E3E-4C47-89BE-E1B1FEA66744}" type="slidenum">
              <a:rPr lang="en-US" smtClean="0"/>
              <a:t>4</a:t>
            </a:fld>
            <a:endParaRPr lang="en-US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9" t="42638" r="85160" b="37469"/>
          <a:stretch/>
        </p:blipFill>
        <p:spPr>
          <a:xfrm>
            <a:off x="212426" y="1800373"/>
            <a:ext cx="1251548" cy="129326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593" t="4135" r="45054" b="75972"/>
          <a:stretch/>
        </p:blipFill>
        <p:spPr>
          <a:xfrm>
            <a:off x="8318124" y="3800631"/>
            <a:ext cx="1219948" cy="137521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593" t="4135" r="45054" b="75972"/>
          <a:stretch/>
        </p:blipFill>
        <p:spPr>
          <a:xfrm>
            <a:off x="2780926" y="4238852"/>
            <a:ext cx="1219948" cy="1375215"/>
          </a:xfrm>
          <a:prstGeom prst="rect">
            <a:avLst/>
          </a:prstGeom>
        </p:spPr>
      </p:pic>
      <p:sp>
        <p:nvSpPr>
          <p:cNvPr id="24" name="Rounded Rectangle 23"/>
          <p:cNvSpPr/>
          <p:nvPr/>
        </p:nvSpPr>
        <p:spPr>
          <a:xfrm>
            <a:off x="175332" y="4209172"/>
            <a:ext cx="2034468" cy="686801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 smtClean="0"/>
              <a:t>The cat and the fiddle</a:t>
            </a:r>
            <a:endParaRPr lang="en-CA" sz="2000" b="1" dirty="0"/>
          </a:p>
        </p:txBody>
      </p:sp>
      <p:grpSp>
        <p:nvGrpSpPr>
          <p:cNvPr id="50" name="Group 49"/>
          <p:cNvGrpSpPr/>
          <p:nvPr/>
        </p:nvGrpSpPr>
        <p:grpSpPr>
          <a:xfrm>
            <a:off x="4724400" y="3342487"/>
            <a:ext cx="2515907" cy="2501456"/>
            <a:chOff x="4724400" y="3342487"/>
            <a:chExt cx="2515907" cy="2501456"/>
          </a:xfrm>
        </p:grpSpPr>
        <p:sp>
          <p:nvSpPr>
            <p:cNvPr id="25" name="Rounded Rectangle 24"/>
            <p:cNvSpPr/>
            <p:nvPr/>
          </p:nvSpPr>
          <p:spPr>
            <a:xfrm>
              <a:off x="5839572" y="4920045"/>
              <a:ext cx="698500" cy="389953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CA" sz="2000" b="1" dirty="0" smtClean="0"/>
                <a:t>the</a:t>
              </a:r>
              <a:endParaRPr lang="en-CA" sz="2000" b="1" dirty="0"/>
            </a:p>
          </p:txBody>
        </p:sp>
        <p:sp>
          <p:nvSpPr>
            <p:cNvPr id="26" name="Rounded Rectangle 25"/>
            <p:cNvSpPr/>
            <p:nvPr/>
          </p:nvSpPr>
          <p:spPr>
            <a:xfrm>
              <a:off x="4724400" y="3342487"/>
              <a:ext cx="698500" cy="389953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CA" sz="2000" b="1" dirty="0" smtClean="0"/>
                <a:t>the</a:t>
              </a:r>
              <a:endParaRPr lang="en-CA" sz="2000" b="1" dirty="0"/>
            </a:p>
          </p:txBody>
        </p:sp>
        <p:sp>
          <p:nvSpPr>
            <p:cNvPr id="28" name="Rounded Rectangle 27"/>
            <p:cNvSpPr/>
            <p:nvPr/>
          </p:nvSpPr>
          <p:spPr>
            <a:xfrm>
              <a:off x="5178425" y="3875639"/>
              <a:ext cx="737160" cy="389953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CA" sz="2000" b="1" dirty="0" smtClean="0"/>
                <a:t>cat</a:t>
              </a:r>
              <a:endParaRPr lang="en-CA" sz="2000" b="1" dirty="0"/>
            </a:p>
          </p:txBody>
        </p:sp>
        <p:sp>
          <p:nvSpPr>
            <p:cNvPr id="29" name="Rounded Rectangle 28"/>
            <p:cNvSpPr/>
            <p:nvPr/>
          </p:nvSpPr>
          <p:spPr>
            <a:xfrm>
              <a:off x="5585385" y="4386100"/>
              <a:ext cx="698500" cy="389953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CA" sz="2000" b="1" dirty="0" smtClean="0"/>
                <a:t>and</a:t>
              </a:r>
              <a:endParaRPr lang="en-CA" sz="2000" b="1" dirty="0"/>
            </a:p>
          </p:txBody>
        </p:sp>
        <p:sp>
          <p:nvSpPr>
            <p:cNvPr id="31" name="Rounded Rectangle 30"/>
            <p:cNvSpPr/>
            <p:nvPr/>
          </p:nvSpPr>
          <p:spPr>
            <a:xfrm>
              <a:off x="6313207" y="5453990"/>
              <a:ext cx="927100" cy="389953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CA" sz="2000" b="1" dirty="0" smtClean="0"/>
                <a:t>fiddle</a:t>
              </a:r>
              <a:endParaRPr lang="en-CA" sz="2000" b="1" dirty="0"/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9287434" y="2901580"/>
            <a:ext cx="2464734" cy="2000745"/>
            <a:chOff x="9287434" y="2901580"/>
            <a:chExt cx="2464734" cy="2000745"/>
          </a:xfrm>
        </p:grpSpPr>
        <p:sp>
          <p:nvSpPr>
            <p:cNvPr id="32" name="Rounded Rectangle 31"/>
            <p:cNvSpPr/>
            <p:nvPr/>
          </p:nvSpPr>
          <p:spPr>
            <a:xfrm>
              <a:off x="9287434" y="2901580"/>
              <a:ext cx="1244600" cy="389953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CA" sz="2000" b="1" dirty="0" smtClean="0"/>
                <a:t>cat - 1</a:t>
              </a:r>
              <a:endParaRPr lang="en-CA" sz="2000" b="1" dirty="0"/>
            </a:p>
          </p:txBody>
        </p:sp>
        <p:sp>
          <p:nvSpPr>
            <p:cNvPr id="34" name="Rounded Rectangle 33"/>
            <p:cNvSpPr/>
            <p:nvPr/>
          </p:nvSpPr>
          <p:spPr>
            <a:xfrm>
              <a:off x="10091643" y="3948580"/>
              <a:ext cx="1028700" cy="389953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CA" sz="2000" b="1" dirty="0"/>
                <a:t>t</a:t>
              </a:r>
              <a:r>
                <a:rPr lang="en-CA" sz="2000" b="1" dirty="0" smtClean="0"/>
                <a:t>he - 2</a:t>
              </a:r>
              <a:endParaRPr lang="en-CA" sz="2000" b="1" dirty="0"/>
            </a:p>
          </p:txBody>
        </p:sp>
        <p:sp>
          <p:nvSpPr>
            <p:cNvPr id="35" name="Rounded Rectangle 34"/>
            <p:cNvSpPr/>
            <p:nvPr/>
          </p:nvSpPr>
          <p:spPr>
            <a:xfrm>
              <a:off x="10488518" y="4512372"/>
              <a:ext cx="1263650" cy="389953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CA" sz="2000" b="1" dirty="0" smtClean="0"/>
                <a:t>fiddle - 1</a:t>
              </a:r>
              <a:endParaRPr lang="en-CA" sz="2000" b="1" dirty="0"/>
            </a:p>
          </p:txBody>
        </p:sp>
        <p:sp>
          <p:nvSpPr>
            <p:cNvPr id="36" name="Rounded Rectangle 35"/>
            <p:cNvSpPr/>
            <p:nvPr/>
          </p:nvSpPr>
          <p:spPr>
            <a:xfrm>
              <a:off x="9792819" y="3451005"/>
              <a:ext cx="1141881" cy="389953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CA" sz="2000" b="1" dirty="0" smtClean="0"/>
                <a:t>and - 1</a:t>
              </a:r>
              <a:endParaRPr lang="en-CA" sz="2000" b="1" dirty="0"/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1352322" y="1757421"/>
            <a:ext cx="20563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b="1" dirty="0" smtClean="0">
                <a:solidFill>
                  <a:srgbClr val="C00000"/>
                </a:solidFill>
              </a:rPr>
              <a:t>Tweet Spout</a:t>
            </a:r>
            <a:endParaRPr lang="en-CA" sz="2800" b="1" dirty="0">
              <a:solidFill>
                <a:srgbClr val="C000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411682" y="5345079"/>
            <a:ext cx="199394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sz="2800" b="1" dirty="0" smtClean="0">
                <a:solidFill>
                  <a:srgbClr val="C00000"/>
                </a:solidFill>
              </a:rPr>
              <a:t>Tweet Parse</a:t>
            </a:r>
          </a:p>
          <a:p>
            <a:pPr algn="ctr"/>
            <a:r>
              <a:rPr lang="en-CA" sz="2800" b="1" dirty="0" smtClean="0">
                <a:solidFill>
                  <a:srgbClr val="C00000"/>
                </a:solidFill>
              </a:rPr>
              <a:t>Bolt</a:t>
            </a:r>
            <a:endParaRPr lang="en-CA" sz="2800" b="1" dirty="0">
              <a:solidFill>
                <a:srgbClr val="C000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8221918" y="5277384"/>
            <a:ext cx="197618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sz="2800" b="1" dirty="0" smtClean="0">
                <a:solidFill>
                  <a:srgbClr val="C00000"/>
                </a:solidFill>
              </a:rPr>
              <a:t>Word Count</a:t>
            </a:r>
          </a:p>
          <a:p>
            <a:pPr algn="ctr"/>
            <a:r>
              <a:rPr lang="en-CA" sz="2800" b="1" dirty="0" smtClean="0">
                <a:solidFill>
                  <a:srgbClr val="C00000"/>
                </a:solidFill>
              </a:rPr>
              <a:t>Bolt</a:t>
            </a:r>
            <a:endParaRPr lang="en-CA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99071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dirty="0"/>
              <a:t>	</a:t>
            </a:r>
            <a:r>
              <a:rPr lang="en-CA" dirty="0" smtClean="0"/>
              <a:t>Spout API						Bolt API</a:t>
            </a:r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Storm Primitives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F6435-4BA2-F448-A2D6-B463D135E954}" type="datetime1">
              <a:rPr lang="en-CA" smtClean="0"/>
              <a:t>10/31/16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68779-5E3E-4C47-89BE-E1B1FEA66744}" type="slidenum">
              <a:rPr lang="en-US" smtClean="0"/>
              <a:t>5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6" t="32861" r="24165" b="5245"/>
          <a:stretch/>
        </p:blipFill>
        <p:spPr>
          <a:xfrm>
            <a:off x="623046" y="2546722"/>
            <a:ext cx="5661213" cy="376517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0" t="38388" r="23004" b="19170"/>
          <a:stretch/>
        </p:blipFill>
        <p:spPr>
          <a:xfrm>
            <a:off x="6486713" y="3138393"/>
            <a:ext cx="5836025" cy="2581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9475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Master/worker</a:t>
            </a:r>
          </a:p>
          <a:p>
            <a:r>
              <a:rPr lang="en-CA" dirty="0" smtClean="0"/>
              <a:t>Stateless</a:t>
            </a:r>
          </a:p>
          <a:p>
            <a:pPr lvl="1"/>
            <a:r>
              <a:rPr lang="en-CA" dirty="0" err="1" smtClean="0"/>
              <a:t>ZooKeeper</a:t>
            </a:r>
            <a:endParaRPr lang="en-CA" dirty="0" smtClean="0"/>
          </a:p>
          <a:p>
            <a:r>
              <a:rPr lang="en-CA" dirty="0" smtClean="0"/>
              <a:t>Executor</a:t>
            </a:r>
          </a:p>
          <a:p>
            <a:r>
              <a:rPr lang="en-CA" dirty="0" smtClean="0"/>
              <a:t>Tasks</a:t>
            </a:r>
          </a:p>
          <a:p>
            <a:pPr lvl="1"/>
            <a:r>
              <a:rPr lang="en-CA" dirty="0" smtClean="0"/>
              <a:t>Bolts / Spouts</a:t>
            </a:r>
          </a:p>
          <a:p>
            <a:r>
              <a:rPr lang="en-CA" dirty="0" smtClean="0"/>
              <a:t>Language Support</a:t>
            </a:r>
          </a:p>
          <a:p>
            <a:pPr lvl="1"/>
            <a:r>
              <a:rPr lang="en-CA" dirty="0" smtClean="0"/>
              <a:t>Thrift-based</a:t>
            </a:r>
          </a:p>
          <a:p>
            <a:pPr lvl="1"/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Storm Architecture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0FAED-04E6-5C4D-A42A-8E4DF8BF8FFD}" type="datetime1">
              <a:rPr lang="en-CA" smtClean="0"/>
              <a:t>10/31/16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68779-5E3E-4C47-89BE-E1B1FEA66744}" type="slidenum">
              <a:rPr lang="en-US" smtClean="0"/>
              <a:t>6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4300" y="1612266"/>
            <a:ext cx="7137400" cy="4744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9934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Shuffle</a:t>
            </a:r>
          </a:p>
          <a:p>
            <a:pPr lvl="1"/>
            <a:r>
              <a:rPr lang="en-CA" dirty="0" smtClean="0"/>
              <a:t>Random partitioning</a:t>
            </a:r>
          </a:p>
          <a:p>
            <a:r>
              <a:rPr lang="en-CA" dirty="0" smtClean="0"/>
              <a:t>Fields</a:t>
            </a:r>
          </a:p>
          <a:p>
            <a:pPr lvl="1"/>
            <a:r>
              <a:rPr lang="en-CA" dirty="0" smtClean="0"/>
              <a:t>Consistent hashing on field</a:t>
            </a:r>
          </a:p>
          <a:p>
            <a:r>
              <a:rPr lang="en-CA" dirty="0" smtClean="0"/>
              <a:t>All</a:t>
            </a:r>
          </a:p>
          <a:p>
            <a:pPr lvl="1"/>
            <a:r>
              <a:rPr lang="en-CA" dirty="0" smtClean="0"/>
              <a:t>Replication</a:t>
            </a:r>
          </a:p>
          <a:p>
            <a:r>
              <a:rPr lang="en-CA" dirty="0" smtClean="0"/>
              <a:t>Global</a:t>
            </a:r>
          </a:p>
          <a:p>
            <a:pPr lvl="1"/>
            <a:r>
              <a:rPr lang="en-CA" dirty="0" smtClean="0"/>
              <a:t>Entire Stream to Single Bolt</a:t>
            </a:r>
          </a:p>
          <a:p>
            <a:r>
              <a:rPr lang="en-CA" dirty="0" smtClean="0"/>
              <a:t>Local</a:t>
            </a:r>
          </a:p>
          <a:p>
            <a:pPr lvl="1"/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Stream Partitioning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ABFE2-E6D8-FA44-A1B0-B7EE489610E1}" type="datetime1">
              <a:rPr lang="en-CA" smtClean="0"/>
              <a:t>10/31/16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68779-5E3E-4C47-89BE-E1B1FEA66744}" type="slidenum">
              <a:rPr lang="en-US" smtClean="0"/>
              <a:t>7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4599" y="1485900"/>
            <a:ext cx="7114431" cy="265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7386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Word Count - Distributed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4F136-FA45-444F-8390-05A3B07EAEE6}" type="datetime1">
              <a:rPr lang="en-CA" smtClean="0"/>
              <a:t>10/31/16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68779-5E3E-4C47-89BE-E1B1FEA66744}" type="slidenum">
              <a:rPr lang="en-US" smtClean="0"/>
              <a:t>8</a:t>
            </a:fld>
            <a:endParaRPr lang="en-US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9" t="42638" r="85160" b="37469"/>
          <a:stretch/>
        </p:blipFill>
        <p:spPr>
          <a:xfrm>
            <a:off x="212426" y="1776606"/>
            <a:ext cx="638803" cy="66009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593" t="4135" r="45054" b="75972"/>
          <a:stretch/>
        </p:blipFill>
        <p:spPr>
          <a:xfrm>
            <a:off x="4965326" y="2305631"/>
            <a:ext cx="622674" cy="701924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9" t="42638" r="85160" b="37469"/>
          <a:stretch/>
        </p:blipFill>
        <p:spPr>
          <a:xfrm>
            <a:off x="212426" y="2945345"/>
            <a:ext cx="638803" cy="66009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9" t="42638" r="85160" b="37469"/>
          <a:stretch/>
        </p:blipFill>
        <p:spPr>
          <a:xfrm>
            <a:off x="212426" y="4295399"/>
            <a:ext cx="638803" cy="660096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593" t="4135" r="45054" b="75972"/>
          <a:stretch/>
        </p:blipFill>
        <p:spPr>
          <a:xfrm>
            <a:off x="4965326" y="3554641"/>
            <a:ext cx="622674" cy="701924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593" t="4135" r="45054" b="75972"/>
          <a:stretch/>
        </p:blipFill>
        <p:spPr>
          <a:xfrm>
            <a:off x="9150163" y="1640976"/>
            <a:ext cx="622674" cy="701924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593" t="4135" r="45054" b="75972"/>
          <a:stretch/>
        </p:blipFill>
        <p:spPr>
          <a:xfrm>
            <a:off x="9150163" y="3113085"/>
            <a:ext cx="622674" cy="701924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593" t="4135" r="45054" b="75972"/>
          <a:stretch/>
        </p:blipFill>
        <p:spPr>
          <a:xfrm>
            <a:off x="9150163" y="4501795"/>
            <a:ext cx="622674" cy="701924"/>
          </a:xfrm>
          <a:prstGeom prst="rect">
            <a:avLst/>
          </a:prstGeom>
        </p:spPr>
      </p:pic>
      <p:cxnSp>
        <p:nvCxnSpPr>
          <p:cNvPr id="32" name="Straight Arrow Connector 31"/>
          <p:cNvCxnSpPr>
            <a:stCxn id="22" idx="3"/>
            <a:endCxn id="23" idx="1"/>
          </p:cNvCxnSpPr>
          <p:nvPr/>
        </p:nvCxnSpPr>
        <p:spPr>
          <a:xfrm>
            <a:off x="851229" y="2106654"/>
            <a:ext cx="4114097" cy="5499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24" idx="3"/>
            <a:endCxn id="23" idx="1"/>
          </p:cNvCxnSpPr>
          <p:nvPr/>
        </p:nvCxnSpPr>
        <p:spPr>
          <a:xfrm flipV="1">
            <a:off x="851229" y="2656593"/>
            <a:ext cx="4114097" cy="6188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25" idx="3"/>
            <a:endCxn id="26" idx="1"/>
          </p:cNvCxnSpPr>
          <p:nvPr/>
        </p:nvCxnSpPr>
        <p:spPr>
          <a:xfrm flipV="1">
            <a:off x="851229" y="3905603"/>
            <a:ext cx="4114097" cy="7198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25" idx="3"/>
            <a:endCxn id="23" idx="1"/>
          </p:cNvCxnSpPr>
          <p:nvPr/>
        </p:nvCxnSpPr>
        <p:spPr>
          <a:xfrm flipV="1">
            <a:off x="851229" y="2656593"/>
            <a:ext cx="4114097" cy="19688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24" idx="3"/>
            <a:endCxn id="26" idx="1"/>
          </p:cNvCxnSpPr>
          <p:nvPr/>
        </p:nvCxnSpPr>
        <p:spPr>
          <a:xfrm>
            <a:off x="851229" y="3275393"/>
            <a:ext cx="4114097" cy="6302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22" idx="3"/>
            <a:endCxn id="26" idx="1"/>
          </p:cNvCxnSpPr>
          <p:nvPr/>
        </p:nvCxnSpPr>
        <p:spPr>
          <a:xfrm>
            <a:off x="851229" y="2106654"/>
            <a:ext cx="4114097" cy="17989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23" idx="3"/>
            <a:endCxn id="27" idx="1"/>
          </p:cNvCxnSpPr>
          <p:nvPr/>
        </p:nvCxnSpPr>
        <p:spPr>
          <a:xfrm flipV="1">
            <a:off x="5588000" y="1991938"/>
            <a:ext cx="3562163" cy="6646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23" idx="3"/>
            <a:endCxn id="28" idx="1"/>
          </p:cNvCxnSpPr>
          <p:nvPr/>
        </p:nvCxnSpPr>
        <p:spPr>
          <a:xfrm>
            <a:off x="5588000" y="2656593"/>
            <a:ext cx="3562163" cy="8074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23" idx="3"/>
            <a:endCxn id="29" idx="1"/>
          </p:cNvCxnSpPr>
          <p:nvPr/>
        </p:nvCxnSpPr>
        <p:spPr>
          <a:xfrm>
            <a:off x="5588000" y="2656593"/>
            <a:ext cx="3562163" cy="21961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26" idx="3"/>
            <a:endCxn id="27" idx="1"/>
          </p:cNvCxnSpPr>
          <p:nvPr/>
        </p:nvCxnSpPr>
        <p:spPr>
          <a:xfrm flipV="1">
            <a:off x="5588000" y="1991938"/>
            <a:ext cx="3562163" cy="19136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26" idx="3"/>
            <a:endCxn id="28" idx="1"/>
          </p:cNvCxnSpPr>
          <p:nvPr/>
        </p:nvCxnSpPr>
        <p:spPr>
          <a:xfrm flipV="1">
            <a:off x="5588000" y="3464047"/>
            <a:ext cx="3562163" cy="4415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26" idx="3"/>
            <a:endCxn id="29" idx="1"/>
          </p:cNvCxnSpPr>
          <p:nvPr/>
        </p:nvCxnSpPr>
        <p:spPr>
          <a:xfrm>
            <a:off x="5588000" y="3905603"/>
            <a:ext cx="3562163" cy="9471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152081" y="5531305"/>
            <a:ext cx="100219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b="1" smtClean="0"/>
              <a:t>Tweet</a:t>
            </a:r>
          </a:p>
          <a:p>
            <a:r>
              <a:rPr lang="en-CA" sz="2400" b="1" dirty="0" smtClean="0"/>
              <a:t> Spout</a:t>
            </a:r>
            <a:endParaRPr lang="en-CA" sz="2400" b="1" dirty="0"/>
          </a:p>
        </p:txBody>
      </p:sp>
      <p:sp>
        <p:nvSpPr>
          <p:cNvPr id="56" name="TextBox 55"/>
          <p:cNvSpPr txBox="1"/>
          <p:nvPr/>
        </p:nvSpPr>
        <p:spPr>
          <a:xfrm>
            <a:off x="4276654" y="5572007"/>
            <a:ext cx="173470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sz="2400" b="1" dirty="0" smtClean="0"/>
              <a:t>Tweet Parse</a:t>
            </a:r>
          </a:p>
          <a:p>
            <a:pPr algn="ctr"/>
            <a:r>
              <a:rPr lang="en-CA" sz="2400" b="1" dirty="0" smtClean="0"/>
              <a:t>Bolt</a:t>
            </a:r>
            <a:endParaRPr lang="en-CA" sz="2400" b="1" dirty="0"/>
          </a:p>
        </p:txBody>
      </p:sp>
      <p:sp>
        <p:nvSpPr>
          <p:cNvPr id="57" name="TextBox 56"/>
          <p:cNvSpPr txBox="1"/>
          <p:nvPr/>
        </p:nvSpPr>
        <p:spPr>
          <a:xfrm>
            <a:off x="8663836" y="5522195"/>
            <a:ext cx="171951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sz="2400" b="1" dirty="0" smtClean="0"/>
              <a:t>Word Count</a:t>
            </a:r>
          </a:p>
          <a:p>
            <a:pPr algn="ctr"/>
            <a:r>
              <a:rPr lang="en-CA" sz="2400" b="1" dirty="0" smtClean="0"/>
              <a:t>Bolt</a:t>
            </a:r>
            <a:endParaRPr lang="en-CA" sz="2400" b="1" dirty="0"/>
          </a:p>
        </p:txBody>
      </p:sp>
      <p:sp>
        <p:nvSpPr>
          <p:cNvPr id="60" name="TextBox 59"/>
          <p:cNvSpPr txBox="1"/>
          <p:nvPr/>
        </p:nvSpPr>
        <p:spPr>
          <a:xfrm>
            <a:off x="2303623" y="1458526"/>
            <a:ext cx="23385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b="1" smtClean="0">
                <a:solidFill>
                  <a:srgbClr val="C00000"/>
                </a:solidFill>
              </a:rPr>
              <a:t>Shuffle Grouping</a:t>
            </a:r>
            <a:endParaRPr lang="en-CA" sz="2400" b="1" dirty="0">
              <a:solidFill>
                <a:srgbClr val="C00000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7083663" y="1408825"/>
            <a:ext cx="20484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b="1" dirty="0" smtClean="0">
                <a:solidFill>
                  <a:srgbClr val="C00000"/>
                </a:solidFill>
              </a:rPr>
              <a:t>Field Grouping</a:t>
            </a:r>
            <a:endParaRPr lang="en-CA" sz="2400" b="1" dirty="0">
              <a:solidFill>
                <a:srgbClr val="C00000"/>
              </a:solidFill>
            </a:endParaRPr>
          </a:p>
        </p:txBody>
      </p:sp>
      <p:sp>
        <p:nvSpPr>
          <p:cNvPr id="63" name="Rounded Rectangle 62"/>
          <p:cNvSpPr/>
          <p:nvPr/>
        </p:nvSpPr>
        <p:spPr>
          <a:xfrm>
            <a:off x="6367110" y="1857358"/>
            <a:ext cx="698500" cy="38995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 smtClean="0"/>
              <a:t>the</a:t>
            </a:r>
            <a:endParaRPr lang="en-CA" sz="2000" b="1" dirty="0"/>
          </a:p>
        </p:txBody>
      </p:sp>
      <p:sp>
        <p:nvSpPr>
          <p:cNvPr id="64" name="Rounded Rectangle 63"/>
          <p:cNvSpPr/>
          <p:nvPr/>
        </p:nvSpPr>
        <p:spPr>
          <a:xfrm>
            <a:off x="5493864" y="2907017"/>
            <a:ext cx="698500" cy="38995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 smtClean="0"/>
              <a:t>and</a:t>
            </a:r>
            <a:endParaRPr lang="en-CA" sz="2000" b="1" dirty="0"/>
          </a:p>
        </p:txBody>
      </p:sp>
      <p:sp>
        <p:nvSpPr>
          <p:cNvPr id="65" name="Rounded Rectangle 64"/>
          <p:cNvSpPr/>
          <p:nvPr/>
        </p:nvSpPr>
        <p:spPr>
          <a:xfrm>
            <a:off x="5504986" y="1954669"/>
            <a:ext cx="737160" cy="38995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 smtClean="0"/>
              <a:t>the</a:t>
            </a:r>
            <a:endParaRPr lang="en-CA" sz="2000" b="1" dirty="0"/>
          </a:p>
        </p:txBody>
      </p:sp>
      <p:sp>
        <p:nvSpPr>
          <p:cNvPr id="66" name="Rounded Rectangle 65"/>
          <p:cNvSpPr/>
          <p:nvPr/>
        </p:nvSpPr>
        <p:spPr>
          <a:xfrm>
            <a:off x="5524316" y="2440833"/>
            <a:ext cx="698500" cy="38995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 smtClean="0"/>
              <a:t>cat</a:t>
            </a:r>
            <a:endParaRPr lang="en-CA" sz="2000" b="1" dirty="0"/>
          </a:p>
        </p:txBody>
      </p:sp>
      <p:sp>
        <p:nvSpPr>
          <p:cNvPr id="68" name="Rounded Rectangle 67"/>
          <p:cNvSpPr/>
          <p:nvPr/>
        </p:nvSpPr>
        <p:spPr>
          <a:xfrm>
            <a:off x="6267729" y="2439535"/>
            <a:ext cx="927100" cy="38995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 smtClean="0"/>
              <a:t>fiddle</a:t>
            </a:r>
            <a:endParaRPr lang="en-CA" sz="2000" b="1" dirty="0"/>
          </a:p>
        </p:txBody>
      </p:sp>
      <p:sp>
        <p:nvSpPr>
          <p:cNvPr id="70" name="Rounded Rectangle 69"/>
          <p:cNvSpPr/>
          <p:nvPr/>
        </p:nvSpPr>
        <p:spPr>
          <a:xfrm>
            <a:off x="9982200" y="1395642"/>
            <a:ext cx="1244600" cy="389953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 smtClean="0"/>
              <a:t>cat - 1</a:t>
            </a:r>
            <a:endParaRPr lang="en-CA" sz="2000" b="1" dirty="0"/>
          </a:p>
        </p:txBody>
      </p:sp>
      <p:sp>
        <p:nvSpPr>
          <p:cNvPr id="71" name="Rounded Rectangle 70"/>
          <p:cNvSpPr/>
          <p:nvPr/>
        </p:nvSpPr>
        <p:spPr>
          <a:xfrm>
            <a:off x="9900769" y="1941610"/>
            <a:ext cx="1453031" cy="389953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 smtClean="0"/>
              <a:t>fiddle - 1</a:t>
            </a:r>
            <a:endParaRPr lang="en-CA" sz="2000" b="1" dirty="0"/>
          </a:p>
        </p:txBody>
      </p:sp>
      <p:sp>
        <p:nvSpPr>
          <p:cNvPr id="72" name="Rounded Rectangle 71"/>
          <p:cNvSpPr/>
          <p:nvPr/>
        </p:nvSpPr>
        <p:spPr>
          <a:xfrm>
            <a:off x="10005172" y="4348499"/>
            <a:ext cx="1028700" cy="389953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/>
              <a:t>t</a:t>
            </a:r>
            <a:r>
              <a:rPr lang="en-CA" sz="2000" b="1" dirty="0" smtClean="0"/>
              <a:t>he - 3</a:t>
            </a:r>
            <a:endParaRPr lang="en-CA" sz="2000" b="1" dirty="0"/>
          </a:p>
        </p:txBody>
      </p:sp>
      <p:sp>
        <p:nvSpPr>
          <p:cNvPr id="73" name="Rounded Rectangle 72"/>
          <p:cNvSpPr/>
          <p:nvPr/>
        </p:nvSpPr>
        <p:spPr>
          <a:xfrm>
            <a:off x="10043646" y="4845472"/>
            <a:ext cx="1263650" cy="389953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 smtClean="0"/>
              <a:t>little - 1</a:t>
            </a:r>
            <a:endParaRPr lang="en-CA" sz="2000" b="1" dirty="0"/>
          </a:p>
        </p:txBody>
      </p:sp>
      <p:sp>
        <p:nvSpPr>
          <p:cNvPr id="74" name="Rounded Rectangle 73"/>
          <p:cNvSpPr/>
          <p:nvPr/>
        </p:nvSpPr>
        <p:spPr>
          <a:xfrm>
            <a:off x="9982200" y="3395107"/>
            <a:ext cx="1141881" cy="389953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 smtClean="0"/>
              <a:t>and - 1</a:t>
            </a:r>
            <a:endParaRPr lang="en-CA" sz="2000" b="1" dirty="0"/>
          </a:p>
        </p:txBody>
      </p:sp>
      <p:sp>
        <p:nvSpPr>
          <p:cNvPr id="75" name="Rounded Rectangle 74"/>
          <p:cNvSpPr/>
          <p:nvPr/>
        </p:nvSpPr>
        <p:spPr>
          <a:xfrm>
            <a:off x="5608208" y="3710626"/>
            <a:ext cx="927100" cy="38995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 smtClean="0"/>
              <a:t>the</a:t>
            </a:r>
            <a:endParaRPr lang="en-CA" sz="2000" b="1" dirty="0"/>
          </a:p>
        </p:txBody>
      </p:sp>
      <p:sp>
        <p:nvSpPr>
          <p:cNvPr id="77" name="Rounded Rectangle 76"/>
          <p:cNvSpPr/>
          <p:nvPr/>
        </p:nvSpPr>
        <p:spPr>
          <a:xfrm>
            <a:off x="5541122" y="4267446"/>
            <a:ext cx="927100" cy="38995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 smtClean="0"/>
              <a:t>little</a:t>
            </a:r>
            <a:endParaRPr lang="en-CA" sz="2000" b="1" dirty="0"/>
          </a:p>
        </p:txBody>
      </p:sp>
      <p:sp>
        <p:nvSpPr>
          <p:cNvPr id="78" name="Rounded Rectangle 77"/>
          <p:cNvSpPr/>
          <p:nvPr/>
        </p:nvSpPr>
        <p:spPr>
          <a:xfrm>
            <a:off x="6478883" y="4398922"/>
            <a:ext cx="1130270" cy="38995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smtClean="0"/>
              <a:t>laughed</a:t>
            </a:r>
            <a:endParaRPr lang="en-CA" sz="2000" b="1" dirty="0"/>
          </a:p>
        </p:txBody>
      </p:sp>
      <p:sp>
        <p:nvSpPr>
          <p:cNvPr id="79" name="Rounded Rectangle 78"/>
          <p:cNvSpPr/>
          <p:nvPr/>
        </p:nvSpPr>
        <p:spPr>
          <a:xfrm>
            <a:off x="6639615" y="3826279"/>
            <a:ext cx="927100" cy="38995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 smtClean="0"/>
              <a:t>dog</a:t>
            </a:r>
            <a:endParaRPr lang="en-CA" sz="2000" b="1" dirty="0"/>
          </a:p>
        </p:txBody>
      </p:sp>
      <p:sp>
        <p:nvSpPr>
          <p:cNvPr id="80" name="Rounded Rectangle 79"/>
          <p:cNvSpPr/>
          <p:nvPr/>
        </p:nvSpPr>
        <p:spPr>
          <a:xfrm>
            <a:off x="9948581" y="2945345"/>
            <a:ext cx="1141881" cy="389953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 smtClean="0"/>
              <a:t>dog - 1</a:t>
            </a:r>
            <a:endParaRPr lang="en-CA" sz="2000" b="1" dirty="0"/>
          </a:p>
        </p:txBody>
      </p:sp>
      <p:sp>
        <p:nvSpPr>
          <p:cNvPr id="81" name="Rounded Rectangle 80"/>
          <p:cNvSpPr/>
          <p:nvPr/>
        </p:nvSpPr>
        <p:spPr>
          <a:xfrm>
            <a:off x="10069046" y="5289972"/>
            <a:ext cx="1437154" cy="389953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smtClean="0"/>
              <a:t>laughed </a:t>
            </a:r>
            <a:r>
              <a:rPr lang="en-CA" sz="2000" b="1" dirty="0" smtClean="0"/>
              <a:t>- 1</a:t>
            </a:r>
            <a:endParaRPr lang="en-CA" sz="2000" b="1" dirty="0"/>
          </a:p>
        </p:txBody>
      </p:sp>
      <p:sp>
        <p:nvSpPr>
          <p:cNvPr id="82" name="Rounded Rectangle 81"/>
          <p:cNvSpPr/>
          <p:nvPr/>
        </p:nvSpPr>
        <p:spPr>
          <a:xfrm>
            <a:off x="1312182" y="4462422"/>
            <a:ext cx="2034468" cy="686801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 smtClean="0"/>
              <a:t>The cat and the fiddle</a:t>
            </a:r>
            <a:endParaRPr lang="en-CA" sz="2000" b="1" dirty="0"/>
          </a:p>
        </p:txBody>
      </p:sp>
      <p:sp>
        <p:nvSpPr>
          <p:cNvPr id="83" name="Rounded Rectangle 82"/>
          <p:cNvSpPr/>
          <p:nvPr/>
        </p:nvSpPr>
        <p:spPr>
          <a:xfrm>
            <a:off x="999276" y="1949008"/>
            <a:ext cx="2034468" cy="686801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 smtClean="0"/>
              <a:t>The little dog laughed</a:t>
            </a:r>
            <a:endParaRPr lang="en-CA" sz="2000" b="1" dirty="0"/>
          </a:p>
        </p:txBody>
      </p:sp>
    </p:spTree>
    <p:extLst>
      <p:ext uri="{BB962C8B-B14F-4D97-AF65-F5344CB8AC3E}">
        <p14:creationId xmlns:p14="http://schemas.microsoft.com/office/powerpoint/2010/main" val="622376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61" grpId="0"/>
      <p:bldP spid="63" grpId="0" animBg="1"/>
      <p:bldP spid="64" grpId="0" animBg="1"/>
      <p:bldP spid="65" grpId="0" animBg="1"/>
      <p:bldP spid="66" grpId="0" animBg="1"/>
      <p:bldP spid="68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At most once</a:t>
            </a:r>
          </a:p>
          <a:p>
            <a:pPr lvl="1"/>
            <a:r>
              <a:rPr lang="en-CA" dirty="0" smtClean="0"/>
              <a:t>No special action</a:t>
            </a:r>
          </a:p>
          <a:p>
            <a:r>
              <a:rPr lang="en-CA" dirty="0" smtClean="0"/>
              <a:t>At least once</a:t>
            </a:r>
          </a:p>
          <a:p>
            <a:pPr lvl="1"/>
            <a:r>
              <a:rPr lang="en-CA" dirty="0" smtClean="0"/>
              <a:t>Provenance Tree</a:t>
            </a:r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Message Guarantees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FE780-1FC5-9442-95D7-7C28DCF97013}" type="datetime1">
              <a:rPr lang="en-CA" smtClean="0"/>
              <a:t>10/31/16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68779-5E3E-4C47-89BE-E1B1FEA66744}" type="slidenum">
              <a:rPr lang="en-US" smtClean="0"/>
              <a:t>9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3800" y="1486694"/>
            <a:ext cx="5602552" cy="4583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390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5152</TotalTime>
  <Words>436</Words>
  <Application>Microsoft Macintosh PowerPoint</Application>
  <PresentationFormat>Custom</PresentationFormat>
  <Paragraphs>193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Storm @ Twitter</vt:lpstr>
      <vt:lpstr>Motivation</vt:lpstr>
      <vt:lpstr>Storm Data Model</vt:lpstr>
      <vt:lpstr>Storm – Word Count Example</vt:lpstr>
      <vt:lpstr>Storm Primitives</vt:lpstr>
      <vt:lpstr>Storm Architecture</vt:lpstr>
      <vt:lpstr>Stream Partitioning</vt:lpstr>
      <vt:lpstr>Word Count - Distributed</vt:lpstr>
      <vt:lpstr>Message Guarantees</vt:lpstr>
      <vt:lpstr>At least once Guarantee</vt:lpstr>
      <vt:lpstr>At least once Guarantee</vt:lpstr>
      <vt:lpstr>At least once Guarantee</vt:lpstr>
      <vt:lpstr>At least once Guarantee</vt:lpstr>
      <vt:lpstr>Experiments – Fault Tolerance</vt:lpstr>
      <vt:lpstr>Conclusions</vt:lpstr>
      <vt:lpstr>Discussion</vt:lpstr>
      <vt:lpstr>Twitter Experience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Towards Effective Partition Management for Large Graphs</dc:title>
  <dc:creator>Anil Pacaci</dc:creator>
  <cp:lastModifiedBy>Semih Salihoglu</cp:lastModifiedBy>
  <cp:revision>499</cp:revision>
  <cp:lastPrinted>2016-10-19T12:55:01Z</cp:lastPrinted>
  <dcterms:created xsi:type="dcterms:W3CDTF">2015-10-02T14:03:06Z</dcterms:created>
  <dcterms:modified xsi:type="dcterms:W3CDTF">2016-10-31T15:40:09Z</dcterms:modified>
</cp:coreProperties>
</file>