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7" r:id="rId2"/>
    <p:sldId id="393" r:id="rId3"/>
    <p:sldId id="394" r:id="rId4"/>
    <p:sldId id="398" r:id="rId5"/>
    <p:sldId id="397" r:id="rId6"/>
    <p:sldId id="399" r:id="rId7"/>
    <p:sldId id="432" r:id="rId8"/>
    <p:sldId id="400" r:id="rId9"/>
    <p:sldId id="401" r:id="rId10"/>
    <p:sldId id="403" r:id="rId11"/>
    <p:sldId id="433" r:id="rId12"/>
    <p:sldId id="405" r:id="rId13"/>
    <p:sldId id="406" r:id="rId14"/>
    <p:sldId id="407" r:id="rId15"/>
    <p:sldId id="434" r:id="rId16"/>
    <p:sldId id="408" r:id="rId17"/>
    <p:sldId id="409" r:id="rId18"/>
    <p:sldId id="410" r:id="rId19"/>
    <p:sldId id="412" r:id="rId20"/>
    <p:sldId id="413" r:id="rId21"/>
    <p:sldId id="437" r:id="rId22"/>
    <p:sldId id="414" r:id="rId23"/>
    <p:sldId id="420" r:id="rId24"/>
    <p:sldId id="436" r:id="rId25"/>
    <p:sldId id="415" r:id="rId26"/>
    <p:sldId id="416" r:id="rId27"/>
    <p:sldId id="417" r:id="rId28"/>
    <p:sldId id="418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73" autoAdjust="0"/>
    <p:restoredTop sz="92084" autoAdjust="0"/>
  </p:normalViewPr>
  <p:slideViewPr>
    <p:cSldViewPr snapToGrid="0" snapToObjects="1">
      <p:cViewPr>
        <p:scale>
          <a:sx n="99" d="100"/>
          <a:sy n="99" d="100"/>
        </p:scale>
        <p:origin x="-1160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7" d="100"/>
        <a:sy n="137" d="100"/>
      </p:scale>
      <p:origin x="0" y="7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D9288-D002-A54D-B857-FF1478F6FECF}" type="datetimeFigureOut">
              <a:rPr lang="en-US" smtClean="0"/>
              <a:t>11/11/18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27D875-C30D-FB44-8439-A9F88E6E0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1519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EB6EA-D1FD-BF43-BF37-8E2FCE1DD328}" type="datetimeFigureOut">
              <a:rPr lang="en-US" smtClean="0"/>
              <a:t>11/11/18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4D5E1-16EB-B147-AF65-130928C0A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8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2054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287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287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2875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287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2875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2875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2875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2875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2875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287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2875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2875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2875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2875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2875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2875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2875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2875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2875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287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287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287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287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287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287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287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287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B94F8-2CC1-A846-8340-486CCEB123CE}" type="datetime1">
              <a:rPr lang="en-US" smtClean="0"/>
              <a:t>11/11/18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13EC-677E-384F-B278-2939878C5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2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6FED3-F3F3-7D45-9A8E-5D8CB8F740D8}" type="datetime1">
              <a:rPr lang="en-US" smtClean="0"/>
              <a:t>11/11/18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13EC-677E-384F-B278-2939878C5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78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01F5C-CC16-334C-A6BF-8B1AC36036A0}" type="datetime1">
              <a:rPr lang="en-US" smtClean="0"/>
              <a:t>11/11/18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13EC-677E-384F-B278-2939878C5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63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A63F6-52E9-9D49-B6EC-5CBDFDA056DF}" type="datetime1">
              <a:rPr lang="en-US" smtClean="0"/>
              <a:t>11/11/18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13EC-677E-384F-B278-2939878C5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5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8A6FC-C2A7-E04D-9B2C-1E53EB8055EF}" type="datetime1">
              <a:rPr lang="en-US" smtClean="0"/>
              <a:t>11/11/18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13EC-677E-384F-B278-2939878C5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5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B52E-DBCC-8F44-BA5B-1AED8122051E}" type="datetime1">
              <a:rPr lang="en-US" smtClean="0"/>
              <a:t>11/11/18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13EC-677E-384F-B278-2939878C5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0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7A69A-9A39-584F-B2B4-FFD76BAD901D}" type="datetime1">
              <a:rPr lang="en-US" smtClean="0"/>
              <a:t>11/11/18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13EC-677E-384F-B278-2939878C5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5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C7EC-C6CE-014F-B70F-D4BCC2FBCC81}" type="datetime1">
              <a:rPr lang="en-US" smtClean="0"/>
              <a:t>11/11/18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13EC-677E-384F-B278-2939878C5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3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8E2E1-5808-3D49-B8BB-17C61BB5865F}" type="datetime1">
              <a:rPr lang="en-US" smtClean="0"/>
              <a:t>11/11/18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13EC-677E-384F-B278-2939878C5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5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8E23A-182B-DB4C-9C11-DC2819178DA4}" type="datetime1">
              <a:rPr lang="en-US" smtClean="0"/>
              <a:t>11/11/18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13EC-677E-384F-B278-2939878C5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48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B106E-A4E7-E947-87D4-53C2261C9761}" type="datetime1">
              <a:rPr lang="en-US" smtClean="0"/>
              <a:t>11/11/18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13EC-677E-384F-B278-2939878C5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0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A2C8B-9633-0B4A-8079-CEAB6A8F3887}" type="datetime1">
              <a:rPr lang="en-US" smtClean="0"/>
              <a:t>11/11/18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C13EC-677E-384F-B278-2939878C5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58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emf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tags" Target="../tags/tag13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tags" Target="../tags/tag14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tags" Target="../tags/tag17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tags" Target="../tags/tag18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tags" Target="../tags/tag19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tags" Target="../tags/tag20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tags" Target="../tags/tag21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tags" Target="../tags/tag22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tags" Target="../tags/tag23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tags" Target="../tags/tag24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tags" Target="../tags/tag25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tags" Target="../tags/tag26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tags" Target="../tags/tag27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-25400" y="2379322"/>
            <a:ext cx="9144000" cy="0"/>
          </a:xfrm>
          <a:prstGeom prst="line">
            <a:avLst/>
          </a:prstGeom>
          <a:ln w="57150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804106"/>
            <a:ext cx="91567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000090"/>
                </a:solidFill>
              </a:rPr>
              <a:t>Surprises in a Survey of the Graphs, Computations, and Software Used in Practice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9350" y="2690336"/>
            <a:ext cx="6845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defTabSz="914400">
              <a:lnSpc>
                <a:spcPct val="150000"/>
              </a:lnSpc>
              <a:spcAft>
                <a:spcPts val="300"/>
              </a:spcAft>
            </a:pPr>
            <a:r>
              <a:rPr lang="en-US" sz="3000" kern="0" dirty="0">
                <a:solidFill>
                  <a:srgbClr val="800000"/>
                </a:solidFill>
                <a:latin typeface="Helvetica"/>
                <a:cs typeface="Helvetica"/>
              </a:rPr>
              <a:t>Semih </a:t>
            </a:r>
            <a:r>
              <a:rPr lang="en-US" sz="3000" kern="0" dirty="0" smtClean="0">
                <a:solidFill>
                  <a:srgbClr val="800000"/>
                </a:solidFill>
                <a:latin typeface="Helvetica"/>
                <a:cs typeface="Helvetica"/>
              </a:rPr>
              <a:t>Salihoglu</a:t>
            </a:r>
          </a:p>
          <a:p>
            <a:pPr lvl="1" algn="ctr" defTabSz="914400">
              <a:lnSpc>
                <a:spcPct val="150000"/>
              </a:lnSpc>
              <a:spcAft>
                <a:spcPts val="300"/>
              </a:spcAft>
            </a:pPr>
            <a:r>
              <a:rPr lang="en-US" sz="3000" kern="0" dirty="0" smtClean="0">
                <a:solidFill>
                  <a:srgbClr val="800000"/>
                </a:solidFill>
                <a:latin typeface="Helvetica"/>
                <a:cs typeface="Helvetica"/>
              </a:rPr>
              <a:t>University of Waterloo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13EC-677E-384F-B278-2939878C589F}" type="slidenum">
              <a:rPr lang="en-US" smtClean="0"/>
              <a:t>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4677095"/>
            <a:ext cx="9118600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kern="0" dirty="0" smtClean="0">
                <a:latin typeface="Helvetica"/>
                <a:cs typeface="Helvetica"/>
              </a:rPr>
              <a:t>Joint </a:t>
            </a:r>
            <a:r>
              <a:rPr lang="en-US" sz="1600" kern="0" dirty="0">
                <a:latin typeface="Helvetica"/>
                <a:cs typeface="Helvetica"/>
              </a:rPr>
              <a:t>with </a:t>
            </a:r>
            <a:r>
              <a:rPr lang="en-US" sz="1600" kern="0" dirty="0" smtClean="0">
                <a:latin typeface="Helvetica"/>
                <a:cs typeface="Helvetica"/>
              </a:rPr>
              <a:t>Jimmy </a:t>
            </a:r>
            <a:r>
              <a:rPr lang="en-US" sz="1600" kern="0" dirty="0">
                <a:latin typeface="Helvetica"/>
                <a:cs typeface="Helvetica"/>
              </a:rPr>
              <a:t>Lin, Frank </a:t>
            </a:r>
            <a:r>
              <a:rPr lang="en-US" sz="1600" kern="0" dirty="0" err="1" smtClean="0">
                <a:latin typeface="Helvetica"/>
                <a:cs typeface="Helvetica"/>
              </a:rPr>
              <a:t>McSherry</a:t>
            </a:r>
            <a:r>
              <a:rPr lang="en-US" sz="1600" kern="0" dirty="0" smtClean="0">
                <a:latin typeface="Helvetica"/>
                <a:cs typeface="Helvetica"/>
              </a:rPr>
              <a:t>, Amine </a:t>
            </a:r>
            <a:r>
              <a:rPr lang="en-US" sz="1600" kern="0" dirty="0" err="1">
                <a:latin typeface="Helvetica"/>
                <a:cs typeface="Helvetica"/>
              </a:rPr>
              <a:t>Mhedbhi</a:t>
            </a:r>
            <a:r>
              <a:rPr lang="en-US" sz="1600" kern="0" dirty="0">
                <a:latin typeface="Helvetica"/>
                <a:cs typeface="Helvetica"/>
              </a:rPr>
              <a:t>, Tamer </a:t>
            </a:r>
            <a:r>
              <a:rPr lang="en-US" sz="1600" kern="0" dirty="0" err="1">
                <a:latin typeface="Helvetica"/>
                <a:cs typeface="Helvetica"/>
              </a:rPr>
              <a:t>Ozsu</a:t>
            </a:r>
            <a:r>
              <a:rPr lang="en-US" sz="1600" kern="0" dirty="0">
                <a:latin typeface="Helvetica"/>
                <a:cs typeface="Helvetica"/>
              </a:rPr>
              <a:t>, </a:t>
            </a:r>
            <a:r>
              <a:rPr lang="en-US" sz="1600" kern="0" dirty="0" err="1">
                <a:latin typeface="Helvetica"/>
                <a:cs typeface="Helvetica"/>
              </a:rPr>
              <a:t>Siddharta</a:t>
            </a:r>
            <a:r>
              <a:rPr lang="en-US" sz="1600" kern="0" dirty="0">
                <a:latin typeface="Helvetica"/>
                <a:cs typeface="Helvetica"/>
              </a:rPr>
              <a:t> </a:t>
            </a:r>
            <a:r>
              <a:rPr lang="en-US" sz="1600" kern="0" dirty="0" err="1" smtClean="0">
                <a:latin typeface="Helvetica"/>
                <a:cs typeface="Helvetica"/>
              </a:rPr>
              <a:t>Sahu</a:t>
            </a:r>
            <a:endParaRPr lang="en-US" sz="1600" kern="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5961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-6509" y="705597"/>
            <a:ext cx="9144000" cy="0"/>
          </a:xfrm>
          <a:prstGeom prst="line">
            <a:avLst/>
          </a:prstGeom>
          <a:ln w="57150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123" y="25400"/>
            <a:ext cx="9089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/>
            <a:r>
              <a:rPr lang="en-US" sz="3000" kern="0" dirty="0" smtClean="0">
                <a:solidFill>
                  <a:srgbClr val="000000"/>
                </a:solidFill>
                <a:latin typeface="Trebuchet MS"/>
              </a:rPr>
              <a:t>Academic Publications Review</a:t>
            </a:r>
            <a:endParaRPr lang="en-US" sz="3000" b="1" dirty="0">
              <a:solidFill>
                <a:srgbClr val="B90000"/>
              </a:solidFill>
              <a:latin typeface="Trebuchet MS"/>
              <a:cs typeface="Trebuchet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13EC-677E-384F-B278-2939878C589F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936901"/>
              </p:ext>
            </p:extLst>
          </p:nvPr>
        </p:nvGraphicFramePr>
        <p:xfrm>
          <a:off x="2526819" y="1293593"/>
          <a:ext cx="4193137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8396"/>
                <a:gridCol w="2098410"/>
                <a:gridCol w="64633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C0000"/>
                          </a:solidFill>
                        </a:rPr>
                        <a:t>Conference</a:t>
                      </a:r>
                      <a:endParaRPr lang="en-US" b="1" baseline="0" dirty="0" smtClean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C0000"/>
                          </a:solidFill>
                        </a:rPr>
                        <a:t>Field</a:t>
                      </a:r>
                      <a:endParaRPr lang="en-US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C0000"/>
                          </a:solidFill>
                        </a:rPr>
                        <a:t>Year</a:t>
                      </a:r>
                      <a:endParaRPr lang="en-US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VLDB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Databases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KDD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Data Mining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ICML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Machine Learning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OSDI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Operating</a:t>
                      </a:r>
                      <a:r>
                        <a:rPr lang="en-US" baseline="0" dirty="0" smtClean="0"/>
                        <a:t> Systems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</a:t>
                      </a:r>
                      <a:r>
                        <a:rPr lang="en-US" baseline="0" dirty="0" smtClean="0"/>
                        <a:t> Per. Computing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SOCC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Cloud Computing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 descr="foo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7" y="4193117"/>
            <a:ext cx="2103120" cy="2368311"/>
          </a:xfrm>
          <a:prstGeom prst="rect">
            <a:avLst/>
          </a:prstGeom>
        </p:spPr>
      </p:pic>
      <p:pic>
        <p:nvPicPr>
          <p:cNvPr id="8" name="Picture 7" descr="foo2.jp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185" y="4193117"/>
            <a:ext cx="2380890" cy="2377440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81588" y="761444"/>
            <a:ext cx="8786011" cy="470013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r>
              <a:rPr lang="en-US" sz="2400" dirty="0" smtClean="0">
                <a:solidFill>
                  <a:srgbClr val="000090"/>
                </a:solidFill>
                <a:latin typeface="Trebuchet MS"/>
                <a:cs typeface="Trebuchet MS"/>
              </a:rPr>
              <a:t>90 graph algorithms/systems papers in proc. of conferences </a:t>
            </a:r>
          </a:p>
        </p:txBody>
      </p:sp>
      <p:pic>
        <p:nvPicPr>
          <p:cNvPr id="27" name="Picture 26" descr="foo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904" y="4193117"/>
            <a:ext cx="2103120" cy="2368311"/>
          </a:xfrm>
          <a:prstGeom prst="rect">
            <a:avLst/>
          </a:prstGeom>
        </p:spPr>
      </p:pic>
      <p:pic>
        <p:nvPicPr>
          <p:cNvPr id="9" name="Picture 8" descr="p673-yang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911" y="4193117"/>
            <a:ext cx="2263274" cy="23683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094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-6509" y="705597"/>
            <a:ext cx="9144000" cy="0"/>
          </a:xfrm>
          <a:prstGeom prst="line">
            <a:avLst/>
          </a:prstGeom>
          <a:ln w="57150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123" y="25400"/>
            <a:ext cx="9089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/>
            <a:r>
              <a:rPr lang="en-US" sz="3000" kern="0" dirty="0" smtClean="0">
                <a:solidFill>
                  <a:srgbClr val="000000"/>
                </a:solidFill>
                <a:latin typeface="Trebuchet MS"/>
              </a:rPr>
              <a:t>Types of Graphs: Real-world Entities (2)</a:t>
            </a:r>
            <a:endParaRPr lang="en-US" sz="3000" b="1" dirty="0">
              <a:solidFill>
                <a:srgbClr val="B90000"/>
              </a:solidFill>
              <a:latin typeface="Trebuchet MS"/>
              <a:cs typeface="Trebuchet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13EC-677E-384F-B278-2939878C589F}" type="slidenum">
              <a:rPr lang="en-US" smtClean="0"/>
              <a:t>11</a:t>
            </a:fld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81588" y="824050"/>
            <a:ext cx="8786011" cy="470013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r>
              <a:rPr lang="en-US" sz="2600" i="1" dirty="0" smtClean="0">
                <a:solidFill>
                  <a:srgbClr val="CC0000"/>
                </a:solidFill>
                <a:latin typeface="Trebuchet MS"/>
                <a:cs typeface="Trebuchet MS"/>
              </a:rPr>
              <a:t>Q2: Which non-human entities do your graphs represent?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81588" y="1446463"/>
            <a:ext cx="8786011" cy="470013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r>
              <a:rPr lang="en-US" sz="2600" i="1" dirty="0" smtClean="0">
                <a:solidFill>
                  <a:srgbClr val="008000"/>
                </a:solidFill>
                <a:latin typeface="Trebuchet MS"/>
                <a:cs typeface="Trebuchet MS"/>
              </a:rPr>
              <a:t>52 different entities broadly in 7 different groups: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8956" y="2113347"/>
            <a:ext cx="844747" cy="657434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pPr algn="ctr"/>
            <a:r>
              <a:rPr lang="en-US" sz="2000" dirty="0" smtClean="0">
                <a:solidFill>
                  <a:srgbClr val="000090"/>
                </a:solidFill>
                <a:latin typeface="Trebuchet MS"/>
                <a:cs typeface="Trebuchet MS"/>
              </a:rPr>
              <a:t>Web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75290" y="2113347"/>
            <a:ext cx="1821744" cy="657433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pPr algn="ctr"/>
            <a:r>
              <a:rPr lang="en-US" sz="2000" dirty="0">
                <a:solidFill>
                  <a:srgbClr val="000090"/>
                </a:solidFill>
                <a:latin typeface="Trebuchet MS"/>
                <a:cs typeface="Trebuchet MS"/>
              </a:rPr>
              <a:t>B</a:t>
            </a:r>
            <a:r>
              <a:rPr lang="en-US" sz="2000" dirty="0" smtClean="0">
                <a:solidFill>
                  <a:srgbClr val="000090"/>
                </a:solidFill>
                <a:latin typeface="Trebuchet MS"/>
                <a:cs typeface="Trebuchet MS"/>
              </a:rPr>
              <a:t>usiness &amp; financial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848622" y="2113347"/>
            <a:ext cx="1645920" cy="657433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pPr algn="ctr"/>
            <a:r>
              <a:rPr lang="en-US" sz="2000" dirty="0">
                <a:solidFill>
                  <a:srgbClr val="000090"/>
                </a:solidFill>
                <a:latin typeface="Trebuchet MS"/>
                <a:cs typeface="Trebuchet MS"/>
              </a:rPr>
              <a:t>P</a:t>
            </a:r>
            <a:r>
              <a:rPr lang="en-US" sz="2000" dirty="0" smtClean="0">
                <a:solidFill>
                  <a:srgbClr val="000090"/>
                </a:solidFill>
                <a:latin typeface="Trebuchet MS"/>
                <a:cs typeface="Trebuchet MS"/>
              </a:rPr>
              <a:t>roducts/order/</a:t>
            </a:r>
            <a:r>
              <a:rPr lang="en-US" sz="2000" dirty="0" err="1" smtClean="0">
                <a:solidFill>
                  <a:srgbClr val="000090"/>
                </a:solidFill>
                <a:latin typeface="Trebuchet MS"/>
                <a:cs typeface="Trebuchet MS"/>
              </a:rPr>
              <a:t>tranx</a:t>
            </a:r>
            <a:endParaRPr lang="en-US" sz="2000" dirty="0" smtClean="0">
              <a:solidFill>
                <a:srgbClr val="000090"/>
              </a:solidFill>
              <a:latin typeface="Trebuchet MS"/>
              <a:cs typeface="Trebuchet M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546130" y="2113347"/>
            <a:ext cx="914400" cy="657433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pPr algn="ctr"/>
            <a:r>
              <a:rPr lang="en-US" sz="2000" dirty="0" smtClean="0">
                <a:solidFill>
                  <a:srgbClr val="000090"/>
                </a:solidFill>
                <a:latin typeface="Trebuchet MS"/>
                <a:cs typeface="Trebuchet MS"/>
              </a:rPr>
              <a:t>Geo maps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512117" y="2113347"/>
            <a:ext cx="1316736" cy="657434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pPr algn="ctr"/>
            <a:r>
              <a:rPr lang="en-US" sz="2000" dirty="0" err="1">
                <a:solidFill>
                  <a:srgbClr val="000090"/>
                </a:solidFill>
                <a:latin typeface="Trebuchet MS"/>
                <a:cs typeface="Trebuchet MS"/>
              </a:rPr>
              <a:t>I</a:t>
            </a:r>
            <a:r>
              <a:rPr lang="en-US" sz="2000" dirty="0" err="1" smtClean="0">
                <a:solidFill>
                  <a:srgbClr val="000090"/>
                </a:solidFill>
                <a:latin typeface="Trebuchet MS"/>
                <a:cs typeface="Trebuchet MS"/>
              </a:rPr>
              <a:t>nfrast</a:t>
            </a:r>
            <a:r>
              <a:rPr lang="en-US" sz="2000" dirty="0" smtClean="0">
                <a:solidFill>
                  <a:srgbClr val="000090"/>
                </a:solidFill>
                <a:latin typeface="Trebuchet MS"/>
                <a:cs typeface="Trebuchet MS"/>
              </a:rPr>
              <a:t>. networks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858009" y="2113347"/>
            <a:ext cx="1005840" cy="657433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pPr algn="ctr"/>
            <a:r>
              <a:rPr lang="en-US" sz="2000" dirty="0" smtClean="0">
                <a:solidFill>
                  <a:srgbClr val="000090"/>
                </a:solidFill>
                <a:latin typeface="Trebuchet MS"/>
                <a:cs typeface="Trebuchet MS"/>
              </a:rPr>
              <a:t>Digital data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915436" y="2113347"/>
            <a:ext cx="1052164" cy="657433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pPr algn="ctr"/>
            <a:r>
              <a:rPr lang="en-US" sz="2000" dirty="0">
                <a:solidFill>
                  <a:srgbClr val="000090"/>
                </a:solidFill>
                <a:latin typeface="Trebuchet MS"/>
                <a:cs typeface="Trebuchet MS"/>
              </a:rPr>
              <a:t>K</a:t>
            </a:r>
            <a:r>
              <a:rPr lang="en-US" sz="2000" dirty="0" smtClean="0">
                <a:solidFill>
                  <a:srgbClr val="000090"/>
                </a:solidFill>
                <a:latin typeface="Trebuchet MS"/>
                <a:cs typeface="Trebuchet MS"/>
              </a:rPr>
              <a:t>now. &amp; text</a:t>
            </a: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465276"/>
              </p:ext>
            </p:extLst>
          </p:nvPr>
        </p:nvGraphicFramePr>
        <p:xfrm>
          <a:off x="181588" y="3883569"/>
          <a:ext cx="8669671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6682"/>
                <a:gridCol w="627802"/>
                <a:gridCol w="1629378"/>
                <a:gridCol w="1021080"/>
                <a:gridCol w="566522"/>
                <a:gridCol w="581144"/>
                <a:gridCol w="795903"/>
                <a:gridCol w="1241160"/>
              </a:tblGrid>
              <a:tr h="146718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C0000"/>
                          </a:solidFill>
                        </a:rPr>
                        <a:t>Web</a:t>
                      </a:r>
                      <a:endParaRPr lang="en-US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C0000"/>
                          </a:solidFill>
                        </a:rPr>
                        <a:t>Bus &amp;</a:t>
                      </a:r>
                      <a:r>
                        <a:rPr lang="en-US" b="1" baseline="0" dirty="0" smtClean="0">
                          <a:solidFill>
                            <a:srgbClr val="CC0000"/>
                          </a:solidFill>
                        </a:rPr>
                        <a:t> </a:t>
                      </a:r>
                      <a:r>
                        <a:rPr lang="en-US" b="1" dirty="0" smtClean="0">
                          <a:solidFill>
                            <a:srgbClr val="CC0000"/>
                          </a:solidFill>
                        </a:rPr>
                        <a:t>Financial</a:t>
                      </a:r>
                      <a:endParaRPr lang="en-US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C0000"/>
                          </a:solidFill>
                        </a:rPr>
                        <a:t>Product</a:t>
                      </a:r>
                      <a:endParaRPr lang="en-US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C0000"/>
                          </a:solidFill>
                        </a:rPr>
                        <a:t>Geo</a:t>
                      </a:r>
                      <a:endParaRPr lang="en-US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rgbClr val="CC0000"/>
                          </a:solidFill>
                        </a:rPr>
                        <a:t>Infr</a:t>
                      </a:r>
                      <a:r>
                        <a:rPr lang="en-US" b="1" dirty="0" smtClean="0">
                          <a:solidFill>
                            <a:srgbClr val="CC0000"/>
                          </a:solidFill>
                        </a:rPr>
                        <a:t>.</a:t>
                      </a:r>
                      <a:endParaRPr lang="en-US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C0000"/>
                          </a:solidFill>
                        </a:rPr>
                        <a:t>Digital</a:t>
                      </a:r>
                      <a:endParaRPr lang="en-US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C0000"/>
                          </a:solidFill>
                        </a:rPr>
                        <a:t>Knowledge</a:t>
                      </a:r>
                      <a:endParaRPr lang="en-US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</a:tr>
              <a:tr h="146718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C0000"/>
                          </a:solidFill>
                        </a:rPr>
                        <a:t># Participants (89)</a:t>
                      </a:r>
                      <a:endParaRPr lang="en-US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</a:tr>
              <a:tr h="14671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C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# Academic Pubs</a:t>
                      </a:r>
                      <a:r>
                        <a:rPr lang="en-US" sz="1800" b="1" kern="1200" baseline="0" dirty="0" smtClean="0">
                          <a:solidFill>
                            <a:srgbClr val="CC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(90)</a:t>
                      </a:r>
                      <a:endParaRPr lang="en-US" b="1" dirty="0" smtClean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2" name="Rounded Rectangle 31"/>
          <p:cNvSpPr/>
          <p:nvPr/>
        </p:nvSpPr>
        <p:spPr>
          <a:xfrm>
            <a:off x="2369744" y="3905984"/>
            <a:ext cx="657943" cy="1074865"/>
          </a:xfrm>
          <a:prstGeom prst="roundRect">
            <a:avLst/>
          </a:prstGeom>
          <a:solidFill>
            <a:srgbClr val="CC0000">
              <a:alpha val="13000"/>
            </a:srgbClr>
          </a:solidFill>
          <a:ln w="22225">
            <a:solidFill>
              <a:srgbClr val="CC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4656993" y="3888405"/>
            <a:ext cx="975018" cy="1074865"/>
          </a:xfrm>
          <a:prstGeom prst="roundRect">
            <a:avLst/>
          </a:prstGeom>
          <a:solidFill>
            <a:srgbClr val="CC0000">
              <a:alpha val="13000"/>
            </a:srgbClr>
          </a:solidFill>
          <a:ln w="22225">
            <a:solidFill>
              <a:srgbClr val="CC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316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-6509" y="705597"/>
            <a:ext cx="9144000" cy="0"/>
          </a:xfrm>
          <a:prstGeom prst="line">
            <a:avLst/>
          </a:prstGeom>
          <a:ln w="57150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123" y="25400"/>
            <a:ext cx="9089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/>
            <a:r>
              <a:rPr lang="en-US" sz="3000" kern="0" dirty="0" smtClean="0">
                <a:solidFill>
                  <a:srgbClr val="000000"/>
                </a:solidFill>
                <a:latin typeface="Trebuchet MS"/>
              </a:rPr>
              <a:t>Types of Graphs: Scale</a:t>
            </a:r>
            <a:endParaRPr lang="en-US" sz="3000" b="1" dirty="0">
              <a:solidFill>
                <a:srgbClr val="B90000"/>
              </a:solidFill>
              <a:latin typeface="Trebuchet MS"/>
              <a:cs typeface="Trebuchet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13EC-677E-384F-B278-2939878C589F}" type="slidenum">
              <a:rPr lang="en-US" smtClean="0"/>
              <a:t>12</a:t>
            </a:fld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81588" y="824050"/>
            <a:ext cx="8786011" cy="470013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r>
              <a:rPr lang="en-US" sz="2600" i="1" dirty="0" smtClean="0">
                <a:solidFill>
                  <a:srgbClr val="CC0000"/>
                </a:solidFill>
                <a:latin typeface="Trebuchet MS"/>
                <a:cs typeface="Trebuchet MS"/>
              </a:rPr>
              <a:t>Q: How large are your graphs</a:t>
            </a:r>
            <a:r>
              <a:rPr lang="en-US" sz="2600" i="1" dirty="0">
                <a:solidFill>
                  <a:srgbClr val="CC0000"/>
                </a:solidFill>
                <a:latin typeface="Trebuchet MS"/>
                <a:cs typeface="Trebuchet MS"/>
              </a:rPr>
              <a:t> </a:t>
            </a:r>
            <a:r>
              <a:rPr lang="en-US" sz="2600" i="1" dirty="0" smtClean="0">
                <a:solidFill>
                  <a:srgbClr val="CC0000"/>
                </a:solidFill>
                <a:latin typeface="Trebuchet MS"/>
                <a:cs typeface="Trebuchet MS"/>
              </a:rPr>
              <a:t>in terms of |V|,|E|, bytes?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094032" y="1614756"/>
            <a:ext cx="525995" cy="741680"/>
          </a:xfrm>
          <a:prstGeom prst="roundRect">
            <a:avLst/>
          </a:prstGeom>
          <a:noFill/>
          <a:ln w="34925">
            <a:solidFill>
              <a:srgbClr val="CC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550450"/>
              </p:ext>
            </p:extLst>
          </p:nvPr>
        </p:nvGraphicFramePr>
        <p:xfrm>
          <a:off x="275703" y="1595745"/>
          <a:ext cx="7337783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4512"/>
                <a:gridCol w="601186"/>
                <a:gridCol w="982286"/>
                <a:gridCol w="945773"/>
                <a:gridCol w="909261"/>
                <a:gridCol w="1115239"/>
                <a:gridCol w="948551"/>
                <a:gridCol w="50097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baseline="0" dirty="0" smtClean="0">
                          <a:solidFill>
                            <a:srgbClr val="CC0000"/>
                          </a:solidFill>
                        </a:rPr>
                        <a:t>|E|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&lt;10K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10K-100K</a:t>
                      </a:r>
                      <a:endParaRPr lang="en-US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100K-1M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1M-10M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10M-100M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100M-1B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&gt;1B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CC0000"/>
                          </a:solidFill>
                        </a:rPr>
                        <a:t>#</a:t>
                      </a:r>
                      <a:r>
                        <a:rPr lang="en-US" sz="1600" b="1" baseline="0" dirty="0" smtClean="0">
                          <a:solidFill>
                            <a:srgbClr val="CC0000"/>
                          </a:solidFill>
                        </a:rPr>
                        <a:t> Participants</a:t>
                      </a:r>
                      <a:endParaRPr lang="en-US" sz="1600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Rounded Rectangle 28"/>
          <p:cNvSpPr/>
          <p:nvPr/>
        </p:nvSpPr>
        <p:spPr>
          <a:xfrm>
            <a:off x="134414" y="3979008"/>
            <a:ext cx="8948476" cy="1794100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pPr algn="ctr">
              <a:lnSpc>
                <a:spcPct val="150000"/>
              </a:lnSpc>
            </a:pPr>
            <a:r>
              <a:rPr lang="en-US" sz="2400" i="1" dirty="0" smtClean="0">
                <a:solidFill>
                  <a:srgbClr val="008000"/>
                </a:solidFill>
                <a:latin typeface="Trebuchet MS"/>
                <a:cs typeface="Trebuchet MS"/>
              </a:rPr>
              <a:t>Large-scale graphs are everywhere!</a:t>
            </a:r>
          </a:p>
          <a:p>
            <a:pPr algn="ctr">
              <a:lnSpc>
                <a:spcPct val="150000"/>
              </a:lnSpc>
            </a:pPr>
            <a:r>
              <a:rPr lang="en-US" sz="2400" i="1" dirty="0">
                <a:solidFill>
                  <a:srgbClr val="008000"/>
                </a:solidFill>
                <a:latin typeface="Trebuchet MS"/>
                <a:cs typeface="Trebuchet MS"/>
              </a:rPr>
              <a:t>V</a:t>
            </a:r>
            <a:r>
              <a:rPr lang="en-US" sz="2400" i="1" dirty="0" smtClean="0">
                <a:solidFill>
                  <a:srgbClr val="008000"/>
                </a:solidFill>
                <a:latin typeface="Trebuchet MS"/>
                <a:cs typeface="Trebuchet MS"/>
              </a:rPr>
              <a:t>arious entities:  social, scientific, RDF, product, digital data (and possibly more)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359657" y="2860575"/>
            <a:ext cx="569794" cy="741680"/>
          </a:xfrm>
          <a:prstGeom prst="roundRect">
            <a:avLst/>
          </a:prstGeom>
          <a:noFill/>
          <a:ln w="34925">
            <a:solidFill>
              <a:srgbClr val="CC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xd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28735"/>
              </p:ext>
            </p:extLst>
          </p:nvPr>
        </p:nvGraphicFramePr>
        <p:xfrm>
          <a:off x="274241" y="2860575"/>
          <a:ext cx="8655210" cy="706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4512"/>
                <a:gridCol w="781566"/>
                <a:gridCol w="1343045"/>
                <a:gridCol w="1191935"/>
                <a:gridCol w="1040825"/>
                <a:gridCol w="1246803"/>
                <a:gridCol w="1114941"/>
                <a:gridCol w="601583"/>
              </a:tblGrid>
              <a:tr h="129913">
                <a:tc>
                  <a:txBody>
                    <a:bodyPr/>
                    <a:lstStyle/>
                    <a:p>
                      <a:r>
                        <a:rPr lang="en-US" sz="1600" b="1" baseline="0" dirty="0" smtClean="0">
                          <a:solidFill>
                            <a:srgbClr val="CC0000"/>
                          </a:solidFill>
                        </a:rPr>
                        <a:t>#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&lt;10MB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10MB-100MB</a:t>
                      </a:r>
                      <a:endParaRPr lang="en-US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100MB-1GB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1GB-10GB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10GB-100GB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100GB-1TB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&gt;1TB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CC0000"/>
                          </a:solidFill>
                        </a:rPr>
                        <a:t>#</a:t>
                      </a:r>
                      <a:r>
                        <a:rPr lang="en-US" sz="1600" b="1" baseline="0" dirty="0" smtClean="0">
                          <a:solidFill>
                            <a:srgbClr val="CC0000"/>
                          </a:solidFill>
                        </a:rPr>
                        <a:t> Participants</a:t>
                      </a:r>
                      <a:endParaRPr lang="en-US" sz="1600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3" name="Straight Arrow Connector 12"/>
          <p:cNvCxnSpPr>
            <a:stCxn id="25" idx="3"/>
          </p:cNvCxnSpPr>
          <p:nvPr/>
        </p:nvCxnSpPr>
        <p:spPr>
          <a:xfrm>
            <a:off x="7613486" y="1966585"/>
            <a:ext cx="385979" cy="370840"/>
          </a:xfrm>
          <a:prstGeom prst="straightConnector1">
            <a:avLst/>
          </a:prstGeom>
          <a:ln w="12700">
            <a:solidFill>
              <a:srgbClr val="CC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5" idx="3"/>
          </p:cNvCxnSpPr>
          <p:nvPr/>
        </p:nvCxnSpPr>
        <p:spPr>
          <a:xfrm flipV="1">
            <a:off x="7613486" y="1738382"/>
            <a:ext cx="385979" cy="228203"/>
          </a:xfrm>
          <a:prstGeom prst="straightConnector1">
            <a:avLst/>
          </a:prstGeom>
          <a:ln w="12700">
            <a:solidFill>
              <a:srgbClr val="CC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8031664" y="1550221"/>
            <a:ext cx="935430" cy="414343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pPr algn="ctr"/>
            <a:r>
              <a:rPr lang="en-US" sz="2200" dirty="0">
                <a:solidFill>
                  <a:srgbClr val="000090"/>
                </a:solidFill>
              </a:rPr>
              <a:t>8</a:t>
            </a:r>
            <a:r>
              <a:rPr lang="en-US" sz="2200" dirty="0" smtClean="0">
                <a:solidFill>
                  <a:srgbClr val="000090"/>
                </a:solidFill>
              </a:rPr>
              <a:t> RP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031664" y="2149264"/>
            <a:ext cx="936274" cy="414343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pPr algn="ctr"/>
            <a:r>
              <a:rPr lang="en-US" sz="2200" dirty="0" smtClean="0">
                <a:solidFill>
                  <a:srgbClr val="000090"/>
                </a:solidFill>
              </a:rPr>
              <a:t>12 IP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638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 animBg="1"/>
      <p:bldP spid="11" grpId="0" animBg="1"/>
      <p:bldP spid="15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-6509" y="705597"/>
            <a:ext cx="9144000" cy="0"/>
          </a:xfrm>
          <a:prstGeom prst="line">
            <a:avLst/>
          </a:prstGeom>
          <a:ln w="57150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123" y="25400"/>
            <a:ext cx="9089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/>
            <a:r>
              <a:rPr lang="en-US" sz="3000" kern="0" dirty="0" smtClean="0">
                <a:solidFill>
                  <a:srgbClr val="000000"/>
                </a:solidFill>
                <a:latin typeface="Trebuchet MS"/>
              </a:rPr>
              <a:t>Types of Graphs: Other Questions</a:t>
            </a:r>
            <a:endParaRPr lang="en-US" sz="3000" b="1" dirty="0">
              <a:solidFill>
                <a:srgbClr val="B90000"/>
              </a:solidFill>
              <a:latin typeface="Trebuchet MS"/>
              <a:cs typeface="Trebuchet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13EC-677E-384F-B278-2939878C589F}" type="slidenum">
              <a:rPr lang="en-US" smtClean="0"/>
              <a:t>13</a:t>
            </a:fld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81588" y="798394"/>
            <a:ext cx="8709036" cy="1856936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228600" rtlCol="0" anchor="ctr"/>
          <a:lstStyle/>
          <a:p>
            <a:pPr marL="457200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600" i="1" dirty="0" smtClean="0">
                <a:solidFill>
                  <a:srgbClr val="CC0000"/>
                </a:solidFill>
                <a:latin typeface="Trebuchet MS"/>
                <a:cs typeface="Trebuchet MS"/>
              </a:rPr>
              <a:t>Data on V and E?</a:t>
            </a:r>
          </a:p>
          <a:p>
            <a:pPr marL="457200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600" i="1" dirty="0" smtClean="0">
                <a:solidFill>
                  <a:srgbClr val="CC0000"/>
                </a:solidFill>
                <a:latin typeface="Trebuchet MS"/>
                <a:cs typeface="Trebuchet MS"/>
              </a:rPr>
              <a:t>Directed </a:t>
            </a:r>
            <a:r>
              <a:rPr lang="en-US" sz="2600" i="1" dirty="0" err="1" smtClean="0">
                <a:solidFill>
                  <a:srgbClr val="CC0000"/>
                </a:solidFill>
                <a:latin typeface="Trebuchet MS"/>
                <a:cs typeface="Trebuchet MS"/>
              </a:rPr>
              <a:t>vs</a:t>
            </a:r>
            <a:r>
              <a:rPr lang="en-US" sz="2600" i="1" dirty="0" smtClean="0">
                <a:solidFill>
                  <a:srgbClr val="CC0000"/>
                </a:solidFill>
                <a:latin typeface="Trebuchet MS"/>
                <a:cs typeface="Trebuchet MS"/>
              </a:rPr>
              <a:t> Undirected?</a:t>
            </a:r>
          </a:p>
          <a:p>
            <a:pPr marL="457200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600" i="1" dirty="0" smtClean="0">
                <a:solidFill>
                  <a:srgbClr val="CC0000"/>
                </a:solidFill>
                <a:latin typeface="Trebuchet MS"/>
                <a:cs typeface="Trebuchet MS"/>
              </a:rPr>
              <a:t>Dynamism: Static, Dynamic, Streaming?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607607"/>
              </p:ext>
            </p:extLst>
          </p:nvPr>
        </p:nvGraphicFramePr>
        <p:xfrm>
          <a:off x="2194828" y="3058160"/>
          <a:ext cx="4754344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2420"/>
                <a:gridCol w="771371"/>
                <a:gridCol w="1100281"/>
                <a:gridCol w="1260272"/>
              </a:tblGrid>
              <a:tr h="370840">
                <a:tc>
                  <a:txBody>
                    <a:bodyPr/>
                    <a:lstStyle/>
                    <a:p>
                      <a:endParaRPr lang="en-US" sz="2000" b="1" baseline="0" dirty="0" smtClean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Static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Dynamic</a:t>
                      </a:r>
                      <a:endParaRPr lang="en-US" sz="20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Streaming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CC0000"/>
                          </a:solidFill>
                        </a:rPr>
                        <a:t>#</a:t>
                      </a:r>
                      <a:r>
                        <a:rPr lang="en-US" sz="2000" b="1" baseline="0" dirty="0" smtClean="0">
                          <a:solidFill>
                            <a:srgbClr val="CC0000"/>
                          </a:solidFill>
                        </a:rPr>
                        <a:t> Participants</a:t>
                      </a:r>
                      <a:endParaRPr lang="en-US" sz="2000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18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59200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-6509" y="705597"/>
            <a:ext cx="9144000" cy="0"/>
          </a:xfrm>
          <a:prstGeom prst="line">
            <a:avLst/>
          </a:prstGeom>
          <a:ln w="57150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123" y="25400"/>
            <a:ext cx="9089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/>
            <a:r>
              <a:rPr lang="en-US" sz="3000" kern="0" dirty="0" smtClean="0">
                <a:solidFill>
                  <a:srgbClr val="000000"/>
                </a:solidFill>
                <a:latin typeface="Trebuchet MS"/>
              </a:rPr>
              <a:t>Types of Computations: Graph Computations</a:t>
            </a:r>
            <a:endParaRPr lang="en-US" sz="3000" b="1" dirty="0">
              <a:solidFill>
                <a:srgbClr val="B90000"/>
              </a:solidFill>
              <a:latin typeface="Trebuchet MS"/>
              <a:cs typeface="Trebuchet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13EC-677E-384F-B278-2939878C589F}" type="slidenum">
              <a:rPr lang="en-US" smtClean="0"/>
              <a:t>14</a:t>
            </a:fld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81587" y="705597"/>
            <a:ext cx="8926961" cy="3973503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0" rtlCol="0" anchor="ctr"/>
          <a:lstStyle/>
          <a:p>
            <a:pPr marL="457200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600" i="1" dirty="0" smtClean="0">
                <a:solidFill>
                  <a:srgbClr val="CC0000"/>
                </a:solidFill>
                <a:latin typeface="Trebuchet MS"/>
                <a:cs typeface="Trebuchet MS"/>
              </a:rPr>
              <a:t>Q: What kind of graph queries and computations (not including ML) do you run?</a:t>
            </a:r>
          </a:p>
          <a:p>
            <a:pPr marL="914400" lvl="1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400" dirty="0" smtClean="0">
                <a:solidFill>
                  <a:srgbClr val="000090"/>
                </a:solidFill>
                <a:latin typeface="Trebuchet MS"/>
                <a:cs typeface="Trebuchet MS"/>
              </a:rPr>
              <a:t>Q1: Multiple choice</a:t>
            </a:r>
          </a:p>
          <a:p>
            <a:pPr marL="1371600" lvl="2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200" dirty="0" smtClean="0">
                <a:solidFill>
                  <a:srgbClr val="000090"/>
                </a:solidFill>
                <a:latin typeface="Trebuchet MS"/>
                <a:cs typeface="Trebuchet MS"/>
              </a:rPr>
              <a:t>Problem: No list of graph queries/computations</a:t>
            </a:r>
          </a:p>
          <a:p>
            <a:pPr marL="1371600" lvl="2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200" dirty="0" smtClean="0">
                <a:solidFill>
                  <a:srgbClr val="000090"/>
                </a:solidFill>
                <a:latin typeface="Trebuchet MS"/>
                <a:cs typeface="Trebuchet MS"/>
              </a:rPr>
              <a:t>List from academic pubs.</a:t>
            </a:r>
          </a:p>
          <a:p>
            <a:pPr marL="914400" lvl="1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400" dirty="0" smtClean="0">
                <a:solidFill>
                  <a:srgbClr val="000090"/>
                </a:solidFill>
                <a:latin typeface="Trebuchet MS"/>
                <a:cs typeface="Trebuchet MS"/>
              </a:rPr>
              <a:t>Q2: Short answer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00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-6509" y="705597"/>
            <a:ext cx="9144000" cy="0"/>
          </a:xfrm>
          <a:prstGeom prst="line">
            <a:avLst/>
          </a:prstGeom>
          <a:ln w="57150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123" y="25400"/>
            <a:ext cx="9089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/>
            <a:r>
              <a:rPr lang="en-US" sz="3000" kern="0" dirty="0" smtClean="0">
                <a:solidFill>
                  <a:srgbClr val="000000"/>
                </a:solidFill>
                <a:latin typeface="Trebuchet MS"/>
              </a:rPr>
              <a:t>Types of Computations: Graph Computations</a:t>
            </a:r>
            <a:endParaRPr lang="en-US" sz="3000" b="1" dirty="0">
              <a:solidFill>
                <a:srgbClr val="B90000"/>
              </a:solidFill>
              <a:latin typeface="Trebuchet MS"/>
              <a:cs typeface="Trebuchet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13EC-677E-384F-B278-2939878C589F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144851"/>
              </p:ext>
            </p:extLst>
          </p:nvPr>
        </p:nvGraphicFramePr>
        <p:xfrm>
          <a:off x="953343" y="768518"/>
          <a:ext cx="3980630" cy="594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80630"/>
              </a:tblGrid>
              <a:tr h="337468">
                <a:tc>
                  <a:txBody>
                    <a:bodyPr/>
                    <a:lstStyle/>
                    <a:p>
                      <a:r>
                        <a:rPr lang="en-US" sz="1700" b="1" dirty="0" smtClean="0">
                          <a:solidFill>
                            <a:srgbClr val="CC0000"/>
                          </a:solidFill>
                        </a:rPr>
                        <a:t>Query/Computation</a:t>
                      </a:r>
                      <a:endParaRPr lang="en-US" sz="1700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</a:tr>
              <a:tr h="586902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Aggregations</a:t>
                      </a:r>
                      <a:r>
                        <a:rPr lang="en-US" sz="1700" baseline="0" dirty="0" smtClean="0"/>
                        <a:t> (e.g., counting the number of triangles)</a:t>
                      </a:r>
                      <a:endParaRPr lang="en-US" sz="1700" dirty="0"/>
                    </a:p>
                  </a:txBody>
                  <a:tcPr/>
                </a:tc>
              </a:tr>
              <a:tr h="337468">
                <a:tc>
                  <a:txBody>
                    <a:bodyPr/>
                    <a:lstStyle/>
                    <a:p>
                      <a:r>
                        <a:rPr lang="en-US" sz="1700" baseline="0" dirty="0" smtClean="0"/>
                        <a:t>Connected Components</a:t>
                      </a:r>
                      <a:endParaRPr lang="en-US" sz="1700" dirty="0"/>
                    </a:p>
                  </a:txBody>
                  <a:tcPr/>
                </a:tc>
              </a:tr>
              <a:tr h="33746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Diameter</a:t>
                      </a:r>
                      <a:r>
                        <a:rPr lang="en-US" sz="1700" baseline="0" dirty="0" smtClean="0"/>
                        <a:t> Estimation</a:t>
                      </a:r>
                      <a:endParaRPr lang="en-US" sz="1700" dirty="0" smtClean="0"/>
                    </a:p>
                  </a:txBody>
                  <a:tcPr/>
                </a:tc>
              </a:tr>
              <a:tr h="33746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Finding Frequent or Densest</a:t>
                      </a:r>
                      <a:r>
                        <a:rPr lang="en-US" sz="17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Subgraphs</a:t>
                      </a: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700" dirty="0" smtClean="0"/>
                    </a:p>
                  </a:txBody>
                  <a:tcPr/>
                </a:tc>
              </a:tr>
              <a:tr h="33746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Graph Coloring</a:t>
                      </a:r>
                    </a:p>
                  </a:txBody>
                  <a:tcPr/>
                </a:tc>
              </a:tr>
              <a:tr h="33746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Graph</a:t>
                      </a:r>
                      <a:r>
                        <a:rPr lang="en-US" sz="1700" baseline="0" dirty="0" smtClean="0"/>
                        <a:t> Partitioning</a:t>
                      </a:r>
                      <a:endParaRPr lang="en-US" sz="1700" dirty="0" smtClean="0"/>
                    </a:p>
                  </a:txBody>
                  <a:tcPr/>
                </a:tc>
              </a:tr>
              <a:tr h="33746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Minimum</a:t>
                      </a:r>
                      <a:r>
                        <a:rPr lang="en-US" sz="17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Spanning Tree</a:t>
                      </a: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700" dirty="0" smtClean="0"/>
                    </a:p>
                  </a:txBody>
                  <a:tcPr/>
                </a:tc>
              </a:tr>
              <a:tr h="58690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Neighborhood Queries (e.g., 2-dgr</a:t>
                      </a:r>
                      <a:r>
                        <a:rPr lang="en-US" sz="17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neighbors of a node)</a:t>
                      </a:r>
                      <a:endParaRPr lang="en-US" sz="1700" dirty="0" smtClean="0"/>
                    </a:p>
                  </a:txBody>
                  <a:tcPr/>
                </a:tc>
              </a:tr>
              <a:tr h="33746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Node-similarity (e.g., </a:t>
                      </a:r>
                      <a:r>
                        <a:rPr lang="en-US" sz="1700" dirty="0" err="1" smtClean="0"/>
                        <a:t>SimRank</a:t>
                      </a:r>
                      <a:r>
                        <a:rPr lang="en-US" sz="1700" dirty="0" smtClean="0"/>
                        <a:t>)</a:t>
                      </a:r>
                    </a:p>
                  </a:txBody>
                  <a:tcPr/>
                </a:tc>
              </a:tr>
              <a:tr h="58690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Ranking</a:t>
                      </a:r>
                      <a:r>
                        <a:rPr lang="en-US" sz="1700" baseline="0" dirty="0" smtClean="0"/>
                        <a:t> and Centrality Scores (e.g., PageRank, </a:t>
                      </a:r>
                      <a:r>
                        <a:rPr lang="en-US" sz="1700" baseline="0" dirty="0" err="1" smtClean="0"/>
                        <a:t>betweenness</a:t>
                      </a:r>
                      <a:r>
                        <a:rPr lang="en-US" sz="1700" baseline="0" dirty="0" smtClean="0"/>
                        <a:t> centrality)</a:t>
                      </a:r>
                      <a:endParaRPr lang="en-US" sz="1700" dirty="0" smtClean="0"/>
                    </a:p>
                  </a:txBody>
                  <a:tcPr/>
                </a:tc>
              </a:tr>
              <a:tr h="33746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Reachability Queries</a:t>
                      </a:r>
                    </a:p>
                  </a:txBody>
                  <a:tcPr/>
                </a:tc>
              </a:tr>
              <a:tr h="33746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S</a:t>
                      </a:r>
                      <a:r>
                        <a:rPr lang="en-US" sz="1700" baseline="0" dirty="0" smtClean="0"/>
                        <a:t>hort/shortest paths</a:t>
                      </a:r>
                      <a:endParaRPr lang="en-US" sz="1700" dirty="0" smtClean="0"/>
                    </a:p>
                  </a:txBody>
                  <a:tcPr/>
                </a:tc>
              </a:tr>
              <a:tr h="58690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err="1" smtClean="0"/>
                        <a:t>Subgraph</a:t>
                      </a:r>
                      <a:r>
                        <a:rPr lang="en-US" sz="1700" baseline="0" dirty="0" smtClean="0"/>
                        <a:t> matching (e.g., find all diamonds, SPARQL patterns)</a:t>
                      </a:r>
                      <a:endParaRPr lang="en-US" sz="1700" dirty="0" smtClean="0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1342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-6509" y="705597"/>
            <a:ext cx="9144000" cy="0"/>
          </a:xfrm>
          <a:prstGeom prst="line">
            <a:avLst/>
          </a:prstGeom>
          <a:ln w="57150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123" y="25400"/>
            <a:ext cx="9089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/>
            <a:r>
              <a:rPr lang="en-US" sz="3000" kern="0" dirty="0" smtClean="0">
                <a:solidFill>
                  <a:srgbClr val="000000"/>
                </a:solidFill>
                <a:latin typeface="Trebuchet MS"/>
              </a:rPr>
              <a:t>Types of Computations: Graph Computations</a:t>
            </a:r>
            <a:endParaRPr lang="en-US" sz="3000" b="1" dirty="0">
              <a:solidFill>
                <a:srgbClr val="B90000"/>
              </a:solidFill>
              <a:latin typeface="Trebuchet MS"/>
              <a:cs typeface="Trebuchet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13EC-677E-384F-B278-2939878C589F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326813"/>
              </p:ext>
            </p:extLst>
          </p:nvPr>
        </p:nvGraphicFramePr>
        <p:xfrm>
          <a:off x="953343" y="768518"/>
          <a:ext cx="7237314" cy="594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80630"/>
                <a:gridCol w="1414780"/>
                <a:gridCol w="1841904"/>
              </a:tblGrid>
              <a:tr h="329539">
                <a:tc>
                  <a:txBody>
                    <a:bodyPr/>
                    <a:lstStyle/>
                    <a:p>
                      <a:r>
                        <a:rPr lang="en-US" sz="1700" b="1" dirty="0" smtClean="0">
                          <a:solidFill>
                            <a:srgbClr val="CC0000"/>
                          </a:solidFill>
                        </a:rPr>
                        <a:t>Query/Computation</a:t>
                      </a:r>
                      <a:endParaRPr lang="en-US" sz="1700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>
                          <a:solidFill>
                            <a:srgbClr val="CC0000"/>
                          </a:solidFill>
                        </a:rPr>
                        <a:t># Participants</a:t>
                      </a:r>
                      <a:endParaRPr lang="en-US" sz="1700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>
                          <a:solidFill>
                            <a:srgbClr val="CC0000"/>
                          </a:solidFill>
                        </a:rPr>
                        <a:t># Academic Pubs.</a:t>
                      </a:r>
                      <a:endParaRPr lang="en-US" sz="1700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</a:tr>
              <a:tr h="329539">
                <a:tc>
                  <a:txBody>
                    <a:bodyPr/>
                    <a:lstStyle/>
                    <a:p>
                      <a:r>
                        <a:rPr lang="en-US" sz="1700" baseline="0" dirty="0" smtClean="0"/>
                        <a:t>Connected Components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55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12</a:t>
                      </a:r>
                      <a:endParaRPr lang="en-US" sz="1700" dirty="0"/>
                    </a:p>
                  </a:txBody>
                  <a:tcPr/>
                </a:tc>
              </a:tr>
              <a:tr h="57311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Neighborhood Queries (e.g., 2-dgr</a:t>
                      </a:r>
                      <a:r>
                        <a:rPr lang="en-US" sz="17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neighbors of a node)</a:t>
                      </a:r>
                      <a:endParaRPr lang="en-US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51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3</a:t>
                      </a:r>
                      <a:endParaRPr lang="en-US" sz="1700" dirty="0"/>
                    </a:p>
                  </a:txBody>
                  <a:tcPr/>
                </a:tc>
              </a:tr>
              <a:tr h="329539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S</a:t>
                      </a:r>
                      <a:r>
                        <a:rPr lang="en-US" sz="1700" baseline="0" dirty="0" smtClean="0"/>
                        <a:t>hort/shortest paths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43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16</a:t>
                      </a:r>
                      <a:endParaRPr lang="en-US" sz="1700" dirty="0"/>
                    </a:p>
                  </a:txBody>
                  <a:tcPr/>
                </a:tc>
              </a:tr>
              <a:tr h="573111">
                <a:tc>
                  <a:txBody>
                    <a:bodyPr/>
                    <a:lstStyle/>
                    <a:p>
                      <a:r>
                        <a:rPr lang="en-US" sz="1700" dirty="0" err="1" smtClean="0"/>
                        <a:t>Subgraph</a:t>
                      </a:r>
                      <a:r>
                        <a:rPr lang="en-US" sz="1700" baseline="0" dirty="0" smtClean="0"/>
                        <a:t> matching (e.g., find all diamonds, SPARQL patterns)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33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21</a:t>
                      </a:r>
                      <a:endParaRPr lang="en-US" sz="1700" dirty="0"/>
                    </a:p>
                  </a:txBody>
                  <a:tcPr/>
                </a:tc>
              </a:tr>
              <a:tr h="573111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Ranking</a:t>
                      </a:r>
                      <a:r>
                        <a:rPr lang="en-US" sz="1700" baseline="0" dirty="0" smtClean="0"/>
                        <a:t> and Centrality Scores (e.g., PageRank, </a:t>
                      </a:r>
                      <a:r>
                        <a:rPr lang="en-US" sz="1700" baseline="0" dirty="0" err="1" smtClean="0"/>
                        <a:t>betweenness</a:t>
                      </a:r>
                      <a:r>
                        <a:rPr lang="en-US" sz="1700" baseline="0" dirty="0" smtClean="0"/>
                        <a:t> centrality)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32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22</a:t>
                      </a:r>
                      <a:endParaRPr lang="en-US" sz="1700" dirty="0"/>
                    </a:p>
                  </a:txBody>
                  <a:tcPr/>
                </a:tc>
              </a:tr>
              <a:tr h="573111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Aggregations</a:t>
                      </a:r>
                      <a:r>
                        <a:rPr lang="en-US" sz="1700" baseline="0" dirty="0" smtClean="0"/>
                        <a:t> (e.g., counting the number of triangles)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30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7</a:t>
                      </a:r>
                      <a:endParaRPr lang="en-US" sz="1700" dirty="0"/>
                    </a:p>
                  </a:txBody>
                  <a:tcPr/>
                </a:tc>
              </a:tr>
              <a:tr h="329539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Reachability Queries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27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3</a:t>
                      </a:r>
                      <a:endParaRPr lang="en-US" sz="1700" dirty="0"/>
                    </a:p>
                  </a:txBody>
                  <a:tcPr/>
                </a:tc>
              </a:tr>
              <a:tr h="32953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Graph</a:t>
                      </a:r>
                      <a:r>
                        <a:rPr lang="en-US" sz="1700" baseline="0" dirty="0" smtClean="0"/>
                        <a:t> Partitioning</a:t>
                      </a:r>
                      <a:endParaRPr lang="en-US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25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5</a:t>
                      </a:r>
                      <a:endParaRPr lang="en-US" sz="1700" dirty="0"/>
                    </a:p>
                  </a:txBody>
                  <a:tcPr/>
                </a:tc>
              </a:tr>
              <a:tr h="32953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Node-similarity (e.g., </a:t>
                      </a:r>
                      <a:r>
                        <a:rPr lang="en-US" sz="1700" dirty="0" err="1" smtClean="0"/>
                        <a:t>SimRank</a:t>
                      </a:r>
                      <a:r>
                        <a:rPr lang="en-US" sz="17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18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3</a:t>
                      </a:r>
                      <a:endParaRPr lang="en-US" sz="1700" dirty="0"/>
                    </a:p>
                  </a:txBody>
                  <a:tcPr/>
                </a:tc>
              </a:tr>
              <a:tr h="32953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Finding Frequent or Densest</a:t>
                      </a:r>
                      <a:r>
                        <a:rPr lang="en-US" sz="17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Subgraphs</a:t>
                      </a: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11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</a:t>
                      </a:r>
                      <a:endParaRPr lang="en-US" sz="1700" dirty="0"/>
                    </a:p>
                  </a:txBody>
                  <a:tcPr/>
                </a:tc>
              </a:tr>
              <a:tr h="32953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Minimum</a:t>
                      </a:r>
                      <a:r>
                        <a:rPr lang="en-US" sz="17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Spanning Tree</a:t>
                      </a: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9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</a:t>
                      </a:r>
                      <a:endParaRPr lang="en-US" sz="1700" dirty="0"/>
                    </a:p>
                  </a:txBody>
                  <a:tcPr/>
                </a:tc>
              </a:tr>
              <a:tr h="329539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Graph Coloring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7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3</a:t>
                      </a:r>
                      <a:endParaRPr lang="en-US" sz="1700" dirty="0"/>
                    </a:p>
                  </a:txBody>
                  <a:tcPr/>
                </a:tc>
              </a:tr>
              <a:tr h="329539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Diameter</a:t>
                      </a:r>
                      <a:r>
                        <a:rPr lang="en-US" sz="1700" baseline="0" dirty="0" smtClean="0"/>
                        <a:t> Estimation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5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</a:t>
                      </a:r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953344" y="1488010"/>
            <a:ext cx="7237314" cy="602902"/>
          </a:xfrm>
          <a:prstGeom prst="roundRect">
            <a:avLst/>
          </a:prstGeom>
          <a:solidFill>
            <a:srgbClr val="CC0000">
              <a:alpha val="16000"/>
            </a:srgbClr>
          </a:solidFill>
          <a:ln w="34925">
            <a:solidFill>
              <a:srgbClr val="CC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953344" y="4271617"/>
            <a:ext cx="7237314" cy="320693"/>
          </a:xfrm>
          <a:prstGeom prst="roundRect">
            <a:avLst/>
          </a:prstGeom>
          <a:solidFill>
            <a:srgbClr val="CC0000">
              <a:alpha val="16000"/>
            </a:srgbClr>
          </a:solidFill>
          <a:ln w="34925">
            <a:solidFill>
              <a:srgbClr val="CC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966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-6509" y="705597"/>
            <a:ext cx="9144000" cy="0"/>
          </a:xfrm>
          <a:prstGeom prst="line">
            <a:avLst/>
          </a:prstGeom>
          <a:ln w="57150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123" y="25400"/>
            <a:ext cx="9089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/>
            <a:r>
              <a:rPr lang="en-US" sz="3000" kern="0" dirty="0" smtClean="0">
                <a:solidFill>
                  <a:srgbClr val="000000"/>
                </a:solidFill>
                <a:latin typeface="Trebuchet MS"/>
              </a:rPr>
              <a:t>Types of Computations: Machine Learning</a:t>
            </a:r>
            <a:endParaRPr lang="en-US" sz="3000" b="1" dirty="0">
              <a:solidFill>
                <a:srgbClr val="B90000"/>
              </a:solidFill>
              <a:latin typeface="Trebuchet MS"/>
              <a:cs typeface="Trebuchet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13EC-677E-384F-B278-2939878C589F}" type="slidenum">
              <a:rPr lang="en-US" smtClean="0"/>
              <a:t>17</a:t>
            </a:fld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81587" y="785566"/>
            <a:ext cx="8926961" cy="4602060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pPr marL="457200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600" i="1" dirty="0" smtClean="0">
                <a:solidFill>
                  <a:srgbClr val="CC0000"/>
                </a:solidFill>
                <a:latin typeface="Trebuchet MS"/>
                <a:cs typeface="Trebuchet MS"/>
              </a:rPr>
              <a:t>Q: What kind of ML computations do you run?</a:t>
            </a:r>
          </a:p>
          <a:p>
            <a:pPr marL="914400" lvl="1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600" dirty="0" smtClean="0">
                <a:solidFill>
                  <a:srgbClr val="000090"/>
                </a:solidFill>
                <a:latin typeface="Trebuchet MS"/>
                <a:cs typeface="Trebuchet MS"/>
              </a:rPr>
              <a:t>ML comp. in academic pubs are of 3 kind:</a:t>
            </a:r>
            <a:endParaRPr lang="en-US" sz="2600" dirty="0">
              <a:solidFill>
                <a:srgbClr val="000090"/>
              </a:solidFill>
              <a:latin typeface="Trebuchet MS"/>
              <a:cs typeface="Trebuchet MS"/>
            </a:endParaRPr>
          </a:p>
          <a:p>
            <a:pPr marL="1428750" lvl="2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rgbClr val="000090"/>
                </a:solidFill>
                <a:latin typeface="Trebuchet MS"/>
                <a:cs typeface="Trebuchet MS"/>
              </a:rPr>
              <a:t>High-level classes of algorithms:</a:t>
            </a:r>
          </a:p>
          <a:p>
            <a:pPr marL="1554480" lvl="3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200" dirty="0" smtClean="0">
                <a:solidFill>
                  <a:srgbClr val="000090"/>
                </a:solidFill>
                <a:latin typeface="Trebuchet MS"/>
                <a:cs typeface="Trebuchet MS"/>
              </a:rPr>
              <a:t>clustering, classification, regression</a:t>
            </a:r>
          </a:p>
          <a:p>
            <a:pPr marL="1428750" lvl="2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rgbClr val="000090"/>
                </a:solidFill>
                <a:latin typeface="Trebuchet MS"/>
                <a:cs typeface="Trebuchet MS"/>
              </a:rPr>
              <a:t>Specific algorithms/techniques</a:t>
            </a:r>
          </a:p>
          <a:p>
            <a:pPr marL="1554480" lvl="3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200" dirty="0" smtClean="0">
                <a:solidFill>
                  <a:srgbClr val="000090"/>
                </a:solidFill>
                <a:latin typeface="Trebuchet MS"/>
                <a:cs typeface="Trebuchet MS"/>
              </a:rPr>
              <a:t>SGD, ALS</a:t>
            </a:r>
          </a:p>
          <a:p>
            <a:pPr marL="1428750" lvl="2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rgbClr val="000090"/>
                </a:solidFill>
                <a:latin typeface="Trebuchet MS"/>
                <a:cs typeface="Trebuchet MS"/>
              </a:rPr>
              <a:t>Problems solved with ML</a:t>
            </a:r>
          </a:p>
          <a:p>
            <a:pPr marL="1554480" lvl="3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200" dirty="0">
                <a:solidFill>
                  <a:srgbClr val="000090"/>
                </a:solidFill>
                <a:latin typeface="Trebuchet MS"/>
                <a:cs typeface="Trebuchet MS"/>
              </a:rPr>
              <a:t>c</a:t>
            </a:r>
            <a:r>
              <a:rPr lang="en-US" sz="2200" dirty="0" smtClean="0">
                <a:solidFill>
                  <a:srgbClr val="000090"/>
                </a:solidFill>
                <a:latin typeface="Trebuchet MS"/>
                <a:cs typeface="Trebuchet MS"/>
              </a:rPr>
              <a:t>ommunity detection, link pred., recommendation.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557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-6509" y="705597"/>
            <a:ext cx="9144000" cy="0"/>
          </a:xfrm>
          <a:prstGeom prst="line">
            <a:avLst/>
          </a:prstGeom>
          <a:ln w="57150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123" y="25400"/>
            <a:ext cx="908942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/>
            <a:r>
              <a:rPr lang="en-US" sz="2900" kern="0" dirty="0" smtClean="0">
                <a:solidFill>
                  <a:srgbClr val="000000"/>
                </a:solidFill>
                <a:latin typeface="Trebuchet MS"/>
              </a:rPr>
              <a:t>Types of Computations: ML Computations &amp; Problems</a:t>
            </a:r>
            <a:endParaRPr lang="en-US" sz="2900" b="1" dirty="0">
              <a:solidFill>
                <a:srgbClr val="B90000"/>
              </a:solidFill>
              <a:latin typeface="Trebuchet MS"/>
              <a:cs typeface="Trebuchet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78858" y="6523114"/>
            <a:ext cx="2133600" cy="365125"/>
          </a:xfrm>
        </p:spPr>
        <p:txBody>
          <a:bodyPr/>
          <a:lstStyle/>
          <a:p>
            <a:fld id="{65CC13EC-677E-384F-B278-2939878C589F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624065"/>
              </p:ext>
            </p:extLst>
          </p:nvPr>
        </p:nvGraphicFramePr>
        <p:xfrm>
          <a:off x="2534920" y="768518"/>
          <a:ext cx="4074160" cy="2804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59380"/>
                <a:gridCol w="1414780"/>
              </a:tblGrid>
              <a:tr h="237837">
                <a:tc>
                  <a:txBody>
                    <a:bodyPr/>
                    <a:lstStyle/>
                    <a:p>
                      <a:r>
                        <a:rPr lang="en-US" sz="1700" b="1" dirty="0" smtClean="0">
                          <a:solidFill>
                            <a:srgbClr val="CC0000"/>
                          </a:solidFill>
                        </a:rPr>
                        <a:t>Computation</a:t>
                      </a:r>
                      <a:endParaRPr lang="en-US" sz="1700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>
                          <a:solidFill>
                            <a:srgbClr val="CC0000"/>
                          </a:solidFill>
                        </a:rPr>
                        <a:t># Participants</a:t>
                      </a:r>
                      <a:endParaRPr lang="en-US" sz="1700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</a:tr>
              <a:tr h="237837">
                <a:tc>
                  <a:txBody>
                    <a:bodyPr/>
                    <a:lstStyle/>
                    <a:p>
                      <a:r>
                        <a:rPr lang="en-US" sz="1700" baseline="0" dirty="0" smtClean="0"/>
                        <a:t>Clustering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42</a:t>
                      </a:r>
                      <a:endParaRPr lang="en-US" sz="1700" dirty="0"/>
                    </a:p>
                  </a:txBody>
                  <a:tcPr/>
                </a:tc>
              </a:tr>
              <a:tr h="32686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Classification</a:t>
                      </a:r>
                      <a:endParaRPr lang="en-US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28</a:t>
                      </a:r>
                      <a:endParaRPr lang="en-US" sz="1700" dirty="0"/>
                    </a:p>
                  </a:txBody>
                  <a:tcPr/>
                </a:tc>
              </a:tr>
              <a:tr h="237837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Regression (Linear/Logistic)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11</a:t>
                      </a:r>
                      <a:endParaRPr lang="en-US" sz="1700" dirty="0"/>
                    </a:p>
                  </a:txBody>
                  <a:tcPr/>
                </a:tc>
              </a:tr>
              <a:tr h="326867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Graphical</a:t>
                      </a:r>
                      <a:r>
                        <a:rPr lang="en-US" sz="1700" baseline="0" dirty="0" smtClean="0"/>
                        <a:t> Model Inference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10</a:t>
                      </a:r>
                      <a:endParaRPr lang="en-US" sz="1700" dirty="0"/>
                    </a:p>
                  </a:txBody>
                  <a:tcPr/>
                </a:tc>
              </a:tr>
              <a:tr h="326867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Collaborative</a:t>
                      </a:r>
                      <a:r>
                        <a:rPr lang="en-US" sz="1700" baseline="0" dirty="0" smtClean="0"/>
                        <a:t> Filtering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9</a:t>
                      </a:r>
                      <a:endParaRPr lang="en-US" sz="1700" dirty="0"/>
                    </a:p>
                  </a:txBody>
                  <a:tcPr/>
                </a:tc>
              </a:tr>
              <a:tr h="326867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Stochastic</a:t>
                      </a:r>
                      <a:r>
                        <a:rPr lang="en-US" sz="1700" baseline="0" dirty="0" smtClean="0"/>
                        <a:t> Gradient Descent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4</a:t>
                      </a:r>
                      <a:endParaRPr lang="en-US" sz="1700" dirty="0"/>
                    </a:p>
                  </a:txBody>
                  <a:tcPr/>
                </a:tc>
              </a:tr>
              <a:tr h="237837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Alternating Least Squares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</a:t>
                      </a:r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171491"/>
              </p:ext>
            </p:extLst>
          </p:nvPr>
        </p:nvGraphicFramePr>
        <p:xfrm>
          <a:off x="2534920" y="3750734"/>
          <a:ext cx="4074160" cy="1752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59380"/>
                <a:gridCol w="1414780"/>
              </a:tblGrid>
              <a:tr h="237837">
                <a:tc>
                  <a:txBody>
                    <a:bodyPr/>
                    <a:lstStyle/>
                    <a:p>
                      <a:r>
                        <a:rPr lang="en-US" sz="1700" b="1" dirty="0" smtClean="0">
                          <a:solidFill>
                            <a:srgbClr val="CC0000"/>
                          </a:solidFill>
                        </a:rPr>
                        <a:t>Problems</a:t>
                      </a:r>
                      <a:endParaRPr lang="en-US" sz="1700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>
                          <a:solidFill>
                            <a:srgbClr val="CC0000"/>
                          </a:solidFill>
                        </a:rPr>
                        <a:t># Participants</a:t>
                      </a:r>
                      <a:endParaRPr lang="en-US" sz="1700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</a:tr>
              <a:tr h="237837">
                <a:tc>
                  <a:txBody>
                    <a:bodyPr/>
                    <a:lstStyle/>
                    <a:p>
                      <a:r>
                        <a:rPr lang="en-US" sz="1700" baseline="0" dirty="0" smtClean="0"/>
                        <a:t>Community Detection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31</a:t>
                      </a:r>
                      <a:endParaRPr lang="en-US" sz="1700" dirty="0"/>
                    </a:p>
                  </a:txBody>
                  <a:tcPr/>
                </a:tc>
              </a:tr>
              <a:tr h="32686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Recommendation</a:t>
                      </a:r>
                      <a:r>
                        <a:rPr lang="en-US" sz="17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Systems</a:t>
                      </a:r>
                      <a:endParaRPr lang="en-US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26</a:t>
                      </a:r>
                      <a:endParaRPr lang="en-US" sz="1700" dirty="0"/>
                    </a:p>
                  </a:txBody>
                  <a:tcPr/>
                </a:tc>
              </a:tr>
              <a:tr h="237837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Link</a:t>
                      </a:r>
                      <a:r>
                        <a:rPr lang="en-US" sz="1700" baseline="0" dirty="0" smtClean="0"/>
                        <a:t> Prediction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25</a:t>
                      </a:r>
                      <a:endParaRPr lang="en-US" sz="1700" dirty="0"/>
                    </a:p>
                  </a:txBody>
                  <a:tcPr/>
                </a:tc>
              </a:tr>
              <a:tr h="326867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Influence</a:t>
                      </a:r>
                      <a:r>
                        <a:rPr lang="en-US" sz="1700" baseline="0" dirty="0" smtClean="0"/>
                        <a:t> Maximization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14</a:t>
                      </a:r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Rounded Rectangle 10"/>
          <p:cNvSpPr/>
          <p:nvPr/>
        </p:nvSpPr>
        <p:spPr>
          <a:xfrm>
            <a:off x="134414" y="5573743"/>
            <a:ext cx="8948476" cy="1019686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228600" rtlCol="0" anchor="ctr"/>
          <a:lstStyle/>
          <a:p>
            <a:pPr algn="ctr">
              <a:lnSpc>
                <a:spcPct val="150000"/>
              </a:lnSpc>
            </a:pPr>
            <a:r>
              <a:rPr lang="en-US" sz="2400" i="1" dirty="0" smtClean="0">
                <a:solidFill>
                  <a:srgbClr val="008000"/>
                </a:solidFill>
                <a:latin typeface="Trebuchet MS"/>
                <a:cs typeface="Trebuchet MS"/>
              </a:rPr>
              <a:t>ML is very popular on graphs! </a:t>
            </a:r>
          </a:p>
          <a:p>
            <a:pPr algn="ctr">
              <a:lnSpc>
                <a:spcPct val="150000"/>
              </a:lnSpc>
            </a:pPr>
            <a:r>
              <a:rPr lang="en-US" sz="2400" i="1" dirty="0" smtClean="0">
                <a:solidFill>
                  <a:srgbClr val="008000"/>
                </a:solidFill>
                <a:latin typeface="Trebuchet MS"/>
                <a:cs typeface="Trebuchet MS"/>
              </a:rPr>
              <a:t>at least 61/89 participants use ML on graphs.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34920" y="5157242"/>
            <a:ext cx="4074160" cy="320693"/>
          </a:xfrm>
          <a:prstGeom prst="roundRect">
            <a:avLst/>
          </a:prstGeom>
          <a:solidFill>
            <a:srgbClr val="CC0000">
              <a:alpha val="16000"/>
            </a:srgbClr>
          </a:solidFill>
          <a:ln w="34925">
            <a:solidFill>
              <a:srgbClr val="CC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769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-6509" y="705597"/>
            <a:ext cx="9144000" cy="0"/>
          </a:xfrm>
          <a:prstGeom prst="line">
            <a:avLst/>
          </a:prstGeom>
          <a:ln w="57150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123" y="25400"/>
            <a:ext cx="90894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/>
            <a:r>
              <a:rPr lang="en-US" sz="3200" kern="0" dirty="0">
                <a:solidFill>
                  <a:srgbClr val="000000"/>
                </a:solidFill>
                <a:latin typeface="Trebuchet MS"/>
              </a:rPr>
              <a:t>Types of Computations: Other Questions</a:t>
            </a:r>
            <a:endParaRPr lang="en-US" sz="3200" b="1" dirty="0">
              <a:solidFill>
                <a:srgbClr val="B90000"/>
              </a:solidFill>
              <a:latin typeface="Trebuchet MS"/>
              <a:cs typeface="Trebuchet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13EC-677E-384F-B278-2939878C589F}" type="slidenum">
              <a:rPr lang="en-US" smtClean="0"/>
              <a:t>19</a:t>
            </a:fld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81588" y="798394"/>
            <a:ext cx="8709036" cy="3960676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45720" bIns="228600" rtlCol="0" anchor="ctr"/>
          <a:lstStyle/>
          <a:p>
            <a:pPr marL="457200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600" dirty="0" smtClean="0">
                <a:solidFill>
                  <a:srgbClr val="000090"/>
                </a:solidFill>
                <a:latin typeface="Trebuchet MS"/>
                <a:cs typeface="Trebuchet MS"/>
              </a:rPr>
              <a:t>Traversals: BFS </a:t>
            </a:r>
            <a:r>
              <a:rPr lang="en-US" sz="2600" dirty="0" err="1" smtClean="0">
                <a:solidFill>
                  <a:srgbClr val="000090"/>
                </a:solidFill>
                <a:latin typeface="Trebuchet MS"/>
                <a:cs typeface="Trebuchet MS"/>
              </a:rPr>
              <a:t>vs</a:t>
            </a:r>
            <a:r>
              <a:rPr lang="en-US" sz="2600" dirty="0" smtClean="0">
                <a:solidFill>
                  <a:srgbClr val="000090"/>
                </a:solidFill>
                <a:latin typeface="Trebuchet MS"/>
                <a:cs typeface="Trebuchet MS"/>
              </a:rPr>
              <a:t> DFS? =&gt; They use both</a:t>
            </a:r>
          </a:p>
          <a:p>
            <a:pPr marL="457200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600" dirty="0" smtClean="0">
                <a:solidFill>
                  <a:srgbClr val="000090"/>
                </a:solidFill>
                <a:latin typeface="Trebuchet MS"/>
                <a:cs typeface="Trebuchet MS"/>
              </a:rPr>
              <a:t>Streaming/Incremental Computations? (short-answer) </a:t>
            </a:r>
          </a:p>
          <a:p>
            <a:pPr marL="914400" lvl="1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600" dirty="0" smtClean="0">
                <a:solidFill>
                  <a:srgbClr val="CC0000"/>
                </a:solidFill>
                <a:latin typeface="Trebuchet MS"/>
                <a:cs typeface="Trebuchet MS"/>
              </a:rPr>
              <a:t>32</a:t>
            </a:r>
            <a:r>
              <a:rPr lang="en-US" sz="2600" dirty="0" smtClean="0">
                <a:solidFill>
                  <a:srgbClr val="000090"/>
                </a:solidFill>
                <a:latin typeface="Trebuchet MS"/>
                <a:cs typeface="Trebuchet MS"/>
              </a:rPr>
              <a:t> </a:t>
            </a:r>
            <a:r>
              <a:rPr lang="en-US" sz="2600" dirty="0" smtClean="0">
                <a:solidFill>
                  <a:srgbClr val="CC0000"/>
                </a:solidFill>
                <a:latin typeface="Trebuchet MS"/>
                <a:cs typeface="Trebuchet MS"/>
              </a:rPr>
              <a:t>yes</a:t>
            </a:r>
          </a:p>
          <a:p>
            <a:pPr marL="914400" lvl="1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400" dirty="0" smtClean="0">
                <a:solidFill>
                  <a:srgbClr val="CC0000"/>
                </a:solidFill>
                <a:latin typeface="Trebuchet MS"/>
                <a:cs typeface="Trebuchet MS"/>
              </a:rPr>
              <a:t>e.g., continuous aggregations, approximate connected comp, k-core, hill climbing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0090"/>
                </a:solidFill>
                <a:latin typeface="Trebuchet MS"/>
                <a:cs typeface="Trebuchet MS"/>
              </a:rPr>
              <a:t>Note: None of the 22 software we picked handles streams.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296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-6509" y="705597"/>
            <a:ext cx="9144000" cy="0"/>
          </a:xfrm>
          <a:prstGeom prst="line">
            <a:avLst/>
          </a:prstGeom>
          <a:ln w="57150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123" y="25400"/>
            <a:ext cx="9089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/>
            <a:r>
              <a:rPr lang="en-US" sz="3000" kern="0" dirty="0" smtClean="0">
                <a:solidFill>
                  <a:srgbClr val="000000"/>
                </a:solidFill>
                <a:latin typeface="Trebuchet MS"/>
              </a:rPr>
              <a:t>Graph Data, Computations, &amp; Software in Academia</a:t>
            </a:r>
            <a:endParaRPr lang="en-US" sz="3000" b="1" dirty="0">
              <a:solidFill>
                <a:srgbClr val="B90000"/>
              </a:solidFill>
              <a:latin typeface="Trebuchet MS"/>
              <a:cs typeface="Trebuchet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13EC-677E-384F-B278-2939878C589F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" descr="social-grap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16" y="2035990"/>
            <a:ext cx="2283605" cy="190309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09802" y="810025"/>
            <a:ext cx="8924397" cy="716470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0" rtlCol="0" anchor="ctr"/>
          <a:lstStyle/>
          <a:p>
            <a:pPr marL="342900" indent="-342900">
              <a:lnSpc>
                <a:spcPct val="200000"/>
              </a:lnSpc>
              <a:buFont typeface="Wingdings" charset="2"/>
              <a:buChar char="Ø"/>
            </a:pPr>
            <a:r>
              <a:rPr lang="en-US" sz="2400" dirty="0" smtClean="0">
                <a:solidFill>
                  <a:srgbClr val="000090"/>
                </a:solidFill>
                <a:latin typeface="Trebuchet MS"/>
                <a:cs typeface="Trebuchet MS"/>
              </a:rPr>
              <a:t>VLDB, SIGMOD, ICDE, KDD, OSDI, ICML, NIPS, SC, SOCC etc.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81588" y="4070987"/>
            <a:ext cx="3854415" cy="675255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r>
              <a:rPr lang="en-US" sz="2100" dirty="0" smtClean="0">
                <a:solidFill>
                  <a:srgbClr val="000090"/>
                </a:solidFill>
                <a:latin typeface="Trebuchet MS"/>
                <a:cs typeface="Trebuchet MS"/>
              </a:rPr>
              <a:t>Social &amp; web</a:t>
            </a:r>
            <a:r>
              <a:rPr lang="en-US" sz="2100" dirty="0">
                <a:solidFill>
                  <a:srgbClr val="000090"/>
                </a:solidFill>
                <a:latin typeface="Trebuchet MS"/>
                <a:cs typeface="Trebuchet MS"/>
              </a:rPr>
              <a:t>, SNAP </a:t>
            </a:r>
            <a:r>
              <a:rPr lang="en-US" sz="2100" dirty="0" smtClean="0">
                <a:solidFill>
                  <a:srgbClr val="000090"/>
                </a:solidFill>
                <a:latin typeface="Trebuchet MS"/>
                <a:cs typeface="Trebuchet MS"/>
              </a:rPr>
              <a:t>graphs, RDF, knowledge, scientific</a:t>
            </a:r>
          </a:p>
        </p:txBody>
      </p:sp>
      <p:grpSp>
        <p:nvGrpSpPr>
          <p:cNvPr id="79" name="Group 78"/>
          <p:cNvGrpSpPr/>
          <p:nvPr/>
        </p:nvGrpSpPr>
        <p:grpSpPr>
          <a:xfrm>
            <a:off x="4220143" y="2164270"/>
            <a:ext cx="4775569" cy="1823282"/>
            <a:chOff x="4229267" y="1526495"/>
            <a:chExt cx="4775569" cy="1823282"/>
          </a:xfrm>
        </p:grpSpPr>
        <p:sp>
          <p:nvSpPr>
            <p:cNvPr id="15" name="Rectangle 14"/>
            <p:cNvSpPr/>
            <p:nvPr/>
          </p:nvSpPr>
          <p:spPr>
            <a:xfrm>
              <a:off x="5997996" y="1526495"/>
              <a:ext cx="1238110" cy="210756"/>
            </a:xfrm>
            <a:prstGeom prst="rect">
              <a:avLst/>
            </a:prstGeom>
            <a:solidFill>
              <a:srgbClr val="EBF1DE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rtlCol="0" anchor="ctr"/>
            <a:lstStyle/>
            <a:p>
              <a:pPr algn="ctr"/>
              <a:r>
                <a:rPr lang="en-US" sz="1200" b="1" dirty="0" smtClean="0">
                  <a:solidFill>
                    <a:srgbClr val="000000"/>
                  </a:solidFill>
                </a:rPr>
                <a:t>Master</a:t>
              </a:r>
              <a:endParaRPr 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103452" y="2730012"/>
              <a:ext cx="486400" cy="250610"/>
            </a:xfrm>
            <a:prstGeom prst="rect">
              <a:avLst/>
            </a:prstGeom>
            <a:noFill/>
          </p:spPr>
          <p:txBody>
            <a:bodyPr wrap="square" lIns="65306" tIns="32653" rIns="65306" bIns="32653" rtlCol="0">
              <a:spAutoFit/>
            </a:bodyPr>
            <a:lstStyle/>
            <a:p>
              <a:pPr algn="ctr"/>
              <a:r>
                <a:rPr lang="en-US" sz="1200" dirty="0" smtClean="0"/>
                <a:t>…</a:t>
              </a:r>
              <a:endParaRPr lang="en-US" sz="12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229267" y="2129973"/>
              <a:ext cx="1105456" cy="57205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rtlCol="0" anchor="ctr"/>
            <a:lstStyle/>
            <a:p>
              <a:pPr algn="ctr"/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273485" y="1902714"/>
              <a:ext cx="840146" cy="177756"/>
            </a:xfrm>
            <a:prstGeom prst="rect">
              <a:avLst/>
            </a:prstGeom>
            <a:noFill/>
          </p:spPr>
          <p:txBody>
            <a:bodyPr wrap="square" lIns="65306" tIns="32653" rIns="65306" bIns="32653" rtlCol="0">
              <a:spAutoFit/>
            </a:bodyPr>
            <a:lstStyle/>
            <a:p>
              <a:pPr algn="ctr"/>
              <a:r>
                <a:rPr lang="en-US" sz="1200" b="1" dirty="0"/>
                <a:t>Worker 1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5953778" y="2214005"/>
              <a:ext cx="132655" cy="9032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732687" y="2123681"/>
              <a:ext cx="1105456" cy="60216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rtlCol="0" anchor="ctr"/>
            <a:lstStyle/>
            <a:p>
              <a:pPr algn="ctr"/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667175" y="1902714"/>
              <a:ext cx="840146" cy="177756"/>
            </a:xfrm>
            <a:prstGeom prst="rect">
              <a:avLst/>
            </a:prstGeom>
            <a:noFill/>
          </p:spPr>
          <p:txBody>
            <a:bodyPr wrap="square" lIns="65306" tIns="32653" rIns="65306" bIns="32653" rtlCol="0">
              <a:spAutoFit/>
            </a:bodyPr>
            <a:lstStyle/>
            <a:p>
              <a:pPr algn="ctr"/>
              <a:r>
                <a:rPr lang="en-US" sz="1200" b="1" dirty="0"/>
                <a:t>Worker 2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8076253" y="2227785"/>
              <a:ext cx="132655" cy="9032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26" name="Straight Arrow Connector 25"/>
            <p:cNvCxnSpPr>
              <a:stCxn id="25" idx="4"/>
              <a:endCxn id="30" idx="0"/>
            </p:cNvCxnSpPr>
            <p:nvPr/>
          </p:nvCxnSpPr>
          <p:spPr>
            <a:xfrm>
              <a:off x="8142580" y="2318110"/>
              <a:ext cx="0" cy="257193"/>
            </a:xfrm>
            <a:prstGeom prst="straightConnector1">
              <a:avLst/>
            </a:prstGeom>
            <a:ln w="76200" cmpd="tri">
              <a:solidFill>
                <a:srgbClr val="0000FF"/>
              </a:solidFill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7855162" y="2153789"/>
              <a:ext cx="1105456" cy="56703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rtlCol="0" anchor="ctr"/>
            <a:lstStyle/>
            <a:p>
              <a:pPr algn="ctr"/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032035" y="1941579"/>
              <a:ext cx="840146" cy="177756"/>
            </a:xfrm>
            <a:prstGeom prst="rect">
              <a:avLst/>
            </a:prstGeom>
            <a:noFill/>
          </p:spPr>
          <p:txBody>
            <a:bodyPr wrap="square" lIns="65306" tIns="32653" rIns="65306" bIns="32653" rtlCol="0">
              <a:spAutoFit/>
            </a:bodyPr>
            <a:lstStyle/>
            <a:p>
              <a:pPr algn="ctr"/>
              <a:r>
                <a:rPr lang="en-US" sz="1200" b="1" dirty="0"/>
                <a:t>Worker k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8076253" y="2575303"/>
              <a:ext cx="132655" cy="9032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8695308" y="2364546"/>
              <a:ext cx="132655" cy="9032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6307524" y="2424762"/>
              <a:ext cx="132655" cy="9032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34" name="Straight Arrow Connector 33"/>
            <p:cNvCxnSpPr>
              <a:stCxn id="41" idx="0"/>
            </p:cNvCxnSpPr>
            <p:nvPr/>
          </p:nvCxnSpPr>
          <p:spPr>
            <a:xfrm flipV="1">
              <a:off x="5047304" y="2244114"/>
              <a:ext cx="22109" cy="301081"/>
            </a:xfrm>
            <a:prstGeom prst="straightConnector1">
              <a:avLst/>
            </a:prstGeom>
            <a:ln w="12700" cmpd="tri">
              <a:solidFill>
                <a:srgbClr val="0000FF"/>
              </a:solidFill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 flipV="1">
              <a:off x="4386713" y="2531967"/>
              <a:ext cx="550045" cy="58390"/>
            </a:xfrm>
            <a:prstGeom prst="straightConnector1">
              <a:avLst/>
            </a:prstGeom>
            <a:ln w="12700" cmpd="tri">
              <a:solidFill>
                <a:srgbClr val="0000FF"/>
              </a:solidFill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1" idx="3"/>
            </p:cNvCxnSpPr>
            <p:nvPr/>
          </p:nvCxnSpPr>
          <p:spPr>
            <a:xfrm flipH="1">
              <a:off x="5125472" y="2291102"/>
              <a:ext cx="847733" cy="257341"/>
            </a:xfrm>
            <a:prstGeom prst="straightConnector1">
              <a:avLst/>
            </a:prstGeom>
            <a:ln w="12700" cmpd="tri">
              <a:solidFill>
                <a:srgbClr val="0000FF"/>
              </a:solidFill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 flipV="1">
              <a:off x="6064324" y="2274222"/>
              <a:ext cx="243200" cy="210757"/>
            </a:xfrm>
            <a:prstGeom prst="straightConnector1">
              <a:avLst/>
            </a:prstGeom>
            <a:ln w="12700" cmpd="tri">
              <a:solidFill>
                <a:srgbClr val="0000FF"/>
              </a:solidFill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6086433" y="2274222"/>
              <a:ext cx="2009247" cy="329363"/>
            </a:xfrm>
            <a:prstGeom prst="straightConnector1">
              <a:avLst/>
            </a:prstGeom>
            <a:ln w="12700" cmpd="tri">
              <a:solidFill>
                <a:srgbClr val="0000FF"/>
              </a:solidFill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31" idx="2"/>
            </p:cNvCxnSpPr>
            <p:nvPr/>
          </p:nvCxnSpPr>
          <p:spPr>
            <a:xfrm flipH="1" flipV="1">
              <a:off x="8164690" y="2304330"/>
              <a:ext cx="530619" cy="105378"/>
            </a:xfrm>
            <a:prstGeom prst="straightConnector1">
              <a:avLst/>
            </a:prstGeom>
            <a:ln w="12700" cmpd="tri">
              <a:solidFill>
                <a:srgbClr val="0000FF"/>
              </a:solidFill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H="1" flipV="1">
              <a:off x="6395960" y="2515086"/>
              <a:ext cx="1680293" cy="120432"/>
            </a:xfrm>
            <a:prstGeom prst="straightConnector1">
              <a:avLst/>
            </a:prstGeom>
            <a:ln w="12700" cmpd="tri">
              <a:solidFill>
                <a:srgbClr val="0000FF"/>
              </a:solidFill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Oval 40"/>
            <p:cNvSpPr/>
            <p:nvPr/>
          </p:nvSpPr>
          <p:spPr>
            <a:xfrm>
              <a:off x="4980977" y="2545195"/>
              <a:ext cx="132655" cy="9032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8518435" y="2545195"/>
              <a:ext cx="132655" cy="9032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H="1" flipV="1">
              <a:off x="8164690" y="2334438"/>
              <a:ext cx="353746" cy="210756"/>
            </a:xfrm>
            <a:prstGeom prst="straightConnector1">
              <a:avLst/>
            </a:prstGeom>
            <a:ln w="12700" cmpd="tri">
              <a:solidFill>
                <a:srgbClr val="0000FF"/>
              </a:solidFill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5334723" y="1748500"/>
              <a:ext cx="663273" cy="32829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6440179" y="1778609"/>
              <a:ext cx="132654" cy="37518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7324543" y="1748499"/>
              <a:ext cx="707492" cy="32829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5025195" y="2153789"/>
              <a:ext cx="132655" cy="9032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48" name="Straight Arrow Connector 47"/>
            <p:cNvCxnSpPr>
              <a:endCxn id="47" idx="3"/>
            </p:cNvCxnSpPr>
            <p:nvPr/>
          </p:nvCxnSpPr>
          <p:spPr>
            <a:xfrm flipV="1">
              <a:off x="4430931" y="2230886"/>
              <a:ext cx="613690" cy="207104"/>
            </a:xfrm>
            <a:prstGeom prst="straightConnector1">
              <a:avLst/>
            </a:prstGeom>
            <a:ln w="12700" cmpd="tri">
              <a:solidFill>
                <a:srgbClr val="0000FF"/>
              </a:solidFill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Oval 48"/>
            <p:cNvSpPr/>
            <p:nvPr/>
          </p:nvSpPr>
          <p:spPr>
            <a:xfrm>
              <a:off x="5953778" y="2515086"/>
              <a:ext cx="132655" cy="9032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50" name="Straight Arrow Connector 49"/>
            <p:cNvCxnSpPr>
              <a:stCxn id="41" idx="6"/>
              <a:endCxn id="49" idx="2"/>
            </p:cNvCxnSpPr>
            <p:nvPr/>
          </p:nvCxnSpPr>
          <p:spPr>
            <a:xfrm flipV="1">
              <a:off x="5113632" y="2560249"/>
              <a:ext cx="840146" cy="30108"/>
            </a:xfrm>
            <a:prstGeom prst="straightConnector1">
              <a:avLst/>
            </a:prstGeom>
            <a:ln w="12700" cmpd="tri">
              <a:solidFill>
                <a:srgbClr val="0000FF"/>
              </a:solidFill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1" name="Oval 50"/>
            <p:cNvSpPr/>
            <p:nvPr/>
          </p:nvSpPr>
          <p:spPr>
            <a:xfrm>
              <a:off x="4317703" y="2424762"/>
              <a:ext cx="132655" cy="9032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52" name="AutoShape 12"/>
            <p:cNvSpPr>
              <a:spLocks noChangeArrowheads="1"/>
            </p:cNvSpPr>
            <p:nvPr/>
          </p:nvSpPr>
          <p:spPr bwMode="auto">
            <a:xfrm>
              <a:off x="4229267" y="3082689"/>
              <a:ext cx="4775569" cy="267088"/>
            </a:xfrm>
            <a:prstGeom prst="can">
              <a:avLst>
                <a:gd name="adj" fmla="val 25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44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64278" tIns="33425" rIns="64278" bIns="33425" numCol="2" anchor="ctr"/>
            <a:lstStyle/>
            <a:p>
              <a:pPr algn="ctr">
                <a:tabLst>
                  <a:tab pos="0" algn="l"/>
                  <a:tab pos="326532" algn="l"/>
                  <a:tab pos="653064" algn="l"/>
                  <a:tab pos="979597" algn="l"/>
                  <a:tab pos="1306129" algn="l"/>
                  <a:tab pos="1632661" algn="l"/>
                  <a:tab pos="1959193" algn="l"/>
                  <a:tab pos="2285726" algn="l"/>
                  <a:tab pos="2612258" algn="l"/>
                  <a:tab pos="2938790" algn="l"/>
                  <a:tab pos="3265322" algn="l"/>
                  <a:tab pos="3591855" algn="l"/>
                  <a:tab pos="3918387" algn="l"/>
                  <a:tab pos="4244919" algn="l"/>
                  <a:tab pos="4571451" algn="l"/>
                  <a:tab pos="4897984" algn="l"/>
                  <a:tab pos="5224516" algn="l"/>
                  <a:tab pos="5551048" algn="l"/>
                  <a:tab pos="5877580" algn="l"/>
                  <a:tab pos="6204113" algn="l"/>
                  <a:tab pos="6530645" algn="l"/>
                </a:tabLst>
                <a:defRPr/>
              </a:pP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538795" y="3113875"/>
              <a:ext cx="4068077" cy="177756"/>
            </a:xfrm>
            <a:prstGeom prst="rect">
              <a:avLst/>
            </a:prstGeom>
            <a:noFill/>
          </p:spPr>
          <p:txBody>
            <a:bodyPr wrap="square" lIns="65306" tIns="32653" rIns="65306" bIns="32653" rtlCol="0">
              <a:spAutoFit/>
            </a:bodyPr>
            <a:lstStyle/>
            <a:p>
              <a:pPr algn="ctr">
                <a:tabLst>
                  <a:tab pos="0" algn="l"/>
                  <a:tab pos="326532" algn="l"/>
                  <a:tab pos="653064" algn="l"/>
                  <a:tab pos="979597" algn="l"/>
                  <a:tab pos="1306129" algn="l"/>
                  <a:tab pos="1632661" algn="l"/>
                  <a:tab pos="1959193" algn="l"/>
                  <a:tab pos="2285726" algn="l"/>
                  <a:tab pos="2612258" algn="l"/>
                  <a:tab pos="2938790" algn="l"/>
                  <a:tab pos="3265322" algn="l"/>
                  <a:tab pos="3591855" algn="l"/>
                  <a:tab pos="3918387" algn="l"/>
                  <a:tab pos="4244919" algn="l"/>
                  <a:tab pos="4571451" algn="l"/>
                  <a:tab pos="4897984" algn="l"/>
                  <a:tab pos="5224516" algn="l"/>
                  <a:tab pos="5551048" algn="l"/>
                  <a:tab pos="5877580" algn="l"/>
                  <a:tab pos="6204113" algn="l"/>
                  <a:tab pos="6530645" algn="l"/>
                </a:tabLst>
                <a:defRPr/>
              </a:pPr>
              <a:r>
                <a:rPr lang="en-US" sz="1200" b="1" dirty="0" smtClean="0">
                  <a:solidFill>
                    <a:srgbClr val="000000"/>
                  </a:solidFill>
                </a:rPr>
                <a:t>Distributed </a:t>
              </a:r>
              <a:r>
                <a:rPr lang="en-US" sz="1200" b="1" dirty="0">
                  <a:solidFill>
                    <a:srgbClr val="000000"/>
                  </a:solidFill>
                </a:rPr>
                <a:t>File System  </a:t>
              </a:r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 flipV="1">
              <a:off x="4781181" y="2725843"/>
              <a:ext cx="0" cy="32019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8421131" y="2753060"/>
              <a:ext cx="0" cy="32019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V="1">
              <a:off x="6307524" y="2720826"/>
              <a:ext cx="0" cy="3524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/>
            <p:cNvSpPr/>
            <p:nvPr/>
          </p:nvSpPr>
          <p:spPr>
            <a:xfrm>
              <a:off x="5953778" y="2214005"/>
              <a:ext cx="132655" cy="9032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rtlCol="0" anchor="ctr"/>
            <a:lstStyle/>
            <a:p>
              <a:pPr algn="ctr"/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8032035" y="2274222"/>
              <a:ext cx="132655" cy="9032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61" name="Straight Arrow Connector 60"/>
            <p:cNvCxnSpPr>
              <a:stCxn id="60" idx="4"/>
              <a:endCxn id="30" idx="0"/>
            </p:cNvCxnSpPr>
            <p:nvPr/>
          </p:nvCxnSpPr>
          <p:spPr>
            <a:xfrm>
              <a:off x="8098362" y="2364546"/>
              <a:ext cx="44218" cy="210757"/>
            </a:xfrm>
            <a:prstGeom prst="straightConnector1">
              <a:avLst/>
            </a:prstGeom>
            <a:ln w="12700" cmpd="tri">
              <a:solidFill>
                <a:srgbClr val="0000FF"/>
              </a:solidFill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6928761" y="1814217"/>
              <a:ext cx="486400" cy="250610"/>
            </a:xfrm>
            <a:prstGeom prst="rect">
              <a:avLst/>
            </a:prstGeom>
            <a:noFill/>
          </p:spPr>
          <p:txBody>
            <a:bodyPr wrap="square" lIns="65306" tIns="32653" rIns="65306" bIns="32653" rtlCol="0">
              <a:spAutoFit/>
            </a:bodyPr>
            <a:lstStyle/>
            <a:p>
              <a:pPr algn="ctr"/>
              <a:r>
                <a:rPr lang="en-US" sz="1200" dirty="0" smtClean="0"/>
                <a:t>…</a:t>
              </a:r>
              <a:endParaRPr lang="en-US" sz="1200" dirty="0"/>
            </a:p>
          </p:txBody>
        </p:sp>
      </p:grpSp>
      <p:sp>
        <p:nvSpPr>
          <p:cNvPr id="70" name="Rounded Rectangle 69"/>
          <p:cNvSpPr/>
          <p:nvPr/>
        </p:nvSpPr>
        <p:spPr>
          <a:xfrm>
            <a:off x="4260235" y="4070988"/>
            <a:ext cx="4718284" cy="675255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r>
              <a:rPr lang="en-US" sz="2100" dirty="0" err="1" smtClean="0">
                <a:solidFill>
                  <a:srgbClr val="000090"/>
                </a:solidFill>
                <a:latin typeface="Trebuchet MS"/>
                <a:cs typeface="Trebuchet MS"/>
              </a:rPr>
              <a:t>Pregel</a:t>
            </a:r>
            <a:r>
              <a:rPr lang="en-US" sz="2100" dirty="0" smtClean="0">
                <a:solidFill>
                  <a:srgbClr val="000090"/>
                </a:solidFill>
                <a:latin typeface="Trebuchet MS"/>
                <a:cs typeface="Trebuchet MS"/>
              </a:rPr>
              <a:t>-like systems, RDBMSs, RDF engines, Linear Algebra Software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202205" y="5568972"/>
            <a:ext cx="8739591" cy="702451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pPr algn="ctr"/>
            <a:r>
              <a:rPr lang="en-US" sz="2100" dirty="0" smtClean="0">
                <a:solidFill>
                  <a:srgbClr val="000090"/>
                </a:solidFill>
                <a:latin typeface="Trebuchet MS"/>
                <a:cs typeface="Trebuchet MS"/>
              </a:rPr>
              <a:t>PageRank, BFS, WCC/SCC, shortest </a:t>
            </a:r>
            <a:r>
              <a:rPr lang="en-US" sz="2100" dirty="0">
                <a:solidFill>
                  <a:srgbClr val="000090"/>
                </a:solidFill>
                <a:latin typeface="Trebuchet MS"/>
                <a:cs typeface="Trebuchet MS"/>
              </a:rPr>
              <a:t>p</a:t>
            </a:r>
            <a:r>
              <a:rPr lang="en-US" sz="2100" dirty="0" smtClean="0">
                <a:solidFill>
                  <a:srgbClr val="000090"/>
                </a:solidFill>
                <a:latin typeface="Trebuchet MS"/>
                <a:cs typeface="Trebuchet MS"/>
              </a:rPr>
              <a:t>aths, and different ML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341342" y="1596988"/>
            <a:ext cx="1652051" cy="509495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pPr algn="ctr"/>
            <a:r>
              <a:rPr lang="en-US" sz="2600" dirty="0" smtClean="0">
                <a:solidFill>
                  <a:srgbClr val="CC0000"/>
                </a:solidFill>
                <a:latin typeface="Trebuchet MS"/>
                <a:cs typeface="Trebuchet MS"/>
              </a:rPr>
              <a:t>Graphs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5676197" y="1596988"/>
            <a:ext cx="1652051" cy="509495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pPr algn="ctr"/>
            <a:r>
              <a:rPr lang="en-US" sz="2800" dirty="0">
                <a:solidFill>
                  <a:srgbClr val="CC0000"/>
                </a:solidFill>
                <a:latin typeface="Trebuchet MS"/>
                <a:cs typeface="Trebuchet MS"/>
              </a:rPr>
              <a:t>Software</a:t>
            </a:r>
            <a:endParaRPr lang="en-US" sz="2600" dirty="0" smtClean="0">
              <a:solidFill>
                <a:srgbClr val="CC0000"/>
              </a:solidFill>
              <a:latin typeface="Trebuchet MS"/>
              <a:cs typeface="Trebuchet MS"/>
            </a:endParaRPr>
          </a:p>
        </p:txBody>
      </p:sp>
      <p:sp>
        <p:nvSpPr>
          <p:cNvPr id="89" name="Rounded Rectangle 88"/>
          <p:cNvSpPr/>
          <p:nvPr/>
        </p:nvSpPr>
        <p:spPr>
          <a:xfrm>
            <a:off x="2382549" y="4930428"/>
            <a:ext cx="4378903" cy="509495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pPr algn="ctr"/>
            <a:r>
              <a:rPr lang="en-US" sz="2800" dirty="0">
                <a:solidFill>
                  <a:srgbClr val="CC0000"/>
                </a:solidFill>
                <a:latin typeface="Trebuchet MS"/>
                <a:cs typeface="Trebuchet MS"/>
              </a:rPr>
              <a:t>Computations/</a:t>
            </a:r>
            <a:r>
              <a:rPr lang="en-US" sz="2800" dirty="0" smtClean="0">
                <a:solidFill>
                  <a:srgbClr val="CC0000"/>
                </a:solidFill>
                <a:latin typeface="Trebuchet MS"/>
                <a:cs typeface="Trebuchet MS"/>
              </a:rPr>
              <a:t>Queries</a:t>
            </a:r>
            <a:endParaRPr lang="en-US" sz="2800" dirty="0">
              <a:solidFill>
                <a:srgbClr val="CC0000"/>
              </a:solidFill>
              <a:latin typeface="Trebuchet MS"/>
              <a:cs typeface="Trebuchet M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39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0" grpId="0" animBg="1"/>
      <p:bldP spid="81" grpId="0" animBg="1"/>
      <p:bldP spid="87" grpId="0" animBg="1"/>
      <p:bldP spid="88" grpId="0" animBg="1"/>
      <p:bldP spid="8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-6509" y="705597"/>
            <a:ext cx="9144000" cy="0"/>
          </a:xfrm>
          <a:prstGeom prst="line">
            <a:avLst/>
          </a:prstGeom>
          <a:ln w="57150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123" y="25400"/>
            <a:ext cx="9089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/>
            <a:r>
              <a:rPr lang="en-US" sz="3000" kern="0" dirty="0" smtClean="0">
                <a:solidFill>
                  <a:srgbClr val="000000"/>
                </a:solidFill>
                <a:latin typeface="Trebuchet MS"/>
              </a:rPr>
              <a:t>Types of Software: For Querying and Computations </a:t>
            </a:r>
            <a:endParaRPr lang="en-US" sz="3000" b="1" dirty="0">
              <a:solidFill>
                <a:srgbClr val="B90000"/>
              </a:solidFill>
              <a:latin typeface="Trebuchet MS"/>
              <a:cs typeface="Trebuchet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13EC-677E-384F-B278-2939878C589F}" type="slidenum">
              <a:rPr lang="en-US" smtClean="0"/>
              <a:t>20</a:t>
            </a:fld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81587" y="824050"/>
            <a:ext cx="8926961" cy="1241207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228600" rtlCol="0" anchor="ctr"/>
          <a:lstStyle/>
          <a:p>
            <a:pPr marL="457200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600" i="1" dirty="0" smtClean="0">
                <a:solidFill>
                  <a:srgbClr val="CC0000"/>
                </a:solidFill>
                <a:latin typeface="Trebuchet MS"/>
                <a:cs typeface="Trebuchet MS"/>
              </a:rPr>
              <a:t>Q: Which types of graph software do you use for querying and running computations on graphs?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411749"/>
              </p:ext>
            </p:extLst>
          </p:nvPr>
        </p:nvGraphicFramePr>
        <p:xfrm>
          <a:off x="295087" y="2365771"/>
          <a:ext cx="5525501" cy="3931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10721"/>
                <a:gridCol w="1414780"/>
              </a:tblGrid>
              <a:tr h="237837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rgbClr val="CC0000"/>
                          </a:solidFill>
                        </a:rPr>
                        <a:t>Software</a:t>
                      </a:r>
                      <a:endParaRPr lang="en-US" sz="1700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>
                          <a:solidFill>
                            <a:srgbClr val="CC0000"/>
                          </a:solidFill>
                        </a:rPr>
                        <a:t># Participants</a:t>
                      </a:r>
                      <a:endParaRPr lang="en-US" sz="1700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</a:tr>
              <a:tr h="237837">
                <a:tc>
                  <a:txBody>
                    <a:bodyPr/>
                    <a:lstStyle/>
                    <a:p>
                      <a:r>
                        <a:rPr lang="en-US" sz="1700" baseline="0" dirty="0" smtClean="0"/>
                        <a:t>Graph Database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59</a:t>
                      </a:r>
                      <a:endParaRPr lang="en-US" sz="1700" dirty="0"/>
                    </a:p>
                  </a:txBody>
                  <a:tcPr/>
                </a:tc>
              </a:tr>
              <a:tr h="32686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Distributed Data Processing System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(e.g., </a:t>
                      </a:r>
                      <a:r>
                        <a:rPr lang="en-US" sz="1700" dirty="0" err="1" smtClean="0"/>
                        <a:t>Hadoop</a:t>
                      </a:r>
                      <a:r>
                        <a:rPr lang="en-US" sz="1700" dirty="0" smtClean="0"/>
                        <a:t>, Spark)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29</a:t>
                      </a:r>
                      <a:endParaRPr lang="en-US" sz="1700" dirty="0"/>
                    </a:p>
                  </a:txBody>
                  <a:tcPr/>
                </a:tc>
              </a:tr>
              <a:tr h="237837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Apache </a:t>
                      </a:r>
                      <a:r>
                        <a:rPr lang="en-US" sz="1700" dirty="0" err="1" smtClean="0"/>
                        <a:t>Tinkerpop</a:t>
                      </a:r>
                      <a:r>
                        <a:rPr lang="en-US" sz="1700" dirty="0" smtClean="0"/>
                        <a:t>/Gremlin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23</a:t>
                      </a:r>
                      <a:endParaRPr lang="en-US" sz="1700" dirty="0"/>
                    </a:p>
                  </a:txBody>
                  <a:tcPr/>
                </a:tc>
              </a:tr>
              <a:tr h="326867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RDBMS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21</a:t>
                      </a:r>
                      <a:endParaRPr lang="en-US" sz="1700" dirty="0"/>
                    </a:p>
                  </a:txBody>
                  <a:tcPr/>
                </a:tc>
              </a:tr>
              <a:tr h="326867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RDF System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16</a:t>
                      </a:r>
                      <a:endParaRPr lang="en-US" sz="1700" dirty="0"/>
                    </a:p>
                  </a:txBody>
                  <a:tcPr/>
                </a:tc>
              </a:tr>
              <a:tr h="326867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Distributed</a:t>
                      </a:r>
                      <a:r>
                        <a:rPr lang="en-US" sz="1700" baseline="0" dirty="0" smtClean="0"/>
                        <a:t> Graph Processing System </a:t>
                      </a:r>
                    </a:p>
                    <a:p>
                      <a:r>
                        <a:rPr lang="en-US" sz="1700" baseline="0" dirty="0" smtClean="0"/>
                        <a:t>(e.g., </a:t>
                      </a:r>
                      <a:r>
                        <a:rPr lang="en-US" sz="1700" baseline="0" dirty="0" err="1" smtClean="0"/>
                        <a:t>Giraph</a:t>
                      </a:r>
                      <a:r>
                        <a:rPr lang="en-US" sz="1700" baseline="0" dirty="0" smtClean="0"/>
                        <a:t>, </a:t>
                      </a:r>
                      <a:r>
                        <a:rPr lang="en-US" sz="1700" baseline="0" dirty="0" err="1" smtClean="0"/>
                        <a:t>GraphX</a:t>
                      </a:r>
                      <a:r>
                        <a:rPr lang="en-US" sz="1700" baseline="0" dirty="0" smtClean="0"/>
                        <a:t>, </a:t>
                      </a:r>
                      <a:r>
                        <a:rPr lang="en-US" sz="1700" baseline="0" dirty="0" err="1" smtClean="0"/>
                        <a:t>GraphLab</a:t>
                      </a:r>
                      <a:r>
                        <a:rPr lang="en-US" sz="1700" baseline="0" dirty="0" smtClean="0"/>
                        <a:t>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14</a:t>
                      </a:r>
                      <a:endParaRPr lang="en-US" sz="1700" dirty="0"/>
                    </a:p>
                  </a:txBody>
                  <a:tcPr/>
                </a:tc>
              </a:tr>
              <a:tr h="237837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Linear Algebra Library (e.g., </a:t>
                      </a:r>
                      <a:r>
                        <a:rPr lang="en-US" sz="1700" dirty="0" err="1" smtClean="0"/>
                        <a:t>Matlab</a:t>
                      </a:r>
                      <a:r>
                        <a:rPr lang="en-US" sz="1700" dirty="0" smtClean="0"/>
                        <a:t>, LAPACK)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8</a:t>
                      </a:r>
                      <a:endParaRPr lang="en-US" sz="1700" dirty="0"/>
                    </a:p>
                  </a:txBody>
                  <a:tcPr/>
                </a:tc>
              </a:tr>
              <a:tr h="237837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In-Memory</a:t>
                      </a:r>
                      <a:r>
                        <a:rPr lang="en-US" sz="1700" baseline="0" dirty="0" smtClean="0"/>
                        <a:t> Graph Library </a:t>
                      </a:r>
                    </a:p>
                    <a:p>
                      <a:r>
                        <a:rPr lang="en-US" sz="1700" baseline="0" dirty="0" smtClean="0"/>
                        <a:t>(e.g., SNAP, </a:t>
                      </a:r>
                      <a:r>
                        <a:rPr lang="en-US" sz="1700" baseline="0" dirty="0" err="1" smtClean="0"/>
                        <a:t>GraphStream</a:t>
                      </a:r>
                      <a:r>
                        <a:rPr lang="en-US" sz="1700" baseline="0" dirty="0" smtClean="0"/>
                        <a:t>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7</a:t>
                      </a:r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269428" y="4054054"/>
            <a:ext cx="5551160" cy="320693"/>
          </a:xfrm>
          <a:prstGeom prst="roundRect">
            <a:avLst/>
          </a:prstGeom>
          <a:solidFill>
            <a:srgbClr val="CC0000">
              <a:alpha val="16000"/>
            </a:srgbClr>
          </a:solidFill>
          <a:ln w="34925">
            <a:solidFill>
              <a:srgbClr val="CC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 flipV="1">
            <a:off x="269428" y="4732380"/>
            <a:ext cx="5525502" cy="578280"/>
          </a:xfrm>
          <a:prstGeom prst="roundRect">
            <a:avLst/>
          </a:prstGeom>
          <a:solidFill>
            <a:srgbClr val="CC0000">
              <a:alpha val="16000"/>
            </a:srgbClr>
          </a:solidFill>
          <a:ln w="34925">
            <a:solidFill>
              <a:srgbClr val="CC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322706" y="3054025"/>
            <a:ext cx="5472224" cy="603919"/>
          </a:xfrm>
          <a:prstGeom prst="roundRect">
            <a:avLst/>
          </a:prstGeom>
          <a:solidFill>
            <a:srgbClr val="CC0000">
              <a:alpha val="16000"/>
            </a:srgbClr>
          </a:solidFill>
          <a:ln w="34925">
            <a:solidFill>
              <a:srgbClr val="CC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5903124" y="3580976"/>
            <a:ext cx="3155551" cy="1241207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pPr algn="ctr">
              <a:lnSpc>
                <a:spcPct val="150000"/>
              </a:lnSpc>
            </a:pPr>
            <a:r>
              <a:rPr lang="en-US" sz="2300" i="1" dirty="0">
                <a:solidFill>
                  <a:srgbClr val="000090"/>
                </a:solidFill>
                <a:latin typeface="Trebuchet MS"/>
                <a:cs typeface="Trebuchet MS"/>
              </a:rPr>
              <a:t>N</a:t>
            </a:r>
            <a:r>
              <a:rPr lang="en-US" sz="2300" i="1" dirty="0" smtClean="0">
                <a:solidFill>
                  <a:srgbClr val="000090"/>
                </a:solidFill>
                <a:latin typeface="Trebuchet MS"/>
                <a:cs typeface="Trebuchet MS"/>
              </a:rPr>
              <a:t>one of the 22 software is RDBMS!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933496" y="4951305"/>
            <a:ext cx="3125180" cy="1405045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pPr algn="ctr">
              <a:lnSpc>
                <a:spcPct val="150000"/>
              </a:lnSpc>
            </a:pPr>
            <a:r>
              <a:rPr lang="en-US" sz="2600" i="1" dirty="0" smtClean="0">
                <a:solidFill>
                  <a:srgbClr val="008000"/>
                </a:solidFill>
                <a:latin typeface="Trebuchet MS"/>
                <a:cs typeface="Trebuchet MS"/>
              </a:rPr>
              <a:t>RDBMSs still play an important role!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493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-6509" y="705597"/>
            <a:ext cx="9144000" cy="0"/>
          </a:xfrm>
          <a:prstGeom prst="line">
            <a:avLst/>
          </a:prstGeom>
          <a:ln w="57150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123" y="25400"/>
            <a:ext cx="9089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/>
            <a:r>
              <a:rPr lang="en-US" sz="3000" kern="0" dirty="0" smtClean="0">
                <a:solidFill>
                  <a:srgbClr val="000000"/>
                </a:solidFill>
                <a:latin typeface="Trebuchet MS"/>
              </a:rPr>
              <a:t>Types of Software: For Non-Querying Tasks</a:t>
            </a:r>
            <a:endParaRPr lang="en-US" sz="3000" b="1" dirty="0">
              <a:solidFill>
                <a:srgbClr val="B90000"/>
              </a:solidFill>
              <a:latin typeface="Trebuchet MS"/>
              <a:cs typeface="Trebuchet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13EC-677E-384F-B278-2939878C589F}" type="slidenum">
              <a:rPr lang="en-US" smtClean="0"/>
              <a:t>21</a:t>
            </a:fld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81587" y="824050"/>
            <a:ext cx="8926961" cy="1241207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228600" rtlCol="0" anchor="ctr"/>
          <a:lstStyle/>
          <a:p>
            <a:pPr marL="457200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600" i="1" dirty="0" smtClean="0">
                <a:solidFill>
                  <a:srgbClr val="CC0000"/>
                </a:solidFill>
                <a:latin typeface="Trebuchet MS"/>
                <a:cs typeface="Trebuchet MS"/>
              </a:rPr>
              <a:t>Q: Which types of graph software do you use for the following non-querying tasks?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092824"/>
              </p:ext>
            </p:extLst>
          </p:nvPr>
        </p:nvGraphicFramePr>
        <p:xfrm>
          <a:off x="2593627" y="2435387"/>
          <a:ext cx="2541967" cy="2103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1967"/>
              </a:tblGrid>
              <a:tr h="237837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rgbClr val="CC0000"/>
                          </a:solidFill>
                        </a:rPr>
                        <a:t>Software</a:t>
                      </a:r>
                      <a:endParaRPr lang="en-US" sz="1700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</a:tr>
              <a:tr h="23783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Cleaning</a:t>
                      </a:r>
                    </a:p>
                  </a:txBody>
                  <a:tcPr/>
                </a:tc>
              </a:tr>
              <a:tr h="32686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Debugger</a:t>
                      </a:r>
                    </a:p>
                  </a:txBody>
                  <a:tcPr/>
                </a:tc>
              </a:tr>
              <a:tr h="237837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ETL</a:t>
                      </a:r>
                      <a:endParaRPr lang="en-US" sz="1700" dirty="0"/>
                    </a:p>
                  </a:txBody>
                  <a:tcPr/>
                </a:tc>
              </a:tr>
              <a:tr h="326867">
                <a:tc>
                  <a:txBody>
                    <a:bodyPr/>
                    <a:lstStyle/>
                    <a:p>
                      <a:r>
                        <a:rPr lang="en-US" sz="1700" baseline="0" dirty="0" smtClean="0"/>
                        <a:t>Graph Visualization</a:t>
                      </a:r>
                      <a:endParaRPr lang="en-US" sz="17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Synthetic</a:t>
                      </a:r>
                      <a:r>
                        <a:rPr lang="en-US" sz="1700" baseline="0" dirty="0" smtClean="0"/>
                        <a:t> Graph Generator</a:t>
                      </a:r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98680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-6509" y="705597"/>
            <a:ext cx="9144000" cy="0"/>
          </a:xfrm>
          <a:prstGeom prst="line">
            <a:avLst/>
          </a:prstGeom>
          <a:ln w="57150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123" y="25400"/>
            <a:ext cx="9089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/>
            <a:r>
              <a:rPr lang="en-US" sz="3000" kern="0" dirty="0" smtClean="0">
                <a:solidFill>
                  <a:srgbClr val="000000"/>
                </a:solidFill>
                <a:latin typeface="Trebuchet MS"/>
              </a:rPr>
              <a:t>Types of Software: For Non-Querying Tasks</a:t>
            </a:r>
            <a:endParaRPr lang="en-US" sz="3000" b="1" dirty="0">
              <a:solidFill>
                <a:srgbClr val="B90000"/>
              </a:solidFill>
              <a:latin typeface="Trebuchet MS"/>
              <a:cs typeface="Trebuchet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13EC-677E-384F-B278-2939878C589F}" type="slidenum">
              <a:rPr lang="en-US" smtClean="0"/>
              <a:t>22</a:t>
            </a:fld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81587" y="824050"/>
            <a:ext cx="8926961" cy="1241207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228600" rtlCol="0" anchor="ctr"/>
          <a:lstStyle/>
          <a:p>
            <a:pPr marL="457200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600" i="1" dirty="0" smtClean="0">
                <a:solidFill>
                  <a:srgbClr val="CC0000"/>
                </a:solidFill>
                <a:latin typeface="Trebuchet MS"/>
                <a:cs typeface="Trebuchet MS"/>
              </a:rPr>
              <a:t>Q: Which types of graph software do you use for the following non-querying tasks?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238575"/>
              </p:ext>
            </p:extLst>
          </p:nvPr>
        </p:nvGraphicFramePr>
        <p:xfrm>
          <a:off x="2593627" y="2435387"/>
          <a:ext cx="3956747" cy="2103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1967"/>
                <a:gridCol w="1414780"/>
              </a:tblGrid>
              <a:tr h="237837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rgbClr val="CC0000"/>
                          </a:solidFill>
                        </a:rPr>
                        <a:t>Software</a:t>
                      </a:r>
                      <a:endParaRPr lang="en-US" sz="1700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>
                          <a:solidFill>
                            <a:srgbClr val="CC0000"/>
                          </a:solidFill>
                        </a:rPr>
                        <a:t># Participants</a:t>
                      </a:r>
                      <a:endParaRPr lang="en-US" sz="1700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</a:tr>
              <a:tr h="237837">
                <a:tc>
                  <a:txBody>
                    <a:bodyPr/>
                    <a:lstStyle/>
                    <a:p>
                      <a:r>
                        <a:rPr lang="en-US" sz="1700" baseline="0" dirty="0" smtClean="0"/>
                        <a:t>Graph Visualization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55</a:t>
                      </a:r>
                      <a:endParaRPr lang="en-US" sz="1700" dirty="0"/>
                    </a:p>
                  </a:txBody>
                  <a:tcPr/>
                </a:tc>
              </a:tr>
              <a:tr h="32686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ETL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15</a:t>
                      </a:r>
                      <a:endParaRPr lang="en-US" sz="1700" dirty="0"/>
                    </a:p>
                  </a:txBody>
                  <a:tcPr/>
                </a:tc>
              </a:tr>
              <a:tr h="237837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Cleaning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5</a:t>
                      </a:r>
                      <a:endParaRPr lang="en-US" sz="1700" dirty="0"/>
                    </a:p>
                  </a:txBody>
                  <a:tcPr/>
                </a:tc>
              </a:tr>
              <a:tr h="326867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Synthetic</a:t>
                      </a:r>
                      <a:r>
                        <a:rPr lang="en-US" sz="1700" baseline="0" dirty="0" smtClean="0"/>
                        <a:t> Graph Generator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4</a:t>
                      </a:r>
                      <a:endParaRPr lang="en-US" sz="17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Debugger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</a:t>
                      </a:r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Rounded Rectangle 19"/>
          <p:cNvSpPr/>
          <p:nvPr/>
        </p:nvSpPr>
        <p:spPr>
          <a:xfrm>
            <a:off x="556465" y="4786274"/>
            <a:ext cx="8031070" cy="1345360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pPr algn="ctr">
              <a:lnSpc>
                <a:spcPct val="150000"/>
              </a:lnSpc>
            </a:pPr>
            <a:r>
              <a:rPr lang="en-US" sz="2600" i="1" dirty="0" smtClean="0">
                <a:solidFill>
                  <a:srgbClr val="008000"/>
                </a:solidFill>
                <a:latin typeface="Trebuchet MS"/>
                <a:cs typeface="Trebuchet MS"/>
              </a:rPr>
              <a:t>Visualization is a very important and common task!</a:t>
            </a:r>
          </a:p>
          <a:p>
            <a:pPr algn="ctr">
              <a:lnSpc>
                <a:spcPct val="150000"/>
              </a:lnSpc>
            </a:pPr>
            <a:r>
              <a:rPr lang="en-US" sz="2600" i="1" dirty="0" smtClean="0">
                <a:solidFill>
                  <a:srgbClr val="008000"/>
                </a:solidFill>
                <a:latin typeface="Trebuchet MS"/>
                <a:cs typeface="Trebuchet MS"/>
              </a:rPr>
              <a:t>(more on this soon)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610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-6509" y="705597"/>
            <a:ext cx="9144000" cy="0"/>
          </a:xfrm>
          <a:prstGeom prst="line">
            <a:avLst/>
          </a:prstGeom>
          <a:ln w="57150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123" y="25400"/>
            <a:ext cx="9089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/>
            <a:r>
              <a:rPr lang="en-US" sz="3000" kern="0" dirty="0" smtClean="0">
                <a:solidFill>
                  <a:srgbClr val="000000"/>
                </a:solidFill>
                <a:latin typeface="Trebuchet MS"/>
              </a:rPr>
              <a:t>Types of Software: Other Questions</a:t>
            </a:r>
            <a:endParaRPr lang="en-US" sz="3000" b="1" dirty="0">
              <a:solidFill>
                <a:srgbClr val="B90000"/>
              </a:solidFill>
              <a:latin typeface="Trebuchet MS"/>
              <a:cs typeface="Trebuchet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13EC-677E-384F-B278-2939878C589F}" type="slidenum">
              <a:rPr lang="en-US" smtClean="0"/>
              <a:t>23</a:t>
            </a:fld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81587" y="824051"/>
            <a:ext cx="8926961" cy="1831280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pPr marL="457200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400" i="1" dirty="0" smtClean="0">
                <a:solidFill>
                  <a:srgbClr val="000090"/>
                </a:solidFill>
                <a:latin typeface="Trebuchet MS"/>
                <a:cs typeface="Trebuchet MS"/>
              </a:rPr>
              <a:t>Architecture: Serial </a:t>
            </a:r>
            <a:r>
              <a:rPr lang="en-US" sz="2400" i="1" dirty="0" err="1" smtClean="0">
                <a:solidFill>
                  <a:srgbClr val="000090"/>
                </a:solidFill>
                <a:latin typeface="Trebuchet MS"/>
                <a:cs typeface="Trebuchet MS"/>
              </a:rPr>
              <a:t>vs</a:t>
            </a:r>
            <a:r>
              <a:rPr lang="en-US" sz="2400" i="1" dirty="0" smtClean="0">
                <a:solidFill>
                  <a:srgbClr val="000090"/>
                </a:solidFill>
                <a:latin typeface="Trebuchet MS"/>
                <a:cs typeface="Trebuchet MS"/>
              </a:rPr>
              <a:t> parallel </a:t>
            </a:r>
            <a:r>
              <a:rPr lang="en-US" sz="2400" i="1" dirty="0" err="1" smtClean="0">
                <a:solidFill>
                  <a:srgbClr val="000090"/>
                </a:solidFill>
                <a:latin typeface="Trebuchet MS"/>
                <a:cs typeface="Trebuchet MS"/>
              </a:rPr>
              <a:t>vs</a:t>
            </a:r>
            <a:r>
              <a:rPr lang="en-US" sz="2400" i="1" dirty="0" smtClean="0">
                <a:solidFill>
                  <a:srgbClr val="000090"/>
                </a:solidFill>
                <a:latin typeface="Trebuchet MS"/>
                <a:cs typeface="Trebuchet MS"/>
              </a:rPr>
              <a:t> distributed?</a:t>
            </a:r>
          </a:p>
          <a:p>
            <a:pPr marL="457200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400" i="1" dirty="0" smtClean="0">
                <a:solidFill>
                  <a:srgbClr val="000090"/>
                </a:solidFill>
                <a:latin typeface="Trebuchet MS"/>
                <a:cs typeface="Trebuchet MS"/>
              </a:rPr>
              <a:t>Multiple software for processing same </a:t>
            </a:r>
            <a:r>
              <a:rPr lang="en-US" sz="2400" i="1" dirty="0">
                <a:solidFill>
                  <a:srgbClr val="000090"/>
                </a:solidFill>
                <a:latin typeface="Trebuchet MS"/>
                <a:cs typeface="Trebuchet MS"/>
              </a:rPr>
              <a:t>g</a:t>
            </a:r>
            <a:r>
              <a:rPr lang="en-US" sz="2400" i="1" dirty="0" smtClean="0">
                <a:solidFill>
                  <a:srgbClr val="000090"/>
                </a:solidFill>
                <a:latin typeface="Trebuchet MS"/>
                <a:cs typeface="Trebuchet MS"/>
              </a:rPr>
              <a:t>raph?</a:t>
            </a:r>
          </a:p>
          <a:p>
            <a:pPr marL="914400" lvl="1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400" i="1" dirty="0">
                <a:solidFill>
                  <a:srgbClr val="CC0000"/>
                </a:solidFill>
                <a:latin typeface="Trebuchet MS"/>
                <a:cs typeface="Trebuchet MS"/>
              </a:rPr>
              <a:t>e</a:t>
            </a:r>
            <a:r>
              <a:rPr lang="en-US" sz="2400" i="1" dirty="0" smtClean="0">
                <a:solidFill>
                  <a:srgbClr val="CC0000"/>
                </a:solidFill>
                <a:latin typeface="Trebuchet MS"/>
                <a:cs typeface="Trebuchet MS"/>
              </a:rPr>
              <a:t>.g., </a:t>
            </a:r>
            <a:r>
              <a:rPr lang="en-US" sz="2400" i="1" dirty="0">
                <a:solidFill>
                  <a:srgbClr val="CC0000"/>
                </a:solidFill>
                <a:latin typeface="Trebuchet MS"/>
                <a:cs typeface="Trebuchet MS"/>
              </a:rPr>
              <a:t>G</a:t>
            </a:r>
            <a:r>
              <a:rPr lang="en-US" sz="2400" i="1" dirty="0" smtClean="0">
                <a:solidFill>
                  <a:srgbClr val="CC0000"/>
                </a:solidFill>
                <a:latin typeface="Trebuchet MS"/>
                <a:cs typeface="Trebuchet MS"/>
              </a:rPr>
              <a:t>raph DB &amp; RDBMS format, </a:t>
            </a:r>
            <a:r>
              <a:rPr lang="en-US" sz="2400" i="1" dirty="0" err="1" smtClean="0">
                <a:solidFill>
                  <a:srgbClr val="CC0000"/>
                </a:solidFill>
                <a:latin typeface="Trebuchet MS"/>
                <a:cs typeface="Trebuchet MS"/>
              </a:rPr>
              <a:t>graphml</a:t>
            </a:r>
            <a:r>
              <a:rPr lang="en-US" sz="2400" i="1" dirty="0">
                <a:solidFill>
                  <a:srgbClr val="CC0000"/>
                </a:solidFill>
                <a:latin typeface="Trebuchet MS"/>
                <a:cs typeface="Trebuchet MS"/>
              </a:rPr>
              <a:t> </a:t>
            </a:r>
            <a:r>
              <a:rPr lang="en-US" sz="2400" i="1" dirty="0" smtClean="0">
                <a:solidFill>
                  <a:srgbClr val="CC0000"/>
                </a:solidFill>
                <a:latin typeface="Trebuchet MS"/>
                <a:cs typeface="Trebuchet MS"/>
              </a:rPr>
              <a:t>&amp; </a:t>
            </a:r>
            <a:r>
              <a:rPr lang="en-US" sz="2400" i="1" dirty="0" err="1" smtClean="0">
                <a:solidFill>
                  <a:srgbClr val="CC0000"/>
                </a:solidFill>
                <a:latin typeface="Trebuchet MS"/>
                <a:cs typeface="Trebuchet MS"/>
              </a:rPr>
              <a:t>csv</a:t>
            </a:r>
            <a:endParaRPr lang="en-US" sz="2400" i="1" dirty="0" smtClean="0">
              <a:solidFill>
                <a:srgbClr val="CC0000"/>
              </a:solidFill>
              <a:latin typeface="Trebuchet MS"/>
              <a:cs typeface="Trebuchet M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136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-6509" y="705597"/>
            <a:ext cx="9144000" cy="0"/>
          </a:xfrm>
          <a:prstGeom prst="line">
            <a:avLst/>
          </a:prstGeom>
          <a:ln w="57150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123" y="25400"/>
            <a:ext cx="90894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/>
            <a:r>
              <a:rPr lang="en-US" sz="3200" kern="0" dirty="0" smtClean="0">
                <a:solidFill>
                  <a:srgbClr val="000000"/>
                </a:solidFill>
                <a:latin typeface="Trebuchet MS"/>
              </a:rPr>
              <a:t>Major Challenges (1)</a:t>
            </a:r>
            <a:endParaRPr lang="en-US" sz="3200" b="1" dirty="0">
              <a:solidFill>
                <a:srgbClr val="B90000"/>
              </a:solidFill>
              <a:latin typeface="Trebuchet MS"/>
              <a:cs typeface="Trebuchet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13EC-677E-384F-B278-2939878C589F}" type="slidenum">
              <a:rPr lang="en-US" smtClean="0"/>
              <a:t>24</a:t>
            </a:fld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81587" y="824050"/>
            <a:ext cx="8926961" cy="740927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228600" rtlCol="0" anchor="ctr"/>
          <a:lstStyle/>
          <a:p>
            <a:pPr marL="457200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600" i="1" dirty="0" smtClean="0">
                <a:solidFill>
                  <a:srgbClr val="CC0000"/>
                </a:solidFill>
                <a:latin typeface="Trebuchet MS"/>
                <a:cs typeface="Trebuchet MS"/>
              </a:rPr>
              <a:t>Q: What are your top 3 challenges?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247636"/>
              </p:ext>
            </p:extLst>
          </p:nvPr>
        </p:nvGraphicFramePr>
        <p:xfrm>
          <a:off x="1066955" y="1883797"/>
          <a:ext cx="5357411" cy="4556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57411"/>
              </a:tblGrid>
              <a:tr h="237837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rgbClr val="CC0000"/>
                          </a:solidFill>
                        </a:rPr>
                        <a:t>Challenge</a:t>
                      </a:r>
                      <a:endParaRPr lang="en-US" sz="1700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</a:tr>
              <a:tr h="237837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Benchmarks </a:t>
                      </a:r>
                      <a:endParaRPr lang="en-US" sz="1800" dirty="0"/>
                    </a:p>
                  </a:txBody>
                  <a:tcPr/>
                </a:tc>
              </a:tr>
              <a:tr h="23783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ETL</a:t>
                      </a:r>
                      <a:endParaRPr lang="en-US" sz="1800" dirty="0"/>
                    </a:p>
                  </a:txBody>
                  <a:tcPr/>
                </a:tc>
              </a:tr>
              <a:tr h="32686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Debugging &amp; testing </a:t>
                      </a:r>
                      <a:endParaRPr lang="en-US" sz="1800" dirty="0" smtClean="0"/>
                    </a:p>
                  </a:txBody>
                  <a:tcPr/>
                </a:tc>
              </a:tr>
              <a:tr h="23783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Faster graph or machine learning algorithms</a:t>
                      </a:r>
                      <a:endParaRPr lang="en-US" sz="1800" dirty="0" smtClean="0"/>
                    </a:p>
                  </a:txBody>
                  <a:tcPr/>
                </a:tc>
              </a:tr>
              <a:tr h="32686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Graph cleaning</a:t>
                      </a:r>
                      <a:endParaRPr lang="en-US" sz="1800" dirty="0" smtClean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More general purpose graph software (e.g., that can perform offline, online, and streaming computations) </a:t>
                      </a:r>
                      <a:endParaRPr lang="en-US" sz="1800" dirty="0" smtClean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Query languages / Programming APIs </a:t>
                      </a:r>
                      <a:endParaRPr lang="en-US" sz="1800" dirty="0" smtClean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Scalability (i.e., software that can process larger graphs) </a:t>
                      </a:r>
                      <a:endParaRPr lang="en-US" sz="1800" dirty="0" smtClean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Usability (i.e., easier to deploy, configure, and use) </a:t>
                      </a:r>
                      <a:endParaRPr lang="en-US" sz="1800" dirty="0" smtClean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Visualization </a:t>
                      </a:r>
                      <a:endParaRPr lang="en-US" sz="1800" dirty="0" smtClean="0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31139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-6509" y="705597"/>
            <a:ext cx="9144000" cy="0"/>
          </a:xfrm>
          <a:prstGeom prst="line">
            <a:avLst/>
          </a:prstGeom>
          <a:ln w="57150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123" y="25400"/>
            <a:ext cx="90894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/>
            <a:r>
              <a:rPr lang="en-US" sz="3200" kern="0" dirty="0" smtClean="0">
                <a:solidFill>
                  <a:srgbClr val="000000"/>
                </a:solidFill>
                <a:latin typeface="Trebuchet MS"/>
              </a:rPr>
              <a:t>Major Challenges (1)</a:t>
            </a:r>
            <a:endParaRPr lang="en-US" sz="3200" b="1" dirty="0">
              <a:solidFill>
                <a:srgbClr val="B90000"/>
              </a:solidFill>
              <a:latin typeface="Trebuchet MS"/>
              <a:cs typeface="Trebuchet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13EC-677E-384F-B278-2939878C589F}" type="slidenum">
              <a:rPr lang="en-US" smtClean="0"/>
              <a:t>25</a:t>
            </a:fld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81587" y="824050"/>
            <a:ext cx="8926961" cy="740927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228600" rtlCol="0" anchor="ctr"/>
          <a:lstStyle/>
          <a:p>
            <a:pPr marL="457200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600" i="1" dirty="0" smtClean="0">
                <a:solidFill>
                  <a:srgbClr val="CC0000"/>
                </a:solidFill>
                <a:latin typeface="Trebuchet MS"/>
                <a:cs typeface="Trebuchet MS"/>
              </a:rPr>
              <a:t>Q: What are your top 3 challenges?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012817"/>
              </p:ext>
            </p:extLst>
          </p:nvPr>
        </p:nvGraphicFramePr>
        <p:xfrm>
          <a:off x="1066955" y="1883797"/>
          <a:ext cx="6772191" cy="4556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57411"/>
                <a:gridCol w="1414780"/>
              </a:tblGrid>
              <a:tr h="237837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rgbClr val="CC0000"/>
                          </a:solidFill>
                        </a:rPr>
                        <a:t>Challenge</a:t>
                      </a:r>
                      <a:endParaRPr lang="en-US" sz="1700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>
                          <a:solidFill>
                            <a:srgbClr val="CC0000"/>
                          </a:solidFill>
                        </a:rPr>
                        <a:t># Participants</a:t>
                      </a:r>
                      <a:endParaRPr lang="en-US" sz="1700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</a:tr>
              <a:tr h="237837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Scalability (i.e., software that can process larger graphs)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45</a:t>
                      </a:r>
                      <a:endParaRPr lang="en-US" sz="1700" dirty="0"/>
                    </a:p>
                  </a:txBody>
                  <a:tcPr/>
                </a:tc>
              </a:tr>
              <a:tr h="32686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Visualization 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39</a:t>
                      </a:r>
                      <a:endParaRPr lang="en-US" sz="1700" dirty="0"/>
                    </a:p>
                  </a:txBody>
                  <a:tcPr/>
                </a:tc>
              </a:tr>
              <a:tr h="23783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Query languages / Programming APIs 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39</a:t>
                      </a:r>
                      <a:endParaRPr lang="en-US" sz="1700" dirty="0"/>
                    </a:p>
                  </a:txBody>
                  <a:tcPr/>
                </a:tc>
              </a:tr>
              <a:tr h="326867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Faster graph or machine learning algorithms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35</a:t>
                      </a:r>
                      <a:endParaRPr lang="en-US" sz="17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Usability (i.e., easier to deploy, configure, and use) 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25</a:t>
                      </a:r>
                      <a:endParaRPr lang="en-US" sz="17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Benchmarks 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22</a:t>
                      </a:r>
                      <a:endParaRPr lang="en-US" sz="17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ETL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20</a:t>
                      </a:r>
                      <a:endParaRPr lang="en-US" sz="17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More general purpose graph software (e.g., that can process offline, online, and streaming computations) 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20</a:t>
                      </a:r>
                      <a:endParaRPr lang="en-US" sz="17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Graph cleaning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17</a:t>
                      </a:r>
                      <a:endParaRPr lang="en-US" sz="17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Debugging &amp; testing 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10</a:t>
                      </a:r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1066955" y="2271006"/>
            <a:ext cx="6772191" cy="1025709"/>
          </a:xfrm>
          <a:prstGeom prst="roundRect">
            <a:avLst/>
          </a:prstGeom>
          <a:solidFill>
            <a:srgbClr val="CC0000">
              <a:alpha val="16000"/>
            </a:srgbClr>
          </a:solidFill>
          <a:ln w="34925">
            <a:solidFill>
              <a:srgbClr val="CC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1066955" y="5845544"/>
            <a:ext cx="6772191" cy="320693"/>
          </a:xfrm>
          <a:prstGeom prst="roundRect">
            <a:avLst/>
          </a:prstGeom>
          <a:solidFill>
            <a:srgbClr val="CC0000">
              <a:alpha val="16000"/>
            </a:srgbClr>
          </a:solidFill>
          <a:ln w="34925">
            <a:solidFill>
              <a:srgbClr val="CC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094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-6509" y="705597"/>
            <a:ext cx="9144000" cy="0"/>
          </a:xfrm>
          <a:prstGeom prst="line">
            <a:avLst/>
          </a:prstGeom>
          <a:ln w="57150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123" y="25400"/>
            <a:ext cx="90894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/>
            <a:r>
              <a:rPr lang="en-US" sz="3200" kern="0" dirty="0" smtClean="0">
                <a:solidFill>
                  <a:srgbClr val="000000"/>
                </a:solidFill>
                <a:latin typeface="Trebuchet MS"/>
              </a:rPr>
              <a:t>Major Challenges (2)</a:t>
            </a:r>
            <a:endParaRPr lang="en-US" sz="3200" b="1" dirty="0">
              <a:solidFill>
                <a:srgbClr val="B90000"/>
              </a:solidFill>
              <a:latin typeface="Trebuchet MS"/>
              <a:cs typeface="Trebuchet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13EC-677E-384F-B278-2939878C589F}" type="slidenum">
              <a:rPr lang="en-US" smtClean="0"/>
              <a:t>26</a:t>
            </a:fld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217482" y="798393"/>
            <a:ext cx="8709036" cy="2036525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45720" bIns="228600" rtlCol="0" anchor="ctr"/>
          <a:lstStyle/>
          <a:p>
            <a:pPr marL="457200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600" i="1" dirty="0" smtClean="0">
                <a:solidFill>
                  <a:srgbClr val="CC0000"/>
                </a:solidFill>
                <a:latin typeface="Trebuchet MS"/>
                <a:cs typeface="Trebuchet MS"/>
              </a:rPr>
              <a:t>Q: What’s your top challenge?</a:t>
            </a:r>
          </a:p>
          <a:p>
            <a:pPr marL="457200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600" dirty="0" smtClean="0">
                <a:solidFill>
                  <a:srgbClr val="000090"/>
                </a:solidFill>
                <a:latin typeface="Trebuchet MS"/>
                <a:cs typeface="Trebuchet MS"/>
              </a:rPr>
              <a:t>42 responded</a:t>
            </a:r>
          </a:p>
          <a:p>
            <a:pPr marL="914400" lvl="1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400" dirty="0" smtClean="0">
                <a:solidFill>
                  <a:srgbClr val="000090"/>
                </a:solidFill>
                <a:latin typeface="Trebuchet MS"/>
                <a:cs typeface="Trebuchet MS"/>
              </a:rPr>
              <a:t>All sorts of challenges (some from previous table</a:t>
            </a:r>
            <a:r>
              <a:rPr lang="en-US" sz="2400" i="1" dirty="0" smtClean="0">
                <a:solidFill>
                  <a:srgbClr val="CC0000"/>
                </a:solidFill>
                <a:latin typeface="Trebuchet MS"/>
                <a:cs typeface="Trebuchet MS"/>
              </a:rPr>
              <a:t>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56465" y="3270986"/>
            <a:ext cx="8031070" cy="1085709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pPr algn="ctr"/>
            <a:r>
              <a:rPr lang="en-US" sz="2600" i="1" dirty="0" smtClean="0">
                <a:solidFill>
                  <a:srgbClr val="008000"/>
                </a:solidFill>
                <a:latin typeface="Trebuchet MS"/>
                <a:cs typeface="Trebuchet MS"/>
              </a:rPr>
              <a:t>But confirming:</a:t>
            </a:r>
          </a:p>
          <a:p>
            <a:pPr algn="ctr"/>
            <a:r>
              <a:rPr lang="en-US" sz="2600" i="1" dirty="0" smtClean="0">
                <a:solidFill>
                  <a:srgbClr val="008000"/>
                </a:solidFill>
                <a:latin typeface="Trebuchet MS"/>
                <a:cs typeface="Trebuchet MS"/>
              </a:rPr>
              <a:t>Scalability, Visualization, &amp; Query Languages!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583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-6509" y="705597"/>
            <a:ext cx="9144000" cy="0"/>
          </a:xfrm>
          <a:prstGeom prst="line">
            <a:avLst/>
          </a:prstGeom>
          <a:ln w="57150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123" y="25400"/>
            <a:ext cx="90894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/>
            <a:r>
              <a:rPr lang="en-US" sz="3200" kern="0" dirty="0" smtClean="0">
                <a:solidFill>
                  <a:srgbClr val="000000"/>
                </a:solidFill>
                <a:latin typeface="Trebuchet MS"/>
              </a:rPr>
              <a:t>Summary of Findings</a:t>
            </a:r>
            <a:endParaRPr lang="en-US" sz="3200" b="1" dirty="0">
              <a:solidFill>
                <a:srgbClr val="B90000"/>
              </a:solidFill>
              <a:latin typeface="Trebuchet MS"/>
              <a:cs typeface="Trebuchet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13EC-677E-384F-B278-2939878C589F}" type="slidenum">
              <a:rPr lang="en-US" smtClean="0"/>
              <a:t>27</a:t>
            </a:fld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81588" y="798393"/>
            <a:ext cx="8709036" cy="5653931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45720" bIns="228600" rtlCol="0" anchor="ctr"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600" dirty="0" smtClean="0">
                <a:solidFill>
                  <a:srgbClr val="000090"/>
                </a:solidFill>
                <a:latin typeface="Trebuchet MS"/>
                <a:cs typeface="Trebuchet MS"/>
              </a:rPr>
              <a:t>Graphs are indeed everywhere! </a:t>
            </a:r>
          </a:p>
          <a:p>
            <a:pPr marL="971550" lvl="1" indent="-514350">
              <a:lnSpc>
                <a:spcPct val="150000"/>
              </a:lnSpc>
              <a:buFont typeface="Wingdings" charset="2"/>
              <a:buChar char="Ø"/>
            </a:pPr>
            <a:r>
              <a:rPr lang="en-US" sz="2400" dirty="0">
                <a:solidFill>
                  <a:srgbClr val="CC0000"/>
                </a:solidFill>
                <a:latin typeface="Trebuchet MS"/>
                <a:cs typeface="Trebuchet MS"/>
              </a:rPr>
              <a:t>S</a:t>
            </a:r>
            <a:r>
              <a:rPr lang="en-US" sz="2400" dirty="0" smtClean="0">
                <a:solidFill>
                  <a:srgbClr val="CC0000"/>
                </a:solidFill>
                <a:latin typeface="Trebuchet MS"/>
                <a:cs typeface="Trebuchet MS"/>
              </a:rPr>
              <a:t>ocial, web, </a:t>
            </a:r>
            <a:r>
              <a:rPr lang="en-US" sz="2400" b="1" dirty="0" smtClean="0">
                <a:solidFill>
                  <a:srgbClr val="CC0000"/>
                </a:solidFill>
                <a:latin typeface="Trebuchet MS"/>
                <a:cs typeface="Trebuchet MS"/>
              </a:rPr>
              <a:t>product</a:t>
            </a:r>
            <a:r>
              <a:rPr lang="en-US" sz="2400" dirty="0" smtClean="0">
                <a:solidFill>
                  <a:srgbClr val="CC0000"/>
                </a:solidFill>
                <a:latin typeface="Trebuchet MS"/>
                <a:cs typeface="Trebuchet MS"/>
              </a:rPr>
              <a:t>, finance, digital, text, etc.</a:t>
            </a:r>
          </a:p>
          <a:p>
            <a:pPr marL="971550" lvl="1" indent="-514350">
              <a:lnSpc>
                <a:spcPct val="150000"/>
              </a:lnSpc>
              <a:buFont typeface="Wingdings" charset="2"/>
              <a:buChar char="Ø"/>
            </a:pPr>
            <a:r>
              <a:rPr lang="en-US" sz="2400" dirty="0" smtClean="0">
                <a:solidFill>
                  <a:srgbClr val="CC0000"/>
                </a:solidFill>
                <a:latin typeface="Trebuchet MS"/>
                <a:cs typeface="Trebuchet MS"/>
              </a:rPr>
              <a:t>Including traditional enterprise data.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600" dirty="0" smtClean="0">
                <a:solidFill>
                  <a:srgbClr val="000090"/>
                </a:solidFill>
                <a:latin typeface="Trebuchet MS"/>
                <a:cs typeface="Trebuchet MS"/>
              </a:rPr>
              <a:t>Graphs are indeed very large!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600" dirty="0" smtClean="0">
                <a:solidFill>
                  <a:srgbClr val="000090"/>
                </a:solidFill>
                <a:latin typeface="Trebuchet MS"/>
                <a:cs typeface="Trebuchet MS"/>
              </a:rPr>
              <a:t>ML on graphs is very popular.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600" dirty="0" smtClean="0">
                <a:solidFill>
                  <a:srgbClr val="000090"/>
                </a:solidFill>
                <a:latin typeface="Trebuchet MS"/>
                <a:cs typeface="Trebuchet MS"/>
              </a:rPr>
              <a:t>Scalability is the most pressing challenge!</a:t>
            </a:r>
          </a:p>
          <a:p>
            <a:pPr marL="914400" lvl="1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400" dirty="0" smtClean="0">
                <a:solidFill>
                  <a:srgbClr val="000090"/>
                </a:solidFill>
                <a:latin typeface="Trebuchet MS"/>
                <a:cs typeface="Trebuchet MS"/>
              </a:rPr>
              <a:t>Visualization &amp; Query Languages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600" dirty="0" smtClean="0">
                <a:solidFill>
                  <a:srgbClr val="000090"/>
                </a:solidFill>
                <a:latin typeface="Trebuchet MS"/>
                <a:cs typeface="Trebuchet MS"/>
              </a:rPr>
              <a:t>Visualization is a common and important task!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600" dirty="0" smtClean="0">
                <a:solidFill>
                  <a:srgbClr val="000090"/>
                </a:solidFill>
                <a:latin typeface="Trebuchet MS"/>
                <a:cs typeface="Trebuchet MS"/>
              </a:rPr>
              <a:t>RDBMS still play an important role!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103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-6509" y="705597"/>
            <a:ext cx="9144000" cy="0"/>
          </a:xfrm>
          <a:prstGeom prst="line">
            <a:avLst/>
          </a:prstGeom>
          <a:ln w="57150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123" y="25400"/>
            <a:ext cx="90894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/>
            <a:r>
              <a:rPr lang="en-US" sz="3200" kern="0" dirty="0" smtClean="0">
                <a:solidFill>
                  <a:srgbClr val="000000"/>
                </a:solidFill>
                <a:latin typeface="Trebuchet MS"/>
              </a:rPr>
              <a:t>Further Questions to Answer</a:t>
            </a:r>
            <a:endParaRPr lang="en-US" sz="3200" b="1" dirty="0">
              <a:solidFill>
                <a:srgbClr val="B90000"/>
              </a:solidFill>
              <a:latin typeface="Trebuchet MS"/>
              <a:cs typeface="Trebuchet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13EC-677E-384F-B278-2939878C589F}" type="slidenum">
              <a:rPr lang="en-US" smtClean="0"/>
              <a:t>28</a:t>
            </a:fld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81588" y="798394"/>
            <a:ext cx="8709036" cy="4230058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45720" bIns="45720" rtlCol="0" anchor="ctr"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600" i="1" dirty="0" smtClean="0">
                <a:solidFill>
                  <a:srgbClr val="000090"/>
                </a:solidFill>
                <a:latin typeface="Trebuchet MS"/>
                <a:cs typeface="Trebuchet MS"/>
              </a:rPr>
              <a:t>Benefits of representing data as graphs?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i="1" dirty="0" smtClean="0">
                <a:solidFill>
                  <a:srgbClr val="000090"/>
                </a:solidFill>
                <a:latin typeface="Trebuchet MS"/>
                <a:cs typeface="Trebuchet MS"/>
              </a:rPr>
              <a:t>Exact scale of graphs?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i="1" dirty="0" smtClean="0">
                <a:solidFill>
                  <a:srgbClr val="000090"/>
                </a:solidFill>
                <a:latin typeface="Trebuchet MS"/>
                <a:cs typeface="Trebuchet MS"/>
              </a:rPr>
              <a:t>Incremental and streaming computations?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i="1" dirty="0" smtClean="0">
                <a:solidFill>
                  <a:srgbClr val="000090"/>
                </a:solidFill>
                <a:latin typeface="Trebuchet MS"/>
                <a:cs typeface="Trebuchet MS"/>
              </a:rPr>
              <a:t>Visualization?</a:t>
            </a:r>
          </a:p>
          <a:p>
            <a:pPr marL="914400" lvl="1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400" i="1" dirty="0" smtClean="0">
                <a:solidFill>
                  <a:srgbClr val="CC0000"/>
                </a:solidFill>
                <a:latin typeface="Trebuchet MS"/>
                <a:cs typeface="Trebuchet MS"/>
              </a:rPr>
              <a:t>What’s it used for?</a:t>
            </a:r>
          </a:p>
          <a:p>
            <a:pPr marL="914400" lvl="1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400" i="1" dirty="0" smtClean="0">
                <a:solidFill>
                  <a:srgbClr val="CC0000"/>
                </a:solidFill>
                <a:latin typeface="Trebuchet MS"/>
                <a:cs typeface="Trebuchet MS"/>
              </a:rPr>
              <a:t>What are the challenges?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i="1" dirty="0" smtClean="0">
                <a:solidFill>
                  <a:srgbClr val="000090"/>
                </a:solidFill>
                <a:latin typeface="Trebuchet MS"/>
                <a:cs typeface="Trebuchet MS"/>
              </a:rPr>
              <a:t>Challenges in Query Languages?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813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-6509" y="705597"/>
            <a:ext cx="9144000" cy="0"/>
          </a:xfrm>
          <a:prstGeom prst="line">
            <a:avLst/>
          </a:prstGeom>
          <a:ln w="57150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123" y="25400"/>
            <a:ext cx="9089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/>
            <a:r>
              <a:rPr lang="en-US" sz="3000" kern="0" dirty="0" smtClean="0">
                <a:solidFill>
                  <a:srgbClr val="000000"/>
                </a:solidFill>
                <a:latin typeface="Trebuchet MS"/>
              </a:rPr>
              <a:t>High-level Survey Questions</a:t>
            </a:r>
            <a:endParaRPr lang="en-US" sz="3000" b="1" dirty="0">
              <a:solidFill>
                <a:srgbClr val="B90000"/>
              </a:solidFill>
              <a:latin typeface="Trebuchet MS"/>
              <a:cs typeface="Trebuchet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13EC-677E-384F-B278-2939878C589F}" type="slidenum">
              <a:rPr lang="en-US" smtClean="0"/>
              <a:t>3</a:t>
            </a:fld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181588" y="864068"/>
            <a:ext cx="8786011" cy="4100245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pPr>
              <a:lnSpc>
                <a:spcPct val="150000"/>
              </a:lnSpc>
            </a:pPr>
            <a:r>
              <a:rPr lang="en-US" sz="2600" dirty="0" smtClean="0">
                <a:solidFill>
                  <a:srgbClr val="000090"/>
                </a:solidFill>
                <a:latin typeface="Trebuchet MS"/>
                <a:cs typeface="Trebuchet MS"/>
              </a:rPr>
              <a:t>What kind of: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600" dirty="0" smtClean="0">
                <a:solidFill>
                  <a:srgbClr val="000090"/>
                </a:solidFill>
                <a:latin typeface="Trebuchet MS"/>
                <a:cs typeface="Trebuchet MS"/>
              </a:rPr>
              <a:t>Graph Data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600" dirty="0" smtClean="0">
                <a:solidFill>
                  <a:srgbClr val="000090"/>
                </a:solidFill>
                <a:latin typeface="Trebuchet MS"/>
                <a:cs typeface="Trebuchet MS"/>
              </a:rPr>
              <a:t>Computations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600" dirty="0" smtClean="0">
                <a:solidFill>
                  <a:srgbClr val="000090"/>
                </a:solidFill>
                <a:latin typeface="Trebuchet MS"/>
                <a:cs typeface="Trebuchet MS"/>
              </a:rPr>
              <a:t>Software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600" dirty="0" smtClean="0">
                <a:solidFill>
                  <a:srgbClr val="000090"/>
                </a:solidFill>
                <a:latin typeface="Trebuchet MS"/>
                <a:cs typeface="Trebuchet MS"/>
              </a:rPr>
              <a:t>Major challenges</a:t>
            </a:r>
          </a:p>
          <a:p>
            <a:pPr>
              <a:lnSpc>
                <a:spcPct val="150000"/>
              </a:lnSpc>
            </a:pPr>
            <a:r>
              <a:rPr lang="en-US" sz="2600" dirty="0" smtClean="0">
                <a:solidFill>
                  <a:srgbClr val="000090"/>
                </a:solidFill>
                <a:latin typeface="Trebuchet MS"/>
                <a:cs typeface="Trebuchet MS"/>
              </a:rPr>
              <a:t>do real users have in practice?</a:t>
            </a:r>
          </a:p>
          <a:p>
            <a:pPr>
              <a:lnSpc>
                <a:spcPct val="150000"/>
              </a:lnSpc>
            </a:pPr>
            <a:endParaRPr lang="en-US" sz="2600" dirty="0" smtClean="0">
              <a:solidFill>
                <a:srgbClr val="000090"/>
              </a:solidFill>
              <a:latin typeface="Trebuchet MS"/>
              <a:cs typeface="Trebuchet M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426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-6509" y="705597"/>
            <a:ext cx="9144000" cy="0"/>
          </a:xfrm>
          <a:prstGeom prst="line">
            <a:avLst/>
          </a:prstGeom>
          <a:ln w="57150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123" y="25400"/>
            <a:ext cx="9089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/>
            <a:r>
              <a:rPr lang="en-US" sz="3000" kern="0" dirty="0" smtClean="0">
                <a:solidFill>
                  <a:srgbClr val="000000"/>
                </a:solidFill>
                <a:latin typeface="Trebuchet MS"/>
              </a:rPr>
              <a:t>Survey Methodology (1): Survey Format</a:t>
            </a:r>
            <a:endParaRPr lang="en-US" sz="3000" b="1" dirty="0">
              <a:solidFill>
                <a:srgbClr val="B90000"/>
              </a:solidFill>
              <a:latin typeface="Trebuchet MS"/>
              <a:cs typeface="Trebuchet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13EC-677E-384F-B278-2939878C589F}" type="slidenum">
              <a:rPr lang="en-US" smtClean="0"/>
              <a:t>4</a:t>
            </a:fld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181588" y="864068"/>
            <a:ext cx="8786011" cy="2522440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pPr marL="457200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600" dirty="0" smtClean="0">
                <a:solidFill>
                  <a:srgbClr val="000090"/>
                </a:solidFill>
                <a:latin typeface="Trebuchet MS"/>
                <a:cs typeface="Trebuchet MS"/>
              </a:rPr>
              <a:t>Online survey on </a:t>
            </a:r>
            <a:r>
              <a:rPr lang="en-US" sz="2600" dirty="0" err="1" smtClean="0">
                <a:solidFill>
                  <a:srgbClr val="000090"/>
                </a:solidFill>
                <a:latin typeface="Trebuchet MS"/>
                <a:cs typeface="Trebuchet MS"/>
              </a:rPr>
              <a:t>Typeform</a:t>
            </a:r>
            <a:r>
              <a:rPr lang="en-US" sz="2600" dirty="0">
                <a:solidFill>
                  <a:srgbClr val="000090"/>
                </a:solidFill>
                <a:latin typeface="Trebuchet MS"/>
                <a:cs typeface="Trebuchet MS"/>
              </a:rPr>
              <a:t>.</a:t>
            </a:r>
            <a:endParaRPr lang="en-US" sz="2600" dirty="0" smtClean="0">
              <a:solidFill>
                <a:srgbClr val="000090"/>
              </a:solidFill>
              <a:latin typeface="Trebuchet MS"/>
              <a:cs typeface="Trebuchet MS"/>
            </a:endParaRPr>
          </a:p>
          <a:p>
            <a:pPr marL="457200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600" dirty="0" smtClean="0">
                <a:solidFill>
                  <a:srgbClr val="000090"/>
                </a:solidFill>
                <a:latin typeface="Trebuchet MS"/>
                <a:cs typeface="Trebuchet MS"/>
              </a:rPr>
              <a:t>34 questions</a:t>
            </a:r>
          </a:p>
          <a:p>
            <a:pPr marL="914400" lvl="1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600" dirty="0" smtClean="0">
                <a:solidFill>
                  <a:srgbClr val="000090"/>
                </a:solidFill>
                <a:latin typeface="Trebuchet MS"/>
                <a:cs typeface="Trebuchet MS"/>
              </a:rPr>
              <a:t>Multiple choice</a:t>
            </a:r>
          </a:p>
          <a:p>
            <a:pPr marL="914400" lvl="1" indent="-457200">
              <a:lnSpc>
                <a:spcPct val="150000"/>
              </a:lnSpc>
              <a:buFont typeface="Wingdings" charset="2"/>
              <a:buChar char="Ø"/>
            </a:pPr>
            <a:r>
              <a:rPr lang="en-US" sz="2600" dirty="0" smtClean="0">
                <a:solidFill>
                  <a:srgbClr val="000090"/>
                </a:solidFill>
                <a:latin typeface="Trebuchet MS"/>
                <a:cs typeface="Trebuchet MS"/>
              </a:rPr>
              <a:t>Short answer</a:t>
            </a:r>
          </a:p>
        </p:txBody>
      </p:sp>
      <p:pic>
        <p:nvPicPr>
          <p:cNvPr id="2" name="Picture 1" descr="Screen Shot 2017-08-20 at 6.57.0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285" y="3463472"/>
            <a:ext cx="4182314" cy="1511633"/>
          </a:xfrm>
          <a:prstGeom prst="rect">
            <a:avLst/>
          </a:prstGeom>
        </p:spPr>
      </p:pic>
      <p:pic>
        <p:nvPicPr>
          <p:cNvPr id="5" name="Picture 4" descr="Screen Shot 2017-08-20 at 6.56.0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88" y="3540440"/>
            <a:ext cx="4559527" cy="31684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461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-6509" y="705597"/>
            <a:ext cx="9144000" cy="0"/>
          </a:xfrm>
          <a:prstGeom prst="line">
            <a:avLst/>
          </a:prstGeom>
          <a:ln w="57150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123" y="25400"/>
            <a:ext cx="9089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/>
            <a:r>
              <a:rPr lang="en-US" sz="3000" kern="0" dirty="0" smtClean="0">
                <a:solidFill>
                  <a:srgbClr val="000000"/>
                </a:solidFill>
                <a:latin typeface="Trebuchet MS"/>
              </a:rPr>
              <a:t>Survey Methodology (2): Participant Recruitment</a:t>
            </a:r>
            <a:endParaRPr lang="en-US" sz="3000" b="1" dirty="0">
              <a:solidFill>
                <a:srgbClr val="B90000"/>
              </a:solidFill>
              <a:latin typeface="Trebuchet MS"/>
              <a:cs typeface="Trebuchet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13EC-677E-384F-B278-2939878C589F}" type="slidenum">
              <a:rPr lang="en-US" smtClean="0"/>
              <a:t>5</a:t>
            </a:fld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181588" y="761444"/>
            <a:ext cx="8786011" cy="470013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pPr marL="457200" indent="-457200">
              <a:buFont typeface="Wingdings" charset="2"/>
              <a:buChar char="Ø"/>
            </a:pPr>
            <a:r>
              <a:rPr lang="en-US" sz="2600" dirty="0" smtClean="0">
                <a:solidFill>
                  <a:srgbClr val="000090"/>
                </a:solidFill>
                <a:latin typeface="Trebuchet MS"/>
                <a:cs typeface="Trebuchet MS"/>
              </a:rPr>
              <a:t>44 graph software, selected those with mailing lists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997057"/>
              </p:ext>
            </p:extLst>
          </p:nvPr>
        </p:nvGraphicFramePr>
        <p:xfrm>
          <a:off x="2178022" y="1275308"/>
          <a:ext cx="4634008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1392"/>
                <a:gridCol w="273261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Arrango</a:t>
                      </a:r>
                      <a:r>
                        <a:rPr lang="en-US" baseline="0" dirty="0" smtClean="0"/>
                        <a:t> DB</a:t>
                      </a:r>
                      <a:endParaRPr lang="en-US" dirty="0"/>
                    </a:p>
                  </a:txBody>
                  <a:tcPr>
                    <a:solidFill>
                      <a:srgbClr val="FF000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Apache </a:t>
                      </a:r>
                      <a:r>
                        <a:rPr lang="en-US" dirty="0" err="1" smtClean="0"/>
                        <a:t>Flink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Gelly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Caley</a:t>
                      </a:r>
                      <a:endParaRPr lang="en-US" dirty="0" smtClean="0"/>
                    </a:p>
                  </a:txBody>
                  <a:tcPr>
                    <a:solidFill>
                      <a:srgbClr val="FF000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Apache </a:t>
                      </a:r>
                      <a:r>
                        <a:rPr lang="en-US" dirty="0" err="1" smtClean="0"/>
                        <a:t>Giraph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Janus</a:t>
                      </a:r>
                      <a:r>
                        <a:rPr lang="en-US" baseline="0" dirty="0" err="1" smtClean="0"/>
                        <a:t>Graph</a:t>
                      </a:r>
                      <a:endParaRPr lang="en-US" dirty="0"/>
                    </a:p>
                  </a:txBody>
                  <a:tcPr>
                    <a:solidFill>
                      <a:srgbClr val="FF000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Apache Spark/</a:t>
                      </a:r>
                      <a:r>
                        <a:rPr lang="en-US" dirty="0" err="1" smtClean="0"/>
                        <a:t>GraphX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Neo4j</a:t>
                      </a:r>
                      <a:endParaRPr lang="en-US" dirty="0"/>
                    </a:p>
                  </a:txBody>
                  <a:tcPr>
                    <a:solidFill>
                      <a:srgbClr val="FF000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Cytoscape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OrientDB</a:t>
                      </a:r>
                      <a:endParaRPr lang="en-US" dirty="0"/>
                    </a:p>
                  </a:txBody>
                  <a:tcPr>
                    <a:solidFill>
                      <a:srgbClr val="FF000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Elasticsearch</a:t>
                      </a:r>
                      <a:r>
                        <a:rPr lang="en-US" dirty="0" smtClean="0"/>
                        <a:t> X-Pack</a:t>
                      </a:r>
                      <a:r>
                        <a:rPr lang="en-US" baseline="0" dirty="0" smtClean="0"/>
                        <a:t> Graph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Graph for </a:t>
                      </a:r>
                      <a:r>
                        <a:rPr lang="en-US" dirty="0" err="1" smtClean="0"/>
                        <a:t>Scala</a:t>
                      </a:r>
                      <a:endParaRPr lang="en-US" dirty="0"/>
                    </a:p>
                  </a:txBody>
                  <a:tcPr>
                    <a:solidFill>
                      <a:srgbClr val="00800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Apache Jena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GraphStream</a:t>
                      </a:r>
                      <a:endParaRPr lang="en-US" dirty="0"/>
                    </a:p>
                  </a:txBody>
                  <a:tcPr>
                    <a:solidFill>
                      <a:srgbClr val="00800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DGraph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Graphtool</a:t>
                      </a:r>
                      <a:endParaRPr lang="en-US" dirty="0"/>
                    </a:p>
                  </a:txBody>
                  <a:tcPr>
                    <a:solidFill>
                      <a:srgbClr val="00800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SparkSee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NetworKit</a:t>
                      </a:r>
                      <a:endParaRPr lang="en-US" dirty="0"/>
                    </a:p>
                  </a:txBody>
                  <a:tcPr>
                    <a:solidFill>
                      <a:srgbClr val="00800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Virtuoso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NetworkX</a:t>
                      </a:r>
                      <a:endParaRPr lang="en-US" dirty="0"/>
                    </a:p>
                  </a:txBody>
                  <a:tcPr>
                    <a:solidFill>
                      <a:srgbClr val="00800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Gremlin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SNAP</a:t>
                      </a:r>
                      <a:endParaRPr lang="en-US" dirty="0"/>
                    </a:p>
                  </a:txBody>
                  <a:tcPr>
                    <a:solidFill>
                      <a:srgbClr val="00800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Conceptual Graphs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3502" y="1700309"/>
            <a:ext cx="20101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solidFill>
                  <a:srgbClr val="000090"/>
                </a:solidFill>
                <a:latin typeface="Trebuchet MS"/>
                <a:cs typeface="Trebuchet MS"/>
              </a:rPr>
              <a:t>Graph DBs</a:t>
            </a:r>
            <a:endParaRPr lang="en-US" sz="2100" dirty="0">
              <a:solidFill>
                <a:srgbClr val="000090"/>
              </a:solidFill>
              <a:latin typeface="Trebuchet MS"/>
              <a:cs typeface="Trebuchet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49711" y="3933300"/>
            <a:ext cx="22996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solidFill>
                  <a:srgbClr val="000090"/>
                </a:solidFill>
                <a:latin typeface="Trebuchet MS"/>
                <a:cs typeface="Trebuchet MS"/>
              </a:rPr>
              <a:t>Graph Libraries</a:t>
            </a:r>
            <a:endParaRPr lang="en-US" sz="2100" dirty="0">
              <a:solidFill>
                <a:srgbClr val="000090"/>
              </a:solidFill>
              <a:latin typeface="Trebuchet MS"/>
              <a:cs typeface="Trebuchet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27755" y="1313791"/>
            <a:ext cx="23565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solidFill>
                  <a:srgbClr val="000090"/>
                </a:solidFill>
                <a:latin typeface="Trebuchet MS"/>
                <a:cs typeface="Trebuchet MS"/>
              </a:rPr>
              <a:t>Dist. Graph Proc. Systems</a:t>
            </a:r>
            <a:endParaRPr lang="en-US" sz="2100" dirty="0">
              <a:solidFill>
                <a:srgbClr val="000090"/>
              </a:solidFill>
              <a:latin typeface="Trebuchet MS"/>
              <a:cs typeface="Trebuchet M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07148" y="4919403"/>
            <a:ext cx="26154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000090"/>
                </a:solidFill>
                <a:latin typeface="Trebuchet MS"/>
                <a:cs typeface="Trebuchet MS"/>
              </a:rPr>
              <a:t>Dsgn</a:t>
            </a:r>
            <a:r>
              <a:rPr lang="en-US" sz="2000" dirty="0" smtClean="0">
                <a:solidFill>
                  <a:srgbClr val="000090"/>
                </a:solidFill>
                <a:latin typeface="Trebuchet MS"/>
                <a:cs typeface="Trebuchet MS"/>
              </a:rPr>
              <a:t> &amp; Spec. Lang.</a:t>
            </a:r>
            <a:endParaRPr lang="en-US" sz="2000" dirty="0">
              <a:solidFill>
                <a:srgbClr val="000090"/>
              </a:solidFill>
              <a:latin typeface="Trebuchet MS"/>
              <a:cs typeface="Trebuchet M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12030" y="2479281"/>
            <a:ext cx="23565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solidFill>
                  <a:srgbClr val="000090"/>
                </a:solidFill>
                <a:latin typeface="Trebuchet MS"/>
                <a:cs typeface="Trebuchet MS"/>
              </a:rPr>
              <a:t>Visualization</a:t>
            </a:r>
            <a:endParaRPr lang="en-US" sz="2100" dirty="0">
              <a:solidFill>
                <a:srgbClr val="000090"/>
              </a:solidFill>
              <a:latin typeface="Trebuchet MS"/>
              <a:cs typeface="Trebuchet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27755" y="3389394"/>
            <a:ext cx="23565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solidFill>
                  <a:srgbClr val="000090"/>
                </a:solidFill>
                <a:latin typeface="Trebuchet MS"/>
                <a:cs typeface="Trebuchet MS"/>
              </a:rPr>
              <a:t>RDF Engine</a:t>
            </a:r>
            <a:endParaRPr lang="en-US" sz="2100" dirty="0">
              <a:solidFill>
                <a:srgbClr val="000090"/>
              </a:solidFill>
              <a:latin typeface="Trebuchet MS"/>
              <a:cs typeface="Trebuchet M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12030" y="4549600"/>
            <a:ext cx="23565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solidFill>
                  <a:srgbClr val="000090"/>
                </a:solidFill>
                <a:latin typeface="Trebuchet MS"/>
                <a:cs typeface="Trebuchet MS"/>
              </a:rPr>
              <a:t>Query Language</a:t>
            </a:r>
            <a:endParaRPr lang="en-US" sz="2100" dirty="0">
              <a:solidFill>
                <a:srgbClr val="000090"/>
              </a:solidFill>
              <a:latin typeface="Trebuchet MS"/>
              <a:cs typeface="Trebuchet M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81588" y="5506153"/>
            <a:ext cx="8786011" cy="1215321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pPr marL="457200" indent="-457200">
              <a:buFont typeface="Wingdings" charset="2"/>
              <a:buChar char="Ø"/>
            </a:pPr>
            <a:r>
              <a:rPr lang="en-US" sz="2400" dirty="0" smtClean="0">
                <a:solidFill>
                  <a:srgbClr val="000090"/>
                </a:solidFill>
                <a:latin typeface="Trebuchet MS"/>
                <a:cs typeface="Trebuchet MS"/>
              </a:rPr>
              <a:t>April 2017: posted link to mailing lists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400" i="1" dirty="0" smtClean="0">
                <a:solidFill>
                  <a:srgbClr val="CC0000"/>
                </a:solidFill>
                <a:latin typeface="Trebuchet MS"/>
                <a:cs typeface="Trebuchet MS"/>
              </a:rPr>
              <a:t>Note: bias towards Graph DBs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400" i="1" dirty="0" smtClean="0">
                <a:solidFill>
                  <a:srgbClr val="CC0000"/>
                </a:solidFill>
                <a:latin typeface="Trebuchet MS"/>
                <a:cs typeface="Trebuchet MS"/>
              </a:rPr>
              <a:t>Larger and more active user bases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810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10" grpId="0"/>
      <p:bldP spid="13" grpId="0"/>
      <p:bldP spid="16" grpId="0"/>
      <p:bldP spid="17" grpId="0"/>
      <p:bldP spid="18" grpId="0"/>
      <p:bldP spid="19" grpId="0"/>
      <p:bldP spid="20" grpId="0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-6509" y="705597"/>
            <a:ext cx="9144000" cy="0"/>
          </a:xfrm>
          <a:prstGeom prst="line">
            <a:avLst/>
          </a:prstGeom>
          <a:ln w="57150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123" y="25400"/>
            <a:ext cx="9089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/>
            <a:r>
              <a:rPr lang="en-US" sz="3000" kern="0" dirty="0" smtClean="0">
                <a:solidFill>
                  <a:srgbClr val="000000"/>
                </a:solidFill>
                <a:latin typeface="Trebuchet MS"/>
              </a:rPr>
              <a:t>Participants</a:t>
            </a:r>
            <a:endParaRPr lang="en-US" sz="3000" b="1" dirty="0">
              <a:solidFill>
                <a:srgbClr val="B90000"/>
              </a:solidFill>
              <a:latin typeface="Trebuchet MS"/>
              <a:cs typeface="Trebuchet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13EC-677E-384F-B278-2939878C589F}" type="slidenum">
              <a:rPr lang="en-US" smtClean="0"/>
              <a:t>6</a:t>
            </a:fld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181588" y="761444"/>
            <a:ext cx="8786011" cy="470013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pPr marL="457200" indent="-457200">
              <a:buFont typeface="Wingdings" charset="2"/>
              <a:buChar char="Ø"/>
            </a:pPr>
            <a:r>
              <a:rPr lang="en-US" sz="2600" dirty="0" smtClean="0">
                <a:solidFill>
                  <a:srgbClr val="000090"/>
                </a:solidFill>
                <a:latin typeface="Trebuchet MS"/>
                <a:cs typeface="Trebuchet MS"/>
              </a:rPr>
              <a:t>89 participants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405162"/>
              </p:ext>
            </p:extLst>
          </p:nvPr>
        </p:nvGraphicFramePr>
        <p:xfrm>
          <a:off x="181588" y="1397000"/>
          <a:ext cx="2637249" cy="5191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22644"/>
                <a:gridCol w="41460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C0000"/>
                          </a:solidFill>
                        </a:rPr>
                        <a:t>Field</a:t>
                      </a:r>
                      <a:endParaRPr lang="en-US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C0000"/>
                          </a:solidFill>
                        </a:rPr>
                        <a:t>#</a:t>
                      </a:r>
                      <a:endParaRPr lang="en-US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Research in Academia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Finance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Research in Industry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Government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Healthcare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Defense</a:t>
                      </a:r>
                      <a:r>
                        <a:rPr lang="en-US" baseline="0" dirty="0" smtClean="0"/>
                        <a:t> and Space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Pharmaceutical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Retail &amp; Ecommerce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Transportation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Telecommunications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Insurance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Other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551859"/>
              </p:ext>
            </p:extLst>
          </p:nvPr>
        </p:nvGraphicFramePr>
        <p:xfrm>
          <a:off x="3374077" y="3038629"/>
          <a:ext cx="2238315" cy="2494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3710"/>
                <a:gridCol w="41460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C0000"/>
                          </a:solidFill>
                        </a:rPr>
                        <a:t>Organization</a:t>
                      </a:r>
                      <a:r>
                        <a:rPr lang="en-US" b="1" baseline="0" dirty="0" smtClean="0">
                          <a:solidFill>
                            <a:srgbClr val="CC0000"/>
                          </a:solidFill>
                        </a:rPr>
                        <a:t> Size</a:t>
                      </a:r>
                    </a:p>
                    <a:p>
                      <a:r>
                        <a:rPr lang="en-US" b="1" baseline="0" dirty="0" smtClean="0">
                          <a:solidFill>
                            <a:srgbClr val="CC0000"/>
                          </a:solidFill>
                        </a:rPr>
                        <a:t>(# employees)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C0000"/>
                          </a:solidFill>
                        </a:rPr>
                        <a:t>#</a:t>
                      </a:r>
                      <a:endParaRPr lang="en-US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1-10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10-100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100-1K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1K-10K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&gt;10K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60907"/>
              </p:ext>
            </p:extLst>
          </p:nvPr>
        </p:nvGraphicFramePr>
        <p:xfrm>
          <a:off x="6160748" y="3038629"/>
          <a:ext cx="2238315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3710"/>
                <a:gridCol w="41460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C0000"/>
                          </a:solidFill>
                        </a:rPr>
                        <a:t>Roles</a:t>
                      </a:r>
                      <a:endParaRPr lang="en-US" b="1" baseline="0" dirty="0" smtClean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C0000"/>
                          </a:solidFill>
                        </a:rPr>
                        <a:t>#</a:t>
                      </a:r>
                      <a:endParaRPr lang="en-US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Engineer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Researcher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Data Analyst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Manager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181588" y="2167878"/>
            <a:ext cx="2637249" cy="359176"/>
          </a:xfrm>
          <a:prstGeom prst="roundRect">
            <a:avLst/>
          </a:prstGeom>
          <a:noFill/>
          <a:ln w="34925">
            <a:solidFill>
              <a:srgbClr val="CC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181588" y="2871869"/>
            <a:ext cx="2637249" cy="359176"/>
          </a:xfrm>
          <a:prstGeom prst="roundRect">
            <a:avLst/>
          </a:prstGeom>
          <a:noFill/>
          <a:ln w="34925">
            <a:solidFill>
              <a:srgbClr val="CC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6" idx="3"/>
            <a:endCxn id="27" idx="1"/>
          </p:cNvCxnSpPr>
          <p:nvPr/>
        </p:nvCxnSpPr>
        <p:spPr>
          <a:xfrm flipV="1">
            <a:off x="2818837" y="1698437"/>
            <a:ext cx="786162" cy="649029"/>
          </a:xfrm>
          <a:prstGeom prst="straightConnector1">
            <a:avLst/>
          </a:prstGeom>
          <a:ln w="12700">
            <a:solidFill>
              <a:srgbClr val="CC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4" idx="3"/>
            <a:endCxn id="27" idx="1"/>
          </p:cNvCxnSpPr>
          <p:nvPr/>
        </p:nvCxnSpPr>
        <p:spPr>
          <a:xfrm flipV="1">
            <a:off x="2818837" y="1698437"/>
            <a:ext cx="786162" cy="1353020"/>
          </a:xfrm>
          <a:prstGeom prst="straightConnector1">
            <a:avLst/>
          </a:prstGeom>
          <a:ln w="12700">
            <a:solidFill>
              <a:srgbClr val="CC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3604999" y="1396685"/>
            <a:ext cx="4706759" cy="603504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r>
              <a:rPr lang="en-US" sz="2200" dirty="0">
                <a:solidFill>
                  <a:srgbClr val="000090"/>
                </a:solidFill>
              </a:rPr>
              <a:t>Research Participants (RP</a:t>
            </a:r>
            <a:r>
              <a:rPr lang="en-US" sz="2200" dirty="0" smtClean="0">
                <a:solidFill>
                  <a:srgbClr val="000090"/>
                </a:solidFill>
              </a:rPr>
              <a:t>): 36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604999" y="2174291"/>
            <a:ext cx="4706760" cy="603504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r>
              <a:rPr lang="en-US" sz="2200" dirty="0" smtClean="0">
                <a:solidFill>
                  <a:srgbClr val="000090"/>
                </a:solidFill>
              </a:rPr>
              <a:t>The Rest: Industry Participants (IP): 53</a:t>
            </a:r>
            <a:endParaRPr lang="en-US" sz="2200" dirty="0">
              <a:solidFill>
                <a:srgbClr val="00009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596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-6509" y="705597"/>
            <a:ext cx="9144000" cy="0"/>
          </a:xfrm>
          <a:prstGeom prst="line">
            <a:avLst/>
          </a:prstGeom>
          <a:ln w="57150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123" y="25400"/>
            <a:ext cx="9089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/>
            <a:r>
              <a:rPr lang="en-US" sz="3000" kern="0" dirty="0" smtClean="0">
                <a:solidFill>
                  <a:srgbClr val="000000"/>
                </a:solidFill>
                <a:latin typeface="Trebuchet MS"/>
              </a:rPr>
              <a:t>Types of Graphs: Real-world Entities (1)</a:t>
            </a:r>
            <a:endParaRPr lang="en-US" sz="3000" b="1" dirty="0">
              <a:solidFill>
                <a:srgbClr val="B90000"/>
              </a:solidFill>
              <a:latin typeface="Trebuchet MS"/>
              <a:cs typeface="Trebuchet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13EC-677E-384F-B278-2939878C589F}" type="slidenum">
              <a:rPr lang="en-US" smtClean="0"/>
              <a:t>7</a:t>
            </a:fld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181588" y="761444"/>
            <a:ext cx="8786011" cy="470013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r>
              <a:rPr lang="en-US" sz="2600" i="1" dirty="0" smtClean="0">
                <a:solidFill>
                  <a:srgbClr val="CC0000"/>
                </a:solidFill>
                <a:latin typeface="Trebuchet MS"/>
                <a:cs typeface="Trebuchet MS"/>
              </a:rPr>
              <a:t>Q1: Which real-world entities do your graphs represent?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992118"/>
              </p:ext>
            </p:extLst>
          </p:nvPr>
        </p:nvGraphicFramePr>
        <p:xfrm>
          <a:off x="1875040" y="1871625"/>
          <a:ext cx="3212053" cy="2661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1205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C0000"/>
                          </a:solidFill>
                        </a:rPr>
                        <a:t>Entity</a:t>
                      </a:r>
                      <a:endParaRPr lang="en-US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Humans</a:t>
                      </a:r>
                    </a:p>
                    <a:p>
                      <a:r>
                        <a:rPr lang="en-US" dirty="0" smtClean="0"/>
                        <a:t>(e.g. customers,</a:t>
                      </a:r>
                      <a:r>
                        <a:rPr lang="en-US" baseline="0" dirty="0" smtClean="0"/>
                        <a:t> friends)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Non-Human Entities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(e.g. web, products, files) 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RDF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Scientific</a:t>
                      </a:r>
                    </a:p>
                    <a:p>
                      <a:r>
                        <a:rPr lang="en-US" dirty="0" smtClean="0"/>
                        <a:t>(e.g. proteins, molecules,</a:t>
                      </a:r>
                      <a:r>
                        <a:rPr lang="en-US" baseline="0" dirty="0" smtClean="0"/>
                        <a:t> bonds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0226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-6509" y="705597"/>
            <a:ext cx="9144000" cy="0"/>
          </a:xfrm>
          <a:prstGeom prst="line">
            <a:avLst/>
          </a:prstGeom>
          <a:ln w="57150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123" y="25400"/>
            <a:ext cx="9089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/>
            <a:r>
              <a:rPr lang="en-US" sz="3000" kern="0" dirty="0" smtClean="0">
                <a:solidFill>
                  <a:srgbClr val="000000"/>
                </a:solidFill>
                <a:latin typeface="Trebuchet MS"/>
              </a:rPr>
              <a:t>Types of Graphs: Real-world Entities (1)</a:t>
            </a:r>
            <a:endParaRPr lang="en-US" sz="3000" b="1" dirty="0">
              <a:solidFill>
                <a:srgbClr val="B90000"/>
              </a:solidFill>
              <a:latin typeface="Trebuchet MS"/>
              <a:cs typeface="Trebuchet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13EC-677E-384F-B278-2939878C589F}" type="slidenum">
              <a:rPr lang="en-US" smtClean="0"/>
              <a:t>8</a:t>
            </a:fld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181588" y="761444"/>
            <a:ext cx="8786011" cy="470013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r>
              <a:rPr lang="en-US" sz="2600" i="1" dirty="0" smtClean="0">
                <a:solidFill>
                  <a:srgbClr val="CC0000"/>
                </a:solidFill>
                <a:latin typeface="Trebuchet MS"/>
                <a:cs typeface="Trebuchet MS"/>
              </a:rPr>
              <a:t>Q1: Which real-world entities do your graphs represent?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5697185"/>
              </p:ext>
            </p:extLst>
          </p:nvPr>
        </p:nvGraphicFramePr>
        <p:xfrm>
          <a:off x="1875040" y="1871625"/>
          <a:ext cx="5116354" cy="2661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12053"/>
                <a:gridCol w="190430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C0000"/>
                          </a:solidFill>
                        </a:rPr>
                        <a:t>Entity</a:t>
                      </a:r>
                      <a:endParaRPr lang="en-US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C0000"/>
                          </a:solidFill>
                        </a:rPr>
                        <a:t># Participants (89)</a:t>
                      </a:r>
                      <a:endParaRPr lang="en-US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Humans</a:t>
                      </a:r>
                    </a:p>
                    <a:p>
                      <a:r>
                        <a:rPr lang="en-US" dirty="0" smtClean="0"/>
                        <a:t>(e.g. customers,</a:t>
                      </a:r>
                      <a:r>
                        <a:rPr lang="en-US" baseline="0" dirty="0" smtClean="0"/>
                        <a:t> friends)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Non-Human Entities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(e.g. web, products, files)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RDF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Scientific</a:t>
                      </a:r>
                    </a:p>
                    <a:p>
                      <a:r>
                        <a:rPr lang="en-US" dirty="0" smtClean="0"/>
                        <a:t>(e.g. proteins, molecules,</a:t>
                      </a:r>
                      <a:r>
                        <a:rPr lang="en-US" baseline="0" dirty="0" smtClean="0"/>
                        <a:t> bonds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1875040" y="2860574"/>
            <a:ext cx="5116354" cy="667040"/>
          </a:xfrm>
          <a:prstGeom prst="roundRect">
            <a:avLst/>
          </a:prstGeom>
          <a:noFill/>
          <a:ln w="34925">
            <a:solidFill>
              <a:srgbClr val="CC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5118845" y="3866505"/>
            <a:ext cx="1872550" cy="667040"/>
          </a:xfrm>
          <a:prstGeom prst="roundRect">
            <a:avLst/>
          </a:prstGeom>
          <a:noFill/>
          <a:ln w="34925">
            <a:solidFill>
              <a:srgbClr val="CC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>
            <a:stCxn id="21" idx="2"/>
          </p:cNvCxnSpPr>
          <p:nvPr/>
        </p:nvCxnSpPr>
        <p:spPr>
          <a:xfrm flipH="1">
            <a:off x="5118845" y="4533545"/>
            <a:ext cx="936275" cy="584700"/>
          </a:xfrm>
          <a:prstGeom prst="straightConnector1">
            <a:avLst/>
          </a:prstGeom>
          <a:ln w="12700">
            <a:solidFill>
              <a:srgbClr val="CC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1" idx="2"/>
          </p:cNvCxnSpPr>
          <p:nvPr/>
        </p:nvCxnSpPr>
        <p:spPr>
          <a:xfrm>
            <a:off x="6055120" y="4533545"/>
            <a:ext cx="795664" cy="584700"/>
          </a:xfrm>
          <a:prstGeom prst="straightConnector1">
            <a:avLst/>
          </a:prstGeom>
          <a:ln w="12700">
            <a:solidFill>
              <a:srgbClr val="CC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3797437" y="5118245"/>
            <a:ext cx="2078329" cy="603504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pPr algn="ctr"/>
            <a:r>
              <a:rPr lang="en-US" sz="2200" dirty="0" smtClean="0">
                <a:solidFill>
                  <a:srgbClr val="000090"/>
                </a:solidFill>
              </a:rPr>
              <a:t>9 Research P.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259090" y="5118245"/>
            <a:ext cx="1874612" cy="603504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pPr algn="ctr"/>
            <a:r>
              <a:rPr lang="en-US" sz="2200" dirty="0">
                <a:solidFill>
                  <a:srgbClr val="000090"/>
                </a:solidFill>
              </a:rPr>
              <a:t>6</a:t>
            </a:r>
            <a:r>
              <a:rPr lang="en-US" sz="2200" dirty="0" smtClean="0">
                <a:solidFill>
                  <a:srgbClr val="000090"/>
                </a:solidFill>
              </a:rPr>
              <a:t> Industry P.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19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-6509" y="705597"/>
            <a:ext cx="9144000" cy="0"/>
          </a:xfrm>
          <a:prstGeom prst="line">
            <a:avLst/>
          </a:prstGeom>
          <a:ln w="57150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123" y="25400"/>
            <a:ext cx="9089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/>
            <a:r>
              <a:rPr lang="en-US" sz="3000" kern="0" dirty="0" smtClean="0">
                <a:solidFill>
                  <a:srgbClr val="000000"/>
                </a:solidFill>
                <a:latin typeface="Trebuchet MS"/>
              </a:rPr>
              <a:t>Types of Graphs: Real-world Entities (2)</a:t>
            </a:r>
            <a:endParaRPr lang="en-US" sz="3000" b="1" dirty="0">
              <a:solidFill>
                <a:srgbClr val="B90000"/>
              </a:solidFill>
              <a:latin typeface="Trebuchet MS"/>
              <a:cs typeface="Trebuchet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C13EC-677E-384F-B278-2939878C589F}" type="slidenum">
              <a:rPr lang="en-US" smtClean="0"/>
              <a:t>9</a:t>
            </a:fld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81588" y="824050"/>
            <a:ext cx="8786011" cy="470013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r>
              <a:rPr lang="en-US" sz="2600" i="1" dirty="0" smtClean="0">
                <a:solidFill>
                  <a:srgbClr val="CC0000"/>
                </a:solidFill>
                <a:latin typeface="Trebuchet MS"/>
                <a:cs typeface="Trebuchet MS"/>
              </a:rPr>
              <a:t>Q2: Which non-human entities do your graphs represent?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836682"/>
              </p:ext>
            </p:extLst>
          </p:nvPr>
        </p:nvGraphicFramePr>
        <p:xfrm>
          <a:off x="53298" y="3418202"/>
          <a:ext cx="8986185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4301"/>
                <a:gridCol w="963403"/>
                <a:gridCol w="1629378"/>
                <a:gridCol w="978998"/>
                <a:gridCol w="608604"/>
                <a:gridCol w="864438"/>
                <a:gridCol w="795903"/>
                <a:gridCol w="1241160"/>
              </a:tblGrid>
              <a:tr h="146718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C0000"/>
                          </a:solidFill>
                        </a:rPr>
                        <a:t>Web</a:t>
                      </a:r>
                      <a:endParaRPr lang="en-US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C0000"/>
                          </a:solidFill>
                        </a:rPr>
                        <a:t>Bus &amp;</a:t>
                      </a:r>
                      <a:r>
                        <a:rPr lang="en-US" b="1" baseline="0" dirty="0" smtClean="0">
                          <a:solidFill>
                            <a:srgbClr val="CC0000"/>
                          </a:solidFill>
                        </a:rPr>
                        <a:t> </a:t>
                      </a:r>
                      <a:r>
                        <a:rPr lang="en-US" b="1" dirty="0" smtClean="0">
                          <a:solidFill>
                            <a:srgbClr val="CC0000"/>
                          </a:solidFill>
                        </a:rPr>
                        <a:t>Financial</a:t>
                      </a:r>
                      <a:endParaRPr lang="en-US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C0000"/>
                          </a:solidFill>
                        </a:rPr>
                        <a:t>Product</a:t>
                      </a:r>
                      <a:endParaRPr lang="en-US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C0000"/>
                          </a:solidFill>
                        </a:rPr>
                        <a:t>Geo</a:t>
                      </a:r>
                      <a:endParaRPr lang="en-US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rgbClr val="CC0000"/>
                          </a:solidFill>
                        </a:rPr>
                        <a:t>Infrast</a:t>
                      </a:r>
                      <a:r>
                        <a:rPr lang="en-US" b="1" dirty="0" smtClean="0">
                          <a:solidFill>
                            <a:srgbClr val="CC0000"/>
                          </a:solidFill>
                        </a:rPr>
                        <a:t>.</a:t>
                      </a:r>
                      <a:endParaRPr lang="en-US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C0000"/>
                          </a:solidFill>
                        </a:rPr>
                        <a:t>Digital</a:t>
                      </a:r>
                      <a:endParaRPr lang="en-US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C0000"/>
                          </a:solidFill>
                        </a:rPr>
                        <a:t>Knowledge</a:t>
                      </a:r>
                      <a:endParaRPr lang="en-US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</a:tr>
              <a:tr h="146718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C0000"/>
                          </a:solidFill>
                        </a:rPr>
                        <a:t># Participants (89)</a:t>
                      </a:r>
                      <a:endParaRPr lang="en-US" b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Rounded Rectangle 11"/>
          <p:cNvSpPr/>
          <p:nvPr/>
        </p:nvSpPr>
        <p:spPr>
          <a:xfrm>
            <a:off x="181588" y="1446463"/>
            <a:ext cx="8786011" cy="470013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r>
              <a:rPr lang="en-US" sz="2600" i="1" dirty="0" smtClean="0">
                <a:solidFill>
                  <a:srgbClr val="008000"/>
                </a:solidFill>
                <a:latin typeface="Trebuchet MS"/>
                <a:cs typeface="Trebuchet MS"/>
              </a:rPr>
              <a:t>52 different entities broadly in 7 different groups: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8956" y="2113347"/>
            <a:ext cx="844747" cy="657434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pPr algn="ctr"/>
            <a:r>
              <a:rPr lang="en-US" sz="2000" dirty="0" smtClean="0">
                <a:solidFill>
                  <a:srgbClr val="000090"/>
                </a:solidFill>
                <a:latin typeface="Trebuchet MS"/>
                <a:cs typeface="Trebuchet MS"/>
              </a:rPr>
              <a:t>Web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75290" y="2113347"/>
            <a:ext cx="1821744" cy="657433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pPr algn="ctr"/>
            <a:r>
              <a:rPr lang="en-US" sz="2000" dirty="0">
                <a:solidFill>
                  <a:srgbClr val="000090"/>
                </a:solidFill>
                <a:latin typeface="Trebuchet MS"/>
                <a:cs typeface="Trebuchet MS"/>
              </a:rPr>
              <a:t>B</a:t>
            </a:r>
            <a:r>
              <a:rPr lang="en-US" sz="2000" dirty="0" smtClean="0">
                <a:solidFill>
                  <a:srgbClr val="000090"/>
                </a:solidFill>
                <a:latin typeface="Trebuchet MS"/>
                <a:cs typeface="Trebuchet MS"/>
              </a:rPr>
              <a:t>usiness &amp; financial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848622" y="2113347"/>
            <a:ext cx="1645920" cy="657433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pPr algn="ctr"/>
            <a:r>
              <a:rPr lang="en-US" sz="2000" dirty="0">
                <a:solidFill>
                  <a:srgbClr val="000090"/>
                </a:solidFill>
                <a:latin typeface="Trebuchet MS"/>
                <a:cs typeface="Trebuchet MS"/>
              </a:rPr>
              <a:t>P</a:t>
            </a:r>
            <a:r>
              <a:rPr lang="en-US" sz="2000" dirty="0" smtClean="0">
                <a:solidFill>
                  <a:srgbClr val="000090"/>
                </a:solidFill>
                <a:latin typeface="Trebuchet MS"/>
                <a:cs typeface="Trebuchet MS"/>
              </a:rPr>
              <a:t>roducts/order/</a:t>
            </a:r>
            <a:r>
              <a:rPr lang="en-US" sz="2000" dirty="0" err="1" smtClean="0">
                <a:solidFill>
                  <a:srgbClr val="000090"/>
                </a:solidFill>
                <a:latin typeface="Trebuchet MS"/>
                <a:cs typeface="Trebuchet MS"/>
              </a:rPr>
              <a:t>tranx</a:t>
            </a:r>
            <a:endParaRPr lang="en-US" sz="2000" dirty="0" smtClean="0">
              <a:solidFill>
                <a:srgbClr val="000090"/>
              </a:solidFill>
              <a:latin typeface="Trebuchet MS"/>
              <a:cs typeface="Trebuchet M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546130" y="2113347"/>
            <a:ext cx="914400" cy="657433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pPr algn="ctr"/>
            <a:r>
              <a:rPr lang="en-US" sz="2000" dirty="0" smtClean="0">
                <a:solidFill>
                  <a:srgbClr val="000090"/>
                </a:solidFill>
                <a:latin typeface="Trebuchet MS"/>
                <a:cs typeface="Trebuchet MS"/>
              </a:rPr>
              <a:t>Geo maps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512117" y="2113347"/>
            <a:ext cx="1316736" cy="657434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pPr algn="ctr"/>
            <a:r>
              <a:rPr lang="en-US" sz="2000" dirty="0" err="1">
                <a:solidFill>
                  <a:srgbClr val="000090"/>
                </a:solidFill>
                <a:latin typeface="Trebuchet MS"/>
                <a:cs typeface="Trebuchet MS"/>
              </a:rPr>
              <a:t>I</a:t>
            </a:r>
            <a:r>
              <a:rPr lang="en-US" sz="2000" dirty="0" err="1" smtClean="0">
                <a:solidFill>
                  <a:srgbClr val="000090"/>
                </a:solidFill>
                <a:latin typeface="Trebuchet MS"/>
                <a:cs typeface="Trebuchet MS"/>
              </a:rPr>
              <a:t>nfrast</a:t>
            </a:r>
            <a:r>
              <a:rPr lang="en-US" sz="2000" dirty="0" smtClean="0">
                <a:solidFill>
                  <a:srgbClr val="000090"/>
                </a:solidFill>
                <a:latin typeface="Trebuchet MS"/>
                <a:cs typeface="Trebuchet MS"/>
              </a:rPr>
              <a:t>. networks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858009" y="2113347"/>
            <a:ext cx="1005840" cy="657433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pPr algn="ctr"/>
            <a:r>
              <a:rPr lang="en-US" sz="2000" dirty="0" smtClean="0">
                <a:solidFill>
                  <a:srgbClr val="000090"/>
                </a:solidFill>
                <a:latin typeface="Trebuchet MS"/>
                <a:cs typeface="Trebuchet MS"/>
              </a:rPr>
              <a:t>Digital data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915436" y="2113347"/>
            <a:ext cx="1052164" cy="657433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pPr algn="ctr"/>
            <a:r>
              <a:rPr lang="en-US" sz="2000" dirty="0">
                <a:solidFill>
                  <a:srgbClr val="000090"/>
                </a:solidFill>
                <a:latin typeface="Trebuchet MS"/>
                <a:cs typeface="Trebuchet MS"/>
              </a:rPr>
              <a:t>K</a:t>
            </a:r>
            <a:r>
              <a:rPr lang="en-US" sz="2000" dirty="0" smtClean="0">
                <a:solidFill>
                  <a:srgbClr val="000090"/>
                </a:solidFill>
                <a:latin typeface="Trebuchet MS"/>
                <a:cs typeface="Trebuchet MS"/>
              </a:rPr>
              <a:t>now. &amp; text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458942" y="5648546"/>
            <a:ext cx="6848803" cy="470013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pPr algn="ctr"/>
            <a:r>
              <a:rPr lang="en-US" sz="2600" i="1" dirty="0" smtClean="0">
                <a:solidFill>
                  <a:srgbClr val="CC0000"/>
                </a:solidFill>
                <a:latin typeface="Trebuchet MS"/>
                <a:cs typeface="Trebuchet MS"/>
              </a:rPr>
              <a:t>How about academic publications?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48864" y="5015610"/>
            <a:ext cx="8016260" cy="490819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pPr algn="ctr"/>
            <a:r>
              <a:rPr lang="en-US" sz="2300" dirty="0" smtClean="0">
                <a:solidFill>
                  <a:srgbClr val="008000"/>
                </a:solidFill>
                <a:latin typeface="Trebuchet MS"/>
                <a:cs typeface="Trebuchet MS"/>
              </a:rPr>
              <a:t>This is traditional relational enterprise (TPC-C) data!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554362" y="3434579"/>
            <a:ext cx="957755" cy="731521"/>
          </a:xfrm>
          <a:prstGeom prst="roundRect">
            <a:avLst/>
          </a:prstGeom>
          <a:solidFill>
            <a:srgbClr val="CC0000">
              <a:alpha val="13000"/>
            </a:srgbClr>
          </a:solidFill>
          <a:ln w="22225">
            <a:solidFill>
              <a:srgbClr val="CC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>
            <a:stCxn id="25" idx="2"/>
          </p:cNvCxnSpPr>
          <p:nvPr/>
        </p:nvCxnSpPr>
        <p:spPr>
          <a:xfrm flipH="1">
            <a:off x="3835928" y="4166100"/>
            <a:ext cx="1197312" cy="195171"/>
          </a:xfrm>
          <a:prstGeom prst="straightConnector1">
            <a:avLst/>
          </a:prstGeom>
          <a:ln w="12700">
            <a:solidFill>
              <a:srgbClr val="CC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5" idx="2"/>
            <a:endCxn id="29" idx="0"/>
          </p:cNvCxnSpPr>
          <p:nvPr/>
        </p:nvCxnSpPr>
        <p:spPr>
          <a:xfrm>
            <a:off x="5033240" y="4166100"/>
            <a:ext cx="1673359" cy="195171"/>
          </a:xfrm>
          <a:prstGeom prst="straightConnector1">
            <a:avLst/>
          </a:prstGeom>
          <a:ln w="12700">
            <a:solidFill>
              <a:srgbClr val="CC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1847403" y="4361271"/>
            <a:ext cx="3035942" cy="603504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pPr algn="ctr"/>
            <a:r>
              <a:rPr lang="en-US" sz="2200" dirty="0">
                <a:solidFill>
                  <a:srgbClr val="000090"/>
                </a:solidFill>
              </a:rPr>
              <a:t>1</a:t>
            </a:r>
            <a:r>
              <a:rPr lang="en-US" sz="2200" dirty="0" smtClean="0">
                <a:solidFill>
                  <a:srgbClr val="000090"/>
                </a:solidFill>
              </a:rPr>
              <a:t> Research </a:t>
            </a:r>
            <a:r>
              <a:rPr lang="en-US" sz="2200" dirty="0" err="1" smtClean="0">
                <a:solidFill>
                  <a:srgbClr val="000090"/>
                </a:solidFill>
              </a:rPr>
              <a:t>Particitipant</a:t>
            </a:r>
            <a:endParaRPr lang="en-US" sz="2200" dirty="0" smtClean="0">
              <a:solidFill>
                <a:srgbClr val="00009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266667" y="4361271"/>
            <a:ext cx="2879864" cy="603504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5720" rtlCol="0" anchor="ctr"/>
          <a:lstStyle/>
          <a:p>
            <a:pPr algn="ctr"/>
            <a:r>
              <a:rPr lang="en-US" sz="2200" dirty="0" smtClean="0">
                <a:solidFill>
                  <a:srgbClr val="000090"/>
                </a:solidFill>
              </a:rPr>
              <a:t>12 Industry Participant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343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animBg="1"/>
      <p:bldP spid="12" grpId="0" animBg="1"/>
      <p:bldP spid="13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8" grpId="0" animBg="1"/>
      <p:bldP spid="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4.6|0.2|0.2|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4.6|0.2|0.2|0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4.6|0.2|0.2|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4.6|0.2|0.2|0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4.6|0.2|0.2|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4.6|0.2|0.2|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4.6|0.2|0.2|0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4.6|0.2|0.2|0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4.6|0.2|0.2|0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4.6|0.2|0.2|0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4.6|0.2|0.2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4.6|0.2|0.2|0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4.6|0.2|0.2|0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4.6|0.2|0.2|0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4.6|0.2|0.2|0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4.6|0.2|0.2|0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4.6|0.2|0.2|0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4.6|0.2|0.2|0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4.6|0.2|0.2|0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4.6|0.2|0.2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4.6|0.2|0.2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4.6|0.2|0.2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4.6|0.2|0.2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4.6|0.2|0.2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4.6|0.2|0.2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4.6|0.2|0.2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4.6|0.2|0.2|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23454</TotalTime>
  <Words>1877</Words>
  <Application>Microsoft Macintosh PowerPoint</Application>
  <PresentationFormat>On-screen Show (4:3)</PresentationFormat>
  <Paragraphs>532</Paragraphs>
  <Slides>28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Stanford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Semih Salihoglu</dc:creator>
  <cp:lastModifiedBy>Semih Salihoglu</cp:lastModifiedBy>
  <cp:revision>2125</cp:revision>
  <dcterms:created xsi:type="dcterms:W3CDTF">2017-03-06T20:01:57Z</dcterms:created>
  <dcterms:modified xsi:type="dcterms:W3CDTF">2018-11-12T03:37:47Z</dcterms:modified>
</cp:coreProperties>
</file>