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tags/tag25.xml" ContentType="application/vnd.openxmlformats-officedocument.presentationml.tags+xml"/>
  <Override PartName="/ppt/notesSlides/notesSlide27.xml" ContentType="application/vnd.openxmlformats-officedocument.presentationml.notesSlide+xml"/>
  <Override PartName="/ppt/tags/tag26.xml" ContentType="application/vnd.openxmlformats-officedocument.presentationml.tags+xml"/>
  <Override PartName="/ppt/notesSlides/notesSlide28.xml" ContentType="application/vnd.openxmlformats-officedocument.presentationml.notesSlide+xml"/>
  <Override PartName="/ppt/tags/tag27.xml" ContentType="application/vnd.openxmlformats-officedocument.presentationml.tags+xml"/>
  <Override PartName="/ppt/notesSlides/notesSlide29.xml" ContentType="application/vnd.openxmlformats-officedocument.presentationml.notesSlide+xml"/>
  <Override PartName="/ppt/tags/tag28.xml" ContentType="application/vnd.openxmlformats-officedocument.presentationml.tags+xml"/>
  <Override PartName="/ppt/notesSlides/notesSlide30.xml" ContentType="application/vnd.openxmlformats-officedocument.presentationml.notesSlide+xml"/>
  <Override PartName="/ppt/tags/tag29.xml" ContentType="application/vnd.openxmlformats-officedocument.presentationml.tags+xml"/>
  <Override PartName="/ppt/notesSlides/notesSlide31.xml" ContentType="application/vnd.openxmlformats-officedocument.presentationml.notesSlide+xml"/>
  <Override PartName="/ppt/tags/tag30.xml" ContentType="application/vnd.openxmlformats-officedocument.presentationml.tags+xml"/>
  <Override PartName="/ppt/notesSlides/notesSlide32.xml" ContentType="application/vnd.openxmlformats-officedocument.presentationml.notesSlide+xml"/>
  <Override PartName="/ppt/tags/tag31.xml" ContentType="application/vnd.openxmlformats-officedocument.presentationml.tags+xml"/>
  <Override PartName="/ppt/notesSlides/notesSlide33.xml" ContentType="application/vnd.openxmlformats-officedocument.presentationml.notesSlide+xml"/>
  <Override PartName="/ppt/tags/tag32.xml" ContentType="application/vnd.openxmlformats-officedocument.presentationml.tags+xml"/>
  <Override PartName="/ppt/notesSlides/notesSlide34.xml" ContentType="application/vnd.openxmlformats-officedocument.presentationml.notesSlide+xml"/>
  <Override PartName="/ppt/tags/tag33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34.xml" ContentType="application/vnd.openxmlformats-officedocument.presentationml.tags+xml"/>
  <Override PartName="/ppt/notesSlides/notesSlide42.xml" ContentType="application/vnd.openxmlformats-officedocument.presentationml.notesSlide+xml"/>
  <Override PartName="/ppt/tags/tag35.xml" ContentType="application/vnd.openxmlformats-officedocument.presentationml.tags+xml"/>
  <Override PartName="/ppt/notesSlides/notesSlide43.xml" ContentType="application/vnd.openxmlformats-officedocument.presentationml.notesSlide+xml"/>
  <Override PartName="/ppt/tags/tag36.xml" ContentType="application/vnd.openxmlformats-officedocument.presentationml.tags+xml"/>
  <Override PartName="/ppt/notesSlides/notesSlide44.xml" ContentType="application/vnd.openxmlformats-officedocument.presentationml.notesSlide+xml"/>
  <Override PartName="/ppt/tags/tag37.xml" ContentType="application/vnd.openxmlformats-officedocument.presentationml.tags+xml"/>
  <Override PartName="/ppt/notesSlides/notesSlide45.xml" ContentType="application/vnd.openxmlformats-officedocument.presentationml.notesSlide+xml"/>
  <Override PartName="/ppt/tags/tag38.xml" ContentType="application/vnd.openxmlformats-officedocument.presentationml.tags+xml"/>
  <Override PartName="/ppt/notesSlides/notesSlide46.xml" ContentType="application/vnd.openxmlformats-officedocument.presentationml.notesSlide+xml"/>
  <Override PartName="/ppt/tags/tag39.xml" ContentType="application/vnd.openxmlformats-officedocument.presentationml.tags+xml"/>
  <Override PartName="/ppt/notesSlides/notesSlide47.xml" ContentType="application/vnd.openxmlformats-officedocument.presentationml.notesSlide+xml"/>
  <Override PartName="/ppt/tags/tag40.xml" ContentType="application/vnd.openxmlformats-officedocument.presentationml.tags+xml"/>
  <Override PartName="/ppt/notesSlides/notesSlide48.xml" ContentType="application/vnd.openxmlformats-officedocument.presentationml.notesSlide+xml"/>
  <Override PartName="/ppt/tags/tag41.xml" ContentType="application/vnd.openxmlformats-officedocument.presentationml.tags+xml"/>
  <Override PartName="/ppt/notesSlides/notesSlide49.xml" ContentType="application/vnd.openxmlformats-officedocument.presentationml.notesSlide+xml"/>
  <Override PartName="/ppt/tags/tag42.xml" ContentType="application/vnd.openxmlformats-officedocument.presentationml.tags+xml"/>
  <Override PartName="/ppt/notesSlides/notesSlide50.xml" ContentType="application/vnd.openxmlformats-officedocument.presentationml.notesSlide+xml"/>
  <Override PartName="/ppt/tags/tag43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44.xml" ContentType="application/vnd.openxmlformats-officedocument.presentationml.tags+xml"/>
  <Override PartName="/ppt/notesSlides/notesSlide53.xml" ContentType="application/vnd.openxmlformats-officedocument.presentationml.notesSlide+xml"/>
  <Override PartName="/ppt/tags/tag45.xml" ContentType="application/vnd.openxmlformats-officedocument.presentationml.tags+xml"/>
  <Override PartName="/ppt/notesSlides/notesSlide54.xml" ContentType="application/vnd.openxmlformats-officedocument.presentationml.notesSlide+xml"/>
  <Override PartName="/ppt/tags/tag46.xml" ContentType="application/vnd.openxmlformats-officedocument.presentationml.tags+xml"/>
  <Override PartName="/ppt/notesSlides/notesSlide55.xml" ContentType="application/vnd.openxmlformats-officedocument.presentationml.notesSlide+xml"/>
  <Override PartName="/ppt/tags/tag47.xml" ContentType="application/vnd.openxmlformats-officedocument.presentationml.tags+xml"/>
  <Override PartName="/ppt/notesSlides/notesSlide56.xml" ContentType="application/vnd.openxmlformats-officedocument.presentationml.notesSlide+xml"/>
  <Override PartName="/ppt/tags/tag48.xml" ContentType="application/vnd.openxmlformats-officedocument.presentationml.tags+xml"/>
  <Override PartName="/ppt/notesSlides/notesSlide57.xml" ContentType="application/vnd.openxmlformats-officedocument.presentationml.notesSlide+xml"/>
  <Override PartName="/ppt/tags/tag49.xml" ContentType="application/vnd.openxmlformats-officedocument.presentationml.tags+xml"/>
  <Override PartName="/ppt/notesSlides/notesSlide58.xml" ContentType="application/vnd.openxmlformats-officedocument.presentationml.notesSlide+xml"/>
  <Override PartName="/ppt/tags/tag50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262" r:id="rId2"/>
    <p:sldId id="381" r:id="rId3"/>
    <p:sldId id="305" r:id="rId4"/>
    <p:sldId id="307" r:id="rId5"/>
    <p:sldId id="308" r:id="rId6"/>
    <p:sldId id="309" r:id="rId7"/>
    <p:sldId id="328" r:id="rId8"/>
    <p:sldId id="326" r:id="rId9"/>
    <p:sldId id="462" r:id="rId10"/>
    <p:sldId id="370" r:id="rId11"/>
    <p:sldId id="367" r:id="rId12"/>
    <p:sldId id="406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407" r:id="rId23"/>
    <p:sldId id="408" r:id="rId24"/>
    <p:sldId id="409" r:id="rId25"/>
    <p:sldId id="410" r:id="rId26"/>
    <p:sldId id="411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374" r:id="rId37"/>
    <p:sldId id="412" r:id="rId38"/>
    <p:sldId id="434" r:id="rId39"/>
    <p:sldId id="424" r:id="rId40"/>
    <p:sldId id="425" r:id="rId41"/>
    <p:sldId id="435" r:id="rId42"/>
    <p:sldId id="427" r:id="rId43"/>
    <p:sldId id="428" r:id="rId44"/>
    <p:sldId id="436" r:id="rId45"/>
    <p:sldId id="437" r:id="rId46"/>
    <p:sldId id="438" r:id="rId47"/>
    <p:sldId id="439" r:id="rId48"/>
    <p:sldId id="440" r:id="rId49"/>
    <p:sldId id="413" r:id="rId50"/>
    <p:sldId id="414" r:id="rId51"/>
    <p:sldId id="415" r:id="rId52"/>
    <p:sldId id="416" r:id="rId53"/>
    <p:sldId id="418" r:id="rId54"/>
    <p:sldId id="419" r:id="rId55"/>
    <p:sldId id="420" r:id="rId56"/>
    <p:sldId id="421" r:id="rId57"/>
    <p:sldId id="422" r:id="rId58"/>
    <p:sldId id="423" r:id="rId59"/>
    <p:sldId id="441" r:id="rId60"/>
    <p:sldId id="453" r:id="rId61"/>
    <p:sldId id="454" r:id="rId62"/>
    <p:sldId id="455" r:id="rId63"/>
    <p:sldId id="456" r:id="rId64"/>
    <p:sldId id="457" r:id="rId65"/>
    <p:sldId id="458" r:id="rId66"/>
    <p:sldId id="459" r:id="rId67"/>
    <p:sldId id="449" r:id="rId68"/>
    <p:sldId id="451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95" autoAdjust="0"/>
  </p:normalViewPr>
  <p:slideViewPr>
    <p:cSldViewPr snapToGrid="0" snapToObjects="1">
      <p:cViewPr varScale="1">
        <p:scale>
          <a:sx n="90" d="100"/>
          <a:sy n="90" d="100"/>
        </p:scale>
        <p:origin x="-1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5BFF4-16CE-FF42-8F98-AF276FA50BA1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3E036-A4CB-E845-BE6C-EA1CA9E24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0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0A3E1-F121-FC4E-AF97-466FCB607A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19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143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143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570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computing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pagerank</a:t>
            </a:r>
            <a:r>
              <a:rPr lang="en-US" baseline="0" dirty="0" smtClean="0"/>
              <a:t> of vertices in a graph.</a:t>
            </a:r>
          </a:p>
          <a:p>
            <a:r>
              <a:rPr lang="en-US" baseline="0" dirty="0" smtClean="0"/>
              <a:t>The way </a:t>
            </a:r>
            <a:r>
              <a:rPr lang="en-US" baseline="0" dirty="0" err="1" smtClean="0"/>
              <a:t>pagerank</a:t>
            </a:r>
            <a:r>
              <a:rPr lang="en-US" baseline="0" dirty="0" smtClean="0"/>
              <a:t> works is that in the beginning, each vertex is assigned an initial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 value.</a:t>
            </a:r>
          </a:p>
          <a:p>
            <a:r>
              <a:rPr lang="en-US" baseline="0" dirty="0" smtClean="0"/>
              <a:t>Then in iterations, vertices update their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 values by aggregating the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 values of their incoming neighbors.</a:t>
            </a:r>
          </a:p>
          <a:p>
            <a:r>
              <a:rPr lang="en-US" baseline="0" dirty="0" smtClean="0"/>
              <a:t>So in the beginning vertices are assigned initial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 values: .. Assume each one gets 0.1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570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one point I want to mention is that because the </a:t>
            </a:r>
            <a:r>
              <a:rPr lang="en-US" baseline="0" dirty="0" err="1" smtClean="0"/>
              <a:t>datamodel</a:t>
            </a:r>
            <a:r>
              <a:rPr lang="en-US" baseline="0" dirty="0" smtClean="0"/>
              <a:t> is directed graph, vertices do not have access to their incoming neighbors’ values. So in </a:t>
            </a:r>
            <a:r>
              <a:rPr lang="en-US" baseline="0" dirty="0" err="1" smtClean="0"/>
              <a:t>Pregel</a:t>
            </a:r>
            <a:r>
              <a:rPr lang="en-US" baseline="0" dirty="0" smtClean="0"/>
              <a:t> vertices need to send their </a:t>
            </a:r>
            <a:r>
              <a:rPr lang="en-US" baseline="0" dirty="0" err="1" smtClean="0"/>
              <a:t>pagerank</a:t>
            </a:r>
            <a:r>
              <a:rPr lang="en-US" baseline="0" dirty="0" smtClean="0"/>
              <a:t> values as messages to their outgoing values.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570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57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570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570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Significantly</a:t>
            </a:r>
            <a:r>
              <a:rPr lang="en-US" baseline="0" dirty="0" smtClean="0"/>
              <a:t> different than SPARK both in its data &amp; computation model.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Especially good for running batch algorithms on large graphs.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570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 the</a:t>
            </a:r>
            <a:r>
              <a:rPr lang="en-US" baseline="0" dirty="0" smtClean="0"/>
              <a:t> architecture contains a master a number of workers across a cluster.</a:t>
            </a:r>
          </a:p>
          <a:p>
            <a:r>
              <a:rPr lang="en-US" baseline="0" dirty="0" smtClean="0"/>
              <a:t>There is again a distributed file system/database to store persistent data.</a:t>
            </a:r>
          </a:p>
          <a:p>
            <a:r>
              <a:rPr lang="en-US" baseline="0" dirty="0" smtClean="0"/>
              <a:t>The graph is partitioned across workers, so each worker has a partition of the graph. And the graph is by default partitioned randomly across workers.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570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57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A743-70A3-BB43-8075-433ED5A57AC5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8E4-41A5-2D47-BA37-EFABE5CA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1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A743-70A3-BB43-8075-433ED5A57AC5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8E4-41A5-2D47-BA37-EFABE5CA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6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A743-70A3-BB43-8075-433ED5A57AC5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8E4-41A5-2D47-BA37-EFABE5CA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7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A743-70A3-BB43-8075-433ED5A57AC5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8E4-41A5-2D47-BA37-EFABE5CA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43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A743-70A3-BB43-8075-433ED5A57AC5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8E4-41A5-2D47-BA37-EFABE5CA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5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A743-70A3-BB43-8075-433ED5A57AC5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8E4-41A5-2D47-BA37-EFABE5CA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3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A743-70A3-BB43-8075-433ED5A57AC5}" type="datetimeFigureOut">
              <a:rPr lang="en-US" smtClean="0"/>
              <a:t>11/5/18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8E4-41A5-2D47-BA37-EFABE5CA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3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A743-70A3-BB43-8075-433ED5A57AC5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8E4-41A5-2D47-BA37-EFABE5CA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0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A743-70A3-BB43-8075-433ED5A57AC5}" type="datetimeFigureOut">
              <a:rPr lang="en-US" smtClean="0"/>
              <a:t>11/5/18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8E4-41A5-2D47-BA37-EFABE5CA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7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A743-70A3-BB43-8075-433ED5A57AC5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8E4-41A5-2D47-BA37-EFABE5CA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6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A743-70A3-BB43-8075-433ED5A57AC5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8E4-41A5-2D47-BA37-EFABE5CA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5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6A743-70A3-BB43-8075-433ED5A57AC5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CB8E4-41A5-2D47-BA37-EFABE5CA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2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gif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jpeg"/><Relationship Id="rId15" Type="http://schemas.openxmlformats.org/officeDocument/2006/relationships/image" Target="../media/image13.jpe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jpeg"/><Relationship Id="rId19" Type="http://schemas.openxmlformats.org/officeDocument/2006/relationships/image" Target="../media/image17.jpe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6.gif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3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tags" Target="../tags/tag35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tags" Target="../tags/tag37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tags" Target="../tags/tag39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tags" Target="../tags/tag4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tags" Target="../tags/tag4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image" Target="../media/image26.gif"/><Relationship Id="rId1" Type="http://schemas.openxmlformats.org/officeDocument/2006/relationships/tags" Target="../tags/tag44.xml"/><Relationship Id="rId2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image" Target="../media/image26.gif"/><Relationship Id="rId1" Type="http://schemas.openxmlformats.org/officeDocument/2006/relationships/tags" Target="../tags/tag45.xml"/><Relationship Id="rId2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image" Target="../media/image26.gif"/><Relationship Id="rId1" Type="http://schemas.openxmlformats.org/officeDocument/2006/relationships/tags" Target="../tags/tag46.xml"/><Relationship Id="rId2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4" Type="http://schemas.openxmlformats.org/officeDocument/2006/relationships/image" Target="../media/image26.gif"/><Relationship Id="rId1" Type="http://schemas.openxmlformats.org/officeDocument/2006/relationships/tags" Target="../tags/tag47.xml"/><Relationship Id="rId2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4" Type="http://schemas.openxmlformats.org/officeDocument/2006/relationships/image" Target="../media/image26.gif"/><Relationship Id="rId1" Type="http://schemas.openxmlformats.org/officeDocument/2006/relationships/tags" Target="../tags/tag48.xml"/><Relationship Id="rId2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4" Type="http://schemas.openxmlformats.org/officeDocument/2006/relationships/image" Target="../media/image26.gif"/><Relationship Id="rId1" Type="http://schemas.openxmlformats.org/officeDocument/2006/relationships/tags" Target="../tags/tag49.xml"/><Relationship Id="rId2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442914"/>
            <a:ext cx="9178792" cy="419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400" kern="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cs typeface="Trebuchet MS"/>
              </a:rPr>
              <a:t>“Big Data” Era</a:t>
            </a:r>
          </a:p>
          <a:p>
            <a:pPr algn="ctr">
              <a:lnSpc>
                <a:spcPct val="200000"/>
              </a:lnSpc>
            </a:pPr>
            <a:r>
              <a:rPr lang="en-US" sz="3400" kern="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cs typeface="Trebuchet MS"/>
              </a:rPr>
              <a:t>Bulk Synchronous Parallel Systems: </a:t>
            </a:r>
            <a:r>
              <a:rPr lang="en-US" sz="3400" kern="0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cs typeface="Trebuchet MS"/>
              </a:rPr>
              <a:t>MapReduce</a:t>
            </a:r>
            <a:r>
              <a:rPr lang="en-US" sz="3400" kern="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cs typeface="Trebuchet MS"/>
              </a:rPr>
              <a:t> and </a:t>
            </a:r>
            <a:r>
              <a:rPr lang="en-US" sz="3400" kern="0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cs typeface="Trebuchet MS"/>
              </a:rPr>
              <a:t>Pregel</a:t>
            </a:r>
            <a:endParaRPr lang="en-US" sz="3400" kern="0" dirty="0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/>
              <a:cs typeface="Trebuchet MS"/>
            </a:endParaRPr>
          </a:p>
          <a:p>
            <a:pPr algn="ctr">
              <a:lnSpc>
                <a:spcPct val="200000"/>
              </a:lnSpc>
            </a:pPr>
            <a:r>
              <a:rPr lang="en-US" sz="3400" kern="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cs typeface="Trebuchet MS"/>
              </a:rPr>
              <a:t>Tuesday, Nov 6</a:t>
            </a:r>
            <a:r>
              <a:rPr lang="en-US" sz="3400" kern="0" baseline="300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cs typeface="Trebuchet MS"/>
              </a:rPr>
              <a:t>th</a:t>
            </a:r>
            <a:r>
              <a:rPr lang="en-US" sz="3400" kern="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cs typeface="Trebuchet MS"/>
              </a:rPr>
              <a:t> 2018</a:t>
            </a:r>
            <a:endParaRPr lang="en-US" sz="3400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0323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/>
              <a:t>10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2701" y="78258"/>
            <a:ext cx="90894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kern="0" dirty="0" smtClean="0">
                <a:solidFill>
                  <a:srgbClr val="000000"/>
                </a:solidFill>
                <a:latin typeface="Trebuchet MS"/>
              </a:rPr>
              <a:t>“Big Data” </a:t>
            </a:r>
            <a:r>
              <a:rPr lang="en-US" sz="3300" kern="0" dirty="0">
                <a:solidFill>
                  <a:srgbClr val="000000"/>
                </a:solidFill>
                <a:latin typeface="Trebuchet MS"/>
              </a:rPr>
              <a:t>Processing Systems in </a:t>
            </a:r>
            <a:r>
              <a:rPr lang="en-US" sz="3300" kern="0" dirty="0" smtClean="0">
                <a:solidFill>
                  <a:srgbClr val="000000"/>
                </a:solidFill>
                <a:latin typeface="Trebuchet MS"/>
              </a:rPr>
              <a:t>2006</a:t>
            </a:r>
            <a:endParaRPr lang="en-US" sz="33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01725" y="1638674"/>
            <a:ext cx="6940550" cy="4291853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hadoop_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58580"/>
            <a:ext cx="3352800" cy="144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4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/>
              <a:t>11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2701" y="78258"/>
            <a:ext cx="90894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kern="0" dirty="0" smtClean="0">
                <a:solidFill>
                  <a:srgbClr val="000000"/>
                </a:solidFill>
                <a:latin typeface="Trebuchet MS"/>
              </a:rPr>
              <a:t>“Big Data” Processing </a:t>
            </a:r>
            <a:r>
              <a:rPr lang="en-US" sz="3300" kern="0" dirty="0">
                <a:solidFill>
                  <a:srgbClr val="000000"/>
                </a:solidFill>
                <a:latin typeface="Trebuchet MS"/>
              </a:rPr>
              <a:t>Systems in </a:t>
            </a:r>
            <a:r>
              <a:rPr lang="en-US" sz="3300" kern="0" dirty="0" smtClean="0">
                <a:solidFill>
                  <a:srgbClr val="000000"/>
                </a:solidFill>
                <a:latin typeface="Trebuchet MS"/>
              </a:rPr>
              <a:t>2014</a:t>
            </a:r>
            <a:endParaRPr lang="en-US" sz="33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01725" y="1638674"/>
            <a:ext cx="6940550" cy="4291853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hadoop_ic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043" y="3164981"/>
            <a:ext cx="2109914" cy="1139716"/>
          </a:xfrm>
          <a:prstGeom prst="rect">
            <a:avLst/>
          </a:prstGeom>
        </p:spPr>
      </p:pic>
      <p:pic>
        <p:nvPicPr>
          <p:cNvPr id="35" name="Picture 34" descr="hive_ic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11" y="5199335"/>
            <a:ext cx="892554" cy="553436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459773" y="4573805"/>
            <a:ext cx="762001" cy="1085444"/>
            <a:chOff x="1208665" y="1604113"/>
            <a:chExt cx="1534752" cy="1916309"/>
          </a:xfrm>
        </p:grpSpPr>
        <p:pic>
          <p:nvPicPr>
            <p:cNvPr id="38" name="Picture 37" descr="pig_ic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450" y="2084518"/>
              <a:ext cx="1452967" cy="1435904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208665" y="1604113"/>
              <a:ext cx="1432435" cy="65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PIG</a:t>
              </a:r>
              <a:endParaRPr lang="en-US" dirty="0">
                <a:latin typeface="Trebuchet MS"/>
                <a:cs typeface="Trebuchet MS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045063" y="3783146"/>
            <a:ext cx="12311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err="1" smtClean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FlockDB</a:t>
            </a:r>
            <a:endParaRPr lang="en-US" sz="1900" b="1" dirty="0">
              <a:solidFill>
                <a:schemeClr val="accent6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48" name="Picture 47" descr="s4_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2010719"/>
            <a:ext cx="1866900" cy="484236"/>
          </a:xfrm>
          <a:prstGeom prst="rect">
            <a:avLst/>
          </a:prstGeom>
        </p:spPr>
      </p:pic>
      <p:pic>
        <p:nvPicPr>
          <p:cNvPr id="49" name="Picture 48" descr="spark_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04" y="1794400"/>
            <a:ext cx="1779083" cy="413580"/>
          </a:xfrm>
          <a:prstGeom prst="rect">
            <a:avLst/>
          </a:prstGeom>
        </p:spPr>
      </p:pic>
      <p:pic>
        <p:nvPicPr>
          <p:cNvPr id="55" name="Picture 54" descr="spark_sql_ico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532" y="4670331"/>
            <a:ext cx="1976437" cy="530914"/>
          </a:xfrm>
          <a:prstGeom prst="rect">
            <a:avLst/>
          </a:prstGeom>
        </p:spPr>
      </p:pic>
      <p:pic>
        <p:nvPicPr>
          <p:cNvPr id="56" name="Picture 55" descr="storm_ico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25" y="2531861"/>
            <a:ext cx="1219200" cy="445008"/>
          </a:xfrm>
          <a:prstGeom prst="rect">
            <a:avLst/>
          </a:prstGeom>
        </p:spPr>
      </p:pic>
      <p:pic>
        <p:nvPicPr>
          <p:cNvPr id="59" name="Picture 58" descr="mahout_ico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07" y="2254897"/>
            <a:ext cx="1371880" cy="585689"/>
          </a:xfrm>
          <a:prstGeom prst="rect">
            <a:avLst/>
          </a:prstGeom>
        </p:spPr>
      </p:pic>
      <p:pic>
        <p:nvPicPr>
          <p:cNvPr id="61" name="Picture 60" descr="mongodb_icon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13" y="2555539"/>
            <a:ext cx="1715602" cy="797533"/>
          </a:xfrm>
          <a:prstGeom prst="rect">
            <a:avLst/>
          </a:prstGeom>
        </p:spPr>
      </p:pic>
      <p:pic>
        <p:nvPicPr>
          <p:cNvPr id="62" name="Picture 61" descr="flume_ic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46" y="3923079"/>
            <a:ext cx="1097433" cy="873040"/>
          </a:xfrm>
          <a:prstGeom prst="rect">
            <a:avLst/>
          </a:prstGeom>
        </p:spPr>
      </p:pic>
      <p:pic>
        <p:nvPicPr>
          <p:cNvPr id="63" name="Picture 62" descr="couchdb_icon.jpe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94" y="3779223"/>
            <a:ext cx="1008329" cy="668439"/>
          </a:xfrm>
          <a:prstGeom prst="rect">
            <a:avLst/>
          </a:prstGeom>
        </p:spPr>
      </p:pic>
      <p:pic>
        <p:nvPicPr>
          <p:cNvPr id="64" name="Picture 63" descr="cassandra_icon.jpe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83" y="3082962"/>
            <a:ext cx="1110272" cy="632862"/>
          </a:xfrm>
          <a:prstGeom prst="rect">
            <a:avLst/>
          </a:prstGeom>
        </p:spPr>
      </p:pic>
      <p:pic>
        <p:nvPicPr>
          <p:cNvPr id="65" name="Picture 64" descr="terrastore_icon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79" y="4075343"/>
            <a:ext cx="1589810" cy="794175"/>
          </a:xfrm>
          <a:prstGeom prst="rect">
            <a:avLst/>
          </a:prstGeom>
        </p:spPr>
      </p:pic>
      <p:pic>
        <p:nvPicPr>
          <p:cNvPr id="68" name="Picture 67" descr="mlbase_icon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388" y="2082211"/>
            <a:ext cx="1217709" cy="661626"/>
          </a:xfrm>
          <a:prstGeom prst="rect">
            <a:avLst/>
          </a:prstGeom>
        </p:spPr>
      </p:pic>
      <p:pic>
        <p:nvPicPr>
          <p:cNvPr id="69" name="Picture 68" descr="zookeeper_icon.jpe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15" y="3624507"/>
            <a:ext cx="773406" cy="652626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3855817" y="5148225"/>
            <a:ext cx="1672472" cy="613092"/>
            <a:chOff x="3710364" y="5181600"/>
            <a:chExt cx="1672472" cy="613092"/>
          </a:xfrm>
        </p:grpSpPr>
        <p:sp>
          <p:nvSpPr>
            <p:cNvPr id="43" name="TextBox 42"/>
            <p:cNvSpPr txBox="1"/>
            <p:nvPr/>
          </p:nvSpPr>
          <p:spPr>
            <a:xfrm>
              <a:off x="3710364" y="5409971"/>
              <a:ext cx="167247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 err="1" smtClean="0">
                  <a:solidFill>
                    <a:schemeClr val="accent6">
                      <a:lumMod val="75000"/>
                    </a:schemeClr>
                  </a:solidFill>
                  <a:latin typeface="Trebuchet MS"/>
                  <a:cs typeface="Trebuchet MS"/>
                </a:rPr>
                <a:t>DryadLinQ</a:t>
              </a:r>
              <a:endParaRPr lang="en-US" sz="1900" b="1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70" name="Picture 69" descr="microsoft_icon.jpe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612" y="5181600"/>
              <a:ext cx="998531" cy="282201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2643982" y="2900002"/>
            <a:ext cx="998531" cy="640980"/>
            <a:chOff x="5453062" y="3358257"/>
            <a:chExt cx="998531" cy="640980"/>
          </a:xfrm>
        </p:grpSpPr>
        <p:sp>
          <p:nvSpPr>
            <p:cNvPr id="44" name="TextBox 43"/>
            <p:cNvSpPr txBox="1"/>
            <p:nvPr/>
          </p:nvSpPr>
          <p:spPr>
            <a:xfrm>
              <a:off x="5472718" y="3599127"/>
              <a:ext cx="897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Trebuchet MS"/>
                  <a:cs typeface="Trebuchet MS"/>
                </a:rPr>
                <a:t>Dryad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72" name="Picture 71" descr="microsoft_icon.jpe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062" y="3358257"/>
              <a:ext cx="998531" cy="282201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1935287" y="2448936"/>
            <a:ext cx="998531" cy="666952"/>
            <a:chOff x="5484436" y="3891687"/>
            <a:chExt cx="998531" cy="666952"/>
          </a:xfrm>
        </p:grpSpPr>
        <p:sp>
          <p:nvSpPr>
            <p:cNvPr id="45" name="TextBox 44"/>
            <p:cNvSpPr txBox="1"/>
            <p:nvPr/>
          </p:nvSpPr>
          <p:spPr>
            <a:xfrm>
              <a:off x="5528289" y="4173918"/>
              <a:ext cx="83623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 smtClean="0">
                  <a:solidFill>
                    <a:schemeClr val="accent6">
                      <a:lumMod val="75000"/>
                    </a:schemeClr>
                  </a:solidFill>
                  <a:latin typeface="Trebuchet MS"/>
                  <a:cs typeface="Trebuchet MS"/>
                </a:rPr>
                <a:t>Naiad</a:t>
              </a:r>
              <a:endParaRPr lang="en-US" sz="1900" b="1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76" name="Picture 75" descr="microsoft_icon.jpe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436" y="3891687"/>
              <a:ext cx="998531" cy="282201"/>
            </a:xfrm>
            <a:prstGeom prst="rect">
              <a:avLst/>
            </a:prstGeom>
          </p:spPr>
        </p:pic>
      </p:grpSp>
      <p:pic>
        <p:nvPicPr>
          <p:cNvPr id="79" name="Picture 78" descr="Giraph-logo-standar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20" y="3872834"/>
            <a:ext cx="1159503" cy="907118"/>
          </a:xfrm>
          <a:prstGeom prst="rect">
            <a:avLst/>
          </a:prstGeom>
        </p:spPr>
      </p:pic>
      <p:pic>
        <p:nvPicPr>
          <p:cNvPr id="103" name="Picture 102" descr="graphx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15" y="2831500"/>
            <a:ext cx="1841500" cy="517976"/>
          </a:xfrm>
          <a:prstGeom prst="rect">
            <a:avLst/>
          </a:prstGeom>
        </p:spPr>
      </p:pic>
      <p:pic>
        <p:nvPicPr>
          <p:cNvPr id="104" name="Picture 103" descr="graphlab_icon.gif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34" y="3251472"/>
            <a:ext cx="1676400" cy="584735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4999598" y="4429031"/>
            <a:ext cx="1545198" cy="1133239"/>
            <a:chOff x="6383271" y="3296984"/>
            <a:chExt cx="1620904" cy="1133239"/>
          </a:xfrm>
        </p:grpSpPr>
        <p:sp>
          <p:nvSpPr>
            <p:cNvPr id="109" name="TextBox 108"/>
            <p:cNvSpPr txBox="1"/>
            <p:nvPr/>
          </p:nvSpPr>
          <p:spPr>
            <a:xfrm>
              <a:off x="6383271" y="3296984"/>
              <a:ext cx="1620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rebuchet MS"/>
                  <a:cs typeface="Trebuchet MS"/>
                </a:rPr>
                <a:t>Stanford GPS</a:t>
              </a:r>
              <a:endParaRPr lang="en-US" sz="1600" dirty="0">
                <a:latin typeface="Trebuchet MS"/>
                <a:cs typeface="Trebuchet MS"/>
              </a:endParaRPr>
            </a:p>
          </p:txBody>
        </p:sp>
        <p:pic>
          <p:nvPicPr>
            <p:cNvPr id="110" name="Picture 109" descr="gps_icon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271" y="3532313"/>
              <a:ext cx="1509712" cy="897910"/>
            </a:xfrm>
            <a:prstGeom prst="rect">
              <a:avLst/>
            </a:prstGeom>
          </p:spPr>
        </p:pic>
      </p:grpSp>
      <p:pic>
        <p:nvPicPr>
          <p:cNvPr id="115" name="Picture 114" descr="hama_icon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33" y="3233346"/>
            <a:ext cx="1371763" cy="397811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6194920" y="4716417"/>
            <a:ext cx="1133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Pregel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117" name="Picture 116" descr="tez_icon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12" y="2184115"/>
            <a:ext cx="1282700" cy="388947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220082" y="5404975"/>
            <a:ext cx="2493693" cy="712684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179448" y="5303375"/>
            <a:ext cx="261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/>
                <a:cs typeface="Trebuchet MS"/>
              </a:rPr>
              <a:t>Data </a:t>
            </a:r>
            <a:endParaRPr lang="en-US" sz="2000" dirty="0" smtClean="0">
              <a:latin typeface="Trebuchet MS"/>
              <a:cs typeface="Trebuchet MS"/>
            </a:endParaRPr>
          </a:p>
          <a:p>
            <a:pPr algn="ctr"/>
            <a:r>
              <a:rPr lang="en-US" sz="2000" dirty="0" smtClean="0">
                <a:latin typeface="Trebuchet MS"/>
                <a:cs typeface="Trebuchet MS"/>
              </a:rPr>
              <a:t>Privacy &amp; Security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2698" y="4722686"/>
            <a:ext cx="1623527" cy="682289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-91639" y="4630540"/>
            <a:ext cx="1831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/>
                <a:cs typeface="Trebuchet MS"/>
              </a:rPr>
              <a:t>Data Visualization</a:t>
            </a:r>
          </a:p>
        </p:txBody>
      </p:sp>
      <p:sp>
        <p:nvSpPr>
          <p:cNvPr id="87" name="Oval 86"/>
          <p:cNvSpPr/>
          <p:nvPr/>
        </p:nvSpPr>
        <p:spPr>
          <a:xfrm>
            <a:off x="2241317" y="5864703"/>
            <a:ext cx="1878049" cy="782949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183094" y="5896054"/>
            <a:ext cx="2054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Trebuchet MS"/>
                <a:cs typeface="Trebuchet MS"/>
              </a:rPr>
              <a:t>Dealing with</a:t>
            </a:r>
          </a:p>
          <a:p>
            <a:pPr algn="ctr"/>
            <a:r>
              <a:rPr lang="en-US" sz="2100" dirty="0">
                <a:solidFill>
                  <a:srgbClr val="000000"/>
                </a:solidFill>
                <a:latin typeface="Trebuchet MS"/>
                <a:cs typeface="Trebuchet MS"/>
              </a:rPr>
              <a:t>Failures</a:t>
            </a:r>
          </a:p>
        </p:txBody>
      </p:sp>
      <p:sp>
        <p:nvSpPr>
          <p:cNvPr id="92" name="Oval 91"/>
          <p:cNvSpPr/>
          <p:nvPr/>
        </p:nvSpPr>
        <p:spPr>
          <a:xfrm>
            <a:off x="5346700" y="5778501"/>
            <a:ext cx="2514633" cy="782949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chemeClr val="tx1"/>
                </a:solidFill>
                <a:latin typeface="Trebuchet MS"/>
                <a:cs typeface="Trebuchet MS"/>
              </a:rPr>
              <a:t>Programming</a:t>
            </a:r>
            <a:endParaRPr lang="en-US" sz="21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6773639" y="5229505"/>
            <a:ext cx="1569901" cy="600967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chemeClr val="tx1"/>
                </a:solidFill>
                <a:latin typeface="Trebuchet MS"/>
                <a:cs typeface="Trebuchet MS"/>
              </a:rPr>
              <a:t>Testing</a:t>
            </a:r>
            <a:endParaRPr lang="en-US" sz="21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670341" y="4467131"/>
            <a:ext cx="1448259" cy="825873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7524053" y="4682698"/>
            <a:ext cx="17389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Debugging</a:t>
            </a:r>
            <a:endParaRPr lang="en-US" sz="2100" dirty="0">
              <a:latin typeface="Trebuchet MS"/>
              <a:cs typeface="Trebuchet MS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000289" y="903354"/>
            <a:ext cx="1924845" cy="767771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4989601" y="853177"/>
            <a:ext cx="1886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solidFill>
                  <a:srgbClr val="000000"/>
                </a:solidFill>
                <a:latin typeface="Trebuchet MS"/>
                <a:cs typeface="Trebuchet MS"/>
              </a:rPr>
              <a:t>Network</a:t>
            </a:r>
          </a:p>
          <a:p>
            <a:pPr algn="ctr"/>
            <a:r>
              <a:rPr lang="en-US" sz="2100" dirty="0" smtClean="0">
                <a:solidFill>
                  <a:srgbClr val="000000"/>
                </a:solidFill>
                <a:latin typeface="Trebuchet MS"/>
                <a:cs typeface="Trebuchet MS"/>
              </a:rPr>
              <a:t>Optimizations</a:t>
            </a:r>
            <a:endParaRPr lang="en-US" sz="21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451497" y="1428055"/>
            <a:ext cx="1826027" cy="717960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Trebuchet MS"/>
                <a:cs typeface="Trebuchet MS"/>
              </a:rPr>
              <a:t>Managing Memory</a:t>
            </a:r>
          </a:p>
        </p:txBody>
      </p:sp>
      <p:sp>
        <p:nvSpPr>
          <p:cNvPr id="118" name="Oval 117"/>
          <p:cNvSpPr/>
          <p:nvPr/>
        </p:nvSpPr>
        <p:spPr>
          <a:xfrm>
            <a:off x="7468283" y="2056703"/>
            <a:ext cx="1675936" cy="809865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430182" y="2051076"/>
            <a:ext cx="1738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Trebuchet MS"/>
                <a:cs typeface="Trebuchet MS"/>
              </a:rPr>
              <a:t>Resource Scheduling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67553" y="2308870"/>
            <a:ext cx="1624555" cy="772575"/>
            <a:chOff x="9922" y="2068593"/>
            <a:chExt cx="1747715" cy="772575"/>
          </a:xfrm>
        </p:grpSpPr>
        <p:sp>
          <p:nvSpPr>
            <p:cNvPr id="120" name="Oval 119"/>
            <p:cNvSpPr/>
            <p:nvPr/>
          </p:nvSpPr>
          <p:spPr>
            <a:xfrm>
              <a:off x="97825" y="2068593"/>
              <a:ext cx="1565875" cy="772575"/>
            </a:xfrm>
            <a:prstGeom prst="ellipse">
              <a:avLst/>
            </a:prstGeom>
            <a:solidFill>
              <a:schemeClr val="bg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922" y="2211006"/>
              <a:ext cx="174771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Algorithms</a:t>
              </a:r>
              <a:endParaRPr lang="en-US" sz="2100" dirty="0">
                <a:latin typeface="Trebuchet MS"/>
                <a:cs typeface="Trebuchet MS"/>
              </a:endParaRPr>
            </a:p>
          </p:txBody>
        </p:sp>
      </p:grpSp>
      <p:pic>
        <p:nvPicPr>
          <p:cNvPr id="2" name="Picture 1" descr="apache_accumulo_icon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94" y="3462138"/>
            <a:ext cx="1219200" cy="413415"/>
          </a:xfrm>
          <a:prstGeom prst="rect">
            <a:avLst/>
          </a:prstGeom>
        </p:spPr>
      </p:pic>
      <p:pic>
        <p:nvPicPr>
          <p:cNvPr id="3" name="Picture 2" descr="hbase_icon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08" y="4433956"/>
            <a:ext cx="1023771" cy="429747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2314183" y="847956"/>
            <a:ext cx="1739900" cy="772575"/>
            <a:chOff x="81497" y="2068593"/>
            <a:chExt cx="1565875" cy="772575"/>
          </a:xfrm>
        </p:grpSpPr>
        <p:sp>
          <p:nvSpPr>
            <p:cNvPr id="81" name="Oval 80"/>
            <p:cNvSpPr/>
            <p:nvPr/>
          </p:nvSpPr>
          <p:spPr>
            <a:xfrm>
              <a:off x="81497" y="2068593"/>
              <a:ext cx="1565875" cy="772575"/>
            </a:xfrm>
            <a:prstGeom prst="ellipse">
              <a:avLst/>
            </a:prstGeom>
            <a:solidFill>
              <a:schemeClr val="bg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6550" y="2211006"/>
              <a:ext cx="147697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Applications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-19068" y="1361888"/>
            <a:ext cx="2779497" cy="865023"/>
            <a:chOff x="616858" y="1001949"/>
            <a:chExt cx="2779497" cy="865023"/>
          </a:xfrm>
          <a:solidFill>
            <a:srgbClr val="008000"/>
          </a:solidFill>
        </p:grpSpPr>
        <p:sp>
          <p:nvSpPr>
            <p:cNvPr id="86" name="Oval 85"/>
            <p:cNvSpPr/>
            <p:nvPr/>
          </p:nvSpPr>
          <p:spPr>
            <a:xfrm>
              <a:off x="616858" y="1001949"/>
              <a:ext cx="2779497" cy="865023"/>
            </a:xfrm>
            <a:prstGeom prst="ellipse">
              <a:avLst/>
            </a:prstGeom>
            <a:solidFill>
              <a:schemeClr val="bg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25715" y="1013017"/>
              <a:ext cx="24452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Models</a:t>
              </a:r>
              <a:endParaRPr lang="en-US" sz="2100" dirty="0">
                <a:solidFill>
                  <a:srgbClr val="000000"/>
                </a:solidFill>
                <a:latin typeface="Trebuchet MS"/>
                <a:cs typeface="Trebuchet MS"/>
              </a:endParaRPr>
            </a:p>
            <a:p>
              <a:pPr algn="ctr"/>
              <a:r>
                <a:rPr lang="en-US" sz="210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Of Computation</a:t>
              </a:r>
              <a:endParaRPr lang="en-US" sz="210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942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/>
      <p:bldP spid="82" grpId="0" animBg="1"/>
      <p:bldP spid="85" grpId="0"/>
      <p:bldP spid="87" grpId="0" animBg="1"/>
      <p:bldP spid="88" grpId="0"/>
      <p:bldP spid="92" grpId="0" animBg="1"/>
      <p:bldP spid="93" grpId="0" animBg="1"/>
      <p:bldP spid="102" grpId="0" animBg="1"/>
      <p:bldP spid="105" grpId="0"/>
      <p:bldP spid="106" grpId="0" animBg="1"/>
      <p:bldP spid="113" grpId="0"/>
      <p:bldP spid="114" grpId="0" animBg="1"/>
      <p:bldP spid="118" grpId="0" animBg="1"/>
      <p:bldP spid="1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1" y="90958"/>
            <a:ext cx="9113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kern="0" dirty="0" smtClean="0">
                <a:latin typeface="Trebuchet MS"/>
              </a:rPr>
              <a:t>Recall: Apps Trigger Research Waves</a:t>
            </a:r>
            <a:endParaRPr lang="en-US" sz="3400" b="1" dirty="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4069" y="2614271"/>
            <a:ext cx="276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rebuchet MS"/>
                <a:cs typeface="Trebuchet MS"/>
              </a:rPr>
              <a:t>New Set of</a:t>
            </a:r>
          </a:p>
          <a:p>
            <a:pPr algn="ctr"/>
            <a:r>
              <a:rPr lang="en-US" sz="3000" dirty="0" smtClean="0">
                <a:latin typeface="Trebuchet MS"/>
                <a:cs typeface="Trebuchet MS"/>
              </a:rPr>
              <a:t>Applications</a:t>
            </a:r>
            <a:endParaRPr lang="en-US" sz="3000" dirty="0"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0058" y="2614271"/>
            <a:ext cx="4012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rebuchet MS"/>
                <a:cs typeface="Trebuchet MS"/>
              </a:rPr>
              <a:t>Database/Data Processing Systems</a:t>
            </a:r>
          </a:p>
        </p:txBody>
      </p:sp>
      <p:cxnSp>
        <p:nvCxnSpPr>
          <p:cNvPr id="9" name="Straight Arrow Connector 8"/>
          <p:cNvCxnSpPr>
            <a:stCxn id="2" idx="3"/>
            <a:endCxn id="8" idx="1"/>
          </p:cNvCxnSpPr>
          <p:nvPr/>
        </p:nvCxnSpPr>
        <p:spPr>
          <a:xfrm>
            <a:off x="3115216" y="3122103"/>
            <a:ext cx="2024842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42775" y="4772768"/>
            <a:ext cx="6838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990000"/>
                </a:solidFill>
                <a:latin typeface="Trebuchet MS"/>
                <a:cs typeface="Trebuchet MS"/>
              </a:rPr>
              <a:t>What triggered </a:t>
            </a:r>
            <a:r>
              <a:rPr lang="en-US" sz="3000" dirty="0" err="1" smtClean="0">
                <a:solidFill>
                  <a:srgbClr val="990000"/>
                </a:solidFill>
                <a:latin typeface="Trebuchet MS"/>
                <a:cs typeface="Trebuchet MS"/>
              </a:rPr>
              <a:t>MapReduce</a:t>
            </a:r>
            <a:r>
              <a:rPr lang="en-US" sz="3000" dirty="0" smtClean="0">
                <a:solidFill>
                  <a:srgbClr val="990000"/>
                </a:solidFill>
                <a:latin typeface="Trebuchet MS"/>
                <a:cs typeface="Trebuchet MS"/>
              </a:rPr>
              <a:t>?</a:t>
            </a:r>
            <a:endParaRPr lang="en-US" sz="3000" dirty="0">
              <a:solidFill>
                <a:srgbClr val="990000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146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1" y="90958"/>
            <a:ext cx="9113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kern="0" dirty="0" smtClean="0">
                <a:latin typeface="Trebuchet MS"/>
              </a:rPr>
              <a:t>Google’s Large-scale Applications</a:t>
            </a:r>
            <a:endParaRPr lang="en-US" sz="3400" b="1" dirty="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13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-1" y="839323"/>
            <a:ext cx="9152925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Many applications processing very large data: (in Petabytes)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Ex: Trillions of web pages, ad clicks, queries, videos, images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4085" y="2651982"/>
            <a:ext cx="1680530" cy="1386342"/>
            <a:chOff x="5303371" y="1540978"/>
            <a:chExt cx="1853896" cy="2419408"/>
          </a:xfrm>
        </p:grpSpPr>
        <p:grpSp>
          <p:nvGrpSpPr>
            <p:cNvPr id="6" name="Group 5"/>
            <p:cNvGrpSpPr/>
            <p:nvPr/>
          </p:nvGrpSpPr>
          <p:grpSpPr>
            <a:xfrm>
              <a:off x="5951395" y="2168080"/>
              <a:ext cx="535170" cy="693516"/>
              <a:chOff x="1678844" y="3327400"/>
              <a:chExt cx="450851" cy="457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678844" y="3327400"/>
                <a:ext cx="450851" cy="4572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1688679" y="33782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729644" y="34798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742344" y="3594100"/>
                <a:ext cx="2857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824895" y="3708400"/>
                <a:ext cx="215900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5303371" y="1540978"/>
              <a:ext cx="535170" cy="693516"/>
              <a:chOff x="1678844" y="3327400"/>
              <a:chExt cx="450851" cy="457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78844" y="3327400"/>
                <a:ext cx="450851" cy="4572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1688679" y="33782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729644" y="34798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742344" y="3594100"/>
                <a:ext cx="2857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824895" y="3708400"/>
                <a:ext cx="215900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6622097" y="1675387"/>
              <a:ext cx="535170" cy="693516"/>
              <a:chOff x="1678844" y="3327400"/>
              <a:chExt cx="450851" cy="4572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678844" y="3327400"/>
                <a:ext cx="450851" cy="4572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1688679" y="33782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729644" y="34798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742344" y="3594100"/>
                <a:ext cx="2857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824895" y="3708400"/>
                <a:ext cx="215900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6622097" y="2462237"/>
              <a:ext cx="535170" cy="693516"/>
              <a:chOff x="1678844" y="3327400"/>
              <a:chExt cx="450851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678844" y="3327400"/>
                <a:ext cx="450851" cy="4572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688679" y="33782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729644" y="34798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742344" y="3594100"/>
                <a:ext cx="2857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824895" y="3708400"/>
                <a:ext cx="215900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6448731" y="3266870"/>
              <a:ext cx="535170" cy="693516"/>
              <a:chOff x="1678844" y="3327400"/>
              <a:chExt cx="450851" cy="4572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678844" y="3327400"/>
                <a:ext cx="450851" cy="4572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1688679" y="33782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729644" y="34798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742344" y="3594100"/>
                <a:ext cx="2857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824895" y="3708400"/>
                <a:ext cx="215900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5669903" y="2920112"/>
              <a:ext cx="535170" cy="693516"/>
              <a:chOff x="1678844" y="3327400"/>
              <a:chExt cx="450851" cy="4572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678844" y="3327400"/>
                <a:ext cx="450851" cy="4572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688679" y="33782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729644" y="34798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742344" y="3594100"/>
                <a:ext cx="2857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824895" y="3708400"/>
                <a:ext cx="215900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4" name="Straight Arrow Connector 43"/>
          <p:cNvCxnSpPr/>
          <p:nvPr/>
        </p:nvCxnSpPr>
        <p:spPr>
          <a:xfrm>
            <a:off x="2195286" y="3370129"/>
            <a:ext cx="15087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837069" y="3058453"/>
            <a:ext cx="265176" cy="264927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461184" y="3025336"/>
            <a:ext cx="265176" cy="264927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009281" y="3617150"/>
            <a:ext cx="265176" cy="264927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936526" y="3678477"/>
            <a:ext cx="265176" cy="264927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36526" y="2578263"/>
            <a:ext cx="265176" cy="264927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45" idx="6"/>
            <a:endCxn id="46" idx="2"/>
          </p:cNvCxnSpPr>
          <p:nvPr/>
        </p:nvCxnSpPr>
        <p:spPr>
          <a:xfrm flipV="1">
            <a:off x="4102245" y="3157800"/>
            <a:ext cx="358939" cy="33117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6" idx="7"/>
            <a:endCxn id="49" idx="3"/>
          </p:cNvCxnSpPr>
          <p:nvPr/>
        </p:nvCxnSpPr>
        <p:spPr>
          <a:xfrm flipV="1">
            <a:off x="4687526" y="2804392"/>
            <a:ext cx="287834" cy="259742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5"/>
            <a:endCxn id="48" idx="0"/>
          </p:cNvCxnSpPr>
          <p:nvPr/>
        </p:nvCxnSpPr>
        <p:spPr>
          <a:xfrm>
            <a:off x="4687526" y="3251465"/>
            <a:ext cx="381588" cy="427012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9" idx="4"/>
            <a:endCxn id="48" idx="0"/>
          </p:cNvCxnSpPr>
          <p:nvPr/>
        </p:nvCxnSpPr>
        <p:spPr>
          <a:xfrm>
            <a:off x="5069114" y="2843190"/>
            <a:ext cx="0" cy="835287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6" idx="3"/>
            <a:endCxn id="47" idx="7"/>
          </p:cNvCxnSpPr>
          <p:nvPr/>
        </p:nvCxnSpPr>
        <p:spPr>
          <a:xfrm flipH="1">
            <a:off x="4235623" y="3251465"/>
            <a:ext cx="264395" cy="404483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177143" y="2523834"/>
            <a:ext cx="1813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construct web graph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295942" y="4321836"/>
            <a:ext cx="1680530" cy="1386342"/>
            <a:chOff x="5303371" y="1540978"/>
            <a:chExt cx="1853896" cy="2419408"/>
          </a:xfrm>
        </p:grpSpPr>
        <p:grpSp>
          <p:nvGrpSpPr>
            <p:cNvPr id="68" name="Group 67"/>
            <p:cNvGrpSpPr/>
            <p:nvPr/>
          </p:nvGrpSpPr>
          <p:grpSpPr>
            <a:xfrm>
              <a:off x="5951395" y="2168080"/>
              <a:ext cx="535170" cy="693516"/>
              <a:chOff x="1678844" y="3327400"/>
              <a:chExt cx="450851" cy="457200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1678844" y="3327400"/>
                <a:ext cx="450851" cy="4572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1688679" y="33782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1729644" y="34798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1742344" y="3594100"/>
                <a:ext cx="2857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1824895" y="3708400"/>
                <a:ext cx="215900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5303371" y="1540978"/>
              <a:ext cx="535170" cy="693516"/>
              <a:chOff x="1678844" y="3327400"/>
              <a:chExt cx="450851" cy="457200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1678844" y="3327400"/>
                <a:ext cx="450851" cy="4572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1688679" y="33782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1729644" y="34798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1742344" y="3594100"/>
                <a:ext cx="2857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1824895" y="3708400"/>
                <a:ext cx="215900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6622097" y="1675387"/>
              <a:ext cx="535170" cy="693516"/>
              <a:chOff x="1678844" y="3327400"/>
              <a:chExt cx="450851" cy="45720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1678844" y="3327400"/>
                <a:ext cx="450851" cy="4572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>
                <a:off x="1688679" y="33782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729644" y="34798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742344" y="3594100"/>
                <a:ext cx="2857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1824895" y="3708400"/>
                <a:ext cx="215900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6622097" y="2462237"/>
              <a:ext cx="535170" cy="693516"/>
              <a:chOff x="1678844" y="3327400"/>
              <a:chExt cx="450851" cy="457200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1678844" y="3327400"/>
                <a:ext cx="450851" cy="4572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1688679" y="33782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729644" y="34798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742344" y="3594100"/>
                <a:ext cx="2857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824895" y="3708400"/>
                <a:ext cx="215900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6448731" y="3266870"/>
              <a:ext cx="535170" cy="693516"/>
              <a:chOff x="1678844" y="3327400"/>
              <a:chExt cx="450851" cy="45720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678844" y="3327400"/>
                <a:ext cx="450851" cy="4572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1688679" y="33782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729644" y="34798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742344" y="3594100"/>
                <a:ext cx="2857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824895" y="3708400"/>
                <a:ext cx="215900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5669903" y="2920112"/>
              <a:ext cx="535170" cy="693516"/>
              <a:chOff x="1678844" y="3327400"/>
              <a:chExt cx="450851" cy="4572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678844" y="3327400"/>
                <a:ext cx="450851" cy="4572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1688679" y="33782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729644" y="34798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1742344" y="3594100"/>
                <a:ext cx="2857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824895" y="3708400"/>
                <a:ext cx="215900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4" name="Straight Arrow Connector 103"/>
          <p:cNvCxnSpPr/>
          <p:nvPr/>
        </p:nvCxnSpPr>
        <p:spPr>
          <a:xfrm>
            <a:off x="2177143" y="5039983"/>
            <a:ext cx="15087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159000" y="4193688"/>
            <a:ext cx="1813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summarize pages per host</a:t>
            </a:r>
            <a:endParaRPr lang="en-US" dirty="0">
              <a:solidFill>
                <a:srgbClr val="000090"/>
              </a:solidFill>
            </a:endParaRPr>
          </a:p>
        </p:txBody>
      </p:sp>
      <p:graphicFrame>
        <p:nvGraphicFramePr>
          <p:cNvPr id="117" name="Table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232945"/>
              </p:ext>
            </p:extLst>
          </p:nvPr>
        </p:nvGraphicFramePr>
        <p:xfrm>
          <a:off x="4053114" y="4193688"/>
          <a:ext cx="2696835" cy="22250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80835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Host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Pages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cnn.com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yahoo.com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uwaterloo.ca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techcrunch.com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3970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65" grpId="0"/>
      <p:bldP spid="1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1" y="90958"/>
            <a:ext cx="9113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kern="0" dirty="0" smtClean="0">
                <a:latin typeface="Trebuchet MS"/>
              </a:rPr>
              <a:t>Google’s Large-scale Applications</a:t>
            </a:r>
            <a:endParaRPr lang="en-US" sz="3400" b="1" dirty="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14085" y="1201570"/>
            <a:ext cx="1680530" cy="1386342"/>
            <a:chOff x="5303371" y="1540978"/>
            <a:chExt cx="1853896" cy="2419408"/>
          </a:xfrm>
        </p:grpSpPr>
        <p:grpSp>
          <p:nvGrpSpPr>
            <p:cNvPr id="6" name="Group 5"/>
            <p:cNvGrpSpPr/>
            <p:nvPr/>
          </p:nvGrpSpPr>
          <p:grpSpPr>
            <a:xfrm>
              <a:off x="5951395" y="2168080"/>
              <a:ext cx="535170" cy="693516"/>
              <a:chOff x="1678844" y="3327400"/>
              <a:chExt cx="450851" cy="457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678844" y="3327400"/>
                <a:ext cx="450851" cy="4572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1688679" y="33782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729644" y="34798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742344" y="3594100"/>
                <a:ext cx="2857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824895" y="3708400"/>
                <a:ext cx="215900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5303371" y="1540978"/>
              <a:ext cx="535170" cy="693516"/>
              <a:chOff x="1678844" y="3327400"/>
              <a:chExt cx="450851" cy="457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78844" y="3327400"/>
                <a:ext cx="450851" cy="4572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1688679" y="33782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729644" y="34798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742344" y="3594100"/>
                <a:ext cx="2857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824895" y="3708400"/>
                <a:ext cx="215900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6622097" y="1675387"/>
              <a:ext cx="535170" cy="693516"/>
              <a:chOff x="1678844" y="3327400"/>
              <a:chExt cx="450851" cy="4572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678844" y="3327400"/>
                <a:ext cx="450851" cy="4572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1688679" y="33782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729644" y="34798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742344" y="3594100"/>
                <a:ext cx="2857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824895" y="3708400"/>
                <a:ext cx="215900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6622097" y="2462237"/>
              <a:ext cx="535170" cy="693516"/>
              <a:chOff x="1678844" y="3327400"/>
              <a:chExt cx="450851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678844" y="3327400"/>
                <a:ext cx="450851" cy="4572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688679" y="33782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729644" y="34798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742344" y="3594100"/>
                <a:ext cx="2857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824895" y="3708400"/>
                <a:ext cx="215900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6448731" y="3266870"/>
              <a:ext cx="535170" cy="693516"/>
              <a:chOff x="1678844" y="3327400"/>
              <a:chExt cx="450851" cy="4572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678844" y="3327400"/>
                <a:ext cx="450851" cy="4572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1688679" y="33782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729644" y="34798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742344" y="3594100"/>
                <a:ext cx="2857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824895" y="3708400"/>
                <a:ext cx="215900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5669903" y="2920112"/>
              <a:ext cx="535170" cy="693516"/>
              <a:chOff x="1678844" y="3327400"/>
              <a:chExt cx="450851" cy="4572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678844" y="3327400"/>
                <a:ext cx="450851" cy="4572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688679" y="33782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729644" y="3479800"/>
                <a:ext cx="2984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742344" y="3594100"/>
                <a:ext cx="285751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824895" y="3708400"/>
                <a:ext cx="215900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4" name="Straight Arrow Connector 43"/>
          <p:cNvCxnSpPr/>
          <p:nvPr/>
        </p:nvCxnSpPr>
        <p:spPr>
          <a:xfrm>
            <a:off x="2195286" y="1919717"/>
            <a:ext cx="15087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023074" y="1376239"/>
            <a:ext cx="18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i</a:t>
            </a:r>
            <a:r>
              <a:rPr lang="en-US" dirty="0" smtClean="0">
                <a:solidFill>
                  <a:srgbClr val="000090"/>
                </a:solidFill>
              </a:rPr>
              <a:t>nverted index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2967809" y="4735587"/>
            <a:ext cx="21121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797048" y="3742979"/>
            <a:ext cx="2282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clustering “similar” users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(recommendation)</a:t>
            </a:r>
            <a:endParaRPr lang="en-US" dirty="0">
              <a:solidFill>
                <a:srgbClr val="000090"/>
              </a:solidFill>
            </a:endParaRPr>
          </a:p>
        </p:txBody>
      </p:sp>
      <p:graphicFrame>
        <p:nvGraphicFramePr>
          <p:cNvPr id="117" name="Table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839118"/>
              </p:ext>
            </p:extLst>
          </p:nvPr>
        </p:nvGraphicFramePr>
        <p:xfrm>
          <a:off x="3837069" y="993294"/>
          <a:ext cx="4925931" cy="21234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80835"/>
                <a:gridCol w="32450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word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Pages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trudeau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cbc.ca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nytimes.com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wikipedia.org</a:t>
                      </a:r>
                      <a:r>
                        <a:rPr lang="en-US" baseline="0" dirty="0" smtClean="0"/>
                        <a:t>, 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apple.com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farming</a:t>
                      </a:r>
                      <a:r>
                        <a:rPr lang="en-US" dirty="0" err="1" smtClean="0"/>
                        <a:t>.ca</a:t>
                      </a:r>
                      <a:r>
                        <a:rPr lang="en-US" dirty="0" smtClean="0"/>
                        <a:t>, 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ibm.com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wikipedia.org</a:t>
                      </a:r>
                      <a:r>
                        <a:rPr lang="en-US" baseline="0" dirty="0" smtClean="0"/>
                        <a:t>,…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9" name="Table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422815"/>
              </p:ext>
            </p:extLst>
          </p:nvPr>
        </p:nvGraphicFramePr>
        <p:xfrm>
          <a:off x="324668" y="3116734"/>
          <a:ext cx="2382530" cy="25958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01695"/>
                <a:gridCol w="16808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user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clicks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cbc.ca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techcrunch.com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wikipedia.com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user3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uwaterloo.ca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user3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abc.ca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0" name="Oval 109"/>
          <p:cNvSpPr/>
          <p:nvPr/>
        </p:nvSpPr>
        <p:spPr>
          <a:xfrm>
            <a:off x="5397355" y="3787029"/>
            <a:ext cx="137160" cy="13716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6184392" y="3797780"/>
            <a:ext cx="137160" cy="13716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846210" y="3797780"/>
            <a:ext cx="137160" cy="13716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5709050" y="3481405"/>
            <a:ext cx="137160" cy="13716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115812" y="3412825"/>
            <a:ext cx="137160" cy="13716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Connector 115"/>
          <p:cNvCxnSpPr/>
          <p:nvPr/>
        </p:nvCxnSpPr>
        <p:spPr>
          <a:xfrm>
            <a:off x="5288497" y="4269969"/>
            <a:ext cx="269436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6569773" y="3392706"/>
            <a:ext cx="0" cy="2047875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6246077" y="5002474"/>
            <a:ext cx="137160" cy="13716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907895" y="5002474"/>
            <a:ext cx="137160" cy="13716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5770735" y="4686099"/>
            <a:ext cx="137160" cy="13716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6050496" y="4762663"/>
            <a:ext cx="137160" cy="13716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275876" y="4919015"/>
            <a:ext cx="137160" cy="13716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138716" y="4602640"/>
            <a:ext cx="137160" cy="13716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7418477" y="4679204"/>
            <a:ext cx="137160" cy="13716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7570877" y="4831604"/>
            <a:ext cx="137160" cy="13716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7723277" y="4984004"/>
            <a:ext cx="137160" cy="13716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7476531" y="5009403"/>
            <a:ext cx="137160" cy="13716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7552373" y="3913894"/>
            <a:ext cx="137160" cy="13716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077031" y="3597519"/>
            <a:ext cx="137160" cy="13716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7483793" y="3528939"/>
            <a:ext cx="137160" cy="13716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-1" y="6022379"/>
            <a:ext cx="9104099" cy="571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>
                <a:solidFill>
                  <a:srgbClr val="000090"/>
                </a:solidFill>
                <a:latin typeface="Trebuchet MS"/>
                <a:cs typeface="Trebuchet MS"/>
              </a:rPr>
              <a:t>Many others: Ad clicks, videos, images, internal machine logs, etc…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02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15" grpId="0"/>
      <p:bldP spid="110" grpId="0" animBg="1"/>
      <p:bldP spid="111" grpId="0" animBg="1"/>
      <p:bldP spid="112" grpId="0" animBg="1"/>
      <p:bldP spid="113" grpId="0" animBg="1"/>
      <p:bldP spid="114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1" y="90958"/>
            <a:ext cx="9113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kern="0" dirty="0">
                <a:latin typeface="Trebuchet MS"/>
              </a:rPr>
              <a:t>Google’s Problem</a:t>
            </a:r>
            <a:endParaRPr lang="en-US" sz="3400" b="1" dirty="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807197"/>
            <a:ext cx="91130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Need 100s</a:t>
            </a:r>
            <a:r>
              <a:rPr lang="en-US" sz="2400" dirty="0">
                <a:solidFill>
                  <a:srgbClr val="000090"/>
                </a:solidFill>
                <a:latin typeface="Trebuchet MS"/>
                <a:cs typeface="Trebuchet MS"/>
              </a:rPr>
              <a:t>/1000s machines to process such large data.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4089" y="1422750"/>
            <a:ext cx="8858220" cy="2133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54804" y="2162370"/>
            <a:ext cx="1577625" cy="1446273"/>
            <a:chOff x="254804" y="1817653"/>
            <a:chExt cx="1577625" cy="1446273"/>
          </a:xfrm>
        </p:grpSpPr>
        <p:sp>
          <p:nvSpPr>
            <p:cNvPr id="20" name="Rectangle 19"/>
            <p:cNvSpPr/>
            <p:nvPr/>
          </p:nvSpPr>
          <p:spPr>
            <a:xfrm>
              <a:off x="309719" y="1817653"/>
              <a:ext cx="1450138" cy="106706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4804" y="2848428"/>
              <a:ext cx="15776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Machine 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66686" y="2162372"/>
            <a:ext cx="1577625" cy="1554085"/>
            <a:chOff x="236661" y="2182611"/>
            <a:chExt cx="1577625" cy="1157789"/>
          </a:xfrm>
        </p:grpSpPr>
        <p:sp>
          <p:nvSpPr>
            <p:cNvPr id="23" name="Rectangle 22"/>
            <p:cNvSpPr/>
            <p:nvPr/>
          </p:nvSpPr>
          <p:spPr>
            <a:xfrm>
              <a:off x="309719" y="2182611"/>
              <a:ext cx="1450138" cy="79495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6661" y="2924902"/>
              <a:ext cx="15776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Machine 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07943" y="2162370"/>
            <a:ext cx="1577625" cy="1407887"/>
            <a:chOff x="236661" y="1837896"/>
            <a:chExt cx="1577625" cy="1407887"/>
          </a:xfrm>
        </p:grpSpPr>
        <p:sp>
          <p:nvSpPr>
            <p:cNvPr id="26" name="Rectangle 25"/>
            <p:cNvSpPr/>
            <p:nvPr/>
          </p:nvSpPr>
          <p:spPr>
            <a:xfrm>
              <a:off x="309719" y="1837896"/>
              <a:ext cx="1450138" cy="10468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6661" y="2830285"/>
              <a:ext cx="15776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M 1K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376057" y="2739262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4089" y="1446050"/>
            <a:ext cx="10704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Cluster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-2" y="3499785"/>
            <a:ext cx="9144001" cy="2095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But: Writing </a:t>
            </a:r>
            <a:r>
              <a:rPr lang="en-US" sz="2200" dirty="0">
                <a:solidFill>
                  <a:srgbClr val="000090"/>
                </a:solidFill>
                <a:latin typeface="Trebuchet MS"/>
                <a:cs typeface="Trebuchet MS"/>
              </a:rPr>
              <a:t>distributed code is very difficult! Need code for: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>
                <a:solidFill>
                  <a:srgbClr val="990000"/>
                </a:solidFill>
                <a:latin typeface="Trebuchet MS"/>
                <a:cs typeface="Trebuchet MS"/>
              </a:rPr>
              <a:t>Partitioning </a:t>
            </a: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data.</a:t>
            </a:r>
            <a:endParaRPr lang="en-US" sz="2200" dirty="0">
              <a:solidFill>
                <a:srgbClr val="990000"/>
              </a:solidFill>
              <a:latin typeface="Trebuchet MS"/>
              <a:cs typeface="Trebuchet MS"/>
            </a:endParaRP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Parallelizing computation.</a:t>
            </a:r>
            <a:endParaRPr lang="en-US" sz="2200" dirty="0">
              <a:solidFill>
                <a:srgbClr val="990000"/>
              </a:solidFill>
              <a:latin typeface="Trebuchet MS"/>
              <a:cs typeface="Trebuchet MS"/>
            </a:endParaRP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>
                <a:solidFill>
                  <a:srgbClr val="990000"/>
                </a:solidFill>
                <a:latin typeface="Trebuchet MS"/>
                <a:cs typeface="Trebuchet MS"/>
              </a:rPr>
              <a:t>Coordinating the </a:t>
            </a: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progress.</a:t>
            </a:r>
            <a:endParaRPr lang="en-US" sz="2200" dirty="0">
              <a:solidFill>
                <a:srgbClr val="990000"/>
              </a:solidFill>
              <a:latin typeface="Trebuchet MS"/>
              <a:cs typeface="Trebuchet MS"/>
            </a:endParaRPr>
          </a:p>
        </p:txBody>
      </p:sp>
      <p:sp>
        <p:nvSpPr>
          <p:cNvPr id="31" name="Multidocument 30"/>
          <p:cNvSpPr/>
          <p:nvPr/>
        </p:nvSpPr>
        <p:spPr>
          <a:xfrm>
            <a:off x="515049" y="2777065"/>
            <a:ext cx="1008951" cy="377695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Multidocument 31"/>
          <p:cNvSpPr/>
          <p:nvPr/>
        </p:nvSpPr>
        <p:spPr>
          <a:xfrm>
            <a:off x="2209592" y="2764772"/>
            <a:ext cx="1008951" cy="377695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Multidocument 32"/>
          <p:cNvSpPr/>
          <p:nvPr/>
        </p:nvSpPr>
        <p:spPr>
          <a:xfrm>
            <a:off x="7623421" y="2781044"/>
            <a:ext cx="1008951" cy="377695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4148" y="2208505"/>
            <a:ext cx="124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2316" y="2226648"/>
            <a:ext cx="124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13758" y="2227856"/>
            <a:ext cx="124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cxnSp>
        <p:nvCxnSpPr>
          <p:cNvPr id="44" name="Curved Connector 43"/>
          <p:cNvCxnSpPr>
            <a:stCxn id="20" idx="0"/>
            <a:endCxn id="23" idx="0"/>
          </p:cNvCxnSpPr>
          <p:nvPr/>
        </p:nvCxnSpPr>
        <p:spPr>
          <a:xfrm rot="16200000" flipH="1">
            <a:off x="1899799" y="1297359"/>
            <a:ext cx="2" cy="1730025"/>
          </a:xfrm>
          <a:prstGeom prst="curvedConnector3">
            <a:avLst>
              <a:gd name="adj1" fmla="val -1143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20" idx="0"/>
            <a:endCxn id="26" idx="0"/>
          </p:cNvCxnSpPr>
          <p:nvPr/>
        </p:nvCxnSpPr>
        <p:spPr>
          <a:xfrm rot="5400000" flipH="1" flipV="1">
            <a:off x="4570429" y="-1373271"/>
            <a:ext cx="12700" cy="7071282"/>
          </a:xfrm>
          <a:prstGeom prst="curvedConnector3">
            <a:avLst>
              <a:gd name="adj1" fmla="val 394285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23" idx="0"/>
            <a:endCxn id="26" idx="0"/>
          </p:cNvCxnSpPr>
          <p:nvPr/>
        </p:nvCxnSpPr>
        <p:spPr>
          <a:xfrm rot="5400000" flipH="1" flipV="1">
            <a:off x="5435440" y="-508257"/>
            <a:ext cx="2" cy="5341257"/>
          </a:xfrm>
          <a:prstGeom prst="curved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927209" y="1502994"/>
            <a:ext cx="15776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smtClean="0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endParaRPr lang="en-US" sz="15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9855" y="4030175"/>
            <a:ext cx="4789715" cy="1587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>
                <a:solidFill>
                  <a:srgbClr val="990000"/>
                </a:solidFill>
                <a:latin typeface="Trebuchet MS"/>
                <a:cs typeface="Trebuchet MS"/>
              </a:rPr>
              <a:t>Communication of machines</a:t>
            </a: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>
                <a:solidFill>
                  <a:srgbClr val="990000"/>
                </a:solidFill>
                <a:latin typeface="Trebuchet MS"/>
                <a:cs typeface="Trebuchet MS"/>
              </a:rPr>
              <a:t>Dealing with </a:t>
            </a:r>
            <a:r>
              <a:rPr lang="en-US" sz="2200" i="1" dirty="0">
                <a:solidFill>
                  <a:srgbClr val="990000"/>
                </a:solidFill>
                <a:latin typeface="Trebuchet MS"/>
                <a:cs typeface="Trebuchet MS"/>
              </a:rPr>
              <a:t>machine failures</a:t>
            </a: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!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Others: load-balancing, etc. </a:t>
            </a:r>
            <a:endParaRPr lang="en-US" sz="2200" dirty="0">
              <a:solidFill>
                <a:srgbClr val="990000"/>
              </a:solidFill>
              <a:latin typeface="Trebuchet MS"/>
              <a:cs typeface="Trebuchet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65" y="5540801"/>
            <a:ext cx="91319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>
                <a:solidFill>
                  <a:srgbClr val="000090"/>
                </a:solidFill>
                <a:latin typeface="Trebuchet MS"/>
                <a:cs typeface="Trebuchet MS"/>
              </a:rPr>
              <a:t>All much more complex than 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the simple </a:t>
            </a:r>
            <a:r>
              <a:rPr lang="en-US" sz="2400" dirty="0">
                <a:solidFill>
                  <a:srgbClr val="000090"/>
                </a:solidFill>
                <a:latin typeface="Trebuchet MS"/>
                <a:cs typeface="Trebuchet MS"/>
              </a:rPr>
              <a:t>application logic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!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err="1">
                <a:solidFill>
                  <a:srgbClr val="990000"/>
                </a:solidFill>
                <a:latin typeface="Trebuchet MS"/>
                <a:cs typeface="Trebuchet MS"/>
              </a:rPr>
              <a:t>E.g</a:t>
            </a:r>
            <a:r>
              <a:rPr lang="en-US" sz="2200" dirty="0">
                <a:solidFill>
                  <a:srgbClr val="990000"/>
                </a:solidFill>
                <a:latin typeface="Trebuchet MS"/>
                <a:cs typeface="Trebuchet MS"/>
              </a:rPr>
              <a:t>: Take each web doc. &amp; spit out an edge for each </a:t>
            </a: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hyperlink</a:t>
            </a:r>
            <a:endParaRPr lang="en-US" sz="2200" dirty="0">
              <a:solidFill>
                <a:srgbClr val="990000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52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/>
      <p:bldP spid="29" grpId="0"/>
      <p:bldP spid="31" grpId="0" animBg="1"/>
      <p:bldP spid="32" grpId="0" animBg="1"/>
      <p:bldP spid="33" grpId="0" animBg="1"/>
      <p:bldP spid="35" grpId="0"/>
      <p:bldP spid="36" grpId="0"/>
      <p:bldP spid="37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1" y="90958"/>
            <a:ext cx="9113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kern="0" dirty="0" smtClean="0">
                <a:latin typeface="Trebuchet MS"/>
              </a:rPr>
              <a:t>“Law of Large-Scale Distributed Systems”</a:t>
            </a:r>
            <a:endParaRPr lang="en-US" sz="3400" b="1" dirty="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807197"/>
            <a:ext cx="9113024" cy="5170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Law </a:t>
            </a:r>
            <a:r>
              <a:rPr lang="en-US" sz="2400" dirty="0">
                <a:solidFill>
                  <a:srgbClr val="000090"/>
                </a:solidFill>
                <a:latin typeface="Trebuchet MS"/>
                <a:cs typeface="Trebuchet MS"/>
              </a:rPr>
              <a:t>of Hardware: L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ike humans, hardware lives &amp; dies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Consider a </a:t>
            </a:r>
            <a:r>
              <a:rPr lang="en-US" sz="2200" dirty="0">
                <a:solidFill>
                  <a:srgbClr val="000090"/>
                </a:solidFill>
                <a:latin typeface="Trebuchet MS"/>
                <a:cs typeface="Trebuchet MS"/>
              </a:rPr>
              <a:t>super reliable machine</a:t>
            </a: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: Mean-time-btw-failure: 30 years</a:t>
            </a:r>
          </a:p>
          <a:p>
            <a:pPr marL="342900" lvl="1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>
                <a:solidFill>
                  <a:srgbClr val="000090"/>
                </a:solidFill>
                <a:latin typeface="Trebuchet MS"/>
                <a:cs typeface="Trebuchet MS"/>
              </a:rPr>
              <a:t>At any day prob. failure: </a:t>
            </a: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~1</a:t>
            </a:r>
            <a:r>
              <a:rPr lang="en-US" sz="2200" dirty="0">
                <a:solidFill>
                  <a:srgbClr val="000090"/>
                </a:solidFill>
                <a:latin typeface="Trebuchet MS"/>
                <a:cs typeface="Trebuchet MS"/>
              </a:rPr>
              <a:t>/</a:t>
            </a: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10000</a:t>
            </a:r>
          </a:p>
          <a:p>
            <a:pPr marL="342900" lvl="1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Consider a distributed system running on 10000 machines</a:t>
            </a:r>
          </a:p>
          <a:p>
            <a:pPr marL="0" lvl="1" algn="ctr">
              <a:lnSpc>
                <a:spcPct val="150000"/>
              </a:lnSpc>
            </a:pPr>
            <a:r>
              <a:rPr lang="en-US" sz="3000" i="1" dirty="0" smtClean="0">
                <a:solidFill>
                  <a:srgbClr val="990000"/>
                </a:solidFill>
                <a:latin typeface="Trebuchet MS"/>
                <a:cs typeface="Trebuchet MS"/>
              </a:rPr>
              <a:t>Q: </a:t>
            </a:r>
            <a:r>
              <a:rPr lang="en-US" sz="3000" i="1" dirty="0" err="1" smtClean="0">
                <a:solidFill>
                  <a:srgbClr val="990000"/>
                </a:solidFill>
                <a:latin typeface="Trebuchet MS"/>
                <a:cs typeface="Trebuchet MS"/>
              </a:rPr>
              <a:t>Prob</a:t>
            </a:r>
            <a:r>
              <a:rPr lang="en-US" sz="3000" i="1" dirty="0" smtClean="0">
                <a:solidFill>
                  <a:srgbClr val="990000"/>
                </a:solidFill>
                <a:latin typeface="Trebuchet MS"/>
                <a:cs typeface="Trebuchet MS"/>
              </a:rPr>
              <a:t> a machine will die at any day? </a:t>
            </a:r>
            <a:endParaRPr lang="en-US" sz="3000" i="1" dirty="0">
              <a:solidFill>
                <a:srgbClr val="990000"/>
              </a:solidFill>
              <a:latin typeface="Trebuchet MS"/>
              <a:cs typeface="Trebuchet MS"/>
            </a:endParaRPr>
          </a:p>
          <a:p>
            <a:pPr marL="0" lvl="1" algn="ctr">
              <a:lnSpc>
                <a:spcPct val="150000"/>
              </a:lnSpc>
            </a:pPr>
            <a:r>
              <a:rPr lang="en-US" sz="3000" i="1" dirty="0" smtClean="0">
                <a:solidFill>
                  <a:srgbClr val="008000"/>
                </a:solidFill>
                <a:latin typeface="Trebuchet MS"/>
                <a:cs typeface="Trebuchet MS"/>
              </a:rPr>
              <a:t>A: 64%</a:t>
            </a:r>
          </a:p>
          <a:p>
            <a:pPr marL="0" lvl="1" algn="ctr">
              <a:lnSpc>
                <a:spcPct val="150000"/>
              </a:lnSpc>
            </a:pPr>
            <a:r>
              <a:rPr lang="en-US" sz="36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**Fact of Life: Machines will fail frequently at large-scale.**</a:t>
            </a:r>
            <a:endParaRPr lang="en-US" sz="36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95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1" y="90958"/>
            <a:ext cx="9113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kern="0" dirty="0" smtClean="0">
                <a:latin typeface="Trebuchet MS"/>
              </a:rPr>
              <a:t>Google’s Previous Solution</a:t>
            </a:r>
            <a:endParaRPr lang="en-US" sz="3400" b="1" dirty="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807197"/>
            <a:ext cx="9113024" cy="3711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Special-purpose distributed program for each application.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Problem: Not scalable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Difficult for many engineers to write parallel code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Development speed: Thousands lines for simple applications.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Code repetition for common tasks:</a:t>
            </a:r>
          </a:p>
          <a:p>
            <a:pPr marL="1257300" lvl="2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Data Partitioning</a:t>
            </a:r>
          </a:p>
          <a:p>
            <a:pPr marL="1257300" lvl="2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Code parallelizing, Fault-tolerance etc.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71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1" y="90958"/>
            <a:ext cx="9113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kern="0" dirty="0" smtClean="0">
                <a:latin typeface="Trebuchet MS"/>
              </a:rPr>
              <a:t>Google’s New Solution: </a:t>
            </a:r>
            <a:r>
              <a:rPr lang="en-US" sz="3400" kern="0" dirty="0" err="1" smtClean="0">
                <a:latin typeface="Trebuchet MS"/>
              </a:rPr>
              <a:t>MapReduce</a:t>
            </a:r>
            <a:endParaRPr lang="en-US" sz="3400" b="1" dirty="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18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-1" y="839323"/>
            <a:ext cx="9152925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endParaRPr lang="en-US" sz="22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07197"/>
            <a:ext cx="9113024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Distr. Data Processing System with 3 fundamental properties: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Transparent Parallelism</a:t>
            </a:r>
          </a:p>
          <a:p>
            <a:pPr marL="1371600" lvl="2" indent="-4572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err="1" smtClean="0">
                <a:solidFill>
                  <a:srgbClr val="990000"/>
                </a:solidFill>
                <a:latin typeface="Trebuchet MS"/>
                <a:cs typeface="Trebuchet MS"/>
              </a:rPr>
              <a:t>i.e</a:t>
            </a: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: User-code parallelization &amp; data partitioning automatically done by the system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Transparent Fault-tolerance</a:t>
            </a:r>
          </a:p>
          <a:p>
            <a:pPr marL="1371600" lvl="2" indent="-4572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err="1" smtClean="0">
                <a:solidFill>
                  <a:srgbClr val="990000"/>
                </a:solidFill>
                <a:latin typeface="Trebuchet MS"/>
                <a:cs typeface="Trebuchet MS"/>
              </a:rPr>
              <a:t>i.e</a:t>
            </a: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: Recovery from failures is automatic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A Simple Programming API</a:t>
            </a:r>
          </a:p>
          <a:p>
            <a:pPr marL="1371600" lvl="2" indent="-4572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map() &amp; reduce()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976" y="5489677"/>
            <a:ext cx="91130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These 3 properties also govern any follow-up successful system (e.g., Spark, Dryad, </a:t>
            </a:r>
            <a:r>
              <a:rPr lang="en-US" sz="2400" dirty="0" err="1" smtClean="0">
                <a:solidFill>
                  <a:srgbClr val="000090"/>
                </a:solidFill>
                <a:latin typeface="Trebuchet MS"/>
                <a:cs typeface="Trebuchet MS"/>
              </a:rPr>
              <a:t>Pregel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, </a:t>
            </a:r>
            <a:r>
              <a:rPr lang="en-US" sz="2400" dirty="0" err="1" smtClean="0">
                <a:solidFill>
                  <a:srgbClr val="000090"/>
                </a:solidFill>
                <a:latin typeface="Trebuchet MS"/>
                <a:cs typeface="Trebuchet MS"/>
              </a:rPr>
              <a:t>GraphLab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, etc.)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555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27458"/>
            <a:ext cx="91910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err="1" smtClean="0">
                <a:latin typeface="Trebuchet MS"/>
              </a:rPr>
              <a:t>MapReduce</a:t>
            </a:r>
            <a:r>
              <a:rPr lang="en-US" sz="3200" kern="0" dirty="0" smtClean="0">
                <a:latin typeface="Trebuchet MS"/>
              </a:rPr>
              <a:t> Overview</a:t>
            </a:r>
            <a:endParaRPr lang="en-US" sz="24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9" descr="programmer-ic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" y="5913711"/>
            <a:ext cx="1101496" cy="929067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171559" y="4762751"/>
            <a:ext cx="535170" cy="693516"/>
            <a:chOff x="1678844" y="3327400"/>
            <a:chExt cx="450851" cy="457200"/>
          </a:xfrm>
        </p:grpSpPr>
        <p:sp>
          <p:nvSpPr>
            <p:cNvPr id="53" name="Rectangle 52"/>
            <p:cNvSpPr/>
            <p:nvPr/>
          </p:nvSpPr>
          <p:spPr>
            <a:xfrm>
              <a:off x="1678844" y="3327400"/>
              <a:ext cx="450851" cy="4572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688679" y="3378200"/>
              <a:ext cx="2984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29644" y="3479800"/>
              <a:ext cx="2984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42344" y="3594100"/>
              <a:ext cx="2857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824895" y="3708400"/>
              <a:ext cx="215900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/>
          <p:cNvCxnSpPr>
            <a:stCxn id="52" idx="0"/>
          </p:cNvCxnSpPr>
          <p:nvPr/>
        </p:nvCxnSpPr>
        <p:spPr>
          <a:xfrm flipH="1" flipV="1">
            <a:off x="540744" y="5570567"/>
            <a:ext cx="1180762" cy="438189"/>
          </a:xfrm>
          <a:prstGeom prst="straightConnector1">
            <a:avLst/>
          </a:prstGeom>
          <a:ln w="12700"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82503" y="6008756"/>
            <a:ext cx="1278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90000"/>
                </a:solidFill>
                <a:latin typeface="Chalkboard"/>
                <a:cs typeface="Chalkboard"/>
              </a:rPr>
              <a:t>map() function</a:t>
            </a:r>
            <a:endParaRPr lang="en-US" sz="20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261346" y="1257301"/>
            <a:ext cx="7565155" cy="3182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162443" y="1339209"/>
            <a:ext cx="1132668" cy="746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87348" y="3033417"/>
            <a:ext cx="62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…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187198" y="1424908"/>
            <a:ext cx="108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rebuchet MS"/>
                <a:cs typeface="Trebuchet MS"/>
              </a:rPr>
              <a:t>Mapper</a:t>
            </a:r>
          </a:p>
          <a:p>
            <a:pPr algn="ctr"/>
            <a:r>
              <a:rPr lang="en-US" sz="1400" dirty="0" smtClean="0">
                <a:latin typeface="Trebuchet MS"/>
                <a:cs typeface="Trebuchet MS"/>
              </a:rPr>
              <a:t>Machine</a:t>
            </a:r>
            <a:r>
              <a:rPr lang="en-US" sz="1400" baseline="-25000" dirty="0" smtClean="0">
                <a:latin typeface="Trebuchet MS"/>
                <a:cs typeface="Trebuchet MS"/>
              </a:rPr>
              <a:t>1</a:t>
            </a:r>
            <a:endParaRPr lang="en-US" sz="1400" dirty="0" smtClean="0">
              <a:latin typeface="Trebuchet MS"/>
              <a:cs typeface="Trebuchet MS"/>
            </a:endParaRPr>
          </a:p>
        </p:txBody>
      </p:sp>
      <p:cxnSp>
        <p:nvCxnSpPr>
          <p:cNvPr id="179" name="Elbow Connector 178"/>
          <p:cNvCxnSpPr/>
          <p:nvPr/>
        </p:nvCxnSpPr>
        <p:spPr>
          <a:xfrm rot="5400000" flipH="1" flipV="1">
            <a:off x="-7155" y="3453934"/>
            <a:ext cx="2073503" cy="46793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0" y="6928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147542" y="6008756"/>
            <a:ext cx="1278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90000"/>
                </a:solidFill>
                <a:latin typeface="Chalkboard"/>
                <a:cs typeface="Chalkboard"/>
              </a:rPr>
              <a:t>reduce() function</a:t>
            </a:r>
            <a:endParaRPr lang="en-US" sz="20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831702" y="4762751"/>
            <a:ext cx="535170" cy="693516"/>
            <a:chOff x="1678844" y="3327400"/>
            <a:chExt cx="450851" cy="457200"/>
          </a:xfrm>
        </p:grpSpPr>
        <p:sp>
          <p:nvSpPr>
            <p:cNvPr id="71" name="Rectangle 70"/>
            <p:cNvSpPr/>
            <p:nvPr/>
          </p:nvSpPr>
          <p:spPr>
            <a:xfrm>
              <a:off x="1678844" y="3327400"/>
              <a:ext cx="450851" cy="4572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688679" y="3378200"/>
              <a:ext cx="2984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729644" y="3479800"/>
              <a:ext cx="2984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742344" y="3594100"/>
              <a:ext cx="2857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824895" y="3708400"/>
              <a:ext cx="215900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Arrow Connector 77"/>
          <p:cNvCxnSpPr>
            <a:stCxn id="69" idx="0"/>
          </p:cNvCxnSpPr>
          <p:nvPr/>
        </p:nvCxnSpPr>
        <p:spPr>
          <a:xfrm flipH="1" flipV="1">
            <a:off x="1200887" y="5570567"/>
            <a:ext cx="1585658" cy="438189"/>
          </a:xfrm>
          <a:prstGeom prst="straightConnector1">
            <a:avLst/>
          </a:prstGeom>
          <a:ln w="12700"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5345796" y="2251305"/>
            <a:ext cx="1668380" cy="7291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875602" y="2305530"/>
            <a:ext cx="108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rebuchet MS"/>
                <a:cs typeface="Trebuchet MS"/>
              </a:rPr>
              <a:t>Reducer</a:t>
            </a:r>
          </a:p>
          <a:p>
            <a:pPr algn="ctr"/>
            <a:r>
              <a:rPr lang="en-US" sz="1400" dirty="0" smtClean="0">
                <a:latin typeface="Trebuchet MS"/>
                <a:cs typeface="Trebuchet MS"/>
              </a:rPr>
              <a:t>Machine</a:t>
            </a:r>
            <a:r>
              <a:rPr lang="en-US" sz="1400" baseline="-25000" dirty="0" smtClean="0">
                <a:latin typeface="Trebuchet MS"/>
                <a:cs typeface="Trebuchet MS"/>
              </a:rPr>
              <a:t>2</a:t>
            </a:r>
            <a:endParaRPr lang="en-US" sz="1400" dirty="0" smtClean="0">
              <a:latin typeface="Trebuchet MS"/>
              <a:cs typeface="Trebuchet MS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760348" y="2631912"/>
            <a:ext cx="965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15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10501" y="3048365"/>
            <a:ext cx="62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…</a:t>
            </a:r>
          </a:p>
        </p:txBody>
      </p:sp>
      <p:graphicFrame>
        <p:nvGraphicFramePr>
          <p:cNvPr id="111" name="Table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496902"/>
              </p:ext>
            </p:extLst>
          </p:nvPr>
        </p:nvGraphicFramePr>
        <p:xfrm>
          <a:off x="2222782" y="1395740"/>
          <a:ext cx="393417" cy="6418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93417"/>
              </a:tblGrid>
              <a:tr h="213944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4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4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2" name="Group 111"/>
          <p:cNvGrpSpPr/>
          <p:nvPr/>
        </p:nvGrpSpPr>
        <p:grpSpPr>
          <a:xfrm>
            <a:off x="1971396" y="1290905"/>
            <a:ext cx="888774" cy="705495"/>
            <a:chOff x="9353229" y="5922034"/>
            <a:chExt cx="888774" cy="705495"/>
          </a:xfrm>
        </p:grpSpPr>
        <p:sp>
          <p:nvSpPr>
            <p:cNvPr id="113" name="TextBox 112"/>
            <p:cNvSpPr txBox="1"/>
            <p:nvPr/>
          </p:nvSpPr>
          <p:spPr>
            <a:xfrm>
              <a:off x="9359987" y="5922034"/>
              <a:ext cx="88201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r</a:t>
              </a:r>
              <a:r>
                <a:rPr lang="en-US" sz="1500" baseline="-25000" dirty="0" smtClean="0"/>
                <a:t>1</a:t>
              </a:r>
              <a:endParaRPr lang="en-US" sz="15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9353229" y="6116549"/>
              <a:ext cx="88201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r</a:t>
              </a:r>
              <a:r>
                <a:rPr lang="en-US" sz="1500" baseline="-25000" dirty="0" smtClean="0"/>
                <a:t>2</a:t>
              </a:r>
              <a:endParaRPr lang="en-US" sz="15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355170" y="6304364"/>
              <a:ext cx="88201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r</a:t>
              </a:r>
              <a:r>
                <a:rPr lang="en-US" sz="1500" baseline="-25000" dirty="0" smtClean="0"/>
                <a:t>3</a:t>
              </a:r>
              <a:endParaRPr lang="en-US" sz="1500" dirty="0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2483526" y="1335309"/>
            <a:ext cx="8115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15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2483526" y="1563909"/>
            <a:ext cx="8115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15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483526" y="1767109"/>
            <a:ext cx="8115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15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34724" y="2300837"/>
            <a:ext cx="1515674" cy="323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/>
          <p:cNvSpPr txBox="1"/>
          <p:nvPr/>
        </p:nvSpPr>
        <p:spPr>
          <a:xfrm>
            <a:off x="5284742" y="2274543"/>
            <a:ext cx="1834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&lt;</a:t>
            </a:r>
            <a:r>
              <a:rPr lang="en-US" sz="1600" dirty="0" smtClean="0">
                <a:solidFill>
                  <a:srgbClr val="0000CC"/>
                </a:solidFill>
              </a:rPr>
              <a:t>k</a:t>
            </a:r>
            <a:r>
              <a:rPr lang="en-US" sz="1600" baseline="-25000" dirty="0" smtClean="0">
                <a:solidFill>
                  <a:srgbClr val="0000CC"/>
                </a:solidFill>
              </a:rPr>
              <a:t>2</a:t>
            </a:r>
            <a:r>
              <a:rPr lang="en-US" sz="1600" dirty="0" smtClean="0"/>
              <a:t>, {v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v</a:t>
            </a:r>
            <a:r>
              <a:rPr lang="en-US" sz="1600" baseline="-25000" dirty="0" smtClean="0"/>
              <a:t>5</a:t>
            </a:r>
            <a:r>
              <a:rPr lang="en-US" sz="1600" dirty="0" smtClean="0"/>
              <a:t>, …, </a:t>
            </a:r>
            <a:r>
              <a:rPr lang="en-US" sz="1600" dirty="0" err="1"/>
              <a:t>v</a:t>
            </a:r>
            <a:r>
              <a:rPr lang="en-US" sz="1600" baseline="-25000" dirty="0" err="1" smtClean="0"/>
              <a:t>m</a:t>
            </a:r>
            <a:r>
              <a:rPr lang="en-US" sz="1600" dirty="0" smtClean="0"/>
              <a:t>}&gt;</a:t>
            </a:r>
            <a:endParaRPr lang="en-US" sz="1600" dirty="0"/>
          </a:p>
        </p:txBody>
      </p:sp>
      <p:sp>
        <p:nvSpPr>
          <p:cNvPr id="181" name="Rectangle 180"/>
          <p:cNvSpPr/>
          <p:nvPr/>
        </p:nvSpPr>
        <p:spPr>
          <a:xfrm>
            <a:off x="5345796" y="1328667"/>
            <a:ext cx="1668380" cy="7291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875602" y="1349322"/>
            <a:ext cx="108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rebuchet MS"/>
                <a:cs typeface="Trebuchet MS"/>
              </a:rPr>
              <a:t>Reducer</a:t>
            </a:r>
          </a:p>
          <a:p>
            <a:pPr algn="ctr"/>
            <a:r>
              <a:rPr lang="en-US" sz="1400" dirty="0" smtClean="0">
                <a:latin typeface="Trebuchet MS"/>
                <a:cs typeface="Trebuchet MS"/>
              </a:rPr>
              <a:t>Machine</a:t>
            </a:r>
            <a:r>
              <a:rPr lang="en-US" sz="1400" baseline="-25000" dirty="0" smtClean="0">
                <a:latin typeface="Trebuchet MS"/>
                <a:cs typeface="Trebuchet MS"/>
              </a:rPr>
              <a:t>1</a:t>
            </a:r>
            <a:r>
              <a:rPr lang="en-US" sz="1400" dirty="0" smtClean="0">
                <a:latin typeface="Trebuchet MS"/>
                <a:cs typeface="Trebuchet MS"/>
              </a:rPr>
              <a:t> 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5760348" y="1709274"/>
            <a:ext cx="965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15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5434724" y="1378199"/>
            <a:ext cx="1515674" cy="323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/>
          <p:cNvSpPr txBox="1"/>
          <p:nvPr/>
        </p:nvSpPr>
        <p:spPr>
          <a:xfrm>
            <a:off x="5294996" y="1358136"/>
            <a:ext cx="1744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&lt;</a:t>
            </a:r>
            <a:r>
              <a:rPr lang="en-US" sz="1600" dirty="0" smtClean="0">
                <a:solidFill>
                  <a:srgbClr val="0000CC"/>
                </a:solidFill>
              </a:rPr>
              <a:t>k</a:t>
            </a:r>
            <a:r>
              <a:rPr lang="en-US" sz="1600" baseline="-25000" dirty="0">
                <a:solidFill>
                  <a:srgbClr val="0000CC"/>
                </a:solidFill>
              </a:rPr>
              <a:t>1</a:t>
            </a:r>
            <a:r>
              <a:rPr lang="en-US" sz="1600" dirty="0" smtClean="0"/>
              <a:t>, {v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v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}&gt;</a:t>
            </a:r>
            <a:endParaRPr lang="en-US" sz="1600" dirty="0"/>
          </a:p>
        </p:txBody>
      </p:sp>
      <p:sp>
        <p:nvSpPr>
          <p:cNvPr id="186" name="Rectangle 185"/>
          <p:cNvSpPr/>
          <p:nvPr/>
        </p:nvSpPr>
        <p:spPr>
          <a:xfrm>
            <a:off x="5371196" y="3557397"/>
            <a:ext cx="1668380" cy="7291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6875602" y="3539952"/>
            <a:ext cx="108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rebuchet MS"/>
                <a:cs typeface="Trebuchet MS"/>
              </a:rPr>
              <a:t>Reducer</a:t>
            </a:r>
          </a:p>
          <a:p>
            <a:pPr algn="ctr"/>
            <a:r>
              <a:rPr lang="en-US" sz="1400" dirty="0" err="1" smtClean="0">
                <a:latin typeface="Trebuchet MS"/>
                <a:cs typeface="Trebuchet MS"/>
              </a:rPr>
              <a:t>Machine</a:t>
            </a:r>
            <a:r>
              <a:rPr lang="en-US" sz="1400" baseline="-25000" dirty="0" err="1" smtClean="0">
                <a:latin typeface="Trebuchet MS"/>
                <a:cs typeface="Trebuchet MS"/>
              </a:rPr>
              <a:t>p</a:t>
            </a:r>
            <a:r>
              <a:rPr lang="en-US" sz="1400" dirty="0" smtClean="0">
                <a:latin typeface="Trebuchet MS"/>
                <a:cs typeface="Trebuchet MS"/>
              </a:rPr>
              <a:t> 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5785748" y="3938004"/>
            <a:ext cx="965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15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5422024" y="3606929"/>
            <a:ext cx="1581912" cy="323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TextBox 189"/>
          <p:cNvSpPr txBox="1"/>
          <p:nvPr/>
        </p:nvSpPr>
        <p:spPr>
          <a:xfrm>
            <a:off x="5282135" y="3567127"/>
            <a:ext cx="1834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&lt;</a:t>
            </a:r>
            <a:r>
              <a:rPr lang="en-US" sz="1600" dirty="0" err="1" smtClean="0">
                <a:solidFill>
                  <a:srgbClr val="0000CC"/>
                </a:solidFill>
              </a:rPr>
              <a:t>k</a:t>
            </a:r>
            <a:r>
              <a:rPr lang="en-US" sz="1600" baseline="-25000" dirty="0" err="1">
                <a:solidFill>
                  <a:srgbClr val="0000CC"/>
                </a:solidFill>
              </a:rPr>
              <a:t>p</a:t>
            </a:r>
            <a:r>
              <a:rPr lang="en-US" sz="1600" dirty="0" smtClean="0"/>
              <a:t>, {v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v</a:t>
            </a:r>
            <a:r>
              <a:rPr lang="en-US" sz="1600" baseline="-25000" dirty="0"/>
              <a:t>4</a:t>
            </a:r>
            <a:r>
              <a:rPr lang="en-US" sz="1600" dirty="0" smtClean="0"/>
              <a:t>, …, v</a:t>
            </a:r>
            <a:r>
              <a:rPr lang="en-US" sz="1600" baseline="-25000" dirty="0" smtClean="0"/>
              <a:t>m-2</a:t>
            </a:r>
            <a:r>
              <a:rPr lang="en-US" sz="1600" dirty="0" smtClean="0"/>
              <a:t>}&gt;</a:t>
            </a:r>
            <a:endParaRPr lang="en-US" sz="1600" dirty="0"/>
          </a:p>
        </p:txBody>
      </p:sp>
      <p:cxnSp>
        <p:nvCxnSpPr>
          <p:cNvPr id="34" name="Straight Arrow Connector 33"/>
          <p:cNvCxnSpPr>
            <a:stCxn id="169" idx="3"/>
            <a:endCxn id="185" idx="1"/>
          </p:cNvCxnSpPr>
          <p:nvPr/>
        </p:nvCxnSpPr>
        <p:spPr>
          <a:xfrm>
            <a:off x="3295111" y="1496892"/>
            <a:ext cx="1999885" cy="30521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>
            <a:off x="4310047" y="1217742"/>
            <a:ext cx="8945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halkboard"/>
                <a:cs typeface="Chalkboard"/>
              </a:rPr>
              <a:t>&lt;k</a:t>
            </a:r>
            <a:r>
              <a:rPr lang="en-US" sz="1500" baseline="-25000" dirty="0">
                <a:latin typeface="Chalkboard"/>
                <a:cs typeface="Chalkboard"/>
              </a:rPr>
              <a:t>1</a:t>
            </a:r>
            <a:r>
              <a:rPr lang="en-US" sz="1500" dirty="0" smtClean="0">
                <a:latin typeface="Chalkboard"/>
                <a:cs typeface="Chalkboard"/>
              </a:rPr>
              <a:t>, v</a:t>
            </a:r>
            <a:r>
              <a:rPr lang="en-US" sz="1500" baseline="-25000" dirty="0" smtClean="0">
                <a:latin typeface="Chalkboard"/>
                <a:cs typeface="Chalkboard"/>
              </a:rPr>
              <a:t>1</a:t>
            </a:r>
            <a:r>
              <a:rPr lang="en-US" sz="1500" dirty="0" smtClean="0">
                <a:latin typeface="Chalkboard"/>
                <a:cs typeface="Chalkboard"/>
              </a:rPr>
              <a:t>&gt; </a:t>
            </a:r>
            <a:endParaRPr lang="en-US" sz="1500" dirty="0">
              <a:latin typeface="Chalkboard"/>
              <a:cs typeface="Chalkboard"/>
            </a:endParaRPr>
          </a:p>
        </p:txBody>
      </p:sp>
      <p:cxnSp>
        <p:nvCxnSpPr>
          <p:cNvPr id="199" name="Straight Arrow Connector 198"/>
          <p:cNvCxnSpPr>
            <a:stCxn id="169" idx="3"/>
            <a:endCxn id="190" idx="1"/>
          </p:cNvCxnSpPr>
          <p:nvPr/>
        </p:nvCxnSpPr>
        <p:spPr>
          <a:xfrm>
            <a:off x="3295111" y="1496892"/>
            <a:ext cx="1987024" cy="2239512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 rot="2758775">
            <a:off x="3842077" y="2082736"/>
            <a:ext cx="8945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halkboard"/>
                <a:cs typeface="Chalkboard"/>
              </a:rPr>
              <a:t>&lt;</a:t>
            </a:r>
            <a:r>
              <a:rPr lang="en-US" sz="1500" dirty="0" err="1" smtClean="0">
                <a:latin typeface="Chalkboard"/>
                <a:cs typeface="Chalkboard"/>
              </a:rPr>
              <a:t>k</a:t>
            </a:r>
            <a:r>
              <a:rPr lang="en-US" sz="1500" baseline="-25000" dirty="0" err="1" smtClean="0">
                <a:latin typeface="Chalkboard"/>
                <a:cs typeface="Chalkboard"/>
              </a:rPr>
              <a:t>p</a:t>
            </a:r>
            <a:r>
              <a:rPr lang="en-US" sz="1500" dirty="0" smtClean="0">
                <a:latin typeface="Chalkboard"/>
                <a:cs typeface="Chalkboard"/>
              </a:rPr>
              <a:t>, v</a:t>
            </a:r>
            <a:r>
              <a:rPr lang="en-US" sz="1500" baseline="-25000" dirty="0" smtClean="0">
                <a:latin typeface="Chalkboard"/>
                <a:cs typeface="Chalkboard"/>
              </a:rPr>
              <a:t>4</a:t>
            </a:r>
            <a:r>
              <a:rPr lang="en-US" sz="1500" dirty="0" smtClean="0">
                <a:latin typeface="Chalkboard"/>
                <a:cs typeface="Chalkboard"/>
              </a:rPr>
              <a:t>&gt; </a:t>
            </a:r>
            <a:endParaRPr lang="en-US" sz="1500" dirty="0">
              <a:latin typeface="Chalkboard"/>
              <a:cs typeface="Chalkboard"/>
            </a:endParaRPr>
          </a:p>
        </p:txBody>
      </p:sp>
      <p:cxnSp>
        <p:nvCxnSpPr>
          <p:cNvPr id="203" name="Straight Arrow Connector 202"/>
          <p:cNvCxnSpPr>
            <a:stCxn id="171" idx="3"/>
            <a:endCxn id="185" idx="1"/>
          </p:cNvCxnSpPr>
          <p:nvPr/>
        </p:nvCxnSpPr>
        <p:spPr>
          <a:xfrm flipV="1">
            <a:off x="3295111" y="1527413"/>
            <a:ext cx="1999885" cy="19807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 rot="21403520">
            <a:off x="3534937" y="1411185"/>
            <a:ext cx="8945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halkboard"/>
                <a:cs typeface="Chalkboard"/>
              </a:rPr>
              <a:t>&lt;k</a:t>
            </a:r>
            <a:r>
              <a:rPr lang="en-US" sz="1500" baseline="-25000" dirty="0" smtClean="0">
                <a:latin typeface="Chalkboard"/>
                <a:cs typeface="Chalkboard"/>
              </a:rPr>
              <a:t>1</a:t>
            </a:r>
            <a:r>
              <a:rPr lang="en-US" sz="1500" dirty="0" smtClean="0">
                <a:latin typeface="Chalkboard"/>
                <a:cs typeface="Chalkboard"/>
              </a:rPr>
              <a:t>, v</a:t>
            </a:r>
            <a:r>
              <a:rPr lang="en-US" sz="1500" baseline="-25000" dirty="0" smtClean="0">
                <a:latin typeface="Chalkboard"/>
                <a:cs typeface="Chalkboard"/>
              </a:rPr>
              <a:t>2</a:t>
            </a:r>
            <a:r>
              <a:rPr lang="en-US" sz="1500" dirty="0" smtClean="0">
                <a:latin typeface="Chalkboard"/>
                <a:cs typeface="Chalkboard"/>
              </a:rPr>
              <a:t>&gt; </a:t>
            </a:r>
            <a:endParaRPr lang="en-US" sz="1500" dirty="0">
              <a:latin typeface="Chalkboard"/>
              <a:cs typeface="Chalkboard"/>
            </a:endParaRPr>
          </a:p>
        </p:txBody>
      </p:sp>
      <p:cxnSp>
        <p:nvCxnSpPr>
          <p:cNvPr id="205" name="Straight Arrow Connector 204"/>
          <p:cNvCxnSpPr>
            <a:stCxn id="171" idx="3"/>
            <a:endCxn id="180" idx="1"/>
          </p:cNvCxnSpPr>
          <p:nvPr/>
        </p:nvCxnSpPr>
        <p:spPr>
          <a:xfrm>
            <a:off x="3295111" y="1725492"/>
            <a:ext cx="1989631" cy="718328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Rectangle 207"/>
          <p:cNvSpPr/>
          <p:nvPr/>
        </p:nvSpPr>
        <p:spPr>
          <a:xfrm>
            <a:off x="2150901" y="2188714"/>
            <a:ext cx="1144209" cy="746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175657" y="2274413"/>
            <a:ext cx="108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rebuchet MS"/>
                <a:cs typeface="Trebuchet MS"/>
              </a:rPr>
              <a:t>Mapper</a:t>
            </a:r>
          </a:p>
          <a:p>
            <a:pPr algn="ctr"/>
            <a:r>
              <a:rPr lang="en-US" sz="1400" dirty="0" smtClean="0">
                <a:latin typeface="Trebuchet MS"/>
                <a:cs typeface="Trebuchet MS"/>
              </a:rPr>
              <a:t>Machine</a:t>
            </a:r>
            <a:r>
              <a:rPr lang="en-US" sz="1400" baseline="-25000" dirty="0">
                <a:latin typeface="Trebuchet MS"/>
                <a:cs typeface="Trebuchet MS"/>
              </a:rPr>
              <a:t>2</a:t>
            </a:r>
            <a:endParaRPr lang="en-US" sz="1400" dirty="0" smtClean="0">
              <a:latin typeface="Trebuchet MS"/>
              <a:cs typeface="Trebuchet MS"/>
            </a:endParaRPr>
          </a:p>
        </p:txBody>
      </p:sp>
      <p:graphicFrame>
        <p:nvGraphicFramePr>
          <p:cNvPr id="210" name="Table 2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039721"/>
              </p:ext>
            </p:extLst>
          </p:nvPr>
        </p:nvGraphicFramePr>
        <p:xfrm>
          <a:off x="2211241" y="2245245"/>
          <a:ext cx="393417" cy="6418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93417"/>
              </a:tblGrid>
              <a:tr h="213944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4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4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11" name="Group 210"/>
          <p:cNvGrpSpPr/>
          <p:nvPr/>
        </p:nvGrpSpPr>
        <p:grpSpPr>
          <a:xfrm>
            <a:off x="1959855" y="2140410"/>
            <a:ext cx="888774" cy="705495"/>
            <a:chOff x="9353229" y="5922034"/>
            <a:chExt cx="888774" cy="705495"/>
          </a:xfrm>
        </p:grpSpPr>
        <p:sp>
          <p:nvSpPr>
            <p:cNvPr id="212" name="TextBox 211"/>
            <p:cNvSpPr txBox="1"/>
            <p:nvPr/>
          </p:nvSpPr>
          <p:spPr>
            <a:xfrm>
              <a:off x="9359987" y="5922034"/>
              <a:ext cx="88201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r</a:t>
              </a:r>
              <a:r>
                <a:rPr lang="en-US" sz="1500" baseline="-25000" dirty="0"/>
                <a:t>4</a:t>
              </a:r>
              <a:endParaRPr lang="en-US" sz="1500" dirty="0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9353229" y="6116549"/>
              <a:ext cx="88201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r</a:t>
              </a:r>
              <a:r>
                <a:rPr lang="en-US" sz="1500" baseline="-25000" dirty="0"/>
                <a:t>5</a:t>
              </a:r>
              <a:endParaRPr lang="en-US" sz="1500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9355170" y="6304364"/>
              <a:ext cx="88201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r</a:t>
              </a:r>
              <a:r>
                <a:rPr lang="en-US" sz="1500" baseline="-25000" dirty="0"/>
                <a:t>6</a:t>
              </a:r>
              <a:endParaRPr lang="en-US" sz="1500" dirty="0"/>
            </a:p>
          </p:txBody>
        </p:sp>
      </p:grpSp>
      <p:sp>
        <p:nvSpPr>
          <p:cNvPr id="215" name="TextBox 214"/>
          <p:cNvSpPr txBox="1"/>
          <p:nvPr/>
        </p:nvSpPr>
        <p:spPr>
          <a:xfrm>
            <a:off x="2471985" y="2184814"/>
            <a:ext cx="8115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15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2471985" y="2413414"/>
            <a:ext cx="8115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15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2471985" y="2616614"/>
            <a:ext cx="8115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15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cxnSp>
        <p:nvCxnSpPr>
          <p:cNvPr id="218" name="Straight Arrow Connector 217"/>
          <p:cNvCxnSpPr>
            <a:stCxn id="216" idx="3"/>
            <a:endCxn id="190" idx="1"/>
          </p:cNvCxnSpPr>
          <p:nvPr/>
        </p:nvCxnSpPr>
        <p:spPr>
          <a:xfrm>
            <a:off x="3283570" y="2574997"/>
            <a:ext cx="1998565" cy="1161407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1" name="Rectangle 220"/>
          <p:cNvSpPr/>
          <p:nvPr/>
        </p:nvSpPr>
        <p:spPr>
          <a:xfrm>
            <a:off x="2153218" y="3469884"/>
            <a:ext cx="1130352" cy="746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1177973" y="3555583"/>
            <a:ext cx="108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rebuchet MS"/>
                <a:cs typeface="Trebuchet MS"/>
              </a:rPr>
              <a:t>Mapper</a:t>
            </a:r>
          </a:p>
          <a:p>
            <a:pPr algn="ctr"/>
            <a:r>
              <a:rPr lang="en-US" sz="1400" dirty="0" err="1" smtClean="0">
                <a:latin typeface="Trebuchet MS"/>
                <a:cs typeface="Trebuchet MS"/>
              </a:rPr>
              <a:t>Machine</a:t>
            </a:r>
            <a:r>
              <a:rPr lang="en-US" sz="1400" baseline="-25000" dirty="0" err="1" smtClean="0">
                <a:latin typeface="Trebuchet MS"/>
                <a:cs typeface="Trebuchet MS"/>
              </a:rPr>
              <a:t>k</a:t>
            </a:r>
            <a:endParaRPr lang="en-US" sz="1400" dirty="0" smtClean="0">
              <a:latin typeface="Trebuchet MS"/>
              <a:cs typeface="Trebuchet MS"/>
            </a:endParaRPr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011263"/>
              </p:ext>
            </p:extLst>
          </p:nvPr>
        </p:nvGraphicFramePr>
        <p:xfrm>
          <a:off x="2213557" y="3526415"/>
          <a:ext cx="393417" cy="6418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93417"/>
              </a:tblGrid>
              <a:tr h="213944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4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4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24" name="Group 223"/>
          <p:cNvGrpSpPr/>
          <p:nvPr/>
        </p:nvGrpSpPr>
        <p:grpSpPr>
          <a:xfrm>
            <a:off x="1962171" y="3421580"/>
            <a:ext cx="888774" cy="705495"/>
            <a:chOff x="9353229" y="5922034"/>
            <a:chExt cx="888774" cy="705495"/>
          </a:xfrm>
        </p:grpSpPr>
        <p:sp>
          <p:nvSpPr>
            <p:cNvPr id="225" name="TextBox 224"/>
            <p:cNvSpPr txBox="1"/>
            <p:nvPr/>
          </p:nvSpPr>
          <p:spPr>
            <a:xfrm>
              <a:off x="9359987" y="5922034"/>
              <a:ext cx="88201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r</a:t>
              </a:r>
              <a:r>
                <a:rPr lang="en-US" sz="1500" baseline="-25000" dirty="0" smtClean="0"/>
                <a:t>m-2</a:t>
              </a:r>
              <a:endParaRPr lang="en-US" sz="1500" dirty="0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9353229" y="6116549"/>
              <a:ext cx="88201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r</a:t>
              </a:r>
              <a:r>
                <a:rPr lang="en-US" sz="1500" baseline="-25000" dirty="0" smtClean="0"/>
                <a:t>m-1</a:t>
              </a:r>
              <a:endParaRPr lang="en-US" sz="1500" dirty="0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9355170" y="6304364"/>
              <a:ext cx="88201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err="1" smtClean="0"/>
                <a:t>r</a:t>
              </a:r>
              <a:r>
                <a:rPr lang="en-US" sz="1500" baseline="-25000" dirty="0" err="1"/>
                <a:t>m</a:t>
              </a:r>
              <a:endParaRPr lang="en-US" sz="1500" dirty="0"/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2512545" y="3480745"/>
            <a:ext cx="8115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15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474301" y="3694584"/>
            <a:ext cx="8115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15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2474301" y="3897784"/>
            <a:ext cx="8115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15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cxnSp>
        <p:nvCxnSpPr>
          <p:cNvPr id="231" name="Straight Arrow Connector 230"/>
          <p:cNvCxnSpPr>
            <a:stCxn id="228" idx="3"/>
            <a:endCxn id="190" idx="1"/>
          </p:cNvCxnSpPr>
          <p:nvPr/>
        </p:nvCxnSpPr>
        <p:spPr>
          <a:xfrm>
            <a:off x="3324130" y="3642328"/>
            <a:ext cx="1958005" cy="9407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stCxn id="230" idx="3"/>
            <a:endCxn id="190" idx="1"/>
          </p:cNvCxnSpPr>
          <p:nvPr/>
        </p:nvCxnSpPr>
        <p:spPr>
          <a:xfrm flipV="1">
            <a:off x="3285886" y="3736404"/>
            <a:ext cx="1996249" cy="322963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229" idx="3"/>
            <a:endCxn id="180" idx="1"/>
          </p:cNvCxnSpPr>
          <p:nvPr/>
        </p:nvCxnSpPr>
        <p:spPr>
          <a:xfrm flipV="1">
            <a:off x="3285886" y="2443820"/>
            <a:ext cx="1998856" cy="1412347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 rot="21224373">
            <a:off x="3697319" y="3460392"/>
            <a:ext cx="8945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halkboard"/>
                <a:cs typeface="Chalkboard"/>
              </a:rPr>
              <a:t>&lt;</a:t>
            </a:r>
            <a:r>
              <a:rPr lang="en-US" sz="1500" dirty="0" err="1" smtClean="0">
                <a:latin typeface="Chalkboard"/>
                <a:cs typeface="Chalkboard"/>
              </a:rPr>
              <a:t>k</a:t>
            </a:r>
            <a:r>
              <a:rPr lang="en-US" sz="1500" baseline="-25000" dirty="0" err="1" smtClean="0">
                <a:latin typeface="Chalkboard"/>
                <a:cs typeface="Chalkboard"/>
              </a:rPr>
              <a:t>p</a:t>
            </a:r>
            <a:r>
              <a:rPr lang="en-US" sz="1500" dirty="0" smtClean="0">
                <a:latin typeface="Chalkboard"/>
                <a:cs typeface="Chalkboard"/>
              </a:rPr>
              <a:t>, </a:t>
            </a:r>
            <a:r>
              <a:rPr lang="en-US" sz="1500" dirty="0" err="1">
                <a:latin typeface="Chalkboard"/>
                <a:cs typeface="Chalkboard"/>
              </a:rPr>
              <a:t>v</a:t>
            </a:r>
            <a:r>
              <a:rPr lang="en-US" sz="1500" baseline="-25000" dirty="0" err="1" smtClean="0">
                <a:latin typeface="Chalkboard"/>
                <a:cs typeface="Chalkboard"/>
              </a:rPr>
              <a:t>m</a:t>
            </a:r>
            <a:r>
              <a:rPr lang="en-US" sz="1500" dirty="0" smtClean="0">
                <a:latin typeface="Chalkboard"/>
                <a:cs typeface="Chalkboard"/>
              </a:rPr>
              <a:t>&gt; </a:t>
            </a:r>
            <a:endParaRPr lang="en-US" sz="1500" dirty="0">
              <a:latin typeface="Chalkboard"/>
              <a:cs typeface="Chalkboard"/>
            </a:endParaRPr>
          </a:p>
        </p:txBody>
      </p:sp>
      <p:sp>
        <p:nvSpPr>
          <p:cNvPr id="243" name="TextBox 242"/>
          <p:cNvSpPr txBox="1"/>
          <p:nvPr/>
        </p:nvSpPr>
        <p:spPr>
          <a:xfrm rot="19426269">
            <a:off x="3411091" y="2966878"/>
            <a:ext cx="9856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halkboard"/>
                <a:cs typeface="Chalkboard"/>
              </a:rPr>
              <a:t>&lt;k</a:t>
            </a:r>
            <a:r>
              <a:rPr lang="en-US" sz="1500" baseline="-25000" dirty="0">
                <a:latin typeface="Chalkboard"/>
                <a:cs typeface="Chalkboard"/>
              </a:rPr>
              <a:t>2</a:t>
            </a:r>
            <a:r>
              <a:rPr lang="en-US" sz="1500" dirty="0" smtClean="0">
                <a:latin typeface="Chalkboard"/>
                <a:cs typeface="Chalkboard"/>
              </a:rPr>
              <a:t>, v</a:t>
            </a:r>
            <a:r>
              <a:rPr lang="en-US" sz="1500" baseline="-25000" dirty="0" smtClean="0">
                <a:latin typeface="Chalkboard"/>
                <a:cs typeface="Chalkboard"/>
              </a:rPr>
              <a:t>m-1</a:t>
            </a:r>
            <a:r>
              <a:rPr lang="en-US" sz="1500" dirty="0" smtClean="0">
                <a:latin typeface="Chalkboard"/>
                <a:cs typeface="Chalkboard"/>
              </a:rPr>
              <a:t>&gt; </a:t>
            </a:r>
            <a:endParaRPr lang="en-US" sz="1500" dirty="0">
              <a:latin typeface="Chalkboard"/>
              <a:cs typeface="Chalkboard"/>
            </a:endParaRPr>
          </a:p>
        </p:txBody>
      </p:sp>
      <p:sp>
        <p:nvSpPr>
          <p:cNvPr id="248" name="TextBox 247"/>
          <p:cNvSpPr txBox="1"/>
          <p:nvPr/>
        </p:nvSpPr>
        <p:spPr>
          <a:xfrm rot="275802">
            <a:off x="3926040" y="3214951"/>
            <a:ext cx="10335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halkboard"/>
                <a:cs typeface="Chalkboard"/>
              </a:rPr>
              <a:t>&lt;</a:t>
            </a:r>
            <a:r>
              <a:rPr lang="en-US" sz="1500" dirty="0" err="1" smtClean="0">
                <a:latin typeface="Chalkboard"/>
                <a:cs typeface="Chalkboard"/>
              </a:rPr>
              <a:t>k</a:t>
            </a:r>
            <a:r>
              <a:rPr lang="en-US" sz="1500" baseline="-25000" dirty="0" err="1" smtClean="0">
                <a:latin typeface="Chalkboard"/>
                <a:cs typeface="Chalkboard"/>
              </a:rPr>
              <a:t>p</a:t>
            </a:r>
            <a:r>
              <a:rPr lang="en-US" sz="1500" dirty="0" smtClean="0">
                <a:latin typeface="Chalkboard"/>
                <a:cs typeface="Chalkboard"/>
              </a:rPr>
              <a:t>, v</a:t>
            </a:r>
            <a:r>
              <a:rPr lang="en-US" sz="1500" baseline="-25000" dirty="0" smtClean="0">
                <a:latin typeface="Chalkboard"/>
                <a:cs typeface="Chalkboard"/>
              </a:rPr>
              <a:t>m-2</a:t>
            </a:r>
            <a:r>
              <a:rPr lang="en-US" sz="1500" dirty="0" smtClean="0">
                <a:latin typeface="Chalkboard"/>
                <a:cs typeface="Chalkboard"/>
              </a:rPr>
              <a:t>&gt; </a:t>
            </a:r>
            <a:endParaRPr lang="en-US" sz="1500" dirty="0">
              <a:latin typeface="Chalkboard"/>
              <a:cs typeface="Chalkboard"/>
            </a:endParaRPr>
          </a:p>
        </p:txBody>
      </p:sp>
      <p:sp>
        <p:nvSpPr>
          <p:cNvPr id="249" name="TextBox 248"/>
          <p:cNvSpPr txBox="1"/>
          <p:nvPr/>
        </p:nvSpPr>
        <p:spPr>
          <a:xfrm rot="1723386">
            <a:off x="3757961" y="2646856"/>
            <a:ext cx="8945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halkboard"/>
                <a:cs typeface="Chalkboard"/>
              </a:rPr>
              <a:t>&lt;</a:t>
            </a:r>
            <a:r>
              <a:rPr lang="en-US" sz="1500" dirty="0" err="1" smtClean="0">
                <a:latin typeface="Chalkboard"/>
                <a:cs typeface="Chalkboard"/>
              </a:rPr>
              <a:t>k</a:t>
            </a:r>
            <a:r>
              <a:rPr lang="en-US" sz="1500" baseline="-25000" dirty="0" err="1" smtClean="0">
                <a:latin typeface="Chalkboard"/>
                <a:cs typeface="Chalkboard"/>
              </a:rPr>
              <a:t>p</a:t>
            </a:r>
            <a:r>
              <a:rPr lang="en-US" sz="1500" dirty="0" smtClean="0">
                <a:latin typeface="Chalkboard"/>
                <a:cs typeface="Chalkboard"/>
              </a:rPr>
              <a:t>, v</a:t>
            </a:r>
            <a:r>
              <a:rPr lang="en-US" sz="1500" baseline="-25000" dirty="0" smtClean="0">
                <a:latin typeface="Chalkboard"/>
                <a:cs typeface="Chalkboard"/>
              </a:rPr>
              <a:t>5</a:t>
            </a:r>
            <a:r>
              <a:rPr lang="en-US" sz="1500" dirty="0" smtClean="0">
                <a:latin typeface="Chalkboard"/>
                <a:cs typeface="Chalkboard"/>
              </a:rPr>
              <a:t>&gt; </a:t>
            </a:r>
            <a:endParaRPr lang="en-US" sz="1500" dirty="0">
              <a:latin typeface="Chalkboard"/>
              <a:cs typeface="Chalkboard"/>
            </a:endParaRPr>
          </a:p>
        </p:txBody>
      </p:sp>
      <p:sp>
        <p:nvSpPr>
          <p:cNvPr id="255" name="TextBox 254"/>
          <p:cNvSpPr txBox="1"/>
          <p:nvPr/>
        </p:nvSpPr>
        <p:spPr>
          <a:xfrm rot="1076616">
            <a:off x="4168829" y="1803603"/>
            <a:ext cx="8945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halkboard"/>
                <a:cs typeface="Chalkboard"/>
              </a:rPr>
              <a:t>&lt;k</a:t>
            </a:r>
            <a:r>
              <a:rPr lang="en-US" sz="1500" baseline="-25000" dirty="0">
                <a:latin typeface="Chalkboard"/>
                <a:cs typeface="Chalkboard"/>
              </a:rPr>
              <a:t>2</a:t>
            </a:r>
            <a:r>
              <a:rPr lang="en-US" sz="1500" dirty="0" smtClean="0">
                <a:latin typeface="Chalkboard"/>
                <a:cs typeface="Chalkboard"/>
              </a:rPr>
              <a:t>, v</a:t>
            </a:r>
            <a:r>
              <a:rPr lang="en-US" sz="1500" baseline="-25000" dirty="0" smtClean="0">
                <a:latin typeface="Chalkboard"/>
                <a:cs typeface="Chalkboard"/>
              </a:rPr>
              <a:t>2</a:t>
            </a:r>
            <a:r>
              <a:rPr lang="en-US" sz="1500" dirty="0" smtClean="0">
                <a:latin typeface="Chalkboard"/>
                <a:cs typeface="Chalkboard"/>
              </a:rPr>
              <a:t>&gt; </a:t>
            </a:r>
            <a:endParaRPr lang="en-US" sz="1500" dirty="0">
              <a:latin typeface="Chalkboard"/>
              <a:cs typeface="Chalkboard"/>
            </a:endParaRPr>
          </a:p>
        </p:txBody>
      </p:sp>
      <p:graphicFrame>
        <p:nvGraphicFramePr>
          <p:cNvPr id="349" name="Table 3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159542"/>
              </p:ext>
            </p:extLst>
          </p:nvPr>
        </p:nvGraphicFramePr>
        <p:xfrm>
          <a:off x="8192283" y="1506239"/>
          <a:ext cx="393417" cy="42788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93417"/>
              </a:tblGrid>
              <a:tr h="213944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4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50" name="Table 3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919463"/>
              </p:ext>
            </p:extLst>
          </p:nvPr>
        </p:nvGraphicFramePr>
        <p:xfrm>
          <a:off x="8189735" y="2340785"/>
          <a:ext cx="393417" cy="6418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93417"/>
              </a:tblGrid>
              <a:tr h="213944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4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4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1" name="Table 3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564366"/>
              </p:ext>
            </p:extLst>
          </p:nvPr>
        </p:nvGraphicFramePr>
        <p:xfrm>
          <a:off x="8186818" y="3760183"/>
          <a:ext cx="393417" cy="42788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93417"/>
              </a:tblGrid>
              <a:tr h="213944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3944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352" name="Group 351"/>
          <p:cNvGrpSpPr/>
          <p:nvPr/>
        </p:nvGrpSpPr>
        <p:grpSpPr>
          <a:xfrm>
            <a:off x="8065582" y="1155874"/>
            <a:ext cx="647118" cy="758395"/>
            <a:chOff x="-1202637" y="667497"/>
            <a:chExt cx="647118" cy="758395"/>
          </a:xfrm>
        </p:grpSpPr>
        <p:sp>
          <p:nvSpPr>
            <p:cNvPr id="354" name="TextBox 353"/>
            <p:cNvSpPr txBox="1"/>
            <p:nvPr/>
          </p:nvSpPr>
          <p:spPr>
            <a:xfrm>
              <a:off x="-1097605" y="908575"/>
              <a:ext cx="44799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o</a:t>
              </a:r>
              <a:r>
                <a:rPr lang="en-US" sz="1500" baseline="-25000" dirty="0" smtClean="0"/>
                <a:t>1</a:t>
              </a:r>
              <a:endParaRPr lang="en-US" sz="1500" dirty="0"/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-1101038" y="1102727"/>
              <a:ext cx="44799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o</a:t>
              </a:r>
              <a:r>
                <a:rPr lang="en-US" sz="1500" baseline="-25000" dirty="0"/>
                <a:t>2</a:t>
              </a:r>
              <a:endParaRPr lang="en-US" sz="1500" dirty="0"/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-1202637" y="667497"/>
              <a:ext cx="64711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/>
                <a:t>Out</a:t>
              </a:r>
              <a:r>
                <a:rPr lang="en-US" sz="1700" baseline="-25000" dirty="0"/>
                <a:t>1</a:t>
              </a:r>
              <a:endParaRPr lang="en-US" sz="1700" dirty="0"/>
            </a:p>
          </p:txBody>
        </p:sp>
      </p:grpSp>
      <p:grpSp>
        <p:nvGrpSpPr>
          <p:cNvPr id="357" name="Group 356"/>
          <p:cNvGrpSpPr/>
          <p:nvPr/>
        </p:nvGrpSpPr>
        <p:grpSpPr>
          <a:xfrm>
            <a:off x="8050035" y="2000585"/>
            <a:ext cx="647118" cy="946573"/>
            <a:chOff x="-1202637" y="667497"/>
            <a:chExt cx="647118" cy="946573"/>
          </a:xfrm>
        </p:grpSpPr>
        <p:sp>
          <p:nvSpPr>
            <p:cNvPr id="358" name="TextBox 357"/>
            <p:cNvSpPr txBox="1"/>
            <p:nvPr/>
          </p:nvSpPr>
          <p:spPr>
            <a:xfrm>
              <a:off x="-1100052" y="1290905"/>
              <a:ext cx="44799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o</a:t>
              </a:r>
              <a:r>
                <a:rPr lang="en-US" sz="1500" baseline="-25000" dirty="0"/>
                <a:t>5</a:t>
              </a:r>
              <a:endParaRPr lang="en-US" sz="1500" dirty="0"/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-1097605" y="908575"/>
              <a:ext cx="44799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o</a:t>
              </a:r>
              <a:r>
                <a:rPr lang="en-US" sz="1500" baseline="-25000" dirty="0"/>
                <a:t>3</a:t>
              </a:r>
              <a:endParaRPr lang="en-US" sz="1500" dirty="0"/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-1101038" y="1103090"/>
              <a:ext cx="44799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o</a:t>
              </a:r>
              <a:r>
                <a:rPr lang="en-US" sz="1500" baseline="-25000" dirty="0"/>
                <a:t>4</a:t>
              </a:r>
              <a:endParaRPr lang="en-US" sz="1500" dirty="0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-1202637" y="667497"/>
              <a:ext cx="64711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/>
                <a:t>Out</a:t>
              </a:r>
              <a:r>
                <a:rPr lang="en-US" sz="1700" baseline="-25000" dirty="0"/>
                <a:t>2</a:t>
              </a:r>
              <a:endParaRPr lang="en-US" sz="1700" dirty="0"/>
            </a:p>
          </p:txBody>
        </p:sp>
      </p:grpSp>
      <p:grpSp>
        <p:nvGrpSpPr>
          <p:cNvPr id="362" name="Group 361"/>
          <p:cNvGrpSpPr/>
          <p:nvPr/>
        </p:nvGrpSpPr>
        <p:grpSpPr>
          <a:xfrm>
            <a:off x="8062735" y="3397386"/>
            <a:ext cx="647118" cy="790562"/>
            <a:chOff x="-1202637" y="667497"/>
            <a:chExt cx="647118" cy="790562"/>
          </a:xfrm>
        </p:grpSpPr>
        <p:sp>
          <p:nvSpPr>
            <p:cNvPr id="364" name="TextBox 363"/>
            <p:cNvSpPr txBox="1"/>
            <p:nvPr/>
          </p:nvSpPr>
          <p:spPr>
            <a:xfrm>
              <a:off x="-1135705" y="933975"/>
              <a:ext cx="54208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o</a:t>
              </a:r>
              <a:r>
                <a:rPr lang="en-US" sz="1500" baseline="-25000" dirty="0" smtClean="0"/>
                <a:t>t-1</a:t>
              </a:r>
              <a:endParaRPr lang="en-US" sz="1500" dirty="0"/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-1139138" y="1134894"/>
              <a:ext cx="54551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err="1" smtClean="0"/>
                <a:t>o</a:t>
              </a:r>
              <a:r>
                <a:rPr lang="en-US" sz="1500" baseline="-25000" dirty="0" err="1" smtClean="0"/>
                <a:t>t</a:t>
              </a:r>
              <a:endParaRPr lang="en-US" sz="1500" dirty="0"/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-1202637" y="667497"/>
              <a:ext cx="64711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err="1" smtClean="0"/>
                <a:t>Out</a:t>
              </a:r>
              <a:r>
                <a:rPr lang="en-US" sz="1700" baseline="-25000" dirty="0" err="1" smtClean="0"/>
                <a:t>p</a:t>
              </a:r>
              <a:endParaRPr lang="en-US" sz="1700" dirty="0"/>
            </a:p>
          </p:txBody>
        </p:sp>
      </p:grpSp>
      <p:sp>
        <p:nvSpPr>
          <p:cNvPr id="367" name="TextBox 366"/>
          <p:cNvSpPr txBox="1"/>
          <p:nvPr/>
        </p:nvSpPr>
        <p:spPr>
          <a:xfrm>
            <a:off x="8197753" y="2963996"/>
            <a:ext cx="36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77" name="Rectangle 376"/>
          <p:cNvSpPr/>
          <p:nvPr/>
        </p:nvSpPr>
        <p:spPr>
          <a:xfrm>
            <a:off x="1086756" y="768396"/>
            <a:ext cx="7841343" cy="384170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3" name="Straight Arrow Connector 382"/>
          <p:cNvCxnSpPr/>
          <p:nvPr/>
        </p:nvCxnSpPr>
        <p:spPr>
          <a:xfrm flipV="1">
            <a:off x="7760351" y="1619687"/>
            <a:ext cx="356616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Arrow Connector 384"/>
          <p:cNvCxnSpPr/>
          <p:nvPr/>
        </p:nvCxnSpPr>
        <p:spPr>
          <a:xfrm flipV="1">
            <a:off x="7785751" y="2609715"/>
            <a:ext cx="356616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Arrow Connector 385"/>
          <p:cNvCxnSpPr/>
          <p:nvPr/>
        </p:nvCxnSpPr>
        <p:spPr>
          <a:xfrm flipV="1">
            <a:off x="7785751" y="3854881"/>
            <a:ext cx="356616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343202" y="798462"/>
            <a:ext cx="21642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Trebuchet MS"/>
                <a:cs typeface="Trebuchet MS"/>
              </a:rPr>
              <a:t>Cluster</a:t>
            </a:r>
            <a:endParaRPr lang="en-US" sz="2600" dirty="0"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28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9" grpId="0"/>
      <p:bldP spid="134" grpId="0"/>
      <p:bldP spid="169" grpId="0"/>
      <p:bldP spid="171" grpId="0"/>
      <p:bldP spid="172" grpId="0"/>
      <p:bldP spid="27" grpId="0" animBg="1"/>
      <p:bldP spid="180" grpId="0"/>
      <p:bldP spid="183" grpId="0"/>
      <p:bldP spid="184" grpId="0" animBg="1"/>
      <p:bldP spid="185" grpId="0"/>
      <p:bldP spid="188" grpId="0"/>
      <p:bldP spid="189" grpId="0" animBg="1"/>
      <p:bldP spid="190" grpId="0"/>
      <p:bldP spid="198" grpId="0"/>
      <p:bldP spid="200" grpId="0"/>
      <p:bldP spid="204" grpId="0"/>
      <p:bldP spid="215" grpId="0"/>
      <p:bldP spid="216" grpId="0"/>
      <p:bldP spid="217" grpId="0"/>
      <p:bldP spid="228" grpId="0"/>
      <p:bldP spid="229" grpId="0"/>
      <p:bldP spid="230" grpId="0"/>
      <p:bldP spid="242" grpId="0"/>
      <p:bldP spid="243" grpId="0"/>
      <p:bldP spid="248" grpId="0"/>
      <p:bldP spid="249" grpId="0"/>
      <p:bldP spid="255" grpId="0"/>
      <p:bldP spid="3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128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0" dirty="0" smtClean="0">
                <a:solidFill>
                  <a:srgbClr val="000000"/>
                </a:solidFill>
                <a:latin typeface="Trebuchet MS"/>
              </a:rPr>
              <a:t>Bulk Synchronous Parallel </a:t>
            </a:r>
          </a:p>
          <a:p>
            <a:pPr algn="ctr"/>
            <a:r>
              <a:rPr lang="en-US" sz="3600" kern="0" dirty="0" smtClean="0">
                <a:solidFill>
                  <a:srgbClr val="000000"/>
                </a:solidFill>
                <a:latin typeface="Trebuchet MS"/>
              </a:rPr>
              <a:t>Model of Computation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2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1326761"/>
            <a:ext cx="9042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Computational model underlying many of the systems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err="1" smtClean="0">
                <a:solidFill>
                  <a:srgbClr val="000090"/>
                </a:solidFill>
                <a:latin typeface="Trebuchet MS"/>
                <a:cs typeface="Trebuchet MS"/>
              </a:rPr>
              <a:t>E.g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: </a:t>
            </a:r>
            <a:r>
              <a:rPr lang="en-US" sz="2400" dirty="0" err="1" smtClean="0">
                <a:solidFill>
                  <a:srgbClr val="000090"/>
                </a:solidFill>
                <a:latin typeface="Trebuchet MS"/>
                <a:cs typeface="Trebuchet MS"/>
              </a:rPr>
              <a:t>MapReduce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, Spark, </a:t>
            </a:r>
            <a:r>
              <a:rPr lang="en-US" sz="2400" dirty="0" err="1" smtClean="0">
                <a:solidFill>
                  <a:srgbClr val="000090"/>
                </a:solidFill>
                <a:latin typeface="Trebuchet MS"/>
                <a:cs typeface="Trebuchet MS"/>
              </a:rPr>
              <a:t>Pregel</a:t>
            </a:r>
            <a:endParaRPr lang="en-US" sz="2400" dirty="0" smtClean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96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27458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Trebuchet MS"/>
              </a:rPr>
              <a:t>Example 1: Word Count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20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825501"/>
            <a:ext cx="8915400" cy="46227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309" y="806385"/>
            <a:ext cx="2279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Mapper Machine</a:t>
            </a:r>
            <a:r>
              <a:rPr lang="en-US" sz="1600" baseline="-25000" dirty="0" smtClean="0">
                <a:latin typeface="Trebuchet MS"/>
                <a:cs typeface="Trebuchet MS"/>
              </a:rPr>
              <a:t>1</a:t>
            </a:r>
            <a:endParaRPr lang="en-US" sz="1600" dirty="0" smtClean="0">
              <a:latin typeface="Trebuchet MS"/>
              <a:cs typeface="Trebuchet MS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0" y="6928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196565" y="1144939"/>
            <a:ext cx="1869720" cy="813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5087232" y="1136312"/>
            <a:ext cx="2305932" cy="8216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39" name="Straight Arrow Connector 38"/>
          <p:cNvCxnSpPr>
            <a:stCxn id="38" idx="3"/>
          </p:cNvCxnSpPr>
          <p:nvPr/>
        </p:nvCxnSpPr>
        <p:spPr>
          <a:xfrm>
            <a:off x="2066285" y="1310581"/>
            <a:ext cx="3020947" cy="200055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00" idx="3"/>
          </p:cNvCxnSpPr>
          <p:nvPr/>
        </p:nvCxnSpPr>
        <p:spPr>
          <a:xfrm>
            <a:off x="2066285" y="2862117"/>
            <a:ext cx="3020947" cy="40841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04" idx="3"/>
            <a:endCxn id="159" idx="1"/>
          </p:cNvCxnSpPr>
          <p:nvPr/>
        </p:nvCxnSpPr>
        <p:spPr>
          <a:xfrm flipV="1">
            <a:off x="2066285" y="1547129"/>
            <a:ext cx="3020947" cy="3139015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25827" y="3754104"/>
            <a:ext cx="1330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halkboard"/>
                <a:cs typeface="Chalkboard"/>
              </a:rPr>
              <a:t>…</a:t>
            </a:r>
            <a:endParaRPr lang="en-US" sz="2000" dirty="0">
              <a:latin typeface="Chalkboard"/>
              <a:cs typeface="Chalkboard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74532" y="814705"/>
            <a:ext cx="2138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Reducer Machine</a:t>
            </a:r>
            <a:r>
              <a:rPr lang="en-US" sz="1600" baseline="-25000" dirty="0" smtClean="0">
                <a:latin typeface="Trebuchet MS"/>
                <a:cs typeface="Trebuchet MS"/>
              </a:rPr>
              <a:t>1</a:t>
            </a:r>
            <a:r>
              <a:rPr lang="en-US" sz="1600" dirty="0" smtClean="0">
                <a:latin typeface="Trebuchet MS"/>
                <a:cs typeface="Trebuchet MS"/>
              </a:rPr>
              <a:t> </a:t>
            </a:r>
          </a:p>
        </p:txBody>
      </p:sp>
      <p:cxnSp>
        <p:nvCxnSpPr>
          <p:cNvPr id="70" name="Straight Arrow Connector 69"/>
          <p:cNvCxnSpPr>
            <a:endCxn id="176" idx="1"/>
          </p:cNvCxnSpPr>
          <p:nvPr/>
        </p:nvCxnSpPr>
        <p:spPr>
          <a:xfrm>
            <a:off x="2066285" y="1632094"/>
            <a:ext cx="3040660" cy="1130601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2066285" y="3220187"/>
            <a:ext cx="3008247" cy="533917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125283"/>
              </p:ext>
            </p:extLst>
          </p:nvPr>
        </p:nvGraphicFramePr>
        <p:xfrm>
          <a:off x="433712" y="1179369"/>
          <a:ext cx="749804" cy="6299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49804"/>
              </a:tblGrid>
              <a:tr h="1905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apple</a:t>
                      </a:r>
                    </a:p>
                  </a:txBody>
                  <a:tcPr/>
                </a:tc>
              </a:tr>
              <a:tr h="26821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bob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4309" y="2366578"/>
            <a:ext cx="2279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Mapper Machine</a:t>
            </a:r>
            <a:r>
              <a:rPr lang="en-US" sz="1600" baseline="-25000" dirty="0">
                <a:latin typeface="Trebuchet MS"/>
                <a:cs typeface="Trebuchet MS"/>
              </a:rPr>
              <a:t>2</a:t>
            </a:r>
            <a:endParaRPr lang="en-US" sz="1600" dirty="0" smtClean="0">
              <a:latin typeface="Trebuchet MS"/>
              <a:cs typeface="Trebuchet M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96565" y="2717832"/>
            <a:ext cx="1869720" cy="8362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492839"/>
              </p:ext>
            </p:extLst>
          </p:nvPr>
        </p:nvGraphicFramePr>
        <p:xfrm>
          <a:off x="433712" y="2764962"/>
          <a:ext cx="698500" cy="6299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98500"/>
              </a:tblGrid>
              <a:tr h="1905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bob</a:t>
                      </a:r>
                    </a:p>
                  </a:txBody>
                  <a:tcPr/>
                </a:tc>
              </a:tr>
              <a:tr h="268211">
                <a:tc>
                  <a:txBody>
                    <a:bodyPr/>
                    <a:lstStyle/>
                    <a:p>
                      <a:pPr algn="ctr">
                        <a:lnSpc>
                          <a:spcPts val="1760"/>
                        </a:lnSpc>
                      </a:pPr>
                      <a:r>
                        <a:rPr lang="en-US" b="0" dirty="0" smtClean="0"/>
                        <a:t>carol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4309" y="4147658"/>
            <a:ext cx="2279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Mapper </a:t>
            </a:r>
            <a:r>
              <a:rPr lang="en-US" sz="1600" dirty="0" err="1" smtClean="0">
                <a:latin typeface="Trebuchet MS"/>
                <a:cs typeface="Trebuchet MS"/>
              </a:rPr>
              <a:t>Machine</a:t>
            </a:r>
            <a:r>
              <a:rPr lang="en-US" sz="1600" baseline="-25000" dirty="0" err="1" smtClean="0">
                <a:latin typeface="Trebuchet MS"/>
                <a:cs typeface="Trebuchet MS"/>
              </a:rPr>
              <a:t>k</a:t>
            </a:r>
            <a:endParaRPr lang="en-US" sz="1600" dirty="0" smtClean="0">
              <a:latin typeface="Trebuchet MS"/>
              <a:cs typeface="Trebuchet M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12379" y="4498912"/>
            <a:ext cx="1853906" cy="8516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95" name="Tab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827098"/>
              </p:ext>
            </p:extLst>
          </p:nvPr>
        </p:nvGraphicFramePr>
        <p:xfrm>
          <a:off x="449526" y="4546042"/>
          <a:ext cx="749804" cy="6299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49804"/>
              </a:tblGrid>
              <a:tr h="1905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apple</a:t>
                      </a:r>
                    </a:p>
                  </a:txBody>
                  <a:tcPr/>
                </a:tc>
              </a:tr>
              <a:tr h="268211">
                <a:tc>
                  <a:txBody>
                    <a:bodyPr/>
                    <a:lstStyle/>
                    <a:p>
                      <a:pPr algn="ctr">
                        <a:lnSpc>
                          <a:spcPts val="1760"/>
                        </a:lnSpc>
                      </a:pPr>
                      <a:r>
                        <a:rPr lang="en-US" b="0" dirty="0" smtClean="0">
                          <a:latin typeface="Trebuchet MS"/>
                          <a:cs typeface="Trebuchet MS"/>
                        </a:rPr>
                        <a:t>cat</a:t>
                      </a:r>
                      <a:endParaRPr lang="en-US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150683" y="1110526"/>
            <a:ext cx="915602" cy="743551"/>
            <a:chOff x="1151955" y="1186726"/>
            <a:chExt cx="915602" cy="743551"/>
          </a:xfrm>
        </p:grpSpPr>
        <p:sp>
          <p:nvSpPr>
            <p:cNvPr id="38" name="TextBox 37"/>
            <p:cNvSpPr txBox="1"/>
            <p:nvPr/>
          </p:nvSpPr>
          <p:spPr>
            <a:xfrm>
              <a:off x="1151955" y="1186726"/>
              <a:ext cx="9156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990000"/>
                  </a:solidFill>
                  <a:latin typeface="Chalkboard"/>
                  <a:cs typeface="Chalkboard"/>
                </a:rPr>
                <a:t>map()</a:t>
              </a:r>
              <a:endParaRPr lang="en-US" sz="2000" dirty="0">
                <a:solidFill>
                  <a:srgbClr val="99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151955" y="1530167"/>
              <a:ext cx="9156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990000"/>
                  </a:solidFill>
                  <a:latin typeface="Chalkboard"/>
                  <a:cs typeface="Chalkboard"/>
                </a:rPr>
                <a:t>map()</a:t>
              </a:r>
              <a:endParaRPr lang="en-US" sz="2000" dirty="0">
                <a:solidFill>
                  <a:srgbClr val="990000"/>
                </a:solidFill>
                <a:latin typeface="Chalkboard"/>
                <a:cs typeface="Chalkboard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150683" y="2662062"/>
            <a:ext cx="915602" cy="743551"/>
            <a:chOff x="1151955" y="1186726"/>
            <a:chExt cx="915602" cy="743551"/>
          </a:xfrm>
        </p:grpSpPr>
        <p:sp>
          <p:nvSpPr>
            <p:cNvPr id="100" name="TextBox 99"/>
            <p:cNvSpPr txBox="1"/>
            <p:nvPr/>
          </p:nvSpPr>
          <p:spPr>
            <a:xfrm>
              <a:off x="1151955" y="1186726"/>
              <a:ext cx="9156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990000"/>
                  </a:solidFill>
                  <a:latin typeface="Chalkboard"/>
                  <a:cs typeface="Chalkboard"/>
                </a:rPr>
                <a:t>map()</a:t>
              </a:r>
              <a:endParaRPr lang="en-US" sz="2000" dirty="0">
                <a:solidFill>
                  <a:srgbClr val="99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151955" y="1530167"/>
              <a:ext cx="9156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990000"/>
                  </a:solidFill>
                  <a:latin typeface="Chalkboard"/>
                  <a:cs typeface="Chalkboard"/>
                </a:rPr>
                <a:t>map()</a:t>
              </a:r>
              <a:endParaRPr lang="en-US" sz="2000" dirty="0">
                <a:solidFill>
                  <a:srgbClr val="990000"/>
                </a:solidFill>
                <a:latin typeface="Chalkboard"/>
                <a:cs typeface="Chalkboard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150683" y="4486089"/>
            <a:ext cx="915602" cy="743551"/>
            <a:chOff x="1151955" y="1186726"/>
            <a:chExt cx="915602" cy="743551"/>
          </a:xfrm>
        </p:grpSpPr>
        <p:sp>
          <p:nvSpPr>
            <p:cNvPr id="104" name="TextBox 103"/>
            <p:cNvSpPr txBox="1"/>
            <p:nvPr/>
          </p:nvSpPr>
          <p:spPr>
            <a:xfrm>
              <a:off x="1151955" y="1186726"/>
              <a:ext cx="9156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990000"/>
                  </a:solidFill>
                  <a:latin typeface="Chalkboard"/>
                  <a:cs typeface="Chalkboard"/>
                </a:rPr>
                <a:t>map()</a:t>
              </a:r>
              <a:endParaRPr lang="en-US" sz="2000" dirty="0">
                <a:solidFill>
                  <a:srgbClr val="99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151955" y="1530167"/>
              <a:ext cx="9156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990000"/>
                  </a:solidFill>
                  <a:latin typeface="Chalkboard"/>
                  <a:cs typeface="Chalkboard"/>
                </a:rPr>
                <a:t>map()</a:t>
              </a:r>
              <a:endParaRPr lang="en-US" sz="2000" dirty="0">
                <a:solidFill>
                  <a:srgbClr val="99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5539329" y="1507036"/>
            <a:ext cx="1412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20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89241"/>
              </p:ext>
            </p:extLst>
          </p:nvPr>
        </p:nvGraphicFramePr>
        <p:xfrm>
          <a:off x="7708900" y="1344747"/>
          <a:ext cx="1280272" cy="370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49804"/>
                <a:gridCol w="5304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Trebuchet MS"/>
                          <a:cs typeface="Trebuchet MS"/>
                        </a:rPr>
                        <a:t>apple</a:t>
                      </a:r>
                      <a:endParaRPr lang="en-US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100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9" name="Straight Arrow Connector 28"/>
          <p:cNvCxnSpPr>
            <a:stCxn id="159" idx="3"/>
          </p:cNvCxnSpPr>
          <p:nvPr/>
        </p:nvCxnSpPr>
        <p:spPr>
          <a:xfrm>
            <a:off x="7393164" y="1547129"/>
            <a:ext cx="315736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5087232" y="2504841"/>
            <a:ext cx="2305932" cy="8216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74532" y="2183234"/>
            <a:ext cx="2138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Reducer Machine</a:t>
            </a:r>
            <a:r>
              <a:rPr lang="en-US" sz="1600" baseline="-25000" dirty="0">
                <a:latin typeface="Trebuchet MS"/>
                <a:cs typeface="Trebuchet MS"/>
              </a:rPr>
              <a:t>2</a:t>
            </a:r>
            <a:r>
              <a:rPr lang="en-US" sz="1600" dirty="0" smtClean="0">
                <a:latin typeface="Trebuchet MS"/>
                <a:cs typeface="Trebuchet MS"/>
              </a:rPr>
              <a:t> 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526629" y="2913665"/>
            <a:ext cx="1412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20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124" name="Table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902288"/>
              </p:ext>
            </p:extLst>
          </p:nvPr>
        </p:nvGraphicFramePr>
        <p:xfrm>
          <a:off x="7708900" y="2700576"/>
          <a:ext cx="1203923" cy="370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73455"/>
                <a:gridCol w="5304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Trebuchet MS"/>
                          <a:cs typeface="Trebuchet MS"/>
                        </a:rPr>
                        <a:t>bob</a:t>
                      </a:r>
                      <a:endParaRPr lang="en-US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70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5" name="Straight Arrow Connector 124"/>
          <p:cNvCxnSpPr>
            <a:stCxn id="120" idx="3"/>
          </p:cNvCxnSpPr>
          <p:nvPr/>
        </p:nvCxnSpPr>
        <p:spPr>
          <a:xfrm>
            <a:off x="7393164" y="2915658"/>
            <a:ext cx="315736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5440415" y="3554049"/>
            <a:ext cx="1330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halkboard"/>
                <a:cs typeface="Chalkboard"/>
              </a:rPr>
              <a:t>…</a:t>
            </a:r>
            <a:endParaRPr lang="en-US" sz="2000" dirty="0">
              <a:latin typeface="Chalkboard"/>
              <a:cs typeface="Chalkboard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5087232" y="4281924"/>
            <a:ext cx="2305932" cy="8216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074532" y="3960317"/>
            <a:ext cx="2138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Reducer </a:t>
            </a:r>
            <a:r>
              <a:rPr lang="en-US" sz="1600" dirty="0" err="1" smtClean="0">
                <a:latin typeface="Trebuchet MS"/>
                <a:cs typeface="Trebuchet MS"/>
              </a:rPr>
              <a:t>Machine</a:t>
            </a:r>
            <a:r>
              <a:rPr lang="en-US" sz="1600" baseline="-25000" dirty="0" err="1" smtClean="0">
                <a:latin typeface="Trebuchet MS"/>
                <a:cs typeface="Trebuchet MS"/>
              </a:rPr>
              <a:t>p</a:t>
            </a:r>
            <a:r>
              <a:rPr lang="en-US" sz="1600" dirty="0" smtClean="0">
                <a:latin typeface="Trebuchet MS"/>
                <a:cs typeface="Trebuchet MS"/>
              </a:rPr>
              <a:t> 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539329" y="4690748"/>
            <a:ext cx="1412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20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131" name="Table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218760"/>
              </p:ext>
            </p:extLst>
          </p:nvPr>
        </p:nvGraphicFramePr>
        <p:xfrm>
          <a:off x="7774164" y="4477659"/>
          <a:ext cx="1203923" cy="370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73455"/>
                <a:gridCol w="5304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Trebuchet MS"/>
                          <a:cs typeface="Trebuchet MS"/>
                        </a:rPr>
                        <a:t>cat</a:t>
                      </a:r>
                      <a:endParaRPr lang="en-US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30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2" name="Straight Arrow Connector 131"/>
          <p:cNvCxnSpPr>
            <a:stCxn id="127" idx="3"/>
          </p:cNvCxnSpPr>
          <p:nvPr/>
        </p:nvCxnSpPr>
        <p:spPr>
          <a:xfrm>
            <a:off x="7393164" y="4692741"/>
            <a:ext cx="381000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endCxn id="127" idx="1"/>
          </p:cNvCxnSpPr>
          <p:nvPr/>
        </p:nvCxnSpPr>
        <p:spPr>
          <a:xfrm flipV="1">
            <a:off x="2066285" y="4692741"/>
            <a:ext cx="3020947" cy="398117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 rot="257616">
            <a:off x="2755899" y="1049527"/>
            <a:ext cx="163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&lt;apple, 1&gt; 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162" name="TextBox 161"/>
          <p:cNvSpPr txBox="1"/>
          <p:nvPr/>
        </p:nvSpPr>
        <p:spPr>
          <a:xfrm rot="19052039">
            <a:off x="1823077" y="3673845"/>
            <a:ext cx="163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&lt;apple, 1&gt; 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164" name="TextBox 163"/>
          <p:cNvSpPr txBox="1"/>
          <p:nvPr/>
        </p:nvSpPr>
        <p:spPr>
          <a:xfrm rot="1212989">
            <a:off x="2155892" y="1587826"/>
            <a:ext cx="163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&lt;bob, 1&gt; 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165" name="TextBox 164"/>
          <p:cNvSpPr txBox="1"/>
          <p:nvPr/>
        </p:nvSpPr>
        <p:spPr>
          <a:xfrm rot="21195854">
            <a:off x="2916502" y="4573459"/>
            <a:ext cx="101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&lt;cat, 1&gt; 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168" name="TextBox 167"/>
          <p:cNvSpPr txBox="1"/>
          <p:nvPr/>
        </p:nvSpPr>
        <p:spPr>
          <a:xfrm rot="387648">
            <a:off x="1959067" y="2977349"/>
            <a:ext cx="16331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latin typeface="Chalkboard"/>
                <a:cs typeface="Chalkboard"/>
              </a:rPr>
              <a:t>&lt;carol, 1&gt; </a:t>
            </a:r>
            <a:endParaRPr lang="en-US" sz="1700" dirty="0">
              <a:latin typeface="Chalkboard"/>
              <a:cs typeface="Chalkboard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2062321" y="2485090"/>
            <a:ext cx="16331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latin typeface="Chalkboard"/>
                <a:cs typeface="Chalkboard"/>
              </a:rPr>
              <a:t>&lt;bob, 1&gt; </a:t>
            </a:r>
            <a:endParaRPr lang="en-US" sz="1700" dirty="0">
              <a:latin typeface="Chalkboard"/>
              <a:cs typeface="Chalkboard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5182835" y="1185863"/>
            <a:ext cx="2157984" cy="4114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/>
          <p:cNvSpPr txBox="1"/>
          <p:nvPr/>
        </p:nvSpPr>
        <p:spPr>
          <a:xfrm>
            <a:off x="5118100" y="114606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&lt;</a:t>
            </a:r>
            <a:r>
              <a:rPr lang="en-US" dirty="0" smtClean="0">
                <a:solidFill>
                  <a:srgbClr val="0000CC"/>
                </a:solidFill>
                <a:latin typeface="Trebuchet MS"/>
                <a:cs typeface="Trebuchet MS"/>
              </a:rPr>
              <a:t>apple</a:t>
            </a:r>
            <a:r>
              <a:rPr lang="en-US" dirty="0" smtClean="0">
                <a:latin typeface="Trebuchet MS"/>
                <a:cs typeface="Trebuchet MS"/>
              </a:rPr>
              <a:t>, {1, 1, … ,1}&gt;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158980" y="2579725"/>
            <a:ext cx="2157984" cy="4114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>
            <a:off x="5106945" y="2578029"/>
            <a:ext cx="223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&lt;</a:t>
            </a:r>
            <a:r>
              <a:rPr lang="en-US" dirty="0" smtClean="0">
                <a:solidFill>
                  <a:srgbClr val="0000CC"/>
                </a:solidFill>
                <a:latin typeface="Trebuchet MS"/>
                <a:cs typeface="Trebuchet MS"/>
              </a:rPr>
              <a:t>bob</a:t>
            </a:r>
            <a:r>
              <a:rPr lang="en-US" dirty="0" smtClean="0">
                <a:latin typeface="Trebuchet MS"/>
                <a:cs typeface="Trebuchet MS"/>
              </a:rPr>
              <a:t>, {1, 1, … ,1}&gt;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5170135" y="4333543"/>
            <a:ext cx="2157984" cy="4114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/>
          <p:cNvSpPr txBox="1"/>
          <p:nvPr/>
        </p:nvSpPr>
        <p:spPr>
          <a:xfrm>
            <a:off x="5118100" y="4319147"/>
            <a:ext cx="223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&lt;</a:t>
            </a:r>
            <a:r>
              <a:rPr lang="en-US" dirty="0" smtClean="0">
                <a:solidFill>
                  <a:srgbClr val="0000CC"/>
                </a:solidFill>
                <a:latin typeface="Trebuchet MS"/>
                <a:cs typeface="Trebuchet MS"/>
              </a:rPr>
              <a:t>cat</a:t>
            </a:r>
            <a:r>
              <a:rPr lang="en-US" dirty="0" smtClean="0">
                <a:latin typeface="Trebuchet MS"/>
                <a:cs typeface="Trebuchet MS"/>
              </a:rPr>
              <a:t>, {1, 1, … ,1}&gt;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138852" y="5549901"/>
            <a:ext cx="4526963" cy="431800"/>
          </a:xfrm>
          <a:prstGeom prst="round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28600" rtlCol="0" anchor="ctr" anchorCtr="0"/>
          <a:lstStyle/>
          <a:p>
            <a:pPr>
              <a:lnSpc>
                <a:spcPts val="3680"/>
              </a:lnSpc>
            </a:pP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map(String word) 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  <a:sym typeface="Wingdings"/>
              </a:rPr>
              <a:t>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 &lt;word, 1&gt;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27000" y="6070600"/>
            <a:ext cx="8800287" cy="457200"/>
          </a:xfrm>
          <a:prstGeom prst="round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28600" rtlCol="0" anchor="ctr" anchorCtr="0"/>
          <a:lstStyle/>
          <a:p>
            <a:pPr>
              <a:lnSpc>
                <a:spcPts val="3680"/>
              </a:lnSpc>
            </a:pP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reduce(String word, List&lt;Integer&gt; ones): 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  <a:sym typeface="Wingdings"/>
              </a:rPr>
              <a:t>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 &lt;word, sum(ones)&gt;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02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22" grpId="0"/>
      <p:bldP spid="129" grpId="0"/>
      <p:bldP spid="148" grpId="0"/>
      <p:bldP spid="162" grpId="0"/>
      <p:bldP spid="164" grpId="0"/>
      <p:bldP spid="165" grpId="0"/>
      <p:bldP spid="168" grpId="0"/>
      <p:bldP spid="169" grpId="0"/>
      <p:bldP spid="171" grpId="0" animBg="1"/>
      <p:bldP spid="172" grpId="0"/>
      <p:bldP spid="175" grpId="0" animBg="1"/>
      <p:bldP spid="176" grpId="0"/>
      <p:bldP spid="179" grpId="0" animBg="1"/>
      <p:bldP spid="180" grpId="0"/>
      <p:bldP spid="74" grpId="0" animBg="1"/>
      <p:bldP spid="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27458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Trebuchet MS"/>
              </a:rPr>
              <a:t>Example 2: Reversing Web-Link Graph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21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825501"/>
            <a:ext cx="9029700" cy="46227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309" y="806385"/>
            <a:ext cx="2279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Mapper Machine</a:t>
            </a:r>
            <a:r>
              <a:rPr lang="en-US" sz="1600" baseline="-25000" dirty="0" smtClean="0">
                <a:latin typeface="Trebuchet MS"/>
                <a:cs typeface="Trebuchet MS"/>
              </a:rPr>
              <a:t>1</a:t>
            </a:r>
            <a:endParaRPr lang="en-US" sz="1600" dirty="0" smtClean="0">
              <a:latin typeface="Trebuchet MS"/>
              <a:cs typeface="Trebuchet MS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0" y="6928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196565" y="1144939"/>
            <a:ext cx="1869720" cy="10382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5087232" y="1136312"/>
            <a:ext cx="1864395" cy="7708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39" name="Straight Arrow Connector 38"/>
          <p:cNvCxnSpPr>
            <a:stCxn id="155" idx="3"/>
          </p:cNvCxnSpPr>
          <p:nvPr/>
        </p:nvCxnSpPr>
        <p:spPr>
          <a:xfrm flipV="1">
            <a:off x="2066285" y="1593707"/>
            <a:ext cx="3051815" cy="7038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066285" y="2862117"/>
            <a:ext cx="3020947" cy="40841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25827" y="3754104"/>
            <a:ext cx="1330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halkboard"/>
                <a:cs typeface="Chalkboard"/>
              </a:rPr>
              <a:t>…</a:t>
            </a:r>
            <a:endParaRPr lang="en-US" sz="2000" dirty="0">
              <a:latin typeface="Chalkboard"/>
              <a:cs typeface="Chalkboard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74532" y="814705"/>
            <a:ext cx="2138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Reducer Machine</a:t>
            </a:r>
            <a:r>
              <a:rPr lang="en-US" sz="1600" baseline="-25000" dirty="0" smtClean="0">
                <a:latin typeface="Trebuchet MS"/>
                <a:cs typeface="Trebuchet MS"/>
              </a:rPr>
              <a:t>1</a:t>
            </a:r>
            <a:r>
              <a:rPr lang="en-US" sz="1600" dirty="0" smtClean="0">
                <a:latin typeface="Trebuchet MS"/>
                <a:cs typeface="Trebuchet MS"/>
              </a:rPr>
              <a:t> 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2084428" y="1700819"/>
            <a:ext cx="2990104" cy="120213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2066285" y="3220187"/>
            <a:ext cx="3008247" cy="1465957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309" y="2366578"/>
            <a:ext cx="2279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Mapper Machine</a:t>
            </a:r>
            <a:r>
              <a:rPr lang="en-US" sz="1600" baseline="-25000" dirty="0">
                <a:latin typeface="Trebuchet MS"/>
                <a:cs typeface="Trebuchet MS"/>
              </a:rPr>
              <a:t>2</a:t>
            </a:r>
            <a:endParaRPr lang="en-US" sz="1600" dirty="0" smtClean="0">
              <a:latin typeface="Trebuchet MS"/>
              <a:cs typeface="Trebuchet MS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309" y="4147658"/>
            <a:ext cx="2279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Mapper </a:t>
            </a:r>
            <a:r>
              <a:rPr lang="en-US" sz="1600" dirty="0" err="1" smtClean="0">
                <a:latin typeface="Trebuchet MS"/>
                <a:cs typeface="Trebuchet MS"/>
              </a:rPr>
              <a:t>Machine</a:t>
            </a:r>
            <a:r>
              <a:rPr lang="en-US" sz="1600" baseline="-25000" dirty="0" err="1" smtClean="0">
                <a:latin typeface="Trebuchet MS"/>
                <a:cs typeface="Trebuchet MS"/>
              </a:rPr>
              <a:t>k</a:t>
            </a:r>
            <a:endParaRPr lang="en-US" sz="1600" dirty="0" smtClean="0">
              <a:latin typeface="Trebuchet MS"/>
              <a:cs typeface="Trebuchet M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12379" y="4498912"/>
            <a:ext cx="1853906" cy="8516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2144" y="1370135"/>
            <a:ext cx="915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0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043537" y="4601180"/>
            <a:ext cx="915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0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03470" y="1507036"/>
            <a:ext cx="1412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20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860577"/>
              </p:ext>
            </p:extLst>
          </p:nvPr>
        </p:nvGraphicFramePr>
        <p:xfrm>
          <a:off x="7342364" y="1329979"/>
          <a:ext cx="1211352" cy="370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45872"/>
                <a:gridCol w="665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Trebuchet MS"/>
                          <a:cs typeface="Trebuchet MS"/>
                        </a:rPr>
                        <a:t>cnn</a:t>
                      </a:r>
                      <a:endParaRPr lang="en-US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{</a:t>
                      </a:r>
                      <a:r>
                        <a:rPr lang="en-US" b="0" dirty="0" err="1" smtClean="0"/>
                        <a:t>uw</a:t>
                      </a:r>
                      <a:r>
                        <a:rPr lang="en-US" b="0" dirty="0" smtClean="0"/>
                        <a:t>}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9" name="Straight Arrow Connector 28"/>
          <p:cNvCxnSpPr>
            <a:stCxn id="159" idx="3"/>
            <a:endCxn id="25" idx="1"/>
          </p:cNvCxnSpPr>
          <p:nvPr/>
        </p:nvCxnSpPr>
        <p:spPr>
          <a:xfrm flipV="1">
            <a:off x="6951627" y="1515399"/>
            <a:ext cx="390737" cy="633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5087232" y="2504841"/>
            <a:ext cx="1864395" cy="8216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74532" y="2183234"/>
            <a:ext cx="2138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Reducer Machine</a:t>
            </a:r>
            <a:r>
              <a:rPr lang="en-US" sz="1600" baseline="-25000" dirty="0">
                <a:latin typeface="Trebuchet MS"/>
                <a:cs typeface="Trebuchet MS"/>
              </a:rPr>
              <a:t>2</a:t>
            </a:r>
            <a:r>
              <a:rPr lang="en-US" sz="1600" dirty="0" smtClean="0">
                <a:latin typeface="Trebuchet MS"/>
                <a:cs typeface="Trebuchet MS"/>
              </a:rPr>
              <a:t> 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254484" y="2913665"/>
            <a:ext cx="1412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20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124" name="Table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5171"/>
              </p:ext>
            </p:extLst>
          </p:nvPr>
        </p:nvGraphicFramePr>
        <p:xfrm>
          <a:off x="7342364" y="2731163"/>
          <a:ext cx="1732635" cy="370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73455"/>
                <a:gridCol w="10591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Trebuchet MS"/>
                          <a:cs typeface="Trebuchet MS"/>
                        </a:rPr>
                        <a:t>cbc</a:t>
                      </a:r>
                      <a:endParaRPr lang="en-US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{</a:t>
                      </a:r>
                      <a:r>
                        <a:rPr lang="en-US" b="0" dirty="0" err="1" smtClean="0"/>
                        <a:t>uw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dirty="0" err="1" smtClean="0"/>
                        <a:t>cnn</a:t>
                      </a:r>
                      <a:r>
                        <a:rPr lang="en-US" b="0" dirty="0" smtClean="0"/>
                        <a:t>}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5" name="Straight Arrow Connector 124"/>
          <p:cNvCxnSpPr>
            <a:stCxn id="120" idx="3"/>
            <a:endCxn id="124" idx="1"/>
          </p:cNvCxnSpPr>
          <p:nvPr/>
        </p:nvCxnSpPr>
        <p:spPr>
          <a:xfrm>
            <a:off x="6951627" y="2915658"/>
            <a:ext cx="390737" cy="925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5440415" y="3554049"/>
            <a:ext cx="1330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halkboard"/>
                <a:cs typeface="Chalkboard"/>
              </a:rPr>
              <a:t>…</a:t>
            </a:r>
            <a:endParaRPr lang="en-US" sz="2000" dirty="0">
              <a:latin typeface="Chalkboard"/>
              <a:cs typeface="Chalkboard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5105375" y="4281924"/>
            <a:ext cx="1900681" cy="8216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074532" y="3924031"/>
            <a:ext cx="2138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Reducer </a:t>
            </a:r>
            <a:r>
              <a:rPr lang="en-US" sz="1600" dirty="0" err="1" smtClean="0">
                <a:latin typeface="Trebuchet MS"/>
                <a:cs typeface="Trebuchet MS"/>
              </a:rPr>
              <a:t>Machine</a:t>
            </a:r>
            <a:r>
              <a:rPr lang="en-US" sz="1600" baseline="-25000" dirty="0" err="1" smtClean="0">
                <a:latin typeface="Trebuchet MS"/>
                <a:cs typeface="Trebuchet MS"/>
              </a:rPr>
              <a:t>p</a:t>
            </a:r>
            <a:r>
              <a:rPr lang="en-US" sz="1600" dirty="0" smtClean="0">
                <a:latin typeface="Trebuchet MS"/>
                <a:cs typeface="Trebuchet MS"/>
              </a:rPr>
              <a:t> 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394185" y="4690748"/>
            <a:ext cx="1412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20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graphicFrame>
        <p:nvGraphicFramePr>
          <p:cNvPr id="131" name="Table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248989"/>
              </p:ext>
            </p:extLst>
          </p:nvPr>
        </p:nvGraphicFramePr>
        <p:xfrm>
          <a:off x="7342364" y="4391719"/>
          <a:ext cx="1695806" cy="6400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06780"/>
                <a:gridCol w="7890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Trebuchet MS"/>
                          <a:cs typeface="Trebuchet MS"/>
                        </a:rPr>
                        <a:t>twitter</a:t>
                      </a:r>
                      <a:endParaRPr lang="en-US" b="0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{</a:t>
                      </a:r>
                      <a:r>
                        <a:rPr lang="en-US" b="0" dirty="0" err="1" smtClean="0"/>
                        <a:t>cnn</a:t>
                      </a:r>
                      <a:r>
                        <a:rPr lang="en-US" b="0" dirty="0" smtClean="0"/>
                        <a:t>,</a:t>
                      </a:r>
                      <a:r>
                        <a:rPr lang="en-US" b="0" baseline="0" dirty="0" smtClean="0"/>
                        <a:t> times}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2" name="Straight Arrow Connector 131"/>
          <p:cNvCxnSpPr>
            <a:stCxn id="127" idx="3"/>
          </p:cNvCxnSpPr>
          <p:nvPr/>
        </p:nvCxnSpPr>
        <p:spPr>
          <a:xfrm flipV="1">
            <a:off x="7006056" y="4686144"/>
            <a:ext cx="359944" cy="6597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endCxn id="127" idx="1"/>
          </p:cNvCxnSpPr>
          <p:nvPr/>
        </p:nvCxnSpPr>
        <p:spPr>
          <a:xfrm flipV="1">
            <a:off x="2084428" y="4692741"/>
            <a:ext cx="3020947" cy="398118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2283978" y="1182355"/>
            <a:ext cx="210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&lt;</a:t>
            </a:r>
            <a:r>
              <a:rPr lang="en-US" dirty="0" err="1" smtClean="0">
                <a:latin typeface="Chalkboard"/>
                <a:cs typeface="Chalkboard"/>
              </a:rPr>
              <a:t>cnn</a:t>
            </a:r>
            <a:r>
              <a:rPr lang="en-US" dirty="0" smtClean="0">
                <a:latin typeface="Chalkboard"/>
                <a:cs typeface="Chalkboard"/>
              </a:rPr>
              <a:t>, </a:t>
            </a:r>
            <a:r>
              <a:rPr lang="en-US" dirty="0" err="1" smtClean="0">
                <a:latin typeface="Chalkboard"/>
                <a:cs typeface="Chalkboard"/>
              </a:rPr>
              <a:t>uw</a:t>
            </a:r>
            <a:r>
              <a:rPr lang="en-US" dirty="0" smtClean="0">
                <a:latin typeface="Chalkboard"/>
                <a:cs typeface="Chalkboard"/>
              </a:rPr>
              <a:t>&gt; 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165" name="TextBox 164"/>
          <p:cNvSpPr txBox="1"/>
          <p:nvPr/>
        </p:nvSpPr>
        <p:spPr>
          <a:xfrm rot="21195854">
            <a:off x="2549162" y="4567845"/>
            <a:ext cx="184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&lt;twitter, times&gt; 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168" name="TextBox 167"/>
          <p:cNvSpPr txBox="1"/>
          <p:nvPr/>
        </p:nvSpPr>
        <p:spPr>
          <a:xfrm rot="1613231">
            <a:off x="1950901" y="3136887"/>
            <a:ext cx="16331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latin typeface="Chalkboard"/>
                <a:cs typeface="Chalkboard"/>
              </a:rPr>
              <a:t>&lt;twitter, </a:t>
            </a:r>
            <a:r>
              <a:rPr lang="en-US" sz="1700" dirty="0" err="1" smtClean="0">
                <a:latin typeface="Chalkboard"/>
                <a:cs typeface="Chalkboard"/>
              </a:rPr>
              <a:t>cnn</a:t>
            </a:r>
            <a:r>
              <a:rPr lang="en-US" sz="1700" dirty="0" smtClean="0">
                <a:latin typeface="Chalkboard"/>
                <a:cs typeface="Chalkboard"/>
              </a:rPr>
              <a:t>&gt; </a:t>
            </a:r>
            <a:endParaRPr lang="en-US" sz="1700" dirty="0">
              <a:latin typeface="Chalkboard"/>
              <a:cs typeface="Chalkboard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2062321" y="2485090"/>
            <a:ext cx="16331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latin typeface="Chalkboard"/>
                <a:cs typeface="Chalkboard"/>
              </a:rPr>
              <a:t>&lt;</a:t>
            </a:r>
            <a:r>
              <a:rPr lang="en-US" sz="1700" dirty="0" err="1" smtClean="0">
                <a:latin typeface="Chalkboard"/>
                <a:cs typeface="Chalkboard"/>
              </a:rPr>
              <a:t>cbc</a:t>
            </a:r>
            <a:r>
              <a:rPr lang="en-US" sz="1700" dirty="0" smtClean="0">
                <a:latin typeface="Chalkboard"/>
                <a:cs typeface="Chalkboard"/>
              </a:rPr>
              <a:t>, </a:t>
            </a:r>
            <a:r>
              <a:rPr lang="en-US" sz="1700" dirty="0" err="1" smtClean="0">
                <a:latin typeface="Chalkboard"/>
                <a:cs typeface="Chalkboard"/>
              </a:rPr>
              <a:t>cnn</a:t>
            </a:r>
            <a:r>
              <a:rPr lang="en-US" sz="1700" dirty="0" smtClean="0">
                <a:latin typeface="Chalkboard"/>
                <a:cs typeface="Chalkboard"/>
              </a:rPr>
              <a:t>&gt; </a:t>
            </a:r>
            <a:endParaRPr lang="en-US" sz="1700" dirty="0">
              <a:latin typeface="Chalkboard"/>
              <a:cs typeface="Chalkboard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5182835" y="1185863"/>
            <a:ext cx="1587921" cy="4078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/>
          <p:cNvSpPr txBox="1"/>
          <p:nvPr/>
        </p:nvSpPr>
        <p:spPr>
          <a:xfrm>
            <a:off x="5118100" y="1146067"/>
            <a:ext cx="165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&lt;</a:t>
            </a:r>
            <a:r>
              <a:rPr lang="en-US" dirty="0" err="1" smtClean="0">
                <a:solidFill>
                  <a:srgbClr val="0000CC"/>
                </a:solidFill>
                <a:latin typeface="Trebuchet MS"/>
                <a:cs typeface="Trebuchet MS"/>
              </a:rPr>
              <a:t>cnn</a:t>
            </a:r>
            <a:r>
              <a:rPr lang="en-US" dirty="0" smtClean="0">
                <a:latin typeface="Trebuchet MS"/>
                <a:cs typeface="Trebuchet MS"/>
              </a:rPr>
              <a:t>, {</a:t>
            </a:r>
            <a:r>
              <a:rPr lang="en-US" dirty="0" err="1" smtClean="0">
                <a:latin typeface="Trebuchet MS"/>
                <a:cs typeface="Trebuchet MS"/>
              </a:rPr>
              <a:t>uw</a:t>
            </a:r>
            <a:r>
              <a:rPr lang="en-US" dirty="0" smtClean="0">
                <a:latin typeface="Trebuchet MS"/>
                <a:cs typeface="Trebuchet MS"/>
              </a:rPr>
              <a:t>}&gt;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158980" y="2579725"/>
            <a:ext cx="1611776" cy="400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>
            <a:off x="4943658" y="2578029"/>
            <a:ext cx="2235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&lt;</a:t>
            </a:r>
            <a:r>
              <a:rPr lang="en-US" sz="1600" dirty="0" err="1" smtClean="0">
                <a:solidFill>
                  <a:srgbClr val="0000CC"/>
                </a:solidFill>
                <a:latin typeface="Trebuchet MS"/>
                <a:cs typeface="Trebuchet MS"/>
              </a:rPr>
              <a:t>cbc</a:t>
            </a:r>
            <a:r>
              <a:rPr lang="en-US" sz="1600" dirty="0" smtClean="0">
                <a:latin typeface="Trebuchet MS"/>
                <a:cs typeface="Trebuchet MS"/>
              </a:rPr>
              <a:t>, {</a:t>
            </a:r>
            <a:r>
              <a:rPr lang="en-US" sz="1600" dirty="0" err="1" smtClean="0">
                <a:latin typeface="Trebuchet MS"/>
                <a:cs typeface="Trebuchet MS"/>
              </a:rPr>
              <a:t>uw</a:t>
            </a:r>
            <a:r>
              <a:rPr lang="en-US" sz="1600" dirty="0" smtClean="0">
                <a:latin typeface="Trebuchet MS"/>
                <a:cs typeface="Trebuchet MS"/>
              </a:rPr>
              <a:t>, </a:t>
            </a:r>
            <a:r>
              <a:rPr lang="en-US" sz="1600" dirty="0" err="1" smtClean="0">
                <a:latin typeface="Trebuchet MS"/>
                <a:cs typeface="Trebuchet MS"/>
              </a:rPr>
              <a:t>cnn</a:t>
            </a:r>
            <a:r>
              <a:rPr lang="en-US" sz="1600" dirty="0" smtClean="0">
                <a:latin typeface="Trebuchet MS"/>
                <a:cs typeface="Trebuchet MS"/>
              </a:rPr>
              <a:t>}&gt;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5170135" y="4333542"/>
            <a:ext cx="1781492" cy="495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/>
          <p:cNvSpPr txBox="1"/>
          <p:nvPr/>
        </p:nvSpPr>
        <p:spPr>
          <a:xfrm>
            <a:off x="4807859" y="4319147"/>
            <a:ext cx="2527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rebuchet MS"/>
                <a:cs typeface="Trebuchet MS"/>
              </a:rPr>
              <a:t>&lt;</a:t>
            </a:r>
            <a:r>
              <a:rPr lang="en-US" sz="1600" dirty="0" smtClean="0">
                <a:solidFill>
                  <a:srgbClr val="0000CC"/>
                </a:solidFill>
                <a:latin typeface="Trebuchet MS"/>
                <a:cs typeface="Trebuchet MS"/>
              </a:rPr>
              <a:t>twitter</a:t>
            </a:r>
            <a:r>
              <a:rPr lang="en-US" sz="1600" dirty="0" smtClean="0">
                <a:latin typeface="Trebuchet MS"/>
                <a:cs typeface="Trebuchet MS"/>
              </a:rPr>
              <a:t>, {</a:t>
            </a:r>
            <a:r>
              <a:rPr lang="en-US" sz="1600" dirty="0" err="1" smtClean="0">
                <a:latin typeface="Trebuchet MS"/>
                <a:cs typeface="Trebuchet MS"/>
              </a:rPr>
              <a:t>cnn</a:t>
            </a:r>
            <a:r>
              <a:rPr lang="en-US" sz="1600" dirty="0" smtClean="0">
                <a:latin typeface="Trebuchet MS"/>
                <a:cs typeface="Trebuchet MS"/>
              </a:rPr>
              <a:t>, times}&gt;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6882" y="5549901"/>
            <a:ext cx="8973778" cy="431800"/>
          </a:xfrm>
          <a:prstGeom prst="round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28600" rtlCol="0" anchor="ctr" anchorCtr="0"/>
          <a:lstStyle/>
          <a:p>
            <a:pPr>
              <a:lnSpc>
                <a:spcPts val="3680"/>
              </a:lnSpc>
            </a:pPr>
            <a:r>
              <a:rPr lang="en-US" sz="2100" dirty="0" smtClean="0">
                <a:solidFill>
                  <a:srgbClr val="0000FF"/>
                </a:solidFill>
                <a:latin typeface="Chalkboard"/>
                <a:cs typeface="Chalkboard"/>
              </a:rPr>
              <a:t>map(Doc </a:t>
            </a:r>
            <a:r>
              <a:rPr lang="en-US" sz="2100" dirty="0" err="1" smtClean="0">
                <a:solidFill>
                  <a:srgbClr val="0000FF"/>
                </a:solidFill>
                <a:latin typeface="Chalkboard"/>
                <a:cs typeface="Chalkboard"/>
              </a:rPr>
              <a:t>srcDoc</a:t>
            </a:r>
            <a:r>
              <a:rPr lang="en-US" sz="2100" dirty="0" smtClean="0">
                <a:solidFill>
                  <a:srgbClr val="0000FF"/>
                </a:solidFill>
                <a:latin typeface="Chalkboard"/>
                <a:cs typeface="Chalkboard"/>
              </a:rPr>
              <a:t>) </a:t>
            </a:r>
            <a:r>
              <a:rPr lang="en-US" sz="2100" dirty="0" smtClean="0">
                <a:solidFill>
                  <a:srgbClr val="0000FF"/>
                </a:solidFill>
                <a:latin typeface="Chalkboard"/>
                <a:cs typeface="Chalkboard"/>
                <a:sym typeface="Wingdings"/>
              </a:rPr>
              <a:t></a:t>
            </a:r>
            <a:r>
              <a:rPr lang="en-US" sz="2100" dirty="0" smtClean="0">
                <a:solidFill>
                  <a:srgbClr val="0000FF"/>
                </a:solidFill>
                <a:latin typeface="Chalkboard"/>
                <a:cs typeface="Chalkboard"/>
              </a:rPr>
              <a:t> for (link </a:t>
            </a:r>
            <a:r>
              <a:rPr lang="en-US" sz="2100" dirty="0" err="1" smtClean="0">
                <a:solidFill>
                  <a:srgbClr val="0000FF"/>
                </a:solidFill>
                <a:latin typeface="Chalkboard"/>
                <a:cs typeface="Chalkboard"/>
              </a:rPr>
              <a:t>dstLink</a:t>
            </a:r>
            <a:r>
              <a:rPr lang="en-US" sz="2100" dirty="0" smtClean="0">
                <a:solidFill>
                  <a:srgbClr val="0000FF"/>
                </a:solidFill>
                <a:latin typeface="Chalkboard"/>
                <a:cs typeface="Chalkboard"/>
              </a:rPr>
              <a:t> </a:t>
            </a:r>
            <a:r>
              <a:rPr lang="en-US" sz="2100" dirty="0">
                <a:solidFill>
                  <a:srgbClr val="0000FF"/>
                </a:solidFill>
                <a:latin typeface="Chalkboard"/>
                <a:cs typeface="Chalkboard"/>
              </a:rPr>
              <a:t>in </a:t>
            </a:r>
            <a:r>
              <a:rPr lang="en-US" sz="2100" dirty="0" err="1" smtClean="0">
                <a:solidFill>
                  <a:srgbClr val="0000FF"/>
                </a:solidFill>
                <a:latin typeface="Chalkboard"/>
                <a:cs typeface="Chalkboard"/>
              </a:rPr>
              <a:t>srcDoc</a:t>
            </a:r>
            <a:r>
              <a:rPr lang="en-US" sz="2100" dirty="0" smtClean="0">
                <a:solidFill>
                  <a:srgbClr val="0000FF"/>
                </a:solidFill>
                <a:latin typeface="Chalkboard"/>
                <a:cs typeface="Chalkboard"/>
              </a:rPr>
              <a:t>): </a:t>
            </a:r>
            <a:r>
              <a:rPr lang="en-US" sz="2100" dirty="0">
                <a:solidFill>
                  <a:srgbClr val="0000FF"/>
                </a:solidFill>
                <a:latin typeface="Chalkboard"/>
                <a:cs typeface="Chalkboard"/>
              </a:rPr>
              <a:t>&lt;</a:t>
            </a:r>
            <a:r>
              <a:rPr lang="en-US" sz="2100" dirty="0" err="1" smtClean="0">
                <a:solidFill>
                  <a:srgbClr val="0000FF"/>
                </a:solidFill>
                <a:latin typeface="Chalkboard"/>
                <a:cs typeface="Chalkboard"/>
              </a:rPr>
              <a:t>dstLink</a:t>
            </a:r>
            <a:r>
              <a:rPr lang="en-US" sz="2100" dirty="0" smtClean="0">
                <a:solidFill>
                  <a:srgbClr val="0000FF"/>
                </a:solidFill>
                <a:latin typeface="Chalkboard"/>
                <a:cs typeface="Chalkboard"/>
              </a:rPr>
              <a:t>, </a:t>
            </a:r>
            <a:r>
              <a:rPr lang="en-US" sz="2100" dirty="0" err="1" smtClean="0">
                <a:solidFill>
                  <a:srgbClr val="0000FF"/>
                </a:solidFill>
                <a:latin typeface="Chalkboard"/>
                <a:cs typeface="Chalkboard"/>
              </a:rPr>
              <a:t>srcDoc.link</a:t>
            </a:r>
            <a:r>
              <a:rPr lang="en-US" sz="2100" dirty="0" smtClean="0">
                <a:solidFill>
                  <a:srgbClr val="0000FF"/>
                </a:solidFill>
                <a:latin typeface="Chalkboard"/>
                <a:cs typeface="Chalkboard"/>
              </a:rPr>
              <a:t>&gt;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6882" y="6299200"/>
            <a:ext cx="8973778" cy="457200"/>
          </a:xfrm>
          <a:prstGeom prst="round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28600" rtlCol="0" anchor="ctr" anchorCtr="0"/>
          <a:lstStyle/>
          <a:p>
            <a:pPr>
              <a:lnSpc>
                <a:spcPts val="3680"/>
              </a:lnSpc>
            </a:pPr>
            <a:r>
              <a:rPr lang="en-US" sz="2100" dirty="0">
                <a:solidFill>
                  <a:srgbClr val="0000FF"/>
                </a:solidFill>
                <a:latin typeface="Chalkboard"/>
                <a:cs typeface="Chalkboard"/>
              </a:rPr>
              <a:t>r</a:t>
            </a:r>
            <a:r>
              <a:rPr lang="en-US" sz="2100" dirty="0" smtClean="0">
                <a:solidFill>
                  <a:srgbClr val="0000FF"/>
                </a:solidFill>
                <a:latin typeface="Chalkboard"/>
                <a:cs typeface="Chalkboard"/>
              </a:rPr>
              <a:t>educe(String target, List&lt;Long&gt; </a:t>
            </a:r>
            <a:r>
              <a:rPr lang="en-US" sz="2100" dirty="0" err="1" smtClean="0">
                <a:solidFill>
                  <a:srgbClr val="0000FF"/>
                </a:solidFill>
                <a:latin typeface="Chalkboard"/>
                <a:cs typeface="Chalkboard"/>
              </a:rPr>
              <a:t>srcs</a:t>
            </a:r>
            <a:r>
              <a:rPr lang="en-US" sz="2100" dirty="0" smtClean="0">
                <a:solidFill>
                  <a:srgbClr val="0000FF"/>
                </a:solidFill>
                <a:latin typeface="Chalkboard"/>
                <a:cs typeface="Chalkboard"/>
              </a:rPr>
              <a:t>): </a:t>
            </a:r>
            <a:r>
              <a:rPr lang="en-US" sz="2100" dirty="0" smtClean="0">
                <a:solidFill>
                  <a:srgbClr val="0000FF"/>
                </a:solidFill>
                <a:latin typeface="Chalkboard"/>
                <a:cs typeface="Chalkboard"/>
                <a:sym typeface="Wingdings"/>
              </a:rPr>
              <a:t></a:t>
            </a:r>
            <a:r>
              <a:rPr lang="en-US" sz="2100" dirty="0" smtClean="0">
                <a:solidFill>
                  <a:srgbClr val="0000FF"/>
                </a:solidFill>
                <a:latin typeface="Chalkboard"/>
                <a:cs typeface="Chalkboard"/>
              </a:rPr>
              <a:t> &lt;target, </a:t>
            </a:r>
            <a:r>
              <a:rPr lang="en-US" sz="2100" dirty="0" err="1" smtClean="0">
                <a:solidFill>
                  <a:srgbClr val="0000FF"/>
                </a:solidFill>
                <a:latin typeface="Chalkboard"/>
                <a:cs typeface="Chalkboard"/>
              </a:rPr>
              <a:t>srcs</a:t>
            </a:r>
            <a:r>
              <a:rPr lang="en-US" sz="2100" dirty="0" smtClean="0">
                <a:solidFill>
                  <a:srgbClr val="0000FF"/>
                </a:solidFill>
                <a:latin typeface="Chalkboard"/>
                <a:cs typeface="Chalkboard"/>
              </a:rPr>
              <a:t>&gt;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83113" y="1385392"/>
            <a:ext cx="535170" cy="462344"/>
            <a:chOff x="1678844" y="3327400"/>
            <a:chExt cx="450851" cy="457200"/>
          </a:xfrm>
        </p:grpSpPr>
        <p:sp>
          <p:nvSpPr>
            <p:cNvPr id="63" name="Rectangle 62"/>
            <p:cNvSpPr/>
            <p:nvPr/>
          </p:nvSpPr>
          <p:spPr>
            <a:xfrm>
              <a:off x="1678844" y="3327400"/>
              <a:ext cx="450851" cy="4572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1688679" y="3378200"/>
              <a:ext cx="2984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729644" y="3479800"/>
              <a:ext cx="2984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742344" y="3594100"/>
              <a:ext cx="2857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824895" y="3708400"/>
              <a:ext cx="215900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 rot="1202010">
            <a:off x="2166222" y="1772018"/>
            <a:ext cx="232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&lt;</a:t>
            </a:r>
            <a:r>
              <a:rPr lang="en-US" dirty="0" err="1" smtClean="0">
                <a:latin typeface="Chalkboard"/>
                <a:cs typeface="Chalkboard"/>
              </a:rPr>
              <a:t>cbc</a:t>
            </a:r>
            <a:r>
              <a:rPr lang="en-US" dirty="0" smtClean="0">
                <a:latin typeface="Chalkboard"/>
                <a:cs typeface="Chalkboard"/>
              </a:rPr>
              <a:t>, </a:t>
            </a:r>
            <a:r>
              <a:rPr lang="en-US" dirty="0" err="1" smtClean="0">
                <a:latin typeface="Chalkboard"/>
                <a:cs typeface="Chalkboard"/>
              </a:rPr>
              <a:t>uw</a:t>
            </a:r>
            <a:r>
              <a:rPr lang="en-US" dirty="0" smtClean="0">
                <a:latin typeface="Chalkboard"/>
                <a:cs typeface="Chalkboard"/>
              </a:rPr>
              <a:t>&gt; 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96564" y="1770245"/>
            <a:ext cx="100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halkboard"/>
                <a:cs typeface="Chalkboard"/>
              </a:rPr>
              <a:t>uw.ca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01839" y="2688118"/>
            <a:ext cx="1869720" cy="10382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47418" y="2913314"/>
            <a:ext cx="915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0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88387" y="2928571"/>
            <a:ext cx="535170" cy="462344"/>
            <a:chOff x="1678844" y="3327400"/>
            <a:chExt cx="450851" cy="457200"/>
          </a:xfrm>
        </p:grpSpPr>
        <p:sp>
          <p:nvSpPr>
            <p:cNvPr id="78" name="Rectangle 77"/>
            <p:cNvSpPr/>
            <p:nvPr/>
          </p:nvSpPr>
          <p:spPr>
            <a:xfrm>
              <a:off x="1678844" y="3327400"/>
              <a:ext cx="450851" cy="4572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1688679" y="3378200"/>
              <a:ext cx="2984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729644" y="3479800"/>
              <a:ext cx="2984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742344" y="3594100"/>
              <a:ext cx="2857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824895" y="3708400"/>
              <a:ext cx="215900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201838" y="3313424"/>
            <a:ext cx="100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halkboard"/>
                <a:cs typeface="Chalkboard"/>
              </a:rPr>
              <a:t>cnn.com</a:t>
            </a:r>
            <a:endParaRPr lang="en-US" dirty="0">
              <a:latin typeface="Chalkboard"/>
              <a:cs typeface="Chalkboard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348578" y="4575232"/>
            <a:ext cx="535170" cy="462344"/>
            <a:chOff x="1678844" y="3327400"/>
            <a:chExt cx="450851" cy="457200"/>
          </a:xfrm>
        </p:grpSpPr>
        <p:sp>
          <p:nvSpPr>
            <p:cNvPr id="97" name="Rectangle 96"/>
            <p:cNvSpPr/>
            <p:nvPr/>
          </p:nvSpPr>
          <p:spPr>
            <a:xfrm>
              <a:off x="1678844" y="3327400"/>
              <a:ext cx="450851" cy="4572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1688679" y="3378200"/>
              <a:ext cx="2984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729644" y="3479800"/>
              <a:ext cx="2984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742344" y="3594100"/>
              <a:ext cx="2857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824895" y="3708400"/>
              <a:ext cx="215900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/>
          <p:cNvSpPr txBox="1"/>
          <p:nvPr/>
        </p:nvSpPr>
        <p:spPr>
          <a:xfrm>
            <a:off x="123136" y="5001828"/>
            <a:ext cx="11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halkboard"/>
                <a:cs typeface="Chalkboard"/>
              </a:rPr>
              <a:t>times.com</a:t>
            </a:r>
            <a:endParaRPr lang="en-US" dirty="0">
              <a:latin typeface="Chalkboard"/>
              <a:cs typeface="Chalkboar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32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04" grpId="0"/>
      <p:bldP spid="111" grpId="0"/>
      <p:bldP spid="122" grpId="0"/>
      <p:bldP spid="129" grpId="0"/>
      <p:bldP spid="148" grpId="0"/>
      <p:bldP spid="165" grpId="0"/>
      <p:bldP spid="168" grpId="0"/>
      <p:bldP spid="169" grpId="0"/>
      <p:bldP spid="171" grpId="0" animBg="1"/>
      <p:bldP spid="172" grpId="0"/>
      <p:bldP spid="175" grpId="0" animBg="1"/>
      <p:bldP spid="176" grpId="0"/>
      <p:bldP spid="179" grpId="0" animBg="1"/>
      <p:bldP spid="180" grpId="0"/>
      <p:bldP spid="74" grpId="0" animBg="1"/>
      <p:bldP spid="75" grpId="0" animBg="1"/>
      <p:bldP spid="71" grpId="0"/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44" y="-45114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Trebuchet MS"/>
              </a:rPr>
              <a:t>More Detailed Architecture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22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627622"/>
            <a:ext cx="8915400" cy="626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Can 1"/>
          <p:cNvSpPr/>
          <p:nvPr/>
        </p:nvSpPr>
        <p:spPr>
          <a:xfrm>
            <a:off x="344714" y="5724072"/>
            <a:ext cx="8545286" cy="11339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4268" y="537063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7" idx="1"/>
          </p:cNvCxnSpPr>
          <p:nvPr/>
        </p:nvCxnSpPr>
        <p:spPr>
          <a:xfrm flipH="1" flipV="1">
            <a:off x="4604207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319883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7" idx="1"/>
            <a:endCxn id="135" idx="3"/>
          </p:cNvCxnSpPr>
          <p:nvPr/>
        </p:nvCxnSpPr>
        <p:spPr>
          <a:xfrm flipH="1">
            <a:off x="3306810" y="3838681"/>
            <a:ext cx="2581721" cy="0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5888531" y="2865474"/>
            <a:ext cx="2176272" cy="2293863"/>
            <a:chOff x="5888531" y="2766697"/>
            <a:chExt cx="2176272" cy="2293863"/>
          </a:xfrm>
        </p:grpSpPr>
        <p:sp>
          <p:nvSpPr>
            <p:cNvPr id="106" name="TextBox 105"/>
            <p:cNvSpPr txBox="1"/>
            <p:nvPr/>
          </p:nvSpPr>
          <p:spPr>
            <a:xfrm>
              <a:off x="6207257" y="4691228"/>
              <a:ext cx="157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3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30538" y="2865474"/>
            <a:ext cx="2176272" cy="2283827"/>
            <a:chOff x="5888531" y="2766697"/>
            <a:chExt cx="2176272" cy="2283827"/>
          </a:xfrm>
        </p:grpSpPr>
        <p:sp>
          <p:nvSpPr>
            <p:cNvPr id="134" name="TextBox 133"/>
            <p:cNvSpPr txBox="1"/>
            <p:nvPr/>
          </p:nvSpPr>
          <p:spPr>
            <a:xfrm>
              <a:off x="5983590" y="4681192"/>
              <a:ext cx="2041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500730" y="613371"/>
            <a:ext cx="2176272" cy="2161242"/>
            <a:chOff x="5888531" y="2551868"/>
            <a:chExt cx="2176272" cy="2161242"/>
          </a:xfrm>
        </p:grpSpPr>
        <p:sp>
          <p:nvSpPr>
            <p:cNvPr id="149" name="TextBox 148"/>
            <p:cNvSpPr txBox="1"/>
            <p:nvPr/>
          </p:nvSpPr>
          <p:spPr>
            <a:xfrm>
              <a:off x="6133642" y="2551868"/>
              <a:ext cx="172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2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88531" y="2900923"/>
              <a:ext cx="2176272" cy="18121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2215017" y="5177480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06" idx="2"/>
          </p:cNvCxnSpPr>
          <p:nvPr/>
        </p:nvCxnSpPr>
        <p:spPr>
          <a:xfrm>
            <a:off x="6996070" y="5159337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606093" y="2766454"/>
            <a:ext cx="0" cy="2921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25221" y="6080299"/>
            <a:ext cx="827803" cy="468137"/>
            <a:chOff x="322411" y="5995422"/>
            <a:chExt cx="875232" cy="681148"/>
          </a:xfrm>
        </p:grpSpPr>
        <p:sp>
          <p:nvSpPr>
            <p:cNvPr id="173" name="Multidocument 172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411" y="5995422"/>
              <a:ext cx="875232" cy="452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104990" y="6071516"/>
            <a:ext cx="827803" cy="468137"/>
            <a:chOff x="322411" y="5995422"/>
            <a:chExt cx="875232" cy="681148"/>
          </a:xfrm>
        </p:grpSpPr>
        <p:sp>
          <p:nvSpPr>
            <p:cNvPr id="185" name="Multidocument 1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2</a:t>
              </a:r>
              <a:endParaRPr lang="en-US" sz="17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0954" y="6080299"/>
            <a:ext cx="827803" cy="468137"/>
            <a:chOff x="322411" y="5995422"/>
            <a:chExt cx="875232" cy="681148"/>
          </a:xfrm>
        </p:grpSpPr>
        <p:sp>
          <p:nvSpPr>
            <p:cNvPr id="188" name="Multidocument 1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3</a:t>
              </a:r>
              <a:endParaRPr lang="en-US" sz="1700" dirty="0"/>
            </a:p>
          </p:txBody>
        </p:sp>
      </p:grpSp>
      <p:sp>
        <p:nvSpPr>
          <p:cNvPr id="170" name="Can 169"/>
          <p:cNvSpPr/>
          <p:nvPr/>
        </p:nvSpPr>
        <p:spPr>
          <a:xfrm>
            <a:off x="1189312" y="3915275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7" name="Can 206"/>
          <p:cNvSpPr/>
          <p:nvPr/>
        </p:nvSpPr>
        <p:spPr>
          <a:xfrm>
            <a:off x="3563073" y="192825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8" name="Can 217"/>
          <p:cNvSpPr/>
          <p:nvPr/>
        </p:nvSpPr>
        <p:spPr>
          <a:xfrm>
            <a:off x="5947977" y="392370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31" name="Group 230"/>
          <p:cNvGrpSpPr/>
          <p:nvPr/>
        </p:nvGrpSpPr>
        <p:grpSpPr>
          <a:xfrm>
            <a:off x="3370387" y="4297131"/>
            <a:ext cx="2561710" cy="1302542"/>
            <a:chOff x="5909389" y="645921"/>
            <a:chExt cx="2561710" cy="1302542"/>
          </a:xfrm>
        </p:grpSpPr>
        <p:sp>
          <p:nvSpPr>
            <p:cNvPr id="232" name="TextBox 231"/>
            <p:cNvSpPr txBox="1"/>
            <p:nvPr/>
          </p:nvSpPr>
          <p:spPr>
            <a:xfrm>
              <a:off x="6242242" y="1579131"/>
              <a:ext cx="160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Master</a:t>
              </a: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960493" y="730443"/>
              <a:ext cx="2385221" cy="9031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5909389" y="645921"/>
              <a:ext cx="2561710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 smtClean="0">
                  <a:solidFill>
                    <a:srgbClr val="990000"/>
                  </a:solidFill>
                  <a:latin typeface="Chalkboard"/>
                  <a:cs typeface="Chalkboard"/>
                </a:rPr>
                <a:t>coordinates: workers</a:t>
              </a:r>
            </a:p>
            <a:p>
              <a:r>
                <a:rPr lang="en-US" sz="1900" dirty="0" smtClean="0">
                  <a:solidFill>
                    <a:srgbClr val="990000"/>
                  </a:solidFill>
                  <a:latin typeface="Chalkboard"/>
                  <a:cs typeface="Chalkboard"/>
                </a:rPr>
                <a:t>for progress, fault recovery, </a:t>
              </a:r>
              <a:r>
                <a:rPr lang="en-US" sz="1900" dirty="0" err="1" smtClean="0">
                  <a:solidFill>
                    <a:srgbClr val="990000"/>
                  </a:solidFill>
                  <a:latin typeface="Chalkboard"/>
                  <a:cs typeface="Chalkboard"/>
                </a:rPr>
                <a:t>synchrn</a:t>
              </a:r>
              <a:r>
                <a:rPr lang="en-US" sz="1900" dirty="0" smtClean="0">
                  <a:solidFill>
                    <a:srgbClr val="990000"/>
                  </a:solidFill>
                  <a:latin typeface="Chalkboard"/>
                  <a:cs typeface="Chalkboard"/>
                </a:rPr>
                <a:t>. </a:t>
              </a:r>
              <a:endParaRPr lang="en-US" sz="1900" dirty="0">
                <a:solidFill>
                  <a:srgbClr val="99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326351" y="595767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Distributed Storage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17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44" y="-45114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Trebuchet MS"/>
              </a:rPr>
              <a:t>More Detailed Architecture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23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627622"/>
            <a:ext cx="8915400" cy="626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Can 1"/>
          <p:cNvSpPr/>
          <p:nvPr/>
        </p:nvSpPr>
        <p:spPr>
          <a:xfrm>
            <a:off x="344714" y="5724072"/>
            <a:ext cx="8545286" cy="11339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4268" y="537063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7" idx="1"/>
          </p:cNvCxnSpPr>
          <p:nvPr/>
        </p:nvCxnSpPr>
        <p:spPr>
          <a:xfrm flipH="1" flipV="1">
            <a:off x="4604207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135" idx="3"/>
          </p:cNvCxnSpPr>
          <p:nvPr/>
        </p:nvCxnSpPr>
        <p:spPr>
          <a:xfrm flipH="1">
            <a:off x="3306810" y="2802128"/>
            <a:ext cx="1297397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7" idx="1"/>
            <a:endCxn id="135" idx="3"/>
          </p:cNvCxnSpPr>
          <p:nvPr/>
        </p:nvCxnSpPr>
        <p:spPr>
          <a:xfrm flipH="1">
            <a:off x="3306810" y="3838681"/>
            <a:ext cx="2581721" cy="0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5888531" y="2865474"/>
            <a:ext cx="2176272" cy="2293863"/>
            <a:chOff x="5888531" y="2766697"/>
            <a:chExt cx="2176272" cy="2293863"/>
          </a:xfrm>
        </p:grpSpPr>
        <p:sp>
          <p:nvSpPr>
            <p:cNvPr id="106" name="TextBox 105"/>
            <p:cNvSpPr txBox="1"/>
            <p:nvPr/>
          </p:nvSpPr>
          <p:spPr>
            <a:xfrm>
              <a:off x="6207257" y="4691228"/>
              <a:ext cx="157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3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30538" y="2865474"/>
            <a:ext cx="2176272" cy="2283827"/>
            <a:chOff x="5888531" y="2766697"/>
            <a:chExt cx="2176272" cy="2283827"/>
          </a:xfrm>
        </p:grpSpPr>
        <p:sp>
          <p:nvSpPr>
            <p:cNvPr id="134" name="TextBox 133"/>
            <p:cNvSpPr txBox="1"/>
            <p:nvPr/>
          </p:nvSpPr>
          <p:spPr>
            <a:xfrm>
              <a:off x="5983590" y="4681192"/>
              <a:ext cx="2041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500730" y="558942"/>
            <a:ext cx="2176272" cy="2215671"/>
            <a:chOff x="5888531" y="2497439"/>
            <a:chExt cx="2176272" cy="2215671"/>
          </a:xfrm>
        </p:grpSpPr>
        <p:sp>
          <p:nvSpPr>
            <p:cNvPr id="149" name="TextBox 148"/>
            <p:cNvSpPr txBox="1"/>
            <p:nvPr/>
          </p:nvSpPr>
          <p:spPr>
            <a:xfrm>
              <a:off x="6133642" y="2497439"/>
              <a:ext cx="172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2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88531" y="2900923"/>
              <a:ext cx="2176272" cy="18121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2215017" y="5177480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06" idx="2"/>
          </p:cNvCxnSpPr>
          <p:nvPr/>
        </p:nvCxnSpPr>
        <p:spPr>
          <a:xfrm>
            <a:off x="6996070" y="5159337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606093" y="2766454"/>
            <a:ext cx="0" cy="2921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25221" y="6080299"/>
            <a:ext cx="827803" cy="468137"/>
            <a:chOff x="322411" y="5995422"/>
            <a:chExt cx="875232" cy="681148"/>
          </a:xfrm>
        </p:grpSpPr>
        <p:sp>
          <p:nvSpPr>
            <p:cNvPr id="173" name="Multidocument 172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411" y="5995422"/>
              <a:ext cx="875232" cy="452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104990" y="6071516"/>
            <a:ext cx="827803" cy="468137"/>
            <a:chOff x="322411" y="5995422"/>
            <a:chExt cx="875232" cy="681148"/>
          </a:xfrm>
        </p:grpSpPr>
        <p:sp>
          <p:nvSpPr>
            <p:cNvPr id="185" name="Multidocument 1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2</a:t>
              </a:r>
              <a:endParaRPr lang="en-US" sz="17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0954" y="6080299"/>
            <a:ext cx="827803" cy="468137"/>
            <a:chOff x="322411" y="5995422"/>
            <a:chExt cx="875232" cy="681148"/>
          </a:xfrm>
        </p:grpSpPr>
        <p:sp>
          <p:nvSpPr>
            <p:cNvPr id="188" name="Multidocument 1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3</a:t>
              </a:r>
              <a:endParaRPr lang="en-US" sz="1700" dirty="0"/>
            </a:p>
          </p:txBody>
        </p:sp>
      </p:grpSp>
      <p:sp>
        <p:nvSpPr>
          <p:cNvPr id="170" name="Can 169"/>
          <p:cNvSpPr/>
          <p:nvPr/>
        </p:nvSpPr>
        <p:spPr>
          <a:xfrm>
            <a:off x="1189312" y="3915275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1134883" y="4167147"/>
            <a:ext cx="827803" cy="468137"/>
            <a:chOff x="322411" y="5995422"/>
            <a:chExt cx="875232" cy="681148"/>
          </a:xfrm>
        </p:grpSpPr>
        <p:sp>
          <p:nvSpPr>
            <p:cNvPr id="196" name="Multidocument 195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322411" y="5995422"/>
              <a:ext cx="875232" cy="452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2106680" y="4060871"/>
            <a:ext cx="905037" cy="338554"/>
            <a:chOff x="2015965" y="4314873"/>
            <a:chExt cx="905037" cy="338554"/>
          </a:xfrm>
        </p:grpSpPr>
        <p:sp>
          <p:nvSpPr>
            <p:cNvPr id="201" name="Rectangle 20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2095793" y="4358415"/>
            <a:ext cx="905037" cy="338554"/>
            <a:chOff x="2015965" y="4314873"/>
            <a:chExt cx="905037" cy="338554"/>
          </a:xfrm>
        </p:grpSpPr>
        <p:sp>
          <p:nvSpPr>
            <p:cNvPr id="204" name="Rectangle 20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sp>
        <p:nvSpPr>
          <p:cNvPr id="207" name="Can 206"/>
          <p:cNvSpPr/>
          <p:nvPr/>
        </p:nvSpPr>
        <p:spPr>
          <a:xfrm>
            <a:off x="3563073" y="192825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3508644" y="2180125"/>
            <a:ext cx="827803" cy="468137"/>
            <a:chOff x="322411" y="5995422"/>
            <a:chExt cx="875232" cy="681148"/>
          </a:xfrm>
        </p:grpSpPr>
        <p:sp>
          <p:nvSpPr>
            <p:cNvPr id="215" name="Multidocument 21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 smtClean="0"/>
                <a:t>2</a:t>
              </a:r>
              <a:endParaRPr lang="en-US" sz="1700" dirty="0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4480441" y="2073849"/>
            <a:ext cx="905037" cy="338554"/>
            <a:chOff x="2015965" y="4314873"/>
            <a:chExt cx="905037" cy="338554"/>
          </a:xfrm>
        </p:grpSpPr>
        <p:sp>
          <p:nvSpPr>
            <p:cNvPr id="213" name="Rectangle 2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469554" y="2371393"/>
            <a:ext cx="905037" cy="338554"/>
            <a:chOff x="2015965" y="4314873"/>
            <a:chExt cx="905037" cy="338554"/>
          </a:xfrm>
        </p:grpSpPr>
        <p:sp>
          <p:nvSpPr>
            <p:cNvPr id="211" name="Rectangle 21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sp>
        <p:nvSpPr>
          <p:cNvPr id="218" name="Can 217"/>
          <p:cNvSpPr/>
          <p:nvPr/>
        </p:nvSpPr>
        <p:spPr>
          <a:xfrm>
            <a:off x="5947977" y="392370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5912504" y="4175575"/>
            <a:ext cx="827803" cy="468137"/>
            <a:chOff x="322411" y="5995422"/>
            <a:chExt cx="875232" cy="681148"/>
          </a:xfrm>
        </p:grpSpPr>
        <p:sp>
          <p:nvSpPr>
            <p:cNvPr id="226" name="Multidocument 225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3</a:t>
              </a:r>
              <a:endParaRPr lang="en-US" sz="1700" dirty="0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6884301" y="4069299"/>
            <a:ext cx="905037" cy="338554"/>
            <a:chOff x="2015965" y="4314873"/>
            <a:chExt cx="905037" cy="338554"/>
          </a:xfrm>
        </p:grpSpPr>
        <p:sp>
          <p:nvSpPr>
            <p:cNvPr id="224" name="Rectangle 22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6873414" y="4366843"/>
            <a:ext cx="905037" cy="338554"/>
            <a:chOff x="2015965" y="4314873"/>
            <a:chExt cx="905037" cy="338554"/>
          </a:xfrm>
        </p:grpSpPr>
        <p:sp>
          <p:nvSpPr>
            <p:cNvPr id="222" name="Rectangle 221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1572173" y="3062172"/>
            <a:ext cx="12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987801" y="1182572"/>
            <a:ext cx="12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6377778" y="3118007"/>
            <a:ext cx="12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792" y="669418"/>
            <a:ext cx="290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Map Stage</a:t>
            </a:r>
          </a:p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(1</a:t>
            </a:r>
            <a:r>
              <a:rPr lang="en-US" sz="30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st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Superstep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lang="en-US" sz="3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370387" y="4315274"/>
            <a:ext cx="2561710" cy="1284399"/>
            <a:chOff x="5909389" y="664064"/>
            <a:chExt cx="2561710" cy="1284399"/>
          </a:xfrm>
        </p:grpSpPr>
        <p:sp>
          <p:nvSpPr>
            <p:cNvPr id="78" name="TextBox 77"/>
            <p:cNvSpPr txBox="1"/>
            <p:nvPr/>
          </p:nvSpPr>
          <p:spPr>
            <a:xfrm>
              <a:off x="6242242" y="1579131"/>
              <a:ext cx="160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Master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960493" y="730443"/>
              <a:ext cx="2385221" cy="9031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909389" y="664064"/>
              <a:ext cx="2561710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 smtClean="0">
                  <a:solidFill>
                    <a:srgbClr val="990000"/>
                  </a:solidFill>
                  <a:latin typeface="Chalkboard"/>
                  <a:cs typeface="Chalkboard"/>
                </a:rPr>
                <a:t>coordinates: workers</a:t>
              </a:r>
            </a:p>
            <a:p>
              <a:r>
                <a:rPr lang="en-US" sz="1900" dirty="0" smtClean="0">
                  <a:solidFill>
                    <a:srgbClr val="990000"/>
                  </a:solidFill>
                  <a:latin typeface="Chalkboard"/>
                  <a:cs typeface="Chalkboard"/>
                </a:rPr>
                <a:t>for progress, fault recovery, </a:t>
              </a:r>
              <a:r>
                <a:rPr lang="en-US" sz="1900" dirty="0" err="1" smtClean="0">
                  <a:solidFill>
                    <a:srgbClr val="990000"/>
                  </a:solidFill>
                  <a:latin typeface="Chalkboard"/>
                  <a:cs typeface="Chalkboard"/>
                </a:rPr>
                <a:t>synchrn</a:t>
              </a:r>
              <a:r>
                <a:rPr lang="en-US" sz="1900" dirty="0" smtClean="0">
                  <a:solidFill>
                    <a:srgbClr val="990000"/>
                  </a:solidFill>
                  <a:latin typeface="Chalkboard"/>
                  <a:cs typeface="Chalkboard"/>
                </a:rPr>
                <a:t>. </a:t>
              </a:r>
              <a:endParaRPr lang="en-US" sz="1900" dirty="0">
                <a:solidFill>
                  <a:srgbClr val="99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2326351" y="595767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Distributed Storage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15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8" grpId="1"/>
      <p:bldP spid="229" grpId="0"/>
      <p:bldP spid="229" grpId="1"/>
      <p:bldP spid="230" grpId="0"/>
      <p:bldP spid="23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44" y="-45114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Trebuchet MS"/>
              </a:rPr>
              <a:t>More Detailed Architecture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24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627622"/>
            <a:ext cx="8915400" cy="626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Can 1"/>
          <p:cNvSpPr/>
          <p:nvPr/>
        </p:nvSpPr>
        <p:spPr>
          <a:xfrm>
            <a:off x="344714" y="5724072"/>
            <a:ext cx="8545286" cy="11339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4268" y="537063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7" idx="1"/>
          </p:cNvCxnSpPr>
          <p:nvPr/>
        </p:nvCxnSpPr>
        <p:spPr>
          <a:xfrm flipH="1" flipV="1">
            <a:off x="4604207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319883" y="2802128"/>
            <a:ext cx="1284324" cy="85831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7" idx="1"/>
            <a:endCxn id="135" idx="3"/>
          </p:cNvCxnSpPr>
          <p:nvPr/>
        </p:nvCxnSpPr>
        <p:spPr>
          <a:xfrm flipH="1">
            <a:off x="3306810" y="3838681"/>
            <a:ext cx="2581721" cy="0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3319883" y="3539785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692343" y="3579178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 rot="18878460">
            <a:off x="4613768" y="2889443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 rot="18846837">
            <a:off x="4249314" y="2755221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 rot="18878460">
            <a:off x="5454858" y="3396337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 rot="18846837">
            <a:off x="3415487" y="3193825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5888531" y="2865474"/>
            <a:ext cx="2176272" cy="2293863"/>
            <a:chOff x="5888531" y="2766697"/>
            <a:chExt cx="2176272" cy="2293863"/>
          </a:xfrm>
        </p:grpSpPr>
        <p:sp>
          <p:nvSpPr>
            <p:cNvPr id="106" name="TextBox 105"/>
            <p:cNvSpPr txBox="1"/>
            <p:nvPr/>
          </p:nvSpPr>
          <p:spPr>
            <a:xfrm>
              <a:off x="6207257" y="4691228"/>
              <a:ext cx="157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3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30538" y="2865474"/>
            <a:ext cx="2176272" cy="2283827"/>
            <a:chOff x="5888531" y="2766697"/>
            <a:chExt cx="2176272" cy="2283827"/>
          </a:xfrm>
        </p:grpSpPr>
        <p:sp>
          <p:nvSpPr>
            <p:cNvPr id="134" name="TextBox 133"/>
            <p:cNvSpPr txBox="1"/>
            <p:nvPr/>
          </p:nvSpPr>
          <p:spPr>
            <a:xfrm>
              <a:off x="5983590" y="4681192"/>
              <a:ext cx="2041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500730" y="558942"/>
            <a:ext cx="2176272" cy="2215671"/>
            <a:chOff x="5888531" y="2497439"/>
            <a:chExt cx="2176272" cy="2215671"/>
          </a:xfrm>
        </p:grpSpPr>
        <p:sp>
          <p:nvSpPr>
            <p:cNvPr id="149" name="TextBox 148"/>
            <p:cNvSpPr txBox="1"/>
            <p:nvPr/>
          </p:nvSpPr>
          <p:spPr>
            <a:xfrm>
              <a:off x="6133642" y="2497439"/>
              <a:ext cx="172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2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88531" y="2900923"/>
              <a:ext cx="2176272" cy="18121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2215017" y="5177480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06" idx="2"/>
          </p:cNvCxnSpPr>
          <p:nvPr/>
        </p:nvCxnSpPr>
        <p:spPr>
          <a:xfrm>
            <a:off x="6996070" y="5159337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606093" y="2766454"/>
            <a:ext cx="0" cy="2921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25221" y="6080299"/>
            <a:ext cx="827803" cy="468137"/>
            <a:chOff x="322411" y="5995422"/>
            <a:chExt cx="875232" cy="681148"/>
          </a:xfrm>
        </p:grpSpPr>
        <p:sp>
          <p:nvSpPr>
            <p:cNvPr id="173" name="Multidocument 172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411" y="5995422"/>
              <a:ext cx="875232" cy="452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104990" y="6071516"/>
            <a:ext cx="827803" cy="468137"/>
            <a:chOff x="322411" y="5995422"/>
            <a:chExt cx="875232" cy="681148"/>
          </a:xfrm>
        </p:grpSpPr>
        <p:sp>
          <p:nvSpPr>
            <p:cNvPr id="185" name="Multidocument 1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2</a:t>
              </a:r>
              <a:endParaRPr lang="en-US" sz="17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0954" y="6080299"/>
            <a:ext cx="827803" cy="468137"/>
            <a:chOff x="322411" y="5995422"/>
            <a:chExt cx="875232" cy="681148"/>
          </a:xfrm>
        </p:grpSpPr>
        <p:sp>
          <p:nvSpPr>
            <p:cNvPr id="188" name="Multidocument 1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3</a:t>
              </a:r>
              <a:endParaRPr lang="en-US" sz="1700" dirty="0"/>
            </a:p>
          </p:txBody>
        </p:sp>
      </p:grpSp>
      <p:sp>
        <p:nvSpPr>
          <p:cNvPr id="170" name="Can 169"/>
          <p:cNvSpPr/>
          <p:nvPr/>
        </p:nvSpPr>
        <p:spPr>
          <a:xfrm>
            <a:off x="1189312" y="3915275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2106680" y="4060871"/>
            <a:ext cx="905037" cy="338554"/>
            <a:chOff x="2015965" y="4314873"/>
            <a:chExt cx="905037" cy="338554"/>
          </a:xfrm>
        </p:grpSpPr>
        <p:sp>
          <p:nvSpPr>
            <p:cNvPr id="201" name="Rectangle 20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2095793" y="4358415"/>
            <a:ext cx="905037" cy="338554"/>
            <a:chOff x="2015965" y="4314873"/>
            <a:chExt cx="905037" cy="338554"/>
          </a:xfrm>
        </p:grpSpPr>
        <p:sp>
          <p:nvSpPr>
            <p:cNvPr id="204" name="Rectangle 20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sp>
        <p:nvSpPr>
          <p:cNvPr id="207" name="Can 206"/>
          <p:cNvSpPr/>
          <p:nvPr/>
        </p:nvSpPr>
        <p:spPr>
          <a:xfrm>
            <a:off x="3563073" y="192825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9" name="Group 208"/>
          <p:cNvGrpSpPr/>
          <p:nvPr/>
        </p:nvGrpSpPr>
        <p:grpSpPr>
          <a:xfrm>
            <a:off x="4480441" y="2073849"/>
            <a:ext cx="905037" cy="338554"/>
            <a:chOff x="2015965" y="4314873"/>
            <a:chExt cx="905037" cy="338554"/>
          </a:xfrm>
        </p:grpSpPr>
        <p:sp>
          <p:nvSpPr>
            <p:cNvPr id="213" name="Rectangle 2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469554" y="2371393"/>
            <a:ext cx="905037" cy="338554"/>
            <a:chOff x="2015965" y="4314873"/>
            <a:chExt cx="905037" cy="338554"/>
          </a:xfrm>
        </p:grpSpPr>
        <p:sp>
          <p:nvSpPr>
            <p:cNvPr id="211" name="Rectangle 21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sp>
        <p:nvSpPr>
          <p:cNvPr id="218" name="Can 217"/>
          <p:cNvSpPr/>
          <p:nvPr/>
        </p:nvSpPr>
        <p:spPr>
          <a:xfrm>
            <a:off x="5947977" y="392370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20" name="Group 219"/>
          <p:cNvGrpSpPr/>
          <p:nvPr/>
        </p:nvGrpSpPr>
        <p:grpSpPr>
          <a:xfrm>
            <a:off x="6884301" y="4069299"/>
            <a:ext cx="905037" cy="338554"/>
            <a:chOff x="2015965" y="4314873"/>
            <a:chExt cx="905037" cy="338554"/>
          </a:xfrm>
        </p:grpSpPr>
        <p:sp>
          <p:nvSpPr>
            <p:cNvPr id="224" name="Rectangle 22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6873414" y="4366843"/>
            <a:ext cx="905037" cy="338554"/>
            <a:chOff x="2015965" y="4314873"/>
            <a:chExt cx="905037" cy="338554"/>
          </a:xfrm>
        </p:grpSpPr>
        <p:sp>
          <p:nvSpPr>
            <p:cNvPr id="222" name="Rectangle 221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0792" y="669418"/>
            <a:ext cx="290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Shuffle Stage</a:t>
            </a:r>
          </a:p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(1</a:t>
            </a:r>
            <a:r>
              <a:rPr lang="en-US" sz="30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st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Superstep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lang="en-US" sz="3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3370387" y="4297131"/>
            <a:ext cx="2561710" cy="1302542"/>
            <a:chOff x="5909389" y="645921"/>
            <a:chExt cx="2561710" cy="1302542"/>
          </a:xfrm>
        </p:grpSpPr>
        <p:sp>
          <p:nvSpPr>
            <p:cNvPr id="74" name="TextBox 73"/>
            <p:cNvSpPr txBox="1"/>
            <p:nvPr/>
          </p:nvSpPr>
          <p:spPr>
            <a:xfrm>
              <a:off x="6242242" y="1579131"/>
              <a:ext cx="160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Master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960493" y="730443"/>
              <a:ext cx="2385221" cy="9031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909389" y="645921"/>
              <a:ext cx="2561710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 smtClean="0">
                  <a:solidFill>
                    <a:srgbClr val="990000"/>
                  </a:solidFill>
                  <a:latin typeface="Chalkboard"/>
                  <a:cs typeface="Chalkboard"/>
                </a:rPr>
                <a:t>coordinates: workers</a:t>
              </a:r>
            </a:p>
            <a:p>
              <a:r>
                <a:rPr lang="en-US" sz="1900" dirty="0" smtClean="0">
                  <a:solidFill>
                    <a:srgbClr val="990000"/>
                  </a:solidFill>
                  <a:latin typeface="Chalkboard"/>
                  <a:cs typeface="Chalkboard"/>
                </a:rPr>
                <a:t>for progress, fault recovery, </a:t>
              </a:r>
              <a:r>
                <a:rPr lang="en-US" sz="1900" dirty="0" err="1" smtClean="0">
                  <a:solidFill>
                    <a:srgbClr val="990000"/>
                  </a:solidFill>
                  <a:latin typeface="Chalkboard"/>
                  <a:cs typeface="Chalkboard"/>
                </a:rPr>
                <a:t>synchrn</a:t>
              </a:r>
              <a:r>
                <a:rPr lang="en-US" sz="1900" dirty="0" smtClean="0">
                  <a:solidFill>
                    <a:srgbClr val="990000"/>
                  </a:solidFill>
                  <a:latin typeface="Chalkboard"/>
                  <a:cs typeface="Chalkboard"/>
                </a:rPr>
                <a:t>. </a:t>
              </a:r>
              <a:endParaRPr lang="en-US" sz="1900" dirty="0">
                <a:solidFill>
                  <a:srgbClr val="99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2326351" y="595767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Distributed Storage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27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399 0.00532 " pathEditMode="relative" ptsTypes="AA">
                                      <p:cBhvr>
                                        <p:cTn id="2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038 -0.0713 " pathEditMode="relative" ptsTypes="AA">
                                      <p:cBhvr>
                                        <p:cTn id="2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0.00741 L -0.11267 0.1069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571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726 0.09352 " pathEditMode="relative" ptsTypes="AA">
                                      <p:cBhvr>
                                        <p:cTn id="3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046 L -0.23316 -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0.1 -0.119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59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76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3" grpId="0" animBg="1"/>
      <p:bldP spid="83" grpId="1" animBg="1"/>
      <p:bldP spid="83" grpId="2" animBg="1"/>
      <p:bldP spid="88" grpId="0" animBg="1"/>
      <p:bldP spid="88" grpId="1" animBg="1"/>
      <p:bldP spid="88" grpId="2" animBg="1"/>
      <p:bldP spid="90" grpId="0" animBg="1"/>
      <p:bldP spid="90" grpId="1" animBg="1"/>
      <p:bldP spid="90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44" y="-45114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Trebuchet MS"/>
              </a:rPr>
              <a:t>More Detailed Architecture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25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627622"/>
            <a:ext cx="8915400" cy="626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Can 1"/>
          <p:cNvSpPr/>
          <p:nvPr/>
        </p:nvSpPr>
        <p:spPr>
          <a:xfrm>
            <a:off x="344714" y="5724072"/>
            <a:ext cx="8545286" cy="11339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4268" y="537063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7" idx="1"/>
          </p:cNvCxnSpPr>
          <p:nvPr/>
        </p:nvCxnSpPr>
        <p:spPr>
          <a:xfrm flipH="1" flipV="1">
            <a:off x="4604207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319883" y="2802128"/>
            <a:ext cx="1284324" cy="85831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7" idx="1"/>
            <a:endCxn id="135" idx="3"/>
          </p:cNvCxnSpPr>
          <p:nvPr/>
        </p:nvCxnSpPr>
        <p:spPr>
          <a:xfrm flipH="1">
            <a:off x="3306810" y="3838681"/>
            <a:ext cx="2581721" cy="0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5888531" y="2865474"/>
            <a:ext cx="2176272" cy="2293863"/>
            <a:chOff x="5888531" y="2766697"/>
            <a:chExt cx="2176272" cy="2293863"/>
          </a:xfrm>
        </p:grpSpPr>
        <p:sp>
          <p:nvSpPr>
            <p:cNvPr id="106" name="TextBox 105"/>
            <p:cNvSpPr txBox="1"/>
            <p:nvPr/>
          </p:nvSpPr>
          <p:spPr>
            <a:xfrm>
              <a:off x="6207257" y="4691228"/>
              <a:ext cx="157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3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30538" y="2865474"/>
            <a:ext cx="2176272" cy="2283827"/>
            <a:chOff x="5888531" y="2766697"/>
            <a:chExt cx="2176272" cy="2283827"/>
          </a:xfrm>
        </p:grpSpPr>
        <p:sp>
          <p:nvSpPr>
            <p:cNvPr id="134" name="TextBox 133"/>
            <p:cNvSpPr txBox="1"/>
            <p:nvPr/>
          </p:nvSpPr>
          <p:spPr>
            <a:xfrm>
              <a:off x="5983590" y="4681192"/>
              <a:ext cx="2041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500730" y="558942"/>
            <a:ext cx="2176272" cy="2215671"/>
            <a:chOff x="5888531" y="2497439"/>
            <a:chExt cx="2176272" cy="2215671"/>
          </a:xfrm>
        </p:grpSpPr>
        <p:sp>
          <p:nvSpPr>
            <p:cNvPr id="149" name="TextBox 148"/>
            <p:cNvSpPr txBox="1"/>
            <p:nvPr/>
          </p:nvSpPr>
          <p:spPr>
            <a:xfrm>
              <a:off x="6133642" y="2497439"/>
              <a:ext cx="172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2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88531" y="2900923"/>
              <a:ext cx="2176272" cy="18121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2215017" y="5177480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06" idx="2"/>
          </p:cNvCxnSpPr>
          <p:nvPr/>
        </p:nvCxnSpPr>
        <p:spPr>
          <a:xfrm>
            <a:off x="6996070" y="5159337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606093" y="2766454"/>
            <a:ext cx="0" cy="2921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25221" y="6080299"/>
            <a:ext cx="827803" cy="468137"/>
            <a:chOff x="322411" y="5995422"/>
            <a:chExt cx="875232" cy="681148"/>
          </a:xfrm>
        </p:grpSpPr>
        <p:sp>
          <p:nvSpPr>
            <p:cNvPr id="173" name="Multidocument 172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411" y="5995422"/>
              <a:ext cx="875232" cy="452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104990" y="6071516"/>
            <a:ext cx="827803" cy="468137"/>
            <a:chOff x="322411" y="5995422"/>
            <a:chExt cx="875232" cy="681148"/>
          </a:xfrm>
        </p:grpSpPr>
        <p:sp>
          <p:nvSpPr>
            <p:cNvPr id="185" name="Multidocument 1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2</a:t>
              </a:r>
              <a:endParaRPr lang="en-US" sz="17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0954" y="6080299"/>
            <a:ext cx="827803" cy="468137"/>
            <a:chOff x="322411" y="5995422"/>
            <a:chExt cx="875232" cy="681148"/>
          </a:xfrm>
        </p:grpSpPr>
        <p:sp>
          <p:nvSpPr>
            <p:cNvPr id="188" name="Multidocument 1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3</a:t>
              </a:r>
              <a:endParaRPr lang="en-US" sz="1700" dirty="0"/>
            </a:p>
          </p:txBody>
        </p:sp>
      </p:grpSp>
      <p:sp>
        <p:nvSpPr>
          <p:cNvPr id="170" name="Can 169"/>
          <p:cNvSpPr/>
          <p:nvPr/>
        </p:nvSpPr>
        <p:spPr>
          <a:xfrm>
            <a:off x="1207455" y="3933418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1297498" y="4060276"/>
            <a:ext cx="905037" cy="338554"/>
            <a:chOff x="2015965" y="4314873"/>
            <a:chExt cx="905037" cy="338554"/>
          </a:xfrm>
        </p:grpSpPr>
        <p:sp>
          <p:nvSpPr>
            <p:cNvPr id="201" name="Rectangle 20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1</a:t>
              </a:r>
              <a:endParaRPr lang="en-US" sz="1600" dirty="0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1297501" y="4358415"/>
            <a:ext cx="905037" cy="338554"/>
            <a:chOff x="2015965" y="4314873"/>
            <a:chExt cx="905037" cy="338554"/>
          </a:xfrm>
        </p:grpSpPr>
        <p:sp>
          <p:nvSpPr>
            <p:cNvPr id="204" name="Rectangle 20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1</a:t>
              </a:r>
              <a:endParaRPr lang="en-US" sz="1600" dirty="0"/>
            </a:p>
          </p:txBody>
        </p:sp>
      </p:grpSp>
      <p:sp>
        <p:nvSpPr>
          <p:cNvPr id="207" name="Can 206"/>
          <p:cNvSpPr/>
          <p:nvPr/>
        </p:nvSpPr>
        <p:spPr>
          <a:xfrm>
            <a:off x="3581216" y="192825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9" name="Group 208"/>
          <p:cNvGrpSpPr/>
          <p:nvPr/>
        </p:nvGrpSpPr>
        <p:grpSpPr>
          <a:xfrm>
            <a:off x="3772864" y="2073849"/>
            <a:ext cx="905037" cy="338554"/>
            <a:chOff x="2015965" y="4314873"/>
            <a:chExt cx="905037" cy="338554"/>
          </a:xfrm>
        </p:grpSpPr>
        <p:sp>
          <p:nvSpPr>
            <p:cNvPr id="213" name="Rectangle 2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3761977" y="2371393"/>
            <a:ext cx="905037" cy="338554"/>
            <a:chOff x="2015965" y="4314873"/>
            <a:chExt cx="905037" cy="338554"/>
          </a:xfrm>
        </p:grpSpPr>
        <p:sp>
          <p:nvSpPr>
            <p:cNvPr id="211" name="Rectangle 21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5947977" y="3923703"/>
            <a:ext cx="2041002" cy="828408"/>
            <a:chOff x="1170356" y="3915275"/>
            <a:chExt cx="2041002" cy="828408"/>
          </a:xfrm>
        </p:grpSpPr>
        <p:sp>
          <p:nvSpPr>
            <p:cNvPr id="218" name="Can 217"/>
            <p:cNvSpPr/>
            <p:nvPr/>
          </p:nvSpPr>
          <p:spPr>
            <a:xfrm>
              <a:off x="1170356" y="3915275"/>
              <a:ext cx="2041002" cy="828408"/>
            </a:xfrm>
            <a:prstGeom prst="can">
              <a:avLst>
                <a:gd name="adj" fmla="val 22959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1235816" y="4060871"/>
              <a:ext cx="905037" cy="338554"/>
              <a:chOff x="1145101" y="4314873"/>
              <a:chExt cx="905037" cy="338554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1199527" y="4401021"/>
                <a:ext cx="814324" cy="23426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1145101" y="4314873"/>
                <a:ext cx="9050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int-</a:t>
                </a:r>
                <a:r>
                  <a:rPr lang="en-US" sz="1600" dirty="0" smtClean="0"/>
                  <a:t>data</a:t>
                </a:r>
                <a:r>
                  <a:rPr lang="en-US" sz="1600" baseline="-25000" dirty="0"/>
                  <a:t>3</a:t>
                </a:r>
                <a:endParaRPr lang="en-US" sz="1600" dirty="0"/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1261215" y="4358415"/>
              <a:ext cx="905037" cy="338554"/>
              <a:chOff x="1181387" y="4314873"/>
              <a:chExt cx="905037" cy="338554"/>
            </a:xfrm>
          </p:grpSpPr>
          <p:sp>
            <p:nvSpPr>
              <p:cNvPr id="222" name="Rectangle 221"/>
              <p:cNvSpPr/>
              <p:nvPr/>
            </p:nvSpPr>
            <p:spPr>
              <a:xfrm>
                <a:off x="1181387" y="4401021"/>
                <a:ext cx="814324" cy="23426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181387" y="4314873"/>
                <a:ext cx="9050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int-</a:t>
                </a:r>
                <a:r>
                  <a:rPr lang="en-US" sz="1600" dirty="0" smtClean="0"/>
                  <a:t>data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</p:grpSp>
      </p:grpSp>
      <p:sp>
        <p:nvSpPr>
          <p:cNvPr id="228" name="TextBox 227"/>
          <p:cNvSpPr txBox="1"/>
          <p:nvPr/>
        </p:nvSpPr>
        <p:spPr>
          <a:xfrm>
            <a:off x="1463315" y="3098458"/>
            <a:ext cx="143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933372" y="1182572"/>
            <a:ext cx="145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6178205" y="3118007"/>
            <a:ext cx="161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326405" y="6071418"/>
            <a:ext cx="669665" cy="468137"/>
            <a:chOff x="322411" y="5995422"/>
            <a:chExt cx="875232" cy="681148"/>
          </a:xfrm>
        </p:grpSpPr>
        <p:sp>
          <p:nvSpPr>
            <p:cNvPr id="75" name="Multidocument 7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Out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119741" y="6071516"/>
            <a:ext cx="669665" cy="468137"/>
            <a:chOff x="322411" y="5995422"/>
            <a:chExt cx="875232" cy="681148"/>
          </a:xfrm>
        </p:grpSpPr>
        <p:sp>
          <p:nvSpPr>
            <p:cNvPr id="82" name="Multidocument 81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Out</a:t>
              </a:r>
              <a:r>
                <a:rPr lang="en-US" sz="1700" baseline="-25000" dirty="0"/>
                <a:t>2</a:t>
              </a:r>
              <a:endParaRPr lang="en-US" sz="1700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988979" y="5998749"/>
            <a:ext cx="669665" cy="468137"/>
            <a:chOff x="322411" y="5995422"/>
            <a:chExt cx="875232" cy="681148"/>
          </a:xfrm>
        </p:grpSpPr>
        <p:sp>
          <p:nvSpPr>
            <p:cNvPr id="86" name="Multidocument 85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Out</a:t>
              </a:r>
              <a:r>
                <a:rPr lang="en-US" sz="1700" baseline="-25000" dirty="0"/>
                <a:t>3</a:t>
              </a:r>
              <a:endParaRPr lang="en-US" sz="1700" dirty="0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270792" y="669418"/>
            <a:ext cx="290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Reduce Stage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(2</a:t>
            </a:r>
            <a:r>
              <a:rPr lang="en-US" sz="30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nd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superstep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lang="en-US" sz="3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3370387" y="4297131"/>
            <a:ext cx="2561710" cy="1302542"/>
            <a:chOff x="5909389" y="645921"/>
            <a:chExt cx="2561710" cy="1302542"/>
          </a:xfrm>
        </p:grpSpPr>
        <p:sp>
          <p:nvSpPr>
            <p:cNvPr id="97" name="TextBox 96"/>
            <p:cNvSpPr txBox="1"/>
            <p:nvPr/>
          </p:nvSpPr>
          <p:spPr>
            <a:xfrm>
              <a:off x="6242242" y="1579131"/>
              <a:ext cx="160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Master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960493" y="730443"/>
              <a:ext cx="2385221" cy="9031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909389" y="645921"/>
              <a:ext cx="2561710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 smtClean="0">
                  <a:solidFill>
                    <a:srgbClr val="990000"/>
                  </a:solidFill>
                  <a:latin typeface="Chalkboard"/>
                  <a:cs typeface="Chalkboard"/>
                </a:rPr>
                <a:t>coordinates: workers</a:t>
              </a:r>
            </a:p>
            <a:p>
              <a:r>
                <a:rPr lang="en-US" sz="1900" dirty="0" smtClean="0">
                  <a:solidFill>
                    <a:srgbClr val="990000"/>
                  </a:solidFill>
                  <a:latin typeface="Chalkboard"/>
                  <a:cs typeface="Chalkboard"/>
                </a:rPr>
                <a:t>for progress, fault recovery, </a:t>
              </a:r>
              <a:r>
                <a:rPr lang="en-US" sz="1900" dirty="0" err="1" smtClean="0">
                  <a:solidFill>
                    <a:srgbClr val="990000"/>
                  </a:solidFill>
                  <a:latin typeface="Chalkboard"/>
                  <a:cs typeface="Chalkboard"/>
                </a:rPr>
                <a:t>synchrn</a:t>
              </a:r>
              <a:r>
                <a:rPr lang="en-US" sz="1900" dirty="0" smtClean="0">
                  <a:solidFill>
                    <a:srgbClr val="990000"/>
                  </a:solidFill>
                  <a:latin typeface="Chalkboard"/>
                  <a:cs typeface="Chalkboard"/>
                </a:rPr>
                <a:t>. </a:t>
              </a:r>
              <a:endParaRPr lang="en-US" sz="1900" dirty="0">
                <a:solidFill>
                  <a:srgbClr val="990000"/>
                </a:solidFill>
                <a:latin typeface="Chalkboard"/>
                <a:cs typeface="Chalkboard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215538" y="4060871"/>
            <a:ext cx="905037" cy="338554"/>
            <a:chOff x="2015965" y="4314873"/>
            <a:chExt cx="905037" cy="338554"/>
          </a:xfrm>
        </p:grpSpPr>
        <p:sp>
          <p:nvSpPr>
            <p:cNvPr id="101" name="Rectangle 10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204651" y="4358415"/>
            <a:ext cx="905037" cy="338554"/>
            <a:chOff x="2015965" y="4314873"/>
            <a:chExt cx="905037" cy="338554"/>
          </a:xfrm>
        </p:grpSpPr>
        <p:sp>
          <p:nvSpPr>
            <p:cNvPr id="104" name="Rectangle 10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680014" y="2073849"/>
            <a:ext cx="905037" cy="338554"/>
            <a:chOff x="2015965" y="4314873"/>
            <a:chExt cx="905037" cy="338554"/>
          </a:xfrm>
        </p:grpSpPr>
        <p:sp>
          <p:nvSpPr>
            <p:cNvPr id="110" name="Rectangle 109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669127" y="2371393"/>
            <a:ext cx="905037" cy="338554"/>
            <a:chOff x="2015965" y="4314873"/>
            <a:chExt cx="905037" cy="338554"/>
          </a:xfrm>
        </p:grpSpPr>
        <p:sp>
          <p:nvSpPr>
            <p:cNvPr id="113" name="Rectangle 1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120160" y="4069299"/>
            <a:ext cx="905037" cy="338554"/>
            <a:chOff x="2015965" y="4314873"/>
            <a:chExt cx="905037" cy="338554"/>
          </a:xfrm>
        </p:grpSpPr>
        <p:sp>
          <p:nvSpPr>
            <p:cNvPr id="116" name="Rectangle 115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109273" y="4366843"/>
            <a:ext cx="905037" cy="338554"/>
            <a:chOff x="2015965" y="4314873"/>
            <a:chExt cx="905037" cy="338554"/>
          </a:xfrm>
        </p:grpSpPr>
        <p:sp>
          <p:nvSpPr>
            <p:cNvPr id="119" name="Rectangle 118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2326351" y="595767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Distributed Storage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501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8" grpId="1"/>
      <p:bldP spid="229" grpId="0"/>
      <p:bldP spid="229" grpId="1"/>
      <p:bldP spid="230" grpId="0"/>
      <p:bldP spid="23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44" y="-45114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Trebuchet MS"/>
              </a:rPr>
              <a:t>More Detailed Architecture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26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627622"/>
            <a:ext cx="8915400" cy="626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Can 1"/>
          <p:cNvSpPr/>
          <p:nvPr/>
        </p:nvSpPr>
        <p:spPr>
          <a:xfrm>
            <a:off x="344714" y="5724072"/>
            <a:ext cx="8545286" cy="11339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4268" y="537063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7" idx="1"/>
          </p:cNvCxnSpPr>
          <p:nvPr/>
        </p:nvCxnSpPr>
        <p:spPr>
          <a:xfrm flipH="1" flipV="1">
            <a:off x="4604207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319883" y="2802128"/>
            <a:ext cx="1284324" cy="85831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7" idx="1"/>
            <a:endCxn id="135" idx="3"/>
          </p:cNvCxnSpPr>
          <p:nvPr/>
        </p:nvCxnSpPr>
        <p:spPr>
          <a:xfrm flipH="1">
            <a:off x="3306810" y="3838681"/>
            <a:ext cx="2581721" cy="0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5888531" y="2865474"/>
            <a:ext cx="2176272" cy="2293863"/>
            <a:chOff x="5888531" y="2766697"/>
            <a:chExt cx="2176272" cy="2293863"/>
          </a:xfrm>
        </p:grpSpPr>
        <p:sp>
          <p:nvSpPr>
            <p:cNvPr id="106" name="TextBox 105"/>
            <p:cNvSpPr txBox="1"/>
            <p:nvPr/>
          </p:nvSpPr>
          <p:spPr>
            <a:xfrm>
              <a:off x="6207257" y="4691228"/>
              <a:ext cx="157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3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30538" y="2865474"/>
            <a:ext cx="2176272" cy="2283827"/>
            <a:chOff x="5888531" y="2766697"/>
            <a:chExt cx="2176272" cy="2283827"/>
          </a:xfrm>
        </p:grpSpPr>
        <p:sp>
          <p:nvSpPr>
            <p:cNvPr id="134" name="TextBox 133"/>
            <p:cNvSpPr txBox="1"/>
            <p:nvPr/>
          </p:nvSpPr>
          <p:spPr>
            <a:xfrm>
              <a:off x="5983590" y="4681192"/>
              <a:ext cx="2041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500730" y="558942"/>
            <a:ext cx="2176272" cy="2215671"/>
            <a:chOff x="5888531" y="2497439"/>
            <a:chExt cx="2176272" cy="2215671"/>
          </a:xfrm>
        </p:grpSpPr>
        <p:sp>
          <p:nvSpPr>
            <p:cNvPr id="149" name="TextBox 148"/>
            <p:cNvSpPr txBox="1"/>
            <p:nvPr/>
          </p:nvSpPr>
          <p:spPr>
            <a:xfrm>
              <a:off x="6133642" y="2497439"/>
              <a:ext cx="172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2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88531" y="2900923"/>
              <a:ext cx="2176272" cy="18121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2215017" y="5177480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06" idx="2"/>
          </p:cNvCxnSpPr>
          <p:nvPr/>
        </p:nvCxnSpPr>
        <p:spPr>
          <a:xfrm>
            <a:off x="6996070" y="5159337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606093" y="2766454"/>
            <a:ext cx="0" cy="2921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25221" y="6080299"/>
            <a:ext cx="827803" cy="468137"/>
            <a:chOff x="322411" y="5995422"/>
            <a:chExt cx="875232" cy="681148"/>
          </a:xfrm>
        </p:grpSpPr>
        <p:sp>
          <p:nvSpPr>
            <p:cNvPr id="173" name="Multidocument 172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411" y="5995422"/>
              <a:ext cx="875232" cy="452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104990" y="6071516"/>
            <a:ext cx="827803" cy="468137"/>
            <a:chOff x="322411" y="5995422"/>
            <a:chExt cx="875232" cy="681148"/>
          </a:xfrm>
        </p:grpSpPr>
        <p:sp>
          <p:nvSpPr>
            <p:cNvPr id="185" name="Multidocument 1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2</a:t>
              </a:r>
              <a:endParaRPr lang="en-US" sz="17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0954" y="6080299"/>
            <a:ext cx="827803" cy="468137"/>
            <a:chOff x="322411" y="5995422"/>
            <a:chExt cx="875232" cy="681148"/>
          </a:xfrm>
        </p:grpSpPr>
        <p:sp>
          <p:nvSpPr>
            <p:cNvPr id="188" name="Multidocument 1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3</a:t>
              </a:r>
              <a:endParaRPr lang="en-US" sz="1700" dirty="0"/>
            </a:p>
          </p:txBody>
        </p:sp>
      </p:grpSp>
      <p:sp>
        <p:nvSpPr>
          <p:cNvPr id="170" name="Can 169"/>
          <p:cNvSpPr/>
          <p:nvPr/>
        </p:nvSpPr>
        <p:spPr>
          <a:xfrm>
            <a:off x="1207455" y="3933418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7" name="Can 206"/>
          <p:cNvSpPr/>
          <p:nvPr/>
        </p:nvSpPr>
        <p:spPr>
          <a:xfrm>
            <a:off x="3581216" y="192825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8" name="Can 217"/>
          <p:cNvSpPr/>
          <p:nvPr/>
        </p:nvSpPr>
        <p:spPr>
          <a:xfrm>
            <a:off x="5947977" y="392370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326405" y="6071418"/>
            <a:ext cx="669665" cy="468137"/>
            <a:chOff x="322411" y="5995422"/>
            <a:chExt cx="875232" cy="681148"/>
          </a:xfrm>
        </p:grpSpPr>
        <p:sp>
          <p:nvSpPr>
            <p:cNvPr id="75" name="Multidocument 7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Out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119741" y="6071516"/>
            <a:ext cx="669665" cy="468137"/>
            <a:chOff x="322411" y="5995422"/>
            <a:chExt cx="875232" cy="681148"/>
          </a:xfrm>
        </p:grpSpPr>
        <p:sp>
          <p:nvSpPr>
            <p:cNvPr id="82" name="Multidocument 81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Out</a:t>
              </a:r>
              <a:r>
                <a:rPr lang="en-US" sz="1700" baseline="-25000" dirty="0"/>
                <a:t>2</a:t>
              </a:r>
              <a:endParaRPr lang="en-US" sz="1700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988979" y="5998749"/>
            <a:ext cx="669665" cy="468137"/>
            <a:chOff x="322411" y="5995422"/>
            <a:chExt cx="875232" cy="681148"/>
          </a:xfrm>
        </p:grpSpPr>
        <p:sp>
          <p:nvSpPr>
            <p:cNvPr id="86" name="Multidocument 85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Out</a:t>
              </a:r>
              <a:r>
                <a:rPr lang="en-US" sz="1700" baseline="-25000" dirty="0"/>
                <a:t>3</a:t>
              </a:r>
              <a:endParaRPr lang="en-US" sz="1700" dirty="0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270792" y="669418"/>
            <a:ext cx="290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End of Computation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3370387" y="4297131"/>
            <a:ext cx="2561710" cy="1302542"/>
            <a:chOff x="5909389" y="645921"/>
            <a:chExt cx="2561710" cy="1302542"/>
          </a:xfrm>
        </p:grpSpPr>
        <p:sp>
          <p:nvSpPr>
            <p:cNvPr id="97" name="TextBox 96"/>
            <p:cNvSpPr txBox="1"/>
            <p:nvPr/>
          </p:nvSpPr>
          <p:spPr>
            <a:xfrm>
              <a:off x="6242242" y="1579131"/>
              <a:ext cx="160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Master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960493" y="730443"/>
              <a:ext cx="2385221" cy="9031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909389" y="645921"/>
              <a:ext cx="2561710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 smtClean="0">
                  <a:solidFill>
                    <a:srgbClr val="990000"/>
                  </a:solidFill>
                  <a:latin typeface="Chalkboard"/>
                  <a:cs typeface="Chalkboard"/>
                </a:rPr>
                <a:t>coordinates: workers</a:t>
              </a:r>
            </a:p>
            <a:p>
              <a:r>
                <a:rPr lang="en-US" sz="1900" dirty="0" smtClean="0">
                  <a:solidFill>
                    <a:srgbClr val="990000"/>
                  </a:solidFill>
                  <a:latin typeface="Chalkboard"/>
                  <a:cs typeface="Chalkboard"/>
                </a:rPr>
                <a:t>for progress, fault recovery, </a:t>
              </a:r>
              <a:r>
                <a:rPr lang="en-US" sz="1900" dirty="0" err="1" smtClean="0">
                  <a:solidFill>
                    <a:srgbClr val="990000"/>
                  </a:solidFill>
                  <a:latin typeface="Chalkboard"/>
                  <a:cs typeface="Chalkboard"/>
                </a:rPr>
                <a:t>synchrn</a:t>
              </a:r>
              <a:r>
                <a:rPr lang="en-US" sz="1900" dirty="0" smtClean="0">
                  <a:solidFill>
                    <a:srgbClr val="990000"/>
                  </a:solidFill>
                  <a:latin typeface="Chalkboard"/>
                  <a:cs typeface="Chalkboard"/>
                </a:rPr>
                <a:t>. </a:t>
              </a:r>
              <a:endParaRPr lang="en-US" sz="1900" dirty="0">
                <a:solidFill>
                  <a:srgbClr val="990000"/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326351" y="595767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Distributed Storage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10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1" y="90958"/>
            <a:ext cx="9113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kern="0" dirty="0" smtClean="0">
                <a:latin typeface="Trebuchet MS"/>
              </a:rPr>
              <a:t>Fault Tolerance</a:t>
            </a:r>
            <a:endParaRPr lang="en-US" sz="3400" b="1" dirty="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27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-1" y="839323"/>
            <a:ext cx="9152925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endParaRPr lang="en-US" sz="22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07197"/>
            <a:ext cx="911302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3 Failure Scenarios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Master Failure: Nothing is done. Computation Fails.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Mapper Failure (next slide)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Reducer Failure (next slide)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11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44" y="-45114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Trebuchet MS"/>
              </a:rPr>
              <a:t>Map Failure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28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627622"/>
            <a:ext cx="8915400" cy="626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Can 1"/>
          <p:cNvSpPr/>
          <p:nvPr/>
        </p:nvSpPr>
        <p:spPr>
          <a:xfrm>
            <a:off x="344714" y="5724072"/>
            <a:ext cx="8545286" cy="11339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4268" y="537063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7" idx="1"/>
          </p:cNvCxnSpPr>
          <p:nvPr/>
        </p:nvCxnSpPr>
        <p:spPr>
          <a:xfrm flipH="1" flipV="1">
            <a:off x="4604207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135" idx="3"/>
          </p:cNvCxnSpPr>
          <p:nvPr/>
        </p:nvCxnSpPr>
        <p:spPr>
          <a:xfrm flipH="1">
            <a:off x="3306810" y="2802128"/>
            <a:ext cx="1297397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7" idx="1"/>
            <a:endCxn id="135" idx="3"/>
          </p:cNvCxnSpPr>
          <p:nvPr/>
        </p:nvCxnSpPr>
        <p:spPr>
          <a:xfrm flipH="1">
            <a:off x="3306810" y="3838681"/>
            <a:ext cx="2581721" cy="0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5888531" y="2865474"/>
            <a:ext cx="2176272" cy="2293863"/>
            <a:chOff x="5888531" y="2766697"/>
            <a:chExt cx="2176272" cy="2293863"/>
          </a:xfrm>
        </p:grpSpPr>
        <p:sp>
          <p:nvSpPr>
            <p:cNvPr id="106" name="TextBox 105"/>
            <p:cNvSpPr txBox="1"/>
            <p:nvPr/>
          </p:nvSpPr>
          <p:spPr>
            <a:xfrm>
              <a:off x="6207257" y="4691228"/>
              <a:ext cx="157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3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30538" y="2865474"/>
            <a:ext cx="2176272" cy="2283827"/>
            <a:chOff x="5888531" y="2766697"/>
            <a:chExt cx="2176272" cy="2283827"/>
          </a:xfrm>
        </p:grpSpPr>
        <p:sp>
          <p:nvSpPr>
            <p:cNvPr id="134" name="TextBox 133"/>
            <p:cNvSpPr txBox="1"/>
            <p:nvPr/>
          </p:nvSpPr>
          <p:spPr>
            <a:xfrm>
              <a:off x="5983590" y="4681192"/>
              <a:ext cx="2041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500730" y="558942"/>
            <a:ext cx="2176272" cy="2215671"/>
            <a:chOff x="5888531" y="2497439"/>
            <a:chExt cx="2176272" cy="2215671"/>
          </a:xfrm>
        </p:grpSpPr>
        <p:sp>
          <p:nvSpPr>
            <p:cNvPr id="149" name="TextBox 148"/>
            <p:cNvSpPr txBox="1"/>
            <p:nvPr/>
          </p:nvSpPr>
          <p:spPr>
            <a:xfrm>
              <a:off x="6133642" y="2497439"/>
              <a:ext cx="172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2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88531" y="2900923"/>
              <a:ext cx="2176272" cy="18121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2215017" y="5177480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06" idx="2"/>
          </p:cNvCxnSpPr>
          <p:nvPr/>
        </p:nvCxnSpPr>
        <p:spPr>
          <a:xfrm>
            <a:off x="6996070" y="5159337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606093" y="2766454"/>
            <a:ext cx="0" cy="2921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66238" y="5957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Distributed Storage (E.g., Distr. File System, Distr. Database)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5221" y="6080299"/>
            <a:ext cx="827803" cy="468137"/>
            <a:chOff x="322411" y="5995422"/>
            <a:chExt cx="875232" cy="681148"/>
          </a:xfrm>
        </p:grpSpPr>
        <p:sp>
          <p:nvSpPr>
            <p:cNvPr id="173" name="Multidocument 172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411" y="5995422"/>
              <a:ext cx="875232" cy="452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104990" y="6071516"/>
            <a:ext cx="827803" cy="468137"/>
            <a:chOff x="322411" y="5995422"/>
            <a:chExt cx="875232" cy="681148"/>
          </a:xfrm>
        </p:grpSpPr>
        <p:sp>
          <p:nvSpPr>
            <p:cNvPr id="185" name="Multidocument 1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2</a:t>
              </a:r>
              <a:endParaRPr lang="en-US" sz="17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0954" y="6080299"/>
            <a:ext cx="827803" cy="468137"/>
            <a:chOff x="322411" y="5995422"/>
            <a:chExt cx="875232" cy="681148"/>
          </a:xfrm>
        </p:grpSpPr>
        <p:sp>
          <p:nvSpPr>
            <p:cNvPr id="188" name="Multidocument 1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3</a:t>
              </a:r>
              <a:endParaRPr lang="en-US" sz="1700" dirty="0"/>
            </a:p>
          </p:txBody>
        </p:sp>
      </p:grpSp>
      <p:sp>
        <p:nvSpPr>
          <p:cNvPr id="170" name="Can 169"/>
          <p:cNvSpPr/>
          <p:nvPr/>
        </p:nvSpPr>
        <p:spPr>
          <a:xfrm>
            <a:off x="1189312" y="3915275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1134883" y="4167147"/>
            <a:ext cx="827803" cy="468137"/>
            <a:chOff x="322411" y="5995422"/>
            <a:chExt cx="875232" cy="681148"/>
          </a:xfrm>
        </p:grpSpPr>
        <p:sp>
          <p:nvSpPr>
            <p:cNvPr id="196" name="Multidocument 195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322411" y="5995422"/>
              <a:ext cx="875232" cy="452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sp>
        <p:nvSpPr>
          <p:cNvPr id="207" name="Can 206"/>
          <p:cNvSpPr/>
          <p:nvPr/>
        </p:nvSpPr>
        <p:spPr>
          <a:xfrm>
            <a:off x="3563073" y="192825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3508644" y="2180125"/>
            <a:ext cx="827803" cy="468137"/>
            <a:chOff x="322411" y="5995422"/>
            <a:chExt cx="875232" cy="681148"/>
          </a:xfrm>
        </p:grpSpPr>
        <p:sp>
          <p:nvSpPr>
            <p:cNvPr id="215" name="Multidocument 21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 smtClean="0"/>
                <a:t>2</a:t>
              </a:r>
              <a:endParaRPr lang="en-US" sz="1700" dirty="0"/>
            </a:p>
          </p:txBody>
        </p:sp>
      </p:grpSp>
      <p:sp>
        <p:nvSpPr>
          <p:cNvPr id="218" name="Can 217"/>
          <p:cNvSpPr/>
          <p:nvPr/>
        </p:nvSpPr>
        <p:spPr>
          <a:xfrm>
            <a:off x="5947977" y="392370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5912504" y="4175575"/>
            <a:ext cx="827803" cy="468137"/>
            <a:chOff x="322411" y="5995422"/>
            <a:chExt cx="875232" cy="681148"/>
          </a:xfrm>
        </p:grpSpPr>
        <p:sp>
          <p:nvSpPr>
            <p:cNvPr id="226" name="Multidocument 225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3</a:t>
              </a:r>
              <a:endParaRPr lang="en-US" sz="1700" dirty="0"/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1572173" y="3062172"/>
            <a:ext cx="12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987801" y="1182572"/>
            <a:ext cx="12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6377778" y="3118007"/>
            <a:ext cx="12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792" y="669418"/>
            <a:ext cx="290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Map Stage</a:t>
            </a:r>
          </a:p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(1</a:t>
            </a:r>
            <a:r>
              <a:rPr lang="en-US" sz="30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st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Superstep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lang="en-US" sz="3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02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8" grpId="1"/>
      <p:bldP spid="229" grpId="0"/>
      <p:bldP spid="229" grpId="1"/>
      <p:bldP spid="230" grpId="0"/>
      <p:bldP spid="23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44" y="-45114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Trebuchet MS"/>
              </a:rPr>
              <a:t>Map Failure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29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627622"/>
            <a:ext cx="8915400" cy="626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Can 1"/>
          <p:cNvSpPr/>
          <p:nvPr/>
        </p:nvSpPr>
        <p:spPr>
          <a:xfrm>
            <a:off x="344714" y="5724072"/>
            <a:ext cx="8545286" cy="11339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4268" y="537063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7" idx="1"/>
          </p:cNvCxnSpPr>
          <p:nvPr/>
        </p:nvCxnSpPr>
        <p:spPr>
          <a:xfrm flipH="1" flipV="1">
            <a:off x="4604207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135" idx="3"/>
          </p:cNvCxnSpPr>
          <p:nvPr/>
        </p:nvCxnSpPr>
        <p:spPr>
          <a:xfrm flipH="1">
            <a:off x="3306810" y="2802128"/>
            <a:ext cx="1297397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7" idx="1"/>
            <a:endCxn id="135" idx="3"/>
          </p:cNvCxnSpPr>
          <p:nvPr/>
        </p:nvCxnSpPr>
        <p:spPr>
          <a:xfrm flipH="1">
            <a:off x="3306810" y="3838681"/>
            <a:ext cx="2581721" cy="0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5888531" y="2865474"/>
            <a:ext cx="2176272" cy="2293863"/>
            <a:chOff x="5888531" y="2766697"/>
            <a:chExt cx="2176272" cy="2293863"/>
          </a:xfrm>
        </p:grpSpPr>
        <p:sp>
          <p:nvSpPr>
            <p:cNvPr id="106" name="TextBox 105"/>
            <p:cNvSpPr txBox="1"/>
            <p:nvPr/>
          </p:nvSpPr>
          <p:spPr>
            <a:xfrm>
              <a:off x="6207257" y="4691228"/>
              <a:ext cx="157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3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30538" y="2865474"/>
            <a:ext cx="2176272" cy="2283827"/>
            <a:chOff x="5888531" y="2766697"/>
            <a:chExt cx="2176272" cy="2283827"/>
          </a:xfrm>
        </p:grpSpPr>
        <p:sp>
          <p:nvSpPr>
            <p:cNvPr id="134" name="TextBox 133"/>
            <p:cNvSpPr txBox="1"/>
            <p:nvPr/>
          </p:nvSpPr>
          <p:spPr>
            <a:xfrm>
              <a:off x="5983590" y="4681192"/>
              <a:ext cx="2041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500730" y="558942"/>
            <a:ext cx="2176272" cy="2215671"/>
            <a:chOff x="5888531" y="2497439"/>
            <a:chExt cx="2176272" cy="2215671"/>
          </a:xfrm>
        </p:grpSpPr>
        <p:sp>
          <p:nvSpPr>
            <p:cNvPr id="149" name="TextBox 148"/>
            <p:cNvSpPr txBox="1"/>
            <p:nvPr/>
          </p:nvSpPr>
          <p:spPr>
            <a:xfrm>
              <a:off x="6133642" y="2497439"/>
              <a:ext cx="172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2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88531" y="2900923"/>
              <a:ext cx="2176272" cy="18121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2215017" y="5177480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06" idx="2"/>
          </p:cNvCxnSpPr>
          <p:nvPr/>
        </p:nvCxnSpPr>
        <p:spPr>
          <a:xfrm>
            <a:off x="6996070" y="5159337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606093" y="2766454"/>
            <a:ext cx="0" cy="2921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66238" y="5957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Distributed Storage (E.g., Distr. File System, Distr. Database)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5221" y="6080299"/>
            <a:ext cx="827803" cy="468137"/>
            <a:chOff x="322411" y="5995422"/>
            <a:chExt cx="875232" cy="681148"/>
          </a:xfrm>
        </p:grpSpPr>
        <p:sp>
          <p:nvSpPr>
            <p:cNvPr id="173" name="Multidocument 172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411" y="5995422"/>
              <a:ext cx="875232" cy="452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104990" y="6071516"/>
            <a:ext cx="827803" cy="468137"/>
            <a:chOff x="322411" y="5995422"/>
            <a:chExt cx="875232" cy="681148"/>
          </a:xfrm>
        </p:grpSpPr>
        <p:sp>
          <p:nvSpPr>
            <p:cNvPr id="185" name="Multidocument 1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2</a:t>
              </a:r>
              <a:endParaRPr lang="en-US" sz="17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0954" y="6080299"/>
            <a:ext cx="827803" cy="468137"/>
            <a:chOff x="322411" y="5995422"/>
            <a:chExt cx="875232" cy="681148"/>
          </a:xfrm>
        </p:grpSpPr>
        <p:sp>
          <p:nvSpPr>
            <p:cNvPr id="188" name="Multidocument 1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3</a:t>
              </a:r>
              <a:endParaRPr lang="en-US" sz="1700" dirty="0"/>
            </a:p>
          </p:txBody>
        </p:sp>
      </p:grpSp>
      <p:sp>
        <p:nvSpPr>
          <p:cNvPr id="170" name="Can 169"/>
          <p:cNvSpPr/>
          <p:nvPr/>
        </p:nvSpPr>
        <p:spPr>
          <a:xfrm>
            <a:off x="1189312" y="3915275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1134883" y="4167147"/>
            <a:ext cx="827803" cy="468137"/>
            <a:chOff x="322411" y="5995422"/>
            <a:chExt cx="875232" cy="681148"/>
          </a:xfrm>
        </p:grpSpPr>
        <p:sp>
          <p:nvSpPr>
            <p:cNvPr id="196" name="Multidocument 195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322411" y="5995422"/>
              <a:ext cx="875232" cy="452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sp>
        <p:nvSpPr>
          <p:cNvPr id="207" name="Can 206"/>
          <p:cNvSpPr/>
          <p:nvPr/>
        </p:nvSpPr>
        <p:spPr>
          <a:xfrm>
            <a:off x="3563073" y="192825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3508644" y="2180125"/>
            <a:ext cx="827803" cy="468137"/>
            <a:chOff x="322411" y="5995422"/>
            <a:chExt cx="875232" cy="681148"/>
          </a:xfrm>
        </p:grpSpPr>
        <p:sp>
          <p:nvSpPr>
            <p:cNvPr id="215" name="Multidocument 21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 smtClean="0"/>
                <a:t>2</a:t>
              </a:r>
              <a:endParaRPr lang="en-US" sz="1700" dirty="0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4480441" y="2073849"/>
            <a:ext cx="905037" cy="338554"/>
            <a:chOff x="2015965" y="4314873"/>
            <a:chExt cx="905037" cy="338554"/>
          </a:xfrm>
        </p:grpSpPr>
        <p:sp>
          <p:nvSpPr>
            <p:cNvPr id="213" name="Rectangle 2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469554" y="2371393"/>
            <a:ext cx="905037" cy="338554"/>
            <a:chOff x="2015965" y="4314873"/>
            <a:chExt cx="905037" cy="338554"/>
          </a:xfrm>
        </p:grpSpPr>
        <p:sp>
          <p:nvSpPr>
            <p:cNvPr id="211" name="Rectangle 21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sp>
        <p:nvSpPr>
          <p:cNvPr id="218" name="Can 217"/>
          <p:cNvSpPr/>
          <p:nvPr/>
        </p:nvSpPr>
        <p:spPr>
          <a:xfrm>
            <a:off x="5947977" y="392370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5912504" y="4175575"/>
            <a:ext cx="827803" cy="468137"/>
            <a:chOff x="322411" y="5995422"/>
            <a:chExt cx="875232" cy="681148"/>
          </a:xfrm>
        </p:grpSpPr>
        <p:sp>
          <p:nvSpPr>
            <p:cNvPr id="226" name="Multidocument 225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3</a:t>
              </a:r>
              <a:endParaRPr lang="en-US" sz="1700" dirty="0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6884301" y="4069299"/>
            <a:ext cx="905037" cy="338554"/>
            <a:chOff x="2015965" y="4314873"/>
            <a:chExt cx="905037" cy="338554"/>
          </a:xfrm>
        </p:grpSpPr>
        <p:sp>
          <p:nvSpPr>
            <p:cNvPr id="224" name="Rectangle 22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6873414" y="4366843"/>
            <a:ext cx="905037" cy="338554"/>
            <a:chOff x="2015965" y="4314873"/>
            <a:chExt cx="905037" cy="338554"/>
          </a:xfrm>
        </p:grpSpPr>
        <p:sp>
          <p:nvSpPr>
            <p:cNvPr id="222" name="Rectangle 221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1572173" y="3062172"/>
            <a:ext cx="12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987801" y="1182572"/>
            <a:ext cx="12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6377778" y="3118007"/>
            <a:ext cx="12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792" y="669418"/>
            <a:ext cx="290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Map Stage</a:t>
            </a:r>
          </a:p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(1</a:t>
            </a:r>
            <a:r>
              <a:rPr lang="en-US" sz="30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st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Superstep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lang="en-US" sz="3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26204" y="2693882"/>
            <a:ext cx="15776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smtClean="0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endParaRPr lang="en-US" sz="15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564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>
                <a:solidFill>
                  <a:srgbClr val="000000"/>
                </a:solidFill>
                <a:latin typeface="Trebuchet MS"/>
              </a:rPr>
              <a:t>Bulk Synchronous Parallel Systems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3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99143" y="943430"/>
            <a:ext cx="8520581" cy="57331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611" y="2985590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06897" y="4131233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38230" y="1157354"/>
            <a:ext cx="23059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49796" y="5553749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85614" y="4178446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16071" y="1551207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88531" y="3024983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19841" y="4417446"/>
            <a:ext cx="2172502" cy="1154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45" name="Straight Arrow Connector 44"/>
          <p:cNvCxnSpPr>
            <a:stCxn id="44" idx="0"/>
            <a:endCxn id="42" idx="2"/>
          </p:cNvCxnSpPr>
          <p:nvPr/>
        </p:nvCxnSpPr>
        <p:spPr>
          <a:xfrm flipH="1" flipV="1">
            <a:off x="4604207" y="2703351"/>
            <a:ext cx="1885" cy="1714095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1"/>
            <a:endCxn id="42" idx="2"/>
          </p:cNvCxnSpPr>
          <p:nvPr/>
        </p:nvCxnSpPr>
        <p:spPr>
          <a:xfrm flipH="1" flipV="1">
            <a:off x="4604207" y="2703351"/>
            <a:ext cx="1284324" cy="89770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2" idx="2"/>
            <a:endCxn id="37" idx="3"/>
          </p:cNvCxnSpPr>
          <p:nvPr/>
        </p:nvCxnSpPr>
        <p:spPr>
          <a:xfrm flipH="1">
            <a:off x="3319883" y="2703351"/>
            <a:ext cx="1284324" cy="85831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0"/>
            <a:endCxn id="37" idx="3"/>
          </p:cNvCxnSpPr>
          <p:nvPr/>
        </p:nvCxnSpPr>
        <p:spPr>
          <a:xfrm flipH="1" flipV="1">
            <a:off x="3319883" y="3561662"/>
            <a:ext cx="1286209" cy="85578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1"/>
            <a:endCxn id="44" idx="0"/>
          </p:cNvCxnSpPr>
          <p:nvPr/>
        </p:nvCxnSpPr>
        <p:spPr>
          <a:xfrm flipH="1">
            <a:off x="4606092" y="3601055"/>
            <a:ext cx="1282439" cy="81639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1"/>
            <a:endCxn id="37" idx="3"/>
          </p:cNvCxnSpPr>
          <p:nvPr/>
        </p:nvCxnSpPr>
        <p:spPr>
          <a:xfrm flipH="1" flipV="1">
            <a:off x="3319883" y="3561662"/>
            <a:ext cx="2568648" cy="3939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43611" y="3053737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19841" y="1641273"/>
            <a:ext cx="2172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10926" y="4462779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888531" y="3053737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6254" y="1215623"/>
            <a:ext cx="1115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Global Clock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9883" y="3346218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91208" y="4240207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68041" y="2690082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92343" y="3385611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18878460">
            <a:off x="4613768" y="2790666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8878460">
            <a:off x="3274276" y="3676520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8846837">
            <a:off x="4267457" y="2674587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8846837">
            <a:off x="5586614" y="3555567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18878460">
            <a:off x="5454858" y="3297560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8846837">
            <a:off x="3415487" y="3095048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18846837">
            <a:off x="4786421" y="3980769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18878460">
            <a:off x="4151423" y="4123664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428787" y="1012209"/>
            <a:ext cx="1546450" cy="1545997"/>
            <a:chOff x="1428787" y="1012209"/>
            <a:chExt cx="1546450" cy="1545997"/>
          </a:xfrm>
        </p:grpSpPr>
        <p:pic>
          <p:nvPicPr>
            <p:cNvPr id="3" name="Picture 2" descr="simple-cloc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787" y="1012209"/>
              <a:ext cx="1546450" cy="1545997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2195285" y="1238083"/>
              <a:ext cx="0" cy="5943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2195285" y="1409790"/>
              <a:ext cx="0" cy="4114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399143" y="6061988"/>
            <a:ext cx="852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990000"/>
                </a:solidFill>
                <a:latin typeface="Trebuchet MS"/>
                <a:cs typeface="Trebuchet MS"/>
              </a:rPr>
              <a:t>Superstep</a:t>
            </a:r>
            <a:r>
              <a:rPr lang="en-US" sz="3600" dirty="0" smtClean="0">
                <a:solidFill>
                  <a:srgbClr val="990000"/>
                </a:solidFill>
                <a:latin typeface="Trebuchet MS"/>
                <a:cs typeface="Trebuchet MS"/>
              </a:rPr>
              <a:t> 1 </a:t>
            </a:r>
            <a:r>
              <a:rPr lang="en-US" sz="3600" dirty="0" smtClean="0">
                <a:solidFill>
                  <a:srgbClr val="990000"/>
                </a:solidFill>
                <a:latin typeface="Trebuchet MS"/>
                <a:cs typeface="Trebuchet MS"/>
              </a:rPr>
              <a:t>(First Clock Tick)</a:t>
            </a:r>
            <a:endParaRPr lang="en-US" sz="3600" dirty="0">
              <a:solidFill>
                <a:srgbClr val="990000"/>
              </a:solidFill>
              <a:latin typeface="Trebuchet MS"/>
              <a:cs typeface="Trebuchet MS"/>
            </a:endParaRPr>
          </a:p>
        </p:txBody>
      </p:sp>
      <p:sp>
        <p:nvSpPr>
          <p:cNvPr id="57" name="Multidocument 56"/>
          <p:cNvSpPr/>
          <p:nvPr/>
        </p:nvSpPr>
        <p:spPr>
          <a:xfrm>
            <a:off x="3740365" y="2200713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" name="Multidocument 59"/>
          <p:cNvSpPr/>
          <p:nvPr/>
        </p:nvSpPr>
        <p:spPr>
          <a:xfrm>
            <a:off x="1374248" y="3621716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" name="Multidocument 60"/>
          <p:cNvSpPr/>
          <p:nvPr/>
        </p:nvSpPr>
        <p:spPr>
          <a:xfrm>
            <a:off x="6156991" y="3675967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2" name="Multidocument 61"/>
          <p:cNvSpPr/>
          <p:nvPr/>
        </p:nvSpPr>
        <p:spPr>
          <a:xfrm>
            <a:off x="3757972" y="5027811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698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2.96296E-6 L 0.08734 -0.08449 " pathEditMode="relative" ptsTypes="AA">
                                      <p:cBhvr>
                                        <p:cTn id="5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1898 L 0.09028 0.07107 " pathEditMode="relative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472E-18 L 0.24652 1.73472E-18 " pathEditMode="relative" ptsTypes="AA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10625 0.0833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416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73472E-18 L -0.09479 -0.08472 " pathEditMode="relative" ptsTypes="AA"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23611 0.0002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4444E-6 6.2963E-6 L -9.44444E-6 0.21135 " pathEditMode="relative" ptsTypes="AA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09549 0.08495 " pathEditMode="relative" ptsTypes="AA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0.09774 0.0974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486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2.96296E-6 L 0.09219 -0.08681 " pathEditMode="relative" ptsTypes="AA">
                                      <p:cBhvr>
                                        <p:cTn id="72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3.7037E-7 L -8.67362E-19 -0.21134 " pathEditMode="relative" ptsTypes="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00579 L -0.11563 -0.1030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-544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0" grpId="0"/>
      <p:bldP spid="66" grpId="0"/>
      <p:bldP spid="69" grpId="0"/>
      <p:bldP spid="72" grpId="0"/>
      <p:bldP spid="2" grpId="0" animBg="1"/>
      <p:bldP spid="2" grpId="1" animBg="1"/>
      <p:bldP spid="2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46" grpId="0" animBg="1"/>
      <p:bldP spid="46" grpId="1" animBg="1"/>
      <p:bldP spid="46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44" y="-45114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Trebuchet MS"/>
              </a:rPr>
              <a:t>Map Failure Recovery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30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627622"/>
            <a:ext cx="8915400" cy="626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Can 1"/>
          <p:cNvSpPr/>
          <p:nvPr/>
        </p:nvSpPr>
        <p:spPr>
          <a:xfrm>
            <a:off x="344714" y="5724072"/>
            <a:ext cx="8545286" cy="11339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4268" y="537063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7" idx="1"/>
          </p:cNvCxnSpPr>
          <p:nvPr/>
        </p:nvCxnSpPr>
        <p:spPr>
          <a:xfrm flipH="1" flipV="1">
            <a:off x="4604207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135" idx="3"/>
          </p:cNvCxnSpPr>
          <p:nvPr/>
        </p:nvCxnSpPr>
        <p:spPr>
          <a:xfrm flipH="1">
            <a:off x="3306810" y="2802128"/>
            <a:ext cx="1297397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7" idx="1"/>
            <a:endCxn id="135" idx="3"/>
          </p:cNvCxnSpPr>
          <p:nvPr/>
        </p:nvCxnSpPr>
        <p:spPr>
          <a:xfrm flipH="1">
            <a:off x="3306810" y="3838681"/>
            <a:ext cx="2581721" cy="0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5888531" y="2865474"/>
            <a:ext cx="2176272" cy="2293863"/>
            <a:chOff x="5888531" y="2766697"/>
            <a:chExt cx="2176272" cy="2293863"/>
          </a:xfrm>
        </p:grpSpPr>
        <p:sp>
          <p:nvSpPr>
            <p:cNvPr id="106" name="TextBox 105"/>
            <p:cNvSpPr txBox="1"/>
            <p:nvPr/>
          </p:nvSpPr>
          <p:spPr>
            <a:xfrm>
              <a:off x="6207257" y="4691228"/>
              <a:ext cx="157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3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30538" y="2865474"/>
            <a:ext cx="2176272" cy="2283827"/>
            <a:chOff x="5888531" y="2766697"/>
            <a:chExt cx="2176272" cy="2283827"/>
          </a:xfrm>
        </p:grpSpPr>
        <p:sp>
          <p:nvSpPr>
            <p:cNvPr id="134" name="TextBox 133"/>
            <p:cNvSpPr txBox="1"/>
            <p:nvPr/>
          </p:nvSpPr>
          <p:spPr>
            <a:xfrm>
              <a:off x="5983590" y="4681192"/>
              <a:ext cx="2041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New Worker 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500730" y="558942"/>
            <a:ext cx="2176272" cy="2215671"/>
            <a:chOff x="5888531" y="2497439"/>
            <a:chExt cx="2176272" cy="2215671"/>
          </a:xfrm>
        </p:grpSpPr>
        <p:sp>
          <p:nvSpPr>
            <p:cNvPr id="149" name="TextBox 148"/>
            <p:cNvSpPr txBox="1"/>
            <p:nvPr/>
          </p:nvSpPr>
          <p:spPr>
            <a:xfrm>
              <a:off x="6133642" y="2497439"/>
              <a:ext cx="172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2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88531" y="2900923"/>
              <a:ext cx="2176272" cy="18121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2215017" y="5177480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06" idx="2"/>
          </p:cNvCxnSpPr>
          <p:nvPr/>
        </p:nvCxnSpPr>
        <p:spPr>
          <a:xfrm>
            <a:off x="6996070" y="5159337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606093" y="2766454"/>
            <a:ext cx="0" cy="2921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66238" y="5957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Distributed Storage (E.g., Distr. File System, Distr. Database)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5221" y="6080299"/>
            <a:ext cx="827803" cy="468137"/>
            <a:chOff x="322411" y="5995422"/>
            <a:chExt cx="875232" cy="681148"/>
          </a:xfrm>
        </p:grpSpPr>
        <p:sp>
          <p:nvSpPr>
            <p:cNvPr id="173" name="Multidocument 172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411" y="5995422"/>
              <a:ext cx="875232" cy="452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104990" y="6071516"/>
            <a:ext cx="827803" cy="468137"/>
            <a:chOff x="322411" y="5995422"/>
            <a:chExt cx="875232" cy="681148"/>
          </a:xfrm>
        </p:grpSpPr>
        <p:sp>
          <p:nvSpPr>
            <p:cNvPr id="185" name="Multidocument 1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2</a:t>
              </a:r>
              <a:endParaRPr lang="en-US" sz="17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0954" y="6080299"/>
            <a:ext cx="827803" cy="468137"/>
            <a:chOff x="322411" y="5995422"/>
            <a:chExt cx="875232" cy="681148"/>
          </a:xfrm>
        </p:grpSpPr>
        <p:sp>
          <p:nvSpPr>
            <p:cNvPr id="188" name="Multidocument 1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3</a:t>
              </a:r>
              <a:endParaRPr lang="en-US" sz="1700" dirty="0"/>
            </a:p>
          </p:txBody>
        </p:sp>
      </p:grpSp>
      <p:sp>
        <p:nvSpPr>
          <p:cNvPr id="170" name="Can 169"/>
          <p:cNvSpPr/>
          <p:nvPr/>
        </p:nvSpPr>
        <p:spPr>
          <a:xfrm>
            <a:off x="1189312" y="3915275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7" name="Can 206"/>
          <p:cNvSpPr/>
          <p:nvPr/>
        </p:nvSpPr>
        <p:spPr>
          <a:xfrm>
            <a:off x="3563073" y="192825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3508644" y="2180125"/>
            <a:ext cx="827803" cy="468137"/>
            <a:chOff x="322411" y="5995422"/>
            <a:chExt cx="875232" cy="681148"/>
          </a:xfrm>
        </p:grpSpPr>
        <p:sp>
          <p:nvSpPr>
            <p:cNvPr id="215" name="Multidocument 21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 smtClean="0"/>
                <a:t>2</a:t>
              </a:r>
              <a:endParaRPr lang="en-US" sz="1700" dirty="0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4480441" y="2073849"/>
            <a:ext cx="905037" cy="338554"/>
            <a:chOff x="2015965" y="4314873"/>
            <a:chExt cx="905037" cy="338554"/>
          </a:xfrm>
        </p:grpSpPr>
        <p:sp>
          <p:nvSpPr>
            <p:cNvPr id="213" name="Rectangle 2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469554" y="2371393"/>
            <a:ext cx="905037" cy="338554"/>
            <a:chOff x="2015965" y="4314873"/>
            <a:chExt cx="905037" cy="338554"/>
          </a:xfrm>
        </p:grpSpPr>
        <p:sp>
          <p:nvSpPr>
            <p:cNvPr id="211" name="Rectangle 21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sp>
        <p:nvSpPr>
          <p:cNvPr id="218" name="Can 217"/>
          <p:cNvSpPr/>
          <p:nvPr/>
        </p:nvSpPr>
        <p:spPr>
          <a:xfrm>
            <a:off x="5947977" y="392370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5912504" y="4175575"/>
            <a:ext cx="827803" cy="468137"/>
            <a:chOff x="322411" y="5995422"/>
            <a:chExt cx="875232" cy="681148"/>
          </a:xfrm>
        </p:grpSpPr>
        <p:sp>
          <p:nvSpPr>
            <p:cNvPr id="226" name="Multidocument 225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3</a:t>
              </a:r>
              <a:endParaRPr lang="en-US" sz="1700" dirty="0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6884301" y="4069299"/>
            <a:ext cx="905037" cy="338554"/>
            <a:chOff x="2015965" y="4314873"/>
            <a:chExt cx="905037" cy="338554"/>
          </a:xfrm>
        </p:grpSpPr>
        <p:sp>
          <p:nvSpPr>
            <p:cNvPr id="224" name="Rectangle 22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6873414" y="4366843"/>
            <a:ext cx="905037" cy="338554"/>
            <a:chOff x="2015965" y="4314873"/>
            <a:chExt cx="905037" cy="338554"/>
          </a:xfrm>
        </p:grpSpPr>
        <p:sp>
          <p:nvSpPr>
            <p:cNvPr id="222" name="Rectangle 221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sp>
        <p:nvSpPr>
          <p:cNvPr id="229" name="TextBox 228"/>
          <p:cNvSpPr txBox="1"/>
          <p:nvPr/>
        </p:nvSpPr>
        <p:spPr>
          <a:xfrm>
            <a:off x="3987801" y="1182572"/>
            <a:ext cx="12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6377778" y="3118007"/>
            <a:ext cx="12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792" y="669418"/>
            <a:ext cx="290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Map Stage</a:t>
            </a:r>
          </a:p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(1</a:t>
            </a:r>
            <a:r>
              <a:rPr lang="en-US" sz="30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st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Superstep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lang="en-US" sz="3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838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44" y="-45114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Trebuchet MS"/>
              </a:rPr>
              <a:t>Map Failure Recovery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31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627622"/>
            <a:ext cx="8915400" cy="626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Can 1"/>
          <p:cNvSpPr/>
          <p:nvPr/>
        </p:nvSpPr>
        <p:spPr>
          <a:xfrm>
            <a:off x="344714" y="5724072"/>
            <a:ext cx="8545286" cy="11339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4268" y="537063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7" idx="1"/>
          </p:cNvCxnSpPr>
          <p:nvPr/>
        </p:nvCxnSpPr>
        <p:spPr>
          <a:xfrm flipH="1" flipV="1">
            <a:off x="4604207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135" idx="3"/>
          </p:cNvCxnSpPr>
          <p:nvPr/>
        </p:nvCxnSpPr>
        <p:spPr>
          <a:xfrm flipH="1">
            <a:off x="3306810" y="2802128"/>
            <a:ext cx="1297397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7" idx="1"/>
            <a:endCxn id="135" idx="3"/>
          </p:cNvCxnSpPr>
          <p:nvPr/>
        </p:nvCxnSpPr>
        <p:spPr>
          <a:xfrm flipH="1">
            <a:off x="3306810" y="3838681"/>
            <a:ext cx="2581721" cy="0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5888531" y="2865474"/>
            <a:ext cx="2176272" cy="2293863"/>
            <a:chOff x="5888531" y="2766697"/>
            <a:chExt cx="2176272" cy="2293863"/>
          </a:xfrm>
        </p:grpSpPr>
        <p:sp>
          <p:nvSpPr>
            <p:cNvPr id="106" name="TextBox 105"/>
            <p:cNvSpPr txBox="1"/>
            <p:nvPr/>
          </p:nvSpPr>
          <p:spPr>
            <a:xfrm>
              <a:off x="6207257" y="4691228"/>
              <a:ext cx="157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3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30538" y="2865474"/>
            <a:ext cx="2176272" cy="2283827"/>
            <a:chOff x="5888531" y="2766697"/>
            <a:chExt cx="2176272" cy="2283827"/>
          </a:xfrm>
        </p:grpSpPr>
        <p:sp>
          <p:nvSpPr>
            <p:cNvPr id="134" name="TextBox 133"/>
            <p:cNvSpPr txBox="1"/>
            <p:nvPr/>
          </p:nvSpPr>
          <p:spPr>
            <a:xfrm>
              <a:off x="5983590" y="4681192"/>
              <a:ext cx="2041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New Worker 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500730" y="558942"/>
            <a:ext cx="2176272" cy="2215671"/>
            <a:chOff x="5888531" y="2497439"/>
            <a:chExt cx="2176272" cy="2215671"/>
          </a:xfrm>
        </p:grpSpPr>
        <p:sp>
          <p:nvSpPr>
            <p:cNvPr id="149" name="TextBox 148"/>
            <p:cNvSpPr txBox="1"/>
            <p:nvPr/>
          </p:nvSpPr>
          <p:spPr>
            <a:xfrm>
              <a:off x="6133642" y="2497439"/>
              <a:ext cx="172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2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88531" y="2900923"/>
              <a:ext cx="2176272" cy="18121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2215017" y="5177480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06" idx="2"/>
          </p:cNvCxnSpPr>
          <p:nvPr/>
        </p:nvCxnSpPr>
        <p:spPr>
          <a:xfrm>
            <a:off x="6996070" y="5159337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606093" y="2766454"/>
            <a:ext cx="0" cy="2921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66238" y="5957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Distributed Storage (E.g., Distr. File System, Distr. Database)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5221" y="6080299"/>
            <a:ext cx="827803" cy="468137"/>
            <a:chOff x="322411" y="5995422"/>
            <a:chExt cx="875232" cy="681148"/>
          </a:xfrm>
        </p:grpSpPr>
        <p:sp>
          <p:nvSpPr>
            <p:cNvPr id="173" name="Multidocument 172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411" y="5995422"/>
              <a:ext cx="875232" cy="452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104990" y="6071516"/>
            <a:ext cx="827803" cy="468137"/>
            <a:chOff x="322411" y="5995422"/>
            <a:chExt cx="875232" cy="681148"/>
          </a:xfrm>
        </p:grpSpPr>
        <p:sp>
          <p:nvSpPr>
            <p:cNvPr id="185" name="Multidocument 1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2</a:t>
              </a:r>
              <a:endParaRPr lang="en-US" sz="17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0954" y="6080299"/>
            <a:ext cx="827803" cy="468137"/>
            <a:chOff x="322411" y="5995422"/>
            <a:chExt cx="875232" cy="681148"/>
          </a:xfrm>
        </p:grpSpPr>
        <p:sp>
          <p:nvSpPr>
            <p:cNvPr id="188" name="Multidocument 1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3</a:t>
              </a:r>
              <a:endParaRPr lang="en-US" sz="1700" dirty="0"/>
            </a:p>
          </p:txBody>
        </p:sp>
      </p:grpSp>
      <p:sp>
        <p:nvSpPr>
          <p:cNvPr id="170" name="Can 169"/>
          <p:cNvSpPr/>
          <p:nvPr/>
        </p:nvSpPr>
        <p:spPr>
          <a:xfrm>
            <a:off x="1189312" y="3915275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7" name="Can 206"/>
          <p:cNvSpPr/>
          <p:nvPr/>
        </p:nvSpPr>
        <p:spPr>
          <a:xfrm>
            <a:off x="3563073" y="192825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3508644" y="2180125"/>
            <a:ext cx="827803" cy="468137"/>
            <a:chOff x="322411" y="5995422"/>
            <a:chExt cx="875232" cy="681148"/>
          </a:xfrm>
        </p:grpSpPr>
        <p:sp>
          <p:nvSpPr>
            <p:cNvPr id="215" name="Multidocument 21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 smtClean="0"/>
                <a:t>2</a:t>
              </a:r>
              <a:endParaRPr lang="en-US" sz="1700" dirty="0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4480441" y="2073849"/>
            <a:ext cx="905037" cy="338554"/>
            <a:chOff x="2015965" y="4314873"/>
            <a:chExt cx="905037" cy="338554"/>
          </a:xfrm>
        </p:grpSpPr>
        <p:sp>
          <p:nvSpPr>
            <p:cNvPr id="213" name="Rectangle 2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469554" y="2371393"/>
            <a:ext cx="905037" cy="338554"/>
            <a:chOff x="2015965" y="4314873"/>
            <a:chExt cx="905037" cy="338554"/>
          </a:xfrm>
        </p:grpSpPr>
        <p:sp>
          <p:nvSpPr>
            <p:cNvPr id="211" name="Rectangle 21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sp>
        <p:nvSpPr>
          <p:cNvPr id="218" name="Can 217"/>
          <p:cNvSpPr/>
          <p:nvPr/>
        </p:nvSpPr>
        <p:spPr>
          <a:xfrm>
            <a:off x="5947977" y="392370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5912504" y="4175575"/>
            <a:ext cx="827803" cy="468137"/>
            <a:chOff x="322411" y="5995422"/>
            <a:chExt cx="875232" cy="681148"/>
          </a:xfrm>
        </p:grpSpPr>
        <p:sp>
          <p:nvSpPr>
            <p:cNvPr id="226" name="Multidocument 225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3</a:t>
              </a:r>
              <a:endParaRPr lang="en-US" sz="1700" dirty="0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6884301" y="4069299"/>
            <a:ext cx="905037" cy="338554"/>
            <a:chOff x="2015965" y="4314873"/>
            <a:chExt cx="905037" cy="338554"/>
          </a:xfrm>
        </p:grpSpPr>
        <p:sp>
          <p:nvSpPr>
            <p:cNvPr id="224" name="Rectangle 22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6873414" y="4366843"/>
            <a:ext cx="905037" cy="338554"/>
            <a:chOff x="2015965" y="4314873"/>
            <a:chExt cx="905037" cy="338554"/>
          </a:xfrm>
        </p:grpSpPr>
        <p:sp>
          <p:nvSpPr>
            <p:cNvPr id="222" name="Rectangle 221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sp>
        <p:nvSpPr>
          <p:cNvPr id="229" name="TextBox 228"/>
          <p:cNvSpPr txBox="1"/>
          <p:nvPr/>
        </p:nvSpPr>
        <p:spPr>
          <a:xfrm>
            <a:off x="3987801" y="1182572"/>
            <a:ext cx="12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6377778" y="3118007"/>
            <a:ext cx="12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792" y="669418"/>
            <a:ext cx="290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Map Stage</a:t>
            </a:r>
          </a:p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(1</a:t>
            </a:r>
            <a:r>
              <a:rPr lang="en-US" sz="30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st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Superstep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lang="en-US" sz="3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134883" y="4167147"/>
            <a:ext cx="827803" cy="468137"/>
            <a:chOff x="322411" y="5995422"/>
            <a:chExt cx="875232" cy="681148"/>
          </a:xfrm>
        </p:grpSpPr>
        <p:sp>
          <p:nvSpPr>
            <p:cNvPr id="57" name="Multidocument 56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2411" y="5995422"/>
              <a:ext cx="875232" cy="452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572173" y="3062172"/>
            <a:ext cx="12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106680" y="4060871"/>
            <a:ext cx="905037" cy="338554"/>
            <a:chOff x="2015965" y="4314873"/>
            <a:chExt cx="905037" cy="338554"/>
          </a:xfrm>
        </p:grpSpPr>
        <p:sp>
          <p:nvSpPr>
            <p:cNvPr id="61" name="Rectangle 6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095793" y="4358415"/>
            <a:ext cx="905037" cy="338554"/>
            <a:chOff x="2015965" y="4314873"/>
            <a:chExt cx="905037" cy="338554"/>
          </a:xfrm>
        </p:grpSpPr>
        <p:sp>
          <p:nvSpPr>
            <p:cNvPr id="66" name="Rectangle 65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888531" y="821818"/>
            <a:ext cx="290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rgbClr val="FF0000"/>
                </a:solidFill>
                <a:latin typeface="Trebuchet MS"/>
                <a:cs typeface="Trebuchet MS"/>
              </a:rPr>
              <a:t>As Simple As That!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187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44" y="-45114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Trebuchet MS"/>
              </a:rPr>
              <a:t>Reducer Failure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32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627622"/>
            <a:ext cx="8915400" cy="626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Can 1"/>
          <p:cNvSpPr/>
          <p:nvPr/>
        </p:nvSpPr>
        <p:spPr>
          <a:xfrm>
            <a:off x="344714" y="5724072"/>
            <a:ext cx="8545286" cy="11339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4268" y="537063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7" idx="1"/>
          </p:cNvCxnSpPr>
          <p:nvPr/>
        </p:nvCxnSpPr>
        <p:spPr>
          <a:xfrm flipH="1" flipV="1">
            <a:off x="4604207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319883" y="2802128"/>
            <a:ext cx="1284324" cy="85831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7" idx="1"/>
            <a:endCxn id="135" idx="3"/>
          </p:cNvCxnSpPr>
          <p:nvPr/>
        </p:nvCxnSpPr>
        <p:spPr>
          <a:xfrm flipH="1">
            <a:off x="3306810" y="3838681"/>
            <a:ext cx="2581721" cy="0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5888531" y="2865474"/>
            <a:ext cx="2176272" cy="2293863"/>
            <a:chOff x="5888531" y="2766697"/>
            <a:chExt cx="2176272" cy="2293863"/>
          </a:xfrm>
        </p:grpSpPr>
        <p:sp>
          <p:nvSpPr>
            <p:cNvPr id="106" name="TextBox 105"/>
            <p:cNvSpPr txBox="1"/>
            <p:nvPr/>
          </p:nvSpPr>
          <p:spPr>
            <a:xfrm>
              <a:off x="6207257" y="4691228"/>
              <a:ext cx="157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3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30538" y="2865474"/>
            <a:ext cx="2176272" cy="2283827"/>
            <a:chOff x="5888531" y="2766697"/>
            <a:chExt cx="2176272" cy="2283827"/>
          </a:xfrm>
        </p:grpSpPr>
        <p:sp>
          <p:nvSpPr>
            <p:cNvPr id="134" name="TextBox 133"/>
            <p:cNvSpPr txBox="1"/>
            <p:nvPr/>
          </p:nvSpPr>
          <p:spPr>
            <a:xfrm>
              <a:off x="5983590" y="4681192"/>
              <a:ext cx="2041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500730" y="558942"/>
            <a:ext cx="2176272" cy="2215671"/>
            <a:chOff x="5888531" y="2497439"/>
            <a:chExt cx="2176272" cy="2215671"/>
          </a:xfrm>
        </p:grpSpPr>
        <p:sp>
          <p:nvSpPr>
            <p:cNvPr id="149" name="TextBox 148"/>
            <p:cNvSpPr txBox="1"/>
            <p:nvPr/>
          </p:nvSpPr>
          <p:spPr>
            <a:xfrm>
              <a:off x="6133642" y="2497439"/>
              <a:ext cx="172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2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88531" y="2900923"/>
              <a:ext cx="2176272" cy="18121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2215017" y="5177480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06" idx="2"/>
          </p:cNvCxnSpPr>
          <p:nvPr/>
        </p:nvCxnSpPr>
        <p:spPr>
          <a:xfrm>
            <a:off x="6996070" y="5159337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606093" y="2766454"/>
            <a:ext cx="0" cy="2921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690810" y="6071418"/>
            <a:ext cx="38030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Distributed Storage (E.g., Distr. File System, Distr. Database)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5221" y="6080299"/>
            <a:ext cx="827803" cy="468137"/>
            <a:chOff x="322411" y="5995422"/>
            <a:chExt cx="875232" cy="681148"/>
          </a:xfrm>
        </p:grpSpPr>
        <p:sp>
          <p:nvSpPr>
            <p:cNvPr id="173" name="Multidocument 172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411" y="5995422"/>
              <a:ext cx="875232" cy="452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104990" y="6071516"/>
            <a:ext cx="827803" cy="468137"/>
            <a:chOff x="322411" y="5995422"/>
            <a:chExt cx="875232" cy="681148"/>
          </a:xfrm>
        </p:grpSpPr>
        <p:sp>
          <p:nvSpPr>
            <p:cNvPr id="185" name="Multidocument 1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2</a:t>
              </a:r>
              <a:endParaRPr lang="en-US" sz="17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0954" y="6080299"/>
            <a:ext cx="827803" cy="468137"/>
            <a:chOff x="322411" y="5995422"/>
            <a:chExt cx="875232" cy="681148"/>
          </a:xfrm>
        </p:grpSpPr>
        <p:sp>
          <p:nvSpPr>
            <p:cNvPr id="188" name="Multidocument 1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3</a:t>
              </a:r>
              <a:endParaRPr lang="en-US" sz="1700" dirty="0"/>
            </a:p>
          </p:txBody>
        </p:sp>
      </p:grpSp>
      <p:sp>
        <p:nvSpPr>
          <p:cNvPr id="170" name="Can 169"/>
          <p:cNvSpPr/>
          <p:nvPr/>
        </p:nvSpPr>
        <p:spPr>
          <a:xfrm>
            <a:off x="1207455" y="3933418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1297498" y="4060276"/>
            <a:ext cx="905037" cy="338554"/>
            <a:chOff x="2015965" y="4314873"/>
            <a:chExt cx="905037" cy="338554"/>
          </a:xfrm>
        </p:grpSpPr>
        <p:sp>
          <p:nvSpPr>
            <p:cNvPr id="201" name="Rectangle 20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1</a:t>
              </a:r>
              <a:endParaRPr lang="en-US" sz="1600" dirty="0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1297501" y="4358415"/>
            <a:ext cx="905037" cy="338554"/>
            <a:chOff x="2015965" y="4314873"/>
            <a:chExt cx="905037" cy="338554"/>
          </a:xfrm>
        </p:grpSpPr>
        <p:sp>
          <p:nvSpPr>
            <p:cNvPr id="204" name="Rectangle 20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1</a:t>
              </a:r>
              <a:endParaRPr lang="en-US" sz="1600" dirty="0"/>
            </a:p>
          </p:txBody>
        </p:sp>
      </p:grpSp>
      <p:sp>
        <p:nvSpPr>
          <p:cNvPr id="207" name="Can 206"/>
          <p:cNvSpPr/>
          <p:nvPr/>
        </p:nvSpPr>
        <p:spPr>
          <a:xfrm>
            <a:off x="3581216" y="192825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9" name="Group 208"/>
          <p:cNvGrpSpPr/>
          <p:nvPr/>
        </p:nvGrpSpPr>
        <p:grpSpPr>
          <a:xfrm>
            <a:off x="3772864" y="2073849"/>
            <a:ext cx="905037" cy="338554"/>
            <a:chOff x="2015965" y="4314873"/>
            <a:chExt cx="905037" cy="338554"/>
          </a:xfrm>
        </p:grpSpPr>
        <p:sp>
          <p:nvSpPr>
            <p:cNvPr id="213" name="Rectangle 2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3761977" y="2371393"/>
            <a:ext cx="905037" cy="338554"/>
            <a:chOff x="2015965" y="4314873"/>
            <a:chExt cx="905037" cy="338554"/>
          </a:xfrm>
        </p:grpSpPr>
        <p:sp>
          <p:nvSpPr>
            <p:cNvPr id="211" name="Rectangle 21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5947977" y="3923703"/>
            <a:ext cx="2041002" cy="828408"/>
            <a:chOff x="1170356" y="3915275"/>
            <a:chExt cx="2041002" cy="828408"/>
          </a:xfrm>
        </p:grpSpPr>
        <p:sp>
          <p:nvSpPr>
            <p:cNvPr id="218" name="Can 217"/>
            <p:cNvSpPr/>
            <p:nvPr/>
          </p:nvSpPr>
          <p:spPr>
            <a:xfrm>
              <a:off x="1170356" y="3915275"/>
              <a:ext cx="2041002" cy="828408"/>
            </a:xfrm>
            <a:prstGeom prst="can">
              <a:avLst>
                <a:gd name="adj" fmla="val 22959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1235816" y="4060871"/>
              <a:ext cx="905037" cy="338554"/>
              <a:chOff x="1145101" y="4314873"/>
              <a:chExt cx="905037" cy="338554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1199527" y="4401021"/>
                <a:ext cx="814324" cy="23426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1145101" y="4314873"/>
                <a:ext cx="9050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int-</a:t>
                </a:r>
                <a:r>
                  <a:rPr lang="en-US" sz="1600" dirty="0" smtClean="0"/>
                  <a:t>data</a:t>
                </a:r>
                <a:r>
                  <a:rPr lang="en-US" sz="1600" baseline="-25000" dirty="0"/>
                  <a:t>3</a:t>
                </a:r>
                <a:endParaRPr lang="en-US" sz="1600" dirty="0"/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1261215" y="4358415"/>
              <a:ext cx="905037" cy="338554"/>
              <a:chOff x="1181387" y="4314873"/>
              <a:chExt cx="905037" cy="338554"/>
            </a:xfrm>
          </p:grpSpPr>
          <p:sp>
            <p:nvSpPr>
              <p:cNvPr id="222" name="Rectangle 221"/>
              <p:cNvSpPr/>
              <p:nvPr/>
            </p:nvSpPr>
            <p:spPr>
              <a:xfrm>
                <a:off x="1181387" y="4401021"/>
                <a:ext cx="814324" cy="23426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181387" y="4314873"/>
                <a:ext cx="9050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int-</a:t>
                </a:r>
                <a:r>
                  <a:rPr lang="en-US" sz="1600" dirty="0" smtClean="0"/>
                  <a:t>data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</p:grpSp>
      </p:grpSp>
      <p:sp>
        <p:nvSpPr>
          <p:cNvPr id="228" name="TextBox 227"/>
          <p:cNvSpPr txBox="1"/>
          <p:nvPr/>
        </p:nvSpPr>
        <p:spPr>
          <a:xfrm>
            <a:off x="1463315" y="3098458"/>
            <a:ext cx="143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933372" y="1182572"/>
            <a:ext cx="145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6178205" y="3118007"/>
            <a:ext cx="161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70792" y="669418"/>
            <a:ext cx="290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Reduce Stage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(2</a:t>
            </a:r>
            <a:r>
              <a:rPr lang="en-US" sz="30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nd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superstep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lang="en-US" sz="3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2215538" y="4060871"/>
            <a:ext cx="905037" cy="338554"/>
            <a:chOff x="2015965" y="4314873"/>
            <a:chExt cx="905037" cy="338554"/>
          </a:xfrm>
        </p:grpSpPr>
        <p:sp>
          <p:nvSpPr>
            <p:cNvPr id="101" name="Rectangle 10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204651" y="4358415"/>
            <a:ext cx="905037" cy="338554"/>
            <a:chOff x="2015965" y="4314873"/>
            <a:chExt cx="905037" cy="338554"/>
          </a:xfrm>
        </p:grpSpPr>
        <p:sp>
          <p:nvSpPr>
            <p:cNvPr id="104" name="Rectangle 10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680014" y="2073849"/>
            <a:ext cx="905037" cy="338554"/>
            <a:chOff x="2015965" y="4314873"/>
            <a:chExt cx="905037" cy="338554"/>
          </a:xfrm>
        </p:grpSpPr>
        <p:sp>
          <p:nvSpPr>
            <p:cNvPr id="110" name="Rectangle 109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669127" y="2371393"/>
            <a:ext cx="905037" cy="338554"/>
            <a:chOff x="2015965" y="4314873"/>
            <a:chExt cx="905037" cy="338554"/>
          </a:xfrm>
        </p:grpSpPr>
        <p:sp>
          <p:nvSpPr>
            <p:cNvPr id="113" name="Rectangle 1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120160" y="4069299"/>
            <a:ext cx="905037" cy="338554"/>
            <a:chOff x="2015965" y="4314873"/>
            <a:chExt cx="905037" cy="338554"/>
          </a:xfrm>
        </p:grpSpPr>
        <p:sp>
          <p:nvSpPr>
            <p:cNvPr id="116" name="Rectangle 115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109273" y="4366843"/>
            <a:ext cx="905037" cy="338554"/>
            <a:chOff x="2015965" y="4314873"/>
            <a:chExt cx="905037" cy="338554"/>
          </a:xfrm>
        </p:grpSpPr>
        <p:sp>
          <p:nvSpPr>
            <p:cNvPr id="119" name="Rectangle 118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3742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8" grpId="1"/>
      <p:bldP spid="229" grpId="0"/>
      <p:bldP spid="229" grpId="1"/>
      <p:bldP spid="230" grpId="0"/>
      <p:bldP spid="23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44" y="-45114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Trebuchet MS"/>
              </a:rPr>
              <a:t>Reducer Failure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33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627622"/>
            <a:ext cx="8915400" cy="626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Can 1"/>
          <p:cNvSpPr/>
          <p:nvPr/>
        </p:nvSpPr>
        <p:spPr>
          <a:xfrm>
            <a:off x="344714" y="5724072"/>
            <a:ext cx="8545286" cy="11339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4268" y="537063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7" idx="1"/>
          </p:cNvCxnSpPr>
          <p:nvPr/>
        </p:nvCxnSpPr>
        <p:spPr>
          <a:xfrm flipH="1" flipV="1">
            <a:off x="4604207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319883" y="2802128"/>
            <a:ext cx="1284324" cy="85831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7" idx="1"/>
            <a:endCxn id="135" idx="3"/>
          </p:cNvCxnSpPr>
          <p:nvPr/>
        </p:nvCxnSpPr>
        <p:spPr>
          <a:xfrm flipH="1">
            <a:off x="3306810" y="3838681"/>
            <a:ext cx="2581721" cy="0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5888531" y="2865474"/>
            <a:ext cx="2176272" cy="2293863"/>
            <a:chOff x="5888531" y="2766697"/>
            <a:chExt cx="2176272" cy="2293863"/>
          </a:xfrm>
        </p:grpSpPr>
        <p:sp>
          <p:nvSpPr>
            <p:cNvPr id="106" name="TextBox 105"/>
            <p:cNvSpPr txBox="1"/>
            <p:nvPr/>
          </p:nvSpPr>
          <p:spPr>
            <a:xfrm>
              <a:off x="6207257" y="4691228"/>
              <a:ext cx="157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3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30538" y="2865474"/>
            <a:ext cx="2176272" cy="2283827"/>
            <a:chOff x="5888531" y="2766697"/>
            <a:chExt cx="2176272" cy="2283827"/>
          </a:xfrm>
        </p:grpSpPr>
        <p:sp>
          <p:nvSpPr>
            <p:cNvPr id="134" name="TextBox 133"/>
            <p:cNvSpPr txBox="1"/>
            <p:nvPr/>
          </p:nvSpPr>
          <p:spPr>
            <a:xfrm>
              <a:off x="5983590" y="4681192"/>
              <a:ext cx="2041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500730" y="558942"/>
            <a:ext cx="2176272" cy="2215671"/>
            <a:chOff x="5888531" y="2497439"/>
            <a:chExt cx="2176272" cy="2215671"/>
          </a:xfrm>
        </p:grpSpPr>
        <p:sp>
          <p:nvSpPr>
            <p:cNvPr id="149" name="TextBox 148"/>
            <p:cNvSpPr txBox="1"/>
            <p:nvPr/>
          </p:nvSpPr>
          <p:spPr>
            <a:xfrm>
              <a:off x="6133642" y="2497439"/>
              <a:ext cx="172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2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88531" y="2900923"/>
              <a:ext cx="2176272" cy="18121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2215017" y="5177480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06" idx="2"/>
          </p:cNvCxnSpPr>
          <p:nvPr/>
        </p:nvCxnSpPr>
        <p:spPr>
          <a:xfrm>
            <a:off x="6996070" y="5159337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606093" y="2766454"/>
            <a:ext cx="0" cy="2921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690810" y="6071418"/>
            <a:ext cx="38030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Distributed Storage (E.g., Distr. File System, Distr. Database)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5221" y="6080299"/>
            <a:ext cx="827803" cy="468137"/>
            <a:chOff x="322411" y="5995422"/>
            <a:chExt cx="875232" cy="681148"/>
          </a:xfrm>
        </p:grpSpPr>
        <p:sp>
          <p:nvSpPr>
            <p:cNvPr id="173" name="Multidocument 172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411" y="5995422"/>
              <a:ext cx="875232" cy="452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104990" y="6071516"/>
            <a:ext cx="827803" cy="468137"/>
            <a:chOff x="322411" y="5995422"/>
            <a:chExt cx="875232" cy="681148"/>
          </a:xfrm>
        </p:grpSpPr>
        <p:sp>
          <p:nvSpPr>
            <p:cNvPr id="185" name="Multidocument 1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2</a:t>
              </a:r>
              <a:endParaRPr lang="en-US" sz="17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0954" y="6080299"/>
            <a:ext cx="827803" cy="468137"/>
            <a:chOff x="322411" y="5995422"/>
            <a:chExt cx="875232" cy="681148"/>
          </a:xfrm>
        </p:grpSpPr>
        <p:sp>
          <p:nvSpPr>
            <p:cNvPr id="188" name="Multidocument 1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3</a:t>
              </a:r>
              <a:endParaRPr lang="en-US" sz="1700" dirty="0"/>
            </a:p>
          </p:txBody>
        </p:sp>
      </p:grpSp>
      <p:sp>
        <p:nvSpPr>
          <p:cNvPr id="170" name="Can 169"/>
          <p:cNvSpPr/>
          <p:nvPr/>
        </p:nvSpPr>
        <p:spPr>
          <a:xfrm>
            <a:off x="1207455" y="3933418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1297498" y="4060276"/>
            <a:ext cx="905037" cy="338554"/>
            <a:chOff x="2015965" y="4314873"/>
            <a:chExt cx="905037" cy="338554"/>
          </a:xfrm>
        </p:grpSpPr>
        <p:sp>
          <p:nvSpPr>
            <p:cNvPr id="201" name="Rectangle 20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1</a:t>
              </a:r>
              <a:endParaRPr lang="en-US" sz="1600" dirty="0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1297501" y="4358415"/>
            <a:ext cx="905037" cy="338554"/>
            <a:chOff x="2015965" y="4314873"/>
            <a:chExt cx="905037" cy="338554"/>
          </a:xfrm>
        </p:grpSpPr>
        <p:sp>
          <p:nvSpPr>
            <p:cNvPr id="204" name="Rectangle 20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1</a:t>
              </a:r>
              <a:endParaRPr lang="en-US" sz="1600" dirty="0"/>
            </a:p>
          </p:txBody>
        </p:sp>
      </p:grpSp>
      <p:sp>
        <p:nvSpPr>
          <p:cNvPr id="207" name="Can 206"/>
          <p:cNvSpPr/>
          <p:nvPr/>
        </p:nvSpPr>
        <p:spPr>
          <a:xfrm>
            <a:off x="3581216" y="192825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9" name="Group 208"/>
          <p:cNvGrpSpPr/>
          <p:nvPr/>
        </p:nvGrpSpPr>
        <p:grpSpPr>
          <a:xfrm>
            <a:off x="3772864" y="2073849"/>
            <a:ext cx="905037" cy="338554"/>
            <a:chOff x="2015965" y="4314873"/>
            <a:chExt cx="905037" cy="338554"/>
          </a:xfrm>
        </p:grpSpPr>
        <p:sp>
          <p:nvSpPr>
            <p:cNvPr id="213" name="Rectangle 2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3761977" y="2371393"/>
            <a:ext cx="905037" cy="338554"/>
            <a:chOff x="2015965" y="4314873"/>
            <a:chExt cx="905037" cy="338554"/>
          </a:xfrm>
        </p:grpSpPr>
        <p:sp>
          <p:nvSpPr>
            <p:cNvPr id="211" name="Rectangle 21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5947977" y="3923703"/>
            <a:ext cx="2041002" cy="828408"/>
            <a:chOff x="1170356" y="3915275"/>
            <a:chExt cx="2041002" cy="828408"/>
          </a:xfrm>
        </p:grpSpPr>
        <p:sp>
          <p:nvSpPr>
            <p:cNvPr id="218" name="Can 217"/>
            <p:cNvSpPr/>
            <p:nvPr/>
          </p:nvSpPr>
          <p:spPr>
            <a:xfrm>
              <a:off x="1170356" y="3915275"/>
              <a:ext cx="2041002" cy="828408"/>
            </a:xfrm>
            <a:prstGeom prst="can">
              <a:avLst>
                <a:gd name="adj" fmla="val 22959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1235816" y="4060871"/>
              <a:ext cx="905037" cy="338554"/>
              <a:chOff x="1145101" y="4314873"/>
              <a:chExt cx="905037" cy="338554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1199527" y="4401021"/>
                <a:ext cx="814324" cy="23426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1145101" y="4314873"/>
                <a:ext cx="9050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int-</a:t>
                </a:r>
                <a:r>
                  <a:rPr lang="en-US" sz="1600" dirty="0" smtClean="0"/>
                  <a:t>data</a:t>
                </a:r>
                <a:r>
                  <a:rPr lang="en-US" sz="1600" baseline="-25000" dirty="0"/>
                  <a:t>3</a:t>
                </a:r>
                <a:endParaRPr lang="en-US" sz="1600" dirty="0"/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1261215" y="4358415"/>
              <a:ext cx="905037" cy="338554"/>
              <a:chOff x="1181387" y="4314873"/>
              <a:chExt cx="905037" cy="338554"/>
            </a:xfrm>
          </p:grpSpPr>
          <p:sp>
            <p:nvSpPr>
              <p:cNvPr id="222" name="Rectangle 221"/>
              <p:cNvSpPr/>
              <p:nvPr/>
            </p:nvSpPr>
            <p:spPr>
              <a:xfrm>
                <a:off x="1181387" y="4401021"/>
                <a:ext cx="814324" cy="23426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181387" y="4314873"/>
                <a:ext cx="9050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int-</a:t>
                </a:r>
                <a:r>
                  <a:rPr lang="en-US" sz="1600" dirty="0" smtClean="0"/>
                  <a:t>data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6326405" y="6071418"/>
            <a:ext cx="669665" cy="468137"/>
            <a:chOff x="322411" y="5995422"/>
            <a:chExt cx="875232" cy="681148"/>
          </a:xfrm>
        </p:grpSpPr>
        <p:sp>
          <p:nvSpPr>
            <p:cNvPr id="75" name="Multidocument 7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Out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119741" y="6071516"/>
            <a:ext cx="669665" cy="468137"/>
            <a:chOff x="322411" y="5995422"/>
            <a:chExt cx="875232" cy="681148"/>
          </a:xfrm>
        </p:grpSpPr>
        <p:sp>
          <p:nvSpPr>
            <p:cNvPr id="82" name="Multidocument 81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Out</a:t>
              </a:r>
              <a:r>
                <a:rPr lang="en-US" sz="1700" baseline="-25000" dirty="0"/>
                <a:t>2</a:t>
              </a:r>
              <a:endParaRPr lang="en-US" sz="1700" dirty="0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270792" y="669418"/>
            <a:ext cx="290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Reduce Stage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(2</a:t>
            </a:r>
            <a:r>
              <a:rPr lang="en-US" sz="30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nd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superstep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lang="en-US" sz="3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2215538" y="4060871"/>
            <a:ext cx="905037" cy="338554"/>
            <a:chOff x="2015965" y="4314873"/>
            <a:chExt cx="905037" cy="338554"/>
          </a:xfrm>
        </p:grpSpPr>
        <p:sp>
          <p:nvSpPr>
            <p:cNvPr id="101" name="Rectangle 10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204651" y="4358415"/>
            <a:ext cx="905037" cy="338554"/>
            <a:chOff x="2015965" y="4314873"/>
            <a:chExt cx="905037" cy="338554"/>
          </a:xfrm>
        </p:grpSpPr>
        <p:sp>
          <p:nvSpPr>
            <p:cNvPr id="104" name="Rectangle 10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680014" y="2073849"/>
            <a:ext cx="905037" cy="338554"/>
            <a:chOff x="2015965" y="4314873"/>
            <a:chExt cx="905037" cy="338554"/>
          </a:xfrm>
        </p:grpSpPr>
        <p:sp>
          <p:nvSpPr>
            <p:cNvPr id="110" name="Rectangle 109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669127" y="2371393"/>
            <a:ext cx="905037" cy="338554"/>
            <a:chOff x="2015965" y="4314873"/>
            <a:chExt cx="905037" cy="338554"/>
          </a:xfrm>
        </p:grpSpPr>
        <p:sp>
          <p:nvSpPr>
            <p:cNvPr id="113" name="Rectangle 1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120160" y="4069299"/>
            <a:ext cx="905037" cy="338554"/>
            <a:chOff x="2015965" y="4314873"/>
            <a:chExt cx="905037" cy="338554"/>
          </a:xfrm>
        </p:grpSpPr>
        <p:sp>
          <p:nvSpPr>
            <p:cNvPr id="116" name="Rectangle 115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109273" y="4366843"/>
            <a:ext cx="905037" cy="338554"/>
            <a:chOff x="2015965" y="4314873"/>
            <a:chExt cx="905037" cy="338554"/>
          </a:xfrm>
        </p:grpSpPr>
        <p:sp>
          <p:nvSpPr>
            <p:cNvPr id="119" name="Rectangle 118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263918" y="2620209"/>
            <a:ext cx="15776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smtClean="0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endParaRPr lang="en-US" sz="15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167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44" y="-45114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Trebuchet MS"/>
              </a:rPr>
              <a:t>Reducer Failure Recovery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34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627622"/>
            <a:ext cx="8915400" cy="626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Can 1"/>
          <p:cNvSpPr/>
          <p:nvPr/>
        </p:nvSpPr>
        <p:spPr>
          <a:xfrm>
            <a:off x="344714" y="5724072"/>
            <a:ext cx="8545286" cy="11339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4268" y="537063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7" idx="1"/>
          </p:cNvCxnSpPr>
          <p:nvPr/>
        </p:nvCxnSpPr>
        <p:spPr>
          <a:xfrm flipH="1" flipV="1">
            <a:off x="4604207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319883" y="2802128"/>
            <a:ext cx="1284324" cy="85831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7" idx="1"/>
            <a:endCxn id="135" idx="3"/>
          </p:cNvCxnSpPr>
          <p:nvPr/>
        </p:nvCxnSpPr>
        <p:spPr>
          <a:xfrm flipH="1">
            <a:off x="3306810" y="3838681"/>
            <a:ext cx="2581721" cy="0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3319883" y="3539785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 rot="18878460">
            <a:off x="4613768" y="2889443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5888531" y="2865474"/>
            <a:ext cx="2176272" cy="2293863"/>
            <a:chOff x="5888531" y="2766697"/>
            <a:chExt cx="2176272" cy="2293863"/>
          </a:xfrm>
        </p:grpSpPr>
        <p:sp>
          <p:nvSpPr>
            <p:cNvPr id="106" name="TextBox 105"/>
            <p:cNvSpPr txBox="1"/>
            <p:nvPr/>
          </p:nvSpPr>
          <p:spPr>
            <a:xfrm>
              <a:off x="6207257" y="4691228"/>
              <a:ext cx="1781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New Worker 3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30538" y="2865474"/>
            <a:ext cx="2176272" cy="2283827"/>
            <a:chOff x="5888531" y="2766697"/>
            <a:chExt cx="2176272" cy="2283827"/>
          </a:xfrm>
        </p:grpSpPr>
        <p:sp>
          <p:nvSpPr>
            <p:cNvPr id="134" name="TextBox 133"/>
            <p:cNvSpPr txBox="1"/>
            <p:nvPr/>
          </p:nvSpPr>
          <p:spPr>
            <a:xfrm>
              <a:off x="5983590" y="4681192"/>
              <a:ext cx="2041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500730" y="558942"/>
            <a:ext cx="2176272" cy="2215671"/>
            <a:chOff x="5888531" y="2497439"/>
            <a:chExt cx="2176272" cy="2215671"/>
          </a:xfrm>
        </p:grpSpPr>
        <p:sp>
          <p:nvSpPr>
            <p:cNvPr id="149" name="TextBox 148"/>
            <p:cNvSpPr txBox="1"/>
            <p:nvPr/>
          </p:nvSpPr>
          <p:spPr>
            <a:xfrm>
              <a:off x="6133642" y="2497439"/>
              <a:ext cx="172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2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88531" y="2900923"/>
              <a:ext cx="2176272" cy="18121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2215017" y="5177480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06" idx="2"/>
          </p:cNvCxnSpPr>
          <p:nvPr/>
        </p:nvCxnSpPr>
        <p:spPr>
          <a:xfrm>
            <a:off x="7098118" y="5159337"/>
            <a:ext cx="0" cy="56473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606093" y="2766454"/>
            <a:ext cx="0" cy="2921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620667" y="5957670"/>
            <a:ext cx="3760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Distributed Storage (E.g., Distr. File System, Distr. Database)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5221" y="6080299"/>
            <a:ext cx="827803" cy="468137"/>
            <a:chOff x="322411" y="5995422"/>
            <a:chExt cx="875232" cy="681148"/>
          </a:xfrm>
        </p:grpSpPr>
        <p:sp>
          <p:nvSpPr>
            <p:cNvPr id="173" name="Multidocument 172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411" y="5995422"/>
              <a:ext cx="875232" cy="452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104990" y="6071516"/>
            <a:ext cx="827803" cy="468137"/>
            <a:chOff x="322411" y="5995422"/>
            <a:chExt cx="875232" cy="681148"/>
          </a:xfrm>
        </p:grpSpPr>
        <p:sp>
          <p:nvSpPr>
            <p:cNvPr id="185" name="Multidocument 1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2</a:t>
              </a:r>
              <a:endParaRPr lang="en-US" sz="17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0954" y="6080299"/>
            <a:ext cx="827803" cy="468137"/>
            <a:chOff x="322411" y="5995422"/>
            <a:chExt cx="875232" cy="681148"/>
          </a:xfrm>
        </p:grpSpPr>
        <p:sp>
          <p:nvSpPr>
            <p:cNvPr id="188" name="Multidocument 1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3</a:t>
              </a:r>
              <a:endParaRPr lang="en-US" sz="1700" dirty="0"/>
            </a:p>
          </p:txBody>
        </p:sp>
      </p:grpSp>
      <p:sp>
        <p:nvSpPr>
          <p:cNvPr id="170" name="Can 169"/>
          <p:cNvSpPr/>
          <p:nvPr/>
        </p:nvSpPr>
        <p:spPr>
          <a:xfrm>
            <a:off x="1189312" y="3915275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2106680" y="4060871"/>
            <a:ext cx="905037" cy="338554"/>
            <a:chOff x="2015965" y="4314873"/>
            <a:chExt cx="905037" cy="338554"/>
          </a:xfrm>
        </p:grpSpPr>
        <p:sp>
          <p:nvSpPr>
            <p:cNvPr id="201" name="Rectangle 20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2095793" y="4358415"/>
            <a:ext cx="905037" cy="338554"/>
            <a:chOff x="2015965" y="4314873"/>
            <a:chExt cx="905037" cy="338554"/>
          </a:xfrm>
        </p:grpSpPr>
        <p:sp>
          <p:nvSpPr>
            <p:cNvPr id="204" name="Rectangle 20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sp>
        <p:nvSpPr>
          <p:cNvPr id="207" name="Can 206"/>
          <p:cNvSpPr/>
          <p:nvPr/>
        </p:nvSpPr>
        <p:spPr>
          <a:xfrm>
            <a:off x="3563073" y="192825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9" name="Group 208"/>
          <p:cNvGrpSpPr/>
          <p:nvPr/>
        </p:nvGrpSpPr>
        <p:grpSpPr>
          <a:xfrm>
            <a:off x="4480441" y="2073849"/>
            <a:ext cx="905037" cy="338554"/>
            <a:chOff x="2015965" y="4314873"/>
            <a:chExt cx="905037" cy="338554"/>
          </a:xfrm>
        </p:grpSpPr>
        <p:sp>
          <p:nvSpPr>
            <p:cNvPr id="213" name="Rectangle 2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469554" y="2371393"/>
            <a:ext cx="905037" cy="338554"/>
            <a:chOff x="2015965" y="4314873"/>
            <a:chExt cx="905037" cy="338554"/>
          </a:xfrm>
        </p:grpSpPr>
        <p:sp>
          <p:nvSpPr>
            <p:cNvPr id="211" name="Rectangle 21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sp>
        <p:nvSpPr>
          <p:cNvPr id="218" name="Can 217"/>
          <p:cNvSpPr/>
          <p:nvPr/>
        </p:nvSpPr>
        <p:spPr>
          <a:xfrm>
            <a:off x="5947977" y="392370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792" y="669418"/>
            <a:ext cx="2905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Shuffle new Worker 3’s data again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326405" y="6071418"/>
            <a:ext cx="669665" cy="468137"/>
            <a:chOff x="322411" y="5995422"/>
            <a:chExt cx="875232" cy="681148"/>
          </a:xfrm>
        </p:grpSpPr>
        <p:sp>
          <p:nvSpPr>
            <p:cNvPr id="69" name="Multidocument 68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Out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119741" y="6071516"/>
            <a:ext cx="669665" cy="468137"/>
            <a:chOff x="322411" y="5995422"/>
            <a:chExt cx="875232" cy="681148"/>
          </a:xfrm>
        </p:grpSpPr>
        <p:sp>
          <p:nvSpPr>
            <p:cNvPr id="78" name="Multidocument 7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Out</a:t>
              </a:r>
              <a:r>
                <a:rPr lang="en-US" sz="1700" baseline="-25000" dirty="0"/>
                <a:t>2</a:t>
              </a:r>
              <a:endParaRPr lang="en-US" sz="17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8325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399 0.00532 " pathEditMode="relative" ptsTypes="AA">
                                      <p:cBhvr>
                                        <p:cTn id="1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726 0.09352 " pathEditMode="relative" ptsTypes="AA">
                                      <p:cBhvr>
                                        <p:cTn id="1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76" grpId="2" animBg="1"/>
      <p:bldP spid="80" grpId="0" animBg="1"/>
      <p:bldP spid="80" grpId="1" animBg="1"/>
      <p:bldP spid="80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44" y="-45114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>
                <a:solidFill>
                  <a:srgbClr val="000000"/>
                </a:solidFill>
                <a:latin typeface="Trebuchet MS"/>
              </a:rPr>
              <a:t>Reducer Failure Recovery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35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627622"/>
            <a:ext cx="8915400" cy="626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Can 1"/>
          <p:cNvSpPr/>
          <p:nvPr/>
        </p:nvSpPr>
        <p:spPr>
          <a:xfrm>
            <a:off x="344714" y="5724072"/>
            <a:ext cx="8545286" cy="11339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4268" y="537063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7" idx="1"/>
          </p:cNvCxnSpPr>
          <p:nvPr/>
        </p:nvCxnSpPr>
        <p:spPr>
          <a:xfrm flipH="1" flipV="1">
            <a:off x="4604207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319883" y="2802128"/>
            <a:ext cx="1284324" cy="85831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7" idx="1"/>
            <a:endCxn id="135" idx="3"/>
          </p:cNvCxnSpPr>
          <p:nvPr/>
        </p:nvCxnSpPr>
        <p:spPr>
          <a:xfrm flipH="1">
            <a:off x="3306810" y="3838681"/>
            <a:ext cx="2581721" cy="0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5888531" y="2865474"/>
            <a:ext cx="2176272" cy="2293863"/>
            <a:chOff x="5888531" y="2766697"/>
            <a:chExt cx="2176272" cy="2293863"/>
          </a:xfrm>
        </p:grpSpPr>
        <p:sp>
          <p:nvSpPr>
            <p:cNvPr id="106" name="TextBox 105"/>
            <p:cNvSpPr txBox="1"/>
            <p:nvPr/>
          </p:nvSpPr>
          <p:spPr>
            <a:xfrm>
              <a:off x="6207257" y="4691228"/>
              <a:ext cx="157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3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30538" y="2865474"/>
            <a:ext cx="2176272" cy="2283827"/>
            <a:chOff x="5888531" y="2766697"/>
            <a:chExt cx="2176272" cy="2283827"/>
          </a:xfrm>
        </p:grpSpPr>
        <p:sp>
          <p:nvSpPr>
            <p:cNvPr id="134" name="TextBox 133"/>
            <p:cNvSpPr txBox="1"/>
            <p:nvPr/>
          </p:nvSpPr>
          <p:spPr>
            <a:xfrm>
              <a:off x="5983590" y="4681192"/>
              <a:ext cx="2041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500730" y="558942"/>
            <a:ext cx="2176272" cy="2215671"/>
            <a:chOff x="5888531" y="2497439"/>
            <a:chExt cx="2176272" cy="2215671"/>
          </a:xfrm>
        </p:grpSpPr>
        <p:sp>
          <p:nvSpPr>
            <p:cNvPr id="149" name="TextBox 148"/>
            <p:cNvSpPr txBox="1"/>
            <p:nvPr/>
          </p:nvSpPr>
          <p:spPr>
            <a:xfrm>
              <a:off x="6133642" y="2497439"/>
              <a:ext cx="172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2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88531" y="2900923"/>
              <a:ext cx="2176272" cy="18121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2215017" y="5177480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06" idx="2"/>
          </p:cNvCxnSpPr>
          <p:nvPr/>
        </p:nvCxnSpPr>
        <p:spPr>
          <a:xfrm>
            <a:off x="6996070" y="5159337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606093" y="2766454"/>
            <a:ext cx="0" cy="2921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690810" y="6071418"/>
            <a:ext cx="38030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Distributed Storage (E.g., Distr. File System, Distr. Database)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5221" y="6080299"/>
            <a:ext cx="827803" cy="468137"/>
            <a:chOff x="322411" y="5995422"/>
            <a:chExt cx="875232" cy="681148"/>
          </a:xfrm>
        </p:grpSpPr>
        <p:sp>
          <p:nvSpPr>
            <p:cNvPr id="173" name="Multidocument 172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411" y="5995422"/>
              <a:ext cx="875232" cy="452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104990" y="6071516"/>
            <a:ext cx="827803" cy="468137"/>
            <a:chOff x="322411" y="5995422"/>
            <a:chExt cx="875232" cy="681148"/>
          </a:xfrm>
        </p:grpSpPr>
        <p:sp>
          <p:nvSpPr>
            <p:cNvPr id="185" name="Multidocument 1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2</a:t>
              </a:r>
              <a:endParaRPr lang="en-US" sz="17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0954" y="6080299"/>
            <a:ext cx="827803" cy="468137"/>
            <a:chOff x="322411" y="5995422"/>
            <a:chExt cx="875232" cy="681148"/>
          </a:xfrm>
        </p:grpSpPr>
        <p:sp>
          <p:nvSpPr>
            <p:cNvPr id="188" name="Multidocument 1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3</a:t>
              </a:r>
              <a:endParaRPr lang="en-US" sz="1700" dirty="0"/>
            </a:p>
          </p:txBody>
        </p:sp>
      </p:grpSp>
      <p:sp>
        <p:nvSpPr>
          <p:cNvPr id="170" name="Can 169"/>
          <p:cNvSpPr/>
          <p:nvPr/>
        </p:nvSpPr>
        <p:spPr>
          <a:xfrm>
            <a:off x="1207455" y="3933418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7" name="Can 206"/>
          <p:cNvSpPr/>
          <p:nvPr/>
        </p:nvSpPr>
        <p:spPr>
          <a:xfrm>
            <a:off x="3581216" y="192825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7" name="Group 216"/>
          <p:cNvGrpSpPr/>
          <p:nvPr/>
        </p:nvGrpSpPr>
        <p:grpSpPr>
          <a:xfrm>
            <a:off x="5947977" y="3923703"/>
            <a:ext cx="2041002" cy="828408"/>
            <a:chOff x="1170356" y="3915275"/>
            <a:chExt cx="2041002" cy="828408"/>
          </a:xfrm>
        </p:grpSpPr>
        <p:sp>
          <p:nvSpPr>
            <p:cNvPr id="218" name="Can 217"/>
            <p:cNvSpPr/>
            <p:nvPr/>
          </p:nvSpPr>
          <p:spPr>
            <a:xfrm>
              <a:off x="1170356" y="3915275"/>
              <a:ext cx="2041002" cy="828408"/>
            </a:xfrm>
            <a:prstGeom prst="can">
              <a:avLst>
                <a:gd name="adj" fmla="val 22959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1235816" y="4060871"/>
              <a:ext cx="905037" cy="338554"/>
              <a:chOff x="1145101" y="4314873"/>
              <a:chExt cx="905037" cy="338554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1199527" y="4401021"/>
                <a:ext cx="814324" cy="23426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1145101" y="4314873"/>
                <a:ext cx="9050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int-</a:t>
                </a:r>
                <a:r>
                  <a:rPr lang="en-US" sz="1600" dirty="0" smtClean="0"/>
                  <a:t>data</a:t>
                </a:r>
                <a:r>
                  <a:rPr lang="en-US" sz="1600" baseline="-25000" dirty="0"/>
                  <a:t>3</a:t>
                </a:r>
                <a:endParaRPr lang="en-US" sz="1600" dirty="0"/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1261215" y="4358415"/>
              <a:ext cx="905037" cy="338554"/>
              <a:chOff x="1181387" y="4314873"/>
              <a:chExt cx="905037" cy="338554"/>
            </a:xfrm>
          </p:grpSpPr>
          <p:sp>
            <p:nvSpPr>
              <p:cNvPr id="222" name="Rectangle 221"/>
              <p:cNvSpPr/>
              <p:nvPr/>
            </p:nvSpPr>
            <p:spPr>
              <a:xfrm>
                <a:off x="1181387" y="4401021"/>
                <a:ext cx="814324" cy="23426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181387" y="4314873"/>
                <a:ext cx="9050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int-</a:t>
                </a:r>
                <a:r>
                  <a:rPr lang="en-US" sz="1600" dirty="0" smtClean="0"/>
                  <a:t>data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</p:grpSp>
      </p:grpSp>
      <p:sp>
        <p:nvSpPr>
          <p:cNvPr id="230" name="TextBox 229"/>
          <p:cNvSpPr txBox="1"/>
          <p:nvPr/>
        </p:nvSpPr>
        <p:spPr>
          <a:xfrm>
            <a:off x="6178205" y="3118007"/>
            <a:ext cx="161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326405" y="6071418"/>
            <a:ext cx="669665" cy="468137"/>
            <a:chOff x="322411" y="5995422"/>
            <a:chExt cx="875232" cy="681148"/>
          </a:xfrm>
        </p:grpSpPr>
        <p:sp>
          <p:nvSpPr>
            <p:cNvPr id="75" name="Multidocument 7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Out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119741" y="6071516"/>
            <a:ext cx="669665" cy="468137"/>
            <a:chOff x="322411" y="5995422"/>
            <a:chExt cx="875232" cy="681148"/>
          </a:xfrm>
        </p:grpSpPr>
        <p:sp>
          <p:nvSpPr>
            <p:cNvPr id="82" name="Multidocument 81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Out</a:t>
              </a:r>
              <a:r>
                <a:rPr lang="en-US" sz="1700" baseline="-25000" dirty="0"/>
                <a:t>2</a:t>
              </a:r>
              <a:endParaRPr lang="en-US" sz="1700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988979" y="5998749"/>
            <a:ext cx="669665" cy="468137"/>
            <a:chOff x="322411" y="5995422"/>
            <a:chExt cx="875232" cy="681148"/>
          </a:xfrm>
        </p:grpSpPr>
        <p:sp>
          <p:nvSpPr>
            <p:cNvPr id="86" name="Multidocument 85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Out</a:t>
              </a:r>
              <a:r>
                <a:rPr lang="en-US" sz="1700" baseline="-25000" dirty="0"/>
                <a:t>3</a:t>
              </a:r>
              <a:endParaRPr lang="en-US" sz="17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215538" y="4060871"/>
            <a:ext cx="905037" cy="338554"/>
            <a:chOff x="2015965" y="4314873"/>
            <a:chExt cx="905037" cy="338554"/>
          </a:xfrm>
        </p:grpSpPr>
        <p:sp>
          <p:nvSpPr>
            <p:cNvPr id="101" name="Rectangle 10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204651" y="4358415"/>
            <a:ext cx="905037" cy="338554"/>
            <a:chOff x="2015965" y="4314873"/>
            <a:chExt cx="905037" cy="338554"/>
          </a:xfrm>
        </p:grpSpPr>
        <p:sp>
          <p:nvSpPr>
            <p:cNvPr id="104" name="Rectangle 10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680014" y="2073849"/>
            <a:ext cx="905037" cy="338554"/>
            <a:chOff x="2015965" y="4314873"/>
            <a:chExt cx="905037" cy="338554"/>
          </a:xfrm>
        </p:grpSpPr>
        <p:sp>
          <p:nvSpPr>
            <p:cNvPr id="110" name="Rectangle 109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669127" y="2371393"/>
            <a:ext cx="905037" cy="338554"/>
            <a:chOff x="2015965" y="4314873"/>
            <a:chExt cx="905037" cy="338554"/>
          </a:xfrm>
        </p:grpSpPr>
        <p:sp>
          <p:nvSpPr>
            <p:cNvPr id="113" name="Rectangle 1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270792" y="669418"/>
            <a:ext cx="32299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Run reduce at new Worker 3 again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888531" y="821818"/>
            <a:ext cx="290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rgbClr val="FF0000"/>
                </a:solidFill>
                <a:latin typeface="Trebuchet MS"/>
                <a:cs typeface="Trebuchet MS"/>
              </a:rPr>
              <a:t>As Simple As That!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340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/>
      <p:bldP spid="230" grpId="1"/>
      <p:bldP spid="9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6079" y="64300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rebuchet MS"/>
                <a:cs typeface="Trebuchet MS"/>
              </a:rPr>
              <a:t>Importance of </a:t>
            </a:r>
            <a:r>
              <a:rPr lang="en-US" sz="3600" dirty="0" err="1" smtClean="0">
                <a:latin typeface="Trebuchet MS"/>
                <a:cs typeface="Trebuchet MS"/>
              </a:rPr>
              <a:t>MapReduce</a:t>
            </a:r>
            <a:endParaRPr lang="en-US" sz="3600" dirty="0">
              <a:latin typeface="Trebuchet MS"/>
              <a:cs typeface="Trebuchet MS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0" y="758856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452" y="773927"/>
            <a:ext cx="9060548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Role model for existing 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distributed data processing systems: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Transparent Parallelism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Transparent Fault-Tolerance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Programming 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API: Focus 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only on Application Logic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Examples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: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Spark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err="1" smtClean="0">
                <a:solidFill>
                  <a:srgbClr val="000090"/>
                </a:solidFill>
                <a:latin typeface="Trebuchet MS"/>
                <a:cs typeface="Trebuchet MS"/>
              </a:rPr>
              <a:t>Pregel</a:t>
            </a:r>
            <a:r>
              <a:rPr lang="en-US" sz="2400" dirty="0">
                <a:solidFill>
                  <a:srgbClr val="000090"/>
                </a:solidFill>
                <a:latin typeface="Trebuchet MS"/>
                <a:cs typeface="Trebuchet MS"/>
              </a:rPr>
              <a:t>, </a:t>
            </a:r>
            <a:r>
              <a:rPr lang="en-US" sz="2400" dirty="0" err="1">
                <a:solidFill>
                  <a:srgbClr val="000090"/>
                </a:solidFill>
                <a:latin typeface="Trebuchet MS"/>
                <a:cs typeface="Trebuchet MS"/>
              </a:rPr>
              <a:t>GraphLab</a:t>
            </a:r>
            <a:r>
              <a:rPr lang="en-US" sz="2400" dirty="0">
                <a:solidFill>
                  <a:srgbClr val="000090"/>
                </a:solidFill>
                <a:latin typeface="Trebuchet MS"/>
                <a:cs typeface="Trebuchet MS"/>
              </a:rPr>
              <a:t>: Graph/ML Processing 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Systems</a:t>
            </a:r>
            <a:endParaRPr lang="en-US" sz="2400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914400" lvl="1" indent="-4572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err="1" smtClean="0">
                <a:solidFill>
                  <a:srgbClr val="000090"/>
                </a:solidFill>
                <a:latin typeface="Trebuchet MS"/>
                <a:cs typeface="Trebuchet MS"/>
              </a:rPr>
              <a:t>MillWheel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: Streaming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Many 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others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4509-1FB2-2540-A246-CEF93BA6863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2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6079" y="64300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rebuchet MS"/>
                <a:cs typeface="Trebuchet MS"/>
              </a:rPr>
              <a:t>Shortcomings of MR for Graph Algorithms</a:t>
            </a:r>
            <a:endParaRPr lang="en-US" sz="3600" dirty="0">
              <a:latin typeface="Trebuchet MS"/>
              <a:cs typeface="Trebuchet MS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0" y="807015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885853"/>
            <a:ext cx="90605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Most batch graph algorithms are iterative: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PageRank takes 100s of iterations to converge.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Bellman-Ford can take 1000s of iterations to converge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.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many more</a:t>
            </a:r>
            <a:r>
              <a:rPr lang="mr-IN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…</a:t>
            </a:r>
            <a:endParaRPr lang="en-US" sz="2400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lvl="1" algn="ctr">
              <a:lnSpc>
                <a:spcPct val="150000"/>
              </a:lnSpc>
            </a:pPr>
            <a:r>
              <a:rPr lang="en-US" sz="2400" i="1" dirty="0" smtClean="0">
                <a:solidFill>
                  <a:srgbClr val="FF0000"/>
                </a:solidFill>
                <a:latin typeface="Trebuchet MS"/>
                <a:cs typeface="Trebuchet MS"/>
              </a:rPr>
              <a:t>MR: inefficient b/c input and </a:t>
            </a:r>
            <a:r>
              <a:rPr lang="en-US" sz="2400" i="1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msgs</a:t>
            </a:r>
            <a:r>
              <a:rPr lang="en-US" sz="2400" i="1" dirty="0" smtClean="0">
                <a:solidFill>
                  <a:srgbClr val="FF0000"/>
                </a:solidFill>
                <a:latin typeface="Trebuchet MS"/>
                <a:cs typeface="Trebuchet MS"/>
              </a:rPr>
              <a:t> hit disk in each iteration.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4509-1FB2-2540-A246-CEF93BA6863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5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38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079" y="64300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rebuchet MS"/>
                <a:cs typeface="Trebuchet MS"/>
              </a:rPr>
              <a:t>Example: PageRank</a:t>
            </a:r>
            <a:endParaRPr lang="en-US" sz="3600" dirty="0">
              <a:latin typeface="Trebuchet MS"/>
              <a:cs typeface="Trebuchet M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807015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885853"/>
            <a:ext cx="90605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PageRank(G(V, E)):</a:t>
            </a:r>
          </a:p>
          <a:p>
            <a:r>
              <a:rPr lang="en-US" sz="2400" dirty="0" err="1" smtClean="0">
                <a:solidFill>
                  <a:srgbClr val="000000"/>
                </a:solidFill>
                <a:latin typeface="Consolas"/>
                <a:cs typeface="Consolas"/>
              </a:rPr>
              <a:t>prevPRs</a:t>
            </a:r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 = new double[|V|]</a:t>
            </a:r>
          </a:p>
          <a:p>
            <a:r>
              <a:rPr lang="en-US" sz="2400" dirty="0" err="1" smtClean="0">
                <a:solidFill>
                  <a:srgbClr val="000000"/>
                </a:solidFill>
                <a:latin typeface="Consolas"/>
                <a:cs typeface="Consolas"/>
              </a:rPr>
              <a:t>nextPRs</a:t>
            </a:r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 = new double[|V|]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for (</a:t>
            </a:r>
            <a:r>
              <a:rPr lang="en-US" sz="2400" dirty="0" err="1" smtClean="0">
                <a:solidFill>
                  <a:srgbClr val="000000"/>
                </a:solidFill>
                <a:latin typeface="Consolas"/>
                <a:cs typeface="Consolas"/>
              </a:rPr>
              <a:t>iter</a:t>
            </a:r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 1..50):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/>
                <a:cs typeface="Consolas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for (v ∈ V):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/>
                <a:cs typeface="Consolas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  <a:latin typeface="Consolas"/>
                <a:cs typeface="Consolas"/>
              </a:rPr>
              <a:t>nextPRs</a:t>
            </a:r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[v] = sum(</a:t>
            </a:r>
            <a:r>
              <a:rPr lang="en-US" sz="2400" dirty="0" err="1" smtClean="0">
                <a:solidFill>
                  <a:srgbClr val="000000"/>
                </a:solidFill>
                <a:latin typeface="Consolas"/>
                <a:cs typeface="Consolas"/>
              </a:rPr>
              <a:t>prevPRs</a:t>
            </a:r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[w]|(</a:t>
            </a:r>
            <a:r>
              <a:rPr lang="en-US" sz="2400" dirty="0" err="1" smtClean="0">
                <a:solidFill>
                  <a:srgbClr val="000000"/>
                </a:solidFill>
                <a:latin typeface="Consolas"/>
                <a:cs typeface="Consolas"/>
              </a:rPr>
              <a:t>w,v</a:t>
            </a:r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)∈E)*0.8 + 0.1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Consolas"/>
                <a:cs typeface="Consolas"/>
              </a:rPr>
              <a:t>prevPRs</a:t>
            </a:r>
            <a:r>
              <a:rPr lang="en-US" sz="2400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↔︎ </a:t>
            </a:r>
            <a:r>
              <a:rPr lang="en-US" sz="2400" dirty="0" err="1" smtClean="0">
                <a:solidFill>
                  <a:srgbClr val="000000"/>
                </a:solidFill>
                <a:latin typeface="Consolas"/>
                <a:cs typeface="Consolas"/>
              </a:rPr>
              <a:t>nextPRs</a:t>
            </a:r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42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39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8620" y="506420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11100" y="223464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859660" y="122880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374260" y="240482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996820" y="341066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676020" y="486354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19" name="Straight Arrow Connector 18"/>
          <p:cNvCxnSpPr>
            <a:stCxn id="21" idx="5"/>
          </p:cNvCxnSpPr>
          <p:nvPr/>
        </p:nvCxnSpPr>
        <p:spPr>
          <a:xfrm>
            <a:off x="2269638" y="3093183"/>
            <a:ext cx="1727182" cy="678717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4"/>
            <a:endCxn id="24" idx="0"/>
          </p:cNvCxnSpPr>
          <p:nvPr/>
        </p:nvCxnSpPr>
        <p:spPr>
          <a:xfrm>
            <a:off x="4362580" y="2234645"/>
            <a:ext cx="137160" cy="117602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4" idx="6"/>
          </p:cNvCxnSpPr>
          <p:nvPr/>
        </p:nvCxnSpPr>
        <p:spPr>
          <a:xfrm flipH="1">
            <a:off x="5002660" y="3183890"/>
            <a:ext cx="1481960" cy="72969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1"/>
            <a:endCxn id="24" idx="5"/>
          </p:cNvCxnSpPr>
          <p:nvPr/>
        </p:nvCxnSpPr>
        <p:spPr>
          <a:xfrm flipH="1" flipV="1">
            <a:off x="4855358" y="4269203"/>
            <a:ext cx="990564" cy="94230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4" idx="3"/>
            <a:endCxn id="25" idx="7"/>
          </p:cNvCxnSpPr>
          <p:nvPr/>
        </p:nvCxnSpPr>
        <p:spPr>
          <a:xfrm flipH="1">
            <a:off x="3534558" y="4269203"/>
            <a:ext cx="609564" cy="74164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1" idx="7"/>
            <a:endCxn id="22" idx="2"/>
          </p:cNvCxnSpPr>
          <p:nvPr/>
        </p:nvCxnSpPr>
        <p:spPr>
          <a:xfrm flipV="1">
            <a:off x="2269638" y="1731725"/>
            <a:ext cx="1590022" cy="65022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079" y="64300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rebuchet MS"/>
                <a:cs typeface="Trebuchet MS"/>
              </a:rPr>
              <a:t>Example: PageRank</a:t>
            </a:r>
            <a:endParaRPr lang="en-US" sz="3600" dirty="0">
              <a:latin typeface="Trebuchet MS"/>
              <a:cs typeface="Trebuchet M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807015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80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>
                <a:solidFill>
                  <a:srgbClr val="000000"/>
                </a:solidFill>
                <a:latin typeface="Trebuchet MS"/>
              </a:rPr>
              <a:t>Bulk Synchronous Parallel Systems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4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99143" y="943430"/>
            <a:ext cx="8520581" cy="57331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611" y="2985590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06897" y="4131233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38230" y="1157354"/>
            <a:ext cx="23059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49796" y="5553749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85614" y="4178446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16071" y="1551207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88531" y="3024983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19841" y="4417446"/>
            <a:ext cx="2172502" cy="1154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45" name="Straight Arrow Connector 44"/>
          <p:cNvCxnSpPr>
            <a:stCxn id="44" idx="0"/>
            <a:endCxn id="42" idx="2"/>
          </p:cNvCxnSpPr>
          <p:nvPr/>
        </p:nvCxnSpPr>
        <p:spPr>
          <a:xfrm flipH="1" flipV="1">
            <a:off x="4604207" y="2703351"/>
            <a:ext cx="1885" cy="1714095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1"/>
            <a:endCxn id="42" idx="2"/>
          </p:cNvCxnSpPr>
          <p:nvPr/>
        </p:nvCxnSpPr>
        <p:spPr>
          <a:xfrm flipH="1" flipV="1">
            <a:off x="4604207" y="2703351"/>
            <a:ext cx="1284324" cy="89770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2" idx="2"/>
            <a:endCxn id="37" idx="3"/>
          </p:cNvCxnSpPr>
          <p:nvPr/>
        </p:nvCxnSpPr>
        <p:spPr>
          <a:xfrm flipH="1">
            <a:off x="3319883" y="2703351"/>
            <a:ext cx="1284324" cy="85831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0"/>
            <a:endCxn id="37" idx="3"/>
          </p:cNvCxnSpPr>
          <p:nvPr/>
        </p:nvCxnSpPr>
        <p:spPr>
          <a:xfrm flipH="1" flipV="1">
            <a:off x="3319883" y="3561662"/>
            <a:ext cx="1286209" cy="85578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1"/>
            <a:endCxn id="44" idx="0"/>
          </p:cNvCxnSpPr>
          <p:nvPr/>
        </p:nvCxnSpPr>
        <p:spPr>
          <a:xfrm flipH="1">
            <a:off x="4606092" y="3601055"/>
            <a:ext cx="1282439" cy="81639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1"/>
            <a:endCxn id="37" idx="3"/>
          </p:cNvCxnSpPr>
          <p:nvPr/>
        </p:nvCxnSpPr>
        <p:spPr>
          <a:xfrm flipH="1" flipV="1">
            <a:off x="3319883" y="3561662"/>
            <a:ext cx="2568648" cy="3939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43611" y="3030513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19841" y="1616999"/>
            <a:ext cx="2172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10926" y="4465069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888531" y="3114822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6254" y="1215623"/>
            <a:ext cx="1115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Global Clock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9883" y="3346218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91208" y="4240207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68041" y="2690082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92343" y="3385611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18878460">
            <a:off x="4613768" y="2790666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8878460">
            <a:off x="3274276" y="3676520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8846837">
            <a:off x="4267457" y="2674587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8846837">
            <a:off x="5586614" y="3555567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18878460">
            <a:off x="5454858" y="3297560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8846837">
            <a:off x="3415487" y="3095048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18846837">
            <a:off x="4786421" y="3980769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18878460">
            <a:off x="4151423" y="4123664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428787" y="1012209"/>
            <a:ext cx="1546450" cy="1545997"/>
            <a:chOff x="1428787" y="1012209"/>
            <a:chExt cx="1546450" cy="1545997"/>
          </a:xfrm>
        </p:grpSpPr>
        <p:pic>
          <p:nvPicPr>
            <p:cNvPr id="3" name="Picture 2" descr="simple-cloc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787" y="1012209"/>
              <a:ext cx="1546450" cy="1545997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2195285" y="1306338"/>
              <a:ext cx="290286" cy="5029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2195285" y="1409790"/>
              <a:ext cx="0" cy="4114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399143" y="6061988"/>
            <a:ext cx="852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990000"/>
                </a:solidFill>
                <a:latin typeface="Trebuchet MS"/>
                <a:cs typeface="Trebuchet MS"/>
              </a:rPr>
              <a:t>Superstep</a:t>
            </a:r>
            <a:r>
              <a:rPr lang="en-US" sz="3600" dirty="0" smtClean="0">
                <a:solidFill>
                  <a:srgbClr val="990000"/>
                </a:solidFill>
                <a:latin typeface="Trebuchet MS"/>
                <a:cs typeface="Trebuchet MS"/>
              </a:rPr>
              <a:t> 2 </a:t>
            </a:r>
            <a:r>
              <a:rPr lang="en-US" sz="3600" dirty="0" smtClean="0">
                <a:solidFill>
                  <a:srgbClr val="990000"/>
                </a:solidFill>
                <a:latin typeface="Trebuchet MS"/>
                <a:cs typeface="Trebuchet MS"/>
              </a:rPr>
              <a:t>(Second Clock Tick)</a:t>
            </a:r>
            <a:endParaRPr lang="en-US" sz="3600" dirty="0">
              <a:solidFill>
                <a:srgbClr val="990000"/>
              </a:solidFill>
              <a:latin typeface="Trebuchet MS"/>
              <a:cs typeface="Trebuchet MS"/>
            </a:endParaRPr>
          </a:p>
        </p:txBody>
      </p:sp>
      <p:sp>
        <p:nvSpPr>
          <p:cNvPr id="57" name="Multidocument 56"/>
          <p:cNvSpPr/>
          <p:nvPr/>
        </p:nvSpPr>
        <p:spPr>
          <a:xfrm>
            <a:off x="3740365" y="2200713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" name="Multidocument 57"/>
          <p:cNvSpPr/>
          <p:nvPr/>
        </p:nvSpPr>
        <p:spPr>
          <a:xfrm>
            <a:off x="1374248" y="3621716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" name="Multidocument 58"/>
          <p:cNvSpPr/>
          <p:nvPr/>
        </p:nvSpPr>
        <p:spPr>
          <a:xfrm>
            <a:off x="6156991" y="3675967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" name="Multidocument 59"/>
          <p:cNvSpPr/>
          <p:nvPr/>
        </p:nvSpPr>
        <p:spPr>
          <a:xfrm>
            <a:off x="3757972" y="5027811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627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2.96296E-6 L 0.08734 -0.08449 " pathEditMode="relative" ptsTypes="AA">
                                      <p:cBhvr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1898 L 0.09028 0.07107 " pathEditMode="relative" ptsTypes="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472E-18 L 0.24652 1.73472E-18 " pathEditMode="relative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10625 0.083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41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73472E-18 L -0.09479 -0.08472 " pathEditMode="relative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23611 0.000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4444E-6 6.2963E-6 L -9.44444E-6 0.21135 " pathEditMode="relative" ptsTypes="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09549 0.08495 " pathEditMode="relative" ptsTypes="AA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0.09774 0.0974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486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2.96296E-6 L 0.09219 -0.08681 " pathEditMode="relative" ptsTypes="AA">
                                      <p:cBhvr>
                                        <p:cTn id="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3.7037E-7 L -8.67362E-19 -0.21134 " pathEditMode="relative" ptsTypes="AA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00579 L -0.11563 -0.1030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-544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0" grpId="0"/>
      <p:bldP spid="66" grpId="0"/>
      <p:bldP spid="69" grpId="0"/>
      <p:bldP spid="2" grpId="0" animBg="1"/>
      <p:bldP spid="2" grpId="1" animBg="1"/>
      <p:bldP spid="2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46" grpId="0" animBg="1"/>
      <p:bldP spid="46" grpId="1" animBg="1"/>
      <p:bldP spid="46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40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8620" y="506420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0.1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11100" y="223464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0.1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859660" y="122880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0.1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374260" y="240482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0.1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996820" y="341066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0.1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676020" y="486354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0.1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19" name="Straight Arrow Connector 18"/>
          <p:cNvCxnSpPr>
            <a:stCxn id="21" idx="5"/>
          </p:cNvCxnSpPr>
          <p:nvPr/>
        </p:nvCxnSpPr>
        <p:spPr>
          <a:xfrm>
            <a:off x="2269638" y="3093183"/>
            <a:ext cx="1727182" cy="678717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4"/>
            <a:endCxn id="24" idx="0"/>
          </p:cNvCxnSpPr>
          <p:nvPr/>
        </p:nvCxnSpPr>
        <p:spPr>
          <a:xfrm>
            <a:off x="4362580" y="2234645"/>
            <a:ext cx="137160" cy="117602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4" idx="6"/>
          </p:cNvCxnSpPr>
          <p:nvPr/>
        </p:nvCxnSpPr>
        <p:spPr>
          <a:xfrm flipH="1">
            <a:off x="5002660" y="3183890"/>
            <a:ext cx="1481960" cy="72969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1"/>
            <a:endCxn id="24" idx="5"/>
          </p:cNvCxnSpPr>
          <p:nvPr/>
        </p:nvCxnSpPr>
        <p:spPr>
          <a:xfrm flipH="1" flipV="1">
            <a:off x="4855358" y="4269203"/>
            <a:ext cx="990564" cy="94230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4" idx="3"/>
            <a:endCxn id="25" idx="7"/>
          </p:cNvCxnSpPr>
          <p:nvPr/>
        </p:nvCxnSpPr>
        <p:spPr>
          <a:xfrm flipH="1">
            <a:off x="3534558" y="4269203"/>
            <a:ext cx="609564" cy="74164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1" idx="7"/>
            <a:endCxn id="22" idx="2"/>
          </p:cNvCxnSpPr>
          <p:nvPr/>
        </p:nvCxnSpPr>
        <p:spPr>
          <a:xfrm flipV="1">
            <a:off x="2269638" y="1731725"/>
            <a:ext cx="1590022" cy="65022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11100" y="6110128"/>
            <a:ext cx="622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00C0"/>
                </a:solidFill>
                <a:latin typeface="Trebuchet MS"/>
                <a:cs typeface="Trebuchet MS"/>
              </a:rPr>
              <a:t>1</a:t>
            </a:r>
            <a:r>
              <a:rPr lang="en-US" sz="2600" baseline="30000" dirty="0" smtClean="0">
                <a:solidFill>
                  <a:srgbClr val="0000C0"/>
                </a:solidFill>
                <a:latin typeface="Trebuchet MS"/>
                <a:cs typeface="Trebuchet MS"/>
              </a:rPr>
              <a:t>st</a:t>
            </a:r>
            <a:r>
              <a:rPr lang="en-US" sz="2600" dirty="0" smtClean="0">
                <a:solidFill>
                  <a:srgbClr val="0000C0"/>
                </a:solidFill>
                <a:latin typeface="Trebuchet MS"/>
                <a:cs typeface="Trebuchet MS"/>
              </a:rPr>
              <a:t> Iteration</a:t>
            </a:r>
            <a:endParaRPr lang="en-US" sz="2600" dirty="0">
              <a:solidFill>
                <a:srgbClr val="0000C0"/>
              </a:solidFill>
              <a:latin typeface="Trebuchet MS"/>
              <a:cs typeface="Trebuchet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79" y="64300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rebuchet MS"/>
                <a:cs typeface="Trebuchet MS"/>
              </a:rPr>
              <a:t>Example: PageRank</a:t>
            </a:r>
            <a:endParaRPr lang="en-US" sz="3600" dirty="0">
              <a:latin typeface="Trebuchet MS"/>
              <a:cs typeface="Trebuchet M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807015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06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41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8620" y="506420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0.1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11100" y="223464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0.1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859660" y="122880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0.1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374260" y="240482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0.1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996820" y="341066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0.1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676020" y="486354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0.1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19" name="Straight Arrow Connector 18"/>
          <p:cNvCxnSpPr>
            <a:stCxn id="21" idx="5"/>
          </p:cNvCxnSpPr>
          <p:nvPr/>
        </p:nvCxnSpPr>
        <p:spPr>
          <a:xfrm>
            <a:off x="2269638" y="3093183"/>
            <a:ext cx="1727182" cy="678717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4"/>
            <a:endCxn id="24" idx="0"/>
          </p:cNvCxnSpPr>
          <p:nvPr/>
        </p:nvCxnSpPr>
        <p:spPr>
          <a:xfrm>
            <a:off x="4362580" y="2234645"/>
            <a:ext cx="137160" cy="117602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4" idx="6"/>
          </p:cNvCxnSpPr>
          <p:nvPr/>
        </p:nvCxnSpPr>
        <p:spPr>
          <a:xfrm flipH="1">
            <a:off x="5002660" y="3183890"/>
            <a:ext cx="1481960" cy="72969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1"/>
            <a:endCxn id="24" idx="5"/>
          </p:cNvCxnSpPr>
          <p:nvPr/>
        </p:nvCxnSpPr>
        <p:spPr>
          <a:xfrm flipH="1" flipV="1">
            <a:off x="4855358" y="4269203"/>
            <a:ext cx="990564" cy="94230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4" idx="3"/>
            <a:endCxn id="25" idx="7"/>
          </p:cNvCxnSpPr>
          <p:nvPr/>
        </p:nvCxnSpPr>
        <p:spPr>
          <a:xfrm flipH="1">
            <a:off x="3534558" y="4269203"/>
            <a:ext cx="609564" cy="74164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1" idx="7"/>
            <a:endCxn id="22" idx="2"/>
          </p:cNvCxnSpPr>
          <p:nvPr/>
        </p:nvCxnSpPr>
        <p:spPr>
          <a:xfrm flipV="1">
            <a:off x="2269638" y="1731725"/>
            <a:ext cx="1590022" cy="65022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11100" y="6110128"/>
            <a:ext cx="622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00C0"/>
                </a:solidFill>
                <a:latin typeface="Trebuchet MS"/>
                <a:cs typeface="Trebuchet MS"/>
              </a:rPr>
              <a:t>2</a:t>
            </a:r>
            <a:r>
              <a:rPr lang="en-US" sz="2600" baseline="30000" dirty="0" smtClean="0">
                <a:solidFill>
                  <a:srgbClr val="0000C0"/>
                </a:solidFill>
                <a:latin typeface="Trebuchet MS"/>
                <a:cs typeface="Trebuchet MS"/>
              </a:rPr>
              <a:t>nd</a:t>
            </a:r>
            <a:r>
              <a:rPr lang="en-US" sz="2600" dirty="0" smtClean="0">
                <a:solidFill>
                  <a:srgbClr val="0000C0"/>
                </a:solidFill>
                <a:latin typeface="Trebuchet MS"/>
                <a:cs typeface="Trebuchet MS"/>
              </a:rPr>
              <a:t> </a:t>
            </a:r>
            <a:r>
              <a:rPr lang="en-US" sz="2600" dirty="0" smtClean="0">
                <a:solidFill>
                  <a:srgbClr val="0000C0"/>
                </a:solidFill>
                <a:latin typeface="Trebuchet MS"/>
                <a:cs typeface="Trebuchet MS"/>
              </a:rPr>
              <a:t>Iteration</a:t>
            </a:r>
            <a:endParaRPr lang="en-US" sz="2600" dirty="0">
              <a:solidFill>
                <a:srgbClr val="0000C0"/>
              </a:solidFill>
              <a:latin typeface="Trebuchet MS"/>
              <a:cs typeface="Trebuchet M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698620" y="507690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0.1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11100" y="224734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0.2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59660" y="124150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0.2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374260" y="241752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0.1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996820" y="342336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0.5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676020" y="486354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0.2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31" name="Straight Arrow Connector 30"/>
          <p:cNvCxnSpPr>
            <a:stCxn id="20" idx="5"/>
          </p:cNvCxnSpPr>
          <p:nvPr/>
        </p:nvCxnSpPr>
        <p:spPr>
          <a:xfrm>
            <a:off x="2269638" y="3105883"/>
            <a:ext cx="1727182" cy="678717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4"/>
            <a:endCxn id="28" idx="0"/>
          </p:cNvCxnSpPr>
          <p:nvPr/>
        </p:nvCxnSpPr>
        <p:spPr>
          <a:xfrm>
            <a:off x="4362580" y="2247345"/>
            <a:ext cx="137160" cy="117602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8" idx="6"/>
          </p:cNvCxnSpPr>
          <p:nvPr/>
        </p:nvCxnSpPr>
        <p:spPr>
          <a:xfrm flipH="1">
            <a:off x="5002660" y="3196590"/>
            <a:ext cx="1481960" cy="72969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8" idx="1"/>
            <a:endCxn id="28" idx="5"/>
          </p:cNvCxnSpPr>
          <p:nvPr/>
        </p:nvCxnSpPr>
        <p:spPr>
          <a:xfrm flipH="1" flipV="1">
            <a:off x="4855358" y="4281903"/>
            <a:ext cx="990564" cy="94230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8" idx="3"/>
          </p:cNvCxnSpPr>
          <p:nvPr/>
        </p:nvCxnSpPr>
        <p:spPr>
          <a:xfrm flipH="1">
            <a:off x="3534558" y="4281903"/>
            <a:ext cx="609564" cy="74164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" idx="7"/>
            <a:endCxn id="26" idx="2"/>
          </p:cNvCxnSpPr>
          <p:nvPr/>
        </p:nvCxnSpPr>
        <p:spPr>
          <a:xfrm flipV="1">
            <a:off x="2269638" y="1744425"/>
            <a:ext cx="1590022" cy="65022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6079" y="64300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rebuchet MS"/>
                <a:cs typeface="Trebuchet MS"/>
              </a:rPr>
              <a:t>Example: PageRank</a:t>
            </a:r>
            <a:endParaRPr lang="en-US" sz="3600" dirty="0">
              <a:latin typeface="Trebuchet MS"/>
              <a:cs typeface="Trebuchet MS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0" y="807015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46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42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8620" y="506420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0.1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11100" y="223464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0.2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859660" y="122880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0.2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374260" y="2404825"/>
            <a:ext cx="1005840" cy="1005840"/>
          </a:xfrm>
          <a:prstGeom prst="ellipse">
            <a:avLst/>
          </a:prstGeom>
          <a:solidFill>
            <a:srgbClr val="B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0.1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996820" y="341066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0.5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676020" y="486354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0.2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19" name="Straight Arrow Connector 18"/>
          <p:cNvCxnSpPr>
            <a:stCxn id="21" idx="5"/>
          </p:cNvCxnSpPr>
          <p:nvPr/>
        </p:nvCxnSpPr>
        <p:spPr>
          <a:xfrm>
            <a:off x="2269638" y="3093183"/>
            <a:ext cx="1727182" cy="678717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4"/>
            <a:endCxn id="24" idx="0"/>
          </p:cNvCxnSpPr>
          <p:nvPr/>
        </p:nvCxnSpPr>
        <p:spPr>
          <a:xfrm>
            <a:off x="4362580" y="2234645"/>
            <a:ext cx="137160" cy="117602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4" idx="6"/>
          </p:cNvCxnSpPr>
          <p:nvPr/>
        </p:nvCxnSpPr>
        <p:spPr>
          <a:xfrm flipH="1">
            <a:off x="5002660" y="3183890"/>
            <a:ext cx="1481960" cy="72969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1"/>
            <a:endCxn id="24" idx="5"/>
          </p:cNvCxnSpPr>
          <p:nvPr/>
        </p:nvCxnSpPr>
        <p:spPr>
          <a:xfrm flipH="1" flipV="1">
            <a:off x="4855358" y="4269203"/>
            <a:ext cx="990564" cy="94230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4" idx="3"/>
            <a:endCxn id="25" idx="7"/>
          </p:cNvCxnSpPr>
          <p:nvPr/>
        </p:nvCxnSpPr>
        <p:spPr>
          <a:xfrm flipH="1">
            <a:off x="3534558" y="4269203"/>
            <a:ext cx="609564" cy="74164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1" idx="7"/>
            <a:endCxn id="22" idx="2"/>
          </p:cNvCxnSpPr>
          <p:nvPr/>
        </p:nvCxnSpPr>
        <p:spPr>
          <a:xfrm flipV="1">
            <a:off x="2269638" y="1731725"/>
            <a:ext cx="1590022" cy="65022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11100" y="6110128"/>
            <a:ext cx="622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00C0"/>
                </a:solidFill>
                <a:latin typeface="Trebuchet MS"/>
                <a:cs typeface="Trebuchet MS"/>
              </a:rPr>
              <a:t>3</a:t>
            </a:r>
            <a:r>
              <a:rPr lang="en-US" sz="2600" baseline="30000" dirty="0" smtClean="0">
                <a:solidFill>
                  <a:srgbClr val="0000C0"/>
                </a:solidFill>
                <a:latin typeface="Trebuchet MS"/>
                <a:cs typeface="Trebuchet MS"/>
              </a:rPr>
              <a:t>rd</a:t>
            </a:r>
            <a:r>
              <a:rPr lang="en-US" sz="2600" dirty="0" smtClean="0">
                <a:solidFill>
                  <a:srgbClr val="0000C0"/>
                </a:solidFill>
                <a:latin typeface="Trebuchet MS"/>
                <a:cs typeface="Trebuchet MS"/>
              </a:rPr>
              <a:t> </a:t>
            </a:r>
            <a:r>
              <a:rPr lang="en-US" sz="2600" dirty="0" smtClean="0">
                <a:solidFill>
                  <a:srgbClr val="0000C0"/>
                </a:solidFill>
                <a:latin typeface="Trebuchet MS"/>
                <a:cs typeface="Trebuchet MS"/>
              </a:rPr>
              <a:t>Iteration</a:t>
            </a:r>
            <a:endParaRPr lang="en-US" sz="2600" dirty="0">
              <a:solidFill>
                <a:srgbClr val="0000C0"/>
              </a:solidFill>
              <a:latin typeface="Trebuchet MS"/>
              <a:cs typeface="Trebuchet M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88478" y="506420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0.1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00958" y="223464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0.3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49518" y="122880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Trebuchet MS"/>
                <a:cs typeface="Trebuchet MS"/>
              </a:rPr>
              <a:t>0.25</a:t>
            </a:r>
            <a:endParaRPr lang="en-US" sz="20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64118" y="240482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0.1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986678" y="341066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0.7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65878" y="486354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0.3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30" name="Straight Arrow Connector 29"/>
          <p:cNvCxnSpPr>
            <a:stCxn id="18" idx="5"/>
          </p:cNvCxnSpPr>
          <p:nvPr/>
        </p:nvCxnSpPr>
        <p:spPr>
          <a:xfrm>
            <a:off x="2259496" y="3093183"/>
            <a:ext cx="1727182" cy="678717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4"/>
            <a:endCxn id="27" idx="0"/>
          </p:cNvCxnSpPr>
          <p:nvPr/>
        </p:nvCxnSpPr>
        <p:spPr>
          <a:xfrm>
            <a:off x="4352438" y="2234645"/>
            <a:ext cx="137160" cy="117602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7" idx="6"/>
          </p:cNvCxnSpPr>
          <p:nvPr/>
        </p:nvCxnSpPr>
        <p:spPr>
          <a:xfrm flipH="1">
            <a:off x="4992518" y="3183890"/>
            <a:ext cx="1481960" cy="72969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1"/>
            <a:endCxn id="27" idx="5"/>
          </p:cNvCxnSpPr>
          <p:nvPr/>
        </p:nvCxnSpPr>
        <p:spPr>
          <a:xfrm flipH="1" flipV="1">
            <a:off x="4845216" y="4269203"/>
            <a:ext cx="990564" cy="94230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3"/>
            <a:endCxn id="28" idx="7"/>
          </p:cNvCxnSpPr>
          <p:nvPr/>
        </p:nvCxnSpPr>
        <p:spPr>
          <a:xfrm flipH="1">
            <a:off x="3524416" y="4269203"/>
            <a:ext cx="609564" cy="74164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7"/>
            <a:endCxn id="20" idx="2"/>
          </p:cNvCxnSpPr>
          <p:nvPr/>
        </p:nvCxnSpPr>
        <p:spPr>
          <a:xfrm flipV="1">
            <a:off x="2259496" y="1731725"/>
            <a:ext cx="1590022" cy="65022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6079" y="64300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rebuchet MS"/>
                <a:cs typeface="Trebuchet MS"/>
              </a:rPr>
              <a:t>Example: PageRank</a:t>
            </a:r>
            <a:endParaRPr lang="en-US" sz="3600" dirty="0">
              <a:latin typeface="Trebuchet MS"/>
              <a:cs typeface="Trebuchet MS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0" y="807015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22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43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8620" y="506420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0.1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11100" y="223464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0.6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859660" y="122880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Trebuchet MS"/>
                <a:cs typeface="Trebuchet MS"/>
              </a:rPr>
              <a:t>0.25</a:t>
            </a:r>
            <a:endParaRPr lang="en-US" sz="20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374260" y="240482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0.1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996820" y="341066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1.3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676020" y="4863545"/>
            <a:ext cx="1005840" cy="100584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rgbClr val="000000"/>
                </a:solidFill>
                <a:latin typeface="Trebuchet MS"/>
                <a:cs typeface="Trebuchet MS"/>
              </a:rPr>
              <a:t>0.6</a:t>
            </a:r>
            <a:endParaRPr lang="en-US" sz="29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19" name="Straight Arrow Connector 18"/>
          <p:cNvCxnSpPr>
            <a:stCxn id="21" idx="5"/>
          </p:cNvCxnSpPr>
          <p:nvPr/>
        </p:nvCxnSpPr>
        <p:spPr>
          <a:xfrm>
            <a:off x="2269638" y="3093183"/>
            <a:ext cx="1727182" cy="678717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4"/>
            <a:endCxn id="24" idx="0"/>
          </p:cNvCxnSpPr>
          <p:nvPr/>
        </p:nvCxnSpPr>
        <p:spPr>
          <a:xfrm>
            <a:off x="4362580" y="2234645"/>
            <a:ext cx="137160" cy="117602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4" idx="6"/>
          </p:cNvCxnSpPr>
          <p:nvPr/>
        </p:nvCxnSpPr>
        <p:spPr>
          <a:xfrm flipH="1">
            <a:off x="5002660" y="3183890"/>
            <a:ext cx="1481960" cy="72969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1"/>
            <a:endCxn id="24" idx="5"/>
          </p:cNvCxnSpPr>
          <p:nvPr/>
        </p:nvCxnSpPr>
        <p:spPr>
          <a:xfrm flipH="1" flipV="1">
            <a:off x="4855358" y="4269203"/>
            <a:ext cx="990564" cy="94230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4" idx="3"/>
            <a:endCxn id="25" idx="7"/>
          </p:cNvCxnSpPr>
          <p:nvPr/>
        </p:nvCxnSpPr>
        <p:spPr>
          <a:xfrm flipH="1">
            <a:off x="3534558" y="4269203"/>
            <a:ext cx="609564" cy="74164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1" idx="7"/>
            <a:endCxn id="22" idx="2"/>
          </p:cNvCxnSpPr>
          <p:nvPr/>
        </p:nvCxnSpPr>
        <p:spPr>
          <a:xfrm flipV="1">
            <a:off x="2269638" y="1731725"/>
            <a:ext cx="1590022" cy="65022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11100" y="6110128"/>
            <a:ext cx="622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00C0"/>
                </a:solidFill>
                <a:latin typeface="Trebuchet MS"/>
                <a:cs typeface="Trebuchet MS"/>
              </a:rPr>
              <a:t>50</a:t>
            </a:r>
            <a:r>
              <a:rPr lang="en-US" sz="2600" baseline="30000" dirty="0" smtClean="0">
                <a:solidFill>
                  <a:srgbClr val="0000C0"/>
                </a:solidFill>
                <a:latin typeface="Trebuchet MS"/>
                <a:cs typeface="Trebuchet MS"/>
              </a:rPr>
              <a:t>th</a:t>
            </a:r>
            <a:r>
              <a:rPr lang="en-US" sz="2600" dirty="0" smtClean="0">
                <a:solidFill>
                  <a:srgbClr val="0000C0"/>
                </a:solidFill>
                <a:latin typeface="Trebuchet MS"/>
                <a:cs typeface="Trebuchet MS"/>
              </a:rPr>
              <a:t> </a:t>
            </a:r>
            <a:r>
              <a:rPr lang="en-US" sz="2600" dirty="0" smtClean="0">
                <a:solidFill>
                  <a:srgbClr val="0000C0"/>
                </a:solidFill>
                <a:latin typeface="Trebuchet MS"/>
                <a:cs typeface="Trebuchet MS"/>
              </a:rPr>
              <a:t>Iteration</a:t>
            </a:r>
            <a:endParaRPr lang="en-US" sz="2600" dirty="0" smtClean="0">
              <a:solidFill>
                <a:srgbClr val="0000C0"/>
              </a:solidFill>
              <a:latin typeface="Trebuchet MS"/>
              <a:cs typeface="Trebuchet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79" y="64300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rebuchet MS"/>
                <a:cs typeface="Trebuchet MS"/>
              </a:rPr>
              <a:t>Example: PageRank</a:t>
            </a:r>
            <a:endParaRPr lang="en-US" sz="3600" dirty="0">
              <a:latin typeface="Trebuchet MS"/>
              <a:cs typeface="Trebuchet M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807015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94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val 75"/>
          <p:cNvSpPr/>
          <p:nvPr/>
        </p:nvSpPr>
        <p:spPr>
          <a:xfrm>
            <a:off x="4258440" y="3359865"/>
            <a:ext cx="731520" cy="73152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rgbClr val="000000"/>
                </a:solidFill>
              </a:rPr>
              <a:t>0</a:t>
            </a:r>
            <a:endParaRPr lang="en-US" sz="3400" dirty="0">
              <a:solidFill>
                <a:srgbClr val="00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2246760" y="2816583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rgbClr val="000000"/>
                </a:solidFill>
              </a:rPr>
              <a:t>∞</a:t>
            </a: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17960" y="3359865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rgbClr val="000000"/>
                </a:solidFill>
              </a:rPr>
              <a:t>∞</a:t>
            </a: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0120" y="3359865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rgbClr val="000000"/>
                </a:solidFill>
              </a:rPr>
              <a:t>∞</a:t>
            </a: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8098920" y="3359865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rgbClr val="000000"/>
                </a:solidFill>
              </a:rPr>
              <a:t>∞</a:t>
            </a: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2246760" y="3730983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rgbClr val="000000"/>
                </a:solidFill>
              </a:rPr>
              <a:t>∞</a:t>
            </a:r>
            <a:endParaRPr lang="en-US" sz="3900" dirty="0">
              <a:solidFill>
                <a:srgbClr val="000000"/>
              </a:solidFill>
            </a:endParaRPr>
          </a:p>
        </p:txBody>
      </p:sp>
      <p:cxnSp>
        <p:nvCxnSpPr>
          <p:cNvPr id="82" name="Straight Arrow Connector 81"/>
          <p:cNvCxnSpPr>
            <a:endCxn id="81" idx="6"/>
          </p:cNvCxnSpPr>
          <p:nvPr/>
        </p:nvCxnSpPr>
        <p:spPr>
          <a:xfrm flipH="1">
            <a:off x="2978280" y="3913863"/>
            <a:ext cx="1280160" cy="182880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2978281" y="3182344"/>
            <a:ext cx="1280159" cy="365759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6"/>
            <a:endCxn id="79" idx="2"/>
          </p:cNvCxnSpPr>
          <p:nvPr/>
        </p:nvCxnSpPr>
        <p:spPr>
          <a:xfrm>
            <a:off x="4989960" y="3725625"/>
            <a:ext cx="1280160" cy="0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9" idx="6"/>
            <a:endCxn id="80" idx="2"/>
          </p:cNvCxnSpPr>
          <p:nvPr/>
        </p:nvCxnSpPr>
        <p:spPr>
          <a:xfrm>
            <a:off x="7001640" y="3725625"/>
            <a:ext cx="1097280" cy="0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7" idx="2"/>
            <a:endCxn id="78" idx="7"/>
          </p:cNvCxnSpPr>
          <p:nvPr/>
        </p:nvCxnSpPr>
        <p:spPr>
          <a:xfrm flipH="1">
            <a:off x="1042351" y="3182343"/>
            <a:ext cx="1204409" cy="284651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079" y="64300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rebuchet MS"/>
                <a:cs typeface="Trebuchet MS"/>
              </a:rPr>
              <a:t>Example: </a:t>
            </a:r>
            <a:r>
              <a:rPr lang="en-US" sz="3600" dirty="0" smtClean="0">
                <a:latin typeface="Trebuchet MS"/>
                <a:cs typeface="Trebuchet MS"/>
              </a:rPr>
              <a:t>SSSP</a:t>
            </a:r>
            <a:endParaRPr lang="en-US" sz="3600" dirty="0">
              <a:latin typeface="Trebuchet MS"/>
              <a:cs typeface="Trebuchet M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807015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11100" y="6110128"/>
            <a:ext cx="622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00C0"/>
                </a:solidFill>
                <a:latin typeface="Trebuchet MS"/>
                <a:cs typeface="Trebuchet MS"/>
              </a:rPr>
              <a:t>Start of the computation</a:t>
            </a:r>
            <a:endParaRPr lang="en-US" sz="2600" dirty="0" smtClean="0">
              <a:solidFill>
                <a:srgbClr val="0000C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7571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val 75"/>
          <p:cNvSpPr/>
          <p:nvPr/>
        </p:nvSpPr>
        <p:spPr>
          <a:xfrm>
            <a:off x="4258440" y="3359865"/>
            <a:ext cx="731520" cy="73152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rgbClr val="000000"/>
                </a:solidFill>
              </a:rPr>
              <a:t>0</a:t>
            </a:r>
            <a:endParaRPr lang="en-US" sz="3400" dirty="0">
              <a:solidFill>
                <a:srgbClr val="00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2246760" y="2816583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rgbClr val="000000"/>
                </a:solidFill>
              </a:rPr>
              <a:t>∞</a:t>
            </a: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17960" y="3359865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rgbClr val="000000"/>
                </a:solidFill>
              </a:rPr>
              <a:t>∞</a:t>
            </a: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0120" y="3359865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rgbClr val="000000"/>
                </a:solidFill>
              </a:rPr>
              <a:t>∞</a:t>
            </a: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8098920" y="3359865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rgbClr val="000000"/>
                </a:solidFill>
              </a:rPr>
              <a:t>∞</a:t>
            </a: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2246760" y="3730983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rgbClr val="000000"/>
                </a:solidFill>
              </a:rPr>
              <a:t>∞</a:t>
            </a:r>
            <a:endParaRPr lang="en-US" sz="3900" dirty="0">
              <a:solidFill>
                <a:srgbClr val="000000"/>
              </a:solidFill>
            </a:endParaRPr>
          </a:p>
        </p:txBody>
      </p:sp>
      <p:cxnSp>
        <p:nvCxnSpPr>
          <p:cNvPr id="82" name="Straight Arrow Connector 81"/>
          <p:cNvCxnSpPr>
            <a:endCxn id="81" idx="6"/>
          </p:cNvCxnSpPr>
          <p:nvPr/>
        </p:nvCxnSpPr>
        <p:spPr>
          <a:xfrm flipH="1">
            <a:off x="2978280" y="3913863"/>
            <a:ext cx="1280160" cy="182880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2978281" y="3182344"/>
            <a:ext cx="1280159" cy="365759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6"/>
            <a:endCxn id="79" idx="2"/>
          </p:cNvCxnSpPr>
          <p:nvPr/>
        </p:nvCxnSpPr>
        <p:spPr>
          <a:xfrm>
            <a:off x="4989960" y="3725625"/>
            <a:ext cx="1280160" cy="0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9" idx="6"/>
            <a:endCxn id="80" idx="2"/>
          </p:cNvCxnSpPr>
          <p:nvPr/>
        </p:nvCxnSpPr>
        <p:spPr>
          <a:xfrm>
            <a:off x="7001640" y="3725625"/>
            <a:ext cx="1097280" cy="0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7" idx="2"/>
            <a:endCxn id="78" idx="7"/>
          </p:cNvCxnSpPr>
          <p:nvPr/>
        </p:nvCxnSpPr>
        <p:spPr>
          <a:xfrm flipH="1">
            <a:off x="1042351" y="3182343"/>
            <a:ext cx="1204409" cy="284651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079" y="64300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rebuchet MS"/>
                <a:cs typeface="Trebuchet MS"/>
              </a:rPr>
              <a:t>Example: </a:t>
            </a:r>
            <a:r>
              <a:rPr lang="en-US" sz="3600" dirty="0" smtClean="0">
                <a:latin typeface="Trebuchet MS"/>
                <a:cs typeface="Trebuchet MS"/>
              </a:rPr>
              <a:t>SSSP</a:t>
            </a:r>
            <a:endParaRPr lang="en-US" sz="3600" dirty="0">
              <a:latin typeface="Trebuchet MS"/>
              <a:cs typeface="Trebuchet M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807015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11100" y="6110128"/>
            <a:ext cx="622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00C0"/>
                </a:solidFill>
                <a:latin typeface="Trebuchet MS"/>
                <a:cs typeface="Trebuchet MS"/>
              </a:rPr>
              <a:t>1</a:t>
            </a:r>
            <a:r>
              <a:rPr lang="en-US" sz="2600" baseline="30000" dirty="0" smtClean="0">
                <a:solidFill>
                  <a:srgbClr val="0000C0"/>
                </a:solidFill>
                <a:latin typeface="Trebuchet MS"/>
                <a:cs typeface="Trebuchet MS"/>
              </a:rPr>
              <a:t>st</a:t>
            </a:r>
            <a:r>
              <a:rPr lang="en-US" sz="2600" dirty="0" smtClean="0">
                <a:solidFill>
                  <a:srgbClr val="0000C0"/>
                </a:solidFill>
                <a:latin typeface="Trebuchet MS"/>
                <a:cs typeface="Trebuchet MS"/>
              </a:rPr>
              <a:t> Iteration</a:t>
            </a:r>
            <a:endParaRPr lang="en-US" sz="2600" dirty="0" smtClean="0">
              <a:solidFill>
                <a:srgbClr val="0000C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2291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val 75"/>
          <p:cNvSpPr/>
          <p:nvPr/>
        </p:nvSpPr>
        <p:spPr>
          <a:xfrm>
            <a:off x="4258440" y="3359865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rgbClr val="000000"/>
                </a:solidFill>
              </a:rPr>
              <a:t>0</a:t>
            </a:r>
            <a:endParaRPr lang="en-US" sz="3400" dirty="0">
              <a:solidFill>
                <a:srgbClr val="00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2246760" y="2816583"/>
            <a:ext cx="731520" cy="73152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rgbClr val="000000"/>
                </a:solidFill>
              </a:rPr>
              <a:t>1</a:t>
            </a: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17960" y="3359865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rgbClr val="000000"/>
                </a:solidFill>
              </a:rPr>
              <a:t>∞</a:t>
            </a: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0120" y="3359865"/>
            <a:ext cx="731520" cy="73152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rgbClr val="000000"/>
                </a:solidFill>
              </a:rPr>
              <a:t>1</a:t>
            </a: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8098920" y="3359865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rgbClr val="000000"/>
                </a:solidFill>
              </a:rPr>
              <a:t>∞</a:t>
            </a: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2246760" y="3730983"/>
            <a:ext cx="731520" cy="73152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rgbClr val="000000"/>
                </a:solidFill>
              </a:rPr>
              <a:t>1</a:t>
            </a:r>
            <a:endParaRPr lang="en-US" sz="3900" dirty="0">
              <a:solidFill>
                <a:srgbClr val="000000"/>
              </a:solidFill>
            </a:endParaRPr>
          </a:p>
        </p:txBody>
      </p:sp>
      <p:cxnSp>
        <p:nvCxnSpPr>
          <p:cNvPr id="82" name="Straight Arrow Connector 81"/>
          <p:cNvCxnSpPr>
            <a:endCxn id="81" idx="6"/>
          </p:cNvCxnSpPr>
          <p:nvPr/>
        </p:nvCxnSpPr>
        <p:spPr>
          <a:xfrm flipH="1">
            <a:off x="2978280" y="3913863"/>
            <a:ext cx="1280160" cy="182880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2978281" y="3182344"/>
            <a:ext cx="1280159" cy="365759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6"/>
            <a:endCxn id="79" idx="2"/>
          </p:cNvCxnSpPr>
          <p:nvPr/>
        </p:nvCxnSpPr>
        <p:spPr>
          <a:xfrm>
            <a:off x="4989960" y="3725625"/>
            <a:ext cx="1280160" cy="0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9" idx="6"/>
            <a:endCxn id="80" idx="2"/>
          </p:cNvCxnSpPr>
          <p:nvPr/>
        </p:nvCxnSpPr>
        <p:spPr>
          <a:xfrm>
            <a:off x="7001640" y="3725625"/>
            <a:ext cx="1097280" cy="0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7" idx="2"/>
            <a:endCxn id="78" idx="7"/>
          </p:cNvCxnSpPr>
          <p:nvPr/>
        </p:nvCxnSpPr>
        <p:spPr>
          <a:xfrm flipH="1">
            <a:off x="1042351" y="3182343"/>
            <a:ext cx="1204409" cy="284651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079" y="64300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rebuchet MS"/>
                <a:cs typeface="Trebuchet MS"/>
              </a:rPr>
              <a:t>Example: </a:t>
            </a:r>
            <a:r>
              <a:rPr lang="en-US" sz="3600" dirty="0" smtClean="0">
                <a:latin typeface="Trebuchet MS"/>
                <a:cs typeface="Trebuchet MS"/>
              </a:rPr>
              <a:t>SSSP</a:t>
            </a:r>
            <a:endParaRPr lang="en-US" sz="3600" dirty="0">
              <a:latin typeface="Trebuchet MS"/>
              <a:cs typeface="Trebuchet M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807015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11100" y="6110128"/>
            <a:ext cx="622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00C0"/>
                </a:solidFill>
                <a:latin typeface="Trebuchet MS"/>
                <a:cs typeface="Trebuchet MS"/>
              </a:rPr>
              <a:t>2</a:t>
            </a:r>
            <a:r>
              <a:rPr lang="en-US" sz="2600" baseline="30000" dirty="0" smtClean="0">
                <a:solidFill>
                  <a:srgbClr val="0000C0"/>
                </a:solidFill>
                <a:latin typeface="Trebuchet MS"/>
                <a:cs typeface="Trebuchet MS"/>
              </a:rPr>
              <a:t>nd</a:t>
            </a:r>
            <a:r>
              <a:rPr lang="en-US" sz="2600" dirty="0" smtClean="0">
                <a:solidFill>
                  <a:srgbClr val="0000C0"/>
                </a:solidFill>
                <a:latin typeface="Trebuchet MS"/>
                <a:cs typeface="Trebuchet MS"/>
              </a:rPr>
              <a:t> Iteration</a:t>
            </a:r>
            <a:endParaRPr lang="en-US" sz="2600" dirty="0" smtClean="0">
              <a:solidFill>
                <a:srgbClr val="0000C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4866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val 75"/>
          <p:cNvSpPr/>
          <p:nvPr/>
        </p:nvSpPr>
        <p:spPr>
          <a:xfrm>
            <a:off x="4258440" y="3359865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rgbClr val="000000"/>
                </a:solidFill>
              </a:rPr>
              <a:t>0</a:t>
            </a:r>
            <a:endParaRPr lang="en-US" sz="3400" dirty="0">
              <a:solidFill>
                <a:srgbClr val="00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2246760" y="2816583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rgbClr val="000000"/>
                </a:solidFill>
              </a:rPr>
              <a:t>1</a:t>
            </a: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17960" y="3359865"/>
            <a:ext cx="731520" cy="73152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9" name="Oval 78"/>
          <p:cNvSpPr/>
          <p:nvPr/>
        </p:nvSpPr>
        <p:spPr>
          <a:xfrm>
            <a:off x="6270120" y="3359865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rgbClr val="000000"/>
                </a:solidFill>
              </a:rPr>
              <a:t>1</a:t>
            </a: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8098920" y="3359865"/>
            <a:ext cx="731520" cy="73152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rgbClr val="000000"/>
                </a:solidFill>
              </a:rPr>
              <a:t>2</a:t>
            </a: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2246760" y="3730983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rgbClr val="000000"/>
                </a:solidFill>
              </a:rPr>
              <a:t>1</a:t>
            </a:r>
            <a:endParaRPr lang="en-US" sz="3900" dirty="0">
              <a:solidFill>
                <a:srgbClr val="000000"/>
              </a:solidFill>
            </a:endParaRPr>
          </a:p>
        </p:txBody>
      </p:sp>
      <p:cxnSp>
        <p:nvCxnSpPr>
          <p:cNvPr id="82" name="Straight Arrow Connector 81"/>
          <p:cNvCxnSpPr>
            <a:endCxn id="81" idx="6"/>
          </p:cNvCxnSpPr>
          <p:nvPr/>
        </p:nvCxnSpPr>
        <p:spPr>
          <a:xfrm flipH="1">
            <a:off x="2978280" y="3913863"/>
            <a:ext cx="1280160" cy="182880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2978281" y="3182344"/>
            <a:ext cx="1280159" cy="365759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6"/>
            <a:endCxn id="79" idx="2"/>
          </p:cNvCxnSpPr>
          <p:nvPr/>
        </p:nvCxnSpPr>
        <p:spPr>
          <a:xfrm>
            <a:off x="4989960" y="3725625"/>
            <a:ext cx="1280160" cy="0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9" idx="6"/>
            <a:endCxn id="80" idx="2"/>
          </p:cNvCxnSpPr>
          <p:nvPr/>
        </p:nvCxnSpPr>
        <p:spPr>
          <a:xfrm>
            <a:off x="7001640" y="3725625"/>
            <a:ext cx="1097280" cy="0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7" idx="2"/>
            <a:endCxn id="78" idx="7"/>
          </p:cNvCxnSpPr>
          <p:nvPr/>
        </p:nvCxnSpPr>
        <p:spPr>
          <a:xfrm flipH="1">
            <a:off x="1042351" y="3182343"/>
            <a:ext cx="1204409" cy="284651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079" y="64300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rebuchet MS"/>
                <a:cs typeface="Trebuchet MS"/>
              </a:rPr>
              <a:t>Example: </a:t>
            </a:r>
            <a:r>
              <a:rPr lang="en-US" sz="3600" dirty="0" smtClean="0">
                <a:latin typeface="Trebuchet MS"/>
                <a:cs typeface="Trebuchet MS"/>
              </a:rPr>
              <a:t>SSSP</a:t>
            </a:r>
            <a:endParaRPr lang="en-US" sz="3600" dirty="0">
              <a:latin typeface="Trebuchet MS"/>
              <a:cs typeface="Trebuchet M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807015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11100" y="6110128"/>
            <a:ext cx="622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00C0"/>
                </a:solidFill>
                <a:latin typeface="Trebuchet MS"/>
                <a:cs typeface="Trebuchet MS"/>
              </a:rPr>
              <a:t>3</a:t>
            </a:r>
            <a:r>
              <a:rPr lang="en-US" sz="2600" baseline="30000" dirty="0" smtClean="0">
                <a:solidFill>
                  <a:srgbClr val="0000C0"/>
                </a:solidFill>
                <a:latin typeface="Trebuchet MS"/>
                <a:cs typeface="Trebuchet MS"/>
              </a:rPr>
              <a:t>rd</a:t>
            </a:r>
            <a:r>
              <a:rPr lang="en-US" sz="2600" dirty="0" smtClean="0">
                <a:solidFill>
                  <a:srgbClr val="0000C0"/>
                </a:solidFill>
                <a:latin typeface="Trebuchet MS"/>
                <a:cs typeface="Trebuchet MS"/>
              </a:rPr>
              <a:t> Iteration</a:t>
            </a:r>
            <a:endParaRPr lang="en-US" sz="2600" dirty="0" smtClean="0">
              <a:solidFill>
                <a:srgbClr val="0000C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6908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val 75"/>
          <p:cNvSpPr/>
          <p:nvPr/>
        </p:nvSpPr>
        <p:spPr>
          <a:xfrm>
            <a:off x="4258440" y="3359865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rgbClr val="000000"/>
                </a:solidFill>
              </a:rPr>
              <a:t>0</a:t>
            </a:r>
            <a:endParaRPr lang="en-US" sz="3400" dirty="0">
              <a:solidFill>
                <a:srgbClr val="00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2246760" y="2816583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rgbClr val="000000"/>
                </a:solidFill>
              </a:rPr>
              <a:t>1</a:t>
            </a: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417960" y="3359865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9" name="Oval 78"/>
          <p:cNvSpPr/>
          <p:nvPr/>
        </p:nvSpPr>
        <p:spPr>
          <a:xfrm>
            <a:off x="6270120" y="3359865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rgbClr val="000000"/>
                </a:solidFill>
              </a:rPr>
              <a:t>1</a:t>
            </a: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8098920" y="3359865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rgbClr val="000000"/>
                </a:solidFill>
              </a:rPr>
              <a:t>2</a:t>
            </a: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2246760" y="3730983"/>
            <a:ext cx="731520" cy="7315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rgbClr val="000000"/>
                </a:solidFill>
              </a:rPr>
              <a:t>1</a:t>
            </a:r>
            <a:endParaRPr lang="en-US" sz="3900" dirty="0">
              <a:solidFill>
                <a:srgbClr val="000000"/>
              </a:solidFill>
            </a:endParaRPr>
          </a:p>
        </p:txBody>
      </p:sp>
      <p:cxnSp>
        <p:nvCxnSpPr>
          <p:cNvPr id="82" name="Straight Arrow Connector 81"/>
          <p:cNvCxnSpPr>
            <a:endCxn id="81" idx="6"/>
          </p:cNvCxnSpPr>
          <p:nvPr/>
        </p:nvCxnSpPr>
        <p:spPr>
          <a:xfrm flipH="1">
            <a:off x="2978280" y="3913863"/>
            <a:ext cx="1280160" cy="182880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2978281" y="3182344"/>
            <a:ext cx="1280159" cy="365759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6"/>
            <a:endCxn id="79" idx="2"/>
          </p:cNvCxnSpPr>
          <p:nvPr/>
        </p:nvCxnSpPr>
        <p:spPr>
          <a:xfrm>
            <a:off x="4989960" y="3725625"/>
            <a:ext cx="1280160" cy="0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9" idx="6"/>
            <a:endCxn id="80" idx="2"/>
          </p:cNvCxnSpPr>
          <p:nvPr/>
        </p:nvCxnSpPr>
        <p:spPr>
          <a:xfrm>
            <a:off x="7001640" y="3725625"/>
            <a:ext cx="1097280" cy="0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7" idx="2"/>
            <a:endCxn id="78" idx="7"/>
          </p:cNvCxnSpPr>
          <p:nvPr/>
        </p:nvCxnSpPr>
        <p:spPr>
          <a:xfrm flipH="1">
            <a:off x="1042351" y="3182343"/>
            <a:ext cx="1204409" cy="284651"/>
          </a:xfrm>
          <a:prstGeom prst="straightConnector1">
            <a:avLst/>
          </a:prstGeom>
          <a:ln w="76200" cmpd="tri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079" y="64300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rebuchet MS"/>
                <a:cs typeface="Trebuchet MS"/>
              </a:rPr>
              <a:t>Example: </a:t>
            </a:r>
            <a:r>
              <a:rPr lang="en-US" sz="3600" dirty="0" smtClean="0">
                <a:latin typeface="Trebuchet MS"/>
                <a:cs typeface="Trebuchet MS"/>
              </a:rPr>
              <a:t>SSSP</a:t>
            </a:r>
            <a:endParaRPr lang="en-US" sz="3600" dirty="0">
              <a:latin typeface="Trebuchet MS"/>
              <a:cs typeface="Trebuchet M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807015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11100" y="5503350"/>
            <a:ext cx="6224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00C0"/>
                </a:solidFill>
                <a:latin typeface="Trebuchet MS"/>
                <a:cs typeface="Trebuchet MS"/>
              </a:rPr>
              <a:t>End of computation</a:t>
            </a:r>
          </a:p>
          <a:p>
            <a:pPr algn="ctr"/>
            <a:r>
              <a:rPr lang="en-US" sz="2600" dirty="0" smtClean="0">
                <a:solidFill>
                  <a:srgbClr val="0000C0"/>
                </a:solidFill>
                <a:latin typeface="Trebuchet MS"/>
                <a:cs typeface="Trebuchet MS"/>
              </a:rPr>
              <a:t>(require </a:t>
            </a:r>
            <a:r>
              <a:rPr lang="en-US" sz="2600" i="1" dirty="0" smtClean="0">
                <a:solidFill>
                  <a:srgbClr val="0000C0"/>
                </a:solidFill>
                <a:latin typeface="Trebuchet MS"/>
                <a:cs typeface="Trebuchet MS"/>
              </a:rPr>
              <a:t>diameter</a:t>
            </a:r>
            <a:r>
              <a:rPr lang="en-US" sz="2600" dirty="0" smtClean="0">
                <a:solidFill>
                  <a:srgbClr val="0000C0"/>
                </a:solidFill>
                <a:latin typeface="Trebuchet MS"/>
                <a:cs typeface="Trebuchet MS"/>
              </a:rPr>
              <a:t> many iterations)</a:t>
            </a:r>
            <a:endParaRPr lang="en-US" sz="2600" i="1" dirty="0" smtClean="0">
              <a:solidFill>
                <a:srgbClr val="0000C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077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44" y="-45114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Trebuchet MS"/>
              </a:rPr>
              <a:t>Graph Computations in MR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49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627622"/>
            <a:ext cx="8915400" cy="626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Can 1"/>
          <p:cNvSpPr/>
          <p:nvPr/>
        </p:nvSpPr>
        <p:spPr>
          <a:xfrm>
            <a:off x="344714" y="5724072"/>
            <a:ext cx="8545286" cy="11339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4268" y="537063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7" idx="1"/>
          </p:cNvCxnSpPr>
          <p:nvPr/>
        </p:nvCxnSpPr>
        <p:spPr>
          <a:xfrm flipH="1" flipV="1">
            <a:off x="4604207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319883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7" idx="1"/>
            <a:endCxn id="135" idx="3"/>
          </p:cNvCxnSpPr>
          <p:nvPr/>
        </p:nvCxnSpPr>
        <p:spPr>
          <a:xfrm flipH="1">
            <a:off x="3306810" y="3838681"/>
            <a:ext cx="2581721" cy="0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5888531" y="2865474"/>
            <a:ext cx="2176272" cy="2293863"/>
            <a:chOff x="5888531" y="2766697"/>
            <a:chExt cx="2176272" cy="2293863"/>
          </a:xfrm>
        </p:grpSpPr>
        <p:sp>
          <p:nvSpPr>
            <p:cNvPr id="106" name="TextBox 105"/>
            <p:cNvSpPr txBox="1"/>
            <p:nvPr/>
          </p:nvSpPr>
          <p:spPr>
            <a:xfrm>
              <a:off x="6207257" y="4691228"/>
              <a:ext cx="157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3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30538" y="2865474"/>
            <a:ext cx="2176272" cy="2283827"/>
            <a:chOff x="5888531" y="2766697"/>
            <a:chExt cx="2176272" cy="2283827"/>
          </a:xfrm>
        </p:grpSpPr>
        <p:sp>
          <p:nvSpPr>
            <p:cNvPr id="134" name="TextBox 133"/>
            <p:cNvSpPr txBox="1"/>
            <p:nvPr/>
          </p:nvSpPr>
          <p:spPr>
            <a:xfrm>
              <a:off x="5983590" y="4681192"/>
              <a:ext cx="2041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500730" y="613371"/>
            <a:ext cx="2176272" cy="2161242"/>
            <a:chOff x="5888531" y="2551868"/>
            <a:chExt cx="2176272" cy="2161242"/>
          </a:xfrm>
        </p:grpSpPr>
        <p:sp>
          <p:nvSpPr>
            <p:cNvPr id="149" name="TextBox 148"/>
            <p:cNvSpPr txBox="1"/>
            <p:nvPr/>
          </p:nvSpPr>
          <p:spPr>
            <a:xfrm>
              <a:off x="6133642" y="2551868"/>
              <a:ext cx="172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2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88531" y="2900923"/>
              <a:ext cx="2176272" cy="18121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2215017" y="5177480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06" idx="2"/>
          </p:cNvCxnSpPr>
          <p:nvPr/>
        </p:nvCxnSpPr>
        <p:spPr>
          <a:xfrm>
            <a:off x="6996070" y="5159337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606093" y="2766454"/>
            <a:ext cx="0" cy="2921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25221" y="6080299"/>
            <a:ext cx="827803" cy="468137"/>
            <a:chOff x="322411" y="5995422"/>
            <a:chExt cx="875232" cy="681148"/>
          </a:xfrm>
        </p:grpSpPr>
        <p:sp>
          <p:nvSpPr>
            <p:cNvPr id="173" name="Multidocument 172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411" y="5995422"/>
              <a:ext cx="875232" cy="452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104990" y="6071516"/>
            <a:ext cx="827803" cy="468137"/>
            <a:chOff x="322411" y="5995422"/>
            <a:chExt cx="875232" cy="681148"/>
          </a:xfrm>
        </p:grpSpPr>
        <p:sp>
          <p:nvSpPr>
            <p:cNvPr id="185" name="Multidocument 1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2</a:t>
              </a:r>
              <a:endParaRPr lang="en-US" sz="17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0954" y="6080299"/>
            <a:ext cx="827803" cy="468137"/>
            <a:chOff x="322411" y="5995422"/>
            <a:chExt cx="875232" cy="681148"/>
          </a:xfrm>
        </p:grpSpPr>
        <p:sp>
          <p:nvSpPr>
            <p:cNvPr id="188" name="Multidocument 1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Input</a:t>
              </a:r>
              <a:r>
                <a:rPr lang="en-US" sz="1700" baseline="-25000" dirty="0"/>
                <a:t>3</a:t>
              </a:r>
              <a:endParaRPr lang="en-US" sz="1700" dirty="0"/>
            </a:p>
          </p:txBody>
        </p:sp>
      </p:grpSp>
      <p:sp>
        <p:nvSpPr>
          <p:cNvPr id="170" name="Can 169"/>
          <p:cNvSpPr/>
          <p:nvPr/>
        </p:nvSpPr>
        <p:spPr>
          <a:xfrm>
            <a:off x="1189312" y="3915275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7" name="Can 206"/>
          <p:cNvSpPr/>
          <p:nvPr/>
        </p:nvSpPr>
        <p:spPr>
          <a:xfrm>
            <a:off x="3563073" y="192825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8" name="Can 217"/>
          <p:cNvSpPr/>
          <p:nvPr/>
        </p:nvSpPr>
        <p:spPr>
          <a:xfrm>
            <a:off x="5947977" y="392370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31" name="Group 230"/>
          <p:cNvGrpSpPr/>
          <p:nvPr/>
        </p:nvGrpSpPr>
        <p:grpSpPr>
          <a:xfrm>
            <a:off x="3421491" y="4381653"/>
            <a:ext cx="2385221" cy="1218020"/>
            <a:chOff x="5960493" y="730443"/>
            <a:chExt cx="2385221" cy="1218020"/>
          </a:xfrm>
        </p:grpSpPr>
        <p:sp>
          <p:nvSpPr>
            <p:cNvPr id="232" name="TextBox 231"/>
            <p:cNvSpPr txBox="1"/>
            <p:nvPr/>
          </p:nvSpPr>
          <p:spPr>
            <a:xfrm>
              <a:off x="6242242" y="1579131"/>
              <a:ext cx="160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Master</a:t>
              </a: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960493" y="730443"/>
              <a:ext cx="2385221" cy="9031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690810" y="6071418"/>
            <a:ext cx="3803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Distributed Storage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12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>
                <a:solidFill>
                  <a:srgbClr val="000000"/>
                </a:solidFill>
                <a:latin typeface="Trebuchet MS"/>
              </a:rPr>
              <a:t>Bulk Synchronous Parallel Systems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5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99143" y="943430"/>
            <a:ext cx="8520581" cy="57331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611" y="2985590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06897" y="4131233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38230" y="1157354"/>
            <a:ext cx="23059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49796" y="5553749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85614" y="4178446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16071" y="1551207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88531" y="3024983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19841" y="4417446"/>
            <a:ext cx="2172502" cy="1154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45" name="Straight Arrow Connector 44"/>
          <p:cNvCxnSpPr>
            <a:stCxn id="44" idx="0"/>
            <a:endCxn id="42" idx="2"/>
          </p:cNvCxnSpPr>
          <p:nvPr/>
        </p:nvCxnSpPr>
        <p:spPr>
          <a:xfrm flipH="1" flipV="1">
            <a:off x="4604207" y="2703351"/>
            <a:ext cx="1885" cy="1714095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1"/>
            <a:endCxn id="42" idx="2"/>
          </p:cNvCxnSpPr>
          <p:nvPr/>
        </p:nvCxnSpPr>
        <p:spPr>
          <a:xfrm flipH="1" flipV="1">
            <a:off x="4604207" y="2703351"/>
            <a:ext cx="1284324" cy="89770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2" idx="2"/>
            <a:endCxn id="37" idx="3"/>
          </p:cNvCxnSpPr>
          <p:nvPr/>
        </p:nvCxnSpPr>
        <p:spPr>
          <a:xfrm flipH="1">
            <a:off x="3319883" y="2703351"/>
            <a:ext cx="1284324" cy="85831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0"/>
            <a:endCxn id="37" idx="3"/>
          </p:cNvCxnSpPr>
          <p:nvPr/>
        </p:nvCxnSpPr>
        <p:spPr>
          <a:xfrm flipH="1" flipV="1">
            <a:off x="3319883" y="3561662"/>
            <a:ext cx="1286209" cy="85578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1"/>
            <a:endCxn id="44" idx="0"/>
          </p:cNvCxnSpPr>
          <p:nvPr/>
        </p:nvCxnSpPr>
        <p:spPr>
          <a:xfrm flipH="1">
            <a:off x="4606092" y="3601055"/>
            <a:ext cx="1282439" cy="81639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1"/>
            <a:endCxn id="37" idx="3"/>
          </p:cNvCxnSpPr>
          <p:nvPr/>
        </p:nvCxnSpPr>
        <p:spPr>
          <a:xfrm flipH="1" flipV="1">
            <a:off x="3319883" y="3561662"/>
            <a:ext cx="2568648" cy="3939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43611" y="3023177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19841" y="1545688"/>
            <a:ext cx="2172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10926" y="4441315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888531" y="3059463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6254" y="1215623"/>
            <a:ext cx="1115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Global Clock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9883" y="3346218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91208" y="4240207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68041" y="2690082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92343" y="3385611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18878460">
            <a:off x="4613768" y="2790666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8878460">
            <a:off x="3274276" y="3676520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8846837">
            <a:off x="4267457" y="2674587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8846837">
            <a:off x="5586614" y="3555567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18878460">
            <a:off x="5454858" y="3297560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8846837">
            <a:off x="3415487" y="3095048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18846837">
            <a:off x="4786421" y="3980769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18878460">
            <a:off x="4151423" y="4123664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428787" y="1012209"/>
            <a:ext cx="1546450" cy="1545997"/>
            <a:chOff x="1428787" y="1012209"/>
            <a:chExt cx="1546450" cy="1545997"/>
          </a:xfrm>
        </p:grpSpPr>
        <p:pic>
          <p:nvPicPr>
            <p:cNvPr id="3" name="Picture 2" descr="simple-cloc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787" y="1012209"/>
              <a:ext cx="1546450" cy="1545997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2195285" y="1533064"/>
              <a:ext cx="489858" cy="2812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2195285" y="1409790"/>
              <a:ext cx="0" cy="4114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399143" y="6061988"/>
            <a:ext cx="852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990000"/>
                </a:solidFill>
                <a:latin typeface="Trebuchet MS"/>
                <a:cs typeface="Trebuchet MS"/>
              </a:rPr>
              <a:t>Superste</a:t>
            </a:r>
            <a:r>
              <a:rPr lang="en-US" sz="3600" dirty="0" err="1" smtClean="0">
                <a:solidFill>
                  <a:srgbClr val="990000"/>
                </a:solidFill>
                <a:latin typeface="Trebuchet MS"/>
                <a:cs typeface="Trebuchet MS"/>
              </a:rPr>
              <a:t>p</a:t>
            </a:r>
            <a:r>
              <a:rPr lang="en-US" sz="3600" dirty="0" smtClean="0">
                <a:solidFill>
                  <a:srgbClr val="990000"/>
                </a:solidFill>
                <a:latin typeface="Trebuchet MS"/>
                <a:cs typeface="Trebuchet MS"/>
              </a:rPr>
              <a:t> </a:t>
            </a:r>
            <a:r>
              <a:rPr lang="en-US" sz="3600" dirty="0" smtClean="0">
                <a:solidFill>
                  <a:srgbClr val="990000"/>
                </a:solidFill>
                <a:latin typeface="Trebuchet MS"/>
                <a:cs typeface="Trebuchet MS"/>
              </a:rPr>
              <a:t>3 </a:t>
            </a:r>
            <a:r>
              <a:rPr lang="en-US" sz="3600" dirty="0" smtClean="0">
                <a:solidFill>
                  <a:srgbClr val="990000"/>
                </a:solidFill>
                <a:latin typeface="Trebuchet MS"/>
                <a:cs typeface="Trebuchet MS"/>
              </a:rPr>
              <a:t>(Third Clock Tick)</a:t>
            </a:r>
            <a:endParaRPr lang="en-US" sz="3600" dirty="0">
              <a:solidFill>
                <a:srgbClr val="990000"/>
              </a:solidFill>
              <a:latin typeface="Trebuchet MS"/>
              <a:cs typeface="Trebuchet MS"/>
            </a:endParaRPr>
          </a:p>
        </p:txBody>
      </p:sp>
      <p:sp>
        <p:nvSpPr>
          <p:cNvPr id="57" name="Multidocument 56"/>
          <p:cNvSpPr/>
          <p:nvPr/>
        </p:nvSpPr>
        <p:spPr>
          <a:xfrm>
            <a:off x="3740365" y="2200713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" name="Multidocument 57"/>
          <p:cNvSpPr/>
          <p:nvPr/>
        </p:nvSpPr>
        <p:spPr>
          <a:xfrm>
            <a:off x="1374248" y="3621716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" name="Multidocument 58"/>
          <p:cNvSpPr/>
          <p:nvPr/>
        </p:nvSpPr>
        <p:spPr>
          <a:xfrm>
            <a:off x="6156991" y="3675967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" name="Multidocument 59"/>
          <p:cNvSpPr/>
          <p:nvPr/>
        </p:nvSpPr>
        <p:spPr>
          <a:xfrm>
            <a:off x="3757972" y="5027811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93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2.96296E-6 L 0.08734 -0.08449 " pathEditMode="relative" ptsTypes="AA">
                                      <p:cBhvr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1898 L 0.09028 0.07107 " pathEditMode="relative" ptsTypes="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472E-18 L 0.24652 1.73472E-18 " pathEditMode="relative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10625 0.083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41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73472E-18 L -0.09479 -0.08472 " pathEditMode="relative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23611 0.000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4444E-6 6.2963E-6 L -9.44444E-6 0.21135 " pathEditMode="relative" ptsTypes="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09549 0.08495 " pathEditMode="relative" ptsTypes="AA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0.09774 0.0974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486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2.96296E-6 L 0.09219 -0.08681 " pathEditMode="relative" ptsTypes="AA">
                                      <p:cBhvr>
                                        <p:cTn id="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3.7037E-7 L -8.67362E-19 -0.21134 " pathEditMode="relative" ptsTypes="AA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00579 L -0.11563 -0.1030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-544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0" grpId="0"/>
      <p:bldP spid="66" grpId="0"/>
      <p:bldP spid="69" grpId="0"/>
      <p:bldP spid="2" grpId="0" animBg="1"/>
      <p:bldP spid="2" grpId="1" animBg="1"/>
      <p:bldP spid="2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46" grpId="0" animBg="1"/>
      <p:bldP spid="46" grpId="1" animBg="1"/>
      <p:bldP spid="46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50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627622"/>
            <a:ext cx="8915400" cy="626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Can 1"/>
          <p:cNvSpPr/>
          <p:nvPr/>
        </p:nvSpPr>
        <p:spPr>
          <a:xfrm>
            <a:off x="344714" y="5724072"/>
            <a:ext cx="8545286" cy="11339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4268" y="537063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7" idx="1"/>
          </p:cNvCxnSpPr>
          <p:nvPr/>
        </p:nvCxnSpPr>
        <p:spPr>
          <a:xfrm flipH="1" flipV="1">
            <a:off x="4604207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135" idx="3"/>
          </p:cNvCxnSpPr>
          <p:nvPr/>
        </p:nvCxnSpPr>
        <p:spPr>
          <a:xfrm flipH="1">
            <a:off x="3306810" y="2802128"/>
            <a:ext cx="1297397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7" idx="1"/>
            <a:endCxn id="135" idx="3"/>
          </p:cNvCxnSpPr>
          <p:nvPr/>
        </p:nvCxnSpPr>
        <p:spPr>
          <a:xfrm flipH="1">
            <a:off x="3306810" y="3838681"/>
            <a:ext cx="2581721" cy="0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5888531" y="2865474"/>
            <a:ext cx="2176272" cy="2293863"/>
            <a:chOff x="5888531" y="2766697"/>
            <a:chExt cx="2176272" cy="2293863"/>
          </a:xfrm>
        </p:grpSpPr>
        <p:sp>
          <p:nvSpPr>
            <p:cNvPr id="106" name="TextBox 105"/>
            <p:cNvSpPr txBox="1"/>
            <p:nvPr/>
          </p:nvSpPr>
          <p:spPr>
            <a:xfrm>
              <a:off x="6207257" y="4691228"/>
              <a:ext cx="157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3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30538" y="2865474"/>
            <a:ext cx="2176272" cy="2283827"/>
            <a:chOff x="5888531" y="2766697"/>
            <a:chExt cx="2176272" cy="2283827"/>
          </a:xfrm>
        </p:grpSpPr>
        <p:sp>
          <p:nvSpPr>
            <p:cNvPr id="134" name="TextBox 133"/>
            <p:cNvSpPr txBox="1"/>
            <p:nvPr/>
          </p:nvSpPr>
          <p:spPr>
            <a:xfrm>
              <a:off x="5983590" y="4681192"/>
              <a:ext cx="2041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500730" y="558942"/>
            <a:ext cx="2176272" cy="2215671"/>
            <a:chOff x="5888531" y="2497439"/>
            <a:chExt cx="2176272" cy="2215671"/>
          </a:xfrm>
        </p:grpSpPr>
        <p:sp>
          <p:nvSpPr>
            <p:cNvPr id="149" name="TextBox 148"/>
            <p:cNvSpPr txBox="1"/>
            <p:nvPr/>
          </p:nvSpPr>
          <p:spPr>
            <a:xfrm>
              <a:off x="6133642" y="2497439"/>
              <a:ext cx="172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2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88531" y="2900923"/>
              <a:ext cx="2176272" cy="18121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2215017" y="5177480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06" idx="2"/>
          </p:cNvCxnSpPr>
          <p:nvPr/>
        </p:nvCxnSpPr>
        <p:spPr>
          <a:xfrm>
            <a:off x="6996070" y="5159337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606093" y="2766454"/>
            <a:ext cx="0" cy="2921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25221" y="6080299"/>
            <a:ext cx="827803" cy="468137"/>
            <a:chOff x="322411" y="5995422"/>
            <a:chExt cx="875232" cy="681148"/>
          </a:xfrm>
        </p:grpSpPr>
        <p:sp>
          <p:nvSpPr>
            <p:cNvPr id="173" name="Multidocument 172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104990" y="6071516"/>
            <a:ext cx="827803" cy="468137"/>
            <a:chOff x="322411" y="5995422"/>
            <a:chExt cx="875232" cy="681148"/>
          </a:xfrm>
        </p:grpSpPr>
        <p:sp>
          <p:nvSpPr>
            <p:cNvPr id="185" name="Multidocument 1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2</a:t>
              </a:r>
              <a:endParaRPr lang="en-US" sz="17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0954" y="6080299"/>
            <a:ext cx="827803" cy="468137"/>
            <a:chOff x="322411" y="5995422"/>
            <a:chExt cx="875232" cy="681148"/>
          </a:xfrm>
        </p:grpSpPr>
        <p:sp>
          <p:nvSpPr>
            <p:cNvPr id="188" name="Multidocument 1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3</a:t>
              </a:r>
              <a:endParaRPr lang="en-US" sz="1700" dirty="0"/>
            </a:p>
          </p:txBody>
        </p:sp>
      </p:grpSp>
      <p:sp>
        <p:nvSpPr>
          <p:cNvPr id="170" name="Can 169"/>
          <p:cNvSpPr/>
          <p:nvPr/>
        </p:nvSpPr>
        <p:spPr>
          <a:xfrm>
            <a:off x="1189312" y="3915275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1134883" y="4167147"/>
            <a:ext cx="827803" cy="468137"/>
            <a:chOff x="322411" y="5995422"/>
            <a:chExt cx="875232" cy="681148"/>
          </a:xfrm>
        </p:grpSpPr>
        <p:sp>
          <p:nvSpPr>
            <p:cNvPr id="196" name="Multidocument 195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2106680" y="4060871"/>
            <a:ext cx="905037" cy="338554"/>
            <a:chOff x="2015965" y="4314873"/>
            <a:chExt cx="905037" cy="338554"/>
          </a:xfrm>
        </p:grpSpPr>
        <p:sp>
          <p:nvSpPr>
            <p:cNvPr id="201" name="Rectangle 20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2095793" y="4358415"/>
            <a:ext cx="905037" cy="338554"/>
            <a:chOff x="2015965" y="4314873"/>
            <a:chExt cx="905037" cy="338554"/>
          </a:xfrm>
        </p:grpSpPr>
        <p:sp>
          <p:nvSpPr>
            <p:cNvPr id="204" name="Rectangle 20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sp>
        <p:nvSpPr>
          <p:cNvPr id="207" name="Can 206"/>
          <p:cNvSpPr/>
          <p:nvPr/>
        </p:nvSpPr>
        <p:spPr>
          <a:xfrm>
            <a:off x="3563073" y="192825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3508644" y="2180125"/>
            <a:ext cx="827803" cy="468137"/>
            <a:chOff x="322411" y="5995422"/>
            <a:chExt cx="875232" cy="681148"/>
          </a:xfrm>
        </p:grpSpPr>
        <p:sp>
          <p:nvSpPr>
            <p:cNvPr id="215" name="Multidocument 21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2</a:t>
              </a:r>
              <a:endParaRPr lang="en-US" sz="1700" dirty="0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4480441" y="2073849"/>
            <a:ext cx="905037" cy="338554"/>
            <a:chOff x="2015965" y="4314873"/>
            <a:chExt cx="905037" cy="338554"/>
          </a:xfrm>
        </p:grpSpPr>
        <p:sp>
          <p:nvSpPr>
            <p:cNvPr id="213" name="Rectangle 2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469554" y="2371393"/>
            <a:ext cx="905037" cy="338554"/>
            <a:chOff x="2015965" y="4314873"/>
            <a:chExt cx="905037" cy="338554"/>
          </a:xfrm>
        </p:grpSpPr>
        <p:sp>
          <p:nvSpPr>
            <p:cNvPr id="211" name="Rectangle 21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sp>
        <p:nvSpPr>
          <p:cNvPr id="218" name="Can 217"/>
          <p:cNvSpPr/>
          <p:nvPr/>
        </p:nvSpPr>
        <p:spPr>
          <a:xfrm>
            <a:off x="5947977" y="392370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5912504" y="4175575"/>
            <a:ext cx="827803" cy="468137"/>
            <a:chOff x="322411" y="5995422"/>
            <a:chExt cx="875232" cy="681148"/>
          </a:xfrm>
        </p:grpSpPr>
        <p:sp>
          <p:nvSpPr>
            <p:cNvPr id="226" name="Multidocument 225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3</a:t>
              </a:r>
              <a:endParaRPr lang="en-US" sz="1700" dirty="0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6884301" y="4069299"/>
            <a:ext cx="905037" cy="338554"/>
            <a:chOff x="2015965" y="4314873"/>
            <a:chExt cx="905037" cy="338554"/>
          </a:xfrm>
        </p:grpSpPr>
        <p:sp>
          <p:nvSpPr>
            <p:cNvPr id="224" name="Rectangle 22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6873414" y="4366843"/>
            <a:ext cx="905037" cy="338554"/>
            <a:chOff x="2015965" y="4314873"/>
            <a:chExt cx="905037" cy="338554"/>
          </a:xfrm>
        </p:grpSpPr>
        <p:sp>
          <p:nvSpPr>
            <p:cNvPr id="222" name="Rectangle 221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1572173" y="3062172"/>
            <a:ext cx="12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987801" y="1182572"/>
            <a:ext cx="12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6377778" y="3118007"/>
            <a:ext cx="12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792" y="669418"/>
            <a:ext cx="290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Map Stage</a:t>
            </a:r>
          </a:p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(1</a:t>
            </a:r>
            <a:r>
              <a:rPr lang="en-US" sz="30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st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Superstep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lang="en-US" sz="3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421491" y="4381653"/>
            <a:ext cx="2385221" cy="1218020"/>
            <a:chOff x="5960493" y="730443"/>
            <a:chExt cx="2385221" cy="1218020"/>
          </a:xfrm>
        </p:grpSpPr>
        <p:sp>
          <p:nvSpPr>
            <p:cNvPr id="78" name="TextBox 77"/>
            <p:cNvSpPr txBox="1"/>
            <p:nvPr/>
          </p:nvSpPr>
          <p:spPr>
            <a:xfrm>
              <a:off x="6242242" y="1579131"/>
              <a:ext cx="160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Master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960493" y="730443"/>
              <a:ext cx="2385221" cy="9031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2690810" y="6071418"/>
            <a:ext cx="3803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Distributed Storage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144" y="-45114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Trebuchet MS"/>
              </a:rPr>
              <a:t>Graph Computations in MR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427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8" grpId="1"/>
      <p:bldP spid="229" grpId="0"/>
      <p:bldP spid="229" grpId="1"/>
      <p:bldP spid="230" grpId="0"/>
      <p:bldP spid="230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51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627622"/>
            <a:ext cx="8915400" cy="626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Can 1"/>
          <p:cNvSpPr/>
          <p:nvPr/>
        </p:nvSpPr>
        <p:spPr>
          <a:xfrm>
            <a:off x="344714" y="5724072"/>
            <a:ext cx="8545286" cy="11339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4268" y="537063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7" idx="1"/>
          </p:cNvCxnSpPr>
          <p:nvPr/>
        </p:nvCxnSpPr>
        <p:spPr>
          <a:xfrm flipH="1" flipV="1">
            <a:off x="4604207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319883" y="2802128"/>
            <a:ext cx="1284324" cy="85831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7" idx="1"/>
            <a:endCxn id="135" idx="3"/>
          </p:cNvCxnSpPr>
          <p:nvPr/>
        </p:nvCxnSpPr>
        <p:spPr>
          <a:xfrm flipH="1">
            <a:off x="3306810" y="3838681"/>
            <a:ext cx="2581721" cy="0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3319883" y="3539785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692343" y="3579178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 rot="18878460">
            <a:off x="4613768" y="2889443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 rot="18846837">
            <a:off x="4249314" y="2755221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 rot="18878460">
            <a:off x="5454858" y="3396337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 rot="18846837">
            <a:off x="3415487" y="3193825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5888531" y="2865474"/>
            <a:ext cx="2176272" cy="2293863"/>
            <a:chOff x="5888531" y="2766697"/>
            <a:chExt cx="2176272" cy="2293863"/>
          </a:xfrm>
        </p:grpSpPr>
        <p:sp>
          <p:nvSpPr>
            <p:cNvPr id="106" name="TextBox 105"/>
            <p:cNvSpPr txBox="1"/>
            <p:nvPr/>
          </p:nvSpPr>
          <p:spPr>
            <a:xfrm>
              <a:off x="6207257" y="4691228"/>
              <a:ext cx="157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3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30538" y="2865474"/>
            <a:ext cx="2176272" cy="2283827"/>
            <a:chOff x="5888531" y="2766697"/>
            <a:chExt cx="2176272" cy="2283827"/>
          </a:xfrm>
        </p:grpSpPr>
        <p:sp>
          <p:nvSpPr>
            <p:cNvPr id="134" name="TextBox 133"/>
            <p:cNvSpPr txBox="1"/>
            <p:nvPr/>
          </p:nvSpPr>
          <p:spPr>
            <a:xfrm>
              <a:off x="5983590" y="4681192"/>
              <a:ext cx="2041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500730" y="558942"/>
            <a:ext cx="2176272" cy="2215671"/>
            <a:chOff x="5888531" y="2497439"/>
            <a:chExt cx="2176272" cy="2215671"/>
          </a:xfrm>
        </p:grpSpPr>
        <p:sp>
          <p:nvSpPr>
            <p:cNvPr id="149" name="TextBox 148"/>
            <p:cNvSpPr txBox="1"/>
            <p:nvPr/>
          </p:nvSpPr>
          <p:spPr>
            <a:xfrm>
              <a:off x="6133642" y="2497439"/>
              <a:ext cx="172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2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88531" y="2900923"/>
              <a:ext cx="2176272" cy="18121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2215017" y="5177480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06" idx="2"/>
          </p:cNvCxnSpPr>
          <p:nvPr/>
        </p:nvCxnSpPr>
        <p:spPr>
          <a:xfrm>
            <a:off x="6996070" y="5159337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606093" y="2766454"/>
            <a:ext cx="0" cy="2921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25221" y="6080299"/>
            <a:ext cx="827803" cy="468137"/>
            <a:chOff x="322411" y="5995422"/>
            <a:chExt cx="875232" cy="681148"/>
          </a:xfrm>
        </p:grpSpPr>
        <p:sp>
          <p:nvSpPr>
            <p:cNvPr id="173" name="Multidocument 172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104990" y="6071516"/>
            <a:ext cx="827803" cy="468137"/>
            <a:chOff x="322411" y="5995422"/>
            <a:chExt cx="875232" cy="681148"/>
          </a:xfrm>
        </p:grpSpPr>
        <p:sp>
          <p:nvSpPr>
            <p:cNvPr id="185" name="Multidocument 1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2</a:t>
              </a:r>
              <a:endParaRPr lang="en-US" sz="17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0954" y="6080299"/>
            <a:ext cx="827803" cy="468137"/>
            <a:chOff x="322411" y="5995422"/>
            <a:chExt cx="875232" cy="681148"/>
          </a:xfrm>
        </p:grpSpPr>
        <p:sp>
          <p:nvSpPr>
            <p:cNvPr id="188" name="Multidocument 1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3</a:t>
              </a:r>
              <a:endParaRPr lang="en-US" sz="1700" dirty="0"/>
            </a:p>
          </p:txBody>
        </p:sp>
      </p:grpSp>
      <p:sp>
        <p:nvSpPr>
          <p:cNvPr id="170" name="Can 169"/>
          <p:cNvSpPr/>
          <p:nvPr/>
        </p:nvSpPr>
        <p:spPr>
          <a:xfrm>
            <a:off x="1189312" y="3915275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2106680" y="4060871"/>
            <a:ext cx="905037" cy="338554"/>
            <a:chOff x="2015965" y="4314873"/>
            <a:chExt cx="905037" cy="338554"/>
          </a:xfrm>
        </p:grpSpPr>
        <p:sp>
          <p:nvSpPr>
            <p:cNvPr id="201" name="Rectangle 20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2095793" y="4358415"/>
            <a:ext cx="905037" cy="338554"/>
            <a:chOff x="2015965" y="4314873"/>
            <a:chExt cx="905037" cy="338554"/>
          </a:xfrm>
        </p:grpSpPr>
        <p:sp>
          <p:nvSpPr>
            <p:cNvPr id="204" name="Rectangle 20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sp>
        <p:nvSpPr>
          <p:cNvPr id="207" name="Can 206"/>
          <p:cNvSpPr/>
          <p:nvPr/>
        </p:nvSpPr>
        <p:spPr>
          <a:xfrm>
            <a:off x="3563073" y="192825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9" name="Group 208"/>
          <p:cNvGrpSpPr/>
          <p:nvPr/>
        </p:nvGrpSpPr>
        <p:grpSpPr>
          <a:xfrm>
            <a:off x="4480441" y="2073849"/>
            <a:ext cx="905037" cy="338554"/>
            <a:chOff x="2015965" y="4314873"/>
            <a:chExt cx="905037" cy="338554"/>
          </a:xfrm>
        </p:grpSpPr>
        <p:sp>
          <p:nvSpPr>
            <p:cNvPr id="213" name="Rectangle 2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469554" y="2371393"/>
            <a:ext cx="905037" cy="338554"/>
            <a:chOff x="2015965" y="4314873"/>
            <a:chExt cx="905037" cy="338554"/>
          </a:xfrm>
        </p:grpSpPr>
        <p:sp>
          <p:nvSpPr>
            <p:cNvPr id="211" name="Rectangle 21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sp>
        <p:nvSpPr>
          <p:cNvPr id="218" name="Can 217"/>
          <p:cNvSpPr/>
          <p:nvPr/>
        </p:nvSpPr>
        <p:spPr>
          <a:xfrm>
            <a:off x="5947977" y="392370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20" name="Group 219"/>
          <p:cNvGrpSpPr/>
          <p:nvPr/>
        </p:nvGrpSpPr>
        <p:grpSpPr>
          <a:xfrm>
            <a:off x="6884301" y="4069299"/>
            <a:ext cx="905037" cy="338554"/>
            <a:chOff x="2015965" y="4314873"/>
            <a:chExt cx="905037" cy="338554"/>
          </a:xfrm>
        </p:grpSpPr>
        <p:sp>
          <p:nvSpPr>
            <p:cNvPr id="224" name="Rectangle 22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6873414" y="4366843"/>
            <a:ext cx="905037" cy="338554"/>
            <a:chOff x="2015965" y="4314873"/>
            <a:chExt cx="905037" cy="338554"/>
          </a:xfrm>
        </p:grpSpPr>
        <p:sp>
          <p:nvSpPr>
            <p:cNvPr id="222" name="Rectangle 221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0792" y="669418"/>
            <a:ext cx="290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Shuffle Stage</a:t>
            </a:r>
          </a:p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(1</a:t>
            </a:r>
            <a:r>
              <a:rPr lang="en-US" sz="30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st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Superstep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lang="en-US" sz="3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3421491" y="4381653"/>
            <a:ext cx="2385221" cy="1218020"/>
            <a:chOff x="5960493" y="730443"/>
            <a:chExt cx="2385221" cy="1218020"/>
          </a:xfrm>
        </p:grpSpPr>
        <p:sp>
          <p:nvSpPr>
            <p:cNvPr id="74" name="TextBox 73"/>
            <p:cNvSpPr txBox="1"/>
            <p:nvPr/>
          </p:nvSpPr>
          <p:spPr>
            <a:xfrm>
              <a:off x="6242242" y="1579131"/>
              <a:ext cx="160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Master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960493" y="730443"/>
              <a:ext cx="2385221" cy="9031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690810" y="6071418"/>
            <a:ext cx="3803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Distributed Storage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8144" y="-45114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Trebuchet MS"/>
              </a:rPr>
              <a:t>Graph Computations in MR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981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399 0.00532 " pathEditMode="relative" ptsTypes="AA">
                                      <p:cBhvr>
                                        <p:cTn id="2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038 -0.0713 " pathEditMode="relative" ptsTypes="AA">
                                      <p:cBhvr>
                                        <p:cTn id="2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0.00741 L -0.11267 0.1069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571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726 0.09352 " pathEditMode="relative" ptsTypes="AA">
                                      <p:cBhvr>
                                        <p:cTn id="3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046 L -0.23316 -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0.1 -0.119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59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76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3" grpId="0" animBg="1"/>
      <p:bldP spid="83" grpId="1" animBg="1"/>
      <p:bldP spid="83" grpId="2" animBg="1"/>
      <p:bldP spid="88" grpId="0" animBg="1"/>
      <p:bldP spid="88" grpId="1" animBg="1"/>
      <p:bldP spid="88" grpId="2" animBg="1"/>
      <p:bldP spid="90" grpId="0" animBg="1"/>
      <p:bldP spid="90" grpId="1" animBg="1"/>
      <p:bldP spid="90" grpId="2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52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627622"/>
            <a:ext cx="8915400" cy="626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Can 1"/>
          <p:cNvSpPr/>
          <p:nvPr/>
        </p:nvSpPr>
        <p:spPr>
          <a:xfrm>
            <a:off x="344714" y="5724072"/>
            <a:ext cx="8545286" cy="11339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4268" y="537063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7" idx="1"/>
          </p:cNvCxnSpPr>
          <p:nvPr/>
        </p:nvCxnSpPr>
        <p:spPr>
          <a:xfrm flipH="1" flipV="1">
            <a:off x="4604207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319883" y="2802128"/>
            <a:ext cx="1284324" cy="85831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7" idx="1"/>
            <a:endCxn id="135" idx="3"/>
          </p:cNvCxnSpPr>
          <p:nvPr/>
        </p:nvCxnSpPr>
        <p:spPr>
          <a:xfrm flipH="1">
            <a:off x="3306810" y="3838681"/>
            <a:ext cx="2581721" cy="0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5888531" y="2865474"/>
            <a:ext cx="2176272" cy="2293863"/>
            <a:chOff x="5888531" y="2766697"/>
            <a:chExt cx="2176272" cy="2293863"/>
          </a:xfrm>
        </p:grpSpPr>
        <p:sp>
          <p:nvSpPr>
            <p:cNvPr id="106" name="TextBox 105"/>
            <p:cNvSpPr txBox="1"/>
            <p:nvPr/>
          </p:nvSpPr>
          <p:spPr>
            <a:xfrm>
              <a:off x="6207257" y="4691228"/>
              <a:ext cx="157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3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30538" y="2865474"/>
            <a:ext cx="2176272" cy="2283827"/>
            <a:chOff x="5888531" y="2766697"/>
            <a:chExt cx="2176272" cy="2283827"/>
          </a:xfrm>
        </p:grpSpPr>
        <p:sp>
          <p:nvSpPr>
            <p:cNvPr id="134" name="TextBox 133"/>
            <p:cNvSpPr txBox="1"/>
            <p:nvPr/>
          </p:nvSpPr>
          <p:spPr>
            <a:xfrm>
              <a:off x="5983590" y="4681192"/>
              <a:ext cx="2041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500730" y="558942"/>
            <a:ext cx="2176272" cy="2215671"/>
            <a:chOff x="5888531" y="2497439"/>
            <a:chExt cx="2176272" cy="2215671"/>
          </a:xfrm>
        </p:grpSpPr>
        <p:sp>
          <p:nvSpPr>
            <p:cNvPr id="149" name="TextBox 148"/>
            <p:cNvSpPr txBox="1"/>
            <p:nvPr/>
          </p:nvSpPr>
          <p:spPr>
            <a:xfrm>
              <a:off x="6133642" y="2497439"/>
              <a:ext cx="172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2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88531" y="2900923"/>
              <a:ext cx="2176272" cy="18121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2215017" y="5177480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06" idx="2"/>
          </p:cNvCxnSpPr>
          <p:nvPr/>
        </p:nvCxnSpPr>
        <p:spPr>
          <a:xfrm>
            <a:off x="6996070" y="5159337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606093" y="2766454"/>
            <a:ext cx="0" cy="2921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690810" y="6071418"/>
            <a:ext cx="3803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Distributed Storage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5221" y="6080299"/>
            <a:ext cx="827803" cy="468137"/>
            <a:chOff x="322411" y="5995422"/>
            <a:chExt cx="875232" cy="681148"/>
          </a:xfrm>
        </p:grpSpPr>
        <p:sp>
          <p:nvSpPr>
            <p:cNvPr id="173" name="Multidocument 172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104990" y="6071516"/>
            <a:ext cx="827803" cy="468137"/>
            <a:chOff x="322411" y="5995422"/>
            <a:chExt cx="875232" cy="681148"/>
          </a:xfrm>
        </p:grpSpPr>
        <p:sp>
          <p:nvSpPr>
            <p:cNvPr id="185" name="Multidocument 1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2</a:t>
              </a:r>
              <a:endParaRPr lang="en-US" sz="17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0954" y="6080299"/>
            <a:ext cx="827803" cy="468137"/>
            <a:chOff x="322411" y="5995422"/>
            <a:chExt cx="875232" cy="681148"/>
          </a:xfrm>
        </p:grpSpPr>
        <p:sp>
          <p:nvSpPr>
            <p:cNvPr id="188" name="Multidocument 1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3</a:t>
              </a:r>
              <a:endParaRPr lang="en-US" sz="1700" dirty="0"/>
            </a:p>
          </p:txBody>
        </p:sp>
      </p:grpSp>
      <p:sp>
        <p:nvSpPr>
          <p:cNvPr id="170" name="Can 169"/>
          <p:cNvSpPr/>
          <p:nvPr/>
        </p:nvSpPr>
        <p:spPr>
          <a:xfrm>
            <a:off x="1207455" y="3933418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1297498" y="4060276"/>
            <a:ext cx="905037" cy="338554"/>
            <a:chOff x="2015965" y="4314873"/>
            <a:chExt cx="905037" cy="338554"/>
          </a:xfrm>
        </p:grpSpPr>
        <p:sp>
          <p:nvSpPr>
            <p:cNvPr id="201" name="Rectangle 20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1</a:t>
              </a:r>
              <a:endParaRPr lang="en-US" sz="1600" dirty="0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1297501" y="4358415"/>
            <a:ext cx="905037" cy="338554"/>
            <a:chOff x="2015965" y="4314873"/>
            <a:chExt cx="905037" cy="338554"/>
          </a:xfrm>
        </p:grpSpPr>
        <p:sp>
          <p:nvSpPr>
            <p:cNvPr id="204" name="Rectangle 20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1</a:t>
              </a:r>
              <a:endParaRPr lang="en-US" sz="1600" dirty="0"/>
            </a:p>
          </p:txBody>
        </p:sp>
      </p:grpSp>
      <p:sp>
        <p:nvSpPr>
          <p:cNvPr id="207" name="Can 206"/>
          <p:cNvSpPr/>
          <p:nvPr/>
        </p:nvSpPr>
        <p:spPr>
          <a:xfrm>
            <a:off x="3581216" y="192825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9" name="Group 208"/>
          <p:cNvGrpSpPr/>
          <p:nvPr/>
        </p:nvGrpSpPr>
        <p:grpSpPr>
          <a:xfrm>
            <a:off x="3772864" y="2073849"/>
            <a:ext cx="905037" cy="338554"/>
            <a:chOff x="2015965" y="4314873"/>
            <a:chExt cx="905037" cy="338554"/>
          </a:xfrm>
        </p:grpSpPr>
        <p:sp>
          <p:nvSpPr>
            <p:cNvPr id="213" name="Rectangle 2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3761977" y="2371393"/>
            <a:ext cx="905037" cy="338554"/>
            <a:chOff x="2015965" y="4314873"/>
            <a:chExt cx="905037" cy="338554"/>
          </a:xfrm>
        </p:grpSpPr>
        <p:sp>
          <p:nvSpPr>
            <p:cNvPr id="211" name="Rectangle 21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5947977" y="3923703"/>
            <a:ext cx="2041002" cy="828408"/>
            <a:chOff x="1170356" y="3915275"/>
            <a:chExt cx="2041002" cy="828408"/>
          </a:xfrm>
        </p:grpSpPr>
        <p:sp>
          <p:nvSpPr>
            <p:cNvPr id="218" name="Can 217"/>
            <p:cNvSpPr/>
            <p:nvPr/>
          </p:nvSpPr>
          <p:spPr>
            <a:xfrm>
              <a:off x="1170356" y="3915275"/>
              <a:ext cx="2041002" cy="828408"/>
            </a:xfrm>
            <a:prstGeom prst="can">
              <a:avLst>
                <a:gd name="adj" fmla="val 22959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1235816" y="4060871"/>
              <a:ext cx="905037" cy="338554"/>
              <a:chOff x="1145101" y="4314873"/>
              <a:chExt cx="905037" cy="338554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1199527" y="4401021"/>
                <a:ext cx="814324" cy="23426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1145101" y="4314873"/>
                <a:ext cx="9050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int-</a:t>
                </a:r>
                <a:r>
                  <a:rPr lang="en-US" sz="1600" dirty="0" smtClean="0"/>
                  <a:t>data</a:t>
                </a:r>
                <a:r>
                  <a:rPr lang="en-US" sz="1600" baseline="-25000" dirty="0"/>
                  <a:t>3</a:t>
                </a:r>
                <a:endParaRPr lang="en-US" sz="1600" dirty="0"/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1261215" y="4358415"/>
              <a:ext cx="905037" cy="338554"/>
              <a:chOff x="1181387" y="4314873"/>
              <a:chExt cx="905037" cy="338554"/>
            </a:xfrm>
          </p:grpSpPr>
          <p:sp>
            <p:nvSpPr>
              <p:cNvPr id="222" name="Rectangle 221"/>
              <p:cNvSpPr/>
              <p:nvPr/>
            </p:nvSpPr>
            <p:spPr>
              <a:xfrm>
                <a:off x="1181387" y="4401021"/>
                <a:ext cx="814324" cy="23426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181387" y="4314873"/>
                <a:ext cx="9050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int-</a:t>
                </a:r>
                <a:r>
                  <a:rPr lang="en-US" sz="1600" dirty="0" smtClean="0"/>
                  <a:t>data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</p:grpSp>
      </p:grpSp>
      <p:sp>
        <p:nvSpPr>
          <p:cNvPr id="228" name="TextBox 227"/>
          <p:cNvSpPr txBox="1"/>
          <p:nvPr/>
        </p:nvSpPr>
        <p:spPr>
          <a:xfrm>
            <a:off x="1463315" y="3098458"/>
            <a:ext cx="143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933372" y="1182572"/>
            <a:ext cx="145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6178205" y="3118007"/>
            <a:ext cx="161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326405" y="6071418"/>
            <a:ext cx="669665" cy="468137"/>
            <a:chOff x="322411" y="5995422"/>
            <a:chExt cx="875232" cy="681148"/>
          </a:xfrm>
        </p:grpSpPr>
        <p:sp>
          <p:nvSpPr>
            <p:cNvPr id="75" name="Multidocument 7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PR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119741" y="6071516"/>
            <a:ext cx="669665" cy="468137"/>
            <a:chOff x="322411" y="5995422"/>
            <a:chExt cx="875232" cy="681148"/>
          </a:xfrm>
        </p:grpSpPr>
        <p:sp>
          <p:nvSpPr>
            <p:cNvPr id="82" name="Multidocument 81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PR</a:t>
              </a:r>
              <a:r>
                <a:rPr lang="en-US" sz="1700" baseline="-25000" dirty="0" smtClean="0"/>
                <a:t>2</a:t>
              </a:r>
              <a:endParaRPr lang="en-US" sz="1700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988979" y="5998749"/>
            <a:ext cx="669665" cy="468137"/>
            <a:chOff x="322411" y="5995422"/>
            <a:chExt cx="875232" cy="681148"/>
          </a:xfrm>
        </p:grpSpPr>
        <p:sp>
          <p:nvSpPr>
            <p:cNvPr id="86" name="Multidocument 85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PR</a:t>
              </a:r>
              <a:r>
                <a:rPr lang="en-US" sz="1700" baseline="-25000" dirty="0" smtClean="0"/>
                <a:t>3</a:t>
              </a:r>
              <a:endParaRPr lang="en-US" sz="1700" dirty="0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270792" y="669418"/>
            <a:ext cx="290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Reduce Stage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(2</a:t>
            </a:r>
            <a:r>
              <a:rPr lang="en-US" sz="30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nd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superstep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lang="en-US" sz="3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3421491" y="4381653"/>
            <a:ext cx="2385221" cy="1218020"/>
            <a:chOff x="5960493" y="730443"/>
            <a:chExt cx="2385221" cy="1218020"/>
          </a:xfrm>
        </p:grpSpPr>
        <p:sp>
          <p:nvSpPr>
            <p:cNvPr id="97" name="TextBox 96"/>
            <p:cNvSpPr txBox="1"/>
            <p:nvPr/>
          </p:nvSpPr>
          <p:spPr>
            <a:xfrm>
              <a:off x="6242242" y="1579131"/>
              <a:ext cx="160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Master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960493" y="730443"/>
              <a:ext cx="2385221" cy="9031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215538" y="4060871"/>
            <a:ext cx="905037" cy="338554"/>
            <a:chOff x="2015965" y="4314873"/>
            <a:chExt cx="905037" cy="338554"/>
          </a:xfrm>
        </p:grpSpPr>
        <p:sp>
          <p:nvSpPr>
            <p:cNvPr id="101" name="Rectangle 10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204651" y="4358415"/>
            <a:ext cx="905037" cy="338554"/>
            <a:chOff x="2015965" y="4314873"/>
            <a:chExt cx="905037" cy="338554"/>
          </a:xfrm>
        </p:grpSpPr>
        <p:sp>
          <p:nvSpPr>
            <p:cNvPr id="104" name="Rectangle 10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680014" y="2073849"/>
            <a:ext cx="905037" cy="338554"/>
            <a:chOff x="2015965" y="4314873"/>
            <a:chExt cx="905037" cy="338554"/>
          </a:xfrm>
        </p:grpSpPr>
        <p:sp>
          <p:nvSpPr>
            <p:cNvPr id="110" name="Rectangle 109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669127" y="2371393"/>
            <a:ext cx="905037" cy="338554"/>
            <a:chOff x="2015965" y="4314873"/>
            <a:chExt cx="905037" cy="338554"/>
          </a:xfrm>
        </p:grpSpPr>
        <p:sp>
          <p:nvSpPr>
            <p:cNvPr id="113" name="Rectangle 1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120160" y="4069299"/>
            <a:ext cx="905037" cy="338554"/>
            <a:chOff x="2015965" y="4314873"/>
            <a:chExt cx="905037" cy="338554"/>
          </a:xfrm>
        </p:grpSpPr>
        <p:sp>
          <p:nvSpPr>
            <p:cNvPr id="116" name="Rectangle 115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109273" y="4366843"/>
            <a:ext cx="905037" cy="338554"/>
            <a:chOff x="2015965" y="4314873"/>
            <a:chExt cx="905037" cy="338554"/>
          </a:xfrm>
        </p:grpSpPr>
        <p:sp>
          <p:nvSpPr>
            <p:cNvPr id="119" name="Rectangle 118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8144" y="-45114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Trebuchet MS"/>
              </a:rPr>
              <a:t>Graph Computations in MR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098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8" grpId="1"/>
      <p:bldP spid="229" grpId="0"/>
      <p:bldP spid="229" grpId="1"/>
      <p:bldP spid="230" grpId="0"/>
      <p:bldP spid="230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53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627622"/>
            <a:ext cx="8915400" cy="626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Can 1"/>
          <p:cNvSpPr/>
          <p:nvPr/>
        </p:nvSpPr>
        <p:spPr>
          <a:xfrm>
            <a:off x="344714" y="5724072"/>
            <a:ext cx="8545286" cy="11339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4268" y="537063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7" idx="1"/>
          </p:cNvCxnSpPr>
          <p:nvPr/>
        </p:nvCxnSpPr>
        <p:spPr>
          <a:xfrm flipH="1" flipV="1">
            <a:off x="4604207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135" idx="3"/>
          </p:cNvCxnSpPr>
          <p:nvPr/>
        </p:nvCxnSpPr>
        <p:spPr>
          <a:xfrm flipH="1">
            <a:off x="3306810" y="2802128"/>
            <a:ext cx="1297397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7" idx="1"/>
            <a:endCxn id="135" idx="3"/>
          </p:cNvCxnSpPr>
          <p:nvPr/>
        </p:nvCxnSpPr>
        <p:spPr>
          <a:xfrm flipH="1">
            <a:off x="3306810" y="3838681"/>
            <a:ext cx="2581721" cy="0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5888531" y="2865474"/>
            <a:ext cx="2176272" cy="2293863"/>
            <a:chOff x="5888531" y="2766697"/>
            <a:chExt cx="2176272" cy="2293863"/>
          </a:xfrm>
        </p:grpSpPr>
        <p:sp>
          <p:nvSpPr>
            <p:cNvPr id="106" name="TextBox 105"/>
            <p:cNvSpPr txBox="1"/>
            <p:nvPr/>
          </p:nvSpPr>
          <p:spPr>
            <a:xfrm>
              <a:off x="6207257" y="4691228"/>
              <a:ext cx="157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3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30538" y="2865474"/>
            <a:ext cx="2176272" cy="2283827"/>
            <a:chOff x="5888531" y="2766697"/>
            <a:chExt cx="2176272" cy="2283827"/>
          </a:xfrm>
        </p:grpSpPr>
        <p:sp>
          <p:nvSpPr>
            <p:cNvPr id="134" name="TextBox 133"/>
            <p:cNvSpPr txBox="1"/>
            <p:nvPr/>
          </p:nvSpPr>
          <p:spPr>
            <a:xfrm>
              <a:off x="5983590" y="4681192"/>
              <a:ext cx="2041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500730" y="558942"/>
            <a:ext cx="2176272" cy="2215671"/>
            <a:chOff x="5888531" y="2497439"/>
            <a:chExt cx="2176272" cy="2215671"/>
          </a:xfrm>
        </p:grpSpPr>
        <p:sp>
          <p:nvSpPr>
            <p:cNvPr id="149" name="TextBox 148"/>
            <p:cNvSpPr txBox="1"/>
            <p:nvPr/>
          </p:nvSpPr>
          <p:spPr>
            <a:xfrm>
              <a:off x="6133642" y="2497439"/>
              <a:ext cx="172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2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88531" y="2900923"/>
              <a:ext cx="2176272" cy="18121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2215017" y="5177480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06" idx="2"/>
          </p:cNvCxnSpPr>
          <p:nvPr/>
        </p:nvCxnSpPr>
        <p:spPr>
          <a:xfrm>
            <a:off x="6996070" y="5159337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606093" y="2766454"/>
            <a:ext cx="0" cy="2921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25221" y="6080299"/>
            <a:ext cx="827803" cy="468137"/>
            <a:chOff x="322411" y="5995422"/>
            <a:chExt cx="875232" cy="681148"/>
          </a:xfrm>
        </p:grpSpPr>
        <p:sp>
          <p:nvSpPr>
            <p:cNvPr id="173" name="Multidocument 172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104990" y="6071516"/>
            <a:ext cx="827803" cy="468137"/>
            <a:chOff x="322411" y="5995422"/>
            <a:chExt cx="875232" cy="681148"/>
          </a:xfrm>
        </p:grpSpPr>
        <p:sp>
          <p:nvSpPr>
            <p:cNvPr id="185" name="Multidocument 1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2</a:t>
              </a:r>
              <a:endParaRPr lang="en-US" sz="17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0954" y="6080299"/>
            <a:ext cx="827803" cy="468137"/>
            <a:chOff x="322411" y="5995422"/>
            <a:chExt cx="875232" cy="681148"/>
          </a:xfrm>
        </p:grpSpPr>
        <p:sp>
          <p:nvSpPr>
            <p:cNvPr id="188" name="Multidocument 1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3</a:t>
              </a:r>
              <a:endParaRPr lang="en-US" sz="1700" dirty="0"/>
            </a:p>
          </p:txBody>
        </p:sp>
      </p:grpSp>
      <p:sp>
        <p:nvSpPr>
          <p:cNvPr id="170" name="Can 169"/>
          <p:cNvSpPr/>
          <p:nvPr/>
        </p:nvSpPr>
        <p:spPr>
          <a:xfrm>
            <a:off x="1189312" y="3915275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1134883" y="4082481"/>
            <a:ext cx="827803" cy="468137"/>
            <a:chOff x="322411" y="5995422"/>
            <a:chExt cx="875232" cy="681148"/>
          </a:xfrm>
        </p:grpSpPr>
        <p:sp>
          <p:nvSpPr>
            <p:cNvPr id="196" name="Multidocument 195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2106680" y="4060871"/>
            <a:ext cx="905037" cy="338554"/>
            <a:chOff x="2015965" y="4314873"/>
            <a:chExt cx="905037" cy="338554"/>
          </a:xfrm>
        </p:grpSpPr>
        <p:sp>
          <p:nvSpPr>
            <p:cNvPr id="201" name="Rectangle 20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2095793" y="4358415"/>
            <a:ext cx="905037" cy="338554"/>
            <a:chOff x="2015965" y="4314873"/>
            <a:chExt cx="905037" cy="338554"/>
          </a:xfrm>
        </p:grpSpPr>
        <p:sp>
          <p:nvSpPr>
            <p:cNvPr id="204" name="Rectangle 20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sp>
        <p:nvSpPr>
          <p:cNvPr id="207" name="Can 206"/>
          <p:cNvSpPr/>
          <p:nvPr/>
        </p:nvSpPr>
        <p:spPr>
          <a:xfrm>
            <a:off x="3563073" y="192825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3508644" y="2095459"/>
            <a:ext cx="827803" cy="468137"/>
            <a:chOff x="322411" y="5995422"/>
            <a:chExt cx="875232" cy="681148"/>
          </a:xfrm>
        </p:grpSpPr>
        <p:sp>
          <p:nvSpPr>
            <p:cNvPr id="215" name="Multidocument 21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2</a:t>
              </a:r>
              <a:endParaRPr lang="en-US" sz="1700" dirty="0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4480441" y="2073849"/>
            <a:ext cx="905037" cy="338554"/>
            <a:chOff x="2015965" y="4314873"/>
            <a:chExt cx="905037" cy="338554"/>
          </a:xfrm>
        </p:grpSpPr>
        <p:sp>
          <p:nvSpPr>
            <p:cNvPr id="213" name="Rectangle 2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469554" y="2371393"/>
            <a:ext cx="905037" cy="338554"/>
            <a:chOff x="2015965" y="4314873"/>
            <a:chExt cx="905037" cy="338554"/>
          </a:xfrm>
        </p:grpSpPr>
        <p:sp>
          <p:nvSpPr>
            <p:cNvPr id="211" name="Rectangle 21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sp>
        <p:nvSpPr>
          <p:cNvPr id="218" name="Can 217"/>
          <p:cNvSpPr/>
          <p:nvPr/>
        </p:nvSpPr>
        <p:spPr>
          <a:xfrm>
            <a:off x="5947977" y="392370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5898393" y="4105020"/>
            <a:ext cx="827803" cy="468137"/>
            <a:chOff x="322411" y="5995422"/>
            <a:chExt cx="875232" cy="681148"/>
          </a:xfrm>
        </p:grpSpPr>
        <p:sp>
          <p:nvSpPr>
            <p:cNvPr id="226" name="Multidocument 225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3</a:t>
              </a:r>
              <a:endParaRPr lang="en-US" sz="1700" dirty="0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6884301" y="4069299"/>
            <a:ext cx="905037" cy="338554"/>
            <a:chOff x="2015965" y="4314873"/>
            <a:chExt cx="905037" cy="338554"/>
          </a:xfrm>
        </p:grpSpPr>
        <p:sp>
          <p:nvSpPr>
            <p:cNvPr id="224" name="Rectangle 22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6873414" y="4366843"/>
            <a:ext cx="905037" cy="338554"/>
            <a:chOff x="2015965" y="4314873"/>
            <a:chExt cx="905037" cy="338554"/>
          </a:xfrm>
        </p:grpSpPr>
        <p:sp>
          <p:nvSpPr>
            <p:cNvPr id="222" name="Rectangle 221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1572173" y="3062172"/>
            <a:ext cx="12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987801" y="1182572"/>
            <a:ext cx="12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6377778" y="3118007"/>
            <a:ext cx="12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792" y="669418"/>
            <a:ext cx="290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Map Stage</a:t>
            </a:r>
          </a:p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(2</a:t>
            </a:r>
            <a:r>
              <a:rPr lang="en-US" sz="30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nd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Superstep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lang="en-US" sz="3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421491" y="4381653"/>
            <a:ext cx="2385221" cy="1218020"/>
            <a:chOff x="5960493" y="730443"/>
            <a:chExt cx="2385221" cy="1218020"/>
          </a:xfrm>
        </p:grpSpPr>
        <p:sp>
          <p:nvSpPr>
            <p:cNvPr id="78" name="TextBox 77"/>
            <p:cNvSpPr txBox="1"/>
            <p:nvPr/>
          </p:nvSpPr>
          <p:spPr>
            <a:xfrm>
              <a:off x="6242242" y="1579131"/>
              <a:ext cx="160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Master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960493" y="730443"/>
              <a:ext cx="2385221" cy="9031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2690810" y="6071418"/>
            <a:ext cx="3803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Distributed Storage 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6326405" y="6071418"/>
            <a:ext cx="669665" cy="468137"/>
            <a:chOff x="322411" y="5995422"/>
            <a:chExt cx="875232" cy="681148"/>
          </a:xfrm>
        </p:grpSpPr>
        <p:sp>
          <p:nvSpPr>
            <p:cNvPr id="71" name="Multidocument 70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PR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119741" y="6071516"/>
            <a:ext cx="669665" cy="468137"/>
            <a:chOff x="322411" y="5995422"/>
            <a:chExt cx="875232" cy="681148"/>
          </a:xfrm>
        </p:grpSpPr>
        <p:sp>
          <p:nvSpPr>
            <p:cNvPr id="75" name="Multidocument 7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PR</a:t>
              </a:r>
              <a:r>
                <a:rPr lang="en-US" sz="1700" baseline="-25000" dirty="0" smtClean="0"/>
                <a:t>2</a:t>
              </a:r>
              <a:endParaRPr lang="en-US" sz="17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988979" y="5998749"/>
            <a:ext cx="669665" cy="468137"/>
            <a:chOff x="322411" y="5995422"/>
            <a:chExt cx="875232" cy="681148"/>
          </a:xfrm>
        </p:grpSpPr>
        <p:sp>
          <p:nvSpPr>
            <p:cNvPr id="80" name="Multidocument 79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PR</a:t>
              </a:r>
              <a:r>
                <a:rPr lang="en-US" sz="1700" baseline="-25000" dirty="0" smtClean="0"/>
                <a:t>3</a:t>
              </a:r>
              <a:endParaRPr lang="en-US" sz="17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200382" y="4387104"/>
            <a:ext cx="669665" cy="410673"/>
            <a:chOff x="322411" y="5995422"/>
            <a:chExt cx="875232" cy="681148"/>
          </a:xfrm>
        </p:grpSpPr>
        <p:sp>
          <p:nvSpPr>
            <p:cNvPr id="85" name="Multidocument 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2411" y="5995422"/>
              <a:ext cx="875232" cy="58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PR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620473" y="2337816"/>
            <a:ext cx="669665" cy="471214"/>
            <a:chOff x="322411" y="5995422"/>
            <a:chExt cx="875232" cy="681148"/>
          </a:xfrm>
        </p:grpSpPr>
        <p:sp>
          <p:nvSpPr>
            <p:cNvPr id="88" name="Multidocument 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PR</a:t>
              </a:r>
              <a:r>
                <a:rPr lang="en-US" sz="1700" baseline="-25000" dirty="0" smtClean="0"/>
                <a:t>2</a:t>
              </a:r>
              <a:endParaRPr lang="en-US" sz="17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041976" y="4362055"/>
            <a:ext cx="669665" cy="421611"/>
            <a:chOff x="322411" y="5995422"/>
            <a:chExt cx="875232" cy="681148"/>
          </a:xfrm>
        </p:grpSpPr>
        <p:sp>
          <p:nvSpPr>
            <p:cNvPr id="91" name="Multidocument 90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22411" y="5995422"/>
              <a:ext cx="875232" cy="571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PR</a:t>
              </a:r>
              <a:r>
                <a:rPr lang="en-US" sz="1700" baseline="-25000" dirty="0" smtClean="0"/>
                <a:t>3</a:t>
              </a:r>
              <a:endParaRPr lang="en-US" sz="1700" dirty="0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18144" y="-45114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Trebuchet MS"/>
              </a:rPr>
              <a:t>Graph Computations in MR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55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8" grpId="1"/>
      <p:bldP spid="229" grpId="0"/>
      <p:bldP spid="229" grpId="1"/>
      <p:bldP spid="230" grpId="0"/>
      <p:bldP spid="230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54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627622"/>
            <a:ext cx="8915400" cy="626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Can 1"/>
          <p:cNvSpPr/>
          <p:nvPr/>
        </p:nvSpPr>
        <p:spPr>
          <a:xfrm>
            <a:off x="344714" y="5724072"/>
            <a:ext cx="8545286" cy="11339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4268" y="537063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7" idx="1"/>
          </p:cNvCxnSpPr>
          <p:nvPr/>
        </p:nvCxnSpPr>
        <p:spPr>
          <a:xfrm flipH="1" flipV="1">
            <a:off x="4604207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319883" y="2802128"/>
            <a:ext cx="1284324" cy="85831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7" idx="1"/>
            <a:endCxn id="135" idx="3"/>
          </p:cNvCxnSpPr>
          <p:nvPr/>
        </p:nvCxnSpPr>
        <p:spPr>
          <a:xfrm flipH="1">
            <a:off x="3306810" y="3838681"/>
            <a:ext cx="2581721" cy="0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3319883" y="3539785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692343" y="3579178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 rot="18878460">
            <a:off x="4613768" y="2889443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 rot="18846837">
            <a:off x="4249314" y="2755221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 rot="18878460">
            <a:off x="5454858" y="3396337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 rot="18846837">
            <a:off x="3415487" y="3193825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5888531" y="2865474"/>
            <a:ext cx="2176272" cy="2293863"/>
            <a:chOff x="5888531" y="2766697"/>
            <a:chExt cx="2176272" cy="2293863"/>
          </a:xfrm>
        </p:grpSpPr>
        <p:sp>
          <p:nvSpPr>
            <p:cNvPr id="106" name="TextBox 105"/>
            <p:cNvSpPr txBox="1"/>
            <p:nvPr/>
          </p:nvSpPr>
          <p:spPr>
            <a:xfrm>
              <a:off x="6207257" y="4691228"/>
              <a:ext cx="157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3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30538" y="2865474"/>
            <a:ext cx="2176272" cy="2283827"/>
            <a:chOff x="5888531" y="2766697"/>
            <a:chExt cx="2176272" cy="2283827"/>
          </a:xfrm>
        </p:grpSpPr>
        <p:sp>
          <p:nvSpPr>
            <p:cNvPr id="134" name="TextBox 133"/>
            <p:cNvSpPr txBox="1"/>
            <p:nvPr/>
          </p:nvSpPr>
          <p:spPr>
            <a:xfrm>
              <a:off x="5983590" y="4681192"/>
              <a:ext cx="2041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500730" y="558942"/>
            <a:ext cx="2176272" cy="2215671"/>
            <a:chOff x="5888531" y="2497439"/>
            <a:chExt cx="2176272" cy="2215671"/>
          </a:xfrm>
        </p:grpSpPr>
        <p:sp>
          <p:nvSpPr>
            <p:cNvPr id="149" name="TextBox 148"/>
            <p:cNvSpPr txBox="1"/>
            <p:nvPr/>
          </p:nvSpPr>
          <p:spPr>
            <a:xfrm>
              <a:off x="6133642" y="2497439"/>
              <a:ext cx="172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2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88531" y="2900923"/>
              <a:ext cx="2176272" cy="18121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2215017" y="5177480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06" idx="2"/>
          </p:cNvCxnSpPr>
          <p:nvPr/>
        </p:nvCxnSpPr>
        <p:spPr>
          <a:xfrm>
            <a:off x="6996070" y="5159337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606093" y="2766454"/>
            <a:ext cx="0" cy="2921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25221" y="6080299"/>
            <a:ext cx="827803" cy="468137"/>
            <a:chOff x="322411" y="5995422"/>
            <a:chExt cx="875232" cy="681148"/>
          </a:xfrm>
        </p:grpSpPr>
        <p:sp>
          <p:nvSpPr>
            <p:cNvPr id="173" name="Multidocument 172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104990" y="6071516"/>
            <a:ext cx="827803" cy="468137"/>
            <a:chOff x="322411" y="5995422"/>
            <a:chExt cx="875232" cy="681148"/>
          </a:xfrm>
        </p:grpSpPr>
        <p:sp>
          <p:nvSpPr>
            <p:cNvPr id="185" name="Multidocument 1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2</a:t>
              </a:r>
              <a:endParaRPr lang="en-US" sz="17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0954" y="6080299"/>
            <a:ext cx="827803" cy="468137"/>
            <a:chOff x="322411" y="5995422"/>
            <a:chExt cx="875232" cy="681148"/>
          </a:xfrm>
        </p:grpSpPr>
        <p:sp>
          <p:nvSpPr>
            <p:cNvPr id="188" name="Multidocument 1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3</a:t>
              </a:r>
              <a:endParaRPr lang="en-US" sz="1700" dirty="0"/>
            </a:p>
          </p:txBody>
        </p:sp>
      </p:grpSp>
      <p:sp>
        <p:nvSpPr>
          <p:cNvPr id="170" name="Can 169"/>
          <p:cNvSpPr/>
          <p:nvPr/>
        </p:nvSpPr>
        <p:spPr>
          <a:xfrm>
            <a:off x="1189312" y="3915275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2106680" y="4060871"/>
            <a:ext cx="905037" cy="338554"/>
            <a:chOff x="2015965" y="4314873"/>
            <a:chExt cx="905037" cy="338554"/>
          </a:xfrm>
        </p:grpSpPr>
        <p:sp>
          <p:nvSpPr>
            <p:cNvPr id="201" name="Rectangle 20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2095793" y="4358415"/>
            <a:ext cx="905037" cy="338554"/>
            <a:chOff x="2015965" y="4314873"/>
            <a:chExt cx="905037" cy="338554"/>
          </a:xfrm>
        </p:grpSpPr>
        <p:sp>
          <p:nvSpPr>
            <p:cNvPr id="204" name="Rectangle 20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sp>
        <p:nvSpPr>
          <p:cNvPr id="207" name="Can 206"/>
          <p:cNvSpPr/>
          <p:nvPr/>
        </p:nvSpPr>
        <p:spPr>
          <a:xfrm>
            <a:off x="3563073" y="192825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9" name="Group 208"/>
          <p:cNvGrpSpPr/>
          <p:nvPr/>
        </p:nvGrpSpPr>
        <p:grpSpPr>
          <a:xfrm>
            <a:off x="4480441" y="2073849"/>
            <a:ext cx="905037" cy="338554"/>
            <a:chOff x="2015965" y="4314873"/>
            <a:chExt cx="905037" cy="338554"/>
          </a:xfrm>
        </p:grpSpPr>
        <p:sp>
          <p:nvSpPr>
            <p:cNvPr id="213" name="Rectangle 2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469554" y="2371393"/>
            <a:ext cx="905037" cy="338554"/>
            <a:chOff x="2015965" y="4314873"/>
            <a:chExt cx="905037" cy="338554"/>
          </a:xfrm>
        </p:grpSpPr>
        <p:sp>
          <p:nvSpPr>
            <p:cNvPr id="211" name="Rectangle 21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sp>
        <p:nvSpPr>
          <p:cNvPr id="218" name="Can 217"/>
          <p:cNvSpPr/>
          <p:nvPr/>
        </p:nvSpPr>
        <p:spPr>
          <a:xfrm>
            <a:off x="5947977" y="392370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20" name="Group 219"/>
          <p:cNvGrpSpPr/>
          <p:nvPr/>
        </p:nvGrpSpPr>
        <p:grpSpPr>
          <a:xfrm>
            <a:off x="6884301" y="4069299"/>
            <a:ext cx="905037" cy="338554"/>
            <a:chOff x="2015965" y="4314873"/>
            <a:chExt cx="905037" cy="338554"/>
          </a:xfrm>
        </p:grpSpPr>
        <p:sp>
          <p:nvSpPr>
            <p:cNvPr id="224" name="Rectangle 22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6873414" y="4366843"/>
            <a:ext cx="905037" cy="338554"/>
            <a:chOff x="2015965" y="4314873"/>
            <a:chExt cx="905037" cy="338554"/>
          </a:xfrm>
        </p:grpSpPr>
        <p:sp>
          <p:nvSpPr>
            <p:cNvPr id="222" name="Rectangle 221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0792" y="669418"/>
            <a:ext cx="290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Shuffle Stage</a:t>
            </a:r>
          </a:p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(2</a:t>
            </a:r>
            <a:r>
              <a:rPr lang="en-US" sz="30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nd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Superstep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lang="en-US" sz="3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3421491" y="4381653"/>
            <a:ext cx="2385221" cy="1218020"/>
            <a:chOff x="5960493" y="730443"/>
            <a:chExt cx="2385221" cy="1218020"/>
          </a:xfrm>
        </p:grpSpPr>
        <p:sp>
          <p:nvSpPr>
            <p:cNvPr id="74" name="TextBox 73"/>
            <p:cNvSpPr txBox="1"/>
            <p:nvPr/>
          </p:nvSpPr>
          <p:spPr>
            <a:xfrm>
              <a:off x="6242242" y="1579131"/>
              <a:ext cx="160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Master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960493" y="730443"/>
              <a:ext cx="2385221" cy="9031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690810" y="6071418"/>
            <a:ext cx="3803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Distributed Storage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8144" y="-45114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Trebuchet MS"/>
              </a:rPr>
              <a:t>Graph Computations in MR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782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399 0.00532 " pathEditMode="relative" ptsTypes="AA">
                                      <p:cBhvr>
                                        <p:cTn id="2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038 -0.0713 " pathEditMode="relative" ptsTypes="AA">
                                      <p:cBhvr>
                                        <p:cTn id="2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0.00741 L -0.11267 0.1069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571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726 0.09352 " pathEditMode="relative" ptsTypes="AA">
                                      <p:cBhvr>
                                        <p:cTn id="3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046 L -0.23316 -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0.1 -0.119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59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76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3" grpId="0" animBg="1"/>
      <p:bldP spid="83" grpId="1" animBg="1"/>
      <p:bldP spid="83" grpId="2" animBg="1"/>
      <p:bldP spid="88" grpId="0" animBg="1"/>
      <p:bldP spid="88" grpId="1" animBg="1"/>
      <p:bldP spid="88" grpId="2" animBg="1"/>
      <p:bldP spid="90" grpId="0" animBg="1"/>
      <p:bldP spid="90" grpId="1" animBg="1"/>
      <p:bldP spid="90" grpId="2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55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627622"/>
            <a:ext cx="8915400" cy="626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Can 1"/>
          <p:cNvSpPr/>
          <p:nvPr/>
        </p:nvSpPr>
        <p:spPr>
          <a:xfrm>
            <a:off x="344714" y="5724072"/>
            <a:ext cx="8545286" cy="11339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4268" y="537063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7" idx="1"/>
          </p:cNvCxnSpPr>
          <p:nvPr/>
        </p:nvCxnSpPr>
        <p:spPr>
          <a:xfrm flipH="1" flipV="1">
            <a:off x="4604207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319883" y="2802128"/>
            <a:ext cx="1284324" cy="85831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7" idx="1"/>
            <a:endCxn id="135" idx="3"/>
          </p:cNvCxnSpPr>
          <p:nvPr/>
        </p:nvCxnSpPr>
        <p:spPr>
          <a:xfrm flipH="1">
            <a:off x="3306810" y="3838681"/>
            <a:ext cx="2581721" cy="0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5888531" y="2865474"/>
            <a:ext cx="2176272" cy="2293863"/>
            <a:chOff x="5888531" y="2766697"/>
            <a:chExt cx="2176272" cy="2293863"/>
          </a:xfrm>
        </p:grpSpPr>
        <p:sp>
          <p:nvSpPr>
            <p:cNvPr id="106" name="TextBox 105"/>
            <p:cNvSpPr txBox="1"/>
            <p:nvPr/>
          </p:nvSpPr>
          <p:spPr>
            <a:xfrm>
              <a:off x="6207257" y="4691228"/>
              <a:ext cx="157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3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30538" y="2865474"/>
            <a:ext cx="2176272" cy="2283827"/>
            <a:chOff x="5888531" y="2766697"/>
            <a:chExt cx="2176272" cy="2283827"/>
          </a:xfrm>
        </p:grpSpPr>
        <p:sp>
          <p:nvSpPr>
            <p:cNvPr id="134" name="TextBox 133"/>
            <p:cNvSpPr txBox="1"/>
            <p:nvPr/>
          </p:nvSpPr>
          <p:spPr>
            <a:xfrm>
              <a:off x="5983590" y="4681192"/>
              <a:ext cx="2041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500730" y="558942"/>
            <a:ext cx="2176272" cy="2215671"/>
            <a:chOff x="5888531" y="2497439"/>
            <a:chExt cx="2176272" cy="2215671"/>
          </a:xfrm>
        </p:grpSpPr>
        <p:sp>
          <p:nvSpPr>
            <p:cNvPr id="149" name="TextBox 148"/>
            <p:cNvSpPr txBox="1"/>
            <p:nvPr/>
          </p:nvSpPr>
          <p:spPr>
            <a:xfrm>
              <a:off x="6133642" y="2497439"/>
              <a:ext cx="172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2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88531" y="2900923"/>
              <a:ext cx="2176272" cy="18121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2215017" y="5177480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06" idx="2"/>
          </p:cNvCxnSpPr>
          <p:nvPr/>
        </p:nvCxnSpPr>
        <p:spPr>
          <a:xfrm>
            <a:off x="6996070" y="5159337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606093" y="2766454"/>
            <a:ext cx="0" cy="2921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690810" y="6071418"/>
            <a:ext cx="3803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Distributed Storage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5221" y="6080299"/>
            <a:ext cx="827803" cy="468137"/>
            <a:chOff x="322411" y="5995422"/>
            <a:chExt cx="875232" cy="681148"/>
          </a:xfrm>
        </p:grpSpPr>
        <p:sp>
          <p:nvSpPr>
            <p:cNvPr id="173" name="Multidocument 172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104990" y="6071516"/>
            <a:ext cx="827803" cy="468137"/>
            <a:chOff x="322411" y="5995422"/>
            <a:chExt cx="875232" cy="681148"/>
          </a:xfrm>
        </p:grpSpPr>
        <p:sp>
          <p:nvSpPr>
            <p:cNvPr id="185" name="Multidocument 1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2</a:t>
              </a:r>
              <a:endParaRPr lang="en-US" sz="17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0954" y="6080299"/>
            <a:ext cx="827803" cy="468137"/>
            <a:chOff x="322411" y="5995422"/>
            <a:chExt cx="875232" cy="681148"/>
          </a:xfrm>
        </p:grpSpPr>
        <p:sp>
          <p:nvSpPr>
            <p:cNvPr id="188" name="Multidocument 1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3</a:t>
              </a:r>
              <a:endParaRPr lang="en-US" sz="1700" dirty="0"/>
            </a:p>
          </p:txBody>
        </p:sp>
      </p:grpSp>
      <p:sp>
        <p:nvSpPr>
          <p:cNvPr id="170" name="Can 169"/>
          <p:cNvSpPr/>
          <p:nvPr/>
        </p:nvSpPr>
        <p:spPr>
          <a:xfrm>
            <a:off x="1207455" y="3933418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1297498" y="4060276"/>
            <a:ext cx="905037" cy="338554"/>
            <a:chOff x="2015965" y="4314873"/>
            <a:chExt cx="905037" cy="338554"/>
          </a:xfrm>
        </p:grpSpPr>
        <p:sp>
          <p:nvSpPr>
            <p:cNvPr id="201" name="Rectangle 20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1</a:t>
              </a:r>
              <a:endParaRPr lang="en-US" sz="1600" dirty="0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1297501" y="4358415"/>
            <a:ext cx="905037" cy="338554"/>
            <a:chOff x="2015965" y="4314873"/>
            <a:chExt cx="905037" cy="338554"/>
          </a:xfrm>
        </p:grpSpPr>
        <p:sp>
          <p:nvSpPr>
            <p:cNvPr id="204" name="Rectangle 20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1</a:t>
              </a:r>
              <a:endParaRPr lang="en-US" sz="1600" dirty="0"/>
            </a:p>
          </p:txBody>
        </p:sp>
      </p:grpSp>
      <p:sp>
        <p:nvSpPr>
          <p:cNvPr id="207" name="Can 206"/>
          <p:cNvSpPr/>
          <p:nvPr/>
        </p:nvSpPr>
        <p:spPr>
          <a:xfrm>
            <a:off x="3581216" y="192825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9" name="Group 208"/>
          <p:cNvGrpSpPr/>
          <p:nvPr/>
        </p:nvGrpSpPr>
        <p:grpSpPr>
          <a:xfrm>
            <a:off x="3772864" y="2073849"/>
            <a:ext cx="905037" cy="338554"/>
            <a:chOff x="2015965" y="4314873"/>
            <a:chExt cx="905037" cy="338554"/>
          </a:xfrm>
        </p:grpSpPr>
        <p:sp>
          <p:nvSpPr>
            <p:cNvPr id="213" name="Rectangle 2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3761977" y="2371393"/>
            <a:ext cx="905037" cy="338554"/>
            <a:chOff x="2015965" y="4314873"/>
            <a:chExt cx="905037" cy="338554"/>
          </a:xfrm>
        </p:grpSpPr>
        <p:sp>
          <p:nvSpPr>
            <p:cNvPr id="211" name="Rectangle 21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5947977" y="3923703"/>
            <a:ext cx="2041002" cy="828408"/>
            <a:chOff x="1170356" y="3915275"/>
            <a:chExt cx="2041002" cy="828408"/>
          </a:xfrm>
        </p:grpSpPr>
        <p:sp>
          <p:nvSpPr>
            <p:cNvPr id="218" name="Can 217"/>
            <p:cNvSpPr/>
            <p:nvPr/>
          </p:nvSpPr>
          <p:spPr>
            <a:xfrm>
              <a:off x="1170356" y="3915275"/>
              <a:ext cx="2041002" cy="828408"/>
            </a:xfrm>
            <a:prstGeom prst="can">
              <a:avLst>
                <a:gd name="adj" fmla="val 22959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1235816" y="4060871"/>
              <a:ext cx="905037" cy="338554"/>
              <a:chOff x="1145101" y="4314873"/>
              <a:chExt cx="905037" cy="338554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1199527" y="4401021"/>
                <a:ext cx="814324" cy="23426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1145101" y="4314873"/>
                <a:ext cx="9050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int-</a:t>
                </a:r>
                <a:r>
                  <a:rPr lang="en-US" sz="1600" dirty="0" smtClean="0"/>
                  <a:t>data</a:t>
                </a:r>
                <a:r>
                  <a:rPr lang="en-US" sz="1600" baseline="-25000" dirty="0"/>
                  <a:t>3</a:t>
                </a:r>
                <a:endParaRPr lang="en-US" sz="1600" dirty="0"/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1261215" y="4358415"/>
              <a:ext cx="905037" cy="338554"/>
              <a:chOff x="1181387" y="4314873"/>
              <a:chExt cx="905037" cy="338554"/>
            </a:xfrm>
          </p:grpSpPr>
          <p:sp>
            <p:nvSpPr>
              <p:cNvPr id="222" name="Rectangle 221"/>
              <p:cNvSpPr/>
              <p:nvPr/>
            </p:nvSpPr>
            <p:spPr>
              <a:xfrm>
                <a:off x="1181387" y="4401021"/>
                <a:ext cx="814324" cy="23426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181387" y="4314873"/>
                <a:ext cx="9050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int-</a:t>
                </a:r>
                <a:r>
                  <a:rPr lang="en-US" sz="1600" dirty="0" smtClean="0"/>
                  <a:t>data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</p:grpSp>
      </p:grpSp>
      <p:sp>
        <p:nvSpPr>
          <p:cNvPr id="228" name="TextBox 227"/>
          <p:cNvSpPr txBox="1"/>
          <p:nvPr/>
        </p:nvSpPr>
        <p:spPr>
          <a:xfrm>
            <a:off x="1463315" y="3098458"/>
            <a:ext cx="143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933372" y="1182572"/>
            <a:ext cx="145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6178205" y="3118007"/>
            <a:ext cx="161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326405" y="6071418"/>
            <a:ext cx="669665" cy="468137"/>
            <a:chOff x="322411" y="5995422"/>
            <a:chExt cx="875232" cy="681148"/>
          </a:xfrm>
        </p:grpSpPr>
        <p:sp>
          <p:nvSpPr>
            <p:cNvPr id="75" name="Multidocument 7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PR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119741" y="6071516"/>
            <a:ext cx="669665" cy="468137"/>
            <a:chOff x="322411" y="5995422"/>
            <a:chExt cx="875232" cy="681148"/>
          </a:xfrm>
        </p:grpSpPr>
        <p:sp>
          <p:nvSpPr>
            <p:cNvPr id="82" name="Multidocument 81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PR</a:t>
              </a:r>
              <a:r>
                <a:rPr lang="en-US" sz="1700" baseline="-25000" dirty="0" smtClean="0"/>
                <a:t>2</a:t>
              </a:r>
              <a:endParaRPr lang="en-US" sz="1700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988979" y="5998749"/>
            <a:ext cx="669665" cy="468137"/>
            <a:chOff x="322411" y="5995422"/>
            <a:chExt cx="875232" cy="681148"/>
          </a:xfrm>
        </p:grpSpPr>
        <p:sp>
          <p:nvSpPr>
            <p:cNvPr id="86" name="Multidocument 85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PR</a:t>
              </a:r>
              <a:r>
                <a:rPr lang="en-US" sz="1700" baseline="-25000" dirty="0" smtClean="0"/>
                <a:t>3</a:t>
              </a:r>
              <a:endParaRPr lang="en-US" sz="1700" dirty="0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270792" y="669418"/>
            <a:ext cx="290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Reduce Stage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(2</a:t>
            </a:r>
            <a:r>
              <a:rPr lang="en-US" sz="30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nd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superstep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lang="en-US" sz="3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3421491" y="4381653"/>
            <a:ext cx="2385221" cy="1218020"/>
            <a:chOff x="5960493" y="730443"/>
            <a:chExt cx="2385221" cy="1218020"/>
          </a:xfrm>
        </p:grpSpPr>
        <p:sp>
          <p:nvSpPr>
            <p:cNvPr id="97" name="TextBox 96"/>
            <p:cNvSpPr txBox="1"/>
            <p:nvPr/>
          </p:nvSpPr>
          <p:spPr>
            <a:xfrm>
              <a:off x="6242242" y="1579131"/>
              <a:ext cx="160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Master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960493" y="730443"/>
              <a:ext cx="2385221" cy="9031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215538" y="4060871"/>
            <a:ext cx="905037" cy="338554"/>
            <a:chOff x="2015965" y="4314873"/>
            <a:chExt cx="905037" cy="338554"/>
          </a:xfrm>
        </p:grpSpPr>
        <p:sp>
          <p:nvSpPr>
            <p:cNvPr id="101" name="Rectangle 10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204651" y="4358415"/>
            <a:ext cx="905037" cy="338554"/>
            <a:chOff x="2015965" y="4314873"/>
            <a:chExt cx="905037" cy="338554"/>
          </a:xfrm>
        </p:grpSpPr>
        <p:sp>
          <p:nvSpPr>
            <p:cNvPr id="104" name="Rectangle 10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680014" y="2073849"/>
            <a:ext cx="905037" cy="338554"/>
            <a:chOff x="2015965" y="4314873"/>
            <a:chExt cx="905037" cy="338554"/>
          </a:xfrm>
        </p:grpSpPr>
        <p:sp>
          <p:nvSpPr>
            <p:cNvPr id="110" name="Rectangle 109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669127" y="2371393"/>
            <a:ext cx="905037" cy="338554"/>
            <a:chOff x="2015965" y="4314873"/>
            <a:chExt cx="905037" cy="338554"/>
          </a:xfrm>
        </p:grpSpPr>
        <p:sp>
          <p:nvSpPr>
            <p:cNvPr id="113" name="Rectangle 1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120160" y="4069299"/>
            <a:ext cx="905037" cy="338554"/>
            <a:chOff x="2015965" y="4314873"/>
            <a:chExt cx="905037" cy="338554"/>
          </a:xfrm>
        </p:grpSpPr>
        <p:sp>
          <p:nvSpPr>
            <p:cNvPr id="116" name="Rectangle 115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109273" y="4366843"/>
            <a:ext cx="905037" cy="338554"/>
            <a:chOff x="2015965" y="4314873"/>
            <a:chExt cx="905037" cy="338554"/>
          </a:xfrm>
        </p:grpSpPr>
        <p:sp>
          <p:nvSpPr>
            <p:cNvPr id="119" name="Rectangle 118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8144" y="-45114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Trebuchet MS"/>
              </a:rPr>
              <a:t>Graph Computations in MR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64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8" grpId="1"/>
      <p:bldP spid="229" grpId="0"/>
      <p:bldP spid="229" grpId="1"/>
      <p:bldP spid="230" grpId="0"/>
      <p:bldP spid="230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56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627622"/>
            <a:ext cx="8915400" cy="626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Can 1"/>
          <p:cNvSpPr/>
          <p:nvPr/>
        </p:nvSpPr>
        <p:spPr>
          <a:xfrm>
            <a:off x="344714" y="5724072"/>
            <a:ext cx="8545286" cy="11339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4268" y="537063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7" idx="1"/>
          </p:cNvCxnSpPr>
          <p:nvPr/>
        </p:nvCxnSpPr>
        <p:spPr>
          <a:xfrm flipH="1" flipV="1">
            <a:off x="4604207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135" idx="3"/>
          </p:cNvCxnSpPr>
          <p:nvPr/>
        </p:nvCxnSpPr>
        <p:spPr>
          <a:xfrm flipH="1">
            <a:off x="3306810" y="2802128"/>
            <a:ext cx="1297397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7" idx="1"/>
            <a:endCxn id="135" idx="3"/>
          </p:cNvCxnSpPr>
          <p:nvPr/>
        </p:nvCxnSpPr>
        <p:spPr>
          <a:xfrm flipH="1">
            <a:off x="3306810" y="3838681"/>
            <a:ext cx="2581721" cy="0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5888531" y="2865474"/>
            <a:ext cx="2176272" cy="2293863"/>
            <a:chOff x="5888531" y="2766697"/>
            <a:chExt cx="2176272" cy="2293863"/>
          </a:xfrm>
        </p:grpSpPr>
        <p:sp>
          <p:nvSpPr>
            <p:cNvPr id="106" name="TextBox 105"/>
            <p:cNvSpPr txBox="1"/>
            <p:nvPr/>
          </p:nvSpPr>
          <p:spPr>
            <a:xfrm>
              <a:off x="6207257" y="4691228"/>
              <a:ext cx="157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3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30538" y="2865474"/>
            <a:ext cx="2176272" cy="2283827"/>
            <a:chOff x="5888531" y="2766697"/>
            <a:chExt cx="2176272" cy="2283827"/>
          </a:xfrm>
        </p:grpSpPr>
        <p:sp>
          <p:nvSpPr>
            <p:cNvPr id="134" name="TextBox 133"/>
            <p:cNvSpPr txBox="1"/>
            <p:nvPr/>
          </p:nvSpPr>
          <p:spPr>
            <a:xfrm>
              <a:off x="5983590" y="4681192"/>
              <a:ext cx="2041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500730" y="558942"/>
            <a:ext cx="2176272" cy="2215671"/>
            <a:chOff x="5888531" y="2497439"/>
            <a:chExt cx="2176272" cy="2215671"/>
          </a:xfrm>
        </p:grpSpPr>
        <p:sp>
          <p:nvSpPr>
            <p:cNvPr id="149" name="TextBox 148"/>
            <p:cNvSpPr txBox="1"/>
            <p:nvPr/>
          </p:nvSpPr>
          <p:spPr>
            <a:xfrm>
              <a:off x="6133642" y="2497439"/>
              <a:ext cx="172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2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88531" y="2900923"/>
              <a:ext cx="2176272" cy="18121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2215017" y="5177480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06" idx="2"/>
          </p:cNvCxnSpPr>
          <p:nvPr/>
        </p:nvCxnSpPr>
        <p:spPr>
          <a:xfrm>
            <a:off x="6996070" y="5159337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606093" y="2766454"/>
            <a:ext cx="0" cy="2921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25221" y="6080299"/>
            <a:ext cx="827803" cy="468137"/>
            <a:chOff x="322411" y="5995422"/>
            <a:chExt cx="875232" cy="681148"/>
          </a:xfrm>
        </p:grpSpPr>
        <p:sp>
          <p:nvSpPr>
            <p:cNvPr id="173" name="Multidocument 172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104990" y="6071516"/>
            <a:ext cx="827803" cy="468137"/>
            <a:chOff x="322411" y="5995422"/>
            <a:chExt cx="875232" cy="681148"/>
          </a:xfrm>
        </p:grpSpPr>
        <p:sp>
          <p:nvSpPr>
            <p:cNvPr id="185" name="Multidocument 1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2</a:t>
              </a:r>
              <a:endParaRPr lang="en-US" sz="17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0954" y="6080299"/>
            <a:ext cx="827803" cy="468137"/>
            <a:chOff x="322411" y="5995422"/>
            <a:chExt cx="875232" cy="681148"/>
          </a:xfrm>
        </p:grpSpPr>
        <p:sp>
          <p:nvSpPr>
            <p:cNvPr id="188" name="Multidocument 1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3</a:t>
              </a:r>
              <a:endParaRPr lang="en-US" sz="1700" dirty="0"/>
            </a:p>
          </p:txBody>
        </p:sp>
      </p:grpSp>
      <p:sp>
        <p:nvSpPr>
          <p:cNvPr id="170" name="Can 169"/>
          <p:cNvSpPr/>
          <p:nvPr/>
        </p:nvSpPr>
        <p:spPr>
          <a:xfrm>
            <a:off x="1189312" y="3915275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1134883" y="4082481"/>
            <a:ext cx="827803" cy="468137"/>
            <a:chOff x="322411" y="5995422"/>
            <a:chExt cx="875232" cy="681148"/>
          </a:xfrm>
        </p:grpSpPr>
        <p:sp>
          <p:nvSpPr>
            <p:cNvPr id="196" name="Multidocument 195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2106680" y="4060871"/>
            <a:ext cx="905037" cy="338554"/>
            <a:chOff x="2015965" y="4314873"/>
            <a:chExt cx="905037" cy="338554"/>
          </a:xfrm>
        </p:grpSpPr>
        <p:sp>
          <p:nvSpPr>
            <p:cNvPr id="201" name="Rectangle 20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2095793" y="4358415"/>
            <a:ext cx="905037" cy="338554"/>
            <a:chOff x="2015965" y="4314873"/>
            <a:chExt cx="905037" cy="338554"/>
          </a:xfrm>
        </p:grpSpPr>
        <p:sp>
          <p:nvSpPr>
            <p:cNvPr id="204" name="Rectangle 20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sp>
        <p:nvSpPr>
          <p:cNvPr id="207" name="Can 206"/>
          <p:cNvSpPr/>
          <p:nvPr/>
        </p:nvSpPr>
        <p:spPr>
          <a:xfrm>
            <a:off x="3563073" y="192825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3508644" y="2095459"/>
            <a:ext cx="827803" cy="468137"/>
            <a:chOff x="322411" y="5995422"/>
            <a:chExt cx="875232" cy="681148"/>
          </a:xfrm>
        </p:grpSpPr>
        <p:sp>
          <p:nvSpPr>
            <p:cNvPr id="215" name="Multidocument 21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2</a:t>
              </a:r>
              <a:endParaRPr lang="en-US" sz="1700" dirty="0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4480441" y="2073849"/>
            <a:ext cx="905037" cy="338554"/>
            <a:chOff x="2015965" y="4314873"/>
            <a:chExt cx="905037" cy="338554"/>
          </a:xfrm>
        </p:grpSpPr>
        <p:sp>
          <p:nvSpPr>
            <p:cNvPr id="213" name="Rectangle 2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469554" y="2371393"/>
            <a:ext cx="905037" cy="338554"/>
            <a:chOff x="2015965" y="4314873"/>
            <a:chExt cx="905037" cy="338554"/>
          </a:xfrm>
        </p:grpSpPr>
        <p:sp>
          <p:nvSpPr>
            <p:cNvPr id="211" name="Rectangle 21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sp>
        <p:nvSpPr>
          <p:cNvPr id="218" name="Can 217"/>
          <p:cNvSpPr/>
          <p:nvPr/>
        </p:nvSpPr>
        <p:spPr>
          <a:xfrm>
            <a:off x="5947977" y="392370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5898393" y="4105020"/>
            <a:ext cx="827803" cy="468137"/>
            <a:chOff x="322411" y="5995422"/>
            <a:chExt cx="875232" cy="681148"/>
          </a:xfrm>
        </p:grpSpPr>
        <p:sp>
          <p:nvSpPr>
            <p:cNvPr id="226" name="Multidocument 225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3</a:t>
              </a:r>
              <a:endParaRPr lang="en-US" sz="1700" dirty="0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6884301" y="4069299"/>
            <a:ext cx="905037" cy="338554"/>
            <a:chOff x="2015965" y="4314873"/>
            <a:chExt cx="905037" cy="338554"/>
          </a:xfrm>
        </p:grpSpPr>
        <p:sp>
          <p:nvSpPr>
            <p:cNvPr id="224" name="Rectangle 22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6873414" y="4366843"/>
            <a:ext cx="905037" cy="338554"/>
            <a:chOff x="2015965" y="4314873"/>
            <a:chExt cx="905037" cy="338554"/>
          </a:xfrm>
        </p:grpSpPr>
        <p:sp>
          <p:nvSpPr>
            <p:cNvPr id="222" name="Rectangle 221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1572173" y="3062172"/>
            <a:ext cx="12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987801" y="1182572"/>
            <a:ext cx="12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6377778" y="3118007"/>
            <a:ext cx="123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map()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792" y="669418"/>
            <a:ext cx="290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Map Stage</a:t>
            </a:r>
          </a:p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(50</a:t>
            </a:r>
            <a:r>
              <a:rPr lang="en-US" sz="30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th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Superstep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lang="en-US" sz="3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421491" y="4381653"/>
            <a:ext cx="2385221" cy="1218020"/>
            <a:chOff x="5960493" y="730443"/>
            <a:chExt cx="2385221" cy="1218020"/>
          </a:xfrm>
        </p:grpSpPr>
        <p:sp>
          <p:nvSpPr>
            <p:cNvPr id="78" name="TextBox 77"/>
            <p:cNvSpPr txBox="1"/>
            <p:nvPr/>
          </p:nvSpPr>
          <p:spPr>
            <a:xfrm>
              <a:off x="6242242" y="1579131"/>
              <a:ext cx="160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Master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960493" y="730443"/>
              <a:ext cx="2385221" cy="9031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2690810" y="6071418"/>
            <a:ext cx="3803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Distributed Storage 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6326405" y="6071418"/>
            <a:ext cx="669665" cy="468137"/>
            <a:chOff x="322411" y="5995422"/>
            <a:chExt cx="875232" cy="681148"/>
          </a:xfrm>
        </p:grpSpPr>
        <p:sp>
          <p:nvSpPr>
            <p:cNvPr id="71" name="Multidocument 70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PR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119741" y="6071516"/>
            <a:ext cx="669665" cy="468137"/>
            <a:chOff x="322411" y="5995422"/>
            <a:chExt cx="875232" cy="681148"/>
          </a:xfrm>
        </p:grpSpPr>
        <p:sp>
          <p:nvSpPr>
            <p:cNvPr id="75" name="Multidocument 7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PR</a:t>
              </a:r>
              <a:r>
                <a:rPr lang="en-US" sz="1700" baseline="-25000" dirty="0" smtClean="0"/>
                <a:t>2</a:t>
              </a:r>
              <a:endParaRPr lang="en-US" sz="17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988979" y="5998749"/>
            <a:ext cx="669665" cy="468137"/>
            <a:chOff x="322411" y="5995422"/>
            <a:chExt cx="875232" cy="681148"/>
          </a:xfrm>
        </p:grpSpPr>
        <p:sp>
          <p:nvSpPr>
            <p:cNvPr id="80" name="Multidocument 79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PR</a:t>
              </a:r>
              <a:r>
                <a:rPr lang="en-US" sz="1700" baseline="-25000" dirty="0" smtClean="0"/>
                <a:t>3</a:t>
              </a:r>
              <a:endParaRPr lang="en-US" sz="17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200382" y="4387104"/>
            <a:ext cx="669665" cy="410673"/>
            <a:chOff x="322411" y="5995422"/>
            <a:chExt cx="875232" cy="681148"/>
          </a:xfrm>
        </p:grpSpPr>
        <p:sp>
          <p:nvSpPr>
            <p:cNvPr id="85" name="Multidocument 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2411" y="5995422"/>
              <a:ext cx="875232" cy="58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PR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620473" y="2337816"/>
            <a:ext cx="669665" cy="471214"/>
            <a:chOff x="322411" y="5995422"/>
            <a:chExt cx="875232" cy="681148"/>
          </a:xfrm>
        </p:grpSpPr>
        <p:sp>
          <p:nvSpPr>
            <p:cNvPr id="88" name="Multidocument 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PR</a:t>
              </a:r>
              <a:r>
                <a:rPr lang="en-US" sz="1700" baseline="-25000" dirty="0" smtClean="0"/>
                <a:t>2</a:t>
              </a:r>
              <a:endParaRPr lang="en-US" sz="17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041976" y="4362055"/>
            <a:ext cx="669665" cy="421611"/>
            <a:chOff x="322411" y="5995422"/>
            <a:chExt cx="875232" cy="681148"/>
          </a:xfrm>
        </p:grpSpPr>
        <p:sp>
          <p:nvSpPr>
            <p:cNvPr id="91" name="Multidocument 90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22411" y="5995422"/>
              <a:ext cx="875232" cy="571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PR</a:t>
              </a:r>
              <a:r>
                <a:rPr lang="en-US" sz="1700" baseline="-25000" dirty="0" smtClean="0"/>
                <a:t>3</a:t>
              </a:r>
              <a:endParaRPr lang="en-US" sz="1700" dirty="0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18144" y="-45114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Trebuchet MS"/>
              </a:rPr>
              <a:t>Graph Computations in MR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58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8" grpId="1"/>
      <p:bldP spid="229" grpId="0"/>
      <p:bldP spid="229" grpId="1"/>
      <p:bldP spid="230" grpId="0"/>
      <p:bldP spid="230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57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627622"/>
            <a:ext cx="8915400" cy="626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Can 1"/>
          <p:cNvSpPr/>
          <p:nvPr/>
        </p:nvSpPr>
        <p:spPr>
          <a:xfrm>
            <a:off x="344714" y="5724072"/>
            <a:ext cx="8545286" cy="11339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4268" y="537063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7" idx="1"/>
          </p:cNvCxnSpPr>
          <p:nvPr/>
        </p:nvCxnSpPr>
        <p:spPr>
          <a:xfrm flipH="1" flipV="1">
            <a:off x="4604207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319883" y="2802128"/>
            <a:ext cx="1284324" cy="85831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7" idx="1"/>
            <a:endCxn id="135" idx="3"/>
          </p:cNvCxnSpPr>
          <p:nvPr/>
        </p:nvCxnSpPr>
        <p:spPr>
          <a:xfrm flipH="1">
            <a:off x="3306810" y="3838681"/>
            <a:ext cx="2581721" cy="0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3319883" y="3539785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692343" y="3579178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 rot="18878460">
            <a:off x="4613768" y="2889443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 rot="18846837">
            <a:off x="4249314" y="2755221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 rot="18878460">
            <a:off x="5454858" y="3396337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 rot="18846837">
            <a:off x="3415487" y="3193825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5888531" y="2865474"/>
            <a:ext cx="2176272" cy="2293863"/>
            <a:chOff x="5888531" y="2766697"/>
            <a:chExt cx="2176272" cy="2293863"/>
          </a:xfrm>
        </p:grpSpPr>
        <p:sp>
          <p:nvSpPr>
            <p:cNvPr id="106" name="TextBox 105"/>
            <p:cNvSpPr txBox="1"/>
            <p:nvPr/>
          </p:nvSpPr>
          <p:spPr>
            <a:xfrm>
              <a:off x="6207257" y="4691228"/>
              <a:ext cx="157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3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30538" y="2865474"/>
            <a:ext cx="2176272" cy="2283827"/>
            <a:chOff x="5888531" y="2766697"/>
            <a:chExt cx="2176272" cy="2283827"/>
          </a:xfrm>
        </p:grpSpPr>
        <p:sp>
          <p:nvSpPr>
            <p:cNvPr id="134" name="TextBox 133"/>
            <p:cNvSpPr txBox="1"/>
            <p:nvPr/>
          </p:nvSpPr>
          <p:spPr>
            <a:xfrm>
              <a:off x="5983590" y="4681192"/>
              <a:ext cx="2041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500730" y="558942"/>
            <a:ext cx="2176272" cy="2215671"/>
            <a:chOff x="5888531" y="2497439"/>
            <a:chExt cx="2176272" cy="2215671"/>
          </a:xfrm>
        </p:grpSpPr>
        <p:sp>
          <p:nvSpPr>
            <p:cNvPr id="149" name="TextBox 148"/>
            <p:cNvSpPr txBox="1"/>
            <p:nvPr/>
          </p:nvSpPr>
          <p:spPr>
            <a:xfrm>
              <a:off x="6133642" y="2497439"/>
              <a:ext cx="172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2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88531" y="2900923"/>
              <a:ext cx="2176272" cy="18121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2215017" y="5177480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06" idx="2"/>
          </p:cNvCxnSpPr>
          <p:nvPr/>
        </p:nvCxnSpPr>
        <p:spPr>
          <a:xfrm>
            <a:off x="6996070" y="5159337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606093" y="2766454"/>
            <a:ext cx="0" cy="2921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25221" y="6080299"/>
            <a:ext cx="827803" cy="468137"/>
            <a:chOff x="322411" y="5995422"/>
            <a:chExt cx="875232" cy="681148"/>
          </a:xfrm>
        </p:grpSpPr>
        <p:sp>
          <p:nvSpPr>
            <p:cNvPr id="173" name="Multidocument 172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104990" y="6071516"/>
            <a:ext cx="827803" cy="468137"/>
            <a:chOff x="322411" y="5995422"/>
            <a:chExt cx="875232" cy="681148"/>
          </a:xfrm>
        </p:grpSpPr>
        <p:sp>
          <p:nvSpPr>
            <p:cNvPr id="185" name="Multidocument 1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2</a:t>
              </a:r>
              <a:endParaRPr lang="en-US" sz="17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0954" y="6080299"/>
            <a:ext cx="827803" cy="468137"/>
            <a:chOff x="322411" y="5995422"/>
            <a:chExt cx="875232" cy="681148"/>
          </a:xfrm>
        </p:grpSpPr>
        <p:sp>
          <p:nvSpPr>
            <p:cNvPr id="188" name="Multidocument 1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3</a:t>
              </a:r>
              <a:endParaRPr lang="en-US" sz="1700" dirty="0"/>
            </a:p>
          </p:txBody>
        </p:sp>
      </p:grpSp>
      <p:sp>
        <p:nvSpPr>
          <p:cNvPr id="170" name="Can 169"/>
          <p:cNvSpPr/>
          <p:nvPr/>
        </p:nvSpPr>
        <p:spPr>
          <a:xfrm>
            <a:off x="1189312" y="3915275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2106680" y="4060871"/>
            <a:ext cx="905037" cy="338554"/>
            <a:chOff x="2015965" y="4314873"/>
            <a:chExt cx="905037" cy="338554"/>
          </a:xfrm>
        </p:grpSpPr>
        <p:sp>
          <p:nvSpPr>
            <p:cNvPr id="201" name="Rectangle 20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2095793" y="4358415"/>
            <a:ext cx="905037" cy="338554"/>
            <a:chOff x="2015965" y="4314873"/>
            <a:chExt cx="905037" cy="338554"/>
          </a:xfrm>
        </p:grpSpPr>
        <p:sp>
          <p:nvSpPr>
            <p:cNvPr id="204" name="Rectangle 20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sp>
        <p:nvSpPr>
          <p:cNvPr id="207" name="Can 206"/>
          <p:cNvSpPr/>
          <p:nvPr/>
        </p:nvSpPr>
        <p:spPr>
          <a:xfrm>
            <a:off x="3563073" y="192825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9" name="Group 208"/>
          <p:cNvGrpSpPr/>
          <p:nvPr/>
        </p:nvGrpSpPr>
        <p:grpSpPr>
          <a:xfrm>
            <a:off x="4480441" y="2073849"/>
            <a:ext cx="905037" cy="338554"/>
            <a:chOff x="2015965" y="4314873"/>
            <a:chExt cx="905037" cy="338554"/>
          </a:xfrm>
        </p:grpSpPr>
        <p:sp>
          <p:nvSpPr>
            <p:cNvPr id="213" name="Rectangle 2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469554" y="2371393"/>
            <a:ext cx="905037" cy="338554"/>
            <a:chOff x="2015965" y="4314873"/>
            <a:chExt cx="905037" cy="338554"/>
          </a:xfrm>
        </p:grpSpPr>
        <p:sp>
          <p:nvSpPr>
            <p:cNvPr id="211" name="Rectangle 21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sp>
        <p:nvSpPr>
          <p:cNvPr id="218" name="Can 217"/>
          <p:cNvSpPr/>
          <p:nvPr/>
        </p:nvSpPr>
        <p:spPr>
          <a:xfrm>
            <a:off x="5947977" y="392370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20" name="Group 219"/>
          <p:cNvGrpSpPr/>
          <p:nvPr/>
        </p:nvGrpSpPr>
        <p:grpSpPr>
          <a:xfrm>
            <a:off x="6884301" y="4069299"/>
            <a:ext cx="905037" cy="338554"/>
            <a:chOff x="2015965" y="4314873"/>
            <a:chExt cx="905037" cy="338554"/>
          </a:xfrm>
        </p:grpSpPr>
        <p:sp>
          <p:nvSpPr>
            <p:cNvPr id="224" name="Rectangle 22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6873414" y="4366843"/>
            <a:ext cx="905037" cy="338554"/>
            <a:chOff x="2015965" y="4314873"/>
            <a:chExt cx="905037" cy="338554"/>
          </a:xfrm>
        </p:grpSpPr>
        <p:sp>
          <p:nvSpPr>
            <p:cNvPr id="222" name="Rectangle 221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0792" y="669418"/>
            <a:ext cx="290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Shuffle Stage</a:t>
            </a:r>
          </a:p>
          <a:p>
            <a:pPr algn="ctr"/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(50</a:t>
            </a:r>
            <a:r>
              <a:rPr lang="en-US" sz="30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th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Superstep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lang="en-US" sz="3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3421491" y="4381653"/>
            <a:ext cx="2385221" cy="1218020"/>
            <a:chOff x="5960493" y="730443"/>
            <a:chExt cx="2385221" cy="1218020"/>
          </a:xfrm>
        </p:grpSpPr>
        <p:sp>
          <p:nvSpPr>
            <p:cNvPr id="74" name="TextBox 73"/>
            <p:cNvSpPr txBox="1"/>
            <p:nvPr/>
          </p:nvSpPr>
          <p:spPr>
            <a:xfrm>
              <a:off x="6242242" y="1579131"/>
              <a:ext cx="160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Master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960493" y="730443"/>
              <a:ext cx="2385221" cy="9031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690810" y="6071418"/>
            <a:ext cx="3803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Distributed Storage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8144" y="-45114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Trebuchet MS"/>
              </a:rPr>
              <a:t>Graph Computations in MR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22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399 0.00532 " pathEditMode="relative" ptsTypes="AA">
                                      <p:cBhvr>
                                        <p:cTn id="2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038 -0.0713 " pathEditMode="relative" ptsTypes="AA">
                                      <p:cBhvr>
                                        <p:cTn id="2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0.00741 L -0.11267 0.1069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571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726 0.09352 " pathEditMode="relative" ptsTypes="AA">
                                      <p:cBhvr>
                                        <p:cTn id="3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046 L -0.23316 -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0.1 -0.119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59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76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3" grpId="0" animBg="1"/>
      <p:bldP spid="83" grpId="1" animBg="1"/>
      <p:bldP spid="83" grpId="2" animBg="1"/>
      <p:bldP spid="88" grpId="0" animBg="1"/>
      <p:bldP spid="88" grpId="1" animBg="1"/>
      <p:bldP spid="88" grpId="2" animBg="1"/>
      <p:bldP spid="90" grpId="0" animBg="1"/>
      <p:bldP spid="90" grpId="1" animBg="1"/>
      <p:bldP spid="90" grpId="2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548437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58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4300" y="627622"/>
            <a:ext cx="8915400" cy="626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Can 1"/>
          <p:cNvSpPr/>
          <p:nvPr/>
        </p:nvSpPr>
        <p:spPr>
          <a:xfrm>
            <a:off x="344714" y="5724072"/>
            <a:ext cx="8545286" cy="11339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4268" y="537063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7" idx="1"/>
          </p:cNvCxnSpPr>
          <p:nvPr/>
        </p:nvCxnSpPr>
        <p:spPr>
          <a:xfrm flipH="1" flipV="1">
            <a:off x="4604207" y="2802128"/>
            <a:ext cx="1284324" cy="103655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319883" y="2802128"/>
            <a:ext cx="1284324" cy="85831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7" idx="1"/>
            <a:endCxn id="135" idx="3"/>
          </p:cNvCxnSpPr>
          <p:nvPr/>
        </p:nvCxnSpPr>
        <p:spPr>
          <a:xfrm flipH="1">
            <a:off x="3306810" y="3838681"/>
            <a:ext cx="2581721" cy="0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5888531" y="2865474"/>
            <a:ext cx="2176272" cy="2293863"/>
            <a:chOff x="5888531" y="2766697"/>
            <a:chExt cx="2176272" cy="2293863"/>
          </a:xfrm>
        </p:grpSpPr>
        <p:sp>
          <p:nvSpPr>
            <p:cNvPr id="106" name="TextBox 105"/>
            <p:cNvSpPr txBox="1"/>
            <p:nvPr/>
          </p:nvSpPr>
          <p:spPr>
            <a:xfrm>
              <a:off x="6207257" y="4691228"/>
              <a:ext cx="157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3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30538" y="2865474"/>
            <a:ext cx="2176272" cy="2283827"/>
            <a:chOff x="5888531" y="2766697"/>
            <a:chExt cx="2176272" cy="2283827"/>
          </a:xfrm>
        </p:grpSpPr>
        <p:sp>
          <p:nvSpPr>
            <p:cNvPr id="134" name="TextBox 133"/>
            <p:cNvSpPr txBox="1"/>
            <p:nvPr/>
          </p:nvSpPr>
          <p:spPr>
            <a:xfrm>
              <a:off x="5983590" y="4681192"/>
              <a:ext cx="2041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1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88531" y="2766697"/>
              <a:ext cx="2176272" cy="19464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500730" y="558942"/>
            <a:ext cx="2176272" cy="2215671"/>
            <a:chOff x="5888531" y="2497439"/>
            <a:chExt cx="2176272" cy="2215671"/>
          </a:xfrm>
        </p:grpSpPr>
        <p:sp>
          <p:nvSpPr>
            <p:cNvPr id="149" name="TextBox 148"/>
            <p:cNvSpPr txBox="1"/>
            <p:nvPr/>
          </p:nvSpPr>
          <p:spPr>
            <a:xfrm>
              <a:off x="6133642" y="2497439"/>
              <a:ext cx="172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Worker 2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888531" y="2900923"/>
              <a:ext cx="2176272" cy="18121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2215017" y="5177480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06" idx="2"/>
          </p:cNvCxnSpPr>
          <p:nvPr/>
        </p:nvCxnSpPr>
        <p:spPr>
          <a:xfrm>
            <a:off x="6996070" y="5159337"/>
            <a:ext cx="0" cy="518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606093" y="2766454"/>
            <a:ext cx="0" cy="2921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690810" y="6071418"/>
            <a:ext cx="3803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Distributed Storage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5221" y="6080299"/>
            <a:ext cx="827803" cy="468137"/>
            <a:chOff x="322411" y="5995422"/>
            <a:chExt cx="875232" cy="681148"/>
          </a:xfrm>
        </p:grpSpPr>
        <p:sp>
          <p:nvSpPr>
            <p:cNvPr id="173" name="Multidocument 172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1104990" y="6071516"/>
            <a:ext cx="827803" cy="468137"/>
            <a:chOff x="322411" y="5995422"/>
            <a:chExt cx="875232" cy="681148"/>
          </a:xfrm>
        </p:grpSpPr>
        <p:sp>
          <p:nvSpPr>
            <p:cNvPr id="185" name="Multidocument 18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2</a:t>
              </a:r>
              <a:endParaRPr lang="en-US" sz="17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980954" y="6080299"/>
            <a:ext cx="827803" cy="468137"/>
            <a:chOff x="322411" y="5995422"/>
            <a:chExt cx="875232" cy="681148"/>
          </a:xfrm>
        </p:grpSpPr>
        <p:sp>
          <p:nvSpPr>
            <p:cNvPr id="188" name="Multidocument 187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GPart</a:t>
              </a:r>
              <a:r>
                <a:rPr lang="en-US" sz="1700" baseline="-25000" dirty="0" smtClean="0"/>
                <a:t>3</a:t>
              </a:r>
              <a:endParaRPr lang="en-US" sz="1700" dirty="0"/>
            </a:p>
          </p:txBody>
        </p:sp>
      </p:grpSp>
      <p:sp>
        <p:nvSpPr>
          <p:cNvPr id="170" name="Can 169"/>
          <p:cNvSpPr/>
          <p:nvPr/>
        </p:nvSpPr>
        <p:spPr>
          <a:xfrm>
            <a:off x="1207455" y="3933418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1297498" y="4060276"/>
            <a:ext cx="905037" cy="338554"/>
            <a:chOff x="2015965" y="4314873"/>
            <a:chExt cx="905037" cy="338554"/>
          </a:xfrm>
        </p:grpSpPr>
        <p:sp>
          <p:nvSpPr>
            <p:cNvPr id="201" name="Rectangle 20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1</a:t>
              </a:r>
              <a:endParaRPr lang="en-US" sz="1600" dirty="0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1297501" y="4358415"/>
            <a:ext cx="905037" cy="338554"/>
            <a:chOff x="2015965" y="4314873"/>
            <a:chExt cx="905037" cy="338554"/>
          </a:xfrm>
        </p:grpSpPr>
        <p:sp>
          <p:nvSpPr>
            <p:cNvPr id="204" name="Rectangle 20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1</a:t>
              </a:r>
              <a:endParaRPr lang="en-US" sz="1600" dirty="0"/>
            </a:p>
          </p:txBody>
        </p:sp>
      </p:grpSp>
      <p:sp>
        <p:nvSpPr>
          <p:cNvPr id="207" name="Can 206"/>
          <p:cNvSpPr/>
          <p:nvPr/>
        </p:nvSpPr>
        <p:spPr>
          <a:xfrm>
            <a:off x="3581216" y="1928253"/>
            <a:ext cx="2041002" cy="828408"/>
          </a:xfrm>
          <a:prstGeom prst="can">
            <a:avLst>
              <a:gd name="adj" fmla="val 22959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9" name="Group 208"/>
          <p:cNvGrpSpPr/>
          <p:nvPr/>
        </p:nvGrpSpPr>
        <p:grpSpPr>
          <a:xfrm>
            <a:off x="3772864" y="2073849"/>
            <a:ext cx="905037" cy="338554"/>
            <a:chOff x="2015965" y="4314873"/>
            <a:chExt cx="905037" cy="338554"/>
          </a:xfrm>
        </p:grpSpPr>
        <p:sp>
          <p:nvSpPr>
            <p:cNvPr id="213" name="Rectangle 2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3761977" y="2371393"/>
            <a:ext cx="905037" cy="338554"/>
            <a:chOff x="2015965" y="4314873"/>
            <a:chExt cx="905037" cy="338554"/>
          </a:xfrm>
        </p:grpSpPr>
        <p:sp>
          <p:nvSpPr>
            <p:cNvPr id="211" name="Rectangle 21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5947977" y="3923703"/>
            <a:ext cx="2041002" cy="828408"/>
            <a:chOff x="1170356" y="3915275"/>
            <a:chExt cx="2041002" cy="828408"/>
          </a:xfrm>
        </p:grpSpPr>
        <p:sp>
          <p:nvSpPr>
            <p:cNvPr id="218" name="Can 217"/>
            <p:cNvSpPr/>
            <p:nvPr/>
          </p:nvSpPr>
          <p:spPr>
            <a:xfrm>
              <a:off x="1170356" y="3915275"/>
              <a:ext cx="2041002" cy="828408"/>
            </a:xfrm>
            <a:prstGeom prst="can">
              <a:avLst>
                <a:gd name="adj" fmla="val 22959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1235816" y="4060871"/>
              <a:ext cx="905037" cy="338554"/>
              <a:chOff x="1145101" y="4314873"/>
              <a:chExt cx="905037" cy="338554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1199527" y="4401021"/>
                <a:ext cx="814324" cy="23426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1145101" y="4314873"/>
                <a:ext cx="9050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int-</a:t>
                </a:r>
                <a:r>
                  <a:rPr lang="en-US" sz="1600" dirty="0" smtClean="0"/>
                  <a:t>data</a:t>
                </a:r>
                <a:r>
                  <a:rPr lang="en-US" sz="1600" baseline="-25000" dirty="0"/>
                  <a:t>3</a:t>
                </a:r>
                <a:endParaRPr lang="en-US" sz="1600" dirty="0"/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1261215" y="4358415"/>
              <a:ext cx="905037" cy="338554"/>
              <a:chOff x="1181387" y="4314873"/>
              <a:chExt cx="905037" cy="338554"/>
            </a:xfrm>
          </p:grpSpPr>
          <p:sp>
            <p:nvSpPr>
              <p:cNvPr id="222" name="Rectangle 221"/>
              <p:cNvSpPr/>
              <p:nvPr/>
            </p:nvSpPr>
            <p:spPr>
              <a:xfrm>
                <a:off x="1181387" y="4401021"/>
                <a:ext cx="814324" cy="23426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181387" y="4314873"/>
                <a:ext cx="9050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int-</a:t>
                </a:r>
                <a:r>
                  <a:rPr lang="en-US" sz="1600" dirty="0" smtClean="0"/>
                  <a:t>data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</p:grpSp>
      </p:grpSp>
      <p:sp>
        <p:nvSpPr>
          <p:cNvPr id="228" name="TextBox 227"/>
          <p:cNvSpPr txBox="1"/>
          <p:nvPr/>
        </p:nvSpPr>
        <p:spPr>
          <a:xfrm>
            <a:off x="1463315" y="3098458"/>
            <a:ext cx="143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933372" y="1182572"/>
            <a:ext cx="145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6178205" y="3118007"/>
            <a:ext cx="161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halkboard"/>
                <a:cs typeface="Chalkboard"/>
              </a:rPr>
              <a:t>reduce()</a:t>
            </a:r>
            <a:endParaRPr lang="en-US" sz="24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326405" y="6071418"/>
            <a:ext cx="669665" cy="468137"/>
            <a:chOff x="322411" y="5995422"/>
            <a:chExt cx="875232" cy="681148"/>
          </a:xfrm>
        </p:grpSpPr>
        <p:sp>
          <p:nvSpPr>
            <p:cNvPr id="75" name="Multidocument 74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PR</a:t>
              </a:r>
              <a:r>
                <a:rPr lang="en-US" sz="1700" baseline="-25000" dirty="0" smtClean="0"/>
                <a:t>1</a:t>
              </a:r>
              <a:endParaRPr lang="en-US" sz="17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119741" y="6071516"/>
            <a:ext cx="669665" cy="468137"/>
            <a:chOff x="322411" y="5995422"/>
            <a:chExt cx="875232" cy="681148"/>
          </a:xfrm>
        </p:grpSpPr>
        <p:sp>
          <p:nvSpPr>
            <p:cNvPr id="82" name="Multidocument 81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PR</a:t>
              </a:r>
              <a:r>
                <a:rPr lang="en-US" sz="1700" baseline="-25000" dirty="0" smtClean="0"/>
                <a:t>2</a:t>
              </a:r>
              <a:endParaRPr lang="en-US" sz="1700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988979" y="5998749"/>
            <a:ext cx="669665" cy="468137"/>
            <a:chOff x="322411" y="5995422"/>
            <a:chExt cx="875232" cy="681148"/>
          </a:xfrm>
        </p:grpSpPr>
        <p:sp>
          <p:nvSpPr>
            <p:cNvPr id="86" name="Multidocument 85"/>
            <p:cNvSpPr/>
            <p:nvPr/>
          </p:nvSpPr>
          <p:spPr>
            <a:xfrm>
              <a:off x="374241" y="6008375"/>
              <a:ext cx="774440" cy="668195"/>
            </a:xfrm>
            <a:prstGeom prst="flowChartMultidocumen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2411" y="5995422"/>
              <a:ext cx="875232" cy="51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PR</a:t>
              </a:r>
              <a:r>
                <a:rPr lang="en-US" sz="1700" baseline="-25000" dirty="0" smtClean="0"/>
                <a:t>3</a:t>
              </a:r>
              <a:endParaRPr lang="en-US" sz="1700" dirty="0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270792" y="669418"/>
            <a:ext cx="290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Reduce Stage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(50</a:t>
            </a:r>
            <a:r>
              <a:rPr lang="en-US" sz="3000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th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superstep</a:t>
            </a:r>
            <a:r>
              <a:rPr lang="en-US" sz="3000" dirty="0" smtClean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lang="en-US" sz="3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3421491" y="4381653"/>
            <a:ext cx="2385221" cy="1218020"/>
            <a:chOff x="5960493" y="730443"/>
            <a:chExt cx="2385221" cy="1218020"/>
          </a:xfrm>
        </p:grpSpPr>
        <p:sp>
          <p:nvSpPr>
            <p:cNvPr id="97" name="TextBox 96"/>
            <p:cNvSpPr txBox="1"/>
            <p:nvPr/>
          </p:nvSpPr>
          <p:spPr>
            <a:xfrm>
              <a:off x="6242242" y="1579131"/>
              <a:ext cx="160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Master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960493" y="730443"/>
              <a:ext cx="2385221" cy="9031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215538" y="4060871"/>
            <a:ext cx="905037" cy="338554"/>
            <a:chOff x="2015965" y="4314873"/>
            <a:chExt cx="905037" cy="338554"/>
          </a:xfrm>
        </p:grpSpPr>
        <p:sp>
          <p:nvSpPr>
            <p:cNvPr id="101" name="Rectangle 100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204651" y="4358415"/>
            <a:ext cx="905037" cy="338554"/>
            <a:chOff x="2015965" y="4314873"/>
            <a:chExt cx="905037" cy="338554"/>
          </a:xfrm>
        </p:grpSpPr>
        <p:sp>
          <p:nvSpPr>
            <p:cNvPr id="104" name="Rectangle 103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680014" y="2073849"/>
            <a:ext cx="905037" cy="338554"/>
            <a:chOff x="2015965" y="4314873"/>
            <a:chExt cx="905037" cy="338554"/>
          </a:xfrm>
        </p:grpSpPr>
        <p:sp>
          <p:nvSpPr>
            <p:cNvPr id="110" name="Rectangle 109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669127" y="2371393"/>
            <a:ext cx="905037" cy="338554"/>
            <a:chOff x="2015965" y="4314873"/>
            <a:chExt cx="905037" cy="338554"/>
          </a:xfrm>
        </p:grpSpPr>
        <p:sp>
          <p:nvSpPr>
            <p:cNvPr id="113" name="Rectangle 112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3</a:t>
              </a:r>
              <a:endParaRPr lang="en-US" sz="1600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120160" y="4069299"/>
            <a:ext cx="905037" cy="338554"/>
            <a:chOff x="2015965" y="4314873"/>
            <a:chExt cx="905037" cy="338554"/>
          </a:xfrm>
        </p:grpSpPr>
        <p:sp>
          <p:nvSpPr>
            <p:cNvPr id="116" name="Rectangle 115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109273" y="4366843"/>
            <a:ext cx="905037" cy="338554"/>
            <a:chOff x="2015965" y="4314873"/>
            <a:chExt cx="905037" cy="338554"/>
          </a:xfrm>
        </p:grpSpPr>
        <p:sp>
          <p:nvSpPr>
            <p:cNvPr id="119" name="Rectangle 118"/>
            <p:cNvSpPr/>
            <p:nvPr/>
          </p:nvSpPr>
          <p:spPr>
            <a:xfrm>
              <a:off x="2034105" y="4401021"/>
              <a:ext cx="814324" cy="234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015965" y="4314873"/>
              <a:ext cx="90503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int-</a:t>
              </a:r>
              <a:r>
                <a:rPr lang="en-US" sz="1600" dirty="0" smtClean="0"/>
                <a:t>data</a:t>
              </a:r>
              <a:r>
                <a:rPr lang="en-US" sz="1600" baseline="-25000" dirty="0"/>
                <a:t>2</a:t>
              </a:r>
              <a:endParaRPr lang="en-US" sz="1600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6038836" y="867188"/>
            <a:ext cx="2905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rgbClr val="FF0000"/>
                </a:solidFill>
                <a:latin typeface="Trebuchet MS"/>
                <a:cs typeface="Trebuchet MS"/>
              </a:rPr>
              <a:t>Reads G and PR values from disk 50 times!!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8144" y="-45114"/>
            <a:ext cx="9191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Trebuchet MS"/>
              </a:rPr>
              <a:t>Graph Computations in MR</a:t>
            </a:r>
            <a:endParaRPr lang="en-US" sz="32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583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8" grpId="1"/>
      <p:bldP spid="229" grpId="0"/>
      <p:bldP spid="229" grpId="1"/>
      <p:bldP spid="230" grpId="0"/>
      <p:bldP spid="230" grpId="1"/>
      <p:bldP spid="8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01599" y="983655"/>
            <a:ext cx="8623300" cy="311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0000C0"/>
                </a:solidFill>
                <a:latin typeface="Trebuchet MS"/>
                <a:cs typeface="Trebuchet MS"/>
              </a:rPr>
              <a:t>Originally from Google. Open sources: Apache </a:t>
            </a:r>
            <a:r>
              <a:rPr lang="en-US" sz="2200" dirty="0" err="1" smtClean="0">
                <a:solidFill>
                  <a:srgbClr val="0000C0"/>
                </a:solidFill>
                <a:latin typeface="Trebuchet MS"/>
                <a:cs typeface="Trebuchet MS"/>
              </a:rPr>
              <a:t>Giraph</a:t>
            </a:r>
            <a:r>
              <a:rPr lang="en-US" sz="2200" dirty="0" smtClean="0">
                <a:solidFill>
                  <a:srgbClr val="0000C0"/>
                </a:solidFill>
                <a:latin typeface="Trebuchet MS"/>
                <a:cs typeface="Trebuchet MS"/>
              </a:rPr>
              <a:t>, GPS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B90000"/>
                </a:solidFill>
                <a:latin typeface="Trebuchet MS"/>
                <a:cs typeface="Trebuchet MS"/>
              </a:rPr>
              <a:t>Batch </a:t>
            </a:r>
            <a:r>
              <a:rPr lang="en-US" sz="2200" dirty="0" smtClean="0">
                <a:solidFill>
                  <a:srgbClr val="B90000"/>
                </a:solidFill>
                <a:latin typeface="Trebuchet MS"/>
                <a:cs typeface="Trebuchet MS"/>
              </a:rPr>
              <a:t>algorithms on large scale graphs: </a:t>
            </a:r>
            <a:r>
              <a:rPr lang="en-US" sz="2200" dirty="0" err="1" smtClean="0">
                <a:solidFill>
                  <a:srgbClr val="0000C0"/>
                </a:solidFill>
                <a:latin typeface="Trebuchet MS"/>
                <a:cs typeface="Trebuchet MS"/>
              </a:rPr>
              <a:t>e.g</a:t>
            </a:r>
            <a:r>
              <a:rPr lang="en-US" sz="2200" dirty="0" smtClean="0">
                <a:solidFill>
                  <a:srgbClr val="B90000"/>
                </a:solidFill>
                <a:latin typeface="Trebuchet MS"/>
                <a:cs typeface="Trebuchet MS"/>
              </a:rPr>
              <a:t> </a:t>
            </a:r>
            <a:r>
              <a:rPr lang="en-US" sz="2200" dirty="0" smtClean="0">
                <a:solidFill>
                  <a:srgbClr val="0000C0"/>
                </a:solidFill>
                <a:latin typeface="Trebuchet MS"/>
                <a:cs typeface="Trebuchet MS"/>
              </a:rPr>
              <a:t>PageRank, single source shortest paths, connected components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0000C0"/>
                </a:solidFill>
                <a:latin typeface="Trebuchet MS"/>
                <a:cs typeface="Trebuchet MS"/>
              </a:rPr>
              <a:t>Data model is a </a:t>
            </a:r>
            <a:r>
              <a:rPr lang="en-US" sz="2200" dirty="0" smtClean="0">
                <a:solidFill>
                  <a:srgbClr val="B90000"/>
                </a:solidFill>
                <a:latin typeface="Trebuchet MS"/>
                <a:cs typeface="Trebuchet MS"/>
              </a:rPr>
              <a:t>directed graph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200" dirty="0">
                <a:solidFill>
                  <a:srgbClr val="0000C0"/>
                </a:solidFill>
                <a:latin typeface="Trebuchet MS"/>
                <a:cs typeface="Trebuchet MS"/>
              </a:rPr>
              <a:t>Each vertex has a </a:t>
            </a:r>
            <a:r>
              <a:rPr lang="en-US" sz="2200" dirty="0">
                <a:solidFill>
                  <a:srgbClr val="B90000"/>
                </a:solidFill>
                <a:latin typeface="Trebuchet MS"/>
                <a:cs typeface="Trebuchet MS"/>
              </a:rPr>
              <a:t>value</a:t>
            </a:r>
            <a:r>
              <a:rPr lang="en-US" sz="2200" dirty="0">
                <a:solidFill>
                  <a:srgbClr val="0000C0"/>
                </a:solidFill>
                <a:latin typeface="Trebuchet MS"/>
                <a:cs typeface="Trebuchet MS"/>
              </a:rPr>
              <a:t> and an </a:t>
            </a:r>
            <a:r>
              <a:rPr lang="en-US" sz="2200" dirty="0">
                <a:solidFill>
                  <a:srgbClr val="B90000"/>
                </a:solidFill>
                <a:latin typeface="Trebuchet MS"/>
                <a:cs typeface="Trebuchet MS"/>
              </a:rPr>
              <a:t>active/inactive</a:t>
            </a:r>
            <a:r>
              <a:rPr lang="en-US" sz="2200" dirty="0">
                <a:solidFill>
                  <a:srgbClr val="0000C0"/>
                </a:solidFill>
                <a:latin typeface="Trebuchet MS"/>
                <a:cs typeface="Trebuchet MS"/>
              </a:rPr>
              <a:t> </a:t>
            </a:r>
            <a:r>
              <a:rPr lang="en-US" sz="2200" dirty="0" smtClean="0">
                <a:solidFill>
                  <a:srgbClr val="0000C0"/>
                </a:solidFill>
                <a:latin typeface="Trebuchet MS"/>
                <a:cs typeface="Trebuchet MS"/>
              </a:rPr>
              <a:t>flag (edges may also have values)</a:t>
            </a:r>
          </a:p>
        </p:txBody>
      </p:sp>
      <p:sp>
        <p:nvSpPr>
          <p:cNvPr id="7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07150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59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166180" y="4618563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1.2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66180" y="5837763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4.0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53680" y="5380563"/>
            <a:ext cx="914400" cy="9144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3.8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638800" y="5380563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0.7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36680" y="5380563"/>
            <a:ext cx="914400" cy="9144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000000"/>
                </a:solidFill>
                <a:latin typeface="Trebuchet MS"/>
                <a:cs typeface="Trebuchet MS"/>
              </a:rPr>
              <a:t>0</a:t>
            </a:r>
            <a:r>
              <a:rPr lang="en-US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.2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2180" y="5228163"/>
            <a:ext cx="914400" cy="9144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000000"/>
                </a:solidFill>
                <a:latin typeface="Trebuchet MS"/>
                <a:cs typeface="Trebuchet MS"/>
              </a:rPr>
              <a:t>2.3</a:t>
            </a:r>
            <a:endParaRPr lang="en-US" sz="25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3" name="Straight Arrow Connector 2"/>
          <p:cNvCxnSpPr>
            <a:stCxn id="6" idx="6"/>
            <a:endCxn id="18" idx="1"/>
          </p:cNvCxnSpPr>
          <p:nvPr/>
        </p:nvCxnSpPr>
        <p:spPr>
          <a:xfrm>
            <a:off x="3080580" y="5075763"/>
            <a:ext cx="2692131" cy="43871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6"/>
            <a:endCxn id="19" idx="2"/>
          </p:cNvCxnSpPr>
          <p:nvPr/>
        </p:nvCxnSpPr>
        <p:spPr>
          <a:xfrm>
            <a:off x="6553200" y="5837763"/>
            <a:ext cx="88348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6"/>
            <a:endCxn id="18" idx="2"/>
          </p:cNvCxnSpPr>
          <p:nvPr/>
        </p:nvCxnSpPr>
        <p:spPr>
          <a:xfrm>
            <a:off x="4668080" y="5837763"/>
            <a:ext cx="97072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2"/>
            <a:endCxn id="20" idx="5"/>
          </p:cNvCxnSpPr>
          <p:nvPr/>
        </p:nvCxnSpPr>
        <p:spPr>
          <a:xfrm flipH="1" flipV="1">
            <a:off x="1422669" y="6008652"/>
            <a:ext cx="743511" cy="28631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2"/>
            <a:endCxn id="20" idx="7"/>
          </p:cNvCxnSpPr>
          <p:nvPr/>
        </p:nvCxnSpPr>
        <p:spPr>
          <a:xfrm flipH="1">
            <a:off x="1422669" y="5075763"/>
            <a:ext cx="743511" cy="28631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6"/>
            <a:endCxn id="17" idx="2"/>
          </p:cNvCxnSpPr>
          <p:nvPr/>
        </p:nvCxnSpPr>
        <p:spPr>
          <a:xfrm flipV="1">
            <a:off x="3080580" y="5837763"/>
            <a:ext cx="673100" cy="4572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1599" y="90958"/>
            <a:ext cx="88181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kern="0" dirty="0" err="1" smtClean="0">
                <a:solidFill>
                  <a:srgbClr val="000000"/>
                </a:solidFill>
                <a:latin typeface="Trebuchet MS"/>
              </a:rPr>
              <a:t>Pregel</a:t>
            </a:r>
            <a:r>
              <a:rPr lang="en-US" sz="3400" kern="0" dirty="0" smtClean="0">
                <a:solidFill>
                  <a:srgbClr val="000000"/>
                </a:solidFill>
                <a:latin typeface="Trebuchet MS"/>
              </a:rPr>
              <a:t> (</a:t>
            </a:r>
            <a:r>
              <a:rPr lang="en-US" sz="3400" kern="0" dirty="0" err="1" smtClean="0">
                <a:solidFill>
                  <a:srgbClr val="000000"/>
                </a:solidFill>
                <a:latin typeface="Trebuchet MS"/>
              </a:rPr>
              <a:t>Malewicz</a:t>
            </a:r>
            <a:r>
              <a:rPr lang="en-US" sz="3400" kern="0" dirty="0" smtClean="0">
                <a:solidFill>
                  <a:srgbClr val="000000"/>
                </a:solidFill>
                <a:latin typeface="Trebuchet MS"/>
              </a:rPr>
              <a:t> et al., SIGMOD ‘10)</a:t>
            </a:r>
            <a:endParaRPr lang="en-US" sz="34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2619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>
                <a:solidFill>
                  <a:srgbClr val="000000"/>
                </a:solidFill>
                <a:latin typeface="Trebuchet MS"/>
              </a:rPr>
              <a:t>Bulk Synchronous Parallel Systems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6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99143" y="943430"/>
            <a:ext cx="8520581" cy="57331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611" y="2985590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06897" y="4131233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38230" y="1157354"/>
            <a:ext cx="23059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49796" y="5553749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85614" y="4178446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16071" y="1551207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88531" y="3024983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19841" y="4417446"/>
            <a:ext cx="2172502" cy="1154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45" name="Straight Arrow Connector 44"/>
          <p:cNvCxnSpPr>
            <a:stCxn id="44" idx="0"/>
            <a:endCxn id="42" idx="2"/>
          </p:cNvCxnSpPr>
          <p:nvPr/>
        </p:nvCxnSpPr>
        <p:spPr>
          <a:xfrm flipH="1" flipV="1">
            <a:off x="4604207" y="2703351"/>
            <a:ext cx="1885" cy="1714095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1"/>
            <a:endCxn id="42" idx="2"/>
          </p:cNvCxnSpPr>
          <p:nvPr/>
        </p:nvCxnSpPr>
        <p:spPr>
          <a:xfrm flipH="1" flipV="1">
            <a:off x="4604207" y="2703351"/>
            <a:ext cx="1284324" cy="89770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2" idx="2"/>
            <a:endCxn id="37" idx="3"/>
          </p:cNvCxnSpPr>
          <p:nvPr/>
        </p:nvCxnSpPr>
        <p:spPr>
          <a:xfrm flipH="1">
            <a:off x="3319883" y="2703351"/>
            <a:ext cx="1284324" cy="85831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0"/>
            <a:endCxn id="37" idx="3"/>
          </p:cNvCxnSpPr>
          <p:nvPr/>
        </p:nvCxnSpPr>
        <p:spPr>
          <a:xfrm flipH="1" flipV="1">
            <a:off x="3319883" y="3561662"/>
            <a:ext cx="1286209" cy="85578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1"/>
            <a:endCxn id="44" idx="0"/>
          </p:cNvCxnSpPr>
          <p:nvPr/>
        </p:nvCxnSpPr>
        <p:spPr>
          <a:xfrm flipH="1">
            <a:off x="4606092" y="3601055"/>
            <a:ext cx="1282439" cy="81639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1"/>
            <a:endCxn id="37" idx="3"/>
          </p:cNvCxnSpPr>
          <p:nvPr/>
        </p:nvCxnSpPr>
        <p:spPr>
          <a:xfrm flipH="1" flipV="1">
            <a:off x="3319883" y="3561662"/>
            <a:ext cx="2568648" cy="3939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43611" y="3009522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19841" y="1532033"/>
            <a:ext cx="2172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10926" y="4427660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888531" y="3045808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6254" y="1215623"/>
            <a:ext cx="1115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Global Clock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28787" y="1012209"/>
            <a:ext cx="1546450" cy="1545997"/>
            <a:chOff x="1428787" y="1012209"/>
            <a:chExt cx="1546450" cy="1545997"/>
          </a:xfrm>
        </p:grpSpPr>
        <p:pic>
          <p:nvPicPr>
            <p:cNvPr id="3" name="Picture 2" descr="simple-cloc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787" y="1012209"/>
              <a:ext cx="1546450" cy="1545997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H="1" flipV="1">
              <a:off x="1723571" y="1572852"/>
              <a:ext cx="471714" cy="2414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2195285" y="1821270"/>
              <a:ext cx="526144" cy="1117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399143" y="6061988"/>
            <a:ext cx="852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990000"/>
                </a:solidFill>
                <a:latin typeface="Trebuchet MS"/>
                <a:cs typeface="Trebuchet MS"/>
              </a:rPr>
              <a:t>Superstep</a:t>
            </a:r>
            <a:r>
              <a:rPr lang="en-US" sz="3600" dirty="0" smtClean="0">
                <a:solidFill>
                  <a:srgbClr val="990000"/>
                </a:solidFill>
                <a:latin typeface="Trebuchet MS"/>
                <a:cs typeface="Trebuchet MS"/>
              </a:rPr>
              <a:t> n </a:t>
            </a:r>
            <a:r>
              <a:rPr lang="en-US" sz="3600" dirty="0" smtClean="0">
                <a:solidFill>
                  <a:srgbClr val="990000"/>
                </a:solidFill>
                <a:latin typeface="Trebuchet MS"/>
                <a:cs typeface="Trebuchet MS"/>
              </a:rPr>
              <a:t>(nth Clock Tick)</a:t>
            </a:r>
            <a:endParaRPr lang="en-US" sz="3600" dirty="0">
              <a:solidFill>
                <a:srgbClr val="990000"/>
              </a:solidFill>
              <a:latin typeface="Trebuchet MS"/>
              <a:cs typeface="Trebuchet MS"/>
            </a:endParaRPr>
          </a:p>
        </p:txBody>
      </p:sp>
      <p:sp>
        <p:nvSpPr>
          <p:cNvPr id="57" name="Multidocument 56"/>
          <p:cNvSpPr/>
          <p:nvPr/>
        </p:nvSpPr>
        <p:spPr>
          <a:xfrm>
            <a:off x="3740365" y="2200713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" name="Multidocument 57"/>
          <p:cNvSpPr/>
          <p:nvPr/>
        </p:nvSpPr>
        <p:spPr>
          <a:xfrm>
            <a:off x="1374248" y="3621716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" name="Multidocument 58"/>
          <p:cNvSpPr/>
          <p:nvPr/>
        </p:nvSpPr>
        <p:spPr>
          <a:xfrm>
            <a:off x="6156991" y="3675967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" name="Multidocument 59"/>
          <p:cNvSpPr/>
          <p:nvPr/>
        </p:nvSpPr>
        <p:spPr>
          <a:xfrm>
            <a:off x="3757972" y="5027811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517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kern="0" dirty="0" err="1" smtClean="0">
                <a:solidFill>
                  <a:srgbClr val="000000"/>
                </a:solidFill>
                <a:latin typeface="Trebuchet MS"/>
              </a:rPr>
              <a:t>Pregel</a:t>
            </a:r>
            <a:endParaRPr lang="en-US" sz="34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60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140833" y="963742"/>
            <a:ext cx="6763142" cy="46705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22" name="Picture 21" descr="programmer-ic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" y="5913711"/>
            <a:ext cx="1101496" cy="92906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250976" y="976442"/>
            <a:ext cx="6542857" cy="4665941"/>
            <a:chOff x="341941" y="863596"/>
            <a:chExt cx="8577783" cy="6013306"/>
          </a:xfrm>
        </p:grpSpPr>
        <p:sp>
          <p:nvSpPr>
            <p:cNvPr id="37" name="Rectangle 36"/>
            <p:cNvSpPr/>
            <p:nvPr/>
          </p:nvSpPr>
          <p:spPr>
            <a:xfrm>
              <a:off x="341941" y="2200724"/>
              <a:ext cx="2274259" cy="26367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1941" y="4837449"/>
              <a:ext cx="2068290" cy="47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Machine 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93435" y="863596"/>
              <a:ext cx="3023137" cy="47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Master Machine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56230" y="6400920"/>
              <a:ext cx="2068290" cy="47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Machine 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42869" y="4852385"/>
              <a:ext cx="2068290" cy="47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Machine 3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169055" y="1301035"/>
              <a:ext cx="2853125" cy="86360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42868" y="2200724"/>
              <a:ext cx="2276856" cy="26367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69055" y="4913111"/>
              <a:ext cx="2853125" cy="14878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cxnSp>
          <p:nvCxnSpPr>
            <p:cNvPr id="45" name="Straight Arrow Connector 44"/>
            <p:cNvCxnSpPr>
              <a:stCxn id="44" idx="0"/>
              <a:endCxn id="42" idx="2"/>
            </p:cNvCxnSpPr>
            <p:nvPr/>
          </p:nvCxnSpPr>
          <p:spPr>
            <a:xfrm flipV="1">
              <a:off x="4595618" y="2164636"/>
              <a:ext cx="0" cy="2748475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3" idx="1"/>
              <a:endCxn id="42" idx="2"/>
            </p:cNvCxnSpPr>
            <p:nvPr/>
          </p:nvCxnSpPr>
          <p:spPr>
            <a:xfrm flipH="1" flipV="1">
              <a:off x="4595618" y="2164636"/>
              <a:ext cx="2047249" cy="1354451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2" idx="2"/>
              <a:endCxn id="37" idx="3"/>
            </p:cNvCxnSpPr>
            <p:nvPr/>
          </p:nvCxnSpPr>
          <p:spPr>
            <a:xfrm flipH="1">
              <a:off x="2616200" y="2164636"/>
              <a:ext cx="1979417" cy="1354451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4" idx="0"/>
              <a:endCxn id="37" idx="3"/>
            </p:cNvCxnSpPr>
            <p:nvPr/>
          </p:nvCxnSpPr>
          <p:spPr>
            <a:xfrm flipH="1" flipV="1">
              <a:off x="2616200" y="3519086"/>
              <a:ext cx="1979417" cy="1394024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3" idx="1"/>
              <a:endCxn id="44" idx="0"/>
            </p:cNvCxnSpPr>
            <p:nvPr/>
          </p:nvCxnSpPr>
          <p:spPr>
            <a:xfrm flipH="1">
              <a:off x="4595618" y="3519086"/>
              <a:ext cx="2047249" cy="1394024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37" idx="3"/>
            </p:cNvCxnSpPr>
            <p:nvPr/>
          </p:nvCxnSpPr>
          <p:spPr>
            <a:xfrm flipH="1">
              <a:off x="2616200" y="3519086"/>
              <a:ext cx="4026670" cy="0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1955798" y="889000"/>
            <a:ext cx="7086601" cy="48641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274881" y="2185122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43385" y="2223222"/>
            <a:ext cx="58521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val</a:t>
            </a:r>
            <a:r>
              <a:rPr lang="en-US" sz="1900" baseline="-25000" dirty="0" smtClean="0">
                <a:latin typeface="Trebuchet MS"/>
                <a:cs typeface="Trebuchet MS"/>
              </a:rPr>
              <a:t>1</a:t>
            </a:r>
            <a:endParaRPr lang="en-US" sz="1900" dirty="0">
              <a:latin typeface="Trebuchet MS"/>
              <a:cs typeface="Trebuchet M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109273" y="3213383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77777" y="3245231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val</a:t>
            </a:r>
            <a:r>
              <a:rPr lang="en-US" sz="1900" baseline="-25000" dirty="0">
                <a:latin typeface="Trebuchet MS"/>
                <a:cs typeface="Trebuchet MS"/>
              </a:rPr>
              <a:t>4</a:t>
            </a:r>
            <a:endParaRPr lang="en-US" sz="1900" dirty="0">
              <a:latin typeface="Trebuchet MS"/>
              <a:cs typeface="Trebuchet M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453181" y="2223222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21685" y="2231521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val</a:t>
            </a:r>
            <a:r>
              <a:rPr lang="en-US" sz="1900" baseline="-25000" dirty="0">
                <a:latin typeface="Trebuchet MS"/>
                <a:cs typeface="Trebuchet MS"/>
              </a:rPr>
              <a:t>2</a:t>
            </a:r>
            <a:endParaRPr lang="en-US" sz="1900" dirty="0">
              <a:latin typeface="Trebuchet MS"/>
              <a:cs typeface="Trebuchet MS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7459277" y="3232540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27586" y="3266239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val</a:t>
            </a:r>
            <a:r>
              <a:rPr lang="en-US" sz="1900" baseline="-25000" dirty="0">
                <a:latin typeface="Trebuchet MS"/>
                <a:cs typeface="Trebuchet MS"/>
              </a:rPr>
              <a:t>5</a:t>
            </a:r>
            <a:endParaRPr lang="en-US" sz="1900" dirty="0">
              <a:latin typeface="Trebuchet MS"/>
              <a:cs typeface="Trebuchet M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261794" y="4270075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225157" y="4302250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val</a:t>
            </a:r>
            <a:r>
              <a:rPr lang="en-US" sz="1900" baseline="-25000" dirty="0" smtClean="0">
                <a:latin typeface="Trebuchet MS"/>
                <a:cs typeface="Trebuchet MS"/>
              </a:rPr>
              <a:t>3</a:t>
            </a:r>
            <a:endParaRPr lang="en-US" sz="1900" dirty="0">
              <a:latin typeface="Trebuchet MS"/>
              <a:cs typeface="Trebuchet MS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777801" y="2360382"/>
            <a:ext cx="3675380" cy="38100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70" idx="2"/>
          </p:cNvCxnSpPr>
          <p:nvPr/>
        </p:nvCxnSpPr>
        <p:spPr>
          <a:xfrm>
            <a:off x="3777801" y="2474682"/>
            <a:ext cx="3681476" cy="1009318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58" idx="5"/>
          </p:cNvCxnSpPr>
          <p:nvPr/>
        </p:nvCxnSpPr>
        <p:spPr>
          <a:xfrm flipH="1" flipV="1">
            <a:off x="3704150" y="2614391"/>
            <a:ext cx="1692148" cy="1706484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2" idx="5"/>
            <a:endCxn id="73" idx="1"/>
          </p:cNvCxnSpPr>
          <p:nvPr/>
        </p:nvCxnSpPr>
        <p:spPr>
          <a:xfrm>
            <a:off x="3538542" y="3642652"/>
            <a:ext cx="1796903" cy="701074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70" idx="3"/>
            <a:endCxn id="73" idx="7"/>
          </p:cNvCxnSpPr>
          <p:nvPr/>
        </p:nvCxnSpPr>
        <p:spPr>
          <a:xfrm flipH="1">
            <a:off x="5691063" y="3661809"/>
            <a:ext cx="1841865" cy="681917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5614863" y="2627091"/>
            <a:ext cx="1886569" cy="1678536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9945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2" grpId="0" animBg="1"/>
      <p:bldP spid="64" grpId="0"/>
      <p:bldP spid="67" grpId="0" animBg="1"/>
      <p:bldP spid="68" grpId="0"/>
      <p:bldP spid="70" grpId="0" animBg="1"/>
      <p:bldP spid="71" grpId="0"/>
      <p:bldP spid="73" grpId="0" animBg="1"/>
      <p:bldP spid="7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kern="0" dirty="0" err="1" smtClean="0">
                <a:solidFill>
                  <a:srgbClr val="000000"/>
                </a:solidFill>
                <a:latin typeface="Trebuchet MS"/>
              </a:rPr>
              <a:t>Pregel</a:t>
            </a:r>
            <a:endParaRPr lang="en-US" sz="34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61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140833" y="963742"/>
            <a:ext cx="6763142" cy="46705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22" name="Picture 21" descr="programmer-ic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" y="5913711"/>
            <a:ext cx="1101496" cy="929067"/>
          </a:xfrm>
          <a:prstGeom prst="rect">
            <a:avLst/>
          </a:prstGeom>
        </p:spPr>
      </p:pic>
      <p:cxnSp>
        <p:nvCxnSpPr>
          <p:cNvPr id="23" name="Elbow Connector 22"/>
          <p:cNvCxnSpPr/>
          <p:nvPr/>
        </p:nvCxnSpPr>
        <p:spPr>
          <a:xfrm rot="5400000" flipH="1" flipV="1">
            <a:off x="348581" y="2403123"/>
            <a:ext cx="1828800" cy="150876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-190500" y="5104225"/>
            <a:ext cx="232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990000"/>
                </a:solidFill>
                <a:latin typeface="Chalkboard"/>
                <a:cs typeface="Chalkboard"/>
              </a:rPr>
              <a:t>vertex.compute</a:t>
            </a:r>
            <a:r>
              <a:rPr lang="en-US" sz="2000" dirty="0" smtClean="0">
                <a:solidFill>
                  <a:srgbClr val="990000"/>
                </a:solidFill>
                <a:latin typeface="Chalkboard"/>
                <a:cs typeface="Chalkboard"/>
              </a:rPr>
              <a:t>() function</a:t>
            </a:r>
            <a:endParaRPr lang="en-US" sz="20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65519" y="4077503"/>
            <a:ext cx="535170" cy="693516"/>
            <a:chOff x="1678844" y="3327400"/>
            <a:chExt cx="450851" cy="457200"/>
          </a:xfrm>
        </p:grpSpPr>
        <p:sp>
          <p:nvSpPr>
            <p:cNvPr id="26" name="Rectangle 25"/>
            <p:cNvSpPr/>
            <p:nvPr/>
          </p:nvSpPr>
          <p:spPr>
            <a:xfrm>
              <a:off x="1678844" y="3327400"/>
              <a:ext cx="450851" cy="4572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688679" y="3378200"/>
              <a:ext cx="2984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729644" y="3479800"/>
              <a:ext cx="2984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42344" y="3594100"/>
              <a:ext cx="2857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24895" y="3708400"/>
              <a:ext cx="215900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>
            <a:stCxn id="24" idx="0"/>
            <a:endCxn id="26" idx="2"/>
          </p:cNvCxnSpPr>
          <p:nvPr/>
        </p:nvCxnSpPr>
        <p:spPr>
          <a:xfrm flipH="1" flipV="1">
            <a:off x="533104" y="4771019"/>
            <a:ext cx="438446" cy="333206"/>
          </a:xfrm>
          <a:prstGeom prst="straightConnector1">
            <a:avLst/>
          </a:prstGeom>
          <a:ln w="12700"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2250976" y="912942"/>
            <a:ext cx="6542857" cy="4729441"/>
            <a:chOff x="341941" y="781761"/>
            <a:chExt cx="8577783" cy="6095141"/>
          </a:xfrm>
        </p:grpSpPr>
        <p:sp>
          <p:nvSpPr>
            <p:cNvPr id="37" name="Rectangle 36"/>
            <p:cNvSpPr/>
            <p:nvPr/>
          </p:nvSpPr>
          <p:spPr>
            <a:xfrm>
              <a:off x="341941" y="2200724"/>
              <a:ext cx="2274259" cy="26367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1941" y="4837449"/>
              <a:ext cx="2068290" cy="47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Machine 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93435" y="781761"/>
              <a:ext cx="3023138" cy="47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Master Machine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56230" y="6400920"/>
              <a:ext cx="2068290" cy="47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Machine 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42869" y="4852385"/>
              <a:ext cx="2068290" cy="47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Machine 3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169055" y="1219200"/>
              <a:ext cx="2853125" cy="86360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42868" y="2200724"/>
              <a:ext cx="2276856" cy="26367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68391" y="4913111"/>
              <a:ext cx="2848182" cy="14878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cxnSp>
          <p:nvCxnSpPr>
            <p:cNvPr id="45" name="Straight Arrow Connector 44"/>
            <p:cNvCxnSpPr>
              <a:stCxn id="44" idx="0"/>
              <a:endCxn id="42" idx="2"/>
            </p:cNvCxnSpPr>
            <p:nvPr/>
          </p:nvCxnSpPr>
          <p:spPr>
            <a:xfrm flipV="1">
              <a:off x="4592482" y="2082801"/>
              <a:ext cx="3136" cy="2830310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3" idx="1"/>
              <a:endCxn id="42" idx="2"/>
            </p:cNvCxnSpPr>
            <p:nvPr/>
          </p:nvCxnSpPr>
          <p:spPr>
            <a:xfrm flipH="1" flipV="1">
              <a:off x="4595618" y="2082801"/>
              <a:ext cx="2047249" cy="1436285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2" idx="2"/>
              <a:endCxn id="37" idx="3"/>
            </p:cNvCxnSpPr>
            <p:nvPr/>
          </p:nvCxnSpPr>
          <p:spPr>
            <a:xfrm flipH="1">
              <a:off x="2616200" y="2082801"/>
              <a:ext cx="1979417" cy="1436285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4" idx="0"/>
              <a:endCxn id="37" idx="3"/>
            </p:cNvCxnSpPr>
            <p:nvPr/>
          </p:nvCxnSpPr>
          <p:spPr>
            <a:xfrm flipH="1" flipV="1">
              <a:off x="2616200" y="3519086"/>
              <a:ext cx="1976282" cy="1394024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3" idx="1"/>
              <a:endCxn id="44" idx="0"/>
            </p:cNvCxnSpPr>
            <p:nvPr/>
          </p:nvCxnSpPr>
          <p:spPr>
            <a:xfrm flipH="1">
              <a:off x="4592482" y="3519086"/>
              <a:ext cx="2050385" cy="1394024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37" idx="3"/>
            </p:cNvCxnSpPr>
            <p:nvPr/>
          </p:nvCxnSpPr>
          <p:spPr>
            <a:xfrm flipH="1">
              <a:off x="2616200" y="3519086"/>
              <a:ext cx="4026670" cy="0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4330006" y="5753100"/>
            <a:ext cx="2299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Superstep</a:t>
            </a:r>
            <a:r>
              <a:rPr lang="en-US" sz="3000" i="1" dirty="0" smtClean="0">
                <a:solidFill>
                  <a:srgbClr val="B90000"/>
                </a:solidFill>
                <a:latin typeface="Trebuchet MS"/>
                <a:cs typeface="Trebuchet MS"/>
              </a:rPr>
              <a:t> 1</a:t>
            </a:r>
            <a:endParaRPr lang="en-US" sz="3000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274881" y="2185122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51835" y="2244221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0.1</a:t>
            </a:r>
            <a:endParaRPr lang="en-US" sz="1900" dirty="0">
              <a:latin typeface="Trebuchet MS"/>
              <a:cs typeface="Trebuchet M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109273" y="3213383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77777" y="3276282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0.1</a:t>
            </a:r>
            <a:endParaRPr lang="en-US" sz="1900" dirty="0">
              <a:latin typeface="Trebuchet MS"/>
              <a:cs typeface="Trebuchet M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453181" y="2223222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21685" y="2268689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0.1</a:t>
            </a:r>
            <a:endParaRPr lang="en-US" sz="1900" dirty="0">
              <a:latin typeface="Trebuchet MS"/>
              <a:cs typeface="Trebuchet MS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7459277" y="3232540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27060" y="3292118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0.1</a:t>
            </a:r>
            <a:endParaRPr lang="en-US" sz="1900" dirty="0">
              <a:latin typeface="Trebuchet MS"/>
              <a:cs typeface="Trebuchet M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261794" y="4270075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225157" y="4327956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0.1</a:t>
            </a:r>
            <a:endParaRPr lang="en-US" sz="1900" dirty="0">
              <a:latin typeface="Trebuchet MS"/>
              <a:cs typeface="Trebuchet MS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777801" y="2360382"/>
            <a:ext cx="3675380" cy="38100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70" idx="2"/>
          </p:cNvCxnSpPr>
          <p:nvPr/>
        </p:nvCxnSpPr>
        <p:spPr>
          <a:xfrm>
            <a:off x="3777801" y="2474682"/>
            <a:ext cx="3681476" cy="1009318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58" idx="5"/>
          </p:cNvCxnSpPr>
          <p:nvPr/>
        </p:nvCxnSpPr>
        <p:spPr>
          <a:xfrm flipH="1" flipV="1">
            <a:off x="3704150" y="2614391"/>
            <a:ext cx="1692148" cy="1706484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2" idx="5"/>
            <a:endCxn id="73" idx="1"/>
          </p:cNvCxnSpPr>
          <p:nvPr/>
        </p:nvCxnSpPr>
        <p:spPr>
          <a:xfrm>
            <a:off x="3538542" y="3642652"/>
            <a:ext cx="1796903" cy="701074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70" idx="3"/>
            <a:endCxn id="73" idx="7"/>
          </p:cNvCxnSpPr>
          <p:nvPr/>
        </p:nvCxnSpPr>
        <p:spPr>
          <a:xfrm flipH="1">
            <a:off x="5691063" y="3661809"/>
            <a:ext cx="1841865" cy="681917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5614863" y="2627091"/>
            <a:ext cx="1886569" cy="1678536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41599" y="2726142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28899" y="3729252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56155" y="4751152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35800" y="3677060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33322" y="2688042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87405" y="2244221"/>
            <a:ext cx="868680" cy="310896"/>
          </a:xfrm>
          <a:prstGeom prst="rect">
            <a:avLst/>
          </a:prstGeom>
          <a:noFill/>
          <a:ln w="22225">
            <a:solidFill>
              <a:srgbClr val="000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0.1,0.1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48695" y="3273393"/>
            <a:ext cx="484632" cy="310896"/>
          </a:xfrm>
          <a:prstGeom prst="rect">
            <a:avLst/>
          </a:prstGeom>
          <a:noFill/>
          <a:ln w="22225">
            <a:solidFill>
              <a:srgbClr val="0000C0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0.1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26155" y="4360693"/>
            <a:ext cx="813816" cy="310896"/>
          </a:xfrm>
          <a:prstGeom prst="rect">
            <a:avLst/>
          </a:prstGeom>
          <a:noFill/>
          <a:ln w="22225">
            <a:solidFill>
              <a:srgbClr val="000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0.1,0.1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16423" y="2302585"/>
            <a:ext cx="200478" cy="310896"/>
          </a:xfrm>
          <a:prstGeom prst="rect">
            <a:avLst/>
          </a:prstGeom>
          <a:noFill/>
          <a:ln w="22225">
            <a:solidFill>
              <a:srgbClr val="0000C0"/>
            </a:solidFill>
          </a:ln>
        </p:spPr>
        <p:txBody>
          <a:bodyPr wrap="square" rtlCol="0" anchor="ctr" anchorCtr="0">
            <a:noAutofit/>
          </a:bodyPr>
          <a:lstStyle/>
          <a:p>
            <a:endParaRPr lang="en-US" sz="1900" dirty="0">
              <a:solidFill>
                <a:srgbClr val="FF66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991022" y="3281593"/>
            <a:ext cx="484632" cy="310896"/>
          </a:xfrm>
          <a:prstGeom prst="rect">
            <a:avLst/>
          </a:prstGeom>
          <a:noFill/>
          <a:ln w="22225">
            <a:solidFill>
              <a:srgbClr val="0000C0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0.1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955798" y="889000"/>
            <a:ext cx="7086601" cy="48641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03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3" grpId="0"/>
      <p:bldP spid="58" grpId="0" animBg="1"/>
      <p:bldP spid="62" grpId="0" animBg="1"/>
      <p:bldP spid="67" grpId="0" animBg="1"/>
      <p:bldP spid="70" grpId="0" animBg="1"/>
      <p:bldP spid="73" grpId="0" animBg="1"/>
      <p:bldP spid="52" grpId="0"/>
      <p:bldP spid="54" grpId="0"/>
      <p:bldP spid="56" grpId="0"/>
      <p:bldP spid="57" grpId="0"/>
      <p:bldP spid="60" grpId="0"/>
      <p:bldP spid="61" grpId="0" animBg="1"/>
      <p:bldP spid="63" grpId="0" animBg="1"/>
      <p:bldP spid="65" grpId="0" animBg="1"/>
      <p:bldP spid="66" grpId="0" animBg="1"/>
      <p:bldP spid="6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kern="0" dirty="0" err="1" smtClean="0">
                <a:solidFill>
                  <a:srgbClr val="000000"/>
                </a:solidFill>
                <a:latin typeface="Trebuchet MS"/>
              </a:rPr>
              <a:t>Pregel</a:t>
            </a:r>
            <a:endParaRPr lang="en-US" sz="34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62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140833" y="963742"/>
            <a:ext cx="6763142" cy="46705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22" name="Picture 21" descr="programmer-ic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" y="5913711"/>
            <a:ext cx="1101496" cy="92906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-190500" y="5104225"/>
            <a:ext cx="232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990000"/>
                </a:solidFill>
                <a:latin typeface="Chalkboard"/>
                <a:cs typeface="Chalkboard"/>
              </a:rPr>
              <a:t>vertex.compute</a:t>
            </a:r>
            <a:r>
              <a:rPr lang="en-US" sz="2000" dirty="0" smtClean="0">
                <a:solidFill>
                  <a:srgbClr val="990000"/>
                </a:solidFill>
                <a:latin typeface="Chalkboard"/>
                <a:cs typeface="Chalkboard"/>
              </a:rPr>
              <a:t>() function</a:t>
            </a:r>
            <a:endParaRPr lang="en-US" sz="20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65519" y="4077503"/>
            <a:ext cx="535170" cy="693516"/>
            <a:chOff x="1678844" y="3327400"/>
            <a:chExt cx="450851" cy="457200"/>
          </a:xfrm>
        </p:grpSpPr>
        <p:sp>
          <p:nvSpPr>
            <p:cNvPr id="26" name="Rectangle 25"/>
            <p:cNvSpPr/>
            <p:nvPr/>
          </p:nvSpPr>
          <p:spPr>
            <a:xfrm>
              <a:off x="1678844" y="3327400"/>
              <a:ext cx="450851" cy="4572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688679" y="3378200"/>
              <a:ext cx="2984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729644" y="3479800"/>
              <a:ext cx="2984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42344" y="3594100"/>
              <a:ext cx="2857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24895" y="3708400"/>
              <a:ext cx="215900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>
            <a:stCxn id="24" idx="0"/>
            <a:endCxn id="26" idx="2"/>
          </p:cNvCxnSpPr>
          <p:nvPr/>
        </p:nvCxnSpPr>
        <p:spPr>
          <a:xfrm flipH="1" flipV="1">
            <a:off x="533104" y="4771019"/>
            <a:ext cx="438446" cy="333206"/>
          </a:xfrm>
          <a:prstGeom prst="straightConnector1">
            <a:avLst/>
          </a:prstGeom>
          <a:ln w="12700"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2250976" y="912942"/>
            <a:ext cx="6542857" cy="4729441"/>
            <a:chOff x="341941" y="781761"/>
            <a:chExt cx="8577783" cy="6095141"/>
          </a:xfrm>
        </p:grpSpPr>
        <p:sp>
          <p:nvSpPr>
            <p:cNvPr id="37" name="Rectangle 36"/>
            <p:cNvSpPr/>
            <p:nvPr/>
          </p:nvSpPr>
          <p:spPr>
            <a:xfrm>
              <a:off x="341941" y="2200724"/>
              <a:ext cx="2274259" cy="26367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1941" y="4837449"/>
              <a:ext cx="2068290" cy="47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Machine 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93435" y="781761"/>
              <a:ext cx="3023138" cy="47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Master Machine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56230" y="6400920"/>
              <a:ext cx="2068290" cy="47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Machine 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42869" y="4852385"/>
              <a:ext cx="2068290" cy="47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Machine 3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169055" y="1219200"/>
              <a:ext cx="2853125" cy="86360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42868" y="2200724"/>
              <a:ext cx="2276856" cy="26367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68391" y="4913111"/>
              <a:ext cx="2848182" cy="14878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cxnSp>
          <p:nvCxnSpPr>
            <p:cNvPr id="45" name="Straight Arrow Connector 44"/>
            <p:cNvCxnSpPr>
              <a:stCxn id="44" idx="0"/>
              <a:endCxn id="42" idx="2"/>
            </p:cNvCxnSpPr>
            <p:nvPr/>
          </p:nvCxnSpPr>
          <p:spPr>
            <a:xfrm flipV="1">
              <a:off x="4592482" y="2082801"/>
              <a:ext cx="3136" cy="2830310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3" idx="1"/>
              <a:endCxn id="42" idx="2"/>
            </p:cNvCxnSpPr>
            <p:nvPr/>
          </p:nvCxnSpPr>
          <p:spPr>
            <a:xfrm flipH="1" flipV="1">
              <a:off x="4595618" y="2082801"/>
              <a:ext cx="2047249" cy="1436285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2" idx="2"/>
              <a:endCxn id="37" idx="3"/>
            </p:cNvCxnSpPr>
            <p:nvPr/>
          </p:nvCxnSpPr>
          <p:spPr>
            <a:xfrm flipH="1">
              <a:off x="2616200" y="2082801"/>
              <a:ext cx="1979417" cy="1436285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4" idx="0"/>
              <a:endCxn id="37" idx="3"/>
            </p:cNvCxnSpPr>
            <p:nvPr/>
          </p:nvCxnSpPr>
          <p:spPr>
            <a:xfrm flipH="1" flipV="1">
              <a:off x="2616200" y="3519086"/>
              <a:ext cx="1976282" cy="1394024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3" idx="1"/>
              <a:endCxn id="44" idx="0"/>
            </p:cNvCxnSpPr>
            <p:nvPr/>
          </p:nvCxnSpPr>
          <p:spPr>
            <a:xfrm flipH="1">
              <a:off x="4592482" y="3519086"/>
              <a:ext cx="2050385" cy="1394024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37" idx="3"/>
            </p:cNvCxnSpPr>
            <p:nvPr/>
          </p:nvCxnSpPr>
          <p:spPr>
            <a:xfrm flipH="1">
              <a:off x="2616200" y="3519086"/>
              <a:ext cx="4026670" cy="0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4334256" y="5751576"/>
            <a:ext cx="2299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err="1">
                <a:solidFill>
                  <a:srgbClr val="B90000"/>
                </a:solidFill>
                <a:latin typeface="Trebuchet MS"/>
                <a:cs typeface="Trebuchet MS"/>
              </a:rPr>
              <a:t>Superstep</a:t>
            </a:r>
            <a:r>
              <a:rPr lang="en-US" sz="3000" i="1" dirty="0">
                <a:solidFill>
                  <a:srgbClr val="B90000"/>
                </a:solidFill>
                <a:latin typeface="Trebuchet MS"/>
                <a:cs typeface="Trebuchet MS"/>
              </a:rPr>
              <a:t> 2</a:t>
            </a:r>
            <a:endParaRPr lang="en-US" sz="3000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274881" y="2185122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51835" y="2244221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0.1</a:t>
            </a:r>
            <a:endParaRPr lang="en-US" sz="1900" dirty="0">
              <a:latin typeface="Trebuchet MS"/>
              <a:cs typeface="Trebuchet M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109273" y="3213383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77777" y="3276282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0.1</a:t>
            </a:r>
            <a:endParaRPr lang="en-US" sz="1900" dirty="0">
              <a:latin typeface="Trebuchet MS"/>
              <a:cs typeface="Trebuchet M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453181" y="2223222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21685" y="2268689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0.1</a:t>
            </a:r>
            <a:endParaRPr lang="en-US" sz="1900" dirty="0">
              <a:latin typeface="Trebuchet MS"/>
              <a:cs typeface="Trebuchet MS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7459277" y="3232540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27060" y="3292118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0.1</a:t>
            </a:r>
            <a:endParaRPr lang="en-US" sz="1900" dirty="0">
              <a:latin typeface="Trebuchet MS"/>
              <a:cs typeface="Trebuchet M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261794" y="4270075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225157" y="4327956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0.1</a:t>
            </a:r>
            <a:endParaRPr lang="en-US" sz="1900" dirty="0">
              <a:latin typeface="Trebuchet MS"/>
              <a:cs typeface="Trebuchet MS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777801" y="2360382"/>
            <a:ext cx="3675380" cy="38100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70" idx="2"/>
          </p:cNvCxnSpPr>
          <p:nvPr/>
        </p:nvCxnSpPr>
        <p:spPr>
          <a:xfrm>
            <a:off x="3777801" y="2474682"/>
            <a:ext cx="3681476" cy="1009318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58" idx="5"/>
          </p:cNvCxnSpPr>
          <p:nvPr/>
        </p:nvCxnSpPr>
        <p:spPr>
          <a:xfrm flipH="1" flipV="1">
            <a:off x="3704150" y="2614391"/>
            <a:ext cx="1692148" cy="1706484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2" idx="5"/>
            <a:endCxn id="73" idx="1"/>
          </p:cNvCxnSpPr>
          <p:nvPr/>
        </p:nvCxnSpPr>
        <p:spPr>
          <a:xfrm>
            <a:off x="3538542" y="3642652"/>
            <a:ext cx="1796903" cy="701074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70" idx="3"/>
            <a:endCxn id="73" idx="7"/>
          </p:cNvCxnSpPr>
          <p:nvPr/>
        </p:nvCxnSpPr>
        <p:spPr>
          <a:xfrm flipH="1">
            <a:off x="5691063" y="3661809"/>
            <a:ext cx="1841865" cy="681917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5614863" y="2627091"/>
            <a:ext cx="1886569" cy="1678536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41599" y="2726142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28899" y="3729252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56155" y="4751152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35800" y="3677060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33322" y="2688042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87405" y="2244221"/>
            <a:ext cx="6088249" cy="2427368"/>
            <a:chOff x="2387405" y="2244221"/>
            <a:chExt cx="6088249" cy="2427368"/>
          </a:xfrm>
        </p:grpSpPr>
        <p:sp>
          <p:nvSpPr>
            <p:cNvPr id="61" name="TextBox 60"/>
            <p:cNvSpPr txBox="1"/>
            <p:nvPr/>
          </p:nvSpPr>
          <p:spPr>
            <a:xfrm>
              <a:off x="2387405" y="2244221"/>
              <a:ext cx="868680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FF6600"/>
                  </a:solidFill>
                </a:rPr>
                <a:t>0.1,0.1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48695" y="3273393"/>
              <a:ext cx="484632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0.1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26155" y="4360693"/>
              <a:ext cx="813816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FF6600"/>
                  </a:solidFill>
                </a:rPr>
                <a:t>0.1,0.1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016423" y="2302585"/>
              <a:ext cx="200478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endParaRPr lang="en-US" sz="1900" dirty="0">
                <a:solidFill>
                  <a:srgbClr val="FF66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991022" y="3281593"/>
              <a:ext cx="484632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0.1</a:t>
              </a:r>
              <a:endParaRPr lang="en-US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77777" y="2244874"/>
            <a:ext cx="4934499" cy="2468456"/>
            <a:chOff x="-566107" y="969247"/>
            <a:chExt cx="4934499" cy="2468456"/>
          </a:xfrm>
        </p:grpSpPr>
        <p:sp>
          <p:nvSpPr>
            <p:cNvPr id="72" name="TextBox 71"/>
            <p:cNvSpPr txBox="1"/>
            <p:nvPr/>
          </p:nvSpPr>
          <p:spPr>
            <a:xfrm>
              <a:off x="-392049" y="969247"/>
              <a:ext cx="58521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latin typeface="Trebuchet MS"/>
                  <a:cs typeface="Trebuchet MS"/>
                </a:rPr>
                <a:t>0.3</a:t>
              </a:r>
              <a:endParaRPr lang="en-US" sz="1900" dirty="0">
                <a:latin typeface="Trebuchet MS"/>
                <a:cs typeface="Trebuchet MS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-566107" y="2001308"/>
              <a:ext cx="58521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latin typeface="Trebuchet MS"/>
                  <a:cs typeface="Trebuchet MS"/>
                </a:rPr>
                <a:t>0.2</a:t>
              </a:r>
              <a:endParaRPr lang="en-US" sz="1900" dirty="0">
                <a:latin typeface="Trebuchet MS"/>
                <a:cs typeface="Trebuchet M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777801" y="993715"/>
              <a:ext cx="58521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latin typeface="Trebuchet MS"/>
                  <a:cs typeface="Trebuchet MS"/>
                </a:rPr>
                <a:t>0.1</a:t>
              </a:r>
              <a:endParaRPr lang="en-US" sz="1900" dirty="0">
                <a:latin typeface="Trebuchet MS"/>
                <a:cs typeface="Trebuchet MS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83176" y="2017144"/>
              <a:ext cx="58521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latin typeface="Trebuchet MS"/>
                  <a:cs typeface="Trebuchet MS"/>
                </a:rPr>
                <a:t>0.2</a:t>
              </a:r>
              <a:endParaRPr lang="en-US" sz="1900" dirty="0">
                <a:latin typeface="Trebuchet MS"/>
                <a:cs typeface="Trebuchet M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581273" y="3052982"/>
              <a:ext cx="58521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latin typeface="Trebuchet MS"/>
                  <a:cs typeface="Trebuchet MS"/>
                </a:rPr>
                <a:t>0.3</a:t>
              </a:r>
              <a:endParaRPr lang="en-US" sz="1900" dirty="0">
                <a:latin typeface="Trebuchet MS"/>
                <a:cs typeface="Trebuchet MS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387405" y="2240765"/>
            <a:ext cx="6088249" cy="2427368"/>
            <a:chOff x="2387405" y="2244221"/>
            <a:chExt cx="6088249" cy="2427368"/>
          </a:xfrm>
        </p:grpSpPr>
        <p:sp>
          <p:nvSpPr>
            <p:cNvPr id="81" name="TextBox 80"/>
            <p:cNvSpPr txBox="1"/>
            <p:nvPr/>
          </p:nvSpPr>
          <p:spPr>
            <a:xfrm>
              <a:off x="2387405" y="2244221"/>
              <a:ext cx="868680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FF6600"/>
                  </a:solidFill>
                </a:rPr>
                <a:t>0.2,0.1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548695" y="3273393"/>
              <a:ext cx="484632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0.3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426155" y="4360693"/>
              <a:ext cx="813816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FF6600"/>
                  </a:solidFill>
                </a:rPr>
                <a:t>0.3,0.1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016423" y="2302585"/>
              <a:ext cx="200478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endParaRPr lang="en-US" sz="1900" dirty="0">
                <a:solidFill>
                  <a:srgbClr val="FF66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991022" y="3281593"/>
              <a:ext cx="484632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0.3</a:t>
              </a:r>
              <a:endParaRPr lang="en-US" dirty="0">
                <a:solidFill>
                  <a:srgbClr val="FF6600"/>
                </a:solidFill>
              </a:endParaRPr>
            </a:p>
          </p:txBody>
        </p:sp>
      </p:grpSp>
      <p:cxnSp>
        <p:nvCxnSpPr>
          <p:cNvPr id="87" name="Elbow Connector 86"/>
          <p:cNvCxnSpPr/>
          <p:nvPr/>
        </p:nvCxnSpPr>
        <p:spPr>
          <a:xfrm rot="5400000" flipH="1" flipV="1">
            <a:off x="348581" y="2403123"/>
            <a:ext cx="1828800" cy="150876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1955798" y="889000"/>
            <a:ext cx="7086601" cy="48641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62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2" grpId="0" animBg="1"/>
      <p:bldP spid="64" grpId="0"/>
      <p:bldP spid="67" grpId="0" animBg="1"/>
      <p:bldP spid="68" grpId="0"/>
      <p:bldP spid="70" grpId="0" animBg="1"/>
      <p:bldP spid="71" grpId="0"/>
      <p:bldP spid="73" grpId="0" animBg="1"/>
      <p:bldP spid="7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kern="0" dirty="0" err="1" smtClean="0">
                <a:solidFill>
                  <a:srgbClr val="000000"/>
                </a:solidFill>
                <a:latin typeface="Trebuchet MS"/>
              </a:rPr>
              <a:t>Pregel</a:t>
            </a:r>
            <a:endParaRPr lang="en-US" sz="34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63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140833" y="963742"/>
            <a:ext cx="6763142" cy="46705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22" name="Picture 21" descr="programmer-ic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" y="5913711"/>
            <a:ext cx="1101496" cy="92906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-190500" y="5104225"/>
            <a:ext cx="232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990000"/>
                </a:solidFill>
                <a:latin typeface="Chalkboard"/>
                <a:cs typeface="Chalkboard"/>
              </a:rPr>
              <a:t>vertex.compute</a:t>
            </a:r>
            <a:r>
              <a:rPr lang="en-US" sz="2000" dirty="0" smtClean="0">
                <a:solidFill>
                  <a:srgbClr val="990000"/>
                </a:solidFill>
                <a:latin typeface="Chalkboard"/>
                <a:cs typeface="Chalkboard"/>
              </a:rPr>
              <a:t>() function</a:t>
            </a:r>
            <a:endParaRPr lang="en-US" sz="20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65519" y="4077503"/>
            <a:ext cx="535170" cy="693516"/>
            <a:chOff x="1678844" y="3327400"/>
            <a:chExt cx="450851" cy="457200"/>
          </a:xfrm>
        </p:grpSpPr>
        <p:sp>
          <p:nvSpPr>
            <p:cNvPr id="26" name="Rectangle 25"/>
            <p:cNvSpPr/>
            <p:nvPr/>
          </p:nvSpPr>
          <p:spPr>
            <a:xfrm>
              <a:off x="1678844" y="3327400"/>
              <a:ext cx="450851" cy="4572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688679" y="3378200"/>
              <a:ext cx="2984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729644" y="3479800"/>
              <a:ext cx="2984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42344" y="3594100"/>
              <a:ext cx="2857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24895" y="3708400"/>
              <a:ext cx="215900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>
            <a:stCxn id="24" idx="0"/>
            <a:endCxn id="26" idx="2"/>
          </p:cNvCxnSpPr>
          <p:nvPr/>
        </p:nvCxnSpPr>
        <p:spPr>
          <a:xfrm flipH="1" flipV="1">
            <a:off x="533104" y="4771019"/>
            <a:ext cx="438446" cy="333206"/>
          </a:xfrm>
          <a:prstGeom prst="straightConnector1">
            <a:avLst/>
          </a:prstGeom>
          <a:ln w="12700"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2250976" y="912942"/>
            <a:ext cx="6542857" cy="4729441"/>
            <a:chOff x="341941" y="781761"/>
            <a:chExt cx="8577783" cy="6095141"/>
          </a:xfrm>
        </p:grpSpPr>
        <p:sp>
          <p:nvSpPr>
            <p:cNvPr id="37" name="Rectangle 36"/>
            <p:cNvSpPr/>
            <p:nvPr/>
          </p:nvSpPr>
          <p:spPr>
            <a:xfrm>
              <a:off x="341941" y="2200724"/>
              <a:ext cx="2274259" cy="26367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1941" y="4837449"/>
              <a:ext cx="2068290" cy="47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Machine 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93435" y="781761"/>
              <a:ext cx="3023138" cy="47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Master Machine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56230" y="6400920"/>
              <a:ext cx="2068290" cy="47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Machine 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42869" y="4852385"/>
              <a:ext cx="2068290" cy="47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Machine 3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169055" y="1219200"/>
              <a:ext cx="2853125" cy="86360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42868" y="2200724"/>
              <a:ext cx="2276856" cy="26367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68391" y="4913111"/>
              <a:ext cx="2848182" cy="14878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cxnSp>
          <p:nvCxnSpPr>
            <p:cNvPr id="45" name="Straight Arrow Connector 44"/>
            <p:cNvCxnSpPr>
              <a:stCxn id="44" idx="0"/>
              <a:endCxn id="42" idx="2"/>
            </p:cNvCxnSpPr>
            <p:nvPr/>
          </p:nvCxnSpPr>
          <p:spPr>
            <a:xfrm flipV="1">
              <a:off x="4592482" y="2082801"/>
              <a:ext cx="3136" cy="2830310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3" idx="1"/>
              <a:endCxn id="42" idx="2"/>
            </p:cNvCxnSpPr>
            <p:nvPr/>
          </p:nvCxnSpPr>
          <p:spPr>
            <a:xfrm flipH="1" flipV="1">
              <a:off x="4595618" y="2082801"/>
              <a:ext cx="2047249" cy="1436285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2" idx="2"/>
              <a:endCxn id="37" idx="3"/>
            </p:cNvCxnSpPr>
            <p:nvPr/>
          </p:nvCxnSpPr>
          <p:spPr>
            <a:xfrm flipH="1">
              <a:off x="2616200" y="2082801"/>
              <a:ext cx="1979417" cy="1436285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4" idx="0"/>
              <a:endCxn id="37" idx="3"/>
            </p:cNvCxnSpPr>
            <p:nvPr/>
          </p:nvCxnSpPr>
          <p:spPr>
            <a:xfrm flipH="1" flipV="1">
              <a:off x="2616200" y="3519086"/>
              <a:ext cx="1976282" cy="1394024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3" idx="1"/>
              <a:endCxn id="44" idx="0"/>
            </p:cNvCxnSpPr>
            <p:nvPr/>
          </p:nvCxnSpPr>
          <p:spPr>
            <a:xfrm flipH="1">
              <a:off x="4592482" y="3519086"/>
              <a:ext cx="2050385" cy="1394024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37" idx="3"/>
            </p:cNvCxnSpPr>
            <p:nvPr/>
          </p:nvCxnSpPr>
          <p:spPr>
            <a:xfrm flipH="1">
              <a:off x="2616200" y="3519086"/>
              <a:ext cx="4026670" cy="0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4334256" y="5751576"/>
            <a:ext cx="2299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err="1">
                <a:solidFill>
                  <a:srgbClr val="B90000"/>
                </a:solidFill>
                <a:latin typeface="Trebuchet MS"/>
                <a:cs typeface="Trebuchet MS"/>
              </a:rPr>
              <a:t>Superstep</a:t>
            </a:r>
            <a:r>
              <a:rPr lang="en-US" sz="3000" i="1" dirty="0">
                <a:solidFill>
                  <a:srgbClr val="B90000"/>
                </a:solidFill>
                <a:latin typeface="Trebuchet MS"/>
                <a:cs typeface="Trebuchet MS"/>
              </a:rPr>
              <a:t> 3</a:t>
            </a:r>
            <a:endParaRPr lang="en-US" sz="3000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274881" y="2185122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51835" y="2244221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0.3</a:t>
            </a:r>
            <a:endParaRPr lang="en-US" sz="1900" dirty="0">
              <a:latin typeface="Trebuchet MS"/>
              <a:cs typeface="Trebuchet M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109273" y="3213383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77777" y="3276282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0.2</a:t>
            </a:r>
            <a:endParaRPr lang="en-US" sz="1900" dirty="0">
              <a:latin typeface="Trebuchet MS"/>
              <a:cs typeface="Trebuchet M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453181" y="2223222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21685" y="2268689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0.1</a:t>
            </a:r>
            <a:endParaRPr lang="en-US" sz="1900" dirty="0">
              <a:latin typeface="Trebuchet MS"/>
              <a:cs typeface="Trebuchet MS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7459277" y="3232540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27060" y="3292118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0.2</a:t>
            </a:r>
            <a:endParaRPr lang="en-US" sz="1900" dirty="0">
              <a:latin typeface="Trebuchet MS"/>
              <a:cs typeface="Trebuchet M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261794" y="4270075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225157" y="4327956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0.3</a:t>
            </a:r>
            <a:endParaRPr lang="en-US" sz="1900" dirty="0">
              <a:latin typeface="Trebuchet MS"/>
              <a:cs typeface="Trebuchet MS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777801" y="2360382"/>
            <a:ext cx="3675380" cy="38100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70" idx="2"/>
          </p:cNvCxnSpPr>
          <p:nvPr/>
        </p:nvCxnSpPr>
        <p:spPr>
          <a:xfrm>
            <a:off x="3777801" y="2474682"/>
            <a:ext cx="3681476" cy="1009318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58" idx="5"/>
          </p:cNvCxnSpPr>
          <p:nvPr/>
        </p:nvCxnSpPr>
        <p:spPr>
          <a:xfrm flipH="1" flipV="1">
            <a:off x="3704150" y="2614391"/>
            <a:ext cx="1692148" cy="1706484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2" idx="5"/>
            <a:endCxn id="73" idx="1"/>
          </p:cNvCxnSpPr>
          <p:nvPr/>
        </p:nvCxnSpPr>
        <p:spPr>
          <a:xfrm>
            <a:off x="3538542" y="3642652"/>
            <a:ext cx="1796903" cy="701074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70" idx="3"/>
            <a:endCxn id="73" idx="7"/>
          </p:cNvCxnSpPr>
          <p:nvPr/>
        </p:nvCxnSpPr>
        <p:spPr>
          <a:xfrm flipH="1">
            <a:off x="5691063" y="3661809"/>
            <a:ext cx="1841865" cy="681917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5614863" y="2627091"/>
            <a:ext cx="1886569" cy="1678536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41599" y="2726142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28899" y="3729252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56155" y="4751152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35800" y="3677060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33322" y="2688042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87405" y="2244221"/>
            <a:ext cx="6088249" cy="2427368"/>
            <a:chOff x="2387405" y="2244221"/>
            <a:chExt cx="6088249" cy="2427368"/>
          </a:xfrm>
        </p:grpSpPr>
        <p:sp>
          <p:nvSpPr>
            <p:cNvPr id="61" name="TextBox 60"/>
            <p:cNvSpPr txBox="1"/>
            <p:nvPr/>
          </p:nvSpPr>
          <p:spPr>
            <a:xfrm>
              <a:off x="2387405" y="2244221"/>
              <a:ext cx="868680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FF6600"/>
                  </a:solidFill>
                </a:rPr>
                <a:t>0.2,0.1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48695" y="3273393"/>
              <a:ext cx="484632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0.3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26155" y="4360693"/>
              <a:ext cx="813816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FF6600"/>
                  </a:solidFill>
                </a:rPr>
                <a:t>0.3,0.1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016423" y="2302585"/>
              <a:ext cx="200478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endParaRPr lang="en-US" sz="1900" dirty="0">
                <a:solidFill>
                  <a:srgbClr val="FF66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991022" y="3281593"/>
              <a:ext cx="484632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0.3</a:t>
              </a:r>
              <a:endParaRPr lang="en-US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84113" y="2248622"/>
            <a:ext cx="4934499" cy="2468456"/>
            <a:chOff x="-566107" y="969247"/>
            <a:chExt cx="4934499" cy="2468456"/>
          </a:xfrm>
        </p:grpSpPr>
        <p:sp>
          <p:nvSpPr>
            <p:cNvPr id="72" name="TextBox 71"/>
            <p:cNvSpPr txBox="1"/>
            <p:nvPr/>
          </p:nvSpPr>
          <p:spPr>
            <a:xfrm>
              <a:off x="-392049" y="969247"/>
              <a:ext cx="58521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latin typeface="Trebuchet MS"/>
                  <a:cs typeface="Trebuchet MS"/>
                </a:rPr>
                <a:t>0.3</a:t>
              </a:r>
              <a:endParaRPr lang="en-US" sz="1900" dirty="0">
                <a:latin typeface="Trebuchet MS"/>
                <a:cs typeface="Trebuchet MS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-566107" y="2001308"/>
              <a:ext cx="58521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latin typeface="Trebuchet MS"/>
                  <a:cs typeface="Trebuchet MS"/>
                </a:rPr>
                <a:t>0.3</a:t>
              </a:r>
              <a:endParaRPr lang="en-US" sz="1900" dirty="0">
                <a:latin typeface="Trebuchet MS"/>
                <a:cs typeface="Trebuchet M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777801" y="993715"/>
              <a:ext cx="58521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latin typeface="Trebuchet MS"/>
                  <a:cs typeface="Trebuchet MS"/>
                </a:rPr>
                <a:t>0.1</a:t>
              </a:r>
              <a:endParaRPr lang="en-US" sz="1900" dirty="0">
                <a:latin typeface="Trebuchet MS"/>
                <a:cs typeface="Trebuchet MS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83176" y="2017144"/>
              <a:ext cx="58521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latin typeface="Trebuchet MS"/>
                  <a:cs typeface="Trebuchet MS"/>
                </a:rPr>
                <a:t>0.3</a:t>
              </a:r>
              <a:endParaRPr lang="en-US" sz="1900" dirty="0">
                <a:latin typeface="Trebuchet MS"/>
                <a:cs typeface="Trebuchet M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581273" y="3052982"/>
              <a:ext cx="58521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latin typeface="Trebuchet MS"/>
                  <a:cs typeface="Trebuchet MS"/>
                </a:rPr>
                <a:t>0.4</a:t>
              </a:r>
              <a:endParaRPr lang="en-US" sz="1900" dirty="0">
                <a:latin typeface="Trebuchet MS"/>
                <a:cs typeface="Trebuchet MS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390972" y="2243103"/>
            <a:ext cx="6088249" cy="2427368"/>
            <a:chOff x="2387405" y="2244221"/>
            <a:chExt cx="6088249" cy="2427368"/>
          </a:xfrm>
        </p:grpSpPr>
        <p:sp>
          <p:nvSpPr>
            <p:cNvPr id="81" name="TextBox 80"/>
            <p:cNvSpPr txBox="1"/>
            <p:nvPr/>
          </p:nvSpPr>
          <p:spPr>
            <a:xfrm>
              <a:off x="2387405" y="2244221"/>
              <a:ext cx="868680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FF6600"/>
                  </a:solidFill>
                </a:rPr>
                <a:t>0.3,0.1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548695" y="3273393"/>
              <a:ext cx="484632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0.4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426155" y="4360693"/>
              <a:ext cx="813816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FF6600"/>
                  </a:solidFill>
                </a:rPr>
                <a:t>0.3,0.1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016423" y="2302585"/>
              <a:ext cx="200478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endParaRPr lang="en-US" sz="1900" dirty="0">
                <a:solidFill>
                  <a:srgbClr val="FF66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991022" y="3281593"/>
              <a:ext cx="484632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0.4</a:t>
              </a:r>
              <a:endParaRPr lang="en-US" dirty="0">
                <a:solidFill>
                  <a:srgbClr val="FF6600"/>
                </a:solidFill>
              </a:endParaRPr>
            </a:p>
          </p:txBody>
        </p:sp>
      </p:grpSp>
      <p:cxnSp>
        <p:nvCxnSpPr>
          <p:cNvPr id="87" name="Elbow Connector 86"/>
          <p:cNvCxnSpPr/>
          <p:nvPr/>
        </p:nvCxnSpPr>
        <p:spPr>
          <a:xfrm rot="5400000" flipH="1" flipV="1">
            <a:off x="348581" y="2403123"/>
            <a:ext cx="1828800" cy="150876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1955798" y="889000"/>
            <a:ext cx="7086601" cy="48641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58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2" grpId="0" animBg="1"/>
      <p:bldP spid="64" grpId="0"/>
      <p:bldP spid="67" grpId="0" animBg="1"/>
      <p:bldP spid="68" grpId="0"/>
      <p:bldP spid="70" grpId="0" animBg="1"/>
      <p:bldP spid="71" grpId="0"/>
      <p:bldP spid="73" grpId="0" animBg="1"/>
      <p:bldP spid="7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kern="0" dirty="0" err="1" smtClean="0">
                <a:solidFill>
                  <a:srgbClr val="000000"/>
                </a:solidFill>
                <a:latin typeface="Trebuchet MS"/>
              </a:rPr>
              <a:t>Pregel</a:t>
            </a:r>
            <a:endParaRPr lang="en-US" sz="34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64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140833" y="963742"/>
            <a:ext cx="6763142" cy="46705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22" name="Picture 21" descr="programmer-ic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" y="5913711"/>
            <a:ext cx="1101496" cy="92906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-190500" y="5104225"/>
            <a:ext cx="232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990000"/>
                </a:solidFill>
                <a:latin typeface="Chalkboard"/>
                <a:cs typeface="Chalkboard"/>
              </a:rPr>
              <a:t>vertex.compute</a:t>
            </a:r>
            <a:r>
              <a:rPr lang="en-US" sz="2000" dirty="0" smtClean="0">
                <a:solidFill>
                  <a:srgbClr val="990000"/>
                </a:solidFill>
                <a:latin typeface="Chalkboard"/>
                <a:cs typeface="Chalkboard"/>
              </a:rPr>
              <a:t>() function</a:t>
            </a:r>
            <a:endParaRPr lang="en-US" sz="20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65519" y="4077503"/>
            <a:ext cx="535170" cy="693516"/>
            <a:chOff x="1678844" y="3327400"/>
            <a:chExt cx="450851" cy="457200"/>
          </a:xfrm>
        </p:grpSpPr>
        <p:sp>
          <p:nvSpPr>
            <p:cNvPr id="26" name="Rectangle 25"/>
            <p:cNvSpPr/>
            <p:nvPr/>
          </p:nvSpPr>
          <p:spPr>
            <a:xfrm>
              <a:off x="1678844" y="3327400"/>
              <a:ext cx="450851" cy="4572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688679" y="3378200"/>
              <a:ext cx="2984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729644" y="3479800"/>
              <a:ext cx="2984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42344" y="3594100"/>
              <a:ext cx="2857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24895" y="3708400"/>
              <a:ext cx="215900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>
            <a:stCxn id="24" idx="0"/>
            <a:endCxn id="26" idx="2"/>
          </p:cNvCxnSpPr>
          <p:nvPr/>
        </p:nvCxnSpPr>
        <p:spPr>
          <a:xfrm flipH="1" flipV="1">
            <a:off x="533104" y="4771019"/>
            <a:ext cx="438446" cy="333206"/>
          </a:xfrm>
          <a:prstGeom prst="straightConnector1">
            <a:avLst/>
          </a:prstGeom>
          <a:ln w="12700"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2250976" y="912942"/>
            <a:ext cx="6542857" cy="4729441"/>
            <a:chOff x="341941" y="781761"/>
            <a:chExt cx="8577783" cy="6095141"/>
          </a:xfrm>
        </p:grpSpPr>
        <p:sp>
          <p:nvSpPr>
            <p:cNvPr id="37" name="Rectangle 36"/>
            <p:cNvSpPr/>
            <p:nvPr/>
          </p:nvSpPr>
          <p:spPr>
            <a:xfrm>
              <a:off x="341941" y="2200724"/>
              <a:ext cx="2274259" cy="26367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1941" y="4837449"/>
              <a:ext cx="2068290" cy="47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Machine 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93435" y="781761"/>
              <a:ext cx="3023138" cy="47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Master Machine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56230" y="6400920"/>
              <a:ext cx="2068290" cy="47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Machine 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42869" y="4852385"/>
              <a:ext cx="2068290" cy="47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Machine 3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169055" y="1219200"/>
              <a:ext cx="2853125" cy="86360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42868" y="2200724"/>
              <a:ext cx="2276856" cy="26367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68391" y="4913111"/>
              <a:ext cx="2848182" cy="14878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cxnSp>
          <p:nvCxnSpPr>
            <p:cNvPr id="45" name="Straight Arrow Connector 44"/>
            <p:cNvCxnSpPr>
              <a:stCxn id="44" idx="0"/>
              <a:endCxn id="42" idx="2"/>
            </p:cNvCxnSpPr>
            <p:nvPr/>
          </p:nvCxnSpPr>
          <p:spPr>
            <a:xfrm flipV="1">
              <a:off x="4592482" y="2082801"/>
              <a:ext cx="3136" cy="2830310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3" idx="1"/>
              <a:endCxn id="42" idx="2"/>
            </p:cNvCxnSpPr>
            <p:nvPr/>
          </p:nvCxnSpPr>
          <p:spPr>
            <a:xfrm flipH="1" flipV="1">
              <a:off x="4595618" y="2082801"/>
              <a:ext cx="2047249" cy="1436285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2" idx="2"/>
              <a:endCxn id="37" idx="3"/>
            </p:cNvCxnSpPr>
            <p:nvPr/>
          </p:nvCxnSpPr>
          <p:spPr>
            <a:xfrm flipH="1">
              <a:off x="2616200" y="2082801"/>
              <a:ext cx="1979417" cy="1436285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4" idx="0"/>
              <a:endCxn id="37" idx="3"/>
            </p:cNvCxnSpPr>
            <p:nvPr/>
          </p:nvCxnSpPr>
          <p:spPr>
            <a:xfrm flipH="1" flipV="1">
              <a:off x="2616200" y="3519086"/>
              <a:ext cx="1976282" cy="1394024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3" idx="1"/>
              <a:endCxn id="44" idx="0"/>
            </p:cNvCxnSpPr>
            <p:nvPr/>
          </p:nvCxnSpPr>
          <p:spPr>
            <a:xfrm flipH="1">
              <a:off x="4592482" y="3519086"/>
              <a:ext cx="2050385" cy="1394024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37" idx="3"/>
            </p:cNvCxnSpPr>
            <p:nvPr/>
          </p:nvCxnSpPr>
          <p:spPr>
            <a:xfrm flipH="1">
              <a:off x="2616200" y="3519086"/>
              <a:ext cx="4026670" cy="0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4334256" y="5751576"/>
            <a:ext cx="2299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err="1">
                <a:solidFill>
                  <a:srgbClr val="B90000"/>
                </a:solidFill>
                <a:latin typeface="Trebuchet MS"/>
                <a:cs typeface="Trebuchet MS"/>
              </a:rPr>
              <a:t>Superstep</a:t>
            </a:r>
            <a:r>
              <a:rPr lang="en-US" sz="3000" i="1" dirty="0">
                <a:solidFill>
                  <a:srgbClr val="B90000"/>
                </a:solidFill>
                <a:latin typeface="Trebuchet MS"/>
                <a:cs typeface="Trebuchet MS"/>
              </a:rPr>
              <a:t> 4</a:t>
            </a:r>
            <a:endParaRPr lang="en-US" sz="3000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274881" y="2185122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51835" y="2244221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0.3</a:t>
            </a:r>
            <a:endParaRPr lang="en-US" sz="1900" dirty="0">
              <a:latin typeface="Trebuchet MS"/>
              <a:cs typeface="Trebuchet M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109273" y="3213383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77777" y="3276282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0.3</a:t>
            </a:r>
            <a:endParaRPr lang="en-US" sz="1900" dirty="0">
              <a:latin typeface="Trebuchet MS"/>
              <a:cs typeface="Trebuchet M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453181" y="2223222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21685" y="2268689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0.1</a:t>
            </a:r>
            <a:endParaRPr lang="en-US" sz="1900" dirty="0">
              <a:latin typeface="Trebuchet MS"/>
              <a:cs typeface="Trebuchet MS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7459277" y="3232540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27060" y="3292118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0.3</a:t>
            </a:r>
            <a:endParaRPr lang="en-US" sz="1900" dirty="0">
              <a:latin typeface="Trebuchet MS"/>
              <a:cs typeface="Trebuchet M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261794" y="4270075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225157" y="4327956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0.4</a:t>
            </a:r>
            <a:endParaRPr lang="en-US" sz="1900" dirty="0">
              <a:latin typeface="Trebuchet MS"/>
              <a:cs typeface="Trebuchet MS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777801" y="2360382"/>
            <a:ext cx="3675380" cy="38100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70" idx="2"/>
          </p:cNvCxnSpPr>
          <p:nvPr/>
        </p:nvCxnSpPr>
        <p:spPr>
          <a:xfrm>
            <a:off x="3777801" y="2474682"/>
            <a:ext cx="3681476" cy="1009318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58" idx="5"/>
          </p:cNvCxnSpPr>
          <p:nvPr/>
        </p:nvCxnSpPr>
        <p:spPr>
          <a:xfrm flipH="1" flipV="1">
            <a:off x="3704150" y="2614391"/>
            <a:ext cx="1692148" cy="1706484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2" idx="5"/>
            <a:endCxn id="73" idx="1"/>
          </p:cNvCxnSpPr>
          <p:nvPr/>
        </p:nvCxnSpPr>
        <p:spPr>
          <a:xfrm>
            <a:off x="3538542" y="3642652"/>
            <a:ext cx="1796903" cy="701074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70" idx="3"/>
            <a:endCxn id="73" idx="7"/>
          </p:cNvCxnSpPr>
          <p:nvPr/>
        </p:nvCxnSpPr>
        <p:spPr>
          <a:xfrm flipH="1">
            <a:off x="5691063" y="3661809"/>
            <a:ext cx="1841865" cy="681917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5614863" y="2627091"/>
            <a:ext cx="1886569" cy="1678536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41599" y="2726142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28899" y="3729252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56155" y="4751152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35800" y="3677060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33322" y="2688042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87405" y="2244221"/>
            <a:ext cx="6088249" cy="2427368"/>
            <a:chOff x="2387405" y="2244221"/>
            <a:chExt cx="6088249" cy="2427368"/>
          </a:xfrm>
        </p:grpSpPr>
        <p:sp>
          <p:nvSpPr>
            <p:cNvPr id="61" name="TextBox 60"/>
            <p:cNvSpPr txBox="1"/>
            <p:nvPr/>
          </p:nvSpPr>
          <p:spPr>
            <a:xfrm>
              <a:off x="2387405" y="2244221"/>
              <a:ext cx="868680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FF6600"/>
                  </a:solidFill>
                </a:rPr>
                <a:t>0.3,0.1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48695" y="3273393"/>
              <a:ext cx="484632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0.4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26155" y="4360693"/>
              <a:ext cx="813816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FF6600"/>
                  </a:solidFill>
                </a:rPr>
                <a:t>0.3,0.1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016423" y="2302585"/>
              <a:ext cx="200478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endParaRPr lang="en-US" sz="1900" dirty="0">
                <a:solidFill>
                  <a:srgbClr val="FF66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991022" y="3281593"/>
              <a:ext cx="484632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0.4</a:t>
              </a:r>
              <a:endParaRPr lang="en-US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84113" y="2248622"/>
            <a:ext cx="4934499" cy="2468456"/>
            <a:chOff x="-566107" y="969247"/>
            <a:chExt cx="4934499" cy="2468456"/>
          </a:xfrm>
        </p:grpSpPr>
        <p:sp>
          <p:nvSpPr>
            <p:cNvPr id="72" name="TextBox 71"/>
            <p:cNvSpPr txBox="1"/>
            <p:nvPr/>
          </p:nvSpPr>
          <p:spPr>
            <a:xfrm>
              <a:off x="-392049" y="969247"/>
              <a:ext cx="58521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latin typeface="Trebuchet MS"/>
                  <a:cs typeface="Trebuchet MS"/>
                </a:rPr>
                <a:t>0.3</a:t>
              </a:r>
              <a:endParaRPr lang="en-US" sz="1900" dirty="0">
                <a:latin typeface="Trebuchet MS"/>
                <a:cs typeface="Trebuchet MS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-566107" y="2001308"/>
              <a:ext cx="58521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latin typeface="Trebuchet MS"/>
                  <a:cs typeface="Trebuchet MS"/>
                </a:rPr>
                <a:t>0.4</a:t>
              </a:r>
              <a:endParaRPr lang="en-US" sz="1900" dirty="0">
                <a:latin typeface="Trebuchet MS"/>
                <a:cs typeface="Trebuchet M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777801" y="993715"/>
              <a:ext cx="58521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latin typeface="Trebuchet MS"/>
                  <a:cs typeface="Trebuchet MS"/>
                </a:rPr>
                <a:t>0.1</a:t>
              </a:r>
              <a:endParaRPr lang="en-US" sz="1900" dirty="0">
                <a:latin typeface="Trebuchet MS"/>
                <a:cs typeface="Trebuchet MS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83176" y="2017144"/>
              <a:ext cx="58521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latin typeface="Trebuchet MS"/>
                  <a:cs typeface="Trebuchet MS"/>
                </a:rPr>
                <a:t>0.4</a:t>
              </a:r>
              <a:endParaRPr lang="en-US" sz="1900" dirty="0">
                <a:latin typeface="Trebuchet MS"/>
                <a:cs typeface="Trebuchet M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581273" y="3052982"/>
              <a:ext cx="58521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latin typeface="Trebuchet MS"/>
                  <a:cs typeface="Trebuchet MS"/>
                </a:rPr>
                <a:t>0.5</a:t>
              </a:r>
              <a:endParaRPr lang="en-US" sz="1900" dirty="0">
                <a:latin typeface="Trebuchet MS"/>
                <a:cs typeface="Trebuchet MS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387405" y="2241645"/>
            <a:ext cx="6088249" cy="2427368"/>
            <a:chOff x="2387405" y="2244221"/>
            <a:chExt cx="6088249" cy="2427368"/>
          </a:xfrm>
        </p:grpSpPr>
        <p:sp>
          <p:nvSpPr>
            <p:cNvPr id="81" name="TextBox 80"/>
            <p:cNvSpPr txBox="1"/>
            <p:nvPr/>
          </p:nvSpPr>
          <p:spPr>
            <a:xfrm>
              <a:off x="2387405" y="2244221"/>
              <a:ext cx="868680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FF6600"/>
                  </a:solidFill>
                </a:rPr>
                <a:t>0.4,0.1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548695" y="3273393"/>
              <a:ext cx="484632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0.5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426155" y="4360693"/>
              <a:ext cx="813816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FF6600"/>
                  </a:solidFill>
                </a:rPr>
                <a:t>0.3,0.1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016423" y="2302585"/>
              <a:ext cx="200478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endParaRPr lang="en-US" sz="1900" dirty="0">
                <a:solidFill>
                  <a:srgbClr val="FF66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991022" y="3281593"/>
              <a:ext cx="484632" cy="310896"/>
            </a:xfrm>
            <a:prstGeom prst="rect">
              <a:avLst/>
            </a:prstGeom>
            <a:noFill/>
            <a:ln w="22225">
              <a:solidFill>
                <a:srgbClr val="000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0.5</a:t>
              </a:r>
              <a:endParaRPr lang="en-US" dirty="0">
                <a:solidFill>
                  <a:srgbClr val="FF6600"/>
                </a:solidFill>
              </a:endParaRPr>
            </a:p>
          </p:txBody>
        </p:sp>
      </p:grpSp>
      <p:cxnSp>
        <p:nvCxnSpPr>
          <p:cNvPr id="87" name="Elbow Connector 86"/>
          <p:cNvCxnSpPr/>
          <p:nvPr/>
        </p:nvCxnSpPr>
        <p:spPr>
          <a:xfrm rot="5400000" flipH="1" flipV="1">
            <a:off x="348581" y="2403123"/>
            <a:ext cx="1828800" cy="150876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1955798" y="889000"/>
            <a:ext cx="7086601" cy="48641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914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2" grpId="0" animBg="1"/>
      <p:bldP spid="64" grpId="0"/>
      <p:bldP spid="67" grpId="0" animBg="1"/>
      <p:bldP spid="68" grpId="0"/>
      <p:bldP spid="70" grpId="0" animBg="1"/>
      <p:bldP spid="71" grpId="0"/>
      <p:bldP spid="73" grpId="0" animBg="1"/>
      <p:bldP spid="7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kern="0" dirty="0" err="1" smtClean="0">
                <a:solidFill>
                  <a:srgbClr val="000000"/>
                </a:solidFill>
                <a:latin typeface="Trebuchet MS"/>
              </a:rPr>
              <a:t>Pregel</a:t>
            </a:r>
            <a:endParaRPr lang="en-US" sz="34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65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140833" y="963742"/>
            <a:ext cx="6763142" cy="46705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22" name="Picture 21" descr="programmer-ic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" y="5913711"/>
            <a:ext cx="1101496" cy="92906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-190500" y="5104225"/>
            <a:ext cx="232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990000"/>
                </a:solidFill>
                <a:latin typeface="Chalkboard"/>
                <a:cs typeface="Chalkboard"/>
              </a:rPr>
              <a:t>vertex.compute</a:t>
            </a:r>
            <a:r>
              <a:rPr lang="en-US" sz="2000" dirty="0" smtClean="0">
                <a:solidFill>
                  <a:srgbClr val="990000"/>
                </a:solidFill>
                <a:latin typeface="Chalkboard"/>
                <a:cs typeface="Chalkboard"/>
              </a:rPr>
              <a:t>() function</a:t>
            </a:r>
            <a:endParaRPr lang="en-US" sz="2000" dirty="0">
              <a:solidFill>
                <a:srgbClr val="990000"/>
              </a:solidFill>
              <a:latin typeface="Chalkboard"/>
              <a:cs typeface="Chalkboard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65519" y="4077503"/>
            <a:ext cx="535170" cy="693516"/>
            <a:chOff x="1678844" y="3327400"/>
            <a:chExt cx="450851" cy="457200"/>
          </a:xfrm>
        </p:grpSpPr>
        <p:sp>
          <p:nvSpPr>
            <p:cNvPr id="26" name="Rectangle 25"/>
            <p:cNvSpPr/>
            <p:nvPr/>
          </p:nvSpPr>
          <p:spPr>
            <a:xfrm>
              <a:off x="1678844" y="3327400"/>
              <a:ext cx="450851" cy="4572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688679" y="3378200"/>
              <a:ext cx="2984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729644" y="3479800"/>
              <a:ext cx="2984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42344" y="3594100"/>
              <a:ext cx="285751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24895" y="3708400"/>
              <a:ext cx="215900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>
            <a:stCxn id="24" idx="0"/>
            <a:endCxn id="26" idx="2"/>
          </p:cNvCxnSpPr>
          <p:nvPr/>
        </p:nvCxnSpPr>
        <p:spPr>
          <a:xfrm flipH="1" flipV="1">
            <a:off x="533104" y="4771019"/>
            <a:ext cx="438446" cy="333206"/>
          </a:xfrm>
          <a:prstGeom prst="straightConnector1">
            <a:avLst/>
          </a:prstGeom>
          <a:ln w="12700">
            <a:solidFill>
              <a:srgbClr val="99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2250976" y="912942"/>
            <a:ext cx="6542857" cy="4729441"/>
            <a:chOff x="341941" y="781761"/>
            <a:chExt cx="8577783" cy="6095141"/>
          </a:xfrm>
        </p:grpSpPr>
        <p:sp>
          <p:nvSpPr>
            <p:cNvPr id="37" name="Rectangle 36"/>
            <p:cNvSpPr/>
            <p:nvPr/>
          </p:nvSpPr>
          <p:spPr>
            <a:xfrm>
              <a:off x="341941" y="2200724"/>
              <a:ext cx="2274259" cy="26367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1941" y="4837449"/>
              <a:ext cx="2068290" cy="47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Machine 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93435" y="781761"/>
              <a:ext cx="3023138" cy="47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Master Machine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56230" y="6400920"/>
              <a:ext cx="2068290" cy="47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Machine 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42869" y="4852385"/>
              <a:ext cx="2068290" cy="47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Machine 3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169055" y="1219200"/>
              <a:ext cx="2853125" cy="86360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42868" y="2200724"/>
              <a:ext cx="2276856" cy="26367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68391" y="4913111"/>
              <a:ext cx="2848182" cy="14878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cxnSp>
          <p:nvCxnSpPr>
            <p:cNvPr id="45" name="Straight Arrow Connector 44"/>
            <p:cNvCxnSpPr>
              <a:stCxn id="44" idx="0"/>
              <a:endCxn id="42" idx="2"/>
            </p:cNvCxnSpPr>
            <p:nvPr/>
          </p:nvCxnSpPr>
          <p:spPr>
            <a:xfrm flipV="1">
              <a:off x="4592482" y="2082801"/>
              <a:ext cx="3136" cy="2830310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3" idx="1"/>
              <a:endCxn id="42" idx="2"/>
            </p:cNvCxnSpPr>
            <p:nvPr/>
          </p:nvCxnSpPr>
          <p:spPr>
            <a:xfrm flipH="1" flipV="1">
              <a:off x="4595618" y="2082801"/>
              <a:ext cx="2047249" cy="1436285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2" idx="2"/>
              <a:endCxn id="37" idx="3"/>
            </p:cNvCxnSpPr>
            <p:nvPr/>
          </p:nvCxnSpPr>
          <p:spPr>
            <a:xfrm flipH="1">
              <a:off x="2616200" y="2082801"/>
              <a:ext cx="1979417" cy="1436285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4" idx="0"/>
              <a:endCxn id="37" idx="3"/>
            </p:cNvCxnSpPr>
            <p:nvPr/>
          </p:nvCxnSpPr>
          <p:spPr>
            <a:xfrm flipH="1" flipV="1">
              <a:off x="2616200" y="3519086"/>
              <a:ext cx="1976282" cy="1394024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3" idx="1"/>
              <a:endCxn id="44" idx="0"/>
            </p:cNvCxnSpPr>
            <p:nvPr/>
          </p:nvCxnSpPr>
          <p:spPr>
            <a:xfrm flipH="1">
              <a:off x="4592482" y="3519086"/>
              <a:ext cx="2050385" cy="1394024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37" idx="3"/>
            </p:cNvCxnSpPr>
            <p:nvPr/>
          </p:nvCxnSpPr>
          <p:spPr>
            <a:xfrm flipH="1">
              <a:off x="2616200" y="3519086"/>
              <a:ext cx="4026670" cy="0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4334256" y="5751576"/>
            <a:ext cx="2537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err="1">
                <a:solidFill>
                  <a:srgbClr val="B90000"/>
                </a:solidFill>
                <a:latin typeface="Trebuchet MS"/>
                <a:cs typeface="Trebuchet MS"/>
              </a:rPr>
              <a:t>Superstep</a:t>
            </a:r>
            <a:r>
              <a:rPr lang="en-US" sz="3000" i="1" dirty="0">
                <a:solidFill>
                  <a:srgbClr val="B90000"/>
                </a:solidFill>
                <a:latin typeface="Trebuchet MS"/>
                <a:cs typeface="Trebuchet MS"/>
              </a:rPr>
              <a:t> 50</a:t>
            </a:r>
            <a:endParaRPr lang="en-US" sz="3000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274881" y="2185122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51835" y="2244221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0.5</a:t>
            </a:r>
            <a:endParaRPr lang="en-US" sz="1900" dirty="0">
              <a:latin typeface="Trebuchet MS"/>
              <a:cs typeface="Trebuchet M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109273" y="3213383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77777" y="3276282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0.6</a:t>
            </a:r>
            <a:endParaRPr lang="en-US" sz="1900" dirty="0">
              <a:latin typeface="Trebuchet MS"/>
              <a:cs typeface="Trebuchet M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453181" y="2223222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21685" y="2268689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0.1</a:t>
            </a:r>
            <a:endParaRPr lang="en-US" sz="1900" dirty="0">
              <a:latin typeface="Trebuchet MS"/>
              <a:cs typeface="Trebuchet MS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7459277" y="3232540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27060" y="3292118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0.6</a:t>
            </a:r>
            <a:endParaRPr lang="en-US" sz="1900" dirty="0">
              <a:latin typeface="Trebuchet MS"/>
              <a:cs typeface="Trebuchet M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261794" y="4270075"/>
            <a:ext cx="502920" cy="50292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225157" y="4327956"/>
            <a:ext cx="585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Trebuchet MS"/>
                <a:cs typeface="Trebuchet MS"/>
              </a:rPr>
              <a:t>0.7</a:t>
            </a:r>
            <a:endParaRPr lang="en-US" sz="1900" dirty="0">
              <a:latin typeface="Trebuchet MS"/>
              <a:cs typeface="Trebuchet MS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777801" y="2360382"/>
            <a:ext cx="3675380" cy="38100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70" idx="2"/>
          </p:cNvCxnSpPr>
          <p:nvPr/>
        </p:nvCxnSpPr>
        <p:spPr>
          <a:xfrm>
            <a:off x="3777801" y="2474682"/>
            <a:ext cx="3681476" cy="1009318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58" idx="5"/>
          </p:cNvCxnSpPr>
          <p:nvPr/>
        </p:nvCxnSpPr>
        <p:spPr>
          <a:xfrm flipH="1" flipV="1">
            <a:off x="3704150" y="2614391"/>
            <a:ext cx="1692148" cy="1706484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2" idx="5"/>
            <a:endCxn id="73" idx="1"/>
          </p:cNvCxnSpPr>
          <p:nvPr/>
        </p:nvCxnSpPr>
        <p:spPr>
          <a:xfrm>
            <a:off x="3538542" y="3642652"/>
            <a:ext cx="1796903" cy="701074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70" idx="3"/>
            <a:endCxn id="73" idx="7"/>
          </p:cNvCxnSpPr>
          <p:nvPr/>
        </p:nvCxnSpPr>
        <p:spPr>
          <a:xfrm flipH="1">
            <a:off x="5691063" y="3661809"/>
            <a:ext cx="1841865" cy="681917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5614863" y="2627091"/>
            <a:ext cx="1886569" cy="1678536"/>
          </a:xfrm>
          <a:prstGeom prst="straightConnector1">
            <a:avLst/>
          </a:prstGeom>
          <a:ln w="22225">
            <a:solidFill>
              <a:srgbClr val="000090"/>
            </a:solidFill>
            <a:headEnd type="triangle" w="lg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41599" y="2726142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28899" y="3729252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56155" y="4751152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35800" y="3677060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33322" y="2688042"/>
            <a:ext cx="140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v.compute</a:t>
            </a:r>
            <a:r>
              <a:rPr lang="en-US" sz="1600" b="1" dirty="0" smtClean="0">
                <a:solidFill>
                  <a:srgbClr val="B90000"/>
                </a:solidFill>
                <a:latin typeface="Trebuchet MS"/>
                <a:cs typeface="Trebuchet MS"/>
              </a:rPr>
              <a:t>()</a:t>
            </a:r>
            <a:endParaRPr lang="en-US" sz="1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cxnSp>
        <p:nvCxnSpPr>
          <p:cNvPr id="87" name="Elbow Connector 86"/>
          <p:cNvCxnSpPr/>
          <p:nvPr/>
        </p:nvCxnSpPr>
        <p:spPr>
          <a:xfrm rot="5400000" flipH="1" flipV="1">
            <a:off x="348581" y="2403123"/>
            <a:ext cx="1828800" cy="150876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1955798" y="889000"/>
            <a:ext cx="7086601" cy="48641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07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6928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173" y="27458"/>
            <a:ext cx="91578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kern="0" dirty="0" smtClean="0">
                <a:latin typeface="Trebuchet MS"/>
                <a:cs typeface="Trebuchet MS"/>
              </a:rPr>
              <a:t>Programming API: </a:t>
            </a:r>
            <a:r>
              <a:rPr lang="en-US" sz="3400" kern="0" dirty="0" err="1" smtClean="0">
                <a:latin typeface="Trebuchet MS"/>
                <a:cs typeface="Trebuchet MS"/>
              </a:rPr>
              <a:t>Vertex.compute</a:t>
            </a:r>
            <a:r>
              <a:rPr lang="en-US" sz="3400" kern="0" dirty="0" smtClean="0">
                <a:latin typeface="Trebuchet MS"/>
                <a:cs typeface="Trebuchet MS"/>
              </a:rPr>
              <a:t>()</a:t>
            </a:r>
            <a:endParaRPr lang="en-US" sz="3400" b="1" dirty="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66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9275" y="1443841"/>
            <a:ext cx="8045450" cy="483209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halkboard"/>
                <a:cs typeface="Chalkboard"/>
              </a:rPr>
              <a:t>p</a:t>
            </a:r>
            <a:r>
              <a:rPr lang="en-US" sz="2800" dirty="0" smtClean="0">
                <a:solidFill>
                  <a:srgbClr val="FFFF00"/>
                </a:solidFill>
                <a:latin typeface="Chalkboard"/>
                <a:cs typeface="Chalkboard"/>
              </a:rPr>
              <a:t>ublic void compute</a:t>
            </a:r>
            <a:r>
              <a:rPr lang="en-US" sz="2800" dirty="0" smtClean="0">
                <a:solidFill>
                  <a:srgbClr val="33FF00"/>
                </a:solidFill>
                <a:latin typeface="Chalkboard"/>
                <a:cs typeface="Chalkboard"/>
              </a:rPr>
              <a:t>(</a:t>
            </a:r>
            <a:r>
              <a:rPr lang="en-US" sz="2800" dirty="0" err="1">
                <a:solidFill>
                  <a:srgbClr val="33FF00"/>
                </a:solidFill>
                <a:latin typeface="Chalkboard"/>
                <a:cs typeface="Chalkboard"/>
              </a:rPr>
              <a:t>Iterable</a:t>
            </a:r>
            <a:r>
              <a:rPr lang="en-US" sz="2800" dirty="0">
                <a:solidFill>
                  <a:srgbClr val="33FF00"/>
                </a:solidFill>
                <a:latin typeface="Chalkboard"/>
                <a:cs typeface="Chalkboard"/>
              </a:rPr>
              <a:t>&lt;</a:t>
            </a:r>
            <a:r>
              <a:rPr lang="en-US" sz="2800" dirty="0" err="1">
                <a:solidFill>
                  <a:srgbClr val="33FF00"/>
                </a:solidFill>
                <a:latin typeface="Chalkboard"/>
                <a:cs typeface="Chalkboard"/>
              </a:rPr>
              <a:t>Msg</a:t>
            </a:r>
            <a:r>
              <a:rPr lang="en-US" sz="2800" dirty="0">
                <a:solidFill>
                  <a:srgbClr val="33FF00"/>
                </a:solidFill>
                <a:latin typeface="Chalkboard"/>
                <a:cs typeface="Chalkboard"/>
              </a:rPr>
              <a:t>&gt; </a:t>
            </a:r>
            <a:r>
              <a:rPr lang="en-US" sz="2800" dirty="0" err="1">
                <a:solidFill>
                  <a:srgbClr val="33FF00"/>
                </a:solidFill>
                <a:latin typeface="Chalkboard"/>
                <a:cs typeface="Chalkboard"/>
              </a:rPr>
              <a:t>msgs</a:t>
            </a:r>
            <a:r>
              <a:rPr lang="en-US" sz="2800" dirty="0" smtClean="0">
                <a:solidFill>
                  <a:srgbClr val="33FF00"/>
                </a:solidFill>
                <a:latin typeface="Chalkboard"/>
                <a:cs typeface="Chalkboard"/>
              </a:rPr>
              <a:t>) </a:t>
            </a:r>
            <a:r>
              <a:rPr lang="en-US" sz="2800" dirty="0" smtClean="0">
                <a:solidFill>
                  <a:schemeClr val="bg1"/>
                </a:solidFill>
                <a:latin typeface="Chalkboard"/>
                <a:cs typeface="Chalkboard"/>
              </a:rPr>
              <a:t>{</a:t>
            </a:r>
          </a:p>
          <a:p>
            <a:r>
              <a:rPr lang="en-US" sz="2800" dirty="0">
                <a:solidFill>
                  <a:schemeClr val="bg1"/>
                </a:solidFill>
                <a:latin typeface="Chalkboard"/>
                <a:cs typeface="Chalkboard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Chalkboard"/>
                <a:cs typeface="Chalkboard"/>
              </a:rPr>
              <a:t>	</a:t>
            </a:r>
            <a:r>
              <a:rPr lang="en-US" sz="2800" dirty="0" smtClean="0">
                <a:solidFill>
                  <a:srgbClr val="FFFF00"/>
                </a:solidFill>
                <a:latin typeface="Chalkboard"/>
                <a:cs typeface="Chalkboard"/>
              </a:rPr>
              <a:t>if</a:t>
            </a:r>
            <a:r>
              <a:rPr lang="en-US" sz="2800" dirty="0" smtClean="0">
                <a:solidFill>
                  <a:schemeClr val="bg1"/>
                </a:solidFill>
                <a:latin typeface="Chalkboard"/>
                <a:cs typeface="Chalkboard"/>
              </a:rPr>
              <a:t> (</a:t>
            </a:r>
            <a:r>
              <a:rPr lang="en-US" sz="2800" dirty="0" err="1" smtClean="0">
                <a:solidFill>
                  <a:srgbClr val="FF66FF"/>
                </a:solidFill>
                <a:latin typeface="Chalkboard"/>
                <a:cs typeface="Chalkboard"/>
              </a:rPr>
              <a:t>getIterationNo</a:t>
            </a:r>
            <a:r>
              <a:rPr lang="en-US" sz="2800" dirty="0" smtClean="0">
                <a:solidFill>
                  <a:srgbClr val="FF66FF"/>
                </a:solidFill>
                <a:latin typeface="Chalkboard"/>
                <a:cs typeface="Chalkboard"/>
              </a:rPr>
              <a:t>()</a:t>
            </a:r>
            <a:r>
              <a:rPr lang="en-US" sz="2800" dirty="0" smtClean="0">
                <a:solidFill>
                  <a:schemeClr val="bg1"/>
                </a:solidFill>
                <a:latin typeface="Chalkboard"/>
                <a:cs typeface="Chalkboard"/>
              </a:rPr>
              <a:t> == 1) {</a:t>
            </a:r>
          </a:p>
          <a:p>
            <a:r>
              <a:rPr lang="en-US" sz="2800" dirty="0">
                <a:solidFill>
                  <a:schemeClr val="bg1"/>
                </a:solidFill>
                <a:latin typeface="Chalkboard"/>
                <a:cs typeface="Chalkboard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Chalkboard"/>
                <a:cs typeface="Chalkboard"/>
              </a:rPr>
              <a:t>		</a:t>
            </a:r>
            <a:r>
              <a:rPr lang="en-US" sz="2800" dirty="0" err="1" smtClean="0">
                <a:solidFill>
                  <a:srgbClr val="FF66FF"/>
                </a:solidFill>
                <a:latin typeface="Chalkboard"/>
                <a:cs typeface="Chalkboard"/>
              </a:rPr>
              <a:t>updateValue</a:t>
            </a:r>
            <a:r>
              <a:rPr lang="en-US" sz="2800" dirty="0" smtClean="0">
                <a:solidFill>
                  <a:srgbClr val="FF66FF"/>
                </a:solidFill>
                <a:latin typeface="Chalkboard"/>
                <a:cs typeface="Chalkboard"/>
              </a:rPr>
              <a:t>(0.1);	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halkboard"/>
                <a:cs typeface="Chalkboard"/>
              </a:rPr>
              <a:t>		} </a:t>
            </a:r>
            <a:r>
              <a:rPr lang="en-US" sz="2800" dirty="0" smtClean="0">
                <a:solidFill>
                  <a:srgbClr val="FFFF00"/>
                </a:solidFill>
                <a:latin typeface="Chalkboard"/>
                <a:cs typeface="Chalkboard"/>
              </a:rPr>
              <a:t>else</a:t>
            </a:r>
            <a:r>
              <a:rPr lang="en-US" sz="2800" dirty="0" smtClean="0">
                <a:solidFill>
                  <a:schemeClr val="bg1"/>
                </a:solidFill>
                <a:latin typeface="Chalkboard"/>
                <a:cs typeface="Chalkboard"/>
              </a:rPr>
              <a:t> {</a:t>
            </a:r>
          </a:p>
          <a:p>
            <a:r>
              <a:rPr lang="en-US" sz="2800" dirty="0">
                <a:solidFill>
                  <a:schemeClr val="bg1"/>
                </a:solidFill>
                <a:latin typeface="Chalkboard"/>
                <a:cs typeface="Chalkboard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Chalkboard"/>
                <a:cs typeface="Chalkboard"/>
              </a:rPr>
              <a:t>		double sum = </a:t>
            </a:r>
            <a:r>
              <a:rPr lang="en-US" sz="2800" dirty="0" err="1">
                <a:solidFill>
                  <a:schemeClr val="bg1"/>
                </a:solidFill>
                <a:latin typeface="Chalkboard"/>
                <a:cs typeface="Chalkboard"/>
              </a:rPr>
              <a:t>sumMsgs</a:t>
            </a:r>
            <a:r>
              <a:rPr lang="en-US" sz="2800" dirty="0">
                <a:solidFill>
                  <a:schemeClr val="bg1"/>
                </a:solidFill>
                <a:latin typeface="Chalkboard"/>
                <a:cs typeface="Chalkboard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Chalkboard"/>
                <a:cs typeface="Chalkboard"/>
              </a:rPr>
              <a:t>msgs</a:t>
            </a:r>
            <a:r>
              <a:rPr lang="en-US" sz="2800" dirty="0">
                <a:solidFill>
                  <a:schemeClr val="bg1"/>
                </a:solidFill>
                <a:latin typeface="Chalkboard"/>
                <a:cs typeface="Chalkboard"/>
              </a:rPr>
              <a:t>)</a:t>
            </a:r>
            <a:endParaRPr lang="en-US" sz="2800" dirty="0" smtClean="0">
              <a:solidFill>
                <a:schemeClr val="bg1"/>
              </a:solidFill>
              <a:latin typeface="Chalkboard"/>
              <a:cs typeface="Chalkboard"/>
            </a:endParaRPr>
          </a:p>
          <a:p>
            <a:r>
              <a:rPr lang="en-US" sz="2800" dirty="0">
                <a:solidFill>
                  <a:schemeClr val="bg1"/>
                </a:solidFill>
                <a:latin typeface="Chalkboard"/>
                <a:cs typeface="Chalkboard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Chalkboard"/>
                <a:cs typeface="Chalkboard"/>
              </a:rPr>
              <a:t>		double </a:t>
            </a:r>
            <a:r>
              <a:rPr lang="en-US" sz="2800" dirty="0" err="1" smtClean="0">
                <a:solidFill>
                  <a:schemeClr val="bg1"/>
                </a:solidFill>
                <a:latin typeface="Chalkboard"/>
                <a:cs typeface="Chalkboard"/>
              </a:rPr>
              <a:t>newValue</a:t>
            </a:r>
            <a:r>
              <a:rPr lang="en-US" sz="2800" dirty="0" smtClean="0">
                <a:solidFill>
                  <a:schemeClr val="bg1"/>
                </a:solidFill>
                <a:latin typeface="Chalkboard"/>
                <a:cs typeface="Chalkboard"/>
              </a:rPr>
              <a:t> = </a:t>
            </a:r>
            <a:r>
              <a:rPr lang="en-US" sz="2800" dirty="0">
                <a:solidFill>
                  <a:schemeClr val="bg1"/>
                </a:solidFill>
                <a:latin typeface="Chalkboard"/>
                <a:cs typeface="Chalkboard"/>
              </a:rPr>
              <a:t>sum*0.85 + </a:t>
            </a:r>
            <a:r>
              <a:rPr lang="en-US" sz="2800" dirty="0" smtClean="0">
                <a:solidFill>
                  <a:schemeClr val="bg1"/>
                </a:solidFill>
                <a:latin typeface="Chalkboard"/>
                <a:cs typeface="Chalkboard"/>
              </a:rPr>
              <a:t>0.15;</a:t>
            </a:r>
          </a:p>
          <a:p>
            <a:r>
              <a:rPr lang="en-US" sz="2800" dirty="0">
                <a:solidFill>
                  <a:schemeClr val="bg1"/>
                </a:solidFill>
                <a:latin typeface="Chalkboard"/>
                <a:cs typeface="Chalkboard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Chalkboard"/>
                <a:cs typeface="Chalkboard"/>
              </a:rPr>
              <a:t>		</a:t>
            </a:r>
            <a:r>
              <a:rPr lang="en-US" sz="2800" dirty="0" err="1" smtClean="0">
                <a:solidFill>
                  <a:srgbClr val="FF66FF"/>
                </a:solidFill>
                <a:latin typeface="Chalkboard"/>
                <a:cs typeface="Chalkboard"/>
              </a:rPr>
              <a:t>updateValue</a:t>
            </a:r>
            <a:r>
              <a:rPr lang="en-US" sz="2800" dirty="0" smtClean="0">
                <a:solidFill>
                  <a:srgbClr val="FF66FF"/>
                </a:solidFill>
                <a:latin typeface="Chalkboard"/>
                <a:cs typeface="Chalkboard"/>
              </a:rPr>
              <a:t>(</a:t>
            </a:r>
            <a:r>
              <a:rPr lang="en-US" sz="2800" dirty="0" err="1" smtClean="0">
                <a:solidFill>
                  <a:srgbClr val="FF66FF"/>
                </a:solidFill>
                <a:latin typeface="Chalkboard"/>
                <a:cs typeface="Chalkboard"/>
              </a:rPr>
              <a:t>newValue</a:t>
            </a:r>
            <a:r>
              <a:rPr lang="en-US" sz="2800" dirty="0" smtClean="0">
                <a:solidFill>
                  <a:srgbClr val="FF66FF"/>
                </a:solidFill>
                <a:latin typeface="Chalkboard"/>
                <a:cs typeface="Chalkboard"/>
              </a:rPr>
              <a:t>);</a:t>
            </a:r>
          </a:p>
          <a:p>
            <a:r>
              <a:rPr lang="en-US" sz="2800" dirty="0">
                <a:solidFill>
                  <a:schemeClr val="bg1"/>
                </a:solidFill>
                <a:latin typeface="Chalkboard"/>
                <a:cs typeface="Chalkboard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Chalkboard"/>
                <a:cs typeface="Chalkboard"/>
              </a:rPr>
              <a:t>		</a:t>
            </a:r>
            <a:r>
              <a:rPr lang="en-US" sz="2800" dirty="0" err="1" smtClean="0">
                <a:solidFill>
                  <a:srgbClr val="FF66FF"/>
                </a:solidFill>
                <a:latin typeface="Chalkboard"/>
                <a:cs typeface="Chalkboard"/>
              </a:rPr>
              <a:t>sendMsgToAllNbrs</a:t>
            </a:r>
            <a:r>
              <a:rPr lang="en-US" sz="2800" dirty="0" smtClean="0">
                <a:solidFill>
                  <a:srgbClr val="FF66FF"/>
                </a:solidFill>
                <a:latin typeface="Chalkboard"/>
                <a:cs typeface="Chalkboard"/>
              </a:rPr>
              <a:t>(</a:t>
            </a:r>
            <a:r>
              <a:rPr lang="en-US" sz="2800" dirty="0" err="1" smtClean="0">
                <a:solidFill>
                  <a:srgbClr val="FF66FF"/>
                </a:solidFill>
                <a:latin typeface="Chalkboard"/>
                <a:cs typeface="Chalkboard"/>
              </a:rPr>
              <a:t>newValue</a:t>
            </a:r>
            <a:r>
              <a:rPr lang="en-US" sz="2800" dirty="0" smtClean="0">
                <a:solidFill>
                  <a:srgbClr val="FF66FF"/>
                </a:solidFill>
                <a:latin typeface="Chalkboard"/>
                <a:cs typeface="Chalkboard"/>
              </a:rPr>
              <a:t>);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halkboard"/>
                <a:cs typeface="Chalkboard"/>
              </a:rPr>
              <a:t>		}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halkboard"/>
                <a:cs typeface="Chalkboard"/>
              </a:rPr>
              <a:t>…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halkboard"/>
                <a:cs typeface="Chalkboard"/>
              </a:rPr>
              <a:t>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08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19850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67</a:t>
            </a:fld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3457586" y="1246403"/>
            <a:ext cx="2377440" cy="810997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Master Task</a:t>
            </a:r>
            <a:endParaRPr lang="en-US" sz="2400" b="1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47885" y="3367297"/>
            <a:ext cx="2009695" cy="15857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67112" y="2844077"/>
            <a:ext cx="2216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rebuchet MS"/>
                <a:cs typeface="Trebuchet MS"/>
              </a:rPr>
              <a:t>Worker 1</a:t>
            </a:r>
          </a:p>
        </p:txBody>
      </p:sp>
      <p:cxnSp>
        <p:nvCxnSpPr>
          <p:cNvPr id="120" name="Straight Arrow Connector 119"/>
          <p:cNvCxnSpPr/>
          <p:nvPr/>
        </p:nvCxnSpPr>
        <p:spPr>
          <a:xfrm flipV="1">
            <a:off x="1708866" y="2274637"/>
            <a:ext cx="1565840" cy="574566"/>
          </a:xfrm>
          <a:prstGeom prst="straightConnector1">
            <a:avLst/>
          </a:prstGeom>
          <a:ln w="762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4006226" y="2274637"/>
            <a:ext cx="731520" cy="574566"/>
          </a:xfrm>
          <a:prstGeom prst="straightConnector1">
            <a:avLst/>
          </a:prstGeom>
          <a:ln w="762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5835027" y="2274637"/>
            <a:ext cx="1988135" cy="574566"/>
          </a:xfrm>
          <a:prstGeom prst="straightConnector1">
            <a:avLst/>
          </a:prstGeom>
          <a:ln w="762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1473622" y="3525213"/>
            <a:ext cx="365760" cy="325829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rebuchet MS"/>
              <a:cs typeface="Trebuchet MS"/>
            </a:endParaRPr>
          </a:p>
        </p:txBody>
      </p:sp>
      <p:cxnSp>
        <p:nvCxnSpPr>
          <p:cNvPr id="124" name="Straight Arrow Connector 123"/>
          <p:cNvCxnSpPr>
            <a:endCxn id="123" idx="3"/>
          </p:cNvCxnSpPr>
          <p:nvPr/>
        </p:nvCxnSpPr>
        <p:spPr>
          <a:xfrm flipV="1">
            <a:off x="611429" y="3803325"/>
            <a:ext cx="915757" cy="237549"/>
          </a:xfrm>
          <a:prstGeom prst="straightConnector1">
            <a:avLst/>
          </a:prstGeom>
          <a:ln w="57150" cmpd="thickThin"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5" name="AutoShape 12"/>
          <p:cNvSpPr>
            <a:spLocks noChangeArrowheads="1"/>
          </p:cNvSpPr>
          <p:nvPr/>
        </p:nvSpPr>
        <p:spPr bwMode="auto">
          <a:xfrm>
            <a:off x="527706" y="5435600"/>
            <a:ext cx="8126369" cy="1192462"/>
          </a:xfrm>
          <a:prstGeom prst="can">
            <a:avLst>
              <a:gd name="adj" fmla="val 25000"/>
            </a:avLst>
          </a:prstGeom>
          <a:solidFill>
            <a:schemeClr val="accent5">
              <a:lumMod val="20000"/>
              <a:lumOff val="80000"/>
            </a:schemeClr>
          </a:solidFill>
          <a:ln w="28440">
            <a:solidFill>
              <a:srgbClr val="000000"/>
            </a:solidFill>
            <a:miter lim="800000"/>
            <a:headEnd/>
            <a:tailEnd/>
          </a:ln>
          <a:effectLst>
            <a:outerShdw blurRad="63500" dist="107933" dir="2700000" algn="ctr" rotWithShape="0">
              <a:srgbClr val="808080">
                <a:alpha val="50027"/>
              </a:srgbClr>
            </a:outerShdw>
          </a:effectLst>
        </p:spPr>
        <p:txBody>
          <a:bodyPr wrap="none" lIns="90000" tIns="46800" rIns="90000" bIns="46800" numCol="2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400" b="1" dirty="0">
              <a:solidFill>
                <a:schemeClr val="bg1"/>
              </a:solidFill>
              <a:latin typeface="Trebuchet MS"/>
              <a:ea typeface="+mn-ea"/>
              <a:cs typeface="Trebuchet MS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57200" y="5753194"/>
            <a:ext cx="405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Distributed </a:t>
            </a:r>
            <a:r>
              <a:rPr lang="en-US" sz="2400" b="1" dirty="0">
                <a:solidFill>
                  <a:srgbClr val="000000"/>
                </a:solidFill>
                <a:latin typeface="Trebuchet MS"/>
                <a:cs typeface="Trebuchet MS"/>
              </a:rPr>
              <a:t>File </a:t>
            </a:r>
            <a:r>
              <a:rPr lang="en-US" sz="24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System or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Database</a:t>
            </a:r>
            <a:endParaRPr lang="en-US" sz="2400" b="1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27" name="Multidocument 126"/>
          <p:cNvSpPr/>
          <p:nvPr/>
        </p:nvSpPr>
        <p:spPr>
          <a:xfrm>
            <a:off x="4570472" y="5867389"/>
            <a:ext cx="846612" cy="621552"/>
          </a:xfrm>
          <a:prstGeom prst="flowChartMultidocumen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rebuchet MS"/>
              <a:cs typeface="Trebuchet MS"/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 flipV="1">
            <a:off x="1149800" y="4953000"/>
            <a:ext cx="0" cy="69712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4823106" y="3924574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rebuchet MS"/>
                <a:cs typeface="Trebuchet MS"/>
              </a:rPr>
              <a:t>………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2687213" y="3370224"/>
            <a:ext cx="2009695" cy="1582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606440" y="2847004"/>
            <a:ext cx="2216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rebuchet MS"/>
                <a:cs typeface="Trebuchet MS"/>
              </a:rPr>
              <a:t>Worker 2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6945344" y="3375833"/>
            <a:ext cx="2009695" cy="15771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738373" y="2847005"/>
            <a:ext cx="2216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rebuchet MS"/>
                <a:cs typeface="Trebuchet MS"/>
              </a:rPr>
              <a:t>Worker </a:t>
            </a:r>
            <a:r>
              <a:rPr lang="en-US" sz="2400" b="1" dirty="0">
                <a:latin typeface="Trebuchet MS"/>
                <a:cs typeface="Trebuchet MS"/>
              </a:rPr>
              <a:t>n</a:t>
            </a:r>
            <a:endParaRPr lang="en-US" sz="2400" b="1" dirty="0" smtClean="0">
              <a:latin typeface="Trebuchet MS"/>
              <a:cs typeface="Trebuchet MS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1525750" y="4270604"/>
            <a:ext cx="365760" cy="325829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rebuchet MS"/>
              <a:cs typeface="Trebuchet MS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365439" y="4040874"/>
            <a:ext cx="365760" cy="32582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rebuchet MS"/>
              <a:cs typeface="Trebuchet MS"/>
            </a:endParaRPr>
          </a:p>
        </p:txBody>
      </p:sp>
      <p:cxnSp>
        <p:nvCxnSpPr>
          <p:cNvPr id="139" name="Straight Arrow Connector 138"/>
          <p:cNvCxnSpPr/>
          <p:nvPr/>
        </p:nvCxnSpPr>
        <p:spPr>
          <a:xfrm flipH="1" flipV="1">
            <a:off x="3724112" y="4953000"/>
            <a:ext cx="1" cy="60882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104763" y="4953000"/>
            <a:ext cx="0" cy="69712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38" idx="5"/>
            <a:endCxn id="137" idx="2"/>
          </p:cNvCxnSpPr>
          <p:nvPr/>
        </p:nvCxnSpPr>
        <p:spPr>
          <a:xfrm>
            <a:off x="677635" y="4318986"/>
            <a:ext cx="848115" cy="114533"/>
          </a:xfrm>
          <a:prstGeom prst="straightConnector1">
            <a:avLst/>
          </a:prstGeom>
          <a:ln w="57150" cmpd="thickThin"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37" idx="7"/>
            <a:endCxn id="123" idx="4"/>
          </p:cNvCxnSpPr>
          <p:nvPr/>
        </p:nvCxnSpPr>
        <p:spPr>
          <a:xfrm flipH="1" flipV="1">
            <a:off x="1656502" y="3851042"/>
            <a:ext cx="181444" cy="467279"/>
          </a:xfrm>
          <a:prstGeom prst="straightConnector1">
            <a:avLst/>
          </a:prstGeom>
          <a:ln w="57150" cmpd="thickThin"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3368684" y="3414776"/>
            <a:ext cx="365760" cy="325829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rebuchet MS"/>
              <a:cs typeface="Trebuchet MS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4204712" y="4222887"/>
            <a:ext cx="365760" cy="325829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rebuchet MS"/>
              <a:cs typeface="Trebuchet MS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2903299" y="4196997"/>
            <a:ext cx="365760" cy="32582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rebuchet MS"/>
              <a:cs typeface="Trebuchet MS"/>
            </a:endParaRPr>
          </a:p>
        </p:txBody>
      </p:sp>
      <p:cxnSp>
        <p:nvCxnSpPr>
          <p:cNvPr id="146" name="Straight Arrow Connector 145"/>
          <p:cNvCxnSpPr>
            <a:stCxn id="144" idx="1"/>
            <a:endCxn id="143" idx="4"/>
          </p:cNvCxnSpPr>
          <p:nvPr/>
        </p:nvCxnSpPr>
        <p:spPr>
          <a:xfrm flipH="1" flipV="1">
            <a:off x="3551564" y="3740605"/>
            <a:ext cx="706712" cy="529999"/>
          </a:xfrm>
          <a:prstGeom prst="straightConnector1">
            <a:avLst/>
          </a:prstGeom>
          <a:ln w="57150" cmpd="thickThin"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8288315" y="4107690"/>
            <a:ext cx="365760" cy="32582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rebuchet MS"/>
              <a:cs typeface="Trebuchet MS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7743395" y="4325432"/>
            <a:ext cx="365760" cy="325829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rebuchet MS"/>
              <a:cs typeface="Trebuchet MS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6945344" y="3414776"/>
            <a:ext cx="365760" cy="32582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rebuchet MS"/>
              <a:cs typeface="Trebuchet MS"/>
            </a:endParaRPr>
          </a:p>
        </p:txBody>
      </p:sp>
      <p:cxnSp>
        <p:nvCxnSpPr>
          <p:cNvPr id="150" name="Straight Arrow Connector 149"/>
          <p:cNvCxnSpPr>
            <a:stCxn id="149" idx="4"/>
            <a:endCxn id="148" idx="1"/>
          </p:cNvCxnSpPr>
          <p:nvPr/>
        </p:nvCxnSpPr>
        <p:spPr>
          <a:xfrm>
            <a:off x="7128224" y="3740605"/>
            <a:ext cx="668735" cy="632544"/>
          </a:xfrm>
          <a:prstGeom prst="straightConnector1">
            <a:avLst/>
          </a:prstGeom>
          <a:ln w="57150" cmpd="thickThin"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endCxn id="145" idx="3"/>
          </p:cNvCxnSpPr>
          <p:nvPr/>
        </p:nvCxnSpPr>
        <p:spPr>
          <a:xfrm flipV="1">
            <a:off x="1839382" y="4475109"/>
            <a:ext cx="1117481" cy="47716"/>
          </a:xfrm>
          <a:prstGeom prst="straightConnector1">
            <a:avLst/>
          </a:prstGeom>
          <a:ln w="57150" cmpd="thickThin"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43" idx="3"/>
            <a:endCxn id="137" idx="7"/>
          </p:cNvCxnSpPr>
          <p:nvPr/>
        </p:nvCxnSpPr>
        <p:spPr>
          <a:xfrm flipH="1">
            <a:off x="1837946" y="3692888"/>
            <a:ext cx="1584302" cy="625433"/>
          </a:xfrm>
          <a:prstGeom prst="straightConnector1">
            <a:avLst/>
          </a:prstGeom>
          <a:ln w="57150" cmpd="thickThin"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8471195" y="3514740"/>
            <a:ext cx="365760" cy="325829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rebuchet MS"/>
              <a:cs typeface="Trebuchet MS"/>
            </a:endParaRPr>
          </a:p>
        </p:txBody>
      </p:sp>
      <p:cxnSp>
        <p:nvCxnSpPr>
          <p:cNvPr id="154" name="Straight Arrow Connector 153"/>
          <p:cNvCxnSpPr>
            <a:stCxn id="153" idx="2"/>
            <a:endCxn id="149" idx="6"/>
          </p:cNvCxnSpPr>
          <p:nvPr/>
        </p:nvCxnSpPr>
        <p:spPr>
          <a:xfrm flipH="1" flipV="1">
            <a:off x="7311104" y="3577691"/>
            <a:ext cx="1160091" cy="99964"/>
          </a:xfrm>
          <a:prstGeom prst="straightConnector1">
            <a:avLst/>
          </a:prstGeom>
          <a:ln w="57150" cmpd="thickThin"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47" idx="1"/>
            <a:endCxn id="149" idx="5"/>
          </p:cNvCxnSpPr>
          <p:nvPr/>
        </p:nvCxnSpPr>
        <p:spPr>
          <a:xfrm flipH="1" flipV="1">
            <a:off x="7257540" y="3692888"/>
            <a:ext cx="1084339" cy="462519"/>
          </a:xfrm>
          <a:prstGeom prst="straightConnector1">
            <a:avLst/>
          </a:prstGeom>
          <a:ln w="57150" cmpd="thickThin"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48" idx="2"/>
            <a:endCxn id="144" idx="6"/>
          </p:cNvCxnSpPr>
          <p:nvPr/>
        </p:nvCxnSpPr>
        <p:spPr>
          <a:xfrm flipH="1" flipV="1">
            <a:off x="4570472" y="4385802"/>
            <a:ext cx="3172923" cy="102545"/>
          </a:xfrm>
          <a:prstGeom prst="straightConnector1">
            <a:avLst/>
          </a:prstGeom>
          <a:ln w="57150" cmpd="thickThin"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43" idx="6"/>
            <a:endCxn id="148" idx="2"/>
          </p:cNvCxnSpPr>
          <p:nvPr/>
        </p:nvCxnSpPr>
        <p:spPr>
          <a:xfrm>
            <a:off x="3734444" y="3577691"/>
            <a:ext cx="4008951" cy="910656"/>
          </a:xfrm>
          <a:prstGeom prst="straightConnector1">
            <a:avLst/>
          </a:prstGeom>
          <a:ln w="57150" cmpd="thickThin"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5391684" y="5651594"/>
            <a:ext cx="4051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input graph</a:t>
            </a:r>
          </a:p>
          <a:p>
            <a:pPr marL="342900" indent="-342900"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Trebuchet MS"/>
                <a:cs typeface="Trebuchet MS"/>
              </a:rPr>
              <a:t>c</a:t>
            </a:r>
            <a:r>
              <a:rPr lang="en-US" sz="20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heckpoint files</a:t>
            </a:r>
          </a:p>
          <a:p>
            <a:pPr marL="342900" indent="-342900"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output</a:t>
            </a:r>
            <a:endParaRPr lang="en-US" sz="2000" b="1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8925" y="6928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173" y="27458"/>
            <a:ext cx="91578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kern="0" dirty="0" err="1" smtClean="0">
                <a:latin typeface="Trebuchet MS"/>
                <a:cs typeface="Trebuchet MS"/>
              </a:rPr>
              <a:t>Pregel</a:t>
            </a:r>
            <a:r>
              <a:rPr lang="en-US" sz="3400" kern="0" dirty="0" smtClean="0">
                <a:latin typeface="Trebuchet MS"/>
                <a:cs typeface="Trebuchet MS"/>
              </a:rPr>
              <a:t> Architecture</a:t>
            </a:r>
            <a:endParaRPr lang="en-US" sz="3400" b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0339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19850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68</a:t>
            </a:fld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14802" y="885089"/>
            <a:ext cx="7994362" cy="313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eaLnBrk="0" fontAlgn="base" hangingPunct="0">
              <a:spcBef>
                <a:spcPts val="576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sz="2200" kern="0" dirty="0">
                <a:solidFill>
                  <a:srgbClr val="0000CC"/>
                </a:solidFill>
                <a:latin typeface="Trebuchet MS"/>
              </a:rPr>
              <a:t>Bulk Synchronous message-passing </a:t>
            </a:r>
            <a:r>
              <a:rPr lang="en-US" sz="2200" kern="0" dirty="0" smtClean="0">
                <a:solidFill>
                  <a:srgbClr val="0000CC"/>
                </a:solidFill>
                <a:latin typeface="Trebuchet MS"/>
              </a:rPr>
              <a:t>computation</a:t>
            </a:r>
            <a:endParaRPr lang="en-US" sz="2200" kern="0" dirty="0" smtClean="0">
              <a:solidFill>
                <a:srgbClr val="0000CC"/>
              </a:solidFill>
              <a:latin typeface="Trebuchet MS"/>
            </a:endParaRPr>
          </a:p>
          <a:p>
            <a:pPr marL="342900" lvl="0" indent="-342900" defTabSz="914400" eaLnBrk="0" fontAlgn="base" hangingPunct="0">
              <a:spcBef>
                <a:spcPts val="576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990000"/>
                </a:solidFill>
                <a:latin typeface="Trebuchet MS"/>
              </a:rPr>
              <a:t>Inherently </a:t>
            </a:r>
            <a:r>
              <a:rPr lang="en-US" sz="2200" kern="0" dirty="0" smtClean="0">
                <a:solidFill>
                  <a:srgbClr val="990000"/>
                </a:solidFill>
                <a:latin typeface="Trebuchet MS"/>
              </a:rPr>
              <a:t>iterative</a:t>
            </a:r>
          </a:p>
          <a:p>
            <a:pPr marL="342900" lvl="0" indent="-342900" defTabSz="914400" eaLnBrk="0" fontAlgn="base" hangingPunct="0">
              <a:spcBef>
                <a:spcPts val="576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990000"/>
                </a:solidFill>
                <a:latin typeface="Trebuchet MS"/>
              </a:rPr>
              <a:t>Graph </a:t>
            </a:r>
            <a:r>
              <a:rPr lang="en-US" sz="2200" kern="0" dirty="0" smtClean="0">
                <a:solidFill>
                  <a:srgbClr val="990000"/>
                </a:solidFill>
                <a:latin typeface="Trebuchet MS"/>
              </a:rPr>
              <a:t>data and vertex values always remain in RAM</a:t>
            </a:r>
          </a:p>
          <a:p>
            <a:pPr marL="342900" lvl="0" indent="-342900" defTabSz="914400" eaLnBrk="0" fontAlgn="base" hangingPunct="0">
              <a:spcBef>
                <a:spcPts val="576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CC"/>
                </a:solidFill>
                <a:latin typeface="Trebuchet MS"/>
              </a:rPr>
              <a:t>Fault-tolerant by simple </a:t>
            </a:r>
            <a:r>
              <a:rPr lang="en-US" sz="2200" kern="0" dirty="0" err="1" smtClean="0">
                <a:solidFill>
                  <a:srgbClr val="0000CC"/>
                </a:solidFill>
                <a:latin typeface="Trebuchet MS"/>
              </a:rPr>
              <a:t>checkpointing</a:t>
            </a:r>
            <a:r>
              <a:rPr lang="en-US" sz="2200" kern="0" dirty="0" smtClean="0">
                <a:solidFill>
                  <a:srgbClr val="0000CC"/>
                </a:solidFill>
                <a:latin typeface="Trebuchet MS"/>
              </a:rPr>
              <a:t> </a:t>
            </a:r>
            <a:r>
              <a:rPr lang="en-US" sz="2200" kern="0" dirty="0" smtClean="0">
                <a:solidFill>
                  <a:srgbClr val="0000CC"/>
                </a:solidFill>
                <a:latin typeface="Trebuchet MS"/>
              </a:rPr>
              <a:t>between iterations</a:t>
            </a:r>
          </a:p>
          <a:p>
            <a:pPr marL="342900" lvl="0" indent="-342900" defTabSz="914400" eaLnBrk="0" fontAlgn="base" hangingPunct="0">
              <a:spcBef>
                <a:spcPts val="576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CC"/>
                </a:solidFill>
                <a:latin typeface="Trebuchet MS"/>
              </a:rPr>
              <a:t>Several Other Optimizations/Extensions:</a:t>
            </a:r>
          </a:p>
          <a:p>
            <a:pPr marL="800100" lvl="1" indent="-342900" defTabSz="914400" eaLnBrk="0" fontAlgn="base" hangingPunct="0">
              <a:spcBef>
                <a:spcPts val="576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CC"/>
                </a:solidFill>
                <a:latin typeface="Trebuchet MS"/>
              </a:rPr>
              <a:t>Combiners</a:t>
            </a:r>
          </a:p>
          <a:p>
            <a:pPr marL="800100" lvl="1" indent="-342900" defTabSz="914400" eaLnBrk="0" fontAlgn="base" hangingPunct="0">
              <a:spcBef>
                <a:spcPts val="576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sz="2200" kern="0" dirty="0" err="1" smtClean="0">
                <a:solidFill>
                  <a:srgbClr val="0000CC"/>
                </a:solidFill>
                <a:latin typeface="Trebuchet MS"/>
              </a:rPr>
              <a:t>Master.compute</a:t>
            </a:r>
            <a:r>
              <a:rPr lang="en-US" sz="2200" kern="0" dirty="0" smtClean="0">
                <a:solidFill>
                  <a:srgbClr val="0000CC"/>
                </a:solidFill>
                <a:latin typeface="Trebuchet MS"/>
              </a:rPr>
              <a:t>() (currently in </a:t>
            </a:r>
            <a:r>
              <a:rPr lang="en-US" sz="2200" kern="0" dirty="0" err="1" smtClean="0">
                <a:solidFill>
                  <a:srgbClr val="0000CC"/>
                </a:solidFill>
                <a:latin typeface="Trebuchet MS"/>
              </a:rPr>
              <a:t>Giraph</a:t>
            </a:r>
            <a:r>
              <a:rPr lang="en-US" sz="2200" kern="0" dirty="0" smtClean="0">
                <a:solidFill>
                  <a:srgbClr val="0000CC"/>
                </a:solidFill>
                <a:latin typeface="Trebuchet MS"/>
              </a:rPr>
              <a:t>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925" y="6928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173" y="27458"/>
            <a:ext cx="91578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kern="0" dirty="0" err="1" smtClean="0">
                <a:latin typeface="Trebuchet MS"/>
                <a:cs typeface="Trebuchet MS"/>
              </a:rPr>
              <a:t>Pregel</a:t>
            </a:r>
            <a:r>
              <a:rPr lang="en-US" sz="3400" kern="0" dirty="0" smtClean="0">
                <a:latin typeface="Trebuchet MS"/>
                <a:cs typeface="Trebuchet MS"/>
              </a:rPr>
              <a:t> Architecture</a:t>
            </a:r>
            <a:endParaRPr lang="en-US" sz="3400" b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3050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 smtClean="0">
                <a:solidFill>
                  <a:srgbClr val="000000"/>
                </a:solidFill>
                <a:latin typeface="Trebuchet MS"/>
              </a:rPr>
              <a:t>Applications that run on BSP Systems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7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1599" y="820802"/>
            <a:ext cx="9042401" cy="539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Many common data processing tasks are 1-step operations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So BSP is simply very natural for them: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filtering, grouping, joins, projections, sorting, </a:t>
            </a:r>
            <a:r>
              <a:rPr lang="en-US" sz="2400" dirty="0" err="1" smtClean="0">
                <a:solidFill>
                  <a:srgbClr val="990000"/>
                </a:solidFill>
                <a:latin typeface="Trebuchet MS"/>
                <a:cs typeface="Trebuchet MS"/>
              </a:rPr>
              <a:t>grep</a:t>
            </a: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But many other apps as well: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Graph processing 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Machine-learning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Linear Algebra, Image Processing, Scientific Simulations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US" sz="40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And many many many more! </a:t>
            </a:r>
            <a:endParaRPr lang="en-US" sz="40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410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>
                <a:solidFill>
                  <a:srgbClr val="000000"/>
                </a:solidFill>
                <a:latin typeface="Trebuchet MS"/>
              </a:rPr>
              <a:t>Asynchronous Systems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8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12139" y="875155"/>
            <a:ext cx="8919723" cy="5914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611" y="2985590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06897" y="4131233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38230" y="1157354"/>
            <a:ext cx="23059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49796" y="5553749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85614" y="4178446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16071" y="1551207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88531" y="3024983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19841" y="4417446"/>
            <a:ext cx="2172502" cy="1154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45" name="Straight Arrow Connector 44"/>
          <p:cNvCxnSpPr>
            <a:stCxn id="44" idx="0"/>
            <a:endCxn id="42" idx="2"/>
          </p:cNvCxnSpPr>
          <p:nvPr/>
        </p:nvCxnSpPr>
        <p:spPr>
          <a:xfrm flipH="1" flipV="1">
            <a:off x="4604207" y="2703351"/>
            <a:ext cx="1885" cy="1714095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1"/>
            <a:endCxn id="42" idx="2"/>
          </p:cNvCxnSpPr>
          <p:nvPr/>
        </p:nvCxnSpPr>
        <p:spPr>
          <a:xfrm flipH="1" flipV="1">
            <a:off x="4604207" y="2703351"/>
            <a:ext cx="1284324" cy="89770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2" idx="2"/>
            <a:endCxn id="37" idx="3"/>
          </p:cNvCxnSpPr>
          <p:nvPr/>
        </p:nvCxnSpPr>
        <p:spPr>
          <a:xfrm flipH="1">
            <a:off x="3319883" y="2703351"/>
            <a:ext cx="1284324" cy="85831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0"/>
            <a:endCxn id="37" idx="3"/>
          </p:cNvCxnSpPr>
          <p:nvPr/>
        </p:nvCxnSpPr>
        <p:spPr>
          <a:xfrm flipH="1" flipV="1">
            <a:off x="3319883" y="3561662"/>
            <a:ext cx="1286209" cy="85578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1"/>
            <a:endCxn id="44" idx="0"/>
          </p:cNvCxnSpPr>
          <p:nvPr/>
        </p:nvCxnSpPr>
        <p:spPr>
          <a:xfrm flipH="1">
            <a:off x="4606092" y="3601055"/>
            <a:ext cx="1282439" cy="81639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1"/>
            <a:endCxn id="37" idx="3"/>
          </p:cNvCxnSpPr>
          <p:nvPr/>
        </p:nvCxnSpPr>
        <p:spPr>
          <a:xfrm flipH="1" flipV="1">
            <a:off x="3319883" y="3561662"/>
            <a:ext cx="2568648" cy="3939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43611" y="2995867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19841" y="1518378"/>
            <a:ext cx="2172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10926" y="4414005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888531" y="3032153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2138" y="5985484"/>
            <a:ext cx="8919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No Global Clock</a:t>
            </a:r>
            <a:r>
              <a:rPr lang="en-US" sz="2100" b="1" i="1" dirty="0">
                <a:solidFill>
                  <a:srgbClr val="B90000"/>
                </a:solidFill>
                <a:latin typeface="Trebuchet MS"/>
                <a:cs typeface="Trebuchet MS"/>
              </a:rPr>
              <a:t>.</a:t>
            </a:r>
            <a:r>
              <a:rPr lang="en-US" sz="21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 </a:t>
            </a:r>
          </a:p>
          <a:p>
            <a:pPr algn="ctr"/>
            <a:r>
              <a:rPr lang="en-US" sz="21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Machines operate independently, with asynchronous communication</a:t>
            </a:r>
            <a:endParaRPr lang="en-US" sz="21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91208" y="4240207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68041" y="2690082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92343" y="3385611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18878460">
            <a:off x="4613768" y="2790666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8878460">
            <a:off x="3274276" y="3676520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8846837">
            <a:off x="5586614" y="3555567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8846837">
            <a:off x="3415487" y="3095048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18878460">
            <a:off x="4151423" y="4123664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ultidocument 60"/>
          <p:cNvSpPr/>
          <p:nvPr/>
        </p:nvSpPr>
        <p:spPr>
          <a:xfrm>
            <a:off x="3740365" y="2200713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2" name="Multidocument 61"/>
          <p:cNvSpPr/>
          <p:nvPr/>
        </p:nvSpPr>
        <p:spPr>
          <a:xfrm>
            <a:off x="1374248" y="3621716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Multidocument 62"/>
          <p:cNvSpPr/>
          <p:nvPr/>
        </p:nvSpPr>
        <p:spPr>
          <a:xfrm>
            <a:off x="6156991" y="3675967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4" name="Multidocument 63"/>
          <p:cNvSpPr/>
          <p:nvPr/>
        </p:nvSpPr>
        <p:spPr>
          <a:xfrm>
            <a:off x="3757972" y="5027811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620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3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2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09839 0.10375 " pathEditMode="relative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L 0.00138 0.19176 " pathEditMode="relative" ptsTypes="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38 0.01621 L 0.07167 -0.0611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4" y="-386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0 L 0.09335 0.07341 " pathEditMode="relative" ptsTypes="AA">
                                      <p:cBhvr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711 0.00024 L -0.24362 -0.0002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4" y="-2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0 L -0.09856 0.07364 " pathEditMode="relative" ptsTypes="AA">
                                      <p:cBhvr>
                                        <p:cTn id="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 0 L -0.09353 -0.07341 " pathEditMode="relative" ptsTypes="AA">
                                      <p:cBhvr>
                                        <p:cTn id="8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104 -0.03428 L -0.00556 -0.2285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972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2" grpId="2"/>
      <p:bldP spid="52" grpId="3"/>
      <p:bldP spid="90" grpId="0"/>
      <p:bldP spid="90" grpId="1"/>
      <p:bldP spid="90" grpId="2"/>
      <p:bldP spid="90" grpId="3"/>
      <p:bldP spid="66" grpId="0"/>
      <p:bldP spid="66" grpId="1"/>
      <p:bldP spid="66" grpId="2"/>
      <p:bldP spid="69" grpId="0"/>
      <p:bldP spid="69" grpId="1"/>
      <p:bldP spid="69" grpId="2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4" grpId="0" animBg="1"/>
      <p:bldP spid="34" grpId="1" animBg="1"/>
      <p:bldP spid="34" grpId="2" animBg="1"/>
      <p:bldP spid="46" grpId="0" animBg="1"/>
      <p:bldP spid="46" grpId="1" animBg="1"/>
      <p:bldP spid="46" grpId="2" animBg="1"/>
      <p:bldP spid="54" grpId="0" animBg="1"/>
      <p:bldP spid="54" grpId="1" animBg="1"/>
      <p:bldP spid="5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1599" y="2165291"/>
            <a:ext cx="8818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0" dirty="0" err="1" smtClean="0">
                <a:solidFill>
                  <a:srgbClr val="000000"/>
                </a:solidFill>
                <a:latin typeface="Trebuchet MS"/>
              </a:rPr>
              <a:t>MapReduce</a:t>
            </a:r>
            <a:endParaRPr lang="en-US" sz="3600" kern="0" dirty="0" smtClean="0">
              <a:solidFill>
                <a:srgbClr val="000000"/>
              </a:solidFill>
              <a:latin typeface="Trebuchet MS"/>
            </a:endParaRPr>
          </a:p>
          <a:p>
            <a:pPr algn="ctr"/>
            <a:r>
              <a:rPr lang="en-US" sz="3600" kern="0" dirty="0" smtClean="0">
                <a:solidFill>
                  <a:srgbClr val="000000"/>
                </a:solidFill>
                <a:latin typeface="Trebuchet MS"/>
              </a:rPr>
              <a:t>First new era Distributed BSP System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731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1|8.6|9.5|0.8|10.3|2.5|5.4|17.7|6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8.1|4.6|1.5|2.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4.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6.8|10.2|5.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6|13.2|9.4|9.1|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8|18.1|4.4|13.2|3.9|2.3|7.9|1.5|0.8|10|2.1|10.6|1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29784</TotalTime>
  <Words>3491</Words>
  <Application>Microsoft Macintosh PowerPoint</Application>
  <PresentationFormat>On-screen Show (4:3)</PresentationFormat>
  <Paragraphs>1224</Paragraphs>
  <Slides>68</Slides>
  <Notes>61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Semih Salihoglu</dc:creator>
  <cp:lastModifiedBy>Semih Salihoglu</cp:lastModifiedBy>
  <cp:revision>1425</cp:revision>
  <dcterms:created xsi:type="dcterms:W3CDTF">2016-04-06T14:30:24Z</dcterms:created>
  <dcterms:modified xsi:type="dcterms:W3CDTF">2018-11-06T04:38:57Z</dcterms:modified>
</cp:coreProperties>
</file>