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43"/>
  </p:notesMasterIdLst>
  <p:sldIdLst>
    <p:sldId id="256" r:id="rId2"/>
    <p:sldId id="257" r:id="rId3"/>
    <p:sldId id="284" r:id="rId4"/>
    <p:sldId id="286" r:id="rId5"/>
    <p:sldId id="288" r:id="rId6"/>
    <p:sldId id="289" r:id="rId7"/>
    <p:sldId id="292" r:id="rId8"/>
    <p:sldId id="293" r:id="rId9"/>
    <p:sldId id="294" r:id="rId10"/>
    <p:sldId id="295" r:id="rId11"/>
    <p:sldId id="290" r:id="rId12"/>
    <p:sldId id="285" r:id="rId13"/>
    <p:sldId id="296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297" r:id="rId24"/>
    <p:sldId id="307" r:id="rId25"/>
    <p:sldId id="308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1" r:id="rId38"/>
    <p:sldId id="322" r:id="rId39"/>
    <p:sldId id="323" r:id="rId40"/>
    <p:sldId id="324" r:id="rId41"/>
    <p:sldId id="278" r:id="rId42"/>
  </p:sldIdLst>
  <p:sldSz cx="9144000" cy="5143500" type="screen16x9"/>
  <p:notesSz cx="6858000" cy="9144000"/>
  <p:embeddedFontLst>
    <p:embeddedFont>
      <p:font typeface="Amatic SC" pitchFamily="2" charset="-79"/>
      <p:regular r:id="rId44"/>
      <p:bold r:id="rId45"/>
    </p:embeddedFont>
    <p:embeddedFont>
      <p:font typeface="Candara" panose="020E0502030303020204" pitchFamily="34" charset="0"/>
      <p:regular r:id="rId46"/>
      <p:bold r:id="rId47"/>
      <p:italic r:id="rId48"/>
      <p:boldItalic r:id="rId49"/>
    </p:embeddedFont>
    <p:embeddedFont>
      <p:font typeface="Candara Light" panose="020E0502030303020204" pitchFamily="34" charset="0"/>
      <p:regular r:id="rId50"/>
      <p:italic r:id="rId51"/>
    </p:embeddedFont>
    <p:embeddedFont>
      <p:font typeface="Quicksand" pitchFamily="2" charset="77"/>
      <p:regular r:id="rId52"/>
      <p:bold r:id="rId53"/>
    </p:embeddedFont>
    <p:embeddedFont>
      <p:font typeface="Short Stack" panose="02010500040000000007" pitchFamily="2" charset="77"/>
      <p:regular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7F2F72D-A83A-4F69-94AF-D481D21E136B}">
  <a:tblStyle styleId="{47F2F72D-A83A-4F69-94AF-D481D21E136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9"/>
    <p:restoredTop sz="96041"/>
  </p:normalViewPr>
  <p:slideViewPr>
    <p:cSldViewPr snapToGrid="0">
      <p:cViewPr>
        <p:scale>
          <a:sx n="103" d="100"/>
          <a:sy n="103" d="100"/>
        </p:scale>
        <p:origin x="192" y="1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font" Target="fonts/font10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23408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3845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32373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853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13680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2408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80550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35361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41666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0366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8098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1587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05365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35082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8996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74110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8481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8408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85854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4265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9439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661508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37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11926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18482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Google Shape;696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7" name="Google Shape;697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8884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6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307" name="Google Shape;307;p6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9" name="Google Shape;309;p6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0" name="Google Shape;310;p6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3" name="Google Shape;313;p6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4" name="Google Shape;314;p6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5" name="Google Shape;315;p6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6" name="Google Shape;316;p6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7" name="Google Shape;317;p6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0" name="Google Shape;320;p6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1" name="Google Shape;321;p6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5" name="Google Shape;325;p6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27" name="Google Shape;327;p6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328" name="Google Shape;328;p6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1" name="Google Shape;331;p6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32" name="Google Shape;332;p6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333" name="Google Shape;333;p6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34" name="Google Shape;334;p6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5" name="Google Shape;335;p6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7" name="Google Shape;337;p6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8" name="Google Shape;338;p6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39" name="Google Shape;339;p6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1" name="Google Shape;341;p6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5" name="Google Shape;345;p6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6" name="Google Shape;346;p6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7" name="Google Shape;347;p6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8" name="Google Shape;348;p6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9" name="Google Shape;349;p6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0" name="Google Shape;350;p6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1" name="Google Shape;351;p6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2" name="Google Shape;352;p6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3" name="Google Shape;353;p6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4" name="Google Shape;354;p6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55" name="Google Shape;355;p6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356" name="Google Shape;356;p6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57" name="Google Shape;357;p6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58" name="Google Shape;358;p6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9" name="Google Shape;359;p6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60" name="Google Shape;360;p6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361" name="Google Shape;361;p6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2" name="Google Shape;362;p6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363" name="Google Shape;363;p6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64" name="Google Shape;364;p6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5" name="Google Shape;365;p6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66" name="Google Shape;366;p6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 dirty="0"/>
          </a:p>
        </p:txBody>
      </p:sp>
      <p:sp>
        <p:nvSpPr>
          <p:cNvPr id="367" name="Google Shape;367;p6"/>
          <p:cNvSpPr txBox="1">
            <a:spLocks noGrp="1"/>
          </p:cNvSpPr>
          <p:nvPr>
            <p:ph type="body" idx="1"/>
          </p:nvPr>
        </p:nvSpPr>
        <p:spPr>
          <a:xfrm>
            <a:off x="1028375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 dirty="0"/>
          </a:p>
        </p:txBody>
      </p:sp>
      <p:sp>
        <p:nvSpPr>
          <p:cNvPr id="368" name="Google Shape;368;p6"/>
          <p:cNvSpPr txBox="1">
            <a:spLocks noGrp="1"/>
          </p:cNvSpPr>
          <p:nvPr>
            <p:ph type="body" idx="2"/>
          </p:nvPr>
        </p:nvSpPr>
        <p:spPr>
          <a:xfrm>
            <a:off x="4675573" y="1404153"/>
            <a:ext cx="3440100" cy="267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 sz="1800"/>
            </a:lvl9pPr>
          </a:lstStyle>
          <a:p>
            <a:endParaRPr dirty="0"/>
          </a:p>
        </p:txBody>
      </p:sp>
      <p:sp>
        <p:nvSpPr>
          <p:cNvPr id="369" name="Google Shape;369;p6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8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777546" y="1137831"/>
            <a:ext cx="5468631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ERNIE: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anose="020E0502030303020204" pitchFamily="34" charset="0"/>
                <a:cs typeface="Amatic SC" panose="020B0604020202020204" charset="-79"/>
              </a:rPr>
              <a:t>E</a:t>
            </a:r>
            <a:r>
              <a:rPr lang="en-US" sz="3200" dirty="0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nhanced </a:t>
            </a:r>
            <a:r>
              <a:rPr lang="en-US" sz="3200" dirty="0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anose="020E0502030303020204" pitchFamily="34" charset="0"/>
                <a:cs typeface="Amatic SC" panose="020B0604020202020204" charset="-79"/>
              </a:rPr>
              <a:t>R</a:t>
            </a:r>
            <a:r>
              <a:rPr lang="en-US" sz="3200" dirty="0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epresentation through </a:t>
            </a:r>
            <a:r>
              <a:rPr lang="en-US" sz="3200" dirty="0" err="1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K</a:t>
            </a:r>
            <a:r>
              <a:rPr lang="en-US" altLang="zh-CN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anose="020E0502030303020204" pitchFamily="34" charset="0"/>
                <a:cs typeface="Amatic SC" panose="020B0604020202020204" charset="-79"/>
              </a:rPr>
              <a:t>N</a:t>
            </a:r>
            <a:r>
              <a:rPr lang="en-US" sz="3200" dirty="0" err="1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owledge</a:t>
            </a:r>
            <a:r>
              <a:rPr lang="en-US" sz="3200" dirty="0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 </a:t>
            </a:r>
            <a:r>
              <a:rPr lang="en-US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anose="020E0502030303020204" pitchFamily="34" charset="0"/>
                <a:cs typeface="Amatic SC" panose="020B0604020202020204" charset="-79"/>
              </a:rPr>
              <a:t>I</a:t>
            </a:r>
            <a:r>
              <a:rPr lang="en-US" sz="3200" dirty="0" err="1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nt</a:t>
            </a:r>
            <a:r>
              <a:rPr lang="en-US" altLang="zh-CN" sz="32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Candara Light" panose="020E0502030303020204" pitchFamily="34" charset="0"/>
                <a:cs typeface="Amatic SC" panose="020B0604020202020204" charset="-79"/>
              </a:rPr>
              <a:t>E</a:t>
            </a:r>
            <a:r>
              <a:rPr lang="en-US" sz="3200" dirty="0" err="1">
                <a:solidFill>
                  <a:schemeClr val="bg1"/>
                </a:solidFill>
                <a:latin typeface="Candara Light" panose="020E0502030303020204" pitchFamily="34" charset="0"/>
                <a:cs typeface="Amatic SC" panose="020B0604020202020204" charset="-79"/>
              </a:rPr>
              <a:t>gration</a:t>
            </a:r>
            <a:endParaRPr lang="en-US" sz="3200" dirty="0">
              <a:solidFill>
                <a:schemeClr val="bg1"/>
              </a:solidFill>
              <a:latin typeface="Candara Light" panose="020E0502030303020204" pitchFamily="34" charset="0"/>
              <a:cs typeface="Amatic SC" panose="020B060402020202020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5045" y="2721179"/>
            <a:ext cx="393363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Authors: Yu Sun, </a:t>
            </a:r>
            <a:r>
              <a:rPr lang="en-CA" dirty="0" err="1">
                <a:solidFill>
                  <a:schemeClr val="bg1"/>
                </a:solidFill>
                <a:latin typeface="Candara" panose="020E0502030303020204" pitchFamily="34" charset="0"/>
              </a:rPr>
              <a:t>Shuohuan</a:t>
            </a:r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 Wang, </a:t>
            </a:r>
            <a:r>
              <a:rPr lang="en-CA" dirty="0" err="1">
                <a:solidFill>
                  <a:schemeClr val="bg1"/>
                </a:solidFill>
                <a:latin typeface="Candara" panose="020E0502030303020204" pitchFamily="34" charset="0"/>
              </a:rPr>
              <a:t>Yukun</a:t>
            </a:r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 Li, </a:t>
            </a:r>
            <a:r>
              <a:rPr lang="en-CA" dirty="0" err="1">
                <a:solidFill>
                  <a:schemeClr val="bg1"/>
                </a:solidFill>
                <a:latin typeface="Candara" panose="020E0502030303020204" pitchFamily="34" charset="0"/>
              </a:rPr>
              <a:t>Shikun</a:t>
            </a:r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 Feng </a:t>
            </a:r>
            <a:r>
              <a:rPr lang="en-CA" dirty="0" err="1">
                <a:solidFill>
                  <a:schemeClr val="bg1"/>
                </a:solidFill>
                <a:latin typeface="Candara" panose="020E0502030303020204" pitchFamily="34" charset="0"/>
              </a:rPr>
              <a:t>Xuyi</a:t>
            </a:r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 Chen, Han Zhang, Xin Tian, </a:t>
            </a:r>
            <a:r>
              <a:rPr lang="en-CA" dirty="0" err="1">
                <a:solidFill>
                  <a:schemeClr val="bg1"/>
                </a:solidFill>
                <a:latin typeface="Candara" panose="020E0502030303020204" pitchFamily="34" charset="0"/>
              </a:rPr>
              <a:t>Danxiang</a:t>
            </a:r>
            <a:r>
              <a:rPr lang="en-CA" dirty="0">
                <a:solidFill>
                  <a:schemeClr val="bg1"/>
                </a:solidFill>
                <a:latin typeface="Candara" panose="020E0502030303020204" pitchFamily="34" charset="0"/>
              </a:rPr>
              <a:t> Zhu, Hao Tian, Hua Wu</a:t>
            </a:r>
          </a:p>
        </p:txBody>
      </p:sp>
      <p:sp>
        <p:nvSpPr>
          <p:cNvPr id="4" name="Rectangle 3"/>
          <p:cNvSpPr/>
          <p:nvPr/>
        </p:nvSpPr>
        <p:spPr>
          <a:xfrm>
            <a:off x="3500926" y="3526344"/>
            <a:ext cx="2021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Candara" panose="020E0502030303020204" pitchFamily="34" charset="0"/>
              </a:rPr>
              <a:t>Presenter: </a:t>
            </a:r>
            <a:r>
              <a:rPr lang="en-US" altLang="zh-CN" dirty="0" err="1">
                <a:solidFill>
                  <a:schemeClr val="bg1"/>
                </a:solidFill>
                <a:latin typeface="Candara" panose="020E0502030303020204" pitchFamily="34" charset="0"/>
              </a:rPr>
              <a:t>Futian</a:t>
            </a:r>
            <a:r>
              <a:rPr lang="en-US" altLang="zh-CN" dirty="0">
                <a:solidFill>
                  <a:schemeClr val="bg1"/>
                </a:solidFill>
                <a:latin typeface="Candara" panose="020E0502030303020204" pitchFamily="34" charset="0"/>
              </a:rPr>
              <a:t> Zhang</a:t>
            </a:r>
            <a:endParaRPr lang="en-CA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Related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Work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Context-aware Representation </a:t>
            </a:r>
          </a:p>
          <a:p>
            <a:pPr lvl="1"/>
            <a:r>
              <a:rPr lang="en-CA" dirty="0">
                <a:latin typeface="+mn-lt"/>
                <a:cs typeface="Arial"/>
              </a:rPr>
              <a:t>Skip-thought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Cove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 err="1">
                <a:latin typeface="+mn-lt"/>
                <a:cs typeface="Arial"/>
              </a:rPr>
              <a:t>ULMFit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 err="1">
                <a:latin typeface="+mn-lt"/>
                <a:cs typeface="Arial"/>
              </a:rPr>
              <a:t>ELMo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GPT</a:t>
            </a:r>
          </a:p>
          <a:p>
            <a:pPr lvl="1"/>
            <a:r>
              <a:rPr lang="en-CA" b="1" dirty="0">
                <a:latin typeface="+mn-lt"/>
                <a:cs typeface="Arial"/>
              </a:rPr>
              <a:t>BERT</a:t>
            </a:r>
          </a:p>
          <a:p>
            <a:pPr lvl="1"/>
            <a:r>
              <a:rPr lang="en-CA" dirty="0">
                <a:latin typeface="+mn-lt"/>
                <a:cs typeface="Arial"/>
              </a:rPr>
              <a:t>MT-DNN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GPT-2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XLM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US" altLang="zh-CN" dirty="0">
                <a:latin typeface="+mn-lt"/>
                <a:cs typeface="Arial"/>
              </a:rPr>
              <a:t>…</a:t>
            </a:r>
            <a:endParaRPr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73183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Related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Work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Heterogeneous Data </a:t>
            </a:r>
          </a:p>
          <a:p>
            <a:pPr lvl="1"/>
            <a:r>
              <a:rPr lang="en-CA" dirty="0">
                <a:latin typeface="+mn-lt"/>
                <a:cs typeface="Arial"/>
              </a:rPr>
              <a:t>Universal sentence encoder</a:t>
            </a:r>
          </a:p>
          <a:p>
            <a:pPr lvl="2"/>
            <a:r>
              <a:rPr lang="en-CA" sz="1600" dirty="0">
                <a:latin typeface="+mn-lt"/>
                <a:cs typeface="Arial"/>
              </a:rPr>
              <a:t>adopts heterogeneous training data drawn from Wikipedia, web news, web QA pages and discussion forum</a:t>
            </a:r>
          </a:p>
          <a:p>
            <a:pPr lvl="1"/>
            <a:r>
              <a:rPr lang="en-CA" dirty="0">
                <a:latin typeface="+mn-lt"/>
                <a:cs typeface="Arial"/>
              </a:rPr>
              <a:t>Sentence encoder</a:t>
            </a:r>
          </a:p>
          <a:p>
            <a:pPr lvl="2"/>
            <a:r>
              <a:rPr lang="en-CA" sz="1600" dirty="0">
                <a:latin typeface="+mn-lt"/>
                <a:cs typeface="Arial"/>
              </a:rPr>
              <a:t>based on response prediction benefits from query-response pair data drawn from Reddit conversation</a:t>
            </a:r>
          </a:p>
          <a:p>
            <a:pPr lvl="1"/>
            <a:r>
              <a:rPr lang="en-CA" dirty="0">
                <a:latin typeface="+mn-lt"/>
                <a:cs typeface="Arial"/>
              </a:rPr>
              <a:t>XLM</a:t>
            </a:r>
          </a:p>
          <a:p>
            <a:pPr lvl="2"/>
            <a:r>
              <a:rPr lang="en-CA" sz="1600" dirty="0">
                <a:latin typeface="+mn-lt"/>
                <a:cs typeface="Arial"/>
              </a:rPr>
              <a:t>introduce parallel corpus to BERT, which is trained jointly with masked language model task</a:t>
            </a:r>
          </a:p>
        </p:txBody>
      </p:sp>
    </p:spTree>
    <p:extLst>
      <p:ext uri="{BB962C8B-B14F-4D97-AF65-F5344CB8AC3E}">
        <p14:creationId xmlns:p14="http://schemas.microsoft.com/office/powerpoint/2010/main" val="4085117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Ernie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D7081-9BA9-DD47-8937-B9ADD29C89C0}"/>
              </a:ext>
            </a:extLst>
          </p:cNvPr>
          <p:cNvSpPr txBox="1"/>
          <p:nvPr/>
        </p:nvSpPr>
        <p:spPr>
          <a:xfrm>
            <a:off x="1712057" y="4005304"/>
            <a:ext cx="571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The different masking strategy between BERT and ERNIE</a:t>
            </a:r>
            <a:endParaRPr lang="en-US" sz="18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BBD673-013E-E440-A85D-149BA2724A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935"/>
          <a:stretch/>
        </p:blipFill>
        <p:spPr>
          <a:xfrm>
            <a:off x="1821467" y="1225892"/>
            <a:ext cx="5501016" cy="27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Encoder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5" y="1325758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multi-layer Transformer 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capture the contextual information</a:t>
            </a:r>
          </a:p>
          <a:p>
            <a:pPr lvl="0"/>
            <a:r>
              <a:rPr lang="en-CA" dirty="0">
                <a:latin typeface="+mn-lt"/>
                <a:cs typeface="Arial"/>
              </a:rPr>
              <a:t>Chinese corpus 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add spaces around every character 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use the </a:t>
            </a:r>
            <a:r>
              <a:rPr lang="en-CA" sz="1600" dirty="0" err="1">
                <a:latin typeface="+mn-lt"/>
                <a:cs typeface="Arial"/>
              </a:rPr>
              <a:t>WordPiece</a:t>
            </a:r>
            <a:r>
              <a:rPr lang="en-CA" sz="1600" dirty="0">
                <a:latin typeface="+mn-lt"/>
                <a:cs typeface="Arial"/>
              </a:rPr>
              <a:t> to tokenize Chinese sentences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For a given token, its input representation is constructed by summing the corresponding token, segment and position embeddings.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The first token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is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[CLS]</a:t>
            </a:r>
            <a:endParaRPr lang="en-CA" sz="1600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275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5" y="1325758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multi-stage knowledge masking strategy 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integrate phrase and entity level knowledge into the Language representation.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57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5" y="1325758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Basic-Level Masking </a:t>
            </a:r>
          </a:p>
          <a:p>
            <a:pPr lvl="1"/>
            <a:r>
              <a:rPr lang="en-CA" sz="1600" dirty="0">
                <a:latin typeface="+mn-lt"/>
                <a:cs typeface="Arial"/>
              </a:rPr>
              <a:t>treat a sentence as a sequence of basic Language unit</a:t>
            </a:r>
          </a:p>
          <a:p>
            <a:pPr lvl="2"/>
            <a:r>
              <a:rPr lang="en-US" altLang="zh-CN" sz="1600" dirty="0">
                <a:latin typeface="+mn-lt"/>
                <a:cs typeface="Arial"/>
              </a:rPr>
              <a:t>English: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word</a:t>
            </a:r>
            <a:r>
              <a:rPr lang="en-CA" altLang="zh-CN" sz="1600" dirty="0">
                <a:latin typeface="+mn-lt"/>
                <a:cs typeface="Arial"/>
              </a:rPr>
              <a:t>	</a:t>
            </a:r>
          </a:p>
          <a:p>
            <a:pPr lvl="2"/>
            <a:r>
              <a:rPr lang="en-US" altLang="zh-CN" sz="1600" dirty="0">
                <a:latin typeface="+mn-lt"/>
                <a:cs typeface="Arial"/>
              </a:rPr>
              <a:t>Chinese: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CA" altLang="zh-CN" sz="1600" dirty="0">
                <a:latin typeface="+mn-lt"/>
                <a:cs typeface="Arial"/>
              </a:rPr>
              <a:t>Chinese Character</a:t>
            </a:r>
            <a:r>
              <a:rPr lang="en-US" altLang="zh-CN" sz="1600" dirty="0">
                <a:latin typeface="+mn-lt"/>
                <a:cs typeface="Arial"/>
              </a:rPr>
              <a:t>,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like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“</a:t>
            </a:r>
            <a:r>
              <a:rPr lang="zh-CN" altLang="en-US" sz="1600" dirty="0">
                <a:latin typeface="+mn-lt"/>
                <a:cs typeface="Arial"/>
              </a:rPr>
              <a:t>字</a:t>
            </a:r>
            <a:r>
              <a:rPr lang="en-US" altLang="zh-CN" sz="1600" dirty="0">
                <a:latin typeface="+mn-lt"/>
                <a:cs typeface="Arial"/>
              </a:rPr>
              <a:t>”</a:t>
            </a:r>
          </a:p>
          <a:p>
            <a:pPr lvl="2"/>
            <a:endParaRPr lang="en-CA" sz="1600" dirty="0">
              <a:latin typeface="+mn-lt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C4333C0-E4DF-4F44-9009-3153495FA4A8}"/>
              </a:ext>
            </a:extLst>
          </p:cNvPr>
          <p:cNvSpPr/>
          <p:nvPr/>
        </p:nvSpPr>
        <p:spPr>
          <a:xfrm>
            <a:off x="0" y="3697358"/>
            <a:ext cx="9144000" cy="5864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0240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5" y="1325758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Basic-Level Masking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Mask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15%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units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during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training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process,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others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as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inputs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Train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the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transformer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to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predict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the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masked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units</a:t>
            </a:r>
          </a:p>
          <a:p>
            <a:pPr lvl="1"/>
            <a:r>
              <a:rPr lang="en-US" altLang="zh-CN" sz="1600" b="1" dirty="0">
                <a:latin typeface="+mn-lt"/>
                <a:cs typeface="Arial"/>
              </a:rPr>
              <a:t>obtain a basic word representation</a:t>
            </a:r>
          </a:p>
          <a:p>
            <a:pPr lvl="1"/>
            <a:endParaRPr lang="en-CA" sz="1600" dirty="0">
              <a:latin typeface="+mn-lt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19C2A-6256-9544-B0DE-F7D66F7D66EB}"/>
              </a:ext>
            </a:extLst>
          </p:cNvPr>
          <p:cNvSpPr/>
          <p:nvPr/>
        </p:nvSpPr>
        <p:spPr>
          <a:xfrm>
            <a:off x="0" y="3697358"/>
            <a:ext cx="9144000" cy="5864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8216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Phrase-Level Masking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a small group of words or characters together acting as a conceptual unit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English: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lexical analysis and chunking tools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to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get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the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boundary</a:t>
            </a:r>
          </a:p>
          <a:p>
            <a:pPr lvl="1"/>
            <a:r>
              <a:rPr lang="en-US" altLang="zh-CN" sz="1600">
                <a:latin typeface="+mn-lt"/>
                <a:cs typeface="Arial"/>
              </a:rPr>
              <a:t>Chinese:</a:t>
            </a:r>
            <a:r>
              <a:rPr lang="en-CA" sz="1600">
                <a:latin typeface="+mn-lt"/>
                <a:cs typeface="Arial"/>
              </a:rPr>
              <a:t> </a:t>
            </a:r>
            <a:r>
              <a:rPr lang="en-CA" sz="1600" dirty="0">
                <a:latin typeface="+mn-lt"/>
                <a:cs typeface="Arial"/>
              </a:rPr>
              <a:t>language dependent segmentation tools to get the word/phrase information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19C2A-6256-9544-B0DE-F7D66F7D66EB}"/>
              </a:ext>
            </a:extLst>
          </p:cNvPr>
          <p:cNvSpPr/>
          <p:nvPr/>
        </p:nvSpPr>
        <p:spPr>
          <a:xfrm>
            <a:off x="3315" y="3694395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55F04-2B4B-044A-96A1-0A642D94CA80}"/>
              </a:ext>
            </a:extLst>
          </p:cNvPr>
          <p:cNvSpPr/>
          <p:nvPr/>
        </p:nvSpPr>
        <p:spPr>
          <a:xfrm>
            <a:off x="3315" y="3419587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18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Phrase-Level Masking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use basic language units as training input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randomly select a few phrases in the sentence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mask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and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predict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their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basic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r>
              <a:rPr lang="en-US" altLang="zh-CN" sz="1600" dirty="0">
                <a:latin typeface="+mn-lt"/>
                <a:cs typeface="Arial"/>
              </a:rPr>
              <a:t>unit</a:t>
            </a:r>
            <a:r>
              <a:rPr lang="zh-CN" altLang="en-US" sz="1600" dirty="0">
                <a:latin typeface="+mn-lt"/>
                <a:cs typeface="Arial"/>
              </a:rPr>
              <a:t> </a:t>
            </a:r>
            <a:endParaRPr lang="en-CA" altLang="zh-CN" sz="1600" dirty="0">
              <a:latin typeface="+mn-lt"/>
              <a:cs typeface="Arial"/>
            </a:endParaRPr>
          </a:p>
          <a:p>
            <a:pPr lvl="1"/>
            <a:r>
              <a:rPr lang="en-US" altLang="zh-CN" sz="1600" b="1" dirty="0">
                <a:latin typeface="+mn-lt"/>
                <a:cs typeface="Arial"/>
              </a:rPr>
              <a:t>phrase information is encoded into the word embedding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19C2A-6256-9544-B0DE-F7D66F7D66EB}"/>
              </a:ext>
            </a:extLst>
          </p:cNvPr>
          <p:cNvSpPr/>
          <p:nvPr/>
        </p:nvSpPr>
        <p:spPr>
          <a:xfrm>
            <a:off x="0" y="3684273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55F04-2B4B-044A-96A1-0A642D94CA80}"/>
              </a:ext>
            </a:extLst>
          </p:cNvPr>
          <p:cNvSpPr/>
          <p:nvPr/>
        </p:nvSpPr>
        <p:spPr>
          <a:xfrm>
            <a:off x="3315" y="3419587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2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Entity-Level Masking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Name entities contain persons, locations, organizations, products, etc.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entities contain important information in the sentences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19C2A-6256-9544-B0DE-F7D66F7D66EB}"/>
              </a:ext>
            </a:extLst>
          </p:cNvPr>
          <p:cNvSpPr/>
          <p:nvPr/>
        </p:nvSpPr>
        <p:spPr>
          <a:xfrm>
            <a:off x="0" y="3979141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55F04-2B4B-044A-96A1-0A642D94CA80}"/>
              </a:ext>
            </a:extLst>
          </p:cNvPr>
          <p:cNvSpPr/>
          <p:nvPr/>
        </p:nvSpPr>
        <p:spPr>
          <a:xfrm>
            <a:off x="3315" y="3419587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090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D756324-6B72-1C49-82F9-061E6694B025}"/>
              </a:ext>
            </a:extLst>
          </p:cNvPr>
          <p:cNvSpPr txBox="1"/>
          <p:nvPr/>
        </p:nvSpPr>
        <p:spPr>
          <a:xfrm>
            <a:off x="3394200" y="4094133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Ernie</a:t>
            </a:r>
            <a:endParaRPr lang="en-US" sz="18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EB04B3-7283-E043-B4BC-76AF1BFA8798}"/>
              </a:ext>
            </a:extLst>
          </p:cNvPr>
          <p:cNvSpPr txBox="1"/>
          <p:nvPr/>
        </p:nvSpPr>
        <p:spPr>
          <a:xfrm>
            <a:off x="5123509" y="409413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Bert</a:t>
            </a:r>
            <a:endParaRPr lang="en-US" sz="1800" dirty="0">
              <a:solidFill>
                <a:schemeClr val="dk1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F575C8-F92F-4E4A-AD54-4D4D4E8E2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1954" y="1316920"/>
            <a:ext cx="4080092" cy="2630586"/>
          </a:xfrm>
          <a:prstGeom prst="rect">
            <a:avLst/>
          </a:prstGeom>
        </p:spPr>
      </p:pic>
      <p:sp>
        <p:nvSpPr>
          <p:cNvPr id="12" name="Google Shape;699;p14">
            <a:extLst>
              <a:ext uri="{FF2B5EF4-FFF2-40B4-BE49-F238E27FC236}">
                <a16:creationId xmlns:a16="http://schemas.microsoft.com/office/drawing/2014/main" id="{43E4A6DF-8115-C84A-976C-AA0FED18A0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Sesame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Street</a:t>
            </a:r>
            <a:endParaRPr b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dirty="0">
                <a:latin typeface="+mn-lt"/>
                <a:cs typeface="Arial"/>
                <a:sym typeface="Arial"/>
              </a:rPr>
              <a:t>Entity-Level Masking 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first analyze the named entities in a sentence</a:t>
            </a:r>
          </a:p>
          <a:p>
            <a:pPr lvl="1"/>
            <a:r>
              <a:rPr lang="en-US" altLang="zh-CN" sz="1600" dirty="0">
                <a:latin typeface="+mn-lt"/>
                <a:cs typeface="Arial"/>
              </a:rPr>
              <a:t>then mask and predict all slots in the entities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F419C2A-6256-9544-B0DE-F7D66F7D66EB}"/>
              </a:ext>
            </a:extLst>
          </p:cNvPr>
          <p:cNvSpPr/>
          <p:nvPr/>
        </p:nvSpPr>
        <p:spPr>
          <a:xfrm>
            <a:off x="0" y="3979141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E455F04-2B4B-044A-96A1-0A642D94CA80}"/>
              </a:ext>
            </a:extLst>
          </p:cNvPr>
          <p:cNvSpPr/>
          <p:nvPr/>
        </p:nvSpPr>
        <p:spPr>
          <a:xfrm>
            <a:off x="3315" y="3419587"/>
            <a:ext cx="9144000" cy="274808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75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Knowledge Integration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Basic-Level Masking 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Phrase-Level Masking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Entity-Level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Masking 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A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word representation enhanced by richer semantic information is obtained.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0243EC4-B997-4B43-A9F9-9CF1F4D1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89143"/>
            <a:ext cx="9144000" cy="139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573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Outline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Ernie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Model</a:t>
            </a: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Motivation</a:t>
            </a: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Related</a:t>
            </a:r>
            <a:r>
              <a:rPr lang="zh-CN" altLang="en-US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 </a:t>
            </a:r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Work</a:t>
            </a:r>
          </a:p>
          <a:p>
            <a:pPr lvl="1"/>
            <a:r>
              <a:rPr lang="en-US" altLang="zh-CN" dirty="0">
                <a:solidFill>
                  <a:schemeClr val="tx2">
                    <a:lumMod val="75000"/>
                  </a:schemeClr>
                </a:solidFill>
                <a:latin typeface="+mn-lt"/>
                <a:cs typeface="Arial"/>
                <a:sym typeface="Arial"/>
              </a:rPr>
              <a:t>Ernie</a:t>
            </a:r>
            <a:endParaRPr lang="en-CA" dirty="0">
              <a:solidFill>
                <a:schemeClr val="tx2">
                  <a:lumMod val="75000"/>
                </a:schemeClr>
              </a:solidFill>
              <a:latin typeface="+mn-lt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-US" altLang="zh-CN" dirty="0">
                <a:latin typeface="+mn-lt"/>
                <a:cs typeface="Arial"/>
              </a:rPr>
              <a:t>Experiment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US" altLang="zh-CN" dirty="0">
                <a:latin typeface="+mn-lt"/>
                <a:cs typeface="Arial"/>
              </a:rPr>
              <a:t>Results</a:t>
            </a:r>
          </a:p>
          <a:p>
            <a:pPr lvl="1">
              <a:buChar char="✘"/>
            </a:pPr>
            <a:endParaRPr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78111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Model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C2D7081-9BA9-DD47-8937-B9ADD29C89C0}"/>
              </a:ext>
            </a:extLst>
          </p:cNvPr>
          <p:cNvSpPr txBox="1"/>
          <p:nvPr/>
        </p:nvSpPr>
        <p:spPr>
          <a:xfrm>
            <a:off x="1028375" y="1342388"/>
            <a:ext cx="5806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ERNIE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has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the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same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models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size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as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BERT-Base</a:t>
            </a:r>
          </a:p>
          <a:p>
            <a:pPr algn="ctr"/>
            <a:r>
              <a:rPr lang="en-US" sz="1800" dirty="0">
                <a:solidFill>
                  <a:schemeClr val="dk1"/>
                </a:solidFill>
                <a:latin typeface="+mn-lt"/>
              </a:rPr>
              <a:t>12 encoder layers, 768 hidden units and 12 attention heads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9BC8DFD-EBCE-0A46-B3E3-B41DA646E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5780" y="2223076"/>
            <a:ext cx="3112389" cy="200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971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Heterogeneous Corpus Pre-training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mixed Chinese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corpus: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Chinese Wikipedia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and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Baidu </a:t>
            </a:r>
            <a:r>
              <a:rPr lang="en-US" altLang="zh-CN" sz="1600" dirty="0" err="1">
                <a:latin typeface="+mn-lt"/>
                <a:cs typeface="Arial"/>
                <a:sym typeface="Arial"/>
              </a:rPr>
              <a:t>Baike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2"/>
            <a:r>
              <a:rPr lang="en-US" altLang="zh-CN" sz="1600" dirty="0">
                <a:latin typeface="+mn-lt"/>
                <a:cs typeface="Arial"/>
                <a:sym typeface="Arial"/>
              </a:rPr>
              <a:t>encyclopedia articles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Baidu news</a:t>
            </a:r>
          </a:p>
          <a:p>
            <a:pPr lvl="2"/>
            <a:r>
              <a:rPr lang="en-US" altLang="zh-CN" sz="1600" dirty="0">
                <a:latin typeface="+mn-lt"/>
                <a:cs typeface="Arial"/>
                <a:sym typeface="Arial"/>
              </a:rPr>
              <a:t>movie names, actor names, football team names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Baidu </a:t>
            </a:r>
            <a:r>
              <a:rPr lang="en-US" altLang="zh-CN" sz="1600" dirty="0" err="1">
                <a:latin typeface="+mn-lt"/>
                <a:cs typeface="Arial"/>
                <a:sym typeface="Arial"/>
              </a:rPr>
              <a:t>Tieba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2"/>
            <a:r>
              <a:rPr lang="en-US" altLang="zh-CN" sz="1600" dirty="0">
                <a:latin typeface="+mn-lt"/>
                <a:cs typeface="Arial"/>
                <a:sym typeface="Arial"/>
              </a:rPr>
              <a:t>open discussion forum as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dialogue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r>
              <a:rPr lang="en-CA" altLang="zh-CN" sz="1600" dirty="0">
                <a:latin typeface="+mn-lt"/>
                <a:cs typeface="Arial"/>
                <a:sym typeface="Arial"/>
              </a:rPr>
              <a:t>Chinese characters </a:t>
            </a:r>
          </a:p>
          <a:p>
            <a:pPr lvl="1"/>
            <a:r>
              <a:rPr lang="en-CA" altLang="zh-CN" sz="1600" dirty="0">
                <a:latin typeface="+mn-lt"/>
                <a:cs typeface="Arial"/>
                <a:sym typeface="Arial"/>
              </a:rPr>
              <a:t>traditional-to-simplified conversion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English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letters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UPPER-To-lower</a:t>
            </a:r>
            <a:endParaRPr lang="en-CA" altLang="zh-CN" sz="1600" dirty="0"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547903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Dialogue Language Model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multi-turn conversations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QRQ, QRR, QQR, where Q and R stands for ”Query” and ”Response” respectively)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replacing the query or the response with a randomly selected sentence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ECAC9-1C81-1B45-9396-F676E5D78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56"/>
          <a:stretch/>
        </p:blipFill>
        <p:spPr>
          <a:xfrm>
            <a:off x="1834092" y="2632581"/>
            <a:ext cx="5475765" cy="1895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DA152-B9E5-2541-B04F-C29965350790}"/>
              </a:ext>
            </a:extLst>
          </p:cNvPr>
          <p:cNvSpPr/>
          <p:nvPr/>
        </p:nvSpPr>
        <p:spPr>
          <a:xfrm>
            <a:off x="1830777" y="3887756"/>
            <a:ext cx="5475765" cy="276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5179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Dialogue Language Model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fake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sample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endParaRPr lang="en-CA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replacing the query or the response with a randomly selected sentence 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judge whether the multi-turn conversation is real or fake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ECAC9-1C81-1B45-9396-F676E5D78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56"/>
          <a:stretch/>
        </p:blipFill>
        <p:spPr>
          <a:xfrm>
            <a:off x="1834092" y="2632581"/>
            <a:ext cx="5475765" cy="1895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DA152-B9E5-2541-B04F-C29965350790}"/>
              </a:ext>
            </a:extLst>
          </p:cNvPr>
          <p:cNvSpPr/>
          <p:nvPr/>
        </p:nvSpPr>
        <p:spPr>
          <a:xfrm>
            <a:off x="1830777" y="3887756"/>
            <a:ext cx="5475765" cy="276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373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Dialogue Language Model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purpose</a:t>
            </a:r>
            <a:endParaRPr lang="en-CA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help ERNIE to learn the implicit relationship in dialogues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enhances the model’s ability to learn semantic representation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pre-trained alternatively with the MLM task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9ECAC9-1C81-1B45-9396-F676E5D780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56"/>
          <a:stretch/>
        </p:blipFill>
        <p:spPr>
          <a:xfrm>
            <a:off x="1834092" y="2632581"/>
            <a:ext cx="5475765" cy="189587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50DA152-B9E5-2541-B04F-C29965350790}"/>
              </a:ext>
            </a:extLst>
          </p:cNvPr>
          <p:cNvSpPr/>
          <p:nvPr/>
        </p:nvSpPr>
        <p:spPr>
          <a:xfrm>
            <a:off x="1830777" y="3887756"/>
            <a:ext cx="5475765" cy="2769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954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Experiments on Chinese NLP Tasks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Natural Language Inference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Semantic Similarity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Named entity recognition</a:t>
            </a: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Sentiment analysis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r>
              <a:rPr lang="en-US" altLang="zh-CN" sz="1600" dirty="0">
                <a:latin typeface="+mn-lt"/>
                <a:cs typeface="Arial"/>
                <a:sym typeface="Arial"/>
              </a:rPr>
              <a:t>Question answering</a:t>
            </a:r>
          </a:p>
        </p:txBody>
      </p:sp>
    </p:spTree>
    <p:extLst>
      <p:ext uri="{BB962C8B-B14F-4D97-AF65-F5344CB8AC3E}">
        <p14:creationId xmlns:p14="http://schemas.microsoft.com/office/powerpoint/2010/main" val="15847078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Natural Language Inference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The Cross-lingual Natural Language Inference (XNLI) corpus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The pairs are annotated with textual entailment and translated into 14 languages including Chinese. 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The labels contains contradiction, neutral and entailment.</a:t>
            </a:r>
          </a:p>
        </p:txBody>
      </p:sp>
    </p:spTree>
    <p:extLst>
      <p:ext uri="{BB962C8B-B14F-4D97-AF65-F5344CB8AC3E}">
        <p14:creationId xmlns:p14="http://schemas.microsoft.com/office/powerpoint/2010/main" val="3669793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Outline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Ernie</a:t>
            </a:r>
            <a:r>
              <a:rPr lang="zh-CN" altLang="en-US" dirty="0">
                <a:latin typeface="+mn-lt"/>
                <a:cs typeface="Arial"/>
                <a:sym typeface="Arial"/>
              </a:rPr>
              <a:t> </a:t>
            </a:r>
            <a:r>
              <a:rPr lang="en-US" altLang="zh-CN" dirty="0">
                <a:latin typeface="+mn-lt"/>
                <a:cs typeface="Arial"/>
                <a:sym typeface="Arial"/>
              </a:rPr>
              <a:t>Model</a:t>
            </a:r>
          </a:p>
          <a:p>
            <a:pPr lvl="1"/>
            <a:r>
              <a:rPr lang="en-US" altLang="zh-CN" dirty="0">
                <a:latin typeface="+mn-lt"/>
                <a:cs typeface="Arial"/>
                <a:sym typeface="Arial"/>
              </a:rPr>
              <a:t>Motivation</a:t>
            </a:r>
          </a:p>
          <a:p>
            <a:pPr lvl="1"/>
            <a:r>
              <a:rPr lang="en-US" altLang="zh-CN" dirty="0">
                <a:latin typeface="+mn-lt"/>
                <a:cs typeface="Arial"/>
                <a:sym typeface="Arial"/>
              </a:rPr>
              <a:t>Related</a:t>
            </a:r>
            <a:r>
              <a:rPr lang="zh-CN" altLang="en-US" dirty="0">
                <a:latin typeface="+mn-lt"/>
                <a:cs typeface="Arial"/>
                <a:sym typeface="Arial"/>
              </a:rPr>
              <a:t> </a:t>
            </a:r>
            <a:r>
              <a:rPr lang="en-US" altLang="zh-CN" dirty="0">
                <a:latin typeface="+mn-lt"/>
                <a:cs typeface="Arial"/>
                <a:sym typeface="Arial"/>
              </a:rPr>
              <a:t>Work</a:t>
            </a:r>
          </a:p>
          <a:p>
            <a:pPr lvl="1"/>
            <a:r>
              <a:rPr lang="en-US" altLang="zh-CN" dirty="0">
                <a:latin typeface="+mn-lt"/>
                <a:cs typeface="Arial"/>
                <a:sym typeface="Arial"/>
              </a:rPr>
              <a:t>Ernie</a:t>
            </a:r>
            <a:endParaRPr lang="en-CA" dirty="0">
              <a:latin typeface="+mn-lt"/>
              <a:cs typeface="Arial"/>
              <a:sym typeface="Arial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✘"/>
            </a:pPr>
            <a:r>
              <a:rPr lang="en-US" altLang="zh-CN" dirty="0">
                <a:latin typeface="+mn-lt"/>
                <a:cs typeface="Arial"/>
              </a:rPr>
              <a:t>Experiment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US" altLang="zh-CN" dirty="0">
                <a:latin typeface="+mn-lt"/>
                <a:cs typeface="Arial"/>
              </a:rPr>
              <a:t>Results</a:t>
            </a:r>
          </a:p>
          <a:p>
            <a:pPr lvl="1">
              <a:buChar char="✘"/>
            </a:pPr>
            <a:endParaRPr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38759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Semantic Similarity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The Large-scale Chinese Question Matching Corpus (LCQMC)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identifying whether two sentences have the same intention</a:t>
            </a:r>
          </a:p>
        </p:txBody>
      </p:sp>
    </p:spTree>
    <p:extLst>
      <p:ext uri="{BB962C8B-B14F-4D97-AF65-F5344CB8AC3E}">
        <p14:creationId xmlns:p14="http://schemas.microsoft.com/office/powerpoint/2010/main" val="8971998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Named entity recognition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31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MSRA-NER dataset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contains several types including person name, place name, organization name and so on</a:t>
            </a:r>
          </a:p>
        </p:txBody>
      </p:sp>
    </p:spTree>
    <p:extLst>
      <p:ext uri="{BB962C8B-B14F-4D97-AF65-F5344CB8AC3E}">
        <p14:creationId xmlns:p14="http://schemas.microsoft.com/office/powerpoint/2010/main" val="38996427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Sentiment analysis 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32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 err="1">
                <a:latin typeface="+mn-lt"/>
                <a:cs typeface="Arial"/>
                <a:sym typeface="Arial"/>
              </a:rPr>
              <a:t>ChnSentiCorp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includes comments in several domains such as hotels, books and electronic computers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to judge whether the sentence is positive or negative</a:t>
            </a:r>
          </a:p>
        </p:txBody>
      </p:sp>
    </p:spTree>
    <p:extLst>
      <p:ext uri="{BB962C8B-B14F-4D97-AF65-F5344CB8AC3E}">
        <p14:creationId xmlns:p14="http://schemas.microsoft.com/office/powerpoint/2010/main" val="546226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Question answering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33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NLPCC-DBQA dataset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to select answers of the corresponding questions</a:t>
            </a:r>
          </a:p>
        </p:txBody>
      </p:sp>
    </p:spTree>
    <p:extLst>
      <p:ext uri="{BB962C8B-B14F-4D97-AF65-F5344CB8AC3E}">
        <p14:creationId xmlns:p14="http://schemas.microsoft.com/office/powerpoint/2010/main" val="5223613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Experiment results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34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Outperform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Bert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on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all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tasks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endParaRPr lang="en-US" altLang="zh-CN" sz="1600" dirty="0">
              <a:latin typeface="+mn-lt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A8CDCBB-EB30-A645-8EBA-2F0B2D945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528" y="1797120"/>
            <a:ext cx="5402943" cy="24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0594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Ablation Studies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35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Effect of 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Knowledge Masking Strategies</a:t>
            </a: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DLM</a:t>
            </a:r>
          </a:p>
          <a:p>
            <a:pPr lvl="1"/>
            <a:endParaRPr lang="en-US" altLang="zh-CN" sz="1600" dirty="0">
              <a:latin typeface="+mn-lt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0F9CFD-A789-B642-8BCD-F105F583B1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853" y="2035156"/>
            <a:ext cx="5134244" cy="12644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E4D2D3-A4F1-5A43-85C5-1A0FCC7AF8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8352" y="3662926"/>
            <a:ext cx="4307295" cy="105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34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Cloze Test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36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the name entity is removed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and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the model need to infer what it 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4799-C75D-664B-BC0C-1CE6E44DE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3420" y="1704900"/>
            <a:ext cx="4437109" cy="304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388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Cloze Test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37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Case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1: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Bert: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try to copy the name appeared in the context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Ernie: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remembers the </a:t>
            </a:r>
            <a:r>
              <a:rPr lang="en-CA" altLang="zh-CN" sz="1600" dirty="0" err="1">
                <a:latin typeface="+mn-lt"/>
                <a:cs typeface="Arial"/>
                <a:sym typeface="Arial"/>
              </a:rPr>
              <a:t>knowl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edge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about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relationship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4799-C75D-664B-BC0C-1CE6E44D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" b="83568"/>
          <a:stretch/>
        </p:blipFill>
        <p:spPr>
          <a:xfrm>
            <a:off x="574791" y="2667358"/>
            <a:ext cx="7994367" cy="9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43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84E8-489C-7C4F-B86E-4A3DADF46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44" b="94164"/>
          <a:stretch/>
        </p:blipFill>
        <p:spPr>
          <a:xfrm>
            <a:off x="574790" y="2693090"/>
            <a:ext cx="7994367" cy="333569"/>
          </a:xfrm>
          <a:prstGeom prst="rect">
            <a:avLst/>
          </a:prstGeom>
        </p:spPr>
      </p:pic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Cloze Test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Case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2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and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5: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Bert: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successfully learn the patterns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but failing to fill in the slot with the correct entity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Ernie: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correct entities</a:t>
            </a:r>
            <a:endParaRPr lang="en-US" altLang="zh-CN" sz="1600" dirty="0">
              <a:latin typeface="+mn-lt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4799-C75D-664B-BC0C-1CE6E44D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748" b="69596"/>
          <a:stretch/>
        </p:blipFill>
        <p:spPr>
          <a:xfrm>
            <a:off x="574790" y="2958908"/>
            <a:ext cx="7994367" cy="804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4AC9DC-1444-9B4E-8759-9C45654667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0479" b="12068"/>
          <a:stretch/>
        </p:blipFill>
        <p:spPr>
          <a:xfrm>
            <a:off x="574790" y="3713520"/>
            <a:ext cx="7994367" cy="95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726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84E8-489C-7C4F-B86E-4A3DADF46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44" b="94164"/>
          <a:stretch/>
        </p:blipFill>
        <p:spPr>
          <a:xfrm>
            <a:off x="574790" y="2261133"/>
            <a:ext cx="7994367" cy="333569"/>
          </a:xfrm>
          <a:prstGeom prst="rect">
            <a:avLst/>
          </a:prstGeom>
        </p:spPr>
      </p:pic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Cloze Test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39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Case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3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and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6: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Bert: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hard to predict the semantic concept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Ernie: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predicts correct entities</a:t>
            </a:r>
            <a:endParaRPr lang="en-US" altLang="zh-CN" sz="1600" dirty="0">
              <a:latin typeface="+mn-lt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4799-C75D-664B-BC0C-1CE6E44D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0" b="50440"/>
          <a:stretch/>
        </p:blipFill>
        <p:spPr>
          <a:xfrm>
            <a:off x="574789" y="2557951"/>
            <a:ext cx="7994367" cy="10856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F1BD5D-0A92-E140-9401-5DC3C773A8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7269" b="2112"/>
          <a:stretch/>
        </p:blipFill>
        <p:spPr>
          <a:xfrm>
            <a:off x="574789" y="3606605"/>
            <a:ext cx="7994367" cy="58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6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585825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b="0" dirty="0">
                <a:latin typeface="Candara" panose="020E0502030303020204" pitchFamily="34" charset="0"/>
              </a:rPr>
              <a:t>Motivation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FEB04B3-7283-E043-B4BC-76AF1BFA8798}"/>
              </a:ext>
            </a:extLst>
          </p:cNvPr>
          <p:cNvSpPr txBox="1"/>
          <p:nvPr/>
        </p:nvSpPr>
        <p:spPr>
          <a:xfrm>
            <a:off x="1028375" y="1434058"/>
            <a:ext cx="6960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dk1"/>
                </a:solidFill>
                <a:latin typeface="+mn-lt"/>
              </a:rPr>
              <a:t>If the model learns more about prior knowledge, the model can obtain more reliable language representation.</a:t>
            </a:r>
          </a:p>
          <a:p>
            <a:endParaRPr lang="en-US" sz="1800" dirty="0">
              <a:solidFill>
                <a:schemeClr val="dk1"/>
              </a:solidFill>
              <a:latin typeface="+mn-lt"/>
            </a:endParaRPr>
          </a:p>
          <a:p>
            <a:r>
              <a:rPr lang="en-US" sz="1800" dirty="0">
                <a:solidFill>
                  <a:schemeClr val="dk1"/>
                </a:solidFill>
                <a:latin typeface="+mn-lt"/>
              </a:rPr>
              <a:t>In addition to basic masking strategy, they use two kinds of knowledge strategies: phrase-level strategy and entity-level strategy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to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help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the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model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learn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the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prior</a:t>
            </a:r>
            <a:r>
              <a:rPr lang="zh-CN" altLang="en-US" sz="1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1800" dirty="0">
                <a:solidFill>
                  <a:schemeClr val="dk1"/>
                </a:solidFill>
                <a:latin typeface="+mn-lt"/>
              </a:rPr>
              <a:t>knowledge</a:t>
            </a:r>
            <a:r>
              <a:rPr lang="en-US" sz="1800" dirty="0">
                <a:solidFill>
                  <a:schemeClr val="dk1"/>
                </a:solidFill>
                <a:latin typeface="+mn-lt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7224CB-CF6A-9043-86BA-E7FF29FB3A3D}"/>
              </a:ext>
            </a:extLst>
          </p:cNvPr>
          <p:cNvSpPr txBox="1"/>
          <p:nvPr/>
        </p:nvSpPr>
        <p:spPr>
          <a:xfrm>
            <a:off x="1732533" y="3707507"/>
            <a:ext cx="5551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dk1"/>
                </a:solidFill>
                <a:latin typeface="+mn-lt"/>
              </a:rPr>
              <a:t>Harry</a:t>
            </a:r>
            <a:r>
              <a:rPr lang="zh-CN" altLang="en-US" sz="2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+mn-lt"/>
              </a:rPr>
              <a:t>Potter</a:t>
            </a:r>
            <a:r>
              <a:rPr lang="zh-CN" altLang="en-US" sz="2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+mn-lt"/>
              </a:rPr>
              <a:t>&lt;———&gt;J.</a:t>
            </a:r>
            <a:r>
              <a:rPr lang="zh-CN" altLang="en-US" sz="2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+mn-lt"/>
              </a:rPr>
              <a:t>K.</a:t>
            </a:r>
            <a:r>
              <a:rPr lang="zh-CN" altLang="en-US" sz="2800" dirty="0">
                <a:solidFill>
                  <a:schemeClr val="dk1"/>
                </a:solidFill>
                <a:latin typeface="+mn-lt"/>
              </a:rPr>
              <a:t> </a:t>
            </a:r>
            <a:r>
              <a:rPr lang="en-US" altLang="zh-CN" sz="2800" dirty="0">
                <a:solidFill>
                  <a:schemeClr val="dk1"/>
                </a:solidFill>
                <a:latin typeface="+mn-lt"/>
              </a:rPr>
              <a:t>Rowling</a:t>
            </a:r>
            <a:endParaRPr lang="en-US" sz="28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A76DAD-5602-FF4B-A544-1AFAE20B37CB}"/>
              </a:ext>
            </a:extLst>
          </p:cNvPr>
          <p:cNvSpPr txBox="1"/>
          <p:nvPr/>
        </p:nvSpPr>
        <p:spPr>
          <a:xfrm>
            <a:off x="3912777" y="3661340"/>
            <a:ext cx="1191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Relationship</a:t>
            </a:r>
            <a:r>
              <a:rPr lang="en-US" altLang="zh-CN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?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027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CC184E8-489C-7C4F-B86E-4A3DADF46E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244" b="94164"/>
          <a:stretch/>
        </p:blipFill>
        <p:spPr>
          <a:xfrm>
            <a:off x="574790" y="2718336"/>
            <a:ext cx="7994367" cy="333569"/>
          </a:xfrm>
          <a:prstGeom prst="rect">
            <a:avLst/>
          </a:prstGeom>
        </p:spPr>
      </p:pic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/>
            <a:r>
              <a:rPr lang="en-US" altLang="zh-CN" b="0" dirty="0">
                <a:latin typeface="Candara" panose="020E0502030303020204" pitchFamily="34" charset="0"/>
              </a:rPr>
              <a:t>Cloze Test</a:t>
            </a: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40</a:t>
            </a:fld>
            <a:endParaRPr/>
          </a:p>
        </p:txBody>
      </p:sp>
      <p:sp>
        <p:nvSpPr>
          <p:cNvPr id="6" name="Google Shape;926;p37">
            <a:extLst>
              <a:ext uri="{FF2B5EF4-FFF2-40B4-BE49-F238E27FC236}">
                <a16:creationId xmlns:a16="http://schemas.microsoft.com/office/drawing/2014/main" id="{C7BAFF85-77E2-3745-BA54-068DF9490CB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28374" y="1325758"/>
            <a:ext cx="7429825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altLang="zh-CN" sz="1600" dirty="0">
                <a:latin typeface="+mn-lt"/>
                <a:cs typeface="Arial"/>
                <a:sym typeface="Arial"/>
              </a:rPr>
              <a:t>Case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4:</a:t>
            </a: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Bert: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 several characters related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,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but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cannot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CA" altLang="zh-CN" sz="1600" dirty="0">
                <a:latin typeface="+mn-lt"/>
                <a:cs typeface="Arial"/>
                <a:sym typeface="Arial"/>
              </a:rPr>
              <a:t>predict the semantic concept</a:t>
            </a:r>
            <a:endParaRPr lang="en-US" altLang="zh-CN" sz="1600" dirty="0">
              <a:latin typeface="+mn-lt"/>
              <a:cs typeface="Arial"/>
              <a:sym typeface="Arial"/>
            </a:endParaRPr>
          </a:p>
          <a:p>
            <a:pPr lvl="1"/>
            <a:r>
              <a:rPr lang="en-US" altLang="zh-CN" sz="1600" dirty="0">
                <a:latin typeface="+mn-lt"/>
                <a:cs typeface="Arial"/>
                <a:sym typeface="Arial"/>
              </a:rPr>
              <a:t>Ernie: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wrong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in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entity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but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correct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in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semantic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type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5EB4799-C75D-664B-BC0C-1CE6E44DEE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9330" b="29048"/>
          <a:stretch/>
        </p:blipFill>
        <p:spPr>
          <a:xfrm>
            <a:off x="574790" y="3039548"/>
            <a:ext cx="7994367" cy="118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4741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41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>
                <a:solidFill>
                  <a:schemeClr val="accent2"/>
                </a:solidFill>
              </a:rPr>
              <a:t>THANKS!</a:t>
            </a:r>
            <a:endParaRPr sz="6000">
              <a:solidFill>
                <a:schemeClr val="accent2"/>
              </a:solidFill>
            </a:endParaRPr>
          </a:p>
        </p:txBody>
      </p:sp>
      <p:sp>
        <p:nvSpPr>
          <p:cNvPr id="912" name="Google Shape;912;p35"/>
          <p:cNvSpPr txBox="1">
            <a:spLocks noGrp="1"/>
          </p:cNvSpPr>
          <p:nvPr>
            <p:ph type="subTitle" idx="4294967295"/>
          </p:nvPr>
        </p:nvSpPr>
        <p:spPr>
          <a:xfrm>
            <a:off x="1392600" y="3001134"/>
            <a:ext cx="6593700" cy="1015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/>
              <a:t>Any questions?</a:t>
            </a:r>
            <a:endParaRPr sz="1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Related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Work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Context-independent Representation</a:t>
            </a:r>
          </a:p>
          <a:p>
            <a:pPr lvl="1"/>
            <a:r>
              <a:rPr lang="en-US" altLang="zh-CN" dirty="0">
                <a:latin typeface="+mn-lt"/>
                <a:cs typeface="Arial"/>
                <a:sym typeface="Arial"/>
              </a:rPr>
              <a:t>Word2Vec</a:t>
            </a:r>
          </a:p>
          <a:p>
            <a:pPr lvl="1"/>
            <a:r>
              <a:rPr lang="en-US" altLang="zh-CN" dirty="0">
                <a:latin typeface="+mn-lt"/>
                <a:cs typeface="Arial"/>
                <a:sym typeface="Arial"/>
              </a:rPr>
              <a:t>Glove</a:t>
            </a:r>
          </a:p>
          <a:p>
            <a:pPr marL="571500" lvl="1" indent="0">
              <a:buNone/>
            </a:pPr>
            <a:endParaRPr lang="en-US" altLang="zh-CN" dirty="0">
              <a:latin typeface="+mn-lt"/>
              <a:cs typeface="Arial"/>
              <a:sym typeface="Arial"/>
            </a:endParaRPr>
          </a:p>
          <a:p>
            <a:pPr marL="114300" indent="0">
              <a:buNone/>
            </a:pPr>
            <a:r>
              <a:rPr lang="en-US" altLang="zh-CN" dirty="0">
                <a:latin typeface="+mn-lt"/>
                <a:cs typeface="Arial"/>
                <a:sym typeface="Arial"/>
              </a:rPr>
              <a:t>They generate a single word embedding representation for each word in the vocabulary.</a:t>
            </a:r>
          </a:p>
          <a:p>
            <a:pPr marL="571500" lvl="1" indent="0">
              <a:buNone/>
            </a:pPr>
            <a:endParaRPr lang="en-US" altLang="zh-CN" dirty="0">
              <a:latin typeface="+mn-lt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0987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Related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Work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5" name="Google Shape;926;p37">
            <a:extLst>
              <a:ext uri="{FF2B5EF4-FFF2-40B4-BE49-F238E27FC236}">
                <a16:creationId xmlns:a16="http://schemas.microsoft.com/office/drawing/2014/main" id="{7BED2FD1-F900-8743-9EF4-9B23FECCDDC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7181" y="1365515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lvl="0"/>
            <a:r>
              <a:rPr lang="en-US" altLang="zh-CN" dirty="0">
                <a:latin typeface="+mn-lt"/>
                <a:cs typeface="Arial"/>
                <a:sym typeface="Arial"/>
              </a:rPr>
              <a:t>Context-aware Representation </a:t>
            </a:r>
          </a:p>
          <a:p>
            <a:pPr lvl="1"/>
            <a:r>
              <a:rPr lang="en-CA" dirty="0">
                <a:latin typeface="+mn-lt"/>
                <a:cs typeface="Arial"/>
              </a:rPr>
              <a:t>Skip-thought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Cove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 err="1">
                <a:latin typeface="+mn-lt"/>
                <a:cs typeface="Arial"/>
              </a:rPr>
              <a:t>ULMFit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 err="1">
                <a:latin typeface="+mn-lt"/>
                <a:cs typeface="Arial"/>
              </a:rPr>
              <a:t>ELMo</a:t>
            </a:r>
            <a:r>
              <a:rPr lang="en-US" altLang="zh-CN" dirty="0">
                <a:latin typeface="+mn-lt"/>
                <a:cs typeface="Arial"/>
              </a:rPr>
              <a:t>,</a:t>
            </a:r>
            <a:r>
              <a:rPr lang="zh-CN" altLang="en-US" dirty="0">
                <a:latin typeface="+mn-lt"/>
                <a:cs typeface="Arial"/>
              </a:rPr>
              <a:t> </a:t>
            </a:r>
            <a:r>
              <a:rPr lang="en-CA" altLang="zh-CN" dirty="0">
                <a:latin typeface="+mn-lt"/>
                <a:cs typeface="Arial"/>
              </a:rPr>
              <a:t>GPT</a:t>
            </a:r>
          </a:p>
          <a:p>
            <a:pPr lvl="1"/>
            <a:r>
              <a:rPr lang="en-CA" b="1" dirty="0">
                <a:latin typeface="+mn-lt"/>
                <a:cs typeface="Arial"/>
              </a:rPr>
              <a:t>BERT</a:t>
            </a:r>
            <a:endParaRPr b="1" dirty="0">
              <a:latin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453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altLang="zh-CN" b="0" dirty="0">
                <a:latin typeface="Candara" panose="020E0502030303020204" pitchFamily="34" charset="0"/>
              </a:rPr>
              <a:t>Review: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Bert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AA9CB3D-AE0A-A447-9510-FB9F96ECD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5994" y="1288802"/>
            <a:ext cx="3552011" cy="2408555"/>
          </a:xfrm>
          <a:prstGeom prst="rect">
            <a:avLst/>
          </a:prstGeom>
        </p:spPr>
      </p:pic>
      <p:sp>
        <p:nvSpPr>
          <p:cNvPr id="8" name="Google Shape;926;p37">
            <a:extLst>
              <a:ext uri="{FF2B5EF4-FFF2-40B4-BE49-F238E27FC236}">
                <a16:creationId xmlns:a16="http://schemas.microsoft.com/office/drawing/2014/main" id="{52957E4B-4E2E-5040-81E9-20C54AA92A4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664808" y="3791166"/>
            <a:ext cx="3814333" cy="43243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114300" lvl="0" indent="0" algn="ctr">
              <a:buNone/>
            </a:pPr>
            <a:r>
              <a:rPr lang="en-US" altLang="zh-CN" sz="1600" dirty="0">
                <a:latin typeface="+mn-lt"/>
                <a:cs typeface="Arial"/>
                <a:sym typeface="Arial"/>
              </a:rPr>
              <a:t>Bert</a:t>
            </a:r>
            <a:r>
              <a:rPr lang="zh-CN" altLang="en-US" sz="1600" dirty="0">
                <a:latin typeface="+mn-lt"/>
                <a:cs typeface="Arial"/>
                <a:sym typeface="Arial"/>
              </a:rPr>
              <a:t> </a:t>
            </a:r>
            <a:r>
              <a:rPr lang="en-US" altLang="zh-CN" sz="1600" dirty="0">
                <a:latin typeface="+mn-lt"/>
                <a:cs typeface="Arial"/>
                <a:sym typeface="Arial"/>
              </a:rPr>
              <a:t>Structure</a:t>
            </a:r>
          </a:p>
        </p:txBody>
      </p:sp>
    </p:spTree>
    <p:extLst>
      <p:ext uri="{BB962C8B-B14F-4D97-AF65-F5344CB8AC3E}">
        <p14:creationId xmlns:p14="http://schemas.microsoft.com/office/powerpoint/2010/main" val="4242968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CN" b="0" dirty="0">
                <a:latin typeface="Candara" panose="020E0502030303020204" pitchFamily="34" charset="0"/>
              </a:rPr>
              <a:t>Bert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Masked Language Model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2310D-08A1-0A4B-ADDD-A5ACBD3D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74" y="2317605"/>
            <a:ext cx="5830201" cy="18275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5DBD-B869-5F48-A429-66D4EEDD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7438" y="1379034"/>
            <a:ext cx="7340374" cy="2939247"/>
          </a:xfrm>
        </p:spPr>
        <p:txBody>
          <a:bodyPr/>
          <a:lstStyle/>
          <a:p>
            <a:pPr marL="114300" indent="0">
              <a:buNone/>
            </a:pPr>
            <a:r>
              <a:rPr lang="en-US" altLang="zh-CN" dirty="0">
                <a:latin typeface="+mn-lt"/>
              </a:rPr>
              <a:t>15%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token:</a:t>
            </a:r>
          </a:p>
          <a:p>
            <a:pPr marL="114300" indent="0">
              <a:buNone/>
            </a:pPr>
            <a:r>
              <a:rPr lang="en-US" altLang="zh-CN" dirty="0">
                <a:latin typeface="+mn-lt"/>
              </a:rPr>
              <a:t>	80%</a:t>
            </a:r>
            <a:r>
              <a:rPr lang="zh-CN" altLang="en-US" dirty="0">
                <a:latin typeface="+mn-lt"/>
              </a:rPr>
              <a:t> </a:t>
            </a:r>
            <a:r>
              <a:rPr lang="en-CA" dirty="0">
                <a:latin typeface="+mn-lt"/>
              </a:rPr>
              <a:t>“[MASK]” token </a:t>
            </a:r>
            <a:r>
              <a:rPr lang="en-US" altLang="zh-CN" dirty="0">
                <a:latin typeface="+mn-lt"/>
              </a:rPr>
              <a:t>+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10%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Random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word+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10%</a:t>
            </a:r>
            <a:r>
              <a:rPr lang="zh-CN" altLang="en-US" dirty="0">
                <a:latin typeface="+mn-lt"/>
              </a:rPr>
              <a:t> </a:t>
            </a:r>
            <a:r>
              <a:rPr lang="en-CA" dirty="0">
                <a:latin typeface="+mn-lt"/>
              </a:rPr>
              <a:t>original word</a:t>
            </a:r>
          </a:p>
          <a:p>
            <a:pPr marL="114300" indent="0">
              <a:buNone/>
            </a:pPr>
            <a:endParaRPr lang="en-CA" dirty="0">
              <a:latin typeface="+mn-lt"/>
            </a:endParaRPr>
          </a:p>
          <a:p>
            <a:pPr marL="114300" indent="0">
              <a:buNone/>
            </a:pPr>
            <a:endParaRPr lang="en-CA" dirty="0">
              <a:latin typeface="+mn-lt"/>
            </a:endParaRPr>
          </a:p>
          <a:p>
            <a:pPr marL="114300" indent="0">
              <a:buNone/>
            </a:pPr>
            <a:endParaRPr lang="en-CA" dirty="0">
              <a:latin typeface="+mn-lt"/>
            </a:endParaRPr>
          </a:p>
          <a:p>
            <a:pPr marL="114300" indent="0">
              <a:buNone/>
            </a:pPr>
            <a:endParaRPr lang="en-CA" dirty="0">
              <a:latin typeface="+mn-lt"/>
            </a:endParaRPr>
          </a:p>
          <a:p>
            <a:pPr marL="114300" indent="0">
              <a:buNone/>
            </a:pPr>
            <a:endParaRPr lang="en-CA" dirty="0">
              <a:latin typeface="+mn-lt"/>
            </a:endParaRPr>
          </a:p>
          <a:p>
            <a:pPr marL="114300" indent="0" algn="ctr">
              <a:buNone/>
            </a:pPr>
            <a:r>
              <a:rPr lang="en-US" altLang="zh-CN" dirty="0">
                <a:latin typeface="+mn-lt"/>
              </a:rPr>
              <a:t>Learn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to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predict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the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masked</a:t>
            </a:r>
            <a:r>
              <a:rPr lang="zh-CN" altLang="en-US" dirty="0">
                <a:latin typeface="+mn-lt"/>
              </a:rPr>
              <a:t> </a:t>
            </a:r>
            <a:r>
              <a:rPr lang="en-US" altLang="zh-CN" dirty="0">
                <a:latin typeface="+mn-lt"/>
              </a:rPr>
              <a:t>word</a:t>
            </a:r>
            <a:endParaRPr lang="en-US" dirty="0">
              <a:latin typeface="+mn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9C1ECE4-13E5-8E44-B58D-F299DD45E25E}"/>
              </a:ext>
            </a:extLst>
          </p:cNvPr>
          <p:cNvSpPr/>
          <p:nvPr/>
        </p:nvSpPr>
        <p:spPr>
          <a:xfrm>
            <a:off x="1656874" y="3170583"/>
            <a:ext cx="5830201" cy="974547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6239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14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r>
              <a:rPr lang="en-US" altLang="zh-CN" b="0" dirty="0">
                <a:latin typeface="Candara" panose="020E0502030303020204" pitchFamily="34" charset="0"/>
              </a:rPr>
              <a:t>Bert</a:t>
            </a:r>
            <a:r>
              <a:rPr lang="zh-CN" altLang="en-US" b="0" dirty="0">
                <a:latin typeface="Candara" panose="020E0502030303020204" pitchFamily="34" charset="0"/>
              </a:rPr>
              <a:t> </a:t>
            </a:r>
            <a:r>
              <a:rPr lang="en-US" altLang="zh-CN" b="0" dirty="0">
                <a:latin typeface="Candara" panose="020E0502030303020204" pitchFamily="34" charset="0"/>
              </a:rPr>
              <a:t>Next Sentence Prediction</a:t>
            </a:r>
            <a:endParaRPr b="0" dirty="0">
              <a:latin typeface="Candara" panose="020E0502030303020204" pitchFamily="34" charset="0"/>
            </a:endParaRPr>
          </a:p>
        </p:txBody>
      </p:sp>
      <p:sp>
        <p:nvSpPr>
          <p:cNvPr id="703" name="Google Shape;703;p14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E2310D-08A1-0A4B-ADDD-A5ACBD3DF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74" y="2317605"/>
            <a:ext cx="5830201" cy="1827525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5DBD-B869-5F48-A429-66D4EEDD6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754" y="1366097"/>
            <a:ext cx="6284440" cy="797636"/>
          </a:xfrm>
        </p:spPr>
        <p:txBody>
          <a:bodyPr/>
          <a:lstStyle/>
          <a:p>
            <a:pPr marL="114300" indent="0">
              <a:buNone/>
            </a:pPr>
            <a:r>
              <a:rPr lang="en-US" altLang="zh-CN" dirty="0">
                <a:latin typeface="+mn-lt"/>
              </a:rPr>
              <a:t>Try</a:t>
            </a:r>
            <a:r>
              <a:rPr lang="zh-CN" altLang="en-US" dirty="0">
                <a:latin typeface="+mn-lt"/>
              </a:rPr>
              <a:t> </a:t>
            </a:r>
            <a:r>
              <a:rPr lang="en-US" dirty="0">
                <a:latin typeface="+mn-lt"/>
              </a:rPr>
              <a:t>to model the relationship between two sentences which is not captured by traditional language models</a:t>
            </a:r>
          </a:p>
        </p:txBody>
      </p:sp>
    </p:spTree>
    <p:extLst>
      <p:ext uri="{BB962C8B-B14F-4D97-AF65-F5344CB8AC3E}">
        <p14:creationId xmlns:p14="http://schemas.microsoft.com/office/powerpoint/2010/main" val="1037374170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6370</TotalTime>
  <Words>1005</Words>
  <Application>Microsoft Macintosh PowerPoint</Application>
  <PresentationFormat>On-screen Show (16:9)</PresentationFormat>
  <Paragraphs>229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Candara Light</vt:lpstr>
      <vt:lpstr>Candara</vt:lpstr>
      <vt:lpstr>Amatic SC</vt:lpstr>
      <vt:lpstr>Arial</vt:lpstr>
      <vt:lpstr>Quicksand</vt:lpstr>
      <vt:lpstr>Short Stack</vt:lpstr>
      <vt:lpstr>Knight template</vt:lpstr>
      <vt:lpstr>ERNIE: Enhanced Representation through KNowledge IntEgration</vt:lpstr>
      <vt:lpstr>Sesame Street</vt:lpstr>
      <vt:lpstr>Outline</vt:lpstr>
      <vt:lpstr>Motivation</vt:lpstr>
      <vt:lpstr>Related Work</vt:lpstr>
      <vt:lpstr>Related Work</vt:lpstr>
      <vt:lpstr>Review: Bert</vt:lpstr>
      <vt:lpstr>Bert Masked Language Model</vt:lpstr>
      <vt:lpstr>Bert Next Sentence Prediction</vt:lpstr>
      <vt:lpstr>Related Work</vt:lpstr>
      <vt:lpstr>Related Work</vt:lpstr>
      <vt:lpstr>Ernie</vt:lpstr>
      <vt:lpstr>Encoder</vt:lpstr>
      <vt:lpstr>Knowledge Integration</vt:lpstr>
      <vt:lpstr>Knowledge Integration</vt:lpstr>
      <vt:lpstr>Knowledge Integration</vt:lpstr>
      <vt:lpstr>Knowledge Integration</vt:lpstr>
      <vt:lpstr>Knowledge Integration</vt:lpstr>
      <vt:lpstr>Knowledge Integration</vt:lpstr>
      <vt:lpstr>Knowledge Integration</vt:lpstr>
      <vt:lpstr>Knowledge Integration</vt:lpstr>
      <vt:lpstr>Outline</vt:lpstr>
      <vt:lpstr>Model</vt:lpstr>
      <vt:lpstr>Heterogeneous Corpus Pre-training</vt:lpstr>
      <vt:lpstr>Dialogue Language Model</vt:lpstr>
      <vt:lpstr>Dialogue Language Model</vt:lpstr>
      <vt:lpstr>Dialogue Language Model</vt:lpstr>
      <vt:lpstr>Experiments on Chinese NLP Tasks</vt:lpstr>
      <vt:lpstr>Natural Language Inference</vt:lpstr>
      <vt:lpstr>Semantic Similarity</vt:lpstr>
      <vt:lpstr>Named entity recognition</vt:lpstr>
      <vt:lpstr>Sentiment analysis </vt:lpstr>
      <vt:lpstr>Question answering</vt:lpstr>
      <vt:lpstr>Experiment results</vt:lpstr>
      <vt:lpstr>Ablation Studies</vt:lpstr>
      <vt:lpstr>Cloze Test</vt:lpstr>
      <vt:lpstr>Cloze Test</vt:lpstr>
      <vt:lpstr>Cloze Test</vt:lpstr>
      <vt:lpstr>Cloze Test</vt:lpstr>
      <vt:lpstr>Cloze Test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Grabity: A Wearable Haptic Interface for Simulating Weight and Grasping in Virtual Reality</dc:title>
  <cp:lastModifiedBy>caesar zhang</cp:lastModifiedBy>
  <cp:revision>49</cp:revision>
  <dcterms:modified xsi:type="dcterms:W3CDTF">2020-03-15T23:40:16Z</dcterms:modified>
</cp:coreProperties>
</file>