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81" r:id="rId4"/>
    <p:sldId id="257" r:id="rId5"/>
    <p:sldId id="258" r:id="rId6"/>
    <p:sldId id="259" r:id="rId7"/>
    <p:sldId id="261" r:id="rId8"/>
    <p:sldId id="262" r:id="rId9"/>
    <p:sldId id="282" r:id="rId10"/>
    <p:sldId id="263" r:id="rId11"/>
    <p:sldId id="264" r:id="rId12"/>
    <p:sldId id="266" r:id="rId13"/>
    <p:sldId id="267" r:id="rId14"/>
    <p:sldId id="285" r:id="rId15"/>
    <p:sldId id="283" r:id="rId16"/>
    <p:sldId id="287" r:id="rId17"/>
    <p:sldId id="268" r:id="rId18"/>
    <p:sldId id="269" r:id="rId19"/>
    <p:sldId id="270" r:id="rId20"/>
    <p:sldId id="286" r:id="rId21"/>
    <p:sldId id="288" r:id="rId22"/>
    <p:sldId id="290" r:id="rId23"/>
    <p:sldId id="284" r:id="rId24"/>
    <p:sldId id="289" r:id="rId25"/>
    <p:sldId id="271" r:id="rId26"/>
    <p:sldId id="273" r:id="rId27"/>
    <p:sldId id="275" r:id="rId28"/>
    <p:sldId id="278" r:id="rId29"/>
    <p:sldId id="280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86F2F04A-3FF8-4B73-A024-8DDC3CD3BB13}">
          <p14:sldIdLst>
            <p14:sldId id="256"/>
          </p14:sldIdLst>
        </p14:section>
        <p14:section name="Background Information" id="{09DA17E1-210E-4E4E-8305-7AF2B701D4F6}">
          <p14:sldIdLst>
            <p14:sldId id="260"/>
            <p14:sldId id="281"/>
            <p14:sldId id="257"/>
            <p14:sldId id="258"/>
            <p14:sldId id="259"/>
            <p14:sldId id="261"/>
            <p14:sldId id="262"/>
            <p14:sldId id="282"/>
            <p14:sldId id="263"/>
          </p14:sldIdLst>
        </p14:section>
        <p14:section name="AlphaFold2 Method" id="{70C84C3C-3245-49DC-9BD1-460B2FFB8D0A}">
          <p14:sldIdLst>
            <p14:sldId id="264"/>
            <p14:sldId id="266"/>
            <p14:sldId id="267"/>
            <p14:sldId id="285"/>
            <p14:sldId id="283"/>
            <p14:sldId id="287"/>
            <p14:sldId id="268"/>
            <p14:sldId id="269"/>
            <p14:sldId id="270"/>
            <p14:sldId id="286"/>
            <p14:sldId id="288"/>
            <p14:sldId id="290"/>
            <p14:sldId id="284"/>
            <p14:sldId id="289"/>
            <p14:sldId id="271"/>
            <p14:sldId id="273"/>
            <p14:sldId id="275"/>
          </p14:sldIdLst>
        </p14:section>
        <p14:section name="AlphaFold2 Result" id="{0425BC7F-9FA8-48F5-A0DE-A651CCC3C21B}">
          <p14:sldIdLst>
            <p14:sldId id="278"/>
            <p14:sldId id="28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9" autoAdjust="0"/>
    <p:restoredTop sz="94660"/>
  </p:normalViewPr>
  <p:slideViewPr>
    <p:cSldViewPr snapToGrid="0">
      <p:cViewPr varScale="1">
        <p:scale>
          <a:sx n="81" d="100"/>
          <a:sy n="81" d="100"/>
        </p:scale>
        <p:origin x="64" y="18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A675CFF-4BE9-454A-B0AC-D9FD19B5CA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HK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711D607-F2C7-4AD5-B1FE-DCA92FE1A2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HK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93730AD-705A-4586-B4AB-B56EADB51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B93BD-CC00-4BD5-BFD7-468E94129E90}" type="datetimeFigureOut">
              <a:rPr lang="en-HK" smtClean="0"/>
              <a:t>2/2/2022</a:t>
            </a:fld>
            <a:endParaRPr lang="en-HK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6952C25-A7FD-426F-B84E-C622B7DF5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4A2719E-667D-484D-916C-77983ED01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2239B-9D27-40D5-9ECE-637009444409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117201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E4EDA5-CD3B-4D85-A937-243D9F55F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HK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9FBE5A4-3528-40B2-8FBC-3F86515688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HK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6A7B42D-4371-4CF2-B48E-0512EF797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B93BD-CC00-4BD5-BFD7-468E94129E90}" type="datetimeFigureOut">
              <a:rPr lang="en-HK" smtClean="0"/>
              <a:t>2/2/2022</a:t>
            </a:fld>
            <a:endParaRPr lang="en-HK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B10ABA9-96D4-4F2D-9825-D5BF9CCAD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A03889A-E074-49BE-B62E-859A8C2EE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2239B-9D27-40D5-9ECE-637009444409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37990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ED2AE88-BB52-4344-8663-518E197E5F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HK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C19D4A2-E435-466C-A4DA-0F5AEAD8EB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HK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7559E2D-FAB0-47EC-A287-E0A9AB14A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B93BD-CC00-4BD5-BFD7-468E94129E90}" type="datetimeFigureOut">
              <a:rPr lang="en-HK" smtClean="0"/>
              <a:t>2/2/2022</a:t>
            </a:fld>
            <a:endParaRPr lang="en-HK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21EF818-AA35-47B8-B56D-9876840E9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ADE5F0A-D12D-496B-86C7-979340039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2239B-9D27-40D5-9ECE-637009444409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417042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8EB891-4964-4994-AFB1-9752622EB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HK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06895C4-12E4-4831-BC63-9583E1197A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HK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EED6D0F-287C-4DBD-8AFF-BC745CF71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B93BD-CC00-4BD5-BFD7-468E94129E90}" type="datetimeFigureOut">
              <a:rPr lang="en-HK" smtClean="0"/>
              <a:t>2/2/2022</a:t>
            </a:fld>
            <a:endParaRPr lang="en-HK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FDAB2AD-9697-4493-8902-F3DB59A42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0E41035-BC61-4ABE-BB74-67DD6EB78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2239B-9D27-40D5-9ECE-637009444409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384074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8C14016-D2B1-47FD-B3AF-E091DA952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HK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3E7AA94-BDBF-45BB-B376-B8BDB27150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015E367-546D-4719-9B0D-68C390B3F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B93BD-CC00-4BD5-BFD7-468E94129E90}" type="datetimeFigureOut">
              <a:rPr lang="en-HK" smtClean="0"/>
              <a:t>2/2/2022</a:t>
            </a:fld>
            <a:endParaRPr lang="en-HK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6065641-487C-4C6D-A3CE-64C486A4F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B96F3A8-5723-4E63-9955-3D5C549DF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2239B-9D27-40D5-9ECE-637009444409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4258633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71D6392-8EA9-4E84-AB2A-278D95E4C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HK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D3346E-AE2D-4CD7-9D47-FCAE30EEC8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HK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09326E5-700A-4F4A-96CF-657AA2B5AF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HK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DCCE3A2-0816-44BD-8F46-F647CB787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B93BD-CC00-4BD5-BFD7-468E94129E90}" type="datetimeFigureOut">
              <a:rPr lang="en-HK" smtClean="0"/>
              <a:t>2/2/2022</a:t>
            </a:fld>
            <a:endParaRPr lang="en-HK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243C858-4887-4762-AA90-EFA01E47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4DB9F62-E49E-4CEF-8AC4-0F720D10C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2239B-9D27-40D5-9ECE-637009444409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894926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D9BCE4-2369-431C-8B1A-2416BF2D1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HK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96944CF-D7AF-48A9-A1FC-8B42E603DB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D0B129B-2DDA-4562-8A8E-798EFE539C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HK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917F8C0-400A-4073-85FF-DCC6E32096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59812028-8573-44B3-B150-F653FF2950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HK"/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BBF528D-281D-4BBC-A03F-930E63D02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B93BD-CC00-4BD5-BFD7-468E94129E90}" type="datetimeFigureOut">
              <a:rPr lang="en-HK" smtClean="0"/>
              <a:t>2/2/2022</a:t>
            </a:fld>
            <a:endParaRPr lang="en-HK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CB19EFB7-A744-44F9-9179-52E9F5767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091E15A-278F-465D-871C-24A31B89A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2239B-9D27-40D5-9ECE-637009444409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230827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B9A301-443A-49E0-A3A4-63B570AFE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HK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2A21B40-B905-47CC-A102-7DAE867A7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B93BD-CC00-4BD5-BFD7-468E94129E90}" type="datetimeFigureOut">
              <a:rPr lang="en-HK" smtClean="0"/>
              <a:t>2/2/2022</a:t>
            </a:fld>
            <a:endParaRPr lang="en-HK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15D2FF0-117D-4D68-9135-2055A6260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EBDC5FA-4A55-4343-B1F3-E857D8350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2239B-9D27-40D5-9ECE-637009444409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015395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EE86B4B-C752-4DF7-9440-6FCCE0AB8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B93BD-CC00-4BD5-BFD7-468E94129E90}" type="datetimeFigureOut">
              <a:rPr lang="en-HK" smtClean="0"/>
              <a:t>2/2/2022</a:t>
            </a:fld>
            <a:endParaRPr lang="en-HK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1A57B1E-690E-4760-A855-085E33D8B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6FEF332-7071-4D5A-9AA3-05E42FF21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2239B-9D27-40D5-9ECE-637009444409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884178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A588793-2C7B-4C98-ACA9-6B717261E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HK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94640D1-49B1-4103-B173-281787B63D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HK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BB92CB8-0187-435D-8261-F8C7B949AE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EB8C060-9ED3-4A69-B8E9-021F408F7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B93BD-CC00-4BD5-BFD7-468E94129E90}" type="datetimeFigureOut">
              <a:rPr lang="en-HK" smtClean="0"/>
              <a:t>2/2/2022</a:t>
            </a:fld>
            <a:endParaRPr lang="en-HK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D1527E6-31CC-4C38-B2B1-85B1C8F59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16B2824-B9C5-47C8-840D-C308AA767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2239B-9D27-40D5-9ECE-637009444409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548020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75AE210-BFA8-40F4-B14E-52A4C1D57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HK"/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6DD53BF-28B9-49C8-89FB-D35FC91ED5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HK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90C6237-C242-4E8D-984C-B8CC12FC59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73EB748-0F5D-416F-8AAD-E9A9F6267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B93BD-CC00-4BD5-BFD7-468E94129E90}" type="datetimeFigureOut">
              <a:rPr lang="en-HK" smtClean="0"/>
              <a:t>2/2/2022</a:t>
            </a:fld>
            <a:endParaRPr lang="en-HK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CFFCEC2-8F59-4978-BE97-AB1552B32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B96EEDB-805E-4AB2-987D-432A1EEF1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2239B-9D27-40D5-9ECE-637009444409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072696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2672F15-A6B4-4185-A235-C5766D2A5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HK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EF5C587-12AE-4507-8B42-2D5F633391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HK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D9450CD-15CB-4EC3-90F3-4FF401A503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1B93BD-CC00-4BD5-BFD7-468E94129E90}" type="datetimeFigureOut">
              <a:rPr lang="en-HK" smtClean="0"/>
              <a:t>2/2/2022</a:t>
            </a:fld>
            <a:endParaRPr lang="en-HK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70FAE49-C270-410E-AC9D-FAF150F965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HK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174C40A-D347-4817-9B3A-8B63FCC658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62239B-9D27-40D5-9ECE-637009444409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568547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C598DBB-F933-4975-9ECB-BE65BB180A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Predicting Protein Structure with Alphafold2</a:t>
            </a:r>
            <a:endParaRPr lang="en-HK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276AF80-9CDA-4749-A7D4-156DF42F2A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133599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/>
              <a:t>Yonghan Yu</a:t>
            </a:r>
          </a:p>
          <a:p>
            <a:r>
              <a:rPr lang="en-US" dirty="0"/>
              <a:t>CS886</a:t>
            </a:r>
          </a:p>
          <a:p>
            <a:r>
              <a:rPr lang="en-US" dirty="0"/>
              <a:t>Department of Computer Science</a:t>
            </a:r>
          </a:p>
          <a:p>
            <a:r>
              <a:rPr lang="en-US" dirty="0"/>
              <a:t>University of Waterloo</a:t>
            </a:r>
          </a:p>
        </p:txBody>
      </p:sp>
    </p:spTree>
    <p:extLst>
      <p:ext uri="{BB962C8B-B14F-4D97-AF65-F5344CB8AC3E}">
        <p14:creationId xmlns:p14="http://schemas.microsoft.com/office/powerpoint/2010/main" val="2184007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5FA5766-5790-469E-8370-9CCFAC1FB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4944152" cy="1622321"/>
          </a:xfrm>
        </p:spPr>
        <p:txBody>
          <a:bodyPr>
            <a:normAutofit/>
          </a:bodyPr>
          <a:lstStyle/>
          <a:p>
            <a:r>
              <a:rPr lang="en-US" altLang="zh-CN" dirty="0"/>
              <a:t>Reconstruction of Protein Structure </a:t>
            </a:r>
            <a:endParaRPr lang="en-HK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F1EFADE-89D1-4267-95A8-084F66E82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4944151" cy="3785419"/>
          </a:xfrm>
        </p:spPr>
        <p:txBody>
          <a:bodyPr>
            <a:normAutofit/>
          </a:bodyPr>
          <a:lstStyle/>
          <a:p>
            <a:r>
              <a:rPr lang="en-HK" sz="2400" dirty="0"/>
              <a:t>Previous works predict residue distance map, torsion angle and secondary structure</a:t>
            </a:r>
          </a:p>
          <a:p>
            <a:endParaRPr lang="en-HK" sz="2400" dirty="0"/>
          </a:p>
          <a:p>
            <a:r>
              <a:rPr lang="en-US" sz="2400" dirty="0"/>
              <a:t>Tertiary</a:t>
            </a:r>
            <a:r>
              <a:rPr lang="en-US" altLang="zh-CN" sz="2400" dirty="0"/>
              <a:t> structure is than folded on predicted value </a:t>
            </a:r>
          </a:p>
          <a:p>
            <a:endParaRPr lang="en-HK" sz="2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6F7435D-E3DB-47B1-BA61-B00ACC83A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2950" y="0"/>
            <a:ext cx="609905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9">
            <a:extLst>
              <a:ext uri="{FF2B5EF4-FFF2-40B4-BE49-F238E27FC236}">
                <a16:creationId xmlns:a16="http://schemas.microsoft.com/office/drawing/2014/main" id="{F263A0B5-F8C4-4116-809F-78A768EA79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77582" y="557784"/>
            <a:ext cx="513020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图片 6" descr="图示&#10;&#10;描述已自动生成">
            <a:extLst>
              <a:ext uri="{FF2B5EF4-FFF2-40B4-BE49-F238E27FC236}">
                <a16:creationId xmlns:a16="http://schemas.microsoft.com/office/drawing/2014/main" id="{5D3FA428-D596-454A-AF00-7D094BFF4D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431" y="833418"/>
            <a:ext cx="3826087" cy="518791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0879243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72D18EF-69FA-4951-9109-6A3C67F50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End-to-end Protein Structure Prediction with </a:t>
            </a:r>
            <a:r>
              <a:rPr lang="en-US" altLang="zh-CN" dirty="0"/>
              <a:t>AlphaFold2</a:t>
            </a:r>
            <a:endParaRPr lang="en-HK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592FF04-5AA8-4E10-B6CB-8B4C3B04C9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40629779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5FA5766-5790-469E-8370-9CCFAC1FB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Overview of the </a:t>
            </a:r>
            <a:r>
              <a:rPr lang="en-HK" dirty="0" err="1"/>
              <a:t>AlphaFold</a:t>
            </a:r>
            <a:r>
              <a:rPr lang="en-HK" dirty="0"/>
              <a:t> Network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F1EFADE-89D1-4267-95A8-084F66E825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HK" dirty="0"/>
              <a:t>AlphaFold2 uses 48 blocks of Evo</a:t>
            </a:r>
            <a:r>
              <a:rPr lang="en-US" altLang="zh-CN" dirty="0"/>
              <a:t>former and 8 blocks of Structure Module</a:t>
            </a:r>
            <a:endParaRPr lang="en-HK" dirty="0"/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6C24F1F2-0166-43A2-89C5-D0F1AFC22D9F}"/>
              </a:ext>
            </a:extLst>
          </p:cNvPr>
          <p:cNvGrpSpPr/>
          <p:nvPr/>
        </p:nvGrpSpPr>
        <p:grpSpPr>
          <a:xfrm>
            <a:off x="636820" y="2689084"/>
            <a:ext cx="9855183" cy="3369212"/>
            <a:chOff x="1472393" y="3611367"/>
            <a:chExt cx="9855183" cy="3369212"/>
          </a:xfrm>
        </p:grpSpPr>
        <p:pic>
          <p:nvPicPr>
            <p:cNvPr id="7" name="图片 6" descr="图示&#10;&#10;描述已自动生成">
              <a:extLst>
                <a:ext uri="{FF2B5EF4-FFF2-40B4-BE49-F238E27FC236}">
                  <a16:creationId xmlns:a16="http://schemas.microsoft.com/office/drawing/2014/main" id="{1798A8A7-A4D6-4526-97FC-4767F91557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3" t="2308"/>
            <a:stretch/>
          </p:blipFill>
          <p:spPr>
            <a:xfrm>
              <a:off x="1552904" y="3689131"/>
              <a:ext cx="9774672" cy="3291448"/>
            </a:xfrm>
            <a:prstGeom prst="rect">
              <a:avLst/>
            </a:prstGeom>
          </p:spPr>
        </p:pic>
        <p:sp>
          <p:nvSpPr>
            <p:cNvPr id="4" name="椭圆 3">
              <a:extLst>
                <a:ext uri="{FF2B5EF4-FFF2-40B4-BE49-F238E27FC236}">
                  <a16:creationId xmlns:a16="http://schemas.microsoft.com/office/drawing/2014/main" id="{B575A0E5-0D87-4313-AB9D-9C28663A1068}"/>
                </a:ext>
              </a:extLst>
            </p:cNvPr>
            <p:cNvSpPr/>
            <p:nvPr/>
          </p:nvSpPr>
          <p:spPr>
            <a:xfrm>
              <a:off x="1472393" y="3611367"/>
              <a:ext cx="431515" cy="23630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HK"/>
            </a:p>
          </p:txBody>
        </p:sp>
      </p:grpSp>
    </p:spTree>
    <p:extLst>
      <p:ext uri="{BB962C8B-B14F-4D97-AF65-F5344CB8AC3E}">
        <p14:creationId xmlns:p14="http://schemas.microsoft.com/office/powerpoint/2010/main" val="9253453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1D25477-D729-4F56-97B0-6E92C91E1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49455" cy="1325563"/>
          </a:xfrm>
        </p:spPr>
        <p:txBody>
          <a:bodyPr/>
          <a:lstStyle/>
          <a:p>
            <a:r>
              <a:rPr lang="en-US" altLang="zh-CN" dirty="0"/>
              <a:t>MSA Clustering and </a:t>
            </a:r>
            <a:r>
              <a:rPr lang="en-HK" dirty="0"/>
              <a:t>BERT Style MSA Prediction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C6FE89A1-5BB6-466A-881B-EBB217EFE95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</a:t>
                </a:r>
                <a:r>
                  <a:rPr lang="en-US" dirty="0" err="1"/>
                  <a:t>evoformer</a:t>
                </a:r>
                <a:r>
                  <a:rPr lang="en-US" dirty="0"/>
                  <a:t> scales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𝑠𝑒𝑞</m:t>
                            </m:r>
                          </m:sub>
                        </m:sSub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HK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𝑟𝑒𝑠</m:t>
                        </m:r>
                      </m:sub>
                    </m:sSub>
                  </m:oMath>
                </a14:m>
                <a:endParaRPr lang="en-HK" dirty="0"/>
              </a:p>
              <a:p>
                <a:r>
                  <a:rPr lang="en-HK" dirty="0"/>
                  <a:t>To reduce the computational cost, the MSA is clustered: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𝑐𝑙𝑢𝑠𝑡𝑒𝑟</m:t>
                        </m:r>
                      </m:sub>
                    </m:sSub>
                  </m:oMath>
                </a14:m>
                <a:r>
                  <a:rPr lang="en-HK" dirty="0"/>
                  <a:t> random representative sequence are selected as cluster </a:t>
                </a:r>
                <a:r>
                  <a:rPr lang="en-HK" dirty="0" err="1"/>
                  <a:t>center</a:t>
                </a:r>
                <a:endParaRPr lang="en-HK" dirty="0"/>
              </a:p>
              <a:p>
                <a:pPr lvl="1"/>
                <a:r>
                  <a:rPr lang="en-HK" dirty="0"/>
                  <a:t>Deletion statistics are calculated for each cluster as extra feature </a:t>
                </a:r>
              </a:p>
              <a:p>
                <a:pPr lvl="1"/>
                <a:r>
                  <a:rPr lang="en-HK" dirty="0"/>
                  <a:t>A mask is generated for sequence of cluster </a:t>
                </a:r>
                <a:r>
                  <a:rPr lang="en-HK" dirty="0" err="1"/>
                  <a:t>center</a:t>
                </a:r>
                <a:r>
                  <a:rPr lang="en-HK" dirty="0"/>
                  <a:t> </a:t>
                </a:r>
              </a:p>
              <a:p>
                <a:pPr lvl="1"/>
                <a:r>
                  <a:rPr lang="en-HK" dirty="0"/>
                  <a:t>The mask position is replaced with amino acids or a special masking token (0.7)</a:t>
                </a:r>
              </a:p>
              <a:p>
                <a:pPr lvl="1"/>
                <a:r>
                  <a:rPr lang="en-HK" dirty="0"/>
                  <a:t>A MSA BERT is used to predict the special masking token</a:t>
                </a:r>
              </a:p>
              <a:p>
                <a:pPr lvl="1"/>
                <a:r>
                  <a:rPr lang="en-HK" dirty="0"/>
                  <a:t>Non-representative sequence are used as extra feature</a:t>
                </a:r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C6FE89A1-5BB6-466A-881B-EBB217EFE9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1261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87613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3E50C3-8A56-4576-94F6-A5DE274B7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91090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Input Feature Generation</a:t>
            </a:r>
          </a:p>
        </p:txBody>
      </p:sp>
      <p:pic>
        <p:nvPicPr>
          <p:cNvPr id="5" name="图片 4" descr="图示&#10;&#10;描述已自动生成">
            <a:extLst>
              <a:ext uri="{FF2B5EF4-FFF2-40B4-BE49-F238E27FC236}">
                <a16:creationId xmlns:a16="http://schemas.microsoft.com/office/drawing/2014/main" id="{F9E69475-7B7A-4326-8BF2-18B5DC2073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212" y="1300890"/>
            <a:ext cx="7801512" cy="526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9523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D1F397-F267-4DC9-942A-21B373FCF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Evoformer</a:t>
            </a:r>
            <a:r>
              <a:rPr lang="en-US" dirty="0"/>
              <a:t> Module </a:t>
            </a:r>
            <a:endParaRPr lang="en-HK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B01B211-9CE5-4446-A729-E60395A90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HK" dirty="0"/>
              <a:t>Each </a:t>
            </a:r>
            <a:r>
              <a:rPr lang="en-HK" dirty="0" err="1"/>
              <a:t>evoformer</a:t>
            </a:r>
            <a:r>
              <a:rPr lang="en-HK" dirty="0"/>
              <a:t> stack consists of MSA attention units and Triangle attention unit</a:t>
            </a:r>
          </a:p>
          <a:p>
            <a:pPr lvl="1"/>
            <a:r>
              <a:rPr lang="en-HK" dirty="0"/>
              <a:t>The MSA attention are sum of row-wise MSA attention, </a:t>
            </a:r>
            <a:r>
              <a:rPr lang="en-HK" dirty="0" err="1"/>
              <a:t>colume</a:t>
            </a:r>
            <a:r>
              <a:rPr lang="en-HK" dirty="0"/>
              <a:t>-wise MSA attention and Linear projection of MSA</a:t>
            </a:r>
          </a:p>
          <a:p>
            <a:pPr lvl="1"/>
            <a:r>
              <a:rPr lang="en-HK" dirty="0"/>
              <a:t>The MSA attention are used to update the pair-wise representation</a:t>
            </a:r>
          </a:p>
          <a:p>
            <a:pPr lvl="1"/>
            <a:r>
              <a:rPr lang="en-HK" dirty="0"/>
              <a:t>The pair-wise representation are updated with Triangle update to form Triangular self-attention</a:t>
            </a:r>
          </a:p>
        </p:txBody>
      </p:sp>
    </p:spTree>
    <p:extLst>
      <p:ext uri="{BB962C8B-B14F-4D97-AF65-F5344CB8AC3E}">
        <p14:creationId xmlns:p14="http://schemas.microsoft.com/office/powerpoint/2010/main" val="849404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D852395-CCE0-4041-8879-91B785EF4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Evoformer</a:t>
            </a:r>
            <a:r>
              <a:rPr lang="en-US" dirty="0"/>
              <a:t> Module </a:t>
            </a:r>
            <a:endParaRPr lang="en-HK" dirty="0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82E348FB-D336-4658-BD75-EB804BA29378}"/>
              </a:ext>
            </a:extLst>
          </p:cNvPr>
          <p:cNvGrpSpPr/>
          <p:nvPr/>
        </p:nvGrpSpPr>
        <p:grpSpPr>
          <a:xfrm>
            <a:off x="369870" y="1592494"/>
            <a:ext cx="11390615" cy="3436677"/>
            <a:chOff x="369870" y="1592494"/>
            <a:chExt cx="11390615" cy="3436677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2C627DB6-61A7-42DB-9CEB-E0086AA66DA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1515" y="1828829"/>
              <a:ext cx="11328970" cy="3200342"/>
            </a:xfrm>
            <a:prstGeom prst="rect">
              <a:avLst/>
            </a:prstGeom>
          </p:spPr>
        </p:pic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15A52E82-3CF9-41FD-8C30-1EC839F631AE}"/>
                </a:ext>
              </a:extLst>
            </p:cNvPr>
            <p:cNvSpPr/>
            <p:nvPr/>
          </p:nvSpPr>
          <p:spPr>
            <a:xfrm>
              <a:off x="369870" y="1592494"/>
              <a:ext cx="585627" cy="585627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HK"/>
            </a:p>
          </p:txBody>
        </p:sp>
      </p:grpSp>
    </p:spTree>
    <p:extLst>
      <p:ext uri="{BB962C8B-B14F-4D97-AF65-F5344CB8AC3E}">
        <p14:creationId xmlns:p14="http://schemas.microsoft.com/office/powerpoint/2010/main" val="41569415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88E5E4F-FB91-405F-8CAB-7942E6E4A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805"/>
            <a:ext cx="10515600" cy="15058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Row-wise MSA Attention</a:t>
            </a:r>
          </a:p>
        </p:txBody>
      </p:sp>
      <p:pic>
        <p:nvPicPr>
          <p:cNvPr id="7" name="图片 6" descr="图示&#10;&#10;描述已自动生成">
            <a:extLst>
              <a:ext uri="{FF2B5EF4-FFF2-40B4-BE49-F238E27FC236}">
                <a16:creationId xmlns:a16="http://schemas.microsoft.com/office/drawing/2014/main" id="{3D52E08B-686F-4EB7-A06B-DDF71C07C3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33771"/>
            <a:ext cx="10512547" cy="4073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7136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077B866-4F5E-4152-AE24-6CB27FCD9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Column-wise MSA Attention</a:t>
            </a:r>
          </a:p>
        </p:txBody>
      </p:sp>
      <p:pic>
        <p:nvPicPr>
          <p:cNvPr id="5" name="内容占位符 4" descr="图示&#10;&#10;描述已自动生成">
            <a:extLst>
              <a:ext uri="{FF2B5EF4-FFF2-40B4-BE49-F238E27FC236}">
                <a16:creationId xmlns:a16="http://schemas.microsoft.com/office/drawing/2014/main" id="{72DB9B3C-EF3B-40FB-BEAB-D9FCC52355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439" y="2792083"/>
            <a:ext cx="10105260" cy="2260766"/>
          </a:xfrm>
        </p:spPr>
      </p:pic>
    </p:spTree>
    <p:extLst>
      <p:ext uri="{BB962C8B-B14F-4D97-AF65-F5344CB8AC3E}">
        <p14:creationId xmlns:p14="http://schemas.microsoft.com/office/powerpoint/2010/main" val="30476763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B1FF3C5-0A19-41EB-BEFC-2CB988835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Triangular Multiplicative Update</a:t>
            </a:r>
          </a:p>
        </p:txBody>
      </p:sp>
      <p:pic>
        <p:nvPicPr>
          <p:cNvPr id="5" name="图片 4" descr="图示, 示意图&#10;&#10;描述已自动生成">
            <a:extLst>
              <a:ext uri="{FF2B5EF4-FFF2-40B4-BE49-F238E27FC236}">
                <a16:creationId xmlns:a16="http://schemas.microsoft.com/office/drawing/2014/main" id="{87F39EFC-483A-4A30-8EA2-94F186D590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17" y="2374785"/>
            <a:ext cx="9591031" cy="210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592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D44A9C49-0A3B-4DB3-8FD9-CC45E7A1A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Background &amp; Introduction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E4F3F0A-1B7A-49EF-A780-932CBC6E90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7838972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B1FF3C5-0A19-41EB-BEFC-2CB988835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Triangular Self Attention</a:t>
            </a:r>
          </a:p>
        </p:txBody>
      </p:sp>
      <p:pic>
        <p:nvPicPr>
          <p:cNvPr id="5" name="图片 4" descr="图示&#10;&#10;描述已自动生成">
            <a:extLst>
              <a:ext uri="{FF2B5EF4-FFF2-40B4-BE49-F238E27FC236}">
                <a16:creationId xmlns:a16="http://schemas.microsoft.com/office/drawing/2014/main" id="{E9F4A218-F1A9-459E-8186-DB9EED4CC5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694" y="1422297"/>
            <a:ext cx="9944611" cy="401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0285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18C757-6864-4A84-A9AB-C4FD89086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Transformation in 3D Space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62E1D88-1C0B-47C8-B54F-032A78753E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HK" dirty="0"/>
              <a:t>Changing coordinates without influencing structure</a:t>
            </a:r>
          </a:p>
          <a:p>
            <a:pPr lvl="1"/>
            <a:r>
              <a:rPr lang="en-HK" dirty="0"/>
              <a:t>Translation: defined as t</a:t>
            </a:r>
          </a:p>
          <a:p>
            <a:pPr lvl="1"/>
            <a:r>
              <a:rPr lang="en-HK" dirty="0"/>
              <a:t>Rotation: defined as R</a:t>
            </a:r>
          </a:p>
          <a:p>
            <a:pPr lvl="1"/>
            <a:r>
              <a:rPr lang="en-HK" dirty="0"/>
              <a:t>Euclidean transformation:</a:t>
            </a:r>
          </a:p>
          <a:p>
            <a:pPr lvl="2"/>
            <a:endParaRPr lang="en-HK" dirty="0"/>
          </a:p>
        </p:txBody>
      </p:sp>
      <p:pic>
        <p:nvPicPr>
          <p:cNvPr id="5" name="图片 4" descr="文本, 信件&#10;&#10;描述已自动生成">
            <a:extLst>
              <a:ext uri="{FF2B5EF4-FFF2-40B4-BE49-F238E27FC236}">
                <a16:creationId xmlns:a16="http://schemas.microsoft.com/office/drawing/2014/main" id="{F2189510-12DB-4900-A70F-D5EA276ED5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913" y="3604580"/>
            <a:ext cx="2063856" cy="1193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2510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BBE321-99CB-44B8-95AD-CD159D6FF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 </a:t>
            </a:r>
            <a:r>
              <a:rPr lang="en-US" altLang="zh-CN" dirty="0"/>
              <a:t>Module</a:t>
            </a:r>
            <a:endParaRPr lang="en-HK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D9B4BD4-2E70-47A7-A53A-6697D6BD8C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HK" dirty="0"/>
              <a:t>The structure module use a simple 3D embedding of the backbone frame</a:t>
            </a:r>
          </a:p>
          <a:p>
            <a:pPr lvl="1"/>
            <a:r>
              <a:rPr lang="en-HK" dirty="0"/>
              <a:t>The 3D embedding are consisted of frames per-residue</a:t>
            </a:r>
          </a:p>
          <a:p>
            <a:pPr lvl="1"/>
            <a:r>
              <a:rPr lang="en-HK" dirty="0"/>
              <a:t>Frames are defined as Euclidean transformation</a:t>
            </a:r>
          </a:p>
          <a:p>
            <a:pPr lvl="1"/>
            <a:r>
              <a:rPr lang="en-HK" dirty="0"/>
              <a:t>Each frame are at the same starting location with same orientation</a:t>
            </a:r>
          </a:p>
          <a:p>
            <a:pPr lvl="1"/>
            <a:r>
              <a:rPr lang="en-HK" dirty="0" err="1"/>
              <a:t>Evoformer</a:t>
            </a:r>
            <a:r>
              <a:rPr lang="en-HK" dirty="0"/>
              <a:t> outputs are used to update the backbone frames with Invariant Points Attention (IPA)</a:t>
            </a:r>
          </a:p>
        </p:txBody>
      </p:sp>
    </p:spTree>
    <p:extLst>
      <p:ext uri="{BB962C8B-B14F-4D97-AF65-F5344CB8AC3E}">
        <p14:creationId xmlns:p14="http://schemas.microsoft.com/office/powerpoint/2010/main" val="3640392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3B91DDD-E09C-4B5E-951E-BB8A4833D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 </a:t>
            </a:r>
            <a:r>
              <a:rPr lang="en-US" altLang="zh-CN" dirty="0"/>
              <a:t>Module</a:t>
            </a:r>
            <a:endParaRPr lang="en-HK" dirty="0"/>
          </a:p>
        </p:txBody>
      </p:sp>
      <p:pic>
        <p:nvPicPr>
          <p:cNvPr id="5" name="内容占位符 4" descr="图示&#10;&#10;描述已自动生成">
            <a:extLst>
              <a:ext uri="{FF2B5EF4-FFF2-40B4-BE49-F238E27FC236}">
                <a16:creationId xmlns:a16="http://schemas.microsoft.com/office/drawing/2014/main" id="{B6652822-5F9F-4322-8CA2-783342F486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76" r="750" b="264"/>
          <a:stretch/>
        </p:blipFill>
        <p:spPr>
          <a:xfrm>
            <a:off x="2973021" y="1869897"/>
            <a:ext cx="6245958" cy="3677080"/>
          </a:xfrm>
        </p:spPr>
      </p:pic>
      <p:sp>
        <p:nvSpPr>
          <p:cNvPr id="6" name="椭圆 5">
            <a:extLst>
              <a:ext uri="{FF2B5EF4-FFF2-40B4-BE49-F238E27FC236}">
                <a16:creationId xmlns:a16="http://schemas.microsoft.com/office/drawing/2014/main" id="{0DC31A1C-8B48-45EA-A8FA-9D80407280C8}"/>
              </a:ext>
            </a:extLst>
          </p:cNvPr>
          <p:cNvSpPr/>
          <p:nvPr/>
        </p:nvSpPr>
        <p:spPr>
          <a:xfrm>
            <a:off x="3226084" y="2858341"/>
            <a:ext cx="297951" cy="421241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744508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4DDEB8F-FD5E-4773-BB86-5D84C0067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In</a:t>
            </a:r>
            <a:r>
              <a:rPr lang="en-US" dirty="0"/>
              <a:t>variant </a:t>
            </a:r>
            <a:r>
              <a:rPr lang="en-US" altLang="zh-CN" dirty="0"/>
              <a:t>Point Attention</a:t>
            </a:r>
            <a:endParaRPr lang="en-HK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BED6211-51F0-46D7-9B8B-6D30E38ED0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IPA acts on Euclidean transform T (coordinates)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IPA is update the local frames invariant to its global rotation and translation</a:t>
            </a:r>
            <a:endParaRPr lang="en-HK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3B9BB62-BB40-4AEB-86CD-4DD7748311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344" y="2264633"/>
            <a:ext cx="7423532" cy="70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7678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A11162B-1E25-4CBB-99D7-E11CAEA79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In</a:t>
            </a:r>
            <a:r>
              <a:rPr lang="en-US" dirty="0"/>
              <a:t>variant </a:t>
            </a:r>
            <a:r>
              <a:rPr lang="en-US" altLang="zh-CN" dirty="0"/>
              <a:t>Point Attention</a:t>
            </a:r>
            <a:endParaRPr lang="en-HK" dirty="0"/>
          </a:p>
        </p:txBody>
      </p:sp>
      <p:pic>
        <p:nvPicPr>
          <p:cNvPr id="5" name="内容占位符 4" descr="图示, 示意图&#10;&#10;描述已自动生成">
            <a:extLst>
              <a:ext uri="{FF2B5EF4-FFF2-40B4-BE49-F238E27FC236}">
                <a16:creationId xmlns:a16="http://schemas.microsoft.com/office/drawing/2014/main" id="{857964AB-884C-440D-8CA9-2115E2AF41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359" y="1448380"/>
            <a:ext cx="8767282" cy="5229116"/>
          </a:xfrm>
        </p:spPr>
      </p:pic>
    </p:spTree>
    <p:extLst>
      <p:ext uri="{BB962C8B-B14F-4D97-AF65-F5344CB8AC3E}">
        <p14:creationId xmlns:p14="http://schemas.microsoft.com/office/powerpoint/2010/main" val="31649087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FCAC87C-0DB4-436A-B0C8-B56B543A2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Find-tunning with Structure Violation 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8730F3D-D03C-4EF5-A657-2076C609A8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HK" dirty="0"/>
              <a:t>The initial trained network produce structure that violates physics</a:t>
            </a:r>
          </a:p>
          <a:p>
            <a:pPr lvl="1"/>
            <a:r>
              <a:rPr lang="en-HK" dirty="0"/>
              <a:t>The peptide bonds may be too long</a:t>
            </a:r>
          </a:p>
          <a:p>
            <a:pPr lvl="1"/>
            <a:r>
              <a:rPr lang="en-HK" dirty="0"/>
              <a:t>The bond angle may exceed maximum possible value</a:t>
            </a:r>
          </a:p>
          <a:p>
            <a:pPr lvl="1"/>
            <a:r>
              <a:rPr lang="en-HK" dirty="0"/>
              <a:t>Two atoms may clash in the predicted structure </a:t>
            </a:r>
          </a:p>
          <a:p>
            <a:r>
              <a:rPr lang="en-HK" dirty="0"/>
              <a:t>Structure violations loss are defined to fine turning the network after initial training </a:t>
            </a:r>
          </a:p>
          <a:p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22830132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8DE188A-7696-4A5B-9FAA-99268E736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Network Training 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1BF0DBA-99CA-4435-8E99-4E948FF874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HK" dirty="0"/>
              <a:t>The Alpha</a:t>
            </a:r>
            <a:r>
              <a:rPr lang="en-US" altLang="zh-CN" dirty="0"/>
              <a:t>Fold2 is trained on both labelled and </a:t>
            </a:r>
            <a:r>
              <a:rPr lang="en-US" altLang="zh-CN" dirty="0" err="1"/>
              <a:t>unlabelled</a:t>
            </a:r>
            <a:r>
              <a:rPr lang="en-US" altLang="zh-CN" dirty="0"/>
              <a:t> data</a:t>
            </a:r>
          </a:p>
          <a:p>
            <a:pPr lvl="1"/>
            <a:r>
              <a:rPr lang="en-US" dirty="0"/>
              <a:t>Labelled data: structures from PDB</a:t>
            </a:r>
          </a:p>
          <a:p>
            <a:pPr lvl="1"/>
            <a:r>
              <a:rPr lang="en-US" dirty="0" err="1"/>
              <a:t>Unlabelled</a:t>
            </a:r>
            <a:r>
              <a:rPr lang="en-US" dirty="0"/>
              <a:t> data: high-confidence structures predicted by AlphaFold2</a:t>
            </a:r>
          </a:p>
          <a:p>
            <a:pPr lvl="1"/>
            <a:endParaRPr lang="en-US" dirty="0"/>
          </a:p>
          <a:p>
            <a:r>
              <a:rPr lang="en-US" altLang="zh-CN" dirty="0"/>
              <a:t>The predicted structure is recycled three times with shared weight</a:t>
            </a:r>
          </a:p>
          <a:p>
            <a:pPr lvl="1"/>
            <a:r>
              <a:rPr lang="en-HK" dirty="0"/>
              <a:t>Each time the AlphaFold2 improved slightly over previous structure </a:t>
            </a:r>
          </a:p>
        </p:txBody>
      </p:sp>
    </p:spTree>
    <p:extLst>
      <p:ext uri="{BB962C8B-B14F-4D97-AF65-F5344CB8AC3E}">
        <p14:creationId xmlns:p14="http://schemas.microsoft.com/office/powerpoint/2010/main" val="12663683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5FA5766-5790-469E-8370-9CCFAC1FB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91090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AlphaFold2 is Successful as of Combined Methods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6BCF9B55-2745-4FB9-943F-37D340F76810}"/>
              </a:ext>
            </a:extLst>
          </p:cNvPr>
          <p:cNvGrpSpPr/>
          <p:nvPr/>
        </p:nvGrpSpPr>
        <p:grpSpPr>
          <a:xfrm>
            <a:off x="3231000" y="1576552"/>
            <a:ext cx="5729995" cy="4562458"/>
            <a:chOff x="3231000" y="1576552"/>
            <a:chExt cx="5729995" cy="4562458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5EA6A3C-5C46-4604-BA87-16781435FA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31000" y="1698264"/>
              <a:ext cx="5729995" cy="4440746"/>
            </a:xfrm>
            <a:prstGeom prst="rect">
              <a:avLst/>
            </a:prstGeom>
          </p:spPr>
        </p:pic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0D352366-29BD-443B-9C3D-FE8ED5DC8F84}"/>
                </a:ext>
              </a:extLst>
            </p:cNvPr>
            <p:cNvSpPr/>
            <p:nvPr/>
          </p:nvSpPr>
          <p:spPr>
            <a:xfrm>
              <a:off x="3263462" y="1576552"/>
              <a:ext cx="315310" cy="60697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HK"/>
            </a:p>
          </p:txBody>
        </p:sp>
      </p:grpSp>
    </p:spTree>
    <p:extLst>
      <p:ext uri="{BB962C8B-B14F-4D97-AF65-F5344CB8AC3E}">
        <p14:creationId xmlns:p14="http://schemas.microsoft.com/office/powerpoint/2010/main" val="284548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D2078C8-D6C4-466E-B69B-9D7A6FE2B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Q&amp;A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A727F05-4B49-4F92-8DFA-04AE8D6729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4191977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95B71E7-E022-4C5D-9F7A-02E30D7C6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Introduction to Protein Structure</a:t>
            </a:r>
            <a:endParaRPr lang="en-HK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496DF33-1EA3-4E1D-B635-E69D106201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HK" dirty="0"/>
              <a:t>Protein are folded from peptides</a:t>
            </a:r>
          </a:p>
          <a:p>
            <a:pPr lvl="1"/>
            <a:r>
              <a:rPr lang="en-HK" dirty="0"/>
              <a:t>Primary structure: </a:t>
            </a:r>
            <a:r>
              <a:rPr lang="en-US" dirty="0"/>
              <a:t>s</a:t>
            </a:r>
            <a:r>
              <a:rPr lang="en-US" altLang="zh-CN" dirty="0"/>
              <a:t>equence of amino acids</a:t>
            </a:r>
          </a:p>
          <a:p>
            <a:pPr lvl="1"/>
            <a:endParaRPr lang="en-US" altLang="zh-CN" dirty="0"/>
          </a:p>
          <a:p>
            <a:pPr lvl="1"/>
            <a:r>
              <a:rPr lang="en-US" dirty="0"/>
              <a:t>Secondary structure: structure of local segments</a:t>
            </a:r>
          </a:p>
          <a:p>
            <a:pPr lvl="1"/>
            <a:endParaRPr lang="en-US" dirty="0"/>
          </a:p>
          <a:p>
            <a:pPr lvl="1"/>
            <a:r>
              <a:rPr lang="en-US" b="1" dirty="0"/>
              <a:t>Tertiary structure: 3-d structure of protein</a:t>
            </a:r>
          </a:p>
          <a:p>
            <a:pPr lvl="1"/>
            <a:endParaRPr lang="en-US" b="1" dirty="0"/>
          </a:p>
          <a:p>
            <a:pPr lvl="1"/>
            <a:endParaRPr lang="en-HK" dirty="0"/>
          </a:p>
        </p:txBody>
      </p:sp>
      <p:pic>
        <p:nvPicPr>
          <p:cNvPr id="5" name="图片 4" descr="徽标, 公司名称&#10;&#10;描述已自动生成">
            <a:extLst>
              <a:ext uri="{FF2B5EF4-FFF2-40B4-BE49-F238E27FC236}">
                <a16:creationId xmlns:a16="http://schemas.microsoft.com/office/drawing/2014/main" id="{B91F8CED-0023-46A1-90A6-B5F0FFF427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679" b="5842"/>
          <a:stretch/>
        </p:blipFill>
        <p:spPr>
          <a:xfrm>
            <a:off x="7751269" y="1777399"/>
            <a:ext cx="4310768" cy="3491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626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95B71E7-E022-4C5D-9F7A-02E30D7C6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Introduction to Protein Structure</a:t>
            </a:r>
            <a:endParaRPr lang="en-HK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496DF33-1EA3-4E1D-B635-E69D106201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HK" dirty="0"/>
              <a:t>Structure can be described with torsion angles:</a:t>
            </a:r>
          </a:p>
          <a:p>
            <a:pPr lvl="1"/>
            <a:r>
              <a:rPr lang="en-HK" dirty="0"/>
              <a:t>Backbone: </a:t>
            </a:r>
            <a:r>
              <a:rPr lang="el-GR" dirty="0"/>
              <a:t>φ</a:t>
            </a:r>
            <a:r>
              <a:rPr lang="en-HK" dirty="0"/>
              <a:t>, </a:t>
            </a:r>
            <a:r>
              <a:rPr lang="el-GR" dirty="0"/>
              <a:t>ψ</a:t>
            </a:r>
            <a:r>
              <a:rPr lang="en-HK" dirty="0"/>
              <a:t>, </a:t>
            </a:r>
            <a:r>
              <a:rPr lang="el-GR" dirty="0"/>
              <a:t>ω</a:t>
            </a:r>
            <a:r>
              <a:rPr lang="en-HK" dirty="0"/>
              <a:t>				Side chain: </a:t>
            </a:r>
            <a:r>
              <a:rPr lang="el-GR" dirty="0"/>
              <a:t>χ</a:t>
            </a:r>
            <a:endParaRPr lang="en-HK" dirty="0"/>
          </a:p>
          <a:p>
            <a:pPr lvl="1"/>
            <a:endParaRPr lang="en-HK" dirty="0"/>
          </a:p>
        </p:txBody>
      </p:sp>
      <p:pic>
        <p:nvPicPr>
          <p:cNvPr id="1028" name="Picture 4" descr="Peptide torsion angles and indication of resonance in the peptide bond">
            <a:extLst>
              <a:ext uri="{FF2B5EF4-FFF2-40B4-BE49-F238E27FC236}">
                <a16:creationId xmlns:a16="http://schemas.microsoft.com/office/drawing/2014/main" id="{07D44F83-0148-4725-82BA-CCBA3B4545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050" y="2906158"/>
            <a:ext cx="3966592" cy="2776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aming convention in protein side chains">
            <a:extLst>
              <a:ext uri="{FF2B5EF4-FFF2-40B4-BE49-F238E27FC236}">
                <a16:creationId xmlns:a16="http://schemas.microsoft.com/office/drawing/2014/main" id="{E714554C-35EF-47BD-AB41-BB16686798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3137" y="3197821"/>
            <a:ext cx="5280813" cy="2310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6280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F1A238B5-CB1B-48AB-8DF9-12BDFD0E1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677" y="2833097"/>
            <a:ext cx="4552181" cy="2198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C041E414-B03D-4582-A538-9DD02DCDC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Wet-lab Protein Structure Determination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DAADA20-A3A2-4E98-93BF-14D4392837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HK" dirty="0"/>
              <a:t>Protein are crystallized for fixing structure </a:t>
            </a:r>
          </a:p>
          <a:p>
            <a:r>
              <a:rPr lang="en-HK" dirty="0"/>
              <a:t>X-rays are generated towards the crystallized protein</a:t>
            </a:r>
          </a:p>
          <a:p>
            <a:endParaRPr lang="en-HK" dirty="0"/>
          </a:p>
          <a:p>
            <a:endParaRPr lang="en-HK" dirty="0"/>
          </a:p>
          <a:p>
            <a:endParaRPr lang="en-HK" dirty="0"/>
          </a:p>
          <a:p>
            <a:endParaRPr lang="en-HK" dirty="0"/>
          </a:p>
          <a:p>
            <a:r>
              <a:rPr lang="en-HK" dirty="0"/>
              <a:t>Publicly available </a:t>
            </a:r>
            <a:r>
              <a:rPr lang="en-US" altLang="zh-CN" dirty="0"/>
              <a:t>structure database: protein data bank (PDB)</a:t>
            </a:r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3487891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F948684-B479-4A06-8599-76DED7A09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Template-based Structure Prediction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AF631A4-3BB3-44DC-8D9C-9A7CC4985B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Given the sequence of target protein:</a:t>
            </a:r>
          </a:p>
          <a:p>
            <a:pPr lvl="1"/>
            <a:r>
              <a:rPr lang="en-US" dirty="0"/>
              <a:t>Search for structure in the database</a:t>
            </a:r>
          </a:p>
          <a:p>
            <a:pPr lvl="1"/>
            <a:endParaRPr lang="en-US" dirty="0"/>
          </a:p>
          <a:p>
            <a:pPr lvl="1"/>
            <a:r>
              <a:rPr lang="en-HK" dirty="0"/>
              <a:t>Use most similar structures as template</a:t>
            </a:r>
          </a:p>
          <a:p>
            <a:pPr lvl="1"/>
            <a:endParaRPr lang="en-HK" dirty="0"/>
          </a:p>
          <a:p>
            <a:pPr lvl="1"/>
            <a:r>
              <a:rPr lang="en-HK" dirty="0"/>
              <a:t>Search fragmented secondary structure in database</a:t>
            </a:r>
          </a:p>
          <a:p>
            <a:pPr lvl="1"/>
            <a:endParaRPr lang="en-HK" dirty="0"/>
          </a:p>
          <a:p>
            <a:pPr lvl="1"/>
            <a:r>
              <a:rPr lang="en-HK" dirty="0"/>
              <a:t>Combine template and fragmented structure with statistic model </a:t>
            </a:r>
          </a:p>
        </p:txBody>
      </p:sp>
    </p:spTree>
    <p:extLst>
      <p:ext uri="{BB962C8B-B14F-4D97-AF65-F5344CB8AC3E}">
        <p14:creationId xmlns:p14="http://schemas.microsoft.com/office/powerpoint/2010/main" val="887936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D66B9E-E41E-4E38-8BAB-4BA6776B8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Evolution and Protein Structure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E692A78-ABEB-4779-888C-E29176D125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HK" dirty="0"/>
              <a:t>Similar protein</a:t>
            </a:r>
            <a:r>
              <a:rPr lang="en-US" altLang="zh-CN" dirty="0"/>
              <a:t>s</a:t>
            </a:r>
            <a:r>
              <a:rPr lang="en-HK" dirty="0"/>
              <a:t> in different species may have same functionality</a:t>
            </a:r>
          </a:p>
          <a:p>
            <a:pPr lvl="1"/>
            <a:r>
              <a:rPr lang="en-HK" dirty="0"/>
              <a:t>Same function means similar structure </a:t>
            </a:r>
          </a:p>
          <a:p>
            <a:pPr lvl="1"/>
            <a:r>
              <a:rPr lang="en-HK" dirty="0"/>
              <a:t>The peptide sequence might be different</a:t>
            </a:r>
          </a:p>
          <a:p>
            <a:pPr lvl="1"/>
            <a:endParaRPr lang="en-HK" dirty="0"/>
          </a:p>
          <a:p>
            <a:r>
              <a:rPr lang="en-HK" dirty="0"/>
              <a:t>Residue pair close in proximity tends to coevolve</a:t>
            </a:r>
          </a:p>
        </p:txBody>
      </p:sp>
      <p:sp>
        <p:nvSpPr>
          <p:cNvPr id="6" name="内容占位符 2">
            <a:extLst>
              <a:ext uri="{FF2B5EF4-FFF2-40B4-BE49-F238E27FC236}">
                <a16:creationId xmlns:a16="http://schemas.microsoft.com/office/drawing/2014/main" id="{17D5889B-A771-450D-9EF8-EF407B1DCDC6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HK" dirty="0"/>
              <a:t>Similar protein</a:t>
            </a:r>
            <a:r>
              <a:rPr lang="en-US" altLang="zh-CN" dirty="0"/>
              <a:t>s</a:t>
            </a:r>
            <a:r>
              <a:rPr lang="en-HK" dirty="0"/>
              <a:t> in different species may have same functionality</a:t>
            </a:r>
          </a:p>
          <a:p>
            <a:pPr lvl="1"/>
            <a:r>
              <a:rPr lang="en-HK" dirty="0"/>
              <a:t>Same function means similar structure </a:t>
            </a:r>
          </a:p>
          <a:p>
            <a:pPr lvl="1"/>
            <a:r>
              <a:rPr lang="en-HK" dirty="0"/>
              <a:t>The peptide sequence might be different</a:t>
            </a:r>
          </a:p>
          <a:p>
            <a:pPr lvl="1"/>
            <a:endParaRPr lang="en-HK" dirty="0"/>
          </a:p>
          <a:p>
            <a:r>
              <a:rPr lang="en-HK" dirty="0"/>
              <a:t>Residue pair close in proximity tends to coevolve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56B0E437-F675-4E4C-BD46-CFB558BC2C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83" t="14134" r="71247" b="53027"/>
          <a:stretch/>
        </p:blipFill>
        <p:spPr bwMode="auto">
          <a:xfrm>
            <a:off x="8720367" y="2555431"/>
            <a:ext cx="1885473" cy="2486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2970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ABC78AC-23F7-469A-8691-05A318AB2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DCA and MSA in Protein Prediction 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CAD46DE-E0CC-45A6-80B4-EBA85DDD2C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HK" dirty="0"/>
              <a:t>Direct Coupling Analysis </a:t>
            </a:r>
          </a:p>
          <a:p>
            <a:pPr lvl="1"/>
            <a:r>
              <a:rPr lang="en-HK" dirty="0"/>
              <a:t>Use the correlation between residue to estimate the proximity in structures</a:t>
            </a:r>
          </a:p>
          <a:p>
            <a:pPr lvl="1"/>
            <a:r>
              <a:rPr lang="en-HK" dirty="0"/>
              <a:t>The correlation can be deduced from residue coevolution</a:t>
            </a:r>
          </a:p>
          <a:p>
            <a:pPr lvl="1"/>
            <a:endParaRPr lang="en-HK" dirty="0"/>
          </a:p>
          <a:p>
            <a:r>
              <a:rPr lang="en-HK" dirty="0"/>
              <a:t>Multiple Sequence Alignment</a:t>
            </a:r>
          </a:p>
          <a:p>
            <a:pPr lvl="1"/>
            <a:r>
              <a:rPr lang="en-HK" dirty="0"/>
              <a:t>Align multiple peptide sequence for similar protein from multiple organism</a:t>
            </a:r>
          </a:p>
          <a:p>
            <a:pPr lvl="1"/>
            <a:r>
              <a:rPr lang="en-US" altLang="zh-CN" dirty="0"/>
              <a:t>Detect sequence homology </a:t>
            </a:r>
            <a:endParaRPr lang="en-HK" dirty="0"/>
          </a:p>
          <a:p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3698676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05079EF-80C1-4639-A1FE-CDA1B84DA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DCA and MSA in Protein Prediction 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4219D4D5-F327-45BE-9E0D-2D522CBD53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046" y="1265223"/>
            <a:ext cx="8901908" cy="503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67188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1548</TotalTime>
  <Words>671</Words>
  <Application>Microsoft Office PowerPoint</Application>
  <PresentationFormat>宽屏</PresentationFormat>
  <Paragraphs>114</Paragraphs>
  <Slides>29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Cambria Math</vt:lpstr>
      <vt:lpstr>Office 主题​​</vt:lpstr>
      <vt:lpstr>Predicting Protein Structure with Alphafold2</vt:lpstr>
      <vt:lpstr>Background &amp; Introduction</vt:lpstr>
      <vt:lpstr>Introduction to Protein Structure</vt:lpstr>
      <vt:lpstr>Introduction to Protein Structure</vt:lpstr>
      <vt:lpstr>Wet-lab Protein Structure Determination</vt:lpstr>
      <vt:lpstr>Template-based Structure Prediction</vt:lpstr>
      <vt:lpstr>Evolution and Protein Structure</vt:lpstr>
      <vt:lpstr>DCA and MSA in Protein Prediction </vt:lpstr>
      <vt:lpstr>DCA and MSA in Protein Prediction </vt:lpstr>
      <vt:lpstr>Reconstruction of Protein Structure </vt:lpstr>
      <vt:lpstr>End-to-end Protein Structure Prediction with AlphaFold2</vt:lpstr>
      <vt:lpstr>Overview of the AlphaFold Network</vt:lpstr>
      <vt:lpstr>MSA Clustering and BERT Style MSA Prediction</vt:lpstr>
      <vt:lpstr>Input Feature Generation</vt:lpstr>
      <vt:lpstr>Evoformer Module </vt:lpstr>
      <vt:lpstr>Evoformer Module </vt:lpstr>
      <vt:lpstr>Row-wise MSA Attention</vt:lpstr>
      <vt:lpstr>Column-wise MSA Attention</vt:lpstr>
      <vt:lpstr>Triangular Multiplicative Update</vt:lpstr>
      <vt:lpstr>Triangular Self Attention</vt:lpstr>
      <vt:lpstr>Transformation in 3D Space</vt:lpstr>
      <vt:lpstr>Structure Module</vt:lpstr>
      <vt:lpstr>Structure Module</vt:lpstr>
      <vt:lpstr>Invariant Point Attention</vt:lpstr>
      <vt:lpstr>Invariant Point Attention</vt:lpstr>
      <vt:lpstr>Find-tunning with Structure Violation </vt:lpstr>
      <vt:lpstr>Network Training </vt:lpstr>
      <vt:lpstr>AlphaFold2 is Successful as of Combined Methods</vt:lpstr>
      <vt:lpstr>Q&amp;A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Predicting Protein Structure with Alphafold2</dc:title>
  <dc:creator>Yonghan Yu</dc:creator>
  <cp:lastModifiedBy>Yonghan Yu</cp:lastModifiedBy>
  <cp:revision>2</cp:revision>
  <dcterms:created xsi:type="dcterms:W3CDTF">2022-02-03T00:49:24Z</dcterms:created>
  <dcterms:modified xsi:type="dcterms:W3CDTF">2022-02-04T02:38:22Z</dcterms:modified>
</cp:coreProperties>
</file>