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27"/>
  </p:notesMasterIdLst>
  <p:sldIdLst>
    <p:sldId id="256" r:id="rId2"/>
    <p:sldId id="258" r:id="rId3"/>
    <p:sldId id="259" r:id="rId4"/>
    <p:sldId id="257" r:id="rId5"/>
    <p:sldId id="260" r:id="rId6"/>
    <p:sldId id="261" r:id="rId7"/>
    <p:sldId id="262" r:id="rId8"/>
    <p:sldId id="265" r:id="rId9"/>
    <p:sldId id="266" r:id="rId10"/>
    <p:sldId id="270" r:id="rId11"/>
    <p:sldId id="263" r:id="rId12"/>
    <p:sldId id="264" r:id="rId13"/>
    <p:sldId id="267" r:id="rId14"/>
    <p:sldId id="268" r:id="rId15"/>
    <p:sldId id="269" r:id="rId16"/>
    <p:sldId id="271" r:id="rId17"/>
    <p:sldId id="272" r:id="rId18"/>
    <p:sldId id="276" r:id="rId19"/>
    <p:sldId id="277" r:id="rId20"/>
    <p:sldId id="278" r:id="rId21"/>
    <p:sldId id="273" r:id="rId22"/>
    <p:sldId id="274" r:id="rId23"/>
    <p:sldId id="279" r:id="rId24"/>
    <p:sldId id="280" r:id="rId25"/>
    <p:sldId id="27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84" autoAdjust="0"/>
  </p:normalViewPr>
  <p:slideViewPr>
    <p:cSldViewPr snapToGrid="0" snapToObjects="1">
      <p:cViewPr varScale="1">
        <p:scale>
          <a:sx n="75" d="100"/>
          <a:sy n="75" d="100"/>
        </p:scale>
        <p:origin x="-139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73136-6626-6F40-81CB-14F210876E60}" type="datetimeFigureOut">
              <a:rPr lang="en-US" smtClean="0"/>
              <a:t>15-06-09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D9E52-4508-E447-B0D5-8F0C1761C7DB}" type="slidenum">
              <a:rPr lang="en-US" smtClean="0"/>
              <a:t>‹#›</a:t>
            </a:fld>
            <a:endParaRPr lang="en-US"/>
          </a:p>
        </p:txBody>
      </p:sp>
    </p:spTree>
    <p:extLst>
      <p:ext uri="{BB962C8B-B14F-4D97-AF65-F5344CB8AC3E}">
        <p14:creationId xmlns:p14="http://schemas.microsoft.com/office/powerpoint/2010/main" val="33852348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Users can interact with the system using a browser interface. User questions are translated into an internal query language using the natural language translation system. The resulting queries are then executed to produce answers using both static knowledge stored in the knowledge base and facts generated by inference. External feeds of knowledge such as financial information can be brought into the platform through this system too.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Knowledge can be added to the platform by users using the browser interface too. Knowledge integrity is managed by two systems. First, user assessment allows users to contradict or endorse existing facts, optionally providing additional sources for the knowledge in the platform. Second, system assessment uses the inference system to switch off knowledge that is in semantic conflict with other knowledge in the knowledge base. </a:t>
            </a:r>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18D9E52-4508-E447-B0D5-8F0C1761C7DB}" type="slidenum">
              <a:rPr lang="en-US" smtClean="0"/>
              <a:t>4</a:t>
            </a:fld>
            <a:endParaRPr lang="en-US"/>
          </a:p>
        </p:txBody>
      </p:sp>
    </p:spTree>
    <p:extLst>
      <p:ext uri="{BB962C8B-B14F-4D97-AF65-F5344CB8AC3E}">
        <p14:creationId xmlns:p14="http://schemas.microsoft.com/office/powerpoint/2010/main" val="265262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knowledge in the knowledge base is represented in a single unified format: named relations between pairs of named entities referred to as “facts.”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18D9E52-4508-E447-B0D5-8F0C1761C7DB}" type="slidenum">
              <a:rPr lang="en-US" smtClean="0"/>
              <a:t>5</a:t>
            </a:fld>
            <a:endParaRPr lang="en-US"/>
          </a:p>
        </p:txBody>
      </p:sp>
    </p:spTree>
    <p:extLst>
      <p:ext uri="{BB962C8B-B14F-4D97-AF65-F5344CB8AC3E}">
        <p14:creationId xmlns:p14="http://schemas.microsoft.com/office/powerpoint/2010/main" val="401706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 is categorized into 3 broad classes ..</a:t>
            </a:r>
            <a:endParaRPr lang="en-US" dirty="0"/>
          </a:p>
        </p:txBody>
      </p:sp>
      <p:sp>
        <p:nvSpPr>
          <p:cNvPr id="4" name="Slide Number Placeholder 3"/>
          <p:cNvSpPr>
            <a:spLocks noGrp="1"/>
          </p:cNvSpPr>
          <p:nvPr>
            <p:ph type="sldNum" sz="quarter" idx="10"/>
          </p:nvPr>
        </p:nvSpPr>
        <p:spPr/>
        <p:txBody>
          <a:bodyPr/>
          <a:lstStyle/>
          <a:p>
            <a:fld id="{918D9E52-4508-E447-B0D5-8F0C1761C7DB}" type="slidenum">
              <a:rPr lang="en-US" smtClean="0"/>
              <a:t>6</a:t>
            </a:fld>
            <a:endParaRPr lang="en-US"/>
          </a:p>
        </p:txBody>
      </p:sp>
    </p:spTree>
    <p:extLst>
      <p:ext uri="{BB962C8B-B14F-4D97-AF65-F5344CB8AC3E}">
        <p14:creationId xmlns:p14="http://schemas.microsoft.com/office/powerpoint/2010/main" val="136577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query language corresponds closely to the fact representation except that variables can take the place of IDs. There are no primitive values. The header of the query also allows the user to specify what variables are the result of the query. Without any header variables the semantics of the query corresponds to a yes or no question. </a:t>
            </a:r>
            <a:endParaRPr lang="en-US" dirty="0" smtClean="0">
              <a:effectLst/>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 the example query, the query-processing engine has to find a value for the variable </a:t>
            </a:r>
            <a:r>
              <a:rPr lang="en-US" sz="1200" b="0" i="1" kern="1200" dirty="0" smtClean="0">
                <a:solidFill>
                  <a:schemeClr val="tx1"/>
                </a:solidFill>
                <a:effectLst/>
                <a:latin typeface="+mn-lt"/>
                <a:ea typeface="+mn-ea"/>
                <a:cs typeface="+mn-cs"/>
              </a:rPr>
              <a:t>a </a:t>
            </a:r>
            <a:r>
              <a:rPr lang="en-US" sz="1200" b="0" kern="1200" dirty="0" smtClean="0">
                <a:solidFill>
                  <a:schemeClr val="tx1"/>
                </a:solidFill>
                <a:effectLst/>
                <a:latin typeface="+mn-lt"/>
                <a:ea typeface="+mn-ea"/>
                <a:cs typeface="+mn-cs"/>
              </a:rPr>
              <a:t>that satisfies the other constraints: namely that a fact </a:t>
            </a:r>
            <a:r>
              <a:rPr lang="en-US" sz="1200" b="0" i="1" kern="1200" dirty="0" smtClean="0">
                <a:solidFill>
                  <a:schemeClr val="tx1"/>
                </a:solidFill>
                <a:effectLst/>
                <a:latin typeface="+mn-lt"/>
                <a:ea typeface="+mn-ea"/>
                <a:cs typeface="+mn-cs"/>
              </a:rPr>
              <a:t>f </a:t>
            </a:r>
            <a:r>
              <a:rPr lang="en-US" sz="1200" b="0" kern="1200" dirty="0" smtClean="0">
                <a:solidFill>
                  <a:schemeClr val="tx1"/>
                </a:solidFill>
                <a:effectLst/>
                <a:latin typeface="+mn-lt"/>
                <a:ea typeface="+mn-ea"/>
                <a:cs typeface="+mn-cs"/>
              </a:rPr>
              <a:t>exists where </a:t>
            </a:r>
            <a:r>
              <a:rPr lang="en-US" sz="1200" b="0" i="1" kern="1200" dirty="0" smtClean="0">
                <a:solidFill>
                  <a:schemeClr val="tx1"/>
                </a:solidFill>
                <a:effectLst/>
                <a:latin typeface="+mn-lt"/>
                <a:ea typeface="+mn-ea"/>
                <a:cs typeface="+mn-cs"/>
              </a:rPr>
              <a:t>a </a:t>
            </a:r>
            <a:r>
              <a:rPr lang="en-US" sz="1200" b="0" kern="1200" dirty="0" smtClean="0">
                <a:solidFill>
                  <a:schemeClr val="tx1"/>
                </a:solidFill>
                <a:effectLst/>
                <a:latin typeface="+mn-lt"/>
                <a:ea typeface="+mn-ea"/>
                <a:cs typeface="+mn-cs"/>
              </a:rPr>
              <a:t>is the first entity, the relation is [is the president of], and the right entity is the Unit- </a:t>
            </a:r>
            <a:r>
              <a:rPr lang="en-US" sz="1200" b="0" kern="1200" dirty="0" err="1" smtClean="0">
                <a:solidFill>
                  <a:schemeClr val="tx1"/>
                </a:solidFill>
                <a:effectLst/>
                <a:latin typeface="+mn-lt"/>
                <a:ea typeface="+mn-ea"/>
                <a:cs typeface="+mn-cs"/>
              </a:rPr>
              <a:t>ed</a:t>
            </a:r>
            <a:r>
              <a:rPr lang="en-US" sz="1200" b="0" kern="1200" dirty="0" smtClean="0">
                <a:solidFill>
                  <a:schemeClr val="tx1"/>
                </a:solidFill>
                <a:effectLst/>
                <a:latin typeface="+mn-lt"/>
                <a:ea typeface="+mn-ea"/>
                <a:cs typeface="+mn-cs"/>
              </a:rPr>
              <a:t> States. The final constraint is that fact </a:t>
            </a:r>
            <a:r>
              <a:rPr lang="en-US" sz="1200" b="0" i="1" kern="1200" dirty="0" smtClean="0">
                <a:solidFill>
                  <a:schemeClr val="tx1"/>
                </a:solidFill>
                <a:effectLst/>
                <a:latin typeface="+mn-lt"/>
                <a:ea typeface="+mn-ea"/>
                <a:cs typeface="+mn-cs"/>
              </a:rPr>
              <a:t>f </a:t>
            </a:r>
            <a:r>
              <a:rPr lang="en-US" sz="1200" b="0" kern="1200" dirty="0" smtClean="0">
                <a:solidFill>
                  <a:schemeClr val="tx1"/>
                </a:solidFill>
                <a:effectLst/>
                <a:latin typeface="+mn-lt"/>
                <a:ea typeface="+mn-ea"/>
                <a:cs typeface="+mn-cs"/>
              </a:rPr>
              <a:t>is believed true at the point in time that has the attribute [current time] (represented in the first line by the variable now). Semantically this query is identical to the question “Who is the president of the United States?” Had the query not specified the variable </a:t>
            </a:r>
            <a:r>
              <a:rPr lang="en-US" sz="1200" b="0" i="1" kern="1200" dirty="0" smtClean="0">
                <a:solidFill>
                  <a:schemeClr val="tx1"/>
                </a:solidFill>
                <a:effectLst/>
                <a:latin typeface="+mn-lt"/>
                <a:ea typeface="+mn-ea"/>
                <a:cs typeface="+mn-cs"/>
              </a:rPr>
              <a:t>a </a:t>
            </a:r>
            <a:r>
              <a:rPr lang="en-US" sz="1200" b="0" kern="1200" dirty="0" smtClean="0">
                <a:solidFill>
                  <a:schemeClr val="tx1"/>
                </a:solidFill>
                <a:effectLst/>
                <a:latin typeface="+mn-lt"/>
                <a:ea typeface="+mn-ea"/>
                <a:cs typeface="+mn-cs"/>
              </a:rPr>
              <a:t>as the result of the query, the </a:t>
            </a:r>
            <a:r>
              <a:rPr lang="en-US" sz="1200" b="0" kern="1200" dirty="0" err="1" smtClean="0">
                <a:solidFill>
                  <a:schemeClr val="tx1"/>
                </a:solidFill>
                <a:effectLst/>
                <a:latin typeface="+mn-lt"/>
                <a:ea typeface="+mn-ea"/>
                <a:cs typeface="+mn-cs"/>
              </a:rPr>
              <a:t>corre</a:t>
            </a:r>
            <a:r>
              <a:rPr lang="en-US" sz="1200" b="0" kern="1200" dirty="0" smtClean="0">
                <a:solidFill>
                  <a:schemeClr val="tx1"/>
                </a:solidFill>
                <a:effectLst/>
                <a:latin typeface="+mn-lt"/>
                <a:ea typeface="+mn-ea"/>
                <a:cs typeface="+mn-cs"/>
              </a:rPr>
              <a:t>- </a:t>
            </a:r>
            <a:r>
              <a:rPr lang="en-US" sz="1200" b="0" kern="1200" dirty="0" err="1" smtClean="0">
                <a:solidFill>
                  <a:schemeClr val="tx1"/>
                </a:solidFill>
                <a:effectLst/>
                <a:latin typeface="+mn-lt"/>
                <a:ea typeface="+mn-ea"/>
                <a:cs typeface="+mn-cs"/>
              </a:rPr>
              <a:t>sponding</a:t>
            </a:r>
            <a:r>
              <a:rPr lang="en-US" sz="1200" b="0" kern="1200" dirty="0" smtClean="0">
                <a:solidFill>
                  <a:schemeClr val="tx1"/>
                </a:solidFill>
                <a:effectLst/>
                <a:latin typeface="+mn-lt"/>
                <a:ea typeface="+mn-ea"/>
                <a:cs typeface="+mn-cs"/>
              </a:rPr>
              <a:t> English question would have been “Is there a current president of the United States?”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18D9E52-4508-E447-B0D5-8F0C1761C7DB}" type="slidenum">
              <a:rPr lang="en-US" smtClean="0"/>
              <a:t>11</a:t>
            </a:fld>
            <a:endParaRPr lang="en-US"/>
          </a:p>
        </p:txBody>
      </p:sp>
    </p:spTree>
    <p:extLst>
      <p:ext uri="{BB962C8B-B14F-4D97-AF65-F5344CB8AC3E}">
        <p14:creationId xmlns:p14="http://schemas.microsoft.com/office/powerpoint/2010/main" val="125050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Inference is the ability to generate knowledge from other knowledge.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From the facts that Big Ben is located in London and that London is located in the United Kingdom it is possible to dynamically generate the fact that Big Ben is in the United Kingdom. No such static fact needs to be stored.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18D9E52-4508-E447-B0D5-8F0C1761C7DB}" type="slidenum">
              <a:rPr lang="en-US" smtClean="0"/>
              <a:t>12</a:t>
            </a:fld>
            <a:endParaRPr lang="en-US"/>
          </a:p>
        </p:txBody>
      </p:sp>
    </p:spTree>
    <p:extLst>
      <p:ext uri="{BB962C8B-B14F-4D97-AF65-F5344CB8AC3E}">
        <p14:creationId xmlns:p14="http://schemas.microsoft.com/office/powerpoint/2010/main" val="166773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Translation </a:t>
            </a:r>
            <a:r>
              <a:rPr lang="en-US" sz="1200" b="0" kern="1200" dirty="0" smtClean="0">
                <a:solidFill>
                  <a:schemeClr val="tx1"/>
                </a:solidFill>
                <a:effectLst/>
                <a:latin typeface="+mn-lt"/>
                <a:ea typeface="+mn-ea"/>
                <a:cs typeface="+mn-cs"/>
              </a:rPr>
              <a:t>is our term for the process of turning natural language questions into the language-independent True Knowledge queries. We implement this with a collection of templates, each of which describes how to turn a class of natural language questions into the correct query. A </a:t>
            </a:r>
            <a:r>
              <a:rPr lang="en-US" sz="1200" b="0" kern="1200" dirty="0" err="1" smtClean="0">
                <a:solidFill>
                  <a:schemeClr val="tx1"/>
                </a:solidFill>
                <a:effectLst/>
                <a:latin typeface="+mn-lt"/>
                <a:ea typeface="+mn-ea"/>
                <a:cs typeface="+mn-cs"/>
              </a:rPr>
              <a:t>postprocessing</a:t>
            </a:r>
            <a:r>
              <a:rPr lang="en-US" sz="1200" b="0" kern="1200" dirty="0" smtClean="0">
                <a:solidFill>
                  <a:schemeClr val="tx1"/>
                </a:solidFill>
                <a:effectLst/>
                <a:latin typeface="+mn-lt"/>
                <a:ea typeface="+mn-ea"/>
                <a:cs typeface="+mn-cs"/>
              </a:rPr>
              <a:t> step disambiguates and throws away unlikely interpretations of the question.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918D9E52-4508-E447-B0D5-8F0C1761C7DB}" type="slidenum">
              <a:rPr lang="en-US" smtClean="0"/>
              <a:t>16</a:t>
            </a:fld>
            <a:endParaRPr lang="en-US"/>
          </a:p>
        </p:txBody>
      </p:sp>
    </p:spTree>
    <p:extLst>
      <p:ext uri="{BB962C8B-B14F-4D97-AF65-F5344CB8AC3E}">
        <p14:creationId xmlns:p14="http://schemas.microsoft.com/office/powerpoint/2010/main" val="355930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CA"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713AF86-5384-E346-B156-F593110D16BF}" type="datetimeFigureOut">
              <a:rPr lang="en-US" smtClean="0"/>
              <a:t>15-06-09</a:t>
            </a:fld>
            <a:endParaRPr lang="en-US"/>
          </a:p>
        </p:txBody>
      </p:sp>
      <p:sp>
        <p:nvSpPr>
          <p:cNvPr id="16" name="Slide Number Placeholder 15"/>
          <p:cNvSpPr>
            <a:spLocks noGrp="1"/>
          </p:cNvSpPr>
          <p:nvPr>
            <p:ph type="sldNum" sz="quarter" idx="11"/>
          </p:nvPr>
        </p:nvSpPr>
        <p:spPr/>
        <p:txBody>
          <a:bodyPr/>
          <a:lstStyle/>
          <a:p>
            <a:fld id="{07AAB413-71EE-E44D-B831-2A41FDC743C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C713AF86-5384-E346-B156-F593110D16BF}" type="datetimeFigureOut">
              <a:rPr lang="en-US"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B413-71EE-E44D-B831-2A41FDC743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C713AF86-5384-E346-B156-F593110D16BF}" type="datetimeFigureOut">
              <a:rPr lang="en-US"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B413-71EE-E44D-B831-2A41FDC743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4" name="Date Placeholder 13"/>
          <p:cNvSpPr>
            <a:spLocks noGrp="1"/>
          </p:cNvSpPr>
          <p:nvPr>
            <p:ph type="dt" sz="half" idx="14"/>
          </p:nvPr>
        </p:nvSpPr>
        <p:spPr/>
        <p:txBody>
          <a:bodyPr/>
          <a:lstStyle/>
          <a:p>
            <a:fld id="{C713AF86-5384-E346-B156-F593110D16BF}" type="datetimeFigureOut">
              <a:rPr lang="en-US" smtClean="0"/>
              <a:t>15-06-09</a:t>
            </a:fld>
            <a:endParaRPr lang="en-US"/>
          </a:p>
        </p:txBody>
      </p:sp>
      <p:sp>
        <p:nvSpPr>
          <p:cNvPr id="15" name="Slide Number Placeholder 14"/>
          <p:cNvSpPr>
            <a:spLocks noGrp="1"/>
          </p:cNvSpPr>
          <p:nvPr>
            <p:ph type="sldNum" sz="quarter" idx="15"/>
          </p:nvPr>
        </p:nvSpPr>
        <p:spPr/>
        <p:txBody>
          <a:bodyPr/>
          <a:lstStyle>
            <a:lvl1pPr algn="ctr">
              <a:defRPr/>
            </a:lvl1pPr>
          </a:lstStyle>
          <a:p>
            <a:fld id="{07AAB413-71EE-E44D-B831-2A41FDC743C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CA"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13AF86-5384-E346-B156-F593110D16BF}" type="datetimeFigureOut">
              <a:rPr lang="en-US" smtClean="0"/>
              <a:t>15-06-09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AB413-71EE-E44D-B831-2A41FDC743C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713AF86-5384-E346-B156-F593110D16BF}" type="datetimeFigureOut">
              <a:rPr lang="en-US" smtClean="0"/>
              <a:t>15-06-09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AB413-71EE-E44D-B831-2A41FDC743C7}" type="slidenum">
              <a:rPr lang="en-US" smtClean="0"/>
              <a:t>‹#›</a:t>
            </a:fld>
            <a:endParaRPr lang="en-US"/>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7AAB413-71EE-E44D-B831-2A41FDC743C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713AF86-5384-E346-B156-F593110D16BF}" type="datetimeFigureOut">
              <a:rPr lang="en-US" smtClean="0"/>
              <a:t>15-06-09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CA"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13AF86-5384-E346-B156-F593110D16BF}" type="datetimeFigureOut">
              <a:rPr lang="en-US" smtClean="0"/>
              <a:t>15-06-09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AB413-71EE-E44D-B831-2A41FDC743C7}" type="slidenum">
              <a:rPr lang="en-US" smtClean="0"/>
              <a:t>‹#›</a:t>
            </a:fld>
            <a:endParaRPr lang="en-US"/>
          </a:p>
        </p:txBody>
      </p:sp>
      <p:sp>
        <p:nvSpPr>
          <p:cNvPr id="2" name="Title 1"/>
          <p:cNvSpPr>
            <a:spLocks noGrp="1"/>
          </p:cNvSpPr>
          <p:nvPr>
            <p:ph type="title"/>
          </p:nvPr>
        </p:nvSpPr>
        <p:spPr/>
        <p:txBody>
          <a:bodyPr/>
          <a:lstStyle/>
          <a:p>
            <a:r>
              <a:rPr kumimoji="0" lang="en-CA"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3AF86-5384-E346-B156-F593110D16BF}" type="datetimeFigureOut">
              <a:rPr lang="en-US" smtClean="0"/>
              <a:t>15-06-09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AB413-71EE-E44D-B831-2A41FDC743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8" name="Date Placeholder 7"/>
          <p:cNvSpPr>
            <a:spLocks noGrp="1"/>
          </p:cNvSpPr>
          <p:nvPr>
            <p:ph type="dt" sz="half" idx="14"/>
          </p:nvPr>
        </p:nvSpPr>
        <p:spPr/>
        <p:txBody>
          <a:bodyPr/>
          <a:lstStyle/>
          <a:p>
            <a:fld id="{C713AF86-5384-E346-B156-F593110D16BF}" type="datetimeFigureOut">
              <a:rPr lang="en-US" smtClean="0"/>
              <a:t>15-06-09</a:t>
            </a:fld>
            <a:endParaRPr lang="en-US"/>
          </a:p>
        </p:txBody>
      </p:sp>
      <p:sp>
        <p:nvSpPr>
          <p:cNvPr id="9" name="Slide Number Placeholder 8"/>
          <p:cNvSpPr>
            <a:spLocks noGrp="1"/>
          </p:cNvSpPr>
          <p:nvPr>
            <p:ph type="sldNum" sz="quarter" idx="15"/>
          </p:nvPr>
        </p:nvSpPr>
        <p:spPr/>
        <p:txBody>
          <a:bodyPr/>
          <a:lstStyle/>
          <a:p>
            <a:fld id="{07AAB413-71EE-E44D-B831-2A41FDC743C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CA"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8" name="Date Placeholder 7"/>
          <p:cNvSpPr>
            <a:spLocks noGrp="1"/>
          </p:cNvSpPr>
          <p:nvPr>
            <p:ph type="dt" sz="half" idx="10"/>
          </p:nvPr>
        </p:nvSpPr>
        <p:spPr/>
        <p:txBody>
          <a:bodyPr/>
          <a:lstStyle/>
          <a:p>
            <a:fld id="{C713AF86-5384-E346-B156-F593110D16BF}" type="datetimeFigureOut">
              <a:rPr lang="en-US" smtClean="0"/>
              <a:t>15-06-09</a:t>
            </a:fld>
            <a:endParaRPr lang="en-US"/>
          </a:p>
        </p:txBody>
      </p:sp>
      <p:sp>
        <p:nvSpPr>
          <p:cNvPr id="9" name="Slide Number Placeholder 8"/>
          <p:cNvSpPr>
            <a:spLocks noGrp="1"/>
          </p:cNvSpPr>
          <p:nvPr>
            <p:ph type="sldNum" sz="quarter" idx="11"/>
          </p:nvPr>
        </p:nvSpPr>
        <p:spPr/>
        <p:txBody>
          <a:bodyPr/>
          <a:lstStyle/>
          <a:p>
            <a:fld id="{07AAB413-71EE-E44D-B831-2A41FDC743C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713AF86-5384-E346-B156-F593110D16BF}" type="datetimeFigureOut">
              <a:rPr lang="en-US" smtClean="0"/>
              <a:t>15-06-09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7AAB413-71EE-E44D-B831-2A41FDC743C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CA"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3.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microsoft.com/office/2007/relationships/hdphoto" Target="../media/hdphoto5.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microsoft.com/office/2007/relationships/hdphoto" Target="../media/hdphoto6.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Author: William </a:t>
            </a:r>
            <a:r>
              <a:rPr lang="en-US" dirty="0" err="1" smtClean="0"/>
              <a:t>Tunstall-Pedoe</a:t>
            </a:r>
            <a:endParaRPr lang="en-US" dirty="0" smtClean="0"/>
          </a:p>
          <a:p>
            <a:r>
              <a:rPr lang="en-US" dirty="0" smtClean="0"/>
              <a:t>Presenter: Bahareh Sarrafzadeh</a:t>
            </a:r>
          </a:p>
          <a:p>
            <a:endParaRPr lang="en-US" dirty="0"/>
          </a:p>
          <a:p>
            <a:r>
              <a:rPr lang="en-US" dirty="0" smtClean="0"/>
              <a:t>CS 886</a:t>
            </a:r>
          </a:p>
          <a:p>
            <a:r>
              <a:rPr lang="en-US" dirty="0" smtClean="0"/>
              <a:t>Spring 2015</a:t>
            </a:r>
            <a:endParaRPr lang="en-US" dirty="0"/>
          </a:p>
        </p:txBody>
      </p:sp>
      <p:sp>
        <p:nvSpPr>
          <p:cNvPr id="2" name="Title 1"/>
          <p:cNvSpPr>
            <a:spLocks noGrp="1"/>
          </p:cNvSpPr>
          <p:nvPr>
            <p:ph type="ctrTitle"/>
          </p:nvPr>
        </p:nvSpPr>
        <p:spPr/>
        <p:txBody>
          <a:bodyPr>
            <a:normAutofit fontScale="90000"/>
          </a:bodyPr>
          <a:lstStyle/>
          <a:p>
            <a:r>
              <a:rPr lang="en-US" dirty="0" smtClean="0"/>
              <a:t>True Knowledge: Open-Domain Question Answering using Structured Knowledge and Inference</a:t>
            </a:r>
            <a:endParaRPr lang="en-US" dirty="0"/>
          </a:p>
        </p:txBody>
      </p:sp>
    </p:spTree>
    <p:extLst>
      <p:ext uri="{BB962C8B-B14F-4D97-AF65-F5344CB8AC3E}">
        <p14:creationId xmlns:p14="http://schemas.microsoft.com/office/powerpoint/2010/main" val="11554746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15344" b="15344"/>
          <a:stretch>
            <a:fillRect/>
          </a:stretch>
        </p:blipFill>
        <p:spPr/>
      </p:pic>
      <p:sp>
        <p:nvSpPr>
          <p:cNvPr id="2" name="Title 1"/>
          <p:cNvSpPr>
            <a:spLocks noGrp="1"/>
          </p:cNvSpPr>
          <p:nvPr>
            <p:ph type="title"/>
          </p:nvPr>
        </p:nvSpPr>
        <p:spPr/>
        <p:txBody>
          <a:bodyPr>
            <a:normAutofit fontScale="90000"/>
          </a:bodyPr>
          <a:lstStyle/>
          <a:p>
            <a:r>
              <a:rPr lang="en-US" dirty="0" smtClean="0"/>
              <a:t>Answering a Question with </a:t>
            </a:r>
            <a:br>
              <a:rPr lang="en-US" dirty="0" smtClean="0"/>
            </a:br>
            <a:r>
              <a:rPr lang="en-US" dirty="0" smtClean="0"/>
              <a:t>Ontological Knowledge</a:t>
            </a:r>
            <a:endParaRPr lang="en-US" dirty="0"/>
          </a:p>
        </p:txBody>
      </p:sp>
    </p:spTree>
    <p:extLst>
      <p:ext uri="{BB962C8B-B14F-4D97-AF65-F5344CB8AC3E}">
        <p14:creationId xmlns:p14="http://schemas.microsoft.com/office/powerpoint/2010/main" val="10642627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Queries are similar to KR but with variables.</a:t>
            </a:r>
          </a:p>
          <a:p>
            <a:r>
              <a:rPr lang="en-US" dirty="0" smtClean="0"/>
              <a:t>e.g.: “</a:t>
            </a:r>
            <a:r>
              <a:rPr lang="en-US" i="1" dirty="0" smtClean="0"/>
              <a:t>Who is the president of US?</a:t>
            </a:r>
            <a:r>
              <a:rPr lang="en-US" dirty="0" smtClean="0"/>
              <a:t>” </a:t>
            </a:r>
            <a:endParaRPr lang="en-US" dirty="0"/>
          </a:p>
        </p:txBody>
      </p:sp>
      <p:sp>
        <p:nvSpPr>
          <p:cNvPr id="2" name="Title 1"/>
          <p:cNvSpPr>
            <a:spLocks noGrp="1"/>
          </p:cNvSpPr>
          <p:nvPr>
            <p:ph type="title"/>
          </p:nvPr>
        </p:nvSpPr>
        <p:spPr/>
        <p:txBody>
          <a:bodyPr/>
          <a:lstStyle/>
          <a:p>
            <a:r>
              <a:rPr lang="en-US" dirty="0" smtClean="0"/>
              <a:t>Query Language</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638300" y="3581400"/>
            <a:ext cx="5549900" cy="1828800"/>
          </a:xfrm>
          <a:prstGeom prst="rect">
            <a:avLst/>
          </a:prstGeom>
        </p:spPr>
      </p:pic>
    </p:spTree>
    <p:extLst>
      <p:ext uri="{BB962C8B-B14F-4D97-AF65-F5344CB8AC3E}">
        <p14:creationId xmlns:p14="http://schemas.microsoft.com/office/powerpoint/2010/main" val="31779109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2450" b="2450"/>
          <a:stretch>
            <a:fillRect/>
          </a:stretch>
        </p:blipFill>
        <p:spPr/>
      </p:pic>
      <p:sp>
        <p:nvSpPr>
          <p:cNvPr id="2" name="Title 1"/>
          <p:cNvSpPr>
            <a:spLocks noGrp="1"/>
          </p:cNvSpPr>
          <p:nvPr>
            <p:ph type="title"/>
          </p:nvPr>
        </p:nvSpPr>
        <p:spPr/>
        <p:txBody>
          <a:bodyPr>
            <a:normAutofit/>
          </a:bodyPr>
          <a:lstStyle/>
          <a:p>
            <a:r>
              <a:rPr lang="en-US" dirty="0" smtClean="0"/>
              <a:t>Inference and Extending Knowledge</a:t>
            </a:r>
            <a:endParaRPr lang="en-US" dirty="0"/>
          </a:p>
        </p:txBody>
      </p:sp>
    </p:spTree>
    <p:extLst>
      <p:ext uri="{BB962C8B-B14F-4D97-AF65-F5344CB8AC3E}">
        <p14:creationId xmlns:p14="http://schemas.microsoft.com/office/powerpoint/2010/main" val="16734265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Inference achieved with rules (“generators”)</a:t>
            </a:r>
          </a:p>
          <a:p>
            <a:pPr lvl="1"/>
            <a:r>
              <a:rPr lang="en-US" dirty="0" smtClean="0"/>
              <a:t>invoked during query processing</a:t>
            </a:r>
          </a:p>
          <a:p>
            <a:r>
              <a:rPr lang="en-US" dirty="0" smtClean="0"/>
              <a:t>Rules designed to be as general as possible</a:t>
            </a:r>
          </a:p>
          <a:p>
            <a:r>
              <a:rPr lang="en-US" dirty="0" smtClean="0"/>
              <a:t>Query processing integrates use of these rules in an efficient way</a:t>
            </a:r>
          </a:p>
          <a:p>
            <a:r>
              <a:rPr lang="en-US" dirty="0" smtClean="0"/>
              <a:t>Explanations generated along the way</a:t>
            </a:r>
          </a:p>
          <a:p>
            <a:r>
              <a:rPr lang="en-US" dirty="0" smtClean="0"/>
              <a:t>Inference can also be used to validate and reject new knowledge</a:t>
            </a:r>
            <a:endParaRPr lang="en-US" dirty="0"/>
          </a:p>
        </p:txBody>
      </p:sp>
      <p:sp>
        <p:nvSpPr>
          <p:cNvPr id="2" name="Title 1"/>
          <p:cNvSpPr>
            <a:spLocks noGrp="1"/>
          </p:cNvSpPr>
          <p:nvPr>
            <p:ph type="title"/>
          </p:nvPr>
        </p:nvSpPr>
        <p:spPr/>
        <p:txBody>
          <a:bodyPr/>
          <a:lstStyle/>
          <a:p>
            <a:r>
              <a:rPr lang="en-US" dirty="0" smtClean="0"/>
              <a:t>Inference</a:t>
            </a:r>
            <a:endParaRPr lang="en-US" dirty="0"/>
          </a:p>
        </p:txBody>
      </p:sp>
    </p:spTree>
    <p:extLst>
      <p:ext uri="{BB962C8B-B14F-4D97-AF65-F5344CB8AC3E}">
        <p14:creationId xmlns:p14="http://schemas.microsoft.com/office/powerpoint/2010/main" val="30584355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Embodies symmetry</a:t>
            </a:r>
          </a:p>
          <a:p>
            <a:r>
              <a:rPr lang="en-US" dirty="0" smtClean="0"/>
              <a:t>e.g. “a is married to b implies b is married to a”</a:t>
            </a:r>
            <a:endParaRPr lang="en-US" dirty="0"/>
          </a:p>
        </p:txBody>
      </p:sp>
      <p:sp>
        <p:nvSpPr>
          <p:cNvPr id="2" name="Title 1"/>
          <p:cNvSpPr>
            <a:spLocks noGrp="1"/>
          </p:cNvSpPr>
          <p:nvPr>
            <p:ph type="title"/>
          </p:nvPr>
        </p:nvSpPr>
        <p:spPr/>
        <p:txBody>
          <a:bodyPr/>
          <a:lstStyle/>
          <a:p>
            <a:r>
              <a:rPr lang="en-US" dirty="0" smtClean="0"/>
              <a:t>Example “dumb” Generator</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701800" y="3331633"/>
            <a:ext cx="5930900" cy="2667000"/>
          </a:xfrm>
          <a:prstGeom prst="rect">
            <a:avLst/>
          </a:prstGeom>
        </p:spPr>
      </p:pic>
    </p:spTree>
    <p:extLst>
      <p:ext uri="{BB962C8B-B14F-4D97-AF65-F5344CB8AC3E}">
        <p14:creationId xmlns:p14="http://schemas.microsoft.com/office/powerpoint/2010/main" val="29171110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Smart generators have attached program code</a:t>
            </a:r>
          </a:p>
          <a:p>
            <a:pPr lvl="1"/>
            <a:r>
              <a:rPr lang="en-US" dirty="0" smtClean="0"/>
              <a:t>can thus do any calculation that can be done on a computer</a:t>
            </a:r>
          </a:p>
          <a:p>
            <a:pPr lvl="1"/>
            <a:r>
              <a:rPr lang="en-US" dirty="0" smtClean="0"/>
              <a:t>Example gives day of week for any date:</a:t>
            </a:r>
          </a:p>
          <a:p>
            <a:pPr marL="457200" lvl="1" indent="0">
              <a:buNone/>
            </a:pPr>
            <a:endParaRPr lang="en-US" dirty="0"/>
          </a:p>
        </p:txBody>
      </p:sp>
      <p:sp>
        <p:nvSpPr>
          <p:cNvPr id="2" name="Title 1"/>
          <p:cNvSpPr>
            <a:spLocks noGrp="1"/>
          </p:cNvSpPr>
          <p:nvPr>
            <p:ph type="title"/>
          </p:nvPr>
        </p:nvSpPr>
        <p:spPr/>
        <p:txBody>
          <a:bodyPr/>
          <a:lstStyle/>
          <a:p>
            <a:r>
              <a:rPr lang="en-US" dirty="0" smtClean="0"/>
              <a:t>Example “smart” Generator</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87500" y="3869267"/>
            <a:ext cx="5956300" cy="2019300"/>
          </a:xfrm>
          <a:prstGeom prst="rect">
            <a:avLst/>
          </a:prstGeom>
        </p:spPr>
      </p:pic>
    </p:spTree>
    <p:extLst>
      <p:ext uri="{BB962C8B-B14F-4D97-AF65-F5344CB8AC3E}">
        <p14:creationId xmlns:p14="http://schemas.microsoft.com/office/powerpoint/2010/main" val="28782192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Turns natural language questions into queries</a:t>
            </a:r>
          </a:p>
          <a:p>
            <a:r>
              <a:rPr lang="en-US" dirty="0" smtClean="0"/>
              <a:t>Basic approach is via templates</a:t>
            </a:r>
          </a:p>
          <a:p>
            <a:r>
              <a:rPr lang="en-US" dirty="0" smtClean="0"/>
              <a:t>Each template gives method for translating a class of questions</a:t>
            </a:r>
          </a:p>
          <a:p>
            <a:pPr lvl="1"/>
            <a:r>
              <a:rPr lang="en-US" dirty="0" smtClean="0"/>
              <a:t>the larger the better;</a:t>
            </a:r>
          </a:p>
          <a:p>
            <a:r>
              <a:rPr lang="en-US" dirty="0" smtClean="0"/>
              <a:t>Disambiguation is used to remove unlikely interpretations after translation</a:t>
            </a:r>
            <a:endParaRPr lang="en-US" dirty="0"/>
          </a:p>
        </p:txBody>
      </p:sp>
      <p:sp>
        <p:nvSpPr>
          <p:cNvPr id="2" name="Title 1"/>
          <p:cNvSpPr>
            <a:spLocks noGrp="1"/>
          </p:cNvSpPr>
          <p:nvPr>
            <p:ph type="title"/>
          </p:nvPr>
        </p:nvSpPr>
        <p:spPr/>
        <p:txBody>
          <a:bodyPr/>
          <a:lstStyle/>
          <a:p>
            <a:r>
              <a:rPr lang="en-US" dirty="0" smtClean="0"/>
              <a:t>Translation</a:t>
            </a:r>
            <a:endParaRPr lang="en-US" dirty="0"/>
          </a:p>
        </p:txBody>
      </p:sp>
    </p:spTree>
    <p:extLst>
      <p:ext uri="{BB962C8B-B14F-4D97-AF65-F5344CB8AC3E}">
        <p14:creationId xmlns:p14="http://schemas.microsoft.com/office/powerpoint/2010/main" val="24854355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the capital of France? What is the age of Eiffel Tower?</a:t>
            </a:r>
          </a:p>
          <a:p>
            <a:endParaRPr lang="en-US" dirty="0"/>
          </a:p>
        </p:txBody>
      </p:sp>
      <p:sp>
        <p:nvSpPr>
          <p:cNvPr id="2" name="Title 1"/>
          <p:cNvSpPr>
            <a:spLocks noGrp="1"/>
          </p:cNvSpPr>
          <p:nvPr>
            <p:ph type="title"/>
          </p:nvPr>
        </p:nvSpPr>
        <p:spPr/>
        <p:txBody>
          <a:bodyPr/>
          <a:lstStyle/>
          <a:p>
            <a:r>
              <a:rPr lang="en-US" dirty="0" smtClean="0"/>
              <a:t>Example Template</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58433" y="2798763"/>
            <a:ext cx="5346700" cy="3327400"/>
          </a:xfrm>
          <a:prstGeom prst="rect">
            <a:avLst/>
          </a:prstGeom>
        </p:spPr>
      </p:pic>
    </p:spTree>
    <p:extLst>
      <p:ext uri="{BB962C8B-B14F-4D97-AF65-F5344CB8AC3E}">
        <p14:creationId xmlns:p14="http://schemas.microsoft.com/office/powerpoint/2010/main" val="32963086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Step One</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70000" y="2616200"/>
            <a:ext cx="6591300" cy="1612900"/>
          </a:xfrm>
          <a:prstGeom prst="rect">
            <a:avLst/>
          </a:prstGeom>
        </p:spPr>
      </p:pic>
      <p:sp>
        <p:nvSpPr>
          <p:cNvPr id="7" name="TextBox 6"/>
          <p:cNvSpPr txBox="1"/>
          <p:nvPr/>
        </p:nvSpPr>
        <p:spPr>
          <a:xfrm>
            <a:off x="1998133" y="2015067"/>
            <a:ext cx="3494241" cy="400110"/>
          </a:xfrm>
          <a:prstGeom prst="rect">
            <a:avLst/>
          </a:prstGeom>
          <a:noFill/>
        </p:spPr>
        <p:txBody>
          <a:bodyPr wrap="none" rtlCol="0">
            <a:spAutoFit/>
          </a:bodyPr>
          <a:lstStyle/>
          <a:p>
            <a:r>
              <a:rPr lang="en-US" sz="2000" dirty="0" smtClean="0"/>
              <a:t>“What is the capital of France?”</a:t>
            </a:r>
            <a:endParaRPr lang="en-US" sz="2000" dirty="0"/>
          </a:p>
        </p:txBody>
      </p:sp>
    </p:spTree>
    <p:extLst>
      <p:ext uri="{BB962C8B-B14F-4D97-AF65-F5344CB8AC3E}">
        <p14:creationId xmlns:p14="http://schemas.microsoft.com/office/powerpoint/2010/main" val="12235868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Candidate Translations</a:t>
            </a:r>
            <a:endParaRPr lang="en-US" dirty="0"/>
          </a:p>
        </p:txBody>
      </p:sp>
      <p:pic>
        <p:nvPicPr>
          <p:cNvPr id="9" name="Picture 8"/>
          <p:cNvPicPr>
            <a:picLocks noChangeAspect="1"/>
          </p:cNvPicPr>
          <p:nvPr/>
        </p:nvPicPr>
        <p:blipFill>
          <a:blip r:embed="rId2"/>
          <a:stretch>
            <a:fillRect/>
          </a:stretch>
        </p:blipFill>
        <p:spPr>
          <a:xfrm>
            <a:off x="1206500" y="1816100"/>
            <a:ext cx="6731000" cy="3225800"/>
          </a:xfrm>
          <a:prstGeom prst="rect">
            <a:avLst/>
          </a:prstGeom>
        </p:spPr>
      </p:pic>
    </p:spTree>
    <p:extLst>
      <p:ext uri="{BB962C8B-B14F-4D97-AF65-F5344CB8AC3E}">
        <p14:creationId xmlns:p14="http://schemas.microsoft.com/office/powerpoint/2010/main" val="840743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Domain QA Platform</a:t>
            </a:r>
            <a:endParaRPr lang="en-US" dirty="0"/>
          </a:p>
        </p:txBody>
      </p:sp>
      <p:sp>
        <p:nvSpPr>
          <p:cNvPr id="4" name="Rounded Rectangle 3"/>
          <p:cNvSpPr/>
          <p:nvPr/>
        </p:nvSpPr>
        <p:spPr>
          <a:xfrm>
            <a:off x="2568762" y="2041887"/>
            <a:ext cx="3838712" cy="8225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rPr>
              <a:t>Direct Answers</a:t>
            </a:r>
            <a:endParaRPr lang="en-US" dirty="0">
              <a:solidFill>
                <a:srgbClr val="000000"/>
              </a:solidFill>
            </a:endParaRPr>
          </a:p>
        </p:txBody>
      </p:sp>
      <p:sp>
        <p:nvSpPr>
          <p:cNvPr id="5" name="Rounded Rectangle 4"/>
          <p:cNvSpPr/>
          <p:nvPr/>
        </p:nvSpPr>
        <p:spPr>
          <a:xfrm>
            <a:off x="2568762" y="3095298"/>
            <a:ext cx="3838712" cy="8225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rPr>
              <a:t>Any Domain</a:t>
            </a:r>
            <a:endParaRPr lang="en-US" dirty="0">
              <a:solidFill>
                <a:srgbClr val="000000"/>
              </a:solidFill>
            </a:endParaRPr>
          </a:p>
        </p:txBody>
      </p:sp>
      <p:sp>
        <p:nvSpPr>
          <p:cNvPr id="6" name="Rounded Rectangle 5"/>
          <p:cNvSpPr/>
          <p:nvPr/>
        </p:nvSpPr>
        <p:spPr>
          <a:xfrm>
            <a:off x="2568762" y="4172119"/>
            <a:ext cx="3838712" cy="8225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rPr>
              <a:t>Understanding the Question</a:t>
            </a:r>
            <a:endParaRPr lang="en-US" dirty="0">
              <a:solidFill>
                <a:srgbClr val="000000"/>
              </a:solidFill>
            </a:endParaRPr>
          </a:p>
        </p:txBody>
      </p:sp>
      <p:sp>
        <p:nvSpPr>
          <p:cNvPr id="7" name="Rounded Rectangle 6"/>
          <p:cNvSpPr/>
          <p:nvPr/>
        </p:nvSpPr>
        <p:spPr>
          <a:xfrm>
            <a:off x="2568762" y="5255274"/>
            <a:ext cx="3838712" cy="8225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000000"/>
                </a:solidFill>
              </a:rPr>
              <a:t>Structured Knowledge</a:t>
            </a:r>
            <a:endParaRPr lang="en-US" dirty="0">
              <a:solidFill>
                <a:srgbClr val="000000"/>
              </a:solidFill>
            </a:endParaRPr>
          </a:p>
        </p:txBody>
      </p:sp>
    </p:spTree>
    <p:extLst>
      <p:ext uri="{BB962C8B-B14F-4D97-AF65-F5344CB8AC3E}">
        <p14:creationId xmlns:p14="http://schemas.microsoft.com/office/powerpoint/2010/main" val="40378081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Questions can be answered where sufficient Knowledge is available to:</a:t>
            </a:r>
          </a:p>
          <a:p>
            <a:pPr lvl="1"/>
            <a:r>
              <a:rPr lang="en-US" dirty="0" smtClean="0"/>
              <a:t>understand the question</a:t>
            </a:r>
          </a:p>
          <a:p>
            <a:pPr lvl="1"/>
            <a:r>
              <a:rPr lang="en-US" dirty="0" smtClean="0"/>
              <a:t>answer the question</a:t>
            </a:r>
          </a:p>
          <a:p>
            <a:r>
              <a:rPr lang="en-US" dirty="0" smtClean="0"/>
              <a:t>Adding Knowledge</a:t>
            </a:r>
          </a:p>
          <a:p>
            <a:pPr lvl="1"/>
            <a:r>
              <a:rPr lang="en-US" dirty="0" smtClean="0"/>
              <a:t>directly adding knowledge by staff</a:t>
            </a:r>
          </a:p>
          <a:p>
            <a:pPr lvl="1"/>
            <a:r>
              <a:rPr lang="en-US" dirty="0" smtClean="0"/>
              <a:t>developing tools to add knowledge at scale</a:t>
            </a:r>
          </a:p>
          <a:p>
            <a:r>
              <a:rPr lang="en-US" dirty="0" smtClean="0"/>
              <a:t>Knowledge Sources</a:t>
            </a:r>
          </a:p>
          <a:p>
            <a:pPr lvl="1"/>
            <a:r>
              <a:rPr lang="en-US" dirty="0" smtClean="0"/>
              <a:t>Wikipedia, databases, user-supplied </a:t>
            </a:r>
          </a:p>
          <a:p>
            <a:pPr lvl="1"/>
            <a:r>
              <a:rPr lang="en-US" dirty="0" smtClean="0"/>
              <a:t>Knowledge Extraction using NLP techniques</a:t>
            </a:r>
            <a:endParaRPr lang="en-US" dirty="0"/>
          </a:p>
        </p:txBody>
      </p:sp>
      <p:sp>
        <p:nvSpPr>
          <p:cNvPr id="2" name="Title 1"/>
          <p:cNvSpPr>
            <a:spLocks noGrp="1"/>
          </p:cNvSpPr>
          <p:nvPr>
            <p:ph type="title"/>
          </p:nvPr>
        </p:nvSpPr>
        <p:spPr/>
        <p:txBody>
          <a:bodyPr/>
          <a:lstStyle/>
          <a:p>
            <a:r>
              <a:rPr lang="en-US" dirty="0" smtClean="0"/>
              <a:t>Knowledge Acquisition</a:t>
            </a:r>
            <a:endParaRPr lang="en-US" dirty="0"/>
          </a:p>
        </p:txBody>
      </p:sp>
    </p:spTree>
    <p:extLst>
      <p:ext uri="{BB962C8B-B14F-4D97-AF65-F5344CB8AC3E}">
        <p14:creationId xmlns:p14="http://schemas.microsoft.com/office/powerpoint/2010/main" val="4819185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Wolfram Alpha</a:t>
            </a:r>
          </a:p>
          <a:p>
            <a:pPr lvl="1"/>
            <a:r>
              <a:rPr lang="en-US" dirty="0" smtClean="0"/>
              <a:t>Combines vast amount of structured data and computation to respond directly to users’ query</a:t>
            </a:r>
          </a:p>
          <a:p>
            <a:pPr lvl="1"/>
            <a:r>
              <a:rPr lang="en-US" dirty="0" smtClean="0"/>
              <a:t>Knowledge is stored in a large collection of separate database tables</a:t>
            </a:r>
          </a:p>
          <a:p>
            <a:pPr lvl="1"/>
            <a:r>
              <a:rPr lang="en-US" dirty="0" smtClean="0"/>
              <a:t>Mathematical code is used to access knowledge</a:t>
            </a:r>
          </a:p>
          <a:p>
            <a:pPr lvl="1"/>
            <a:r>
              <a:rPr lang="en-US" dirty="0" smtClean="0"/>
              <a:t>Has no Ontology</a:t>
            </a:r>
          </a:p>
          <a:p>
            <a:pPr lvl="1"/>
            <a:r>
              <a:rPr lang="en-US" dirty="0" smtClean="0"/>
              <a:t>Matches words in the query w/o any complex parsing</a:t>
            </a:r>
          </a:p>
          <a:p>
            <a:pPr lvl="1"/>
            <a:r>
              <a:rPr lang="en-US" dirty="0" smtClean="0"/>
              <a:t>Large team of people involved in Knowledge acquisition </a:t>
            </a:r>
            <a:endParaRPr lang="en-US" dirty="0"/>
          </a:p>
        </p:txBody>
      </p:sp>
      <p:sp>
        <p:nvSpPr>
          <p:cNvPr id="2" name="Title 1"/>
          <p:cNvSpPr>
            <a:spLocks noGrp="1"/>
          </p:cNvSpPr>
          <p:nvPr>
            <p:ph type="title"/>
          </p:nvPr>
        </p:nvSpPr>
        <p:spPr/>
        <p:txBody>
          <a:bodyPr/>
          <a:lstStyle/>
          <a:p>
            <a:r>
              <a:rPr lang="en-US" dirty="0" smtClean="0"/>
              <a:t>Comparison with Other Systems</a:t>
            </a:r>
            <a:endParaRPr lang="en-US" dirty="0"/>
          </a:p>
        </p:txBody>
      </p:sp>
    </p:spTree>
    <p:extLst>
      <p:ext uri="{BB962C8B-B14F-4D97-AF65-F5344CB8AC3E}">
        <p14:creationId xmlns:p14="http://schemas.microsoft.com/office/powerpoint/2010/main" val="18849073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Freebase</a:t>
            </a:r>
          </a:p>
          <a:p>
            <a:pPr lvl="1"/>
            <a:r>
              <a:rPr lang="en-US" dirty="0"/>
              <a:t>a project to compile a large structured knowledge base of the world’s knowledge </a:t>
            </a:r>
            <a:endParaRPr lang="en-US" dirty="0" smtClean="0">
              <a:effectLst/>
            </a:endParaRPr>
          </a:p>
          <a:p>
            <a:pPr lvl="1"/>
            <a:r>
              <a:rPr lang="en-US" dirty="0"/>
              <a:t>has an API that automat- </a:t>
            </a:r>
            <a:r>
              <a:rPr lang="en-US" dirty="0" err="1"/>
              <a:t>ed</a:t>
            </a:r>
            <a:r>
              <a:rPr lang="en-US" dirty="0"/>
              <a:t> systems can query </a:t>
            </a:r>
            <a:endParaRPr lang="en-US" dirty="0" smtClean="0">
              <a:effectLst/>
            </a:endParaRPr>
          </a:p>
          <a:p>
            <a:pPr lvl="1"/>
            <a:r>
              <a:rPr lang="en-US" dirty="0"/>
              <a:t>no natural language question-answering ability </a:t>
            </a:r>
            <a:endParaRPr lang="en-US" dirty="0" smtClean="0">
              <a:effectLst/>
            </a:endParaRPr>
          </a:p>
          <a:p>
            <a:pPr lvl="1"/>
            <a:r>
              <a:rPr lang="en-US" dirty="0"/>
              <a:t>lack of an inference system </a:t>
            </a:r>
            <a:endParaRPr lang="en-US" dirty="0" smtClean="0">
              <a:effectLst/>
            </a:endParaRPr>
          </a:p>
          <a:p>
            <a:pPr lvl="1"/>
            <a:r>
              <a:rPr lang="en-US" dirty="0"/>
              <a:t>Topics are also grouped into broad top-level categories rather than into a full ontology. </a:t>
            </a:r>
            <a:endParaRPr lang="en-US" dirty="0" smtClean="0">
              <a:effectLst/>
            </a:endParaRPr>
          </a:p>
          <a:p>
            <a:pPr marL="457200" lvl="1" indent="0">
              <a:buNone/>
            </a:pPr>
            <a:endParaRPr lang="en-US" dirty="0" smtClean="0"/>
          </a:p>
        </p:txBody>
      </p:sp>
      <p:sp>
        <p:nvSpPr>
          <p:cNvPr id="2" name="Title 1"/>
          <p:cNvSpPr>
            <a:spLocks noGrp="1"/>
          </p:cNvSpPr>
          <p:nvPr>
            <p:ph type="title"/>
          </p:nvPr>
        </p:nvSpPr>
        <p:spPr/>
        <p:txBody>
          <a:bodyPr/>
          <a:lstStyle/>
          <a:p>
            <a:r>
              <a:rPr lang="en-US" dirty="0" smtClean="0"/>
              <a:t>Comparison with Other Systems</a:t>
            </a:r>
            <a:endParaRPr lang="en-US" dirty="0"/>
          </a:p>
        </p:txBody>
      </p:sp>
    </p:spTree>
    <p:extLst>
      <p:ext uri="{BB962C8B-B14F-4D97-AF65-F5344CB8AC3E}">
        <p14:creationId xmlns:p14="http://schemas.microsoft.com/office/powerpoint/2010/main" val="23836497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66733"/>
          </a:xfrm>
        </p:spPr>
        <p:txBody>
          <a:bodyPr>
            <a:normAutofit lnSpcReduction="10000"/>
          </a:bodyPr>
          <a:lstStyle/>
          <a:p>
            <a:r>
              <a:rPr lang="en-US" dirty="0" smtClean="0"/>
              <a:t>CYC</a:t>
            </a:r>
          </a:p>
          <a:p>
            <a:pPr lvl="1"/>
            <a:r>
              <a:rPr lang="en-US" dirty="0" smtClean="0"/>
              <a:t>AI project, started in 1984</a:t>
            </a:r>
          </a:p>
          <a:p>
            <a:pPr lvl="1"/>
            <a:r>
              <a:rPr lang="en-US" dirty="0" smtClean="0">
                <a:effectLst/>
              </a:rPr>
              <a:t>combines </a:t>
            </a:r>
          </a:p>
          <a:p>
            <a:pPr lvl="2"/>
            <a:r>
              <a:rPr lang="en-US" dirty="0" smtClean="0">
                <a:effectLst/>
              </a:rPr>
              <a:t>an ontology; </a:t>
            </a:r>
          </a:p>
          <a:p>
            <a:pPr lvl="2"/>
            <a:r>
              <a:rPr lang="en-US" dirty="0" smtClean="0">
                <a:effectLst/>
              </a:rPr>
              <a:t>commonsense knowledge;</a:t>
            </a:r>
          </a:p>
          <a:p>
            <a:pPr lvl="2"/>
            <a:r>
              <a:rPr lang="en-US" dirty="0" smtClean="0"/>
              <a:t>inference system;</a:t>
            </a:r>
          </a:p>
          <a:p>
            <a:pPr lvl="1"/>
            <a:r>
              <a:rPr lang="en-US" dirty="0" smtClean="0">
                <a:effectLst/>
              </a:rPr>
              <a:t>complexity of the underlying KR system:</a:t>
            </a:r>
          </a:p>
          <a:p>
            <a:pPr lvl="2"/>
            <a:r>
              <a:rPr lang="en-US" dirty="0" smtClean="0"/>
              <a:t>first order logic;</a:t>
            </a:r>
          </a:p>
          <a:p>
            <a:pPr lvl="2"/>
            <a:r>
              <a:rPr lang="en-US" dirty="0" smtClean="0">
                <a:effectLst/>
              </a:rPr>
              <a:t>modal operators;</a:t>
            </a:r>
          </a:p>
          <a:p>
            <a:pPr lvl="2"/>
            <a:r>
              <a:rPr lang="en-US" dirty="0" smtClean="0"/>
              <a:t>higher-order quantifiers;</a:t>
            </a:r>
          </a:p>
          <a:p>
            <a:pPr lvl="1"/>
            <a:r>
              <a:rPr lang="en-US" dirty="0" smtClean="0">
                <a:effectLst/>
              </a:rPr>
              <a:t>Consistency of Knowledge</a:t>
            </a:r>
          </a:p>
          <a:p>
            <a:pPr lvl="2"/>
            <a:r>
              <a:rPr lang="en-US" dirty="0" smtClean="0"/>
              <a:t>CYC: only within </a:t>
            </a:r>
            <a:r>
              <a:rPr lang="en-US" dirty="0" err="1" smtClean="0"/>
              <a:t>Micotheories</a:t>
            </a:r>
            <a:endParaRPr lang="en-US" dirty="0" smtClean="0"/>
          </a:p>
          <a:p>
            <a:pPr lvl="2"/>
            <a:r>
              <a:rPr lang="en-US" dirty="0" smtClean="0">
                <a:effectLst/>
              </a:rPr>
              <a:t>True Knowledge: across all its knowledge</a:t>
            </a:r>
          </a:p>
          <a:p>
            <a:pPr marL="457200" lvl="1" indent="0">
              <a:buNone/>
            </a:pPr>
            <a:endParaRPr lang="en-US" dirty="0" smtClean="0"/>
          </a:p>
        </p:txBody>
      </p:sp>
      <p:sp>
        <p:nvSpPr>
          <p:cNvPr id="2" name="Title 1"/>
          <p:cNvSpPr>
            <a:spLocks noGrp="1"/>
          </p:cNvSpPr>
          <p:nvPr>
            <p:ph type="title"/>
          </p:nvPr>
        </p:nvSpPr>
        <p:spPr/>
        <p:txBody>
          <a:bodyPr/>
          <a:lstStyle/>
          <a:p>
            <a:r>
              <a:rPr lang="en-US" dirty="0" smtClean="0"/>
              <a:t>Comparison with Other Systems</a:t>
            </a:r>
            <a:endParaRPr lang="en-US" dirty="0"/>
          </a:p>
        </p:txBody>
      </p:sp>
    </p:spTree>
    <p:extLst>
      <p:ext uri="{BB962C8B-B14F-4D97-AF65-F5344CB8AC3E}">
        <p14:creationId xmlns:p14="http://schemas.microsoft.com/office/powerpoint/2010/main" val="9565496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266" y="1600200"/>
            <a:ext cx="8246533" cy="4953000"/>
          </a:xfrm>
        </p:spPr>
        <p:txBody>
          <a:bodyPr>
            <a:normAutofit/>
          </a:bodyPr>
          <a:lstStyle/>
          <a:p>
            <a:r>
              <a:rPr lang="en-US" dirty="0" smtClean="0"/>
              <a:t>“We are automatically answering much more than half of the questions asked by the users.”</a:t>
            </a:r>
          </a:p>
          <a:p>
            <a:r>
              <a:rPr lang="en-US" dirty="0" smtClean="0"/>
              <a:t>Using discussion forums</a:t>
            </a:r>
          </a:p>
          <a:p>
            <a:pPr lvl="1"/>
            <a:r>
              <a:rPr lang="en-US" dirty="0" smtClean="0"/>
              <a:t>questions meant for people to answer;</a:t>
            </a:r>
          </a:p>
          <a:p>
            <a:pPr lvl="1"/>
            <a:r>
              <a:rPr lang="en-US" dirty="0" smtClean="0"/>
              <a:t>not necessarily well-formed;</a:t>
            </a:r>
          </a:p>
          <a:p>
            <a:pPr lvl="1"/>
            <a:r>
              <a:rPr lang="en-US" dirty="0" smtClean="0"/>
              <a:t> noisy;</a:t>
            </a:r>
          </a:p>
          <a:p>
            <a:pPr lvl="1"/>
            <a:r>
              <a:rPr lang="en-US" dirty="0" smtClean="0"/>
              <a:t>Performance: 2%</a:t>
            </a:r>
          </a:p>
          <a:p>
            <a:r>
              <a:rPr lang="en-US" dirty="0" smtClean="0"/>
              <a:t>Answerable Life Questions (ALQ)</a:t>
            </a:r>
          </a:p>
          <a:p>
            <a:pPr lvl="1"/>
            <a:r>
              <a:rPr lang="en-US" dirty="0" smtClean="0"/>
              <a:t>hypothetical benchmark</a:t>
            </a:r>
          </a:p>
          <a:p>
            <a:pPr lvl="1"/>
            <a:r>
              <a:rPr lang="en-US" dirty="0" smtClean="0"/>
              <a:t>day-to-day information needs of a population of users</a:t>
            </a:r>
          </a:p>
          <a:p>
            <a:pPr lvl="1"/>
            <a:r>
              <a:rPr lang="en-US" dirty="0" smtClean="0"/>
              <a:t>Performance: 17%</a:t>
            </a:r>
            <a:endParaRPr lang="en-US" dirty="0"/>
          </a:p>
        </p:txBody>
      </p:sp>
      <p:sp>
        <p:nvSpPr>
          <p:cNvPr id="2" name="Title 1"/>
          <p:cNvSpPr>
            <a:spLocks noGrp="1"/>
          </p:cNvSpPr>
          <p:nvPr>
            <p:ph type="title"/>
          </p:nvPr>
        </p:nvSpPr>
        <p:spPr/>
        <p:txBody>
          <a:bodyPr/>
          <a:lstStyle/>
          <a:p>
            <a:r>
              <a:rPr lang="en-US" dirty="0" smtClean="0"/>
              <a:t>Evaluation?</a:t>
            </a:r>
            <a:endParaRPr lang="en-US" dirty="0"/>
          </a:p>
        </p:txBody>
      </p:sp>
    </p:spTree>
    <p:extLst>
      <p:ext uri="{BB962C8B-B14F-4D97-AF65-F5344CB8AC3E}">
        <p14:creationId xmlns:p14="http://schemas.microsoft.com/office/powerpoint/2010/main" val="40529336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54747"/>
            <a:ext cx="9144000" cy="5989520"/>
          </a:xfrm>
          <a:prstGeom prst="rect">
            <a:avLst/>
          </a:prstGeom>
        </p:spPr>
      </p:pic>
      <p:sp>
        <p:nvSpPr>
          <p:cNvPr id="2" name="Title 1"/>
          <p:cNvSpPr>
            <a:spLocks noGrp="1"/>
          </p:cNvSpPr>
          <p:nvPr>
            <p:ph type="title"/>
          </p:nvPr>
        </p:nvSpPr>
        <p:spPr>
          <a:xfrm>
            <a:off x="457200" y="-254000"/>
            <a:ext cx="8229600" cy="1143000"/>
          </a:xfrm>
        </p:spPr>
        <p:txBody>
          <a:bodyPr/>
          <a:lstStyle/>
          <a:p>
            <a:r>
              <a:rPr lang="en-US" dirty="0" smtClean="0"/>
              <a:t>Progress and Results</a:t>
            </a:r>
            <a:endParaRPr lang="en-US" dirty="0"/>
          </a:p>
        </p:txBody>
      </p:sp>
    </p:spTree>
    <p:extLst>
      <p:ext uri="{BB962C8B-B14F-4D97-AF65-F5344CB8AC3E}">
        <p14:creationId xmlns:p14="http://schemas.microsoft.com/office/powerpoint/2010/main" val="8157571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Question Response</a:t>
            </a:r>
            <a:endParaRPr lang="en-US" dirty="0"/>
          </a:p>
        </p:txBody>
      </p:sp>
      <p:pic>
        <p:nvPicPr>
          <p:cNvPr id="4" name="Picture 3"/>
          <p:cNvPicPr>
            <a:picLocks noChangeAspect="1"/>
          </p:cNvPicPr>
          <p:nvPr/>
        </p:nvPicPr>
        <p:blipFill>
          <a:blip r:embed="rId2"/>
          <a:stretch>
            <a:fillRect/>
          </a:stretch>
        </p:blipFill>
        <p:spPr>
          <a:xfrm>
            <a:off x="0" y="1570038"/>
            <a:ext cx="9144000" cy="5167912"/>
          </a:xfrm>
          <a:prstGeom prst="rect">
            <a:avLst/>
          </a:prstGeom>
        </p:spPr>
      </p:pic>
    </p:spTree>
    <p:extLst>
      <p:ext uri="{BB962C8B-B14F-4D97-AF65-F5344CB8AC3E}">
        <p14:creationId xmlns:p14="http://schemas.microsoft.com/office/powerpoint/2010/main" val="31710700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System Works</a:t>
            </a: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168400" y="1537809"/>
            <a:ext cx="6807200" cy="4648200"/>
          </a:xfrm>
          <a:prstGeom prst="rect">
            <a:avLst/>
          </a:prstGeom>
        </p:spPr>
      </p:pic>
    </p:spTree>
    <p:extLst>
      <p:ext uri="{BB962C8B-B14F-4D97-AF65-F5344CB8AC3E}">
        <p14:creationId xmlns:p14="http://schemas.microsoft.com/office/powerpoint/2010/main" val="41929604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Representation</a:t>
            </a:r>
            <a:endParaRPr lang="en-US" dirty="0"/>
          </a:p>
        </p:txBody>
      </p:sp>
      <p:pic>
        <p:nvPicPr>
          <p:cNvPr id="4" name="Picture 3"/>
          <p:cNvPicPr>
            <a:picLocks noChangeAspect="1"/>
          </p:cNvPicPr>
          <p:nvPr/>
        </p:nvPicPr>
        <p:blipFill>
          <a:blip r:embed="rId3"/>
          <a:stretch>
            <a:fillRect/>
          </a:stretch>
        </p:blipFill>
        <p:spPr>
          <a:xfrm>
            <a:off x="1100667" y="1803400"/>
            <a:ext cx="6502400" cy="4064000"/>
          </a:xfrm>
          <a:prstGeom prst="rect">
            <a:avLst/>
          </a:prstGeom>
          <a:noFill/>
          <a:ln>
            <a:noFill/>
          </a:ln>
        </p:spPr>
      </p:pic>
    </p:spTree>
    <p:extLst>
      <p:ext uri="{BB962C8B-B14F-4D97-AF65-F5344CB8AC3E}">
        <p14:creationId xmlns:p14="http://schemas.microsoft.com/office/powerpoint/2010/main" val="1726457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Commonsense Knowledge</a:t>
            </a:r>
          </a:p>
          <a:p>
            <a:pPr lvl="1"/>
            <a:r>
              <a:rPr lang="en-US" dirty="0" smtClean="0"/>
              <a:t>already known</a:t>
            </a:r>
          </a:p>
          <a:p>
            <a:pPr lvl="1"/>
            <a:r>
              <a:rPr lang="en-US" dirty="0" smtClean="0"/>
              <a:t>doesn’t directly answer the questions;</a:t>
            </a:r>
          </a:p>
          <a:p>
            <a:pPr lvl="1"/>
            <a:r>
              <a:rPr lang="en-US" dirty="0" smtClean="0"/>
              <a:t>essential for understanding the questions;</a:t>
            </a:r>
          </a:p>
          <a:p>
            <a:pPr lvl="1"/>
            <a:r>
              <a:rPr lang="en-US" dirty="0" smtClean="0"/>
              <a:t>e.g. “</a:t>
            </a:r>
            <a:r>
              <a:rPr lang="en-US" i="1" dirty="0" smtClean="0"/>
              <a:t>London is a place</a:t>
            </a:r>
            <a:r>
              <a:rPr lang="en-US" dirty="0" smtClean="0"/>
              <a:t>”, “</a:t>
            </a:r>
            <a:r>
              <a:rPr lang="en-US" i="1" dirty="0" smtClean="0"/>
              <a:t>Cities are kinds of place</a:t>
            </a:r>
            <a:r>
              <a:rPr lang="en-US" dirty="0" smtClean="0"/>
              <a:t>”</a:t>
            </a:r>
          </a:p>
          <a:p>
            <a:r>
              <a:rPr lang="en-US" dirty="0" smtClean="0"/>
              <a:t>Factual Knowledge</a:t>
            </a:r>
          </a:p>
          <a:p>
            <a:pPr lvl="1"/>
            <a:r>
              <a:rPr lang="en-US" dirty="0" smtClean="0"/>
              <a:t>isn’t generally known;</a:t>
            </a:r>
          </a:p>
          <a:p>
            <a:pPr lvl="1"/>
            <a:r>
              <a:rPr lang="en-US" dirty="0" smtClean="0"/>
              <a:t>used to generate answers for the questions;</a:t>
            </a:r>
          </a:p>
          <a:p>
            <a:pPr lvl="1"/>
            <a:r>
              <a:rPr lang="en-US" dirty="0" smtClean="0"/>
              <a:t>e.g. “</a:t>
            </a:r>
            <a:r>
              <a:rPr lang="en-US" i="1" dirty="0" smtClean="0"/>
              <a:t>Big Ben was built in 1856</a:t>
            </a:r>
            <a:r>
              <a:rPr lang="en-US" dirty="0" smtClean="0"/>
              <a:t>”</a:t>
            </a:r>
          </a:p>
          <a:p>
            <a:r>
              <a:rPr lang="en-US" dirty="0" smtClean="0"/>
              <a:t>Lexical Knowledge</a:t>
            </a:r>
          </a:p>
          <a:p>
            <a:pPr lvl="1"/>
            <a:r>
              <a:rPr lang="en-US" dirty="0" smtClean="0"/>
              <a:t>facts about what words or phrases are used to communicate entities in the KB in natural language;</a:t>
            </a:r>
          </a:p>
          <a:p>
            <a:pPr lvl="1"/>
            <a:r>
              <a:rPr lang="en-US" dirty="0" smtClean="0"/>
              <a:t>vital for understanding different ways a question can be asked;</a:t>
            </a:r>
          </a:p>
          <a:p>
            <a:pPr lvl="1"/>
            <a:r>
              <a:rPr lang="en-US" dirty="0" smtClean="0"/>
              <a:t>e.g. “</a:t>
            </a:r>
            <a:r>
              <a:rPr lang="en-US" i="1" dirty="0" smtClean="0"/>
              <a:t>the </a:t>
            </a:r>
            <a:r>
              <a:rPr lang="en-US" i="1" dirty="0" err="1" smtClean="0"/>
              <a:t>uk</a:t>
            </a:r>
            <a:r>
              <a:rPr lang="en-US" dirty="0" smtClean="0"/>
              <a:t>” and “</a:t>
            </a:r>
            <a:r>
              <a:rPr lang="en-US" i="1" dirty="0" smtClean="0"/>
              <a:t>United Kingdom</a:t>
            </a:r>
            <a:r>
              <a:rPr lang="en-US" dirty="0" smtClean="0"/>
              <a:t>”</a:t>
            </a:r>
            <a:endParaRPr lang="en-US" dirty="0"/>
          </a:p>
        </p:txBody>
      </p:sp>
      <p:sp>
        <p:nvSpPr>
          <p:cNvPr id="2" name="Title 1"/>
          <p:cNvSpPr>
            <a:spLocks noGrp="1"/>
          </p:cNvSpPr>
          <p:nvPr>
            <p:ph type="title"/>
          </p:nvPr>
        </p:nvSpPr>
        <p:spPr/>
        <p:txBody>
          <a:bodyPr/>
          <a:lstStyle/>
          <a:p>
            <a:r>
              <a:rPr lang="en-US" dirty="0" smtClean="0"/>
              <a:t>Knowledge Categories</a:t>
            </a:r>
            <a:endParaRPr lang="en-US" dirty="0"/>
          </a:p>
        </p:txBody>
      </p:sp>
    </p:spTree>
    <p:extLst>
      <p:ext uri="{BB962C8B-B14F-4D97-AF65-F5344CB8AC3E}">
        <p14:creationId xmlns:p14="http://schemas.microsoft.com/office/powerpoint/2010/main" val="646903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787467" cy="4525963"/>
          </a:xfrm>
        </p:spPr>
        <p:txBody>
          <a:bodyPr/>
          <a:lstStyle/>
          <a:p>
            <a:r>
              <a:rPr lang="en-US" dirty="0" smtClean="0"/>
              <a:t>Basic KR is very simple</a:t>
            </a:r>
          </a:p>
          <a:p>
            <a:pPr lvl="1"/>
            <a:r>
              <a:rPr lang="en-US" dirty="0" smtClean="0"/>
              <a:t>[</a:t>
            </a:r>
            <a:r>
              <a:rPr lang="en-US" dirty="0" err="1" smtClean="0"/>
              <a:t>london</a:t>
            </a:r>
            <a:r>
              <a:rPr lang="en-US" dirty="0" smtClean="0"/>
              <a:t>] [is an instance of] [city]</a:t>
            </a:r>
          </a:p>
          <a:p>
            <a:r>
              <a:rPr lang="en-US" dirty="0" smtClean="0"/>
              <a:t>Temporal Knowledge is represented by “facts about facts”</a:t>
            </a:r>
          </a:p>
          <a:p>
            <a:pPr lvl="1"/>
            <a:r>
              <a:rPr lang="en-US" dirty="0" smtClean="0"/>
              <a:t>[fact: [“123”]] [applies for time period] [&lt;1970 onwards&gt;]</a:t>
            </a:r>
            <a:endParaRPr lang="en-US" dirty="0"/>
          </a:p>
        </p:txBody>
      </p:sp>
      <p:sp>
        <p:nvSpPr>
          <p:cNvPr id="2" name="Title 1"/>
          <p:cNvSpPr>
            <a:spLocks noGrp="1"/>
          </p:cNvSpPr>
          <p:nvPr>
            <p:ph type="title"/>
          </p:nvPr>
        </p:nvSpPr>
        <p:spPr/>
        <p:txBody>
          <a:bodyPr/>
          <a:lstStyle/>
          <a:p>
            <a:r>
              <a:rPr lang="en-US" dirty="0" smtClean="0"/>
              <a:t>Representation</a:t>
            </a:r>
            <a:endParaRPr lang="en-US" dirty="0"/>
          </a:p>
        </p:txBody>
      </p:sp>
    </p:spTree>
    <p:extLst>
      <p:ext uri="{BB962C8B-B14F-4D97-AF65-F5344CB8AC3E}">
        <p14:creationId xmlns:p14="http://schemas.microsoft.com/office/powerpoint/2010/main" val="20280279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Manually build an Ontology that</a:t>
            </a:r>
          </a:p>
          <a:p>
            <a:pPr lvl="1"/>
            <a:r>
              <a:rPr lang="en-US" dirty="0" smtClean="0"/>
              <a:t>Covers and describes all entities that could be talked about;</a:t>
            </a:r>
          </a:p>
          <a:p>
            <a:pPr lvl="1"/>
            <a:r>
              <a:rPr lang="en-US" dirty="0" smtClean="0"/>
              <a:t>Defines classes for each entity;</a:t>
            </a:r>
          </a:p>
          <a:p>
            <a:pPr lvl="1"/>
            <a:r>
              <a:rPr lang="en-US" dirty="0" smtClean="0"/>
              <a:t>Provides robust facts about each class;</a:t>
            </a:r>
            <a:endParaRPr lang="en-US" dirty="0"/>
          </a:p>
        </p:txBody>
      </p:sp>
      <p:sp>
        <p:nvSpPr>
          <p:cNvPr id="2" name="Title 1"/>
          <p:cNvSpPr>
            <a:spLocks noGrp="1"/>
          </p:cNvSpPr>
          <p:nvPr>
            <p:ph type="title"/>
          </p:nvPr>
        </p:nvSpPr>
        <p:spPr/>
        <p:txBody>
          <a:bodyPr/>
          <a:lstStyle/>
          <a:p>
            <a:r>
              <a:rPr lang="en-US" dirty="0" smtClean="0"/>
              <a:t>Commonsense Ontology</a:t>
            </a:r>
            <a:endParaRPr lang="en-US" dirty="0"/>
          </a:p>
        </p:txBody>
      </p:sp>
    </p:spTree>
    <p:extLst>
      <p:ext uri="{BB962C8B-B14F-4D97-AF65-F5344CB8AC3E}">
        <p14:creationId xmlns:p14="http://schemas.microsoft.com/office/powerpoint/2010/main" val="15176636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14300" y="0"/>
            <a:ext cx="8904730" cy="6858000"/>
          </a:xfrm>
          <a:prstGeom prst="rect">
            <a:avLst/>
          </a:prstGeom>
          <a:noFill/>
          <a:ln>
            <a:noFill/>
          </a:ln>
        </p:spPr>
      </p:pic>
    </p:spTree>
    <p:extLst>
      <p:ext uri="{BB962C8B-B14F-4D97-AF65-F5344CB8AC3E}">
        <p14:creationId xmlns:p14="http://schemas.microsoft.com/office/powerpoint/2010/main" val="397026711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759</TotalTime>
  <Words>1233</Words>
  <Application>Microsoft Macintosh PowerPoint</Application>
  <PresentationFormat>On-screen Show (4:3)</PresentationFormat>
  <Paragraphs>136</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True Knowledge: Open-Domain Question Answering using Structured Knowledge and Inference</vt:lpstr>
      <vt:lpstr>Open Domain QA Platform</vt:lpstr>
      <vt:lpstr>Example Question Response</vt:lpstr>
      <vt:lpstr>How the System Works</vt:lpstr>
      <vt:lpstr>Knowledge Representation</vt:lpstr>
      <vt:lpstr>Knowledge Categories</vt:lpstr>
      <vt:lpstr>Representation</vt:lpstr>
      <vt:lpstr>Commonsense Ontology</vt:lpstr>
      <vt:lpstr>PowerPoint Presentation</vt:lpstr>
      <vt:lpstr>Answering a Question with  Ontological Knowledge</vt:lpstr>
      <vt:lpstr>Query Language</vt:lpstr>
      <vt:lpstr>Inference and Extending Knowledge</vt:lpstr>
      <vt:lpstr>Inference</vt:lpstr>
      <vt:lpstr>Example “dumb” Generator</vt:lpstr>
      <vt:lpstr>Example “smart” Generator</vt:lpstr>
      <vt:lpstr>Translation</vt:lpstr>
      <vt:lpstr>Example Template</vt:lpstr>
      <vt:lpstr>Translation Step One</vt:lpstr>
      <vt:lpstr>Candidate Translations</vt:lpstr>
      <vt:lpstr>Knowledge Acquisition</vt:lpstr>
      <vt:lpstr>Comparison with Other Systems</vt:lpstr>
      <vt:lpstr>Comparison with Other Systems</vt:lpstr>
      <vt:lpstr>Comparison with Other Systems</vt:lpstr>
      <vt:lpstr>Evaluation?</vt:lpstr>
      <vt:lpstr>Progress and Results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Knowledge</dc:title>
  <dc:creator>Bahareh Sarrafzadeh</dc:creator>
  <cp:lastModifiedBy>Bahareh Sarrafzadeh</cp:lastModifiedBy>
  <cp:revision>27</cp:revision>
  <dcterms:created xsi:type="dcterms:W3CDTF">2015-06-10T02:26:17Z</dcterms:created>
  <dcterms:modified xsi:type="dcterms:W3CDTF">2015-06-10T15:06:09Z</dcterms:modified>
</cp:coreProperties>
</file>