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259" r:id="rId4"/>
    <p:sldId id="277" r:id="rId5"/>
    <p:sldId id="278" r:id="rId6"/>
    <p:sldId id="300" r:id="rId7"/>
    <p:sldId id="260" r:id="rId8"/>
    <p:sldId id="267" r:id="rId9"/>
    <p:sldId id="280" r:id="rId10"/>
    <p:sldId id="262" r:id="rId11"/>
    <p:sldId id="268" r:id="rId12"/>
    <p:sldId id="269" r:id="rId13"/>
    <p:sldId id="270" r:id="rId14"/>
    <p:sldId id="288" r:id="rId15"/>
    <p:sldId id="289" r:id="rId16"/>
    <p:sldId id="263" r:id="rId17"/>
    <p:sldId id="271" r:id="rId18"/>
    <p:sldId id="284" r:id="rId19"/>
    <p:sldId id="285" r:id="rId20"/>
    <p:sldId id="286" r:id="rId21"/>
    <p:sldId id="287" r:id="rId22"/>
    <p:sldId id="272" r:id="rId23"/>
    <p:sldId id="290" r:id="rId24"/>
    <p:sldId id="264" r:id="rId25"/>
    <p:sldId id="275" r:id="rId26"/>
    <p:sldId id="293" r:id="rId27"/>
    <p:sldId id="296" r:id="rId28"/>
    <p:sldId id="297" r:id="rId29"/>
    <p:sldId id="298" r:id="rId30"/>
    <p:sldId id="292" r:id="rId31"/>
    <p:sldId id="294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1"/>
    <p:restoredTop sz="94675"/>
  </p:normalViewPr>
  <p:slideViewPr>
    <p:cSldViewPr snapToGrid="0" snapToObjects="1">
      <p:cViewPr>
        <p:scale>
          <a:sx n="143" d="100"/>
          <a:sy n="143" d="100"/>
        </p:scale>
        <p:origin x="-248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5AFB-F903-334D-8CAD-BFEF89115E87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144-902F-C447-8B68-D0E8CA97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144-902F-C447-8B68-D0E8CA97B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144-902F-C447-8B68-D0E8CA97B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144-902F-C447-8B68-D0E8CA97B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144-902F-C447-8B68-D0E8CA97B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9FC4-8171-EA48-ABB9-483FF94115D8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4C9A-7A77-0341-B3BD-BCCB62CC8B84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8A7-927B-E244-8951-2DE92AA002C6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E96F-F215-774A-82A4-DF4A40DFBA04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88B-7EA2-E440-A658-C8B663ED1B3F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BA5-64AE-CF48-8B54-DA6D158C1E0A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B4AF-D8D3-4C4D-8C90-778442FA1020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D18-C46B-0F42-B21B-DA8DE28DC64F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D9D-0D99-714D-820A-1C44B3096317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0E5EFF-894A-364E-A91A-D2868B1EEF7E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E19F-BD17-F545-92E5-E7EC7749578E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FF1A36-481F-4841-85C1-69B902688F9C}" type="datetime1">
              <a:rPr lang="en-CA" smtClean="0"/>
              <a:t>2017-08-01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Intrusion Detection using Deep Neural Networks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Milad Ghaznavi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Layer </a:t>
            </a:r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 smtClean="0"/>
              <a:t>Dataset Preprocessing</a:t>
            </a:r>
          </a:p>
          <a:p>
            <a:r>
              <a:rPr lang="en-US" dirty="0"/>
              <a:t>Network Designs</a:t>
            </a:r>
          </a:p>
          <a:p>
            <a:r>
              <a:rPr lang="en-US" dirty="0" smtClean="0"/>
              <a:t>Training and Testing</a:t>
            </a:r>
          </a:p>
          <a:p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Preprocessing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Payload is discarded</a:t>
            </a:r>
          </a:p>
          <a:p>
            <a:r>
              <a:rPr lang="en-US" dirty="0" smtClean="0"/>
              <a:t>Among 17 features</a:t>
            </a:r>
          </a:p>
          <a:p>
            <a:pPr lvl="1"/>
            <a:r>
              <a:rPr lang="en-US" dirty="0"/>
              <a:t>12 features are selected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digitized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n</a:t>
            </a:r>
            <a:r>
              <a:rPr lang="en-US" dirty="0" smtClean="0"/>
              <a:t>ormalized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82569"/>
              </p:ext>
            </p:extLst>
          </p:nvPr>
        </p:nvGraphicFramePr>
        <p:xfrm>
          <a:off x="4711642" y="2035531"/>
          <a:ext cx="579119" cy="3326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19"/>
              </a:tblGrid>
              <a:tr h="92382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1"/>
                    </a:solidFill>
                  </a:tcPr>
                </a:tc>
              </a:tr>
              <a:tr h="1734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Payload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3"/>
                    </a:solidFill>
                  </a:tcPr>
                </a:tc>
              </a:tr>
              <a:tr h="6679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5343207" y="2213878"/>
            <a:ext cx="656735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6049913" y="2092910"/>
            <a:ext cx="1546689" cy="70345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Digitize</a:t>
            </a:r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8353279" y="2092910"/>
            <a:ext cx="1546689" cy="69111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Normalize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646573" y="2213878"/>
            <a:ext cx="656735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08305"/>
              </p:ext>
            </p:extLst>
          </p:nvPr>
        </p:nvGraphicFramePr>
        <p:xfrm>
          <a:off x="10731077" y="2035531"/>
          <a:ext cx="579119" cy="3326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19"/>
              </a:tblGrid>
              <a:tr h="265836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Normalized 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1"/>
                    </a:solidFill>
                  </a:tcPr>
                </a:tc>
              </a:tr>
              <a:tr h="6679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>
            <a:off x="9949940" y="2213878"/>
            <a:ext cx="656735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343207" y="4811767"/>
            <a:ext cx="5263468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Hyper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Optimizer: Adam</a:t>
            </a:r>
          </a:p>
          <a:p>
            <a:r>
              <a:rPr lang="en-US" dirty="0" smtClean="0"/>
              <a:t>Cost function: Soft-max cross entropy</a:t>
            </a:r>
          </a:p>
          <a:p>
            <a:r>
              <a:rPr lang="en-US" dirty="0" smtClean="0"/>
              <a:t>Learning rate: 0.001</a:t>
            </a:r>
          </a:p>
          <a:p>
            <a:r>
              <a:rPr lang="en-US" dirty="0" smtClean="0"/>
              <a:t>Input layer</a:t>
            </a:r>
          </a:p>
          <a:p>
            <a:pPr lvl="1"/>
            <a:r>
              <a:rPr lang="en-US" dirty="0" smtClean="0"/>
              <a:t>12 Neurons</a:t>
            </a:r>
          </a:p>
          <a:p>
            <a:r>
              <a:rPr lang="en-US" dirty="0" smtClean="0"/>
              <a:t>2 Hidden layers:</a:t>
            </a:r>
          </a:p>
          <a:p>
            <a:pPr lvl="1"/>
            <a:r>
              <a:rPr lang="en-US" dirty="0" smtClean="0"/>
              <a:t>Changing number of neurons: 4, 6, 8</a:t>
            </a:r>
          </a:p>
          <a:p>
            <a:pPr lvl="1"/>
            <a:r>
              <a:rPr lang="en-US" dirty="0" smtClean="0"/>
              <a:t>Activation function: </a:t>
            </a:r>
            <a:r>
              <a:rPr lang="en-US" dirty="0" err="1" smtClean="0"/>
              <a:t>ReLU</a:t>
            </a:r>
            <a:endParaRPr lang="en-US" dirty="0" smtClean="0"/>
          </a:p>
          <a:p>
            <a:r>
              <a:rPr lang="en-US" dirty="0" smtClean="0"/>
              <a:t>Output layer</a:t>
            </a:r>
          </a:p>
          <a:p>
            <a:pPr lvl="1"/>
            <a:r>
              <a:rPr lang="en-US" dirty="0" smtClean="0"/>
              <a:t>Changing number of neurons: 2, 3, 4, 5, 6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8238" y="3015050"/>
            <a:ext cx="4937125" cy="24217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Percentage</a:t>
            </a:r>
            <a:endParaRPr lang="en-US" dirty="0"/>
          </a:p>
          <a:p>
            <a:pPr lvl="1"/>
            <a:r>
              <a:rPr lang="en-US" dirty="0"/>
              <a:t>50%, 60%, 70%, 80%, 90% </a:t>
            </a:r>
            <a:endParaRPr lang="en-US" dirty="0" smtClean="0"/>
          </a:p>
          <a:p>
            <a:r>
              <a:rPr lang="en-US" dirty="0" smtClean="0"/>
              <a:t>Epochs:</a:t>
            </a:r>
          </a:p>
          <a:p>
            <a:pPr lvl="1"/>
            <a:r>
              <a:rPr lang="en-US" dirty="0" smtClean="0"/>
              <a:t>10, 20, 30, 40, </a:t>
            </a:r>
            <a:r>
              <a:rPr lang="mr-IN" dirty="0" smtClean="0"/>
              <a:t>…</a:t>
            </a:r>
            <a:r>
              <a:rPr lang="en-US" dirty="0" smtClean="0"/>
              <a:t>, 100</a:t>
            </a:r>
          </a:p>
          <a:p>
            <a:r>
              <a:rPr lang="en-US" dirty="0" smtClean="0"/>
              <a:t>Batch size</a:t>
            </a:r>
          </a:p>
          <a:p>
            <a:pPr lvl="1"/>
            <a:r>
              <a:rPr lang="en-US" dirty="0" smtClean="0"/>
              <a:t>1000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Percentage</a:t>
            </a:r>
          </a:p>
          <a:p>
            <a:pPr lvl="1"/>
            <a:r>
              <a:rPr lang="en-US" dirty="0" smtClean="0"/>
              <a:t>50%, 40%, 30%, 20%, 10%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2671205"/>
            <a:ext cx="3922269" cy="24112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68" y="2671207"/>
            <a:ext cx="3912260" cy="241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87" y="2671206"/>
            <a:ext cx="3922264" cy="241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9781" y="2019616"/>
            <a:ext cx="675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for the classification of traffic flows into anomaly and normal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12279" y="5077613"/>
            <a:ext cx="574158" cy="57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39401" y="5077613"/>
            <a:ext cx="574158" cy="57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9761665" y="5077613"/>
            <a:ext cx="574158" cy="57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Continue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0" y="2033255"/>
            <a:ext cx="5081219" cy="3123700"/>
          </a:xfrm>
        </p:spPr>
      </p:pic>
      <p:sp>
        <p:nvSpPr>
          <p:cNvPr id="8" name="TextBox 7"/>
          <p:cNvSpPr txBox="1"/>
          <p:nvPr/>
        </p:nvSpPr>
        <p:spPr>
          <a:xfrm>
            <a:off x="4966959" y="5156955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Epoch = 80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Dataset Preprocessing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Convert a well-defined value to a byte-vector</a:t>
            </a:r>
          </a:p>
          <a:p>
            <a:r>
              <a:rPr lang="en-US" dirty="0" smtClean="0"/>
              <a:t>Convert a payload to byte-vector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2961"/>
              </p:ext>
            </p:extLst>
          </p:nvPr>
        </p:nvGraphicFramePr>
        <p:xfrm>
          <a:off x="7681904" y="2290712"/>
          <a:ext cx="579119" cy="3326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19"/>
              </a:tblGrid>
              <a:tr h="92382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1"/>
                    </a:solidFill>
                  </a:tcPr>
                </a:tc>
              </a:tr>
              <a:tr h="1734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Payload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3"/>
                    </a:solidFill>
                  </a:tcPr>
                </a:tc>
              </a:tr>
              <a:tr h="6679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7840"/>
              </p:ext>
            </p:extLst>
          </p:nvPr>
        </p:nvGraphicFramePr>
        <p:xfrm>
          <a:off x="9001656" y="2273623"/>
          <a:ext cx="579119" cy="33411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9119"/>
              </a:tblGrid>
              <a:tr h="361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57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4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8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06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 vert="vert" anchor="ctr"/>
                </a:tc>
              </a:tr>
              <a:tr h="329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9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35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9580775" y="2290713"/>
            <a:ext cx="188536" cy="2611226"/>
          </a:xfrm>
          <a:prstGeom prst="rightBrace">
            <a:avLst>
              <a:gd name="adj1" fmla="val 2014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69311" y="2972751"/>
            <a:ext cx="461665" cy="124715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dirty="0" smtClean="0"/>
              <a:t>Byte-vector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06113" y="3729258"/>
            <a:ext cx="656735" cy="4491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06113" y="2547650"/>
            <a:ext cx="656735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78351" y="3317389"/>
            <a:ext cx="4950957" cy="1253635"/>
            <a:chOff x="1272619" y="3729258"/>
            <a:chExt cx="4950957" cy="1723451"/>
          </a:xfrm>
        </p:grpSpPr>
        <p:sp>
          <p:nvSpPr>
            <p:cNvPr id="13" name="Rounded Rectangle 12"/>
            <p:cNvSpPr/>
            <p:nvPr/>
          </p:nvSpPr>
          <p:spPr>
            <a:xfrm>
              <a:off x="1461155" y="3953848"/>
              <a:ext cx="4762421" cy="14988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the payload has </a:t>
              </a:r>
              <a:r>
                <a:rPr lang="en-US" i="1" dirty="0" smtClean="0">
                  <a:solidFill>
                    <a:srgbClr val="FF0000"/>
                  </a:solidFill>
                </a:rPr>
                <a:t>different size</a:t>
              </a:r>
              <a:r>
                <a:rPr lang="en-US" dirty="0" smtClean="0"/>
                <a:t> for each flow</a:t>
              </a:r>
            </a:p>
            <a:p>
              <a:pPr algn="ctr"/>
              <a:r>
                <a:rPr lang="en-US" dirty="0" smtClean="0"/>
                <a:t>The payload size can be </a:t>
              </a:r>
              <a:r>
                <a:rPr lang="en-US" i="1" dirty="0" smtClean="0">
                  <a:solidFill>
                    <a:srgbClr val="FF0000"/>
                  </a:solidFill>
                </a:rPr>
                <a:t>very long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72619" y="3729258"/>
              <a:ext cx="485605" cy="66076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dirty="0" smtClean="0"/>
              <a:t>Preprocessing - Continue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1" y="2265261"/>
            <a:ext cx="2770902" cy="170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3" y="2265262"/>
            <a:ext cx="2770902" cy="170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35" y="2265262"/>
            <a:ext cx="2770902" cy="1703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36" y="2265261"/>
            <a:ext cx="2770903" cy="1703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" y="3968685"/>
            <a:ext cx="2770905" cy="170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1" y="3968685"/>
            <a:ext cx="2770901" cy="1703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35" y="3968685"/>
            <a:ext cx="2770901" cy="1703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36" y="3968685"/>
            <a:ext cx="2770901" cy="170342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988631" y="5672108"/>
            <a:ext cx="2881814" cy="307777"/>
            <a:chOff x="6209023" y="5683385"/>
            <a:chExt cx="2881814" cy="30777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09023" y="5831672"/>
              <a:ext cx="531629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40652" y="5683385"/>
              <a:ext cx="2350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Frequency standard deviation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02579" y="5672108"/>
            <a:ext cx="2236772" cy="307777"/>
            <a:chOff x="3005079" y="5683385"/>
            <a:chExt cx="2236772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3536708" y="5683385"/>
              <a:ext cx="170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Frequency average</a:t>
              </a:r>
              <a:endParaRPr lang="en-US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005079" y="5831672"/>
              <a:ext cx="531629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Preprocessing - Continue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4" y="2057871"/>
            <a:ext cx="2770903" cy="170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77" y="2057871"/>
            <a:ext cx="2770903" cy="1703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57871"/>
            <a:ext cx="2770903" cy="1703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83" y="2057871"/>
            <a:ext cx="2770903" cy="1703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4" y="4081806"/>
            <a:ext cx="2770903" cy="1703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76" y="4081806"/>
            <a:ext cx="2770903" cy="1703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4081805"/>
            <a:ext cx="2770904" cy="170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81" y="4081804"/>
            <a:ext cx="2770904" cy="1703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15567" y="5785229"/>
            <a:ext cx="2881814" cy="307777"/>
            <a:chOff x="6209023" y="5683385"/>
            <a:chExt cx="2881814" cy="30777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09023" y="5831672"/>
              <a:ext cx="531629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40652" y="5683385"/>
              <a:ext cx="2350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Frequency standard deviation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9515" y="5785229"/>
            <a:ext cx="2236772" cy="307777"/>
            <a:chOff x="3005079" y="5683385"/>
            <a:chExt cx="2236772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3536708" y="5683385"/>
              <a:ext cx="170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Frequency average</a:t>
              </a:r>
              <a:endParaRPr lang="en-US" sz="14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05079" y="5831672"/>
              <a:ext cx="531629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Dataset</a:t>
            </a:r>
          </a:p>
          <a:p>
            <a:r>
              <a:rPr lang="en-US" dirty="0" smtClean="0"/>
              <a:t>Multi Layer Perceptron</a:t>
            </a:r>
          </a:p>
          <a:p>
            <a:r>
              <a:rPr lang="en-US" dirty="0" smtClean="0"/>
              <a:t>Convolutional Neural Network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Preprocessing - Continue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66999"/>
            <a:ext cx="10058400" cy="4023360"/>
          </a:xfrm>
        </p:spPr>
        <p:txBody>
          <a:bodyPr/>
          <a:lstStyle/>
          <a:p>
            <a:r>
              <a:rPr lang="en-US" dirty="0" smtClean="0"/>
              <a:t>Create the bag of words</a:t>
            </a:r>
          </a:p>
          <a:p>
            <a:pPr lvl="1"/>
            <a:r>
              <a:rPr lang="en-US" dirty="0" smtClean="0"/>
              <a:t>Words that are in attack flows and not in normal flows</a:t>
            </a:r>
          </a:p>
          <a:p>
            <a:pPr lvl="1"/>
            <a:r>
              <a:rPr lang="en-US" dirty="0" smtClean="0"/>
              <a:t>Words whose normalized frequencies are in the range of [</a:t>
            </a:r>
            <a:r>
              <a:rPr lang="en-US" dirty="0" err="1" smtClean="0"/>
              <a:t>avg</a:t>
            </a:r>
            <a:r>
              <a:rPr lang="en-US" dirty="0" smtClean="0"/>
              <a:t>, </a:t>
            </a:r>
            <a:r>
              <a:rPr lang="en-US" dirty="0" err="1" smtClean="0"/>
              <a:t>avg+std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Compare their </a:t>
            </a:r>
            <a:r>
              <a:rPr lang="en-US" dirty="0"/>
              <a:t>normalized</a:t>
            </a:r>
            <a:r>
              <a:rPr lang="en-US" dirty="0" smtClean="0"/>
              <a:t> frequency in the normal flows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68380"/>
            <a:ext cx="4616657" cy="2838504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4934306" y="4952631"/>
            <a:ext cx="150183" cy="278588"/>
          </a:xfrm>
          <a:prstGeom prst="rightBrace">
            <a:avLst>
              <a:gd name="adj1" fmla="val 102778"/>
              <a:gd name="adj2" fmla="val 5235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2590" y="4768759"/>
            <a:ext cx="261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Words whose normalized frequencies lie this range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0228" y="4583409"/>
            <a:ext cx="374478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ERR, </a:t>
            </a:r>
            <a:r>
              <a:rPr lang="en-US" sz="1400" i="1" dirty="0" err="1" smtClean="0"/>
              <a:t>ModifiedLast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AdminSection</a:t>
            </a:r>
            <a:r>
              <a:rPr lang="en-US" sz="1400" i="1" dirty="0" smtClean="0"/>
              <a:t>, Login, </a:t>
            </a:r>
            <a:r>
              <a:rPr lang="en-US" sz="1400" i="1" dirty="0" err="1" smtClean="0"/>
              <a:t>arpa</a:t>
            </a:r>
            <a:r>
              <a:rPr lang="en-US" sz="1400" i="1" dirty="0" smtClean="0"/>
              <a:t>, HacmeBank_v2_Website, </a:t>
            </a:r>
            <a:r>
              <a:rPr lang="en-US" sz="1400" i="1" dirty="0" err="1" smtClean="0"/>
              <a:t>dll</a:t>
            </a:r>
            <a:r>
              <a:rPr lang="en-US" sz="1400" i="1" dirty="0" smtClean="0"/>
              <a:t>, login, </a:t>
            </a:r>
            <a:r>
              <a:rPr lang="en-US" sz="1400" i="1" dirty="0" err="1" smtClean="0"/>
              <a:t>OvCgi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anonymousPASS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ManagerWORKGROUP</a:t>
            </a:r>
            <a:r>
              <a:rPr lang="en-US" sz="1400" i="1" dirty="0" smtClean="0"/>
              <a:t>, Apache, Unix, </a:t>
            </a:r>
            <a:r>
              <a:rPr lang="mr-IN" sz="1400" i="1" dirty="0" smtClean="0"/>
              <a:t>…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71275" y="4214077"/>
            <a:ext cx="290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 in bag of words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Preprocessing - Continue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30743"/>
              </p:ext>
            </p:extLst>
          </p:nvPr>
        </p:nvGraphicFramePr>
        <p:xfrm>
          <a:off x="3258760" y="2248182"/>
          <a:ext cx="579119" cy="3326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19"/>
              </a:tblGrid>
              <a:tr h="92382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1"/>
                    </a:solidFill>
                  </a:tcPr>
                </a:tc>
              </a:tr>
              <a:tr h="1734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Payload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chemeClr val="accent3"/>
                    </a:solidFill>
                  </a:tcPr>
                </a:tc>
              </a:tr>
              <a:tr h="6679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93456"/>
              </p:ext>
            </p:extLst>
          </p:nvPr>
        </p:nvGraphicFramePr>
        <p:xfrm>
          <a:off x="7470568" y="2248182"/>
          <a:ext cx="579119" cy="33411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9119"/>
              </a:tblGrid>
              <a:tr h="361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57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4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8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06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US" dirty="0"/>
                    </a:p>
                  </a:txBody>
                  <a:tcPr vert="vert" anchor="ctr"/>
                </a:tc>
              </a:tr>
              <a:tr h="329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9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35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8049687" y="2265272"/>
            <a:ext cx="188536" cy="2611226"/>
          </a:xfrm>
          <a:prstGeom prst="rightBrace">
            <a:avLst>
              <a:gd name="adj1" fmla="val 2014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8223" y="2947310"/>
            <a:ext cx="461665" cy="124715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dirty="0" smtClean="0"/>
              <a:t>Byte-vector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82968" y="3821098"/>
            <a:ext cx="1259611" cy="4491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2969" y="2505120"/>
            <a:ext cx="3542509" cy="44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7671" y="3136604"/>
            <a:ext cx="978196" cy="1818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226541" y="3826330"/>
            <a:ext cx="1183352" cy="4491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58" b="16410"/>
          <a:stretch/>
        </p:blipFill>
        <p:spPr>
          <a:xfrm>
            <a:off x="1213787" y="2264736"/>
            <a:ext cx="9941893" cy="3519376"/>
          </a:xfrm>
        </p:spPr>
      </p:pic>
      <p:sp>
        <p:nvSpPr>
          <p:cNvPr id="6" name="TextBox 5"/>
          <p:cNvSpPr txBox="1"/>
          <p:nvPr/>
        </p:nvSpPr>
        <p:spPr>
          <a:xfrm>
            <a:off x="10877107" y="3859619"/>
            <a:ext cx="19138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5981" y="3299637"/>
            <a:ext cx="19138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64294" y="4136618"/>
            <a:ext cx="19138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59925" y="2651052"/>
            <a:ext cx="19138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13367" y="2707762"/>
            <a:ext cx="6344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15x15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45543"/>
              </p:ext>
            </p:extLst>
          </p:nvPr>
        </p:nvGraphicFramePr>
        <p:xfrm>
          <a:off x="904949" y="3299637"/>
          <a:ext cx="173192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385"/>
                <a:gridCol w="346385"/>
                <a:gridCol w="346385"/>
                <a:gridCol w="346385"/>
                <a:gridCol w="346385"/>
              </a:tblGrid>
              <a:tr h="309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3" y="2360428"/>
            <a:ext cx="5154096" cy="316850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44" y="2360428"/>
            <a:ext cx="5154096" cy="316850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148264" y="5528930"/>
            <a:ext cx="552893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8268745" y="5528930"/>
            <a:ext cx="552893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62484" y="1864228"/>
            <a:ext cx="332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Classes = 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 smtClean="0"/>
              <a:t>Baselines</a:t>
            </a:r>
          </a:p>
          <a:p>
            <a:r>
              <a:rPr lang="en-US" dirty="0"/>
              <a:t>Compared 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SVM</a:t>
            </a:r>
          </a:p>
          <a:p>
            <a:r>
              <a:rPr lang="en-US" dirty="0" smtClean="0"/>
              <a:t>Nearest Neighbor Classifier</a:t>
            </a:r>
          </a:p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19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49" y="1822421"/>
            <a:ext cx="6838861" cy="4204218"/>
          </a:xfrm>
        </p:spPr>
      </p:pic>
      <p:sp>
        <p:nvSpPr>
          <p:cNvPr id="5" name="TextBox 4"/>
          <p:cNvSpPr txBox="1"/>
          <p:nvPr/>
        </p:nvSpPr>
        <p:spPr>
          <a:xfrm>
            <a:off x="3984018" y="5841973"/>
            <a:ext cx="428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Percentage of </a:t>
            </a:r>
            <a:r>
              <a:rPr lang="en-US" smtClean="0"/>
              <a:t>the Dataset = 70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Related Work</a:t>
            </a:r>
          </a:p>
          <a:p>
            <a:r>
              <a:rPr lang="en-US" dirty="0" smtClean="0"/>
              <a:t>Comparison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Related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73348"/>
            <a:ext cx="10059955" cy="3567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</a:t>
            </a:r>
          </a:p>
          <a:p>
            <a:r>
              <a:rPr lang="en-US" dirty="0" smtClean="0"/>
              <a:t>Background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Anomaly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Deep learning seems promising in </a:t>
            </a:r>
            <a:r>
              <a:rPr lang="en-US" smtClean="0"/>
              <a:t>this area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1913" y="2259000"/>
            <a:ext cx="4356000" cy="2340000"/>
            <a:chOff x="3921913" y="2259000"/>
            <a:chExt cx="4348175" cy="2340000"/>
          </a:xfrm>
        </p:grpSpPr>
        <p:grpSp>
          <p:nvGrpSpPr>
            <p:cNvPr id="5" name="Group 4"/>
            <p:cNvGrpSpPr/>
            <p:nvPr/>
          </p:nvGrpSpPr>
          <p:grpSpPr>
            <a:xfrm>
              <a:off x="3921913" y="2259000"/>
              <a:ext cx="2340000" cy="2340000"/>
              <a:chOff x="3725332" y="2015067"/>
              <a:chExt cx="2340000" cy="2340000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3725332" y="2015067"/>
                <a:ext cx="2340000" cy="23400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9022320">
                <a:off x="5076475" y="3133321"/>
                <a:ext cx="694267" cy="11377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 rot="1689198" flipH="1">
              <a:off x="6731712" y="2287874"/>
              <a:ext cx="694267" cy="2280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6200000">
              <a:off x="7171050" y="3377253"/>
              <a:ext cx="694267" cy="1137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9910802">
              <a:off x="7575821" y="2287874"/>
              <a:ext cx="694267" cy="2280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Intrusion = Malicious activity</a:t>
            </a:r>
            <a:r>
              <a:rPr lang="en-US" dirty="0"/>
              <a:t> </a:t>
            </a:r>
            <a:r>
              <a:rPr lang="en-US" dirty="0" smtClean="0"/>
              <a:t>+ Policy violation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31050" y="3228975"/>
            <a:ext cx="3111500" cy="199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3583" y="5295015"/>
            <a:ext cx="454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DDoS attack an example of intrusion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93" y="3059864"/>
            <a:ext cx="4067133" cy="3079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030" y="2312401"/>
            <a:ext cx="3898900" cy="226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088" y="2104465"/>
            <a:ext cx="5372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Misuse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Training based on labeled data</a:t>
            </a:r>
          </a:p>
          <a:p>
            <a:r>
              <a:rPr lang="en-US" dirty="0" smtClean="0"/>
              <a:t>Rich literature using different approaches</a:t>
            </a:r>
          </a:p>
          <a:p>
            <a:pPr lvl="1"/>
            <a:r>
              <a:rPr lang="en-US" dirty="0" smtClean="0"/>
              <a:t>Data-mining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are </a:t>
            </a:r>
            <a:r>
              <a:rPr lang="en-US" dirty="0"/>
              <a:t>class predictive models </a:t>
            </a:r>
          </a:p>
          <a:p>
            <a:pPr lvl="1"/>
            <a:r>
              <a:rPr lang="en-US" dirty="0" smtClean="0"/>
              <a:t>Association </a:t>
            </a:r>
            <a:r>
              <a:rPr lang="en-US" dirty="0"/>
              <a:t>rules 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labeled data</a:t>
            </a:r>
          </a:p>
          <a:p>
            <a:r>
              <a:rPr lang="en-US" dirty="0" smtClean="0"/>
              <a:t>Building </a:t>
            </a:r>
            <a:r>
              <a:rPr lang="en-US" dirty="0"/>
              <a:t>the normal behavior of the network</a:t>
            </a:r>
          </a:p>
          <a:p>
            <a:r>
              <a:rPr lang="en-US" dirty="0"/>
              <a:t>Detection of </a:t>
            </a:r>
            <a:r>
              <a:rPr lang="en-US" dirty="0" smtClean="0"/>
              <a:t>the deviation </a:t>
            </a:r>
            <a:r>
              <a:rPr lang="en-US" dirty="0"/>
              <a:t>from the normal behavior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Continue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11116"/>
              </p:ext>
            </p:extLst>
          </p:nvPr>
        </p:nvGraphicFramePr>
        <p:xfrm>
          <a:off x="1097279" y="1846263"/>
          <a:ext cx="10058082" cy="22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073"/>
                <a:gridCol w="4304315"/>
                <a:gridCol w="3352694"/>
              </a:tblGrid>
              <a:tr h="7455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</a:t>
                      </a:r>
                      <a:endParaRPr lang="en-US" dirty="0"/>
                    </a:p>
                  </a:txBody>
                  <a:tcPr anchor="ctr"/>
                </a:tc>
              </a:tr>
              <a:tr h="7455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Misuse Detection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Accurate Detection</a:t>
                      </a:r>
                    </a:p>
                    <a:p>
                      <a:pPr algn="ctr"/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false positive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Cannot Detect unknown attacks</a:t>
                      </a:r>
                    </a:p>
                  </a:txBody>
                  <a:tcPr anchor="ctr"/>
                </a:tc>
              </a:tr>
              <a:tr h="7455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Anomaly Detection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Detection of the unknown attacks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r>
                        <a:rPr lang="en-US" baseline="0" dirty="0" smtClean="0"/>
                        <a:t>false positive</a:t>
                      </a:r>
                    </a:p>
                    <a:p>
                      <a:pPr algn="ctr"/>
                      <a:r>
                        <a:rPr lang="en-US" baseline="0" dirty="0" smtClean="0"/>
                        <a:t>Limited by training data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ISCX Dataset</a:t>
            </a:r>
          </a:p>
          <a:p>
            <a:r>
              <a:rPr lang="en-US" dirty="0" smtClean="0"/>
              <a:t>Features </a:t>
            </a:r>
            <a:r>
              <a:rPr lang="en-US" dirty="0"/>
              <a:t>OF ISCX </a:t>
            </a:r>
            <a:r>
              <a:rPr lang="en-US" dirty="0" smtClean="0"/>
              <a:t>Dataset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ISCX Dataset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66112"/>
              </p:ext>
            </p:extLst>
          </p:nvPr>
        </p:nvGraphicFramePr>
        <p:xfrm>
          <a:off x="1097282" y="2416540"/>
          <a:ext cx="10058398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914"/>
                <a:gridCol w="1436914"/>
                <a:gridCol w="1436914"/>
                <a:gridCol w="1436914"/>
                <a:gridCol w="1436914"/>
                <a:gridCol w="1436914"/>
                <a:gridCol w="1436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Bruteforce</a:t>
                      </a:r>
                    </a:p>
                    <a:p>
                      <a:pPr algn="ctr"/>
                      <a:r>
                        <a:rPr lang="en-US" sz="1600" dirty="0" smtClean="0"/>
                        <a:t>+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Infiltrating 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HTTP DDoS</a:t>
                      </a:r>
                    </a:p>
                    <a:p>
                      <a:pPr algn="ctr"/>
                      <a:r>
                        <a:rPr lang="en-US" sz="1600" dirty="0" smtClean="0"/>
                        <a:t>+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DDoS</a:t>
                      </a:r>
                    </a:p>
                    <a:p>
                      <a:pPr algn="ctr"/>
                      <a:r>
                        <a:rPr lang="en-US" sz="1600" dirty="0" smtClean="0"/>
                        <a:t>+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Bruteforce</a:t>
                      </a:r>
                    </a:p>
                    <a:p>
                      <a:pPr algn="ctr"/>
                      <a:r>
                        <a:rPr lang="en-US" sz="1600" dirty="0" smtClean="0"/>
                        <a:t>+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Bruteforce</a:t>
                      </a:r>
                      <a:r>
                        <a:rPr lang="en-US" sz="1600" baseline="0" dirty="0" smtClean="0"/>
                        <a:t> SSH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+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91925" y="1876895"/>
            <a:ext cx="746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</a:t>
            </a:r>
            <a:r>
              <a:rPr lang="en-US" sz="2000" b="1" dirty="0"/>
              <a:t>Days Traffic from </a:t>
            </a:r>
            <a:r>
              <a:rPr lang="en-US" sz="2000" b="1" i="1" dirty="0"/>
              <a:t>July 11, 2010</a:t>
            </a:r>
            <a:r>
              <a:rPr lang="en-US" sz="2000" b="1" dirty="0"/>
              <a:t> to </a:t>
            </a:r>
            <a:r>
              <a:rPr lang="en-US" sz="2000" b="1" i="1" dirty="0"/>
              <a:t>July 17, 2010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44195" y="3589443"/>
            <a:ext cx="3880209" cy="2573191"/>
            <a:chOff x="1097280" y="3589444"/>
            <a:chExt cx="3880209" cy="25731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280" y="3589444"/>
              <a:ext cx="3880209" cy="2573191"/>
            </a:xfrm>
            <a:prstGeom prst="rect">
              <a:avLst/>
            </a:prstGeom>
          </p:spPr>
        </p:pic>
        <p:cxnSp>
          <p:nvCxnSpPr>
            <p:cNvPr id="21" name="Curved Connector 20"/>
            <p:cNvCxnSpPr/>
            <p:nvPr/>
          </p:nvCxnSpPr>
          <p:spPr>
            <a:xfrm rot="10800000">
              <a:off x="2082242" y="4183449"/>
              <a:ext cx="1910284" cy="13670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27481" y="1447039"/>
            <a:ext cx="1535373" cy="685800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534115" y="5450187"/>
            <a:ext cx="390053" cy="184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024073" y="5456583"/>
            <a:ext cx="430417" cy="1629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ISCX Dataset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90233"/>
              </p:ext>
            </p:extLst>
          </p:nvPr>
        </p:nvGraphicFramePr>
        <p:xfrm>
          <a:off x="1097280" y="2280830"/>
          <a:ext cx="10058400" cy="2966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35124"/>
                <a:gridCol w="1217676"/>
                <a:gridCol w="1676400"/>
                <a:gridCol w="1528962"/>
                <a:gridCol w="2113564"/>
                <a:gridCol w="1386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Feature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Feature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Feature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appName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Alphabetic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IP Address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 smtClean="0"/>
                        <a:t>sourcePayloadAsUTF</a:t>
                      </a:r>
                      <a:endParaRPr lang="en-US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Unicode</a:t>
                      </a:r>
                      <a:endParaRPr lang="en-US" sz="1200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sensorInterfaceId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Numeric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sourcePort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number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sourcePayloadAsBase64</a:t>
                      </a:r>
                      <a:endParaRPr lang="en-US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Unicode</a:t>
                      </a:r>
                      <a:endParaRPr lang="en-US" sz="1200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protocolName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Alphabetic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destinationPort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number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destinationPayloadAsBase64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Unicode</a:t>
                      </a:r>
                      <a:endParaRPr lang="en-US" sz="1200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direction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Alphabetic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totalSourceBytes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Numeric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 smtClean="0"/>
                        <a:t>destinationPayloadAsUTF</a:t>
                      </a:r>
                      <a:endParaRPr lang="en-US" sz="1200" b="1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Unicode</a:t>
                      </a:r>
                      <a:endParaRPr lang="en-US" sz="1200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sourceTCPFlagsDescription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Alphabetic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totalDestinationBytes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Numeric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startDateTime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Datetime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destinationTCPFlagsDescription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Alphabetic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totalSourcePackets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Numeric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stopDateTime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Datetime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source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IP Address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totalDestinationPackets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Numeric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Tag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Label</a:t>
                      </a:r>
                      <a:endParaRPr 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11155680" y="2668772"/>
            <a:ext cx="199892" cy="1424763"/>
          </a:xfrm>
          <a:prstGeom prst="rightBrace">
            <a:avLst>
              <a:gd name="adj1" fmla="val 1136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55572" y="2919488"/>
            <a:ext cx="461665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29722"/>
              </p:ext>
            </p:extLst>
          </p:nvPr>
        </p:nvGraphicFramePr>
        <p:xfrm>
          <a:off x="2878824" y="5518677"/>
          <a:ext cx="6495311" cy="5446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7739"/>
                <a:gridCol w="3257344"/>
                <a:gridCol w="1240228"/>
              </a:tblGrid>
              <a:tr h="5446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Payload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11155680" y="4880344"/>
            <a:ext cx="199892" cy="367206"/>
          </a:xfrm>
          <a:prstGeom prst="rightBrace">
            <a:avLst>
              <a:gd name="adj1" fmla="val 1136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55572" y="4602282"/>
            <a:ext cx="461665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1656</TotalTime>
  <Words>632</Words>
  <Application>Microsoft Macintosh PowerPoint</Application>
  <PresentationFormat>Widescreen</PresentationFormat>
  <Paragraphs>272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Mangal</vt:lpstr>
      <vt:lpstr>Retrospect</vt:lpstr>
      <vt:lpstr>Intrusion Detection using Deep Neural Networks</vt:lpstr>
      <vt:lpstr>Outline</vt:lpstr>
      <vt:lpstr>Introduction</vt:lpstr>
      <vt:lpstr>Intrusion Detection</vt:lpstr>
      <vt:lpstr>Background</vt:lpstr>
      <vt:lpstr>Background - Continue</vt:lpstr>
      <vt:lpstr>Dataset</vt:lpstr>
      <vt:lpstr>Overview OF ISCX Dataset</vt:lpstr>
      <vt:lpstr>Features OF ISCX Dataset</vt:lpstr>
      <vt:lpstr>Multi Layer Perceptron</vt:lpstr>
      <vt:lpstr>Dataset Preprocessing</vt:lpstr>
      <vt:lpstr>Network Design</vt:lpstr>
      <vt:lpstr>Training and Testing</vt:lpstr>
      <vt:lpstr>Results</vt:lpstr>
      <vt:lpstr>Results - Continue</vt:lpstr>
      <vt:lpstr>Convolutional Neural Network</vt:lpstr>
      <vt:lpstr>Dataset Preprocessing</vt:lpstr>
      <vt:lpstr>Dataset Preprocessing - Continue</vt:lpstr>
      <vt:lpstr>Dataset Preprocessing - Continue</vt:lpstr>
      <vt:lpstr>Dataset Preprocessing - Continue</vt:lpstr>
      <vt:lpstr>Dataset Preprocessing - Continue</vt:lpstr>
      <vt:lpstr>Design</vt:lpstr>
      <vt:lpstr>Results</vt:lpstr>
      <vt:lpstr>Evaluation</vt:lpstr>
      <vt:lpstr>Baselines</vt:lpstr>
      <vt:lpstr>Compared Results</vt:lpstr>
      <vt:lpstr>Related Work</vt:lpstr>
      <vt:lpstr>Summary of Related Work</vt:lpstr>
      <vt:lpstr>Comparison of Results</vt:lpstr>
      <vt:lpstr>Conclusion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Detection using Deep Neural Networks</dc:title>
  <dc:creator>Milad Ghaznavi</dc:creator>
  <cp:lastModifiedBy>Elaheh Jalalpour</cp:lastModifiedBy>
  <cp:revision>237</cp:revision>
  <dcterms:created xsi:type="dcterms:W3CDTF">2017-07-31T16:09:53Z</dcterms:created>
  <dcterms:modified xsi:type="dcterms:W3CDTF">2017-08-02T03:40:35Z</dcterms:modified>
</cp:coreProperties>
</file>