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453" r:id="rId2"/>
    <p:sldId id="432" r:id="rId3"/>
    <p:sldId id="363" r:id="rId4"/>
    <p:sldId id="457" r:id="rId5"/>
    <p:sldId id="461" r:id="rId6"/>
    <p:sldId id="462" r:id="rId7"/>
    <p:sldId id="463" r:id="rId8"/>
    <p:sldId id="458" r:id="rId9"/>
    <p:sldId id="464" r:id="rId10"/>
    <p:sldId id="360" r:id="rId11"/>
    <p:sldId id="361" r:id="rId12"/>
    <p:sldId id="362" r:id="rId13"/>
    <p:sldId id="260" r:id="rId14"/>
    <p:sldId id="376" r:id="rId15"/>
    <p:sldId id="423" r:id="rId16"/>
    <p:sldId id="467" r:id="rId17"/>
    <p:sldId id="468" r:id="rId18"/>
    <p:sldId id="465" r:id="rId19"/>
    <p:sldId id="367" r:id="rId20"/>
    <p:sldId id="303" r:id="rId21"/>
    <p:sldId id="382" r:id="rId22"/>
    <p:sldId id="329" r:id="rId23"/>
    <p:sldId id="328" r:id="rId24"/>
    <p:sldId id="403" r:id="rId25"/>
    <p:sldId id="431" r:id="rId26"/>
    <p:sldId id="409" r:id="rId27"/>
    <p:sldId id="406" r:id="rId28"/>
    <p:sldId id="491" r:id="rId29"/>
    <p:sldId id="272" r:id="rId30"/>
    <p:sldId id="557" r:id="rId31"/>
    <p:sldId id="565" r:id="rId32"/>
    <p:sldId id="566" r:id="rId33"/>
    <p:sldId id="408" r:id="rId34"/>
    <p:sldId id="353" r:id="rId35"/>
    <p:sldId id="46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864"/>
    <a:srgbClr val="2654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50"/>
    <p:restoredTop sz="94600"/>
  </p:normalViewPr>
  <p:slideViewPr>
    <p:cSldViewPr snapToGrid="0" snapToObjects="1">
      <p:cViewPr varScale="1">
        <p:scale>
          <a:sx n="88" d="100"/>
          <a:sy n="88" d="100"/>
        </p:scale>
        <p:origin x="192" y="8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A6B8CC-C3BB-654C-B76F-0A3D3B40204A}" type="datetimeFigureOut">
              <a:rPr lang="en-US" smtClean="0"/>
              <a:t>1/5/22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2B2E86-532D-024C-A4C2-34F35699900A}" type="slidenum">
              <a:rPr lang="en-US" smtClean="0"/>
              <a:t>‹#›</a:t>
            </a:fld>
            <a:endParaRPr lang="en-US"/>
          </a:p>
        </p:txBody>
      </p:sp>
    </p:spTree>
    <p:extLst>
      <p:ext uri="{BB962C8B-B14F-4D97-AF65-F5344CB8AC3E}">
        <p14:creationId xmlns:p14="http://schemas.microsoft.com/office/powerpoint/2010/main" val="366779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a:t>
            </a:fld>
            <a:endParaRPr lang="zh-CN" altLang="en-US"/>
          </a:p>
        </p:txBody>
      </p:sp>
    </p:spTree>
    <p:extLst>
      <p:ext uri="{BB962C8B-B14F-4D97-AF65-F5344CB8AC3E}">
        <p14:creationId xmlns:p14="http://schemas.microsoft.com/office/powerpoint/2010/main" val="1885240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2B2E86-532D-024C-A4C2-34F35699900A}" type="slidenum">
              <a:rPr lang="en-US" smtClean="0"/>
              <a:t>13</a:t>
            </a:fld>
            <a:endParaRPr lang="en-US"/>
          </a:p>
        </p:txBody>
      </p:sp>
    </p:spTree>
    <p:extLst>
      <p:ext uri="{BB962C8B-B14F-4D97-AF65-F5344CB8AC3E}">
        <p14:creationId xmlns:p14="http://schemas.microsoft.com/office/powerpoint/2010/main" val="3289811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18</a:t>
            </a:fld>
            <a:endParaRPr lang="zh-CN" altLang="en-US"/>
          </a:p>
        </p:txBody>
      </p:sp>
    </p:spTree>
    <p:extLst>
      <p:ext uri="{BB962C8B-B14F-4D97-AF65-F5344CB8AC3E}">
        <p14:creationId xmlns:p14="http://schemas.microsoft.com/office/powerpoint/2010/main" val="1143932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7934BE63-33DD-8246-95B2-B7B16103C2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D7F0CE72-047D-3E45-B439-1E416592C1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CA" altLang="en-US">
                <a:ea typeface="ＭＳ Ｐゴシック" panose="020B0600070205080204" pitchFamily="34" charset="-128"/>
              </a:rPr>
              <a:t>There are currently three major approaches to T cell-based cancer immunotherapy, namely, active vaccination, adoptive cell transfer therapy and immune checkpoint blockade.</a:t>
            </a:r>
          </a:p>
          <a:p>
            <a:pPr>
              <a:lnSpc>
                <a:spcPct val="90000"/>
              </a:lnSpc>
            </a:pPr>
            <a:endParaRPr lang="en-CA" altLang="en-US">
              <a:ea typeface="ＭＳ Ｐゴシック" panose="020B0600070205080204" pitchFamily="34" charset="-128"/>
            </a:endParaRPr>
          </a:p>
          <a:p>
            <a:pPr>
              <a:lnSpc>
                <a:spcPct val="90000"/>
              </a:lnSpc>
            </a:pPr>
            <a:r>
              <a:rPr lang="en-CA" altLang="en-US">
                <a:ea typeface="ＭＳ Ｐゴシック" panose="020B0600070205080204" pitchFamily="34" charset="-128"/>
              </a:rPr>
              <a:t>Neoantigen-based immunotherapy, especially using cancer vaccines, represents the ultimate personalized medicine in that target antigens need to be determined in each individual patient. </a:t>
            </a:r>
          </a:p>
          <a:p>
            <a:pPr>
              <a:lnSpc>
                <a:spcPct val="90000"/>
              </a:lnSpc>
            </a:pPr>
            <a:endParaRPr lang="en-CA" altLang="en-US">
              <a:ea typeface="ＭＳ Ｐゴシック" panose="020B0600070205080204" pitchFamily="34" charset="-128"/>
            </a:endParaRPr>
          </a:p>
          <a:p>
            <a:pPr>
              <a:lnSpc>
                <a:spcPct val="90000"/>
              </a:lnSpc>
            </a:pPr>
            <a:r>
              <a:rPr lang="en-CA" altLang="en-US">
                <a:ea typeface="ＭＳ Ｐゴシック" panose="020B0600070205080204" pitchFamily="34" charset="-128"/>
              </a:rPr>
              <a:t>This stage of personalized medicine is termed precision medicine, which in general applies to the selection of molecular targeted drugs. Neoantigen-based cancer vaccines also go beyond the current concepts of personalized medicine in that an individual cancer vaccine is manufactured for an individual patient on-demand according to the results of genomics and proteomics analysis and mutation selection.</a:t>
            </a:r>
          </a:p>
          <a:p>
            <a:pPr>
              <a:lnSpc>
                <a:spcPct val="90000"/>
              </a:lnSpc>
            </a:pPr>
            <a:endParaRPr lang="en-CA" altLang="en-US">
              <a:ea typeface="ＭＳ Ｐゴシック" panose="020B0600070205080204" pitchFamily="34" charset="-128"/>
            </a:endParaRPr>
          </a:p>
          <a:p>
            <a:pPr>
              <a:lnSpc>
                <a:spcPct val="90000"/>
              </a:lnSpc>
            </a:pPr>
            <a:r>
              <a:rPr lang="en-CA" altLang="en-US">
                <a:ea typeface="ＭＳ Ｐゴシック" panose="020B0600070205080204" pitchFamily="34" charset="-128"/>
              </a:rPr>
              <a:t>While conventional personalized medicine seeks patient subgroups fitting to the drug, neoantigen-based cancer vaccines are tailored to the patient. In such a case, extensive safety and efficacy testing of each individual vaccine is not feasible, in contrast to the requirements for the development of chemical and biological drug products. Therefore, the development of personalized immunotherapies might require a paradigm shift from the currently available regulatory framework that was intended for conventional drug development.</a:t>
            </a:r>
          </a:p>
          <a:p>
            <a:pPr>
              <a:lnSpc>
                <a:spcPct val="90000"/>
              </a:lnSpc>
            </a:pPr>
            <a:endParaRPr lang="en-CA" altLang="en-US">
              <a:ea typeface="ＭＳ Ｐゴシック" panose="020B0600070205080204" pitchFamily="34" charset="-128"/>
            </a:endParaRPr>
          </a:p>
        </p:txBody>
      </p:sp>
      <p:sp>
        <p:nvSpPr>
          <p:cNvPr id="20483" name="Slide Number Placeholder 3">
            <a:extLst>
              <a:ext uri="{FF2B5EF4-FFF2-40B4-BE49-F238E27FC236}">
                <a16:creationId xmlns:a16="http://schemas.microsoft.com/office/drawing/2014/main" id="{29864584-851F-0249-BA5A-3515CE3326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648344D-B00B-204A-A335-C604A7AA181F}" type="slidenum">
              <a:rPr lang="en-US" altLang="en-US" smtClean="0"/>
              <a:pPr/>
              <a:t>20</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6B86C568-C8CF-8B40-B4D0-D9B4444749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890190AB-09A0-FD4D-91F3-BADAF8B07B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39939" name="Slide Number Placeholder 3">
            <a:extLst>
              <a:ext uri="{FF2B5EF4-FFF2-40B4-BE49-F238E27FC236}">
                <a16:creationId xmlns:a16="http://schemas.microsoft.com/office/drawing/2014/main" id="{C817A3E1-6446-7F48-BB5E-1E570BF91A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C9A3683-DB0D-904D-92E4-4B00C8CDD81D}" type="slidenum">
              <a:rPr lang="en-US" altLang="en-US" smtClean="0"/>
              <a:pPr/>
              <a:t>26</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baseline="0" dirty="0"/>
          </a:p>
        </p:txBody>
      </p:sp>
      <p:sp>
        <p:nvSpPr>
          <p:cNvPr id="4" name="Slide Number Placeholder 3"/>
          <p:cNvSpPr>
            <a:spLocks noGrp="1"/>
          </p:cNvSpPr>
          <p:nvPr>
            <p:ph type="sldNum" sz="quarter" idx="10"/>
          </p:nvPr>
        </p:nvSpPr>
        <p:spPr/>
        <p:txBody>
          <a:bodyPr/>
          <a:lstStyle/>
          <a:p>
            <a:fld id="{8CCEF7D1-689C-4BC1-B59B-4A4CE078ECDF}" type="slidenum">
              <a:rPr lang="en-US" smtClean="0"/>
              <a:pPr/>
              <a:t>31</a:t>
            </a:fld>
            <a:endParaRPr lang="en-US"/>
          </a:p>
        </p:txBody>
      </p:sp>
    </p:spTree>
    <p:extLst>
      <p:ext uri="{BB962C8B-B14F-4D97-AF65-F5344CB8AC3E}">
        <p14:creationId xmlns:p14="http://schemas.microsoft.com/office/powerpoint/2010/main" val="3784437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baseline="0" dirty="0"/>
          </a:p>
        </p:txBody>
      </p:sp>
      <p:sp>
        <p:nvSpPr>
          <p:cNvPr id="4" name="Slide Number Placeholder 3"/>
          <p:cNvSpPr>
            <a:spLocks noGrp="1"/>
          </p:cNvSpPr>
          <p:nvPr>
            <p:ph type="sldNum" sz="quarter" idx="10"/>
          </p:nvPr>
        </p:nvSpPr>
        <p:spPr/>
        <p:txBody>
          <a:bodyPr/>
          <a:lstStyle/>
          <a:p>
            <a:fld id="{8CCEF7D1-689C-4BC1-B59B-4A4CE078ECDF}" type="slidenum">
              <a:rPr lang="en-US" smtClean="0"/>
              <a:pPr/>
              <a:t>32</a:t>
            </a:fld>
            <a:endParaRPr lang="en-US"/>
          </a:p>
        </p:txBody>
      </p:sp>
    </p:spTree>
    <p:extLst>
      <p:ext uri="{BB962C8B-B14F-4D97-AF65-F5344CB8AC3E}">
        <p14:creationId xmlns:p14="http://schemas.microsoft.com/office/powerpoint/2010/main" val="3784437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6D34E866-4079-2141-BD32-5988058BF4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57CF88A5-9199-E14A-93C3-1044197228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ea typeface="ＭＳ Ｐゴシック" panose="020B0600070205080204" pitchFamily="34" charset="-128"/>
              </a:rPr>
              <a:t>Vienna General hospital 1844-46 before</a:t>
            </a:r>
            <a:r>
              <a:rPr lang="zh-CN" altLang="en-US">
                <a:ea typeface="ＭＳ Ｐゴシック" panose="020B0600070205080204" pitchFamily="34" charset="-128"/>
              </a:rPr>
              <a:t>（</a:t>
            </a:r>
            <a:r>
              <a:rPr lang="en-CA" altLang="zh-CN">
                <a:ea typeface="ＭＳ Ｐゴシック" panose="020B0600070205080204" pitchFamily="34" charset="-128"/>
              </a:rPr>
              <a:t>Childbed fever – caused by autopsy doctors not washing hands, solved by washing hands)</a:t>
            </a:r>
            <a:r>
              <a:rPr lang="en-US" altLang="zh-CN">
                <a:ea typeface="ＭＳ Ｐゴシック" panose="020B0600070205080204" pitchFamily="34" charset="-128"/>
              </a:rPr>
              <a:t> the Germ theory of Luis Pasteur 1861</a:t>
            </a:r>
          </a:p>
          <a:p>
            <a:r>
              <a:rPr lang="en-US" altLang="en-US">
                <a:ea typeface="ＭＳ Ｐゴシック" panose="020B0600070205080204" pitchFamily="34" charset="-128"/>
              </a:rPr>
              <a:t>neural communication, </a:t>
            </a:r>
            <a:endParaRPr lang="en-US" altLang="zh-CN">
              <a:ea typeface="ＭＳ Ｐゴシック" panose="020B0600070205080204" pitchFamily="34" charset="-128"/>
            </a:endParaRPr>
          </a:p>
          <a:p>
            <a:r>
              <a:rPr lang="en-US" altLang="en-US">
                <a:ea typeface="ＭＳ Ｐゴシック" panose="020B0600070205080204" pitchFamily="34" charset="-128"/>
              </a:rPr>
              <a:t>2 Paper airplane – cell-cell short distance, 3 Paracrine: short distance group communication by say histimine – 4 endocrine – sending hormone long distance</a:t>
            </a:r>
          </a:p>
          <a:p>
            <a:r>
              <a:rPr lang="en-US" altLang="en-US">
                <a:ea typeface="ＭＳ Ｐゴシック" panose="020B0600070205080204" pitchFamily="34" charset="-128"/>
              </a:rPr>
              <a:t>1 Cell – cell direct contact – via antigen</a:t>
            </a:r>
          </a:p>
        </p:txBody>
      </p:sp>
      <p:sp>
        <p:nvSpPr>
          <p:cNvPr id="44035" name="Slide Number Placeholder 3">
            <a:extLst>
              <a:ext uri="{FF2B5EF4-FFF2-40B4-BE49-F238E27FC236}">
                <a16:creationId xmlns:a16="http://schemas.microsoft.com/office/drawing/2014/main" id="{53B50713-68DA-E842-9F9D-C8316EEC86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062B3E1-5434-B641-8187-74B0E085BD97}" type="slidenum">
              <a:rPr lang="en-US" altLang="en-US" smtClean="0"/>
              <a:pPr/>
              <a:t>34</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35</a:t>
            </a:fld>
            <a:endParaRPr lang="zh-CN" altLang="en-US"/>
          </a:p>
        </p:txBody>
      </p:sp>
    </p:spTree>
    <p:extLst>
      <p:ext uri="{BB962C8B-B14F-4D97-AF65-F5344CB8AC3E}">
        <p14:creationId xmlns:p14="http://schemas.microsoft.com/office/powerpoint/2010/main" val="1433310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a:t>
            </a:fld>
            <a:endParaRPr lang="zh-CN" altLang="en-US"/>
          </a:p>
        </p:txBody>
      </p:sp>
    </p:spTree>
    <p:extLst>
      <p:ext uri="{BB962C8B-B14F-4D97-AF65-F5344CB8AC3E}">
        <p14:creationId xmlns:p14="http://schemas.microsoft.com/office/powerpoint/2010/main" val="3399833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a:t>
            </a:fld>
            <a:endParaRPr lang="zh-CN" altLang="en-US"/>
          </a:p>
        </p:txBody>
      </p:sp>
    </p:spTree>
    <p:extLst>
      <p:ext uri="{BB962C8B-B14F-4D97-AF65-F5344CB8AC3E}">
        <p14:creationId xmlns:p14="http://schemas.microsoft.com/office/powerpoint/2010/main" val="3668935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4</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5</a:t>
            </a:fld>
            <a:endParaRPr lang="zh-CN" altLang="en-US"/>
          </a:p>
        </p:txBody>
      </p:sp>
    </p:spTree>
    <p:extLst>
      <p:ext uri="{BB962C8B-B14F-4D97-AF65-F5344CB8AC3E}">
        <p14:creationId xmlns:p14="http://schemas.microsoft.com/office/powerpoint/2010/main" val="1389886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6</a:t>
            </a:fld>
            <a:endParaRPr lang="zh-CN" altLang="en-US"/>
          </a:p>
        </p:txBody>
      </p:sp>
    </p:spTree>
    <p:extLst>
      <p:ext uri="{BB962C8B-B14F-4D97-AF65-F5344CB8AC3E}">
        <p14:creationId xmlns:p14="http://schemas.microsoft.com/office/powerpoint/2010/main" val="792237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7</a:t>
            </a:fld>
            <a:endParaRPr lang="zh-CN" altLang="en-US"/>
          </a:p>
        </p:txBody>
      </p:sp>
    </p:spTree>
    <p:extLst>
      <p:ext uri="{BB962C8B-B14F-4D97-AF65-F5344CB8AC3E}">
        <p14:creationId xmlns:p14="http://schemas.microsoft.com/office/powerpoint/2010/main" val="264191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8</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9</a:t>
            </a:fld>
            <a:endParaRPr lang="zh-CN" altLang="en-US"/>
          </a:p>
        </p:txBody>
      </p:sp>
    </p:spTree>
    <p:extLst>
      <p:ext uri="{BB962C8B-B14F-4D97-AF65-F5344CB8AC3E}">
        <p14:creationId xmlns:p14="http://schemas.microsoft.com/office/powerpoint/2010/main" val="2266149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40D88-6459-B04C-A8EE-0A4DADB8F5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73DD8D-3BF8-1C45-A7C1-3ABC249DDD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63C2A6-4EF4-BE4F-82E1-F2DF951478CD}"/>
              </a:ext>
            </a:extLst>
          </p:cNvPr>
          <p:cNvSpPr>
            <a:spLocks noGrp="1"/>
          </p:cNvSpPr>
          <p:nvPr>
            <p:ph type="dt" sz="half" idx="10"/>
          </p:nvPr>
        </p:nvSpPr>
        <p:spPr/>
        <p:txBody>
          <a:bodyPr/>
          <a:lstStyle/>
          <a:p>
            <a:fld id="{3933F1A5-12D2-A046-808E-57442533E4A9}" type="datetimeFigureOut">
              <a:rPr lang="en-US" smtClean="0"/>
              <a:t>1/5/22</a:t>
            </a:fld>
            <a:endParaRPr lang="en-US"/>
          </a:p>
        </p:txBody>
      </p:sp>
      <p:sp>
        <p:nvSpPr>
          <p:cNvPr id="5" name="Footer Placeholder 4">
            <a:extLst>
              <a:ext uri="{FF2B5EF4-FFF2-40B4-BE49-F238E27FC236}">
                <a16:creationId xmlns:a16="http://schemas.microsoft.com/office/drawing/2014/main" id="{3219A68F-BFB1-8A4F-AB26-22C6F1368A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189CD5-6125-8249-9AB4-8EDDB0CD7CBE}"/>
              </a:ext>
            </a:extLst>
          </p:cNvPr>
          <p:cNvSpPr>
            <a:spLocks noGrp="1"/>
          </p:cNvSpPr>
          <p:nvPr>
            <p:ph type="sldNum" sz="quarter" idx="12"/>
          </p:nvPr>
        </p:nvSpPr>
        <p:spPr/>
        <p:txBody>
          <a:bodyPr/>
          <a:lstStyle/>
          <a:p>
            <a:fld id="{DD9795CA-3B14-1743-9D77-3749F175CE17}" type="slidenum">
              <a:rPr lang="en-US" smtClean="0"/>
              <a:t>‹#›</a:t>
            </a:fld>
            <a:endParaRPr lang="en-US"/>
          </a:p>
        </p:txBody>
      </p:sp>
    </p:spTree>
    <p:extLst>
      <p:ext uri="{BB962C8B-B14F-4D97-AF65-F5344CB8AC3E}">
        <p14:creationId xmlns:p14="http://schemas.microsoft.com/office/powerpoint/2010/main" val="4210658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F6FFB-4F8E-6845-A5B4-302931B034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B268C8-30F6-EB4B-AB9B-3C174A91304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B41776-6C3C-034B-8B53-9895EDC802C1}"/>
              </a:ext>
            </a:extLst>
          </p:cNvPr>
          <p:cNvSpPr>
            <a:spLocks noGrp="1"/>
          </p:cNvSpPr>
          <p:nvPr>
            <p:ph type="dt" sz="half" idx="10"/>
          </p:nvPr>
        </p:nvSpPr>
        <p:spPr/>
        <p:txBody>
          <a:bodyPr/>
          <a:lstStyle/>
          <a:p>
            <a:fld id="{3933F1A5-12D2-A046-808E-57442533E4A9}" type="datetimeFigureOut">
              <a:rPr lang="en-US" smtClean="0"/>
              <a:t>1/5/22</a:t>
            </a:fld>
            <a:endParaRPr lang="en-US"/>
          </a:p>
        </p:txBody>
      </p:sp>
      <p:sp>
        <p:nvSpPr>
          <p:cNvPr id="5" name="Footer Placeholder 4">
            <a:extLst>
              <a:ext uri="{FF2B5EF4-FFF2-40B4-BE49-F238E27FC236}">
                <a16:creationId xmlns:a16="http://schemas.microsoft.com/office/drawing/2014/main" id="{B3D6123A-979E-9445-996D-E49AF11699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53744F-181E-C74E-AE9D-FD1B260D8B01}"/>
              </a:ext>
            </a:extLst>
          </p:cNvPr>
          <p:cNvSpPr>
            <a:spLocks noGrp="1"/>
          </p:cNvSpPr>
          <p:nvPr>
            <p:ph type="sldNum" sz="quarter" idx="12"/>
          </p:nvPr>
        </p:nvSpPr>
        <p:spPr/>
        <p:txBody>
          <a:bodyPr/>
          <a:lstStyle/>
          <a:p>
            <a:fld id="{DD9795CA-3B14-1743-9D77-3749F175CE17}" type="slidenum">
              <a:rPr lang="en-US" smtClean="0"/>
              <a:t>‹#›</a:t>
            </a:fld>
            <a:endParaRPr lang="en-US"/>
          </a:p>
        </p:txBody>
      </p:sp>
    </p:spTree>
    <p:extLst>
      <p:ext uri="{BB962C8B-B14F-4D97-AF65-F5344CB8AC3E}">
        <p14:creationId xmlns:p14="http://schemas.microsoft.com/office/powerpoint/2010/main" val="1456461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18F349-6851-E34F-8D6A-B0B0EF6582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40AE66-F0E9-3640-A28F-CBBD7F48BC3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6862C-E715-CB45-8AAA-75993EEC25DE}"/>
              </a:ext>
            </a:extLst>
          </p:cNvPr>
          <p:cNvSpPr>
            <a:spLocks noGrp="1"/>
          </p:cNvSpPr>
          <p:nvPr>
            <p:ph type="dt" sz="half" idx="10"/>
          </p:nvPr>
        </p:nvSpPr>
        <p:spPr/>
        <p:txBody>
          <a:bodyPr/>
          <a:lstStyle/>
          <a:p>
            <a:fld id="{3933F1A5-12D2-A046-808E-57442533E4A9}" type="datetimeFigureOut">
              <a:rPr lang="en-US" smtClean="0"/>
              <a:t>1/5/22</a:t>
            </a:fld>
            <a:endParaRPr lang="en-US"/>
          </a:p>
        </p:txBody>
      </p:sp>
      <p:sp>
        <p:nvSpPr>
          <p:cNvPr id="5" name="Footer Placeholder 4">
            <a:extLst>
              <a:ext uri="{FF2B5EF4-FFF2-40B4-BE49-F238E27FC236}">
                <a16:creationId xmlns:a16="http://schemas.microsoft.com/office/drawing/2014/main" id="{307AEA59-4D9D-C847-9EB8-CB46F92C2C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FC8A68-BDBD-D748-8F2D-88FA1CE9C0B4}"/>
              </a:ext>
            </a:extLst>
          </p:cNvPr>
          <p:cNvSpPr>
            <a:spLocks noGrp="1"/>
          </p:cNvSpPr>
          <p:nvPr>
            <p:ph type="sldNum" sz="quarter" idx="12"/>
          </p:nvPr>
        </p:nvSpPr>
        <p:spPr/>
        <p:txBody>
          <a:bodyPr/>
          <a:lstStyle/>
          <a:p>
            <a:fld id="{DD9795CA-3B14-1743-9D77-3749F175CE17}" type="slidenum">
              <a:rPr lang="en-US" smtClean="0"/>
              <a:t>‹#›</a:t>
            </a:fld>
            <a:endParaRPr lang="en-US"/>
          </a:p>
        </p:txBody>
      </p:sp>
    </p:spTree>
    <p:extLst>
      <p:ext uri="{BB962C8B-B14F-4D97-AF65-F5344CB8AC3E}">
        <p14:creationId xmlns:p14="http://schemas.microsoft.com/office/powerpoint/2010/main" val="2987970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78932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grpSp>
        <p:nvGrpSpPr>
          <p:cNvPr id="7" name="组合 6"/>
          <p:cNvGrpSpPr/>
          <p:nvPr userDrawn="1"/>
        </p:nvGrpSpPr>
        <p:grpSpPr>
          <a:xfrm>
            <a:off x="450015" y="244886"/>
            <a:ext cx="704500" cy="646383"/>
            <a:chOff x="1417110" y="1933669"/>
            <a:chExt cx="1827515" cy="1676757"/>
          </a:xfrm>
        </p:grpSpPr>
        <p:sp>
          <p:nvSpPr>
            <p:cNvPr id="8" name="椭圆 7"/>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椭圆 8"/>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椭圆 9"/>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椭圆 10"/>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椭圆 11"/>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椭圆 12"/>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9" name="组合 18"/>
          <p:cNvGrpSpPr/>
          <p:nvPr userDrawn="1"/>
        </p:nvGrpSpPr>
        <p:grpSpPr>
          <a:xfrm>
            <a:off x="5770161" y="6656158"/>
            <a:ext cx="692257" cy="126133"/>
            <a:chOff x="3510366" y="-2733"/>
            <a:chExt cx="1300959" cy="237042"/>
          </a:xfrm>
        </p:grpSpPr>
        <p:sp>
          <p:nvSpPr>
            <p:cNvPr id="20" name="椭圆 19"/>
            <p:cNvSpPr/>
            <p:nvPr userDrawn="1"/>
          </p:nvSpPr>
          <p:spPr>
            <a:xfrm>
              <a:off x="3510366"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椭圆 20"/>
            <p:cNvSpPr/>
            <p:nvPr userDrawn="1"/>
          </p:nvSpPr>
          <p:spPr>
            <a:xfrm>
              <a:off x="3865005"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2" name="椭圆 21"/>
            <p:cNvSpPr/>
            <p:nvPr userDrawn="1"/>
          </p:nvSpPr>
          <p:spPr>
            <a:xfrm>
              <a:off x="4219644"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椭圆 22"/>
            <p:cNvSpPr/>
            <p:nvPr userDrawn="1"/>
          </p:nvSpPr>
          <p:spPr>
            <a:xfrm>
              <a:off x="4574283"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Tree>
    <p:extLst>
      <p:ext uri="{BB962C8B-B14F-4D97-AF65-F5344CB8AC3E}">
        <p14:creationId xmlns:p14="http://schemas.microsoft.com/office/powerpoint/2010/main" val="13557227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6C67D-DD08-5147-A0E7-FE9F9A353C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2E5D77-075F-C940-B936-DED0CCA19B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2840C1-CA2C-D84F-BF80-45E759053E86}"/>
              </a:ext>
            </a:extLst>
          </p:cNvPr>
          <p:cNvSpPr>
            <a:spLocks noGrp="1"/>
          </p:cNvSpPr>
          <p:nvPr>
            <p:ph type="dt" sz="half" idx="10"/>
          </p:nvPr>
        </p:nvSpPr>
        <p:spPr/>
        <p:txBody>
          <a:bodyPr/>
          <a:lstStyle/>
          <a:p>
            <a:fld id="{3933F1A5-12D2-A046-808E-57442533E4A9}" type="datetimeFigureOut">
              <a:rPr lang="en-US" smtClean="0"/>
              <a:t>1/5/22</a:t>
            </a:fld>
            <a:endParaRPr lang="en-US"/>
          </a:p>
        </p:txBody>
      </p:sp>
      <p:sp>
        <p:nvSpPr>
          <p:cNvPr id="5" name="Footer Placeholder 4">
            <a:extLst>
              <a:ext uri="{FF2B5EF4-FFF2-40B4-BE49-F238E27FC236}">
                <a16:creationId xmlns:a16="http://schemas.microsoft.com/office/drawing/2014/main" id="{8B20023C-53D0-3F44-8BF4-66C399E2DC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7B2C1D-8B23-B940-A73C-EDE8FF302CDD}"/>
              </a:ext>
            </a:extLst>
          </p:cNvPr>
          <p:cNvSpPr>
            <a:spLocks noGrp="1"/>
          </p:cNvSpPr>
          <p:nvPr>
            <p:ph type="sldNum" sz="quarter" idx="12"/>
          </p:nvPr>
        </p:nvSpPr>
        <p:spPr/>
        <p:txBody>
          <a:bodyPr/>
          <a:lstStyle/>
          <a:p>
            <a:fld id="{DD9795CA-3B14-1743-9D77-3749F175CE17}" type="slidenum">
              <a:rPr lang="en-US" smtClean="0"/>
              <a:t>‹#›</a:t>
            </a:fld>
            <a:endParaRPr lang="en-US"/>
          </a:p>
        </p:txBody>
      </p:sp>
    </p:spTree>
    <p:extLst>
      <p:ext uri="{BB962C8B-B14F-4D97-AF65-F5344CB8AC3E}">
        <p14:creationId xmlns:p14="http://schemas.microsoft.com/office/powerpoint/2010/main" val="4164510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249AA-152D-F74B-A560-296E1617A8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86D014-91FE-6D43-87F2-3DF0D1EDD8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69F79B5-339D-D049-9B1A-5FB50AB104BB}"/>
              </a:ext>
            </a:extLst>
          </p:cNvPr>
          <p:cNvSpPr>
            <a:spLocks noGrp="1"/>
          </p:cNvSpPr>
          <p:nvPr>
            <p:ph type="dt" sz="half" idx="10"/>
          </p:nvPr>
        </p:nvSpPr>
        <p:spPr/>
        <p:txBody>
          <a:bodyPr/>
          <a:lstStyle/>
          <a:p>
            <a:fld id="{3933F1A5-12D2-A046-808E-57442533E4A9}" type="datetimeFigureOut">
              <a:rPr lang="en-US" smtClean="0"/>
              <a:t>1/5/22</a:t>
            </a:fld>
            <a:endParaRPr lang="en-US"/>
          </a:p>
        </p:txBody>
      </p:sp>
      <p:sp>
        <p:nvSpPr>
          <p:cNvPr id="5" name="Footer Placeholder 4">
            <a:extLst>
              <a:ext uri="{FF2B5EF4-FFF2-40B4-BE49-F238E27FC236}">
                <a16:creationId xmlns:a16="http://schemas.microsoft.com/office/drawing/2014/main" id="{7BFB84F6-4081-8E4F-8510-8628F9FEF8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86A5B2-B2F2-C849-8676-38E43D626094}"/>
              </a:ext>
            </a:extLst>
          </p:cNvPr>
          <p:cNvSpPr>
            <a:spLocks noGrp="1"/>
          </p:cNvSpPr>
          <p:nvPr>
            <p:ph type="sldNum" sz="quarter" idx="12"/>
          </p:nvPr>
        </p:nvSpPr>
        <p:spPr/>
        <p:txBody>
          <a:bodyPr/>
          <a:lstStyle/>
          <a:p>
            <a:fld id="{DD9795CA-3B14-1743-9D77-3749F175CE17}" type="slidenum">
              <a:rPr lang="en-US" smtClean="0"/>
              <a:t>‹#›</a:t>
            </a:fld>
            <a:endParaRPr lang="en-US"/>
          </a:p>
        </p:txBody>
      </p:sp>
    </p:spTree>
    <p:extLst>
      <p:ext uri="{BB962C8B-B14F-4D97-AF65-F5344CB8AC3E}">
        <p14:creationId xmlns:p14="http://schemas.microsoft.com/office/powerpoint/2010/main" val="454608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C446F-87A9-FE4C-9785-BAD2642C5F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B14624-D044-5D4E-A6EA-B933C85840A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549A61-0C3D-BD42-B0DA-B02D8613CEC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21EB8F-17A9-0149-A15E-6510417340F5}"/>
              </a:ext>
            </a:extLst>
          </p:cNvPr>
          <p:cNvSpPr>
            <a:spLocks noGrp="1"/>
          </p:cNvSpPr>
          <p:nvPr>
            <p:ph type="dt" sz="half" idx="10"/>
          </p:nvPr>
        </p:nvSpPr>
        <p:spPr/>
        <p:txBody>
          <a:bodyPr/>
          <a:lstStyle/>
          <a:p>
            <a:fld id="{3933F1A5-12D2-A046-808E-57442533E4A9}" type="datetimeFigureOut">
              <a:rPr lang="en-US" smtClean="0"/>
              <a:t>1/5/22</a:t>
            </a:fld>
            <a:endParaRPr lang="en-US"/>
          </a:p>
        </p:txBody>
      </p:sp>
      <p:sp>
        <p:nvSpPr>
          <p:cNvPr id="6" name="Footer Placeholder 5">
            <a:extLst>
              <a:ext uri="{FF2B5EF4-FFF2-40B4-BE49-F238E27FC236}">
                <a16:creationId xmlns:a16="http://schemas.microsoft.com/office/drawing/2014/main" id="{3894B0C7-F3C2-A546-87DA-9636D9D358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1156DB-DF1D-9941-8DC7-FD413BED39D3}"/>
              </a:ext>
            </a:extLst>
          </p:cNvPr>
          <p:cNvSpPr>
            <a:spLocks noGrp="1"/>
          </p:cNvSpPr>
          <p:nvPr>
            <p:ph type="sldNum" sz="quarter" idx="12"/>
          </p:nvPr>
        </p:nvSpPr>
        <p:spPr/>
        <p:txBody>
          <a:bodyPr/>
          <a:lstStyle/>
          <a:p>
            <a:fld id="{DD9795CA-3B14-1743-9D77-3749F175CE17}" type="slidenum">
              <a:rPr lang="en-US" smtClean="0"/>
              <a:t>‹#›</a:t>
            </a:fld>
            <a:endParaRPr lang="en-US"/>
          </a:p>
        </p:txBody>
      </p:sp>
    </p:spTree>
    <p:extLst>
      <p:ext uri="{BB962C8B-B14F-4D97-AF65-F5344CB8AC3E}">
        <p14:creationId xmlns:p14="http://schemas.microsoft.com/office/powerpoint/2010/main" val="3707148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C61F5-55E2-B047-B6CD-A43762A5FE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1FF1B3-8997-BE47-827A-0F2EDB8F7F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8E186BA-CA8E-1547-B9DD-CC3C30E154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D037A9-FD0F-B44F-AC2D-AA50BFA303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0A356D7-8A82-4A48-9611-6EBB28F4E37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DDE6E7-F64F-874F-A4B6-40A3F8A34709}"/>
              </a:ext>
            </a:extLst>
          </p:cNvPr>
          <p:cNvSpPr>
            <a:spLocks noGrp="1"/>
          </p:cNvSpPr>
          <p:nvPr>
            <p:ph type="dt" sz="half" idx="10"/>
          </p:nvPr>
        </p:nvSpPr>
        <p:spPr/>
        <p:txBody>
          <a:bodyPr/>
          <a:lstStyle/>
          <a:p>
            <a:fld id="{3933F1A5-12D2-A046-808E-57442533E4A9}" type="datetimeFigureOut">
              <a:rPr lang="en-US" smtClean="0"/>
              <a:t>1/5/22</a:t>
            </a:fld>
            <a:endParaRPr lang="en-US"/>
          </a:p>
        </p:txBody>
      </p:sp>
      <p:sp>
        <p:nvSpPr>
          <p:cNvPr id="8" name="Footer Placeholder 7">
            <a:extLst>
              <a:ext uri="{FF2B5EF4-FFF2-40B4-BE49-F238E27FC236}">
                <a16:creationId xmlns:a16="http://schemas.microsoft.com/office/drawing/2014/main" id="{469E14FD-7CB2-EC4F-B3B4-6E11189CF2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772DAD-EEFD-834A-B115-921F62CBE0DD}"/>
              </a:ext>
            </a:extLst>
          </p:cNvPr>
          <p:cNvSpPr>
            <a:spLocks noGrp="1"/>
          </p:cNvSpPr>
          <p:nvPr>
            <p:ph type="sldNum" sz="quarter" idx="12"/>
          </p:nvPr>
        </p:nvSpPr>
        <p:spPr/>
        <p:txBody>
          <a:bodyPr/>
          <a:lstStyle/>
          <a:p>
            <a:fld id="{DD9795CA-3B14-1743-9D77-3749F175CE17}" type="slidenum">
              <a:rPr lang="en-US" smtClean="0"/>
              <a:t>‹#›</a:t>
            </a:fld>
            <a:endParaRPr lang="en-US"/>
          </a:p>
        </p:txBody>
      </p:sp>
    </p:spTree>
    <p:extLst>
      <p:ext uri="{BB962C8B-B14F-4D97-AF65-F5344CB8AC3E}">
        <p14:creationId xmlns:p14="http://schemas.microsoft.com/office/powerpoint/2010/main" val="1674693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61515-5661-934A-801D-2CB0D7F682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34AF9D-1F9B-364D-AA80-94D97792B22C}"/>
              </a:ext>
            </a:extLst>
          </p:cNvPr>
          <p:cNvSpPr>
            <a:spLocks noGrp="1"/>
          </p:cNvSpPr>
          <p:nvPr>
            <p:ph type="dt" sz="half" idx="10"/>
          </p:nvPr>
        </p:nvSpPr>
        <p:spPr/>
        <p:txBody>
          <a:bodyPr/>
          <a:lstStyle/>
          <a:p>
            <a:fld id="{3933F1A5-12D2-A046-808E-57442533E4A9}" type="datetimeFigureOut">
              <a:rPr lang="en-US" smtClean="0"/>
              <a:t>1/5/22</a:t>
            </a:fld>
            <a:endParaRPr lang="en-US"/>
          </a:p>
        </p:txBody>
      </p:sp>
      <p:sp>
        <p:nvSpPr>
          <p:cNvPr id="4" name="Footer Placeholder 3">
            <a:extLst>
              <a:ext uri="{FF2B5EF4-FFF2-40B4-BE49-F238E27FC236}">
                <a16:creationId xmlns:a16="http://schemas.microsoft.com/office/drawing/2014/main" id="{DAC5896D-57C9-DB4E-9B8B-143F140560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FB08BE-5790-C645-8C3D-8CA1394CB4A0}"/>
              </a:ext>
            </a:extLst>
          </p:cNvPr>
          <p:cNvSpPr>
            <a:spLocks noGrp="1"/>
          </p:cNvSpPr>
          <p:nvPr>
            <p:ph type="sldNum" sz="quarter" idx="12"/>
          </p:nvPr>
        </p:nvSpPr>
        <p:spPr/>
        <p:txBody>
          <a:bodyPr/>
          <a:lstStyle/>
          <a:p>
            <a:fld id="{DD9795CA-3B14-1743-9D77-3749F175CE17}" type="slidenum">
              <a:rPr lang="en-US" smtClean="0"/>
              <a:t>‹#›</a:t>
            </a:fld>
            <a:endParaRPr lang="en-US"/>
          </a:p>
        </p:txBody>
      </p:sp>
    </p:spTree>
    <p:extLst>
      <p:ext uri="{BB962C8B-B14F-4D97-AF65-F5344CB8AC3E}">
        <p14:creationId xmlns:p14="http://schemas.microsoft.com/office/powerpoint/2010/main" val="4171672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D44D5C-59FD-5747-B51A-359263B299BB}"/>
              </a:ext>
            </a:extLst>
          </p:cNvPr>
          <p:cNvSpPr>
            <a:spLocks noGrp="1"/>
          </p:cNvSpPr>
          <p:nvPr>
            <p:ph type="dt" sz="half" idx="10"/>
          </p:nvPr>
        </p:nvSpPr>
        <p:spPr/>
        <p:txBody>
          <a:bodyPr/>
          <a:lstStyle/>
          <a:p>
            <a:fld id="{3933F1A5-12D2-A046-808E-57442533E4A9}" type="datetimeFigureOut">
              <a:rPr lang="en-US" smtClean="0"/>
              <a:t>1/5/22</a:t>
            </a:fld>
            <a:endParaRPr lang="en-US"/>
          </a:p>
        </p:txBody>
      </p:sp>
      <p:sp>
        <p:nvSpPr>
          <p:cNvPr id="3" name="Footer Placeholder 2">
            <a:extLst>
              <a:ext uri="{FF2B5EF4-FFF2-40B4-BE49-F238E27FC236}">
                <a16:creationId xmlns:a16="http://schemas.microsoft.com/office/drawing/2014/main" id="{7DE6EC40-F80C-5442-BF84-825965AFA1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0B2176-54BB-F040-AB6D-6E2AAB87BCC6}"/>
              </a:ext>
            </a:extLst>
          </p:cNvPr>
          <p:cNvSpPr>
            <a:spLocks noGrp="1"/>
          </p:cNvSpPr>
          <p:nvPr>
            <p:ph type="sldNum" sz="quarter" idx="12"/>
          </p:nvPr>
        </p:nvSpPr>
        <p:spPr/>
        <p:txBody>
          <a:bodyPr/>
          <a:lstStyle/>
          <a:p>
            <a:fld id="{DD9795CA-3B14-1743-9D77-3749F175CE17}" type="slidenum">
              <a:rPr lang="en-US" smtClean="0"/>
              <a:t>‹#›</a:t>
            </a:fld>
            <a:endParaRPr lang="en-US"/>
          </a:p>
        </p:txBody>
      </p:sp>
    </p:spTree>
    <p:extLst>
      <p:ext uri="{BB962C8B-B14F-4D97-AF65-F5344CB8AC3E}">
        <p14:creationId xmlns:p14="http://schemas.microsoft.com/office/powerpoint/2010/main" val="300156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3F19D-0B62-F44E-BDB5-35A16B92B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4DA1BE-CB8D-9D42-8335-87B9950FDB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967621-E88F-FA43-8A7A-C2CA290C6E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186E60-3507-7A46-A847-01BFAF11F87E}"/>
              </a:ext>
            </a:extLst>
          </p:cNvPr>
          <p:cNvSpPr>
            <a:spLocks noGrp="1"/>
          </p:cNvSpPr>
          <p:nvPr>
            <p:ph type="dt" sz="half" idx="10"/>
          </p:nvPr>
        </p:nvSpPr>
        <p:spPr/>
        <p:txBody>
          <a:bodyPr/>
          <a:lstStyle/>
          <a:p>
            <a:fld id="{3933F1A5-12D2-A046-808E-57442533E4A9}" type="datetimeFigureOut">
              <a:rPr lang="en-US" smtClean="0"/>
              <a:t>1/5/22</a:t>
            </a:fld>
            <a:endParaRPr lang="en-US"/>
          </a:p>
        </p:txBody>
      </p:sp>
      <p:sp>
        <p:nvSpPr>
          <p:cNvPr id="6" name="Footer Placeholder 5">
            <a:extLst>
              <a:ext uri="{FF2B5EF4-FFF2-40B4-BE49-F238E27FC236}">
                <a16:creationId xmlns:a16="http://schemas.microsoft.com/office/drawing/2014/main" id="{264203C6-D9E9-E84E-A7ED-5586144C67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6EEE11-85E1-C04C-A8C2-7979B36FF819}"/>
              </a:ext>
            </a:extLst>
          </p:cNvPr>
          <p:cNvSpPr>
            <a:spLocks noGrp="1"/>
          </p:cNvSpPr>
          <p:nvPr>
            <p:ph type="sldNum" sz="quarter" idx="12"/>
          </p:nvPr>
        </p:nvSpPr>
        <p:spPr/>
        <p:txBody>
          <a:bodyPr/>
          <a:lstStyle/>
          <a:p>
            <a:fld id="{DD9795CA-3B14-1743-9D77-3749F175CE17}" type="slidenum">
              <a:rPr lang="en-US" smtClean="0"/>
              <a:t>‹#›</a:t>
            </a:fld>
            <a:endParaRPr lang="en-US"/>
          </a:p>
        </p:txBody>
      </p:sp>
    </p:spTree>
    <p:extLst>
      <p:ext uri="{BB962C8B-B14F-4D97-AF65-F5344CB8AC3E}">
        <p14:creationId xmlns:p14="http://schemas.microsoft.com/office/powerpoint/2010/main" val="1566429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E9547-DBD4-194F-9F94-B40A684939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33A793-B5F2-624D-8BBF-14063B65D6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EB4669-7ACD-2348-98E9-41603C315B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7AC5549-2E48-824E-B37D-4D2F2828E822}"/>
              </a:ext>
            </a:extLst>
          </p:cNvPr>
          <p:cNvSpPr>
            <a:spLocks noGrp="1"/>
          </p:cNvSpPr>
          <p:nvPr>
            <p:ph type="dt" sz="half" idx="10"/>
          </p:nvPr>
        </p:nvSpPr>
        <p:spPr/>
        <p:txBody>
          <a:bodyPr/>
          <a:lstStyle/>
          <a:p>
            <a:fld id="{3933F1A5-12D2-A046-808E-57442533E4A9}" type="datetimeFigureOut">
              <a:rPr lang="en-US" smtClean="0"/>
              <a:t>1/5/22</a:t>
            </a:fld>
            <a:endParaRPr lang="en-US"/>
          </a:p>
        </p:txBody>
      </p:sp>
      <p:sp>
        <p:nvSpPr>
          <p:cNvPr id="6" name="Footer Placeholder 5">
            <a:extLst>
              <a:ext uri="{FF2B5EF4-FFF2-40B4-BE49-F238E27FC236}">
                <a16:creationId xmlns:a16="http://schemas.microsoft.com/office/drawing/2014/main" id="{1E059C9E-D165-A142-AF8B-9C1BD5B0B5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8BBEE9-4709-DD43-9B06-C9FDBA0131DE}"/>
              </a:ext>
            </a:extLst>
          </p:cNvPr>
          <p:cNvSpPr>
            <a:spLocks noGrp="1"/>
          </p:cNvSpPr>
          <p:nvPr>
            <p:ph type="sldNum" sz="quarter" idx="12"/>
          </p:nvPr>
        </p:nvSpPr>
        <p:spPr/>
        <p:txBody>
          <a:bodyPr/>
          <a:lstStyle/>
          <a:p>
            <a:fld id="{DD9795CA-3B14-1743-9D77-3749F175CE17}" type="slidenum">
              <a:rPr lang="en-US" smtClean="0"/>
              <a:t>‹#›</a:t>
            </a:fld>
            <a:endParaRPr lang="en-US"/>
          </a:p>
        </p:txBody>
      </p:sp>
    </p:spTree>
    <p:extLst>
      <p:ext uri="{BB962C8B-B14F-4D97-AF65-F5344CB8AC3E}">
        <p14:creationId xmlns:p14="http://schemas.microsoft.com/office/powerpoint/2010/main" val="1902749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245AF5-AE2E-2344-9F95-8A3D15BBEA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7F1242-3636-FF4E-89A1-1DD4E55988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2F1FC1-8C7C-844A-AAED-7EF574511F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33F1A5-12D2-A046-808E-57442533E4A9}" type="datetimeFigureOut">
              <a:rPr lang="en-US" smtClean="0"/>
              <a:t>1/5/22</a:t>
            </a:fld>
            <a:endParaRPr lang="en-US"/>
          </a:p>
        </p:txBody>
      </p:sp>
      <p:sp>
        <p:nvSpPr>
          <p:cNvPr id="5" name="Footer Placeholder 4">
            <a:extLst>
              <a:ext uri="{FF2B5EF4-FFF2-40B4-BE49-F238E27FC236}">
                <a16:creationId xmlns:a16="http://schemas.microsoft.com/office/drawing/2014/main" id="{824AEA2B-D32C-924B-976F-87DFA76312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40B588-1160-004A-90FC-0238C8015A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9795CA-3B14-1743-9D77-3749F175CE17}" type="slidenum">
              <a:rPr lang="en-US" smtClean="0"/>
              <a:t>‹#›</a:t>
            </a:fld>
            <a:endParaRPr lang="en-US"/>
          </a:p>
        </p:txBody>
      </p:sp>
    </p:spTree>
    <p:extLst>
      <p:ext uri="{BB962C8B-B14F-4D97-AF65-F5344CB8AC3E}">
        <p14:creationId xmlns:p14="http://schemas.microsoft.com/office/powerpoint/2010/main" val="1852162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5"/>
          <p:cNvSpPr txBox="1">
            <a:spLocks noChangeArrowheads="1"/>
          </p:cNvSpPr>
          <p:nvPr/>
        </p:nvSpPr>
        <p:spPr bwMode="auto">
          <a:xfrm>
            <a:off x="890198" y="2072682"/>
            <a:ext cx="10368021" cy="8206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lnSpc>
                <a:spcPct val="150000"/>
              </a:lnSpc>
              <a:spcBef>
                <a:spcPct val="0"/>
              </a:spcBef>
              <a:spcAft>
                <a:spcPct val="0"/>
              </a:spcAft>
              <a:defRPr/>
            </a:pPr>
            <a:r>
              <a:rPr lang="en-CA" altLang="en-US" sz="3600" b="1" kern="0" dirty="0">
                <a:solidFill>
                  <a:srgbClr val="2E4864"/>
                </a:solidFill>
                <a:latin typeface="Arial"/>
                <a:cs typeface="Arial"/>
              </a:rPr>
              <a:t>CS 886 Deep Learning for Biotechnology</a:t>
            </a:r>
          </a:p>
        </p:txBody>
      </p:sp>
      <p:sp>
        <p:nvSpPr>
          <p:cNvPr id="6" name="文本框 6"/>
          <p:cNvSpPr txBox="1">
            <a:spLocks noChangeArrowheads="1"/>
          </p:cNvSpPr>
          <p:nvPr/>
        </p:nvSpPr>
        <p:spPr bwMode="auto">
          <a:xfrm>
            <a:off x="4099064" y="4453598"/>
            <a:ext cx="405249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CA" altLang="zh-CN" sz="1800" dirty="0">
                <a:solidFill>
                  <a:srgbClr val="265489"/>
                </a:solidFill>
                <a:latin typeface="+mn-lt"/>
                <a:ea typeface="方正兰亭黑_GBK"/>
              </a:rPr>
              <a:t>Ming Li</a:t>
            </a:r>
          </a:p>
        </p:txBody>
      </p:sp>
      <p:cxnSp>
        <p:nvCxnSpPr>
          <p:cNvPr id="8" name="直接连接符 7"/>
          <p:cNvCxnSpPr/>
          <p:nvPr/>
        </p:nvCxnSpPr>
        <p:spPr>
          <a:xfrm>
            <a:off x="5809638" y="3872737"/>
            <a:ext cx="604299"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5E5750BB-1139-7A4A-B316-85AA96FAE114}"/>
              </a:ext>
            </a:extLst>
          </p:cNvPr>
          <p:cNvGrpSpPr>
            <a:grpSpLocks noChangeAspect="1"/>
          </p:cNvGrpSpPr>
          <p:nvPr/>
        </p:nvGrpSpPr>
        <p:grpSpPr>
          <a:xfrm>
            <a:off x="11022136" y="176464"/>
            <a:ext cx="1489596" cy="1018171"/>
            <a:chOff x="1669784" y="2578226"/>
            <a:chExt cx="3655480" cy="2498600"/>
          </a:xfrm>
        </p:grpSpPr>
        <p:sp>
          <p:nvSpPr>
            <p:cNvPr id="13" name="椭圆 7">
              <a:extLst>
                <a:ext uri="{FF2B5EF4-FFF2-40B4-BE49-F238E27FC236}">
                  <a16:creationId xmlns:a16="http://schemas.microsoft.com/office/drawing/2014/main" id="{FFC88CD1-6982-F942-8E4A-4FD57280E1CC}"/>
                </a:ext>
              </a:extLst>
            </p:cNvPr>
            <p:cNvSpPr/>
            <p:nvPr/>
          </p:nvSpPr>
          <p:spPr>
            <a:xfrm>
              <a:off x="1989034" y="2578226"/>
              <a:ext cx="2235676" cy="2235676"/>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椭圆 23">
              <a:extLst>
                <a:ext uri="{FF2B5EF4-FFF2-40B4-BE49-F238E27FC236}">
                  <a16:creationId xmlns:a16="http://schemas.microsoft.com/office/drawing/2014/main" id="{32E5E342-2429-ED4C-B106-F2C8F0B58E81}"/>
                </a:ext>
              </a:extLst>
            </p:cNvPr>
            <p:cNvSpPr/>
            <p:nvPr/>
          </p:nvSpPr>
          <p:spPr>
            <a:xfrm>
              <a:off x="2249135" y="2824389"/>
              <a:ext cx="1743351" cy="174335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cxnSp>
          <p:nvCxnSpPr>
            <p:cNvPr id="15" name="直接连接符 2">
              <a:extLst>
                <a:ext uri="{FF2B5EF4-FFF2-40B4-BE49-F238E27FC236}">
                  <a16:creationId xmlns:a16="http://schemas.microsoft.com/office/drawing/2014/main" id="{B9595050-FD09-BA46-B8E6-C5AB270B64D9}"/>
                </a:ext>
              </a:extLst>
            </p:cNvPr>
            <p:cNvCxnSpPr/>
            <p:nvPr/>
          </p:nvCxnSpPr>
          <p:spPr>
            <a:xfrm>
              <a:off x="4869389" y="3491025"/>
              <a:ext cx="45587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椭圆 24">
              <a:extLst>
                <a:ext uri="{FF2B5EF4-FFF2-40B4-BE49-F238E27FC236}">
                  <a16:creationId xmlns:a16="http://schemas.microsoft.com/office/drawing/2014/main" id="{07518128-FF2E-B34C-9A89-5949F0B40B3B}"/>
                </a:ext>
              </a:extLst>
            </p:cNvPr>
            <p:cNvSpPr/>
            <p:nvPr/>
          </p:nvSpPr>
          <p:spPr>
            <a:xfrm>
              <a:off x="3697242" y="2592797"/>
              <a:ext cx="520689" cy="520689"/>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25">
              <a:extLst>
                <a:ext uri="{FF2B5EF4-FFF2-40B4-BE49-F238E27FC236}">
                  <a16:creationId xmlns:a16="http://schemas.microsoft.com/office/drawing/2014/main" id="{1B39468D-744A-F449-92E5-88A46761D28C}"/>
                </a:ext>
              </a:extLst>
            </p:cNvPr>
            <p:cNvSpPr/>
            <p:nvPr/>
          </p:nvSpPr>
          <p:spPr>
            <a:xfrm>
              <a:off x="1889481" y="3015197"/>
              <a:ext cx="382375" cy="382375"/>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27">
              <a:extLst>
                <a:ext uri="{FF2B5EF4-FFF2-40B4-BE49-F238E27FC236}">
                  <a16:creationId xmlns:a16="http://schemas.microsoft.com/office/drawing/2014/main" id="{C2407801-29A1-2142-AFB6-61670D6BB9BA}"/>
                </a:ext>
              </a:extLst>
            </p:cNvPr>
            <p:cNvSpPr/>
            <p:nvPr/>
          </p:nvSpPr>
          <p:spPr>
            <a:xfrm>
              <a:off x="1698293" y="4863033"/>
              <a:ext cx="213793" cy="21379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28">
              <a:extLst>
                <a:ext uri="{FF2B5EF4-FFF2-40B4-BE49-F238E27FC236}">
                  <a16:creationId xmlns:a16="http://schemas.microsoft.com/office/drawing/2014/main" id="{3F852D37-BF8E-FE4B-927C-116A82A4A102}"/>
                </a:ext>
              </a:extLst>
            </p:cNvPr>
            <p:cNvSpPr/>
            <p:nvPr/>
          </p:nvSpPr>
          <p:spPr>
            <a:xfrm>
              <a:off x="2249135" y="4410935"/>
              <a:ext cx="294040" cy="29404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椭圆 29">
              <a:extLst>
                <a:ext uri="{FF2B5EF4-FFF2-40B4-BE49-F238E27FC236}">
                  <a16:creationId xmlns:a16="http://schemas.microsoft.com/office/drawing/2014/main" id="{008804E9-75AF-6F47-9B64-2E1364902610}"/>
                </a:ext>
              </a:extLst>
            </p:cNvPr>
            <p:cNvSpPr/>
            <p:nvPr/>
          </p:nvSpPr>
          <p:spPr>
            <a:xfrm>
              <a:off x="4021772" y="3972331"/>
              <a:ext cx="304395" cy="304395"/>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2" name="椭圆 30">
              <a:extLst>
                <a:ext uri="{FF2B5EF4-FFF2-40B4-BE49-F238E27FC236}">
                  <a16:creationId xmlns:a16="http://schemas.microsoft.com/office/drawing/2014/main" id="{69F49EA9-8706-B24A-AB19-01B5E0ED5B8F}"/>
                </a:ext>
              </a:extLst>
            </p:cNvPr>
            <p:cNvSpPr/>
            <p:nvPr/>
          </p:nvSpPr>
          <p:spPr>
            <a:xfrm>
              <a:off x="3786429" y="4799329"/>
              <a:ext cx="206056" cy="20605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椭圆 31">
              <a:extLst>
                <a:ext uri="{FF2B5EF4-FFF2-40B4-BE49-F238E27FC236}">
                  <a16:creationId xmlns:a16="http://schemas.microsoft.com/office/drawing/2014/main" id="{FD7DA6E3-B3C0-BF42-A5FD-87CE0CDD77BB}"/>
                </a:ext>
              </a:extLst>
            </p:cNvPr>
            <p:cNvSpPr/>
            <p:nvPr/>
          </p:nvSpPr>
          <p:spPr>
            <a:xfrm>
              <a:off x="1669784" y="3972331"/>
              <a:ext cx="132944" cy="132944"/>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0" name="文本框 6">
            <a:extLst>
              <a:ext uri="{FF2B5EF4-FFF2-40B4-BE49-F238E27FC236}">
                <a16:creationId xmlns:a16="http://schemas.microsoft.com/office/drawing/2014/main" id="{F9FBD350-A084-44B5-9A1B-DA71CB41DC5B}"/>
              </a:ext>
            </a:extLst>
          </p:cNvPr>
          <p:cNvSpPr txBox="1">
            <a:spLocks noChangeArrowheads="1"/>
          </p:cNvSpPr>
          <p:nvPr/>
        </p:nvSpPr>
        <p:spPr bwMode="auto">
          <a:xfrm>
            <a:off x="564943" y="66938"/>
            <a:ext cx="1276311"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CA" altLang="ja-JP" sz="1600" dirty="0">
                <a:solidFill>
                  <a:srgbClr val="265489"/>
                </a:solidFill>
                <a:latin typeface="+mn-lt"/>
                <a:ea typeface="方正兰亭黑_GBK"/>
              </a:rPr>
              <a:t>Jan. 27, 2022</a:t>
            </a:r>
            <a:endParaRPr lang="en-US" altLang="ja-JP" sz="1600" dirty="0">
              <a:solidFill>
                <a:srgbClr val="265489"/>
              </a:solidFill>
              <a:latin typeface="+mn-lt"/>
              <a:ea typeface="方正兰亭黑_GBK"/>
            </a:endParaRPr>
          </a:p>
          <a:p>
            <a:pPr algn="ctr" fontAlgn="base">
              <a:spcBef>
                <a:spcPct val="0"/>
              </a:spcBef>
              <a:spcAft>
                <a:spcPct val="0"/>
              </a:spcAft>
              <a:defRPr/>
            </a:pPr>
            <a:endParaRPr lang="en-CA" altLang="ja-JP" sz="1800" dirty="0">
              <a:solidFill>
                <a:srgbClr val="265489"/>
              </a:solidFill>
              <a:latin typeface="+mn-lt"/>
              <a:ea typeface="方正兰亭黑_GBK"/>
            </a:endParaRPr>
          </a:p>
        </p:txBody>
      </p:sp>
    </p:spTree>
    <p:extLst>
      <p:ext uri="{BB962C8B-B14F-4D97-AF65-F5344CB8AC3E}">
        <p14:creationId xmlns:p14="http://schemas.microsoft.com/office/powerpoint/2010/main" val="22989562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62">
            <a:extLst>
              <a:ext uri="{FF2B5EF4-FFF2-40B4-BE49-F238E27FC236}">
                <a16:creationId xmlns:a16="http://schemas.microsoft.com/office/drawing/2014/main" id="{F3C27A0D-0AFB-DE48-8BE3-D4C99614EA1A}"/>
              </a:ext>
            </a:extLst>
          </p:cNvPr>
          <p:cNvSpPr txBox="1">
            <a:spLocks noChangeArrowheads="1"/>
          </p:cNvSpPr>
          <p:nvPr/>
        </p:nvSpPr>
        <p:spPr bwMode="auto">
          <a:xfrm>
            <a:off x="1539876" y="65088"/>
            <a:ext cx="8823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itchFamily="2"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ClrTx/>
              <a:buFontTx/>
              <a:buNone/>
            </a:pPr>
            <a:r>
              <a:rPr lang="en-CA" altLang="en-US">
                <a:solidFill>
                  <a:srgbClr val="FF0000"/>
                </a:solidFill>
                <a:latin typeface="Trebuchet MS" panose="020B0703020202090204" pitchFamily="34" charset="0"/>
              </a:rPr>
              <a:t>A small game (how to do </a:t>
            </a:r>
            <a:r>
              <a:rPr lang="en-CA" altLang="en-US" i="1">
                <a:solidFill>
                  <a:srgbClr val="FF0000"/>
                </a:solidFill>
                <a:latin typeface="Trebuchet MS" panose="020B0703020202090204" pitchFamily="34" charset="0"/>
              </a:rPr>
              <a:t>de novo </a:t>
            </a:r>
            <a:r>
              <a:rPr lang="en-CA" altLang="en-US">
                <a:solidFill>
                  <a:srgbClr val="FF0000"/>
                </a:solidFill>
                <a:latin typeface="Trebuchet MS" panose="020B0703020202090204" pitchFamily="34" charset="0"/>
              </a:rPr>
              <a:t>sequencing):</a:t>
            </a:r>
            <a:endParaRPr lang="en-US" altLang="en-US">
              <a:latin typeface="Trebuchet MS" panose="020B0703020202090204" pitchFamily="34" charset="0"/>
            </a:endParaRPr>
          </a:p>
        </p:txBody>
      </p:sp>
      <p:cxnSp>
        <p:nvCxnSpPr>
          <p:cNvPr id="64" name="Straight Connector 63">
            <a:extLst>
              <a:ext uri="{FF2B5EF4-FFF2-40B4-BE49-F238E27FC236}">
                <a16:creationId xmlns:a16="http://schemas.microsoft.com/office/drawing/2014/main" id="{63AA6DAF-429F-F24B-94C6-A0BB61851008}"/>
              </a:ext>
            </a:extLst>
          </p:cNvPr>
          <p:cNvCxnSpPr/>
          <p:nvPr/>
        </p:nvCxnSpPr>
        <p:spPr>
          <a:xfrm>
            <a:off x="1524000" y="758825"/>
            <a:ext cx="9144000" cy="0"/>
          </a:xfrm>
          <a:prstGeom prst="line">
            <a:avLst/>
          </a:prstGeom>
          <a:ln w="57150" cmpd="thickThi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387" name="TextBox 4">
            <a:extLst>
              <a:ext uri="{FF2B5EF4-FFF2-40B4-BE49-F238E27FC236}">
                <a16:creationId xmlns:a16="http://schemas.microsoft.com/office/drawing/2014/main" id="{BB725B8A-23C6-B448-B6DB-6C71D3F73E22}"/>
              </a:ext>
            </a:extLst>
          </p:cNvPr>
          <p:cNvSpPr txBox="1">
            <a:spLocks noChangeArrowheads="1"/>
          </p:cNvSpPr>
          <p:nvPr/>
        </p:nvSpPr>
        <p:spPr bwMode="auto">
          <a:xfrm>
            <a:off x="1676400" y="914401"/>
            <a:ext cx="8763000"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accent1"/>
              </a:buClr>
              <a:buFont typeface="Wingdings" pitchFamily="2"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lnSpc>
                <a:spcPct val="150000"/>
              </a:lnSpc>
              <a:spcBef>
                <a:spcPct val="0"/>
              </a:spcBef>
              <a:buClrTx/>
              <a:buFont typeface="Times New Roman" panose="02020603050405020304" pitchFamily="18" charset="0"/>
              <a:buAutoNum type="arabicPeriod"/>
            </a:pPr>
            <a:r>
              <a:rPr lang="en-US" altLang="en-US" sz="2400">
                <a:solidFill>
                  <a:srgbClr val="000090"/>
                </a:solidFill>
                <a:latin typeface="Trebuchet MS" panose="020B0703020202090204" pitchFamily="34" charset="0"/>
              </a:rPr>
              <a:t>Given price list:</a:t>
            </a:r>
          </a:p>
          <a:p>
            <a:pPr lvl="1" eaLnBrk="1" hangingPunct="1">
              <a:lnSpc>
                <a:spcPct val="150000"/>
              </a:lnSpc>
              <a:spcBef>
                <a:spcPct val="0"/>
              </a:spcBef>
              <a:buClrTx/>
              <a:buFont typeface="Times New Roman" panose="02020603050405020304" pitchFamily="18" charset="0"/>
              <a:buAutoNum type="arabicPeriod"/>
            </a:pPr>
            <a:r>
              <a:rPr lang="en-US" altLang="en-US" sz="2400">
                <a:solidFill>
                  <a:srgbClr val="000090"/>
                </a:solidFill>
                <a:latin typeface="Trebuchet MS" panose="020B0703020202090204" pitchFamily="34" charset="0"/>
                <a:ea typeface="ＭＳ Ｐゴシック" panose="020B0600070205080204" pitchFamily="34" charset="-128"/>
              </a:rPr>
              <a:t>Apple: $2 each</a:t>
            </a:r>
          </a:p>
          <a:p>
            <a:pPr lvl="1" eaLnBrk="1" hangingPunct="1">
              <a:lnSpc>
                <a:spcPct val="150000"/>
              </a:lnSpc>
              <a:spcBef>
                <a:spcPct val="0"/>
              </a:spcBef>
              <a:buClrTx/>
              <a:buFont typeface="Times New Roman" panose="02020603050405020304" pitchFamily="18" charset="0"/>
              <a:buAutoNum type="arabicPeriod"/>
            </a:pPr>
            <a:r>
              <a:rPr lang="en-US" altLang="en-US" sz="2400">
                <a:solidFill>
                  <a:srgbClr val="000090"/>
                </a:solidFill>
                <a:latin typeface="Trebuchet MS" panose="020B0703020202090204" pitchFamily="34" charset="0"/>
                <a:ea typeface="ＭＳ Ｐゴシック" panose="020B0600070205080204" pitchFamily="34" charset="-128"/>
              </a:rPr>
              <a:t>Orange: $3 each</a:t>
            </a:r>
          </a:p>
          <a:p>
            <a:pPr eaLnBrk="1" hangingPunct="1">
              <a:lnSpc>
                <a:spcPct val="150000"/>
              </a:lnSpc>
              <a:spcBef>
                <a:spcPct val="0"/>
              </a:spcBef>
              <a:buClrTx/>
              <a:buFont typeface="Times New Roman" panose="02020603050405020304" pitchFamily="18" charset="0"/>
              <a:buAutoNum type="arabicPeriod"/>
            </a:pPr>
            <a:r>
              <a:rPr lang="en-US" altLang="en-US" sz="2400">
                <a:solidFill>
                  <a:srgbClr val="000090"/>
                </a:solidFill>
                <a:latin typeface="Trebuchet MS" panose="020B0703020202090204" pitchFamily="34" charset="0"/>
              </a:rPr>
              <a:t>Question: What fruits did we buy, If we know</a:t>
            </a:r>
          </a:p>
          <a:p>
            <a:pPr lvl="1" eaLnBrk="1" hangingPunct="1">
              <a:lnSpc>
                <a:spcPct val="150000"/>
              </a:lnSpc>
              <a:spcBef>
                <a:spcPct val="0"/>
              </a:spcBef>
              <a:buClrTx/>
              <a:buFont typeface="Times New Roman" panose="02020603050405020304" pitchFamily="18" charset="0"/>
              <a:buAutoNum type="arabicPeriod"/>
            </a:pPr>
            <a:r>
              <a:rPr lang="en-US" altLang="en-US" sz="2400">
                <a:solidFill>
                  <a:srgbClr val="000090"/>
                </a:solidFill>
                <a:latin typeface="Trebuchet MS" panose="020B0703020202090204" pitchFamily="34" charset="0"/>
                <a:ea typeface="ＭＳ Ｐゴシック" panose="020B0600070205080204" pitchFamily="34" charset="-128"/>
              </a:rPr>
              <a:t>Total spending $10</a:t>
            </a:r>
          </a:p>
          <a:p>
            <a:pPr lvl="1" eaLnBrk="1" hangingPunct="1">
              <a:lnSpc>
                <a:spcPct val="150000"/>
              </a:lnSpc>
              <a:spcBef>
                <a:spcPct val="0"/>
              </a:spcBef>
              <a:buClrTx/>
              <a:buFont typeface="Times New Roman" panose="02020603050405020304" pitchFamily="18" charset="0"/>
              <a:buAutoNum type="arabicPeriod"/>
            </a:pPr>
            <a:r>
              <a:rPr lang="en-US" altLang="en-US" sz="2400">
                <a:solidFill>
                  <a:srgbClr val="000090"/>
                </a:solidFill>
                <a:latin typeface="Trebuchet MS" panose="020B0703020202090204" pitchFamily="34" charset="0"/>
                <a:ea typeface="ＭＳ Ｐゴシック" panose="020B0600070205080204" pitchFamily="34" charset="-128"/>
              </a:rPr>
              <a:t>First fruit $2</a:t>
            </a:r>
          </a:p>
          <a:p>
            <a:pPr lvl="1" eaLnBrk="1" hangingPunct="1">
              <a:lnSpc>
                <a:spcPct val="150000"/>
              </a:lnSpc>
              <a:spcBef>
                <a:spcPct val="0"/>
              </a:spcBef>
              <a:buClrTx/>
              <a:buFont typeface="Times New Roman" panose="02020603050405020304" pitchFamily="18" charset="0"/>
              <a:buAutoNum type="arabicPeriod"/>
            </a:pPr>
            <a:r>
              <a:rPr lang="en-US" altLang="en-US" sz="2400">
                <a:solidFill>
                  <a:srgbClr val="000090"/>
                </a:solidFill>
                <a:latin typeface="Trebuchet MS" panose="020B0703020202090204" pitchFamily="34" charset="0"/>
                <a:ea typeface="ＭＳ Ｐゴシック" panose="020B0600070205080204" pitchFamily="34" charset="-128"/>
              </a:rPr>
              <a:t>First 2 fruits $5</a:t>
            </a:r>
          </a:p>
          <a:p>
            <a:pPr lvl="1" eaLnBrk="1" hangingPunct="1">
              <a:lnSpc>
                <a:spcPct val="150000"/>
              </a:lnSpc>
              <a:spcBef>
                <a:spcPct val="0"/>
              </a:spcBef>
              <a:buClrTx/>
              <a:buFont typeface="Times New Roman" panose="02020603050405020304" pitchFamily="18" charset="0"/>
              <a:buAutoNum type="arabicPeriod"/>
            </a:pPr>
            <a:r>
              <a:rPr lang="en-US" altLang="en-US" sz="2400">
                <a:solidFill>
                  <a:srgbClr val="000090"/>
                </a:solidFill>
                <a:latin typeface="Trebuchet MS" panose="020B0703020202090204" pitchFamily="34" charset="0"/>
                <a:ea typeface="ＭＳ Ｐゴシック" panose="020B0600070205080204" pitchFamily="34" charset="-128"/>
              </a:rPr>
              <a:t>First 3 fruits $8</a:t>
            </a:r>
          </a:p>
        </p:txBody>
      </p:sp>
      <p:sp>
        <p:nvSpPr>
          <p:cNvPr id="29700" name="Slide Number Placeholder 1">
            <a:extLst>
              <a:ext uri="{FF2B5EF4-FFF2-40B4-BE49-F238E27FC236}">
                <a16:creationId xmlns:a16="http://schemas.microsoft.com/office/drawing/2014/main" id="{FA72B598-A875-5349-A255-5E065E99DBA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Wingdings" pitchFamily="2"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ClrTx/>
              <a:buFontTx/>
              <a:buNone/>
            </a:pPr>
            <a:fld id="{04D50E75-6E11-2A4C-9E11-E74B64CEB8E7}" type="slidenum">
              <a:rPr lang="en-US" altLang="en-US" sz="1000"/>
              <a:pPr>
                <a:spcBef>
                  <a:spcPct val="0"/>
                </a:spcBef>
                <a:buClrTx/>
                <a:buFontTx/>
                <a:buNone/>
              </a:pPr>
              <a:t>10</a:t>
            </a:fld>
            <a:endParaRPr lang="en-US" altLang="en-US" sz="1000"/>
          </a:p>
        </p:txBody>
      </p:sp>
      <p:pic>
        <p:nvPicPr>
          <p:cNvPr id="11" name="Picture 10">
            <a:extLst>
              <a:ext uri="{FF2B5EF4-FFF2-40B4-BE49-F238E27FC236}">
                <a16:creationId xmlns:a16="http://schemas.microsoft.com/office/drawing/2014/main" id="{12CBD28C-A29B-B143-B5AC-312602F9C7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5486401"/>
            <a:ext cx="1676400"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7C6AD39C-1001-EF4D-B6B6-D7DD72811D9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5507038"/>
            <a:ext cx="1676400"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0B5B05CE-9A4F-CC49-BC6B-6032A4A544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20988" y="5445126"/>
            <a:ext cx="167481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a:extLst>
              <a:ext uri="{FF2B5EF4-FFF2-40B4-BE49-F238E27FC236}">
                <a16:creationId xmlns:a16="http://schemas.microsoft.com/office/drawing/2014/main" id="{ECF1195F-13A0-1945-A7EE-EAF55F0F5D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5486401"/>
            <a:ext cx="1600200"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463E4502-33D0-E345-8510-D0279C92C80F}"/>
              </a:ext>
            </a:extLst>
          </p:cNvPr>
          <p:cNvSpPr txBox="1">
            <a:spLocks noChangeArrowheads="1"/>
          </p:cNvSpPr>
          <p:nvPr/>
        </p:nvSpPr>
        <p:spPr bwMode="auto">
          <a:xfrm>
            <a:off x="8724900" y="5562600"/>
            <a:ext cx="18669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itchFamily="2"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ClrTx/>
              <a:buFontTx/>
              <a:buNone/>
            </a:pPr>
            <a:r>
              <a:rPr lang="en-CA" altLang="en-US" sz="2000">
                <a:solidFill>
                  <a:srgbClr val="0000FF"/>
                </a:solidFill>
              </a:rPr>
              <a:t>This is how we</a:t>
            </a:r>
          </a:p>
          <a:p>
            <a:pPr eaLnBrk="1" hangingPunct="1">
              <a:spcBef>
                <a:spcPct val="0"/>
              </a:spcBef>
              <a:buClrTx/>
              <a:buFontTx/>
              <a:buNone/>
            </a:pPr>
            <a:r>
              <a:rPr lang="en-CA" altLang="en-US" sz="2000">
                <a:solidFill>
                  <a:srgbClr val="0000FF"/>
                </a:solidFill>
              </a:rPr>
              <a:t>do </a:t>
            </a:r>
            <a:r>
              <a:rPr lang="en-CA" altLang="en-US" sz="2000" i="1">
                <a:solidFill>
                  <a:srgbClr val="0000FF"/>
                </a:solidFill>
              </a:rPr>
              <a:t>de novo </a:t>
            </a:r>
          </a:p>
          <a:p>
            <a:pPr eaLnBrk="1" hangingPunct="1">
              <a:spcBef>
                <a:spcPct val="0"/>
              </a:spcBef>
              <a:buClrTx/>
              <a:buFontTx/>
              <a:buNone/>
            </a:pPr>
            <a:r>
              <a:rPr lang="en-CA" altLang="en-US" sz="2000">
                <a:solidFill>
                  <a:srgbClr val="0000FF"/>
                </a:solidFill>
              </a:rPr>
              <a:t>sequencing</a:t>
            </a:r>
            <a:endParaRPr lang="en-US" altLang="en-US" sz="200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8C59BE1E-7D43-1748-9A5D-C5934B892C8D}"/>
              </a:ext>
            </a:extLst>
          </p:cNvPr>
          <p:cNvSpPr>
            <a:spLocks noGrp="1" noChangeArrowheads="1"/>
          </p:cNvSpPr>
          <p:nvPr>
            <p:ph type="title"/>
          </p:nvPr>
        </p:nvSpPr>
        <p:spPr>
          <a:xfrm>
            <a:off x="1676400" y="152400"/>
            <a:ext cx="8991600" cy="1143000"/>
          </a:xfrm>
        </p:spPr>
        <p:txBody>
          <a:bodyPr/>
          <a:lstStyle/>
          <a:p>
            <a:pPr eaLnBrk="1" hangingPunct="1"/>
            <a:r>
              <a:rPr lang="en-CA" altLang="en-US" sz="3600" i="1">
                <a:ea typeface="宋体" panose="02010600030101010101" pitchFamily="2" charset="-122"/>
              </a:rPr>
              <a:t>De novo </a:t>
            </a:r>
            <a:r>
              <a:rPr lang="en-CA" altLang="en-US" sz="3600">
                <a:ea typeface="宋体" panose="02010600030101010101" pitchFamily="2" charset="-122"/>
              </a:rPr>
              <a:t>peptide sequencing using MS </a:t>
            </a:r>
            <a:br>
              <a:rPr lang="en-CA" altLang="en-US" sz="3600">
                <a:ea typeface="宋体" panose="02010600030101010101" pitchFamily="2" charset="-122"/>
              </a:rPr>
            </a:br>
            <a:r>
              <a:rPr lang="en-CA" altLang="en-US" sz="2000">
                <a:ea typeface="宋体" panose="02010600030101010101" pitchFamily="2" charset="-122"/>
              </a:rPr>
              <a:t>(DDA --- 1 peptide per spectrum)</a:t>
            </a:r>
            <a:endParaRPr lang="en-US" altLang="en-US" sz="2000">
              <a:ea typeface="ＭＳ Ｐゴシック" panose="020B0600070205080204" pitchFamily="34" charset="-128"/>
            </a:endParaRPr>
          </a:p>
        </p:txBody>
      </p:sp>
      <p:pic>
        <p:nvPicPr>
          <p:cNvPr id="30722" name="Picture 5">
            <a:extLst>
              <a:ext uri="{FF2B5EF4-FFF2-40B4-BE49-F238E27FC236}">
                <a16:creationId xmlns:a16="http://schemas.microsoft.com/office/drawing/2014/main" id="{60D3406C-650D-584D-BDFC-E4946B51BB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447801"/>
            <a:ext cx="7392988" cy="455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6">
            <a:extLst>
              <a:ext uri="{FF2B5EF4-FFF2-40B4-BE49-F238E27FC236}">
                <a16:creationId xmlns:a16="http://schemas.microsoft.com/office/drawing/2014/main" id="{B08BD974-BE54-6149-BC3B-E57BCDC1261C}"/>
              </a:ext>
            </a:extLst>
          </p:cNvPr>
          <p:cNvSpPr txBox="1">
            <a:spLocks noChangeArrowheads="1"/>
          </p:cNvSpPr>
          <p:nvPr/>
        </p:nvSpPr>
        <p:spPr bwMode="auto">
          <a:xfrm>
            <a:off x="1981201" y="6096000"/>
            <a:ext cx="8239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itchFamily="2"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2000">
                <a:solidFill>
                  <a:srgbClr val="FF0000"/>
                </a:solidFill>
              </a:rPr>
              <a:t>Task: From this picture, reconstruct the peptide sequence ANELLLNVK</a:t>
            </a:r>
          </a:p>
        </p:txBody>
      </p:sp>
      <p:sp>
        <p:nvSpPr>
          <p:cNvPr id="5" name="TextBox 6">
            <a:extLst>
              <a:ext uri="{FF2B5EF4-FFF2-40B4-BE49-F238E27FC236}">
                <a16:creationId xmlns:a16="http://schemas.microsoft.com/office/drawing/2014/main" id="{9405A2BA-8072-794F-AD31-B01F8D38FA40}"/>
              </a:ext>
            </a:extLst>
          </p:cNvPr>
          <p:cNvSpPr txBox="1">
            <a:spLocks noChangeArrowheads="1"/>
          </p:cNvSpPr>
          <p:nvPr/>
        </p:nvSpPr>
        <p:spPr bwMode="auto">
          <a:xfrm>
            <a:off x="1971675" y="6457950"/>
            <a:ext cx="7404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itchFamily="2"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2000" b="1">
                <a:solidFill>
                  <a:srgbClr val="FF0000"/>
                </a:solidFill>
              </a:rPr>
              <a:t>DIA: Overlap 3 of above spectrum, reconstruct 3 peptides!</a:t>
            </a:r>
          </a:p>
        </p:txBody>
      </p:sp>
      <p:sp>
        <p:nvSpPr>
          <p:cNvPr id="2" name="TextBox 1">
            <a:extLst>
              <a:ext uri="{FF2B5EF4-FFF2-40B4-BE49-F238E27FC236}">
                <a16:creationId xmlns:a16="http://schemas.microsoft.com/office/drawing/2014/main" id="{10D2CC87-CC8C-BB43-A380-FE86570488F6}"/>
              </a:ext>
            </a:extLst>
          </p:cNvPr>
          <p:cNvSpPr txBox="1">
            <a:spLocks noChangeArrowheads="1"/>
          </p:cNvSpPr>
          <p:nvPr/>
        </p:nvSpPr>
        <p:spPr bwMode="auto">
          <a:xfrm>
            <a:off x="3581401" y="1524000"/>
            <a:ext cx="1198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itchFamily="2"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800">
                <a:solidFill>
                  <a:srgbClr val="FF0000"/>
                </a:solidFill>
              </a:rPr>
              <a:t>one apple</a:t>
            </a:r>
          </a:p>
        </p:txBody>
      </p:sp>
      <p:cxnSp>
        <p:nvCxnSpPr>
          <p:cNvPr id="4" name="Straight Arrow Connector 3">
            <a:extLst>
              <a:ext uri="{FF2B5EF4-FFF2-40B4-BE49-F238E27FC236}">
                <a16:creationId xmlns:a16="http://schemas.microsoft.com/office/drawing/2014/main" id="{F203A01C-DECC-2F4C-97FB-5A2648F16E0C}"/>
              </a:ext>
            </a:extLst>
          </p:cNvPr>
          <p:cNvCxnSpPr>
            <a:cxnSpLocks noChangeShapeType="1"/>
            <a:stCxn id="2" idx="3"/>
          </p:cNvCxnSpPr>
          <p:nvPr/>
        </p:nvCxnSpPr>
        <p:spPr bwMode="auto">
          <a:xfrm>
            <a:off x="4779964" y="1708150"/>
            <a:ext cx="477837" cy="12065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p:spPr>
      </p:cxnSp>
      <p:sp>
        <p:nvSpPr>
          <p:cNvPr id="7" name="TextBox 6">
            <a:extLst>
              <a:ext uri="{FF2B5EF4-FFF2-40B4-BE49-F238E27FC236}">
                <a16:creationId xmlns:a16="http://schemas.microsoft.com/office/drawing/2014/main" id="{279EA6B4-ECDE-9D4D-A8C9-230EC3453371}"/>
              </a:ext>
            </a:extLst>
          </p:cNvPr>
          <p:cNvSpPr txBox="1">
            <a:spLocks noChangeArrowheads="1"/>
          </p:cNvSpPr>
          <p:nvPr/>
        </p:nvSpPr>
        <p:spPr bwMode="auto">
          <a:xfrm>
            <a:off x="3048001" y="1905000"/>
            <a:ext cx="1795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itchFamily="2"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800">
                <a:solidFill>
                  <a:srgbClr val="FF0000"/>
                </a:solidFill>
              </a:rPr>
              <a:t>apple + orange</a:t>
            </a:r>
          </a:p>
        </p:txBody>
      </p:sp>
      <p:cxnSp>
        <p:nvCxnSpPr>
          <p:cNvPr id="9" name="Straight Arrow Connector 8">
            <a:extLst>
              <a:ext uri="{FF2B5EF4-FFF2-40B4-BE49-F238E27FC236}">
                <a16:creationId xmlns:a16="http://schemas.microsoft.com/office/drawing/2014/main" id="{5CD2B155-3DD6-1941-8F7F-0ACC0423B391}"/>
              </a:ext>
            </a:extLst>
          </p:cNvPr>
          <p:cNvCxnSpPr>
            <a:cxnSpLocks noChangeShapeType="1"/>
            <a:stCxn id="7" idx="3"/>
          </p:cNvCxnSpPr>
          <p:nvPr/>
        </p:nvCxnSpPr>
        <p:spPr bwMode="auto">
          <a:xfrm flipV="1">
            <a:off x="4843464" y="2057400"/>
            <a:ext cx="414337" cy="3175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5" grpId="0"/>
      <p:bldP spid="2"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Straight Connector 63">
            <a:extLst>
              <a:ext uri="{FF2B5EF4-FFF2-40B4-BE49-F238E27FC236}">
                <a16:creationId xmlns:a16="http://schemas.microsoft.com/office/drawing/2014/main" id="{304942BF-BBD1-B74F-8BBE-87D9090693EF}"/>
              </a:ext>
            </a:extLst>
          </p:cNvPr>
          <p:cNvCxnSpPr/>
          <p:nvPr/>
        </p:nvCxnSpPr>
        <p:spPr>
          <a:xfrm>
            <a:off x="1524000" y="758825"/>
            <a:ext cx="9144000" cy="0"/>
          </a:xfrm>
          <a:prstGeom prst="line">
            <a:avLst/>
          </a:prstGeom>
          <a:ln w="57150" cmpd="thickThi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1746" name="Slide Number Placeholder 1">
            <a:extLst>
              <a:ext uri="{FF2B5EF4-FFF2-40B4-BE49-F238E27FC236}">
                <a16:creationId xmlns:a16="http://schemas.microsoft.com/office/drawing/2014/main" id="{98E3CA1B-1A20-F94A-84D2-53F24D63971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Wingdings" pitchFamily="2"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ClrTx/>
              <a:buFontTx/>
              <a:buNone/>
            </a:pPr>
            <a:fld id="{9D4804EF-E17F-4548-89F5-176234DB4654}" type="slidenum">
              <a:rPr lang="en-US" altLang="en-US" sz="1000"/>
              <a:pPr>
                <a:spcBef>
                  <a:spcPct val="0"/>
                </a:spcBef>
                <a:buClrTx/>
                <a:buFontTx/>
                <a:buNone/>
              </a:pPr>
              <a:t>12</a:t>
            </a:fld>
            <a:endParaRPr lang="en-US" altLang="en-US" sz="1000"/>
          </a:p>
        </p:txBody>
      </p:sp>
      <p:sp>
        <p:nvSpPr>
          <p:cNvPr id="31747" name="Title 1">
            <a:extLst>
              <a:ext uri="{FF2B5EF4-FFF2-40B4-BE49-F238E27FC236}">
                <a16:creationId xmlns:a16="http://schemas.microsoft.com/office/drawing/2014/main" id="{D62F0239-E074-5244-B855-81C59CE6C21C}"/>
              </a:ext>
            </a:extLst>
          </p:cNvPr>
          <p:cNvSpPr txBox="1">
            <a:spLocks/>
          </p:cNvSpPr>
          <p:nvPr/>
        </p:nvSpPr>
        <p:spPr bwMode="auto">
          <a:xfrm>
            <a:off x="1676400" y="152400"/>
            <a:ext cx="8305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Wingdings" pitchFamily="2"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a:spcBef>
                <a:spcPct val="0"/>
              </a:spcBef>
              <a:buClrTx/>
              <a:buFontTx/>
              <a:buNone/>
            </a:pPr>
            <a:r>
              <a:rPr lang="en-CA" altLang="en-US">
                <a:solidFill>
                  <a:schemeClr val="tx2"/>
                </a:solidFill>
              </a:rPr>
              <a:t>Optimization Algorithms in the past 20 years </a:t>
            </a:r>
            <a:endParaRPr lang="en-US" altLang="en-US">
              <a:solidFill>
                <a:schemeClr val="tx2"/>
              </a:solidFill>
            </a:endParaRPr>
          </a:p>
        </p:txBody>
      </p:sp>
      <p:sp>
        <p:nvSpPr>
          <p:cNvPr id="7" name="Content Placeholder 3">
            <a:extLst>
              <a:ext uri="{FF2B5EF4-FFF2-40B4-BE49-F238E27FC236}">
                <a16:creationId xmlns:a16="http://schemas.microsoft.com/office/drawing/2014/main" id="{EDE5A9C9-6B6A-4144-8BC5-55646DB1EFD2}"/>
              </a:ext>
            </a:extLst>
          </p:cNvPr>
          <p:cNvSpPr txBox="1">
            <a:spLocks/>
          </p:cNvSpPr>
          <p:nvPr/>
        </p:nvSpPr>
        <p:spPr bwMode="auto">
          <a:xfrm>
            <a:off x="1752600" y="1066801"/>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Wingdings" pitchFamily="2"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Font typeface="Wingdings" pitchFamily="2" charset="2"/>
              <a:buNone/>
            </a:pPr>
            <a:r>
              <a:rPr lang="en-US" altLang="en-US"/>
              <a:t>Try all peptides matching precursor weight</a:t>
            </a:r>
          </a:p>
          <a:p>
            <a:pPr>
              <a:buFont typeface="Wingdings" pitchFamily="2" charset="2"/>
              <a:buNone/>
            </a:pPr>
            <a:r>
              <a:rPr lang="en-US" altLang="en-US"/>
              <a:t>Subsequence match and then extend.</a:t>
            </a:r>
          </a:p>
          <a:p>
            <a:pPr>
              <a:buFont typeface="Wingdings" pitchFamily="2" charset="2"/>
              <a:buNone/>
            </a:pPr>
            <a:r>
              <a:rPr lang="en-US" altLang="en-US"/>
              <a:t>Graph theory, spectrum</a:t>
            </a:r>
          </a:p>
          <a:p>
            <a:pPr>
              <a:buFont typeface="Wingdings" pitchFamily="2" charset="2"/>
              <a:buNone/>
            </a:pPr>
            <a:r>
              <a:rPr lang="en-US" altLang="en-US"/>
              <a:t>Dynamic programming</a:t>
            </a:r>
          </a:p>
          <a:p>
            <a:pPr>
              <a:buFont typeface="Wingdings" pitchFamily="2" charset="2"/>
              <a:buNone/>
            </a:pPr>
            <a:r>
              <a:rPr lang="en-US" altLang="en-US"/>
              <a:t>HMM</a:t>
            </a:r>
          </a:p>
          <a:p>
            <a:pPr>
              <a:buFont typeface="Wingdings" pitchFamily="2" charset="2"/>
              <a:buNone/>
            </a:pPr>
            <a:r>
              <a:rPr lang="en-US" altLang="en-US"/>
              <a:t>Integer linear programming</a:t>
            </a:r>
          </a:p>
          <a:p>
            <a:pPr>
              <a:buFont typeface="Wingdings" pitchFamily="2" charset="2"/>
              <a:buNone/>
            </a:pPr>
            <a:r>
              <a:rPr lang="en-US" altLang="en-US"/>
              <a:t>Probabilistic network</a:t>
            </a:r>
          </a:p>
          <a:p>
            <a:pPr>
              <a:buFont typeface="Wingdings" pitchFamily="2" charset="2"/>
              <a:buNone/>
            </a:pPr>
            <a:r>
              <a:rPr lang="en-US" altLang="en-US"/>
              <a:t>For over 20 years, many optimization alg</a:t>
            </a:r>
            <a:r>
              <a:rPr lang="ja-JP" altLang="en-US"/>
              <a:t>’</a:t>
            </a:r>
            <a:r>
              <a:rPr lang="en-US" altLang="ja-JP"/>
              <a:t>s</a:t>
            </a:r>
          </a:p>
          <a:p>
            <a:pPr>
              <a:buFont typeface="Wingdings" pitchFamily="2" charset="2"/>
              <a:buNone/>
            </a:pPr>
            <a:endParaRPr lang="en-US" altLang="en-US"/>
          </a:p>
        </p:txBody>
      </p:sp>
      <p:sp>
        <p:nvSpPr>
          <p:cNvPr id="8" name="TextBox 7">
            <a:extLst>
              <a:ext uri="{FF2B5EF4-FFF2-40B4-BE49-F238E27FC236}">
                <a16:creationId xmlns:a16="http://schemas.microsoft.com/office/drawing/2014/main" id="{77C00495-0B24-3D4C-B7A1-20F2885FCD5A}"/>
              </a:ext>
            </a:extLst>
          </p:cNvPr>
          <p:cNvSpPr txBox="1">
            <a:spLocks noChangeArrowheads="1"/>
          </p:cNvSpPr>
          <p:nvPr/>
        </p:nvSpPr>
        <p:spPr bwMode="auto">
          <a:xfrm>
            <a:off x="2057401" y="2514600"/>
            <a:ext cx="66897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itchFamily="2"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3600">
                <a:solidFill>
                  <a:srgbClr val="FF0000"/>
                </a:solidFill>
              </a:rPr>
              <a:t>Time to Change: </a:t>
            </a:r>
          </a:p>
          <a:p>
            <a:pPr eaLnBrk="1" hangingPunct="1">
              <a:spcBef>
                <a:spcPct val="0"/>
              </a:spcBef>
              <a:buClrTx/>
              <a:buFontTx/>
              <a:buNone/>
            </a:pPr>
            <a:r>
              <a:rPr lang="en-US" altLang="en-US" sz="3600">
                <a:solidFill>
                  <a:srgbClr val="FF0000"/>
                </a:solidFill>
              </a:rPr>
              <a:t>Algorithm-centric to data-centric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7">
                                            <p:txEl>
                                              <p:pRg st="0" end="0"/>
                                            </p:txEl>
                                          </p:spTgt>
                                        </p:tgtEl>
                                      </p:cBhvr>
                                    </p:animEffect>
                                    <p:set>
                                      <p:cBhvr>
                                        <p:cTn id="7" dur="1" fill="hold">
                                          <p:stCondLst>
                                            <p:cond delay="499"/>
                                          </p:stCondLst>
                                        </p:cTn>
                                        <p:tgtEl>
                                          <p:spTgt spid="7">
                                            <p:txEl>
                                              <p:pRg st="0" end="0"/>
                                            </p:txEl>
                                          </p:spTgt>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7">
                                            <p:txEl>
                                              <p:pRg st="1" end="1"/>
                                            </p:txEl>
                                          </p:spTgt>
                                        </p:tgtEl>
                                      </p:cBhvr>
                                    </p:animEffect>
                                    <p:set>
                                      <p:cBhvr>
                                        <p:cTn id="10" dur="1" fill="hold">
                                          <p:stCondLst>
                                            <p:cond delay="499"/>
                                          </p:stCondLst>
                                        </p:cTn>
                                        <p:tgtEl>
                                          <p:spTgt spid="7">
                                            <p:txEl>
                                              <p:pRg st="1" end="1"/>
                                            </p:txEl>
                                          </p:spTgt>
                                        </p:tgtEl>
                                        <p:attrNameLst>
                                          <p:attrName>style.visibility</p:attrName>
                                        </p:attrNameLst>
                                      </p:cBhvr>
                                      <p:to>
                                        <p:strVal val="hidden"/>
                                      </p:to>
                                    </p:set>
                                  </p:childTnLst>
                                </p:cTn>
                              </p:par>
                              <p:par>
                                <p:cTn id="11" presetID="3" presetClass="exit" presetSubtype="10" fill="hold" nodeType="withEffect">
                                  <p:stCondLst>
                                    <p:cond delay="0"/>
                                  </p:stCondLst>
                                  <p:childTnLst>
                                    <p:animEffect transition="out" filter="blinds(horizontal)">
                                      <p:cBhvr>
                                        <p:cTn id="12" dur="500"/>
                                        <p:tgtEl>
                                          <p:spTgt spid="7">
                                            <p:txEl>
                                              <p:pRg st="2" end="2"/>
                                            </p:txEl>
                                          </p:spTgt>
                                        </p:tgtEl>
                                      </p:cBhvr>
                                    </p:animEffect>
                                    <p:set>
                                      <p:cBhvr>
                                        <p:cTn id="13" dur="1" fill="hold">
                                          <p:stCondLst>
                                            <p:cond delay="499"/>
                                          </p:stCondLst>
                                        </p:cTn>
                                        <p:tgtEl>
                                          <p:spTgt spid="7">
                                            <p:txEl>
                                              <p:pRg st="2" end="2"/>
                                            </p:txEl>
                                          </p:spTgt>
                                        </p:tgtEl>
                                        <p:attrNameLst>
                                          <p:attrName>style.visibility</p:attrName>
                                        </p:attrNameLst>
                                      </p:cBhvr>
                                      <p:to>
                                        <p:strVal val="hidden"/>
                                      </p:to>
                                    </p:set>
                                  </p:childTnLst>
                                </p:cTn>
                              </p:par>
                              <p:par>
                                <p:cTn id="14" presetID="3" presetClass="exit" presetSubtype="10" fill="hold" nodeType="withEffect">
                                  <p:stCondLst>
                                    <p:cond delay="0"/>
                                  </p:stCondLst>
                                  <p:childTnLst>
                                    <p:animEffect transition="out" filter="blinds(horizontal)">
                                      <p:cBhvr>
                                        <p:cTn id="15" dur="500"/>
                                        <p:tgtEl>
                                          <p:spTgt spid="7">
                                            <p:txEl>
                                              <p:pRg st="3" end="3"/>
                                            </p:txEl>
                                          </p:spTgt>
                                        </p:tgtEl>
                                      </p:cBhvr>
                                    </p:animEffect>
                                    <p:set>
                                      <p:cBhvr>
                                        <p:cTn id="16" dur="1" fill="hold">
                                          <p:stCondLst>
                                            <p:cond delay="499"/>
                                          </p:stCondLst>
                                        </p:cTn>
                                        <p:tgtEl>
                                          <p:spTgt spid="7">
                                            <p:txEl>
                                              <p:pRg st="3" end="3"/>
                                            </p:txEl>
                                          </p:spTgt>
                                        </p:tgtEl>
                                        <p:attrNameLst>
                                          <p:attrName>style.visibility</p:attrName>
                                        </p:attrNameLst>
                                      </p:cBhvr>
                                      <p:to>
                                        <p:strVal val="hidden"/>
                                      </p:to>
                                    </p:set>
                                  </p:childTnLst>
                                </p:cTn>
                              </p:par>
                              <p:par>
                                <p:cTn id="17" presetID="3" presetClass="exit" presetSubtype="10" fill="hold" nodeType="withEffect">
                                  <p:stCondLst>
                                    <p:cond delay="0"/>
                                  </p:stCondLst>
                                  <p:childTnLst>
                                    <p:animEffect transition="out" filter="blinds(horizontal)">
                                      <p:cBhvr>
                                        <p:cTn id="18" dur="500"/>
                                        <p:tgtEl>
                                          <p:spTgt spid="7">
                                            <p:txEl>
                                              <p:pRg st="4" end="4"/>
                                            </p:txEl>
                                          </p:spTgt>
                                        </p:tgtEl>
                                      </p:cBhvr>
                                    </p:animEffect>
                                    <p:set>
                                      <p:cBhvr>
                                        <p:cTn id="19" dur="1" fill="hold">
                                          <p:stCondLst>
                                            <p:cond delay="499"/>
                                          </p:stCondLst>
                                        </p:cTn>
                                        <p:tgtEl>
                                          <p:spTgt spid="7">
                                            <p:txEl>
                                              <p:pRg st="4" end="4"/>
                                            </p:txEl>
                                          </p:spTgt>
                                        </p:tgtEl>
                                        <p:attrNameLst>
                                          <p:attrName>style.visibility</p:attrName>
                                        </p:attrNameLst>
                                      </p:cBhvr>
                                      <p:to>
                                        <p:strVal val="hidden"/>
                                      </p:to>
                                    </p:set>
                                  </p:childTnLst>
                                </p:cTn>
                              </p:par>
                              <p:par>
                                <p:cTn id="20" presetID="3" presetClass="exit" presetSubtype="10" fill="hold" nodeType="withEffect">
                                  <p:stCondLst>
                                    <p:cond delay="0"/>
                                  </p:stCondLst>
                                  <p:childTnLst>
                                    <p:animEffect transition="out" filter="blinds(horizontal)">
                                      <p:cBhvr>
                                        <p:cTn id="21" dur="500"/>
                                        <p:tgtEl>
                                          <p:spTgt spid="7">
                                            <p:txEl>
                                              <p:pRg st="5" end="5"/>
                                            </p:txEl>
                                          </p:spTgt>
                                        </p:tgtEl>
                                      </p:cBhvr>
                                    </p:animEffect>
                                    <p:set>
                                      <p:cBhvr>
                                        <p:cTn id="22" dur="1" fill="hold">
                                          <p:stCondLst>
                                            <p:cond delay="499"/>
                                          </p:stCondLst>
                                        </p:cTn>
                                        <p:tgtEl>
                                          <p:spTgt spid="7">
                                            <p:txEl>
                                              <p:pRg st="5" end="5"/>
                                            </p:txEl>
                                          </p:spTgt>
                                        </p:tgtEl>
                                        <p:attrNameLst>
                                          <p:attrName>style.visibility</p:attrName>
                                        </p:attrNameLst>
                                      </p:cBhvr>
                                      <p:to>
                                        <p:strVal val="hidden"/>
                                      </p:to>
                                    </p:set>
                                  </p:childTnLst>
                                </p:cTn>
                              </p:par>
                              <p:par>
                                <p:cTn id="23" presetID="3" presetClass="exit" presetSubtype="10" fill="hold" nodeType="withEffect">
                                  <p:stCondLst>
                                    <p:cond delay="0"/>
                                  </p:stCondLst>
                                  <p:childTnLst>
                                    <p:animEffect transition="out" filter="blinds(horizontal)">
                                      <p:cBhvr>
                                        <p:cTn id="24" dur="500"/>
                                        <p:tgtEl>
                                          <p:spTgt spid="7">
                                            <p:txEl>
                                              <p:pRg st="6" end="6"/>
                                            </p:txEl>
                                          </p:spTgt>
                                        </p:tgtEl>
                                      </p:cBhvr>
                                    </p:animEffect>
                                    <p:set>
                                      <p:cBhvr>
                                        <p:cTn id="25" dur="1" fill="hold">
                                          <p:stCondLst>
                                            <p:cond delay="499"/>
                                          </p:stCondLst>
                                        </p:cTn>
                                        <p:tgtEl>
                                          <p:spTgt spid="7">
                                            <p:txEl>
                                              <p:pRg st="6" end="6"/>
                                            </p:txEl>
                                          </p:spTgt>
                                        </p:tgtEl>
                                        <p:attrNameLst>
                                          <p:attrName>style.visibility</p:attrName>
                                        </p:attrNameLst>
                                      </p:cBhvr>
                                      <p:to>
                                        <p:strVal val="hidden"/>
                                      </p:to>
                                    </p:set>
                                  </p:childTnLst>
                                </p:cTn>
                              </p:par>
                              <p:par>
                                <p:cTn id="26" presetID="3" presetClass="exit" presetSubtype="10" fill="hold" nodeType="withEffect">
                                  <p:stCondLst>
                                    <p:cond delay="0"/>
                                  </p:stCondLst>
                                  <p:childTnLst>
                                    <p:animEffect transition="out" filter="blinds(horizontal)">
                                      <p:cBhvr>
                                        <p:cTn id="27" dur="500"/>
                                        <p:tgtEl>
                                          <p:spTgt spid="7">
                                            <p:txEl>
                                              <p:pRg st="7" end="7"/>
                                            </p:txEl>
                                          </p:spTgt>
                                        </p:tgtEl>
                                      </p:cBhvr>
                                    </p:animEffect>
                                    <p:set>
                                      <p:cBhvr>
                                        <p:cTn id="28" dur="1" fill="hold">
                                          <p:stCondLst>
                                            <p:cond delay="499"/>
                                          </p:stCondLst>
                                        </p:cTn>
                                        <p:tgtEl>
                                          <p:spTgt spid="7">
                                            <p:txEl>
                                              <p:pRg st="7" end="7"/>
                                            </p:txEl>
                                          </p:spTgt>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a:extLst>
              <a:ext uri="{FF2B5EF4-FFF2-40B4-BE49-F238E27FC236}">
                <a16:creationId xmlns:a16="http://schemas.microsoft.com/office/drawing/2014/main" id="{66BC90B5-438C-F148-B47B-6A0C559B16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0"/>
            <a:ext cx="63246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TextBox 7">
            <a:extLst>
              <a:ext uri="{FF2B5EF4-FFF2-40B4-BE49-F238E27FC236}">
                <a16:creationId xmlns:a16="http://schemas.microsoft.com/office/drawing/2014/main" id="{BD8CF9AE-06C3-014F-8162-0B96ECBAE94C}"/>
              </a:ext>
            </a:extLst>
          </p:cNvPr>
          <p:cNvSpPr txBox="1">
            <a:spLocks noChangeArrowheads="1"/>
          </p:cNvSpPr>
          <p:nvPr/>
        </p:nvSpPr>
        <p:spPr bwMode="auto">
          <a:xfrm>
            <a:off x="1752601" y="457201"/>
            <a:ext cx="24368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itchFamily="2"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2800"/>
              <a:t>DeepNovo</a:t>
            </a:r>
          </a:p>
          <a:p>
            <a:pPr eaLnBrk="1" hangingPunct="1">
              <a:spcBef>
                <a:spcPct val="0"/>
              </a:spcBef>
              <a:buClrTx/>
              <a:buFontTx/>
              <a:buNone/>
            </a:pPr>
            <a:r>
              <a:rPr lang="en-US" altLang="en-US" sz="2800"/>
              <a:t>for DDA:</a:t>
            </a:r>
          </a:p>
          <a:p>
            <a:pPr eaLnBrk="1" hangingPunct="1">
              <a:spcBef>
                <a:spcPct val="0"/>
              </a:spcBef>
              <a:buClrTx/>
              <a:buFontTx/>
              <a:buNone/>
            </a:pPr>
            <a:endParaRPr lang="en-US" altLang="en-US" sz="2800"/>
          </a:p>
          <a:p>
            <a:pPr eaLnBrk="1" hangingPunct="1">
              <a:spcBef>
                <a:spcPct val="0"/>
              </a:spcBef>
              <a:buClrTx/>
              <a:buFontTx/>
              <a:buNone/>
            </a:pPr>
            <a:r>
              <a:rPr lang="en-US" altLang="en-US" sz="2000">
                <a:solidFill>
                  <a:srgbClr val="FF0000"/>
                </a:solidFill>
              </a:rPr>
              <a:t>Training data:</a:t>
            </a:r>
          </a:p>
          <a:p>
            <a:pPr eaLnBrk="1" hangingPunct="1">
              <a:spcBef>
                <a:spcPct val="0"/>
              </a:spcBef>
              <a:buClrTx/>
              <a:buFontTx/>
              <a:buNone/>
            </a:pPr>
            <a:r>
              <a:rPr lang="en-US" altLang="en-US" sz="2000">
                <a:solidFill>
                  <a:srgbClr val="FF0000"/>
                </a:solidFill>
              </a:rPr>
              <a:t>(Spectrum, peptide)</a:t>
            </a:r>
          </a:p>
          <a:p>
            <a:pPr eaLnBrk="1" hangingPunct="1">
              <a:spcBef>
                <a:spcPct val="0"/>
              </a:spcBef>
              <a:buClrTx/>
              <a:buFontTx/>
              <a:buNone/>
            </a:pPr>
            <a:r>
              <a:rPr lang="en-US" altLang="en-US" sz="2000">
                <a:solidFill>
                  <a:srgbClr val="FF0000"/>
                </a:solidFill>
              </a:rPr>
              <a:t>pairs</a:t>
            </a:r>
          </a:p>
        </p:txBody>
      </p:sp>
      <p:pic>
        <p:nvPicPr>
          <p:cNvPr id="32771" name="Picture 2">
            <a:extLst>
              <a:ext uri="{FF2B5EF4-FFF2-40B4-BE49-F238E27FC236}">
                <a16:creationId xmlns:a16="http://schemas.microsoft.com/office/drawing/2014/main" id="{D388A277-470D-8B43-8713-1E5A61359E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925025"/>
            <a:ext cx="3327439" cy="247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2D1F993-2C53-F046-943D-8249455AF547}"/>
              </a:ext>
            </a:extLst>
          </p:cNvPr>
          <p:cNvSpPr txBox="1"/>
          <p:nvPr/>
        </p:nvSpPr>
        <p:spPr>
          <a:xfrm>
            <a:off x="7200900" y="1303536"/>
            <a:ext cx="2246128" cy="307777"/>
          </a:xfrm>
          <a:prstGeom prst="rect">
            <a:avLst/>
          </a:prstGeom>
          <a:noFill/>
        </p:spPr>
        <p:txBody>
          <a:bodyPr wrap="none" rtlCol="0">
            <a:spAutoFit/>
          </a:bodyPr>
          <a:lstStyle/>
          <a:p>
            <a:r>
              <a:rPr lang="en-US" sz="1400" dirty="0"/>
              <a:t>Process</a:t>
            </a:r>
            <a:r>
              <a:rPr lang="zh-CN" altLang="en-US" sz="1400" dirty="0"/>
              <a:t> </a:t>
            </a:r>
            <a:r>
              <a:rPr lang="en-US" altLang="zh-CN" sz="1400" dirty="0"/>
              <a:t>one</a:t>
            </a:r>
            <a:r>
              <a:rPr lang="zh-CN" altLang="en-US" sz="1400" dirty="0"/>
              <a:t> </a:t>
            </a:r>
            <a:r>
              <a:rPr lang="en-US" altLang="zh-CN" sz="1400" dirty="0"/>
              <a:t>vector</a:t>
            </a:r>
            <a:r>
              <a:rPr lang="zh-CN" altLang="en-US" sz="1400" dirty="0"/>
              <a:t> </a:t>
            </a:r>
            <a:r>
              <a:rPr lang="en-US" altLang="zh-CN" sz="1400" dirty="0"/>
              <a:t>at a time</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4" descr="Screen Shot 2019-05-23 at 8.19.49 AM.png">
            <a:extLst>
              <a:ext uri="{FF2B5EF4-FFF2-40B4-BE49-F238E27FC236}">
                <a16:creationId xmlns:a16="http://schemas.microsoft.com/office/drawing/2014/main" id="{992279FC-E2EA-894B-9068-82C3D20E39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46488" y="0"/>
            <a:ext cx="4487862"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6" name="Picture 5" descr="Screen Shot 2019-05-23 at 8.21.09 AM.png">
            <a:extLst>
              <a:ext uri="{FF2B5EF4-FFF2-40B4-BE49-F238E27FC236}">
                <a16:creationId xmlns:a16="http://schemas.microsoft.com/office/drawing/2014/main" id="{507BAA17-C08B-6C42-A314-FB528B6F15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1" y="5791201"/>
            <a:ext cx="23987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Box 6">
            <a:extLst>
              <a:ext uri="{FF2B5EF4-FFF2-40B4-BE49-F238E27FC236}">
                <a16:creationId xmlns:a16="http://schemas.microsoft.com/office/drawing/2014/main" id="{0179106C-87F1-D24A-867D-C088B54E0DC7}"/>
              </a:ext>
            </a:extLst>
          </p:cNvPr>
          <p:cNvSpPr txBox="1">
            <a:spLocks noChangeArrowheads="1"/>
          </p:cNvSpPr>
          <p:nvPr/>
        </p:nvSpPr>
        <p:spPr bwMode="auto">
          <a:xfrm>
            <a:off x="1981200" y="3124201"/>
            <a:ext cx="15192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itchFamily="2"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ClrTx/>
              <a:buFontTx/>
              <a:buNone/>
            </a:pPr>
            <a:r>
              <a:rPr lang="en-CA" altLang="en-US" sz="1800">
                <a:solidFill>
                  <a:srgbClr val="FF0000"/>
                </a:solidFill>
              </a:rPr>
              <a:t>Personalized</a:t>
            </a:r>
          </a:p>
          <a:p>
            <a:pPr>
              <a:spcBef>
                <a:spcPct val="0"/>
              </a:spcBef>
              <a:buClrTx/>
              <a:buFontTx/>
              <a:buNone/>
            </a:pPr>
            <a:r>
              <a:rPr lang="en-US" altLang="en-US" sz="1800">
                <a:solidFill>
                  <a:srgbClr val="FF0000"/>
                </a:solidFill>
              </a:rPr>
              <a:t>training </a:t>
            </a:r>
          </a:p>
        </p:txBody>
      </p:sp>
      <p:sp>
        <p:nvSpPr>
          <p:cNvPr id="36868" name="TextBox 7">
            <a:extLst>
              <a:ext uri="{FF2B5EF4-FFF2-40B4-BE49-F238E27FC236}">
                <a16:creationId xmlns:a16="http://schemas.microsoft.com/office/drawing/2014/main" id="{3FCF8FF3-9137-C34D-984A-A26FFE7B554D}"/>
              </a:ext>
            </a:extLst>
          </p:cNvPr>
          <p:cNvSpPr txBox="1">
            <a:spLocks noChangeArrowheads="1"/>
          </p:cNvSpPr>
          <p:nvPr/>
        </p:nvSpPr>
        <p:spPr bwMode="auto">
          <a:xfrm>
            <a:off x="1676400" y="152400"/>
            <a:ext cx="19637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itchFamily="2"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ClrTx/>
              <a:buFontTx/>
              <a:buNone/>
            </a:pPr>
            <a:r>
              <a:rPr lang="en-CA" altLang="zh-CN" sz="2400">
                <a:solidFill>
                  <a:srgbClr val="FF0000"/>
                </a:solidFill>
              </a:rPr>
              <a:t>Personalized</a:t>
            </a:r>
          </a:p>
          <a:p>
            <a:pPr>
              <a:spcBef>
                <a:spcPct val="0"/>
              </a:spcBef>
              <a:buClrTx/>
              <a:buFontTx/>
              <a:buNone/>
            </a:pPr>
            <a:r>
              <a:rPr lang="en-CA" altLang="zh-CN" sz="2400">
                <a:solidFill>
                  <a:srgbClr val="FF0000"/>
                </a:solidFill>
              </a:rPr>
              <a:t>Neoantigen</a:t>
            </a:r>
          </a:p>
          <a:p>
            <a:pPr>
              <a:spcBef>
                <a:spcPct val="0"/>
              </a:spcBef>
              <a:buClrTx/>
              <a:buFontTx/>
              <a:buNone/>
            </a:pPr>
            <a:r>
              <a:rPr lang="en-US" altLang="zh-CN" sz="2400">
                <a:solidFill>
                  <a:srgbClr val="FF0000"/>
                </a:solidFill>
              </a:rPr>
              <a:t>D</a:t>
            </a:r>
            <a:r>
              <a:rPr lang="en-CA" altLang="zh-CN" sz="2400">
                <a:solidFill>
                  <a:srgbClr val="FF0000"/>
                </a:solidFill>
              </a:rPr>
              <a:t>iscovery </a:t>
            </a:r>
          </a:p>
          <a:p>
            <a:pPr>
              <a:spcBef>
                <a:spcPct val="0"/>
              </a:spcBef>
              <a:buClrTx/>
              <a:buFontTx/>
              <a:buNone/>
            </a:pPr>
            <a:r>
              <a:rPr lang="en-US" altLang="zh-CN" sz="2400">
                <a:solidFill>
                  <a:srgbClr val="FF0000"/>
                </a:solidFill>
              </a:rPr>
              <a:t>P</a:t>
            </a:r>
            <a:r>
              <a:rPr lang="en-CA" altLang="zh-CN" sz="2400">
                <a:solidFill>
                  <a:srgbClr val="FF0000"/>
                </a:solidFill>
              </a:rPr>
              <a:t>rocess </a:t>
            </a:r>
          </a:p>
        </p:txBody>
      </p:sp>
      <p:sp>
        <p:nvSpPr>
          <p:cNvPr id="36869" name="TextBox 8">
            <a:extLst>
              <a:ext uri="{FF2B5EF4-FFF2-40B4-BE49-F238E27FC236}">
                <a16:creationId xmlns:a16="http://schemas.microsoft.com/office/drawing/2014/main" id="{251A3FCB-ABDB-E045-A5F6-269762A6836D}"/>
              </a:ext>
            </a:extLst>
          </p:cNvPr>
          <p:cNvSpPr txBox="1">
            <a:spLocks noChangeArrowheads="1"/>
          </p:cNvSpPr>
          <p:nvPr/>
        </p:nvSpPr>
        <p:spPr bwMode="auto">
          <a:xfrm>
            <a:off x="8305800" y="3124201"/>
            <a:ext cx="1365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itchFamily="2"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ClrTx/>
              <a:buFontTx/>
              <a:buNone/>
            </a:pPr>
            <a:r>
              <a:rPr lang="en-US" altLang="en-US" sz="1800">
                <a:solidFill>
                  <a:srgbClr val="FF0000"/>
                </a:solidFill>
              </a:rPr>
              <a:t>de novo </a:t>
            </a:r>
          </a:p>
          <a:p>
            <a:pPr>
              <a:spcBef>
                <a:spcPct val="0"/>
              </a:spcBef>
              <a:buClrTx/>
              <a:buFontTx/>
              <a:buNone/>
            </a:pPr>
            <a:r>
              <a:rPr lang="en-US" altLang="en-US" sz="1800">
                <a:solidFill>
                  <a:srgbClr val="FF0000"/>
                </a:solidFill>
              </a:rPr>
              <a:t>neoantigen</a:t>
            </a:r>
          </a:p>
          <a:p>
            <a:pPr>
              <a:spcBef>
                <a:spcPct val="0"/>
              </a:spcBef>
              <a:buClrTx/>
              <a:buFontTx/>
              <a:buNone/>
            </a:pPr>
            <a:r>
              <a:rPr lang="en-US" altLang="en-US" sz="1800">
                <a:solidFill>
                  <a:srgbClr val="FF0000"/>
                </a:solidFill>
              </a:rPr>
              <a:t>sequencing</a:t>
            </a:r>
          </a:p>
        </p:txBody>
      </p:sp>
      <p:pic>
        <p:nvPicPr>
          <p:cNvPr id="36870" name="Picture 6" descr="Screen Shot 2020-12-22 at 10.16.18 PM.png">
            <a:extLst>
              <a:ext uri="{FF2B5EF4-FFF2-40B4-BE49-F238E27FC236}">
                <a16:creationId xmlns:a16="http://schemas.microsoft.com/office/drawing/2014/main" id="{BE1DA135-8A84-684A-A379-829D0D00A39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10575" y="0"/>
            <a:ext cx="37814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F8E2CF04-33A9-894A-A3AB-B16D8E54D325}"/>
              </a:ext>
            </a:extLst>
          </p:cNvPr>
          <p:cNvSpPr>
            <a:spLocks noGrp="1" noChangeArrowheads="1"/>
          </p:cNvSpPr>
          <p:nvPr>
            <p:ph type="title"/>
          </p:nvPr>
        </p:nvSpPr>
        <p:spPr>
          <a:xfrm>
            <a:off x="496389" y="365125"/>
            <a:ext cx="11377747" cy="1325563"/>
          </a:xfrm>
        </p:spPr>
        <p:txBody>
          <a:bodyPr>
            <a:normAutofit/>
          </a:bodyPr>
          <a:lstStyle/>
          <a:p>
            <a:r>
              <a:rPr lang="en-US" altLang="en-US" sz="4000" dirty="0">
                <a:ea typeface="ＭＳ Ｐゴシック" panose="020B0600070205080204" pitchFamily="34" charset="-128"/>
              </a:rPr>
              <a:t>Improving de novo sequencing sensitivity  by 3 folds</a:t>
            </a:r>
          </a:p>
        </p:txBody>
      </p:sp>
      <p:pic>
        <p:nvPicPr>
          <p:cNvPr id="27650" name="Picture 3" descr="Screen Shot 2021-07-29 at 11.24.44 PM.png">
            <a:extLst>
              <a:ext uri="{FF2B5EF4-FFF2-40B4-BE49-F238E27FC236}">
                <a16:creationId xmlns:a16="http://schemas.microsoft.com/office/drawing/2014/main" id="{7492E792-E5EF-7547-851E-40F54A1181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057401"/>
            <a:ext cx="9144000"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Box 4">
            <a:extLst>
              <a:ext uri="{FF2B5EF4-FFF2-40B4-BE49-F238E27FC236}">
                <a16:creationId xmlns:a16="http://schemas.microsoft.com/office/drawing/2014/main" id="{9CFB7840-4D22-2F4B-9288-C7EC7A45690B}"/>
              </a:ext>
            </a:extLst>
          </p:cNvPr>
          <p:cNvSpPr txBox="1">
            <a:spLocks noChangeArrowheads="1"/>
          </p:cNvSpPr>
          <p:nvPr/>
        </p:nvSpPr>
        <p:spPr bwMode="auto">
          <a:xfrm>
            <a:off x="8610601" y="4648200"/>
            <a:ext cx="1622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itchFamily="2"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ClrTx/>
              <a:buFontTx/>
              <a:buNone/>
            </a:pPr>
            <a:r>
              <a:rPr lang="en-US" altLang="en-US" sz="1800"/>
              <a:t>Deep learning</a:t>
            </a:r>
          </a:p>
        </p:txBody>
      </p:sp>
      <p:cxnSp>
        <p:nvCxnSpPr>
          <p:cNvPr id="7" name="Straight Arrow Connector 6">
            <a:extLst>
              <a:ext uri="{FF2B5EF4-FFF2-40B4-BE49-F238E27FC236}">
                <a16:creationId xmlns:a16="http://schemas.microsoft.com/office/drawing/2014/main" id="{A93F4930-48BF-1541-AC7C-ADE329B75D63}"/>
              </a:ext>
            </a:extLst>
          </p:cNvPr>
          <p:cNvCxnSpPr>
            <a:cxnSpLocks noChangeShapeType="1"/>
          </p:cNvCxnSpPr>
          <p:nvPr/>
        </p:nvCxnSpPr>
        <p:spPr bwMode="auto">
          <a:xfrm>
            <a:off x="7924800" y="4876800"/>
            <a:ext cx="685800" cy="0"/>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p:spPr>
      </p:cxnSp>
      <p:pic>
        <p:nvPicPr>
          <p:cNvPr id="6" name="Picture 7" descr="Screen Shot 2021-03-25 at 7.33.43 PM.png">
            <a:extLst>
              <a:ext uri="{FF2B5EF4-FFF2-40B4-BE49-F238E27FC236}">
                <a16:creationId xmlns:a16="http://schemas.microsoft.com/office/drawing/2014/main" id="{23C458C9-0FF0-6D44-8033-9614C9F8D9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33066" y="3316538"/>
            <a:ext cx="1958934" cy="1148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075C6-D8FB-5243-AF9D-9DBE1360CA18}"/>
              </a:ext>
            </a:extLst>
          </p:cNvPr>
          <p:cNvSpPr>
            <a:spLocks noGrp="1"/>
          </p:cNvSpPr>
          <p:nvPr>
            <p:ph type="title"/>
          </p:nvPr>
        </p:nvSpPr>
        <p:spPr/>
        <p:txBody>
          <a:bodyPr/>
          <a:lstStyle/>
          <a:p>
            <a:r>
              <a:rPr lang="en-US" dirty="0"/>
              <a:t>Predicting MS/MS Spectrum from peptides</a:t>
            </a:r>
            <a:br>
              <a:rPr lang="en-US" dirty="0"/>
            </a:br>
            <a:r>
              <a:rPr lang="en-US" sz="3200" dirty="0"/>
              <a:t>(this is important for data independent acquisition -- DIA)</a:t>
            </a:r>
            <a:endParaRPr lang="en-US" dirty="0"/>
          </a:p>
        </p:txBody>
      </p:sp>
      <p:pic>
        <p:nvPicPr>
          <p:cNvPr id="1026" name="Picture 2" descr="Mass Spectrometry">
            <a:extLst>
              <a:ext uri="{FF2B5EF4-FFF2-40B4-BE49-F238E27FC236}">
                <a16:creationId xmlns:a16="http://schemas.microsoft.com/office/drawing/2014/main" id="{BF59418A-0931-024B-A9A0-19D29D568E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0271" y="1802493"/>
            <a:ext cx="8255000" cy="41529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D17958C-283F-C14F-9C23-B78AFF764898}"/>
              </a:ext>
            </a:extLst>
          </p:cNvPr>
          <p:cNvSpPr txBox="1"/>
          <p:nvPr/>
        </p:nvSpPr>
        <p:spPr>
          <a:xfrm>
            <a:off x="290286" y="3694277"/>
            <a:ext cx="1564403" cy="369332"/>
          </a:xfrm>
          <a:prstGeom prst="rect">
            <a:avLst/>
          </a:prstGeom>
          <a:noFill/>
        </p:spPr>
        <p:txBody>
          <a:bodyPr wrap="none" rtlCol="0">
            <a:spAutoFit/>
          </a:bodyPr>
          <a:lstStyle/>
          <a:p>
            <a:r>
              <a:rPr lang="en-US" dirty="0"/>
              <a:t>ABCDEFGHIJKL</a:t>
            </a:r>
          </a:p>
        </p:txBody>
      </p:sp>
      <p:sp>
        <p:nvSpPr>
          <p:cNvPr id="15" name="Right Arrow 14">
            <a:extLst>
              <a:ext uri="{FF2B5EF4-FFF2-40B4-BE49-F238E27FC236}">
                <a16:creationId xmlns:a16="http://schemas.microsoft.com/office/drawing/2014/main" id="{B9AB840E-3963-DD45-9B0B-86FBCFE6945F}"/>
              </a:ext>
            </a:extLst>
          </p:cNvPr>
          <p:cNvSpPr/>
          <p:nvPr/>
        </p:nvSpPr>
        <p:spPr>
          <a:xfrm>
            <a:off x="2180108" y="3806943"/>
            <a:ext cx="754743" cy="14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9531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8A72-7D9B-424D-A3D0-CB1474B60D51}"/>
              </a:ext>
            </a:extLst>
          </p:cNvPr>
          <p:cNvSpPr>
            <a:spLocks noGrp="1"/>
          </p:cNvSpPr>
          <p:nvPr>
            <p:ph type="title"/>
          </p:nvPr>
        </p:nvSpPr>
        <p:spPr/>
        <p:txBody>
          <a:bodyPr/>
          <a:lstStyle/>
          <a:p>
            <a:r>
              <a:rPr lang="en-US" dirty="0" err="1"/>
              <a:t>pDeep</a:t>
            </a:r>
            <a:endParaRPr lang="en-US" dirty="0"/>
          </a:p>
        </p:txBody>
      </p:sp>
      <p:pic>
        <p:nvPicPr>
          <p:cNvPr id="4" name="Content Placeholder 4">
            <a:extLst>
              <a:ext uri="{FF2B5EF4-FFF2-40B4-BE49-F238E27FC236}">
                <a16:creationId xmlns:a16="http://schemas.microsoft.com/office/drawing/2014/main" id="{38F21030-5F91-314E-B2A7-D2461283CACD}"/>
              </a:ext>
            </a:extLst>
          </p:cNvPr>
          <p:cNvPicPr>
            <a:picLocks noChangeAspect="1"/>
          </p:cNvPicPr>
          <p:nvPr/>
        </p:nvPicPr>
        <p:blipFill>
          <a:blip r:embed="rId2"/>
          <a:stretch>
            <a:fillRect/>
          </a:stretch>
        </p:blipFill>
        <p:spPr>
          <a:xfrm>
            <a:off x="1632975" y="1766723"/>
            <a:ext cx="8178683" cy="4486275"/>
          </a:xfrm>
          <a:prstGeom prst="rect">
            <a:avLst/>
          </a:prstGeom>
        </p:spPr>
      </p:pic>
      <p:sp>
        <p:nvSpPr>
          <p:cNvPr id="6" name="TextBox 5">
            <a:extLst>
              <a:ext uri="{FF2B5EF4-FFF2-40B4-BE49-F238E27FC236}">
                <a16:creationId xmlns:a16="http://schemas.microsoft.com/office/drawing/2014/main" id="{4F156A40-159E-AE4E-A1E6-F5909E6F0753}"/>
              </a:ext>
            </a:extLst>
          </p:cNvPr>
          <p:cNvSpPr txBox="1"/>
          <p:nvPr/>
        </p:nvSpPr>
        <p:spPr>
          <a:xfrm>
            <a:off x="609600" y="1582057"/>
            <a:ext cx="3111236" cy="369332"/>
          </a:xfrm>
          <a:prstGeom prst="rect">
            <a:avLst/>
          </a:prstGeom>
          <a:noFill/>
        </p:spPr>
        <p:txBody>
          <a:bodyPr wrap="none" rtlCol="0">
            <a:spAutoFit/>
          </a:bodyPr>
          <a:lstStyle/>
          <a:p>
            <a:r>
              <a:rPr lang="en-US" dirty="0"/>
              <a:t>Sequence: VVLHPNYSQVDIGLIK</a:t>
            </a:r>
          </a:p>
        </p:txBody>
      </p:sp>
      <p:sp>
        <p:nvSpPr>
          <p:cNvPr id="7" name="TextBox 6">
            <a:extLst>
              <a:ext uri="{FF2B5EF4-FFF2-40B4-BE49-F238E27FC236}">
                <a16:creationId xmlns:a16="http://schemas.microsoft.com/office/drawing/2014/main" id="{C702F4F1-A124-F24F-9016-D8EF0E44D74F}"/>
              </a:ext>
            </a:extLst>
          </p:cNvPr>
          <p:cNvSpPr txBox="1"/>
          <p:nvPr/>
        </p:nvSpPr>
        <p:spPr>
          <a:xfrm>
            <a:off x="1099448" y="6344352"/>
            <a:ext cx="9161162" cy="369332"/>
          </a:xfrm>
          <a:prstGeom prst="rect">
            <a:avLst/>
          </a:prstGeom>
          <a:noFill/>
        </p:spPr>
        <p:txBody>
          <a:bodyPr wrap="none" rtlCol="0">
            <a:spAutoFit/>
          </a:bodyPr>
          <a:lstStyle/>
          <a:p>
            <a:r>
              <a:rPr lang="en-US" dirty="0"/>
              <a:t>One possible project: use a transformer to improve this (and other programs in Wen et al paper.</a:t>
            </a:r>
          </a:p>
        </p:txBody>
      </p:sp>
    </p:spTree>
    <p:extLst>
      <p:ext uri="{BB962C8B-B14F-4D97-AF65-F5344CB8AC3E}">
        <p14:creationId xmlns:p14="http://schemas.microsoft.com/office/powerpoint/2010/main" val="2527538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04</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640669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Personalized Cancer Immunotherapy: Neoantigens</a:t>
            </a:r>
          </a:p>
        </p:txBody>
      </p:sp>
      <p:sp>
        <p:nvSpPr>
          <p:cNvPr id="5" name="TextBox 4">
            <a:extLst>
              <a:ext uri="{FF2B5EF4-FFF2-40B4-BE49-F238E27FC236}">
                <a16:creationId xmlns:a16="http://schemas.microsoft.com/office/drawing/2014/main" id="{7C08D62F-E217-4047-88AE-63B2BACA0747}"/>
              </a:ext>
            </a:extLst>
          </p:cNvPr>
          <p:cNvSpPr txBox="1"/>
          <p:nvPr/>
        </p:nvSpPr>
        <p:spPr>
          <a:xfrm>
            <a:off x="4624251" y="931195"/>
            <a:ext cx="2808515" cy="793102"/>
          </a:xfrm>
          <a:prstGeom prst="rect">
            <a:avLst/>
          </a:prstGeom>
          <a:solidFill>
            <a:schemeClr val="bg1"/>
          </a:solidFill>
        </p:spPr>
        <p:txBody>
          <a:bodyPr wrap="square" rtlCol="0">
            <a:spAutoFit/>
          </a:bodyPr>
          <a:lstStyle/>
          <a:p>
            <a:endParaRPr lang="en-US" dirty="0"/>
          </a:p>
        </p:txBody>
      </p:sp>
      <p:cxnSp>
        <p:nvCxnSpPr>
          <p:cNvPr id="22" name="Straight Connector 21">
            <a:extLst>
              <a:ext uri="{FF2B5EF4-FFF2-40B4-BE49-F238E27FC236}">
                <a16:creationId xmlns:a16="http://schemas.microsoft.com/office/drawing/2014/main" id="{3EB9802B-5820-EB44-AF43-E15291482D2F}"/>
              </a:ext>
            </a:extLst>
          </p:cNvPr>
          <p:cNvCxnSpPr/>
          <p:nvPr/>
        </p:nvCxnSpPr>
        <p:spPr>
          <a:xfrm>
            <a:off x="1332411" y="762578"/>
            <a:ext cx="9144000" cy="0"/>
          </a:xfrm>
          <a:prstGeom prst="line">
            <a:avLst/>
          </a:prstGeom>
          <a:ln w="57150" cmpd="thickThi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3" name="TextBox 4">
            <a:extLst>
              <a:ext uri="{FF2B5EF4-FFF2-40B4-BE49-F238E27FC236}">
                <a16:creationId xmlns:a16="http://schemas.microsoft.com/office/drawing/2014/main" id="{7F2ADF23-CB07-9E4E-9145-5F6425B8BC7E}"/>
              </a:ext>
            </a:extLst>
          </p:cNvPr>
          <p:cNvSpPr txBox="1">
            <a:spLocks noChangeArrowheads="1"/>
          </p:cNvSpPr>
          <p:nvPr/>
        </p:nvSpPr>
        <p:spPr bwMode="auto">
          <a:xfrm>
            <a:off x="1484811" y="765753"/>
            <a:ext cx="8991600" cy="611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accent1"/>
              </a:buClr>
              <a:buFont typeface="Wingdings" pitchFamily="2"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lnSpc>
                <a:spcPct val="150000"/>
              </a:lnSpc>
              <a:spcBef>
                <a:spcPct val="0"/>
              </a:spcBef>
              <a:buClrTx/>
              <a:buFont typeface="Times New Roman" panose="02020603050405020304" pitchFamily="18" charset="0"/>
              <a:buAutoNum type="arabicPeriod"/>
            </a:pPr>
            <a:r>
              <a:rPr lang="en-CA" altLang="en-US" sz="2400" dirty="0">
                <a:solidFill>
                  <a:srgbClr val="000090"/>
                </a:solidFill>
                <a:latin typeface="Trebuchet MS" panose="020B0703020202090204" pitchFamily="34" charset="0"/>
              </a:rPr>
              <a:t>10 million people died from Cancer in 2020. </a:t>
            </a:r>
          </a:p>
          <a:p>
            <a:pPr eaLnBrk="1" hangingPunct="1">
              <a:lnSpc>
                <a:spcPct val="150000"/>
              </a:lnSpc>
              <a:spcBef>
                <a:spcPct val="0"/>
              </a:spcBef>
              <a:buClrTx/>
              <a:buFont typeface="Times New Roman" panose="02020603050405020304" pitchFamily="18" charset="0"/>
              <a:buAutoNum type="arabicPeriod"/>
            </a:pPr>
            <a:endParaRPr lang="en-CA" altLang="zh-CN" sz="2400" dirty="0">
              <a:solidFill>
                <a:srgbClr val="000090"/>
              </a:solidFill>
              <a:latin typeface="Trebuchet MS" panose="020B0703020202090204" pitchFamily="34" charset="0"/>
            </a:endParaRPr>
          </a:p>
          <a:p>
            <a:pPr eaLnBrk="1" hangingPunct="1">
              <a:lnSpc>
                <a:spcPct val="150000"/>
              </a:lnSpc>
              <a:spcBef>
                <a:spcPct val="0"/>
              </a:spcBef>
              <a:buClrTx/>
              <a:buFont typeface="Times New Roman" panose="02020603050405020304" pitchFamily="18" charset="0"/>
              <a:buAutoNum type="arabicPeriod"/>
            </a:pPr>
            <a:endParaRPr lang="en-CA" altLang="zh-CN" sz="2400" dirty="0">
              <a:solidFill>
                <a:srgbClr val="000090"/>
              </a:solidFill>
              <a:latin typeface="Trebuchet MS" panose="020B0703020202090204" pitchFamily="34" charset="0"/>
            </a:endParaRPr>
          </a:p>
          <a:p>
            <a:pPr eaLnBrk="1" hangingPunct="1">
              <a:lnSpc>
                <a:spcPct val="150000"/>
              </a:lnSpc>
              <a:spcBef>
                <a:spcPct val="0"/>
              </a:spcBef>
              <a:buClrTx/>
              <a:buFont typeface="Times New Roman" panose="02020603050405020304" pitchFamily="18" charset="0"/>
              <a:buAutoNum type="arabicPeriod"/>
            </a:pPr>
            <a:endParaRPr lang="en-CA" altLang="zh-CN" sz="2400" dirty="0">
              <a:solidFill>
                <a:srgbClr val="000090"/>
              </a:solidFill>
              <a:latin typeface="Trebuchet MS" panose="020B0703020202090204" pitchFamily="34" charset="0"/>
            </a:endParaRPr>
          </a:p>
          <a:p>
            <a:pPr eaLnBrk="1" hangingPunct="1">
              <a:lnSpc>
                <a:spcPct val="150000"/>
              </a:lnSpc>
              <a:spcBef>
                <a:spcPct val="0"/>
              </a:spcBef>
              <a:buClrTx/>
              <a:buFont typeface="Times New Roman" panose="02020603050405020304" pitchFamily="18" charset="0"/>
              <a:buAutoNum type="arabicPeriod"/>
            </a:pPr>
            <a:r>
              <a:rPr lang="en-CA" altLang="zh-CN" sz="2400" dirty="0">
                <a:solidFill>
                  <a:srgbClr val="000090"/>
                </a:solidFill>
                <a:latin typeface="Trebuchet MS" panose="020B0703020202090204" pitchFamily="34" charset="0"/>
              </a:rPr>
              <a:t>COVID-19, 5 million died from COVID-19</a:t>
            </a:r>
            <a:r>
              <a:rPr lang="zh-CN" altLang="en-US" sz="2400" dirty="0">
                <a:solidFill>
                  <a:srgbClr val="000090"/>
                </a:solidFill>
                <a:latin typeface="Trebuchet MS" panose="020B0703020202090204" pitchFamily="34" charset="0"/>
              </a:rPr>
              <a:t>：</a:t>
            </a:r>
            <a:endParaRPr lang="en-CA" altLang="zh-CN" sz="2400" dirty="0">
              <a:solidFill>
                <a:srgbClr val="000090"/>
              </a:solidFill>
              <a:latin typeface="Trebuchet MS" panose="020B0703020202090204" pitchFamily="34" charset="0"/>
            </a:endParaRPr>
          </a:p>
          <a:p>
            <a:pPr eaLnBrk="1" hangingPunct="1">
              <a:lnSpc>
                <a:spcPct val="150000"/>
              </a:lnSpc>
              <a:spcBef>
                <a:spcPct val="0"/>
              </a:spcBef>
              <a:buClrTx/>
              <a:buFont typeface="Times New Roman" panose="02020603050405020304" pitchFamily="18" charset="0"/>
              <a:buAutoNum type="arabicPeriod"/>
            </a:pPr>
            <a:endParaRPr lang="en-CA" altLang="ja-JP" sz="2400" dirty="0">
              <a:solidFill>
                <a:srgbClr val="000090"/>
              </a:solidFill>
              <a:latin typeface="Trebuchet MS" panose="020B0703020202090204" pitchFamily="34" charset="0"/>
            </a:endParaRPr>
          </a:p>
          <a:p>
            <a:pPr eaLnBrk="1" hangingPunct="1">
              <a:lnSpc>
                <a:spcPct val="150000"/>
              </a:lnSpc>
              <a:spcBef>
                <a:spcPct val="0"/>
              </a:spcBef>
              <a:buClrTx/>
              <a:buFont typeface="Times New Roman" panose="02020603050405020304" pitchFamily="18" charset="0"/>
              <a:buAutoNum type="arabicPeriod"/>
            </a:pPr>
            <a:endParaRPr lang="en-CA" altLang="ja-JP" sz="2400" dirty="0">
              <a:solidFill>
                <a:srgbClr val="000090"/>
              </a:solidFill>
              <a:latin typeface="Trebuchet MS" panose="020B0703020202090204" pitchFamily="34" charset="0"/>
            </a:endParaRPr>
          </a:p>
          <a:p>
            <a:pPr eaLnBrk="1" hangingPunct="1">
              <a:lnSpc>
                <a:spcPct val="150000"/>
              </a:lnSpc>
              <a:spcBef>
                <a:spcPct val="0"/>
              </a:spcBef>
              <a:buClrTx/>
              <a:buFont typeface="Times New Roman" panose="02020603050405020304" pitchFamily="18" charset="0"/>
              <a:buAutoNum type="arabicPeriod"/>
            </a:pPr>
            <a:endParaRPr lang="en-CA" altLang="ja-JP" sz="2400" dirty="0">
              <a:solidFill>
                <a:srgbClr val="000090"/>
              </a:solidFill>
              <a:latin typeface="Trebuchet MS" panose="020B0703020202090204" pitchFamily="34" charset="0"/>
            </a:endParaRPr>
          </a:p>
          <a:p>
            <a:pPr eaLnBrk="1" hangingPunct="1">
              <a:lnSpc>
                <a:spcPct val="150000"/>
              </a:lnSpc>
              <a:spcBef>
                <a:spcPct val="0"/>
              </a:spcBef>
              <a:buClrTx/>
              <a:buFont typeface="Times New Roman" panose="02020603050405020304" pitchFamily="18" charset="0"/>
              <a:buAutoNum type="arabicPeriod"/>
            </a:pPr>
            <a:r>
              <a:rPr lang="en-CA" altLang="ja-JP" sz="2400" dirty="0">
                <a:solidFill>
                  <a:srgbClr val="000090"/>
                </a:solidFill>
                <a:latin typeface="Trebuchet MS" panose="020B0703020202090204" pitchFamily="34" charset="0"/>
              </a:rPr>
              <a:t>Combined, they killed more people than WWII per year</a:t>
            </a:r>
          </a:p>
          <a:p>
            <a:pPr eaLnBrk="1" hangingPunct="1">
              <a:lnSpc>
                <a:spcPct val="150000"/>
              </a:lnSpc>
              <a:spcBef>
                <a:spcPct val="0"/>
              </a:spcBef>
              <a:buClrTx/>
              <a:buFont typeface="Times New Roman" panose="02020603050405020304" pitchFamily="18" charset="0"/>
              <a:buAutoNum type="arabicPeriod"/>
            </a:pPr>
            <a:endParaRPr lang="en-CA" altLang="zh-CN" sz="2400" dirty="0">
              <a:solidFill>
                <a:srgbClr val="000090"/>
              </a:solidFill>
              <a:latin typeface="Trebuchet MS" panose="020B0703020202090204" pitchFamily="34" charset="0"/>
            </a:endParaRPr>
          </a:p>
          <a:p>
            <a:pPr eaLnBrk="1" hangingPunct="1">
              <a:lnSpc>
                <a:spcPct val="150000"/>
              </a:lnSpc>
              <a:spcBef>
                <a:spcPct val="0"/>
              </a:spcBef>
              <a:buClrTx/>
              <a:buFont typeface="Times New Roman" panose="02020603050405020304" pitchFamily="18" charset="0"/>
              <a:buAutoNum type="arabicPeriod"/>
            </a:pPr>
            <a:r>
              <a:rPr lang="en-CA" altLang="zh-CN" sz="2400" dirty="0">
                <a:solidFill>
                  <a:srgbClr val="000090"/>
                </a:solidFill>
                <a:latin typeface="Trebuchet MS" panose="020B0703020202090204" pitchFamily="34" charset="0"/>
              </a:rPr>
              <a:t>They share something in common: </a:t>
            </a:r>
            <a:r>
              <a:rPr lang="en-CA" altLang="zh-CN" sz="2400" dirty="0">
                <a:solidFill>
                  <a:srgbClr val="FF0000"/>
                </a:solidFill>
                <a:latin typeface="Trebuchet MS" panose="020B0703020202090204" pitchFamily="34" charset="0"/>
              </a:rPr>
              <a:t>expression of neoantigens</a:t>
            </a:r>
          </a:p>
        </p:txBody>
      </p:sp>
      <p:pic>
        <p:nvPicPr>
          <p:cNvPr id="26" name="Picture 25">
            <a:extLst>
              <a:ext uri="{FF2B5EF4-FFF2-40B4-BE49-F238E27FC236}">
                <a16:creationId xmlns:a16="http://schemas.microsoft.com/office/drawing/2014/main" id="{74E86CC1-C556-8A4E-B992-62F1DB935B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94611" y="1451553"/>
            <a:ext cx="27813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DCB70D41-E6DD-E84C-9E15-A86418D3C28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94611" y="3640716"/>
            <a:ext cx="24384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066688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blinds(horizontal)">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linds(horizontal)">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xEl>
                                              <p:pRg st="4" end="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xEl>
                                              <p:pRg st="8" end="8"/>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3B5E5486-925F-FE43-A090-0BF8DB3ED2FF}"/>
              </a:ext>
            </a:extLst>
          </p:cNvPr>
          <p:cNvSpPr>
            <a:spLocks noGrp="1" noChangeArrowheads="1"/>
          </p:cNvSpPr>
          <p:nvPr>
            <p:ph type="title"/>
          </p:nvPr>
        </p:nvSpPr>
        <p:spPr>
          <a:xfrm>
            <a:off x="1524000" y="-152400"/>
            <a:ext cx="8229600" cy="914400"/>
          </a:xfrm>
        </p:spPr>
        <p:txBody>
          <a:bodyPr/>
          <a:lstStyle/>
          <a:p>
            <a:r>
              <a:rPr lang="en-CA" altLang="en-US">
                <a:ea typeface="ＭＳ Ｐゴシック" panose="020B0600070205080204" pitchFamily="34" charset="-128"/>
              </a:rPr>
              <a:t>T cell immunity</a:t>
            </a:r>
            <a:endParaRPr lang="en-US" altLang="en-US">
              <a:ea typeface="ＭＳ Ｐゴシック" panose="020B0600070205080204" pitchFamily="34" charset="-128"/>
            </a:endParaRPr>
          </a:p>
        </p:txBody>
      </p:sp>
      <p:pic>
        <p:nvPicPr>
          <p:cNvPr id="18434" name="Picture 5" descr="Screen Shot 2018-09-23 at 3.43.29 PM.png">
            <a:extLst>
              <a:ext uri="{FF2B5EF4-FFF2-40B4-BE49-F238E27FC236}">
                <a16:creationId xmlns:a16="http://schemas.microsoft.com/office/drawing/2014/main" id="{C6A7DAD3-7EC0-2040-87F1-A18CFC1129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19200"/>
            <a:ext cx="6381750"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650DC438-CEA9-4C42-B519-FF2E9741A91A}"/>
              </a:ext>
            </a:extLst>
          </p:cNvPr>
          <p:cNvSpPr txBox="1">
            <a:spLocks noChangeArrowheads="1"/>
          </p:cNvSpPr>
          <p:nvPr/>
        </p:nvSpPr>
        <p:spPr bwMode="auto">
          <a:xfrm>
            <a:off x="8686800" y="3657600"/>
            <a:ext cx="161935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itchFamily="2"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ClrTx/>
              <a:buFontTx/>
              <a:buNone/>
            </a:pPr>
            <a:r>
              <a:rPr lang="en-CA" altLang="en-US">
                <a:solidFill>
                  <a:srgbClr val="FF0000"/>
                </a:solidFill>
              </a:rPr>
              <a:t>Normal </a:t>
            </a:r>
          </a:p>
          <a:p>
            <a:pPr>
              <a:spcBef>
                <a:spcPct val="0"/>
              </a:spcBef>
              <a:buClrTx/>
              <a:buFontTx/>
              <a:buNone/>
            </a:pPr>
            <a:r>
              <a:rPr lang="en-CA" altLang="en-US">
                <a:solidFill>
                  <a:srgbClr val="FF0000"/>
                </a:solidFill>
              </a:rPr>
              <a:t>Cell</a:t>
            </a:r>
            <a:endParaRPr lang="en-US" altLang="en-US">
              <a:solidFill>
                <a:srgbClr val="FF0000"/>
              </a:solidFill>
            </a:endParaRPr>
          </a:p>
        </p:txBody>
      </p:sp>
      <p:sp>
        <p:nvSpPr>
          <p:cNvPr id="18436" name="TextBox 7">
            <a:extLst>
              <a:ext uri="{FF2B5EF4-FFF2-40B4-BE49-F238E27FC236}">
                <a16:creationId xmlns:a16="http://schemas.microsoft.com/office/drawing/2014/main" id="{639B5FA5-4655-A143-9471-75736072EBA3}"/>
              </a:ext>
            </a:extLst>
          </p:cNvPr>
          <p:cNvSpPr txBox="1">
            <a:spLocks noChangeArrowheads="1"/>
          </p:cNvSpPr>
          <p:nvPr/>
        </p:nvSpPr>
        <p:spPr bwMode="auto">
          <a:xfrm>
            <a:off x="9220200" y="1219201"/>
            <a:ext cx="144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itchFamily="2"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ClrTx/>
              <a:buFontTx/>
              <a:buNone/>
            </a:pPr>
            <a:r>
              <a:rPr lang="en-CA" altLang="zh-CN" sz="2800"/>
              <a:t>Antigen</a:t>
            </a:r>
          </a:p>
        </p:txBody>
      </p:sp>
      <p:cxnSp>
        <p:nvCxnSpPr>
          <p:cNvPr id="10" name="Straight Arrow Connector 9">
            <a:extLst>
              <a:ext uri="{FF2B5EF4-FFF2-40B4-BE49-F238E27FC236}">
                <a16:creationId xmlns:a16="http://schemas.microsoft.com/office/drawing/2014/main" id="{6C3862C6-8D51-154A-B964-3734F7F4AEAD}"/>
              </a:ext>
            </a:extLst>
          </p:cNvPr>
          <p:cNvCxnSpPr>
            <a:cxnSpLocks noChangeShapeType="1"/>
          </p:cNvCxnSpPr>
          <p:nvPr/>
        </p:nvCxnSpPr>
        <p:spPr bwMode="auto">
          <a:xfrm flipH="1">
            <a:off x="8534400" y="1828800"/>
            <a:ext cx="609600" cy="457200"/>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p:spPr>
      </p:cxnSp>
      <p:sp>
        <p:nvSpPr>
          <p:cNvPr id="12" name="Freeform 11">
            <a:extLst>
              <a:ext uri="{FF2B5EF4-FFF2-40B4-BE49-F238E27FC236}">
                <a16:creationId xmlns:a16="http://schemas.microsoft.com/office/drawing/2014/main" id="{A9DCB04C-0947-CE45-BD65-08F47090749F}"/>
              </a:ext>
            </a:extLst>
          </p:cNvPr>
          <p:cNvSpPr>
            <a:spLocks/>
          </p:cNvSpPr>
          <p:nvPr/>
        </p:nvSpPr>
        <p:spPr bwMode="auto">
          <a:xfrm>
            <a:off x="2370139" y="2600326"/>
            <a:ext cx="968375" cy="708025"/>
          </a:xfrm>
          <a:custGeom>
            <a:avLst/>
            <a:gdLst>
              <a:gd name="T0" fmla="*/ 928057 w 968319"/>
              <a:gd name="T1" fmla="*/ 664238 h 708986"/>
              <a:gd name="T2" fmla="*/ 928057 w 968319"/>
              <a:gd name="T3" fmla="*/ 664238 h 708986"/>
              <a:gd name="T4" fmla="*/ 726469 w 968319"/>
              <a:gd name="T5" fmla="*/ 644111 h 708986"/>
              <a:gd name="T6" fmla="*/ 645834 w 968319"/>
              <a:gd name="T7" fmla="*/ 583725 h 708986"/>
              <a:gd name="T8" fmla="*/ 504722 w 968319"/>
              <a:gd name="T9" fmla="*/ 543468 h 708986"/>
              <a:gd name="T10" fmla="*/ 444247 w 968319"/>
              <a:gd name="T11" fmla="*/ 503211 h 708986"/>
              <a:gd name="T12" fmla="*/ 424088 w 968319"/>
              <a:gd name="T13" fmla="*/ 442826 h 708986"/>
              <a:gd name="T14" fmla="*/ 403928 w 968319"/>
              <a:gd name="T15" fmla="*/ 503211 h 708986"/>
              <a:gd name="T16" fmla="*/ 343453 w 968319"/>
              <a:gd name="T17" fmla="*/ 523340 h 708986"/>
              <a:gd name="T18" fmla="*/ 303135 w 968319"/>
              <a:gd name="T19" fmla="*/ 563597 h 708986"/>
              <a:gd name="T20" fmla="*/ 41070 w 968319"/>
              <a:gd name="T21" fmla="*/ 583725 h 708986"/>
              <a:gd name="T22" fmla="*/ 753 w 968319"/>
              <a:gd name="T23" fmla="*/ 523340 h 708986"/>
              <a:gd name="T24" fmla="*/ 41070 w 968319"/>
              <a:gd name="T25" fmla="*/ 201285 h 708986"/>
              <a:gd name="T26" fmla="*/ 81388 w 968319"/>
              <a:gd name="T27" fmla="*/ 140899 h 708986"/>
              <a:gd name="T28" fmla="*/ 182183 w 968319"/>
              <a:gd name="T29" fmla="*/ 80514 h 708986"/>
              <a:gd name="T30" fmla="*/ 303135 w 968319"/>
              <a:gd name="T31" fmla="*/ 0 h 708986"/>
              <a:gd name="T32" fmla="*/ 504722 w 968319"/>
              <a:gd name="T33" fmla="*/ 261670 h 708986"/>
              <a:gd name="T34" fmla="*/ 484564 w 968319"/>
              <a:gd name="T35" fmla="*/ 322055 h 708986"/>
              <a:gd name="T36" fmla="*/ 504722 w 968319"/>
              <a:gd name="T37" fmla="*/ 422697 h 708986"/>
              <a:gd name="T38" fmla="*/ 686152 w 968319"/>
              <a:gd name="T39" fmla="*/ 483082 h 708986"/>
              <a:gd name="T40" fmla="*/ 746628 w 968319"/>
              <a:gd name="T41" fmla="*/ 503211 h 708986"/>
              <a:gd name="T42" fmla="*/ 807105 w 968319"/>
              <a:gd name="T43" fmla="*/ 523340 h 708986"/>
              <a:gd name="T44" fmla="*/ 968375 w 968319"/>
              <a:gd name="T45" fmla="*/ 644111 h 708986"/>
              <a:gd name="T46" fmla="*/ 867581 w 968319"/>
              <a:gd name="T47" fmla="*/ 704496 h 708986"/>
              <a:gd name="T48" fmla="*/ 867581 w 968319"/>
              <a:gd name="T49" fmla="*/ 704496 h 7089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68319" h="708986">
                <a:moveTo>
                  <a:pt x="928003" y="665140"/>
                </a:moveTo>
                <a:lnTo>
                  <a:pt x="928003" y="665140"/>
                </a:lnTo>
                <a:cubicBezTo>
                  <a:pt x="860811" y="658422"/>
                  <a:pt x="791356" y="663535"/>
                  <a:pt x="726427" y="644985"/>
                </a:cubicBezTo>
                <a:cubicBezTo>
                  <a:pt x="694124" y="635757"/>
                  <a:pt x="674966" y="601184"/>
                  <a:pt x="645797" y="584517"/>
                </a:cubicBezTo>
                <a:cubicBezTo>
                  <a:pt x="623309" y="571668"/>
                  <a:pt x="522142" y="548568"/>
                  <a:pt x="504693" y="544206"/>
                </a:cubicBezTo>
                <a:cubicBezTo>
                  <a:pt x="484536" y="530769"/>
                  <a:pt x="459355" y="522810"/>
                  <a:pt x="444221" y="503894"/>
                </a:cubicBezTo>
                <a:cubicBezTo>
                  <a:pt x="430948" y="487304"/>
                  <a:pt x="445309" y="443427"/>
                  <a:pt x="424063" y="443427"/>
                </a:cubicBezTo>
                <a:cubicBezTo>
                  <a:pt x="402817" y="443427"/>
                  <a:pt x="418929" y="488871"/>
                  <a:pt x="403905" y="503894"/>
                </a:cubicBezTo>
                <a:cubicBezTo>
                  <a:pt x="388880" y="518918"/>
                  <a:pt x="363590" y="517331"/>
                  <a:pt x="343433" y="524050"/>
                </a:cubicBezTo>
                <a:cubicBezTo>
                  <a:pt x="329994" y="537487"/>
                  <a:pt x="317957" y="552491"/>
                  <a:pt x="303117" y="564362"/>
                </a:cubicBezTo>
                <a:cubicBezTo>
                  <a:pt x="203740" y="643856"/>
                  <a:pt x="218573" y="602266"/>
                  <a:pt x="41068" y="584517"/>
                </a:cubicBezTo>
                <a:cubicBezTo>
                  <a:pt x="27630" y="564361"/>
                  <a:pt x="2264" y="548228"/>
                  <a:pt x="753" y="524050"/>
                </a:cubicBezTo>
                <a:cubicBezTo>
                  <a:pt x="-1598" y="486438"/>
                  <a:pt x="-938" y="285563"/>
                  <a:pt x="41068" y="201558"/>
                </a:cubicBezTo>
                <a:cubicBezTo>
                  <a:pt x="51902" y="179891"/>
                  <a:pt x="66249" y="160006"/>
                  <a:pt x="81383" y="141090"/>
                </a:cubicBezTo>
                <a:cubicBezTo>
                  <a:pt x="139267" y="68742"/>
                  <a:pt x="100827" y="125811"/>
                  <a:pt x="182172" y="80623"/>
                </a:cubicBezTo>
                <a:cubicBezTo>
                  <a:pt x="224527" y="57095"/>
                  <a:pt x="303117" y="0"/>
                  <a:pt x="303117" y="0"/>
                </a:cubicBezTo>
                <a:cubicBezTo>
                  <a:pt x="591108" y="26179"/>
                  <a:pt x="546618" y="-52385"/>
                  <a:pt x="504693" y="262025"/>
                </a:cubicBezTo>
                <a:cubicBezTo>
                  <a:pt x="501885" y="283085"/>
                  <a:pt x="491255" y="302336"/>
                  <a:pt x="484536" y="322492"/>
                </a:cubicBezTo>
                <a:cubicBezTo>
                  <a:pt x="491255" y="356085"/>
                  <a:pt x="480468" y="399048"/>
                  <a:pt x="504693" y="423271"/>
                </a:cubicBezTo>
                <a:cubicBezTo>
                  <a:pt x="504697" y="423275"/>
                  <a:pt x="655873" y="473659"/>
                  <a:pt x="686112" y="483738"/>
                </a:cubicBezTo>
                <a:lnTo>
                  <a:pt x="746585" y="503894"/>
                </a:lnTo>
                <a:cubicBezTo>
                  <a:pt x="766743" y="510613"/>
                  <a:pt x="789378" y="512265"/>
                  <a:pt x="807058" y="524050"/>
                </a:cubicBezTo>
                <a:cubicBezTo>
                  <a:pt x="943816" y="615214"/>
                  <a:pt x="893741" y="570414"/>
                  <a:pt x="968319" y="644985"/>
                </a:cubicBezTo>
                <a:cubicBezTo>
                  <a:pt x="939661" y="730949"/>
                  <a:pt x="969407" y="705452"/>
                  <a:pt x="867531" y="705452"/>
                </a:cubicBezTo>
              </a:path>
            </a:pathLst>
          </a:custGeom>
          <a:noFill/>
          <a:ln w="25400" cap="flat" cmpd="sng">
            <a:solidFill>
              <a:srgbClr val="FF0000"/>
            </a:solidFill>
            <a:prstDash val="solid"/>
            <a:round/>
            <a:headEnd/>
            <a:tailEnd/>
          </a:ln>
          <a:effectLst>
            <a:outerShdw blurRad="40000" dist="20000" dir="5400000" rotWithShape="0">
              <a:srgbClr val="000000">
                <a:alpha val="37999"/>
              </a:srgbClr>
            </a:outerShdw>
          </a:effectLst>
        </p:spPr>
        <p:txBody>
          <a:bodyPr anchor="ctr"/>
          <a:lstStyle/>
          <a:p>
            <a:pPr>
              <a:defRPr/>
            </a:pPr>
            <a:endParaRPr lang="en-US"/>
          </a:p>
        </p:txBody>
      </p:sp>
      <p:sp>
        <p:nvSpPr>
          <p:cNvPr id="14" name="Freeform 13">
            <a:extLst>
              <a:ext uri="{FF2B5EF4-FFF2-40B4-BE49-F238E27FC236}">
                <a16:creationId xmlns:a16="http://schemas.microsoft.com/office/drawing/2014/main" id="{45D03FC6-EAF2-CD4A-9358-547207242A48}"/>
              </a:ext>
            </a:extLst>
          </p:cNvPr>
          <p:cNvSpPr>
            <a:spLocks/>
          </p:cNvSpPr>
          <p:nvPr/>
        </p:nvSpPr>
        <p:spPr bwMode="auto">
          <a:xfrm>
            <a:off x="2133601" y="3505201"/>
            <a:ext cx="968375" cy="709613"/>
          </a:xfrm>
          <a:custGeom>
            <a:avLst/>
            <a:gdLst>
              <a:gd name="T0" fmla="*/ 928057 w 968319"/>
              <a:gd name="T1" fmla="*/ 665728 h 708986"/>
              <a:gd name="T2" fmla="*/ 928057 w 968319"/>
              <a:gd name="T3" fmla="*/ 665728 h 708986"/>
              <a:gd name="T4" fmla="*/ 726469 w 968319"/>
              <a:gd name="T5" fmla="*/ 645555 h 708986"/>
              <a:gd name="T6" fmla="*/ 645834 w 968319"/>
              <a:gd name="T7" fmla="*/ 585034 h 708986"/>
              <a:gd name="T8" fmla="*/ 504722 w 968319"/>
              <a:gd name="T9" fmla="*/ 544687 h 708986"/>
              <a:gd name="T10" fmla="*/ 444247 w 968319"/>
              <a:gd name="T11" fmla="*/ 504340 h 708986"/>
              <a:gd name="T12" fmla="*/ 424088 w 968319"/>
              <a:gd name="T13" fmla="*/ 443819 h 708986"/>
              <a:gd name="T14" fmla="*/ 403928 w 968319"/>
              <a:gd name="T15" fmla="*/ 504340 h 708986"/>
              <a:gd name="T16" fmla="*/ 343453 w 968319"/>
              <a:gd name="T17" fmla="*/ 524513 h 708986"/>
              <a:gd name="T18" fmla="*/ 303135 w 968319"/>
              <a:gd name="T19" fmla="*/ 564861 h 708986"/>
              <a:gd name="T20" fmla="*/ 41070 w 968319"/>
              <a:gd name="T21" fmla="*/ 585034 h 708986"/>
              <a:gd name="T22" fmla="*/ 753 w 968319"/>
              <a:gd name="T23" fmla="*/ 524513 h 708986"/>
              <a:gd name="T24" fmla="*/ 41070 w 968319"/>
              <a:gd name="T25" fmla="*/ 201736 h 708986"/>
              <a:gd name="T26" fmla="*/ 81388 w 968319"/>
              <a:gd name="T27" fmla="*/ 141215 h 708986"/>
              <a:gd name="T28" fmla="*/ 182183 w 968319"/>
              <a:gd name="T29" fmla="*/ 80694 h 708986"/>
              <a:gd name="T30" fmla="*/ 303135 w 968319"/>
              <a:gd name="T31" fmla="*/ 0 h 708986"/>
              <a:gd name="T32" fmla="*/ 504722 w 968319"/>
              <a:gd name="T33" fmla="*/ 262257 h 708986"/>
              <a:gd name="T34" fmla="*/ 484564 w 968319"/>
              <a:gd name="T35" fmla="*/ 322777 h 708986"/>
              <a:gd name="T36" fmla="*/ 504722 w 968319"/>
              <a:gd name="T37" fmla="*/ 423645 h 708986"/>
              <a:gd name="T38" fmla="*/ 686152 w 968319"/>
              <a:gd name="T39" fmla="*/ 484166 h 708986"/>
              <a:gd name="T40" fmla="*/ 746628 w 968319"/>
              <a:gd name="T41" fmla="*/ 504340 h 708986"/>
              <a:gd name="T42" fmla="*/ 807105 w 968319"/>
              <a:gd name="T43" fmla="*/ 524513 h 708986"/>
              <a:gd name="T44" fmla="*/ 968375 w 968319"/>
              <a:gd name="T45" fmla="*/ 645555 h 708986"/>
              <a:gd name="T46" fmla="*/ 867581 w 968319"/>
              <a:gd name="T47" fmla="*/ 706076 h 708986"/>
              <a:gd name="T48" fmla="*/ 867581 w 968319"/>
              <a:gd name="T49" fmla="*/ 706076 h 7089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68319" h="708986">
                <a:moveTo>
                  <a:pt x="928003" y="665140"/>
                </a:moveTo>
                <a:lnTo>
                  <a:pt x="928003" y="665140"/>
                </a:lnTo>
                <a:cubicBezTo>
                  <a:pt x="860811" y="658422"/>
                  <a:pt x="791356" y="663535"/>
                  <a:pt x="726427" y="644985"/>
                </a:cubicBezTo>
                <a:cubicBezTo>
                  <a:pt x="694124" y="635757"/>
                  <a:pt x="674966" y="601184"/>
                  <a:pt x="645797" y="584517"/>
                </a:cubicBezTo>
                <a:cubicBezTo>
                  <a:pt x="623309" y="571668"/>
                  <a:pt x="522142" y="548568"/>
                  <a:pt x="504693" y="544206"/>
                </a:cubicBezTo>
                <a:cubicBezTo>
                  <a:pt x="484536" y="530769"/>
                  <a:pt x="459355" y="522810"/>
                  <a:pt x="444221" y="503894"/>
                </a:cubicBezTo>
                <a:cubicBezTo>
                  <a:pt x="430948" y="487304"/>
                  <a:pt x="445309" y="443427"/>
                  <a:pt x="424063" y="443427"/>
                </a:cubicBezTo>
                <a:cubicBezTo>
                  <a:pt x="402817" y="443427"/>
                  <a:pt x="418929" y="488871"/>
                  <a:pt x="403905" y="503894"/>
                </a:cubicBezTo>
                <a:cubicBezTo>
                  <a:pt x="388880" y="518918"/>
                  <a:pt x="363590" y="517331"/>
                  <a:pt x="343433" y="524050"/>
                </a:cubicBezTo>
                <a:cubicBezTo>
                  <a:pt x="329994" y="537487"/>
                  <a:pt x="317957" y="552491"/>
                  <a:pt x="303117" y="564362"/>
                </a:cubicBezTo>
                <a:cubicBezTo>
                  <a:pt x="203740" y="643856"/>
                  <a:pt x="218573" y="602266"/>
                  <a:pt x="41068" y="584517"/>
                </a:cubicBezTo>
                <a:cubicBezTo>
                  <a:pt x="27630" y="564361"/>
                  <a:pt x="2264" y="548228"/>
                  <a:pt x="753" y="524050"/>
                </a:cubicBezTo>
                <a:cubicBezTo>
                  <a:pt x="-1598" y="486438"/>
                  <a:pt x="-938" y="285563"/>
                  <a:pt x="41068" y="201558"/>
                </a:cubicBezTo>
                <a:cubicBezTo>
                  <a:pt x="51902" y="179891"/>
                  <a:pt x="66249" y="160006"/>
                  <a:pt x="81383" y="141090"/>
                </a:cubicBezTo>
                <a:cubicBezTo>
                  <a:pt x="139267" y="68742"/>
                  <a:pt x="100827" y="125811"/>
                  <a:pt x="182172" y="80623"/>
                </a:cubicBezTo>
                <a:cubicBezTo>
                  <a:pt x="224527" y="57095"/>
                  <a:pt x="303117" y="0"/>
                  <a:pt x="303117" y="0"/>
                </a:cubicBezTo>
                <a:cubicBezTo>
                  <a:pt x="591108" y="26179"/>
                  <a:pt x="546618" y="-52385"/>
                  <a:pt x="504693" y="262025"/>
                </a:cubicBezTo>
                <a:cubicBezTo>
                  <a:pt x="501885" y="283085"/>
                  <a:pt x="491255" y="302336"/>
                  <a:pt x="484536" y="322492"/>
                </a:cubicBezTo>
                <a:cubicBezTo>
                  <a:pt x="491255" y="356085"/>
                  <a:pt x="480468" y="399048"/>
                  <a:pt x="504693" y="423271"/>
                </a:cubicBezTo>
                <a:cubicBezTo>
                  <a:pt x="504697" y="423275"/>
                  <a:pt x="655873" y="473659"/>
                  <a:pt x="686112" y="483738"/>
                </a:cubicBezTo>
                <a:lnTo>
                  <a:pt x="746585" y="503894"/>
                </a:lnTo>
                <a:cubicBezTo>
                  <a:pt x="766743" y="510613"/>
                  <a:pt x="789378" y="512265"/>
                  <a:pt x="807058" y="524050"/>
                </a:cubicBezTo>
                <a:cubicBezTo>
                  <a:pt x="943816" y="615214"/>
                  <a:pt x="893741" y="570414"/>
                  <a:pt x="968319" y="644985"/>
                </a:cubicBezTo>
                <a:cubicBezTo>
                  <a:pt x="939661" y="730949"/>
                  <a:pt x="969407" y="705452"/>
                  <a:pt x="867531" y="705452"/>
                </a:cubicBezTo>
              </a:path>
            </a:pathLst>
          </a:custGeom>
          <a:noFill/>
          <a:ln w="25400" cap="flat" cmpd="sng">
            <a:solidFill>
              <a:srgbClr val="FF0000"/>
            </a:solidFill>
            <a:prstDash val="solid"/>
            <a:round/>
            <a:headEnd/>
            <a:tailEnd/>
          </a:ln>
          <a:effectLst>
            <a:outerShdw blurRad="40000" dist="20000" dir="5400000" rotWithShape="0">
              <a:srgbClr val="000000">
                <a:alpha val="37999"/>
              </a:srgbClr>
            </a:outerShdw>
          </a:effectLst>
        </p:spPr>
        <p:txBody>
          <a:bodyPr anchor="ctr"/>
          <a:lstStyle/>
          <a:p>
            <a:pPr>
              <a:defRPr/>
            </a:pPr>
            <a:endParaRPr lang="en-US"/>
          </a:p>
        </p:txBody>
      </p:sp>
      <p:sp>
        <p:nvSpPr>
          <p:cNvPr id="15" name="TextBox 14">
            <a:extLst>
              <a:ext uri="{FF2B5EF4-FFF2-40B4-BE49-F238E27FC236}">
                <a16:creationId xmlns:a16="http://schemas.microsoft.com/office/drawing/2014/main" id="{7E7F5811-C729-3442-AEAD-68E011299C52}"/>
              </a:ext>
            </a:extLst>
          </p:cNvPr>
          <p:cNvSpPr txBox="1">
            <a:spLocks noChangeArrowheads="1"/>
          </p:cNvSpPr>
          <p:nvPr/>
        </p:nvSpPr>
        <p:spPr bwMode="auto">
          <a:xfrm>
            <a:off x="1524000" y="2057400"/>
            <a:ext cx="1481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itchFamily="2"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ClrTx/>
              <a:buFontTx/>
              <a:buNone/>
            </a:pPr>
            <a:r>
              <a:rPr lang="en-CA" altLang="en-US" sz="1800">
                <a:solidFill>
                  <a:srgbClr val="FF0000"/>
                </a:solidFill>
              </a:rPr>
              <a:t>Neoantigens</a:t>
            </a:r>
          </a:p>
        </p:txBody>
      </p:sp>
      <p:cxnSp>
        <p:nvCxnSpPr>
          <p:cNvPr id="17" name="Straight Arrow Connector 16">
            <a:extLst>
              <a:ext uri="{FF2B5EF4-FFF2-40B4-BE49-F238E27FC236}">
                <a16:creationId xmlns:a16="http://schemas.microsoft.com/office/drawing/2014/main" id="{7A72351A-9D40-8D4A-AADD-E85BA203E516}"/>
              </a:ext>
            </a:extLst>
          </p:cNvPr>
          <p:cNvCxnSpPr>
            <a:cxnSpLocks noChangeShapeType="1"/>
          </p:cNvCxnSpPr>
          <p:nvPr/>
        </p:nvCxnSpPr>
        <p:spPr bwMode="auto">
          <a:xfrm>
            <a:off x="1905001" y="2514600"/>
            <a:ext cx="430213" cy="211138"/>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p:spPr>
      </p:cxnSp>
      <p:cxnSp>
        <p:nvCxnSpPr>
          <p:cNvPr id="19" name="Straight Arrow Connector 18">
            <a:extLst>
              <a:ext uri="{FF2B5EF4-FFF2-40B4-BE49-F238E27FC236}">
                <a16:creationId xmlns:a16="http://schemas.microsoft.com/office/drawing/2014/main" id="{7223F808-AC02-1342-904B-EBAF28411E6D}"/>
              </a:ext>
            </a:extLst>
          </p:cNvPr>
          <p:cNvCxnSpPr>
            <a:cxnSpLocks noChangeShapeType="1"/>
          </p:cNvCxnSpPr>
          <p:nvPr/>
        </p:nvCxnSpPr>
        <p:spPr bwMode="auto">
          <a:xfrm>
            <a:off x="1752600" y="2667000"/>
            <a:ext cx="381000" cy="83820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p:spPr>
      </p:cxnSp>
      <p:sp>
        <p:nvSpPr>
          <p:cNvPr id="21" name="TextBox 20">
            <a:extLst>
              <a:ext uri="{FF2B5EF4-FFF2-40B4-BE49-F238E27FC236}">
                <a16:creationId xmlns:a16="http://schemas.microsoft.com/office/drawing/2014/main" id="{2FE8A50F-320F-1542-A0AD-C807C059DBB1}"/>
              </a:ext>
            </a:extLst>
          </p:cNvPr>
          <p:cNvSpPr txBox="1">
            <a:spLocks noChangeArrowheads="1"/>
          </p:cNvSpPr>
          <p:nvPr/>
        </p:nvSpPr>
        <p:spPr bwMode="auto">
          <a:xfrm>
            <a:off x="8686800" y="3657601"/>
            <a:ext cx="15176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itchFamily="2"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ClrTx/>
              <a:buFontTx/>
              <a:buNone/>
            </a:pPr>
            <a:r>
              <a:rPr lang="en-CA" altLang="en-US">
                <a:solidFill>
                  <a:srgbClr val="FF0000"/>
                </a:solidFill>
              </a:rPr>
              <a:t>Cancer</a:t>
            </a:r>
          </a:p>
          <a:p>
            <a:pPr>
              <a:spcBef>
                <a:spcPct val="0"/>
              </a:spcBef>
              <a:buClrTx/>
              <a:buFontTx/>
              <a:buNone/>
            </a:pPr>
            <a:r>
              <a:rPr lang="en-CA" altLang="en-US">
                <a:solidFill>
                  <a:srgbClr val="FF0000"/>
                </a:solidFill>
              </a:rPr>
              <a:t>cell</a:t>
            </a:r>
            <a:endParaRPr lang="en-US" altLang="en-US">
              <a:solidFill>
                <a:srgbClr val="FF0000"/>
              </a:solidFill>
            </a:endParaRPr>
          </a:p>
        </p:txBody>
      </p:sp>
      <p:sp>
        <p:nvSpPr>
          <p:cNvPr id="2" name="TextBox 1">
            <a:extLst>
              <a:ext uri="{FF2B5EF4-FFF2-40B4-BE49-F238E27FC236}">
                <a16:creationId xmlns:a16="http://schemas.microsoft.com/office/drawing/2014/main" id="{8D34B760-72A1-7A46-A39E-8522E9EDCE97}"/>
              </a:ext>
            </a:extLst>
          </p:cNvPr>
          <p:cNvSpPr txBox="1">
            <a:spLocks noChangeArrowheads="1"/>
          </p:cNvSpPr>
          <p:nvPr/>
        </p:nvSpPr>
        <p:spPr bwMode="auto">
          <a:xfrm>
            <a:off x="5715000" y="457201"/>
            <a:ext cx="25923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itchFamily="2"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ClrTx/>
              <a:buFontTx/>
              <a:buNone/>
            </a:pPr>
            <a:r>
              <a:rPr lang="en-US" altLang="en-US" sz="1800">
                <a:solidFill>
                  <a:srgbClr val="0000E5"/>
                </a:solidFill>
              </a:rPr>
              <a:t> </a:t>
            </a:r>
            <a:r>
              <a:rPr lang="en-US" altLang="en-US" sz="2400">
                <a:solidFill>
                  <a:srgbClr val="FF0000"/>
                </a:solidFill>
              </a:rPr>
              <a:t>8-10 amino acids</a:t>
            </a:r>
          </a:p>
        </p:txBody>
      </p:sp>
      <p:cxnSp>
        <p:nvCxnSpPr>
          <p:cNvPr id="5" name="Straight Arrow Connector 4">
            <a:extLst>
              <a:ext uri="{FF2B5EF4-FFF2-40B4-BE49-F238E27FC236}">
                <a16:creationId xmlns:a16="http://schemas.microsoft.com/office/drawing/2014/main" id="{F253066D-DE1E-FB46-B498-8D77C2722B58}"/>
              </a:ext>
            </a:extLst>
          </p:cNvPr>
          <p:cNvCxnSpPr>
            <a:cxnSpLocks noChangeShapeType="1"/>
          </p:cNvCxnSpPr>
          <p:nvPr/>
        </p:nvCxnSpPr>
        <p:spPr bwMode="auto">
          <a:xfrm>
            <a:off x="8305800" y="838200"/>
            <a:ext cx="914400" cy="45720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p:spPr>
      </p:cxnSp>
      <p:cxnSp>
        <p:nvCxnSpPr>
          <p:cNvPr id="8" name="Straight Arrow Connector 7">
            <a:extLst>
              <a:ext uri="{FF2B5EF4-FFF2-40B4-BE49-F238E27FC236}">
                <a16:creationId xmlns:a16="http://schemas.microsoft.com/office/drawing/2014/main" id="{489AC9DD-21B0-A249-95D3-636737A7719C}"/>
              </a:ext>
            </a:extLst>
          </p:cNvPr>
          <p:cNvCxnSpPr>
            <a:cxnSpLocks noChangeShapeType="1"/>
          </p:cNvCxnSpPr>
          <p:nvPr/>
        </p:nvCxnSpPr>
        <p:spPr bwMode="auto">
          <a:xfrm flipH="1">
            <a:off x="3048000" y="838200"/>
            <a:ext cx="2590800" cy="99060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par>
                                <p:cTn id="18" presetID="3" presetClass="entr" presetSubtype="1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linds(horizontal)">
                                      <p:cBhvr>
                                        <p:cTn id="20" dur="500"/>
                                        <p:tgtEl>
                                          <p:spTgt spid="17"/>
                                        </p:tgtEl>
                                      </p:cBhvr>
                                    </p:animEffect>
                                  </p:childTnLst>
                                </p:cTn>
                              </p:par>
                              <p:par>
                                <p:cTn id="21" presetID="3" presetClass="entr" presetSubtype="1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linds(horizontal)">
                                      <p:cBhvr>
                                        <p:cTn id="23" dur="500"/>
                                        <p:tgtEl>
                                          <p:spTgt spid="19"/>
                                        </p:tgtEl>
                                      </p:cBhvr>
                                    </p:animEffect>
                                  </p:childTnLst>
                                </p:cTn>
                              </p:par>
                              <p:par>
                                <p:cTn id="24" presetID="3" presetClass="entr" presetSubtype="1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par>
                                <p:cTn id="27" presetID="3" presetClass="entr" presetSubtype="1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linds(horizontal)">
                                      <p:cBhvr>
                                        <p:cTn id="29" dur="500"/>
                                        <p:tgtEl>
                                          <p:spTgt spid="1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5"/>
          <p:cNvSpPr txBox="1">
            <a:spLocks noChangeArrowheads="1"/>
          </p:cNvSpPr>
          <p:nvPr/>
        </p:nvSpPr>
        <p:spPr bwMode="auto">
          <a:xfrm>
            <a:off x="746158" y="2764846"/>
            <a:ext cx="223433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CA" altLang="ja-JP" sz="3200" b="1" dirty="0">
                <a:solidFill>
                  <a:srgbClr val="2E4864"/>
                </a:solidFill>
                <a:latin typeface="Microsoft YaHei" panose="020B0503020204020204" pitchFamily="34" charset="-122"/>
                <a:ea typeface="Microsoft YaHei" panose="020B0503020204020204" pitchFamily="34" charset="-122"/>
              </a:rPr>
              <a:t>CONTENT</a:t>
            </a:r>
            <a:endParaRPr lang="zh-CN" altLang="en-US" sz="3200" b="1" dirty="0">
              <a:solidFill>
                <a:srgbClr val="2E4864"/>
              </a:solidFill>
              <a:latin typeface="Microsoft YaHei" panose="020B0503020204020204" pitchFamily="34" charset="-122"/>
              <a:ea typeface="Microsoft YaHei" panose="020B0503020204020204" pitchFamily="34" charset="-122"/>
            </a:endParaRPr>
          </a:p>
        </p:txBody>
      </p:sp>
      <p:cxnSp>
        <p:nvCxnSpPr>
          <p:cNvPr id="30" name="直接连接符 29"/>
          <p:cNvCxnSpPr/>
          <p:nvPr/>
        </p:nvCxnSpPr>
        <p:spPr>
          <a:xfrm>
            <a:off x="926796" y="3515355"/>
            <a:ext cx="47201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1740633D-3C75-054F-B629-F5B322107425}"/>
              </a:ext>
            </a:extLst>
          </p:cNvPr>
          <p:cNvGrpSpPr/>
          <p:nvPr/>
        </p:nvGrpSpPr>
        <p:grpSpPr>
          <a:xfrm>
            <a:off x="6167641" y="1482040"/>
            <a:ext cx="4440083" cy="3867013"/>
            <a:chOff x="5223113" y="695200"/>
            <a:chExt cx="1868039" cy="2900259"/>
          </a:xfrm>
        </p:grpSpPr>
        <p:grpSp>
          <p:nvGrpSpPr>
            <p:cNvPr id="2" name="Group 1">
              <a:extLst>
                <a:ext uri="{FF2B5EF4-FFF2-40B4-BE49-F238E27FC236}">
                  <a16:creationId xmlns:a16="http://schemas.microsoft.com/office/drawing/2014/main" id="{9CA1F876-CAA5-0040-B817-E23575DBC8EA}"/>
                </a:ext>
              </a:extLst>
            </p:cNvPr>
            <p:cNvGrpSpPr/>
            <p:nvPr/>
          </p:nvGrpSpPr>
          <p:grpSpPr>
            <a:xfrm>
              <a:off x="5227107" y="695200"/>
              <a:ext cx="925686" cy="561730"/>
              <a:chOff x="5227113" y="774779"/>
              <a:chExt cx="925686" cy="561730"/>
            </a:xfrm>
          </p:grpSpPr>
          <p:sp>
            <p:nvSpPr>
              <p:cNvPr id="21" name="椭圆 20"/>
              <p:cNvSpPr/>
              <p:nvPr/>
            </p:nvSpPr>
            <p:spPr>
              <a:xfrm>
                <a:off x="5227113" y="859836"/>
                <a:ext cx="120146" cy="111758"/>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E4864"/>
                  </a:solidFill>
                  <a:latin typeface="Microsoft YaHei" panose="020B0503020204020204" pitchFamily="34" charset="-122"/>
                  <a:ea typeface="Microsoft YaHei" panose="020B0503020204020204" pitchFamily="34" charset="-122"/>
                </a:endParaRPr>
              </a:p>
            </p:txBody>
          </p:sp>
          <p:sp>
            <p:nvSpPr>
              <p:cNvPr id="42" name="矩形 41"/>
              <p:cNvSpPr/>
              <p:nvPr/>
            </p:nvSpPr>
            <p:spPr>
              <a:xfrm>
                <a:off x="5443851" y="774779"/>
                <a:ext cx="708948" cy="561730"/>
              </a:xfrm>
              <a:prstGeom prst="rect">
                <a:avLst/>
              </a:prstGeom>
            </p:spPr>
            <p:txBody>
              <a:bodyPr wrap="none">
                <a:spAutoFit/>
              </a:bodyPr>
              <a:lstStyle/>
              <a:p>
                <a:r>
                  <a:rPr lang="en-US" altLang="zh-CN" sz="1867" dirty="0">
                    <a:solidFill>
                      <a:srgbClr val="2E4864"/>
                    </a:solidFill>
                    <a:latin typeface="Microsoft YaHei" panose="020B0503020204020204" pitchFamily="34" charset="-122"/>
                    <a:ea typeface="Microsoft YaHei" panose="020B0503020204020204" pitchFamily="34" charset="-122"/>
                  </a:rPr>
                  <a:t>01. Word2Vec</a:t>
                </a:r>
                <a:endParaRPr lang="zh-CN" altLang="en-US" sz="1867" dirty="0">
                  <a:solidFill>
                    <a:srgbClr val="2E4864"/>
                  </a:solidFill>
                  <a:latin typeface="Microsoft YaHei" panose="020B0503020204020204" pitchFamily="34" charset="-122"/>
                  <a:ea typeface="Microsoft YaHei" panose="020B0503020204020204" pitchFamily="34" charset="-122"/>
                </a:endParaRPr>
              </a:p>
              <a:p>
                <a:endParaRPr lang="zh-CN" altLang="en-US" sz="2400" dirty="0">
                  <a:solidFill>
                    <a:srgbClr val="2E4864"/>
                  </a:solidFill>
                  <a:latin typeface="Microsoft YaHei" panose="020B0503020204020204" pitchFamily="34" charset="-122"/>
                  <a:ea typeface="Microsoft YaHei" panose="020B0503020204020204" pitchFamily="34" charset="-122"/>
                </a:endParaRPr>
              </a:p>
            </p:txBody>
          </p:sp>
        </p:grpSp>
        <p:grpSp>
          <p:nvGrpSpPr>
            <p:cNvPr id="55" name="Group 54">
              <a:extLst>
                <a:ext uri="{FF2B5EF4-FFF2-40B4-BE49-F238E27FC236}">
                  <a16:creationId xmlns:a16="http://schemas.microsoft.com/office/drawing/2014/main" id="{73A69A33-421C-5842-9472-34AEB1A06E6B}"/>
                </a:ext>
              </a:extLst>
            </p:cNvPr>
            <p:cNvGrpSpPr/>
            <p:nvPr/>
          </p:nvGrpSpPr>
          <p:grpSpPr>
            <a:xfrm>
              <a:off x="5227107" y="1145151"/>
              <a:ext cx="1793907" cy="561741"/>
              <a:chOff x="5227113" y="774156"/>
              <a:chExt cx="1793907" cy="561741"/>
            </a:xfrm>
          </p:grpSpPr>
          <p:sp>
            <p:nvSpPr>
              <p:cNvPr id="56" name="椭圆 20">
                <a:extLst>
                  <a:ext uri="{FF2B5EF4-FFF2-40B4-BE49-F238E27FC236}">
                    <a16:creationId xmlns:a16="http://schemas.microsoft.com/office/drawing/2014/main" id="{378CCD35-B450-4B47-87DF-DFFE1C4EAFA4}"/>
                  </a:ext>
                </a:extLst>
              </p:cNvPr>
              <p:cNvSpPr/>
              <p:nvPr/>
            </p:nvSpPr>
            <p:spPr>
              <a:xfrm>
                <a:off x="5227113" y="859836"/>
                <a:ext cx="120146" cy="111758"/>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E4864"/>
                  </a:solidFill>
                  <a:latin typeface="Microsoft YaHei" panose="020B0503020204020204" pitchFamily="34" charset="-122"/>
                  <a:ea typeface="Microsoft YaHei" panose="020B0503020204020204" pitchFamily="34" charset="-122"/>
                </a:endParaRPr>
              </a:p>
            </p:txBody>
          </p:sp>
          <p:sp>
            <p:nvSpPr>
              <p:cNvPr id="57" name="矩形 41">
                <a:extLst>
                  <a:ext uri="{FF2B5EF4-FFF2-40B4-BE49-F238E27FC236}">
                    <a16:creationId xmlns:a16="http://schemas.microsoft.com/office/drawing/2014/main" id="{0B907542-E161-C145-83C3-20498D83551B}"/>
                  </a:ext>
                </a:extLst>
              </p:cNvPr>
              <p:cNvSpPr/>
              <p:nvPr/>
            </p:nvSpPr>
            <p:spPr>
              <a:xfrm>
                <a:off x="5447845" y="774156"/>
                <a:ext cx="1573175" cy="561741"/>
              </a:xfrm>
              <a:prstGeom prst="rect">
                <a:avLst/>
              </a:prstGeom>
            </p:spPr>
            <p:txBody>
              <a:bodyPr wrap="none">
                <a:spAutoFit/>
              </a:bodyPr>
              <a:lstStyle/>
              <a:p>
                <a:r>
                  <a:rPr lang="en-US" altLang="zh-CN" sz="1867" dirty="0">
                    <a:solidFill>
                      <a:srgbClr val="2E4864"/>
                    </a:solidFill>
                    <a:latin typeface="Microsoft YaHei" panose="020B0503020204020204" pitchFamily="34" charset="-122"/>
                    <a:ea typeface="Microsoft YaHei" panose="020B0503020204020204" pitchFamily="34" charset="-122"/>
                  </a:rPr>
                  <a:t>02.</a:t>
                </a:r>
                <a:r>
                  <a:rPr lang="en-US" altLang="zh-CN" sz="1867" dirty="0">
                    <a:solidFill>
                      <a:srgbClr val="27506E"/>
                    </a:solidFill>
                    <a:latin typeface="微软雅黑" panose="020B0503020204020204" pitchFamily="34" charset="-122"/>
                    <a:ea typeface="微软雅黑" panose="020B0503020204020204" pitchFamily="34" charset="-122"/>
                  </a:rPr>
                  <a:t> </a:t>
                </a:r>
                <a:r>
                  <a:rPr lang="en-CA" altLang="zh-CN" sz="1867" dirty="0">
                    <a:solidFill>
                      <a:srgbClr val="27506E"/>
                    </a:solidFill>
                    <a:latin typeface="微软雅黑" panose="020B0503020204020204" pitchFamily="34" charset="-122"/>
                    <a:ea typeface="微软雅黑" panose="020B0503020204020204" pitchFamily="34" charset="-122"/>
                  </a:rPr>
                  <a:t>Attention and Transformers</a:t>
                </a:r>
                <a:endParaRPr lang="en-US" altLang="zh-CN" sz="1867" dirty="0">
                  <a:solidFill>
                    <a:srgbClr val="27506E"/>
                  </a:solidFill>
                  <a:latin typeface="微软雅黑" panose="020B0503020204020204" pitchFamily="34" charset="-122"/>
                  <a:ea typeface="微软雅黑" panose="020B0503020204020204" pitchFamily="34" charset="-122"/>
                </a:endParaRPr>
              </a:p>
              <a:p>
                <a:endParaRPr lang="zh-CN" altLang="en-US" sz="2400" dirty="0">
                  <a:solidFill>
                    <a:srgbClr val="2E4864"/>
                  </a:solidFill>
                  <a:latin typeface="Microsoft YaHei" panose="020B0503020204020204" pitchFamily="34" charset="-122"/>
                  <a:ea typeface="Microsoft YaHei" panose="020B0503020204020204" pitchFamily="34" charset="-122"/>
                </a:endParaRPr>
              </a:p>
            </p:txBody>
          </p:sp>
        </p:grpSp>
        <p:grpSp>
          <p:nvGrpSpPr>
            <p:cNvPr id="58" name="Group 57">
              <a:extLst>
                <a:ext uri="{FF2B5EF4-FFF2-40B4-BE49-F238E27FC236}">
                  <a16:creationId xmlns:a16="http://schemas.microsoft.com/office/drawing/2014/main" id="{D2EE504E-67D9-6342-AC8C-5B5ACF76C6A3}"/>
                </a:ext>
              </a:extLst>
            </p:cNvPr>
            <p:cNvGrpSpPr/>
            <p:nvPr/>
          </p:nvGrpSpPr>
          <p:grpSpPr>
            <a:xfrm>
              <a:off x="5223113" y="1611863"/>
              <a:ext cx="1732049" cy="284742"/>
              <a:chOff x="5227113" y="790294"/>
              <a:chExt cx="1732049" cy="284742"/>
            </a:xfrm>
          </p:grpSpPr>
          <p:sp>
            <p:nvSpPr>
              <p:cNvPr id="59" name="椭圆 20">
                <a:extLst>
                  <a:ext uri="{FF2B5EF4-FFF2-40B4-BE49-F238E27FC236}">
                    <a16:creationId xmlns:a16="http://schemas.microsoft.com/office/drawing/2014/main" id="{D111BC5F-EEA3-3343-8AD5-5DC9F787F882}"/>
                  </a:ext>
                </a:extLst>
              </p:cNvPr>
              <p:cNvSpPr/>
              <p:nvPr/>
            </p:nvSpPr>
            <p:spPr>
              <a:xfrm>
                <a:off x="5227113" y="859836"/>
                <a:ext cx="120146" cy="111758"/>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E4864"/>
                  </a:solidFill>
                  <a:latin typeface="Microsoft YaHei" panose="020B0503020204020204" pitchFamily="34" charset="-122"/>
                  <a:ea typeface="Microsoft YaHei" panose="020B0503020204020204" pitchFamily="34" charset="-122"/>
                </a:endParaRPr>
              </a:p>
            </p:txBody>
          </p:sp>
          <p:sp>
            <p:nvSpPr>
              <p:cNvPr id="60" name="矩形 41">
                <a:extLst>
                  <a:ext uri="{FF2B5EF4-FFF2-40B4-BE49-F238E27FC236}">
                    <a16:creationId xmlns:a16="http://schemas.microsoft.com/office/drawing/2014/main" id="{84783BC4-6AA6-C849-B873-175EB6AA66D4}"/>
                  </a:ext>
                </a:extLst>
              </p:cNvPr>
              <p:cNvSpPr/>
              <p:nvPr/>
            </p:nvSpPr>
            <p:spPr>
              <a:xfrm>
                <a:off x="5447845" y="790294"/>
                <a:ext cx="1511317" cy="284742"/>
              </a:xfrm>
              <a:prstGeom prst="rect">
                <a:avLst/>
              </a:prstGeom>
            </p:spPr>
            <p:txBody>
              <a:bodyPr wrap="none">
                <a:spAutoFit/>
              </a:bodyPr>
              <a:lstStyle/>
              <a:p>
                <a:r>
                  <a:rPr lang="en-US" altLang="zh-CN" sz="1867" dirty="0">
                    <a:solidFill>
                      <a:srgbClr val="2E4864"/>
                    </a:solidFill>
                    <a:latin typeface="Microsoft YaHei" panose="020B0503020204020204" pitchFamily="34" charset="-122"/>
                    <a:ea typeface="Microsoft YaHei" panose="020B0503020204020204" pitchFamily="34" charset="-122"/>
                  </a:rPr>
                  <a:t>03.</a:t>
                </a:r>
                <a:r>
                  <a:rPr lang="en-US" altLang="zh-CN" sz="1867" dirty="0">
                    <a:solidFill>
                      <a:srgbClr val="27506E"/>
                    </a:solidFill>
                    <a:latin typeface="微软雅黑" panose="020B0503020204020204" pitchFamily="34" charset="-122"/>
                    <a:ea typeface="微软雅黑" panose="020B0503020204020204" pitchFamily="34" charset="-122"/>
                  </a:rPr>
                  <a:t> Pretraining, </a:t>
                </a:r>
                <a:r>
                  <a:rPr lang="en-CA" altLang="zh-CN" sz="1867" dirty="0">
                    <a:solidFill>
                      <a:srgbClr val="27506E"/>
                    </a:solidFill>
                    <a:latin typeface="微软雅黑" panose="020B0503020204020204" pitchFamily="34" charset="-122"/>
                    <a:ea typeface="微软雅黑" panose="020B0503020204020204" pitchFamily="34" charset="-122"/>
                  </a:rPr>
                  <a:t>GPT and BERT</a:t>
                </a:r>
                <a:endParaRPr lang="en-US" altLang="zh-CN" sz="1867" dirty="0">
                  <a:solidFill>
                    <a:srgbClr val="27506E"/>
                  </a:solidFill>
                  <a:latin typeface="微软雅黑" panose="020B0503020204020204" pitchFamily="34" charset="-122"/>
                  <a:ea typeface="微软雅黑" panose="020B0503020204020204" pitchFamily="34" charset="-122"/>
                </a:endParaRPr>
              </a:p>
            </p:txBody>
          </p:sp>
        </p:grpSp>
        <p:sp>
          <p:nvSpPr>
            <p:cNvPr id="62" name="椭圆 20">
              <a:extLst>
                <a:ext uri="{FF2B5EF4-FFF2-40B4-BE49-F238E27FC236}">
                  <a16:creationId xmlns:a16="http://schemas.microsoft.com/office/drawing/2014/main" id="{214999DE-2F8B-B14B-8C56-4BA48B91DC3B}"/>
                </a:ext>
              </a:extLst>
            </p:cNvPr>
            <p:cNvSpPr/>
            <p:nvPr/>
          </p:nvSpPr>
          <p:spPr>
            <a:xfrm>
              <a:off x="5223113" y="2131979"/>
              <a:ext cx="120146" cy="111758"/>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E4864"/>
                </a:solidFill>
                <a:latin typeface="Microsoft YaHei" panose="020B0503020204020204" pitchFamily="34" charset="-122"/>
                <a:ea typeface="Microsoft YaHei" panose="020B0503020204020204" pitchFamily="34" charset="-122"/>
              </a:endParaRPr>
            </a:p>
          </p:txBody>
        </p:sp>
        <p:grpSp>
          <p:nvGrpSpPr>
            <p:cNvPr id="64" name="Group 63">
              <a:extLst>
                <a:ext uri="{FF2B5EF4-FFF2-40B4-BE49-F238E27FC236}">
                  <a16:creationId xmlns:a16="http://schemas.microsoft.com/office/drawing/2014/main" id="{01AEDB0F-9234-3146-8D4C-850169E90EFF}"/>
                </a:ext>
              </a:extLst>
            </p:cNvPr>
            <p:cNvGrpSpPr/>
            <p:nvPr/>
          </p:nvGrpSpPr>
          <p:grpSpPr>
            <a:xfrm>
              <a:off x="5223113" y="2510007"/>
              <a:ext cx="1858699" cy="284731"/>
              <a:chOff x="5227113" y="787290"/>
              <a:chExt cx="1858699" cy="284731"/>
            </a:xfrm>
          </p:grpSpPr>
          <p:sp>
            <p:nvSpPr>
              <p:cNvPr id="65" name="椭圆 20">
                <a:extLst>
                  <a:ext uri="{FF2B5EF4-FFF2-40B4-BE49-F238E27FC236}">
                    <a16:creationId xmlns:a16="http://schemas.microsoft.com/office/drawing/2014/main" id="{5C989EE0-983C-7748-AD15-B14750C98EC2}"/>
                  </a:ext>
                </a:extLst>
              </p:cNvPr>
              <p:cNvSpPr/>
              <p:nvPr/>
            </p:nvSpPr>
            <p:spPr>
              <a:xfrm>
                <a:off x="5227113" y="859836"/>
                <a:ext cx="120146" cy="111758"/>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E4864"/>
                  </a:solidFill>
                  <a:latin typeface="Microsoft YaHei" panose="020B0503020204020204" pitchFamily="34" charset="-122"/>
                  <a:ea typeface="Microsoft YaHei" panose="020B0503020204020204" pitchFamily="34" charset="-122"/>
                </a:endParaRPr>
              </a:p>
            </p:txBody>
          </p:sp>
          <p:sp>
            <p:nvSpPr>
              <p:cNvPr id="66" name="矩形 41">
                <a:extLst>
                  <a:ext uri="{FF2B5EF4-FFF2-40B4-BE49-F238E27FC236}">
                    <a16:creationId xmlns:a16="http://schemas.microsoft.com/office/drawing/2014/main" id="{163E49D5-E32B-AD4A-9289-D1D97CF929ED}"/>
                  </a:ext>
                </a:extLst>
              </p:cNvPr>
              <p:cNvSpPr/>
              <p:nvPr/>
            </p:nvSpPr>
            <p:spPr>
              <a:xfrm>
                <a:off x="5447845" y="787290"/>
                <a:ext cx="1637967" cy="284731"/>
              </a:xfrm>
              <a:prstGeom prst="rect">
                <a:avLst/>
              </a:prstGeom>
            </p:spPr>
            <p:txBody>
              <a:bodyPr wrap="square">
                <a:spAutoFit/>
              </a:bodyPr>
              <a:lstStyle/>
              <a:p>
                <a:r>
                  <a:rPr lang="en-US" altLang="zh-CN" sz="1867" dirty="0">
                    <a:solidFill>
                      <a:srgbClr val="2E4864"/>
                    </a:solidFill>
                    <a:latin typeface="Microsoft YaHei" panose="020B0503020204020204" pitchFamily="34" charset="-122"/>
                    <a:ea typeface="Microsoft YaHei" panose="020B0503020204020204" pitchFamily="34" charset="-122"/>
                  </a:rPr>
                  <a:t>05.</a:t>
                </a:r>
                <a:r>
                  <a:rPr lang="en-US" altLang="zh-CN" sz="1867" dirty="0">
                    <a:solidFill>
                      <a:srgbClr val="27506E"/>
                    </a:solidFill>
                    <a:latin typeface="微软雅黑" panose="020B0503020204020204" pitchFamily="34" charset="-122"/>
                    <a:ea typeface="微软雅黑" panose="020B0503020204020204" pitchFamily="34" charset="-122"/>
                  </a:rPr>
                  <a:t> </a:t>
                </a:r>
                <a:r>
                  <a:rPr lang="en-CA" altLang="zh-CN" sz="1867" dirty="0">
                    <a:solidFill>
                      <a:srgbClr val="27506E"/>
                    </a:solidFill>
                    <a:latin typeface="微软雅黑" panose="020B0503020204020204" pitchFamily="34" charset="-122"/>
                    <a:ea typeface="微软雅黑" panose="020B0503020204020204" pitchFamily="34" charset="-122"/>
                  </a:rPr>
                  <a:t>Student presentations begin</a:t>
                </a:r>
                <a:endParaRPr lang="en-US" altLang="zh-CN" sz="1867" dirty="0">
                  <a:solidFill>
                    <a:srgbClr val="27506E"/>
                  </a:solidFill>
                  <a:latin typeface="微软雅黑" panose="020B0503020204020204" pitchFamily="34" charset="-122"/>
                  <a:ea typeface="微软雅黑" panose="020B0503020204020204" pitchFamily="34" charset="-122"/>
                </a:endParaRPr>
              </a:p>
            </p:txBody>
          </p:sp>
        </p:grpSp>
        <p:sp>
          <p:nvSpPr>
            <p:cNvPr id="68" name="椭圆 20">
              <a:extLst>
                <a:ext uri="{FF2B5EF4-FFF2-40B4-BE49-F238E27FC236}">
                  <a16:creationId xmlns:a16="http://schemas.microsoft.com/office/drawing/2014/main" id="{3A87964C-208A-5E4A-86B8-92AC3B252727}"/>
                </a:ext>
              </a:extLst>
            </p:cNvPr>
            <p:cNvSpPr/>
            <p:nvPr/>
          </p:nvSpPr>
          <p:spPr>
            <a:xfrm>
              <a:off x="5223113" y="3033127"/>
              <a:ext cx="120146" cy="111758"/>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E4864"/>
                </a:solidFill>
                <a:latin typeface="Microsoft YaHei" panose="020B0503020204020204" pitchFamily="34" charset="-122"/>
                <a:ea typeface="Microsoft YaHei" panose="020B0503020204020204" pitchFamily="34" charset="-122"/>
              </a:endParaRPr>
            </a:p>
          </p:txBody>
        </p:sp>
        <p:grpSp>
          <p:nvGrpSpPr>
            <p:cNvPr id="70" name="Group 69">
              <a:extLst>
                <a:ext uri="{FF2B5EF4-FFF2-40B4-BE49-F238E27FC236}">
                  <a16:creationId xmlns:a16="http://schemas.microsoft.com/office/drawing/2014/main" id="{6F423FD3-7E2C-CC47-96EE-A2524BD660C1}"/>
                </a:ext>
              </a:extLst>
            </p:cNvPr>
            <p:cNvGrpSpPr/>
            <p:nvPr/>
          </p:nvGrpSpPr>
          <p:grpSpPr>
            <a:xfrm>
              <a:off x="5223113" y="2062434"/>
              <a:ext cx="1868039" cy="1533025"/>
              <a:chOff x="5227113" y="-561431"/>
              <a:chExt cx="1868039" cy="1533025"/>
            </a:xfrm>
          </p:grpSpPr>
          <p:sp>
            <p:nvSpPr>
              <p:cNvPr id="71" name="椭圆 20">
                <a:extLst>
                  <a:ext uri="{FF2B5EF4-FFF2-40B4-BE49-F238E27FC236}">
                    <a16:creationId xmlns:a16="http://schemas.microsoft.com/office/drawing/2014/main" id="{24043297-3EAE-7F47-B4B1-0072F9428942}"/>
                  </a:ext>
                </a:extLst>
              </p:cNvPr>
              <p:cNvSpPr/>
              <p:nvPr/>
            </p:nvSpPr>
            <p:spPr>
              <a:xfrm>
                <a:off x="5227113" y="859836"/>
                <a:ext cx="120146" cy="111758"/>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E4864"/>
                  </a:solidFill>
                  <a:latin typeface="Microsoft YaHei" panose="020B0503020204020204" pitchFamily="34" charset="-122"/>
                  <a:ea typeface="Microsoft YaHei" panose="020B0503020204020204" pitchFamily="34" charset="-122"/>
                </a:endParaRPr>
              </a:p>
            </p:txBody>
          </p:sp>
          <p:sp>
            <p:nvSpPr>
              <p:cNvPr id="72" name="矩形 41">
                <a:extLst>
                  <a:ext uri="{FF2B5EF4-FFF2-40B4-BE49-F238E27FC236}">
                    <a16:creationId xmlns:a16="http://schemas.microsoft.com/office/drawing/2014/main" id="{E6D7EE19-0E3C-E444-996A-695DF79D2828}"/>
                  </a:ext>
                </a:extLst>
              </p:cNvPr>
              <p:cNvSpPr/>
              <p:nvPr/>
            </p:nvSpPr>
            <p:spPr>
              <a:xfrm>
                <a:off x="5447845" y="-561431"/>
                <a:ext cx="1647307" cy="284742"/>
              </a:xfrm>
              <a:prstGeom prst="rect">
                <a:avLst/>
              </a:prstGeom>
            </p:spPr>
            <p:txBody>
              <a:bodyPr wrap="none">
                <a:spAutoFit/>
              </a:bodyPr>
              <a:lstStyle/>
              <a:p>
                <a:r>
                  <a:rPr lang="en-US" altLang="zh-CN" sz="1867" dirty="0">
                    <a:solidFill>
                      <a:srgbClr val="2E4864"/>
                    </a:solidFill>
                    <a:latin typeface="Microsoft YaHei" panose="020B0503020204020204" pitchFamily="34" charset="-122"/>
                    <a:ea typeface="Microsoft YaHei" panose="020B0503020204020204" pitchFamily="34" charset="-122"/>
                  </a:rPr>
                  <a:t>04.</a:t>
                </a:r>
                <a:r>
                  <a:rPr lang="en-US" altLang="zh-CN" sz="1867" dirty="0">
                    <a:solidFill>
                      <a:srgbClr val="27506E"/>
                    </a:solidFill>
                    <a:latin typeface="微软雅黑" panose="020B0503020204020204" pitchFamily="34" charset="-122"/>
                    <a:ea typeface="微软雅黑" panose="020B0503020204020204" pitchFamily="34" charset="-122"/>
                  </a:rPr>
                  <a:t> Deep learning in Proteomics</a:t>
                </a:r>
                <a:r>
                  <a:rPr lang="en-CA" altLang="zh-CN" sz="1867" dirty="0">
                    <a:solidFill>
                      <a:srgbClr val="27506E"/>
                    </a:solidFill>
                    <a:latin typeface="微软雅黑" panose="020B0503020204020204" pitchFamily="34" charset="-122"/>
                    <a:ea typeface="微软雅黑" panose="020B0503020204020204" pitchFamily="34" charset="-122"/>
                  </a:rPr>
                  <a:t> </a:t>
                </a:r>
                <a:endParaRPr lang="zh-CN" altLang="en-US" sz="2400" dirty="0">
                  <a:solidFill>
                    <a:srgbClr val="2E4864"/>
                  </a:solidFill>
                  <a:latin typeface="Microsoft YaHei" panose="020B0503020204020204" pitchFamily="34" charset="-122"/>
                  <a:ea typeface="Microsoft YaHei" panose="020B0503020204020204" pitchFamily="34" charset="-122"/>
                </a:endParaRPr>
              </a:p>
            </p:txBody>
          </p:sp>
        </p:grpSp>
      </p:grpSp>
    </p:spTree>
    <p:extLst>
      <p:ext uri="{BB962C8B-B14F-4D97-AF65-F5344CB8AC3E}">
        <p14:creationId xmlns:p14="http://schemas.microsoft.com/office/powerpoint/2010/main" val="22445631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a:extLst>
              <a:ext uri="{FF2B5EF4-FFF2-40B4-BE49-F238E27FC236}">
                <a16:creationId xmlns:a16="http://schemas.microsoft.com/office/drawing/2014/main" id="{C454B591-3E55-C046-8817-88AEAB7934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600201"/>
            <a:ext cx="5475288"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 name="Picture 3">
            <a:extLst>
              <a:ext uri="{FF2B5EF4-FFF2-40B4-BE49-F238E27FC236}">
                <a16:creationId xmlns:a16="http://schemas.microsoft.com/office/drawing/2014/main" id="{6D5CBD1B-1A02-2F4F-B3CD-339CC5256E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825" y="6381750"/>
            <a:ext cx="297180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a:extLst>
              <a:ext uri="{FF2B5EF4-FFF2-40B4-BE49-F238E27FC236}">
                <a16:creationId xmlns:a16="http://schemas.microsoft.com/office/drawing/2014/main" id="{540B7C8E-CA76-F34D-8A85-150F73652FC2}"/>
              </a:ext>
            </a:extLst>
          </p:cNvPr>
          <p:cNvSpPr>
            <a:spLocks noChangeArrowheads="1"/>
          </p:cNvSpPr>
          <p:nvPr/>
        </p:nvSpPr>
        <p:spPr bwMode="auto">
          <a:xfrm>
            <a:off x="1828800" y="476250"/>
            <a:ext cx="7543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itchFamily="2"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ClrTx/>
              <a:buFontTx/>
              <a:buNone/>
            </a:pPr>
            <a:r>
              <a:rPr lang="en-CA" altLang="zh-CN"/>
              <a:t>Cancer immunotherapies</a:t>
            </a:r>
            <a:r>
              <a:rPr lang="zh-CN" altLang="en-US"/>
              <a:t>：</a:t>
            </a:r>
            <a:endParaRPr lang="en-CA" altLang="en-US"/>
          </a:p>
        </p:txBody>
      </p:sp>
      <p:sp>
        <p:nvSpPr>
          <p:cNvPr id="2" name="TextBox 1">
            <a:extLst>
              <a:ext uri="{FF2B5EF4-FFF2-40B4-BE49-F238E27FC236}">
                <a16:creationId xmlns:a16="http://schemas.microsoft.com/office/drawing/2014/main" id="{3CF6977F-C1EC-804E-8A5C-13AE2A859123}"/>
              </a:ext>
            </a:extLst>
          </p:cNvPr>
          <p:cNvSpPr txBox="1">
            <a:spLocks noChangeArrowheads="1"/>
          </p:cNvSpPr>
          <p:nvPr/>
        </p:nvSpPr>
        <p:spPr bwMode="auto">
          <a:xfrm>
            <a:off x="1981200" y="1828801"/>
            <a:ext cx="14811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itchFamily="2"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ClrTx/>
              <a:buFontTx/>
              <a:buNone/>
            </a:pPr>
            <a:r>
              <a:rPr lang="en-US" altLang="en-US" sz="1800">
                <a:solidFill>
                  <a:srgbClr val="FF0000"/>
                </a:solidFill>
              </a:rPr>
              <a:t>Targetting</a:t>
            </a:r>
          </a:p>
          <a:p>
            <a:pPr>
              <a:spcBef>
                <a:spcPct val="0"/>
              </a:spcBef>
              <a:buClrTx/>
              <a:buFontTx/>
              <a:buNone/>
            </a:pPr>
            <a:r>
              <a:rPr lang="en-US" altLang="en-US" sz="1800">
                <a:solidFill>
                  <a:srgbClr val="FF0000"/>
                </a:solidFill>
              </a:rPr>
              <a:t>Neoantigens</a:t>
            </a:r>
          </a:p>
        </p:txBody>
      </p:sp>
      <p:sp>
        <p:nvSpPr>
          <p:cNvPr id="3" name="TextBox 2">
            <a:extLst>
              <a:ext uri="{FF2B5EF4-FFF2-40B4-BE49-F238E27FC236}">
                <a16:creationId xmlns:a16="http://schemas.microsoft.com/office/drawing/2014/main" id="{A56DC40D-13F2-3444-9859-5F61CFA727BF}"/>
              </a:ext>
            </a:extLst>
          </p:cNvPr>
          <p:cNvSpPr txBox="1">
            <a:spLocks noChangeArrowheads="1"/>
          </p:cNvSpPr>
          <p:nvPr/>
        </p:nvSpPr>
        <p:spPr bwMode="auto">
          <a:xfrm>
            <a:off x="6248400" y="5334001"/>
            <a:ext cx="3962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itchFamily="2"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ClrTx/>
              <a:buFontTx/>
              <a:buNone/>
            </a:pPr>
            <a:r>
              <a:rPr lang="en-US" altLang="en-US" sz="1800">
                <a:solidFill>
                  <a:srgbClr val="FF0000"/>
                </a:solidFill>
              </a:rPr>
              <a:t>1. Neoantigens as Biomarker</a:t>
            </a:r>
          </a:p>
          <a:p>
            <a:pPr>
              <a:spcBef>
                <a:spcPct val="0"/>
              </a:spcBef>
              <a:buClrTx/>
              <a:buFontTx/>
              <a:buNone/>
            </a:pPr>
            <a:r>
              <a:rPr lang="en-US" altLang="en-US" sz="1800">
                <a:solidFill>
                  <a:srgbClr val="FF0000"/>
                </a:solidFill>
              </a:rPr>
              <a:t>2. Neoantigen vaccine jointly use</a:t>
            </a:r>
          </a:p>
        </p:txBody>
      </p:sp>
      <p:sp>
        <p:nvSpPr>
          <p:cNvPr id="4" name="TextBox 3">
            <a:extLst>
              <a:ext uri="{FF2B5EF4-FFF2-40B4-BE49-F238E27FC236}">
                <a16:creationId xmlns:a16="http://schemas.microsoft.com/office/drawing/2014/main" id="{AC950469-2E1E-4E4C-8B48-AB71565A286C}"/>
              </a:ext>
            </a:extLst>
          </p:cNvPr>
          <p:cNvSpPr txBox="1">
            <a:spLocks noChangeArrowheads="1"/>
          </p:cNvSpPr>
          <p:nvPr/>
        </p:nvSpPr>
        <p:spPr bwMode="auto">
          <a:xfrm>
            <a:off x="7772401" y="1258888"/>
            <a:ext cx="17891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itchFamily="2"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ClrTx/>
              <a:buFontTx/>
              <a:buNone/>
            </a:pPr>
            <a:r>
              <a:rPr lang="en-US" altLang="en-US" sz="1800">
                <a:solidFill>
                  <a:srgbClr val="FF0000"/>
                </a:solidFill>
              </a:rPr>
              <a:t>Neoantigens as</a:t>
            </a:r>
          </a:p>
          <a:p>
            <a:pPr>
              <a:spcBef>
                <a:spcPct val="0"/>
              </a:spcBef>
              <a:buClrTx/>
              <a:buFontTx/>
              <a:buNone/>
            </a:pPr>
            <a:r>
              <a:rPr lang="en-US" altLang="en-US" sz="1800">
                <a:solidFill>
                  <a:srgbClr val="FF0000"/>
                </a:solidFill>
              </a:rPr>
              <a:t>vaccine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2">
            <a:extLst>
              <a:ext uri="{FF2B5EF4-FFF2-40B4-BE49-F238E27FC236}">
                <a16:creationId xmlns:a16="http://schemas.microsoft.com/office/drawing/2014/main" id="{0524D85F-3A19-2843-B694-A3E442D8670C}"/>
              </a:ext>
            </a:extLst>
          </p:cNvPr>
          <p:cNvSpPr>
            <a:spLocks noGrp="1" noChangeArrowheads="1"/>
          </p:cNvSpPr>
          <p:nvPr>
            <p:ph idx="1"/>
          </p:nvPr>
        </p:nvSpPr>
        <p:spPr/>
        <p:txBody>
          <a:bodyPr/>
          <a:lstStyle/>
          <a:p>
            <a:pPr marL="0" indent="0">
              <a:buNone/>
            </a:pPr>
            <a:r>
              <a:rPr lang="en-CA" altLang="en-US">
                <a:ea typeface="ＭＳ Ｐゴシック" panose="020B0600070205080204" pitchFamily="34" charset="-128"/>
              </a:rPr>
              <a:t>The advent of novel therapies targeting </a:t>
            </a:r>
            <a:r>
              <a:rPr lang="en-CA" altLang="en-US">
                <a:solidFill>
                  <a:srgbClr val="FF0000"/>
                </a:solidFill>
                <a:ea typeface="ＭＳ Ｐゴシック" panose="020B0600070205080204" pitchFamily="34" charset="-128"/>
              </a:rPr>
              <a:t>neoantigens</a:t>
            </a:r>
            <a:r>
              <a:rPr lang="en-CA" altLang="en-US">
                <a:ea typeface="ＭＳ Ｐゴシック" panose="020B0600070205080204" pitchFamily="34" charset="-128"/>
              </a:rPr>
              <a:t> will revolutionize the treatment of cancer patients in the decade to come by fulfilling the promise of a personalized, individual treatment.</a:t>
            </a:r>
          </a:p>
          <a:p>
            <a:pPr marL="0" indent="0">
              <a:buNone/>
            </a:pPr>
            <a:endParaRPr lang="en-CA" altLang="en-US">
              <a:ea typeface="ＭＳ Ｐゴシック" panose="020B0600070205080204" pitchFamily="34" charset="-128"/>
            </a:endParaRPr>
          </a:p>
          <a:p>
            <a:pPr marL="0" indent="0">
              <a:buNone/>
            </a:pPr>
            <a:r>
              <a:rPr lang="en-CA" altLang="en-US">
                <a:ea typeface="ＭＳ Ｐゴシック" panose="020B0600070205080204" pitchFamily="34" charset="-128"/>
              </a:rPr>
              <a:t>           --- Thomas Wirth &amp; Florian Kuhnel</a:t>
            </a:r>
          </a:p>
          <a:p>
            <a:pPr marL="0" indent="0">
              <a:buNone/>
            </a:pPr>
            <a:r>
              <a:rPr lang="en-CA" altLang="en-US">
                <a:ea typeface="ＭＳ Ｐゴシック" panose="020B0600070205080204" pitchFamily="34" charset="-128"/>
              </a:rPr>
              <a:t>                </a:t>
            </a:r>
            <a:r>
              <a:rPr lang="en-CA" altLang="en-US" sz="2400">
                <a:ea typeface="ＭＳ Ｐゴシック" panose="020B0600070205080204" pitchFamily="34" charset="-128"/>
              </a:rPr>
              <a:t>Frontiers in immunology, Dec. 2017</a:t>
            </a:r>
            <a:endParaRPr lang="en-US" altLang="en-US" sz="2400">
              <a:ea typeface="ＭＳ Ｐゴシック" panose="020B0600070205080204" pitchFamily="34"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9395CF4C-C0A4-DC44-B3C0-3F3DB0FD0D30}"/>
              </a:ext>
            </a:extLst>
          </p:cNvPr>
          <p:cNvSpPr>
            <a:spLocks noGrp="1" noChangeArrowheads="1"/>
          </p:cNvSpPr>
          <p:nvPr>
            <p:ph type="title"/>
          </p:nvPr>
        </p:nvSpPr>
        <p:spPr>
          <a:xfrm>
            <a:off x="1981200" y="274638"/>
            <a:ext cx="8534400" cy="1143000"/>
          </a:xfrm>
        </p:spPr>
        <p:txBody>
          <a:bodyPr/>
          <a:lstStyle/>
          <a:p>
            <a:r>
              <a:rPr lang="en-US" altLang="ja-JP">
                <a:ea typeface="ＭＳ Ｐゴシック" panose="020B0600070205080204" pitchFamily="34" charset="-128"/>
              </a:rPr>
              <a:t>Nature biotechnology Editorial</a:t>
            </a:r>
            <a:r>
              <a:rPr lang="en-US" altLang="en-US">
                <a:ea typeface="ＭＳ Ｐゴシック" panose="020B0600070205080204" pitchFamily="34" charset="-128"/>
              </a:rPr>
              <a:t>（</a:t>
            </a:r>
            <a:r>
              <a:rPr lang="en-US" altLang="ja-JP" sz="3200">
                <a:ea typeface="ＭＳ Ｐゴシック" panose="020B0600070205080204" pitchFamily="34" charset="-128"/>
              </a:rPr>
              <a:t>2017</a:t>
            </a:r>
            <a:r>
              <a:rPr lang="en-US" altLang="en-US" sz="3200">
                <a:ea typeface="ＭＳ Ｐゴシック" panose="020B0600070205080204" pitchFamily="34" charset="-128"/>
              </a:rPr>
              <a:t>）</a:t>
            </a:r>
            <a:endParaRPr lang="en-US" altLang="en-US">
              <a:ea typeface="ＭＳ Ｐゴシック" panose="020B0600070205080204" pitchFamily="34" charset="-128"/>
            </a:endParaRPr>
          </a:p>
        </p:txBody>
      </p:sp>
      <p:sp>
        <p:nvSpPr>
          <p:cNvPr id="22530" name="Content Placeholder 2">
            <a:extLst>
              <a:ext uri="{FF2B5EF4-FFF2-40B4-BE49-F238E27FC236}">
                <a16:creationId xmlns:a16="http://schemas.microsoft.com/office/drawing/2014/main" id="{522AFAE5-422E-254B-BEC7-68ABC18042EA}"/>
              </a:ext>
            </a:extLst>
          </p:cNvPr>
          <p:cNvSpPr>
            <a:spLocks noGrp="1" noChangeArrowheads="1"/>
          </p:cNvSpPr>
          <p:nvPr>
            <p:ph idx="1"/>
          </p:nvPr>
        </p:nvSpPr>
        <p:spPr>
          <a:xfrm>
            <a:off x="1981200" y="1981201"/>
            <a:ext cx="8229600" cy="4530725"/>
          </a:xfrm>
        </p:spPr>
        <p:txBody>
          <a:bodyPr/>
          <a:lstStyle/>
          <a:p>
            <a:pPr lvl="1">
              <a:buFont typeface="Wingdings" pitchFamily="2" charset="2"/>
              <a:buNone/>
            </a:pPr>
            <a:r>
              <a:rPr lang="en-US" altLang="en-US">
                <a:ea typeface="Arial" panose="020B0604020202020204" pitchFamily="34" charset="0"/>
              </a:rPr>
              <a:t>Personalized immunotherapy is all the rage, but </a:t>
            </a:r>
            <a:r>
              <a:rPr lang="en-US" altLang="en-US">
                <a:solidFill>
                  <a:srgbClr val="FF0000"/>
                </a:solidFill>
                <a:ea typeface="Arial" panose="020B0604020202020204" pitchFamily="34" charset="0"/>
              </a:rPr>
              <a:t>the neoantigen discovery and validation remains a daunting problem</a:t>
            </a:r>
            <a:r>
              <a:rPr lang="en-CA" altLang="en-US">
                <a:solidFill>
                  <a:srgbClr val="FF0000"/>
                </a:solidFill>
                <a:ea typeface="Arial" panose="020B0604020202020204" pitchFamily="34" charset="0"/>
              </a:rPr>
              <a:t>.</a:t>
            </a:r>
            <a:endParaRPr lang="en-US" altLang="en-US">
              <a:solidFill>
                <a:srgbClr val="FF0000"/>
              </a:solidFill>
              <a:ea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AB4D1EDC-AC7C-1943-B966-3F672E1BE4B2}"/>
              </a:ext>
            </a:extLst>
          </p:cNvPr>
          <p:cNvSpPr>
            <a:spLocks noGrp="1" noChangeArrowheads="1"/>
          </p:cNvSpPr>
          <p:nvPr>
            <p:ph type="title"/>
          </p:nvPr>
        </p:nvSpPr>
        <p:spPr>
          <a:xfrm>
            <a:off x="1981200" y="274638"/>
            <a:ext cx="8382000" cy="1143000"/>
          </a:xfrm>
        </p:spPr>
        <p:txBody>
          <a:bodyPr/>
          <a:lstStyle/>
          <a:p>
            <a:r>
              <a:rPr lang="en-US" altLang="ja-JP" sz="2800">
                <a:ea typeface="ＭＳ Ｐゴシック" panose="020B0600070205080204" pitchFamily="34" charset="-128"/>
              </a:rPr>
              <a:t>Nature Biotechnology, Correspondence, Sept 2017</a:t>
            </a:r>
            <a:endParaRPr lang="en-US" altLang="en-US" sz="2800">
              <a:ea typeface="ＭＳ Ｐゴシック" panose="020B0600070205080204" pitchFamily="34" charset="-128"/>
            </a:endParaRPr>
          </a:p>
        </p:txBody>
      </p:sp>
      <p:sp>
        <p:nvSpPr>
          <p:cNvPr id="24578" name="Content Placeholder 2">
            <a:extLst>
              <a:ext uri="{FF2B5EF4-FFF2-40B4-BE49-F238E27FC236}">
                <a16:creationId xmlns:a16="http://schemas.microsoft.com/office/drawing/2014/main" id="{C5BE1657-E336-8845-B283-25D2CBA4AC2F}"/>
              </a:ext>
            </a:extLst>
          </p:cNvPr>
          <p:cNvSpPr>
            <a:spLocks noGrp="1" noChangeArrowheads="1"/>
          </p:cNvSpPr>
          <p:nvPr>
            <p:ph idx="1"/>
          </p:nvPr>
        </p:nvSpPr>
        <p:spPr>
          <a:xfrm>
            <a:off x="1981200" y="1600200"/>
            <a:ext cx="8229600" cy="3733800"/>
          </a:xfrm>
        </p:spPr>
        <p:txBody>
          <a:bodyPr/>
          <a:lstStyle/>
          <a:p>
            <a:pPr>
              <a:buFont typeface="Wingdings" pitchFamily="2" charset="2"/>
              <a:buNone/>
            </a:pPr>
            <a:r>
              <a:rPr lang="ja-JP" altLang="en-US">
                <a:ea typeface="ＭＳ Ｐゴシック" panose="020B0600070205080204" pitchFamily="34" charset="-128"/>
              </a:rPr>
              <a:t>“</a:t>
            </a:r>
            <a:r>
              <a:rPr lang="en-US" altLang="ja-JP" sz="2400">
                <a:ea typeface="ＭＳ Ｐゴシック" panose="020B0600070205080204" pitchFamily="34" charset="-128"/>
              </a:rPr>
              <a:t>Processing can be predicted by the existing algorithms, </a:t>
            </a:r>
            <a:r>
              <a:rPr lang="en-US" altLang="ja-JP" sz="2400">
                <a:solidFill>
                  <a:srgbClr val="0000E5"/>
                </a:solidFill>
                <a:ea typeface="ＭＳ Ｐゴシック" panose="020B0600070205080204" pitchFamily="34" charset="-128"/>
              </a:rPr>
              <a:t>but prediction is preferably done by direct identification of peptides bound to the MHC in the tumor by elution followed by </a:t>
            </a:r>
            <a:r>
              <a:rPr lang="en-US" altLang="ja-JP" sz="2400">
                <a:solidFill>
                  <a:srgbClr val="FF0000"/>
                </a:solidFill>
                <a:ea typeface="ＭＳ Ｐゴシック" panose="020B0600070205080204" pitchFamily="34" charset="-128"/>
              </a:rPr>
              <a:t>mass spectrometry (MS)</a:t>
            </a:r>
            <a:r>
              <a:rPr lang="en-US" altLang="ja-JP" sz="2400">
                <a:solidFill>
                  <a:srgbClr val="0000E5"/>
                </a:solidFill>
                <a:ea typeface="ＭＳ Ｐゴシック" panose="020B0600070205080204" pitchFamily="34" charset="-128"/>
              </a:rPr>
              <a:t>. However, the MS approach is fraught with sensitivity issues and the likelihood of missing important epitopes</a:t>
            </a:r>
            <a:r>
              <a:rPr lang="en-US" altLang="ja-JP" sz="2400">
                <a:ea typeface="ＭＳ Ｐゴシック" panose="020B0600070205080204" pitchFamily="34" charset="-128"/>
              </a:rPr>
              <a:t>; at present there is no single high-throughput method that allows for a comprehensive and certain identification of putative neoepitopes</a:t>
            </a:r>
            <a:r>
              <a:rPr lang="ja-JP" altLang="en-US">
                <a:ea typeface="ＭＳ Ｐゴシック" panose="020B0600070205080204" pitchFamily="34" charset="-128"/>
              </a:rPr>
              <a:t>”</a:t>
            </a:r>
            <a:r>
              <a:rPr lang="en-US" altLang="ja-JP">
                <a:ea typeface="ＭＳ Ｐゴシック" panose="020B0600070205080204" pitchFamily="34" charset="-128"/>
              </a:rPr>
              <a:t>.</a:t>
            </a:r>
            <a:endParaRPr lang="en-US" altLang="en-US">
              <a:ea typeface="ＭＳ Ｐゴシック" panose="020B0600070205080204" pitchFamily="34"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a:extLst>
              <a:ext uri="{FF2B5EF4-FFF2-40B4-BE49-F238E27FC236}">
                <a16:creationId xmlns:a16="http://schemas.microsoft.com/office/drawing/2014/main" id="{E5CEE35C-2A98-774C-8491-2DD2B28875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9875" y="838201"/>
            <a:ext cx="9144000"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TextBox 4">
            <a:extLst>
              <a:ext uri="{FF2B5EF4-FFF2-40B4-BE49-F238E27FC236}">
                <a16:creationId xmlns:a16="http://schemas.microsoft.com/office/drawing/2014/main" id="{8313D30D-EDE6-6A49-9568-C1BDCBF8B715}"/>
              </a:ext>
            </a:extLst>
          </p:cNvPr>
          <p:cNvSpPr txBox="1">
            <a:spLocks noChangeArrowheads="1"/>
          </p:cNvSpPr>
          <p:nvPr/>
        </p:nvSpPr>
        <p:spPr bwMode="auto">
          <a:xfrm>
            <a:off x="1524001" y="152401"/>
            <a:ext cx="8207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itchFamily="2"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2400"/>
              <a:t>This was the personalized cancer immunotherapy process:</a:t>
            </a:r>
          </a:p>
        </p:txBody>
      </p:sp>
      <p:sp>
        <p:nvSpPr>
          <p:cNvPr id="2" name="Rectangle 1">
            <a:extLst>
              <a:ext uri="{FF2B5EF4-FFF2-40B4-BE49-F238E27FC236}">
                <a16:creationId xmlns:a16="http://schemas.microsoft.com/office/drawing/2014/main" id="{9022128C-5580-084A-9D55-401ADDF5B983}"/>
              </a:ext>
            </a:extLst>
          </p:cNvPr>
          <p:cNvSpPr>
            <a:spLocks noChangeArrowheads="1"/>
          </p:cNvSpPr>
          <p:nvPr/>
        </p:nvSpPr>
        <p:spPr bwMode="auto">
          <a:xfrm rot="20316292">
            <a:off x="1706563" y="2770188"/>
            <a:ext cx="8799512" cy="1066800"/>
          </a:xfrm>
          <a:prstGeom prst="rect">
            <a:avLst/>
          </a:prstGeom>
          <a:gradFill rotWithShape="1">
            <a:gsLst>
              <a:gs pos="0">
                <a:srgbClr val="BEBEFF"/>
              </a:gs>
              <a:gs pos="20000">
                <a:srgbClr val="BEBEFE"/>
              </a:gs>
              <a:gs pos="100000">
                <a:srgbClr val="9191C3"/>
              </a:gs>
            </a:gsLst>
            <a:lin ang="5400000"/>
          </a:gradFill>
          <a:ln w="9525">
            <a:solidFill>
              <a:srgbClr val="C6C6FB"/>
            </a:solidFill>
            <a:miter lim="800000"/>
            <a:headEnd/>
            <a:tailEnd/>
          </a:ln>
          <a:effectLst>
            <a:outerShdw blurRad="40000" dist="23000" dir="5400000" rotWithShape="0">
              <a:srgbClr val="808080">
                <a:alpha val="34999"/>
              </a:srgbClr>
            </a:outerShdw>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r>
              <a:rPr lang="en-CA" altLang="en-US" sz="3600">
                <a:solidFill>
                  <a:srgbClr val="FF0000"/>
                </a:solidFill>
              </a:rPr>
              <a:t>Too slow, too expensive, inaccurate</a:t>
            </a:r>
            <a:endParaRPr lang="en-US" altLang="en-US" sz="36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1">
            <a:extLst>
              <a:ext uri="{FF2B5EF4-FFF2-40B4-BE49-F238E27FC236}">
                <a16:creationId xmlns:a16="http://schemas.microsoft.com/office/drawing/2014/main" id="{FE144F99-07F3-6A4E-A3A6-35E003358A86}"/>
              </a:ext>
            </a:extLst>
          </p:cNvPr>
          <p:cNvSpPr>
            <a:spLocks noGrp="1"/>
          </p:cNvSpPr>
          <p:nvPr>
            <p:ph type="sldNum" sz="quarter" idx="12"/>
          </p:nvPr>
        </p:nvSpPr>
        <p:spPr>
          <a:xfrm>
            <a:off x="9439275" y="6294439"/>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Wingdings" pitchFamily="2"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ClrTx/>
              <a:buFontTx/>
              <a:buNone/>
            </a:pPr>
            <a:fld id="{5F7D1275-E9A2-8147-A833-5BBE504D0007}" type="slidenum">
              <a:rPr lang="en-CA" altLang="en-US" sz="1000"/>
              <a:pPr>
                <a:spcBef>
                  <a:spcPct val="0"/>
                </a:spcBef>
                <a:buClrTx/>
                <a:buFontTx/>
                <a:buNone/>
              </a:pPr>
              <a:t>25</a:t>
            </a:fld>
            <a:endParaRPr lang="en-CA" altLang="en-US" sz="1000"/>
          </a:p>
        </p:txBody>
      </p:sp>
      <p:pic>
        <p:nvPicPr>
          <p:cNvPr id="27650" name="Picture 2">
            <a:extLst>
              <a:ext uri="{FF2B5EF4-FFF2-40B4-BE49-F238E27FC236}">
                <a16:creationId xmlns:a16="http://schemas.microsoft.com/office/drawing/2014/main" id="{40783A6B-315F-CA46-A57E-895C1D4DEB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513" y="2678114"/>
            <a:ext cx="4824413"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5">
            <a:extLst>
              <a:ext uri="{FF2B5EF4-FFF2-40B4-BE49-F238E27FC236}">
                <a16:creationId xmlns:a16="http://schemas.microsoft.com/office/drawing/2014/main" id="{F8C37488-7640-6A43-8467-657FD1F649D0}"/>
              </a:ext>
            </a:extLst>
          </p:cNvPr>
          <p:cNvSpPr txBox="1">
            <a:spLocks noChangeArrowheads="1"/>
          </p:cNvSpPr>
          <p:nvPr/>
        </p:nvSpPr>
        <p:spPr bwMode="auto">
          <a:xfrm>
            <a:off x="1574800" y="207963"/>
            <a:ext cx="4541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itchFamily="2"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ClrTx/>
              <a:buFontTx/>
              <a:buNone/>
            </a:pPr>
            <a:r>
              <a:rPr lang="en-CA" altLang="zh-CN" sz="2400">
                <a:solidFill>
                  <a:srgbClr val="FF0000"/>
                </a:solidFill>
              </a:rPr>
              <a:t>Immunopeptides: Why difficult</a:t>
            </a:r>
            <a:r>
              <a:rPr lang="zh-CN" altLang="en-US" sz="2000">
                <a:solidFill>
                  <a:srgbClr val="FF0000"/>
                </a:solidFill>
              </a:rPr>
              <a:t>？</a:t>
            </a:r>
            <a:endParaRPr lang="en-CA" altLang="en-US">
              <a:solidFill>
                <a:srgbClr val="FF0000"/>
              </a:solidFill>
            </a:endParaRPr>
          </a:p>
        </p:txBody>
      </p:sp>
      <p:pic>
        <p:nvPicPr>
          <p:cNvPr id="27652" name="Picture 3">
            <a:extLst>
              <a:ext uri="{FF2B5EF4-FFF2-40B4-BE49-F238E27FC236}">
                <a16:creationId xmlns:a16="http://schemas.microsoft.com/office/drawing/2014/main" id="{8CDB9BAC-9F60-C840-9023-D2C529031D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9564" y="4316413"/>
            <a:ext cx="3527425"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3">
            <a:extLst>
              <a:ext uri="{FF2B5EF4-FFF2-40B4-BE49-F238E27FC236}">
                <a16:creationId xmlns:a16="http://schemas.microsoft.com/office/drawing/2014/main" id="{8B4DAE5D-FF14-9F40-9B41-A62EBA5E2A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3552825"/>
            <a:ext cx="40386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5">
            <a:extLst>
              <a:ext uri="{FF2B5EF4-FFF2-40B4-BE49-F238E27FC236}">
                <a16:creationId xmlns:a16="http://schemas.microsoft.com/office/drawing/2014/main" id="{7F440A07-0D28-8D44-975E-01C7606FA9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9975" y="4814889"/>
            <a:ext cx="203200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Box 6">
            <a:extLst>
              <a:ext uri="{FF2B5EF4-FFF2-40B4-BE49-F238E27FC236}">
                <a16:creationId xmlns:a16="http://schemas.microsoft.com/office/drawing/2014/main" id="{B5346436-4BAD-514B-8B11-804A546AE9F9}"/>
              </a:ext>
            </a:extLst>
          </p:cNvPr>
          <p:cNvSpPr txBox="1">
            <a:spLocks noChangeArrowheads="1"/>
          </p:cNvSpPr>
          <p:nvPr/>
        </p:nvSpPr>
        <p:spPr bwMode="auto">
          <a:xfrm>
            <a:off x="8305800" y="4800601"/>
            <a:ext cx="2319338"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itchFamily="2"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ClrTx/>
              <a:buFontTx/>
              <a:buNone/>
            </a:pPr>
            <a:r>
              <a:rPr lang="en-US" altLang="en-US" sz="1600"/>
              <a:t>16sRNA seq. 41 species</a:t>
            </a:r>
          </a:p>
          <a:p>
            <a:pPr>
              <a:spcBef>
                <a:spcPct val="0"/>
              </a:spcBef>
              <a:buClrTx/>
              <a:buFontTx/>
              <a:buNone/>
            </a:pPr>
            <a:r>
              <a:rPr lang="en-US" altLang="en-US" sz="1600"/>
              <a:t>248 HLA-1 antigens</a:t>
            </a:r>
          </a:p>
          <a:p>
            <a:pPr>
              <a:spcBef>
                <a:spcPct val="0"/>
              </a:spcBef>
              <a:buClrTx/>
              <a:buFontTx/>
              <a:buNone/>
            </a:pPr>
            <a:r>
              <a:rPr lang="en-US" altLang="en-US" sz="1600"/>
              <a:t>35 HLA-2 antigens</a:t>
            </a:r>
          </a:p>
          <a:p>
            <a:pPr>
              <a:spcBef>
                <a:spcPct val="0"/>
              </a:spcBef>
              <a:buClrTx/>
              <a:buFontTx/>
              <a:buNone/>
            </a:pPr>
            <a:r>
              <a:rPr lang="en-US" altLang="en-US" sz="1600"/>
              <a:t>9 patients, 13 tumors</a:t>
            </a:r>
          </a:p>
          <a:p>
            <a:pPr>
              <a:spcBef>
                <a:spcPct val="0"/>
              </a:spcBef>
              <a:buClrTx/>
              <a:buFontTx/>
              <a:buNone/>
            </a:pPr>
            <a:r>
              <a:rPr lang="en-US" altLang="en-US" sz="1600"/>
              <a:t>Elicit immune reactivity</a:t>
            </a:r>
          </a:p>
          <a:p>
            <a:pPr>
              <a:spcBef>
                <a:spcPct val="0"/>
              </a:spcBef>
              <a:buClrTx/>
              <a:buFontTx/>
              <a:buNone/>
            </a:pPr>
            <a:endParaRPr lang="en-US" altLang="en-US" sz="1800"/>
          </a:p>
        </p:txBody>
      </p:sp>
      <p:pic>
        <p:nvPicPr>
          <p:cNvPr id="3" name="Picture 2">
            <a:extLst>
              <a:ext uri="{FF2B5EF4-FFF2-40B4-BE49-F238E27FC236}">
                <a16:creationId xmlns:a16="http://schemas.microsoft.com/office/drawing/2014/main" id="{A863F816-68FE-4140-8DF5-94CE3C41C8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2114" y="1"/>
            <a:ext cx="3875087"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12BB4DB-C027-144D-B1EE-C17CA0EF9620}"/>
              </a:ext>
            </a:extLst>
          </p:cNvPr>
          <p:cNvSpPr txBox="1">
            <a:spLocks noChangeArrowheads="1"/>
          </p:cNvSpPr>
          <p:nvPr/>
        </p:nvSpPr>
        <p:spPr bwMode="auto">
          <a:xfrm>
            <a:off x="2024063" y="830263"/>
            <a:ext cx="3211512" cy="1477962"/>
          </a:xfrm>
          <a:prstGeom prst="rect">
            <a:avLst/>
          </a:prstGeom>
          <a:noFill/>
          <a:ln>
            <a:noFill/>
          </a:ln>
        </p:spPr>
        <p:txBody>
          <a:bodyPr wrap="none">
            <a:spAutoFit/>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buFontTx/>
              <a:buAutoNum type="arabicPeriod"/>
              <a:defRPr/>
            </a:pPr>
            <a:r>
              <a:rPr lang="en-US" altLang="en-US" dirty="0">
                <a:solidFill>
                  <a:schemeClr val="accent1">
                    <a:lumMod val="50000"/>
                  </a:schemeClr>
                </a:solidFill>
              </a:rPr>
              <a:t>Mutated peptides</a:t>
            </a:r>
          </a:p>
          <a:p>
            <a:pPr>
              <a:buFontTx/>
              <a:buAutoNum type="arabicPeriod"/>
              <a:defRPr/>
            </a:pPr>
            <a:r>
              <a:rPr lang="en-US" altLang="en-US" dirty="0">
                <a:solidFill>
                  <a:schemeClr val="accent1">
                    <a:lumMod val="50000"/>
                  </a:schemeClr>
                </a:solidFill>
              </a:rPr>
              <a:t>Not genomic-templated</a:t>
            </a:r>
          </a:p>
          <a:p>
            <a:pPr>
              <a:buFontTx/>
              <a:buAutoNum type="arabicPeriod"/>
              <a:defRPr/>
            </a:pPr>
            <a:r>
              <a:rPr lang="en-US" altLang="en-US" dirty="0">
                <a:solidFill>
                  <a:schemeClr val="accent1">
                    <a:lumMod val="50000"/>
                  </a:schemeClr>
                </a:solidFill>
              </a:rPr>
              <a:t>Noncoding, no mutation</a:t>
            </a:r>
          </a:p>
          <a:p>
            <a:pPr>
              <a:buFontTx/>
              <a:buAutoNum type="arabicPeriod"/>
              <a:defRPr/>
            </a:pPr>
            <a:r>
              <a:rPr lang="en-US" altLang="en-US" dirty="0">
                <a:solidFill>
                  <a:schemeClr val="accent1">
                    <a:lumMod val="50000"/>
                  </a:schemeClr>
                </a:solidFill>
              </a:rPr>
              <a:t>Not even human</a:t>
            </a:r>
          </a:p>
          <a:p>
            <a:pPr>
              <a:buFontTx/>
              <a:buAutoNum type="arabicPeriod"/>
              <a:defRPr/>
            </a:pPr>
            <a:r>
              <a:rPr lang="en-US" altLang="en-US" dirty="0">
                <a:solidFill>
                  <a:srgbClr val="FF0000"/>
                </a:solidFill>
              </a:rPr>
              <a:t>Need de novo sequencing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7650"/>
                                        </p:tgtEl>
                                        <p:attrNameLst>
                                          <p:attrName>style.visibility</p:attrName>
                                        </p:attrNameLst>
                                      </p:cBhvr>
                                      <p:to>
                                        <p:strVal val="visible"/>
                                      </p:to>
                                    </p:set>
                                    <p:animEffect transition="in" filter="checkerboard(across)">
                                      <p:cBhvr>
                                        <p:cTn id="12" dur="500"/>
                                        <p:tgtEl>
                                          <p:spTgt spid="27650"/>
                                        </p:tgtEl>
                                      </p:cBhvr>
                                    </p:animEffect>
                                  </p:childTnLst>
                                </p:cTn>
                              </p:par>
                              <p:par>
                                <p:cTn id="13" presetID="5" presetClass="entr" presetSubtype="10" fill="hold" nodeType="withEffect">
                                  <p:stCondLst>
                                    <p:cond delay="0"/>
                                  </p:stCondLst>
                                  <p:childTnLst>
                                    <p:set>
                                      <p:cBhvr>
                                        <p:cTn id="14" dur="1" fill="hold">
                                          <p:stCondLst>
                                            <p:cond delay="0"/>
                                          </p:stCondLst>
                                        </p:cTn>
                                        <p:tgtEl>
                                          <p:spTgt spid="27652"/>
                                        </p:tgtEl>
                                        <p:attrNameLst>
                                          <p:attrName>style.visibility</p:attrName>
                                        </p:attrNameLst>
                                      </p:cBhvr>
                                      <p:to>
                                        <p:strVal val="visible"/>
                                      </p:to>
                                    </p:set>
                                    <p:animEffect transition="in" filter="checkerboard(across)">
                                      <p:cBhvr>
                                        <p:cTn id="15" dur="500"/>
                                        <p:tgtEl>
                                          <p:spTgt spid="2765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checkerboard(across)">
                                      <p:cBhvr>
                                        <p:cTn id="20" dur="500"/>
                                        <p:tgtEl>
                                          <p:spTgt spid="4">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heckerboard(across)">
                                      <p:cBhvr>
                                        <p:cTn id="25" dur="500"/>
                                        <p:tgtEl>
                                          <p:spTgt spid="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checkerboard(across)">
                                      <p:cBhvr>
                                        <p:cTn id="30" dur="500"/>
                                        <p:tgtEl>
                                          <p:spTgt spid="4">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nodeType="clickEffect">
                                  <p:stCondLst>
                                    <p:cond delay="0"/>
                                  </p:stCondLst>
                                  <p:childTnLst>
                                    <p:set>
                                      <p:cBhvr>
                                        <p:cTn id="34" dur="1" fill="hold">
                                          <p:stCondLst>
                                            <p:cond delay="0"/>
                                          </p:stCondLst>
                                        </p:cTn>
                                        <p:tgtEl>
                                          <p:spTgt spid="27653"/>
                                        </p:tgtEl>
                                        <p:attrNameLst>
                                          <p:attrName>style.visibility</p:attrName>
                                        </p:attrNameLst>
                                      </p:cBhvr>
                                      <p:to>
                                        <p:strVal val="visible"/>
                                      </p:to>
                                    </p:set>
                                    <p:animEffect transition="in" filter="checkerboard(across)">
                                      <p:cBhvr>
                                        <p:cTn id="35" dur="500"/>
                                        <p:tgtEl>
                                          <p:spTgt spid="27653"/>
                                        </p:tgtEl>
                                      </p:cBhvr>
                                    </p:animEffect>
                                  </p:childTnLst>
                                </p:cTn>
                              </p:par>
                              <p:par>
                                <p:cTn id="36" presetID="5" presetClass="entr" presetSubtype="10" fill="hold" nodeType="withEffect">
                                  <p:stCondLst>
                                    <p:cond delay="0"/>
                                  </p:stCondLst>
                                  <p:childTnLst>
                                    <p:set>
                                      <p:cBhvr>
                                        <p:cTn id="37" dur="1" fill="hold">
                                          <p:stCondLst>
                                            <p:cond delay="0"/>
                                          </p:stCondLst>
                                        </p:cTn>
                                        <p:tgtEl>
                                          <p:spTgt spid="27654"/>
                                        </p:tgtEl>
                                        <p:attrNameLst>
                                          <p:attrName>style.visibility</p:attrName>
                                        </p:attrNameLst>
                                      </p:cBhvr>
                                      <p:to>
                                        <p:strVal val="visible"/>
                                      </p:to>
                                    </p:set>
                                    <p:animEffect transition="in" filter="checkerboard(across)">
                                      <p:cBhvr>
                                        <p:cTn id="38" dur="500"/>
                                        <p:tgtEl>
                                          <p:spTgt spid="27654"/>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27655"/>
                                        </p:tgtEl>
                                        <p:attrNameLst>
                                          <p:attrName>style.visibility</p:attrName>
                                        </p:attrNameLst>
                                      </p:cBhvr>
                                      <p:to>
                                        <p:strVal val="visible"/>
                                      </p:to>
                                    </p:set>
                                    <p:animEffect transition="in" filter="checkerboard(across)">
                                      <p:cBhvr>
                                        <p:cTn id="41" dur="500"/>
                                        <p:tgtEl>
                                          <p:spTgt spid="2765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 presetClass="entr" presetSubtype="10" fill="hold" nodeType="clickEffect">
                                  <p:stCondLst>
                                    <p:cond delay="0"/>
                                  </p:stCondLst>
                                  <p:childTnLst>
                                    <p:set>
                                      <p:cBhvr>
                                        <p:cTn id="45" dur="1" fill="hold">
                                          <p:stCondLst>
                                            <p:cond delay="0"/>
                                          </p:stCondLst>
                                        </p:cTn>
                                        <p:tgtEl>
                                          <p:spTgt spid="4">
                                            <p:txEl>
                                              <p:pRg st="3" end="3"/>
                                            </p:txEl>
                                          </p:spTgt>
                                        </p:tgtEl>
                                        <p:attrNameLst>
                                          <p:attrName>style.visibility</p:attrName>
                                        </p:attrNameLst>
                                      </p:cBhvr>
                                      <p:to>
                                        <p:strVal val="visible"/>
                                      </p:to>
                                    </p:set>
                                    <p:animEffect transition="in" filter="checkerboard(across)">
                                      <p:cBhvr>
                                        <p:cTn id="46" dur="500"/>
                                        <p:tgtEl>
                                          <p:spTgt spid="4">
                                            <p:txEl>
                                              <p:pRg st="3" end="3"/>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 presetClass="entr" presetSubtype="1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animEffect transition="in" filter="checkerboard(across)">
                                      <p:cBhvr>
                                        <p:cTn id="5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1">
            <a:extLst>
              <a:ext uri="{FF2B5EF4-FFF2-40B4-BE49-F238E27FC236}">
                <a16:creationId xmlns:a16="http://schemas.microsoft.com/office/drawing/2014/main" id="{8F125395-3A25-FA4C-AACE-3C0BD654BF1C}"/>
              </a:ext>
            </a:extLst>
          </p:cNvPr>
          <p:cNvSpPr txBox="1">
            <a:spLocks noChangeArrowheads="1"/>
          </p:cNvSpPr>
          <p:nvPr/>
        </p:nvSpPr>
        <p:spPr bwMode="auto">
          <a:xfrm>
            <a:off x="853692" y="467382"/>
            <a:ext cx="86469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itchFamily="2"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ClrTx/>
              <a:buFontTx/>
              <a:buNone/>
            </a:pPr>
            <a:r>
              <a:rPr lang="en-CA" altLang="ja-JP" sz="2800" dirty="0">
                <a:solidFill>
                  <a:srgbClr val="FF0000"/>
                </a:solidFill>
              </a:rPr>
              <a:t>Personalized cancer immunotherapy</a:t>
            </a:r>
            <a:r>
              <a:rPr lang="zh-CN" altLang="en-US" sz="2800" dirty="0">
                <a:solidFill>
                  <a:srgbClr val="FF0000"/>
                </a:solidFill>
              </a:rPr>
              <a:t> </a:t>
            </a:r>
            <a:r>
              <a:rPr lang="en-CA" altLang="zh-CN" sz="2800" dirty="0">
                <a:solidFill>
                  <a:srgbClr val="FF0000"/>
                </a:solidFill>
              </a:rPr>
              <a:t>dry lab pipeline</a:t>
            </a:r>
            <a:r>
              <a:rPr lang="en-US" altLang="ja-JP" sz="2800" dirty="0">
                <a:solidFill>
                  <a:srgbClr val="FF0000"/>
                </a:solidFill>
              </a:rPr>
              <a:t> </a:t>
            </a:r>
            <a:endParaRPr lang="en-US" altLang="en-US" sz="2800" dirty="0">
              <a:solidFill>
                <a:srgbClr val="FF0000"/>
              </a:solidFill>
            </a:endParaRPr>
          </a:p>
        </p:txBody>
      </p:sp>
      <p:pic>
        <p:nvPicPr>
          <p:cNvPr id="25603" name="Picture 3">
            <a:extLst>
              <a:ext uri="{FF2B5EF4-FFF2-40B4-BE49-F238E27FC236}">
                <a16:creationId xmlns:a16="http://schemas.microsoft.com/office/drawing/2014/main" id="{2E1E6887-7B4B-0B42-A534-B9060167948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1981201"/>
            <a:ext cx="1625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a:extLst>
              <a:ext uri="{FF2B5EF4-FFF2-40B4-BE49-F238E27FC236}">
                <a16:creationId xmlns:a16="http://schemas.microsoft.com/office/drawing/2014/main" id="{33171E5F-427E-0D4D-B342-200D3A801A0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52601" y="5029200"/>
            <a:ext cx="16748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a:extLst>
              <a:ext uri="{FF2B5EF4-FFF2-40B4-BE49-F238E27FC236}">
                <a16:creationId xmlns:a16="http://schemas.microsoft.com/office/drawing/2014/main" id="{6D0E6961-10AA-1748-BE21-303925B02A6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1676400"/>
            <a:ext cx="2489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2">
            <a:extLst>
              <a:ext uri="{FF2B5EF4-FFF2-40B4-BE49-F238E27FC236}">
                <a16:creationId xmlns:a16="http://schemas.microsoft.com/office/drawing/2014/main" id="{03D6939C-0F24-564C-B078-D598CA0BFF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401" y="2057400"/>
            <a:ext cx="31797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7">
            <a:extLst>
              <a:ext uri="{FF2B5EF4-FFF2-40B4-BE49-F238E27FC236}">
                <a16:creationId xmlns:a16="http://schemas.microsoft.com/office/drawing/2014/main" id="{A8B85C51-92E9-3A40-B684-685FA9791FF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686800" y="4953000"/>
            <a:ext cx="14986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8">
            <a:extLst>
              <a:ext uri="{FF2B5EF4-FFF2-40B4-BE49-F238E27FC236}">
                <a16:creationId xmlns:a16="http://schemas.microsoft.com/office/drawing/2014/main" id="{35B0D1FA-FBA0-3A4E-9C68-68F6EED6119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105400" y="5029201"/>
            <a:ext cx="2133600"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a:extLst>
              <a:ext uri="{FF2B5EF4-FFF2-40B4-BE49-F238E27FC236}">
                <a16:creationId xmlns:a16="http://schemas.microsoft.com/office/drawing/2014/main" id="{0A4797AB-F3D3-7349-86B0-B8A194385C95}"/>
              </a:ext>
            </a:extLst>
          </p:cNvPr>
          <p:cNvCxnSpPr>
            <a:cxnSpLocks noChangeShapeType="1"/>
          </p:cNvCxnSpPr>
          <p:nvPr/>
        </p:nvCxnSpPr>
        <p:spPr bwMode="auto">
          <a:xfrm>
            <a:off x="3200400" y="2743200"/>
            <a:ext cx="838200" cy="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p:spPr>
      </p:cxnSp>
      <p:cxnSp>
        <p:nvCxnSpPr>
          <p:cNvPr id="13" name="Straight Arrow Connector 12">
            <a:extLst>
              <a:ext uri="{FF2B5EF4-FFF2-40B4-BE49-F238E27FC236}">
                <a16:creationId xmlns:a16="http://schemas.microsoft.com/office/drawing/2014/main" id="{3952386C-5575-AE4C-B0A2-F960F7139BF7}"/>
              </a:ext>
            </a:extLst>
          </p:cNvPr>
          <p:cNvCxnSpPr>
            <a:cxnSpLocks noChangeShapeType="1"/>
          </p:cNvCxnSpPr>
          <p:nvPr/>
        </p:nvCxnSpPr>
        <p:spPr bwMode="auto">
          <a:xfrm>
            <a:off x="6553200" y="2819400"/>
            <a:ext cx="838200" cy="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p:spPr>
      </p:cxnSp>
      <p:sp>
        <p:nvSpPr>
          <p:cNvPr id="25611" name="TextBox 13">
            <a:extLst>
              <a:ext uri="{FF2B5EF4-FFF2-40B4-BE49-F238E27FC236}">
                <a16:creationId xmlns:a16="http://schemas.microsoft.com/office/drawing/2014/main" id="{43A848F4-5344-4743-9457-2B46827403E6}"/>
              </a:ext>
            </a:extLst>
          </p:cNvPr>
          <p:cNvSpPr txBox="1">
            <a:spLocks noChangeArrowheads="1"/>
          </p:cNvSpPr>
          <p:nvPr/>
        </p:nvSpPr>
        <p:spPr bwMode="auto">
          <a:xfrm>
            <a:off x="3124200" y="2743200"/>
            <a:ext cx="877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itchFamily="2"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ClrTx/>
              <a:buFontTx/>
              <a:buNone/>
            </a:pPr>
            <a:r>
              <a:rPr lang="en-CA" altLang="en-US" sz="1800"/>
              <a:t>Biopsy</a:t>
            </a:r>
            <a:endParaRPr lang="en-US" altLang="en-US" sz="1800"/>
          </a:p>
        </p:txBody>
      </p:sp>
      <p:sp>
        <p:nvSpPr>
          <p:cNvPr id="25612" name="TextBox 14">
            <a:extLst>
              <a:ext uri="{FF2B5EF4-FFF2-40B4-BE49-F238E27FC236}">
                <a16:creationId xmlns:a16="http://schemas.microsoft.com/office/drawing/2014/main" id="{793F4F02-AA38-164A-863A-F4D3B9ABBA7D}"/>
              </a:ext>
            </a:extLst>
          </p:cNvPr>
          <p:cNvSpPr txBox="1">
            <a:spLocks noChangeArrowheads="1"/>
          </p:cNvSpPr>
          <p:nvPr/>
        </p:nvSpPr>
        <p:spPr bwMode="auto">
          <a:xfrm>
            <a:off x="6477000" y="2819401"/>
            <a:ext cx="9413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itchFamily="2"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800"/>
              <a:t>DIA</a:t>
            </a:r>
          </a:p>
          <a:p>
            <a:pPr eaLnBrk="1" hangingPunct="1">
              <a:spcBef>
                <a:spcPct val="0"/>
              </a:spcBef>
              <a:buClrTx/>
              <a:buFontTx/>
              <a:buNone/>
            </a:pPr>
            <a:r>
              <a:rPr lang="en-US" altLang="en-US" sz="1800"/>
              <a:t>spectra</a:t>
            </a:r>
          </a:p>
        </p:txBody>
      </p:sp>
      <p:sp>
        <p:nvSpPr>
          <p:cNvPr id="25613" name="TextBox 15">
            <a:extLst>
              <a:ext uri="{FF2B5EF4-FFF2-40B4-BE49-F238E27FC236}">
                <a16:creationId xmlns:a16="http://schemas.microsoft.com/office/drawing/2014/main" id="{B14F44C3-CEE0-4244-BBB6-B45B48ABBC28}"/>
              </a:ext>
            </a:extLst>
          </p:cNvPr>
          <p:cNvSpPr txBox="1">
            <a:spLocks noChangeArrowheads="1"/>
          </p:cNvSpPr>
          <p:nvPr/>
        </p:nvSpPr>
        <p:spPr bwMode="auto">
          <a:xfrm>
            <a:off x="4379913" y="3733800"/>
            <a:ext cx="1327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itchFamily="2"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ClrTx/>
              <a:buFontTx/>
              <a:buNone/>
            </a:pPr>
            <a:r>
              <a:rPr lang="en-CA" altLang="en-US" sz="1800"/>
              <a:t>Mass Spec</a:t>
            </a:r>
            <a:endParaRPr lang="en-US" altLang="en-US" sz="1800"/>
          </a:p>
        </p:txBody>
      </p:sp>
      <p:cxnSp>
        <p:nvCxnSpPr>
          <p:cNvPr id="18" name="Straight Arrow Connector 17">
            <a:extLst>
              <a:ext uri="{FF2B5EF4-FFF2-40B4-BE49-F238E27FC236}">
                <a16:creationId xmlns:a16="http://schemas.microsoft.com/office/drawing/2014/main" id="{F56373F1-0461-DF42-A49A-BAF94B588109}"/>
              </a:ext>
            </a:extLst>
          </p:cNvPr>
          <p:cNvCxnSpPr>
            <a:cxnSpLocks noChangeShapeType="1"/>
          </p:cNvCxnSpPr>
          <p:nvPr/>
        </p:nvCxnSpPr>
        <p:spPr bwMode="auto">
          <a:xfrm>
            <a:off x="9296400" y="4038600"/>
            <a:ext cx="0" cy="76200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p:spPr>
      </p:cxnSp>
      <p:cxnSp>
        <p:nvCxnSpPr>
          <p:cNvPr id="20" name="Straight Arrow Connector 19">
            <a:extLst>
              <a:ext uri="{FF2B5EF4-FFF2-40B4-BE49-F238E27FC236}">
                <a16:creationId xmlns:a16="http://schemas.microsoft.com/office/drawing/2014/main" id="{603691C6-BA10-D247-864C-B920544EB39A}"/>
              </a:ext>
            </a:extLst>
          </p:cNvPr>
          <p:cNvCxnSpPr>
            <a:cxnSpLocks noChangeShapeType="1"/>
          </p:cNvCxnSpPr>
          <p:nvPr/>
        </p:nvCxnSpPr>
        <p:spPr bwMode="auto">
          <a:xfrm flipH="1">
            <a:off x="7086600" y="5638800"/>
            <a:ext cx="1524000" cy="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p:spPr>
      </p:cxnSp>
      <p:cxnSp>
        <p:nvCxnSpPr>
          <p:cNvPr id="21" name="Straight Arrow Connector 20">
            <a:extLst>
              <a:ext uri="{FF2B5EF4-FFF2-40B4-BE49-F238E27FC236}">
                <a16:creationId xmlns:a16="http://schemas.microsoft.com/office/drawing/2014/main" id="{026A3643-A6E8-A145-A947-029142A2AD4E}"/>
              </a:ext>
            </a:extLst>
          </p:cNvPr>
          <p:cNvCxnSpPr>
            <a:cxnSpLocks noChangeShapeType="1"/>
          </p:cNvCxnSpPr>
          <p:nvPr/>
        </p:nvCxnSpPr>
        <p:spPr bwMode="auto">
          <a:xfrm flipH="1">
            <a:off x="3581400" y="5638800"/>
            <a:ext cx="1524000" cy="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p:spPr>
      </p:cxnSp>
      <p:sp>
        <p:nvSpPr>
          <p:cNvPr id="25617" name="TextBox 21">
            <a:extLst>
              <a:ext uri="{FF2B5EF4-FFF2-40B4-BE49-F238E27FC236}">
                <a16:creationId xmlns:a16="http://schemas.microsoft.com/office/drawing/2014/main" id="{6D22F39D-56C4-604B-9A42-C7D893FB8AA7}"/>
              </a:ext>
            </a:extLst>
          </p:cNvPr>
          <p:cNvSpPr txBox="1">
            <a:spLocks noChangeArrowheads="1"/>
          </p:cNvSpPr>
          <p:nvPr/>
        </p:nvSpPr>
        <p:spPr bwMode="auto">
          <a:xfrm>
            <a:off x="3470276" y="5715000"/>
            <a:ext cx="2066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itchFamily="2"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ClrTx/>
              <a:buFontTx/>
              <a:buNone/>
            </a:pPr>
            <a:r>
              <a:rPr lang="en-CA" altLang="en-US" sz="1800"/>
              <a:t>Vaccinate patients</a:t>
            </a:r>
            <a:endParaRPr lang="en-US" altLang="en-US" sz="1800"/>
          </a:p>
        </p:txBody>
      </p:sp>
      <p:sp>
        <p:nvSpPr>
          <p:cNvPr id="25618" name="TextBox 22">
            <a:extLst>
              <a:ext uri="{FF2B5EF4-FFF2-40B4-BE49-F238E27FC236}">
                <a16:creationId xmlns:a16="http://schemas.microsoft.com/office/drawing/2014/main" id="{13B69EE8-D1C0-BC4B-AF1E-D05A878CEA27}"/>
              </a:ext>
            </a:extLst>
          </p:cNvPr>
          <p:cNvSpPr txBox="1">
            <a:spLocks noChangeArrowheads="1"/>
          </p:cNvSpPr>
          <p:nvPr/>
        </p:nvSpPr>
        <p:spPr bwMode="auto">
          <a:xfrm>
            <a:off x="7467601" y="4114801"/>
            <a:ext cx="18145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itchFamily="2"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ClrTx/>
              <a:buFontTx/>
              <a:buNone/>
            </a:pPr>
            <a:r>
              <a:rPr lang="en-US" altLang="ja-JP" sz="1800">
                <a:solidFill>
                  <a:srgbClr val="FF0000"/>
                </a:solidFill>
              </a:rPr>
              <a:t>Immunogenicity</a:t>
            </a:r>
          </a:p>
          <a:p>
            <a:pPr eaLnBrk="1" hangingPunct="1">
              <a:spcBef>
                <a:spcPct val="0"/>
              </a:spcBef>
              <a:buClrTx/>
              <a:buFontTx/>
              <a:buNone/>
            </a:pPr>
            <a:r>
              <a:rPr lang="en-US" altLang="en-US" sz="1800">
                <a:solidFill>
                  <a:srgbClr val="FF0000"/>
                </a:solidFill>
              </a:rPr>
              <a:t>Prediction</a:t>
            </a:r>
          </a:p>
        </p:txBody>
      </p:sp>
      <p:sp>
        <p:nvSpPr>
          <p:cNvPr id="25619" name="TextBox 23">
            <a:extLst>
              <a:ext uri="{FF2B5EF4-FFF2-40B4-BE49-F238E27FC236}">
                <a16:creationId xmlns:a16="http://schemas.microsoft.com/office/drawing/2014/main" id="{700BDD65-0A6B-DC47-B171-6C00D1E22FC8}"/>
              </a:ext>
            </a:extLst>
          </p:cNvPr>
          <p:cNvSpPr txBox="1">
            <a:spLocks noChangeArrowheads="1"/>
          </p:cNvSpPr>
          <p:nvPr/>
        </p:nvSpPr>
        <p:spPr bwMode="auto">
          <a:xfrm>
            <a:off x="7010400" y="5715000"/>
            <a:ext cx="1595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itchFamily="2"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ClrTx/>
              <a:buFontTx/>
              <a:buNone/>
            </a:pPr>
            <a:r>
              <a:rPr lang="en-CA" altLang="en-US" sz="1800"/>
              <a:t>Make vaccine</a:t>
            </a:r>
            <a:endParaRPr lang="en-US" altLang="en-US" sz="1800"/>
          </a:p>
        </p:txBody>
      </p:sp>
      <p:sp>
        <p:nvSpPr>
          <p:cNvPr id="26644" name="TextBox 24">
            <a:extLst>
              <a:ext uri="{FF2B5EF4-FFF2-40B4-BE49-F238E27FC236}">
                <a16:creationId xmlns:a16="http://schemas.microsoft.com/office/drawing/2014/main" id="{2FAEE421-43BD-DC4D-8DCD-5CF49DFC4247}"/>
              </a:ext>
            </a:extLst>
          </p:cNvPr>
          <p:cNvSpPr txBox="1">
            <a:spLocks noChangeArrowheads="1"/>
          </p:cNvSpPr>
          <p:nvPr/>
        </p:nvSpPr>
        <p:spPr bwMode="auto">
          <a:xfrm>
            <a:off x="7315201" y="1295401"/>
            <a:ext cx="27879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itchFamily="2"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ClrTx/>
              <a:buFontTx/>
              <a:buNone/>
            </a:pPr>
            <a:r>
              <a:rPr lang="en-CA" altLang="en-US" sz="1800" dirty="0">
                <a:solidFill>
                  <a:srgbClr val="FF0000"/>
                </a:solidFill>
              </a:rPr>
              <a:t>Personalized n</a:t>
            </a:r>
            <a:r>
              <a:rPr lang="en-CA" altLang="ja-JP" sz="1800" dirty="0">
                <a:solidFill>
                  <a:srgbClr val="FF0000"/>
                </a:solidFill>
              </a:rPr>
              <a:t>eoantigen </a:t>
            </a:r>
          </a:p>
          <a:p>
            <a:pPr eaLnBrk="1" hangingPunct="1">
              <a:spcBef>
                <a:spcPct val="0"/>
              </a:spcBef>
              <a:buClrTx/>
              <a:buFontTx/>
              <a:buNone/>
            </a:pPr>
            <a:r>
              <a:rPr lang="en-CA" altLang="en-US" sz="1800" dirty="0">
                <a:solidFill>
                  <a:srgbClr val="FF0000"/>
                </a:solidFill>
              </a:rPr>
              <a:t>Discovery by </a:t>
            </a:r>
            <a:r>
              <a:rPr lang="en-CA" altLang="en-US" sz="1800" dirty="0" err="1">
                <a:solidFill>
                  <a:srgbClr val="FF0000"/>
                </a:solidFill>
              </a:rPr>
              <a:t>DeepNovo</a:t>
            </a:r>
            <a:endParaRPr lang="en-US" altLang="en-US" sz="1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61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560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6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61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64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560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61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560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619"/>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25608"/>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5617"/>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25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1" grpId="0"/>
      <p:bldP spid="25612" grpId="0"/>
      <p:bldP spid="25613" grpId="0"/>
      <p:bldP spid="25617" grpId="0"/>
      <p:bldP spid="25618" grpId="0"/>
      <p:bldP spid="25619" grpId="0"/>
      <p:bldP spid="2664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CE56A2C4-C472-CF4D-A669-5F0C3BD41959}"/>
              </a:ext>
            </a:extLst>
          </p:cNvPr>
          <p:cNvSpPr>
            <a:spLocks noGrp="1" noChangeArrowheads="1"/>
          </p:cNvSpPr>
          <p:nvPr>
            <p:ph type="title"/>
          </p:nvPr>
        </p:nvSpPr>
        <p:spPr>
          <a:xfrm>
            <a:off x="526473" y="368301"/>
            <a:ext cx="8458200" cy="715962"/>
          </a:xfrm>
        </p:spPr>
        <p:txBody>
          <a:bodyPr>
            <a:normAutofit fontScale="90000"/>
          </a:bodyPr>
          <a:lstStyle/>
          <a:p>
            <a:br>
              <a:rPr lang="en-US" altLang="en-US" sz="3200" dirty="0">
                <a:ea typeface="ＭＳ Ｐゴシック" panose="020B0600070205080204" pitchFamily="34" charset="-128"/>
              </a:rPr>
            </a:br>
            <a:br>
              <a:rPr lang="en-US" altLang="en-US" sz="3200" dirty="0">
                <a:ea typeface="ＭＳ Ｐゴシック" panose="020B0600070205080204" pitchFamily="34" charset="-128"/>
              </a:rPr>
            </a:br>
            <a:r>
              <a:rPr lang="en-US" altLang="en-US" sz="3600" dirty="0">
                <a:ea typeface="ＭＳ Ｐゴシック" panose="020B0600070205080204" pitchFamily="34" charset="-128"/>
              </a:rPr>
              <a:t>Immunogenicity Prediction by Deep Learning </a:t>
            </a:r>
            <a:br>
              <a:rPr lang="en-US" altLang="en-US" sz="3200" dirty="0">
                <a:ea typeface="ＭＳ Ｐゴシック" panose="020B0600070205080204" pitchFamily="34" charset="-128"/>
              </a:rPr>
            </a:br>
            <a:br>
              <a:rPr lang="en-US" altLang="en-US" sz="3200" dirty="0">
                <a:ea typeface="ＭＳ Ｐゴシック" panose="020B0600070205080204" pitchFamily="34" charset="-128"/>
              </a:rPr>
            </a:br>
            <a:endParaRPr lang="en-US" altLang="en-US" sz="3200" dirty="0">
              <a:ea typeface="ＭＳ Ｐゴシック" panose="020B0600070205080204" pitchFamily="34" charset="-128"/>
            </a:endParaRPr>
          </a:p>
        </p:txBody>
      </p:sp>
      <p:pic>
        <p:nvPicPr>
          <p:cNvPr id="37890" name="Picture 3">
            <a:extLst>
              <a:ext uri="{FF2B5EF4-FFF2-40B4-BE49-F238E27FC236}">
                <a16:creationId xmlns:a16="http://schemas.microsoft.com/office/drawing/2014/main" id="{7092CAFA-AD3E-584C-B1BB-6BB3189A40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5017" y="2044699"/>
            <a:ext cx="6622737" cy="3621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Box 1">
            <a:extLst>
              <a:ext uri="{FF2B5EF4-FFF2-40B4-BE49-F238E27FC236}">
                <a16:creationId xmlns:a16="http://schemas.microsoft.com/office/drawing/2014/main" id="{DDA5EB97-777C-3243-8E38-C4954A767B61}"/>
              </a:ext>
            </a:extLst>
          </p:cNvPr>
          <p:cNvSpPr txBox="1">
            <a:spLocks noChangeArrowheads="1"/>
          </p:cNvSpPr>
          <p:nvPr/>
        </p:nvSpPr>
        <p:spPr bwMode="auto">
          <a:xfrm>
            <a:off x="526473" y="1379537"/>
            <a:ext cx="7426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itchFamily="2"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ClrTx/>
              <a:buFontTx/>
              <a:buNone/>
            </a:pPr>
            <a:r>
              <a:rPr lang="en-US" altLang="en-US" sz="1800" dirty="0">
                <a:solidFill>
                  <a:srgbClr val="FF0000"/>
                </a:solidFill>
              </a:rPr>
              <a:t>Immunogenicity in nature: T cell binds to a cancer cell via a neoantigen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92687" y="3037114"/>
            <a:ext cx="3827859" cy="685027"/>
          </a:xfrm>
        </p:spPr>
        <p:txBody>
          <a:bodyPr>
            <a:noAutofit/>
          </a:bodyPr>
          <a:lstStyle/>
          <a:p>
            <a:pPr marL="0" indent="0">
              <a:buNone/>
            </a:pPr>
            <a:r>
              <a:rPr lang="en-CA" sz="4400" b="1" dirty="0">
                <a:latin typeface="+mj-lt"/>
              </a:rPr>
              <a:t>Monoclonal Antibody  Sequencing</a:t>
            </a:r>
          </a:p>
          <a:p>
            <a:pPr marL="0" indent="0">
              <a:buNone/>
            </a:pPr>
            <a:r>
              <a:rPr lang="en-CA" sz="4400" b="1" dirty="0">
                <a:latin typeface="+mj-lt"/>
              </a:rPr>
              <a:t>By </a:t>
            </a:r>
            <a:r>
              <a:rPr lang="en-CA" sz="4400" b="1" dirty="0" err="1">
                <a:latin typeface="+mj-lt"/>
              </a:rPr>
              <a:t>DeepNovo</a:t>
            </a:r>
            <a:r>
              <a:rPr lang="en-CA" sz="4400" b="1" dirty="0">
                <a:latin typeface="+mj-lt"/>
              </a:rPr>
              <a:t> </a:t>
            </a:r>
          </a:p>
        </p:txBody>
      </p:sp>
      <p:grpSp>
        <p:nvGrpSpPr>
          <p:cNvPr id="4" name="Group 3"/>
          <p:cNvGrpSpPr/>
          <p:nvPr/>
        </p:nvGrpSpPr>
        <p:grpSpPr>
          <a:xfrm>
            <a:off x="585030" y="3122139"/>
            <a:ext cx="843666" cy="3243605"/>
            <a:chOff x="-2247790" y="3877456"/>
            <a:chExt cx="868424" cy="2984047"/>
          </a:xfrm>
        </p:grpSpPr>
        <p:sp>
          <p:nvSpPr>
            <p:cNvPr id="5" name="Flowchart: Extract 4"/>
            <p:cNvSpPr/>
            <p:nvPr/>
          </p:nvSpPr>
          <p:spPr>
            <a:xfrm>
              <a:off x="-2057404" y="4637756"/>
              <a:ext cx="472855" cy="326181"/>
            </a:xfrm>
            <a:prstGeom prst="flowChartExtract">
              <a:avLst/>
            </a:prstGeom>
            <a:solidFill>
              <a:srgbClr val="207EBA"/>
            </a:solidFill>
            <a:ln>
              <a:solidFill>
                <a:srgbClr val="207E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6" name="Flowchart: Extract 5"/>
            <p:cNvSpPr/>
            <p:nvPr/>
          </p:nvSpPr>
          <p:spPr>
            <a:xfrm rot="16200000">
              <a:off x="-1873737" y="5194919"/>
              <a:ext cx="378751" cy="373545"/>
            </a:xfrm>
            <a:prstGeom prst="flowChartExtract">
              <a:avLst/>
            </a:prstGeom>
            <a:solidFill>
              <a:srgbClr val="207EBA"/>
            </a:solidFill>
            <a:ln>
              <a:solidFill>
                <a:srgbClr val="207E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7" name="Flowchart: Extract 6"/>
            <p:cNvSpPr/>
            <p:nvPr/>
          </p:nvSpPr>
          <p:spPr>
            <a:xfrm rot="16200000">
              <a:off x="-2122673" y="3893076"/>
              <a:ext cx="404785" cy="373546"/>
            </a:xfrm>
            <a:prstGeom prst="flowChartExtract">
              <a:avLst/>
            </a:prstGeom>
            <a:noFill/>
            <a:ln>
              <a:solidFill>
                <a:srgbClr val="207E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8" name="Flowchart: Extract 7"/>
            <p:cNvSpPr/>
            <p:nvPr/>
          </p:nvSpPr>
          <p:spPr>
            <a:xfrm rot="5400000">
              <a:off x="-2239074" y="4275030"/>
              <a:ext cx="426392" cy="299060"/>
            </a:xfrm>
            <a:prstGeom prst="flowChartExtract">
              <a:avLst/>
            </a:prstGeom>
            <a:solidFill>
              <a:srgbClr val="207EBA"/>
            </a:solidFill>
            <a:ln>
              <a:solidFill>
                <a:srgbClr val="207E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9" name="Flowchart: Extract 8"/>
            <p:cNvSpPr/>
            <p:nvPr/>
          </p:nvSpPr>
          <p:spPr>
            <a:xfrm rot="5400000">
              <a:off x="-2091444" y="5420360"/>
              <a:ext cx="560055" cy="507096"/>
            </a:xfrm>
            <a:prstGeom prst="flowChartExtract">
              <a:avLst/>
            </a:prstGeom>
            <a:solidFill>
              <a:srgbClr val="207EBA"/>
            </a:solidFill>
            <a:ln>
              <a:solidFill>
                <a:srgbClr val="207E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10" name="Flowchart: Extract 9"/>
            <p:cNvSpPr/>
            <p:nvPr/>
          </p:nvSpPr>
          <p:spPr>
            <a:xfrm rot="9390752">
              <a:off x="-2247790" y="6285994"/>
              <a:ext cx="868424" cy="575509"/>
            </a:xfrm>
            <a:prstGeom prst="flowChartExtract">
              <a:avLst/>
            </a:prstGeom>
            <a:solidFill>
              <a:srgbClr val="007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grpSp>
      <p:cxnSp>
        <p:nvCxnSpPr>
          <p:cNvPr id="15" name="Straight Connector 14"/>
          <p:cNvCxnSpPr/>
          <p:nvPr/>
        </p:nvCxnSpPr>
        <p:spPr>
          <a:xfrm>
            <a:off x="6455229" y="2132227"/>
            <a:ext cx="0" cy="2906486"/>
          </a:xfrm>
          <a:prstGeom prst="line">
            <a:avLst/>
          </a:prstGeom>
          <a:ln w="19050">
            <a:solidFill>
              <a:srgbClr val="207EBA"/>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4774629" y="3028925"/>
            <a:ext cx="1101691" cy="1113087"/>
            <a:chOff x="7161755" y="3090352"/>
            <a:chExt cx="1101691" cy="1113087"/>
          </a:xfrm>
        </p:grpSpPr>
        <p:sp>
          <p:nvSpPr>
            <p:cNvPr id="19" name="Flowchart: Connector 18"/>
            <p:cNvSpPr/>
            <p:nvPr/>
          </p:nvSpPr>
          <p:spPr>
            <a:xfrm>
              <a:off x="7161755" y="3090352"/>
              <a:ext cx="1101691" cy="1113087"/>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grpSp>
          <p:nvGrpSpPr>
            <p:cNvPr id="20" name="Group 19"/>
            <p:cNvGrpSpPr/>
            <p:nvPr/>
          </p:nvGrpSpPr>
          <p:grpSpPr>
            <a:xfrm>
              <a:off x="7364179" y="3343460"/>
              <a:ext cx="696841" cy="599211"/>
              <a:chOff x="5096178" y="548665"/>
              <a:chExt cx="636854" cy="492414"/>
            </a:xfrm>
            <a:solidFill>
              <a:srgbClr val="207EBA"/>
            </a:solidFill>
          </p:grpSpPr>
          <p:sp>
            <p:nvSpPr>
              <p:cNvPr id="21" name="Flowchart: Extract 20"/>
              <p:cNvSpPr/>
              <p:nvPr/>
            </p:nvSpPr>
            <p:spPr>
              <a:xfrm>
                <a:off x="5476146" y="698421"/>
                <a:ext cx="256886" cy="276412"/>
              </a:xfrm>
              <a:prstGeom prst="flowChartExtract">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Flowchart: Connector 21"/>
              <p:cNvSpPr/>
              <p:nvPr/>
            </p:nvSpPr>
            <p:spPr>
              <a:xfrm>
                <a:off x="5505543" y="633360"/>
                <a:ext cx="198090" cy="171014"/>
              </a:xfrm>
              <a:prstGeom prst="flowChartConnector">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Flowchart: Extract 22"/>
              <p:cNvSpPr/>
              <p:nvPr/>
            </p:nvSpPr>
            <p:spPr>
              <a:xfrm>
                <a:off x="5096178" y="711839"/>
                <a:ext cx="256886" cy="276412"/>
              </a:xfrm>
              <a:prstGeom prst="flowChartExtract">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Flowchart: Connector 23"/>
              <p:cNvSpPr/>
              <p:nvPr/>
            </p:nvSpPr>
            <p:spPr>
              <a:xfrm>
                <a:off x="5125578" y="645067"/>
                <a:ext cx="198090" cy="171014"/>
              </a:xfrm>
              <a:prstGeom prst="flowChartConnector">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Flowchart: Extract 24"/>
              <p:cNvSpPr/>
              <p:nvPr/>
            </p:nvSpPr>
            <p:spPr>
              <a:xfrm>
                <a:off x="5250476" y="659349"/>
                <a:ext cx="333129" cy="381730"/>
              </a:xfrm>
              <a:prstGeom prst="flowChartExtract">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Flowchart: Connector 25"/>
              <p:cNvSpPr/>
              <p:nvPr/>
            </p:nvSpPr>
            <p:spPr>
              <a:xfrm>
                <a:off x="5288600" y="548665"/>
                <a:ext cx="256883" cy="236173"/>
              </a:xfrm>
              <a:prstGeom prst="flowChartConnector">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Manual Input 12"/>
          <p:cNvSpPr/>
          <p:nvPr/>
        </p:nvSpPr>
        <p:spPr>
          <a:xfrm rot="5400000" flipH="1">
            <a:off x="1435285" y="-1018355"/>
            <a:ext cx="495296" cy="3370214"/>
          </a:xfrm>
          <a:prstGeom prst="flowChartManualInput">
            <a:avLst/>
          </a:prstGeom>
          <a:solidFill>
            <a:srgbClr val="207EB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14" name="Title 1"/>
          <p:cNvSpPr txBox="1"/>
          <p:nvPr/>
        </p:nvSpPr>
        <p:spPr>
          <a:xfrm>
            <a:off x="0" y="240084"/>
            <a:ext cx="7176655" cy="9099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FF0000"/>
                </a:solidFill>
              </a:rPr>
              <a:t>Importance of Antibodies</a:t>
            </a:r>
            <a:endParaRPr lang="en-CA" sz="4000" dirty="0">
              <a:solidFill>
                <a:srgbClr val="FF0000"/>
              </a:solidFill>
            </a:endParaRPr>
          </a:p>
        </p:txBody>
      </p:sp>
      <p:sp>
        <p:nvSpPr>
          <p:cNvPr id="3" name="TextBox 2"/>
          <p:cNvSpPr txBox="1"/>
          <p:nvPr/>
        </p:nvSpPr>
        <p:spPr>
          <a:xfrm>
            <a:off x="6117981" y="3418504"/>
            <a:ext cx="5232190" cy="2308324"/>
          </a:xfrm>
          <a:prstGeom prst="rect">
            <a:avLst/>
          </a:prstGeom>
          <a:noFill/>
        </p:spPr>
        <p:txBody>
          <a:bodyPr wrap="square" rtlCol="0">
            <a:spAutoFit/>
          </a:bodyPr>
          <a:lstStyle/>
          <a:p>
            <a:r>
              <a:rPr lang="en-CA" altLang="zh-CN" dirty="0"/>
              <a:t>Target specific anti-cancer drugs</a:t>
            </a:r>
          </a:p>
          <a:p>
            <a:endParaRPr lang="en-CA" dirty="0"/>
          </a:p>
          <a:p>
            <a:r>
              <a:rPr lang="en-CA" altLang="zh-CN" dirty="0"/>
              <a:t>Drugs for autoimmune disease: Rheumatoid arthritis, multiple sclerosis</a:t>
            </a:r>
          </a:p>
          <a:p>
            <a:endParaRPr lang="en-CA" altLang="zh-CN" dirty="0"/>
          </a:p>
          <a:p>
            <a:r>
              <a:rPr lang="en-CA" altLang="zh-CN" dirty="0"/>
              <a:t>Neutralizing antibodies for COVID-19</a:t>
            </a:r>
          </a:p>
          <a:p>
            <a:endParaRPr lang="en-CA" altLang="zh-CN" dirty="0"/>
          </a:p>
          <a:p>
            <a:r>
              <a:rPr lang="en-CA" altLang="zh-CN" dirty="0"/>
              <a:t>Many other purposes.</a:t>
            </a:r>
          </a:p>
        </p:txBody>
      </p:sp>
      <p:pic>
        <p:nvPicPr>
          <p:cNvPr id="6" name="Picture 1" descr="Screen Shot 2020-02-18 at 6.54.53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11421" y="231104"/>
            <a:ext cx="3408363" cy="1905000"/>
          </a:xfrm>
          <a:prstGeom prst="rect">
            <a:avLst/>
          </a:prstGeom>
          <a:noFill/>
          <a:ln>
            <a:noFill/>
          </a:ln>
        </p:spPr>
      </p:pic>
      <p:pic>
        <p:nvPicPr>
          <p:cNvPr id="8" name="Picture 7" descr="Screen Shot 2020-07-23 at 12.17.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0132" y="0"/>
            <a:ext cx="1661867" cy="2190143"/>
          </a:xfrm>
          <a:prstGeom prst="rect">
            <a:avLst/>
          </a:prstGeom>
        </p:spPr>
      </p:pic>
      <p:pic>
        <p:nvPicPr>
          <p:cNvPr id="2050" name="Picture 2" descr="Antibody">
            <a:extLst>
              <a:ext uri="{FF2B5EF4-FFF2-40B4-BE49-F238E27FC236}">
                <a16:creationId xmlns:a16="http://schemas.microsoft.com/office/drawing/2014/main" id="{8742F5F5-6D6D-B645-B0A1-75F5F758A4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0722" y="1866364"/>
            <a:ext cx="3947412" cy="38604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1989034" y="2578226"/>
            <a:ext cx="2235676" cy="2235676"/>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4" name="椭圆 23"/>
          <p:cNvSpPr/>
          <p:nvPr/>
        </p:nvSpPr>
        <p:spPr>
          <a:xfrm>
            <a:off x="2249135" y="2824389"/>
            <a:ext cx="1743351" cy="174335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文本框 5"/>
          <p:cNvSpPr txBox="1">
            <a:spLocks noChangeArrowheads="1"/>
          </p:cNvSpPr>
          <p:nvPr/>
        </p:nvSpPr>
        <p:spPr bwMode="auto">
          <a:xfrm>
            <a:off x="2550929" y="3142065"/>
            <a:ext cx="1097576"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6400" b="1" dirty="0">
                <a:solidFill>
                  <a:schemeClr val="bg1"/>
                </a:solidFill>
                <a:latin typeface="方正兰亭黑_GBK"/>
                <a:ea typeface="方正兰亭黑_GBK"/>
              </a:rPr>
              <a:t>04</a:t>
            </a:r>
            <a:endParaRPr lang="zh-CN" altLang="en-US" sz="6400" b="1" dirty="0">
              <a:solidFill>
                <a:schemeClr val="bg1"/>
              </a:solidFill>
              <a:latin typeface="方正兰亭黑_GBK"/>
              <a:ea typeface="方正兰亭黑_GBK"/>
            </a:endParaRPr>
          </a:p>
        </p:txBody>
      </p:sp>
      <p:cxnSp>
        <p:nvCxnSpPr>
          <p:cNvPr id="3" name="直接连接符 2"/>
          <p:cNvCxnSpPr/>
          <p:nvPr/>
        </p:nvCxnSpPr>
        <p:spPr>
          <a:xfrm>
            <a:off x="4869389" y="3781482"/>
            <a:ext cx="45587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4772663" y="4233362"/>
            <a:ext cx="1482077" cy="407489"/>
          </a:xfrm>
          <a:prstGeom prst="rect">
            <a:avLst/>
          </a:prstGeom>
          <a:gradFill>
            <a:gsLst>
              <a:gs pos="100000">
                <a:schemeClr val="accent1">
                  <a:lumMod val="75000"/>
                </a:schemeClr>
              </a:gs>
              <a:gs pos="0">
                <a:srgbClr val="27506E"/>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mj-lt"/>
              </a:rPr>
              <a:t>LECTURE FOUR</a:t>
            </a:r>
            <a:endParaRPr lang="zh-CN" altLang="en-US" sz="1600" dirty="0">
              <a:latin typeface="+mj-lt"/>
            </a:endParaRPr>
          </a:p>
        </p:txBody>
      </p:sp>
      <p:sp>
        <p:nvSpPr>
          <p:cNvPr id="25" name="椭圆 24"/>
          <p:cNvSpPr/>
          <p:nvPr/>
        </p:nvSpPr>
        <p:spPr>
          <a:xfrm>
            <a:off x="3697242" y="2592797"/>
            <a:ext cx="520689" cy="520689"/>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椭圆 25"/>
          <p:cNvSpPr/>
          <p:nvPr/>
        </p:nvSpPr>
        <p:spPr>
          <a:xfrm>
            <a:off x="1889481" y="3015197"/>
            <a:ext cx="382375" cy="382375"/>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8" name="椭圆 27"/>
          <p:cNvSpPr/>
          <p:nvPr/>
        </p:nvSpPr>
        <p:spPr>
          <a:xfrm>
            <a:off x="1698293" y="4863033"/>
            <a:ext cx="213793" cy="21379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9" name="椭圆 28"/>
          <p:cNvSpPr/>
          <p:nvPr/>
        </p:nvSpPr>
        <p:spPr>
          <a:xfrm>
            <a:off x="2249135" y="4410935"/>
            <a:ext cx="294040" cy="29404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0" name="椭圆 29"/>
          <p:cNvSpPr/>
          <p:nvPr/>
        </p:nvSpPr>
        <p:spPr>
          <a:xfrm>
            <a:off x="4021772" y="3972331"/>
            <a:ext cx="304395" cy="304395"/>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1" name="椭圆 30"/>
          <p:cNvSpPr/>
          <p:nvPr/>
        </p:nvSpPr>
        <p:spPr>
          <a:xfrm>
            <a:off x="3786429" y="4799329"/>
            <a:ext cx="206056" cy="20605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椭圆 31"/>
          <p:cNvSpPr/>
          <p:nvPr/>
        </p:nvSpPr>
        <p:spPr>
          <a:xfrm>
            <a:off x="1669784" y="3972331"/>
            <a:ext cx="132944" cy="132944"/>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Rectangle 1"/>
          <p:cNvSpPr/>
          <p:nvPr/>
        </p:nvSpPr>
        <p:spPr>
          <a:xfrm>
            <a:off x="4748334" y="2853141"/>
            <a:ext cx="6437916" cy="646331"/>
          </a:xfrm>
          <a:prstGeom prst="rect">
            <a:avLst/>
          </a:prstGeom>
        </p:spPr>
        <p:txBody>
          <a:bodyPr wrap="none">
            <a:spAutoFit/>
          </a:bodyPr>
          <a:lstStyle/>
          <a:p>
            <a:r>
              <a:rPr lang="en-CA" altLang="zh-CN" sz="3600" dirty="0">
                <a:solidFill>
                  <a:srgbClr val="2E4864"/>
                </a:solidFill>
                <a:latin typeface="Microsoft YaHei" panose="020B0503020204020204" pitchFamily="34" charset="-122"/>
                <a:ea typeface="Microsoft YaHei" panose="020B0503020204020204" pitchFamily="34" charset="-122"/>
              </a:rPr>
              <a:t>Deep learning in Proteomics</a:t>
            </a:r>
          </a:p>
        </p:txBody>
      </p:sp>
    </p:spTree>
    <p:extLst>
      <p:ext uri="{BB962C8B-B14F-4D97-AF65-F5344CB8AC3E}">
        <p14:creationId xmlns:p14="http://schemas.microsoft.com/office/powerpoint/2010/main" val="170382660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lowchart: Manual Input 39">
            <a:extLst>
              <a:ext uri="{FF2B5EF4-FFF2-40B4-BE49-F238E27FC236}">
                <a16:creationId xmlns:a16="http://schemas.microsoft.com/office/drawing/2014/main" id="{80078C12-0DAF-47FB-96EA-06100A3F3370}"/>
              </a:ext>
            </a:extLst>
          </p:cNvPr>
          <p:cNvSpPr/>
          <p:nvPr/>
        </p:nvSpPr>
        <p:spPr>
          <a:xfrm rot="5400000" flipH="1">
            <a:off x="1435285" y="-1018355"/>
            <a:ext cx="495296" cy="3370214"/>
          </a:xfrm>
          <a:prstGeom prst="flowChartManualInput">
            <a:avLst/>
          </a:prstGeom>
          <a:solidFill>
            <a:srgbClr val="207EB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itle 1">
            <a:extLst>
              <a:ext uri="{FF2B5EF4-FFF2-40B4-BE49-F238E27FC236}">
                <a16:creationId xmlns:a16="http://schemas.microsoft.com/office/drawing/2014/main" id="{E00ACBE9-C157-4015-AD97-82464F177F10}"/>
              </a:ext>
            </a:extLst>
          </p:cNvPr>
          <p:cNvSpPr txBox="1">
            <a:spLocks/>
          </p:cNvSpPr>
          <p:nvPr/>
        </p:nvSpPr>
        <p:spPr>
          <a:xfrm>
            <a:off x="-1" y="214344"/>
            <a:ext cx="6778373" cy="90998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a:solidFill>
                  <a:srgbClr val="FF0000"/>
                </a:solidFill>
              </a:rPr>
              <a:t>Monoclonal Antibody Sequencing</a:t>
            </a:r>
          </a:p>
        </p:txBody>
      </p:sp>
      <p:sp>
        <p:nvSpPr>
          <p:cNvPr id="41" name="圆角矩形 4">
            <a:extLst>
              <a:ext uri="{FF2B5EF4-FFF2-40B4-BE49-F238E27FC236}">
                <a16:creationId xmlns:a16="http://schemas.microsoft.com/office/drawing/2014/main" id="{95616B7A-3165-468F-9BAA-798FDBE47430}"/>
              </a:ext>
            </a:extLst>
          </p:cNvPr>
          <p:cNvSpPr/>
          <p:nvPr/>
        </p:nvSpPr>
        <p:spPr>
          <a:xfrm>
            <a:off x="592753" y="1600042"/>
            <a:ext cx="8162627" cy="4749530"/>
          </a:xfrm>
          <a:prstGeom prst="roundRect">
            <a:avLst>
              <a:gd name="adj" fmla="val 6343"/>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2" name="TextBox 1"/>
          <p:cNvSpPr txBox="1"/>
          <p:nvPr/>
        </p:nvSpPr>
        <p:spPr>
          <a:xfrm>
            <a:off x="592753" y="1164723"/>
            <a:ext cx="7675073" cy="5386090"/>
          </a:xfrm>
          <a:prstGeom prst="rect">
            <a:avLst/>
          </a:prstGeom>
          <a:noFill/>
        </p:spPr>
        <p:txBody>
          <a:bodyPr wrap="square" rtlCol="0">
            <a:spAutoFit/>
          </a:bodyPr>
          <a:lstStyle/>
          <a:p>
            <a:r>
              <a:rPr lang="en-CA" altLang="zh-CN" sz="2800" dirty="0"/>
              <a:t>High precision MS, Lumos, </a:t>
            </a:r>
            <a:r>
              <a:rPr lang="en-US" altLang="zh-CN" sz="2800" dirty="0"/>
              <a:t>accuracy: </a:t>
            </a:r>
            <a:r>
              <a:rPr lang="en-CA" altLang="zh-CN" sz="2800" dirty="0"/>
              <a:t>1</a:t>
            </a:r>
            <a:r>
              <a:rPr lang="en-US" altLang="zh-CN" sz="2800" dirty="0"/>
              <a:t>ppm </a:t>
            </a:r>
            <a:endParaRPr lang="en-CA" altLang="zh-CN" sz="2800" dirty="0"/>
          </a:p>
          <a:p>
            <a:endParaRPr lang="en-CA" altLang="zh-CN" sz="2800" dirty="0"/>
          </a:p>
          <a:p>
            <a:r>
              <a:rPr lang="en-CA" altLang="zh-CN" sz="2800" dirty="0"/>
              <a:t>Break and block disulfide bonds </a:t>
            </a:r>
          </a:p>
          <a:p>
            <a:endParaRPr lang="en-CA" altLang="zh-CN" sz="2800" dirty="0"/>
          </a:p>
          <a:p>
            <a:r>
              <a:rPr lang="en-CA" altLang="zh-CN" sz="2800" dirty="0"/>
              <a:t>Use some reagent DTT 70C 30 min. to break disulfide bond, separate light and heavy chains</a:t>
            </a:r>
          </a:p>
          <a:p>
            <a:endParaRPr lang="en-CA" altLang="zh-CN" sz="2800" dirty="0"/>
          </a:p>
          <a:p>
            <a:r>
              <a:rPr lang="en-CA" altLang="zh-CN" sz="2800" dirty="0" err="1"/>
              <a:t>Meausre</a:t>
            </a:r>
            <a:r>
              <a:rPr lang="en-CA" altLang="zh-CN" sz="2800" dirty="0"/>
              <a:t> intact mass of different chains.</a:t>
            </a:r>
          </a:p>
          <a:p>
            <a:endParaRPr lang="en-CA" altLang="zh-CN" sz="2800" dirty="0"/>
          </a:p>
          <a:p>
            <a:r>
              <a:rPr lang="en-CA" altLang="zh-CN" sz="2800" dirty="0"/>
              <a:t>Several enzymes to digest to digest antibody into peptides </a:t>
            </a:r>
            <a:r>
              <a:rPr lang="en-CA" altLang="zh-CN" sz="2800" dirty="0">
                <a:sym typeface="Wingdings" pitchFamily="2" charset="2"/>
              </a:rPr>
              <a:t> MS/MS  </a:t>
            </a:r>
            <a:r>
              <a:rPr lang="en-CA" altLang="zh-CN" sz="2800" dirty="0" err="1">
                <a:sym typeface="Wingdings" pitchFamily="2" charset="2"/>
              </a:rPr>
              <a:t>DeepNovo</a:t>
            </a:r>
            <a:r>
              <a:rPr lang="zh-CN" altLang="en-US" sz="2800" dirty="0"/>
              <a:t>，</a:t>
            </a:r>
            <a:endParaRPr lang="en-CA" altLang="zh-CN" sz="2800" dirty="0"/>
          </a:p>
          <a:p>
            <a:endParaRPr lang="en-CA" altLang="zh-CN" sz="3600" dirty="0"/>
          </a:p>
        </p:txBody>
      </p:sp>
      <p:pic>
        <p:nvPicPr>
          <p:cNvPr id="3074" name="Picture 2" descr="Antibodies: MedlinePlus Medical Encyclopedia Image">
            <a:extLst>
              <a:ext uri="{FF2B5EF4-FFF2-40B4-BE49-F238E27FC236}">
                <a16:creationId xmlns:a16="http://schemas.microsoft.com/office/drawing/2014/main" id="{51E746E4-FA46-FE4F-AC6C-834749F329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9232" y="0"/>
            <a:ext cx="3025775" cy="2420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690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9886" y="404665"/>
            <a:ext cx="11569729" cy="895927"/>
          </a:xfrm>
        </p:spPr>
        <p:txBody>
          <a:bodyPr>
            <a:normAutofit/>
          </a:bodyPr>
          <a:lstStyle/>
          <a:p>
            <a:r>
              <a:rPr lang="en-US" sz="2400" dirty="0"/>
              <a:t>From Peptide Sequencing to Protein Assembly</a:t>
            </a:r>
            <a:endParaRPr lang="en-SG" sz="2400" dirty="0"/>
          </a:p>
        </p:txBody>
      </p:sp>
      <p:sp>
        <p:nvSpPr>
          <p:cNvPr id="9" name="TextBox 8"/>
          <p:cNvSpPr txBox="1"/>
          <p:nvPr/>
        </p:nvSpPr>
        <p:spPr>
          <a:xfrm>
            <a:off x="1030298" y="1322766"/>
            <a:ext cx="7006959" cy="369332"/>
          </a:xfrm>
          <a:prstGeom prst="rect">
            <a:avLst/>
          </a:prstGeom>
          <a:noFill/>
        </p:spPr>
        <p:txBody>
          <a:bodyPr wrap="none" rtlCol="0">
            <a:spAutoFit/>
          </a:bodyPr>
          <a:lstStyle/>
          <a:p>
            <a:r>
              <a:rPr lang="en-US" dirty="0"/>
              <a:t>de </a:t>
            </a:r>
            <a:r>
              <a:rPr lang="en-US" dirty="0" err="1"/>
              <a:t>Bruijn</a:t>
            </a:r>
            <a:r>
              <a:rPr lang="en-US" dirty="0"/>
              <a:t> graph for sequence assembly (Schatz et al., Genome Res. 2010)</a:t>
            </a:r>
            <a:endParaRPr lang="en-SG" dirty="0"/>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2934" y="1808821"/>
            <a:ext cx="7586133" cy="4209415"/>
          </a:xfrm>
          <a:prstGeom prst="rect">
            <a:avLst/>
          </a:prstGeom>
          <a:noFill/>
          <a:ln w="9525">
            <a:solidFill>
              <a:schemeClr val="tx1"/>
            </a:solidFill>
            <a:round/>
            <a:headEnd/>
            <a:tailEnd/>
          </a:ln>
          <a:effectLst/>
          <a:extLst>
            <a:ext uri="{909E8E84-426E-40dd-AFC4-6F175D3DCCD1}">
              <a14:hiddenFill xmlns:mc="http://schemas.openxmlformats.org/markup-compatibility/2006" xmlns:mv="urn:schemas-microsoft-com:mac:vml" xmlns:a14="http://schemas.microsoft.com/office/drawing/2010/main" xmlns="">
                <a:blipFill dpi="0" rotWithShape="0">
                  <a:blip/>
                  <a:srcRect/>
                  <a:stretch>
                    <a:fillRect/>
                  </a:stretch>
                </a:blipFill>
              </a14:hiddenFill>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5526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9886" y="404665"/>
            <a:ext cx="11569729" cy="895927"/>
          </a:xfrm>
        </p:spPr>
        <p:txBody>
          <a:bodyPr>
            <a:normAutofit/>
          </a:bodyPr>
          <a:lstStyle/>
          <a:p>
            <a:r>
              <a:rPr lang="en-US" sz="2400" dirty="0"/>
              <a:t>Antibody Sequencing with </a:t>
            </a:r>
            <a:r>
              <a:rPr lang="en-US" sz="2400" dirty="0" err="1"/>
              <a:t>DeepNovo</a:t>
            </a:r>
            <a:endParaRPr lang="en-SG" sz="2400" dirty="0"/>
          </a:p>
        </p:txBody>
      </p:sp>
      <p:pic>
        <p:nvPicPr>
          <p:cNvPr id="1026" name="Picture 2" descr="C:\Users\J\Desktop\DeepDenovo\novonet\aaa_Presentation\DeepNovo\paper.ALP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227" b="29113"/>
          <a:stretch/>
        </p:blipFill>
        <p:spPr bwMode="auto">
          <a:xfrm>
            <a:off x="1950720" y="1676958"/>
            <a:ext cx="8290560" cy="4398337"/>
          </a:xfrm>
          <a:prstGeom prst="rect">
            <a:avLst/>
          </a:prstGeom>
          <a:noFill/>
          <a:ln>
            <a:solidFill>
              <a:schemeClr val="tx1"/>
            </a:solid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9" name="TextBox 8"/>
          <p:cNvSpPr txBox="1"/>
          <p:nvPr/>
        </p:nvSpPr>
        <p:spPr>
          <a:xfrm>
            <a:off x="431843" y="1214754"/>
            <a:ext cx="7772267" cy="369332"/>
          </a:xfrm>
          <a:prstGeom prst="rect">
            <a:avLst/>
          </a:prstGeom>
          <a:noFill/>
        </p:spPr>
        <p:txBody>
          <a:bodyPr wrap="none" rtlCol="0">
            <a:spAutoFit/>
          </a:bodyPr>
          <a:lstStyle/>
          <a:p>
            <a:r>
              <a:rPr lang="en-US" dirty="0"/>
              <a:t>ALPS: weighted de </a:t>
            </a:r>
            <a:r>
              <a:rPr lang="en-US" dirty="0" err="1"/>
              <a:t>Bruijn</a:t>
            </a:r>
            <a:r>
              <a:rPr lang="en-US" dirty="0"/>
              <a:t> graph for protein sequence assembly (Tran et al., 2016)</a:t>
            </a:r>
            <a:endParaRPr lang="en-SG" dirty="0"/>
          </a:p>
        </p:txBody>
      </p:sp>
      <p:sp>
        <p:nvSpPr>
          <p:cNvPr id="2" name="Oval 1"/>
          <p:cNvSpPr/>
          <p:nvPr/>
        </p:nvSpPr>
        <p:spPr>
          <a:xfrm>
            <a:off x="2783632" y="2510898"/>
            <a:ext cx="1728192" cy="64807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Oval 7"/>
          <p:cNvSpPr/>
          <p:nvPr/>
        </p:nvSpPr>
        <p:spPr>
          <a:xfrm>
            <a:off x="5015880" y="2510898"/>
            <a:ext cx="1728192" cy="64807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 name="Oval 9"/>
          <p:cNvSpPr/>
          <p:nvPr/>
        </p:nvSpPr>
        <p:spPr>
          <a:xfrm>
            <a:off x="7248128" y="2510898"/>
            <a:ext cx="1728192" cy="64807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 name="Oval 10"/>
          <p:cNvSpPr/>
          <p:nvPr/>
        </p:nvSpPr>
        <p:spPr>
          <a:xfrm>
            <a:off x="4943872" y="4779150"/>
            <a:ext cx="1728192" cy="648072"/>
          </a:xfrm>
          <a:prstGeom prst="ellipse">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301381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Straight Connector 63">
            <a:extLst>
              <a:ext uri="{FF2B5EF4-FFF2-40B4-BE49-F238E27FC236}">
                <a16:creationId xmlns:a16="http://schemas.microsoft.com/office/drawing/2014/main" id="{DAE062DE-6CB2-4546-99D4-586D1B205408}"/>
              </a:ext>
            </a:extLst>
          </p:cNvPr>
          <p:cNvCxnSpPr/>
          <p:nvPr/>
        </p:nvCxnSpPr>
        <p:spPr>
          <a:xfrm>
            <a:off x="1524000" y="758825"/>
            <a:ext cx="9144000" cy="0"/>
          </a:xfrm>
          <a:prstGeom prst="line">
            <a:avLst/>
          </a:prstGeom>
          <a:ln w="57150" cmpd="thickThi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387" name="TextBox 4">
            <a:extLst>
              <a:ext uri="{FF2B5EF4-FFF2-40B4-BE49-F238E27FC236}">
                <a16:creationId xmlns:a16="http://schemas.microsoft.com/office/drawing/2014/main" id="{466DE1C0-933B-7748-BEC5-9A987F4A5048}"/>
              </a:ext>
            </a:extLst>
          </p:cNvPr>
          <p:cNvSpPr txBox="1">
            <a:spLocks noChangeArrowheads="1"/>
          </p:cNvSpPr>
          <p:nvPr/>
        </p:nvSpPr>
        <p:spPr bwMode="auto">
          <a:xfrm>
            <a:off x="1524000" y="838200"/>
            <a:ext cx="89916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accent1"/>
              </a:buClr>
              <a:buFont typeface="Wingdings" pitchFamily="2"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lnSpc>
                <a:spcPct val="150000"/>
              </a:lnSpc>
              <a:spcBef>
                <a:spcPct val="0"/>
              </a:spcBef>
              <a:buClrTx/>
              <a:buFont typeface="Times New Roman" panose="02020603050405020304" pitchFamily="18" charset="0"/>
              <a:buAutoNum type="arabicPeriod"/>
            </a:pPr>
            <a:r>
              <a:rPr lang="en-CA" altLang="zh-CN" sz="2400">
                <a:solidFill>
                  <a:srgbClr val="000090"/>
                </a:solidFill>
                <a:latin typeface="Trebuchet MS" panose="020B0703020202090204" pitchFamily="34" charset="0"/>
              </a:rPr>
              <a:t>Auto-immune diseases</a:t>
            </a:r>
          </a:p>
          <a:p>
            <a:pPr eaLnBrk="1" hangingPunct="1">
              <a:lnSpc>
                <a:spcPct val="150000"/>
              </a:lnSpc>
              <a:spcBef>
                <a:spcPct val="0"/>
              </a:spcBef>
              <a:buClrTx/>
              <a:buFont typeface="Times New Roman" panose="02020603050405020304" pitchFamily="18" charset="0"/>
              <a:buAutoNum type="arabicPeriod"/>
            </a:pPr>
            <a:r>
              <a:rPr lang="en-CA" altLang="zh-CN" sz="2400">
                <a:solidFill>
                  <a:srgbClr val="000090"/>
                </a:solidFill>
                <a:latin typeface="Trebuchet MS" panose="020B0703020202090204" pitchFamily="34" charset="0"/>
              </a:rPr>
              <a:t>Viral/bacterial infections (HIV, Influnza, SAR-CoV-2, Ebola)</a:t>
            </a:r>
          </a:p>
          <a:p>
            <a:pPr eaLnBrk="1" hangingPunct="1">
              <a:lnSpc>
                <a:spcPct val="150000"/>
              </a:lnSpc>
              <a:spcBef>
                <a:spcPct val="0"/>
              </a:spcBef>
              <a:buClrTx/>
              <a:buFont typeface="Times New Roman" panose="02020603050405020304" pitchFamily="18" charset="0"/>
              <a:buAutoNum type="arabicPeriod"/>
            </a:pPr>
            <a:r>
              <a:rPr lang="en-CA" altLang="zh-CN" sz="2400">
                <a:solidFill>
                  <a:srgbClr val="000090"/>
                </a:solidFill>
                <a:latin typeface="Trebuchet MS" panose="020B0703020202090204" pitchFamily="34" charset="0"/>
              </a:rPr>
              <a:t>Organ transplant</a:t>
            </a:r>
          </a:p>
          <a:p>
            <a:pPr eaLnBrk="1" hangingPunct="1">
              <a:lnSpc>
                <a:spcPct val="150000"/>
              </a:lnSpc>
              <a:spcBef>
                <a:spcPct val="0"/>
              </a:spcBef>
              <a:buClrTx/>
              <a:buFont typeface="Times New Roman" panose="02020603050405020304" pitchFamily="18" charset="0"/>
              <a:buAutoNum type="arabicPeriod"/>
            </a:pPr>
            <a:r>
              <a:rPr lang="en-CA" altLang="zh-CN" sz="2400">
                <a:solidFill>
                  <a:srgbClr val="000090"/>
                </a:solidFill>
                <a:latin typeface="Trebuchet MS" panose="020B0703020202090204" pitchFamily="34" charset="0"/>
              </a:rPr>
              <a:t>Peptidomics, neoantigen</a:t>
            </a:r>
            <a:r>
              <a:rPr lang="zh-CN" altLang="en-US" sz="2400">
                <a:solidFill>
                  <a:srgbClr val="000090"/>
                </a:solidFill>
                <a:latin typeface="Trebuchet MS" panose="020B0703020202090204" pitchFamily="34" charset="0"/>
              </a:rPr>
              <a:t> </a:t>
            </a:r>
            <a:r>
              <a:rPr lang="en-CA" altLang="zh-CN" sz="2400">
                <a:solidFill>
                  <a:srgbClr val="000090"/>
                </a:solidFill>
                <a:latin typeface="Trebuchet MS" panose="020B0703020202090204" pitchFamily="34" charset="0"/>
              </a:rPr>
              <a:t>database</a:t>
            </a:r>
          </a:p>
          <a:p>
            <a:pPr eaLnBrk="1" hangingPunct="1">
              <a:lnSpc>
                <a:spcPct val="150000"/>
              </a:lnSpc>
              <a:spcBef>
                <a:spcPct val="0"/>
              </a:spcBef>
              <a:buClrTx/>
              <a:buFont typeface="Times New Roman" panose="02020603050405020304" pitchFamily="18" charset="0"/>
              <a:buAutoNum type="arabicPeriod"/>
            </a:pPr>
            <a:r>
              <a:rPr lang="en-CA" altLang="zh-CN" sz="2400">
                <a:solidFill>
                  <a:srgbClr val="000090"/>
                </a:solidFill>
                <a:latin typeface="Trebuchet MS" panose="020B0703020202090204" pitchFamily="34" charset="0"/>
              </a:rPr>
              <a:t>Cancer preventing vaccine?</a:t>
            </a:r>
          </a:p>
        </p:txBody>
      </p:sp>
      <p:sp>
        <p:nvSpPr>
          <p:cNvPr id="41987" name="Slide Number Placeholder 1">
            <a:extLst>
              <a:ext uri="{FF2B5EF4-FFF2-40B4-BE49-F238E27FC236}">
                <a16:creationId xmlns:a16="http://schemas.microsoft.com/office/drawing/2014/main" id="{DACD614B-6193-454F-B31B-DD1EDE05806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Wingdings" pitchFamily="2"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ClrTx/>
              <a:buFontTx/>
              <a:buNone/>
            </a:pPr>
            <a:fld id="{37C93455-5B12-2F4C-8AD5-E1485FCABEEE}" type="slidenum">
              <a:rPr lang="en-US" altLang="en-US" sz="1000"/>
              <a:pPr>
                <a:spcBef>
                  <a:spcPct val="0"/>
                </a:spcBef>
                <a:buClrTx/>
                <a:buFontTx/>
                <a:buNone/>
              </a:pPr>
              <a:t>33</a:t>
            </a:fld>
            <a:endParaRPr lang="en-US" altLang="en-US" sz="1000"/>
          </a:p>
        </p:txBody>
      </p:sp>
      <p:sp>
        <p:nvSpPr>
          <p:cNvPr id="41988" name="TextBox 62">
            <a:extLst>
              <a:ext uri="{FF2B5EF4-FFF2-40B4-BE49-F238E27FC236}">
                <a16:creationId xmlns:a16="http://schemas.microsoft.com/office/drawing/2014/main" id="{32DD1A7E-D212-8944-A108-8AFCF2704282}"/>
              </a:ext>
            </a:extLst>
          </p:cNvPr>
          <p:cNvSpPr txBox="1">
            <a:spLocks noChangeArrowheads="1"/>
          </p:cNvSpPr>
          <p:nvPr/>
        </p:nvSpPr>
        <p:spPr bwMode="auto">
          <a:xfrm>
            <a:off x="1539875" y="65088"/>
            <a:ext cx="8629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itchFamily="2"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3600">
                <a:latin typeface="Trebuchet MS" panose="020B0703020202090204" pitchFamily="34" charset="0"/>
              </a:rPr>
              <a:t>Science beyond cancer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CC75FEC-ED98-BA46-868D-A7B7E68C5069}"/>
              </a:ext>
            </a:extLst>
          </p:cNvPr>
          <p:cNvSpPr txBox="1">
            <a:spLocks noChangeArrowheads="1"/>
          </p:cNvSpPr>
          <p:nvPr/>
        </p:nvSpPr>
        <p:spPr bwMode="auto">
          <a:xfrm>
            <a:off x="2057400" y="1828801"/>
            <a:ext cx="2209800" cy="708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1"/>
              </a:buClr>
              <a:buFont typeface="Wingdings" pitchFamily="2"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ClrTx/>
              <a:buFontTx/>
              <a:buNone/>
            </a:pPr>
            <a:r>
              <a:rPr lang="en-US" altLang="en-US" sz="4000"/>
              <a:t>Genome</a:t>
            </a:r>
          </a:p>
        </p:txBody>
      </p:sp>
      <p:sp>
        <p:nvSpPr>
          <p:cNvPr id="7" name="TextBox 6">
            <a:extLst>
              <a:ext uri="{FF2B5EF4-FFF2-40B4-BE49-F238E27FC236}">
                <a16:creationId xmlns:a16="http://schemas.microsoft.com/office/drawing/2014/main" id="{FF7B1589-14A5-A241-9099-132FA947B672}"/>
              </a:ext>
            </a:extLst>
          </p:cNvPr>
          <p:cNvSpPr txBox="1">
            <a:spLocks noChangeArrowheads="1"/>
          </p:cNvSpPr>
          <p:nvPr/>
        </p:nvSpPr>
        <p:spPr bwMode="auto">
          <a:xfrm>
            <a:off x="4724400" y="1828801"/>
            <a:ext cx="2438400" cy="708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1"/>
              </a:buClr>
              <a:buFont typeface="Wingdings" pitchFamily="2"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ClrTx/>
              <a:buFontTx/>
              <a:buNone/>
            </a:pPr>
            <a:r>
              <a:rPr lang="en-US" altLang="en-US" sz="4000"/>
              <a:t>Proteome</a:t>
            </a:r>
          </a:p>
        </p:txBody>
      </p:sp>
      <p:sp>
        <p:nvSpPr>
          <p:cNvPr id="8" name="TextBox 7">
            <a:extLst>
              <a:ext uri="{FF2B5EF4-FFF2-40B4-BE49-F238E27FC236}">
                <a16:creationId xmlns:a16="http://schemas.microsoft.com/office/drawing/2014/main" id="{FFF15E0F-FD81-A647-815A-81DD1D24FC63}"/>
              </a:ext>
            </a:extLst>
          </p:cNvPr>
          <p:cNvSpPr txBox="1">
            <a:spLocks noChangeArrowheads="1"/>
          </p:cNvSpPr>
          <p:nvPr/>
        </p:nvSpPr>
        <p:spPr bwMode="auto">
          <a:xfrm>
            <a:off x="7620000" y="1828801"/>
            <a:ext cx="2667000" cy="708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1"/>
              </a:buClr>
              <a:buFont typeface="Wingdings" pitchFamily="2"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ClrTx/>
              <a:buFontTx/>
              <a:buNone/>
            </a:pPr>
            <a:r>
              <a:rPr lang="en-US" altLang="en-US" sz="4000"/>
              <a:t>Peptidome</a:t>
            </a:r>
          </a:p>
        </p:txBody>
      </p:sp>
      <p:cxnSp>
        <p:nvCxnSpPr>
          <p:cNvPr id="9" name="Straight Arrow Connector 8">
            <a:extLst>
              <a:ext uri="{FF2B5EF4-FFF2-40B4-BE49-F238E27FC236}">
                <a16:creationId xmlns:a16="http://schemas.microsoft.com/office/drawing/2014/main" id="{456C8059-521D-9041-B603-38CB6A934B33}"/>
              </a:ext>
            </a:extLst>
          </p:cNvPr>
          <p:cNvCxnSpPr>
            <a:cxnSpLocks noChangeShapeType="1"/>
            <a:stCxn id="5" idx="3"/>
            <a:endCxn id="7" idx="1"/>
          </p:cNvCxnSpPr>
          <p:nvPr/>
        </p:nvCxnSpPr>
        <p:spPr bwMode="auto">
          <a:xfrm>
            <a:off x="4267200" y="2182813"/>
            <a:ext cx="457200" cy="0"/>
          </a:xfrm>
          <a:prstGeom prst="straightConnector1">
            <a:avLst/>
          </a:prstGeom>
          <a:noFill/>
          <a:ln w="25400">
            <a:solidFill>
              <a:schemeClr val="tx2"/>
            </a:solidFill>
            <a:round/>
            <a:headEnd/>
            <a:tailEnd type="arrow" w="med" len="med"/>
          </a:ln>
          <a:effectLst>
            <a:outerShdw blurRad="40000" dist="20000" dir="5400000" rotWithShape="0">
              <a:srgbClr val="808080">
                <a:alpha val="37999"/>
              </a:srgbClr>
            </a:outerShdw>
          </a:effectLst>
        </p:spPr>
      </p:cxnSp>
      <p:cxnSp>
        <p:nvCxnSpPr>
          <p:cNvPr id="11" name="Straight Arrow Connector 10">
            <a:extLst>
              <a:ext uri="{FF2B5EF4-FFF2-40B4-BE49-F238E27FC236}">
                <a16:creationId xmlns:a16="http://schemas.microsoft.com/office/drawing/2014/main" id="{B9FF4E42-E428-8347-A85C-F01561271E0D}"/>
              </a:ext>
            </a:extLst>
          </p:cNvPr>
          <p:cNvCxnSpPr>
            <a:cxnSpLocks noChangeShapeType="1"/>
          </p:cNvCxnSpPr>
          <p:nvPr/>
        </p:nvCxnSpPr>
        <p:spPr bwMode="auto">
          <a:xfrm>
            <a:off x="7162800" y="2209800"/>
            <a:ext cx="457200" cy="0"/>
          </a:xfrm>
          <a:prstGeom prst="straightConnector1">
            <a:avLst/>
          </a:prstGeom>
          <a:noFill/>
          <a:ln w="25400">
            <a:solidFill>
              <a:schemeClr val="tx2"/>
            </a:solidFill>
            <a:round/>
            <a:headEnd/>
            <a:tailEnd type="arrow" w="med" len="med"/>
          </a:ln>
          <a:effectLst>
            <a:outerShdw blurRad="40000" dist="20000" dir="5400000" rotWithShape="0">
              <a:srgbClr val="808080">
                <a:alpha val="37999"/>
              </a:srgbClr>
            </a:outerShdw>
          </a:effectLst>
        </p:spPr>
      </p:cxnSp>
      <p:sp>
        <p:nvSpPr>
          <p:cNvPr id="14" name="TextBox 13">
            <a:extLst>
              <a:ext uri="{FF2B5EF4-FFF2-40B4-BE49-F238E27FC236}">
                <a16:creationId xmlns:a16="http://schemas.microsoft.com/office/drawing/2014/main" id="{B6ED481B-C9DC-0F44-85A4-91EB2A3EF473}"/>
              </a:ext>
            </a:extLst>
          </p:cNvPr>
          <p:cNvSpPr txBox="1">
            <a:spLocks noChangeArrowheads="1"/>
          </p:cNvSpPr>
          <p:nvPr/>
        </p:nvSpPr>
        <p:spPr bwMode="auto">
          <a:xfrm>
            <a:off x="2057400" y="1828801"/>
            <a:ext cx="2209800" cy="708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1"/>
              </a:buClr>
              <a:buFont typeface="Wingdings" pitchFamily="2"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ClrTx/>
              <a:buFontTx/>
              <a:buNone/>
            </a:pPr>
            <a:r>
              <a:rPr lang="en-US" altLang="en-US" sz="4000"/>
              <a:t>Memory</a:t>
            </a:r>
          </a:p>
        </p:txBody>
      </p:sp>
      <p:sp>
        <p:nvSpPr>
          <p:cNvPr id="15" name="TextBox 14">
            <a:extLst>
              <a:ext uri="{FF2B5EF4-FFF2-40B4-BE49-F238E27FC236}">
                <a16:creationId xmlns:a16="http://schemas.microsoft.com/office/drawing/2014/main" id="{C1E237EF-E3F8-F648-AB9E-A0B7088EBEB3}"/>
              </a:ext>
            </a:extLst>
          </p:cNvPr>
          <p:cNvSpPr txBox="1">
            <a:spLocks noChangeArrowheads="1"/>
          </p:cNvSpPr>
          <p:nvPr/>
        </p:nvSpPr>
        <p:spPr bwMode="auto">
          <a:xfrm>
            <a:off x="4724400" y="1828801"/>
            <a:ext cx="2438400" cy="708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1"/>
              </a:buClr>
              <a:buFont typeface="Wingdings" pitchFamily="2"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ClrTx/>
              <a:buFontTx/>
              <a:buNone/>
            </a:pPr>
            <a:r>
              <a:rPr lang="en-US" altLang="en-US" sz="4000"/>
              <a:t>Function</a:t>
            </a:r>
          </a:p>
        </p:txBody>
      </p:sp>
      <p:sp>
        <p:nvSpPr>
          <p:cNvPr id="16" name="TextBox 15">
            <a:extLst>
              <a:ext uri="{FF2B5EF4-FFF2-40B4-BE49-F238E27FC236}">
                <a16:creationId xmlns:a16="http://schemas.microsoft.com/office/drawing/2014/main" id="{BAB37DD4-D9D2-DF45-9433-902AB10B8416}"/>
              </a:ext>
            </a:extLst>
          </p:cNvPr>
          <p:cNvSpPr txBox="1">
            <a:spLocks noChangeArrowheads="1"/>
          </p:cNvSpPr>
          <p:nvPr/>
        </p:nvSpPr>
        <p:spPr bwMode="auto">
          <a:xfrm>
            <a:off x="7620000" y="1752601"/>
            <a:ext cx="2590800" cy="83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1"/>
              </a:buClr>
              <a:buFont typeface="Wingdings" pitchFamily="2" charset="2"/>
              <a:buChar char="l"/>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ClrTx/>
              <a:buFontTx/>
              <a:buNone/>
            </a:pPr>
            <a:r>
              <a:rPr lang="en-US" altLang="en-US" sz="2400"/>
              <a:t>Deep cell-cell communication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xit" presetSubtype="10" fill="hold" nodeType="clickEffect">
                                  <p:stCondLst>
                                    <p:cond delay="0"/>
                                  </p:stCondLst>
                                  <p:childTnLst>
                                    <p:animEffect transition="out" filter="checkerboard(across)">
                                      <p:cBhvr>
                                        <p:cTn id="36" dur="500"/>
                                        <p:tgtEl>
                                          <p:spTgt spid="5">
                                            <p:txEl>
                                              <p:pRg st="0" end="0"/>
                                            </p:txEl>
                                          </p:spTgt>
                                        </p:tgtEl>
                                      </p:cBhvr>
                                    </p:animEffect>
                                    <p:set>
                                      <p:cBhvr>
                                        <p:cTn id="37"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xit" presetSubtype="10" fill="hold" grpId="1" nodeType="clickEffect">
                                  <p:stCondLst>
                                    <p:cond delay="0"/>
                                  </p:stCondLst>
                                  <p:childTnLst>
                                    <p:animEffect transition="out" filter="checkerboard(across)">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xit" presetSubtype="10" fill="hold" grpId="1" nodeType="clickEffect">
                                  <p:stCondLst>
                                    <p:cond delay="0"/>
                                  </p:stCondLst>
                                  <p:childTnLst>
                                    <p:animEffect transition="out" filter="checkerboard(across)">
                                      <p:cBhvr>
                                        <p:cTn id="56" dur="500"/>
                                        <p:tgtEl>
                                          <p:spTgt spid="8"/>
                                        </p:tgtEl>
                                      </p:cBhvr>
                                    </p:animEffect>
                                    <p:set>
                                      <p:cBhvr>
                                        <p:cTn id="57" dur="1" fill="hold">
                                          <p:stCondLst>
                                            <p:cond delay="499"/>
                                          </p:stCondLst>
                                        </p:cTn>
                                        <p:tgtEl>
                                          <p:spTgt spid="8"/>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linds(horizontal)">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 grpId="1" animBg="1"/>
      <p:bldP spid="8" grpId="0" animBg="1"/>
      <p:bldP spid="8" grpId="1" animBg="1"/>
      <p:bldP spid="14" grpId="0" animBg="1"/>
      <p:bldP spid="15" grpId="0"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85147" y="1228434"/>
            <a:ext cx="10155777" cy="581057"/>
          </a:xfrm>
          <a:prstGeom prst="rect">
            <a:avLst/>
          </a:prstGeom>
        </p:spPr>
        <p:txBody>
          <a:bodyPr wrap="square">
            <a:spAutoFit/>
          </a:bodyPr>
          <a:lstStyle/>
          <a:p>
            <a:pPr>
              <a:lnSpc>
                <a:spcPct val="150000"/>
              </a:lnSpc>
            </a:pPr>
            <a:r>
              <a:rPr lang="en-US" altLang="zh-CN" sz="2400" dirty="0">
                <a:solidFill>
                  <a:srgbClr val="2E4864"/>
                </a:solidFill>
                <a:latin typeface="Microsoft YaHei" panose="020B0503020204020204" pitchFamily="34" charset="-122"/>
                <a:ea typeface="Microsoft YaHei" panose="020B0503020204020204" pitchFamily="34" charset="-122"/>
              </a:rPr>
              <a:t>There are many other applications of deep learning in proteomics:</a:t>
            </a: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04</a:t>
            </a:r>
            <a:endParaRPr lang="zh-CN" altLang="en-US" sz="1600" dirty="0">
              <a:solidFill>
                <a:schemeClr val="bg1"/>
              </a:solidFill>
              <a:latin typeface="方正兰亭黑_GBK"/>
              <a:ea typeface="方正兰亭黑_GBK"/>
            </a:endParaRPr>
          </a:p>
        </p:txBody>
      </p:sp>
      <p:sp>
        <p:nvSpPr>
          <p:cNvPr id="20" name="TextBox 4">
            <a:extLst>
              <a:ext uri="{FF2B5EF4-FFF2-40B4-BE49-F238E27FC236}">
                <a16:creationId xmlns:a16="http://schemas.microsoft.com/office/drawing/2014/main" id="{3ACCDF74-7CFE-6146-A057-9802E8750827}"/>
              </a:ext>
            </a:extLst>
          </p:cNvPr>
          <p:cNvSpPr txBox="1">
            <a:spLocks noChangeArrowheads="1"/>
          </p:cNvSpPr>
          <p:nvPr/>
        </p:nvSpPr>
        <p:spPr bwMode="auto">
          <a:xfrm>
            <a:off x="972680" y="2326393"/>
            <a:ext cx="6556410" cy="4869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buAutoNum type="arabicPeriod"/>
              <a:defRPr/>
            </a:pPr>
            <a:r>
              <a:rPr lang="en-CA" altLang="zh-CN" sz="2000" dirty="0">
                <a:solidFill>
                  <a:srgbClr val="2E4864"/>
                </a:solidFill>
                <a:latin typeface="Microsoft YaHei" panose="020B0503020204020204" pitchFamily="34" charset="-122"/>
                <a:ea typeface="Microsoft YaHei" panose="020B0503020204020204" pitchFamily="34" charset="-122"/>
              </a:rPr>
              <a:t>Retention time prediction.</a:t>
            </a:r>
          </a:p>
          <a:p>
            <a:pPr eaLnBrk="1" hangingPunct="1">
              <a:lnSpc>
                <a:spcPct val="150000"/>
              </a:lnSpc>
              <a:buAutoNum type="arabicPeriod"/>
              <a:defRPr/>
            </a:pPr>
            <a:r>
              <a:rPr lang="en-CA" altLang="zh-CN" sz="2000" dirty="0">
                <a:solidFill>
                  <a:srgbClr val="2E4864"/>
                </a:solidFill>
                <a:latin typeface="Microsoft YaHei" panose="020B0503020204020204" pitchFamily="34" charset="-122"/>
                <a:ea typeface="Microsoft YaHei" panose="020B0503020204020204" pitchFamily="34" charset="-122"/>
              </a:rPr>
              <a:t>Spectrum prediction</a:t>
            </a:r>
          </a:p>
          <a:p>
            <a:pPr eaLnBrk="1" hangingPunct="1">
              <a:lnSpc>
                <a:spcPct val="150000"/>
              </a:lnSpc>
              <a:buAutoNum type="arabicPeriod"/>
              <a:defRPr/>
            </a:pPr>
            <a:r>
              <a:rPr lang="en-CA" altLang="zh-CN" sz="2000" dirty="0">
                <a:solidFill>
                  <a:srgbClr val="2E4864"/>
                </a:solidFill>
                <a:latin typeface="Microsoft YaHei" panose="020B0503020204020204" pitchFamily="34" charset="-122"/>
                <a:ea typeface="Microsoft YaHei" panose="020B0503020204020204" pitchFamily="34" charset="-122"/>
              </a:rPr>
              <a:t>HLA binding prediction.</a:t>
            </a:r>
          </a:p>
          <a:p>
            <a:pPr eaLnBrk="1" hangingPunct="1">
              <a:lnSpc>
                <a:spcPct val="150000"/>
              </a:lnSpc>
              <a:buAutoNum type="arabicPeriod"/>
              <a:defRPr/>
            </a:pPr>
            <a:r>
              <a:rPr lang="en-CA" altLang="zh-CN" sz="2000" dirty="0">
                <a:solidFill>
                  <a:srgbClr val="2E4864"/>
                </a:solidFill>
                <a:latin typeface="Microsoft YaHei" panose="020B0503020204020204" pitchFamily="34" charset="-122"/>
                <a:ea typeface="Microsoft YaHei" panose="020B0503020204020204" pitchFamily="34" charset="-122"/>
              </a:rPr>
              <a:t>Post translation modification prediction</a:t>
            </a:r>
          </a:p>
          <a:p>
            <a:pPr eaLnBrk="1" hangingPunct="1">
              <a:lnSpc>
                <a:spcPct val="150000"/>
              </a:lnSpc>
              <a:buAutoNum type="arabicPeriod"/>
              <a:defRPr/>
            </a:pPr>
            <a:r>
              <a:rPr lang="en-CA" altLang="zh-CN" sz="2000" dirty="0">
                <a:solidFill>
                  <a:srgbClr val="2E4864"/>
                </a:solidFill>
                <a:latin typeface="Microsoft YaHei" panose="020B0503020204020204" pitchFamily="34" charset="-122"/>
                <a:ea typeface="Microsoft YaHei" panose="020B0503020204020204" pitchFamily="34" charset="-122"/>
              </a:rPr>
              <a:t>Protein structure prediction</a:t>
            </a:r>
          </a:p>
          <a:p>
            <a:pPr eaLnBrk="1" hangingPunct="1">
              <a:lnSpc>
                <a:spcPct val="150000"/>
              </a:lnSpc>
              <a:buAutoNum type="arabicPeriod"/>
              <a:defRPr/>
            </a:pPr>
            <a:endParaRPr lang="en-CA" altLang="zh-CN" sz="2000" dirty="0">
              <a:solidFill>
                <a:srgbClr val="2E4864"/>
              </a:solidFill>
              <a:latin typeface="Microsoft YaHei" panose="020B0503020204020204" pitchFamily="34" charset="-122"/>
              <a:ea typeface="Microsoft YaHei" panose="020B0503020204020204" pitchFamily="34" charset="-122"/>
            </a:endParaRPr>
          </a:p>
          <a:p>
            <a:pPr eaLnBrk="1" hangingPunct="1">
              <a:lnSpc>
                <a:spcPct val="150000"/>
              </a:lnSpc>
              <a:buAutoNum type="arabicPeriod"/>
              <a:defRPr/>
            </a:pPr>
            <a:endParaRPr lang="en-CA" altLang="zh-CN" sz="2000" dirty="0">
              <a:solidFill>
                <a:srgbClr val="2E4864"/>
              </a:solidFill>
              <a:latin typeface="Microsoft YaHei" panose="020B0503020204020204" pitchFamily="34" charset="-122"/>
              <a:ea typeface="Microsoft YaHei" panose="020B0503020204020204" pitchFamily="34" charset="-122"/>
            </a:endParaRPr>
          </a:p>
          <a:p>
            <a:pPr marL="0" indent="0" eaLnBrk="1" hangingPunct="1">
              <a:lnSpc>
                <a:spcPct val="150000"/>
              </a:lnSpc>
              <a:defRPr/>
            </a:pPr>
            <a:r>
              <a:rPr lang="en-CA" sz="1400" dirty="0"/>
              <a:t>Wen, B. </a:t>
            </a:r>
            <a:r>
              <a:rPr lang="en-CA" sz="1400" i="1" dirty="0"/>
              <a:t>et al. </a:t>
            </a:r>
            <a:r>
              <a:rPr lang="en-CA" sz="1400" dirty="0"/>
              <a:t>Deep Learning in Proteomics. </a:t>
            </a:r>
            <a:r>
              <a:rPr lang="en-CA" sz="1400" i="1" dirty="0"/>
              <a:t>Proteomics </a:t>
            </a:r>
            <a:r>
              <a:rPr lang="en-CA" sz="1400" b="1" dirty="0"/>
              <a:t>20</a:t>
            </a:r>
            <a:r>
              <a:rPr lang="en-CA" sz="1400" dirty="0"/>
              <a:t>, e1900335 (2020).</a:t>
            </a:r>
          </a:p>
          <a:p>
            <a:r>
              <a:rPr lang="en-CA" sz="1400" dirty="0"/>
              <a:t>NH Tran, JB Xu, M. Li: A tale of two solutions in protein science: immunopeptide sequencing and protein structure prediction </a:t>
            </a:r>
            <a:endParaRPr lang="en-CA" sz="1000" dirty="0"/>
          </a:p>
          <a:p>
            <a:pPr marL="0" indent="0" eaLnBrk="1" hangingPunct="1">
              <a:lnSpc>
                <a:spcPct val="150000"/>
              </a:lnSpc>
              <a:defRPr/>
            </a:pPr>
            <a:r>
              <a:rPr lang="en-CA" sz="1400" dirty="0"/>
              <a:t> </a:t>
            </a:r>
          </a:p>
          <a:p>
            <a:pPr marL="0" indent="0" eaLnBrk="1" hangingPunct="1">
              <a:lnSpc>
                <a:spcPct val="150000"/>
              </a:lnSpc>
              <a:defRPr/>
            </a:pPr>
            <a:endParaRPr lang="en-CA" altLang="zh-CN" sz="2000" dirty="0">
              <a:solidFill>
                <a:srgbClr val="2E4864"/>
              </a:solidFill>
              <a:latin typeface="Microsoft YaHei" panose="020B0503020204020204" pitchFamily="34" charset="-122"/>
              <a:ea typeface="Microsoft YaHei" panose="020B0503020204020204" pitchFamily="34" charset="-122"/>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6301662"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Other applications of deep learning in proteomics</a:t>
            </a:r>
          </a:p>
        </p:txBody>
      </p:sp>
    </p:spTree>
    <p:extLst>
      <p:ext uri="{BB962C8B-B14F-4D97-AF65-F5344CB8AC3E}">
        <p14:creationId xmlns:p14="http://schemas.microsoft.com/office/powerpoint/2010/main" val="242930488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85147" y="1228434"/>
            <a:ext cx="10155777" cy="581057"/>
          </a:xfrm>
          <a:prstGeom prst="rect">
            <a:avLst/>
          </a:prstGeom>
        </p:spPr>
        <p:txBody>
          <a:bodyPr wrap="square">
            <a:spAutoFit/>
          </a:bodyPr>
          <a:lstStyle/>
          <a:p>
            <a:pPr>
              <a:lnSpc>
                <a:spcPct val="150000"/>
              </a:lnSpc>
            </a:pPr>
            <a:r>
              <a:rPr lang="en-US" altLang="zh-CN" sz="2400" dirty="0">
                <a:solidFill>
                  <a:srgbClr val="2E4864"/>
                </a:solidFill>
                <a:latin typeface="Microsoft YaHei" panose="020B0503020204020204" pitchFamily="34" charset="-122"/>
                <a:ea typeface="Microsoft YaHei" panose="020B0503020204020204" pitchFamily="34" charset="-122"/>
              </a:rPr>
              <a:t>Simple things to know:</a:t>
            </a: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04</a:t>
            </a:r>
            <a:endParaRPr lang="zh-CN" altLang="en-US" sz="1600" dirty="0">
              <a:solidFill>
                <a:schemeClr val="bg1"/>
              </a:solidFill>
              <a:latin typeface="方正兰亭黑_GBK"/>
              <a:ea typeface="方正兰亭黑_GBK"/>
            </a:endParaRPr>
          </a:p>
        </p:txBody>
      </p:sp>
      <p:sp>
        <p:nvSpPr>
          <p:cNvPr id="20" name="TextBox 4">
            <a:extLst>
              <a:ext uri="{FF2B5EF4-FFF2-40B4-BE49-F238E27FC236}">
                <a16:creationId xmlns:a16="http://schemas.microsoft.com/office/drawing/2014/main" id="{3ACCDF74-7CFE-6146-A057-9802E8750827}"/>
              </a:ext>
            </a:extLst>
          </p:cNvPr>
          <p:cNvSpPr txBox="1">
            <a:spLocks noChangeArrowheads="1"/>
          </p:cNvSpPr>
          <p:nvPr/>
        </p:nvSpPr>
        <p:spPr bwMode="auto">
          <a:xfrm>
            <a:off x="1047950" y="2326393"/>
            <a:ext cx="6481139" cy="32695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buAutoNum type="arabicPeriod"/>
              <a:defRPr/>
            </a:pPr>
            <a:r>
              <a:rPr lang="en-CA" altLang="zh-CN" sz="2000" dirty="0">
                <a:solidFill>
                  <a:srgbClr val="2E4864"/>
                </a:solidFill>
                <a:latin typeface="Microsoft YaHei" panose="020B0503020204020204" pitchFamily="34" charset="-122"/>
                <a:ea typeface="Microsoft YaHei" panose="020B0503020204020204" pitchFamily="34" charset="-122"/>
              </a:rPr>
              <a:t>DNA = Deoxyribonucleic acid</a:t>
            </a:r>
          </a:p>
          <a:p>
            <a:pPr eaLnBrk="1" hangingPunct="1">
              <a:lnSpc>
                <a:spcPct val="150000"/>
              </a:lnSpc>
              <a:buAutoNum type="arabicPeriod"/>
              <a:defRPr/>
            </a:pPr>
            <a:r>
              <a:rPr lang="en-CA" altLang="zh-CN" sz="2000" dirty="0">
                <a:solidFill>
                  <a:srgbClr val="2E4864"/>
                </a:solidFill>
                <a:latin typeface="Microsoft YaHei" panose="020B0503020204020204" pitchFamily="34" charset="-122"/>
                <a:ea typeface="Microsoft YaHei" panose="020B0503020204020204" pitchFamily="34" charset="-122"/>
              </a:rPr>
              <a:t>4 bases (nucleotides): cytosine (C), guanine (G), adenine (A), thymine (T). C matches G, A matches with T.</a:t>
            </a:r>
          </a:p>
          <a:p>
            <a:pPr eaLnBrk="1" hangingPunct="1">
              <a:lnSpc>
                <a:spcPct val="150000"/>
              </a:lnSpc>
              <a:buAutoNum type="arabicPeriod"/>
              <a:defRPr/>
            </a:pPr>
            <a:r>
              <a:rPr lang="en-CA" altLang="zh-CN" sz="2000" dirty="0">
                <a:solidFill>
                  <a:srgbClr val="2E4864"/>
                </a:solidFill>
                <a:latin typeface="Microsoft YaHei" panose="020B0503020204020204" pitchFamily="34" charset="-122"/>
                <a:ea typeface="Microsoft YaHei" panose="020B0503020204020204" pitchFamily="34" charset="-122"/>
              </a:rPr>
              <a:t>Double helix structure: sugar-phosphate backbone</a:t>
            </a:r>
          </a:p>
          <a:p>
            <a:pPr eaLnBrk="1" hangingPunct="1">
              <a:lnSpc>
                <a:spcPct val="150000"/>
              </a:lnSpc>
              <a:buAutoNum type="arabicPeriod"/>
              <a:defRPr/>
            </a:pPr>
            <a:endParaRPr lang="en-CA" altLang="zh-CN" sz="2000" dirty="0">
              <a:solidFill>
                <a:srgbClr val="2E4864"/>
              </a:solidFill>
              <a:latin typeface="Microsoft YaHei" panose="020B0503020204020204" pitchFamily="34" charset="-122"/>
              <a:ea typeface="Microsoft YaHei" panose="020B0503020204020204" pitchFamily="34" charset="-122"/>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769763"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DNA</a:t>
            </a:r>
          </a:p>
        </p:txBody>
      </p:sp>
      <p:pic>
        <p:nvPicPr>
          <p:cNvPr id="1026" name="Picture 2" descr="Unravelling the double helix | Stories | yourgenome.org">
            <a:extLst>
              <a:ext uri="{FF2B5EF4-FFF2-40B4-BE49-F238E27FC236}">
                <a16:creationId xmlns:a16="http://schemas.microsoft.com/office/drawing/2014/main" id="{4D8EBE38-DC66-2940-894E-623C0B5033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7558" y="540500"/>
            <a:ext cx="4489154" cy="5985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91728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85147" y="1228434"/>
            <a:ext cx="10155777" cy="581057"/>
          </a:xfrm>
          <a:prstGeom prst="rect">
            <a:avLst/>
          </a:prstGeom>
        </p:spPr>
        <p:txBody>
          <a:bodyPr wrap="square">
            <a:spAutoFit/>
          </a:bodyPr>
          <a:lstStyle/>
          <a:p>
            <a:pPr>
              <a:lnSpc>
                <a:spcPct val="150000"/>
              </a:lnSpc>
            </a:pPr>
            <a:r>
              <a:rPr lang="en-US" altLang="zh-CN" sz="2400" dirty="0">
                <a:solidFill>
                  <a:srgbClr val="2E4864"/>
                </a:solidFill>
                <a:latin typeface="Microsoft YaHei" panose="020B0503020204020204" pitchFamily="34" charset="-122"/>
                <a:ea typeface="Microsoft YaHei" panose="020B0503020204020204" pitchFamily="34" charset="-122"/>
              </a:rPr>
              <a:t>Simple things to know:</a:t>
            </a: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04</a:t>
            </a:r>
            <a:endParaRPr lang="zh-CN" altLang="en-US" sz="1600" dirty="0">
              <a:solidFill>
                <a:schemeClr val="bg1"/>
              </a:solidFill>
              <a:latin typeface="方正兰亭黑_GBK"/>
              <a:ea typeface="方正兰亭黑_GBK"/>
            </a:endParaRPr>
          </a:p>
        </p:txBody>
      </p:sp>
      <p:sp>
        <p:nvSpPr>
          <p:cNvPr id="20" name="TextBox 4">
            <a:extLst>
              <a:ext uri="{FF2B5EF4-FFF2-40B4-BE49-F238E27FC236}">
                <a16:creationId xmlns:a16="http://schemas.microsoft.com/office/drawing/2014/main" id="{3ACCDF74-7CFE-6146-A057-9802E8750827}"/>
              </a:ext>
            </a:extLst>
          </p:cNvPr>
          <p:cNvSpPr txBox="1">
            <a:spLocks noChangeArrowheads="1"/>
          </p:cNvSpPr>
          <p:nvPr/>
        </p:nvSpPr>
        <p:spPr bwMode="auto">
          <a:xfrm>
            <a:off x="450015" y="2326393"/>
            <a:ext cx="7547355" cy="4192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buAutoNum type="arabicPeriod"/>
              <a:defRPr/>
            </a:pPr>
            <a:r>
              <a:rPr lang="en-CA" altLang="zh-CN" sz="2000" dirty="0">
                <a:solidFill>
                  <a:srgbClr val="2E4864"/>
                </a:solidFill>
                <a:latin typeface="Microsoft YaHei" panose="020B0503020204020204" pitchFamily="34" charset="-122"/>
                <a:ea typeface="Microsoft YaHei" panose="020B0503020204020204" pitchFamily="34" charset="-122"/>
              </a:rPr>
              <a:t>RNA = Ribonucleic acid</a:t>
            </a:r>
          </a:p>
          <a:p>
            <a:pPr eaLnBrk="1" hangingPunct="1">
              <a:lnSpc>
                <a:spcPct val="150000"/>
              </a:lnSpc>
              <a:buAutoNum type="arabicPeriod"/>
              <a:defRPr/>
            </a:pPr>
            <a:r>
              <a:rPr lang="en-CA" altLang="zh-CN" sz="2000" dirty="0">
                <a:solidFill>
                  <a:srgbClr val="2E4864"/>
                </a:solidFill>
                <a:latin typeface="Microsoft YaHei" panose="020B0503020204020204" pitchFamily="34" charset="-122"/>
                <a:ea typeface="Microsoft YaHei" panose="020B0503020204020204" pitchFamily="34" charset="-122"/>
              </a:rPr>
              <a:t>4 bases (nucleotides): cytosine (C), guanine (G), adenine (A), uracil (U). C matches G, A matches with U.</a:t>
            </a:r>
          </a:p>
          <a:p>
            <a:pPr eaLnBrk="1" hangingPunct="1">
              <a:lnSpc>
                <a:spcPct val="150000"/>
              </a:lnSpc>
              <a:buAutoNum type="arabicPeriod"/>
              <a:defRPr/>
            </a:pPr>
            <a:r>
              <a:rPr lang="en-CA" altLang="zh-CN" sz="2000" dirty="0">
                <a:solidFill>
                  <a:srgbClr val="2E4864"/>
                </a:solidFill>
                <a:latin typeface="Microsoft YaHei" panose="020B0503020204020204" pitchFamily="34" charset="-122"/>
                <a:ea typeface="Microsoft YaHei" panose="020B0503020204020204" pitchFamily="34" charset="-122"/>
              </a:rPr>
              <a:t>Single strand</a:t>
            </a:r>
          </a:p>
          <a:p>
            <a:pPr eaLnBrk="1" hangingPunct="1">
              <a:lnSpc>
                <a:spcPct val="150000"/>
              </a:lnSpc>
              <a:buAutoNum type="arabicPeriod"/>
              <a:defRPr/>
            </a:pPr>
            <a:r>
              <a:rPr lang="en-CA" altLang="zh-CN" sz="2000" dirty="0">
                <a:solidFill>
                  <a:srgbClr val="2E4864"/>
                </a:solidFill>
                <a:latin typeface="Microsoft YaHei" panose="020B0503020204020204" pitchFamily="34" charset="-122"/>
                <a:ea typeface="Microsoft YaHei" panose="020B0503020204020204" pitchFamily="34" charset="-122"/>
              </a:rPr>
              <a:t>mRNA, and non-coding RNAs: tRNA, rRNA, and many other type of RNAs</a:t>
            </a:r>
          </a:p>
          <a:p>
            <a:pPr eaLnBrk="1" hangingPunct="1">
              <a:lnSpc>
                <a:spcPct val="150000"/>
              </a:lnSpc>
              <a:buAutoNum type="arabicPeriod"/>
              <a:defRPr/>
            </a:pPr>
            <a:r>
              <a:rPr lang="en-CA" altLang="zh-CN" sz="2000" dirty="0">
                <a:solidFill>
                  <a:srgbClr val="2E4864"/>
                </a:solidFill>
                <a:latin typeface="Microsoft YaHei" panose="020B0503020204020204" pitchFamily="34" charset="-122"/>
                <a:ea typeface="Microsoft YaHei" panose="020B0503020204020204" pitchFamily="34" charset="-122"/>
              </a:rPr>
              <a:t>Covid-19 is an RNA virus.</a:t>
            </a:r>
          </a:p>
          <a:p>
            <a:pPr eaLnBrk="1" hangingPunct="1">
              <a:lnSpc>
                <a:spcPct val="150000"/>
              </a:lnSpc>
              <a:buAutoNum type="arabicPeriod"/>
              <a:defRPr/>
            </a:pPr>
            <a:r>
              <a:rPr lang="en-CA" altLang="zh-CN" sz="2000" dirty="0" err="1">
                <a:solidFill>
                  <a:srgbClr val="2E4864"/>
                </a:solidFill>
                <a:latin typeface="Microsoft YaHei" panose="020B0503020204020204" pitchFamily="34" charset="-122"/>
                <a:ea typeface="Microsoft YaHei" panose="020B0503020204020204" pitchFamily="34" charset="-122"/>
              </a:rPr>
              <a:t>Moderna</a:t>
            </a:r>
            <a:r>
              <a:rPr lang="en-CA" altLang="zh-CN" sz="2000" dirty="0">
                <a:solidFill>
                  <a:srgbClr val="2E4864"/>
                </a:solidFill>
                <a:latin typeface="Microsoft YaHei" panose="020B0503020204020204" pitchFamily="34" charset="-122"/>
                <a:ea typeface="Microsoft YaHei" panose="020B0503020204020204" pitchFamily="34" charset="-122"/>
              </a:rPr>
              <a:t> and Pfizer covid-19 vaccines are mRNA vaccines.</a:t>
            </a: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74090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RNA</a:t>
            </a:r>
          </a:p>
        </p:txBody>
      </p:sp>
      <p:pic>
        <p:nvPicPr>
          <p:cNvPr id="3074" name="Picture 2">
            <a:extLst>
              <a:ext uri="{FF2B5EF4-FFF2-40B4-BE49-F238E27FC236}">
                <a16:creationId xmlns:a16="http://schemas.microsoft.com/office/drawing/2014/main" id="{97129C70-84E7-724B-A74F-AC9527FA4B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4585" y="1688780"/>
            <a:ext cx="4662911" cy="4444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71743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85147" y="1228434"/>
            <a:ext cx="10155777" cy="581057"/>
          </a:xfrm>
          <a:prstGeom prst="rect">
            <a:avLst/>
          </a:prstGeom>
        </p:spPr>
        <p:txBody>
          <a:bodyPr wrap="square">
            <a:spAutoFit/>
          </a:bodyPr>
          <a:lstStyle/>
          <a:p>
            <a:pPr>
              <a:lnSpc>
                <a:spcPct val="150000"/>
              </a:lnSpc>
            </a:pPr>
            <a:r>
              <a:rPr lang="en-US" altLang="zh-CN" sz="2400" dirty="0">
                <a:solidFill>
                  <a:srgbClr val="2E4864"/>
                </a:solidFill>
                <a:latin typeface="Microsoft YaHei" panose="020B0503020204020204" pitchFamily="34" charset="-122"/>
                <a:ea typeface="Microsoft YaHei" panose="020B0503020204020204" pitchFamily="34" charset="-122"/>
              </a:rPr>
              <a:t>Simple things to know:</a:t>
            </a: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04</a:t>
            </a:r>
            <a:endParaRPr lang="zh-CN" altLang="en-US" sz="1600" dirty="0">
              <a:solidFill>
                <a:schemeClr val="bg1"/>
              </a:solidFill>
              <a:latin typeface="方正兰亭黑_GBK"/>
              <a:ea typeface="方正兰亭黑_GBK"/>
            </a:endParaRPr>
          </a:p>
        </p:txBody>
      </p:sp>
      <p:sp>
        <p:nvSpPr>
          <p:cNvPr id="20" name="TextBox 4">
            <a:extLst>
              <a:ext uri="{FF2B5EF4-FFF2-40B4-BE49-F238E27FC236}">
                <a16:creationId xmlns:a16="http://schemas.microsoft.com/office/drawing/2014/main" id="{3ACCDF74-7CFE-6146-A057-9802E8750827}"/>
              </a:ext>
            </a:extLst>
          </p:cNvPr>
          <p:cNvSpPr txBox="1">
            <a:spLocks noChangeArrowheads="1"/>
          </p:cNvSpPr>
          <p:nvPr/>
        </p:nvSpPr>
        <p:spPr bwMode="auto">
          <a:xfrm>
            <a:off x="596505" y="1939117"/>
            <a:ext cx="6767089" cy="37312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lnSpc>
                <a:spcPct val="150000"/>
              </a:lnSpc>
              <a:defRPr/>
            </a:pPr>
            <a:endParaRPr lang="en-CA" altLang="zh-CN" sz="2000" dirty="0">
              <a:solidFill>
                <a:srgbClr val="2E4864"/>
              </a:solidFill>
              <a:latin typeface="Microsoft YaHei" panose="020B0503020204020204" pitchFamily="34" charset="-122"/>
              <a:ea typeface="Microsoft YaHei" panose="020B0503020204020204" pitchFamily="34" charset="-122"/>
            </a:endParaRPr>
          </a:p>
          <a:p>
            <a:pPr eaLnBrk="1" hangingPunct="1">
              <a:lnSpc>
                <a:spcPct val="150000"/>
              </a:lnSpc>
              <a:buAutoNum type="arabicPeriod"/>
              <a:defRPr/>
            </a:pPr>
            <a:r>
              <a:rPr lang="en-CA" altLang="zh-CN" sz="2000" dirty="0">
                <a:solidFill>
                  <a:srgbClr val="2E4864"/>
                </a:solidFill>
                <a:latin typeface="Microsoft YaHei" panose="020B0503020204020204" pitchFamily="34" charset="-122"/>
                <a:ea typeface="Microsoft YaHei" panose="020B0503020204020204" pitchFamily="34" charset="-122"/>
              </a:rPr>
              <a:t>A gene is transcribed to mRNA, then mRNA is translated the protein sequence</a:t>
            </a:r>
          </a:p>
          <a:p>
            <a:pPr eaLnBrk="1" hangingPunct="1">
              <a:lnSpc>
                <a:spcPct val="150000"/>
              </a:lnSpc>
              <a:buAutoNum type="arabicPeriod"/>
              <a:defRPr/>
            </a:pPr>
            <a:r>
              <a:rPr lang="en-CA" altLang="zh-CN" sz="2000" dirty="0">
                <a:solidFill>
                  <a:srgbClr val="2E4864"/>
                </a:solidFill>
                <a:latin typeface="Microsoft YaHei" panose="020B0503020204020204" pitchFamily="34" charset="-122"/>
                <a:ea typeface="Microsoft YaHei" panose="020B0503020204020204" pitchFamily="34" charset="-122"/>
              </a:rPr>
              <a:t>A protein sequence is made from 20 amino acids</a:t>
            </a:r>
          </a:p>
          <a:p>
            <a:pPr eaLnBrk="1" hangingPunct="1">
              <a:lnSpc>
                <a:spcPct val="150000"/>
              </a:lnSpc>
              <a:buAutoNum type="arabicPeriod"/>
              <a:defRPr/>
            </a:pPr>
            <a:r>
              <a:rPr lang="en-CA" altLang="zh-CN" sz="2000" dirty="0">
                <a:solidFill>
                  <a:srgbClr val="2E4864"/>
                </a:solidFill>
                <a:latin typeface="Microsoft YaHei" panose="020B0503020204020204" pitchFamily="34" charset="-122"/>
                <a:ea typeface="Microsoft YaHei" panose="020B0503020204020204" pitchFamily="34" charset="-122"/>
              </a:rPr>
              <a:t>Then a protein sequence is folded into 3D structure. Predicting its structure is one of the 125 greatest problems for humanity listed in Science magazine.</a:t>
            </a: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066959"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Protein</a:t>
            </a:r>
          </a:p>
        </p:txBody>
      </p:sp>
      <p:pic>
        <p:nvPicPr>
          <p:cNvPr id="5122" name="Picture 2" descr="Explainer: What is RNA? | Science News for Students">
            <a:extLst>
              <a:ext uri="{FF2B5EF4-FFF2-40B4-BE49-F238E27FC236}">
                <a16:creationId xmlns:a16="http://schemas.microsoft.com/office/drawing/2014/main" id="{6EAFF4EF-3047-E24C-9987-0A31CA17D3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1402" y="1097279"/>
            <a:ext cx="4366072" cy="5392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8252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85147" y="1228434"/>
            <a:ext cx="10155777" cy="581057"/>
          </a:xfrm>
          <a:prstGeom prst="rect">
            <a:avLst/>
          </a:prstGeom>
        </p:spPr>
        <p:txBody>
          <a:bodyPr wrap="square">
            <a:spAutoFit/>
          </a:bodyPr>
          <a:lstStyle/>
          <a:p>
            <a:pPr>
              <a:lnSpc>
                <a:spcPct val="150000"/>
              </a:lnSpc>
            </a:pPr>
            <a:r>
              <a:rPr lang="en-US" altLang="zh-CN" sz="2400" dirty="0">
                <a:solidFill>
                  <a:srgbClr val="2E4864"/>
                </a:solidFill>
                <a:latin typeface="Microsoft YaHei" panose="020B0503020204020204" pitchFamily="34" charset="-122"/>
                <a:ea typeface="Microsoft YaHei" panose="020B0503020204020204" pitchFamily="34" charset="-122"/>
              </a:rPr>
              <a:t>Simple things to know:</a:t>
            </a: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04</a:t>
            </a:r>
            <a:endParaRPr lang="zh-CN" altLang="en-US" sz="1600" dirty="0">
              <a:solidFill>
                <a:schemeClr val="bg1"/>
              </a:solidFill>
              <a:latin typeface="方正兰亭黑_GBK"/>
              <a:ea typeface="方正兰亭黑_GBK"/>
            </a:endParaRPr>
          </a:p>
        </p:txBody>
      </p:sp>
      <p:sp>
        <p:nvSpPr>
          <p:cNvPr id="20" name="TextBox 4">
            <a:extLst>
              <a:ext uri="{FF2B5EF4-FFF2-40B4-BE49-F238E27FC236}">
                <a16:creationId xmlns:a16="http://schemas.microsoft.com/office/drawing/2014/main" id="{3ACCDF74-7CFE-6146-A057-9802E8750827}"/>
              </a:ext>
            </a:extLst>
          </p:cNvPr>
          <p:cNvSpPr txBox="1">
            <a:spLocks noChangeArrowheads="1"/>
          </p:cNvSpPr>
          <p:nvPr/>
        </p:nvSpPr>
        <p:spPr bwMode="auto">
          <a:xfrm>
            <a:off x="972680" y="2326393"/>
            <a:ext cx="6556410" cy="2807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buAutoNum type="arabicPeriod"/>
              <a:defRPr/>
            </a:pPr>
            <a:r>
              <a:rPr lang="en-CA" altLang="zh-CN" sz="2000" dirty="0">
                <a:solidFill>
                  <a:srgbClr val="2E4864"/>
                </a:solidFill>
                <a:latin typeface="Microsoft YaHei" panose="020B0503020204020204" pitchFamily="34" charset="-122"/>
                <a:ea typeface="Microsoft YaHei" panose="020B0503020204020204" pitchFamily="34" charset="-122"/>
              </a:rPr>
              <a:t>Genomics: sequence all genomes all species. PCR, easy to do.</a:t>
            </a:r>
          </a:p>
          <a:p>
            <a:pPr eaLnBrk="1" hangingPunct="1">
              <a:lnSpc>
                <a:spcPct val="150000"/>
              </a:lnSpc>
              <a:buAutoNum type="arabicPeriod"/>
              <a:defRPr/>
            </a:pPr>
            <a:r>
              <a:rPr lang="en-CA" altLang="zh-CN" sz="2000" dirty="0">
                <a:solidFill>
                  <a:srgbClr val="2E4864"/>
                </a:solidFill>
                <a:latin typeface="Microsoft YaHei" panose="020B0503020204020204" pitchFamily="34" charset="-122"/>
                <a:ea typeface="Microsoft YaHei" panose="020B0503020204020204" pitchFamily="34" charset="-122"/>
              </a:rPr>
              <a:t>Transcriptomics</a:t>
            </a:r>
          </a:p>
          <a:p>
            <a:pPr eaLnBrk="1" hangingPunct="1">
              <a:lnSpc>
                <a:spcPct val="150000"/>
              </a:lnSpc>
              <a:buAutoNum type="arabicPeriod"/>
              <a:defRPr/>
            </a:pPr>
            <a:r>
              <a:rPr lang="en-CA" altLang="zh-CN" sz="2000" dirty="0">
                <a:solidFill>
                  <a:srgbClr val="2E4864"/>
                </a:solidFill>
                <a:latin typeface="Microsoft YaHei" panose="020B0503020204020204" pitchFamily="34" charset="-122"/>
                <a:ea typeface="Microsoft YaHei" panose="020B0503020204020204" pitchFamily="34" charset="-122"/>
              </a:rPr>
              <a:t>Proteomics: identify all proteins in all body parts. cannot PCR, need to use Mass spectrometry.</a:t>
            </a:r>
          </a:p>
          <a:p>
            <a:pPr eaLnBrk="1" hangingPunct="1">
              <a:lnSpc>
                <a:spcPct val="150000"/>
              </a:lnSpc>
              <a:buAutoNum type="arabicPeriod"/>
              <a:defRPr/>
            </a:pPr>
            <a:r>
              <a:rPr lang="en-CA" altLang="zh-CN" sz="2000" dirty="0">
                <a:solidFill>
                  <a:srgbClr val="2E4864"/>
                </a:solidFill>
                <a:latin typeface="Microsoft YaHei" panose="020B0503020204020204" pitchFamily="34" charset="-122"/>
                <a:ea typeface="Microsoft YaHei" panose="020B0503020204020204" pitchFamily="34" charset="-122"/>
              </a:rPr>
              <a:t>Metabolomics</a:t>
            </a: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94929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Omics</a:t>
            </a:r>
          </a:p>
        </p:txBody>
      </p:sp>
      <p:pic>
        <p:nvPicPr>
          <p:cNvPr id="7172" name="Picture 4" descr="A draft map of the human proteome | Nature">
            <a:extLst>
              <a:ext uri="{FF2B5EF4-FFF2-40B4-BE49-F238E27FC236}">
                <a16:creationId xmlns:a16="http://schemas.microsoft.com/office/drawing/2014/main" id="{601AD1B0-17E2-E14F-A021-61671DDEE0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1644" y="3562247"/>
            <a:ext cx="4610356" cy="324407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Understanding Genomics, What is Genomics / Genome - Genome BC">
            <a:extLst>
              <a:ext uri="{FF2B5EF4-FFF2-40B4-BE49-F238E27FC236}">
                <a16:creationId xmlns:a16="http://schemas.microsoft.com/office/drawing/2014/main" id="{E99E7A98-1343-514B-BCAA-59F8AC7861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1666" y="51678"/>
            <a:ext cx="2758147" cy="3299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04981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85147" y="1228434"/>
            <a:ext cx="10155777" cy="662489"/>
          </a:xfrm>
          <a:prstGeom prst="rect">
            <a:avLst/>
          </a:prstGeom>
        </p:spPr>
        <p:txBody>
          <a:bodyPr wrap="square">
            <a:spAutoFit/>
          </a:bodyPr>
          <a:lstStyle/>
          <a:p>
            <a:pPr>
              <a:lnSpc>
                <a:spcPct val="150000"/>
              </a:lnSpc>
            </a:pPr>
            <a:r>
              <a:rPr lang="en-CA" altLang="zh-CN" sz="2800" dirty="0">
                <a:solidFill>
                  <a:srgbClr val="2E4864"/>
                </a:solidFill>
                <a:latin typeface="Microsoft YaHei" panose="020B0503020204020204" pitchFamily="34" charset="-122"/>
                <a:ea typeface="Microsoft YaHei" panose="020B0503020204020204" pitchFamily="34" charset="-122"/>
              </a:rPr>
              <a:t>MS</a:t>
            </a:r>
            <a:endParaRPr lang="en-US" altLang="zh-CN" sz="28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04</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5078763"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Mass Spectrometry (MS) for proteomics</a:t>
            </a:r>
          </a:p>
        </p:txBody>
      </p:sp>
      <p:pic>
        <p:nvPicPr>
          <p:cNvPr id="3" name="Picture 2">
            <a:extLst>
              <a:ext uri="{FF2B5EF4-FFF2-40B4-BE49-F238E27FC236}">
                <a16:creationId xmlns:a16="http://schemas.microsoft.com/office/drawing/2014/main" id="{5E0D2F79-33ED-714C-B489-3E4FF021C18D}"/>
              </a:ext>
            </a:extLst>
          </p:cNvPr>
          <p:cNvPicPr>
            <a:picLocks noChangeAspect="1"/>
          </p:cNvPicPr>
          <p:nvPr/>
        </p:nvPicPr>
        <p:blipFill>
          <a:blip r:embed="rId3"/>
          <a:stretch>
            <a:fillRect/>
          </a:stretch>
        </p:blipFill>
        <p:spPr>
          <a:xfrm>
            <a:off x="944935" y="1068408"/>
            <a:ext cx="10236200" cy="5727700"/>
          </a:xfrm>
          <a:prstGeom prst="rect">
            <a:avLst/>
          </a:prstGeom>
        </p:spPr>
      </p:pic>
      <p:sp>
        <p:nvSpPr>
          <p:cNvPr id="5" name="TextBox 4">
            <a:extLst>
              <a:ext uri="{FF2B5EF4-FFF2-40B4-BE49-F238E27FC236}">
                <a16:creationId xmlns:a16="http://schemas.microsoft.com/office/drawing/2014/main" id="{7C08D62F-E217-4047-88AE-63B2BACA0747}"/>
              </a:ext>
            </a:extLst>
          </p:cNvPr>
          <p:cNvSpPr txBox="1"/>
          <p:nvPr/>
        </p:nvSpPr>
        <p:spPr>
          <a:xfrm>
            <a:off x="4624251" y="931195"/>
            <a:ext cx="2808515" cy="79310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37776746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04</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62531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Tandem MS</a:t>
            </a:r>
          </a:p>
        </p:txBody>
      </p:sp>
      <p:sp>
        <p:nvSpPr>
          <p:cNvPr id="5" name="TextBox 4">
            <a:extLst>
              <a:ext uri="{FF2B5EF4-FFF2-40B4-BE49-F238E27FC236}">
                <a16:creationId xmlns:a16="http://schemas.microsoft.com/office/drawing/2014/main" id="{7C08D62F-E217-4047-88AE-63B2BACA0747}"/>
              </a:ext>
            </a:extLst>
          </p:cNvPr>
          <p:cNvSpPr txBox="1"/>
          <p:nvPr/>
        </p:nvSpPr>
        <p:spPr>
          <a:xfrm>
            <a:off x="4624251" y="931195"/>
            <a:ext cx="2808515" cy="793102"/>
          </a:xfrm>
          <a:prstGeom prst="rect">
            <a:avLst/>
          </a:prstGeom>
          <a:solidFill>
            <a:schemeClr val="bg1"/>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id="{3F438E3E-5EF6-B14E-9F34-07EB7C694B2C}"/>
              </a:ext>
            </a:extLst>
          </p:cNvPr>
          <p:cNvPicPr>
            <a:picLocks noChangeAspect="1"/>
          </p:cNvPicPr>
          <p:nvPr/>
        </p:nvPicPr>
        <p:blipFill>
          <a:blip r:embed="rId3"/>
          <a:stretch>
            <a:fillRect/>
          </a:stretch>
        </p:blipFill>
        <p:spPr>
          <a:xfrm>
            <a:off x="3918857" y="23884"/>
            <a:ext cx="7569668" cy="6834115"/>
          </a:xfrm>
          <a:prstGeom prst="rect">
            <a:avLst/>
          </a:prstGeom>
        </p:spPr>
      </p:pic>
    </p:spTree>
    <p:extLst>
      <p:ext uri="{BB962C8B-B14F-4D97-AF65-F5344CB8AC3E}">
        <p14:creationId xmlns:p14="http://schemas.microsoft.com/office/powerpoint/2010/main" val="15974858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37896</TotalTime>
  <Words>1370</Words>
  <Application>Microsoft Macintosh PowerPoint</Application>
  <PresentationFormat>Widescreen</PresentationFormat>
  <Paragraphs>240</Paragraphs>
  <Slides>35</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Microsoft YaHei</vt:lpstr>
      <vt:lpstr>Microsoft YaHei</vt:lpstr>
      <vt:lpstr>方正兰亭黑_GBK</vt:lpstr>
      <vt:lpstr>Arial</vt:lpstr>
      <vt:lpstr>Calibri</vt:lpstr>
      <vt:lpstr>Calibri Light</vt:lpstr>
      <vt:lpstr>Times New Roman</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 novo peptide sequencing using MS  (DDA --- 1 peptide per spectrum)</vt:lpstr>
      <vt:lpstr>PowerPoint Presentation</vt:lpstr>
      <vt:lpstr>PowerPoint Presentation</vt:lpstr>
      <vt:lpstr>PowerPoint Presentation</vt:lpstr>
      <vt:lpstr>Improving de novo sequencing sensitivity  by 3 folds</vt:lpstr>
      <vt:lpstr>Predicting MS/MS Spectrum from peptides (this is important for data independent acquisition -- DIA)</vt:lpstr>
      <vt:lpstr>pDeep</vt:lpstr>
      <vt:lpstr>PowerPoint Presentation</vt:lpstr>
      <vt:lpstr>T cell immunity</vt:lpstr>
      <vt:lpstr>PowerPoint Presentation</vt:lpstr>
      <vt:lpstr>PowerPoint Presentation</vt:lpstr>
      <vt:lpstr>Nature biotechnology Editorial（2017）</vt:lpstr>
      <vt:lpstr>Nature Biotechnology, Correspondence, Sept 2017</vt:lpstr>
      <vt:lpstr>PowerPoint Presentation</vt:lpstr>
      <vt:lpstr>PowerPoint Presentation</vt:lpstr>
      <vt:lpstr>PowerPoint Presentation</vt:lpstr>
      <vt:lpstr>  Immunogenicity Prediction by Deep Learning   </vt:lpstr>
      <vt:lpstr>PowerPoint Presentation</vt:lpstr>
      <vt:lpstr>PowerPoint Presentation</vt:lpstr>
      <vt:lpstr>PowerPoint Presentation</vt:lpstr>
      <vt:lpstr>From Peptide Sequencing to Protein Assembly</vt:lpstr>
      <vt:lpstr>Antibody Sequencing with DeepNovo</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432</cp:revision>
  <cp:lastPrinted>2019-05-15T16:37:02Z</cp:lastPrinted>
  <dcterms:created xsi:type="dcterms:W3CDTF">2019-05-15T14:57:01Z</dcterms:created>
  <dcterms:modified xsi:type="dcterms:W3CDTF">2022-01-06T08:22:08Z</dcterms:modified>
</cp:coreProperties>
</file>