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4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8" r:id="rId22"/>
    <p:sldId id="280" r:id="rId23"/>
    <p:sldId id="279" r:id="rId24"/>
    <p:sldId id="281" r:id="rId25"/>
    <p:sldId id="282" r:id="rId26"/>
    <p:sldId id="28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39"/>
    <p:restoredTop sz="83673"/>
  </p:normalViewPr>
  <p:slideViewPr>
    <p:cSldViewPr snapToGrid="0">
      <p:cViewPr varScale="1">
        <p:scale>
          <a:sx n="106" d="100"/>
          <a:sy n="106" d="100"/>
        </p:scale>
        <p:origin x="8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0CA0BB-6CD2-C348-83DE-D6D9F4B5F06E}" type="datetimeFigureOut">
              <a:rPr lang="en-US" smtClean="0"/>
              <a:t>4/9/23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457E8-BE61-8744-A2BA-77DE71EF3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652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0" i="0" dirty="0">
                <a:solidFill>
                  <a:srgbClr val="292929"/>
                </a:solidFill>
                <a:effectLst/>
                <a:latin typeface="source-serif-pro"/>
              </a:rPr>
              <a:t>In short, a Siamese Neural Network is any model architecture which contains at least two parallel, identical, Convolutional Neural Networks. This parallel CNN architecture allows for the model to learn </a:t>
            </a:r>
            <a:r>
              <a:rPr lang="en-CA" b="0" i="1" dirty="0">
                <a:solidFill>
                  <a:srgbClr val="292929"/>
                </a:solidFill>
                <a:effectLst/>
                <a:latin typeface="source-serif-pro"/>
              </a:rPr>
              <a:t>similarity</a:t>
            </a:r>
            <a:r>
              <a:rPr lang="en-CA" b="0" i="0" dirty="0">
                <a:solidFill>
                  <a:srgbClr val="292929"/>
                </a:solidFill>
                <a:effectLst/>
                <a:latin typeface="source-serif-pro"/>
              </a:rPr>
              <a:t>, which can be used instead of a direct classification. SNNs have found uptake primarily for image data, such as in facial recognition, although they do have their uses outside of this domain.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457E8-BE61-8744-A2BA-77DE71EF34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870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Then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sigmoid</a:t>
            </a:r>
            <a:r>
              <a:rPr lang="zh-CN" altLang="en-US" dirty="0"/>
              <a:t> </a:t>
            </a:r>
            <a:r>
              <a:rPr lang="en-US" altLang="zh-CN" dirty="0"/>
              <a:t>function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produce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value</a:t>
            </a:r>
            <a:r>
              <a:rPr lang="zh-CN" altLang="en-US" dirty="0"/>
              <a:t> </a:t>
            </a:r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/>
              <a:t>represents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similarity.</a:t>
            </a:r>
            <a:r>
              <a:rPr lang="zh-CN" altLang="en-US" dirty="0"/>
              <a:t> </a:t>
            </a:r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they</a:t>
            </a:r>
            <a:r>
              <a:rPr lang="zh-CN" altLang="en-US" dirty="0"/>
              <a:t> </a:t>
            </a:r>
            <a:r>
              <a:rPr lang="en-US" altLang="zh-CN" dirty="0"/>
              <a:t>represent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same…</a:t>
            </a:r>
            <a:r>
              <a:rPr lang="zh-CN" altLang="en-US" dirty="0"/>
              <a:t> </a:t>
            </a:r>
            <a:r>
              <a:rPr lang="en-US" altLang="zh-CN" dirty="0"/>
              <a:t>else…</a:t>
            </a:r>
          </a:p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457E8-BE61-8744-A2BA-77DE71EF34D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727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Why</a:t>
            </a:r>
            <a:r>
              <a:rPr lang="zh-CN" altLang="en-US" dirty="0"/>
              <a:t> </a:t>
            </a:r>
            <a:r>
              <a:rPr lang="en-US" altLang="zh-CN" dirty="0"/>
              <a:t>it’s</a:t>
            </a:r>
            <a:r>
              <a:rPr lang="zh-CN" altLang="en-US" dirty="0"/>
              <a:t> </a:t>
            </a:r>
            <a:r>
              <a:rPr lang="en-US" altLang="zh-CN" dirty="0"/>
              <a:t>called</a:t>
            </a:r>
            <a:r>
              <a:rPr lang="zh-CN" altLang="en-US" dirty="0"/>
              <a:t> </a:t>
            </a:r>
            <a:r>
              <a:rPr lang="en-US" altLang="zh-CN" dirty="0"/>
              <a:t>Siamese?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Siamese.</a:t>
            </a:r>
            <a:r>
              <a:rPr lang="zh-CN" altLang="en-US" dirty="0"/>
              <a:t> </a:t>
            </a:r>
            <a:r>
              <a:rPr lang="en-US" altLang="zh-CN" dirty="0"/>
              <a:t>Siamese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twins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connects</a:t>
            </a:r>
            <a:r>
              <a:rPr lang="zh-CN" altLang="en-US" dirty="0"/>
              <a:t> </a:t>
            </a:r>
            <a:r>
              <a:rPr lang="en-US" altLang="zh-CN" dirty="0"/>
              <a:t>together</a:t>
            </a:r>
            <a:r>
              <a:rPr lang="zh-CN" altLang="en-US" dirty="0"/>
              <a:t> </a:t>
            </a:r>
            <a:r>
              <a:rPr lang="en-US" altLang="zh-CN" dirty="0"/>
              <a:t>physically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heads,</a:t>
            </a:r>
            <a:r>
              <a:rPr lang="zh-CN" altLang="en-US" dirty="0"/>
              <a:t> </a:t>
            </a:r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very</a:t>
            </a:r>
            <a:r>
              <a:rPr lang="zh-CN" altLang="en-US" dirty="0"/>
              <a:t> </a:t>
            </a:r>
            <a:r>
              <a:rPr lang="en-US" altLang="zh-CN" dirty="0"/>
              <a:t>similar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network.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457E8-BE61-8744-A2BA-77DE71EF34D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531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know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those</a:t>
            </a:r>
            <a:r>
              <a:rPr lang="zh-CN" altLang="en-US"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pics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tigers,</a:t>
            </a:r>
            <a:r>
              <a:rPr lang="zh-CN" altLang="en-US" dirty="0"/>
              <a:t> </a:t>
            </a:r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their</a:t>
            </a:r>
            <a:r>
              <a:rPr lang="zh-CN" altLang="en-US" dirty="0"/>
              <a:t> </a:t>
            </a:r>
            <a:r>
              <a:rPr lang="en-US" altLang="zh-CN" dirty="0"/>
              <a:t>label</a:t>
            </a:r>
            <a:r>
              <a:rPr lang="zh-CN" altLang="en-US" dirty="0"/>
              <a:t> </a:t>
            </a:r>
            <a:r>
              <a:rPr lang="en-US" altLang="zh-CN" dirty="0"/>
              <a:t>should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1.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want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output</a:t>
            </a:r>
            <a:r>
              <a:rPr lang="zh-CN" altLang="en-US" dirty="0"/>
              <a:t> </a:t>
            </a:r>
            <a:r>
              <a:rPr lang="en-US" altLang="zh-CN" dirty="0"/>
              <a:t>1.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difference</a:t>
            </a:r>
            <a:r>
              <a:rPr lang="zh-CN" altLang="en-US" dirty="0"/>
              <a:t> </a:t>
            </a:r>
            <a:r>
              <a:rPr lang="en-US" altLang="zh-CN" dirty="0"/>
              <a:t>between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label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output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loss</a:t>
            </a:r>
            <a:r>
              <a:rPr lang="zh-CN" altLang="en-US" dirty="0"/>
              <a:t> </a:t>
            </a:r>
            <a:r>
              <a:rPr lang="en-US" altLang="zh-CN" dirty="0"/>
              <a:t>function.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could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cross</a:t>
            </a:r>
            <a:r>
              <a:rPr lang="zh-CN" altLang="en-US" dirty="0"/>
              <a:t> </a:t>
            </a:r>
            <a:r>
              <a:rPr lang="en-US" altLang="zh-CN" dirty="0"/>
              <a:t>entropy.</a:t>
            </a:r>
            <a:r>
              <a:rPr lang="zh-CN" altLang="en-US" dirty="0"/>
              <a:t> </a:t>
            </a:r>
            <a:r>
              <a:rPr lang="en-US" altLang="zh-CN" dirty="0"/>
              <a:t>Then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backpropagation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gradient</a:t>
            </a:r>
            <a:r>
              <a:rPr lang="zh-CN" altLang="en-US" dirty="0"/>
              <a:t> </a:t>
            </a:r>
            <a:r>
              <a:rPr lang="en-US" altLang="zh-CN" dirty="0"/>
              <a:t>decent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update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network.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457E8-BE61-8744-A2BA-77DE71EF34D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733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networks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updated</a:t>
            </a:r>
            <a:r>
              <a:rPr lang="zh-CN" altLang="en-US" dirty="0"/>
              <a:t> </a:t>
            </a:r>
            <a:r>
              <a:rPr lang="en-US" altLang="zh-CN" dirty="0"/>
              <a:t>includes</a:t>
            </a:r>
            <a:r>
              <a:rPr lang="zh-CN" altLang="en-US" dirty="0"/>
              <a:t> </a:t>
            </a:r>
            <a:r>
              <a:rPr lang="en-US" altLang="zh-CN" dirty="0"/>
              <a:t>both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CNN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fully</a:t>
            </a:r>
            <a:r>
              <a:rPr lang="zh-CN" altLang="en-US" dirty="0"/>
              <a:t> </a:t>
            </a:r>
            <a:r>
              <a:rPr lang="en-US" altLang="zh-CN" dirty="0"/>
              <a:t>connected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dense</a:t>
            </a:r>
            <a:r>
              <a:rPr lang="zh-CN" altLang="en-US" dirty="0"/>
              <a:t> </a:t>
            </a:r>
            <a:r>
              <a:rPr lang="en-US" altLang="zh-CN" dirty="0"/>
              <a:t>layers.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457E8-BE61-8744-A2BA-77DE71EF34D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292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also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negative</a:t>
            </a:r>
            <a:r>
              <a:rPr lang="zh-CN" altLang="en-US" dirty="0"/>
              <a:t> </a:t>
            </a:r>
            <a:r>
              <a:rPr lang="en-US" altLang="zh-CN" dirty="0"/>
              <a:t>sample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train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networks.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target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0,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…</a:t>
            </a:r>
            <a:r>
              <a:rPr lang="zh-CN" altLang="en-US" dirty="0"/>
              <a:t> </a:t>
            </a:r>
            <a:r>
              <a:rPr lang="en-US" altLang="zh-CN" dirty="0"/>
              <a:t>rest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same,</a:t>
            </a:r>
            <a:r>
              <a:rPr lang="zh-CN" altLang="en-US" dirty="0"/>
              <a:t> </a:t>
            </a:r>
            <a:r>
              <a:rPr lang="en-US" altLang="zh-CN" dirty="0"/>
              <a:t>update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conv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dense</a:t>
            </a:r>
            <a:r>
              <a:rPr lang="zh-CN" altLang="en-US" dirty="0"/>
              <a:t> </a:t>
            </a:r>
            <a:r>
              <a:rPr lang="en-US" altLang="zh-CN" dirty="0"/>
              <a:t>layers.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457E8-BE61-8744-A2BA-77DE71EF34D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65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Now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query</a:t>
            </a:r>
            <a:r>
              <a:rPr lang="zh-CN" altLang="en-US" dirty="0"/>
              <a:t> </a:t>
            </a:r>
            <a:r>
              <a:rPr lang="en-US" altLang="zh-CN" dirty="0"/>
              <a:t>picture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know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must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classes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set.</a:t>
            </a:r>
            <a:r>
              <a:rPr lang="zh-CN" altLang="en-US" dirty="0"/>
              <a:t> </a:t>
            </a:r>
            <a:r>
              <a:rPr lang="en-US" altLang="zh-CN" dirty="0"/>
              <a:t>Now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classify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query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classes.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way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do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check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similarity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query</a:t>
            </a:r>
            <a:r>
              <a:rPr lang="zh-CN" altLang="en-US" dirty="0"/>
              <a:t> </a:t>
            </a:r>
            <a:r>
              <a:rPr lang="en-US" altLang="zh-CN" dirty="0"/>
              <a:t>picture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pic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set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one.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457E8-BE61-8744-A2BA-77DE71EF34D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3022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457E8-BE61-8744-A2BA-77DE71EF34D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7415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457E8-BE61-8744-A2BA-77DE71EF34D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691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457E8-BE61-8744-A2BA-77DE71EF34D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9817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Also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user</a:t>
            </a:r>
            <a:r>
              <a:rPr lang="zh-CN" altLang="en-US" dirty="0"/>
              <a:t> </a:t>
            </a:r>
            <a:r>
              <a:rPr lang="en-US" altLang="zh-CN" dirty="0"/>
              <a:t>defined</a:t>
            </a:r>
            <a:r>
              <a:rPr lang="zh-CN" altLang="en-US" dirty="0"/>
              <a:t> </a:t>
            </a:r>
            <a:r>
              <a:rPr lang="en-US" altLang="zh-CN" dirty="0"/>
              <a:t>gesture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457E8-BE61-8744-A2BA-77DE71EF34D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01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train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network,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large</a:t>
            </a:r>
            <a:r>
              <a:rPr lang="zh-CN" altLang="en-US" dirty="0"/>
              <a:t> </a:t>
            </a:r>
            <a:r>
              <a:rPr lang="en-US" altLang="zh-CN" dirty="0"/>
              <a:t>classification</a:t>
            </a:r>
            <a:r>
              <a:rPr lang="zh-CN" altLang="en-US" dirty="0"/>
              <a:t> </a:t>
            </a:r>
            <a:r>
              <a:rPr lang="en-US" altLang="zh-CN" dirty="0"/>
              <a:t>dataset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labels.</a:t>
            </a:r>
            <a:r>
              <a:rPr lang="zh-CN" altLang="en-US" dirty="0"/>
              <a:t> </a:t>
            </a:r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class</a:t>
            </a:r>
            <a:r>
              <a:rPr lang="zh-CN" altLang="en-US" dirty="0"/>
              <a:t> </a:t>
            </a:r>
            <a:r>
              <a:rPr lang="en-US" altLang="zh-CN" dirty="0"/>
              <a:t>has</a:t>
            </a:r>
            <a:r>
              <a:rPr lang="zh-CN" altLang="en-US" dirty="0"/>
              <a:t> </a:t>
            </a:r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samples.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457E8-BE61-8744-A2BA-77DE71EF34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298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training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construct</a:t>
            </a:r>
            <a:r>
              <a:rPr lang="zh-CN" altLang="en-US" dirty="0"/>
              <a:t> </a:t>
            </a:r>
            <a:r>
              <a:rPr lang="en-US" altLang="zh-CN" dirty="0"/>
              <a:t>Positive</a:t>
            </a:r>
            <a:r>
              <a:rPr lang="zh-CN" altLang="en-US" dirty="0"/>
              <a:t> </a:t>
            </a:r>
            <a:r>
              <a:rPr lang="en-US" altLang="zh-CN" dirty="0"/>
              <a:t>samples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Negative</a:t>
            </a:r>
            <a:r>
              <a:rPr lang="zh-CN" altLang="en-US" dirty="0"/>
              <a:t> </a:t>
            </a:r>
            <a:r>
              <a:rPr lang="en-US" altLang="zh-CN" dirty="0"/>
              <a:t>samples.</a:t>
            </a:r>
            <a:r>
              <a:rPr lang="zh-CN" altLang="en-US" dirty="0"/>
              <a:t> </a:t>
            </a:r>
            <a:r>
              <a:rPr lang="en-US" altLang="zh-CN" dirty="0"/>
              <a:t>PS</a:t>
            </a:r>
            <a:r>
              <a:rPr lang="zh-CN" altLang="en-US" dirty="0"/>
              <a:t> </a:t>
            </a:r>
            <a:r>
              <a:rPr lang="en-US" altLang="zh-CN" dirty="0"/>
              <a:t>could</a:t>
            </a:r>
            <a:r>
              <a:rPr lang="zh-CN" altLang="en-US" dirty="0"/>
              <a:t> </a:t>
            </a:r>
            <a:r>
              <a:rPr lang="en-US" altLang="zh-CN" dirty="0"/>
              <a:t>tell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neural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same</a:t>
            </a:r>
            <a:r>
              <a:rPr lang="zh-CN" altLang="en-US" dirty="0"/>
              <a:t> </a:t>
            </a:r>
            <a:r>
              <a:rPr lang="en-US" altLang="zh-CN" dirty="0"/>
              <a:t>class,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NS</a:t>
            </a:r>
            <a:r>
              <a:rPr lang="zh-CN" altLang="en-US" dirty="0"/>
              <a:t> </a:t>
            </a:r>
            <a:r>
              <a:rPr lang="en-US" altLang="zh-CN" dirty="0"/>
              <a:t>could</a:t>
            </a:r>
            <a:r>
              <a:rPr lang="zh-CN" altLang="en-US" dirty="0"/>
              <a:t> </a:t>
            </a:r>
            <a:r>
              <a:rPr lang="en-US" altLang="zh-CN" dirty="0"/>
              <a:t>tell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difference</a:t>
            </a:r>
            <a:r>
              <a:rPr lang="zh-CN" altLang="en-US" dirty="0"/>
              <a:t> </a:t>
            </a:r>
            <a:r>
              <a:rPr lang="en-US" altLang="zh-CN" dirty="0"/>
              <a:t>between</a:t>
            </a:r>
            <a:r>
              <a:rPr lang="zh-CN" altLang="en-US" dirty="0"/>
              <a:t> </a:t>
            </a:r>
            <a:r>
              <a:rPr lang="en-US" altLang="zh-CN" dirty="0"/>
              <a:t>different</a:t>
            </a:r>
            <a:r>
              <a:rPr lang="zh-CN" altLang="en-US" dirty="0"/>
              <a:t> </a:t>
            </a:r>
            <a:r>
              <a:rPr lang="en-US" altLang="zh-CN" dirty="0"/>
              <a:t>classes.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457E8-BE61-8744-A2BA-77DE71EF34D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58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build</a:t>
            </a:r>
            <a:r>
              <a:rPr lang="zh-CN" altLang="en-US" dirty="0"/>
              <a:t> </a:t>
            </a:r>
            <a:r>
              <a:rPr lang="en-US" altLang="zh-CN" dirty="0"/>
              <a:t>PS,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choose</a:t>
            </a:r>
            <a:r>
              <a:rPr lang="zh-CN" altLang="en-US"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pictures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same</a:t>
            </a:r>
            <a:r>
              <a:rPr lang="zh-CN" altLang="en-US" dirty="0"/>
              <a:t> </a:t>
            </a:r>
            <a:r>
              <a:rPr lang="en-US" altLang="zh-CN" dirty="0"/>
              <a:t>class,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label</a:t>
            </a:r>
            <a:r>
              <a:rPr lang="zh-CN" altLang="en-US" dirty="0"/>
              <a:t> </a:t>
            </a:r>
            <a:r>
              <a:rPr lang="en-US" altLang="zh-CN" dirty="0"/>
              <a:t>them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r>
              <a:rPr lang="zh-CN" altLang="en-US" dirty="0"/>
              <a:t> </a:t>
            </a:r>
            <a:r>
              <a:rPr lang="en-US" altLang="zh-CN" dirty="0"/>
              <a:t>meaning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same.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example…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457E8-BE61-8744-A2BA-77DE71EF34D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555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0,</a:t>
            </a:r>
            <a:r>
              <a:rPr lang="zh-CN" altLang="en-US" dirty="0"/>
              <a:t> </a:t>
            </a:r>
            <a:r>
              <a:rPr lang="en-US" altLang="zh-CN" dirty="0"/>
              <a:t>means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they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457E8-BE61-8744-A2BA-77DE71EF34D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80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build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neutral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extract</a:t>
            </a:r>
            <a:r>
              <a:rPr lang="zh-CN" altLang="en-US" dirty="0"/>
              <a:t> </a:t>
            </a:r>
            <a:r>
              <a:rPr lang="en-US" altLang="zh-CN" dirty="0"/>
              <a:t>feature.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neutral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has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few</a:t>
            </a:r>
            <a:r>
              <a:rPr lang="zh-CN" altLang="en-US" dirty="0"/>
              <a:t> </a:t>
            </a:r>
            <a:r>
              <a:rPr lang="en-US" altLang="zh-CN" dirty="0"/>
              <a:t>conv</a:t>
            </a:r>
            <a:r>
              <a:rPr lang="zh-CN" altLang="en-US" dirty="0"/>
              <a:t> </a:t>
            </a:r>
            <a:r>
              <a:rPr lang="en-US" altLang="zh-CN" dirty="0"/>
              <a:t>pooling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flatten</a:t>
            </a:r>
            <a:r>
              <a:rPr lang="zh-CN" altLang="en-US" dirty="0"/>
              <a:t> </a:t>
            </a:r>
            <a:r>
              <a:rPr lang="en-US" altLang="zh-CN" dirty="0"/>
              <a:t>layer.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input</a:t>
            </a:r>
            <a:r>
              <a:rPr lang="zh-CN" altLang="en-US" dirty="0"/>
              <a:t> </a:t>
            </a:r>
            <a:r>
              <a:rPr lang="en-US" altLang="zh-CN" dirty="0"/>
              <a:t>x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picture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output</a:t>
            </a:r>
            <a:r>
              <a:rPr lang="zh-CN" altLang="en-US" dirty="0"/>
              <a:t> </a:t>
            </a:r>
            <a:r>
              <a:rPr lang="en-US" altLang="zh-CN" dirty="0" err="1"/>
              <a:t>fx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vector.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457E8-BE61-8744-A2BA-77DE71EF34D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03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now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input,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neural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f.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feature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inputs</a:t>
            </a:r>
            <a:r>
              <a:rPr lang="zh-CN" altLang="en-US" dirty="0"/>
              <a:t> </a:t>
            </a:r>
            <a:r>
              <a:rPr lang="en-US" altLang="zh-CN" dirty="0"/>
              <a:t>h1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h2.</a:t>
            </a:r>
            <a:r>
              <a:rPr lang="zh-CN" altLang="en-US" dirty="0"/>
              <a:t> </a:t>
            </a:r>
            <a:r>
              <a:rPr lang="en-US" altLang="zh-CN" dirty="0"/>
              <a:t>Noted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networks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same.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457E8-BE61-8744-A2BA-77DE71EF34D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86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h1-h2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get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vector,</a:t>
            </a:r>
            <a:r>
              <a:rPr lang="zh-CN" altLang="en-US" dirty="0"/>
              <a:t> </a:t>
            </a:r>
            <a:r>
              <a:rPr lang="en-US" altLang="zh-CN" dirty="0"/>
              <a:t>get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absolute</a:t>
            </a:r>
            <a:r>
              <a:rPr lang="zh-CN" altLang="en-US" dirty="0"/>
              <a:t> </a:t>
            </a:r>
            <a:r>
              <a:rPr lang="en-US" altLang="zh-CN" dirty="0"/>
              <a:t>value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z,</a:t>
            </a:r>
            <a:r>
              <a:rPr lang="zh-CN" altLang="en-US" dirty="0"/>
              <a:t> </a:t>
            </a:r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/>
              <a:t>represents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distance.</a:t>
            </a:r>
            <a:r>
              <a:rPr lang="zh-CN" altLang="en-US" dirty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457E8-BE61-8744-A2BA-77DE71EF34D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35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Then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some</a:t>
            </a:r>
            <a:r>
              <a:rPr lang="zh-CN" altLang="en-US" dirty="0"/>
              <a:t> </a:t>
            </a:r>
            <a:r>
              <a:rPr lang="en-US" altLang="zh-CN" dirty="0"/>
              <a:t>dense</a:t>
            </a:r>
            <a:r>
              <a:rPr lang="zh-CN" altLang="en-US" dirty="0"/>
              <a:t> </a:t>
            </a:r>
            <a:r>
              <a:rPr lang="en-US" altLang="zh-CN" dirty="0"/>
              <a:t>layers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process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z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then</a:t>
            </a:r>
            <a:r>
              <a:rPr lang="zh-CN" altLang="en-US" dirty="0"/>
              <a:t> </a:t>
            </a:r>
            <a:r>
              <a:rPr lang="en-US" altLang="zh-CN" dirty="0"/>
              <a:t>produce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CA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Scalar</a:t>
            </a:r>
            <a:r>
              <a:rPr lang="en-US" altLang="zh-CN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457E8-BE61-8744-A2BA-77DE71EF34D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905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D1609-A4C6-5E42-DF34-0C3FA2E1F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3016B4-4B39-4A2F-1286-AF8E035D4D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FD34B-4524-2620-FF71-CD634E8B9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CBA04-5976-6E4B-85E4-CAB045DBD4D1}" type="datetimeFigureOut">
              <a:rPr lang="en-US" smtClean="0"/>
              <a:t>4/9/23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F48983-4F53-EB49-BA40-5BC84CA9D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E00F2-48DA-B711-8A54-301357CF5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FC32B-239F-3242-8564-7EFC81AE0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218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D883A-D631-A788-AA9A-5B6319F3D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9EA8A2-ECFC-CF31-60B0-D854B7BFC8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990D3-5156-FCE0-1E9C-C73F3F58F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CBA04-5976-6E4B-85E4-CAB045DBD4D1}" type="datetimeFigureOut">
              <a:rPr lang="en-US" smtClean="0"/>
              <a:t>4/9/23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1DF94-9C82-3BC8-6277-484F5569A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24749-8DE0-1065-70DB-01BF8306F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FC32B-239F-3242-8564-7EFC81AE0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662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BD14CD-FA22-FF2F-50F0-DF85B6EDFB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6FD4FE-0603-7D36-4783-920462592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D1F37-997F-F9DC-BA3C-CEE8DD90C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CBA04-5976-6E4B-85E4-CAB045DBD4D1}" type="datetimeFigureOut">
              <a:rPr lang="en-US" smtClean="0"/>
              <a:t>4/9/23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755B7-6FE3-0A29-C977-94EB4D8DA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B182C9-8B11-B47E-9168-B0A6CBF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FC32B-239F-3242-8564-7EFC81AE0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608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4FECF-D4E0-DDEB-3BB1-C6172419E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46185-9C39-0825-A3A4-F0161281D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8DC61-3FD4-3520-CAF1-DF5B0479C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CBA04-5976-6E4B-85E4-CAB045DBD4D1}" type="datetimeFigureOut">
              <a:rPr lang="en-US" smtClean="0"/>
              <a:t>4/9/23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494DD-B417-3581-B78B-B3DBD740A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DCC4B-A645-56A8-BB3D-007F897C8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FC32B-239F-3242-8564-7EFC81AE0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233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56BC4-F5E2-677E-2226-ACA25C1C2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FA6B50-13D7-1FCA-1F7A-240D2756D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0F84A-1C38-7135-1241-C1E27AB16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CBA04-5976-6E4B-85E4-CAB045DBD4D1}" type="datetimeFigureOut">
              <a:rPr lang="en-US" smtClean="0"/>
              <a:t>4/9/23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A8EAE-0F5A-CAD5-2586-A4E28089B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00E3F-BDE9-211D-C3BC-E307A2D1B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FC32B-239F-3242-8564-7EFC81AE0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036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F41C7-C2DF-AB58-DD45-93B5156F0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C88F3-F953-80F0-6D2A-4EB3BE3B98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4F5FFE-33D0-B5B8-AAA4-AF4A66A80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95FBEF-E871-2314-7E19-1B29D5D1A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CBA04-5976-6E4B-85E4-CAB045DBD4D1}" type="datetimeFigureOut">
              <a:rPr lang="en-US" smtClean="0"/>
              <a:t>4/9/23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643EDB-107B-8268-F682-A6EC6F6D7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1552BE-62D8-7FC9-8887-DDC2F547A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FC32B-239F-3242-8564-7EFC81AE0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35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5C516-2E4C-DC85-3609-ADFEB865A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EB2003-92E7-197E-D479-6C50791F4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D01D5A-803D-9CA1-DC4E-B459298165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B2D699-4B6B-E7C8-91AC-3DB7463817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EBD44-C3BA-E9AA-DEC0-A99C0F5918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8D7B01-DA3F-D0E1-9AE3-FA27E9A9F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CBA04-5976-6E4B-85E4-CAB045DBD4D1}" type="datetimeFigureOut">
              <a:rPr lang="en-US" smtClean="0"/>
              <a:t>4/9/23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43A36A-9CA3-0607-E6E2-F62266A49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29D2DC-8CF1-D4AE-CBEB-D62FEDE14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FC32B-239F-3242-8564-7EFC81AE0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52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9143C-7A16-562D-62EE-47310EB3F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FF5EAF-8EB4-5358-071F-E1B82D0F4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CBA04-5976-6E4B-85E4-CAB045DBD4D1}" type="datetimeFigureOut">
              <a:rPr lang="en-US" smtClean="0"/>
              <a:t>4/9/23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1F0CD2-044F-235D-E796-3BA251F50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9EE1E3-8D1A-3EB1-E246-77DD06C04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FC32B-239F-3242-8564-7EFC81AE0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30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CF0490-8DB1-91E5-1114-599746FCC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CBA04-5976-6E4B-85E4-CAB045DBD4D1}" type="datetimeFigureOut">
              <a:rPr lang="en-US" smtClean="0"/>
              <a:t>4/9/23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1B25E9-5CBC-B2E1-D7B8-56879276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2D964-A66C-76FC-1FF1-852CF65CB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FC32B-239F-3242-8564-7EFC81AE0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295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B18AF-F349-056B-FC21-01AAD94B0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A0271-49E8-6C24-A399-2052F4DBF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D16417-19F5-43D7-177B-36169D9E7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31FAC4-E38A-05A5-06ED-870F09D15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CBA04-5976-6E4B-85E4-CAB045DBD4D1}" type="datetimeFigureOut">
              <a:rPr lang="en-US" smtClean="0"/>
              <a:t>4/9/23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8C7FF8-73D3-0DDB-125C-3957BA36F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C4BC4B-C1C3-A772-DA12-A08BC5711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FC32B-239F-3242-8564-7EFC81AE0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634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FB8BD-5784-8B6A-C8BF-D9B37A1E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F13BA1-9B18-738A-BCFC-50AF9D837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61702F-F242-CF5E-961F-02756D5CC1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BF5658-F2A2-BC86-E302-95173351F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CBA04-5976-6E4B-85E4-CAB045DBD4D1}" type="datetimeFigureOut">
              <a:rPr lang="en-US" smtClean="0"/>
              <a:t>4/9/23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D09E0D-9E84-C3C9-764C-B30FEA70D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8762A0-BAA5-E0D6-8061-1CCBCDD1C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FC32B-239F-3242-8564-7EFC81AE0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094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1945D3-53A0-FDF8-E5FE-D66271621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7AB87C-DBD2-47D7-601C-3B044F0E4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4FB9B-82D4-057A-6E3A-8F860A83DA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CBA04-5976-6E4B-85E4-CAB045DBD4D1}" type="datetimeFigureOut">
              <a:rPr lang="en-US" smtClean="0"/>
              <a:t>4/9/23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8F1FD-C38A-F749-41C3-1643F8833A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A2178-53C8-22A6-22DD-E800E2F7E2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FC32B-239F-3242-8564-7EFC81AE0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50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E50A8-BDEF-C5EB-9A8B-822415A488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Use One-Shot Learning for Mouse Gesture Recognition with Siamese Neural Network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C41EB3-424E-158C-BF7C-7A054F11DB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Futian Zhang</a:t>
            </a:r>
          </a:p>
        </p:txBody>
      </p:sp>
    </p:spTree>
    <p:extLst>
      <p:ext uri="{BB962C8B-B14F-4D97-AF65-F5344CB8AC3E}">
        <p14:creationId xmlns:p14="http://schemas.microsoft.com/office/powerpoint/2010/main" val="3001963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097EF-2238-7D44-96EC-BC25977E9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Training</a:t>
            </a:r>
            <a:r>
              <a:rPr lang="zh-CN" altLang="en-US" dirty="0"/>
              <a:t> </a:t>
            </a:r>
            <a:r>
              <a:rPr lang="en-US" altLang="zh-CN" dirty="0"/>
              <a:t>Siamese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8C7751-471F-9E14-F36C-9C5535B2E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6030"/>
            <a:ext cx="12197569" cy="580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79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A62BD-E080-7A75-C174-F5D233947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Training</a:t>
            </a:r>
            <a:r>
              <a:rPr lang="zh-CN" altLang="en-US" dirty="0"/>
              <a:t> </a:t>
            </a:r>
            <a:r>
              <a:rPr lang="en-US" altLang="zh-CN" dirty="0"/>
              <a:t>Siamese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703F13-8CC9-FB24-09BB-8D1CE69DC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567543"/>
            <a:ext cx="12186599" cy="559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505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A62BD-E080-7A75-C174-F5D233947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Training</a:t>
            </a:r>
            <a:r>
              <a:rPr lang="zh-CN" altLang="en-US" dirty="0"/>
              <a:t> </a:t>
            </a:r>
            <a:r>
              <a:rPr lang="en-US" altLang="zh-CN" dirty="0"/>
              <a:t>Siamese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055E68-B622-11C5-FAA5-BEC5FD703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5555"/>
            <a:ext cx="12192000" cy="576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9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A62BD-E080-7A75-C174-F5D233947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Training</a:t>
            </a:r>
            <a:r>
              <a:rPr lang="zh-CN" altLang="en-US" dirty="0"/>
              <a:t> </a:t>
            </a:r>
            <a:r>
              <a:rPr lang="en-US" altLang="zh-CN" dirty="0"/>
              <a:t>Siamese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055E68-B622-11C5-FAA5-BEC5FD703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2497"/>
            <a:ext cx="7200321" cy="3405674"/>
          </a:xfrm>
          <a:prstGeom prst="rect">
            <a:avLst/>
          </a:prstGeom>
        </p:spPr>
      </p:pic>
      <p:pic>
        <p:nvPicPr>
          <p:cNvPr id="2050" name="Picture 2" descr="暹罗双胞胎- Wikiwand">
            <a:extLst>
              <a:ext uri="{FF2B5EF4-FFF2-40B4-BE49-F238E27FC236}">
                <a16:creationId xmlns:a16="http://schemas.microsoft.com/office/drawing/2014/main" id="{F762711A-5AC7-82C4-2B63-1FEE26576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375" y="1880246"/>
            <a:ext cx="2622281" cy="385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053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A62BD-E080-7A75-C174-F5D233947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Training</a:t>
            </a:r>
            <a:r>
              <a:rPr lang="zh-CN" altLang="en-US" dirty="0"/>
              <a:t> </a:t>
            </a:r>
            <a:r>
              <a:rPr lang="en-US" altLang="zh-CN" dirty="0"/>
              <a:t>Siamese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02B47E-E26D-E921-305F-1C9C8C940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6533"/>
            <a:ext cx="12192000" cy="601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75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A62BD-E080-7A75-C174-F5D233947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Training</a:t>
            </a:r>
            <a:r>
              <a:rPr lang="zh-CN" altLang="en-US" dirty="0"/>
              <a:t> </a:t>
            </a:r>
            <a:r>
              <a:rPr lang="en-US" altLang="zh-CN" dirty="0"/>
              <a:t>Siamese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11B516-3E24-2E42-4801-ECD094A8F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5123"/>
            <a:ext cx="12192000" cy="592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767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A62BD-E080-7A75-C174-F5D233947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Training</a:t>
            </a:r>
            <a:r>
              <a:rPr lang="zh-CN" altLang="en-US" dirty="0"/>
              <a:t> </a:t>
            </a:r>
            <a:r>
              <a:rPr lang="en-US" altLang="zh-CN" dirty="0"/>
              <a:t>Siamese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A2403F-FE1E-4211-899F-623950EB4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470"/>
            <a:ext cx="12199221" cy="567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6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6620D-630A-0346-466A-C1A92E5E3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One-shot</a:t>
            </a:r>
            <a:r>
              <a:rPr lang="zh-CN" altLang="en-US" dirty="0"/>
              <a:t> </a:t>
            </a:r>
            <a:r>
              <a:rPr lang="en-US" altLang="zh-CN" dirty="0"/>
              <a:t>Prediction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256F2-24E0-C572-FE8D-793D6C0E2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6-way</a:t>
            </a:r>
            <a:r>
              <a:rPr lang="zh-CN" altLang="en-US" dirty="0"/>
              <a:t> </a:t>
            </a:r>
            <a:r>
              <a:rPr lang="en-US" altLang="zh-CN" dirty="0"/>
              <a:t>1-shot</a:t>
            </a:r>
            <a:r>
              <a:rPr lang="zh-CN" altLang="en-US" dirty="0"/>
              <a:t> </a:t>
            </a:r>
            <a:r>
              <a:rPr lang="en-US" altLang="zh-CN" dirty="0"/>
              <a:t>prediction: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set</a:t>
            </a:r>
            <a:r>
              <a:rPr lang="zh-CN" altLang="en-US" dirty="0"/>
              <a:t> </a:t>
            </a:r>
            <a:r>
              <a:rPr lang="en-US" altLang="zh-CN" dirty="0"/>
              <a:t>has</a:t>
            </a:r>
            <a:r>
              <a:rPr lang="zh-CN" altLang="en-US" dirty="0"/>
              <a:t> </a:t>
            </a:r>
            <a:r>
              <a:rPr lang="en-US" altLang="zh-CN" dirty="0"/>
              <a:t>6</a:t>
            </a:r>
            <a:r>
              <a:rPr lang="zh-CN" altLang="en-US" dirty="0"/>
              <a:t> </a:t>
            </a:r>
            <a:r>
              <a:rPr lang="en-US" altLang="zh-CN" dirty="0"/>
              <a:t>test</a:t>
            </a:r>
            <a:r>
              <a:rPr lang="zh-CN" altLang="en-US" dirty="0"/>
              <a:t> </a:t>
            </a:r>
            <a:r>
              <a:rPr lang="en-US" altLang="zh-CN" dirty="0"/>
              <a:t>classes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r>
              <a:rPr lang="zh-CN" altLang="en-US" dirty="0"/>
              <a:t> </a:t>
            </a:r>
            <a:r>
              <a:rPr lang="en-US" altLang="zh-CN" dirty="0"/>
              <a:t>sample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class.</a:t>
            </a:r>
          </a:p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training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does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necessarily</a:t>
            </a:r>
            <a:r>
              <a:rPr lang="zh-CN" altLang="en-US" dirty="0"/>
              <a:t> </a:t>
            </a:r>
            <a:r>
              <a:rPr lang="en-US" altLang="zh-CN" dirty="0"/>
              <a:t>contain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6</a:t>
            </a:r>
            <a:r>
              <a:rPr lang="zh-CN" altLang="en-US" dirty="0"/>
              <a:t> </a:t>
            </a:r>
            <a:r>
              <a:rPr lang="en-US" altLang="zh-CN" dirty="0"/>
              <a:t>classes.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75B113-4DEA-1434-CAB8-CE9C0139E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54" y="3744231"/>
            <a:ext cx="11474891" cy="284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52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3EC56-2FC7-922D-4BCE-A5C342848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One-Shot</a:t>
            </a:r>
            <a:r>
              <a:rPr lang="zh-CN" altLang="en-US" dirty="0"/>
              <a:t> </a:t>
            </a:r>
            <a:r>
              <a:rPr lang="en-US" altLang="zh-CN" dirty="0"/>
              <a:t>Prediction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C00DDDB-F850-DEF3-4A1B-2171469CEB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814" y="1589314"/>
            <a:ext cx="10743986" cy="526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394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3EC56-2FC7-922D-4BCE-A5C342848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One-Shot</a:t>
            </a:r>
            <a:r>
              <a:rPr lang="zh-CN" altLang="en-US" dirty="0"/>
              <a:t> </a:t>
            </a:r>
            <a:r>
              <a:rPr lang="en-US" altLang="zh-CN" dirty="0"/>
              <a:t>Prediction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C00DDDB-F850-DEF3-4A1B-2171469CEB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814" y="1589314"/>
            <a:ext cx="10743986" cy="52686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4EF3AD-D7D1-5929-B7AD-4EF4544E1A33}"/>
              </a:ext>
            </a:extLst>
          </p:cNvPr>
          <p:cNvSpPr/>
          <p:nvPr/>
        </p:nvSpPr>
        <p:spPr>
          <a:xfrm>
            <a:off x="1055485" y="3625081"/>
            <a:ext cx="1099458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Sim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0.2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754CB7-986F-A0D3-458A-8720D5591DA7}"/>
              </a:ext>
            </a:extLst>
          </p:cNvPr>
          <p:cNvSpPr/>
          <p:nvPr/>
        </p:nvSpPr>
        <p:spPr>
          <a:xfrm>
            <a:off x="2797414" y="3614195"/>
            <a:ext cx="1099458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Sim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0.8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35CDE5-2867-9CAF-D63A-E94F3F4AB9F7}"/>
              </a:ext>
            </a:extLst>
          </p:cNvPr>
          <p:cNvSpPr/>
          <p:nvPr/>
        </p:nvSpPr>
        <p:spPr>
          <a:xfrm>
            <a:off x="4539343" y="3614195"/>
            <a:ext cx="1099458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Sim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0.6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55A599-0AD7-8C19-597A-BC69F329D74C}"/>
              </a:ext>
            </a:extLst>
          </p:cNvPr>
          <p:cNvSpPr/>
          <p:nvPr/>
        </p:nvSpPr>
        <p:spPr>
          <a:xfrm>
            <a:off x="6281272" y="3625081"/>
            <a:ext cx="1099458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Sim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0.5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A90E08-7E5D-F1C4-DBE1-6A6912694B64}"/>
              </a:ext>
            </a:extLst>
          </p:cNvPr>
          <p:cNvSpPr/>
          <p:nvPr/>
        </p:nvSpPr>
        <p:spPr>
          <a:xfrm>
            <a:off x="8023201" y="3625081"/>
            <a:ext cx="1099458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Sim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0.4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0ED34C-3E04-1DDB-8617-512A4406B788}"/>
              </a:ext>
            </a:extLst>
          </p:cNvPr>
          <p:cNvSpPr/>
          <p:nvPr/>
        </p:nvSpPr>
        <p:spPr>
          <a:xfrm>
            <a:off x="9765130" y="3625081"/>
            <a:ext cx="1099458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Sim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0.6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8DB1AB-6040-76E8-AC27-BFEE2E4EC4E4}"/>
              </a:ext>
            </a:extLst>
          </p:cNvPr>
          <p:cNvSpPr/>
          <p:nvPr/>
        </p:nvSpPr>
        <p:spPr>
          <a:xfrm>
            <a:off x="2490617" y="3440575"/>
            <a:ext cx="1782501" cy="3249592"/>
          </a:xfrm>
          <a:prstGeom prst="rect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34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1F933-11B5-72C4-B4A6-A5438942D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Background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0345E-93D4-7BE7-90B9-4D4BCBD1A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Gesture</a:t>
            </a:r>
            <a:r>
              <a:rPr lang="zh-CN" altLang="en-US" dirty="0"/>
              <a:t> </a:t>
            </a:r>
            <a:r>
              <a:rPr lang="en-US" altLang="zh-CN" dirty="0"/>
              <a:t>Recognition</a:t>
            </a:r>
          </a:p>
          <a:p>
            <a:pPr lvl="1"/>
            <a:r>
              <a:rPr lang="en-US" altLang="zh-CN" dirty="0"/>
              <a:t>Recognize</a:t>
            </a:r>
            <a:r>
              <a:rPr lang="zh-CN" altLang="en-US" dirty="0"/>
              <a:t> </a:t>
            </a:r>
            <a:r>
              <a:rPr lang="en-US" altLang="zh-CN" dirty="0"/>
              <a:t>finger</a:t>
            </a:r>
            <a:r>
              <a:rPr lang="zh-CN" altLang="en-US" dirty="0"/>
              <a:t> </a:t>
            </a:r>
            <a:r>
              <a:rPr lang="en-US" altLang="zh-CN" dirty="0"/>
              <a:t>gesture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perform</a:t>
            </a:r>
            <a:r>
              <a:rPr lang="zh-CN" altLang="en-US" dirty="0"/>
              <a:t> </a:t>
            </a:r>
            <a:r>
              <a:rPr lang="en-US" altLang="zh-CN" dirty="0"/>
              <a:t>command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026" name="Picture 2" descr="Trackpad-gestures 1">
            <a:extLst>
              <a:ext uri="{FF2B5EF4-FFF2-40B4-BE49-F238E27FC236}">
                <a16:creationId xmlns:a16="http://schemas.microsoft.com/office/drawing/2014/main" id="{9B6FFCF3-CEEB-CBB9-375B-9843827AF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228" y="3429000"/>
            <a:ext cx="4852864" cy="188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ain as many gesture drawings as you like">
            <a:extLst>
              <a:ext uri="{FF2B5EF4-FFF2-40B4-BE49-F238E27FC236}">
                <a16:creationId xmlns:a16="http://schemas.microsoft.com/office/drawing/2014/main" id="{0A8E9D05-01B5-B76E-6B9A-572F63F39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58" y="2716344"/>
            <a:ext cx="4394142" cy="330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9D47E8-3097-1131-C104-E5C7858894CE}"/>
              </a:ext>
            </a:extLst>
          </p:cNvPr>
          <p:cNvSpPr txBox="1"/>
          <p:nvPr/>
        </p:nvSpPr>
        <p:spPr>
          <a:xfrm>
            <a:off x="2426102" y="6123543"/>
            <a:ext cx="2243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Apple</a:t>
            </a:r>
            <a:r>
              <a:rPr lang="zh-CN" altLang="en-US" dirty="0"/>
              <a:t> </a:t>
            </a:r>
            <a:r>
              <a:rPr lang="en-US" altLang="zh-CN" dirty="0"/>
              <a:t>Magic</a:t>
            </a:r>
            <a:r>
              <a:rPr lang="zh-CN" altLang="en-US" dirty="0"/>
              <a:t> </a:t>
            </a:r>
            <a:r>
              <a:rPr lang="en-US" altLang="zh-CN" dirty="0"/>
              <a:t>Trackpad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BE13F7-1EFE-2215-9ADE-728FD13ABB00}"/>
              </a:ext>
            </a:extLst>
          </p:cNvPr>
          <p:cNvSpPr txBox="1"/>
          <p:nvPr/>
        </p:nvSpPr>
        <p:spPr>
          <a:xfrm>
            <a:off x="8425543" y="6123543"/>
            <a:ext cx="2363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StrokesPlus</a:t>
            </a:r>
            <a:r>
              <a:rPr lang="zh-CN" altLang="en-US" dirty="0"/>
              <a:t> </a:t>
            </a:r>
            <a:r>
              <a:rPr lang="en-US" altLang="zh-CN" dirty="0"/>
              <a:t>Application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651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3EC56-2FC7-922D-4BCE-A5C342848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One-Shot</a:t>
            </a:r>
            <a:r>
              <a:rPr lang="zh-CN" altLang="en-US" dirty="0"/>
              <a:t> </a:t>
            </a:r>
            <a:r>
              <a:rPr lang="en-US" altLang="zh-CN" dirty="0"/>
              <a:t>Prediction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C00DDDB-F850-DEF3-4A1B-2171469CEB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814" y="1589314"/>
            <a:ext cx="10743986" cy="52686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4EF3AD-D7D1-5929-B7AD-4EF4544E1A33}"/>
              </a:ext>
            </a:extLst>
          </p:cNvPr>
          <p:cNvSpPr/>
          <p:nvPr/>
        </p:nvSpPr>
        <p:spPr>
          <a:xfrm>
            <a:off x="1055485" y="3625081"/>
            <a:ext cx="1099458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Sim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0.2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754CB7-986F-A0D3-458A-8720D5591DA7}"/>
              </a:ext>
            </a:extLst>
          </p:cNvPr>
          <p:cNvSpPr/>
          <p:nvPr/>
        </p:nvSpPr>
        <p:spPr>
          <a:xfrm>
            <a:off x="2797414" y="3614195"/>
            <a:ext cx="1099458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Sim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0.8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35CDE5-2867-9CAF-D63A-E94F3F4AB9F7}"/>
              </a:ext>
            </a:extLst>
          </p:cNvPr>
          <p:cNvSpPr/>
          <p:nvPr/>
        </p:nvSpPr>
        <p:spPr>
          <a:xfrm>
            <a:off x="4539343" y="3614195"/>
            <a:ext cx="1099458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Sim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0.6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55A599-0AD7-8C19-597A-BC69F329D74C}"/>
              </a:ext>
            </a:extLst>
          </p:cNvPr>
          <p:cNvSpPr/>
          <p:nvPr/>
        </p:nvSpPr>
        <p:spPr>
          <a:xfrm>
            <a:off x="6281272" y="3625081"/>
            <a:ext cx="1099458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Sim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0.5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A90E08-7E5D-F1C4-DBE1-6A6912694B64}"/>
              </a:ext>
            </a:extLst>
          </p:cNvPr>
          <p:cNvSpPr/>
          <p:nvPr/>
        </p:nvSpPr>
        <p:spPr>
          <a:xfrm>
            <a:off x="8023201" y="3625081"/>
            <a:ext cx="1099458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Sim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0.4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0ED34C-3E04-1DDB-8617-512A4406B788}"/>
              </a:ext>
            </a:extLst>
          </p:cNvPr>
          <p:cNvSpPr/>
          <p:nvPr/>
        </p:nvSpPr>
        <p:spPr>
          <a:xfrm>
            <a:off x="9765130" y="3625081"/>
            <a:ext cx="1099458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Sim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0.6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8DB1AB-6040-76E8-AC27-BFEE2E4EC4E4}"/>
              </a:ext>
            </a:extLst>
          </p:cNvPr>
          <p:cNvSpPr/>
          <p:nvPr/>
        </p:nvSpPr>
        <p:spPr>
          <a:xfrm>
            <a:off x="2490617" y="3440575"/>
            <a:ext cx="1782501" cy="3249592"/>
          </a:xfrm>
          <a:prstGeom prst="rect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7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3EC56-2FC7-922D-4BCE-A5C342848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SNN</a:t>
            </a:r>
            <a:r>
              <a:rPr lang="zh-CN" altLang="en-US" dirty="0"/>
              <a:t> </a:t>
            </a:r>
            <a:r>
              <a:rPr lang="en-US" altLang="zh-CN" dirty="0"/>
              <a:t>summary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0640164-FF48-30C2-0FDD-48478C4C2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</a:t>
            </a:r>
            <a:r>
              <a:rPr lang="en-US" dirty="0"/>
              <a:t>rain a Siamese network on large-scale training set. </a:t>
            </a:r>
          </a:p>
          <a:p>
            <a:r>
              <a:rPr lang="en-US" dirty="0"/>
              <a:t>Given a support set of 𝑘-way 𝑛-shot.</a:t>
            </a:r>
          </a:p>
          <a:p>
            <a:pPr lvl="1"/>
            <a:r>
              <a:rPr lang="en-US" dirty="0"/>
              <a:t>𝑘-way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k</a:t>
            </a:r>
            <a:r>
              <a:rPr lang="zh-CN" altLang="en-US" dirty="0"/>
              <a:t> </a:t>
            </a:r>
            <a:r>
              <a:rPr lang="en-US" altLang="zh-CN" dirty="0"/>
              <a:t>classes</a:t>
            </a:r>
          </a:p>
          <a:p>
            <a:pPr lvl="1"/>
            <a:r>
              <a:rPr lang="en-US" dirty="0"/>
              <a:t>𝑛-shot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every</a:t>
            </a:r>
            <a:r>
              <a:rPr lang="zh-CN" altLang="en-US" dirty="0"/>
              <a:t> </a:t>
            </a:r>
            <a:r>
              <a:rPr lang="en-US" altLang="zh-CN" dirty="0"/>
              <a:t>class</a:t>
            </a:r>
            <a:r>
              <a:rPr lang="zh-CN" altLang="en-US" dirty="0"/>
              <a:t> </a:t>
            </a:r>
            <a:r>
              <a:rPr lang="en-US" altLang="zh-CN" dirty="0"/>
              <a:t>has</a:t>
            </a:r>
            <a:r>
              <a:rPr lang="zh-CN" altLang="en-US" dirty="0"/>
              <a:t> </a:t>
            </a:r>
            <a:r>
              <a:rPr lang="en-US" altLang="zh-CN" dirty="0"/>
              <a:t>n</a:t>
            </a:r>
            <a:r>
              <a:rPr lang="zh-CN" altLang="en-US" dirty="0"/>
              <a:t> </a:t>
            </a:r>
            <a:r>
              <a:rPr lang="en-US" altLang="zh-CN" dirty="0"/>
              <a:t>samples.</a:t>
            </a:r>
          </a:p>
          <a:p>
            <a:pPr lvl="1"/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training</a:t>
            </a:r>
            <a:r>
              <a:rPr lang="zh-CN" altLang="en-US" dirty="0"/>
              <a:t> </a:t>
            </a:r>
            <a:r>
              <a:rPr lang="en-US" altLang="zh-CN" dirty="0"/>
              <a:t>set</a:t>
            </a:r>
            <a:r>
              <a:rPr lang="zh-CN" altLang="en-US" dirty="0"/>
              <a:t> </a:t>
            </a:r>
            <a:r>
              <a:rPr lang="en-US" altLang="zh-CN" dirty="0"/>
              <a:t>does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contain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K</a:t>
            </a:r>
            <a:r>
              <a:rPr lang="zh-CN" altLang="en-US" dirty="0"/>
              <a:t> </a:t>
            </a:r>
            <a:r>
              <a:rPr lang="en-US" altLang="zh-CN" dirty="0"/>
              <a:t>classes.</a:t>
            </a:r>
          </a:p>
          <a:p>
            <a:r>
              <a:rPr lang="en-US" altLang="zh-CN" dirty="0"/>
              <a:t>Given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query,</a:t>
            </a:r>
            <a:r>
              <a:rPr lang="zh-CN" altLang="en-US" dirty="0"/>
              <a:t> </a:t>
            </a:r>
            <a:r>
              <a:rPr lang="en-US" altLang="zh-CN" dirty="0"/>
              <a:t>predict</a:t>
            </a:r>
            <a:r>
              <a:rPr lang="zh-CN" altLang="en-US" dirty="0"/>
              <a:t> </a:t>
            </a:r>
            <a:r>
              <a:rPr lang="en-US" altLang="zh-CN" dirty="0"/>
              <a:t>its</a:t>
            </a:r>
            <a:r>
              <a:rPr lang="zh-CN" altLang="en-US" dirty="0"/>
              <a:t> </a:t>
            </a:r>
            <a:r>
              <a:rPr lang="en-US" altLang="zh-CN" dirty="0"/>
              <a:t>class.</a:t>
            </a:r>
          </a:p>
          <a:p>
            <a:pPr lvl="1"/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Siamese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predict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similarity.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753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3EC56-2FC7-922D-4BCE-A5C342848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SNN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do</a:t>
            </a:r>
            <a:r>
              <a:rPr lang="zh-CN" altLang="en-US" dirty="0"/>
              <a:t> </a:t>
            </a:r>
            <a:r>
              <a:rPr lang="en-US" altLang="zh-CN" dirty="0"/>
              <a:t>gesture</a:t>
            </a:r>
            <a:r>
              <a:rPr lang="zh-CN" altLang="en-US" dirty="0"/>
              <a:t> </a:t>
            </a:r>
            <a:r>
              <a:rPr lang="en-US" altLang="zh-CN" dirty="0"/>
              <a:t>recognition</a:t>
            </a:r>
            <a:endParaRPr lang="en-US" dirty="0"/>
          </a:p>
        </p:txBody>
      </p:sp>
      <p:pic>
        <p:nvPicPr>
          <p:cNvPr id="4" name="Picture 2" descr="Omniglot | Kaggle">
            <a:extLst>
              <a:ext uri="{FF2B5EF4-FFF2-40B4-BE49-F238E27FC236}">
                <a16:creationId xmlns:a16="http://schemas.microsoft.com/office/drawing/2014/main" id="{16B09358-F5B0-5A27-817B-F14F40E52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582" y="1895074"/>
            <a:ext cx="3649949" cy="364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StrokesPlus Help">
            <a:extLst>
              <a:ext uri="{FF2B5EF4-FFF2-40B4-BE49-F238E27FC236}">
                <a16:creationId xmlns:a16="http://schemas.microsoft.com/office/drawing/2014/main" id="{F9A46B2E-5EDF-4ADE-4C1F-B2E5EB62C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636" y="1895073"/>
            <a:ext cx="4798164" cy="364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14D760-921D-E774-150D-1ACED3D19B7B}"/>
              </a:ext>
            </a:extLst>
          </p:cNvPr>
          <p:cNvSpPr txBox="1"/>
          <p:nvPr/>
        </p:nvSpPr>
        <p:spPr>
          <a:xfrm>
            <a:off x="1782501" y="5746200"/>
            <a:ext cx="2812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Dataset:</a:t>
            </a:r>
            <a:r>
              <a:rPr lang="zh-CN" altLang="en-US" dirty="0"/>
              <a:t> </a:t>
            </a:r>
            <a:r>
              <a:rPr lang="en-US" altLang="zh-CN" dirty="0" err="1"/>
              <a:t>Omniglot</a:t>
            </a:r>
            <a:r>
              <a:rPr lang="zh-CN" altLang="en-US" dirty="0"/>
              <a:t> </a:t>
            </a:r>
            <a:r>
              <a:rPr lang="en-US" altLang="zh-CN" dirty="0"/>
              <a:t>dataset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5D338D-050F-745E-33FE-5274330703C6}"/>
              </a:ext>
            </a:extLst>
          </p:cNvPr>
          <p:cNvSpPr txBox="1"/>
          <p:nvPr/>
        </p:nvSpPr>
        <p:spPr>
          <a:xfrm>
            <a:off x="6993405" y="5746200"/>
            <a:ext cx="40696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set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Query:</a:t>
            </a:r>
            <a:r>
              <a:rPr lang="zh-CN" altLang="en-US" dirty="0"/>
              <a:t> </a:t>
            </a:r>
            <a:r>
              <a:rPr lang="en-US" altLang="zh-CN" dirty="0"/>
              <a:t>Gesture</a:t>
            </a:r>
            <a:r>
              <a:rPr lang="zh-CN" altLang="en-US" dirty="0"/>
              <a:t> </a:t>
            </a:r>
            <a:r>
              <a:rPr lang="en-US" altLang="zh-CN" dirty="0"/>
              <a:t>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160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F659B-E5B5-A268-0A2F-E176550CB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SNN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do</a:t>
            </a:r>
            <a:r>
              <a:rPr lang="zh-CN" altLang="en-US" dirty="0"/>
              <a:t> </a:t>
            </a:r>
            <a:r>
              <a:rPr lang="en-US" altLang="zh-CN" dirty="0"/>
              <a:t>gesture</a:t>
            </a:r>
            <a:r>
              <a:rPr lang="zh-CN" altLang="en-US" dirty="0"/>
              <a:t> </a:t>
            </a:r>
            <a:r>
              <a:rPr lang="en-US" altLang="zh-CN" dirty="0"/>
              <a:t>recognition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D86076-3E52-B8F6-B32C-A74CCE1506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Train the Siamese network with </a:t>
            </a:r>
            <a:r>
              <a:rPr lang="en-US" dirty="0" err="1"/>
              <a:t>Omniglot</a:t>
            </a:r>
            <a:r>
              <a:rPr lang="en-US" dirty="0"/>
              <a:t>.</a:t>
            </a:r>
          </a:p>
          <a:p>
            <a:r>
              <a:rPr lang="en-US" dirty="0"/>
              <a:t>Add user defined gesture as support set.</a:t>
            </a:r>
          </a:p>
          <a:p>
            <a:r>
              <a:rPr lang="en-US" dirty="0"/>
              <a:t>Input gesture and find the corresponding class in the support set.  </a:t>
            </a:r>
          </a:p>
        </p:txBody>
      </p:sp>
    </p:spTree>
    <p:extLst>
      <p:ext uri="{BB962C8B-B14F-4D97-AF65-F5344CB8AC3E}">
        <p14:creationId xmlns:p14="http://schemas.microsoft.com/office/powerpoint/2010/main" val="4001973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C997F-33FD-56F3-E9B5-95446636C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EF9D906-E66F-87DF-E0CA-FC70C3891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Video</a:t>
            </a:r>
            <a:r>
              <a:rPr lang="zh-CN" altLang="en-US" dirty="0"/>
              <a:t> </a:t>
            </a:r>
            <a:r>
              <a:rPr lang="en-US" altLang="zh-CN"/>
              <a:t>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7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0B45B-E87A-BF62-51C8-A8AC44F5E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Limitation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future</a:t>
            </a:r>
            <a:r>
              <a:rPr lang="zh-CN" altLang="en-US" dirty="0"/>
              <a:t> </a:t>
            </a:r>
            <a:r>
              <a:rPr lang="en-US" altLang="zh-CN" dirty="0"/>
              <a:t>work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F5AF6-E6D0-9D9E-D536-F08D3AF5E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Direction</a:t>
            </a:r>
          </a:p>
          <a:p>
            <a:pPr lvl="1"/>
            <a:r>
              <a:rPr lang="en-US" altLang="zh-CN" dirty="0"/>
              <a:t>Drawing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left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right</a:t>
            </a:r>
            <a:r>
              <a:rPr lang="zh-CN" altLang="en-US" dirty="0"/>
              <a:t> </a:t>
            </a:r>
            <a:r>
              <a:rPr lang="en-US" altLang="zh-CN" dirty="0"/>
              <a:t>should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same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drawing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right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left</a:t>
            </a:r>
            <a:endParaRPr lang="en-US" dirty="0"/>
          </a:p>
          <a:p>
            <a:r>
              <a:rPr lang="en-US" altLang="zh-CN" dirty="0"/>
              <a:t>Apply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input</a:t>
            </a:r>
            <a:r>
              <a:rPr lang="zh-CN" altLang="en-US" dirty="0"/>
              <a:t> </a:t>
            </a:r>
            <a:r>
              <a:rPr lang="en-US" altLang="zh-CN" dirty="0"/>
              <a:t>modality,</a:t>
            </a:r>
            <a:r>
              <a:rPr lang="zh-CN" altLang="en-US" dirty="0"/>
              <a:t> </a:t>
            </a:r>
            <a:r>
              <a:rPr lang="en-US" altLang="zh-CN" dirty="0"/>
              <a:t>like</a:t>
            </a:r>
            <a:r>
              <a:rPr lang="zh-CN" altLang="en-US" dirty="0"/>
              <a:t> </a:t>
            </a:r>
            <a:r>
              <a:rPr lang="en-US" altLang="zh-CN" dirty="0"/>
              <a:t>3D</a:t>
            </a:r>
            <a:r>
              <a:rPr lang="zh-CN" altLang="en-US" dirty="0"/>
              <a:t> </a:t>
            </a:r>
            <a:r>
              <a:rPr lang="en-US" altLang="zh-CN" dirty="0"/>
              <a:t>gesture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VR/AR</a:t>
            </a:r>
            <a:r>
              <a:rPr lang="zh-CN" altLang="en-US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9410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C393F-2C73-A4CA-365F-B94AF36DE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71003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/>
              <a:t>Thanks!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072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BB139-B506-DDCC-0A8A-6E41669A8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Siamese Neural Network</a:t>
            </a:r>
            <a:r>
              <a:rPr lang="zh-CN" altLang="en-US" dirty="0"/>
              <a:t> </a:t>
            </a:r>
            <a:r>
              <a:rPr lang="en-US" altLang="zh-CN" dirty="0"/>
              <a:t>(SNN)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BB6CE-A91F-A328-8356-83C4A7EC79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0" i="0" dirty="0">
                <a:solidFill>
                  <a:srgbClr val="292929"/>
                </a:solidFill>
                <a:effectLst/>
                <a:latin typeface="source-serif-pro"/>
              </a:rPr>
              <a:t>A</a:t>
            </a:r>
            <a:r>
              <a:rPr lang="zh-CN" altLang="en-US" b="0" i="0" dirty="0">
                <a:solidFill>
                  <a:srgbClr val="292929"/>
                </a:solidFill>
                <a:effectLst/>
                <a:latin typeface="source-serif-pro"/>
              </a:rPr>
              <a:t> </a:t>
            </a:r>
            <a:r>
              <a:rPr lang="en-CA" b="0" i="0" dirty="0">
                <a:solidFill>
                  <a:srgbClr val="292929"/>
                </a:solidFill>
                <a:effectLst/>
                <a:latin typeface="source-serif-pro"/>
              </a:rPr>
              <a:t>model architecture which contains at least two parallel, identical</a:t>
            </a:r>
            <a:r>
              <a:rPr lang="zh-CN" altLang="en-US" b="0" i="0" dirty="0">
                <a:solidFill>
                  <a:srgbClr val="292929"/>
                </a:solidFill>
                <a:effectLst/>
                <a:latin typeface="source-serif-pro"/>
              </a:rPr>
              <a:t> </a:t>
            </a:r>
            <a:r>
              <a:rPr lang="en-US" altLang="zh-CN" b="0" i="0" dirty="0">
                <a:solidFill>
                  <a:srgbClr val="292929"/>
                </a:solidFill>
                <a:effectLst/>
                <a:latin typeface="source-serif-pro"/>
              </a:rPr>
              <a:t>CNNs.</a:t>
            </a:r>
          </a:p>
          <a:p>
            <a:r>
              <a:rPr lang="en-US" altLang="zh-CN" dirty="0">
                <a:solidFill>
                  <a:srgbClr val="292929"/>
                </a:solidFill>
                <a:latin typeface="source-serif-pro"/>
              </a:rPr>
              <a:t>Two</a:t>
            </a:r>
            <a:r>
              <a:rPr lang="zh-CN" altLang="en-US" dirty="0">
                <a:solidFill>
                  <a:srgbClr val="292929"/>
                </a:solidFill>
                <a:latin typeface="source-serif-pro"/>
              </a:rPr>
              <a:t> </a:t>
            </a:r>
            <a:r>
              <a:rPr lang="en-US" altLang="zh-CN" dirty="0">
                <a:solidFill>
                  <a:srgbClr val="292929"/>
                </a:solidFill>
                <a:latin typeface="source-serif-pro"/>
              </a:rPr>
              <a:t>sample</a:t>
            </a:r>
            <a:r>
              <a:rPr lang="zh-CN" altLang="en-US" dirty="0">
                <a:solidFill>
                  <a:srgbClr val="292929"/>
                </a:solidFill>
                <a:latin typeface="source-serif-pro"/>
              </a:rPr>
              <a:t> </a:t>
            </a:r>
            <a:r>
              <a:rPr lang="en-US" altLang="zh-CN" dirty="0">
                <a:solidFill>
                  <a:srgbClr val="292929"/>
                </a:solidFill>
                <a:latin typeface="source-serif-pro"/>
              </a:rPr>
              <a:t>go</a:t>
            </a:r>
            <a:r>
              <a:rPr lang="zh-CN" altLang="en-US" dirty="0">
                <a:solidFill>
                  <a:srgbClr val="292929"/>
                </a:solidFill>
                <a:latin typeface="source-serif-pro"/>
              </a:rPr>
              <a:t> </a:t>
            </a:r>
            <a:r>
              <a:rPr lang="en-US" altLang="zh-CN" dirty="0">
                <a:solidFill>
                  <a:srgbClr val="292929"/>
                </a:solidFill>
                <a:latin typeface="source-serif-pro"/>
              </a:rPr>
              <a:t>to</a:t>
            </a:r>
            <a:r>
              <a:rPr lang="zh-CN" altLang="en-US" dirty="0">
                <a:solidFill>
                  <a:srgbClr val="292929"/>
                </a:solidFill>
                <a:latin typeface="source-serif-pro"/>
              </a:rPr>
              <a:t> </a:t>
            </a:r>
            <a:r>
              <a:rPr lang="en-US" altLang="zh-CN" dirty="0">
                <a:solidFill>
                  <a:srgbClr val="292929"/>
                </a:solidFill>
                <a:latin typeface="source-serif-pro"/>
              </a:rPr>
              <a:t>the</a:t>
            </a:r>
            <a:r>
              <a:rPr lang="zh-CN" altLang="en-US" dirty="0">
                <a:solidFill>
                  <a:srgbClr val="292929"/>
                </a:solidFill>
                <a:latin typeface="source-serif-pro"/>
              </a:rPr>
              <a:t> </a:t>
            </a:r>
            <a:r>
              <a:rPr lang="en-US" altLang="zh-CN" dirty="0">
                <a:solidFill>
                  <a:srgbClr val="292929"/>
                </a:solidFill>
                <a:latin typeface="source-serif-pro"/>
              </a:rPr>
              <a:t>same</a:t>
            </a:r>
            <a:r>
              <a:rPr lang="zh-CN" altLang="en-US" dirty="0">
                <a:solidFill>
                  <a:srgbClr val="292929"/>
                </a:solidFill>
                <a:latin typeface="source-serif-pro"/>
              </a:rPr>
              <a:t> </a:t>
            </a:r>
            <a:r>
              <a:rPr lang="en-US" altLang="zh-CN" dirty="0">
                <a:solidFill>
                  <a:srgbClr val="292929"/>
                </a:solidFill>
                <a:latin typeface="source-serif-pro"/>
              </a:rPr>
              <a:t>CNNs,</a:t>
            </a:r>
            <a:r>
              <a:rPr lang="zh-CN" altLang="en-US" dirty="0">
                <a:solidFill>
                  <a:srgbClr val="292929"/>
                </a:solidFill>
                <a:latin typeface="source-serif-pro"/>
              </a:rPr>
              <a:t> </a:t>
            </a:r>
            <a:r>
              <a:rPr lang="en-US" altLang="zh-CN" dirty="0">
                <a:solidFill>
                  <a:srgbClr val="292929"/>
                </a:solidFill>
                <a:latin typeface="source-serif-pro"/>
              </a:rPr>
              <a:t>produce</a:t>
            </a:r>
            <a:r>
              <a:rPr lang="zh-CN" altLang="en-US" dirty="0">
                <a:solidFill>
                  <a:srgbClr val="292929"/>
                </a:solidFill>
                <a:latin typeface="source-serif-pro"/>
              </a:rPr>
              <a:t> </a:t>
            </a:r>
            <a:r>
              <a:rPr lang="en-US" altLang="zh-CN" dirty="0">
                <a:solidFill>
                  <a:srgbClr val="292929"/>
                </a:solidFill>
                <a:latin typeface="source-serif-pro"/>
              </a:rPr>
              <a:t>scores,</a:t>
            </a:r>
            <a:r>
              <a:rPr lang="zh-CN" altLang="en-US" dirty="0">
                <a:solidFill>
                  <a:srgbClr val="292929"/>
                </a:solidFill>
                <a:latin typeface="source-serif-pro"/>
              </a:rPr>
              <a:t> </a:t>
            </a:r>
            <a:r>
              <a:rPr lang="en-US" altLang="zh-CN" dirty="0">
                <a:solidFill>
                  <a:srgbClr val="292929"/>
                </a:solidFill>
                <a:latin typeface="source-serif-pro"/>
              </a:rPr>
              <a:t>compare</a:t>
            </a:r>
            <a:r>
              <a:rPr lang="zh-CN" altLang="en-US" dirty="0">
                <a:solidFill>
                  <a:srgbClr val="292929"/>
                </a:solidFill>
                <a:latin typeface="source-serif-pro"/>
              </a:rPr>
              <a:t> </a:t>
            </a:r>
            <a:r>
              <a:rPr lang="en-US" altLang="zh-CN" dirty="0">
                <a:solidFill>
                  <a:srgbClr val="292929"/>
                </a:solidFill>
                <a:latin typeface="source-serif-pro"/>
              </a:rPr>
              <a:t>their</a:t>
            </a:r>
            <a:r>
              <a:rPr lang="zh-CN" altLang="en-US" dirty="0">
                <a:solidFill>
                  <a:srgbClr val="292929"/>
                </a:solidFill>
                <a:latin typeface="source-serif-pro"/>
              </a:rPr>
              <a:t> </a:t>
            </a:r>
            <a:r>
              <a:rPr lang="en-US" altLang="zh-CN" dirty="0">
                <a:solidFill>
                  <a:srgbClr val="292929"/>
                </a:solidFill>
                <a:latin typeface="source-serif-pro"/>
              </a:rPr>
              <a:t>similarity.</a:t>
            </a:r>
            <a:endParaRPr lang="en-US" altLang="zh-CN" b="0" i="0" dirty="0">
              <a:solidFill>
                <a:srgbClr val="292929"/>
              </a:solidFill>
              <a:effectLst/>
              <a:latin typeface="source-serif-pro"/>
            </a:endParaRPr>
          </a:p>
          <a:p>
            <a:r>
              <a:rPr lang="en-US" altLang="zh-CN" dirty="0">
                <a:solidFill>
                  <a:srgbClr val="292929"/>
                </a:solidFill>
                <a:latin typeface="source-serif-pro"/>
              </a:rPr>
              <a:t>Learn</a:t>
            </a:r>
            <a:r>
              <a:rPr lang="zh-CN" altLang="en-US" dirty="0">
                <a:solidFill>
                  <a:srgbClr val="292929"/>
                </a:solidFill>
                <a:latin typeface="source-serif-pro"/>
              </a:rPr>
              <a:t> </a:t>
            </a:r>
            <a:r>
              <a:rPr lang="en-CA" altLang="zh-CN" dirty="0">
                <a:solidFill>
                  <a:srgbClr val="292929"/>
                </a:solidFill>
                <a:latin typeface="source-serif-pro"/>
              </a:rPr>
              <a:t>similarity</a:t>
            </a:r>
            <a:r>
              <a:rPr lang="zh-CN" altLang="en-US" dirty="0">
                <a:solidFill>
                  <a:srgbClr val="292929"/>
                </a:solidFill>
                <a:latin typeface="source-serif-pro"/>
              </a:rPr>
              <a:t> </a:t>
            </a:r>
            <a:r>
              <a:rPr lang="en-US" altLang="zh-CN" dirty="0">
                <a:solidFill>
                  <a:srgbClr val="292929"/>
                </a:solidFill>
                <a:latin typeface="source-serif-pro"/>
              </a:rPr>
              <a:t>instead</a:t>
            </a:r>
            <a:r>
              <a:rPr lang="zh-CN" altLang="en-US" dirty="0">
                <a:solidFill>
                  <a:srgbClr val="292929"/>
                </a:solidFill>
                <a:latin typeface="source-serif-pro"/>
              </a:rPr>
              <a:t> </a:t>
            </a:r>
            <a:r>
              <a:rPr lang="en-US" altLang="zh-CN" dirty="0">
                <a:solidFill>
                  <a:srgbClr val="292929"/>
                </a:solidFill>
                <a:latin typeface="source-serif-pro"/>
              </a:rPr>
              <a:t>of</a:t>
            </a:r>
            <a:r>
              <a:rPr lang="zh-CN" altLang="en-US" dirty="0">
                <a:solidFill>
                  <a:srgbClr val="292929"/>
                </a:solidFill>
                <a:latin typeface="source-serif-pro"/>
              </a:rPr>
              <a:t> </a:t>
            </a:r>
            <a:r>
              <a:rPr lang="en-US" altLang="zh-CN" dirty="0">
                <a:solidFill>
                  <a:srgbClr val="292929"/>
                </a:solidFill>
                <a:latin typeface="source-serif-pro"/>
              </a:rPr>
              <a:t>directly</a:t>
            </a:r>
            <a:r>
              <a:rPr lang="zh-CN" altLang="en-US" dirty="0">
                <a:solidFill>
                  <a:srgbClr val="292929"/>
                </a:solidFill>
                <a:latin typeface="source-serif-pro"/>
              </a:rPr>
              <a:t> </a:t>
            </a:r>
            <a:r>
              <a:rPr lang="en-US" altLang="zh-CN" dirty="0">
                <a:solidFill>
                  <a:srgbClr val="292929"/>
                </a:solidFill>
                <a:latin typeface="source-serif-pro"/>
              </a:rPr>
              <a:t>classification</a:t>
            </a:r>
            <a:endParaRPr lang="en-US" altLang="zh-CN" b="0" i="0" dirty="0">
              <a:solidFill>
                <a:srgbClr val="292929"/>
              </a:solidFill>
              <a:effectLst/>
              <a:latin typeface="source-serif-pro"/>
            </a:endParaRPr>
          </a:p>
        </p:txBody>
      </p:sp>
    </p:spTree>
    <p:extLst>
      <p:ext uri="{BB962C8B-B14F-4D97-AF65-F5344CB8AC3E}">
        <p14:creationId xmlns:p14="http://schemas.microsoft.com/office/powerpoint/2010/main" val="2283616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34FAD-3B88-0CF0-AAFC-A00C51E72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Training</a:t>
            </a:r>
            <a:r>
              <a:rPr lang="zh-CN" altLang="en-US"/>
              <a:t> </a:t>
            </a:r>
            <a:r>
              <a:rPr lang="en-US" altLang="zh-CN"/>
              <a:t>Set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5078A-2A1A-A235-7524-4FA58C65C6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3D197A-2D99-7F52-E601-A01188CDA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087" y="1490921"/>
            <a:ext cx="10029825" cy="500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4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18206-1F25-A14B-3734-88E30B493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Training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FDD01-DFBC-2CD0-4977-CE64D10D0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</a:t>
            </a:r>
            <a:r>
              <a:rPr lang="en-US" altLang="zh-CN" dirty="0"/>
              <a:t>itive</a:t>
            </a:r>
            <a:r>
              <a:rPr lang="zh-CN" altLang="en-US" dirty="0"/>
              <a:t> </a:t>
            </a:r>
            <a:r>
              <a:rPr lang="en-US" altLang="zh-CN" dirty="0"/>
              <a:t>Samples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learn</a:t>
            </a:r>
            <a:r>
              <a:rPr lang="zh-CN" altLang="en-US" dirty="0"/>
              <a:t> </a:t>
            </a:r>
            <a:r>
              <a:rPr lang="en-US" altLang="zh-CN" dirty="0"/>
              <a:t>similarity</a:t>
            </a:r>
          </a:p>
          <a:p>
            <a:r>
              <a:rPr lang="en-US" altLang="zh-CN" dirty="0"/>
              <a:t>Negative</a:t>
            </a:r>
            <a:r>
              <a:rPr lang="zh-CN" altLang="en-US" dirty="0"/>
              <a:t> </a:t>
            </a:r>
            <a:r>
              <a:rPr lang="en-US" altLang="zh-CN" dirty="0"/>
              <a:t>Samples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learn</a:t>
            </a:r>
            <a:r>
              <a:rPr lang="zh-CN" altLang="en-US" dirty="0"/>
              <a:t> </a:t>
            </a:r>
            <a:r>
              <a:rPr lang="en-US" altLang="zh-CN" dirty="0"/>
              <a:t>difference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945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7F517-07B5-47EC-C64D-3159D79B4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Positive</a:t>
            </a:r>
            <a:r>
              <a:rPr lang="zh-CN" altLang="en-US" dirty="0"/>
              <a:t> </a:t>
            </a:r>
            <a:r>
              <a:rPr lang="en-US" altLang="zh-CN" dirty="0"/>
              <a:t>Sample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ABFB89-534D-D4D4-6E2D-E5527837E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534" y="1690688"/>
            <a:ext cx="5518931" cy="445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988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CB9EA-C957-4478-5995-4FF0E5ECB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Negative</a:t>
            </a:r>
            <a:r>
              <a:rPr lang="zh-CN" altLang="en-US" dirty="0"/>
              <a:t> </a:t>
            </a:r>
            <a:r>
              <a:rPr lang="en-US" altLang="zh-CN" dirty="0"/>
              <a:t>Sample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E50F46-D8F3-AC97-5FEF-A8430B329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928" y="1690688"/>
            <a:ext cx="5606143" cy="453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15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02763-3A8D-6251-11B3-369E09A10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CNN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Feature</a:t>
            </a:r>
            <a:r>
              <a:rPr lang="zh-CN" altLang="en-US" dirty="0"/>
              <a:t> </a:t>
            </a:r>
            <a:r>
              <a:rPr lang="en-US" altLang="zh-CN" dirty="0"/>
              <a:t>Extraction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5C53631-9A13-F2F1-0135-39698CA971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05366" y="2155371"/>
            <a:ext cx="9181267" cy="304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717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097EF-2238-7D44-96EC-BC25977E9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Training</a:t>
            </a:r>
            <a:r>
              <a:rPr lang="zh-CN" altLang="en-US" dirty="0"/>
              <a:t> </a:t>
            </a:r>
            <a:r>
              <a:rPr lang="en-US" altLang="zh-CN" dirty="0"/>
              <a:t>Siamese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B72B6E-52BD-1773-67B1-B9EEACEFF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4259"/>
            <a:ext cx="12192000" cy="581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43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1670</TotalTime>
  <Words>858</Words>
  <Application>Microsoft Macintosh PowerPoint</Application>
  <PresentationFormat>Widescreen</PresentationFormat>
  <Paragraphs>102</Paragraphs>
  <Slides>26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source-serif-pro</vt:lpstr>
      <vt:lpstr>Arial</vt:lpstr>
      <vt:lpstr>Arial</vt:lpstr>
      <vt:lpstr>Calibri</vt:lpstr>
      <vt:lpstr>Calibri Light</vt:lpstr>
      <vt:lpstr>Office Theme</vt:lpstr>
      <vt:lpstr>Use One-Shot Learning for Mouse Gesture Recognition with Siamese Neural Network</vt:lpstr>
      <vt:lpstr>Background</vt:lpstr>
      <vt:lpstr>Siamese Neural Network (SNN)</vt:lpstr>
      <vt:lpstr>Training Set</vt:lpstr>
      <vt:lpstr>Training Data</vt:lpstr>
      <vt:lpstr>Positive Sample</vt:lpstr>
      <vt:lpstr>Negative Sample</vt:lpstr>
      <vt:lpstr>CNN for Feature Extraction</vt:lpstr>
      <vt:lpstr>Training Siamese Network</vt:lpstr>
      <vt:lpstr>Training Siamese Network</vt:lpstr>
      <vt:lpstr>Training Siamese Network</vt:lpstr>
      <vt:lpstr>Training Siamese Network</vt:lpstr>
      <vt:lpstr>Training Siamese Network</vt:lpstr>
      <vt:lpstr>Training Siamese Network</vt:lpstr>
      <vt:lpstr>Training Siamese Network</vt:lpstr>
      <vt:lpstr>Training Siamese Network</vt:lpstr>
      <vt:lpstr>One-shot Prediction</vt:lpstr>
      <vt:lpstr>One-Shot Prediction</vt:lpstr>
      <vt:lpstr>One-Shot Prediction</vt:lpstr>
      <vt:lpstr>One-Shot Prediction</vt:lpstr>
      <vt:lpstr>SNN summary</vt:lpstr>
      <vt:lpstr>Use SNN to do gesture recognition</vt:lpstr>
      <vt:lpstr>Use SNN to do gesture recognition</vt:lpstr>
      <vt:lpstr>Example:</vt:lpstr>
      <vt:lpstr>Limitation and future work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Use One-Shot Learning for Mouse Gesture Recognition with Siamese Neural Network</dc:title>
  <dc:creator>Futian Zhang</dc:creator>
  <cp:lastModifiedBy>Futian Zhang</cp:lastModifiedBy>
  <cp:revision>2</cp:revision>
  <dcterms:created xsi:type="dcterms:W3CDTF">2023-04-08T22:42:21Z</dcterms:created>
  <dcterms:modified xsi:type="dcterms:W3CDTF">2023-04-10T02:33:03Z</dcterms:modified>
</cp:coreProperties>
</file>